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92" r:id="rId2"/>
    <p:sldId id="293" r:id="rId3"/>
    <p:sldId id="294" r:id="rId4"/>
    <p:sldId id="308" r:id="rId5"/>
    <p:sldId id="267" r:id="rId6"/>
    <p:sldId id="265" r:id="rId7"/>
    <p:sldId id="266" r:id="rId8"/>
    <p:sldId id="310" r:id="rId9"/>
    <p:sldId id="268" r:id="rId10"/>
    <p:sldId id="270" r:id="rId11"/>
    <p:sldId id="323" r:id="rId12"/>
    <p:sldId id="269" r:id="rId13"/>
    <p:sldId id="309" r:id="rId14"/>
    <p:sldId id="276" r:id="rId15"/>
    <p:sldId id="272" r:id="rId16"/>
    <p:sldId id="311" r:id="rId17"/>
    <p:sldId id="275" r:id="rId18"/>
    <p:sldId id="312" r:id="rId19"/>
    <p:sldId id="285" r:id="rId20"/>
    <p:sldId id="324" r:id="rId21"/>
    <p:sldId id="282" r:id="rId22"/>
    <p:sldId id="317" r:id="rId23"/>
    <p:sldId id="318" r:id="rId24"/>
    <p:sldId id="319" r:id="rId25"/>
    <p:sldId id="283" r:id="rId26"/>
    <p:sldId id="284" r:id="rId27"/>
    <p:sldId id="297" r:id="rId28"/>
    <p:sldId id="302" r:id="rId29"/>
    <p:sldId id="303" r:id="rId30"/>
    <p:sldId id="304" r:id="rId31"/>
    <p:sldId id="321" r:id="rId32"/>
    <p:sldId id="326" r:id="rId33"/>
    <p:sldId id="290" r:id="rId34"/>
    <p:sldId id="287" r:id="rId35"/>
    <p:sldId id="305" r:id="rId36"/>
    <p:sldId id="288" r:id="rId37"/>
    <p:sldId id="289" r:id="rId38"/>
    <p:sldId id="257" r:id="rId39"/>
    <p:sldId id="332" r:id="rId40"/>
    <p:sldId id="258" r:id="rId41"/>
    <p:sldId id="259" r:id="rId42"/>
    <p:sldId id="307" r:id="rId43"/>
    <p:sldId id="33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uck Greenfiel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73" autoAdjust="0"/>
    <p:restoredTop sz="77742" autoAdjust="0"/>
  </p:normalViewPr>
  <p:slideViewPr>
    <p:cSldViewPr snapToGrid="0" snapToObjects="1">
      <p:cViewPr>
        <p:scale>
          <a:sx n="75" d="100"/>
          <a:sy n="75" d="100"/>
        </p:scale>
        <p:origin x="-984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217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commentAuthors" Target="commentAuthors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2B934-3274-A540-A667-7F09C724E830}" type="datetimeFigureOut">
              <a:rPr lang="en-US" smtClean="0"/>
              <a:t>18/10/14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B54E3-8D56-EE4A-8B38-A23B5323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4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FB357-60A7-734B-A056-1A105304D2D0}" type="datetimeFigureOut">
              <a:rPr lang="en-US" smtClean="0"/>
              <a:t>18/10/14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610E8-36B6-3942-810D-57162FC7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78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Chuck: Many of your “concluding</a:t>
            </a:r>
            <a:r>
              <a:rPr lang="en-US" baseline="0" dirty="0" smtClean="0"/>
              <a:t> remarks on…” slides contain redundant information – I suggest removing them since I don’t think they add anything.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610E8-36B6-3942-810D-57162FC76B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87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2250" indent="-222250">
              <a:spcBef>
                <a:spcPts val="0"/>
              </a:spcBef>
              <a:spcAft>
                <a:spcPts val="800"/>
              </a:spcAft>
            </a:pPr>
            <a:r>
              <a:rPr lang="en-US" dirty="0" smtClean="0"/>
              <a:t>3D fields drive tearing at pedestal top to restrict its width</a:t>
            </a:r>
            <a:r>
              <a:rPr lang="en-US" baseline="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Prevents ELM instability</a:t>
            </a:r>
          </a:p>
          <a:p>
            <a:pPr marL="222250" indent="-222250"/>
            <a:r>
              <a:rPr lang="en-US" dirty="0" smtClean="0"/>
              <a:t>Vary n=2 field structure from </a:t>
            </a:r>
            <a:r>
              <a:rPr lang="en-US" dirty="0" smtClean="0">
                <a:solidFill>
                  <a:srgbClr val="1190FF"/>
                </a:solidFill>
              </a:rPr>
              <a:t>kink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pitch-aligned</a:t>
            </a:r>
            <a:r>
              <a:rPr lang="en-US" dirty="0" smtClean="0"/>
              <a:t> resonance</a:t>
            </a:r>
          </a:p>
          <a:p>
            <a:pPr marL="680930" lvl="1" indent="-222250">
              <a:spcAft>
                <a:spcPts val="0"/>
              </a:spcAft>
            </a:pPr>
            <a:r>
              <a:rPr lang="en-US" dirty="0" smtClean="0"/>
              <a:t>Two distinct ideal MHD plasma modes</a:t>
            </a:r>
          </a:p>
          <a:p>
            <a:pPr marL="680930" lvl="1" indent="-222250">
              <a:spcAft>
                <a:spcPts val="1200"/>
              </a:spcAft>
            </a:pPr>
            <a:r>
              <a:rPr lang="en-US" dirty="0" smtClean="0"/>
              <a:t>Ramp from exciting one to the other</a:t>
            </a:r>
          </a:p>
          <a:p>
            <a:pPr marL="222250" indent="-222250">
              <a:lnSpc>
                <a:spcPct val="90000"/>
              </a:lnSpc>
            </a:pPr>
            <a:r>
              <a:rPr lang="en-US" dirty="0" smtClean="0"/>
              <a:t>Penetration of pitch-aligned field</a:t>
            </a:r>
          </a:p>
          <a:p>
            <a:pPr marL="680930" lvl="1" indent="-222250">
              <a:lnSpc>
                <a:spcPct val="80000"/>
              </a:lnSpc>
              <a:spcAft>
                <a:spcPts val="200"/>
              </a:spcAft>
            </a:pPr>
            <a:r>
              <a:rPr lang="en-US" sz="2200" dirty="0" smtClean="0">
                <a:latin typeface="Symbol" charset="2"/>
                <a:cs typeface="Symbol" charset="2"/>
              </a:rPr>
              <a:t>w</a:t>
            </a:r>
            <a:r>
              <a:rPr lang="en-US" sz="2200" baseline="-25000" dirty="0" smtClean="0">
                <a:latin typeface="Arial Narrow Bold"/>
                <a:cs typeface="Arial Narrow Bold"/>
              </a:rPr>
              <a:t>e</a:t>
            </a:r>
            <a:r>
              <a:rPr lang="en-US" u="sng" baseline="-25000" dirty="0" smtClean="0">
                <a:latin typeface="Arial Narrow Bold"/>
                <a:cs typeface="Arial Narrow Bold"/>
              </a:rPr>
              <a:t> | </a:t>
            </a:r>
            <a:r>
              <a:rPr lang="en-US" dirty="0" smtClean="0">
                <a:sym typeface="Wingdings"/>
              </a:rPr>
              <a:t>0</a:t>
            </a:r>
            <a:r>
              <a:rPr lang="en-US" dirty="0" smtClean="0"/>
              <a:t> at pedestal top</a:t>
            </a:r>
          </a:p>
          <a:p>
            <a:pPr marL="680930" lvl="1" indent="-222250"/>
            <a:r>
              <a:rPr lang="en-US" dirty="0" smtClean="0"/>
              <a:t>Pedestal width narrows</a:t>
            </a:r>
          </a:p>
          <a:p>
            <a:pPr marL="680930" lvl="1" indent="-222250"/>
            <a:r>
              <a:rPr lang="en-US" dirty="0" smtClean="0">
                <a:solidFill>
                  <a:srgbClr val="000000"/>
                </a:solidFill>
              </a:rPr>
              <a:t>Transition to ELM suppression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Flattens pedestal temperature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Non-linear growth of pitch </a:t>
            </a:r>
            <a:br>
              <a:rPr lang="en-US" dirty="0" smtClean="0"/>
            </a:br>
            <a:r>
              <a:rPr lang="en-US" dirty="0" smtClean="0"/>
              <a:t>aligned response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Validates 2-fluid MHD predictions of </a:t>
            </a:r>
            <a:br>
              <a:rPr lang="en-US" dirty="0" smtClean="0"/>
            </a:br>
            <a:r>
              <a:rPr lang="en-US" dirty="0" smtClean="0"/>
              <a:t>island formation &amp; overlap </a:t>
            </a:r>
            <a:r>
              <a:rPr lang="en-US" sz="1050" dirty="0" smtClean="0"/>
              <a:t>(M3D-C1)</a:t>
            </a:r>
            <a:endParaRPr lang="en-US" dirty="0" smtClean="0"/>
          </a:p>
          <a:p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A30A456-5A51-7741-B83F-5E4394295006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Chuck: Added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610E8-36B6-3942-810D-57162FC76B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1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Chuck: The last two bullets are not shown in your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610E8-36B6-3942-810D-57162FC76BB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9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Chuck: If this is taken verbatim from Campbell's presentation I wouldn't change it. Otherwise I would consider breaking out runaway electron suppression as a separate issue, since it is the one DMS area ITER still says is unresolved. The JET disruption talk and Nick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Eidietis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DIII-D talk both addressed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610E8-36B6-3942-810D-57162FC76B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2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Chuck:</a:t>
            </a:r>
            <a:r>
              <a:rPr lang="en-US" baseline="0" dirty="0" smtClean="0"/>
              <a:t> I reorganized this slide and reordered the following section accordingly</a:t>
            </a:r>
          </a:p>
          <a:p>
            <a:r>
              <a:rPr lang="en-US" baseline="0" dirty="0" smtClean="0"/>
              <a:t>NOTE THAT I DON’T SEE ANYTHING ABOUT HALO CURRENTS IN YOUR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610E8-36B6-3942-810D-57162FC76B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15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slide is a punch line</a:t>
            </a:r>
            <a:r>
              <a:rPr lang="en-US" altLang="ko-KR" baseline="0" dirty="0" smtClean="0"/>
              <a:t> of this talk.</a:t>
            </a:r>
          </a:p>
          <a:p>
            <a:r>
              <a:rPr lang="en-US" altLang="ko-KR" baseline="0" dirty="0" smtClean="0"/>
              <a:t>In n=2 even configuration, plasma is less susceptible to disruption under stronger n=2 field.</a:t>
            </a:r>
          </a:p>
          <a:p>
            <a:r>
              <a:rPr lang="en-US" altLang="ko-KR" dirty="0" smtClean="0"/>
              <a:t>n=2</a:t>
            </a:r>
            <a:r>
              <a:rPr lang="en-US" altLang="ko-KR" baseline="0" dirty="0" smtClean="0"/>
              <a:t> 1 kA/t case delays disruption when compared to pure n=1 case.</a:t>
            </a:r>
            <a:endParaRPr lang="en-US" altLang="ko-KR" dirty="0" smtClean="0"/>
          </a:p>
          <a:p>
            <a:r>
              <a:rPr lang="en-US" altLang="ko-KR" dirty="0" smtClean="0"/>
              <a:t>Furthermore,</a:t>
            </a:r>
            <a:r>
              <a:rPr lang="en-US" altLang="ko-KR" baseline="0" dirty="0" smtClean="0"/>
              <a:t> in </a:t>
            </a:r>
            <a:r>
              <a:rPr lang="en-US" altLang="ko-KR" dirty="0" smtClean="0"/>
              <a:t>n=2 2 kA/t case, disruption does</a:t>
            </a:r>
            <a:r>
              <a:rPr lang="en-US" altLang="ko-KR" baseline="0" dirty="0" smtClean="0"/>
              <a:t> not take place.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DB7A-A7EF-4624-8C1F-3AD6B80BDA4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70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Chuck: I just changed the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610E8-36B6-3942-810D-57162FC76B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9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Chuck: Same as previous slide with yellow overlay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610E8-36B6-3942-810D-57162FC76B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8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Chuck: Since this is Bob </a:t>
            </a:r>
            <a:r>
              <a:rPr lang="en-US" dirty="0" err="1" smtClean="0"/>
              <a:t>Granetz’s</a:t>
            </a:r>
            <a:r>
              <a:rPr lang="en-US" dirty="0" smtClean="0"/>
              <a:t> summary slide (I checked), I think we should just</a:t>
            </a:r>
            <a:r>
              <a:rPr lang="en-US" baseline="0" dirty="0" smtClean="0"/>
              <a:t> leave it alone.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610E8-36B6-3942-810D-57162FC76B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0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6A94B-8109-414B-B0FC-A61F743A11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21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Chuck: reorganized</a:t>
            </a:r>
            <a:r>
              <a:rPr lang="en-US" baseline="0" dirty="0" smtClean="0"/>
              <a:t> for clarity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610E8-36B6-3942-810D-57162FC76B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8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2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3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6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7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18/10/14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E0A22-3F8F-B540-AFD8-2F02C9EF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jpeg"/><Relationship Id="rId5" Type="http://schemas.microsoft.com/office/2007/relationships/hdphoto" Target="../media/hdphoto1.wdp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9.wmf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jpe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eg"/><Relationship Id="rId3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emf"/><Relationship Id="rId12" Type="http://schemas.openxmlformats.org/officeDocument/2006/relationships/image" Target="../media/image68.emf"/><Relationship Id="rId13" Type="http://schemas.openxmlformats.org/officeDocument/2006/relationships/image" Target="../media/image69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emf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emf"/><Relationship Id="rId8" Type="http://schemas.openxmlformats.org/officeDocument/2006/relationships/image" Target="../media/image64.emf"/><Relationship Id="rId9" Type="http://schemas.openxmlformats.org/officeDocument/2006/relationships/image" Target="../media/image65.emf"/><Relationship Id="rId10" Type="http://schemas.openxmlformats.org/officeDocument/2006/relationships/image" Target="../media/image6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800"/>
            <a:ext cx="7772400" cy="9652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Summary: EXS, EXW, ICC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496" y="1308100"/>
            <a:ext cx="6400800" cy="7239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Abhijit </a:t>
            </a:r>
            <a:r>
              <a:rPr lang="en-US" sz="4000" dirty="0" err="1" smtClean="0">
                <a:solidFill>
                  <a:schemeClr val="tx1"/>
                </a:solidFill>
              </a:rPr>
              <a:t>Sen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ip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37" y="2235949"/>
            <a:ext cx="5083725" cy="1310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7700" y="3783568"/>
            <a:ext cx="54257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</a:rPr>
              <a:t>25</a:t>
            </a:r>
            <a:r>
              <a:rPr lang="en-US" sz="2800" i="1" baseline="30000" dirty="0" smtClean="0">
                <a:solidFill>
                  <a:srgbClr val="0000FF"/>
                </a:solidFill>
              </a:rPr>
              <a:t>th</a:t>
            </a:r>
            <a:r>
              <a:rPr lang="en-US" sz="2800" i="1" dirty="0" smtClean="0">
                <a:solidFill>
                  <a:srgbClr val="0000FF"/>
                </a:solidFill>
              </a:rPr>
              <a:t> IAEA Fusion Energy Conference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St. Petersburg, 13-18 October, 2014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42629" y="5239602"/>
            <a:ext cx="7944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6600"/>
                </a:solidFill>
              </a:rPr>
              <a:t>Thanks to all authors and overview speakers who sent slides</a:t>
            </a: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</a:rPr>
              <a:t>Special thanks to C. Greenfield, P. Kaw, H. Yamada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5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333" y="651609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EX/5-2, </a:t>
            </a:r>
            <a:r>
              <a:rPr lang="en-US" dirty="0" err="1" smtClean="0">
                <a:solidFill>
                  <a:srgbClr val="FFFF00"/>
                </a:solidFill>
              </a:rPr>
              <a:t>Reux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5600" y="2778667"/>
            <a:ext cx="8568267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3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6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333" y="651609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EX/5-2, </a:t>
            </a:r>
            <a:r>
              <a:rPr lang="en-US" dirty="0" err="1" smtClean="0">
                <a:solidFill>
                  <a:srgbClr val="FFFF00"/>
                </a:solidFill>
              </a:rPr>
              <a:t>Reux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9468" y="2736166"/>
            <a:ext cx="846666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Runaway electron beams stopped </a:t>
            </a:r>
            <a:r>
              <a:rPr lang="en-US" sz="2400" b="1" i="1" dirty="0" smtClean="0"/>
              <a:t>only</a:t>
            </a:r>
            <a:r>
              <a:rPr lang="en-US" sz="2400" dirty="0" smtClean="0"/>
              <a:t> by low-Z gas injected before current quench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060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476" y="120953"/>
            <a:ext cx="470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6600"/>
                </a:solidFill>
              </a:rPr>
              <a:t>Runaway Generation / Control</a:t>
            </a:r>
            <a:endParaRPr lang="en-US" sz="2800" i="1" dirty="0">
              <a:solidFill>
                <a:srgbClr val="FF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82678"/>
            <a:ext cx="9143999" cy="6665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9905" y="4189186"/>
            <a:ext cx="1864613" cy="40011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EX/5-1, </a:t>
            </a:r>
            <a:r>
              <a:rPr lang="en-US" sz="2000" b="1" dirty="0" err="1" smtClean="0">
                <a:solidFill>
                  <a:srgbClr val="FF6600"/>
                </a:solidFill>
              </a:rPr>
              <a:t>Granetz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2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453" y="1483189"/>
            <a:ext cx="4539448" cy="292371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Injection of Ne Shattered </a:t>
            </a:r>
            <a:r>
              <a:rPr lang="en-US" sz="2400" dirty="0"/>
              <a:t>P</a:t>
            </a:r>
            <a:r>
              <a:rPr lang="en-US" sz="2400" dirty="0" smtClean="0"/>
              <a:t>ellets</a:t>
            </a:r>
            <a:br>
              <a:rPr lang="en-US" sz="2400" dirty="0" smtClean="0"/>
            </a:br>
            <a:r>
              <a:rPr lang="en-US" sz="2400" dirty="0" smtClean="0"/>
              <a:t>into </a:t>
            </a:r>
            <a:r>
              <a:rPr lang="en-US" sz="2400" dirty="0" smtClean="0">
                <a:solidFill>
                  <a:srgbClr val="0000FF"/>
                </a:solidFill>
              </a:rPr>
              <a:t>early</a:t>
            </a:r>
            <a:r>
              <a:rPr lang="en-US" sz="2400" dirty="0" smtClean="0"/>
              <a:t> CQ is effective  in suppressing runaway growth</a:t>
            </a:r>
            <a:endParaRPr lang="en-US" sz="1600" dirty="0"/>
          </a:p>
          <a:p>
            <a:r>
              <a:rPr lang="en-US" sz="2400" dirty="0" smtClean="0"/>
              <a:t>RE current dissipation</a:t>
            </a:r>
            <a:r>
              <a:rPr lang="en-US" sz="2400" dirty="0"/>
              <a:t> </a:t>
            </a:r>
            <a:r>
              <a:rPr lang="en-US" sz="2400" dirty="0" smtClean="0"/>
              <a:t>explained </a:t>
            </a:r>
            <a:br>
              <a:rPr lang="en-US" sz="2400" dirty="0" smtClean="0"/>
            </a:br>
            <a:r>
              <a:rPr lang="en-US" sz="2400" dirty="0" smtClean="0"/>
              <a:t>by RE-</a:t>
            </a:r>
            <a:r>
              <a:rPr lang="en-US" sz="2400" dirty="0" smtClean="0">
                <a:solidFill>
                  <a:srgbClr val="000000"/>
                </a:solidFill>
              </a:rPr>
              <a:t>ion pitch angle scattering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Higher Z more effective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at RE dissipation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1" y="217258"/>
            <a:ext cx="8229601" cy="49299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DIII-D </a:t>
            </a:r>
            <a:r>
              <a:rPr lang="en-US" sz="2800" b="1" dirty="0" err="1" smtClean="0">
                <a:solidFill>
                  <a:srgbClr val="FF6600"/>
                </a:solidFill>
              </a:rPr>
              <a:t>Expt</a:t>
            </a:r>
            <a:r>
              <a:rPr lang="en-US" sz="2800" b="1" dirty="0" smtClean="0">
                <a:solidFill>
                  <a:srgbClr val="FF6600"/>
                </a:solidFill>
              </a:rPr>
              <a:t> on RE  Mitigation using SPI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5172" y="4955920"/>
            <a:ext cx="35442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1" dirty="0"/>
          </a:p>
        </p:txBody>
      </p:sp>
      <p:pic>
        <p:nvPicPr>
          <p:cNvPr id="7" name="Picture 6" descr="fig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98" y="3490750"/>
            <a:ext cx="3823316" cy="30056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4387" y="1047787"/>
            <a:ext cx="1972764" cy="2442962"/>
            <a:chOff x="7048559" y="1094657"/>
            <a:chExt cx="1861108" cy="2107707"/>
          </a:xfrm>
        </p:grpSpPr>
        <p:sp>
          <p:nvSpPr>
            <p:cNvPr id="15" name="TextBox 14"/>
            <p:cNvSpPr txBox="1"/>
            <p:nvPr/>
          </p:nvSpPr>
          <p:spPr>
            <a:xfrm>
              <a:off x="7246664" y="1094657"/>
              <a:ext cx="1663003" cy="46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0000"/>
                  </a:solidFill>
                </a:rPr>
                <a:t>Ne SPI impacts</a:t>
              </a:r>
              <a:br>
                <a:rPr lang="en-US" sz="1600" b="1" dirty="0" smtClean="0">
                  <a:solidFill>
                    <a:srgbClr val="FF0000"/>
                  </a:solidFill>
                </a:rPr>
              </a:br>
              <a:r>
                <a:rPr lang="en-US" sz="1600" b="1" dirty="0" smtClean="0">
                  <a:solidFill>
                    <a:srgbClr val="FF0000"/>
                  </a:solidFill>
                </a:rPr>
                <a:t>at RE edge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8559" y="2884328"/>
              <a:ext cx="1752150" cy="31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008000"/>
                  </a:solidFill>
                </a:rPr>
                <a:t>RE seed in core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30000"/>
                      </a14:imgEffect>
                    </a14:imgLayer>
                  </a14:imgProps>
                </a:ext>
              </a:extLst>
            </a:blip>
            <a:srcRect l="7780" t="12281" r="15927" b="13193"/>
            <a:stretch/>
          </p:blipFill>
          <p:spPr>
            <a:xfrm>
              <a:off x="7058638" y="1589776"/>
              <a:ext cx="1663133" cy="1296264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9459330" flipV="1">
              <a:off x="8223862" y="1590249"/>
              <a:ext cx="435246" cy="445520"/>
            </a:xfrm>
            <a:custGeom>
              <a:avLst/>
              <a:gdLst>
                <a:gd name="connsiteX0" fmla="*/ 352767 w 352767"/>
                <a:gd name="connsiteY0" fmla="*/ 375798 h 375798"/>
                <a:gd name="connsiteX1" fmla="*/ 235178 w 352767"/>
                <a:gd name="connsiteY1" fmla="*/ 34809 h 375798"/>
                <a:gd name="connsiteX2" fmla="*/ 0 w 352767"/>
                <a:gd name="connsiteY2" fmla="*/ 11292 h 375798"/>
                <a:gd name="connsiteX0" fmla="*/ 352767 w 352767"/>
                <a:gd name="connsiteY0" fmla="*/ 375798 h 375798"/>
                <a:gd name="connsiteX1" fmla="*/ 333549 w 352767"/>
                <a:gd name="connsiteY1" fmla="*/ 165862 h 375798"/>
                <a:gd name="connsiteX2" fmla="*/ 235178 w 352767"/>
                <a:gd name="connsiteY2" fmla="*/ 34809 h 375798"/>
                <a:gd name="connsiteX3" fmla="*/ 0 w 352767"/>
                <a:gd name="connsiteY3" fmla="*/ 11292 h 37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767" h="375798">
                  <a:moveTo>
                    <a:pt x="352767" y="375798"/>
                  </a:moveTo>
                  <a:cubicBezTo>
                    <a:pt x="345017" y="340719"/>
                    <a:pt x="353147" y="222693"/>
                    <a:pt x="333549" y="165862"/>
                  </a:cubicBezTo>
                  <a:cubicBezTo>
                    <a:pt x="313951" y="109031"/>
                    <a:pt x="286222" y="60481"/>
                    <a:pt x="235178" y="34809"/>
                  </a:cubicBezTo>
                  <a:cubicBezTo>
                    <a:pt x="176384" y="-25942"/>
                    <a:pt x="0" y="11292"/>
                    <a:pt x="0" y="11292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triangle"/>
            </a:ln>
            <a:effectLst>
              <a:glow rad="50800">
                <a:schemeClr val="tx1">
                  <a:alpha val="15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2827628">
              <a:off x="7474943" y="2584867"/>
              <a:ext cx="441462" cy="236127"/>
            </a:xfrm>
            <a:custGeom>
              <a:avLst/>
              <a:gdLst>
                <a:gd name="connsiteX0" fmla="*/ 352767 w 352767"/>
                <a:gd name="connsiteY0" fmla="*/ 375798 h 375798"/>
                <a:gd name="connsiteX1" fmla="*/ 235178 w 352767"/>
                <a:gd name="connsiteY1" fmla="*/ 34809 h 375798"/>
                <a:gd name="connsiteX2" fmla="*/ 0 w 352767"/>
                <a:gd name="connsiteY2" fmla="*/ 11292 h 375798"/>
                <a:gd name="connsiteX0" fmla="*/ 352767 w 352767"/>
                <a:gd name="connsiteY0" fmla="*/ 375798 h 375798"/>
                <a:gd name="connsiteX1" fmla="*/ 328400 w 352767"/>
                <a:gd name="connsiteY1" fmla="*/ 149904 h 375798"/>
                <a:gd name="connsiteX2" fmla="*/ 235178 w 352767"/>
                <a:gd name="connsiteY2" fmla="*/ 34809 h 375798"/>
                <a:gd name="connsiteX3" fmla="*/ 0 w 352767"/>
                <a:gd name="connsiteY3" fmla="*/ 11292 h 37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767" h="375798">
                  <a:moveTo>
                    <a:pt x="352767" y="375798"/>
                  </a:moveTo>
                  <a:cubicBezTo>
                    <a:pt x="344429" y="344518"/>
                    <a:pt x="347998" y="206735"/>
                    <a:pt x="328400" y="149904"/>
                  </a:cubicBezTo>
                  <a:cubicBezTo>
                    <a:pt x="308802" y="93073"/>
                    <a:pt x="285635" y="64280"/>
                    <a:pt x="235178" y="34809"/>
                  </a:cubicBezTo>
                  <a:cubicBezTo>
                    <a:pt x="176384" y="-25942"/>
                    <a:pt x="0" y="11292"/>
                    <a:pt x="0" y="11292"/>
                  </a:cubicBezTo>
                </a:path>
              </a:pathLst>
            </a:custGeom>
            <a:ln w="5715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63550" y="1047787"/>
            <a:ext cx="1719052" cy="2635758"/>
            <a:chOff x="5152507" y="1047787"/>
            <a:chExt cx="1719052" cy="2635758"/>
          </a:xfrm>
        </p:grpSpPr>
        <p:grpSp>
          <p:nvGrpSpPr>
            <p:cNvPr id="5" name="Group 4"/>
            <p:cNvGrpSpPr/>
            <p:nvPr/>
          </p:nvGrpSpPr>
          <p:grpSpPr>
            <a:xfrm>
              <a:off x="5152507" y="1047787"/>
              <a:ext cx="1719052" cy="2635758"/>
              <a:chOff x="7114606" y="4073327"/>
              <a:chExt cx="1525504" cy="2470606"/>
            </a:xfrm>
          </p:grpSpPr>
          <p:pic>
            <p:nvPicPr>
              <p:cNvPr id="51" name="Picture 6" descr="Fig1 - 2 step process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12"/>
              <a:stretch/>
            </p:blipFill>
            <p:spPr bwMode="auto">
              <a:xfrm>
                <a:off x="7114606" y="4073327"/>
                <a:ext cx="1525504" cy="2470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7123013" y="4073327"/>
                <a:ext cx="951659" cy="2039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5553219" y="2004421"/>
              <a:ext cx="496025" cy="47657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10253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88528" y="2031391"/>
              <a:ext cx="619673" cy="419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300" b="1" dirty="0" smtClean="0">
                  <a:solidFill>
                    <a:schemeClr val="bg1"/>
                  </a:solidFill>
                  <a:latin typeface="Arial"/>
                  <a:cs typeface="Arial"/>
                </a:rPr>
                <a:t>RE</a:t>
              </a:r>
              <a:br>
                <a:rPr lang="en-US" sz="1300" b="1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US" sz="1300" b="1" dirty="0" smtClean="0">
                  <a:solidFill>
                    <a:schemeClr val="bg1"/>
                  </a:solidFill>
                  <a:latin typeface="Arial"/>
                  <a:cs typeface="Arial"/>
                </a:rPr>
                <a:t>Seed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8800" y="4955920"/>
            <a:ext cx="220257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EX/PD/1-1, </a:t>
            </a:r>
            <a:r>
              <a:rPr lang="en-US" sz="2000" b="1" dirty="0" err="1" smtClean="0">
                <a:solidFill>
                  <a:srgbClr val="0000FF"/>
                </a:solidFill>
              </a:rPr>
              <a:t>Eidietis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9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82"/>
    </mc:Choice>
    <mc:Fallback xmlns="">
      <p:transition xmlns:p14="http://schemas.microsoft.com/office/powerpoint/2010/main" spd="slow" advTm="708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134" y="991809"/>
            <a:ext cx="327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 smtClean="0">
                <a:solidFill>
                  <a:srgbClr val="0000FF"/>
                </a:solidFill>
              </a:rPr>
              <a:t>Progress since 2012 FEC</a:t>
            </a:r>
            <a:endParaRPr lang="en-US" sz="2400" i="1" u="sng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855" y="168310"/>
            <a:ext cx="7893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6600"/>
                </a:solidFill>
              </a:rPr>
              <a:t>ELMS – Characterization / Mitigation / Suppression</a:t>
            </a:r>
            <a:endParaRPr lang="en-US" sz="2800" b="1" i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167" y="1705429"/>
            <a:ext cx="84756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RMP ELM mitigation and suppression of Type I ELMs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 smtClean="0"/>
              <a:t>Expanded operating space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/>
              <a:t>S</a:t>
            </a:r>
            <a:r>
              <a:rPr lang="en-US" sz="2400" b="1" dirty="0" smtClean="0"/>
              <a:t>hown to be robust to loss of coils (reassuring for ITER)</a:t>
            </a:r>
          </a:p>
          <a:p>
            <a:pPr lvl="1"/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Alternate external suppression methods appear promising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Pellet pacing, SMBI, gas injection, LHW,…</a:t>
            </a:r>
          </a:p>
          <a:p>
            <a:pPr marL="742950" lvl="1" indent="-285750">
              <a:buFont typeface="Arial"/>
              <a:buChar char="•"/>
            </a:pP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Improved understanding of ELM dynamics from better diagnostic measurements and modeling studies – also some challenges</a:t>
            </a:r>
            <a:endParaRPr lang="en-US" sz="24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8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4BFE62-AAF4-1C48-B915-35DCB8EC4EA7}" type="slidenum">
              <a:rPr lang="en-GB">
                <a:solidFill>
                  <a:schemeClr val="bg1"/>
                </a:solidFill>
              </a:rPr>
              <a:pPr eaLnBrk="1" hangingPunct="1"/>
              <a:t>15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20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90938"/>
            <a:ext cx="508793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951" y="107950"/>
            <a:ext cx="4324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GB" sz="2400" b="1" dirty="0" smtClean="0">
              <a:solidFill>
                <a:srgbClr val="FF6600"/>
              </a:solidFill>
            </a:endParaRPr>
          </a:p>
          <a:p>
            <a:pPr algn="ctr" eaLnBrk="1" hangingPunct="1"/>
            <a:endParaRPr lang="en-GB" sz="2400" b="1" dirty="0" smtClean="0">
              <a:solidFill>
                <a:srgbClr val="FF6600"/>
              </a:solidFill>
            </a:endParaRPr>
          </a:p>
          <a:p>
            <a:pPr algn="ctr" eaLnBrk="1" hangingPunct="1"/>
            <a:r>
              <a:rPr lang="en-GB" sz="2400" b="1" dirty="0" smtClean="0">
                <a:solidFill>
                  <a:srgbClr val="FF6600"/>
                </a:solidFill>
              </a:rPr>
              <a:t>Expanded Operating Space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on ELMs on MAST and </a:t>
            </a:r>
            <a:r>
              <a:rPr lang="en-GB" sz="2400" b="1" dirty="0" smtClean="0">
                <a:solidFill>
                  <a:schemeClr val="bg1"/>
                </a:solidFill>
              </a:rPr>
              <a:t>AUGEEE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5435600" y="3795713"/>
            <a:ext cx="36004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/>
              <a:t>Dashed curves expanded  operating space for the type I ELM suppression/mitigation from MAST and ASDEX Upgrade </a:t>
            </a:r>
          </a:p>
          <a:p>
            <a:pPr algn="ctr" eaLnBrk="1" hangingPunct="1"/>
            <a:endParaRPr lang="en-GB"/>
          </a:p>
          <a:p>
            <a:pPr algn="ctr" eaLnBrk="1" hangingPunct="1"/>
            <a:r>
              <a:rPr lang="en-GB"/>
              <a:t>Results show that regimes with tolerable ELMs can be established over a wide operating space in a range of devices</a:t>
            </a:r>
          </a:p>
        </p:txBody>
      </p:sp>
      <p:pic>
        <p:nvPicPr>
          <p:cNvPr id="20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035050"/>
            <a:ext cx="2538412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057275"/>
            <a:ext cx="24098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1187450" y="69215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MAST</a:t>
            </a:r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3748088" y="677863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AUG</a:t>
            </a: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5580063" y="842963"/>
            <a:ext cx="33845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dirty="0"/>
              <a:t>Sustained ELM mitigation/type I ELM suppression has been achieved on MAST and AUG with magnetic perturbations with a range of </a:t>
            </a:r>
            <a:r>
              <a:rPr lang="en-GB" dirty="0" err="1"/>
              <a:t>toroidal</a:t>
            </a:r>
            <a:r>
              <a:rPr lang="en-GB" dirty="0"/>
              <a:t> mode numbers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ELM size and target heat loads are reduced but at a price of a reduction in confinement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9102" y="212665"/>
            <a:ext cx="1441395" cy="40011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EX/1-2, Kirk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_7_11_co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60" y="1680882"/>
            <a:ext cx="2651667" cy="3832412"/>
          </a:xfrm>
          <a:prstGeom prst="rect">
            <a:avLst/>
          </a:prstGeom>
        </p:spPr>
      </p:pic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514" y="-50800"/>
            <a:ext cx="842385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500" b="1" dirty="0" smtClean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Advances in Basic </a:t>
            </a:r>
            <a:r>
              <a:rPr lang="en-US" sz="2500" b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Understanding of ELM Suppression</a:t>
            </a:r>
            <a:endParaRPr lang="en-US" sz="2500" b="1" dirty="0">
              <a:solidFill>
                <a:srgbClr val="FF6600"/>
              </a:solidFill>
              <a:latin typeface="N Helvetica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77091" y="763495"/>
            <a:ext cx="4156364" cy="70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4" tIns="45688" rIns="91374" bIns="45688">
            <a:spAutoFit/>
          </a:bodyPr>
          <a:lstStyle>
            <a:lvl1pPr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307718" indent="-307718">
              <a:buClr>
                <a:srgbClr val="0B1C71"/>
              </a:buClr>
              <a:buFont typeface="Arial"/>
              <a:buChar char="•"/>
            </a:pPr>
            <a:r>
              <a:rPr lang="en-US" sz="2000" b="1" dirty="0">
                <a:latin typeface="Century Gothic" charset="0"/>
              </a:rPr>
              <a:t>ELM suppression achieved with as few as 5 internal coils</a:t>
            </a:r>
            <a:endParaRPr lang="en-US" sz="2000" b="1" dirty="0">
              <a:latin typeface="Century Gothic" charset="0"/>
              <a:sym typeface="Wingdings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572000" y="711200"/>
            <a:ext cx="4572000" cy="101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4" tIns="45688" rIns="91374" bIns="45688">
            <a:spAutoFit/>
          </a:bodyPr>
          <a:lstStyle>
            <a:lvl1pPr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307718" indent="-307718">
              <a:buClr>
                <a:srgbClr val="0B1C71"/>
              </a:buClr>
              <a:buFont typeface="Arial"/>
              <a:buChar char="•"/>
            </a:pPr>
            <a:r>
              <a:rPr lang="en-US" sz="2000" b="1" dirty="0">
                <a:latin typeface="Century Gothic" charset="0"/>
              </a:rPr>
              <a:t>New data reveals bifurcation indicative of resonant field penetration at ELM suppression </a:t>
            </a:r>
            <a:endParaRPr lang="en-US" sz="2000" b="1" dirty="0">
              <a:latin typeface="Century Gothic" charset="0"/>
              <a:sym typeface="Wingding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182" y="1680883"/>
            <a:ext cx="685472" cy="329073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r>
              <a:rPr lang="en-US" sz="1600" dirty="0"/>
              <a:t>5 coils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40182" y="2891119"/>
            <a:ext cx="685472" cy="329073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r>
              <a:rPr lang="en-US" sz="1600" dirty="0"/>
              <a:t>7 coils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23884" y="4101354"/>
            <a:ext cx="789467" cy="329073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r>
              <a:rPr lang="en-US" sz="1600" dirty="0"/>
              <a:t>11 coils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331260" y="5513294"/>
            <a:ext cx="1831040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4" tIns="45688" rIns="91374" bIns="45688">
            <a:spAutoFit/>
          </a:bodyPr>
          <a:lstStyle>
            <a:lvl1pPr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310568" indent="-310568"/>
            <a:r>
              <a:rPr lang="en-US" sz="1800" b="1" dirty="0" smtClean="0">
                <a:solidFill>
                  <a:srgbClr val="FF6600"/>
                </a:solidFill>
                <a:latin typeface="Century Gothic" charset="0"/>
                <a:sym typeface="Wingdings"/>
              </a:rPr>
              <a:t>DIII-D results</a:t>
            </a:r>
            <a:endParaRPr lang="en-US" sz="1800" b="1" dirty="0">
              <a:solidFill>
                <a:srgbClr val="FF6600"/>
              </a:solidFill>
              <a:latin typeface="Century Gothic" charset="0"/>
              <a:sym typeface="Wingding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779818" y="5659106"/>
            <a:ext cx="3948546" cy="64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4" tIns="45688" rIns="91374" bIns="45688">
            <a:spAutoFit/>
          </a:bodyPr>
          <a:lstStyle>
            <a:lvl1pPr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310568" indent="-310568"/>
            <a:r>
              <a:rPr lang="en-US" sz="1800" dirty="0" smtClean="0">
                <a:solidFill>
                  <a:srgbClr val="0000FF"/>
                </a:solidFill>
                <a:latin typeface="Century Gothic" charset="0"/>
                <a:sym typeface="Wingdings"/>
              </a:rPr>
              <a:t>Highlights importance of plasma response to RMP fields</a:t>
            </a:r>
            <a:endParaRPr lang="en-US" sz="1800" dirty="0">
              <a:solidFill>
                <a:srgbClr val="0000FF"/>
              </a:solidFill>
              <a:latin typeface="Century Gothic" charset="0"/>
              <a:sym typeface="Wingdings"/>
            </a:endParaRPr>
          </a:p>
        </p:txBody>
      </p:sp>
      <p:pic>
        <p:nvPicPr>
          <p:cNvPr id="2" name="Picture 1" descr="co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8" y="1882588"/>
            <a:ext cx="2934508" cy="3811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240" y="5936040"/>
            <a:ext cx="3470947" cy="40011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EX/1-1, Wade; EX/P2-21, </a:t>
            </a:r>
            <a:r>
              <a:rPr lang="en-US" sz="2000" b="1" dirty="0" err="1" smtClean="0">
                <a:solidFill>
                  <a:srgbClr val="0000FF"/>
                </a:solidFill>
              </a:rPr>
              <a:t>Orlov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4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420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18400" y="355600"/>
            <a:ext cx="1513405" cy="40011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EX/1-5, </a:t>
            </a:r>
            <a:r>
              <a:rPr lang="en-US" sz="2000" b="1" dirty="0" err="1" smtClean="0">
                <a:solidFill>
                  <a:srgbClr val="0000FF"/>
                </a:solidFill>
              </a:rPr>
              <a:t>Jeon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4800" y="5469467"/>
            <a:ext cx="87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KSTAR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1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24968" y="279400"/>
            <a:ext cx="6528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</a:rPr>
              <a:t>Simultaneous Measurement of ELMs at both High  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</a:rPr>
              <a:t>and Low Field Sides in KSTAR </a:t>
            </a:r>
            <a:endParaRPr lang="en-US" sz="2400" b="1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997"/>
            <a:ext cx="4902270" cy="443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1900" y="1790700"/>
            <a:ext cx="40318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Comparable mode strength at  HFS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and LFS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Asymmetries in </a:t>
            </a:r>
            <a:r>
              <a:rPr lang="en-US" b="1" dirty="0" err="1" smtClean="0"/>
              <a:t>toroidal</a:t>
            </a:r>
            <a:r>
              <a:rPr lang="en-US" b="1" dirty="0" smtClean="0"/>
              <a:t>/</a:t>
            </a:r>
            <a:r>
              <a:rPr lang="en-US" b="1" dirty="0" err="1" smtClean="0"/>
              <a:t>poloidal</a:t>
            </a:r>
            <a:r>
              <a:rPr lang="en-US" b="1" dirty="0" smtClean="0"/>
              <a:t>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rotation velocities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Mode structure at HFS not consistent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with Ballooning Mode model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Mode numbers different on the two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sides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26100" y="4724400"/>
            <a:ext cx="1501257" cy="40011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EX/8-1, Park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4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967" y="149683"/>
            <a:ext cx="627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ELM mitigation by Lower Hybrid Waves in EAST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7243" y="851039"/>
            <a:ext cx="1717663" cy="40011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EX/P3-8, Liang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4" y="842181"/>
            <a:ext cx="4463143" cy="4108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7430" y="1275340"/>
            <a:ext cx="4095993" cy="2451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ELM mitigation with LHW obtained</a:t>
            </a:r>
          </a:p>
          <a:p>
            <a:r>
              <a:rPr lang="en-US" sz="2000" dirty="0" smtClean="0"/>
              <a:t>     over a wide range of q</a:t>
            </a:r>
            <a:r>
              <a:rPr lang="en-US" sz="2000" baseline="-25000" dirty="0" smtClean="0"/>
              <a:t>95  </a:t>
            </a:r>
          </a:p>
          <a:p>
            <a:endParaRPr lang="en-US" sz="2000" baseline="-25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Attributed to formation of helical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current filaments in SOL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ELM freq. increases from 150 Hz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to about 1 KHz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590" y="3831516"/>
            <a:ext cx="3361267" cy="2238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2282" y="6101564"/>
            <a:ext cx="3967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Strong modification of plasma edge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9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7747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Outline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901"/>
            <a:ext cx="8229600" cy="185419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Topic</a:t>
            </a:r>
            <a:r>
              <a:rPr lang="en-US" sz="2400" dirty="0" smtClean="0">
                <a:solidFill>
                  <a:srgbClr val="0000FF"/>
                </a:solidFill>
              </a:rPr>
              <a:t>									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       Number of Papers</a:t>
            </a:r>
          </a:p>
          <a:p>
            <a:pPr marL="0" indent="0">
              <a:buNone/>
            </a:pPr>
            <a:r>
              <a:rPr lang="en-US" sz="2400" dirty="0" smtClean="0"/>
              <a:t>Magnetic Confinement </a:t>
            </a:r>
            <a:r>
              <a:rPr lang="en-US" sz="2400" dirty="0" err="1" smtClean="0"/>
              <a:t>Expts</a:t>
            </a:r>
            <a:r>
              <a:rPr lang="en-US" sz="2400" dirty="0" smtClean="0"/>
              <a:t>: Stability (EXS)             56 </a:t>
            </a:r>
          </a:p>
          <a:p>
            <a:pPr marL="0" indent="0">
              <a:buNone/>
            </a:pPr>
            <a:r>
              <a:rPr lang="en-US" sz="2400" dirty="0" smtClean="0"/>
              <a:t>Magnetic Confinement </a:t>
            </a:r>
            <a:r>
              <a:rPr lang="en-US" sz="2400" dirty="0" err="1" smtClean="0"/>
              <a:t>Expts</a:t>
            </a:r>
            <a:r>
              <a:rPr lang="en-US" sz="2400" dirty="0" smtClean="0"/>
              <a:t>: Waves (EXW)              54</a:t>
            </a:r>
          </a:p>
          <a:p>
            <a:pPr marL="0" indent="0">
              <a:buNone/>
            </a:pPr>
            <a:r>
              <a:rPr lang="en-US" sz="2400" dirty="0" smtClean="0"/>
              <a:t>Innovative Confinement Concepts (ICC)                      15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226832"/>
            <a:ext cx="8140700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Subtopics for EXS &amp; EXW </a:t>
            </a:r>
            <a:r>
              <a:rPr lang="en-US" sz="2400" dirty="0" smtClean="0"/>
              <a:t>(guided by ITER </a:t>
            </a:r>
            <a:r>
              <a:rPr lang="en-US" sz="2400" dirty="0" smtClean="0"/>
              <a:t>priority needs</a:t>
            </a:r>
            <a:r>
              <a:rPr lang="en-US" sz="2400" dirty="0" smtClean="0"/>
              <a:t>)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Disruptions</a:t>
            </a:r>
            <a:r>
              <a:rPr lang="en-US" sz="2400" b="1" dirty="0">
                <a:solidFill>
                  <a:srgbClr val="000000"/>
                </a:solidFill>
              </a:rPr>
              <a:t>/</a:t>
            </a:r>
            <a:r>
              <a:rPr lang="en-US" sz="2400" b="1" dirty="0" smtClean="0">
                <a:solidFill>
                  <a:srgbClr val="000000"/>
                </a:solidFill>
              </a:rPr>
              <a:t>Runaways </a:t>
            </a:r>
            <a:r>
              <a:rPr lang="en-US" sz="2400" dirty="0" smtClean="0">
                <a:solidFill>
                  <a:srgbClr val="000000"/>
                </a:solidFill>
              </a:rPr>
              <a:t>(control, mitigation, prediction)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ELMS</a:t>
            </a:r>
            <a:r>
              <a:rPr lang="en-US" sz="2400" dirty="0" smtClean="0">
                <a:solidFill>
                  <a:srgbClr val="000000"/>
                </a:solidFill>
              </a:rPr>
              <a:t> (control, mitigation</a:t>
            </a:r>
            <a:r>
              <a:rPr lang="en-US" sz="2400" dirty="0">
                <a:solidFill>
                  <a:srgbClr val="000000"/>
                </a:solidFill>
              </a:rPr>
              <a:t>) &amp; </a:t>
            </a:r>
            <a:r>
              <a:rPr lang="en-US" sz="2400" b="1" dirty="0">
                <a:solidFill>
                  <a:srgbClr val="000000"/>
                </a:solidFill>
              </a:rPr>
              <a:t>3D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physics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Waves and Energetic Particles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MHD instabilities (nonlinear interactions, control)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Current Drive &amp; RF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Heating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04100" y="3060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9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Other MHD and 3D physics studies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understanding of Neoclassical </a:t>
            </a:r>
            <a:r>
              <a:rPr lang="en-US" dirty="0" err="1" smtClean="0"/>
              <a:t>Toroidal</a:t>
            </a:r>
            <a:r>
              <a:rPr lang="en-US" dirty="0" smtClean="0"/>
              <a:t> Viscosity (NTV) in </a:t>
            </a:r>
            <a:r>
              <a:rPr lang="en-US" dirty="0" err="1" smtClean="0"/>
              <a:t>tokamaks</a:t>
            </a:r>
            <a:endParaRPr lang="en-US" dirty="0" smtClean="0"/>
          </a:p>
          <a:p>
            <a:r>
              <a:rPr lang="en-US" dirty="0" smtClean="0"/>
              <a:t>Feedback control of RWM allows </a:t>
            </a:r>
            <a:r>
              <a:rPr lang="en-US" dirty="0" err="1" smtClean="0"/>
              <a:t>tokamak</a:t>
            </a:r>
            <a:r>
              <a:rPr lang="en-US" dirty="0" smtClean="0"/>
              <a:t> operation at q</a:t>
            </a:r>
            <a:r>
              <a:rPr lang="en-US" baseline="-25000" dirty="0" smtClean="0"/>
              <a:t>95</a:t>
            </a:r>
            <a:r>
              <a:rPr lang="en-US" dirty="0" smtClean="0"/>
              <a:t>≤2</a:t>
            </a:r>
          </a:p>
          <a:p>
            <a:r>
              <a:rPr lang="en-US" dirty="0" smtClean="0"/>
              <a:t>Helical modes observed in KSTAR</a:t>
            </a:r>
          </a:p>
          <a:p>
            <a:r>
              <a:rPr lang="en-US" dirty="0" smtClean="0"/>
              <a:t>Basic studies of MHD instabilities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0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9"/>
            <a:ext cx="9144000" cy="815975"/>
          </a:xfrm>
        </p:spPr>
        <p:txBody>
          <a:bodyPr/>
          <a:lstStyle/>
          <a:p>
            <a:r>
              <a:rPr lang="en-US" sz="2000" dirty="0" smtClean="0"/>
              <a:t>Neoclassical </a:t>
            </a:r>
            <a:r>
              <a:rPr lang="en-US" sz="2000" dirty="0"/>
              <a:t>Toroidal Viscosity </a:t>
            </a:r>
            <a:r>
              <a:rPr lang="en-US" sz="2000" dirty="0" smtClean="0"/>
              <a:t>for </a:t>
            </a:r>
            <a:r>
              <a:rPr lang="en-US" sz="2000" dirty="0"/>
              <a:t>Rotation Control and the Evaluation of Plasma Response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21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-17585" y="1217575"/>
            <a:ext cx="5199185" cy="526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Experimental NTV characteristics</a:t>
            </a:r>
            <a:endParaRPr lang="en-US" sz="2000" dirty="0"/>
          </a:p>
          <a:p>
            <a:pPr lvl="1">
              <a:lnSpc>
                <a:spcPts val="2000"/>
              </a:lnSpc>
            </a:pPr>
            <a:r>
              <a:rPr lang="en-US" sz="1600" dirty="0" smtClean="0"/>
              <a:t>NTV experiments on NSTX and KSTAR</a:t>
            </a:r>
          </a:p>
          <a:p>
            <a:pPr lvl="1">
              <a:lnSpc>
                <a:spcPts val="2000"/>
              </a:lnSpc>
            </a:pPr>
            <a:r>
              <a:rPr lang="en-US" sz="1600" dirty="0" smtClean="0"/>
              <a:t>NTV torque </a:t>
            </a:r>
            <a:r>
              <a:rPr lang="en-US" sz="1600" i="1" dirty="0"/>
              <a:t>T</a:t>
            </a:r>
            <a:r>
              <a:rPr lang="en-US" sz="1600" i="1" baseline="-25000" dirty="0"/>
              <a:t>NTV </a:t>
            </a:r>
            <a:r>
              <a:rPr lang="en-US" sz="1600" dirty="0" smtClean="0"/>
              <a:t>from applied 3D field is a </a:t>
            </a:r>
            <a:r>
              <a:rPr lang="en-US" sz="1600" dirty="0"/>
              <a:t>radially extended, </a:t>
            </a:r>
            <a:r>
              <a:rPr lang="en-US" sz="1600" dirty="0" smtClean="0"/>
              <a:t>relatively </a:t>
            </a:r>
            <a:r>
              <a:rPr lang="en-US" sz="1600" dirty="0"/>
              <a:t>smooth </a:t>
            </a:r>
            <a:r>
              <a:rPr lang="en-US" sz="1600" dirty="0" smtClean="0"/>
              <a:t>profile</a:t>
            </a:r>
          </a:p>
          <a:p>
            <a:pPr lvl="1">
              <a:lnSpc>
                <a:spcPts val="2000"/>
              </a:lnSpc>
            </a:pPr>
            <a:r>
              <a:rPr lang="en-US" sz="1600" dirty="0" smtClean="0"/>
              <a:t>Perturbation experiments measure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NTV</a:t>
            </a:r>
            <a:r>
              <a:rPr lang="en-US" sz="1600" dirty="0" smtClean="0"/>
              <a:t> profile</a:t>
            </a:r>
          </a:p>
          <a:p>
            <a:pPr>
              <a:lnSpc>
                <a:spcPts val="2000"/>
              </a:lnSpc>
            </a:pPr>
            <a:r>
              <a:rPr lang="en-US" sz="2000" b="1" dirty="0" smtClean="0"/>
              <a:t>Aspects of NTV for rotation control </a:t>
            </a:r>
          </a:p>
          <a:p>
            <a:pPr lvl="1">
              <a:lnSpc>
                <a:spcPts val="2000"/>
              </a:lnSpc>
            </a:pPr>
            <a:r>
              <a:rPr lang="en-US" sz="1600" dirty="0" smtClean="0"/>
              <a:t>Varies as </a:t>
            </a:r>
            <a:r>
              <a:rPr lang="en-US" sz="1600" i="1" dirty="0" smtClean="0">
                <a:latin typeface="Symbol" panose="05050102010706020507" pitchFamily="18" charset="2"/>
              </a:rPr>
              <a:t>d</a:t>
            </a:r>
            <a:r>
              <a:rPr lang="en-US" sz="1600" b="1" i="1" dirty="0" smtClean="0"/>
              <a:t>B</a:t>
            </a:r>
            <a:r>
              <a:rPr lang="en-US" sz="1600" i="1" baseline="30000" dirty="0" smtClean="0"/>
              <a:t>2</a:t>
            </a:r>
            <a:r>
              <a:rPr lang="en-US" sz="1600" dirty="0" smtClean="0"/>
              <a:t>;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NTV</a:t>
            </a:r>
            <a:r>
              <a:rPr lang="en-US" sz="1600" dirty="0" smtClean="0"/>
              <a:t> </a:t>
            </a:r>
            <a:r>
              <a:rPr lang="en-US" sz="1600" dirty="0" smtClean="0">
                <a:latin typeface="Symbol" panose="05050102010706020507" pitchFamily="18" charset="2"/>
                <a:cs typeface="Times" panose="02020603050405020304" pitchFamily="18" charset="0"/>
              </a:rPr>
              <a:t>µ</a:t>
            </a:r>
            <a:r>
              <a:rPr lang="en-US" sz="1600" dirty="0" smtClean="0"/>
              <a:t> 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i</a:t>
            </a:r>
            <a:r>
              <a:rPr lang="en-US" sz="1600" i="1" baseline="30000" dirty="0" smtClean="0"/>
              <a:t>5/2</a:t>
            </a:r>
            <a:r>
              <a:rPr lang="en-US" sz="1600" dirty="0" smtClean="0"/>
              <a:t> in primary </a:t>
            </a:r>
            <a:r>
              <a:rPr lang="en-US" sz="1600" dirty="0" err="1" smtClean="0"/>
              <a:t>collisionality</a:t>
            </a:r>
            <a:r>
              <a:rPr lang="en-US" sz="1600" dirty="0" smtClean="0"/>
              <a:t> regime for large </a:t>
            </a:r>
            <a:r>
              <a:rPr lang="en-US" sz="1600" dirty="0" err="1" smtClean="0"/>
              <a:t>tokamaks</a:t>
            </a:r>
            <a:endParaRPr lang="en-US" sz="1600" dirty="0" smtClean="0"/>
          </a:p>
          <a:p>
            <a:pPr lvl="1">
              <a:lnSpc>
                <a:spcPts val="2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No hysteresis </a:t>
            </a:r>
            <a:r>
              <a:rPr lang="en-US" sz="1600" dirty="0"/>
              <a:t>on </a:t>
            </a:r>
            <a:r>
              <a:rPr lang="en-US" sz="1600" dirty="0" smtClean="0"/>
              <a:t>the rotation profile </a:t>
            </a:r>
            <a:r>
              <a:rPr lang="en-US" sz="1600" dirty="0"/>
              <a:t>when </a:t>
            </a:r>
            <a:r>
              <a:rPr lang="en-US" sz="1600" dirty="0" smtClean="0"/>
              <a:t>altered by </a:t>
            </a:r>
            <a:r>
              <a:rPr lang="en-US" sz="1600" dirty="0"/>
              <a:t>non-resonant </a:t>
            </a:r>
            <a:r>
              <a:rPr lang="en-US" sz="1600" dirty="0" smtClean="0"/>
              <a:t>NTV is key for control</a:t>
            </a:r>
            <a:endParaRPr lang="en-US" sz="1600" dirty="0"/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600" dirty="0"/>
              <a:t>R</a:t>
            </a:r>
            <a:r>
              <a:rPr lang="en-US" sz="1600" dirty="0" smtClean="0"/>
              <a:t>otation controller </a:t>
            </a:r>
            <a:r>
              <a:rPr lang="en-US" sz="1600" dirty="0"/>
              <a:t>using NTV and NBI tested for </a:t>
            </a:r>
            <a:r>
              <a:rPr lang="en-US" sz="1600" dirty="0" smtClean="0"/>
              <a:t>NSTX-U; model-based design saves power 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NTV analysis to assess plasma response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Non-resonant NTV quantitatively consistent with fully-penetrated field assumption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600" dirty="0" smtClean="0"/>
              <a:t>Surface-averaged 3D field </a:t>
            </a:r>
            <a:r>
              <a:rPr lang="en-US" sz="1600" dirty="0"/>
              <a:t>profile from </a:t>
            </a:r>
            <a:r>
              <a:rPr lang="en-US" sz="1600" dirty="0" smtClean="0"/>
              <a:t>M3D-C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 single fluid model consistent with field used for quantitative NTV agreement in experiment</a:t>
            </a:r>
          </a:p>
          <a:p>
            <a:pPr>
              <a:lnSpc>
                <a:spcPts val="2000"/>
              </a:lnSpc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813596" y="791184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Highlights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25" name="Slide Number Placeholder 3"/>
          <p:cNvSpPr txBox="1">
            <a:spLocks/>
          </p:cNvSpPr>
          <p:nvPr/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1000" b="1" kern="1200">
                <a:solidFill>
                  <a:schemeClr val="accent2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21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3584" y="799288"/>
            <a:ext cx="42672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Perturbation experiments measure NTV torque profile and compare to theory</a:t>
            </a:r>
            <a:endParaRPr lang="en-US" sz="1600" b="0" i="0" u="sng" dirty="0">
              <a:solidFill>
                <a:srgbClr val="9900FF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01" y="3981216"/>
            <a:ext cx="3643243" cy="265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342104" y="3711230"/>
            <a:ext cx="3657600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Rotation controller using NTV and NBI</a:t>
            </a:r>
            <a:endParaRPr lang="en-US" sz="1600" b="0" i="0" u="sng" dirty="0">
              <a:solidFill>
                <a:srgbClr val="9900FF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45" y="1346782"/>
            <a:ext cx="3099143" cy="246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25067" y="421852"/>
            <a:ext cx="19428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EX/1-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4, </a:t>
            </a:r>
            <a:r>
              <a:rPr lang="en-US" dirty="0" err="1" smtClean="0">
                <a:solidFill>
                  <a:srgbClr val="1822CD"/>
                </a:solidFill>
                <a:latin typeface="Helvetica" pitchFamily="34" charset="0"/>
              </a:rPr>
              <a:t>Sabbagh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0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6105"/>
          </a:xfrm>
          <a:noFill/>
        </p:spPr>
        <p:txBody>
          <a:bodyPr>
            <a:noAutofit/>
          </a:bodyPr>
          <a:lstStyle/>
          <a:p>
            <a:r>
              <a:rPr lang="en-US" sz="2400" b="1" dirty="0" smtClean="0"/>
              <a:t>DIII-D and RFX-mod achieved reproducible </a:t>
            </a:r>
            <a:r>
              <a:rPr lang="en-US" sz="2400" b="1" dirty="0" err="1" smtClean="0"/>
              <a:t>tokamak</a:t>
            </a:r>
            <a:r>
              <a:rPr lang="en-US" sz="2400" b="1" dirty="0" smtClean="0"/>
              <a:t> operation at q</a:t>
            </a:r>
            <a:r>
              <a:rPr lang="en-US" sz="2400" b="1" baseline="-25000" dirty="0" smtClean="0"/>
              <a:t>95</a:t>
            </a:r>
            <a:r>
              <a:rPr lang="en-US" sz="2400" b="1" dirty="0" smtClean="0"/>
              <a:t>&lt;2 thanks to feedback control of 2/1 RWM </a:t>
            </a:r>
            <a:r>
              <a:rPr lang="en-US" sz="2400" dirty="0" smtClean="0"/>
              <a:t>– </a:t>
            </a:r>
            <a:r>
              <a:rPr lang="en-US" sz="2400" i="1" dirty="0"/>
              <a:t>for many resistive wall times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i="1" dirty="0"/>
              <a:t>using </a:t>
            </a:r>
            <a:r>
              <a:rPr lang="en-US" sz="2400" i="1" dirty="0" smtClean="0"/>
              <a:t>3D magnetic fields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386382" y="5385567"/>
            <a:ext cx="5119934" cy="502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Blue curve: with feedback control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Red curve: w/o feedback control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77"/>
          <a:stretch/>
        </p:blipFill>
        <p:spPr bwMode="auto">
          <a:xfrm>
            <a:off x="98540" y="1446106"/>
            <a:ext cx="4383969" cy="39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7" r="-1053"/>
          <a:stretch/>
        </p:blipFill>
        <p:spPr bwMode="auto">
          <a:xfrm>
            <a:off x="5516549" y="1446106"/>
            <a:ext cx="3630295" cy="390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gnaposto contenuto 4"/>
          <p:cNvSpPr txBox="1">
            <a:spLocks/>
          </p:cNvSpPr>
          <p:nvPr/>
        </p:nvSpPr>
        <p:spPr>
          <a:xfrm>
            <a:off x="4482510" y="3153691"/>
            <a:ext cx="905569" cy="5029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 smtClean="0">
                <a:solidFill>
                  <a:srgbClr val="660066"/>
                </a:solidFill>
              </a:rPr>
              <a:t>q95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11" name="Segnaposto contenuto 4"/>
          <p:cNvSpPr txBox="1">
            <a:spLocks/>
          </p:cNvSpPr>
          <p:nvPr/>
        </p:nvSpPr>
        <p:spPr>
          <a:xfrm>
            <a:off x="4640057" y="2154797"/>
            <a:ext cx="590474" cy="5029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 err="1" smtClean="0">
                <a:solidFill>
                  <a:srgbClr val="660066"/>
                </a:solidFill>
              </a:rPr>
              <a:t>Ip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12" name="Segnaposto contenuto 4"/>
          <p:cNvSpPr txBox="1">
            <a:spLocks/>
          </p:cNvSpPr>
          <p:nvPr/>
        </p:nvSpPr>
        <p:spPr>
          <a:xfrm>
            <a:off x="4136362" y="4236629"/>
            <a:ext cx="1597865" cy="5029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 smtClean="0">
                <a:solidFill>
                  <a:srgbClr val="660066"/>
                </a:solidFill>
              </a:rPr>
              <a:t>2/1 RWM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22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750" y="889767"/>
            <a:ext cx="1836560" cy="369332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EX/P2-41, </a:t>
            </a:r>
            <a:r>
              <a:rPr lang="en-US" b="1" dirty="0" smtClean="0">
                <a:solidFill>
                  <a:srgbClr val="0000FF"/>
                </a:solidFill>
              </a:rPr>
              <a:t>Martin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9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" y="834314"/>
            <a:ext cx="2592288" cy="25343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9" y="64294"/>
            <a:ext cx="9144000" cy="655714"/>
          </a:xfrm>
        </p:spPr>
        <p:txBody>
          <a:bodyPr>
            <a:normAutofit/>
          </a:bodyPr>
          <a:lstStyle/>
          <a:p>
            <a:r>
              <a:rPr kumimoji="1" lang="en-US" altLang="ja-JP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MHD control has resulted in RWM-stabilized, high-</a:t>
            </a:r>
            <a:r>
              <a:rPr kumimoji="1" lang="el-GR" altLang="ja-JP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kumimoji="1" lang="en-US" altLang="ja-JP" sz="1600" b="1" baseline="-25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low-A RFP plasmas, </a:t>
            </a:r>
            <a:br>
              <a:rPr kumimoji="1" lang="en-US" altLang="ja-JP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two routes to helical RFP states are identified</a:t>
            </a:r>
            <a:endParaRPr kumimoji="1" lang="ja-JP" altLang="en-US" sz="1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51354"/>
              </p:ext>
            </p:extLst>
          </p:nvPr>
        </p:nvGraphicFramePr>
        <p:xfrm>
          <a:off x="5951654" y="996964"/>
          <a:ext cx="1761476" cy="40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数式" r:id="rId4" imgW="1231366" imgH="279279" progId="Equation.3">
                  <p:embed/>
                </p:oleObj>
              </mc:Choice>
              <mc:Fallback>
                <p:oleObj name="数式" r:id="rId4" imgW="12313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654" y="996964"/>
                        <a:ext cx="1761476" cy="4012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914388" y="1029617"/>
            <a:ext cx="1370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Definition: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81639" y="3086701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electron pressure vs. Ip</a:t>
            </a:r>
            <a:r>
              <a:rPr lang="en-US" altLang="ja-JP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shows that feedback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stabilization of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RWM has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led to improved performance with attainment </a:t>
            </a: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electron </a:t>
            </a:r>
            <a:r>
              <a:rPr lang="en-US" altLang="ja-JP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poloidal</a:t>
            </a: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beta10~15%.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Density limit studies are becoming important in low-A RFP.</a:t>
            </a: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0" y="703037"/>
            <a:ext cx="91440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6551" y="3331761"/>
            <a:ext cx="3131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Using saddle coil array for feedback MHD control, </a:t>
            </a:r>
            <a:r>
              <a:rPr lang="en-US" altLang="ja-JP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RWM was suppressed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the RFP discharge duration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could be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extended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upper bound determined by the iron core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saturation.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 descr="C:\Users\UEBA\Documents\発表資料\日韓計測セミナー\fig10_greenwal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3" y="1335092"/>
            <a:ext cx="3322572" cy="1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asamune\Desktop\documents\IAEA-FEC25_2014\論文投稿\ExtendedSynopsis投稿\revised\SXR-C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22" y="4514250"/>
            <a:ext cx="16255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masamune\Desktop\documents\IAEA-FEC25_2014\論文投稿\ExtendedSynopsis投稿\revised\leg3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16" y="4344129"/>
            <a:ext cx="1659628" cy="161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040693" y="6017341"/>
            <a:ext cx="3717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econstructed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magnetic surface shape using SXR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CT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during QSH phase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shows good agreement with helical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equi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-pressure surface shape in 3-D MHD simulation using the MIPS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code. 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4" y="4941168"/>
            <a:ext cx="1733362" cy="92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41168"/>
            <a:ext cx="1801180" cy="9305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5" name="テキスト ボックス 24"/>
          <p:cNvSpPr txBox="1"/>
          <p:nvPr/>
        </p:nvSpPr>
        <p:spPr>
          <a:xfrm>
            <a:off x="362066" y="5884729"/>
            <a:ext cx="406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Growth of </a:t>
            </a:r>
            <a:r>
              <a:rPr lang="en-US" altLang="ja-JP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the resonant (left) and non-resonant (left) mode can lead to self-organized helical RFP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with almost identical deformation. Resonant mode accompanies reconnection (MIPS simulation).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4637" y="4144918"/>
            <a:ext cx="24940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EX/P3-52, </a:t>
            </a:r>
            <a:r>
              <a:rPr kumimoji="1" lang="en-US" altLang="ja-JP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Masamune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7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0558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9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5714" y="277167"/>
            <a:ext cx="522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(R)MHD INSTABILITIES – BASIC STUDIES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762" y="894080"/>
            <a:ext cx="799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</a:rPr>
              <a:t>Questions addressed: Triggering mechanisms, Mode Dynamics</a:t>
            </a:r>
            <a:endParaRPr lang="en-US" sz="2400" u="sng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190" y="1596572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FTU &amp;TCV: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2/1 TM triggered by Ne injection  </a:t>
            </a:r>
            <a:r>
              <a:rPr lang="en-US" sz="2000" b="1" dirty="0" smtClean="0">
                <a:solidFill>
                  <a:srgbClr val="0000FF"/>
                </a:solidFill>
              </a:rPr>
              <a:t>EX/P2-53, </a:t>
            </a:r>
            <a:r>
              <a:rPr lang="en-US" sz="2000" b="1" dirty="0" err="1" smtClean="0">
                <a:solidFill>
                  <a:srgbClr val="0000FF"/>
                </a:solidFill>
              </a:rPr>
              <a:t>Botrugno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TM onset by central EC power deposition</a:t>
            </a:r>
            <a:r>
              <a:rPr lang="en-US" sz="2000" b="1" dirty="0" smtClean="0"/>
              <a:t> 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EX/P2-54,Nowak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95" y="2921053"/>
            <a:ext cx="3689048" cy="2666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006" y="3011714"/>
            <a:ext cx="4976102" cy="24541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1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762" y="241905"/>
            <a:ext cx="34291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HL-2A: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NTM triggered by intrinsic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error fields  </a:t>
            </a:r>
            <a:r>
              <a:rPr lang="en-US" sz="2000" b="1" dirty="0" smtClean="0">
                <a:solidFill>
                  <a:srgbClr val="0000FF"/>
                </a:solidFill>
              </a:rPr>
              <a:t>EX/P7-19, </a:t>
            </a:r>
            <a:r>
              <a:rPr lang="en-US" sz="2000" b="1" dirty="0" err="1" smtClean="0">
                <a:solidFill>
                  <a:srgbClr val="0000FF"/>
                </a:solidFill>
              </a:rPr>
              <a:t>Xu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NTM triggered by non-local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transport  </a:t>
            </a:r>
            <a:r>
              <a:rPr lang="en-US" sz="2000" b="1" dirty="0" smtClean="0">
                <a:solidFill>
                  <a:srgbClr val="0000FF"/>
                </a:solidFill>
              </a:rPr>
              <a:t>EX/6-4, </a:t>
            </a:r>
            <a:r>
              <a:rPr lang="en-US" sz="2000" b="1" dirty="0" err="1" smtClean="0">
                <a:solidFill>
                  <a:srgbClr val="0000FF"/>
                </a:solidFill>
              </a:rPr>
              <a:t>Ji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Interaction between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MHD modes  </a:t>
            </a:r>
            <a:r>
              <a:rPr lang="en-US" sz="2000" b="1" dirty="0" smtClean="0">
                <a:solidFill>
                  <a:srgbClr val="0000FF"/>
                </a:solidFill>
              </a:rPr>
              <a:t>EX/P7-25, Yu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5" y="2796451"/>
            <a:ext cx="2862842" cy="2998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762" y="5957389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SMBI induced NLT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63143" y="241905"/>
            <a:ext cx="39319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LHD: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Effects of low n MHD modes on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achievable beta values </a:t>
            </a:r>
            <a:r>
              <a:rPr lang="en-US" sz="2000" b="1" dirty="0" smtClean="0">
                <a:solidFill>
                  <a:srgbClr val="0000FF"/>
                </a:solidFill>
              </a:rPr>
              <a:t>EX/P6-37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Bursting Resistive Interchange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Modes </a:t>
            </a:r>
            <a:r>
              <a:rPr lang="en-US" sz="2000" b="1" dirty="0" smtClean="0">
                <a:solidFill>
                  <a:srgbClr val="0000FF"/>
                </a:solidFill>
              </a:rPr>
              <a:t>EX/P6-36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296" y="2049261"/>
            <a:ext cx="3219752" cy="3140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4667" y="5551714"/>
            <a:ext cx="3403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Energetic-Ion-Driven-Resistive</a:t>
            </a:r>
          </a:p>
          <a:p>
            <a:r>
              <a:rPr lang="en-US" sz="2000" b="1" dirty="0" smtClean="0"/>
              <a:t> Interchange Mode (EIC)</a:t>
            </a:r>
            <a:endParaRPr lang="en-US" sz="20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0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7718" y="218372"/>
            <a:ext cx="48042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Energetic Particles / Waves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84190"/>
            <a:ext cx="1650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Main Issues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22134"/>
            <a:ext cx="3183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Progress since 2012 FEC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" y="1625600"/>
            <a:ext cx="73148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Good confinement of EPs crucial for α heating of burning plasmas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Instabilities driven by EPs can degrade their confinement and also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alter their energy distribution; also impact on NB-CD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Characterization of stability boundaries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Better understanding of fast ion transport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500" y="4165600"/>
            <a:ext cx="769954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Improved diagnostics, better nonlinear modeling have furthered our </a:t>
            </a:r>
          </a:p>
          <a:p>
            <a:r>
              <a:rPr lang="en-US" sz="2000" dirty="0" smtClean="0"/>
              <a:t>     understanding on a number of issues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Exptal</a:t>
            </a:r>
            <a:r>
              <a:rPr lang="en-US" sz="2000" dirty="0" smtClean="0"/>
              <a:t> database extended to include STs, </a:t>
            </a:r>
            <a:r>
              <a:rPr lang="en-US" sz="2000" dirty="0" err="1" smtClean="0"/>
              <a:t>stellarators</a:t>
            </a:r>
            <a:r>
              <a:rPr lang="en-US" sz="2000" dirty="0" smtClean="0"/>
              <a:t>, RFPs etc.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Provide more accurate correlations between fast ion losses &amp; </a:t>
            </a:r>
            <a:r>
              <a:rPr lang="en-US" sz="2000" dirty="0" err="1" smtClean="0"/>
              <a:t>instabs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403225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66750" y="306630"/>
            <a:ext cx="1005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altLang="zh-CN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HL-2A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76746" y="398963"/>
            <a:ext cx="1726892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EX</a:t>
            </a:r>
            <a:r>
              <a:rPr lang="en-US" altLang="zh-CN" dirty="0">
                <a:solidFill>
                  <a:srgbClr val="0000FF"/>
                </a:solidFill>
              </a:rPr>
              <a:t>/P7-24</a:t>
            </a:r>
            <a:r>
              <a:rPr lang="en-US" altLang="zh-CN" dirty="0" smtClean="0">
                <a:solidFill>
                  <a:srgbClr val="0000FF"/>
                </a:solidFill>
              </a:rPr>
              <a:t>, Zhang</a:t>
            </a:r>
            <a:endParaRPr lang="en-US" altLang="zh-CN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88" y="4794667"/>
            <a:ext cx="45586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Utilizing a new scintillator-based lost fast-ion </a:t>
            </a:r>
            <a:endParaRPr lang="en-US" altLang="zh-CN" dirty="0" smtClean="0"/>
          </a:p>
          <a:p>
            <a:r>
              <a:rPr lang="en-US" altLang="zh-CN" dirty="0" smtClean="0"/>
              <a:t>probe</a:t>
            </a:r>
            <a:r>
              <a:rPr lang="en-US" altLang="zh-CN" dirty="0"/>
              <a:t>, recent HL-2A experiments have </a:t>
            </a:r>
            <a:endParaRPr lang="en-US" altLang="zh-CN" dirty="0" smtClean="0"/>
          </a:p>
          <a:p>
            <a:r>
              <a:rPr lang="en-US" altLang="zh-CN" dirty="0" smtClean="0"/>
              <a:t>elucidated </a:t>
            </a:r>
            <a:r>
              <a:rPr lang="en-US" altLang="zh-CN" dirty="0"/>
              <a:t>a variety of neutral beam ion loss </a:t>
            </a:r>
            <a:endParaRPr lang="en-US" altLang="zh-CN" dirty="0" smtClean="0"/>
          </a:p>
          <a:p>
            <a:r>
              <a:rPr lang="en-US" altLang="zh-CN" dirty="0" smtClean="0"/>
              <a:t>behaviors </a:t>
            </a:r>
            <a:r>
              <a:rPr lang="en-US" altLang="zh-CN" dirty="0"/>
              <a:t>in the presence of MHD instabilities.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036" y="900101"/>
            <a:ext cx="4291664" cy="2504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7300" y="393700"/>
            <a:ext cx="697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6600"/>
                </a:solidFill>
              </a:rPr>
              <a:t>TJ-II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7300" y="3848100"/>
            <a:ext cx="3912023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ECRH </a:t>
            </a:r>
            <a:r>
              <a:rPr lang="en-US" b="1" dirty="0"/>
              <a:t>has a strong influence on the </a:t>
            </a:r>
            <a:r>
              <a:rPr lang="en-US" b="1" dirty="0" smtClean="0"/>
              <a:t>NBI</a:t>
            </a:r>
          </a:p>
          <a:p>
            <a:r>
              <a:rPr lang="en-US" b="1" dirty="0" smtClean="0"/>
              <a:t> </a:t>
            </a:r>
            <a:r>
              <a:rPr lang="en-US" b="1" dirty="0"/>
              <a:t>driven </a:t>
            </a:r>
            <a:r>
              <a:rPr lang="en-US" b="1" dirty="0" err="1"/>
              <a:t>Alfvén</a:t>
            </a:r>
            <a:r>
              <a:rPr lang="en-US" b="1" dirty="0"/>
              <a:t> modes in TJ-II. </a:t>
            </a:r>
            <a:r>
              <a:rPr lang="en-US" b="1" dirty="0" smtClean="0"/>
              <a:t>A second</a:t>
            </a:r>
          </a:p>
          <a:p>
            <a:r>
              <a:rPr lang="en-US" b="1" dirty="0" smtClean="0"/>
              <a:t>EC beam can stabilize the AE.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486033"/>
            <a:ext cx="174379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EX/P4-46, </a:t>
            </a:r>
            <a:r>
              <a:rPr lang="en-US" dirty="0" err="1" smtClean="0">
                <a:solidFill>
                  <a:srgbClr val="0000FF"/>
                </a:solidFill>
              </a:rPr>
              <a:t>Cappa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6133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312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Disruptions / Runaways – a major concern for </a:t>
            </a:r>
          </a:p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ITER operation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60605"/>
            <a:ext cx="1650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ain Issues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4790" y="2004299"/>
            <a:ext cx="772519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Uncertainties associated with disruption loads that can impact the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structural integrity of the machine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How to limit the number of disruptions to protect machine life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Disruption avoidance /control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Disruption prediction</a:t>
            </a:r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Need for a reliable disruption mitigation system (thermal, current and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runaway mitigation) – input required before final design review 2017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Many gaps in physics basis and a lack of fundamental understanding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54800" y="1251634"/>
            <a:ext cx="20592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EX/P3-</a:t>
            </a:r>
            <a:r>
              <a:rPr lang="en-US" b="1" dirty="0" smtClean="0">
                <a:solidFill>
                  <a:srgbClr val="0000FF"/>
                </a:solidFill>
              </a:rPr>
              <a:t>18</a:t>
            </a:r>
            <a:r>
              <a:rPr lang="en-US" dirty="0" smtClean="0">
                <a:solidFill>
                  <a:srgbClr val="0000FF"/>
                </a:solidFill>
              </a:rPr>
              <a:t>, Campbell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9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623" y="209490"/>
            <a:ext cx="8651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Fast</a:t>
            </a:r>
            <a:r>
              <a:rPr lang="en-US" sz="2400" b="1" dirty="0">
                <a:solidFill>
                  <a:srgbClr val="0000FF"/>
                </a:solidFill>
              </a:rPr>
              <a:t>-ion response to externally applied 3D magnetic </a:t>
            </a:r>
            <a:r>
              <a:rPr lang="en-US" sz="2400" b="1" dirty="0" smtClean="0">
                <a:solidFill>
                  <a:srgbClr val="0000FF"/>
                </a:solidFill>
              </a:rPr>
              <a:t>perturbations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4426209" cy="279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777845"/>
            <a:ext cx="114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ASDEX-U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0700" y="834023"/>
            <a:ext cx="17901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EX/P1-22, Garcia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00" y="4521200"/>
            <a:ext cx="37483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strong </a:t>
            </a:r>
            <a:r>
              <a:rPr lang="en-US" dirty="0">
                <a:solidFill>
                  <a:srgbClr val="0000FF"/>
                </a:solidFill>
              </a:rPr>
              <a:t>plasma </a:t>
            </a:r>
            <a:r>
              <a:rPr lang="en-US" dirty="0" smtClean="0">
                <a:solidFill>
                  <a:srgbClr val="0000FF"/>
                </a:solidFill>
              </a:rPr>
              <a:t>&amp; fast</a:t>
            </a:r>
            <a:r>
              <a:rPr lang="en-US" dirty="0">
                <a:solidFill>
                  <a:srgbClr val="0000FF"/>
                </a:solidFill>
              </a:rPr>
              <a:t>-</a:t>
            </a:r>
            <a:r>
              <a:rPr lang="en-US" dirty="0" smtClean="0">
                <a:solidFill>
                  <a:srgbClr val="0000FF"/>
                </a:solidFill>
              </a:rPr>
              <a:t>ions </a:t>
            </a:r>
            <a:r>
              <a:rPr lang="en-US" dirty="0">
                <a:solidFill>
                  <a:srgbClr val="0000FF"/>
                </a:solidFill>
              </a:rPr>
              <a:t>response is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observed </a:t>
            </a:r>
            <a:r>
              <a:rPr lang="en-US" dirty="0">
                <a:solidFill>
                  <a:srgbClr val="0000FF"/>
                </a:solidFill>
              </a:rPr>
              <a:t>in H-mode regimes with low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collisionality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/ density and low q95.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1177955"/>
            <a:ext cx="3162300" cy="35625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786368"/>
            <a:ext cx="791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DIII-D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15100" y="821323"/>
            <a:ext cx="22445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EX/10-2, Van Zeeland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784" y="5118100"/>
            <a:ext cx="4802216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Pitch angle and energy </a:t>
            </a:r>
            <a:r>
              <a:rPr lang="en-US" dirty="0" smtClean="0">
                <a:solidFill>
                  <a:srgbClr val="0000FF"/>
                </a:solidFill>
              </a:rPr>
              <a:t>resolved measurements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+ </a:t>
            </a:r>
            <a:r>
              <a:rPr lang="en-US" dirty="0">
                <a:solidFill>
                  <a:srgbClr val="0000FF"/>
                </a:solidFill>
              </a:rPr>
              <a:t>wide </a:t>
            </a:r>
            <a:r>
              <a:rPr lang="en-US" dirty="0" smtClean="0">
                <a:solidFill>
                  <a:srgbClr val="0000FF"/>
                </a:solidFill>
              </a:rPr>
              <a:t>field</a:t>
            </a:r>
            <a:r>
              <a:rPr lang="en-US" dirty="0">
                <a:solidFill>
                  <a:srgbClr val="0000FF"/>
                </a:solidFill>
              </a:rPr>
              <a:t>-of-view </a:t>
            </a:r>
            <a:r>
              <a:rPr lang="en-US" dirty="0" smtClean="0">
                <a:solidFill>
                  <a:srgbClr val="0000FF"/>
                </a:solidFill>
              </a:rPr>
              <a:t>infrared imaging </a:t>
            </a:r>
            <a:r>
              <a:rPr lang="en-US" dirty="0">
                <a:solidFill>
                  <a:srgbClr val="0000FF"/>
                </a:solidFill>
              </a:rPr>
              <a:t>show fast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ion </a:t>
            </a:r>
            <a:r>
              <a:rPr lang="en-US" dirty="0">
                <a:solidFill>
                  <a:srgbClr val="0000FF"/>
                </a:solidFill>
              </a:rPr>
              <a:t>losses correlated </a:t>
            </a:r>
            <a:r>
              <a:rPr lang="en-US" dirty="0" smtClean="0">
                <a:solidFill>
                  <a:srgbClr val="0000FF"/>
                </a:solidFill>
              </a:rPr>
              <a:t>with applied </a:t>
            </a:r>
            <a:r>
              <a:rPr lang="en-US" dirty="0">
                <a:solidFill>
                  <a:srgbClr val="0000FF"/>
                </a:solidFill>
              </a:rPr>
              <a:t>3D </a:t>
            </a:r>
            <a:r>
              <a:rPr lang="en-US" dirty="0" smtClean="0">
                <a:solidFill>
                  <a:srgbClr val="0000FF"/>
                </a:solidFill>
              </a:rPr>
              <a:t>fields.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 </a:t>
            </a:r>
            <a:r>
              <a:rPr lang="en-US" dirty="0" smtClean="0">
                <a:solidFill>
                  <a:srgbClr val="0000FF"/>
                </a:solidFill>
              </a:rPr>
              <a:t>L-mode plasmas. Good agreement with model</a:t>
            </a:r>
          </a:p>
          <a:p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imulations.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234589"/>
            <a:ext cx="3162300" cy="3500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1400" y="219045"/>
            <a:ext cx="2289734" cy="40011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EX/P1-33, </a:t>
            </a:r>
            <a:r>
              <a:rPr lang="en-US" sz="2000" b="1" dirty="0" err="1" smtClean="0">
                <a:solidFill>
                  <a:srgbClr val="0000FF"/>
                </a:solidFill>
              </a:rPr>
              <a:t>Bakharev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834479"/>
            <a:ext cx="1365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GLOBUS-M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9000" y="4882634"/>
            <a:ext cx="4467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Particle losses highly correlated with TAE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Sawteeth</a:t>
            </a:r>
            <a:r>
              <a:rPr lang="en-US" dirty="0" smtClean="0">
                <a:solidFill>
                  <a:srgbClr val="0000FF"/>
                </a:solidFill>
              </a:rPr>
              <a:t> induced losses &gt;25%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Shift in plasma column inwards can reduce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losses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44445"/>
            <a:ext cx="2047781" cy="40011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EX/P6-58, </a:t>
            </a:r>
            <a:r>
              <a:rPr lang="en-US" sz="2000" b="1" dirty="0" err="1" smtClean="0">
                <a:solidFill>
                  <a:srgbClr val="0000FF"/>
                </a:solidFill>
              </a:rPr>
              <a:t>Kornev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200" y="890657"/>
            <a:ext cx="138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TUMAN -3M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410882"/>
            <a:ext cx="3797300" cy="29300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4734680"/>
            <a:ext cx="325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Plot of neutron flux </a:t>
            </a:r>
            <a:r>
              <a:rPr lang="en-US" dirty="0" err="1" smtClean="0">
                <a:solidFill>
                  <a:srgbClr val="0000FF"/>
                </a:solidFill>
              </a:rPr>
              <a:t>vs</a:t>
            </a:r>
            <a:r>
              <a:rPr lang="en-US" dirty="0" smtClean="0">
                <a:solidFill>
                  <a:srgbClr val="0000FF"/>
                </a:solidFill>
              </a:rPr>
              <a:t> time for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different inward shifts of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7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Noninductive Current Drive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06133"/>
            <a:ext cx="8229600" cy="3620030"/>
          </a:xfrm>
        </p:spPr>
        <p:txBody>
          <a:bodyPr/>
          <a:lstStyle/>
          <a:p>
            <a:r>
              <a:rPr lang="en-US" dirty="0" smtClean="0"/>
              <a:t>Studies of LHCD physics and applications</a:t>
            </a:r>
          </a:p>
          <a:p>
            <a:r>
              <a:rPr lang="en-US" dirty="0" smtClean="0"/>
              <a:t>ICRH optimization in JET</a:t>
            </a:r>
          </a:p>
          <a:p>
            <a:r>
              <a:rPr lang="en-US" dirty="0" smtClean="0"/>
              <a:t>Solenoid-free ST startup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6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Sen, EXS+EXW+ICC Summary 25th IAEA FEC 13-18 Oct., 2014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14177" y="254000"/>
            <a:ext cx="7237413" cy="381000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rgbClr val="FF6600"/>
                </a:solidFill>
              </a:rPr>
              <a:t>Near-Field Physics of Lower-Hybrid Wave </a:t>
            </a:r>
            <a:r>
              <a:rPr lang="en-GB" sz="2400" b="1" dirty="0" smtClean="0">
                <a:solidFill>
                  <a:srgbClr val="FF6600"/>
                </a:solidFill>
              </a:rPr>
              <a:t>Coupling</a:t>
            </a:r>
            <a:endParaRPr lang="fr-FR" sz="2400" b="1" dirty="0">
              <a:solidFill>
                <a:srgbClr val="FF6600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4734468" y="694208"/>
            <a:ext cx="3488237" cy="2969895"/>
            <a:chOff x="349123" y="1470788"/>
            <a:chExt cx="4455981" cy="3605179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23" y="1483435"/>
              <a:ext cx="3913814" cy="3592532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3760991" y="1470788"/>
              <a:ext cx="1044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99FF"/>
                  </a:solidFill>
                </a:rPr>
                <a:t>n</a:t>
              </a:r>
              <a:r>
                <a:rPr lang="fr-FR" baseline="-25000" dirty="0" smtClean="0">
                  <a:solidFill>
                    <a:srgbClr val="0099FF"/>
                  </a:solidFill>
                </a:rPr>
                <a:t>e</a:t>
              </a:r>
              <a:r>
                <a:rPr lang="fr-FR" dirty="0" smtClean="0">
                  <a:solidFill>
                    <a:srgbClr val="0099FF"/>
                  </a:solidFill>
                </a:rPr>
                <a:t>0=1.5</a:t>
              </a:r>
              <a:endParaRPr lang="fr-FR" baseline="30000" dirty="0">
                <a:solidFill>
                  <a:srgbClr val="0099FF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794885" y="184012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n</a:t>
              </a:r>
              <a:r>
                <a:rPr lang="fr-FR" baseline="-25000" dirty="0" smtClean="0"/>
                <a:t>e</a:t>
              </a:r>
              <a:r>
                <a:rPr lang="fr-FR" dirty="0" smtClean="0"/>
                <a:t>0=2</a:t>
              </a:r>
              <a:endParaRPr lang="fr-FR" baseline="300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794885" y="2486451"/>
              <a:ext cx="840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n</a:t>
              </a:r>
              <a:r>
                <a:rPr lang="fr-FR" baseline="-25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e</a:t>
              </a:r>
              <a:r>
                <a:rPr lang="fr-FR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0=3</a:t>
              </a:r>
              <a:endParaRPr lang="fr-FR" baseline="30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949560" y="220945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P</a:t>
              </a:r>
              <a:r>
                <a:rPr lang="fr-FR" sz="2400" b="1" baseline="30000" dirty="0" smtClean="0"/>
                <a:t>1/2</a:t>
              </a:r>
              <a:endParaRPr lang="fr-FR" sz="2400" b="1" baseline="30000" dirty="0"/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1504081" y="2440285"/>
              <a:ext cx="360040" cy="27439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3365110" y="3160784"/>
              <a:ext cx="1404156" cy="62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</a:t>
              </a:r>
              <a:r>
                <a:rPr lang="fr-FR" baseline="-25000" dirty="0" smtClean="0"/>
                <a:t>n</a:t>
              </a:r>
              <a:r>
                <a:rPr lang="fr-FR" dirty="0" smtClean="0"/>
                <a:t>=2mm L</a:t>
              </a:r>
              <a:r>
                <a:rPr lang="fr-FR" baseline="-25000" dirty="0" smtClean="0"/>
                <a:t>n</a:t>
              </a:r>
              <a:r>
                <a:rPr lang="fr-FR" dirty="0" smtClean="0"/>
                <a:t>=1.5mm</a:t>
              </a:r>
              <a:endParaRPr lang="fr-FR" baseline="30000" dirty="0"/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 flipH="1" flipV="1">
              <a:off x="3088257" y="3002711"/>
              <a:ext cx="360040" cy="33937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H="1" flipV="1">
              <a:off x="2905821" y="3191497"/>
              <a:ext cx="499744" cy="45928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711535" y="2791906"/>
              <a:ext cx="10935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(10</a:t>
              </a:r>
              <a:r>
                <a:rPr lang="fr-FR" baseline="30000" dirty="0" smtClean="0"/>
                <a:t>17</a:t>
              </a:r>
              <a:r>
                <a:rPr lang="fr-FR" dirty="0" smtClean="0"/>
                <a:t>m</a:t>
              </a:r>
              <a:r>
                <a:rPr lang="fr-FR" baseline="30000" dirty="0" smtClean="0"/>
                <a:t>-3</a:t>
              </a:r>
              <a:r>
                <a:rPr lang="fr-FR" dirty="0" smtClean="0"/>
                <a:t>)</a:t>
              </a:r>
              <a:endParaRPr lang="fr-FR" baseline="30000" dirty="0"/>
            </a:p>
          </p:txBody>
        </p:sp>
      </p:grpSp>
      <p:sp>
        <p:nvSpPr>
          <p:cNvPr id="34" name="Espace réservé du contenu 11"/>
          <p:cNvSpPr txBox="1">
            <a:spLocks/>
          </p:cNvSpPr>
          <p:nvPr/>
        </p:nvSpPr>
        <p:spPr bwMode="auto">
          <a:xfrm>
            <a:off x="98555" y="2059734"/>
            <a:ext cx="4498845" cy="8104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Large data base (~230 points) indicate that </a:t>
            </a:r>
          </a:p>
          <a:p>
            <a:pPr marL="0" lvl="1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 E</a:t>
            </a:r>
            <a:r>
              <a:rPr lang="en-US" sz="1800" baseline="-25000" dirty="0" smtClean="0">
                <a:solidFill>
                  <a:srgbClr val="0000FF"/>
                </a:solidFill>
              </a:rPr>
              <a:t>RF</a:t>
            </a:r>
            <a:r>
              <a:rPr lang="en-US" sz="1800" dirty="0" smtClean="0">
                <a:solidFill>
                  <a:srgbClr val="0000FF"/>
                </a:solidFill>
              </a:rPr>
              <a:t> scales as  (P</a:t>
            </a:r>
            <a:r>
              <a:rPr lang="en-US" sz="1800" baseline="-25000" dirty="0" smtClean="0">
                <a:solidFill>
                  <a:srgbClr val="0000FF"/>
                </a:solidFill>
              </a:rPr>
              <a:t>coupled</a:t>
            </a:r>
            <a:r>
              <a:rPr lang="en-US" sz="1800" baseline="30000" dirty="0" smtClean="0">
                <a:solidFill>
                  <a:srgbClr val="0000FF"/>
                </a:solidFill>
              </a:rPr>
              <a:t>1/2</a:t>
            </a:r>
            <a:r>
              <a:rPr lang="en-US" sz="1800" dirty="0" smtClean="0">
                <a:solidFill>
                  <a:srgbClr val="0000FF"/>
                </a:solidFill>
              </a:rPr>
              <a:t>) assuming edge        density near the cut-off density (~2×10</a:t>
            </a:r>
            <a:r>
              <a:rPr lang="en-US" sz="1800" baseline="30000" dirty="0" smtClean="0">
                <a:solidFill>
                  <a:srgbClr val="0000FF"/>
                </a:solidFill>
              </a:rPr>
              <a:t>17</a:t>
            </a:r>
            <a:r>
              <a:rPr lang="en-US" sz="1800" dirty="0" smtClean="0">
                <a:solidFill>
                  <a:srgbClr val="0000FF"/>
                </a:solidFill>
              </a:rPr>
              <a:t>m</a:t>
            </a:r>
            <a:r>
              <a:rPr lang="en-US" sz="1800" baseline="30000" dirty="0" smtClean="0">
                <a:solidFill>
                  <a:srgbClr val="0000FF"/>
                </a:solidFill>
              </a:rPr>
              <a:t>-3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792" y="1413194"/>
            <a:ext cx="16961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EX/4-2, </a:t>
            </a:r>
            <a:r>
              <a:rPr lang="en-US" dirty="0" err="1" smtClean="0">
                <a:solidFill>
                  <a:srgbClr val="0000FF"/>
                </a:solidFill>
              </a:rPr>
              <a:t>Goniche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413194"/>
            <a:ext cx="1342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Tore Supra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251" y="3294771"/>
            <a:ext cx="17675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EX/P6-17, Parker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294771"/>
            <a:ext cx="1799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6600"/>
                </a:solidFill>
              </a:rPr>
              <a:t>Alcator</a:t>
            </a:r>
            <a:r>
              <a:rPr lang="en-US" sz="2000" b="1" dirty="0" smtClean="0">
                <a:solidFill>
                  <a:srgbClr val="FF6600"/>
                </a:solidFill>
              </a:rPr>
              <a:t> C-MOD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30" y="3873500"/>
            <a:ext cx="8606870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Loss </a:t>
            </a:r>
            <a:r>
              <a:rPr lang="en-US" dirty="0">
                <a:solidFill>
                  <a:srgbClr val="0000FF"/>
                </a:solidFill>
              </a:rPr>
              <a:t>of LHCD efficiency at high density is associated with </a:t>
            </a:r>
            <a:r>
              <a:rPr lang="en-US" dirty="0" smtClean="0">
                <a:solidFill>
                  <a:srgbClr val="0000FF"/>
                </a:solidFill>
              </a:rPr>
              <a:t>Excitation of </a:t>
            </a:r>
            <a:r>
              <a:rPr lang="en-US" dirty="0">
                <a:solidFill>
                  <a:srgbClr val="0000FF"/>
                </a:solidFill>
              </a:rPr>
              <a:t>Parametric Decay </a:t>
            </a:r>
            <a:r>
              <a:rPr lang="en-US" dirty="0" smtClean="0">
                <a:solidFill>
                  <a:srgbClr val="0000FF"/>
                </a:solidFill>
              </a:rPr>
              <a:t>Instabilities. PDI </a:t>
            </a:r>
            <a:r>
              <a:rPr lang="en-US" dirty="0">
                <a:solidFill>
                  <a:srgbClr val="0000FF"/>
                </a:solidFill>
              </a:rPr>
              <a:t>are excited </a:t>
            </a:r>
            <a:r>
              <a:rPr lang="en-US" dirty="0" smtClean="0">
                <a:solidFill>
                  <a:srgbClr val="0000FF"/>
                </a:solidFill>
              </a:rPr>
              <a:t>near </a:t>
            </a: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 err="1" smtClean="0">
                <a:solidFill>
                  <a:srgbClr val="0000FF"/>
                </a:solidFill>
              </a:rPr>
              <a:t>separatrix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onset can be mitigated </a:t>
            </a:r>
            <a:r>
              <a:rPr lang="en-US" dirty="0" smtClean="0">
                <a:solidFill>
                  <a:srgbClr val="0000FF"/>
                </a:solidFill>
              </a:rPr>
              <a:t>by modifying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conditions </a:t>
            </a:r>
            <a:r>
              <a:rPr lang="en-US" dirty="0">
                <a:solidFill>
                  <a:srgbClr val="0000FF"/>
                </a:solidFill>
              </a:rPr>
              <a:t>in the </a:t>
            </a:r>
            <a:r>
              <a:rPr lang="en-US" dirty="0" smtClean="0">
                <a:solidFill>
                  <a:srgbClr val="0000FF"/>
                </a:solidFill>
              </a:rPr>
              <a:t>scrape</a:t>
            </a:r>
            <a:r>
              <a:rPr lang="en-US" dirty="0">
                <a:solidFill>
                  <a:srgbClr val="0000FF"/>
                </a:solidFill>
              </a:rPr>
              <a:t>-off layer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n-US" b="1" dirty="0" smtClean="0">
                <a:solidFill>
                  <a:srgbClr val="FF6600"/>
                </a:solidFill>
              </a:rPr>
              <a:t>Launch from HFS may be more efficient – scheme for next machine.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6340" y="5353229"/>
            <a:ext cx="662396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igh </a:t>
            </a:r>
            <a:r>
              <a:rPr lang="en-US" dirty="0">
                <a:solidFill>
                  <a:srgbClr val="0000FF"/>
                </a:solidFill>
              </a:rPr>
              <a:t>density experiments with LHCD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analyzed </a:t>
            </a:r>
            <a:r>
              <a:rPr lang="en-US" dirty="0" smtClean="0">
                <a:solidFill>
                  <a:srgbClr val="0000FF"/>
                </a:solidFill>
              </a:rPr>
              <a:t>by simulation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using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experimental </a:t>
            </a:r>
            <a:r>
              <a:rPr lang="en-US" dirty="0">
                <a:solidFill>
                  <a:srgbClr val="0000FF"/>
                </a:solidFill>
              </a:rPr>
              <a:t>parameters, </a:t>
            </a:r>
            <a:r>
              <a:rPr lang="en-US" dirty="0" smtClean="0">
                <a:solidFill>
                  <a:srgbClr val="0000FF"/>
                </a:solidFill>
              </a:rPr>
              <a:t>show </a:t>
            </a:r>
            <a:r>
              <a:rPr lang="en-US" dirty="0">
                <a:solidFill>
                  <a:srgbClr val="0000FF"/>
                </a:solidFill>
              </a:rPr>
              <a:t>that parametric instability 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collision</a:t>
            </a:r>
          </a:p>
          <a:p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bsorption </a:t>
            </a:r>
            <a:r>
              <a:rPr lang="en-US" dirty="0">
                <a:solidFill>
                  <a:srgbClr val="0000FF"/>
                </a:solidFill>
              </a:rPr>
              <a:t>in the edge region, and density fluctuations could be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responsible </a:t>
            </a:r>
            <a:r>
              <a:rPr lang="en-US" dirty="0">
                <a:solidFill>
                  <a:srgbClr val="0000FF"/>
                </a:solidFill>
              </a:rPr>
              <a:t>for the </a:t>
            </a:r>
            <a:r>
              <a:rPr lang="en-US" dirty="0" smtClean="0">
                <a:solidFill>
                  <a:srgbClr val="0000FF"/>
                </a:solidFill>
              </a:rPr>
              <a:t>low current drive </a:t>
            </a:r>
            <a:r>
              <a:rPr lang="en-US" dirty="0">
                <a:solidFill>
                  <a:srgbClr val="0000FF"/>
                </a:solidFill>
              </a:rPr>
              <a:t>efficiency at high </a:t>
            </a:r>
            <a:r>
              <a:rPr lang="en-US" dirty="0" smtClean="0">
                <a:solidFill>
                  <a:srgbClr val="0000FF"/>
                </a:solidFill>
              </a:rPr>
              <a:t>density.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251" y="5434568"/>
            <a:ext cx="16209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EX/P3-11, Ding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900" y="5943540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EAST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190" y="378954"/>
            <a:ext cx="8333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EX/P6-20, Delgado-</a:t>
            </a:r>
            <a:r>
              <a:rPr lang="en-US" sz="2000" b="1" dirty="0" err="1" smtClean="0">
                <a:solidFill>
                  <a:srgbClr val="0000FF"/>
                </a:solidFill>
              </a:rPr>
              <a:t>Aparacio</a:t>
            </a:r>
            <a:r>
              <a:rPr lang="en-US" sz="2000" b="1" dirty="0" smtClean="0"/>
              <a:t>: </a:t>
            </a:r>
            <a:r>
              <a:rPr lang="en-US" sz="2000" dirty="0" smtClean="0">
                <a:solidFill>
                  <a:srgbClr val="FF6600"/>
                </a:solidFill>
              </a:rPr>
              <a:t>Destabilization </a:t>
            </a:r>
            <a:r>
              <a:rPr lang="en-US" sz="2000" dirty="0">
                <a:solidFill>
                  <a:srgbClr val="FF6600"/>
                </a:solidFill>
              </a:rPr>
              <a:t>of Internal Kink by </a:t>
            </a:r>
            <a:r>
              <a:rPr lang="en-US" sz="2000" dirty="0" err="1">
                <a:solidFill>
                  <a:srgbClr val="FF6600"/>
                </a:solidFill>
              </a:rPr>
              <a:t>Suprathermal</a:t>
            </a:r>
            <a:r>
              <a:rPr lang="en-US" sz="2000" dirty="0">
                <a:solidFill>
                  <a:srgbClr val="FF6600"/>
                </a:solidFill>
              </a:rPr>
              <a:t> Electron Pressure </a:t>
            </a:r>
            <a:r>
              <a:rPr lang="en-US" sz="2000" dirty="0" smtClean="0">
                <a:solidFill>
                  <a:srgbClr val="FF6600"/>
                </a:solidFill>
              </a:rPr>
              <a:t>Driven by </a:t>
            </a:r>
            <a:r>
              <a:rPr lang="en-US" sz="2000" dirty="0">
                <a:solidFill>
                  <a:srgbClr val="FF6600"/>
                </a:solidFill>
              </a:rPr>
              <a:t>Lower Hybrid Current Drive (LHCD)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49" y="1657048"/>
            <a:ext cx="4814018" cy="2278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142" y="3977287"/>
            <a:ext cx="4866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On-axis SXR signatures of a (1,1) internal kink-like</a:t>
            </a:r>
          </a:p>
          <a:p>
            <a:r>
              <a:rPr lang="en-US" dirty="0"/>
              <a:t>(IK) mode in the a) presence or b) absence of </a:t>
            </a:r>
            <a:endParaRPr lang="en-US" dirty="0" smtClean="0"/>
          </a:p>
          <a:p>
            <a:r>
              <a:rPr lang="en-US" dirty="0" err="1" smtClean="0"/>
              <a:t>Sawtooth</a:t>
            </a:r>
            <a:r>
              <a:rPr lang="en-US" dirty="0" smtClean="0"/>
              <a:t> precursors </a:t>
            </a:r>
            <a:r>
              <a:rPr lang="en-US" dirty="0"/>
              <a:t>(SP) and crashes (SC).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4476" y="1911048"/>
            <a:ext cx="28264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i="1" dirty="0">
                <a:solidFill>
                  <a:srgbClr val="0000FF"/>
                </a:solidFill>
              </a:rPr>
              <a:t>A new type of periodic </a:t>
            </a:r>
            <a:endParaRPr lang="en-US" sz="2000" i="1" dirty="0" smtClean="0">
              <a:solidFill>
                <a:srgbClr val="0000FF"/>
              </a:solidFill>
            </a:endParaRPr>
          </a:p>
          <a:p>
            <a:r>
              <a:rPr lang="en-US" sz="2000" i="1" dirty="0" smtClean="0">
                <a:solidFill>
                  <a:srgbClr val="0000FF"/>
                </a:solidFill>
              </a:rPr>
              <a:t>fishbone</a:t>
            </a:r>
            <a:r>
              <a:rPr lang="en-US" sz="2000" i="1" dirty="0">
                <a:solidFill>
                  <a:srgbClr val="0000FF"/>
                </a:solidFill>
              </a:rPr>
              <a:t>-like </a:t>
            </a:r>
            <a:r>
              <a:rPr lang="en-US" sz="2000" i="1" dirty="0" smtClean="0">
                <a:solidFill>
                  <a:srgbClr val="0000FF"/>
                </a:solidFill>
              </a:rPr>
              <a:t>instability </a:t>
            </a:r>
          </a:p>
          <a:p>
            <a:r>
              <a:rPr lang="en-US" sz="2000" i="1" dirty="0" smtClean="0">
                <a:solidFill>
                  <a:srgbClr val="0000FF"/>
                </a:solidFill>
              </a:rPr>
              <a:t>with </a:t>
            </a:r>
            <a:r>
              <a:rPr lang="en-US" sz="2000" i="1" dirty="0">
                <a:solidFill>
                  <a:srgbClr val="0000FF"/>
                </a:solidFill>
              </a:rPr>
              <a:t>a (1,1) internal </a:t>
            </a:r>
            <a:endParaRPr lang="en-US" sz="2000" i="1" dirty="0" smtClean="0">
              <a:solidFill>
                <a:srgbClr val="0000FF"/>
              </a:solidFill>
            </a:endParaRPr>
          </a:p>
          <a:p>
            <a:r>
              <a:rPr lang="en-US" sz="2000" i="1" dirty="0" smtClean="0">
                <a:solidFill>
                  <a:srgbClr val="0000FF"/>
                </a:solidFill>
              </a:rPr>
              <a:t>kink</a:t>
            </a:r>
            <a:r>
              <a:rPr lang="en-US" sz="2000" i="1" dirty="0">
                <a:solidFill>
                  <a:srgbClr val="0000FF"/>
                </a:solidFill>
              </a:rPr>
              <a:t>-like </a:t>
            </a:r>
            <a:r>
              <a:rPr lang="en-US" sz="2000" i="1" dirty="0" smtClean="0">
                <a:solidFill>
                  <a:srgbClr val="0000FF"/>
                </a:solidFill>
              </a:rPr>
              <a:t>structure</a:t>
            </a:r>
          </a:p>
          <a:p>
            <a:endParaRPr lang="en-US" sz="2000" i="1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>
                <a:solidFill>
                  <a:srgbClr val="0000FF"/>
                </a:solidFill>
              </a:rPr>
              <a:t>distinct from the</a:t>
            </a:r>
          </a:p>
          <a:p>
            <a:r>
              <a:rPr lang="en-US" sz="2000" i="1" dirty="0" err="1">
                <a:solidFill>
                  <a:srgbClr val="0000FF"/>
                </a:solidFill>
              </a:rPr>
              <a:t>sawtooth</a:t>
            </a:r>
            <a:r>
              <a:rPr lang="en-US" sz="2000" i="1" dirty="0">
                <a:solidFill>
                  <a:srgbClr val="0000FF"/>
                </a:solidFill>
              </a:rPr>
              <a:t> instability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048" y="5539619"/>
            <a:ext cx="6160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D</a:t>
            </a:r>
            <a:r>
              <a:rPr lang="en-US" sz="2000" b="1" dirty="0" smtClean="0">
                <a:solidFill>
                  <a:srgbClr val="FF6600"/>
                </a:solidFill>
              </a:rPr>
              <a:t>emonstrate </a:t>
            </a:r>
            <a:r>
              <a:rPr lang="en-US" sz="2000" b="1" dirty="0">
                <a:solidFill>
                  <a:srgbClr val="FF6600"/>
                </a:solidFill>
              </a:rPr>
              <a:t>a direct dynamic relation between</a:t>
            </a:r>
          </a:p>
          <a:p>
            <a:r>
              <a:rPr lang="en-US" sz="2000" b="1" dirty="0">
                <a:solidFill>
                  <a:srgbClr val="FF6600"/>
                </a:solidFill>
              </a:rPr>
              <a:t>LHCD generated fast electrons and a fishbone-like mode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43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9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618041"/>
            <a:ext cx="9144000" cy="32846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Line 29"/>
          <p:cNvSpPr>
            <a:spLocks noChangeShapeType="1"/>
          </p:cNvSpPr>
          <p:nvPr/>
        </p:nvSpPr>
        <p:spPr bwMode="auto">
          <a:xfrm flipV="1">
            <a:off x="170901" y="630067"/>
            <a:ext cx="8693763" cy="1619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Times New Roman"/>
              <a:cs typeface="Times New Roman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224466" y="-67861"/>
            <a:ext cx="9627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/>
              <a:t>Fully Non-inductive Current Drive Experiments </a:t>
            </a:r>
            <a:r>
              <a:rPr lang="en-US" altLang="ja-JP" sz="2000" b="1" dirty="0" smtClean="0"/>
              <a:t>using </a:t>
            </a:r>
            <a:r>
              <a:rPr lang="en-US" altLang="ja-JP" sz="2000" b="1" dirty="0"/>
              <a:t>28 GHz and </a:t>
            </a:r>
            <a:r>
              <a:rPr lang="en-US" altLang="ja-JP" sz="2000" b="1" dirty="0" smtClean="0"/>
              <a:t>8.2 </a:t>
            </a:r>
            <a:r>
              <a:rPr lang="en-US" altLang="ja-JP" sz="2000" b="1" dirty="0"/>
              <a:t>GHz </a:t>
            </a:r>
            <a:endParaRPr lang="en-US" altLang="ja-JP" sz="2000" b="1" dirty="0" smtClean="0"/>
          </a:p>
          <a:p>
            <a:pPr algn="ctr"/>
            <a:r>
              <a:rPr lang="en-US" altLang="ja-JP" sz="2000" b="1" dirty="0" smtClean="0"/>
              <a:t>Electron </a:t>
            </a:r>
            <a:r>
              <a:rPr lang="en-US" altLang="ja-JP" sz="2000" b="1" dirty="0"/>
              <a:t>Cyclotron Waves in </a:t>
            </a:r>
            <a:r>
              <a:rPr lang="en-US" altLang="ja-JP" sz="2000" b="1" dirty="0" smtClean="0"/>
              <a:t>QUEST</a:t>
            </a:r>
            <a:r>
              <a:rPr lang="en-US" altLang="ja-JP" sz="2000" b="1" dirty="0"/>
              <a:t> </a:t>
            </a:r>
            <a:r>
              <a:rPr lang="en-US" altLang="ja-JP" sz="2000" b="1" dirty="0" smtClean="0"/>
              <a:t> </a:t>
            </a:r>
            <a:r>
              <a:rPr lang="en-US" altLang="ja-JP" sz="2000" dirty="0" smtClean="0"/>
              <a:t>H. </a:t>
            </a:r>
            <a:r>
              <a:rPr lang="en-US" altLang="ja-JP" sz="2000" dirty="0" err="1" smtClean="0"/>
              <a:t>Idei</a:t>
            </a:r>
            <a:r>
              <a:rPr lang="en-US" altLang="ja-JP" sz="2000" dirty="0" smtClean="0"/>
              <a:t>, </a:t>
            </a:r>
            <a:r>
              <a:rPr lang="en-US" altLang="ja-JP" sz="2000" i="1" dirty="0" smtClean="0"/>
              <a:t>et al. </a:t>
            </a:r>
            <a:r>
              <a:rPr lang="en-US" altLang="ja-JP" sz="2000" i="1" dirty="0"/>
              <a:t> </a:t>
            </a:r>
            <a:r>
              <a:rPr lang="en-US" altLang="ja-JP" sz="2000" i="1" dirty="0" smtClean="0"/>
              <a:t> </a:t>
            </a:r>
            <a:endParaRPr lang="en-US" altLang="ja-JP" sz="2000" i="1" dirty="0">
              <a:latin typeface="Times New Roman"/>
              <a:cs typeface="Times New Roman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741642" y="1009560"/>
            <a:ext cx="329815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Plasma current of </a:t>
            </a:r>
            <a:r>
              <a:rPr lang="en-US" altLang="ja-JP" sz="1600" dirty="0" smtClean="0">
                <a:solidFill>
                  <a:srgbClr val="FF0000"/>
                </a:solidFill>
              </a:rPr>
              <a:t>54 KA </a:t>
            </a:r>
            <a:r>
              <a:rPr lang="en-US" altLang="ja-JP" sz="1600" dirty="0" smtClean="0"/>
              <a:t>was non-</a:t>
            </a:r>
          </a:p>
          <a:p>
            <a:r>
              <a:rPr lang="en-US" altLang="ja-JP" sz="1600" dirty="0" smtClean="0"/>
              <a:t>  inductively sustained  for 0.9 sec</a:t>
            </a:r>
          </a:p>
          <a:p>
            <a:r>
              <a:rPr lang="en-US" altLang="ja-JP" sz="1600" dirty="0" smtClean="0"/>
              <a:t>  by only 28 GHz injection.</a:t>
            </a:r>
            <a:r>
              <a:rPr lang="ja-JP" altLang="en-US" sz="1600" dirty="0" smtClean="0">
                <a:cs typeface="Times New Roman"/>
              </a:rPr>
              <a:t>　</a:t>
            </a:r>
            <a:endParaRPr lang="en-US" altLang="ja-JP" sz="1600" dirty="0" smtClean="0"/>
          </a:p>
          <a:p>
            <a:r>
              <a:rPr lang="en-US" altLang="ja-JP" sz="800" dirty="0" smtClean="0"/>
              <a:t> </a:t>
            </a:r>
          </a:p>
          <a:p>
            <a:r>
              <a:rPr lang="en-US" altLang="ja-JP" sz="1600" dirty="0">
                <a:solidFill>
                  <a:srgbClr val="FF0000"/>
                </a:solidFill>
              </a:rPr>
              <a:t>Plasma shaping was almost kept for 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 1.3 sec.</a:t>
            </a:r>
            <a:endParaRPr lang="en-US" altLang="ja-JP" sz="1600" dirty="0"/>
          </a:p>
          <a:p>
            <a:endParaRPr lang="en-US" altLang="ja-JP" sz="800" dirty="0" smtClean="0">
              <a:effectLst/>
            </a:endParaRPr>
          </a:p>
          <a:p>
            <a:r>
              <a:rPr lang="en-US" altLang="ja-JP" sz="1600" dirty="0" smtClean="0">
                <a:effectLst/>
              </a:rPr>
              <a:t>Higher current of </a:t>
            </a:r>
            <a:r>
              <a:rPr lang="en-US" altLang="ja-JP" sz="1600" dirty="0" smtClean="0">
                <a:solidFill>
                  <a:srgbClr val="FF0000"/>
                </a:solidFill>
                <a:effectLst/>
              </a:rPr>
              <a:t>66 kA</a:t>
            </a:r>
            <a:r>
              <a:rPr lang="en-US" altLang="ja-JP" sz="1600" dirty="0" smtClean="0">
                <a:effectLst/>
              </a:rPr>
              <a:t> was non-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</a:t>
            </a:r>
            <a:r>
              <a:rPr lang="en-US" altLang="ja-JP" sz="1600" dirty="0" smtClean="0">
                <a:effectLst/>
              </a:rPr>
              <a:t>inductively obtained by slow ramp-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</a:t>
            </a:r>
            <a:r>
              <a:rPr lang="en-US" altLang="ja-JP" sz="1600" dirty="0" smtClean="0">
                <a:effectLst/>
              </a:rPr>
              <a:t>up of vertical field also.</a:t>
            </a:r>
          </a:p>
          <a:p>
            <a:endParaRPr lang="en-US" altLang="ja-JP" sz="1600" dirty="0">
              <a:solidFill>
                <a:srgbClr val="FF0000"/>
              </a:solidFill>
            </a:endParaRPr>
          </a:p>
          <a:p>
            <a:endParaRPr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7907" y="603474"/>
            <a:ext cx="8210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i="1" u="sng" dirty="0" smtClean="0">
                <a:solidFill>
                  <a:srgbClr val="000090"/>
                </a:solidFill>
                <a:latin typeface="Times New Roman"/>
                <a:cs typeface="Times New Roman"/>
              </a:rPr>
              <a:t>54 kA Plasma Sustainment in Low Aspect Ratio </a:t>
            </a:r>
            <a:r>
              <a:rPr lang="en-US" altLang="ja-JP" sz="2000" b="1" i="1" u="sng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Config</a:t>
            </a:r>
            <a:r>
              <a:rPr lang="en-US" altLang="ja-JP" sz="2000" b="1" i="1" u="sng" dirty="0" smtClean="0">
                <a:solidFill>
                  <a:srgbClr val="000090"/>
                </a:solidFill>
                <a:latin typeface="Times New Roman"/>
                <a:cs typeface="Times New Roman"/>
              </a:rPr>
              <a:t>. by</a:t>
            </a:r>
            <a:r>
              <a:rPr lang="en-US" altLang="ja-JP" sz="2000" b="1" i="1" u="sng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i="1" u="sng" dirty="0" smtClean="0">
                <a:solidFill>
                  <a:srgbClr val="000090"/>
                </a:solidFill>
                <a:latin typeface="Times New Roman"/>
                <a:cs typeface="Times New Roman"/>
              </a:rPr>
              <a:t>28GHz Injection</a:t>
            </a:r>
            <a:endParaRPr lang="ja-JP" altLang="en-US" sz="2000" b="1" i="1" u="sng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017" y="3846464"/>
            <a:ext cx="9141983" cy="3011536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67369" y="4283499"/>
            <a:ext cx="407705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effectLst/>
              </a:rPr>
              <a:t>Spontaneous density jump across the cutoff </a:t>
            </a:r>
          </a:p>
          <a:p>
            <a:r>
              <a:rPr lang="en-US" altLang="ja-JP" sz="1600" dirty="0" smtClean="0">
                <a:effectLst/>
              </a:rPr>
              <a:t>  density was observed in superposed 28 and 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</a:t>
            </a:r>
            <a:r>
              <a:rPr lang="en-US" altLang="ja-JP" sz="1600" dirty="0" smtClean="0">
                <a:effectLst/>
              </a:rPr>
              <a:t>8.2 GHz injections.</a:t>
            </a:r>
          </a:p>
          <a:p>
            <a:r>
              <a:rPr lang="ja-JP" altLang="en-US" sz="800" dirty="0" smtClean="0">
                <a:cs typeface="Times New Roman"/>
              </a:rPr>
              <a:t>　</a:t>
            </a:r>
            <a:endParaRPr lang="en-US" altLang="ja-JP" sz="800" dirty="0" smtClean="0">
              <a:cs typeface="Times New Roman"/>
            </a:endParaRPr>
          </a:p>
          <a:p>
            <a:r>
              <a:rPr lang="en-US" altLang="ja-JP" sz="1600" dirty="0" smtClean="0">
                <a:cs typeface="Times New Roman"/>
              </a:rPr>
              <a:t>H</a:t>
            </a:r>
            <a:r>
              <a:rPr lang="en-US" altLang="ja-JP" sz="1600" dirty="0" smtClean="0">
                <a:latin typeface="Symbol" charset="2"/>
                <a:cs typeface="Symbol" charset="2"/>
              </a:rPr>
              <a:t>a</a:t>
            </a:r>
            <a:r>
              <a:rPr lang="en-US" altLang="ja-JP" sz="1600" dirty="0" smtClean="0">
                <a:cs typeface="Times New Roman"/>
              </a:rPr>
              <a:t> intensity was kept, magnetic axis</a:t>
            </a:r>
            <a:r>
              <a:rPr lang="en-US" altLang="ja-JP" sz="1600" i="1" dirty="0" smtClean="0">
                <a:cs typeface="Times New Roman"/>
              </a:rPr>
              <a:t> </a:t>
            </a:r>
            <a:r>
              <a:rPr lang="en-US" altLang="ja-JP" sz="1600" i="1" dirty="0" err="1" smtClean="0">
                <a:cs typeface="Times New Roman"/>
              </a:rPr>
              <a:t>R</a:t>
            </a:r>
            <a:r>
              <a:rPr lang="en-US" altLang="ja-JP" sz="1600" baseline="-25000" dirty="0" err="1" smtClean="0">
                <a:cs typeface="Times New Roman"/>
              </a:rPr>
              <a:t>ax</a:t>
            </a:r>
            <a:r>
              <a:rPr lang="en-US" altLang="ja-JP" sz="1600" dirty="0" smtClean="0">
                <a:cs typeface="Times New Roman"/>
              </a:rPr>
              <a:t> and</a:t>
            </a:r>
          </a:p>
          <a:p>
            <a:r>
              <a:rPr lang="en-US" altLang="ja-JP" sz="1600" dirty="0" smtClean="0">
                <a:cs typeface="Times New Roman"/>
              </a:rPr>
              <a:t>  minor radius </a:t>
            </a:r>
            <a:r>
              <a:rPr lang="en-US" altLang="ja-JP" sz="1600" i="1" dirty="0" smtClean="0">
                <a:cs typeface="Times New Roman"/>
              </a:rPr>
              <a:t>a</a:t>
            </a:r>
            <a:r>
              <a:rPr lang="en-US" altLang="ja-JP" sz="1600" dirty="0" smtClean="0">
                <a:cs typeface="Times New Roman"/>
              </a:rPr>
              <a:t> were slightly decreased </a:t>
            </a:r>
          </a:p>
          <a:p>
            <a:r>
              <a:rPr lang="en-US" altLang="ja-JP" sz="1600" dirty="0" smtClean="0">
                <a:cs typeface="Times New Roman"/>
              </a:rPr>
              <a:t>  in the density</a:t>
            </a:r>
            <a:r>
              <a:rPr lang="en-US" altLang="ja-JP" sz="1600" dirty="0">
                <a:cs typeface="Times New Roman"/>
              </a:rPr>
              <a:t> </a:t>
            </a:r>
            <a:r>
              <a:rPr lang="en-US" altLang="ja-JP" sz="1600" dirty="0" smtClean="0">
                <a:cs typeface="Times New Roman"/>
              </a:rPr>
              <a:t>jump case. </a:t>
            </a:r>
          </a:p>
          <a:p>
            <a:r>
              <a:rPr lang="en-US" altLang="ja-JP" sz="800" i="1" dirty="0" smtClean="0">
                <a:cs typeface="Times New Roman"/>
              </a:rPr>
              <a:t> </a:t>
            </a:r>
          </a:p>
          <a:p>
            <a:r>
              <a:rPr lang="en-US" altLang="ja-JP" sz="1600" dirty="0" smtClean="0">
                <a:cs typeface="Times New Roman"/>
              </a:rPr>
              <a:t>Plasma current </a:t>
            </a:r>
            <a:r>
              <a:rPr lang="en-US" altLang="ja-JP" sz="1600" i="1" dirty="0" err="1" smtClean="0">
                <a:cs typeface="Times New Roman"/>
              </a:rPr>
              <a:t>I</a:t>
            </a:r>
            <a:r>
              <a:rPr lang="en-US" altLang="ja-JP" sz="1600" baseline="-25000" dirty="0" err="1" smtClean="0">
                <a:cs typeface="Times New Roman"/>
              </a:rPr>
              <a:t>p</a:t>
            </a:r>
            <a:r>
              <a:rPr lang="en-US" altLang="ja-JP" sz="1600" baseline="-25000" dirty="0" smtClean="0">
                <a:cs typeface="Times New Roman"/>
              </a:rPr>
              <a:t> </a:t>
            </a:r>
            <a:r>
              <a:rPr lang="en-US" altLang="ja-JP" sz="1600" dirty="0" smtClean="0">
                <a:cs typeface="Times New Roman"/>
              </a:rPr>
              <a:t>was once decreased, but was</a:t>
            </a:r>
          </a:p>
          <a:p>
            <a:r>
              <a:rPr lang="en-US" altLang="ja-JP" sz="1600" dirty="0" smtClean="0">
                <a:cs typeface="Times New Roman"/>
              </a:rPr>
              <a:t>  recovered after the plasma shaping became</a:t>
            </a:r>
          </a:p>
          <a:p>
            <a:r>
              <a:rPr lang="en-US" altLang="ja-JP" sz="1600" dirty="0">
                <a:cs typeface="Times New Roman"/>
              </a:rPr>
              <a:t> </a:t>
            </a:r>
            <a:r>
              <a:rPr lang="en-US" altLang="ja-JP" sz="1600" dirty="0" smtClean="0">
                <a:cs typeface="Times New Roman"/>
              </a:rPr>
              <a:t> more stable.</a:t>
            </a:r>
            <a:r>
              <a:rPr lang="en-US" altLang="ja-JP" sz="1600" dirty="0" smtClean="0">
                <a:latin typeface="Times New Roman"/>
                <a:cs typeface="Times New Roman"/>
              </a:rPr>
              <a:t> </a:t>
            </a:r>
          </a:p>
          <a:p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074" y="3846139"/>
            <a:ext cx="935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u="sng" dirty="0" smtClean="0">
                <a:solidFill>
                  <a:srgbClr val="3B481D"/>
                </a:solidFill>
                <a:latin typeface="Times New Roman"/>
                <a:cs typeface="Times New Roman"/>
              </a:rPr>
              <a:t>Over Dense Plasma Sustainment by 28 /8.2 GHz Injections after </a:t>
            </a:r>
            <a:r>
              <a:rPr lang="en-US" altLang="ja-JP" sz="2000" b="1" i="1" u="sng" dirty="0" err="1" smtClean="0">
                <a:solidFill>
                  <a:srgbClr val="3B481D"/>
                </a:solidFill>
                <a:latin typeface="Times New Roman"/>
                <a:cs typeface="Times New Roman"/>
              </a:rPr>
              <a:t>Spont</a:t>
            </a:r>
            <a:r>
              <a:rPr lang="en-US" altLang="ja-JP" sz="2000" b="1" i="1" u="sng" dirty="0" smtClean="0">
                <a:solidFill>
                  <a:srgbClr val="3B481D"/>
                </a:solidFill>
                <a:latin typeface="Times New Roman"/>
                <a:cs typeface="Times New Roman"/>
              </a:rPr>
              <a:t> Density Jump</a:t>
            </a:r>
            <a:endParaRPr lang="ja-JP" altLang="en-US" sz="2000" b="1" i="1" u="sng" dirty="0">
              <a:solidFill>
                <a:srgbClr val="3B481D"/>
              </a:solidFill>
              <a:latin typeface="Times New Roman"/>
              <a:cs typeface="Times New Roman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952433" y="3490245"/>
            <a:ext cx="8321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Non-inductive </a:t>
            </a:r>
            <a:r>
              <a:rPr lang="en-US" altLang="ja-JP" dirty="0" smtClean="0">
                <a:solidFill>
                  <a:srgbClr val="FF0000"/>
                </a:solidFill>
              </a:rPr>
              <a:t>high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current </a:t>
            </a:r>
            <a:r>
              <a:rPr lang="en-US" altLang="ja-JP" dirty="0">
                <a:solidFill>
                  <a:srgbClr val="FF0000"/>
                </a:solidFill>
              </a:rPr>
              <a:t>plasma </a:t>
            </a:r>
            <a:r>
              <a:rPr lang="en-US" altLang="ja-JP" dirty="0" smtClean="0">
                <a:solidFill>
                  <a:srgbClr val="FF0000"/>
                </a:solidFill>
              </a:rPr>
              <a:t>start-up by </a:t>
            </a:r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lang="en-US" altLang="ja-JP" baseline="30000" dirty="0">
                <a:solidFill>
                  <a:srgbClr val="FF0000"/>
                </a:solidFill>
              </a:rPr>
              <a:t>nd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ECH</a:t>
            </a:r>
            <a:r>
              <a:rPr lang="en-US" altLang="ja-JP" dirty="0">
                <a:solidFill>
                  <a:srgbClr val="FF0000"/>
                </a:solidFill>
              </a:rPr>
              <a:t>/</a:t>
            </a:r>
            <a:r>
              <a:rPr lang="en-US" altLang="ja-JP" dirty="0" smtClean="0">
                <a:solidFill>
                  <a:srgbClr val="FF0000"/>
                </a:solidFill>
              </a:rPr>
              <a:t>ECCD has been demonstrated.</a:t>
            </a:r>
            <a:r>
              <a:rPr lang="ja-JP" altLang="ja-JP" dirty="0" smtClean="0">
                <a:solidFill>
                  <a:srgbClr val="FF0000"/>
                </a:solidFill>
                <a:effectLst/>
              </a:rPr>
              <a:t>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 l="17454" r="25728"/>
          <a:stretch>
            <a:fillRect/>
          </a:stretch>
        </p:blipFill>
        <p:spPr bwMode="auto">
          <a:xfrm>
            <a:off x="3702080" y="966234"/>
            <a:ext cx="1793631" cy="25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テキスト ボックス 28"/>
          <p:cNvSpPr txBox="1"/>
          <p:nvPr/>
        </p:nvSpPr>
        <p:spPr>
          <a:xfrm>
            <a:off x="111822" y="2423679"/>
            <a:ext cx="104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EX/P1-</a:t>
            </a:r>
            <a:r>
              <a:rPr lang="en-US" altLang="ja-JP" dirty="0" smtClean="0"/>
              <a:t>38</a:t>
            </a:r>
            <a:endParaRPr lang="en-US" altLang="ja-JP" dirty="0">
              <a:latin typeface="Times New Roman"/>
              <a:cs typeface="Times New Roman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8" y="4283500"/>
            <a:ext cx="4561853" cy="2574501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53" y="987888"/>
            <a:ext cx="3451374" cy="25827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45182" y="6648"/>
            <a:ext cx="9189182" cy="1046088"/>
          </a:xfrm>
        </p:spPr>
        <p:txBody>
          <a:bodyPr>
            <a:no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Non-inductive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Start-up Experiments on the TST-2 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Spherical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Tokamak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Waves in the 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Lower-Hybrid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Range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en-US" altLang="ja-JP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Takase</a:t>
            </a:r>
            <a:r>
              <a:rPr lang="en-US" altLang="ja-JP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TST-2 Group</a:t>
            </a:r>
            <a:endParaRPr kumimoji="1" lang="ja-JP" altLang="en-US" sz="2400" baseline="-2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457200" y="1052736"/>
            <a:ext cx="82296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45" tIns="45675" rIns="91345" bIns="45675" anchor="ctr"/>
          <a:lstStyle/>
          <a:p>
            <a:endParaRPr lang="ja-JP" alt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7172543" y="2462653"/>
            <a:ext cx="1359897" cy="1614419"/>
            <a:chOff x="6361859" y="1665048"/>
            <a:chExt cx="2530621" cy="3004258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859" y="1665048"/>
              <a:ext cx="2530621" cy="2488793"/>
            </a:xfrm>
            <a:prstGeom prst="rect">
              <a:avLst/>
            </a:prstGeom>
          </p:spPr>
        </p:pic>
        <p:sp>
          <p:nvSpPr>
            <p:cNvPr id="12" name="左矢印 11"/>
            <p:cNvSpPr>
              <a:spLocks noChangeArrowheads="1"/>
            </p:cNvSpPr>
            <p:nvPr/>
          </p:nvSpPr>
          <p:spPr bwMode="auto">
            <a:xfrm rot="21178840">
              <a:off x="7366813" y="2840190"/>
              <a:ext cx="701792" cy="234791"/>
            </a:xfrm>
            <a:prstGeom prst="leftArrow">
              <a:avLst>
                <a:gd name="adj1" fmla="val 50000"/>
                <a:gd name="adj2" fmla="val 103093"/>
              </a:avLst>
            </a:prstGeom>
            <a:solidFill>
              <a:srgbClr val="FF0000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正方形/長方形 12"/>
            <p:cNvSpPr>
              <a:spLocks noChangeArrowheads="1"/>
            </p:cNvSpPr>
            <p:nvPr/>
          </p:nvSpPr>
          <p:spPr bwMode="auto">
            <a:xfrm rot="21227990">
              <a:off x="7028414" y="2319751"/>
              <a:ext cx="1433490" cy="654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ts val="1000"/>
                </a:lnSpc>
              </a:pPr>
              <a:r>
                <a:rPr lang="en-US" altLang="ja-JP" sz="12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traveling wave</a:t>
              </a:r>
              <a:endParaRPr lang="ja-JP" altLang="en-US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95252" y="4153841"/>
              <a:ext cx="2070810" cy="5154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CCC antenna</a:t>
              </a:r>
              <a:endParaRPr lang="ja-JP" altLang="en-US" sz="1200" dirty="0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6300192" y="4249197"/>
            <a:ext cx="2617931" cy="1556067"/>
            <a:chOff x="6300192" y="4293096"/>
            <a:chExt cx="2617931" cy="155606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70646"/>
            <a:stretch/>
          </p:blipFill>
          <p:spPr bwMode="auto">
            <a:xfrm>
              <a:off x="6300192" y="4509120"/>
              <a:ext cx="2617931" cy="134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正方形/長方形 15"/>
            <p:cNvSpPr/>
            <p:nvPr/>
          </p:nvSpPr>
          <p:spPr>
            <a:xfrm>
              <a:off x="7014076" y="4293096"/>
              <a:ext cx="15183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28 kW LH + 4 kW EC</a:t>
              </a:r>
              <a:endParaRPr lang="ja-JP" altLang="en-US" sz="11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830493" y="4535542"/>
              <a:ext cx="126989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altLang="ja-JP" sz="1100" baseline="-25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ja-JP" sz="11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P</a:t>
              </a:r>
              <a:r>
                <a:rPr lang="en-US" altLang="ja-JP" sz="11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</a:t>
              </a:r>
              <a:r>
                <a:rPr lang="en-US" altLang="ja-JP" sz="11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0.5 A/W</a:t>
              </a:r>
              <a:endParaRPr lang="ja-JP" altLang="en-US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196752"/>
            <a:ext cx="8783955" cy="55446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Economically competitive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tokamak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reactor may be realized at low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R/a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eliminating the central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688167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Objective:  Demonstrate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ramp-up by LHW on ST</a:t>
            </a:r>
          </a:p>
          <a:p>
            <a:pPr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antennas were used:</a:t>
            </a:r>
          </a:p>
          <a:p>
            <a:pPr lvl="1"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Combline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antenna</a:t>
            </a:r>
          </a:p>
          <a:p>
            <a:pPr lvl="2"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Nonlinear excitation of LHW</a:t>
            </a:r>
          </a:p>
          <a:p>
            <a:pPr lvl="1"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Grill (dielectric-loaded WG array) antenna</a:t>
            </a:r>
          </a:p>
          <a:p>
            <a:pPr lvl="2"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Optimum n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: 3-4</a:t>
            </a:r>
          </a:p>
          <a:p>
            <a:pPr lvl="1"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CCC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capacitively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-coupled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combline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antenna</a:t>
            </a:r>
          </a:p>
          <a:p>
            <a:pPr lvl="2"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Highest </a:t>
            </a:r>
            <a:r>
              <a:rPr lang="en-US" sz="16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lang="en-US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achieved (sharp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ja-JP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spectrum, good directivity)</a:t>
            </a:r>
          </a:p>
          <a:p>
            <a:pPr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LH driven plasma</a:t>
            </a:r>
          </a:p>
          <a:p>
            <a:pPr lvl="1"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dominated by fast electrons </a:t>
            </a:r>
          </a:p>
          <a:p>
            <a:pPr lvl="2"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3-fluid equilibrium being developed</a:t>
            </a:r>
          </a:p>
          <a:p>
            <a:pPr lvl="2"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flows</a:t>
            </a:r>
          </a:p>
          <a:p>
            <a:pPr lvl="1"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Fast electrons are poorly confined at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~ 10 kA</a:t>
            </a:r>
          </a:p>
          <a:p>
            <a:pPr lvl="2"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altLang="ja-JP" sz="1600" dirty="0" err="1"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lang="en-US" altLang="ja-JP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much smaller than in typical </a:t>
            </a:r>
            <a:r>
              <a:rPr lang="en-US" altLang="ja-JP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tokamak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experiments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poor orbit confinement of fast electrons</a:t>
            </a:r>
          </a:p>
          <a:p>
            <a:pPr lvl="2"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Expected to improve significantly at higher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(need power supply upgrade)</a:t>
            </a:r>
            <a:endParaRPr lang="en-US" sz="16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altLang="ja-JP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 </a:t>
            </a:r>
            <a:r>
              <a:rPr lang="en-US" altLang="ja-JP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analysis tools are 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r>
              <a:rPr lang="en-US" altLang="ja-JP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</a:p>
          <a:p>
            <a:pPr lvl="1">
              <a:spcBef>
                <a:spcPts val="0"/>
              </a:spcBef>
              <a:tabLst>
                <a:tab pos="2688167" algn="l"/>
              </a:tabLst>
              <a:defRPr/>
            </a:pP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Wave diagnostics, 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HX profile, </a:t>
            </a:r>
            <a:r>
              <a:rPr lang="en-US" altLang="ja-JP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1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flows, j profile, etc.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5418" y="307272"/>
            <a:ext cx="58478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Innovative Confinement Concepts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944" y="1229895"/>
            <a:ext cx="1417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15 papers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625" y="2013953"/>
            <a:ext cx="7289175" cy="3724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400" dirty="0" err="1" smtClean="0"/>
              <a:t>Tokamaks</a:t>
            </a:r>
            <a:r>
              <a:rPr lang="en-US" sz="2400" dirty="0" smtClean="0"/>
              <a:t> with novel magnetic configurations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/>
              <a:t>Advances in Field Reversed Configurations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/>
              <a:t>Spherical Configurations other than </a:t>
            </a:r>
            <a:r>
              <a:rPr lang="en-US" sz="2400" dirty="0" err="1" smtClean="0"/>
              <a:t>tokamaks</a:t>
            </a:r>
            <a:r>
              <a:rPr lang="en-US" sz="2400" dirty="0" smtClean="0"/>
              <a:t> (HIT-SI)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Advances in Spherical </a:t>
            </a:r>
            <a:r>
              <a:rPr lang="en-US" sz="2400" dirty="0" err="1" smtClean="0"/>
              <a:t>Tokamaks</a:t>
            </a:r>
            <a:r>
              <a:rPr lang="en-US" sz="2400" dirty="0" smtClean="0"/>
              <a:t> (TS4)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/>
              <a:t>New ideas/concepts  for fusion reactors</a:t>
            </a:r>
          </a:p>
          <a:p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1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838200"/>
          </a:xfrm>
        </p:spPr>
        <p:txBody>
          <a:bodyPr/>
          <a:lstStyle/>
          <a:p>
            <a:pPr algn="l" eaLnBrk="1" hangingPunct="1"/>
            <a:r>
              <a:rPr lang="en-US" sz="1600" b="1">
                <a:latin typeface="Calibri" charset="0"/>
              </a:rPr>
              <a:t>ICC PD/P5-1  S.Yu.Medvedev et al.</a:t>
            </a:r>
            <a:br>
              <a:rPr lang="en-US" sz="1600" b="1">
                <a:latin typeface="Calibri" charset="0"/>
              </a:rPr>
            </a:br>
            <a:r>
              <a:rPr lang="en-US" sz="1600" b="1">
                <a:latin typeface="Calibri" charset="0"/>
              </a:rPr>
              <a:t>   </a:t>
            </a:r>
            <a:r>
              <a:rPr lang="en-US" sz="1800" b="1">
                <a:solidFill>
                  <a:srgbClr val="0000FF"/>
                </a:solidFill>
                <a:latin typeface="Calibri" charset="0"/>
              </a:rPr>
              <a:t>Negative triangularity tokamak: stability limits and perspectives as fusion energy system</a:t>
            </a:r>
            <a:endParaRPr lang="ru-RU" sz="1800">
              <a:solidFill>
                <a:srgbClr val="0000FF"/>
              </a:solidFill>
              <a:latin typeface="Calibri" charset="0"/>
            </a:endParaRPr>
          </a:p>
        </p:txBody>
      </p:sp>
      <p:pic>
        <p:nvPicPr>
          <p:cNvPr id="14338" name="Содержимое 16" descr="summary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4038600" cy="1943100"/>
          </a:xfrm>
        </p:spPr>
      </p:pic>
      <p:sp>
        <p:nvSpPr>
          <p:cNvPr id="14339" name="Содержимое 5"/>
          <p:cNvSpPr>
            <a:spLocks noGrp="1"/>
          </p:cNvSpPr>
          <p:nvPr>
            <p:ph sz="half" idx="2"/>
          </p:nvPr>
        </p:nvSpPr>
        <p:spPr>
          <a:xfrm>
            <a:off x="5105400" y="1295400"/>
            <a:ext cx="40386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1">
                <a:solidFill>
                  <a:srgbClr val="0000FF"/>
                </a:solidFill>
                <a:latin typeface="Calibri" charset="0"/>
              </a:rPr>
              <a:t>Assess negative D to solve power and particle exhaust problem!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>
                <a:latin typeface="Calibri" charset="0"/>
              </a:rPr>
              <a:t>Edge stability </a:t>
            </a:r>
            <a:r>
              <a:rPr lang="en-US" sz="1400" b="1">
                <a:latin typeface="Calibri" charset="0"/>
                <a:sym typeface="Wingdings" charset="0"/>
              </a:rPr>
              <a:t></a:t>
            </a:r>
            <a:r>
              <a:rPr lang="en-US" sz="1400" b="1">
                <a:latin typeface="Calibri" charset="0"/>
              </a:rPr>
              <a:t> different ELM regime (MHD stability)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>
                <a:latin typeface="Calibri" charset="0"/>
              </a:rPr>
              <a:t>Geometry of power handling area </a:t>
            </a:r>
            <a:r>
              <a:rPr lang="en-US" sz="1400" b="1">
                <a:latin typeface="Calibri" charset="0"/>
                <a:sym typeface="Wingdings" charset="0"/>
              </a:rPr>
              <a:t> </a:t>
            </a:r>
            <a:r>
              <a:rPr lang="en-US" sz="1400" b="1">
                <a:latin typeface="Calibri" charset="0"/>
              </a:rPr>
              <a:t>larger R</a:t>
            </a:r>
            <a:r>
              <a:rPr lang="en-US" sz="1400" b="1" baseline="-25000">
                <a:latin typeface="Calibri" charset="0"/>
              </a:rPr>
              <a:t>div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>
                <a:latin typeface="Calibri" charset="0"/>
              </a:rPr>
              <a:t>SOL flow </a:t>
            </a:r>
            <a:r>
              <a:rPr lang="en-US" sz="1400" b="1">
                <a:latin typeface="Calibri" charset="0"/>
                <a:sym typeface="Wingdings" charset="0"/>
              </a:rPr>
              <a:t></a:t>
            </a:r>
            <a:r>
              <a:rPr lang="en-US" sz="1400" b="1">
                <a:latin typeface="Calibri" charset="0"/>
              </a:rPr>
              <a:t> slower, wider SOL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>
                <a:latin typeface="Calibri" charset="0"/>
              </a:rPr>
              <a:t>Better confinement: </a:t>
            </a:r>
            <a:r>
              <a:rPr lang="el-GR" sz="1400" b="1">
                <a:latin typeface="Calibri" charset="0"/>
              </a:rPr>
              <a:t>δ</a:t>
            </a:r>
            <a:r>
              <a:rPr lang="en-US" sz="1400" b="1">
                <a:latin typeface="Calibri" charset="0"/>
              </a:rPr>
              <a:t> &lt; 0 edge transport rather than core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>
                <a:latin typeface="Calibri" charset="0"/>
              </a:rPr>
              <a:t>Technical merits: HFS ECCD, lower background magnetic field for internal PF coils, larger pumping conductance from divertor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400" b="1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ru-RU" sz="700">
              <a:latin typeface="Calibri" charset="0"/>
            </a:endParaRPr>
          </a:p>
        </p:txBody>
      </p:sp>
      <p:sp>
        <p:nvSpPr>
          <p:cNvPr id="14340" name="Содержимое 6"/>
          <p:cNvSpPr txBox="1">
            <a:spLocks/>
          </p:cNvSpPr>
          <p:nvPr/>
        </p:nvSpPr>
        <p:spPr bwMode="auto">
          <a:xfrm>
            <a:off x="0" y="3475038"/>
            <a:ext cx="35052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b="1">
                <a:latin typeface="Calibri" charset="0"/>
              </a:rPr>
              <a:t>Beta limit against n=1 external mode </a:t>
            </a:r>
            <a:r>
              <a:rPr lang="el-GR" sz="1700" b="1">
                <a:solidFill>
                  <a:srgbClr val="0000FF"/>
                </a:solidFill>
                <a:latin typeface="Calibri" charset="0"/>
              </a:rPr>
              <a:t>β</a:t>
            </a:r>
            <a:r>
              <a:rPr lang="en-US" sz="1700" b="1" baseline="-25000">
                <a:solidFill>
                  <a:srgbClr val="0000FF"/>
                </a:solidFill>
                <a:latin typeface="Calibri" charset="0"/>
              </a:rPr>
              <a:t>N</a:t>
            </a:r>
            <a:r>
              <a:rPr lang="en-US" sz="1900" b="1">
                <a:solidFill>
                  <a:srgbClr val="0000FF"/>
                </a:solidFill>
                <a:latin typeface="Calibri" charset="0"/>
              </a:rPr>
              <a:t>&gt;3 </a:t>
            </a:r>
            <a:r>
              <a:rPr lang="en-US" sz="1800" b="1">
                <a:latin typeface="Calibri" charset="0"/>
              </a:rPr>
              <a:t>for optimized profiles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b="1">
                <a:solidFill>
                  <a:srgbClr val="0000FF"/>
                </a:solidFill>
                <a:latin typeface="Calibri" charset="0"/>
              </a:rPr>
              <a:t>No 2</a:t>
            </a:r>
            <a:r>
              <a:rPr lang="en-US" sz="1800" b="1" baseline="30000">
                <a:solidFill>
                  <a:srgbClr val="0000FF"/>
                </a:solidFill>
                <a:latin typeface="Calibri" charset="0"/>
              </a:rPr>
              <a:t>nd</a:t>
            </a:r>
            <a:r>
              <a:rPr lang="en-US" sz="1800" b="1">
                <a:solidFill>
                  <a:srgbClr val="0000FF"/>
                </a:solidFill>
                <a:latin typeface="Calibri" charset="0"/>
              </a:rPr>
              <a:t> stability access </a:t>
            </a:r>
            <a:r>
              <a:rPr lang="en-US" sz="1800" b="1">
                <a:latin typeface="Calibri" charset="0"/>
              </a:rPr>
              <a:t>in the pedestal; </a:t>
            </a:r>
            <a:r>
              <a:rPr lang="en-US" sz="1800" b="1">
                <a:solidFill>
                  <a:srgbClr val="0000FF"/>
                </a:solidFill>
                <a:latin typeface="Calibri" charset="0"/>
              </a:rPr>
              <a:t>high p</a:t>
            </a:r>
            <a:r>
              <a:rPr lang="en-US" sz="1800" b="1">
                <a:latin typeface="Calibri" charset="0"/>
              </a:rPr>
              <a:t>’ in the 1</a:t>
            </a:r>
            <a:r>
              <a:rPr lang="en-US" sz="1800" b="1" baseline="30000">
                <a:latin typeface="Calibri" charset="0"/>
              </a:rPr>
              <a:t>st</a:t>
            </a:r>
            <a:r>
              <a:rPr lang="en-US" sz="1800" b="1">
                <a:latin typeface="Calibri" charset="0"/>
              </a:rPr>
              <a:t> </a:t>
            </a:r>
            <a:endParaRPr lang="en-US" sz="140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 b="1">
                <a:solidFill>
                  <a:srgbClr val="FF0000"/>
                </a:solidFill>
                <a:latin typeface="Calibri" charset="0"/>
              </a:rPr>
              <a:t>n=0 stability </a:t>
            </a:r>
            <a:r>
              <a:rPr lang="en-US" sz="1600" b="1">
                <a:latin typeface="Calibri" charset="0"/>
              </a:rPr>
              <a:t>to be mitigated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sz="2000" b="1">
              <a:latin typeface="Calibri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28339" r="50000" b="9537"/>
          <a:stretch>
            <a:fillRect/>
          </a:stretch>
        </p:blipFill>
        <p:spPr bwMode="auto">
          <a:xfrm>
            <a:off x="3962400" y="1447800"/>
            <a:ext cx="14319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762000" y="838200"/>
            <a:ext cx="7315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n-US" sz="1600" b="1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Power and particle control is an issue in D-shaped (</a:t>
            </a:r>
            <a:r>
              <a:rPr lang="el-GR" sz="1600" b="1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δ</a:t>
            </a:r>
            <a:r>
              <a:rPr lang="en-US" sz="1600" b="1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 &gt; 0 ) cross-section tokamak with H-mode optimized for core confinement </a:t>
            </a: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6" t="-2280" r="30190" b="8192"/>
          <a:stretch>
            <a:fillRect/>
          </a:stretch>
        </p:blipFill>
        <p:spPr bwMode="auto">
          <a:xfrm>
            <a:off x="6553200" y="4114800"/>
            <a:ext cx="10302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9" t="26291" r="3754" b="1302"/>
          <a:stretch>
            <a:fillRect/>
          </a:stretch>
        </p:blipFill>
        <p:spPr bwMode="auto">
          <a:xfrm>
            <a:off x="7475538" y="4800600"/>
            <a:ext cx="16684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943600" y="3962400"/>
            <a:ext cx="3048000" cy="4572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n-US" sz="1600" b="1" dirty="0">
                <a:solidFill>
                  <a:srgbClr val="0000FF"/>
                </a:solidFill>
              </a:rPr>
              <a:t>Experimental proposals:</a:t>
            </a:r>
          </a:p>
          <a:p>
            <a:pPr marL="0" lvl="1" algn="ctr">
              <a:defRPr/>
            </a:pPr>
            <a:r>
              <a:rPr lang="en-US" sz="1600" b="1" dirty="0">
                <a:solidFill>
                  <a:srgbClr val="0000FF"/>
                </a:solidFill>
              </a:rPr>
              <a:t>TCV,  HL-2M, DIII-D</a:t>
            </a:r>
          </a:p>
        </p:txBody>
      </p:sp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6826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361950" y="3232150"/>
            <a:ext cx="2819400" cy="304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n-US" sz="1600" b="1" dirty="0">
                <a:solidFill>
                  <a:srgbClr val="0000FF"/>
                </a:solidFill>
              </a:rPr>
              <a:t>MHD stability</a:t>
            </a:r>
          </a:p>
        </p:txBody>
      </p:sp>
      <p:pic>
        <p:nvPicPr>
          <p:cNvPr id="143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16367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16367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Прямоугольник 30"/>
          <p:cNvSpPr>
            <a:spLocks noChangeArrowheads="1"/>
          </p:cNvSpPr>
          <p:nvPr/>
        </p:nvSpPr>
        <p:spPr bwMode="auto">
          <a:xfrm>
            <a:off x="3276600" y="3200400"/>
            <a:ext cx="2400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Positive shear </a:t>
            </a:r>
            <a:r>
              <a:rPr lang="en-US" sz="1400" i="1"/>
              <a:t>l</a:t>
            </a:r>
            <a:r>
              <a:rPr lang="en-US" sz="1400" i="1" baseline="-25000"/>
              <a:t>i</a:t>
            </a:r>
            <a:r>
              <a:rPr lang="en-US" sz="1400"/>
              <a:t>=0.9: </a:t>
            </a:r>
            <a:r>
              <a:rPr lang="el-GR" sz="1200" b="1">
                <a:solidFill>
                  <a:srgbClr val="0000FF"/>
                </a:solidFill>
              </a:rPr>
              <a:t>β</a:t>
            </a:r>
            <a:r>
              <a:rPr lang="en-US" sz="1200" b="1" baseline="-25000">
                <a:solidFill>
                  <a:srgbClr val="0000FF"/>
                </a:solidFill>
              </a:rPr>
              <a:t>N</a:t>
            </a:r>
            <a:r>
              <a:rPr lang="en-US" sz="1400" b="1">
                <a:solidFill>
                  <a:srgbClr val="0000FF"/>
                </a:solidFill>
              </a:rPr>
              <a:t>&lt;3.2</a:t>
            </a:r>
            <a:endParaRPr lang="ru-RU" sz="1400"/>
          </a:p>
        </p:txBody>
      </p:sp>
      <p:pic>
        <p:nvPicPr>
          <p:cNvPr id="1435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163671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0"/>
            <a:ext cx="16367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r="18867"/>
          <a:stretch>
            <a:fillRect/>
          </a:stretch>
        </p:blipFill>
        <p:spPr bwMode="auto">
          <a:xfrm>
            <a:off x="228600" y="5105400"/>
            <a:ext cx="10191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4625"/>
            <a:ext cx="16367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17819" r="5757" b="18031"/>
          <a:stretch>
            <a:fillRect/>
          </a:stretch>
        </p:blipFill>
        <p:spPr bwMode="auto">
          <a:xfrm>
            <a:off x="1371600" y="5181600"/>
            <a:ext cx="9525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42" name="Прямая со стрелкой 41"/>
          <p:cNvCxnSpPr/>
          <p:nvPr/>
        </p:nvCxnSpPr>
        <p:spPr>
          <a:xfrm>
            <a:off x="1524000" y="4038600"/>
            <a:ext cx="2057400" cy="533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057400" y="4572000"/>
            <a:ext cx="1981200" cy="1143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981200" y="4800600"/>
            <a:ext cx="2590800" cy="14478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228600" y="685800"/>
            <a:ext cx="8534400" cy="76200"/>
          </a:xfrm>
          <a:prstGeom prst="rect">
            <a:avLst/>
          </a:prstGeom>
          <a:gradFill flip="none" rotWithShape="1">
            <a:gsLst>
              <a:gs pos="25000">
                <a:srgbClr val="FFF200"/>
              </a:gs>
              <a:gs pos="100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6601" y="303768"/>
            <a:ext cx="727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Disruption Research has Increased and Become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More Focused since the 2012 FEC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288" y="1277842"/>
            <a:ext cx="78854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Prediction and avoidance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 smtClean="0"/>
              <a:t>Both empirical and theory-based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Halo currents – measurements and modeling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/>
              <a:t>Exploration of various techniques for disruption avoidance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Characterization</a:t>
            </a:r>
            <a:r>
              <a:rPr lang="en-US" sz="2000" dirty="0" smtClean="0"/>
              <a:t>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b="1" dirty="0">
                <a:solidFill>
                  <a:srgbClr val="FF6600"/>
                </a:solidFill>
              </a:rPr>
              <a:t>Enlarged experimental database + modeling has led to improved understanding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 smtClean="0"/>
              <a:t>Asymmetric events – causes and consequences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Mitigation and control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 smtClean="0"/>
              <a:t>Thermal/current quench mitigation </a:t>
            </a:r>
            <a:r>
              <a:rPr lang="en-US" sz="2000" dirty="0"/>
              <a:t>experiments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 smtClean="0"/>
              <a:t>Runaway generation and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5776" y="5038530"/>
            <a:ext cx="6592449" cy="707886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00FF"/>
                </a:solidFill>
              </a:rPr>
              <a:t>ITPA has played a major role </a:t>
            </a:r>
            <a:r>
              <a:rPr lang="en-US" sz="2000" i="1" dirty="0"/>
              <a:t>in coordinating and contributing towards joint experimental + modeling activities </a:t>
            </a:r>
          </a:p>
        </p:txBody>
      </p:sp>
    </p:spTree>
    <p:extLst>
      <p:ext uri="{BB962C8B-B14F-4D97-AF65-F5344CB8AC3E}">
        <p14:creationId xmlns:p14="http://schemas.microsoft.com/office/powerpoint/2010/main" val="407929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48" y="949157"/>
            <a:ext cx="4269215" cy="287822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1948" y="4144210"/>
            <a:ext cx="427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Toroidal</a:t>
            </a:r>
            <a:r>
              <a:rPr lang="en-US" sz="2000" dirty="0" smtClean="0"/>
              <a:t> spin</a:t>
            </a:r>
            <a:r>
              <a:rPr lang="en-US" sz="2000" dirty="0"/>
              <a:t>-</a:t>
            </a:r>
            <a:r>
              <a:rPr lang="en-US" sz="2000" dirty="0" smtClean="0"/>
              <a:t>up in an FRC </a:t>
            </a:r>
            <a:r>
              <a:rPr lang="en-US" sz="2000" dirty="0"/>
              <a:t>triggers </a:t>
            </a:r>
            <a:r>
              <a:rPr lang="en-US" sz="2000" dirty="0" smtClean="0"/>
              <a:t>a </a:t>
            </a:r>
            <a:r>
              <a:rPr lang="en-US" sz="2000" dirty="0"/>
              <a:t>centrifugally</a:t>
            </a:r>
            <a:r>
              <a:rPr lang="en-US" sz="2000" dirty="0" smtClean="0"/>
              <a:t>- driven </a:t>
            </a:r>
            <a:r>
              <a:rPr lang="en-US" sz="2000" dirty="0"/>
              <a:t>interchange-like mode </a:t>
            </a:r>
            <a:r>
              <a:rPr lang="en-US" sz="2000" dirty="0" smtClean="0"/>
              <a:t> </a:t>
            </a:r>
            <a:r>
              <a:rPr lang="en-US" sz="2000" dirty="0"/>
              <a:t>n = 2.</a:t>
            </a:r>
            <a:endParaRPr lang="en-US" sz="2000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Suppression of Spontaneous </a:t>
            </a:r>
            <a:r>
              <a:rPr lang="en-US" sz="2000" dirty="0"/>
              <a:t>Rotation in a </a:t>
            </a:r>
            <a:r>
              <a:rPr lang="en-US" sz="2000" dirty="0" smtClean="0"/>
              <a:t>FRC by Magnetized </a:t>
            </a:r>
            <a:r>
              <a:rPr lang="en-US" sz="2000" dirty="0" err="1"/>
              <a:t>Plasmoid</a:t>
            </a:r>
            <a:r>
              <a:rPr lang="en-US" sz="2000" dirty="0"/>
              <a:t> </a:t>
            </a:r>
            <a:r>
              <a:rPr lang="en-US" sz="2000" dirty="0" smtClean="0"/>
              <a:t>Injection in NUCTE device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316" y="213895"/>
            <a:ext cx="580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6600"/>
                </a:solidFill>
              </a:rPr>
              <a:t>Control of Rotational Instability in FRC</a:t>
            </a:r>
            <a:endParaRPr lang="en-US" sz="2800" i="1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426" y="842210"/>
            <a:ext cx="4101376" cy="4077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7684" y="5334000"/>
            <a:ext cx="1811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ICC/P5-43, </a:t>
            </a:r>
            <a:r>
              <a:rPr lang="en-US" sz="2000" b="1" dirty="0" err="1" smtClean="0">
                <a:solidFill>
                  <a:srgbClr val="FF6600"/>
                </a:solidFill>
              </a:rPr>
              <a:t>Asai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8737" y="427789"/>
            <a:ext cx="3673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6600"/>
                </a:solidFill>
              </a:rPr>
              <a:t>Spherical Configuration</a:t>
            </a:r>
            <a:endParaRPr lang="en-US" sz="2800" i="1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895" y="1216525"/>
            <a:ext cx="466819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Significant progress on Current Drive in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 HIT-SI</a:t>
            </a: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By increasing the frequency of  the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Imposed </a:t>
            </a:r>
            <a:r>
              <a:rPr lang="en-US" sz="2000" dirty="0"/>
              <a:t>Dynamo Current </a:t>
            </a:r>
            <a:r>
              <a:rPr lang="en-US" sz="2000" dirty="0" smtClean="0"/>
              <a:t>Drive (IDCD)</a:t>
            </a:r>
          </a:p>
          <a:p>
            <a:r>
              <a:rPr lang="en-US" sz="2000" dirty="0" smtClean="0"/>
              <a:t>      up </a:t>
            </a:r>
            <a:r>
              <a:rPr lang="en-US" sz="2000" dirty="0"/>
              <a:t>to 68.5 </a:t>
            </a:r>
            <a:r>
              <a:rPr lang="en-US" sz="2000" dirty="0" smtClean="0"/>
              <a:t>kHz</a:t>
            </a:r>
            <a:endParaRPr lang="en-US" sz="2000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solidFill>
                  <a:srgbClr val="0000FF"/>
                </a:solidFill>
              </a:rPr>
              <a:t>Toroidal</a:t>
            </a:r>
            <a:r>
              <a:rPr lang="en-US" sz="2000" dirty="0">
                <a:solidFill>
                  <a:srgbClr val="0000FF"/>
                </a:solidFill>
              </a:rPr>
              <a:t> currents of 90 kA and </a:t>
            </a:r>
            <a:r>
              <a:rPr lang="en-US" sz="2000" dirty="0" smtClean="0">
                <a:solidFill>
                  <a:srgbClr val="0000FF"/>
                </a:solidFill>
              </a:rPr>
              <a:t>current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</a:t>
            </a:r>
            <a:r>
              <a:rPr lang="en-US" sz="2000" dirty="0">
                <a:solidFill>
                  <a:srgbClr val="0000FF"/>
                </a:solidFill>
              </a:rPr>
              <a:t>gains of nearly 4, </a:t>
            </a:r>
            <a:r>
              <a:rPr lang="en-US" sz="2000" dirty="0" smtClean="0">
                <a:solidFill>
                  <a:srgbClr val="0000FF"/>
                </a:solidFill>
              </a:rPr>
              <a:t>a </a:t>
            </a:r>
            <a:r>
              <a:rPr lang="en-US" sz="2000" dirty="0" err="1">
                <a:solidFill>
                  <a:srgbClr val="0000FF"/>
                </a:solidFill>
              </a:rPr>
              <a:t>spheromak</a:t>
            </a:r>
            <a:r>
              <a:rPr lang="en-US" sz="2000" dirty="0">
                <a:solidFill>
                  <a:srgbClr val="0000FF"/>
                </a:solidFill>
              </a:rPr>
              <a:t> record, 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have been </a:t>
            </a:r>
            <a:r>
              <a:rPr lang="en-US" sz="2000" dirty="0">
                <a:solidFill>
                  <a:srgbClr val="0000FF"/>
                </a:solidFill>
              </a:rPr>
              <a:t>achieved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dynamo </a:t>
            </a:r>
            <a:r>
              <a:rPr lang="en-US" sz="2000" dirty="0" smtClean="0"/>
              <a:t>current drive </a:t>
            </a:r>
            <a:r>
              <a:rPr lang="en-US" sz="2000" dirty="0"/>
              <a:t>does not need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plasma</a:t>
            </a:r>
            <a:r>
              <a:rPr lang="en-US" sz="2000" dirty="0"/>
              <a:t>-generated </a:t>
            </a:r>
            <a:r>
              <a:rPr lang="en-US" sz="2000" dirty="0" smtClean="0"/>
              <a:t>fluctuations -a stable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/>
              <a:t>equilibrium with profile control can be</a:t>
            </a:r>
          </a:p>
          <a:p>
            <a:r>
              <a:rPr lang="en-US" sz="2000" dirty="0" smtClean="0"/>
              <a:t>       sustained </a:t>
            </a:r>
            <a:r>
              <a:rPr lang="en-US" sz="2000" dirty="0"/>
              <a:t>with imposed </a:t>
            </a:r>
            <a:r>
              <a:rPr lang="en-US" sz="2000" dirty="0" smtClean="0"/>
              <a:t>fluctuations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Extrapolation to ITER - </a:t>
            </a:r>
            <a:r>
              <a:rPr lang="en-US" sz="2000" dirty="0">
                <a:solidFill>
                  <a:srgbClr val="0000FF"/>
                </a:solidFill>
              </a:rPr>
              <a:t>80 kHz gives 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 injector  </a:t>
            </a:r>
            <a:r>
              <a:rPr lang="en-US" sz="2000" dirty="0">
                <a:solidFill>
                  <a:srgbClr val="0000FF"/>
                </a:solidFill>
              </a:rPr>
              <a:t>powers less than 10 MW </a:t>
            </a:r>
            <a:r>
              <a:rPr lang="en-US" sz="2000" dirty="0" smtClean="0">
                <a:solidFill>
                  <a:srgbClr val="0000FF"/>
                </a:solidFill>
              </a:rPr>
              <a:t>and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 </a:t>
            </a:r>
            <a:r>
              <a:rPr lang="en-US" sz="2000" dirty="0" err="1" smtClean="0">
                <a:solidFill>
                  <a:srgbClr val="0000FF"/>
                </a:solidFill>
              </a:rPr>
              <a:t>δB</a:t>
            </a:r>
            <a:r>
              <a:rPr lang="en-US" sz="2000" dirty="0">
                <a:solidFill>
                  <a:srgbClr val="0000FF"/>
                </a:solidFill>
              </a:rPr>
              <a:t>/B ≈ 10</a:t>
            </a:r>
            <a:r>
              <a:rPr lang="en-US" sz="2000" baseline="30000" dirty="0">
                <a:solidFill>
                  <a:srgbClr val="0000FF"/>
                </a:solidFill>
              </a:rPr>
              <a:t>-4 </a:t>
            </a:r>
            <a:r>
              <a:rPr lang="en-US" sz="2000" baseline="30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indicating </a:t>
            </a:r>
            <a:r>
              <a:rPr lang="en-US" sz="2000" dirty="0">
                <a:solidFill>
                  <a:srgbClr val="0000FF"/>
                </a:solidFill>
              </a:rPr>
              <a:t>the effect on 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 confinement may be </a:t>
            </a:r>
            <a:r>
              <a:rPr lang="en-US" sz="2000" dirty="0">
                <a:solidFill>
                  <a:srgbClr val="0000FF"/>
                </a:solidFill>
              </a:rPr>
              <a:t>acceptable.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825" y="951009"/>
            <a:ext cx="3045326" cy="3646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8725" y="4597881"/>
            <a:ext cx="206180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ICC/P4-31,  Victor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31825" y="5537200"/>
            <a:ext cx="3412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6600"/>
                </a:solidFill>
              </a:rPr>
              <a:t>1 G</a:t>
            </a:r>
            <a:r>
              <a:rPr lang="pl-PL" sz="2400" b="1" i="1" dirty="0" smtClean="0">
                <a:solidFill>
                  <a:srgbClr val="FF6600"/>
                </a:solidFill>
              </a:rPr>
              <a:t>w</a:t>
            </a:r>
            <a:r>
              <a:rPr lang="en-US" sz="2400" b="1" i="1" dirty="0" smtClean="0">
                <a:solidFill>
                  <a:srgbClr val="FF6600"/>
                </a:solidFill>
              </a:rPr>
              <a:t>e Reactor </a:t>
            </a:r>
            <a:r>
              <a:rPr lang="en-US" sz="2400" b="1" i="1" dirty="0" err="1" smtClean="0">
                <a:solidFill>
                  <a:srgbClr val="FF6600"/>
                </a:solidFill>
              </a:rPr>
              <a:t>Dynomak</a:t>
            </a:r>
            <a:endParaRPr lang="en-US" sz="2400" b="1" i="1" dirty="0" smtClean="0">
              <a:solidFill>
                <a:srgbClr val="FF6600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rgbClr val="0000FF"/>
                </a:solidFill>
              </a:rPr>
              <a:t>Jarboe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7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22500" y="246390"/>
            <a:ext cx="3212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Concluding Remarks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28" y="786543"/>
            <a:ext cx="9089748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EXS , EXW:</a:t>
            </a:r>
          </a:p>
          <a:p>
            <a:pPr marL="1714500" lvl="3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Focused international efforts on ITER relevant  issues </a:t>
            </a:r>
          </a:p>
          <a:p>
            <a:pPr lvl="3"/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   has considerably advanced our understanding on</a:t>
            </a:r>
          </a:p>
          <a:p>
            <a:pPr lvl="3"/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   ELM physics and disruption phenomena</a:t>
            </a:r>
          </a:p>
          <a:p>
            <a:pPr lvl="3"/>
            <a:endParaRPr lang="en-US" sz="2400" b="1" dirty="0" smtClean="0">
              <a:solidFill>
                <a:srgbClr val="0000FF"/>
              </a:solidFill>
            </a:endParaRPr>
          </a:p>
          <a:p>
            <a:pPr marL="1714500" lvl="3" indent="-342900">
              <a:buFont typeface="Arial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Runaway mitigation system not yet firmly </a:t>
            </a:r>
            <a:r>
              <a:rPr lang="en-US" sz="2400" b="1" dirty="0" smtClean="0">
                <a:solidFill>
                  <a:srgbClr val="0000FF"/>
                </a:solidFill>
              </a:rPr>
              <a:t>established</a:t>
            </a:r>
          </a:p>
          <a:p>
            <a:pPr lvl="3"/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   - but there are promising leads that need to be followed</a:t>
            </a:r>
          </a:p>
          <a:p>
            <a:pPr lvl="3"/>
            <a:endParaRPr lang="en-US" sz="2400" b="1" dirty="0">
              <a:solidFill>
                <a:srgbClr val="0000FF"/>
              </a:solidFill>
            </a:endParaRPr>
          </a:p>
          <a:p>
            <a:pPr marL="1714500" lvl="3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Alternate ELM mitigation systems that do not require</a:t>
            </a:r>
          </a:p>
          <a:p>
            <a:pPr lvl="3"/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   IVCs show considerable promise and may provide</a:t>
            </a:r>
          </a:p>
          <a:p>
            <a:pPr lvl="3"/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   an attractive future option for ITER</a:t>
            </a:r>
          </a:p>
          <a:p>
            <a:pPr lvl="3"/>
            <a:endParaRPr lang="en-US" sz="2400" b="1" dirty="0">
              <a:solidFill>
                <a:srgbClr val="0000FF"/>
              </a:solidFill>
            </a:endParaRPr>
          </a:p>
          <a:p>
            <a:pPr marL="1714500" lvl="3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New ideas on disruption avoidance and control need</a:t>
            </a:r>
          </a:p>
          <a:p>
            <a:pPr lvl="3"/>
            <a:r>
              <a:rPr lang="en-US" sz="2400" b="1" dirty="0" smtClean="0">
                <a:solidFill>
                  <a:srgbClr val="0000FF"/>
                </a:solidFill>
              </a:rPr>
              <a:t>      validation on larger machines</a:t>
            </a:r>
          </a:p>
          <a:p>
            <a:pPr lvl="3"/>
            <a:endParaRPr lang="en-US" sz="2400" b="1" dirty="0" smtClean="0">
              <a:solidFill>
                <a:srgbClr val="0000FF"/>
              </a:solidFill>
            </a:endParaRPr>
          </a:p>
          <a:p>
            <a:pPr lvl="3"/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8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9333" y="914400"/>
            <a:ext cx="8212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ICC: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Heartening to see good scientific progress in alternatives to the </a:t>
            </a:r>
            <a:r>
              <a:rPr lang="en-US" sz="2400" b="1" dirty="0" err="1" smtClean="0">
                <a:solidFill>
                  <a:srgbClr val="0000FF"/>
                </a:solidFill>
              </a:rPr>
              <a:t>tokamak</a:t>
            </a:r>
            <a:r>
              <a:rPr lang="en-US" sz="2400" b="1" dirty="0" smtClean="0">
                <a:solidFill>
                  <a:srgbClr val="0000FF"/>
                </a:solidFill>
              </a:rPr>
              <a:t>/</a:t>
            </a:r>
            <a:r>
              <a:rPr lang="en-US" sz="2400" b="1" dirty="0" err="1" smtClean="0">
                <a:solidFill>
                  <a:srgbClr val="0000FF"/>
                </a:solidFill>
              </a:rPr>
              <a:t>stellarator</a:t>
            </a:r>
            <a:r>
              <a:rPr lang="en-US" sz="2400" b="1" dirty="0" smtClean="0">
                <a:solidFill>
                  <a:srgbClr val="0000FF"/>
                </a:solidFill>
              </a:rPr>
              <a:t> approach  - e.g. </a:t>
            </a:r>
            <a:r>
              <a:rPr lang="en-US" sz="2400" b="1" dirty="0" err="1" smtClean="0">
                <a:solidFill>
                  <a:srgbClr val="0000FF"/>
                </a:solidFill>
              </a:rPr>
              <a:t>Spheromaks</a:t>
            </a:r>
            <a:r>
              <a:rPr lang="en-US" sz="2400" b="1" dirty="0" smtClean="0">
                <a:solidFill>
                  <a:srgbClr val="0000FF"/>
                </a:solidFill>
              </a:rPr>
              <a:t>, FRCs ….</a:t>
            </a:r>
          </a:p>
          <a:p>
            <a:pPr lvl="2"/>
            <a:endParaRPr lang="en-US" sz="2400" b="1" dirty="0">
              <a:solidFill>
                <a:srgbClr val="0000FF"/>
              </a:solidFill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Exploration and development of such alternate schemes essential for improving our chances of early fusion power – we need to promote more new ideas</a:t>
            </a:r>
            <a:endParaRPr lang="en-US" sz="2400" b="1" dirty="0">
              <a:solidFill>
                <a:srgbClr val="0000FF"/>
              </a:solidFill>
            </a:endParaRPr>
          </a:p>
          <a:p>
            <a:pPr marL="1257300" lvl="2" indent="-342900">
              <a:buFont typeface="Arial"/>
              <a:buChar char="•"/>
            </a:pP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7738" y="141757"/>
            <a:ext cx="32120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rgbClr val="FF6600"/>
                </a:solidFill>
              </a:rPr>
              <a:t>Concluding Remarks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6933" y="4330720"/>
            <a:ext cx="6434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Exciting week - wealth of scientific results </a:t>
            </a:r>
          </a:p>
          <a:p>
            <a:r>
              <a:rPr lang="en-US" sz="2800" b="1" dirty="0" smtClean="0">
                <a:solidFill>
                  <a:srgbClr val="FF6600"/>
                </a:solidFill>
              </a:rPr>
              <a:t>                          - wonderful hospitality 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Thanks to our hosts and IAEA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6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5525" y="137533"/>
            <a:ext cx="4737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6600"/>
                </a:solidFill>
              </a:rPr>
              <a:t>Disruption Avoidance / Control</a:t>
            </a:r>
            <a:endParaRPr lang="en-US" sz="2000" i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952" y="810381"/>
            <a:ext cx="2528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EX/P2-42, </a:t>
            </a:r>
            <a:r>
              <a:rPr lang="en-US" sz="2000" b="1" dirty="0" err="1" smtClean="0">
                <a:solidFill>
                  <a:srgbClr val="0000FF"/>
                </a:solidFill>
              </a:rPr>
              <a:t>Okabayashi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52" y="1223553"/>
            <a:ext cx="848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Avoidance of </a:t>
            </a:r>
            <a:r>
              <a:rPr lang="en-US" sz="2000" dirty="0" smtClean="0"/>
              <a:t>tearing </a:t>
            </a:r>
            <a:r>
              <a:rPr lang="en-US" sz="2000" dirty="0"/>
              <a:t>m</a:t>
            </a:r>
            <a:r>
              <a:rPr lang="en-US" sz="2000" dirty="0" smtClean="0"/>
              <a:t>ode </a:t>
            </a:r>
            <a:r>
              <a:rPr lang="en-US" sz="2000" dirty="0"/>
              <a:t>l</a:t>
            </a:r>
            <a:r>
              <a:rPr lang="en-US" sz="2000" dirty="0" smtClean="0"/>
              <a:t>ocking </a:t>
            </a:r>
            <a:r>
              <a:rPr lang="en-US" sz="2000" dirty="0"/>
              <a:t>and </a:t>
            </a:r>
            <a:r>
              <a:rPr lang="en-US" sz="2000" dirty="0" smtClean="0"/>
              <a:t>disruption </a:t>
            </a:r>
            <a:r>
              <a:rPr lang="en-US" sz="2000" dirty="0"/>
              <a:t>with </a:t>
            </a:r>
            <a:r>
              <a:rPr lang="en-US" sz="2000" dirty="0" smtClean="0"/>
              <a:t>electro-magnetic </a:t>
            </a:r>
            <a:r>
              <a:rPr lang="en-US" sz="2000" dirty="0"/>
              <a:t>t</a:t>
            </a:r>
            <a:r>
              <a:rPr lang="en-US" sz="2000" dirty="0" smtClean="0"/>
              <a:t>orque 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ntroduced </a:t>
            </a:r>
            <a:r>
              <a:rPr lang="en-US" sz="2000" dirty="0"/>
              <a:t>by </a:t>
            </a:r>
            <a:r>
              <a:rPr lang="en-US" sz="2000" dirty="0" smtClean="0"/>
              <a:t>feedback</a:t>
            </a:r>
            <a:r>
              <a:rPr lang="en-US" sz="2000" dirty="0"/>
              <a:t>-based </a:t>
            </a:r>
            <a:r>
              <a:rPr lang="en-US" sz="2000" dirty="0" smtClean="0"/>
              <a:t>mode rotation</a:t>
            </a:r>
            <a:r>
              <a:rPr lang="en-US" sz="2000" dirty="0"/>
              <a:t> </a:t>
            </a:r>
            <a:r>
              <a:rPr lang="en-US" sz="2000" dirty="0" smtClean="0"/>
              <a:t>control </a:t>
            </a:r>
            <a:r>
              <a:rPr lang="en-US" sz="2000" dirty="0"/>
              <a:t>in </a:t>
            </a:r>
            <a:r>
              <a:rPr lang="en-US" sz="2000" b="1" dirty="0">
                <a:solidFill>
                  <a:srgbClr val="FF0000"/>
                </a:solidFill>
              </a:rPr>
              <a:t>DIII-D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RFX-mod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4948"/>
            <a:ext cx="4619776" cy="3513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519" y="2397981"/>
            <a:ext cx="2166862" cy="1910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519" y="4427150"/>
            <a:ext cx="2251528" cy="19942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5428" y="5944326"/>
            <a:ext cx="791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DIII-D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4952" y="4027714"/>
            <a:ext cx="58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RFX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4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lm_rmp_008889_009367_0093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8" y="2583192"/>
            <a:ext cx="6645646" cy="404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22324" y="453467"/>
            <a:ext cx="5994952" cy="940916"/>
          </a:xfrm>
        </p:spPr>
        <p:txBody>
          <a:bodyPr>
            <a:normAutofit/>
          </a:bodyPr>
          <a:lstStyle/>
          <a:p>
            <a:r>
              <a:rPr lang="en-US" altLang="ko-KR" sz="2000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Plasma is less susceptible to minor disruption</a:t>
            </a:r>
            <a:r>
              <a:rPr lang="ko-KR" altLang="en-US" sz="2000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2000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of</a:t>
            </a:r>
            <a:br>
              <a:rPr lang="en-US" altLang="ko-KR" sz="2000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2000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n=1 locked mode under stronger </a:t>
            </a:r>
            <a:r>
              <a:rPr lang="en-US" altLang="ko-KR" sz="2000" i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n=2 even </a:t>
            </a:r>
            <a:r>
              <a:rPr lang="en-US" altLang="ko-KR" sz="2000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field</a:t>
            </a:r>
            <a:r>
              <a:rPr lang="en-US" altLang="ko-KR" sz="2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0" y="558800"/>
            <a:ext cx="2349500" cy="365125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/>
          <a:lstStyle/>
          <a:p>
            <a:pPr algn="l"/>
            <a:r>
              <a:rPr lang="en-US" altLang="ko-KR" sz="1800" b="1" dirty="0" smtClean="0">
                <a:solidFill>
                  <a:srgbClr val="0000FF"/>
                </a:solidFill>
              </a:rPr>
              <a:t>EX/ P8-4, </a:t>
            </a:r>
            <a:r>
              <a:rPr lang="en-US" altLang="ko-KR" sz="1800" b="1" dirty="0" err="1" smtClean="0">
                <a:solidFill>
                  <a:srgbClr val="0000FF"/>
                </a:solidFill>
              </a:rPr>
              <a:t>Jayhyun</a:t>
            </a:r>
            <a:r>
              <a:rPr lang="en-US" altLang="ko-KR" sz="1800" b="1" dirty="0" smtClean="0">
                <a:solidFill>
                  <a:srgbClr val="0000FF"/>
                </a:solidFill>
              </a:rPr>
              <a:t> Kim </a:t>
            </a:r>
            <a:endParaRPr lang="ko-KR" altLang="en-US" sz="1800" b="1" dirty="0">
              <a:solidFill>
                <a:srgbClr val="0000FF"/>
              </a:solidFill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1367644" y="1484784"/>
            <a:ext cx="6408712" cy="73335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#8889 (</a:t>
            </a:r>
            <a:r>
              <a:rPr lang="en-US" altLang="ko-KR" dirty="0">
                <a:solidFill>
                  <a:srgbClr val="032FBD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 n=2</a:t>
            </a:r>
            <a:r>
              <a:rPr lang="en-US" altLang="ko-KR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 &gt; #9367 (</a:t>
            </a:r>
            <a:r>
              <a:rPr lang="en-US" altLang="ko-KR" dirty="0">
                <a:solidFill>
                  <a:srgbClr val="00B05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n=2, 1 kA/t</a:t>
            </a:r>
            <a:r>
              <a:rPr lang="en-US" altLang="ko-KR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 &gt; #9368 (</a:t>
            </a:r>
            <a:r>
              <a:rPr lang="en-US" altLang="ko-KR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n=2, 2 kA/t</a:t>
            </a:r>
            <a:r>
              <a:rPr lang="en-US" altLang="ko-KR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ko-KR" altLang="en-US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5496" y="1534065"/>
            <a:ext cx="1254772" cy="63479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FF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Early disruption</a:t>
            </a:r>
            <a:endParaRPr lang="ko-KR" altLang="en-US" dirty="0">
              <a:solidFill>
                <a:srgbClr val="FFFF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853733" y="1534065"/>
            <a:ext cx="1254771" cy="634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 disruption</a:t>
            </a:r>
            <a:endParaRPr lang="ko-KR" altLang="en-US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3113552" y="2583192"/>
            <a:ext cx="0" cy="3925760"/>
          </a:xfrm>
          <a:prstGeom prst="line">
            <a:avLst/>
          </a:prstGeom>
          <a:ln w="31750">
            <a:solidFill>
              <a:srgbClr val="032FB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398194" y="2583192"/>
            <a:ext cx="0" cy="3925760"/>
          </a:xfrm>
          <a:prstGeom prst="line">
            <a:avLst/>
          </a:prstGeom>
          <a:ln w="317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6776816" y="2583192"/>
            <a:ext cx="0" cy="3925760"/>
          </a:xfrm>
          <a:prstGeom prst="line">
            <a:avLst/>
          </a:prstGeom>
          <a:ln w="31750">
            <a:solidFill>
              <a:srgbClr val="032FB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7061458" y="2583192"/>
            <a:ext cx="0" cy="3925760"/>
          </a:xfrm>
          <a:prstGeom prst="line">
            <a:avLst/>
          </a:prstGeom>
          <a:ln w="317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5076056" y="6201117"/>
            <a:ext cx="1872208" cy="29907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Relative change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406116" y="5266520"/>
            <a:ext cx="764656" cy="122528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Slide-away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914402" y="3933432"/>
            <a:ext cx="539107" cy="122528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94600" y="3810000"/>
            <a:ext cx="87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KSTAR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6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63"/>
    </mc:Choice>
    <mc:Fallback xmlns="">
      <p:transition spd="slow" advTm="768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1333" y="234295"/>
            <a:ext cx="4737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Disruption Avoidance / Control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128" y="833604"/>
            <a:ext cx="2090236" cy="40011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EX/P4-18, Maurer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75" y="1282093"/>
            <a:ext cx="42281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Strong 3D equilibrium shaping, </a:t>
            </a:r>
            <a:r>
              <a:rPr lang="en-US" sz="2000" dirty="0" smtClean="0"/>
              <a:t>applied</a:t>
            </a:r>
          </a:p>
          <a:p>
            <a:r>
              <a:rPr lang="en-US" sz="2000" dirty="0" smtClean="0"/>
              <a:t>to </a:t>
            </a:r>
            <a:r>
              <a:rPr lang="en-US" sz="2000" dirty="0" err="1" smtClean="0"/>
              <a:t>tokamak</a:t>
            </a:r>
            <a:r>
              <a:rPr lang="en-US" sz="2000" dirty="0" smtClean="0"/>
              <a:t> like discharges on </a:t>
            </a:r>
            <a:r>
              <a:rPr lang="en-US" sz="2000" dirty="0"/>
              <a:t>the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6600"/>
                </a:solidFill>
              </a:rPr>
              <a:t>Compact </a:t>
            </a:r>
            <a:r>
              <a:rPr lang="en-US" sz="2000" b="1" dirty="0" err="1" smtClean="0">
                <a:solidFill>
                  <a:srgbClr val="FF6600"/>
                </a:solidFill>
              </a:rPr>
              <a:t>Toroidal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>
                <a:solidFill>
                  <a:srgbClr val="FF6600"/>
                </a:solidFill>
              </a:rPr>
              <a:t>Hybrid (CTH) </a:t>
            </a:r>
            <a:endParaRPr lang="en-US" sz="2000" b="1" dirty="0" smtClean="0">
              <a:solidFill>
                <a:srgbClr val="FF6600"/>
              </a:solidFill>
            </a:endParaRPr>
          </a:p>
          <a:p>
            <a:r>
              <a:rPr lang="en-US" sz="2000" dirty="0" smtClean="0"/>
              <a:t>expand its  disruption </a:t>
            </a:r>
            <a:r>
              <a:rPr lang="en-US" sz="2000" dirty="0"/>
              <a:t>free </a:t>
            </a:r>
            <a:r>
              <a:rPr lang="en-US" sz="2000" dirty="0" smtClean="0"/>
              <a:t>operating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regime </a:t>
            </a: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84" y="1105562"/>
            <a:ext cx="4749716" cy="1795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610" y="2798403"/>
            <a:ext cx="4315390" cy="432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128" y="3464802"/>
            <a:ext cx="3924923" cy="707886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EX/5-3, </a:t>
            </a:r>
            <a:r>
              <a:rPr lang="en-US" sz="2000" b="1" dirty="0" err="1" smtClean="0">
                <a:solidFill>
                  <a:srgbClr val="0000FF"/>
                </a:solidFill>
              </a:rPr>
              <a:t>Tanna</a:t>
            </a:r>
            <a:r>
              <a:rPr lang="en-US" sz="2000" b="1" dirty="0" smtClean="0">
                <a:solidFill>
                  <a:srgbClr val="0000FF"/>
                </a:solidFill>
              </a:rPr>
              <a:t>; EX/P7-16, </a:t>
            </a:r>
            <a:r>
              <a:rPr lang="en-US" sz="2000" b="1" dirty="0" err="1" smtClean="0">
                <a:solidFill>
                  <a:srgbClr val="0000FF"/>
                </a:solidFill>
              </a:rPr>
              <a:t>Kulkarni</a:t>
            </a:r>
            <a:r>
              <a:rPr lang="en-US" sz="2000" b="1" dirty="0" smtClean="0">
                <a:solidFill>
                  <a:srgbClr val="0000FF"/>
                </a:solidFill>
              </a:rPr>
              <a:t>;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 EX/P7-17, </a:t>
            </a:r>
            <a:r>
              <a:rPr lang="en-US" sz="2000" b="1" dirty="0" err="1" smtClean="0">
                <a:solidFill>
                  <a:srgbClr val="0000FF"/>
                </a:solidFill>
              </a:rPr>
              <a:t>Dhyani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275" y="4326858"/>
            <a:ext cx="4956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Disruption control using biased electrodes</a:t>
            </a:r>
          </a:p>
          <a:p>
            <a:r>
              <a:rPr lang="en-US" sz="2000" dirty="0" smtClean="0"/>
              <a:t>      in ADITYA </a:t>
            </a:r>
            <a:r>
              <a:rPr lang="en-US" sz="2000" dirty="0" err="1" smtClean="0"/>
              <a:t>tokamak</a:t>
            </a:r>
            <a:r>
              <a:rPr lang="en-US" sz="2000" dirty="0" smtClean="0"/>
              <a:t> to control MHD modes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Similar effects also observed with the use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of ICRF at the edge 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876" y="3422952"/>
            <a:ext cx="3442605" cy="28109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976" y="663601"/>
            <a:ext cx="1877437" cy="369332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P5-33, </a:t>
            </a:r>
            <a:r>
              <a:rPr lang="en-US" b="1" dirty="0" err="1" smtClean="0">
                <a:solidFill>
                  <a:srgbClr val="0000FF"/>
                </a:solidFill>
              </a:rPr>
              <a:t>Gerasimov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5346" y="1066800"/>
            <a:ext cx="70969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Highlights the frequent occurrence of asymmetric disruptions</a:t>
            </a:r>
          </a:p>
          <a:p>
            <a:r>
              <a:rPr lang="en-US" sz="2000" b="1" dirty="0" smtClean="0"/>
              <a:t>      in JET and the magnitude of their consequent sideways forces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Resonance rotation with the natural vessel frequencies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3D JET model calculations for vessel </a:t>
            </a:r>
            <a:r>
              <a:rPr lang="en-US" sz="2000" dirty="0" err="1" smtClean="0"/>
              <a:t>poloidal</a:t>
            </a:r>
            <a:r>
              <a:rPr lang="en-US" sz="2000" dirty="0" smtClean="0"/>
              <a:t> currents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Comparison with COMPASS data – consistency in terms of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amplitude of asymmetry and rotation </a:t>
            </a:r>
            <a:r>
              <a:rPr lang="en-US" sz="2000" dirty="0" err="1" smtClean="0"/>
              <a:t>behaviour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3331633"/>
            <a:ext cx="3080374" cy="2705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413" y="221734"/>
            <a:ext cx="6165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Asymmetrical Disruptions in JET and COMPASS</a:t>
            </a:r>
            <a:endParaRPr lang="en-US" sz="2400" b="1" dirty="0">
              <a:solidFill>
                <a:srgbClr val="FF66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3331633"/>
            <a:ext cx="3471333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4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714" y="326571"/>
            <a:ext cx="609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6600"/>
                </a:solidFill>
              </a:rPr>
              <a:t>Thermal and Current Quench Mitigation </a:t>
            </a:r>
            <a:endParaRPr lang="en-US" sz="2800" i="1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43" y="1518380"/>
            <a:ext cx="89050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Measurement of Radiated Power Asymmetry During Disruption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Mitigation </a:t>
            </a:r>
            <a:r>
              <a:rPr lang="en-US" sz="2000" dirty="0"/>
              <a:t>on the DIII-D </a:t>
            </a:r>
            <a:r>
              <a:rPr lang="en-US" sz="2000" dirty="0" err="1" smtClean="0"/>
              <a:t>Tokamak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radiation asymmetry during the </a:t>
            </a:r>
            <a:r>
              <a:rPr lang="en-US" sz="2000" dirty="0" smtClean="0"/>
              <a:t>thermal </a:t>
            </a:r>
            <a:r>
              <a:rPr lang="fr-FR" sz="2000" dirty="0" err="1" smtClean="0"/>
              <a:t>quench</a:t>
            </a:r>
            <a:r>
              <a:rPr lang="fr-FR" sz="2000" dirty="0" smtClean="0"/>
              <a:t> </a:t>
            </a:r>
            <a:r>
              <a:rPr lang="fr-FR" sz="2000" dirty="0"/>
              <a:t>(TQ) and </a:t>
            </a:r>
            <a:r>
              <a:rPr lang="fr-FR" sz="2000" dirty="0" err="1"/>
              <a:t>current</a:t>
            </a:r>
            <a:r>
              <a:rPr lang="fr-FR" sz="2000" dirty="0"/>
              <a:t> </a:t>
            </a:r>
            <a:r>
              <a:rPr lang="fr-FR" sz="2000" dirty="0" err="1"/>
              <a:t>quench</a:t>
            </a:r>
            <a:r>
              <a:rPr lang="fr-FR" sz="2000" dirty="0"/>
              <a:t> (CQ) </a:t>
            </a:r>
            <a:r>
              <a:rPr lang="fr-FR" sz="2000" dirty="0" err="1"/>
              <a:t>is</a:t>
            </a:r>
            <a:endParaRPr lang="fr-FR" sz="2000" dirty="0"/>
          </a:p>
          <a:p>
            <a:r>
              <a:rPr lang="en-US" sz="2000" dirty="0" smtClean="0"/>
              <a:t>      largely </a:t>
            </a:r>
            <a:r>
              <a:rPr lang="en-US" sz="2000" dirty="0"/>
              <a:t>insensitive to the number </a:t>
            </a:r>
            <a:r>
              <a:rPr lang="en-US" sz="2000" dirty="0" smtClean="0"/>
              <a:t>or location </a:t>
            </a:r>
            <a:r>
              <a:rPr lang="en-US" sz="2000" dirty="0"/>
              <a:t>of injection sites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095" y="924858"/>
            <a:ext cx="2060680" cy="40011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EX/P2-22, </a:t>
            </a:r>
            <a:r>
              <a:rPr lang="en-US" sz="2000" b="1" dirty="0" err="1" smtClean="0">
                <a:solidFill>
                  <a:srgbClr val="0000FF"/>
                </a:solidFill>
              </a:rPr>
              <a:t>Eidietis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733" y="3010654"/>
            <a:ext cx="3518505" cy="30557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842" y="3059035"/>
            <a:ext cx="463475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application of an n=1 error field can</a:t>
            </a:r>
          </a:p>
          <a:p>
            <a:r>
              <a:rPr lang="en-US" sz="2000" dirty="0"/>
              <a:t>modify the magnitude of the asymmetry</a:t>
            </a:r>
          </a:p>
          <a:p>
            <a:r>
              <a:rPr lang="en-US" sz="2000" dirty="0"/>
              <a:t>during the TQ, supporting recent modeling</a:t>
            </a:r>
          </a:p>
          <a:p>
            <a:r>
              <a:rPr lang="en-US" sz="2000" dirty="0"/>
              <a:t>results that indicate n=1 MHD during the</a:t>
            </a:r>
          </a:p>
          <a:p>
            <a:r>
              <a:rPr lang="en-US" sz="2000" dirty="0"/>
              <a:t>TQ may be a cause of the radiation</a:t>
            </a:r>
          </a:p>
          <a:p>
            <a:r>
              <a:rPr lang="en-US" sz="2000" dirty="0" smtClean="0"/>
              <a:t>A</a:t>
            </a:r>
            <a:r>
              <a:rPr lang="fi-FI" sz="2000" dirty="0" err="1" smtClean="0"/>
              <a:t>symmetry</a:t>
            </a:r>
            <a:endParaRPr lang="fi-FI" sz="2000" dirty="0" smtClean="0"/>
          </a:p>
          <a:p>
            <a:endParaRPr lang="fi-FI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results provide a firmer understanding </a:t>
            </a:r>
            <a:endParaRPr lang="en-US" sz="2000" b="1" dirty="0" smtClean="0">
              <a:solidFill>
                <a:srgbClr val="FF6600"/>
              </a:solidFill>
            </a:endParaRPr>
          </a:p>
          <a:p>
            <a:r>
              <a:rPr lang="en-US" sz="2000" b="1" dirty="0" smtClean="0">
                <a:solidFill>
                  <a:srgbClr val="FF6600"/>
                </a:solidFill>
              </a:rPr>
              <a:t>      of the </a:t>
            </a:r>
            <a:r>
              <a:rPr lang="en-US" sz="2000" b="1" dirty="0">
                <a:solidFill>
                  <a:srgbClr val="FF6600"/>
                </a:solidFill>
              </a:rPr>
              <a:t>3D physics affecting the ITER </a:t>
            </a:r>
            <a:endParaRPr lang="en-US" sz="2000" b="1" dirty="0" smtClean="0">
              <a:solidFill>
                <a:srgbClr val="FF6600"/>
              </a:solidFill>
            </a:endParaRPr>
          </a:p>
          <a:p>
            <a:r>
              <a:rPr lang="en-US" sz="2000" b="1" dirty="0">
                <a:solidFill>
                  <a:srgbClr val="FF6600"/>
                </a:solidFill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</a:rPr>
              <a:t>     DMS </a:t>
            </a:r>
            <a:r>
              <a:rPr lang="en-US" sz="2000" b="1" dirty="0">
                <a:solidFill>
                  <a:srgbClr val="FF6600"/>
                </a:solidFill>
              </a:rPr>
              <a:t>design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Sen, EXS+EXW+ICC Summary 25th IAEA FEC 13-18 Oct.,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A22-3F8F-B540-AFD8-2F02C9EF89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6085</TotalTime>
  <Words>4071</Words>
  <Application>Microsoft Macintosh PowerPoint</Application>
  <PresentationFormat>On-screen Show (4:3)</PresentationFormat>
  <Paragraphs>549</Paragraphs>
  <Slides>43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数式</vt:lpstr>
      <vt:lpstr>Summary: EXS, EXW, ICC</vt:lpstr>
      <vt:lpstr>Outline</vt:lpstr>
      <vt:lpstr>PowerPoint Presentation</vt:lpstr>
      <vt:lpstr>PowerPoint Presentation</vt:lpstr>
      <vt:lpstr>PowerPoint Presentation</vt:lpstr>
      <vt:lpstr>Plasma is less susceptible to minor disruption of n=1 locked mode under stronger n=2 even field.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DIII-D Expt on RE  Mitigation using SPI</vt:lpstr>
      <vt:lpstr>PowerPoint Presentation</vt:lpstr>
      <vt:lpstr>PowerPoint Presentation</vt:lpstr>
      <vt:lpstr>Advances in Basic Understanding of ELM Suppression</vt:lpstr>
      <vt:lpstr>PowerPoint Presentation</vt:lpstr>
      <vt:lpstr>PowerPoint Presentation</vt:lpstr>
      <vt:lpstr>PowerPoint Presentation</vt:lpstr>
      <vt:lpstr>Other MHD and 3D physics studies</vt:lpstr>
      <vt:lpstr>Neoclassical Toroidal Viscosity for Rotation Control and the Evaluation of Plasma Response</vt:lpstr>
      <vt:lpstr>DIII-D and RFX-mod achieved reproducible tokamak operation at q95&lt;2 thanks to feedback control of 2/1 RWM – for many resistive wall times  using 3D magnetic fields  </vt:lpstr>
      <vt:lpstr>Active MHD control has resulted in RWM-stabilized, high-βp, low-A RFP plasmas,  and two routes to helical RFP states are identified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Noninductive Current Drive</vt:lpstr>
      <vt:lpstr>Near-Field Physics of Lower-Hybrid Wave Coupling</vt:lpstr>
      <vt:lpstr>PowerPoint Presentation</vt:lpstr>
      <vt:lpstr>PowerPoint Presentation</vt:lpstr>
      <vt:lpstr>PowerPoint Presentation</vt:lpstr>
      <vt:lpstr>Non-inductive Plasma Start-up Experiments on the TST-2 Spherical Tokamak Using Waves in the Lower-Hybrid Frequency Range Y. Takase for the TST-2 Group</vt:lpstr>
      <vt:lpstr>PowerPoint Presentation</vt:lpstr>
      <vt:lpstr>ICC PD/P5-1  S.Yu.Medvedev et al.    Negative triangularity tokamak: stability limits and perspectives as fusion energy system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ICC</dc:title>
  <dc:subject/>
  <dc:creator>Abhijit</dc:creator>
  <cp:keywords/>
  <dc:description/>
  <cp:lastModifiedBy>Abhijit</cp:lastModifiedBy>
  <cp:revision>158</cp:revision>
  <dcterms:created xsi:type="dcterms:W3CDTF">2014-10-02T04:48:52Z</dcterms:created>
  <dcterms:modified xsi:type="dcterms:W3CDTF">2014-10-18T07:16:50Z</dcterms:modified>
  <cp:category/>
</cp:coreProperties>
</file>