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2E1D33-6DCB-4AC5-B86F-F95AD087BC91}" type="datetimeFigureOut">
              <a:rPr lang="en-US" smtClean="0"/>
              <a:pPr/>
              <a:t>9/15/2014</a:t>
            </a:fld>
            <a:endParaRPr lang="en-US"/>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70CB2E-5B42-4501-9F9D-C02DD9510D8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337F3927-C5C4-491F-89A2-DF6C75533CBB}" type="datetimeFigureOut">
              <a:rPr lang="en-US" smtClean="0"/>
              <a:pPr/>
              <a:t>9/15/2014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1A30C3B-15CC-4A57-B22B-CEE402D5BA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337F3927-C5C4-491F-89A2-DF6C75533CBB}" type="datetimeFigureOut">
              <a:rPr lang="en-US" smtClean="0"/>
              <a:pPr/>
              <a:t>9/15/2014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1A30C3B-15CC-4A57-B22B-CEE402D5BA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337F3927-C5C4-491F-89A2-DF6C75533CBB}" type="datetimeFigureOut">
              <a:rPr lang="en-US" smtClean="0"/>
              <a:pPr/>
              <a:t>9/15/2014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1A30C3B-15CC-4A57-B22B-CEE402D5BA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337F3927-C5C4-491F-89A2-DF6C75533CBB}" type="datetimeFigureOut">
              <a:rPr lang="en-US" smtClean="0"/>
              <a:pPr/>
              <a:t>9/15/2014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1A30C3B-15CC-4A57-B22B-CEE402D5BA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37F3927-C5C4-491F-89A2-DF6C75533CBB}" type="datetimeFigureOut">
              <a:rPr lang="en-US" smtClean="0"/>
              <a:pPr/>
              <a:t>9/15/2014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1A30C3B-15CC-4A57-B22B-CEE402D5BA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337F3927-C5C4-491F-89A2-DF6C75533CBB}" type="datetimeFigureOut">
              <a:rPr lang="en-US" smtClean="0"/>
              <a:pPr/>
              <a:t>9/15/2014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21A30C3B-15CC-4A57-B22B-CEE402D5BA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337F3927-C5C4-491F-89A2-DF6C75533CBB}" type="datetimeFigureOut">
              <a:rPr lang="en-US" smtClean="0"/>
              <a:pPr/>
              <a:t>9/15/2014</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21A30C3B-15CC-4A57-B22B-CEE402D5BA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337F3927-C5C4-491F-89A2-DF6C75533CBB}" type="datetimeFigureOut">
              <a:rPr lang="en-US" smtClean="0"/>
              <a:pPr/>
              <a:t>9/15/2014</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21A30C3B-15CC-4A57-B22B-CEE402D5BA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37F3927-C5C4-491F-89A2-DF6C75533CBB}" type="datetimeFigureOut">
              <a:rPr lang="en-US" smtClean="0"/>
              <a:pPr/>
              <a:t>9/15/2014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21A30C3B-15CC-4A57-B22B-CEE402D5BA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37F3927-C5C4-491F-89A2-DF6C75533CBB}" type="datetimeFigureOut">
              <a:rPr lang="en-US" smtClean="0"/>
              <a:pPr/>
              <a:t>9/15/2014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21A30C3B-15CC-4A57-B22B-CEE402D5BA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37F3927-C5C4-491F-89A2-DF6C75533CBB}" type="datetimeFigureOut">
              <a:rPr lang="en-US" smtClean="0"/>
              <a:pPr/>
              <a:t>9/15/2014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21A30C3B-15CC-4A57-B22B-CEE402D5BA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7F3927-C5C4-491F-89A2-DF6C75533CBB}" type="datetimeFigureOut">
              <a:rPr lang="en-US" smtClean="0"/>
              <a:pPr/>
              <a:t>9/15/2014</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A30C3B-15CC-4A57-B22B-CEE402D5BA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8600" y="304800"/>
            <a:ext cx="8686800" cy="1200329"/>
          </a:xfrm>
          <a:prstGeom prst="rect">
            <a:avLst/>
          </a:prstGeom>
        </p:spPr>
        <p:txBody>
          <a:bodyPr wrap="square">
            <a:spAutoFit/>
          </a:bodyPr>
          <a:lstStyle/>
          <a:p>
            <a:pPr algn="ctr"/>
            <a:r>
              <a:rPr lang="en-US" sz="2400" cap="small" dirty="0" smtClean="0">
                <a:latin typeface="Bodoni MT Black" pitchFamily="18" charset="0"/>
              </a:rPr>
              <a:t> </a:t>
            </a:r>
            <a:r>
              <a:rPr lang="en-US" sz="2400" b="1" cap="small" dirty="0" smtClean="0">
                <a:solidFill>
                  <a:srgbClr val="C00000"/>
                </a:solidFill>
                <a:latin typeface="Bodoni MT Black" pitchFamily="18" charset="0"/>
              </a:rPr>
              <a:t>Results of KTM Lithium Divertor Model </a:t>
            </a:r>
            <a:br>
              <a:rPr lang="en-US" sz="2400" b="1" cap="small" dirty="0" smtClean="0">
                <a:solidFill>
                  <a:srgbClr val="C00000"/>
                </a:solidFill>
                <a:latin typeface="Bodoni MT Black" pitchFamily="18" charset="0"/>
              </a:rPr>
            </a:br>
            <a:r>
              <a:rPr lang="en-US" sz="2400" b="1" cap="small" dirty="0" smtClean="0">
                <a:solidFill>
                  <a:srgbClr val="C00000"/>
                </a:solidFill>
                <a:latin typeface="Bodoni MT Black" pitchFamily="18" charset="0"/>
              </a:rPr>
              <a:t>Testing on the Tokamak KTM and Future Plans</a:t>
            </a:r>
          </a:p>
          <a:p>
            <a:pPr algn="ctr"/>
            <a:endParaRPr lang="en-US" sz="2400" cap="small" dirty="0"/>
          </a:p>
        </p:txBody>
      </p:sp>
      <p:sp>
        <p:nvSpPr>
          <p:cNvPr id="5" name="Содержимое 2"/>
          <p:cNvSpPr txBox="1">
            <a:spLocks/>
          </p:cNvSpPr>
          <p:nvPr/>
        </p:nvSpPr>
        <p:spPr>
          <a:xfrm>
            <a:off x="152400" y="1524000"/>
            <a:ext cx="8839200" cy="4400568"/>
          </a:xfrm>
          <a:prstGeom prst="rect">
            <a:avLst/>
          </a:prstGeom>
        </p:spPr>
        <p:txBody>
          <a:bodyPr vert="horz" lIns="91440" tIns="45720" rIns="91440" bIns="45720" rtlCol="0">
            <a:noAutofit/>
          </a:bodyPr>
          <a:lstStyle/>
          <a:p>
            <a:pPr lvl="0" algn="just">
              <a:spcBef>
                <a:spcPct val="20000"/>
              </a:spcBef>
            </a:pPr>
            <a:r>
              <a:rPr lang="en-US" sz="1400" dirty="0" smtClean="0">
                <a:solidFill>
                  <a:srgbClr val="002060"/>
                </a:solidFill>
              </a:rPr>
              <a:t>Uniqueness of </a:t>
            </a:r>
            <a:r>
              <a:rPr lang="en-US" sz="1400" dirty="0" smtClean="0">
                <a:solidFill>
                  <a:srgbClr val="002060"/>
                </a:solidFill>
              </a:rPr>
              <a:t>the project’s </a:t>
            </a:r>
            <a:r>
              <a:rPr lang="en-US" sz="1400" dirty="0" smtClean="0">
                <a:solidFill>
                  <a:srgbClr val="002060"/>
                </a:solidFill>
              </a:rPr>
              <a:t>results </a:t>
            </a:r>
            <a:r>
              <a:rPr lang="en-US" sz="1400" dirty="0" smtClean="0">
                <a:solidFill>
                  <a:srgbClr val="002060"/>
                </a:solidFill>
              </a:rPr>
              <a:t>included the demonstration </a:t>
            </a:r>
            <a:r>
              <a:rPr lang="en-US" sz="1400" dirty="0" smtClean="0">
                <a:solidFill>
                  <a:srgbClr val="002060"/>
                </a:solidFill>
              </a:rPr>
              <a:t>of prominent resistance of lithium CPS to plasma effects in comparison with traditional solid materials, </a:t>
            </a:r>
            <a:r>
              <a:rPr lang="en-US" sz="1400" dirty="0" smtClean="0">
                <a:solidFill>
                  <a:srgbClr val="002060"/>
                </a:solidFill>
              </a:rPr>
              <a:t>decrease </a:t>
            </a:r>
            <a:r>
              <a:rPr lang="en-US" sz="1400" dirty="0" smtClean="0">
                <a:solidFill>
                  <a:srgbClr val="002060"/>
                </a:solidFill>
              </a:rPr>
              <a:t>of power </a:t>
            </a:r>
            <a:r>
              <a:rPr lang="en-US" sz="1400" dirty="0" smtClean="0">
                <a:solidFill>
                  <a:srgbClr val="002060"/>
                </a:solidFill>
              </a:rPr>
              <a:t>flux </a:t>
            </a:r>
            <a:r>
              <a:rPr lang="en-US" sz="1400" dirty="0" smtClean="0">
                <a:solidFill>
                  <a:srgbClr val="002060"/>
                </a:solidFill>
              </a:rPr>
              <a:t>on </a:t>
            </a:r>
            <a:r>
              <a:rPr lang="en-US" sz="1400" dirty="0" smtClean="0">
                <a:solidFill>
                  <a:srgbClr val="002060"/>
                </a:solidFill>
              </a:rPr>
              <a:t>a surface of in-vessel elements due to lithium radiation, and achievement of higher plasma discharge parameters.</a:t>
            </a:r>
          </a:p>
          <a:p>
            <a:pPr lvl="0" algn="just">
              <a:spcBef>
                <a:spcPct val="20000"/>
              </a:spcBef>
            </a:pPr>
            <a:r>
              <a:rPr lang="en-US" sz="1400" dirty="0" smtClean="0">
                <a:solidFill>
                  <a:srgbClr val="002060"/>
                </a:solidFill>
              </a:rPr>
              <a:t>The </a:t>
            </a:r>
            <a:r>
              <a:rPr lang="en-US" sz="1400" dirty="0">
                <a:solidFill>
                  <a:srgbClr val="002060"/>
                </a:solidFill>
              </a:rPr>
              <a:t>prototype model of lithium divertor on the basis of capillary porous systems of tokamak is a box-like element with a channel for coolant flow (eutectic alloy Na-K) and a tank for feeding the receiving surface with lithium. The planned energy flow on the lithium surface under nominal parameters of tokamak KTM (up to 10 MW/m</a:t>
            </a:r>
            <a:r>
              <a:rPr lang="en-US" sz="1400" baseline="30000" dirty="0">
                <a:solidFill>
                  <a:srgbClr val="002060"/>
                </a:solidFill>
              </a:rPr>
              <a:t>2</a:t>
            </a:r>
            <a:r>
              <a:rPr lang="en-US" sz="1400" dirty="0">
                <a:solidFill>
                  <a:srgbClr val="002060"/>
                </a:solidFill>
              </a:rPr>
              <a:t>) is a </a:t>
            </a:r>
            <a:r>
              <a:rPr lang="en-US" sz="1400" dirty="0" smtClean="0">
                <a:solidFill>
                  <a:srgbClr val="002060"/>
                </a:solidFill>
              </a:rPr>
              <a:t>750 </a:t>
            </a:r>
            <a:r>
              <a:rPr lang="en-US" sz="1400" dirty="0">
                <a:solidFill>
                  <a:srgbClr val="002060"/>
                </a:solidFill>
              </a:rPr>
              <a:t>kJ during 5s discharge. </a:t>
            </a:r>
            <a:r>
              <a:rPr lang="en-US" sz="1400" dirty="0" smtClean="0">
                <a:solidFill>
                  <a:srgbClr val="002060"/>
                </a:solidFill>
              </a:rPr>
              <a:t>Two consecutive </a:t>
            </a:r>
            <a:r>
              <a:rPr lang="en-US" sz="1400" dirty="0">
                <a:solidFill>
                  <a:srgbClr val="002060"/>
                </a:solidFill>
              </a:rPr>
              <a:t>stages of the experiments </a:t>
            </a:r>
            <a:r>
              <a:rPr lang="en-US" sz="1400" dirty="0" smtClean="0">
                <a:solidFill>
                  <a:srgbClr val="002060"/>
                </a:solidFill>
              </a:rPr>
              <a:t>were carried out with </a:t>
            </a:r>
            <a:r>
              <a:rPr lang="en-US" sz="1400" dirty="0">
                <a:solidFill>
                  <a:srgbClr val="002060"/>
                </a:solidFill>
              </a:rPr>
              <a:t>un-cooled model of lithium </a:t>
            </a:r>
            <a:r>
              <a:rPr lang="en-US" sz="1400" dirty="0" smtClean="0">
                <a:solidFill>
                  <a:srgbClr val="002060"/>
                </a:solidFill>
              </a:rPr>
              <a:t>divertor </a:t>
            </a:r>
            <a:r>
              <a:rPr lang="en-US" sz="1400" dirty="0">
                <a:solidFill>
                  <a:srgbClr val="002060"/>
                </a:solidFill>
              </a:rPr>
              <a:t>and then with the cooled </a:t>
            </a:r>
            <a:r>
              <a:rPr lang="en-US" sz="1400" dirty="0" smtClean="0">
                <a:solidFill>
                  <a:srgbClr val="002060"/>
                </a:solidFill>
              </a:rPr>
              <a:t>one. </a:t>
            </a:r>
            <a:endParaRPr kumimoji="0" lang="en-US" sz="1400" b="0" u="none" strike="noStrike" kern="1200" cap="none" spc="0" normalizeH="0" baseline="0" noProof="0" dirty="0" smtClean="0">
              <a:ln>
                <a:noFill/>
              </a:ln>
              <a:solidFill>
                <a:srgbClr val="002060"/>
              </a:solidFill>
              <a:effectLst/>
              <a:uLnTx/>
              <a:uFillTx/>
              <a:latin typeface="+mn-lt"/>
              <a:ea typeface="+mn-ea"/>
              <a:cs typeface="+mn-cs"/>
            </a:endParaRPr>
          </a:p>
          <a:p>
            <a:pPr lvl="0" algn="just">
              <a:spcBef>
                <a:spcPct val="20000"/>
              </a:spcBef>
            </a:pPr>
            <a:r>
              <a:rPr lang="en-US" sz="1400" dirty="0" smtClean="0">
                <a:solidFill>
                  <a:srgbClr val="002060"/>
                </a:solidFill>
              </a:rPr>
              <a:t>The vacuum conditions in the KTM discharge chamber were greatly improved after installation of un-cooled module and removal of the protective foil, in particular, partial pressures of the main gases typical for vacuum systems decreased in order of magnitude and some peaks disappeared altogether. The most </a:t>
            </a:r>
            <a:r>
              <a:rPr lang="en-US" sz="1400" dirty="0">
                <a:solidFill>
                  <a:srgbClr val="002060"/>
                </a:solidFill>
              </a:rPr>
              <a:t>prominent effect of open surface of liquid lithium in the </a:t>
            </a:r>
            <a:r>
              <a:rPr lang="en-US" sz="1400" dirty="0" err="1">
                <a:solidFill>
                  <a:srgbClr val="002060"/>
                </a:solidFill>
              </a:rPr>
              <a:t>tokamak’s</a:t>
            </a:r>
            <a:r>
              <a:rPr lang="en-US" sz="1400" dirty="0">
                <a:solidFill>
                  <a:srgbClr val="002060"/>
                </a:solidFill>
              </a:rPr>
              <a:t> </a:t>
            </a:r>
            <a:r>
              <a:rPr lang="en-US" sz="1400" dirty="0" smtClean="0">
                <a:solidFill>
                  <a:srgbClr val="002060"/>
                </a:solidFill>
              </a:rPr>
              <a:t>chamber was a </a:t>
            </a:r>
            <a:r>
              <a:rPr lang="en-US" sz="1400" dirty="0">
                <a:solidFill>
                  <a:srgbClr val="002060"/>
                </a:solidFill>
              </a:rPr>
              <a:t>fall of intensity of Н</a:t>
            </a:r>
            <a:r>
              <a:rPr lang="en-US" sz="1400" baseline="-25000" dirty="0">
                <a:solidFill>
                  <a:srgbClr val="002060"/>
                </a:solidFill>
              </a:rPr>
              <a:t>2</a:t>
            </a:r>
            <a:r>
              <a:rPr lang="en-US" sz="1400" dirty="0">
                <a:solidFill>
                  <a:srgbClr val="002060"/>
                </a:solidFill>
              </a:rPr>
              <a:t>О peak and simultaneous rise of Н</a:t>
            </a:r>
            <a:r>
              <a:rPr lang="en-US" sz="1400" baseline="-25000" dirty="0">
                <a:solidFill>
                  <a:srgbClr val="002060"/>
                </a:solidFill>
              </a:rPr>
              <a:t>2</a:t>
            </a:r>
            <a:r>
              <a:rPr lang="en-US" sz="1400" dirty="0">
                <a:solidFill>
                  <a:srgbClr val="002060"/>
                </a:solidFill>
              </a:rPr>
              <a:t> </a:t>
            </a:r>
            <a:r>
              <a:rPr lang="en-US" sz="1400" dirty="0" smtClean="0">
                <a:solidFill>
                  <a:srgbClr val="002060"/>
                </a:solidFill>
              </a:rPr>
              <a:t>peak.  </a:t>
            </a:r>
          </a:p>
          <a:p>
            <a:pPr lvl="0" algn="just">
              <a:spcBef>
                <a:spcPct val="20000"/>
              </a:spcBef>
            </a:pPr>
            <a:r>
              <a:rPr kumimoji="0" lang="en-US" sz="1400" b="0" u="none" strike="noStrike" kern="1200" cap="none" spc="0" normalizeH="0" baseline="0" noProof="0" dirty="0" smtClean="0">
                <a:ln>
                  <a:noFill/>
                </a:ln>
                <a:solidFill>
                  <a:srgbClr val="002060"/>
                </a:solidFill>
                <a:effectLst/>
                <a:uLnTx/>
                <a:uFillTx/>
                <a:latin typeface="+mn-lt"/>
                <a:ea typeface="+mn-ea"/>
                <a:cs typeface="+mn-cs"/>
              </a:rPr>
              <a:t>Thermal-hydraulic tests of </a:t>
            </a:r>
            <a:r>
              <a:rPr kumimoji="0" lang="en-US" sz="1400" b="0" u="none" strike="noStrike" kern="1200" cap="none" spc="0" normalizeH="0" baseline="0" noProof="0" dirty="0" smtClean="0">
                <a:ln>
                  <a:noFill/>
                </a:ln>
                <a:solidFill>
                  <a:srgbClr val="002060"/>
                </a:solidFill>
                <a:effectLst/>
                <a:uLnTx/>
                <a:uFillTx/>
                <a:latin typeface="+mn-lt"/>
                <a:ea typeface="+mn-ea"/>
                <a:cs typeface="+mn-cs"/>
              </a:rPr>
              <a:t>lithium </a:t>
            </a:r>
            <a:r>
              <a:rPr lang="en-US" sz="1400" dirty="0" smtClean="0">
                <a:solidFill>
                  <a:srgbClr val="002060"/>
                </a:solidFill>
              </a:rPr>
              <a:t>divertor model </a:t>
            </a:r>
            <a:r>
              <a:rPr lang="en-US" sz="1400" dirty="0" smtClean="0">
                <a:solidFill>
                  <a:srgbClr val="002060"/>
                </a:solidFill>
              </a:rPr>
              <a:t>cooled </a:t>
            </a:r>
            <a:r>
              <a:rPr lang="en-US" sz="1400" dirty="0" smtClean="0">
                <a:solidFill>
                  <a:srgbClr val="002060"/>
                </a:solidFill>
              </a:rPr>
              <a:t>with Na-K </a:t>
            </a:r>
            <a:r>
              <a:rPr kumimoji="0" lang="en-US" sz="1400" b="0" u="none" strike="noStrike" kern="1200" cap="none" spc="0" normalizeH="0" baseline="0" noProof="0" dirty="0" smtClean="0">
                <a:ln>
                  <a:noFill/>
                </a:ln>
                <a:solidFill>
                  <a:srgbClr val="002060"/>
                </a:solidFill>
                <a:effectLst/>
                <a:uLnTx/>
                <a:uFillTx/>
                <a:latin typeface="+mn-lt"/>
                <a:ea typeface="+mn-ea"/>
                <a:cs typeface="+mn-cs"/>
              </a:rPr>
              <a:t>were </a:t>
            </a:r>
            <a:r>
              <a:rPr kumimoji="0" lang="en-US" sz="1400" b="0" u="none" strike="noStrike" kern="1200" cap="none" spc="0" normalizeH="0" baseline="0" noProof="0" dirty="0" smtClean="0">
                <a:ln>
                  <a:noFill/>
                </a:ln>
                <a:solidFill>
                  <a:srgbClr val="002060"/>
                </a:solidFill>
                <a:effectLst/>
                <a:uLnTx/>
                <a:uFillTx/>
                <a:latin typeface="+mn-lt"/>
                <a:ea typeface="+mn-ea"/>
                <a:cs typeface="+mn-cs"/>
              </a:rPr>
              <a:t>conducted at the auxiliary </a:t>
            </a:r>
            <a:r>
              <a:rPr kumimoji="0" lang="en-US" sz="1400" b="0" u="none" strike="noStrike" kern="1200" cap="none" spc="0" normalizeH="0" baseline="0" noProof="0" dirty="0" smtClean="0">
                <a:ln>
                  <a:noFill/>
                </a:ln>
                <a:solidFill>
                  <a:srgbClr val="002060"/>
                </a:solidFill>
                <a:effectLst/>
                <a:uLnTx/>
                <a:uFillTx/>
                <a:latin typeface="+mn-lt"/>
                <a:ea typeface="+mn-ea"/>
                <a:cs typeface="+mn-cs"/>
              </a:rPr>
              <a:t>test-bench,</a:t>
            </a:r>
            <a:r>
              <a:rPr kumimoji="0" lang="en-US" sz="1400" b="0" u="none" strike="noStrike" kern="1200" cap="none" spc="0" normalizeH="0" noProof="0" dirty="0" smtClean="0">
                <a:ln>
                  <a:noFill/>
                </a:ln>
                <a:solidFill>
                  <a:srgbClr val="002060"/>
                </a:solidFill>
                <a:effectLst/>
                <a:uLnTx/>
                <a:uFillTx/>
                <a:latin typeface="+mn-lt"/>
                <a:ea typeface="+mn-ea"/>
                <a:cs typeface="+mn-cs"/>
              </a:rPr>
              <a:t> which </a:t>
            </a:r>
            <a:r>
              <a:rPr lang="en-US" sz="1400" dirty="0" smtClean="0">
                <a:solidFill>
                  <a:srgbClr val="002060"/>
                </a:solidFill>
              </a:rPr>
              <a:t>is </a:t>
            </a:r>
            <a:r>
              <a:rPr lang="en-US" sz="1400" dirty="0" smtClean="0">
                <a:solidFill>
                  <a:srgbClr val="002060"/>
                </a:solidFill>
              </a:rPr>
              <a:t>based </a:t>
            </a:r>
            <a:r>
              <a:rPr lang="en-US" sz="1400" dirty="0" smtClean="0">
                <a:solidFill>
                  <a:srgbClr val="002060"/>
                </a:solidFill>
              </a:rPr>
              <a:t>on </a:t>
            </a:r>
            <a:r>
              <a:rPr lang="en-US" sz="1400" dirty="0" smtClean="0">
                <a:solidFill>
                  <a:srgbClr val="002060"/>
                </a:solidFill>
              </a:rPr>
              <a:t>the KTM  </a:t>
            </a:r>
            <a:r>
              <a:rPr lang="en-US" sz="1400" dirty="0" smtClean="0">
                <a:solidFill>
                  <a:srgbClr val="002060"/>
                </a:solidFill>
              </a:rPr>
              <a:t>transport-sluice device</a:t>
            </a:r>
            <a:r>
              <a:rPr kumimoji="0" lang="en-US" sz="1400" b="0" u="none" strike="noStrike" kern="1200" cap="none" spc="0" normalizeH="0" baseline="0" noProof="0" dirty="0" smtClean="0">
                <a:ln>
                  <a:noFill/>
                </a:ln>
                <a:solidFill>
                  <a:srgbClr val="002060"/>
                </a:solidFill>
                <a:effectLst/>
                <a:uLnTx/>
                <a:uFillTx/>
                <a:latin typeface="+mn-lt"/>
                <a:ea typeface="+mn-ea"/>
                <a:cs typeface="+mn-cs"/>
              </a:rPr>
              <a:t>. </a:t>
            </a:r>
            <a:r>
              <a:rPr kumimoji="0" lang="en-US" sz="1400" b="0" u="none" strike="noStrike" kern="1200" cap="none" spc="0" normalizeH="0" baseline="0" noProof="0" dirty="0" smtClean="0">
                <a:ln>
                  <a:noFill/>
                </a:ln>
                <a:solidFill>
                  <a:srgbClr val="002060"/>
                </a:solidFill>
                <a:effectLst/>
                <a:uLnTx/>
                <a:uFillTx/>
                <a:latin typeface="+mn-lt"/>
                <a:ea typeface="+mn-ea"/>
                <a:cs typeface="+mn-cs"/>
              </a:rPr>
              <a:t>Initial temperature of lithium surface (200</a:t>
            </a:r>
            <a:r>
              <a:rPr kumimoji="0" lang="en-US" sz="1400" b="0" u="none" strike="noStrike" kern="1200" cap="none" spc="0" normalizeH="0" baseline="30000" noProof="0" dirty="0" smtClean="0">
                <a:ln>
                  <a:noFill/>
                </a:ln>
                <a:solidFill>
                  <a:srgbClr val="002060"/>
                </a:solidFill>
                <a:effectLst/>
                <a:uLnTx/>
                <a:uFillTx/>
                <a:latin typeface="+mn-lt"/>
                <a:ea typeface="+mn-ea"/>
                <a:cs typeface="+mn-cs"/>
              </a:rPr>
              <a:t>o</a:t>
            </a:r>
            <a:r>
              <a:rPr kumimoji="0" lang="en-US" sz="1400" b="0" u="none" strike="noStrike" kern="1200" cap="none" spc="0" normalizeH="0" baseline="0" noProof="0" dirty="0" smtClean="0">
                <a:ln>
                  <a:noFill/>
                </a:ln>
                <a:solidFill>
                  <a:srgbClr val="002060"/>
                </a:solidFill>
                <a:effectLst/>
                <a:uLnTx/>
                <a:uFillTx/>
                <a:latin typeface="+mn-lt"/>
                <a:ea typeface="+mn-ea"/>
                <a:cs typeface="+mn-cs"/>
              </a:rPr>
              <a:t>C) and its stabilization at the level of up to 550</a:t>
            </a:r>
            <a:r>
              <a:rPr kumimoji="0" lang="en-US" sz="1400" b="0" u="none" strike="noStrike" kern="1200" cap="none" spc="0" normalizeH="0" baseline="30000" noProof="0" dirty="0" smtClean="0">
                <a:ln>
                  <a:noFill/>
                </a:ln>
                <a:solidFill>
                  <a:srgbClr val="002060"/>
                </a:solidFill>
                <a:effectLst/>
                <a:uLnTx/>
                <a:uFillTx/>
                <a:latin typeface="+mn-lt"/>
                <a:ea typeface="+mn-ea"/>
                <a:cs typeface="+mn-cs"/>
              </a:rPr>
              <a:t>o</a:t>
            </a:r>
            <a:r>
              <a:rPr kumimoji="0" lang="en-US" sz="1400" b="0" u="none" strike="noStrike" kern="1200" cap="none" spc="0" normalizeH="0" baseline="0" noProof="0" dirty="0" smtClean="0">
                <a:ln>
                  <a:noFill/>
                </a:ln>
                <a:solidFill>
                  <a:srgbClr val="002060"/>
                </a:solidFill>
                <a:effectLst/>
                <a:uLnTx/>
                <a:uFillTx/>
                <a:latin typeface="+mn-lt"/>
                <a:ea typeface="+mn-ea"/>
                <a:cs typeface="+mn-cs"/>
              </a:rPr>
              <a:t>C during plasma discharge was kept by </a:t>
            </a:r>
            <a:r>
              <a:rPr kumimoji="0" lang="en-US" sz="1400" b="0" u="none" strike="noStrike" kern="1200" cap="none" spc="0" normalizeH="0" baseline="0" noProof="0" dirty="0" smtClean="0">
                <a:ln>
                  <a:noFill/>
                </a:ln>
                <a:solidFill>
                  <a:srgbClr val="002060"/>
                </a:solidFill>
                <a:effectLst/>
                <a:uLnTx/>
                <a:uFillTx/>
                <a:latin typeface="+mn-lt"/>
                <a:ea typeface="+mn-ea"/>
                <a:cs typeface="+mn-cs"/>
              </a:rPr>
              <a:t>a </a:t>
            </a:r>
            <a:r>
              <a:rPr lang="en-US" sz="1400" dirty="0" smtClean="0">
                <a:solidFill>
                  <a:srgbClr val="002060"/>
                </a:solidFill>
              </a:rPr>
              <a:t>flow of Na-K </a:t>
            </a:r>
            <a:r>
              <a:rPr lang="en-US" sz="1400" dirty="0" smtClean="0">
                <a:solidFill>
                  <a:srgbClr val="002060"/>
                </a:solidFill>
              </a:rPr>
              <a:t>coolant; </a:t>
            </a:r>
            <a:r>
              <a:rPr kumimoji="0" lang="en-US" sz="1400" b="0" u="none" strike="noStrike" kern="1200" cap="none" spc="0" normalizeH="0" baseline="0" noProof="0" dirty="0" smtClean="0">
                <a:ln>
                  <a:noFill/>
                </a:ln>
                <a:solidFill>
                  <a:srgbClr val="002060"/>
                </a:solidFill>
                <a:effectLst/>
                <a:uLnTx/>
                <a:uFillTx/>
                <a:latin typeface="+mn-lt"/>
                <a:ea typeface="+mn-ea"/>
                <a:cs typeface="+mn-cs"/>
              </a:rPr>
              <a:t>coolant temperature and circulation parameters were regulated by the external system for thermo-stabilization (STS).  Tests with Na-K coolant proved operability of all the subsystems and elements of the thermo-stabilization systems during </a:t>
            </a:r>
            <a:r>
              <a:rPr kumimoji="0" lang="en-US" sz="1400" b="0" u="none" strike="noStrike" kern="1200" cap="none" spc="0" normalizeH="0" baseline="0" noProof="0" dirty="0" smtClean="0">
                <a:ln>
                  <a:noFill/>
                </a:ln>
                <a:solidFill>
                  <a:srgbClr val="002060"/>
                </a:solidFill>
                <a:effectLst/>
                <a:uLnTx/>
                <a:uFillTx/>
                <a:latin typeface="+mn-lt"/>
                <a:ea typeface="+mn-ea"/>
                <a:cs typeface="+mn-cs"/>
              </a:rPr>
              <a:t>the </a:t>
            </a:r>
            <a:r>
              <a:rPr kumimoji="0" lang="en-US" sz="1400" b="0" u="none" strike="noStrike" kern="1200" cap="none" spc="0" normalizeH="0" baseline="0" noProof="0" dirty="0" smtClean="0">
                <a:ln>
                  <a:noFill/>
                </a:ln>
                <a:solidFill>
                  <a:srgbClr val="002060"/>
                </a:solidFill>
                <a:effectLst/>
                <a:uLnTx/>
                <a:uFillTx/>
                <a:latin typeface="+mn-lt"/>
                <a:ea typeface="+mn-ea"/>
                <a:cs typeface="+mn-cs"/>
              </a:rPr>
              <a:t>tests under temperature range from 20 to 200</a:t>
            </a:r>
            <a:r>
              <a:rPr kumimoji="0" lang="en-US" sz="1400" b="0" u="none" strike="noStrike" kern="1200" cap="none" spc="0" normalizeH="0" baseline="30000" noProof="0" dirty="0" smtClean="0">
                <a:ln>
                  <a:noFill/>
                </a:ln>
                <a:solidFill>
                  <a:srgbClr val="002060"/>
                </a:solidFill>
                <a:effectLst/>
                <a:uLnTx/>
                <a:uFillTx/>
                <a:latin typeface="+mn-lt"/>
                <a:ea typeface="+mn-ea"/>
                <a:cs typeface="+mn-cs"/>
              </a:rPr>
              <a:t>o</a:t>
            </a:r>
            <a:r>
              <a:rPr kumimoji="0" lang="en-US" sz="1400" b="0" u="none" strike="noStrike" kern="1200" cap="none" spc="0" normalizeH="0" baseline="0" noProof="0" dirty="0" smtClean="0">
                <a:ln>
                  <a:noFill/>
                </a:ln>
                <a:solidFill>
                  <a:srgbClr val="002060"/>
                </a:solidFill>
                <a:effectLst/>
                <a:uLnTx/>
                <a:uFillTx/>
                <a:latin typeface="+mn-lt"/>
                <a:ea typeface="+mn-ea"/>
                <a:cs typeface="+mn-cs"/>
              </a:rPr>
              <a:t>C. </a:t>
            </a:r>
            <a:r>
              <a:rPr lang="en-US" sz="1400" dirty="0" smtClean="0">
                <a:solidFill>
                  <a:srgbClr val="002060"/>
                </a:solidFill>
              </a:rPr>
              <a:t>The </a:t>
            </a:r>
            <a:r>
              <a:rPr lang="en-US" sz="1400" dirty="0" smtClean="0">
                <a:solidFill>
                  <a:srgbClr val="002060"/>
                </a:solidFill>
              </a:rPr>
              <a:t>tests allowed to obtain the </a:t>
            </a:r>
            <a:r>
              <a:rPr lang="en-US" sz="1400" dirty="0" smtClean="0">
                <a:solidFill>
                  <a:srgbClr val="002060"/>
                </a:solidFill>
              </a:rPr>
              <a:t>values of </a:t>
            </a:r>
            <a:r>
              <a:rPr lang="en-US" sz="1400" dirty="0" smtClean="0">
                <a:solidFill>
                  <a:srgbClr val="002060"/>
                </a:solidFill>
              </a:rPr>
              <a:t>coolant </a:t>
            </a:r>
            <a:r>
              <a:rPr lang="en-US" sz="1400" dirty="0" smtClean="0">
                <a:solidFill>
                  <a:srgbClr val="002060"/>
                </a:solidFill>
              </a:rPr>
              <a:t>flow rate and dependence of coolant flow rate from the pressure of compressed nitrogen, supplied into gas system of STS stand. </a:t>
            </a:r>
          </a:p>
          <a:p>
            <a:pPr lvl="0" algn="just">
              <a:spcBef>
                <a:spcPct val="20000"/>
              </a:spcBef>
            </a:pPr>
            <a:r>
              <a:rPr lang="en-US" b="1" i="1" dirty="0" smtClean="0">
                <a:solidFill>
                  <a:srgbClr val="002060"/>
                </a:solidFill>
              </a:rPr>
              <a:t>It is expected, that demonstration of lithium CPS advantages for real tokamak conditions will lead to growth of demand for manufacturing of in-vessel devices based on this technology .</a:t>
            </a:r>
          </a:p>
          <a:p>
            <a:pPr algn="just">
              <a:spcBef>
                <a:spcPct val="20000"/>
              </a:spcBef>
            </a:pPr>
            <a:endParaRPr lang="ru-RU" sz="1400" dirty="0" smtClean="0">
              <a:solidFill>
                <a:srgbClr val="002060"/>
              </a:solidFill>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400" b="0" u="none" strike="noStrike" kern="1200" cap="none" spc="0" normalizeH="0" baseline="0" noProof="0" dirty="0" smtClean="0">
              <a:ln>
                <a:noFill/>
              </a:ln>
              <a:solidFill>
                <a:srgbClr val="002060"/>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1400" b="0" u="none" strike="noStrike" kern="1200" cap="none" spc="0" normalizeH="0" baseline="0" noProof="0" dirty="0">
              <a:ln>
                <a:noFill/>
              </a:ln>
              <a:solidFill>
                <a:srgbClr val="002060"/>
              </a:solidFill>
              <a:effectLst/>
              <a:uLnTx/>
              <a:uFillTx/>
              <a:latin typeface="+mn-lt"/>
              <a:ea typeface="+mn-ea"/>
              <a:cs typeface="+mn-cs"/>
            </a:endParaRPr>
          </a:p>
        </p:txBody>
      </p:sp>
      <p:sp>
        <p:nvSpPr>
          <p:cNvPr id="6" name="Подзаголовок 2"/>
          <p:cNvSpPr>
            <a:spLocks noGrp="1"/>
          </p:cNvSpPr>
          <p:nvPr>
            <p:ph type="subTitle" idx="1"/>
          </p:nvPr>
        </p:nvSpPr>
        <p:spPr>
          <a:xfrm>
            <a:off x="533400" y="1143000"/>
            <a:ext cx="8153400" cy="304800"/>
          </a:xfrm>
        </p:spPr>
        <p:txBody>
          <a:bodyPr>
            <a:noAutofit/>
          </a:bodyPr>
          <a:lstStyle/>
          <a:p>
            <a:r>
              <a:rPr lang="en-US" sz="1200" dirty="0" err="1" smtClean="0">
                <a:solidFill>
                  <a:srgbClr val="002060"/>
                </a:solidFill>
              </a:rPr>
              <a:t>I.Tazhibayeva</a:t>
            </a:r>
            <a:r>
              <a:rPr lang="en-US" sz="1200" dirty="0" smtClean="0">
                <a:solidFill>
                  <a:srgbClr val="002060"/>
                </a:solidFill>
              </a:rPr>
              <a:t>, </a:t>
            </a:r>
            <a:r>
              <a:rPr lang="en-US" sz="1200" dirty="0">
                <a:solidFill>
                  <a:srgbClr val="002060"/>
                </a:solidFill>
              </a:rPr>
              <a:t>G. </a:t>
            </a:r>
            <a:r>
              <a:rPr lang="en-US" sz="1200" dirty="0" err="1" smtClean="0">
                <a:solidFill>
                  <a:srgbClr val="002060"/>
                </a:solidFill>
              </a:rPr>
              <a:t>Shapovalov</a:t>
            </a:r>
            <a:r>
              <a:rPr lang="en-US" sz="1200" dirty="0" smtClean="0">
                <a:solidFill>
                  <a:srgbClr val="002060"/>
                </a:solidFill>
              </a:rPr>
              <a:t>, </a:t>
            </a:r>
            <a:r>
              <a:rPr lang="en-US" sz="1200" dirty="0">
                <a:solidFill>
                  <a:srgbClr val="002060"/>
                </a:solidFill>
              </a:rPr>
              <a:t>T. </a:t>
            </a:r>
            <a:r>
              <a:rPr lang="en-US" sz="1200" dirty="0" err="1" smtClean="0">
                <a:solidFill>
                  <a:srgbClr val="002060"/>
                </a:solidFill>
              </a:rPr>
              <a:t>Kulsartov</a:t>
            </a:r>
            <a:r>
              <a:rPr lang="en-US" sz="1200" dirty="0" smtClean="0">
                <a:solidFill>
                  <a:srgbClr val="002060"/>
                </a:solidFill>
              </a:rPr>
              <a:t>, </a:t>
            </a:r>
            <a:r>
              <a:rPr lang="en-US" sz="1200" dirty="0">
                <a:solidFill>
                  <a:srgbClr val="002060"/>
                </a:solidFill>
              </a:rPr>
              <a:t>Yu. </a:t>
            </a:r>
            <a:r>
              <a:rPr lang="en-US" sz="1200" dirty="0" err="1" smtClean="0">
                <a:solidFill>
                  <a:srgbClr val="002060"/>
                </a:solidFill>
              </a:rPr>
              <a:t>Ponkratov</a:t>
            </a:r>
            <a:r>
              <a:rPr lang="en-US" sz="1200" dirty="0" smtClean="0">
                <a:solidFill>
                  <a:srgbClr val="002060"/>
                </a:solidFill>
              </a:rPr>
              <a:t>, </a:t>
            </a:r>
            <a:r>
              <a:rPr lang="en-US" sz="1200" dirty="0" err="1" smtClean="0">
                <a:solidFill>
                  <a:srgbClr val="002060"/>
                </a:solidFill>
              </a:rPr>
              <a:t>I.Lyublinski</a:t>
            </a:r>
            <a:r>
              <a:rPr lang="en-US" sz="1200" dirty="0" smtClean="0">
                <a:solidFill>
                  <a:srgbClr val="002060"/>
                </a:solidFill>
              </a:rPr>
              <a:t>, </a:t>
            </a:r>
            <a:r>
              <a:rPr lang="en-US" sz="1200" dirty="0" err="1" smtClean="0">
                <a:solidFill>
                  <a:srgbClr val="002060"/>
                </a:solidFill>
              </a:rPr>
              <a:t>A.Vertkov</a:t>
            </a:r>
            <a:r>
              <a:rPr lang="en-US" sz="1200" dirty="0" smtClean="0">
                <a:solidFill>
                  <a:srgbClr val="002060"/>
                </a:solidFill>
              </a:rPr>
              <a:t>, </a:t>
            </a:r>
            <a:r>
              <a:rPr lang="en-US" sz="1200" dirty="0" err="1" smtClean="0">
                <a:solidFill>
                  <a:srgbClr val="002060"/>
                </a:solidFill>
              </a:rPr>
              <a:t>E.Azizov</a:t>
            </a:r>
            <a:r>
              <a:rPr lang="en-US" sz="1200" dirty="0" smtClean="0">
                <a:solidFill>
                  <a:srgbClr val="002060"/>
                </a:solidFill>
              </a:rPr>
              <a:t>, </a:t>
            </a:r>
            <a:r>
              <a:rPr lang="en-US" sz="1200" dirty="0">
                <a:solidFill>
                  <a:srgbClr val="002060"/>
                </a:solidFill>
              </a:rPr>
              <a:t>S. </a:t>
            </a:r>
            <a:r>
              <a:rPr lang="en-US" sz="1200" dirty="0" err="1" smtClean="0">
                <a:solidFill>
                  <a:srgbClr val="002060"/>
                </a:solidFill>
              </a:rPr>
              <a:t>Mirnov</a:t>
            </a:r>
            <a:r>
              <a:rPr lang="en-US" sz="1200" dirty="0" smtClean="0">
                <a:solidFill>
                  <a:srgbClr val="002060"/>
                </a:solidFill>
              </a:rPr>
              <a:t>, V. </a:t>
            </a:r>
            <a:r>
              <a:rPr lang="en-US" sz="1200" dirty="0" err="1" smtClean="0">
                <a:solidFill>
                  <a:srgbClr val="002060"/>
                </a:solidFill>
              </a:rPr>
              <a:t>Lazarev</a:t>
            </a:r>
            <a:r>
              <a:rPr lang="en-US" sz="1200" dirty="0" smtClean="0">
                <a:solidFill>
                  <a:srgbClr val="002060"/>
                </a:solidFill>
              </a:rPr>
              <a:t>, G</a:t>
            </a:r>
            <a:r>
              <a:rPr lang="en-US" sz="1200" dirty="0">
                <a:solidFill>
                  <a:srgbClr val="002060"/>
                </a:solidFill>
              </a:rPr>
              <a:t>. </a:t>
            </a:r>
            <a:r>
              <a:rPr lang="en-US" sz="1200" dirty="0" err="1" smtClean="0">
                <a:solidFill>
                  <a:srgbClr val="002060"/>
                </a:solidFill>
              </a:rPr>
              <a:t>Mazzitelli</a:t>
            </a:r>
            <a:endParaRPr lang="ru-RU" sz="1200" dirty="0">
              <a:solidFill>
                <a:srgbClr val="002060"/>
              </a:solidFill>
            </a:endParaRPr>
          </a:p>
          <a:p>
            <a:r>
              <a:rPr lang="en-US" sz="1050" dirty="0">
                <a:solidFill>
                  <a:srgbClr val="002060"/>
                </a:solidFill>
              </a:rPr>
              <a:t> </a:t>
            </a:r>
            <a:endParaRPr lang="ru-RU" sz="1050" dirty="0">
              <a:solidFill>
                <a:srgbClr val="002060"/>
              </a:solidFill>
            </a:endParaRPr>
          </a:p>
          <a:p>
            <a:endParaRPr lang="ru-RU" sz="1050" dirty="0"/>
          </a:p>
        </p:txBody>
      </p:sp>
      <p:sp>
        <p:nvSpPr>
          <p:cNvPr id="7" name="TextBox 6"/>
          <p:cNvSpPr txBox="1"/>
          <p:nvPr/>
        </p:nvSpPr>
        <p:spPr>
          <a:xfrm>
            <a:off x="7696200" y="0"/>
            <a:ext cx="1447800" cy="369332"/>
          </a:xfrm>
          <a:prstGeom prst="rect">
            <a:avLst/>
          </a:prstGeom>
          <a:noFill/>
        </p:spPr>
        <p:txBody>
          <a:bodyPr wrap="square" rtlCol="0">
            <a:spAutoFit/>
          </a:bodyPr>
          <a:lstStyle/>
          <a:p>
            <a:pPr algn="ctr"/>
            <a:r>
              <a:rPr lang="en-US" b="1" dirty="0" smtClean="0">
                <a:latin typeface="Arial" pitchFamily="34" charset="0"/>
                <a:cs typeface="Arial" pitchFamily="34" charset="0"/>
              </a:rPr>
              <a:t>MPT/P8-13</a:t>
            </a:r>
            <a:endParaRPr lang="en-U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413</Words>
  <Application>Microsoft Office PowerPoint</Application>
  <PresentationFormat>Экран (4:3)</PresentationFormat>
  <Paragraphs>10</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Слайд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Anna Kulsartova</dc:creator>
  <cp:lastModifiedBy>Anna Kulsartova</cp:lastModifiedBy>
  <cp:revision>11</cp:revision>
  <dcterms:created xsi:type="dcterms:W3CDTF">2014-09-15T05:10:39Z</dcterms:created>
  <dcterms:modified xsi:type="dcterms:W3CDTF">2014-09-15T11:21:52Z</dcterms:modified>
</cp:coreProperties>
</file>