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2" r:id="rId2"/>
  </p:sldMasterIdLst>
  <p:notesMasterIdLst>
    <p:notesMasterId r:id="rId4"/>
  </p:notesMasterIdLst>
  <p:handoutMasterIdLst>
    <p:handoutMasterId r:id="rId5"/>
  </p:handoutMasterIdLst>
  <p:sldIdLst>
    <p:sldId id="530" r:id="rId3"/>
  </p:sldIdLst>
  <p:sldSz cx="9906000" cy="6877050"/>
  <p:notesSz cx="6538913" cy="944245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00"/>
    <a:srgbClr val="FFCCFF"/>
    <a:srgbClr val="FF99FF"/>
    <a:srgbClr val="FF3300"/>
    <a:srgbClr val="FF0066"/>
    <a:srgbClr val="003300"/>
    <a:srgbClr val="006600"/>
    <a:srgbClr val="DE0C0C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7300" autoAdjust="0"/>
    <p:restoredTop sz="94555" autoAdjust="0"/>
  </p:normalViewPr>
  <p:slideViewPr>
    <p:cSldViewPr>
      <p:cViewPr>
        <p:scale>
          <a:sx n="71" d="100"/>
          <a:sy n="71" d="100"/>
        </p:scale>
        <p:origin x="-1027" y="-139"/>
      </p:cViewPr>
      <p:guideLst>
        <p:guide orient="horz" pos="2166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2083" y="-96"/>
      </p:cViewPr>
      <p:guideLst>
        <p:guide orient="horz" pos="2974"/>
        <p:guide pos="20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7" y="5"/>
            <a:ext cx="2833723" cy="471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359" tIns="43680" rIns="87359" bIns="43680" numCol="1" anchor="t" anchorCtr="0" compatLnSpc="1">
            <a:prstTxWarp prst="textNoShape">
              <a:avLst/>
            </a:prstTxWarp>
          </a:bodyPr>
          <a:lstStyle>
            <a:lvl1pPr defTabSz="874107">
              <a:defRPr sz="1100"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05196" y="5"/>
            <a:ext cx="2833723" cy="471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359" tIns="43680" rIns="87359" bIns="43680" numCol="1" anchor="t" anchorCtr="0" compatLnSpc="1">
            <a:prstTxWarp prst="textNoShape">
              <a:avLst/>
            </a:prstTxWarp>
          </a:bodyPr>
          <a:lstStyle>
            <a:lvl1pPr algn="r" defTabSz="874107">
              <a:defRPr sz="1100"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7" y="8970845"/>
            <a:ext cx="2833723" cy="471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359" tIns="43680" rIns="87359" bIns="43680" numCol="1" anchor="b" anchorCtr="0" compatLnSpc="1">
            <a:prstTxWarp prst="textNoShape">
              <a:avLst/>
            </a:prstTxWarp>
          </a:bodyPr>
          <a:lstStyle>
            <a:lvl1pPr defTabSz="874107">
              <a:defRPr sz="1100"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05196" y="8970845"/>
            <a:ext cx="2833723" cy="471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359" tIns="43680" rIns="87359" bIns="43680" numCol="1" anchor="b" anchorCtr="0" compatLnSpc="1">
            <a:prstTxWarp prst="textNoShape">
              <a:avLst/>
            </a:prstTxWarp>
          </a:bodyPr>
          <a:lstStyle>
            <a:lvl1pPr algn="r" defTabSz="874107">
              <a:defRPr sz="1100">
                <a:cs typeface="+mn-cs"/>
              </a:defRPr>
            </a:lvl1pPr>
          </a:lstStyle>
          <a:p>
            <a:pPr>
              <a:defRPr/>
            </a:pPr>
            <a:fld id="{E5EEFDC1-6EE9-48C9-BFE0-6FF942F0A1E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51329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7" y="5"/>
            <a:ext cx="2833723" cy="471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359" tIns="43680" rIns="87359" bIns="43680" numCol="1" anchor="t" anchorCtr="0" compatLnSpc="1">
            <a:prstTxWarp prst="textNoShape">
              <a:avLst/>
            </a:prstTxWarp>
          </a:bodyPr>
          <a:lstStyle>
            <a:lvl1pPr defTabSz="874107">
              <a:defRPr sz="1100"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05196" y="5"/>
            <a:ext cx="2833723" cy="471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359" tIns="43680" rIns="87359" bIns="43680" numCol="1" anchor="t" anchorCtr="0" compatLnSpc="1">
            <a:prstTxWarp prst="textNoShape">
              <a:avLst/>
            </a:prstTxWarp>
          </a:bodyPr>
          <a:lstStyle>
            <a:lvl1pPr algn="r" defTabSz="874107">
              <a:defRPr sz="1100"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22313" y="709613"/>
            <a:ext cx="5095875" cy="35385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72935" y="4484688"/>
            <a:ext cx="4793060" cy="4247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359" tIns="43680" rIns="87359" bIns="436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7" y="8970845"/>
            <a:ext cx="2833723" cy="471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359" tIns="43680" rIns="87359" bIns="43680" numCol="1" anchor="b" anchorCtr="0" compatLnSpc="1">
            <a:prstTxWarp prst="textNoShape">
              <a:avLst/>
            </a:prstTxWarp>
          </a:bodyPr>
          <a:lstStyle>
            <a:lvl1pPr defTabSz="874107">
              <a:defRPr sz="1100"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05196" y="8970845"/>
            <a:ext cx="2833723" cy="471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359" tIns="43680" rIns="87359" bIns="43680" numCol="1" anchor="b" anchorCtr="0" compatLnSpc="1">
            <a:prstTxWarp prst="textNoShape">
              <a:avLst/>
            </a:prstTxWarp>
          </a:bodyPr>
          <a:lstStyle>
            <a:lvl1pPr algn="r" defTabSz="874107">
              <a:defRPr sz="1100">
                <a:cs typeface="+mn-cs"/>
              </a:defRPr>
            </a:lvl1pPr>
          </a:lstStyle>
          <a:p>
            <a:pPr>
              <a:defRPr/>
            </a:pPr>
            <a:fld id="{AFA7AC0B-B8F1-4440-A91D-4231FDD6FB0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16863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1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9" descr="bandeau_titr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48844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IRFMblanc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13" y="5172119"/>
            <a:ext cx="1405070" cy="811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290002" y="1860442"/>
            <a:ext cx="5187503" cy="1433667"/>
          </a:xfrm>
          <a:prstGeom prst="rect">
            <a:avLst/>
          </a:prstGeom>
        </p:spPr>
        <p:txBody>
          <a:bodyPr anchor="t"/>
          <a:lstStyle>
            <a:lvl1pPr>
              <a:lnSpc>
                <a:spcPts val="3800"/>
              </a:lnSpc>
              <a:defRPr sz="2800" b="0" cap="all" baseline="0">
                <a:solidFill>
                  <a:srgbClr val="666666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4290002" y="5460350"/>
            <a:ext cx="5187503" cy="288832"/>
          </a:xfrm>
          <a:prstGeom prst="rect">
            <a:avLst/>
          </a:prstGeom>
        </p:spPr>
        <p:txBody>
          <a:bodyPr anchor="b"/>
          <a:lstStyle>
            <a:lvl1pPr marL="0" indent="0">
              <a:buFont typeface="Arial" pitchFamily="34" charset="0"/>
              <a:buNone/>
              <a:defRPr sz="850" b="0">
                <a:solidFill>
                  <a:srgbClr val="666666"/>
                </a:solidFill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2" name="Espace réservé pour une image  11"/>
          <p:cNvSpPr>
            <a:spLocks noGrp="1"/>
          </p:cNvSpPr>
          <p:nvPr>
            <p:ph type="pic" sz="quarter" idx="14"/>
          </p:nvPr>
        </p:nvSpPr>
        <p:spPr>
          <a:xfrm>
            <a:off x="3587999" y="3321199"/>
            <a:ext cx="6318000" cy="2129900"/>
          </a:xfrm>
          <a:prstGeom prst="rect">
            <a:avLst/>
          </a:prstGeom>
          <a:solidFill>
            <a:srgbClr val="666666"/>
          </a:solidFill>
        </p:spPr>
        <p:txBody>
          <a:bodyPr rtlCol="0" anchor="ctr">
            <a:noAutofit/>
          </a:bodyPr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 smtClean="0"/>
              <a:t>Cliquez sur l'icône pour ajouter une image</a:t>
            </a:r>
            <a:endParaRPr lang="fr-FR" noProof="0" dirty="0"/>
          </a:p>
        </p:txBody>
      </p:sp>
      <p:sp>
        <p:nvSpPr>
          <p:cNvPr id="11" name="Sous-titre 2"/>
          <p:cNvSpPr>
            <a:spLocks noGrp="1"/>
          </p:cNvSpPr>
          <p:nvPr>
            <p:ph type="subTitle" idx="1"/>
          </p:nvPr>
        </p:nvSpPr>
        <p:spPr>
          <a:xfrm>
            <a:off x="4290002" y="5821390"/>
            <a:ext cx="3315295" cy="505456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550" cap="all" baseline="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</a:t>
            </a:r>
            <a:endParaRPr lang="fr-FR" dirty="0"/>
          </a:p>
        </p:txBody>
      </p:sp>
      <p:sp>
        <p:nvSpPr>
          <p:cNvPr id="8" name="Espace réservé du numéro de diapositive 13"/>
          <p:cNvSpPr>
            <a:spLocks noGrp="1"/>
          </p:cNvSpPr>
          <p:nvPr>
            <p:ph type="sldNum" sz="quarter" idx="15"/>
          </p:nvPr>
        </p:nvSpPr>
        <p:spPr>
          <a:xfrm>
            <a:off x="8693550" y="6321478"/>
            <a:ext cx="1212453" cy="3661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|  PAGE </a:t>
            </a:r>
            <a:fld id="{EAE51BFE-4708-4D94-B3DD-64A959D4C16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0" name="Espace réservé du pied de page 14"/>
          <p:cNvSpPr>
            <a:spLocks noGrp="1"/>
          </p:cNvSpPr>
          <p:nvPr>
            <p:ph type="ftr" sz="quarter" idx="16"/>
          </p:nvPr>
        </p:nvSpPr>
        <p:spPr>
          <a:xfrm>
            <a:off x="5888569" y="6323069"/>
            <a:ext cx="2768865" cy="36613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r-FR"/>
              <a:t>CEA | 10 AVRIL 2012</a:t>
            </a:r>
          </a:p>
        </p:txBody>
      </p:sp>
    </p:spTree>
    <p:extLst>
      <p:ext uri="{BB962C8B-B14F-4D97-AF65-F5344CB8AC3E}">
        <p14:creationId xmlns:p14="http://schemas.microsoft.com/office/powerpoint/2010/main" val="3934740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0015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3808"/>
            <a:ext cx="3259006" cy="116527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2972" y="273811"/>
            <a:ext cx="5537729" cy="586937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300" y="1439089"/>
            <a:ext cx="3259006" cy="47040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1338410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1645" y="4813935"/>
            <a:ext cx="5943600" cy="56831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41645" y="614477"/>
            <a:ext cx="5943600" cy="41262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1645" y="5382247"/>
            <a:ext cx="5943600" cy="8070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7261753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5401"/>
            <a:ext cx="8915400" cy="114617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95300" y="1604649"/>
            <a:ext cx="8915400" cy="453853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783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181850" y="275403"/>
            <a:ext cx="2228850" cy="5867779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95300" y="275403"/>
            <a:ext cx="6521450" cy="586777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857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7" descr="bandeau_intercalaire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6" descr="bandeau_dernière.png"/>
          <p:cNvPicPr>
            <a:picLocks noChangeAspect="1"/>
          </p:cNvPicPr>
          <p:nvPr userDrawn="1"/>
        </p:nvPicPr>
        <p:blipFill>
          <a:blip r:embed="rId3"/>
          <a:srcRect b="15350"/>
          <a:stretch>
            <a:fillRect/>
          </a:stretch>
        </p:blipFill>
        <p:spPr bwMode="auto">
          <a:xfrm>
            <a:off x="0" y="0"/>
            <a:ext cx="9906000" cy="5821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733700" y="5815710"/>
            <a:ext cx="2055300" cy="945820"/>
          </a:xfrm>
          <a:prstGeom prst="rect">
            <a:avLst/>
          </a:prstGeom>
        </p:spPr>
        <p:txBody>
          <a:bodyPr anchor="t"/>
          <a:lstStyle>
            <a:lvl1pPr>
              <a:lnSpc>
                <a:spcPts val="1200"/>
              </a:lnSpc>
              <a:defRPr sz="850" b="0" cap="none" baseline="0">
                <a:solidFill>
                  <a:schemeClr val="bg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34464" y="5815710"/>
            <a:ext cx="3848840" cy="9458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200"/>
              </a:lnSpc>
              <a:spcAft>
                <a:spcPts val="0"/>
              </a:spcAft>
              <a:buFont typeface="Arial" pitchFamily="34" charset="0"/>
              <a:buNone/>
              <a:defRPr sz="800">
                <a:solidFill>
                  <a:schemeClr val="bg1"/>
                </a:solidFill>
              </a:defRPr>
            </a:lvl1pPr>
            <a:lvl2pPr marL="0" indent="0">
              <a:lnSpc>
                <a:spcPts val="1200"/>
              </a:lnSpc>
              <a:spcBef>
                <a:spcPts val="800"/>
              </a:spcBef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2pPr>
            <a:lvl3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3pPr>
            <a:lvl4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4pPr>
            <a:lvl5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6" name="Espace réservé du numéro de diapositive 10"/>
          <p:cNvSpPr>
            <a:spLocks noGrp="1"/>
          </p:cNvSpPr>
          <p:nvPr>
            <p:ph type="sldNum" sz="quarter" idx="10"/>
          </p:nvPr>
        </p:nvSpPr>
        <p:spPr>
          <a:xfrm>
            <a:off x="624287" y="5460254"/>
            <a:ext cx="1212453" cy="366139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>
                <a:solidFill>
                  <a:prstClr val="white"/>
                </a:solidFill>
              </a:rPr>
              <a:t>|  PAGE </a:t>
            </a:r>
            <a:fld id="{36F44552-62F7-4F06-B69A-BADD14EB9240}" type="slidenum">
              <a:rPr lang="fr-FR">
                <a:solidFill>
                  <a:prstClr val="white"/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white"/>
              </a:solidFill>
            </a:endParaRPr>
          </a:p>
        </p:txBody>
      </p:sp>
      <p:sp>
        <p:nvSpPr>
          <p:cNvPr id="7" name="Espace réservé du pied de page 11"/>
          <p:cNvSpPr>
            <a:spLocks noGrp="1"/>
          </p:cNvSpPr>
          <p:nvPr>
            <p:ph type="ftr" sz="quarter" idx="11"/>
          </p:nvPr>
        </p:nvSpPr>
        <p:spPr>
          <a:xfrm>
            <a:off x="624287" y="5893253"/>
            <a:ext cx="2885810" cy="366139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>
                <a:solidFill>
                  <a:prstClr val="white"/>
                </a:solidFill>
              </a:rPr>
              <a:t>CEA | 10 AVRIL 2012</a:t>
            </a:r>
          </a:p>
        </p:txBody>
      </p:sp>
    </p:spTree>
    <p:extLst>
      <p:ext uri="{BB962C8B-B14F-4D97-AF65-F5344CB8AC3E}">
        <p14:creationId xmlns:p14="http://schemas.microsoft.com/office/powerpoint/2010/main" val="2514931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5401"/>
            <a:ext cx="8915400" cy="114617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277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5900" y="3896995"/>
            <a:ext cx="6934200" cy="175746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95300" y="275401"/>
            <a:ext cx="8915400" cy="114617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843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5401"/>
            <a:ext cx="8915400" cy="114617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5300" y="1604649"/>
            <a:ext cx="8915400" cy="453853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812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506" y="4419145"/>
            <a:ext cx="8420100" cy="1365859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506" y="2914788"/>
            <a:ext cx="8420100" cy="150435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42735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5401"/>
            <a:ext cx="8915400" cy="114617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95300" y="1604649"/>
            <a:ext cx="4375150" cy="453853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35550" y="1604649"/>
            <a:ext cx="4375150" cy="453853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619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5401"/>
            <a:ext cx="8915400" cy="11461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539377"/>
            <a:ext cx="4376870" cy="64153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0" y="2180916"/>
            <a:ext cx="4376870" cy="396226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2112" y="1539377"/>
            <a:ext cx="4378590" cy="64153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2112" y="2180916"/>
            <a:ext cx="4378590" cy="396226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178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5401"/>
            <a:ext cx="8915400" cy="114617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088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theme" Target="../theme/theme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7" descr="bandeau_texte.png"/>
          <p:cNvPicPr>
            <a:picLocks noChangeAspect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9906000" cy="958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14"/>
          <p:cNvSpPr>
            <a:spLocks noChangeArrowheads="1"/>
          </p:cNvSpPr>
          <p:nvPr/>
        </p:nvSpPr>
        <p:spPr bwMode="auto">
          <a:xfrm>
            <a:off x="3152800" y="6563448"/>
            <a:ext cx="3888432" cy="416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i="1" baseline="0" dirty="0" smtClean="0"/>
              <a:t>M. </a:t>
            </a:r>
            <a:r>
              <a:rPr lang="en-GB" sz="1600" b="1" i="1" baseline="0" dirty="0" err="1" smtClean="0"/>
              <a:t>Bécoulet</a:t>
            </a:r>
            <a:r>
              <a:rPr lang="en-GB" sz="1600" b="1" i="1" baseline="0" dirty="0" smtClean="0"/>
              <a:t>, </a:t>
            </a:r>
            <a:r>
              <a:rPr lang="en-GB" sz="1600" b="1" i="1" baseline="0" dirty="0" smtClean="0"/>
              <a:t>IAEA-2014,TH/6-1Rb</a:t>
            </a:r>
            <a:endParaRPr lang="en-GB" sz="1600" b="1" i="1" dirty="0"/>
          </a:p>
        </p:txBody>
      </p:sp>
      <p:sp>
        <p:nvSpPr>
          <p:cNvPr id="1027" name="Rectangle 16"/>
          <p:cNvSpPr>
            <a:spLocks noChangeArrowheads="1"/>
          </p:cNvSpPr>
          <p:nvPr/>
        </p:nvSpPr>
        <p:spPr bwMode="auto">
          <a:xfrm>
            <a:off x="8663111" y="6569685"/>
            <a:ext cx="1114425" cy="361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r" eaLnBrk="0" hangingPunct="0"/>
            <a:endParaRPr lang="fr-FR" sz="1600" b="1" i="1" dirty="0"/>
          </a:p>
        </p:txBody>
      </p:sp>
      <p:sp>
        <p:nvSpPr>
          <p:cNvPr id="1029" name="Line 25"/>
          <p:cNvSpPr>
            <a:spLocks noChangeShapeType="1"/>
          </p:cNvSpPr>
          <p:nvPr/>
        </p:nvSpPr>
        <p:spPr bwMode="auto">
          <a:xfrm>
            <a:off x="1" y="6542749"/>
            <a:ext cx="9906000" cy="0"/>
          </a:xfrm>
          <a:prstGeom prst="line">
            <a:avLst/>
          </a:prstGeom>
          <a:noFill/>
          <a:ln w="3810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32" name="Picture 30" descr="europe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6563448"/>
            <a:ext cx="507339" cy="313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IRFMblanc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7646" y="189164"/>
            <a:ext cx="999900" cy="57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3" r:id="rId2"/>
    <p:sldLayoutId id="2147483661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7" descr="bandeau_text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"/>
            <a:ext cx="9906000" cy="958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637243" y="52535"/>
            <a:ext cx="7840531" cy="91216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1028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624285" y="1271940"/>
            <a:ext cx="8853488" cy="4982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221973" y="6323069"/>
            <a:ext cx="6435460" cy="36613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6666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r-FR">
                <a:cs typeface="+mn-cs"/>
              </a:rPr>
              <a:t>CEA | 10 AVRIL 2012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93550" y="6321478"/>
            <a:ext cx="1212453" cy="36613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6666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r-FR">
                <a:cs typeface="+mn-cs"/>
              </a:rPr>
              <a:t>|  PAGE </a:t>
            </a:r>
            <a:fld id="{A45AF852-F959-4662-99B4-74F05EE07DD9}" type="slidenum">
              <a:rPr lang="fr-FR">
                <a:cs typeface="+mn-cs"/>
              </a:rPr>
              <a:pPr>
                <a:defRPr/>
              </a:pPr>
              <a:t>‹N°›</a:t>
            </a:fld>
            <a:endParaRPr lang="fr-FR">
              <a:cs typeface="+mn-cs"/>
            </a:endParaRPr>
          </a:p>
        </p:txBody>
      </p:sp>
      <p:pic>
        <p:nvPicPr>
          <p:cNvPr id="1031" name="Picture 8" descr="IRFMblan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392" y="238790"/>
            <a:ext cx="787665" cy="455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9116187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200" b="1" kern="1200" cap="all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9pPr>
    </p:titleStyle>
    <p:bodyStyle>
      <a:lvl1pPr marL="923925" algn="l" rtl="0" eaLnBrk="1" fontAlgn="base" hangingPunct="1">
        <a:spcBef>
          <a:spcPct val="0"/>
        </a:spcBef>
        <a:spcAft>
          <a:spcPts val="400"/>
        </a:spcAft>
        <a:buFont typeface="Arial" charset="0"/>
        <a:defRPr sz="2200" kern="1200">
          <a:solidFill>
            <a:schemeClr val="tx2"/>
          </a:solidFill>
          <a:latin typeface="+mn-lt"/>
          <a:ea typeface="+mn-ea"/>
          <a:cs typeface="+mn-cs"/>
        </a:defRPr>
      </a:lvl1pPr>
      <a:lvl2pPr marL="360363" indent="-360363" algn="l" rtl="0" eaLnBrk="1" fontAlgn="base" hangingPunct="1">
        <a:lnSpc>
          <a:spcPts val="2000"/>
        </a:lnSpc>
        <a:spcBef>
          <a:spcPct val="0"/>
        </a:spcBef>
        <a:spcAft>
          <a:spcPct val="0"/>
        </a:spcAft>
        <a:buSzPct val="90000"/>
        <a:buBlip>
          <a:blip r:embed="rId4"/>
        </a:buBlip>
        <a:defRPr sz="1600" kern="1200">
          <a:solidFill>
            <a:srgbClr val="666666"/>
          </a:solidFill>
          <a:latin typeface="+mn-lt"/>
          <a:ea typeface="+mn-ea"/>
          <a:cs typeface="+mn-cs"/>
        </a:defRPr>
      </a:lvl2pPr>
      <a:lvl3pPr marL="361950" algn="l" rtl="0" eaLnBrk="1" fontAlgn="base" hangingPunct="1">
        <a:lnSpc>
          <a:spcPts val="2000"/>
        </a:lnSpc>
        <a:spcBef>
          <a:spcPct val="0"/>
        </a:spcBef>
        <a:spcAft>
          <a:spcPct val="0"/>
        </a:spcAft>
        <a:buSzPct val="36000"/>
        <a:buFont typeface="Arial" charset="0"/>
        <a:defRPr sz="1600" kern="1200">
          <a:solidFill>
            <a:srgbClr val="666666"/>
          </a:solidFill>
          <a:latin typeface="+mn-lt"/>
          <a:ea typeface="+mn-ea"/>
          <a:cs typeface="+mn-cs"/>
        </a:defRPr>
      </a:lvl3pPr>
      <a:lvl4pPr marL="1009650" indent="-238125" algn="l" rtl="0" eaLnBrk="1" fontAlgn="base" hangingPunct="1">
        <a:lnSpc>
          <a:spcPts val="2000"/>
        </a:lnSpc>
        <a:spcBef>
          <a:spcPct val="0"/>
        </a:spcBef>
        <a:spcAft>
          <a:spcPct val="0"/>
        </a:spcAft>
        <a:buClr>
          <a:srgbClr val="666666"/>
        </a:buClr>
        <a:buSzPct val="36000"/>
        <a:buBlip>
          <a:blip r:embed="rId5"/>
        </a:buBlip>
        <a:defRPr sz="1600" kern="1200">
          <a:solidFill>
            <a:srgbClr val="666666"/>
          </a:solidFill>
          <a:latin typeface="+mn-lt"/>
          <a:ea typeface="+mn-ea"/>
          <a:cs typeface="+mn-cs"/>
        </a:defRPr>
      </a:lvl4pPr>
      <a:lvl5pPr marL="1133475" indent="-114300" algn="l" rtl="0" eaLnBrk="1" fontAlgn="base" hangingPunct="1">
        <a:lnSpc>
          <a:spcPts val="2000"/>
        </a:lnSpc>
        <a:spcBef>
          <a:spcPct val="0"/>
        </a:spcBef>
        <a:spcAft>
          <a:spcPct val="0"/>
        </a:spcAft>
        <a:buClr>
          <a:srgbClr val="666666"/>
        </a:buClr>
        <a:buFont typeface="Arial" charset="0"/>
        <a:buChar char="-"/>
        <a:defRPr sz="1600" kern="1200">
          <a:solidFill>
            <a:srgbClr val="6666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3.jpg"/><Relationship Id="rId5" Type="http://schemas.openxmlformats.org/officeDocument/2006/relationships/image" Target="../media/image12.tif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2"/>
          <p:cNvSpPr txBox="1">
            <a:spLocks noChangeArrowheads="1"/>
          </p:cNvSpPr>
          <p:nvPr/>
        </p:nvSpPr>
        <p:spPr bwMode="auto">
          <a:xfrm>
            <a:off x="832640" y="-5188"/>
            <a:ext cx="8343921" cy="101566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000" b="1" dirty="0">
                <a:solidFill>
                  <a:schemeClr val="bg1"/>
                </a:solidFill>
              </a:rPr>
              <a:t>Non-linear MHD modelling of  Edge Localized Modes and their interaction with Resonant Magnetic Perturbations in rotating plasmas</a:t>
            </a:r>
            <a:r>
              <a:rPr lang="en-US" sz="2000" b="1" dirty="0" smtClean="0">
                <a:solidFill>
                  <a:schemeClr val="bg1"/>
                </a:solidFill>
              </a:rPr>
              <a:t>.  </a:t>
            </a:r>
            <a:r>
              <a:rPr lang="en-US" sz="2000" i="1" dirty="0" smtClean="0">
                <a:solidFill>
                  <a:schemeClr val="bg1"/>
                </a:solidFill>
              </a:rPr>
              <a:t>Becoulet M. et al TH/6-1Rb</a:t>
            </a:r>
            <a:endParaRPr lang="en-US" sz="2000" i="1" dirty="0" smtClean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13488" y="898903"/>
            <a:ext cx="980279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The non-linear resistive reduced MHD code JOREK </a:t>
            </a:r>
            <a:r>
              <a:rPr lang="en-GB" sz="1400" dirty="0" smtClean="0"/>
              <a:t>[Huysmans NF2007] </a:t>
            </a:r>
            <a:r>
              <a:rPr lang="en-GB" sz="1400" dirty="0"/>
              <a:t>in </a:t>
            </a:r>
            <a:r>
              <a:rPr lang="en-GB" sz="1400" dirty="0" err="1"/>
              <a:t>toroidal</a:t>
            </a:r>
            <a:r>
              <a:rPr lang="en-GB" sz="1400" dirty="0"/>
              <a:t> geometry with X-point and SOL and </a:t>
            </a:r>
            <a:r>
              <a:rPr lang="en-US" sz="1400" dirty="0"/>
              <a:t>with relevant plasma flows </a:t>
            </a:r>
            <a:r>
              <a:rPr lang="en-US" sz="1400" dirty="0" smtClean="0"/>
              <a:t>: </a:t>
            </a:r>
            <a:r>
              <a:rPr lang="en-US" sz="1400" dirty="0" err="1" smtClean="0"/>
              <a:t>toroidal</a:t>
            </a:r>
            <a:r>
              <a:rPr lang="en-US" sz="1400" dirty="0" smtClean="0"/>
              <a:t> </a:t>
            </a:r>
            <a:r>
              <a:rPr lang="en-US" sz="1400" dirty="0"/>
              <a:t>rotation, bi-fluid diamagnetic effects and neoclassical </a:t>
            </a:r>
            <a:r>
              <a:rPr lang="en-US" sz="1400" dirty="0" err="1"/>
              <a:t>poloidal</a:t>
            </a:r>
            <a:r>
              <a:rPr lang="en-US" sz="1400" dirty="0"/>
              <a:t> </a:t>
            </a:r>
            <a:r>
              <a:rPr lang="en-US" sz="1400" dirty="0" smtClean="0"/>
              <a:t>friction [</a:t>
            </a:r>
            <a:r>
              <a:rPr lang="en-US" sz="1400" dirty="0" err="1" smtClean="0"/>
              <a:t>Orain</a:t>
            </a:r>
            <a:r>
              <a:rPr lang="en-US" sz="1400" dirty="0" smtClean="0"/>
              <a:t> PoP2013]  </a:t>
            </a:r>
            <a:r>
              <a:rPr lang="en-GB" sz="1400" dirty="0"/>
              <a:t>was used to study the ELM dynamics in the linear and non-linear phases and the interaction of ELMs with RMPs. </a:t>
            </a:r>
            <a:endParaRPr lang="fr-FR" sz="1400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19" y="2165388"/>
            <a:ext cx="4160912" cy="18002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3642" y="1854349"/>
            <a:ext cx="4703334" cy="33855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</a:rPr>
              <a:t>ELM precursor rotation in </a:t>
            </a:r>
            <a:r>
              <a:rPr lang="en-US" sz="1600" b="1" dirty="0" err="1" smtClean="0">
                <a:solidFill>
                  <a:srgbClr val="0000FF"/>
                </a:solidFill>
              </a:rPr>
              <a:t>ExB</a:t>
            </a:r>
            <a:r>
              <a:rPr lang="en-US" sz="1600" b="1" dirty="0" smtClean="0">
                <a:solidFill>
                  <a:srgbClr val="0000FF"/>
                </a:solidFill>
              </a:rPr>
              <a:t> </a:t>
            </a:r>
            <a:r>
              <a:rPr lang="en-US" sz="1600" dirty="0" smtClean="0">
                <a:solidFill>
                  <a:srgbClr val="0000FF"/>
                </a:solidFill>
              </a:rPr>
              <a:t>(=</a:t>
            </a:r>
            <a:r>
              <a:rPr lang="en-US" sz="1600" dirty="0" err="1" smtClean="0">
                <a:solidFill>
                  <a:srgbClr val="0000FF"/>
                </a:solidFill>
              </a:rPr>
              <a:t>el.dia</a:t>
            </a:r>
            <a:r>
              <a:rPr lang="en-US" sz="1600" dirty="0" smtClean="0">
                <a:solidFill>
                  <a:srgbClr val="0000FF"/>
                </a:solidFill>
              </a:rPr>
              <a:t>) direction</a:t>
            </a:r>
            <a:endParaRPr lang="en-US" sz="1600" dirty="0">
              <a:solidFill>
                <a:srgbClr val="0000FF"/>
              </a:solidFill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413" y="2232938"/>
            <a:ext cx="4608773" cy="179094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467077" y="1566317"/>
            <a:ext cx="32141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</a:rPr>
              <a:t>ELM dynamist with flows: </a:t>
            </a:r>
            <a:endParaRPr lang="en-US" sz="1600" b="1" dirty="0">
              <a:solidFill>
                <a:srgbClr val="0000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004599" y="1854349"/>
            <a:ext cx="4791291" cy="33855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1600" dirty="0" err="1" smtClean="0">
                <a:solidFill>
                  <a:srgbClr val="0000FF"/>
                </a:solidFill>
              </a:rPr>
              <a:t>Divertor</a:t>
            </a:r>
            <a:r>
              <a:rPr lang="en-US" sz="1600" dirty="0" smtClean="0">
                <a:solidFill>
                  <a:srgbClr val="0000FF"/>
                </a:solidFill>
              </a:rPr>
              <a:t> heat flux during an ELM : in/out symmetry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78622" y="2498731"/>
            <a:ext cx="12469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FFFF00"/>
                </a:solidFill>
              </a:rPr>
              <a:t>w/o flows</a:t>
            </a:r>
            <a:endParaRPr lang="en-US" sz="1600" b="1" dirty="0">
              <a:solidFill>
                <a:srgbClr val="FFFF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986190" y="2574429"/>
            <a:ext cx="12469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FFFF00"/>
                </a:solidFill>
              </a:rPr>
              <a:t>with flows</a:t>
            </a:r>
            <a:endParaRPr lang="en-US" sz="1600" b="1" dirty="0">
              <a:solidFill>
                <a:srgbClr val="FFFF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360984" y="2235875"/>
            <a:ext cx="12469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FFFF00"/>
                </a:solidFill>
              </a:rPr>
              <a:t>w/o flows</a:t>
            </a:r>
            <a:endParaRPr lang="en-US" sz="1600" b="1" dirty="0">
              <a:solidFill>
                <a:srgbClr val="FFFF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424608" y="3078485"/>
            <a:ext cx="12469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FFFF00"/>
                </a:solidFill>
              </a:rPr>
              <a:t>with flows</a:t>
            </a:r>
            <a:endParaRPr lang="en-US" sz="1600" b="1" dirty="0">
              <a:solidFill>
                <a:srgbClr val="FFFF00"/>
              </a:solidFill>
            </a:endParaRPr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55" y="4641755"/>
            <a:ext cx="3676817" cy="1794094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124055" y="4014589"/>
            <a:ext cx="4016896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rgbClr val="0000FF"/>
                </a:solidFill>
              </a:rPr>
              <a:t>Multi-cycles ELMs  with diamagnetic stabilization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561016" y="4014589"/>
            <a:ext cx="5144512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</a:rPr>
              <a:t>N</a:t>
            </a:r>
            <a:r>
              <a:rPr lang="en-US" sz="1600" dirty="0" smtClean="0">
                <a:solidFill>
                  <a:srgbClr val="0000FF"/>
                </a:solidFill>
              </a:rPr>
              <a:t>on-linear drive of edge MHD turbulence by RMPs =&gt; mitigated ELMs =&gt;</a:t>
            </a:r>
            <a:r>
              <a:rPr lang="en-US" sz="1600" dirty="0" err="1" smtClean="0">
                <a:solidFill>
                  <a:srgbClr val="0000FF"/>
                </a:solidFill>
              </a:rPr>
              <a:t>Divertor</a:t>
            </a:r>
            <a:r>
              <a:rPr lang="en-US" sz="1600" dirty="0" smtClean="0">
                <a:solidFill>
                  <a:srgbClr val="0000FF"/>
                </a:solidFill>
              </a:rPr>
              <a:t> heat flux is reduced  by ~10</a:t>
            </a:r>
            <a:endParaRPr lang="en-US" sz="1600" dirty="0">
              <a:solidFill>
                <a:srgbClr val="0000FF"/>
              </a:solidFill>
            </a:endParaRPr>
          </a:p>
        </p:txBody>
      </p:sp>
      <p:pic>
        <p:nvPicPr>
          <p:cNvPr id="25" name="Imag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856" y="4661968"/>
            <a:ext cx="4392488" cy="1773881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5578258" y="4734669"/>
            <a:ext cx="12469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i="1" dirty="0" smtClean="0">
                <a:solidFill>
                  <a:srgbClr val="FF0000"/>
                </a:solidFill>
              </a:rPr>
              <a:t>RMP off</a:t>
            </a:r>
            <a:endParaRPr lang="en-US" sz="1400" b="1" i="1" dirty="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421052" y="5700691"/>
            <a:ext cx="25202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i="1" dirty="0" smtClean="0">
                <a:solidFill>
                  <a:srgbClr val="FF0000"/>
                </a:solidFill>
              </a:rPr>
              <a:t>RMP on (JET,EFCC,40kAt)</a:t>
            </a:r>
            <a:endParaRPr lang="en-US" sz="1400" b="1" i="1" dirty="0">
              <a:solidFill>
                <a:srgbClr val="FF0000"/>
              </a:solidFill>
            </a:endParaRPr>
          </a:p>
        </p:txBody>
      </p:sp>
      <p:cxnSp>
        <p:nvCxnSpPr>
          <p:cNvPr id="29" name="Connecteur droit avec flèche 28"/>
          <p:cNvCxnSpPr/>
          <p:nvPr/>
        </p:nvCxnSpPr>
        <p:spPr>
          <a:xfrm>
            <a:off x="6177136" y="4998873"/>
            <a:ext cx="504056" cy="3610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Image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406" y="4671544"/>
            <a:ext cx="2178594" cy="1764305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8321824" y="4734668"/>
            <a:ext cx="15841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FFFF00"/>
                </a:solidFill>
              </a:rPr>
              <a:t>RMPs in ITER</a:t>
            </a:r>
            <a:endParaRPr lang="en-US" sz="1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32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dele_powerpoint2007_IRFM">
  <a:themeElements>
    <a:clrScheme name="CEA">
      <a:dk1>
        <a:sysClr val="windowText" lastClr="000000"/>
      </a:dk1>
      <a:lt1>
        <a:sysClr val="window" lastClr="FFFFFF"/>
      </a:lt1>
      <a:dk2>
        <a:srgbClr val="DC0528"/>
      </a:dk2>
      <a:lt2>
        <a:srgbClr val="96C31E"/>
      </a:lt2>
      <a:accent1>
        <a:srgbClr val="781469"/>
      </a:accent1>
      <a:accent2>
        <a:srgbClr val="F08728"/>
      </a:accent2>
      <a:accent3>
        <a:srgbClr val="FAB45F"/>
      </a:accent3>
      <a:accent4>
        <a:srgbClr val="0091C3"/>
      </a:accent4>
      <a:accent5>
        <a:srgbClr val="006937"/>
      </a:accent5>
      <a:accent6>
        <a:srgbClr val="87000A"/>
      </a:accent6>
      <a:hlink>
        <a:srgbClr val="0000FF"/>
      </a:hlink>
      <a:folHlink>
        <a:srgbClr val="800080"/>
      </a:folHlink>
    </a:clrScheme>
    <a:fontScheme name="CE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115619</TotalTime>
  <Words>149</Words>
  <Application>Microsoft Office PowerPoint</Application>
  <PresentationFormat>Personnalisé</PresentationFormat>
  <Paragraphs>14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1</vt:i4>
      </vt:variant>
    </vt:vector>
  </HeadingPairs>
  <TitlesOfParts>
    <vt:vector size="3" baseType="lpstr">
      <vt:lpstr>Modèle par défaut</vt:lpstr>
      <vt:lpstr>Modele_powerpoint2007_IRFM</vt:lpstr>
      <vt:lpstr>Présentation PowerPoint</vt:lpstr>
    </vt:vector>
  </TitlesOfParts>
  <Company>CEA/DRFC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F.ORAIN</dc:creator>
  <cp:lastModifiedBy>BECOULET Marina 147823</cp:lastModifiedBy>
  <cp:revision>1807</cp:revision>
  <cp:lastPrinted>2012-10-16T09:57:30Z</cp:lastPrinted>
  <dcterms:created xsi:type="dcterms:W3CDTF">2004-09-09T06:37:43Z</dcterms:created>
  <dcterms:modified xsi:type="dcterms:W3CDTF">2014-09-17T08:14:27Z</dcterms:modified>
</cp:coreProperties>
</file>