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10287000" cy="14478000"/>
  <p:notesSz cx="29819600" cy="42341800"/>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0000"/>
    <a:srgbClr val="FF3300"/>
    <a:srgbClr val="FFFF99"/>
    <a:srgbClr val="CCFFFF"/>
    <a:srgbClr val="CCECFF"/>
    <a:srgbClr val="0000FF"/>
    <a:srgbClr val="99FFCC"/>
    <a:srgbClr val="66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990" autoAdjust="0"/>
    <p:restoredTop sz="99267" autoAdjust="0"/>
  </p:normalViewPr>
  <p:slideViewPr>
    <p:cSldViewPr>
      <p:cViewPr>
        <p:scale>
          <a:sx n="100" d="100"/>
          <a:sy n="100" d="100"/>
        </p:scale>
        <p:origin x="-390" y="4398"/>
      </p:cViewPr>
      <p:guideLst>
        <p:guide orient="horz" pos="4560"/>
        <p:guide pos="32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1292860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1595" tIns="205799" rIns="411595" bIns="205799" numCol="1" anchor="t" anchorCtr="0" compatLnSpc="1">
            <a:prstTxWarp prst="textNoShape">
              <a:avLst/>
            </a:prstTxWarp>
          </a:bodyPr>
          <a:lstStyle>
            <a:lvl1pPr defTabSz="4117975">
              <a:defRPr sz="5300"/>
            </a:lvl1pPr>
          </a:lstStyle>
          <a:p>
            <a:endParaRPr lang="fr-FR"/>
          </a:p>
        </p:txBody>
      </p:sp>
      <p:sp>
        <p:nvSpPr>
          <p:cNvPr id="4099" name="Rectangle 1027"/>
          <p:cNvSpPr>
            <a:spLocks noGrp="1" noChangeArrowheads="1"/>
          </p:cNvSpPr>
          <p:nvPr>
            <p:ph type="dt" sz="quarter" idx="1"/>
          </p:nvPr>
        </p:nvSpPr>
        <p:spPr bwMode="auto">
          <a:xfrm>
            <a:off x="16891000" y="0"/>
            <a:ext cx="1292860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1595" tIns="205799" rIns="411595" bIns="205799" numCol="1" anchor="t" anchorCtr="0" compatLnSpc="1">
            <a:prstTxWarp prst="textNoShape">
              <a:avLst/>
            </a:prstTxWarp>
          </a:bodyPr>
          <a:lstStyle>
            <a:lvl1pPr algn="r" defTabSz="4117975">
              <a:defRPr sz="5300"/>
            </a:lvl1pPr>
          </a:lstStyle>
          <a:p>
            <a:endParaRPr lang="fr-FR"/>
          </a:p>
        </p:txBody>
      </p:sp>
      <p:sp>
        <p:nvSpPr>
          <p:cNvPr id="4100" name="Rectangle 1028"/>
          <p:cNvSpPr>
            <a:spLocks noGrp="1" noChangeArrowheads="1"/>
          </p:cNvSpPr>
          <p:nvPr>
            <p:ph type="ftr" sz="quarter" idx="2"/>
          </p:nvPr>
        </p:nvSpPr>
        <p:spPr bwMode="auto">
          <a:xfrm>
            <a:off x="0" y="40225663"/>
            <a:ext cx="129286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1595" tIns="205799" rIns="411595" bIns="205799" numCol="1" anchor="b" anchorCtr="0" compatLnSpc="1">
            <a:prstTxWarp prst="textNoShape">
              <a:avLst/>
            </a:prstTxWarp>
          </a:bodyPr>
          <a:lstStyle>
            <a:lvl1pPr defTabSz="4117975">
              <a:defRPr sz="5300"/>
            </a:lvl1pPr>
          </a:lstStyle>
          <a:p>
            <a:endParaRPr lang="fr-FR"/>
          </a:p>
        </p:txBody>
      </p:sp>
      <p:sp>
        <p:nvSpPr>
          <p:cNvPr id="4101" name="Rectangle 1029"/>
          <p:cNvSpPr>
            <a:spLocks noGrp="1" noChangeArrowheads="1"/>
          </p:cNvSpPr>
          <p:nvPr>
            <p:ph type="sldNum" sz="quarter" idx="3"/>
          </p:nvPr>
        </p:nvSpPr>
        <p:spPr bwMode="auto">
          <a:xfrm>
            <a:off x="16891000" y="40225663"/>
            <a:ext cx="129286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1595" tIns="205799" rIns="411595" bIns="205799" numCol="1" anchor="b" anchorCtr="0" compatLnSpc="1">
            <a:prstTxWarp prst="textNoShape">
              <a:avLst/>
            </a:prstTxWarp>
          </a:bodyPr>
          <a:lstStyle>
            <a:lvl1pPr algn="r" defTabSz="4117975">
              <a:defRPr sz="5300"/>
            </a:lvl1pPr>
          </a:lstStyle>
          <a:p>
            <a:fld id="{26B2260E-BD83-401C-B89D-DA87E1FEE264}" type="slidenum">
              <a:rPr lang="fr-FR"/>
              <a:pPr/>
              <a:t>‹N°›</a:t>
            </a:fld>
            <a:endParaRPr lang="fr-FR"/>
          </a:p>
        </p:txBody>
      </p:sp>
    </p:spTree>
    <p:extLst>
      <p:ext uri="{BB962C8B-B14F-4D97-AF65-F5344CB8AC3E}">
        <p14:creationId xmlns:p14="http://schemas.microsoft.com/office/powerpoint/2010/main" val="327642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12923838"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27" tIns="45963" rIns="91927" bIns="45963" numCol="1" anchor="t" anchorCtr="0" compatLnSpc="1">
            <a:prstTxWarp prst="textNoShape">
              <a:avLst/>
            </a:prstTxWarp>
          </a:bodyPr>
          <a:lstStyle>
            <a:lvl1pPr defTabSz="915988">
              <a:defRPr sz="1200"/>
            </a:lvl1pPr>
          </a:lstStyle>
          <a:p>
            <a:endParaRPr lang="fr-FR"/>
          </a:p>
        </p:txBody>
      </p:sp>
      <p:sp>
        <p:nvSpPr>
          <p:cNvPr id="3" name="Espace réservé de la date 2"/>
          <p:cNvSpPr>
            <a:spLocks noGrp="1"/>
          </p:cNvSpPr>
          <p:nvPr>
            <p:ph type="dt" idx="1"/>
          </p:nvPr>
        </p:nvSpPr>
        <p:spPr bwMode="auto">
          <a:xfrm>
            <a:off x="16891000" y="0"/>
            <a:ext cx="12923838"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27" tIns="45963" rIns="91927" bIns="45963" numCol="1" anchor="t" anchorCtr="0" compatLnSpc="1">
            <a:prstTxWarp prst="textNoShape">
              <a:avLst/>
            </a:prstTxWarp>
          </a:bodyPr>
          <a:lstStyle>
            <a:lvl1pPr algn="r" defTabSz="915988">
              <a:defRPr sz="1200"/>
            </a:lvl1pPr>
          </a:lstStyle>
          <a:p>
            <a:fld id="{6CECBBB4-AF1B-4C95-8F5D-33BC293A4A32}" type="datetimeFigureOut">
              <a:rPr lang="fr-FR"/>
              <a:pPr/>
              <a:t>09/10/2014</a:t>
            </a:fld>
            <a:endParaRPr lang="fr-FR"/>
          </a:p>
        </p:txBody>
      </p:sp>
      <p:sp>
        <p:nvSpPr>
          <p:cNvPr id="4" name="Espace réservé de l'image des diapositives 3"/>
          <p:cNvSpPr>
            <a:spLocks noGrp="1" noRot="1" noChangeAspect="1"/>
          </p:cNvSpPr>
          <p:nvPr>
            <p:ph type="sldImg" idx="2"/>
          </p:nvPr>
        </p:nvSpPr>
        <p:spPr>
          <a:xfrm>
            <a:off x="9269413" y="3175000"/>
            <a:ext cx="11280775" cy="15876588"/>
          </a:xfrm>
          <a:prstGeom prst="rect">
            <a:avLst/>
          </a:prstGeom>
          <a:noFill/>
          <a:ln w="12700">
            <a:solidFill>
              <a:prstClr val="black"/>
            </a:solidFill>
          </a:ln>
        </p:spPr>
        <p:txBody>
          <a:bodyPr vert="horz" lIns="91979" tIns="45990" rIns="91979" bIns="45990" rtlCol="0" anchor="ctr"/>
          <a:lstStyle/>
          <a:p>
            <a:pPr lvl="0"/>
            <a:endParaRPr lang="fr-FR" noProof="0"/>
          </a:p>
        </p:txBody>
      </p:sp>
      <p:sp>
        <p:nvSpPr>
          <p:cNvPr id="5" name="Espace réservé des commentaires 4"/>
          <p:cNvSpPr>
            <a:spLocks noGrp="1"/>
          </p:cNvSpPr>
          <p:nvPr>
            <p:ph type="body" sz="quarter" idx="3"/>
          </p:nvPr>
        </p:nvSpPr>
        <p:spPr bwMode="auto">
          <a:xfrm>
            <a:off x="2979738" y="20115213"/>
            <a:ext cx="23860125" cy="190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27" tIns="45963" rIns="91927" bIns="45963" numCol="1" anchor="t" anchorCtr="0" compatLnSpc="1">
            <a:prstTxWarp prst="textNoShape">
              <a:avLst/>
            </a:prstTxWarp>
          </a:body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bwMode="auto">
          <a:xfrm>
            <a:off x="0" y="40216138"/>
            <a:ext cx="12923838"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27" tIns="45963" rIns="91927" bIns="45963" numCol="1" anchor="b" anchorCtr="0" compatLnSpc="1">
            <a:prstTxWarp prst="textNoShape">
              <a:avLst/>
            </a:prstTxWarp>
          </a:bodyPr>
          <a:lstStyle>
            <a:lvl1pPr defTabSz="915988">
              <a:defRPr sz="1200"/>
            </a:lvl1pPr>
          </a:lstStyle>
          <a:p>
            <a:endParaRPr lang="fr-FR"/>
          </a:p>
        </p:txBody>
      </p:sp>
      <p:sp>
        <p:nvSpPr>
          <p:cNvPr id="7" name="Espace réservé du numéro de diapositive 6"/>
          <p:cNvSpPr>
            <a:spLocks noGrp="1"/>
          </p:cNvSpPr>
          <p:nvPr>
            <p:ph type="sldNum" sz="quarter" idx="5"/>
          </p:nvPr>
        </p:nvSpPr>
        <p:spPr bwMode="auto">
          <a:xfrm>
            <a:off x="16891000" y="40216138"/>
            <a:ext cx="12923838"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927" tIns="45963" rIns="91927" bIns="45963" numCol="1" anchor="b" anchorCtr="0" compatLnSpc="1">
            <a:prstTxWarp prst="textNoShape">
              <a:avLst/>
            </a:prstTxWarp>
          </a:bodyPr>
          <a:lstStyle>
            <a:lvl1pPr algn="r" defTabSz="915988">
              <a:defRPr sz="1200"/>
            </a:lvl1pPr>
          </a:lstStyle>
          <a:p>
            <a:fld id="{D3B7FBCA-D98B-4770-808B-E93F26F3641A}" type="slidenum">
              <a:rPr lang="fr-FR"/>
              <a:pPr/>
              <a:t>‹N°›</a:t>
            </a:fld>
            <a:endParaRPr lang="fr-FR"/>
          </a:p>
        </p:txBody>
      </p:sp>
    </p:spTree>
    <p:extLst>
      <p:ext uri="{BB962C8B-B14F-4D97-AF65-F5344CB8AC3E}">
        <p14:creationId xmlns:p14="http://schemas.microsoft.com/office/powerpoint/2010/main" val="2277981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Espace réservé des commentaires 2"/>
          <p:cNvSpPr>
            <a:spLocks noGrp="1"/>
          </p:cNvSpPr>
          <p:nvPr>
            <p:ph type="body" idx="1"/>
          </p:nvPr>
        </p:nvSpPr>
        <p:spPr/>
        <p:txBody>
          <a:bodyPr/>
          <a:lstStyle/>
          <a:p>
            <a:pPr>
              <a:spcBef>
                <a:spcPct val="0"/>
              </a:spcBef>
            </a:pPr>
            <a:endParaRPr lang="fr-FR" smtClean="0"/>
          </a:p>
        </p:txBody>
      </p:sp>
      <p:sp>
        <p:nvSpPr>
          <p:cNvPr id="16387" name="Espace réservé du numéro de diapositive 3"/>
          <p:cNvSpPr>
            <a:spLocks noGrp="1"/>
          </p:cNvSpPr>
          <p:nvPr>
            <p:ph type="sldNum" sz="quarter" idx="5"/>
          </p:nvPr>
        </p:nvSpPr>
        <p:spPr>
          <a:noFill/>
        </p:spPr>
        <p:txBody>
          <a:bodyPr/>
          <a:lstStyle>
            <a:lvl1pPr defTabSz="915988">
              <a:defRPr sz="2400">
                <a:solidFill>
                  <a:schemeClr val="tx1"/>
                </a:solidFill>
                <a:latin typeface="Times New Roman" pitchFamily="18" charset="0"/>
              </a:defRPr>
            </a:lvl1pPr>
            <a:lvl2pPr marL="741363" indent="-284163" defTabSz="915988">
              <a:defRPr sz="2400">
                <a:solidFill>
                  <a:schemeClr val="tx1"/>
                </a:solidFill>
                <a:latin typeface="Times New Roman" pitchFamily="18" charset="0"/>
              </a:defRPr>
            </a:lvl2pPr>
            <a:lvl3pPr marL="1141413" indent="-225425" defTabSz="915988">
              <a:defRPr sz="2400">
                <a:solidFill>
                  <a:schemeClr val="tx1"/>
                </a:solidFill>
                <a:latin typeface="Times New Roman" pitchFamily="18" charset="0"/>
              </a:defRPr>
            </a:lvl3pPr>
            <a:lvl4pPr marL="1598613" indent="-225425" defTabSz="915988">
              <a:defRPr sz="2400">
                <a:solidFill>
                  <a:schemeClr val="tx1"/>
                </a:solidFill>
                <a:latin typeface="Times New Roman" pitchFamily="18" charset="0"/>
              </a:defRPr>
            </a:lvl4pPr>
            <a:lvl5pPr marL="2057400" indent="-227013" defTabSz="915988">
              <a:defRPr sz="2400">
                <a:solidFill>
                  <a:schemeClr val="tx1"/>
                </a:solidFill>
                <a:latin typeface="Times New Roman" pitchFamily="18" charset="0"/>
              </a:defRPr>
            </a:lvl5pPr>
            <a:lvl6pPr marL="2514600" indent="-227013" defTabSz="915988" fontAlgn="base">
              <a:spcBef>
                <a:spcPct val="0"/>
              </a:spcBef>
              <a:spcAft>
                <a:spcPct val="0"/>
              </a:spcAft>
              <a:defRPr sz="2400">
                <a:solidFill>
                  <a:schemeClr val="tx1"/>
                </a:solidFill>
                <a:latin typeface="Times New Roman" pitchFamily="18" charset="0"/>
              </a:defRPr>
            </a:lvl6pPr>
            <a:lvl7pPr marL="2971800" indent="-227013" defTabSz="915988" fontAlgn="base">
              <a:spcBef>
                <a:spcPct val="0"/>
              </a:spcBef>
              <a:spcAft>
                <a:spcPct val="0"/>
              </a:spcAft>
              <a:defRPr sz="2400">
                <a:solidFill>
                  <a:schemeClr val="tx1"/>
                </a:solidFill>
                <a:latin typeface="Times New Roman" pitchFamily="18" charset="0"/>
              </a:defRPr>
            </a:lvl7pPr>
            <a:lvl8pPr marL="3429000" indent="-227013" defTabSz="915988" fontAlgn="base">
              <a:spcBef>
                <a:spcPct val="0"/>
              </a:spcBef>
              <a:spcAft>
                <a:spcPct val="0"/>
              </a:spcAft>
              <a:defRPr sz="2400">
                <a:solidFill>
                  <a:schemeClr val="tx1"/>
                </a:solidFill>
                <a:latin typeface="Times New Roman" pitchFamily="18" charset="0"/>
              </a:defRPr>
            </a:lvl8pPr>
            <a:lvl9pPr marL="3886200" indent="-227013" defTabSz="915988" fontAlgn="base">
              <a:spcBef>
                <a:spcPct val="0"/>
              </a:spcBef>
              <a:spcAft>
                <a:spcPct val="0"/>
              </a:spcAft>
              <a:defRPr sz="2400">
                <a:solidFill>
                  <a:schemeClr val="tx1"/>
                </a:solidFill>
                <a:latin typeface="Times New Roman" pitchFamily="18" charset="0"/>
              </a:defRPr>
            </a:lvl9pPr>
          </a:lstStyle>
          <a:p>
            <a:fld id="{BEAF7906-0CD1-4130-9194-75392FB989FC}" type="slidenum">
              <a:rPr lang="fr-FR" sz="1200"/>
              <a:pPr/>
              <a:t>1</a:t>
            </a:fld>
            <a:endParaRPr 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71525" y="4497388"/>
            <a:ext cx="8743950" cy="3103562"/>
          </a:xfrm>
        </p:spPr>
        <p:txBody>
          <a:bodyPr/>
          <a:lstStyle/>
          <a:p>
            <a:r>
              <a:rPr lang="fr-FR" smtClean="0"/>
              <a:t>Modifiez le style du titre</a:t>
            </a:r>
            <a:endParaRPr lang="fr-FR"/>
          </a:p>
        </p:txBody>
      </p:sp>
      <p:sp>
        <p:nvSpPr>
          <p:cNvPr id="3" name="Sous-titre 2"/>
          <p:cNvSpPr>
            <a:spLocks noGrp="1"/>
          </p:cNvSpPr>
          <p:nvPr>
            <p:ph type="subTitle" idx="1"/>
          </p:nvPr>
        </p:nvSpPr>
        <p:spPr>
          <a:xfrm>
            <a:off x="1543050" y="8204200"/>
            <a:ext cx="7200900" cy="37004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EEAEC5F-29EE-4FA3-9160-6BF46004E7AC}" type="slidenum">
              <a:rPr lang="fr-FR"/>
              <a:pPr>
                <a:defRPr/>
              </a:pPr>
              <a:t>‹N°›</a:t>
            </a:fld>
            <a:endParaRPr lang="fr-FR"/>
          </a:p>
        </p:txBody>
      </p:sp>
    </p:spTree>
    <p:extLst>
      <p:ext uri="{BB962C8B-B14F-4D97-AF65-F5344CB8AC3E}">
        <p14:creationId xmlns:p14="http://schemas.microsoft.com/office/powerpoint/2010/main" val="1154577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D2F1B7E-78F2-4C35-A49E-289001DE9E5E}" type="slidenum">
              <a:rPr lang="fr-FR"/>
              <a:pPr>
                <a:defRPr/>
              </a:pPr>
              <a:t>‹N°›</a:t>
            </a:fld>
            <a:endParaRPr lang="fr-FR"/>
          </a:p>
        </p:txBody>
      </p:sp>
    </p:spTree>
    <p:extLst>
      <p:ext uri="{BB962C8B-B14F-4D97-AF65-F5344CB8AC3E}">
        <p14:creationId xmlns:p14="http://schemas.microsoft.com/office/powerpoint/2010/main" val="163352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29488" y="1287463"/>
            <a:ext cx="2185987" cy="11582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771525" y="1287463"/>
            <a:ext cx="6405563" cy="11582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9456A17-957A-4EE0-8107-671EA4B6A7BE}" type="slidenum">
              <a:rPr lang="fr-FR"/>
              <a:pPr>
                <a:defRPr/>
              </a:pPr>
              <a:t>‹N°›</a:t>
            </a:fld>
            <a:endParaRPr lang="fr-FR"/>
          </a:p>
        </p:txBody>
      </p:sp>
    </p:spTree>
    <p:extLst>
      <p:ext uri="{BB962C8B-B14F-4D97-AF65-F5344CB8AC3E}">
        <p14:creationId xmlns:p14="http://schemas.microsoft.com/office/powerpoint/2010/main" val="430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FB6CEC1-ADDA-4BFD-A848-3CF19F9EDAF3}" type="slidenum">
              <a:rPr lang="fr-FR"/>
              <a:pPr>
                <a:defRPr/>
              </a:pPr>
              <a:t>‹N°›</a:t>
            </a:fld>
            <a:endParaRPr lang="fr-FR"/>
          </a:p>
        </p:txBody>
      </p:sp>
    </p:spTree>
    <p:extLst>
      <p:ext uri="{BB962C8B-B14F-4D97-AF65-F5344CB8AC3E}">
        <p14:creationId xmlns:p14="http://schemas.microsoft.com/office/powerpoint/2010/main" val="314663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12800" y="9302750"/>
            <a:ext cx="8743950" cy="2876550"/>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812800" y="6135688"/>
            <a:ext cx="8743950" cy="31670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B7519E5-6976-4968-88A9-7A66BAF375FF}" type="slidenum">
              <a:rPr lang="fr-FR"/>
              <a:pPr>
                <a:defRPr/>
              </a:pPr>
              <a:t>‹N°›</a:t>
            </a:fld>
            <a:endParaRPr lang="fr-FR"/>
          </a:p>
        </p:txBody>
      </p:sp>
    </p:spTree>
    <p:extLst>
      <p:ext uri="{BB962C8B-B14F-4D97-AF65-F5344CB8AC3E}">
        <p14:creationId xmlns:p14="http://schemas.microsoft.com/office/powerpoint/2010/main" val="77206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771525" y="4183063"/>
            <a:ext cx="4295775" cy="868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19700" y="4183063"/>
            <a:ext cx="4295775" cy="868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1E7BAEE-7396-4A81-928B-D57BE10C1122}" type="slidenum">
              <a:rPr lang="fr-FR"/>
              <a:pPr>
                <a:defRPr/>
              </a:pPr>
              <a:t>‹N°›</a:t>
            </a:fld>
            <a:endParaRPr lang="fr-FR"/>
          </a:p>
        </p:txBody>
      </p:sp>
    </p:spTree>
    <p:extLst>
      <p:ext uri="{BB962C8B-B14F-4D97-AF65-F5344CB8AC3E}">
        <p14:creationId xmlns:p14="http://schemas.microsoft.com/office/powerpoint/2010/main" val="328542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14350" y="579438"/>
            <a:ext cx="9258300" cy="241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514350" y="3240088"/>
            <a:ext cx="4545013" cy="1350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514350" y="4591050"/>
            <a:ext cx="4545013" cy="83423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226050" y="3240088"/>
            <a:ext cx="4546600" cy="1350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226050" y="4591050"/>
            <a:ext cx="4546600" cy="83423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6441A5A-59BE-4E39-A4BC-C16D9AFCE56D}" type="slidenum">
              <a:rPr lang="fr-FR"/>
              <a:pPr>
                <a:defRPr/>
              </a:pPr>
              <a:t>‹N°›</a:t>
            </a:fld>
            <a:endParaRPr lang="fr-FR"/>
          </a:p>
        </p:txBody>
      </p:sp>
    </p:spTree>
    <p:extLst>
      <p:ext uri="{BB962C8B-B14F-4D97-AF65-F5344CB8AC3E}">
        <p14:creationId xmlns:p14="http://schemas.microsoft.com/office/powerpoint/2010/main" val="220932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0D53230-4F67-413C-BB1F-0127FD028C59}" type="slidenum">
              <a:rPr lang="fr-FR"/>
              <a:pPr>
                <a:defRPr/>
              </a:pPr>
              <a:t>‹N°›</a:t>
            </a:fld>
            <a:endParaRPr lang="fr-FR"/>
          </a:p>
        </p:txBody>
      </p:sp>
    </p:spTree>
    <p:extLst>
      <p:ext uri="{BB962C8B-B14F-4D97-AF65-F5344CB8AC3E}">
        <p14:creationId xmlns:p14="http://schemas.microsoft.com/office/powerpoint/2010/main" val="89541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778ADA5-AC7B-405E-826D-56FA6E78979F}" type="slidenum">
              <a:rPr lang="fr-FR"/>
              <a:pPr>
                <a:defRPr/>
              </a:pPr>
              <a:t>‹N°›</a:t>
            </a:fld>
            <a:endParaRPr lang="fr-FR"/>
          </a:p>
        </p:txBody>
      </p:sp>
    </p:spTree>
    <p:extLst>
      <p:ext uri="{BB962C8B-B14F-4D97-AF65-F5344CB8AC3E}">
        <p14:creationId xmlns:p14="http://schemas.microsoft.com/office/powerpoint/2010/main" val="63302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14350" y="576263"/>
            <a:ext cx="3384550" cy="2452687"/>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022725" y="576263"/>
            <a:ext cx="5749925" cy="12357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14350" y="3028950"/>
            <a:ext cx="3384550" cy="990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6DC6E7C-9F1C-4EE0-8B30-104CCC81D0DA}" type="slidenum">
              <a:rPr lang="fr-FR"/>
              <a:pPr>
                <a:defRPr/>
              </a:pPr>
              <a:t>‹N°›</a:t>
            </a:fld>
            <a:endParaRPr lang="fr-FR"/>
          </a:p>
        </p:txBody>
      </p:sp>
    </p:spTree>
    <p:extLst>
      <p:ext uri="{BB962C8B-B14F-4D97-AF65-F5344CB8AC3E}">
        <p14:creationId xmlns:p14="http://schemas.microsoft.com/office/powerpoint/2010/main" val="1566310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16125" y="10134600"/>
            <a:ext cx="6172200" cy="1196975"/>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016125" y="1293813"/>
            <a:ext cx="6172200" cy="868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016125" y="11331575"/>
            <a:ext cx="6172200" cy="16986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B1AC233-1BB8-446A-85C1-326AD673BFFF}" type="slidenum">
              <a:rPr lang="fr-FR"/>
              <a:pPr>
                <a:defRPr/>
              </a:pPr>
              <a:t>‹N°›</a:t>
            </a:fld>
            <a:endParaRPr lang="fr-FR"/>
          </a:p>
        </p:txBody>
      </p:sp>
    </p:spTree>
    <p:extLst>
      <p:ext uri="{BB962C8B-B14F-4D97-AF65-F5344CB8AC3E}">
        <p14:creationId xmlns:p14="http://schemas.microsoft.com/office/powerpoint/2010/main" val="194157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1287463"/>
            <a:ext cx="874395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1502" tIns="70751" rIns="141502" bIns="70751"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771525" y="4183063"/>
            <a:ext cx="8743950"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1502" tIns="70751" rIns="141502" bIns="70751"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771525" y="13190538"/>
            <a:ext cx="2143125" cy="965200"/>
          </a:xfrm>
          <a:prstGeom prst="rect">
            <a:avLst/>
          </a:prstGeom>
          <a:noFill/>
          <a:ln>
            <a:noFill/>
          </a:ln>
          <a:effectLst/>
          <a:extLst/>
        </p:spPr>
        <p:txBody>
          <a:bodyPr vert="horz" wrap="square" lIns="141502" tIns="70751" rIns="141502" bIns="70751" numCol="1" anchor="t" anchorCtr="0" compatLnSpc="1">
            <a:prstTxWarp prst="textNoShape">
              <a:avLst/>
            </a:prstTxWarp>
          </a:bodyPr>
          <a:lstStyle>
            <a:lvl1pPr>
              <a:defRPr sz="2200"/>
            </a:lvl1pPr>
          </a:lstStyle>
          <a:p>
            <a:pPr>
              <a:defRPr/>
            </a:pPr>
            <a:endParaRPr lang="fr-FR"/>
          </a:p>
        </p:txBody>
      </p:sp>
      <p:sp>
        <p:nvSpPr>
          <p:cNvPr id="1029" name="Rectangle 5"/>
          <p:cNvSpPr>
            <a:spLocks noGrp="1" noChangeArrowheads="1"/>
          </p:cNvSpPr>
          <p:nvPr>
            <p:ph type="ftr" sz="quarter" idx="3"/>
          </p:nvPr>
        </p:nvSpPr>
        <p:spPr bwMode="auto">
          <a:xfrm>
            <a:off x="3514725" y="13190538"/>
            <a:ext cx="3257550" cy="965200"/>
          </a:xfrm>
          <a:prstGeom prst="rect">
            <a:avLst/>
          </a:prstGeom>
          <a:noFill/>
          <a:ln>
            <a:noFill/>
          </a:ln>
          <a:effectLst/>
          <a:extLst/>
        </p:spPr>
        <p:txBody>
          <a:bodyPr vert="horz" wrap="square" lIns="141502" tIns="70751" rIns="141502" bIns="70751" numCol="1" anchor="t" anchorCtr="0" compatLnSpc="1">
            <a:prstTxWarp prst="textNoShape">
              <a:avLst/>
            </a:prstTxWarp>
          </a:bodyPr>
          <a:lstStyle>
            <a:lvl1pPr algn="ctr">
              <a:defRPr sz="2200"/>
            </a:lvl1pPr>
          </a:lstStyle>
          <a:p>
            <a:pPr>
              <a:defRPr/>
            </a:pPr>
            <a:endParaRPr lang="fr-FR"/>
          </a:p>
        </p:txBody>
      </p:sp>
      <p:sp>
        <p:nvSpPr>
          <p:cNvPr id="1030" name="Rectangle 6"/>
          <p:cNvSpPr>
            <a:spLocks noGrp="1" noChangeArrowheads="1"/>
          </p:cNvSpPr>
          <p:nvPr>
            <p:ph type="sldNum" sz="quarter" idx="4"/>
          </p:nvPr>
        </p:nvSpPr>
        <p:spPr bwMode="auto">
          <a:xfrm>
            <a:off x="7372350" y="13190538"/>
            <a:ext cx="2143125" cy="965200"/>
          </a:xfrm>
          <a:prstGeom prst="rect">
            <a:avLst/>
          </a:prstGeom>
          <a:noFill/>
          <a:ln>
            <a:noFill/>
          </a:ln>
          <a:effectLst/>
          <a:extLst/>
        </p:spPr>
        <p:txBody>
          <a:bodyPr vert="horz" wrap="square" lIns="141502" tIns="70751" rIns="141502" bIns="70751" numCol="1" anchor="t" anchorCtr="0" compatLnSpc="1">
            <a:prstTxWarp prst="textNoShape">
              <a:avLst/>
            </a:prstTxWarp>
          </a:bodyPr>
          <a:lstStyle>
            <a:lvl1pPr algn="r">
              <a:defRPr sz="2200"/>
            </a:lvl1pPr>
          </a:lstStyle>
          <a:p>
            <a:pPr>
              <a:defRPr/>
            </a:pPr>
            <a:fld id="{7553B4C3-1211-4B88-9AE7-AB39D8A49F7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1414463" rtl="0" eaLnBrk="0" fontAlgn="base" hangingPunct="0">
        <a:spcBef>
          <a:spcPct val="0"/>
        </a:spcBef>
        <a:spcAft>
          <a:spcPct val="0"/>
        </a:spcAft>
        <a:defRPr sz="6800">
          <a:solidFill>
            <a:schemeClr val="tx2"/>
          </a:solidFill>
          <a:latin typeface="+mj-lt"/>
          <a:ea typeface="+mj-ea"/>
          <a:cs typeface="+mj-cs"/>
        </a:defRPr>
      </a:lvl1pPr>
      <a:lvl2pPr algn="ctr" defTabSz="1414463" rtl="0" eaLnBrk="0" fontAlgn="base" hangingPunct="0">
        <a:spcBef>
          <a:spcPct val="0"/>
        </a:spcBef>
        <a:spcAft>
          <a:spcPct val="0"/>
        </a:spcAft>
        <a:defRPr sz="6800">
          <a:solidFill>
            <a:schemeClr val="tx2"/>
          </a:solidFill>
          <a:latin typeface="Times New Roman" pitchFamily="18" charset="0"/>
        </a:defRPr>
      </a:lvl2pPr>
      <a:lvl3pPr algn="ctr" defTabSz="1414463" rtl="0" eaLnBrk="0" fontAlgn="base" hangingPunct="0">
        <a:spcBef>
          <a:spcPct val="0"/>
        </a:spcBef>
        <a:spcAft>
          <a:spcPct val="0"/>
        </a:spcAft>
        <a:defRPr sz="6800">
          <a:solidFill>
            <a:schemeClr val="tx2"/>
          </a:solidFill>
          <a:latin typeface="Times New Roman" pitchFamily="18" charset="0"/>
        </a:defRPr>
      </a:lvl3pPr>
      <a:lvl4pPr algn="ctr" defTabSz="1414463" rtl="0" eaLnBrk="0" fontAlgn="base" hangingPunct="0">
        <a:spcBef>
          <a:spcPct val="0"/>
        </a:spcBef>
        <a:spcAft>
          <a:spcPct val="0"/>
        </a:spcAft>
        <a:defRPr sz="6800">
          <a:solidFill>
            <a:schemeClr val="tx2"/>
          </a:solidFill>
          <a:latin typeface="Times New Roman" pitchFamily="18" charset="0"/>
        </a:defRPr>
      </a:lvl4pPr>
      <a:lvl5pPr algn="ctr" defTabSz="1414463" rtl="0" eaLnBrk="0" fontAlgn="base" hangingPunct="0">
        <a:spcBef>
          <a:spcPct val="0"/>
        </a:spcBef>
        <a:spcAft>
          <a:spcPct val="0"/>
        </a:spcAft>
        <a:defRPr sz="6800">
          <a:solidFill>
            <a:schemeClr val="tx2"/>
          </a:solidFill>
          <a:latin typeface="Times New Roman" pitchFamily="18" charset="0"/>
        </a:defRPr>
      </a:lvl5pPr>
      <a:lvl6pPr marL="457200" algn="ctr" defTabSz="1414463" rtl="0" fontAlgn="base">
        <a:spcBef>
          <a:spcPct val="0"/>
        </a:spcBef>
        <a:spcAft>
          <a:spcPct val="0"/>
        </a:spcAft>
        <a:defRPr sz="6800">
          <a:solidFill>
            <a:schemeClr val="tx2"/>
          </a:solidFill>
          <a:latin typeface="Times New Roman" pitchFamily="18" charset="0"/>
        </a:defRPr>
      </a:lvl6pPr>
      <a:lvl7pPr marL="914400" algn="ctr" defTabSz="1414463" rtl="0" fontAlgn="base">
        <a:spcBef>
          <a:spcPct val="0"/>
        </a:spcBef>
        <a:spcAft>
          <a:spcPct val="0"/>
        </a:spcAft>
        <a:defRPr sz="6800">
          <a:solidFill>
            <a:schemeClr val="tx2"/>
          </a:solidFill>
          <a:latin typeface="Times New Roman" pitchFamily="18" charset="0"/>
        </a:defRPr>
      </a:lvl7pPr>
      <a:lvl8pPr marL="1371600" algn="ctr" defTabSz="1414463" rtl="0" fontAlgn="base">
        <a:spcBef>
          <a:spcPct val="0"/>
        </a:spcBef>
        <a:spcAft>
          <a:spcPct val="0"/>
        </a:spcAft>
        <a:defRPr sz="6800">
          <a:solidFill>
            <a:schemeClr val="tx2"/>
          </a:solidFill>
          <a:latin typeface="Times New Roman" pitchFamily="18" charset="0"/>
        </a:defRPr>
      </a:lvl8pPr>
      <a:lvl9pPr marL="1828800" algn="ctr" defTabSz="1414463" rtl="0" fontAlgn="base">
        <a:spcBef>
          <a:spcPct val="0"/>
        </a:spcBef>
        <a:spcAft>
          <a:spcPct val="0"/>
        </a:spcAft>
        <a:defRPr sz="6800">
          <a:solidFill>
            <a:schemeClr val="tx2"/>
          </a:solidFill>
          <a:latin typeface="Times New Roman" pitchFamily="18" charset="0"/>
        </a:defRPr>
      </a:lvl9pPr>
    </p:titleStyle>
    <p:bodyStyle>
      <a:lvl1pPr marL="530225" indent="-530225" algn="l" defTabSz="1414463" rtl="0" eaLnBrk="0" fontAlgn="base" hangingPunct="0">
        <a:spcBef>
          <a:spcPct val="20000"/>
        </a:spcBef>
        <a:spcAft>
          <a:spcPct val="0"/>
        </a:spcAft>
        <a:buChar char="•"/>
        <a:defRPr sz="5000">
          <a:solidFill>
            <a:schemeClr val="tx1"/>
          </a:solidFill>
          <a:latin typeface="+mn-lt"/>
          <a:ea typeface="+mn-ea"/>
          <a:cs typeface="+mn-cs"/>
        </a:defRPr>
      </a:lvl1pPr>
      <a:lvl2pPr marL="1149350" indent="-441325" algn="l" defTabSz="1414463" rtl="0" eaLnBrk="0" fontAlgn="base" hangingPunct="0">
        <a:spcBef>
          <a:spcPct val="20000"/>
        </a:spcBef>
        <a:spcAft>
          <a:spcPct val="0"/>
        </a:spcAft>
        <a:buChar char="–"/>
        <a:defRPr sz="4400">
          <a:solidFill>
            <a:schemeClr val="tx1"/>
          </a:solidFill>
          <a:latin typeface="+mn-lt"/>
        </a:defRPr>
      </a:lvl2pPr>
      <a:lvl3pPr marL="1768475" indent="-354013" algn="l" defTabSz="1414463" rtl="0" eaLnBrk="0" fontAlgn="base" hangingPunct="0">
        <a:spcBef>
          <a:spcPct val="20000"/>
        </a:spcBef>
        <a:spcAft>
          <a:spcPct val="0"/>
        </a:spcAft>
        <a:buChar char="•"/>
        <a:defRPr sz="3700">
          <a:solidFill>
            <a:schemeClr val="tx1"/>
          </a:solidFill>
          <a:latin typeface="+mn-lt"/>
        </a:defRPr>
      </a:lvl3pPr>
      <a:lvl4pPr marL="2476500" indent="-354013" algn="l" defTabSz="1414463" rtl="0" eaLnBrk="0" fontAlgn="base" hangingPunct="0">
        <a:spcBef>
          <a:spcPct val="20000"/>
        </a:spcBef>
        <a:spcAft>
          <a:spcPct val="0"/>
        </a:spcAft>
        <a:buChar char="–"/>
        <a:defRPr sz="3100">
          <a:solidFill>
            <a:schemeClr val="tx1"/>
          </a:solidFill>
          <a:latin typeface="+mn-lt"/>
        </a:defRPr>
      </a:lvl4pPr>
      <a:lvl5pPr marL="3182938" indent="-352425" algn="l" defTabSz="1414463" rtl="0" eaLnBrk="0" fontAlgn="base" hangingPunct="0">
        <a:spcBef>
          <a:spcPct val="20000"/>
        </a:spcBef>
        <a:spcAft>
          <a:spcPct val="0"/>
        </a:spcAft>
        <a:buChar char="»"/>
        <a:defRPr sz="3100">
          <a:solidFill>
            <a:schemeClr val="tx1"/>
          </a:solidFill>
          <a:latin typeface="+mn-lt"/>
        </a:defRPr>
      </a:lvl5pPr>
      <a:lvl6pPr marL="3640138" indent="-352425" algn="l" defTabSz="1414463" rtl="0" fontAlgn="base">
        <a:spcBef>
          <a:spcPct val="20000"/>
        </a:spcBef>
        <a:spcAft>
          <a:spcPct val="0"/>
        </a:spcAft>
        <a:buChar char="»"/>
        <a:defRPr sz="3100">
          <a:solidFill>
            <a:schemeClr val="tx1"/>
          </a:solidFill>
          <a:latin typeface="+mn-lt"/>
        </a:defRPr>
      </a:lvl6pPr>
      <a:lvl7pPr marL="4097338" indent="-352425" algn="l" defTabSz="1414463" rtl="0" fontAlgn="base">
        <a:spcBef>
          <a:spcPct val="20000"/>
        </a:spcBef>
        <a:spcAft>
          <a:spcPct val="0"/>
        </a:spcAft>
        <a:buChar char="»"/>
        <a:defRPr sz="3100">
          <a:solidFill>
            <a:schemeClr val="tx1"/>
          </a:solidFill>
          <a:latin typeface="+mn-lt"/>
        </a:defRPr>
      </a:lvl7pPr>
      <a:lvl8pPr marL="4554538" indent="-352425" algn="l" defTabSz="1414463" rtl="0" fontAlgn="base">
        <a:spcBef>
          <a:spcPct val="20000"/>
        </a:spcBef>
        <a:spcAft>
          <a:spcPct val="0"/>
        </a:spcAft>
        <a:buChar char="»"/>
        <a:defRPr sz="3100">
          <a:solidFill>
            <a:schemeClr val="tx1"/>
          </a:solidFill>
          <a:latin typeface="+mn-lt"/>
        </a:defRPr>
      </a:lvl8pPr>
      <a:lvl9pPr marL="5011738" indent="-352425" algn="l" defTabSz="1414463" rtl="0" fontAlgn="base">
        <a:spcBef>
          <a:spcPct val="20000"/>
        </a:spcBef>
        <a:spcAft>
          <a:spcPct val="0"/>
        </a:spcAft>
        <a:buChar char="»"/>
        <a:defRPr sz="31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emf"/><Relationship Id="rId26" Type="http://schemas.openxmlformats.org/officeDocument/2006/relationships/oleObject" Target="../embeddings/oleObject2.bin"/><Relationship Id="rId3" Type="http://schemas.openxmlformats.org/officeDocument/2006/relationships/notesSlide" Target="../notesSlides/notesSlide1.xml"/><Relationship Id="rId21" Type="http://schemas.openxmlformats.org/officeDocument/2006/relationships/image" Target="../media/image21.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3.png"/><Relationship Id="rId2" Type="http://schemas.openxmlformats.org/officeDocument/2006/relationships/slideLayout" Target="../slideLayouts/slideLayout7.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3.wmf"/><Relationship Id="rId1" Type="http://schemas.openxmlformats.org/officeDocument/2006/relationships/vmlDrawing" Target="../drawings/vmlDrawing1.vml"/><Relationship Id="rId6" Type="http://schemas.openxmlformats.org/officeDocument/2006/relationships/image" Target="../media/image6.emf"/><Relationship Id="rId11" Type="http://schemas.openxmlformats.org/officeDocument/2006/relationships/image" Target="../media/image11.png"/><Relationship Id="rId24" Type="http://schemas.openxmlformats.org/officeDocument/2006/relationships/image" Target="../media/image1.wmf"/><Relationship Id="rId32" Type="http://schemas.openxmlformats.org/officeDocument/2006/relationships/image" Target="../media/image26.pn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oleObject" Target="../embeddings/oleObject1.bin"/><Relationship Id="rId28" Type="http://schemas.openxmlformats.org/officeDocument/2006/relationships/oleObject" Target="../embeddings/oleObject3.bin"/><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wmf"/><Relationship Id="rId3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1732" y="9615265"/>
            <a:ext cx="1584176" cy="11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 name="Picture 3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6226" y="9615264"/>
            <a:ext cx="2241514" cy="155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6" name="Picture 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312" y="1660616"/>
            <a:ext cx="1008756" cy="75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Imag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948" y="2395498"/>
            <a:ext cx="1425541" cy="679359"/>
          </a:xfrm>
          <a:prstGeom prst="rect">
            <a:avLst/>
          </a:prstGeom>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8430" y="11138465"/>
            <a:ext cx="1491054" cy="150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441" y="1637554"/>
            <a:ext cx="1470779" cy="63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26" name="Rectangle 197"/>
          <p:cNvSpPr>
            <a:spLocks noChangeArrowheads="1"/>
          </p:cNvSpPr>
          <p:nvPr/>
        </p:nvSpPr>
        <p:spPr bwMode="auto">
          <a:xfrm>
            <a:off x="246956" y="1749549"/>
            <a:ext cx="99989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1400" b="1" i="1" baseline="30000" dirty="0" smtClean="0">
                <a:latin typeface="Arial" pitchFamily="34" charset="0"/>
                <a:cs typeface="Times New Roman" pitchFamily="18" charset="0"/>
              </a:rPr>
              <a:t>1 </a:t>
            </a:r>
            <a:r>
              <a:rPr lang="fr-FR" sz="1400" dirty="0" smtClean="0">
                <a:latin typeface="Arial" pitchFamily="34" charset="0"/>
                <a:cs typeface="Arial" pitchFamily="34" charset="0"/>
              </a:rPr>
              <a:t>CEA</a:t>
            </a:r>
            <a:r>
              <a:rPr lang="fr-FR" sz="1400" dirty="0">
                <a:latin typeface="Arial" pitchFamily="34" charset="0"/>
                <a:cs typeface="Arial" pitchFamily="34" charset="0"/>
              </a:rPr>
              <a:t>, IRFM, F-13108 Saint Paul-lez-Durance, </a:t>
            </a:r>
            <a:r>
              <a:rPr lang="fr-FR" sz="1400" dirty="0" smtClean="0">
                <a:latin typeface="Arial" pitchFamily="34" charset="0"/>
                <a:cs typeface="Arial" pitchFamily="34" charset="0"/>
              </a:rPr>
              <a:t>France.</a:t>
            </a:r>
          </a:p>
          <a:p>
            <a:pPr algn="ctr"/>
            <a:r>
              <a:rPr lang="fr-FR" sz="1400" i="1" baseline="30000" dirty="0">
                <a:latin typeface="Arial" pitchFamily="34" charset="0"/>
                <a:cs typeface="Arial" pitchFamily="34" charset="0"/>
              </a:rPr>
              <a:t>2</a:t>
            </a:r>
            <a:r>
              <a:rPr lang="fr-FR" sz="1400" dirty="0">
                <a:latin typeface="Arial" pitchFamily="34" charset="0"/>
                <a:cs typeface="Arial" pitchFamily="34" charset="0"/>
              </a:rPr>
              <a:t> </a:t>
            </a:r>
            <a:r>
              <a:rPr lang="fr-FR" sz="1400" dirty="0" err="1">
                <a:latin typeface="Arial" pitchFamily="34" charset="0"/>
                <a:cs typeface="Arial" pitchFamily="34" charset="0"/>
              </a:rPr>
              <a:t>Department</a:t>
            </a:r>
            <a:r>
              <a:rPr lang="fr-FR" sz="1400" dirty="0">
                <a:latin typeface="Arial" pitchFamily="34" charset="0"/>
                <a:cs typeface="Arial" pitchFamily="34" charset="0"/>
              </a:rPr>
              <a:t> of Electronics, </a:t>
            </a:r>
            <a:r>
              <a:rPr lang="fr-FR" sz="1400" dirty="0" err="1">
                <a:latin typeface="Arial" pitchFamily="34" charset="0"/>
                <a:cs typeface="Arial" pitchFamily="34" charset="0"/>
              </a:rPr>
              <a:t>Politecnico</a:t>
            </a:r>
            <a:r>
              <a:rPr lang="fr-FR" sz="1400" dirty="0">
                <a:latin typeface="Arial" pitchFamily="34" charset="0"/>
                <a:cs typeface="Arial" pitchFamily="34" charset="0"/>
              </a:rPr>
              <a:t> di Torino, Torino, </a:t>
            </a:r>
            <a:r>
              <a:rPr lang="fr-FR" sz="1400" dirty="0" err="1">
                <a:latin typeface="Arial" pitchFamily="34" charset="0"/>
                <a:cs typeface="Arial" pitchFamily="34" charset="0"/>
              </a:rPr>
              <a:t>Italy</a:t>
            </a:r>
            <a:r>
              <a:rPr lang="fr-FR" sz="1400" dirty="0">
                <a:latin typeface="Arial" pitchFamily="34" charset="0"/>
                <a:cs typeface="Arial" pitchFamily="34" charset="0"/>
              </a:rPr>
              <a:t>. </a:t>
            </a:r>
          </a:p>
          <a:p>
            <a:pPr algn="ctr"/>
            <a:r>
              <a:rPr lang="fr-FR" sz="1400" i="1" baseline="30000" dirty="0">
                <a:latin typeface="Arial" pitchFamily="34" charset="0"/>
                <a:cs typeface="Arial" pitchFamily="34" charset="0"/>
              </a:rPr>
              <a:t>3</a:t>
            </a:r>
            <a:r>
              <a:rPr lang="fr-FR" sz="1400" dirty="0">
                <a:latin typeface="Arial" pitchFamily="34" charset="0"/>
                <a:cs typeface="Arial" pitchFamily="34" charset="0"/>
              </a:rPr>
              <a:t> Association EURATOM-</a:t>
            </a:r>
            <a:r>
              <a:rPr lang="fr-FR" sz="1400" dirty="0" err="1">
                <a:latin typeface="Arial" pitchFamily="34" charset="0"/>
                <a:cs typeface="Arial" pitchFamily="34" charset="0"/>
              </a:rPr>
              <a:t>Belgian</a:t>
            </a:r>
            <a:r>
              <a:rPr lang="fr-FR" sz="1400" dirty="0">
                <a:latin typeface="Arial" pitchFamily="34" charset="0"/>
                <a:cs typeface="Arial" pitchFamily="34" charset="0"/>
              </a:rPr>
              <a:t> State, LPP-ERM-KMS, TEC </a:t>
            </a:r>
            <a:r>
              <a:rPr lang="fr-FR" sz="1400" dirty="0" err="1">
                <a:latin typeface="Arial" pitchFamily="34" charset="0"/>
                <a:cs typeface="Arial" pitchFamily="34" charset="0"/>
              </a:rPr>
              <a:t>partner</a:t>
            </a:r>
            <a:r>
              <a:rPr lang="fr-FR" sz="1400" dirty="0">
                <a:latin typeface="Arial" pitchFamily="34" charset="0"/>
                <a:cs typeface="Arial" pitchFamily="34" charset="0"/>
              </a:rPr>
              <a:t>, Brussels, </a:t>
            </a:r>
            <a:r>
              <a:rPr lang="fr-FR" sz="1400" dirty="0" err="1">
                <a:latin typeface="Arial" pitchFamily="34" charset="0"/>
                <a:cs typeface="Arial" pitchFamily="34" charset="0"/>
              </a:rPr>
              <a:t>Belgium</a:t>
            </a:r>
            <a:endParaRPr lang="fr-FR" sz="1400" dirty="0">
              <a:latin typeface="Arial" pitchFamily="34" charset="0"/>
              <a:cs typeface="Arial" pitchFamily="34" charset="0"/>
            </a:endParaRPr>
          </a:p>
          <a:p>
            <a:pPr algn="ctr"/>
            <a:r>
              <a:rPr lang="fr-FR" sz="1400" i="1" baseline="30000" dirty="0">
                <a:latin typeface="Arial" pitchFamily="34" charset="0"/>
                <a:cs typeface="Arial" pitchFamily="34" charset="0"/>
              </a:rPr>
              <a:t>4</a:t>
            </a:r>
            <a:r>
              <a:rPr lang="fr-FR" sz="1400" dirty="0">
                <a:latin typeface="Arial" pitchFamily="34" charset="0"/>
                <a:cs typeface="Arial" pitchFamily="34" charset="0"/>
              </a:rPr>
              <a:t> IJL UMR 7198, CNRS-Université de Lorraine, BP 70239, F-54506 Vandœuvre Cedex, France.</a:t>
            </a:r>
          </a:p>
          <a:p>
            <a:pPr algn="ctr"/>
            <a:r>
              <a:rPr lang="fr-FR" sz="1400" i="1" baseline="30000" dirty="0">
                <a:latin typeface="Arial" pitchFamily="34" charset="0"/>
                <a:cs typeface="Arial" pitchFamily="34" charset="0"/>
              </a:rPr>
              <a:t>5</a:t>
            </a:r>
            <a:r>
              <a:rPr lang="fr-FR" sz="1400" dirty="0">
                <a:latin typeface="Arial" pitchFamily="34" charset="0"/>
                <a:cs typeface="Arial" pitchFamily="34" charset="0"/>
              </a:rPr>
              <a:t> ITER </a:t>
            </a:r>
            <a:r>
              <a:rPr lang="fr-FR" sz="1400" dirty="0" err="1">
                <a:latin typeface="Arial" pitchFamily="34" charset="0"/>
                <a:cs typeface="Arial" pitchFamily="34" charset="0"/>
              </a:rPr>
              <a:t>Organization</a:t>
            </a:r>
            <a:r>
              <a:rPr lang="fr-FR" sz="1400" dirty="0">
                <a:latin typeface="Arial" pitchFamily="34" charset="0"/>
                <a:cs typeface="Arial" pitchFamily="34" charset="0"/>
              </a:rPr>
              <a:t>, Route de </a:t>
            </a:r>
            <a:r>
              <a:rPr lang="fr-FR" sz="1400" dirty="0" err="1">
                <a:latin typeface="Arial" pitchFamily="34" charset="0"/>
                <a:cs typeface="Arial" pitchFamily="34" charset="0"/>
              </a:rPr>
              <a:t>Vinon</a:t>
            </a:r>
            <a:r>
              <a:rPr lang="fr-FR" sz="1400" dirty="0">
                <a:latin typeface="Arial" pitchFamily="34" charset="0"/>
                <a:cs typeface="Arial" pitchFamily="34" charset="0"/>
              </a:rPr>
              <a:t>-sur-Verdon, CS 90 046, 13067 Saint Paul-lez-Durance, France.</a:t>
            </a:r>
          </a:p>
          <a:p>
            <a:pPr algn="ctr"/>
            <a:r>
              <a:rPr lang="fr-FR" sz="1400" i="1" baseline="30000" dirty="0">
                <a:latin typeface="Arial" pitchFamily="34" charset="0"/>
                <a:cs typeface="Arial" pitchFamily="34" charset="0"/>
              </a:rPr>
              <a:t>6</a:t>
            </a:r>
            <a:r>
              <a:rPr lang="fr-FR" sz="1400" dirty="0">
                <a:latin typeface="Arial" pitchFamily="34" charset="0"/>
                <a:cs typeface="Arial" pitchFamily="34" charset="0"/>
              </a:rPr>
              <a:t> </a:t>
            </a:r>
            <a:r>
              <a:rPr lang="fr-FR" sz="1400" dirty="0" err="1">
                <a:latin typeface="Arial" pitchFamily="34" charset="0"/>
                <a:cs typeface="Arial" pitchFamily="34" charset="0"/>
              </a:rPr>
              <a:t>now</a:t>
            </a:r>
            <a:r>
              <a:rPr lang="fr-FR" sz="1400" dirty="0">
                <a:latin typeface="Arial" pitchFamily="34" charset="0"/>
                <a:cs typeface="Arial" pitchFamily="34" charset="0"/>
              </a:rPr>
              <a:t>: Max-Planck-Institut </a:t>
            </a:r>
            <a:r>
              <a:rPr lang="fr-FR" sz="1400" dirty="0" err="1">
                <a:latin typeface="Arial" pitchFamily="34" charset="0"/>
                <a:cs typeface="Arial" pitchFamily="34" charset="0"/>
              </a:rPr>
              <a:t>für</a:t>
            </a:r>
            <a:r>
              <a:rPr lang="fr-FR" sz="1400" dirty="0">
                <a:latin typeface="Arial" pitchFamily="34" charset="0"/>
                <a:cs typeface="Arial" pitchFamily="34" charset="0"/>
              </a:rPr>
              <a:t> </a:t>
            </a:r>
            <a:r>
              <a:rPr lang="fr-FR" sz="1400" dirty="0" err="1">
                <a:latin typeface="Arial" pitchFamily="34" charset="0"/>
                <a:cs typeface="Arial" pitchFamily="34" charset="0"/>
              </a:rPr>
              <a:t>Plasmaphysik</a:t>
            </a:r>
            <a:r>
              <a:rPr lang="fr-FR" sz="1400" dirty="0">
                <a:latin typeface="Arial" pitchFamily="34" charset="0"/>
                <a:cs typeface="Arial" pitchFamily="34" charset="0"/>
              </a:rPr>
              <a:t>, EURATOM-</a:t>
            </a:r>
            <a:r>
              <a:rPr lang="fr-FR" sz="1400" dirty="0" err="1">
                <a:latin typeface="Arial" pitchFamily="34" charset="0"/>
                <a:cs typeface="Arial" pitchFamily="34" charset="0"/>
              </a:rPr>
              <a:t>Assoziation</a:t>
            </a:r>
            <a:r>
              <a:rPr lang="fr-FR" sz="1400" dirty="0">
                <a:latin typeface="Arial" pitchFamily="34" charset="0"/>
                <a:cs typeface="Arial" pitchFamily="34" charset="0"/>
              </a:rPr>
              <a:t>, </a:t>
            </a:r>
            <a:r>
              <a:rPr lang="fr-FR" sz="1400" dirty="0" err="1">
                <a:latin typeface="Arial" pitchFamily="34" charset="0"/>
                <a:cs typeface="Arial" pitchFamily="34" charset="0"/>
              </a:rPr>
              <a:t>Garching</a:t>
            </a:r>
            <a:r>
              <a:rPr lang="fr-FR" sz="1400" dirty="0">
                <a:latin typeface="Arial" pitchFamily="34" charset="0"/>
                <a:cs typeface="Arial" pitchFamily="34" charset="0"/>
              </a:rPr>
              <a:t>, Germany.</a:t>
            </a:r>
          </a:p>
        </p:txBody>
      </p:sp>
      <p:pic>
        <p:nvPicPr>
          <p:cNvPr id="95" name="Picture 2" descr="C:\Users\JJ228591\Documents\Communication\Poster\PhD_Event_2012_Pont_a_Mousson\Vfloa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116" y="11127432"/>
            <a:ext cx="1751032" cy="158969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D:\Politecnico\Topica\Simulazioni\Antenna Tore Supra\Confronti\TS2a_Front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87830" y="11191616"/>
            <a:ext cx="1599486" cy="1336931"/>
          </a:xfrm>
          <a:prstGeom prst="rect">
            <a:avLst/>
          </a:prstGeom>
          <a:noFill/>
          <a:ln>
            <a:noFill/>
          </a:ln>
          <a:effectLst>
            <a:glow rad="127000">
              <a:srgbClr val="781469">
                <a:alpha val="0"/>
              </a:srgbClr>
            </a:glow>
          </a:effectLst>
        </p:spPr>
      </p:pic>
      <p:grpSp>
        <p:nvGrpSpPr>
          <p:cNvPr id="87" name="Groupe 86"/>
          <p:cNvGrpSpPr/>
          <p:nvPr/>
        </p:nvGrpSpPr>
        <p:grpSpPr>
          <a:xfrm rot="197594">
            <a:off x="118870" y="11227751"/>
            <a:ext cx="6020492" cy="727642"/>
            <a:chOff x="1870704" y="351391"/>
            <a:chExt cx="7100609" cy="2898434"/>
          </a:xfrm>
        </p:grpSpPr>
        <p:sp>
          <p:nvSpPr>
            <p:cNvPr id="89" name="Line 20"/>
            <p:cNvSpPr>
              <a:spLocks noChangeShapeType="1"/>
            </p:cNvSpPr>
            <p:nvPr/>
          </p:nvSpPr>
          <p:spPr bwMode="auto">
            <a:xfrm flipV="1">
              <a:off x="5292080" y="1772816"/>
              <a:ext cx="96571" cy="482808"/>
            </a:xfrm>
            <a:prstGeom prst="line">
              <a:avLst/>
            </a:prstGeom>
            <a:noFill/>
            <a:ln w="190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black"/>
                </a:solidFill>
                <a:effectLst/>
                <a:uLnTx/>
                <a:uFillTx/>
                <a:latin typeface="Arial" charset="0"/>
              </a:endParaRPr>
            </a:p>
          </p:txBody>
        </p:sp>
        <p:sp>
          <p:nvSpPr>
            <p:cNvPr id="90" name="Line 21"/>
            <p:cNvSpPr>
              <a:spLocks noChangeShapeType="1"/>
            </p:cNvSpPr>
            <p:nvPr/>
          </p:nvSpPr>
          <p:spPr bwMode="auto">
            <a:xfrm flipH="1" flipV="1">
              <a:off x="5173123" y="1344409"/>
              <a:ext cx="112913" cy="880497"/>
            </a:xfrm>
            <a:prstGeom prst="line">
              <a:avLst/>
            </a:prstGeom>
            <a:noFill/>
            <a:ln w="190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black"/>
                </a:solidFill>
                <a:effectLst/>
                <a:uLnTx/>
                <a:uFillTx/>
                <a:latin typeface="Arial" charset="0"/>
              </a:endParaRPr>
            </a:p>
          </p:txBody>
        </p:sp>
        <p:sp>
          <p:nvSpPr>
            <p:cNvPr id="91" name="Text Box 22"/>
            <p:cNvSpPr txBox="1">
              <a:spLocks noChangeArrowheads="1"/>
            </p:cNvSpPr>
            <p:nvPr/>
          </p:nvSpPr>
          <p:spPr bwMode="auto">
            <a:xfrm rot="17343680">
              <a:off x="5018223" y="1846789"/>
              <a:ext cx="9396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1" u="none" strike="noStrike" kern="0" cap="none" spc="0" normalizeH="0" baseline="0" noProof="0" dirty="0" smtClean="0">
                  <a:ln>
                    <a:noFill/>
                  </a:ln>
                  <a:solidFill>
                    <a:prstClr val="black"/>
                  </a:solidFill>
                  <a:effectLst/>
                  <a:uLnTx/>
                  <a:uFillTx/>
                  <a:latin typeface="Arial" charset="0"/>
                </a:rPr>
                <a:t>radial</a:t>
              </a:r>
              <a:endParaRPr kumimoji="0" lang="fr-FR" sz="1800" b="0" i="1" u="none" strike="noStrike" kern="0" cap="none" spc="0" normalizeH="0" baseline="0" noProof="0" dirty="0">
                <a:ln>
                  <a:noFill/>
                </a:ln>
                <a:solidFill>
                  <a:prstClr val="black"/>
                </a:solidFill>
                <a:effectLst/>
                <a:uLnTx/>
                <a:uFillTx/>
                <a:latin typeface="Arial" charset="0"/>
              </a:endParaRPr>
            </a:p>
          </p:txBody>
        </p:sp>
        <p:sp>
          <p:nvSpPr>
            <p:cNvPr id="92" name="Rectangle 91"/>
            <p:cNvSpPr/>
            <p:nvPr/>
          </p:nvSpPr>
          <p:spPr>
            <a:xfrm rot="4356281">
              <a:off x="4548595" y="2029134"/>
              <a:ext cx="124906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err="1" smtClean="0">
                  <a:ln>
                    <a:noFill/>
                  </a:ln>
                  <a:solidFill>
                    <a:prstClr val="black"/>
                  </a:solidFill>
                  <a:effectLst/>
                  <a:uLnTx/>
                  <a:uFillTx/>
                  <a:latin typeface="Arial" charset="0"/>
                </a:rPr>
                <a:t>poloidal</a:t>
              </a:r>
              <a:endParaRPr kumimoji="0" lang="fr-FR" sz="1800" b="0" i="0" u="none" strike="noStrike" kern="0" cap="none" spc="0" normalizeH="0" baseline="0" noProof="0" dirty="0" smtClean="0">
                <a:ln>
                  <a:noFill/>
                </a:ln>
                <a:solidFill>
                  <a:prstClr val="black"/>
                </a:solidFill>
                <a:effectLst/>
                <a:uLnTx/>
                <a:uFillTx/>
                <a:latin typeface="Arial" charset="0"/>
              </a:endParaRPr>
            </a:p>
          </p:txBody>
        </p:sp>
        <p:sp>
          <p:nvSpPr>
            <p:cNvPr id="93" name="Parallélogramme 92"/>
            <p:cNvSpPr/>
            <p:nvPr/>
          </p:nvSpPr>
          <p:spPr>
            <a:xfrm rot="21075446">
              <a:off x="1870704" y="351391"/>
              <a:ext cx="7100609" cy="2898434"/>
            </a:xfrm>
            <a:prstGeom prst="parallelogram">
              <a:avLst>
                <a:gd name="adj" fmla="val 60555"/>
              </a:avLst>
            </a:prstGeom>
            <a:solidFill>
              <a:srgbClr val="7030A0">
                <a:alpha val="17000"/>
              </a:srgbClr>
            </a:solidFill>
            <a:ln w="25400" cap="flat" cmpd="sng" algn="ctr">
              <a:solidFill>
                <a:sysClr val="windowText" lastClr="000000"/>
              </a:solidFill>
              <a:prstDash val="solid"/>
            </a:ln>
            <a:effectLst/>
            <a:scene3d>
              <a:camera prst="orthographicFront">
                <a:rot lat="1149919" lon="4850515" rev="20851211"/>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Arial"/>
                <a:ea typeface="+mn-ea"/>
                <a:cs typeface="+mn-cs"/>
              </a:endParaRPr>
            </a:p>
          </p:txBody>
        </p:sp>
      </p:grpSp>
      <p:pic>
        <p:nvPicPr>
          <p:cNvPr id="1238" name="Picture 2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2284" y="8129529"/>
            <a:ext cx="4303184" cy="2637863"/>
          </a:xfrm>
          <a:prstGeom prst="rect">
            <a:avLst/>
          </a:prstGeom>
          <a:solidFill>
            <a:schemeClr val="bg1"/>
          </a:solidFill>
          <a:ln>
            <a:noFill/>
          </a:ln>
          <a:effectLst/>
        </p:spPr>
      </p:pic>
      <p:pic>
        <p:nvPicPr>
          <p:cNvPr id="1057" name="Imag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07237" y="9626298"/>
            <a:ext cx="1518619" cy="11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5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58457" y="1588649"/>
            <a:ext cx="741428" cy="66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82" name="Rectangle 197"/>
          <p:cNvSpPr>
            <a:spLocks noChangeArrowheads="1"/>
          </p:cNvSpPr>
          <p:nvPr/>
        </p:nvSpPr>
        <p:spPr bwMode="auto">
          <a:xfrm>
            <a:off x="31442" y="1046312"/>
            <a:ext cx="102555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GB" sz="1600" b="1" i="1" u="sng" dirty="0">
                <a:latin typeface="Arial" pitchFamily="34" charset="0"/>
                <a:cs typeface="Times New Roman" pitchFamily="18" charset="0"/>
              </a:rPr>
              <a:t>L. Colas</a:t>
            </a:r>
            <a:r>
              <a:rPr lang="en-GB" sz="1600" b="1" i="1" u="sng" baseline="30000" dirty="0">
                <a:latin typeface="Arial" pitchFamily="34" charset="0"/>
                <a:cs typeface="Times New Roman" pitchFamily="18" charset="0"/>
              </a:rPr>
              <a:t>1</a:t>
            </a:r>
            <a:r>
              <a:rPr lang="en-GB" sz="1600" b="1" i="1" u="sng" dirty="0">
                <a:latin typeface="Arial" pitchFamily="34" charset="0"/>
                <a:cs typeface="Times New Roman" pitchFamily="18" charset="0"/>
              </a:rPr>
              <a:t>,</a:t>
            </a:r>
            <a:r>
              <a:rPr lang="en-GB" sz="1600" b="1" i="1" dirty="0">
                <a:latin typeface="Arial" pitchFamily="34" charset="0"/>
                <a:cs typeface="Times New Roman" pitchFamily="18" charset="0"/>
              </a:rPr>
              <a:t> J. </a:t>
            </a:r>
            <a:r>
              <a:rPr lang="en-GB" sz="1600" b="1" i="1" dirty="0" smtClean="0">
                <a:latin typeface="Arial" pitchFamily="34" charset="0"/>
                <a:cs typeface="Times New Roman" pitchFamily="18" charset="0"/>
              </a:rPr>
              <a:t>Jacquot</a:t>
            </a:r>
            <a:r>
              <a:rPr lang="en-GB" sz="1600" b="1" i="1" baseline="30000" dirty="0" smtClean="0">
                <a:latin typeface="Arial" pitchFamily="34" charset="0"/>
                <a:cs typeface="Times New Roman" pitchFamily="18" charset="0"/>
              </a:rPr>
              <a:t>1,6</a:t>
            </a:r>
            <a:r>
              <a:rPr lang="en-GB" sz="1600" b="1" i="1" dirty="0" smtClean="0">
                <a:latin typeface="Arial" pitchFamily="34" charset="0"/>
                <a:cs typeface="Times New Roman" pitchFamily="18" charset="0"/>
              </a:rPr>
              <a:t>, </a:t>
            </a:r>
            <a:r>
              <a:rPr lang="en-GB" sz="1600" b="1" i="1" dirty="0">
                <a:latin typeface="Arial" pitchFamily="34" charset="0"/>
                <a:cs typeface="Times New Roman" pitchFamily="18" charset="0"/>
              </a:rPr>
              <a:t>D. Milanesio</a:t>
            </a:r>
            <a:r>
              <a:rPr lang="en-GB" sz="1600" b="1" i="1" baseline="30000" dirty="0">
                <a:latin typeface="Arial" pitchFamily="34" charset="0"/>
                <a:cs typeface="Times New Roman" pitchFamily="18" charset="0"/>
              </a:rPr>
              <a:t>2</a:t>
            </a:r>
            <a:r>
              <a:rPr lang="en-GB" sz="1600" b="1" i="1" dirty="0">
                <a:latin typeface="Arial" pitchFamily="34" charset="0"/>
                <a:cs typeface="Times New Roman" pitchFamily="18" charset="0"/>
              </a:rPr>
              <a:t>, L. Lu</a:t>
            </a:r>
            <a:r>
              <a:rPr lang="en-GB" sz="1600" b="1" i="1" baseline="30000" dirty="0">
                <a:latin typeface="Arial" pitchFamily="34" charset="0"/>
                <a:cs typeface="Times New Roman" pitchFamily="18" charset="0"/>
              </a:rPr>
              <a:t>1</a:t>
            </a:r>
            <a:r>
              <a:rPr lang="en-GB" sz="1600" b="1" i="1" dirty="0">
                <a:latin typeface="Arial" pitchFamily="34" charset="0"/>
                <a:cs typeface="Times New Roman" pitchFamily="18" charset="0"/>
              </a:rPr>
              <a:t>, J-M. Bernard</a:t>
            </a:r>
            <a:r>
              <a:rPr lang="en-GB" sz="1600" b="1" i="1" baseline="30000" dirty="0">
                <a:latin typeface="Arial" pitchFamily="34" charset="0"/>
                <a:cs typeface="Times New Roman" pitchFamily="18" charset="0"/>
              </a:rPr>
              <a:t>1</a:t>
            </a:r>
            <a:r>
              <a:rPr lang="en-GB" sz="1600" b="1" i="1" dirty="0">
                <a:latin typeface="Arial" pitchFamily="34" charset="0"/>
                <a:cs typeface="Times New Roman" pitchFamily="18" charset="0"/>
              </a:rPr>
              <a:t>, S. Carpentier</a:t>
            </a:r>
            <a:r>
              <a:rPr lang="en-GB" sz="1600" b="1" i="1" baseline="30000" dirty="0">
                <a:latin typeface="Arial" pitchFamily="34" charset="0"/>
                <a:cs typeface="Times New Roman" pitchFamily="18" charset="0"/>
              </a:rPr>
              <a:t>5</a:t>
            </a:r>
            <a:r>
              <a:rPr lang="en-GB" sz="1600" b="1" i="1" dirty="0">
                <a:latin typeface="Arial" pitchFamily="34" charset="0"/>
                <a:cs typeface="Times New Roman" pitchFamily="18" charset="0"/>
              </a:rPr>
              <a:t>, Y. </a:t>
            </a:r>
            <a:r>
              <a:rPr lang="en-GB" sz="1600" b="1" i="1" dirty="0" smtClean="0">
                <a:latin typeface="Arial" pitchFamily="34" charset="0"/>
                <a:cs typeface="Times New Roman" pitchFamily="18" charset="0"/>
              </a:rPr>
              <a:t>Corre</a:t>
            </a:r>
            <a:r>
              <a:rPr lang="en-GB" sz="1600" b="1" i="1" baseline="30000" dirty="0" smtClean="0">
                <a:latin typeface="Arial" pitchFamily="34" charset="0"/>
                <a:cs typeface="Times New Roman" pitchFamily="18" charset="0"/>
              </a:rPr>
              <a:t>1</a:t>
            </a:r>
            <a:r>
              <a:rPr lang="en-GB" sz="1600" b="1" i="1" dirty="0" smtClean="0">
                <a:latin typeface="Arial" pitchFamily="34" charset="0"/>
                <a:cs typeface="Times New Roman" pitchFamily="18" charset="0"/>
              </a:rPr>
              <a:t>, F. Durodié</a:t>
            </a:r>
            <a:r>
              <a:rPr lang="en-GB" sz="1600" b="1" i="1" baseline="30000" dirty="0" smtClean="0">
                <a:latin typeface="Arial" pitchFamily="34" charset="0"/>
                <a:cs typeface="Times New Roman" pitchFamily="18" charset="0"/>
              </a:rPr>
              <a:t>3</a:t>
            </a:r>
            <a:r>
              <a:rPr lang="en-GB" sz="1600" b="1" i="1" dirty="0">
                <a:latin typeface="Arial" pitchFamily="34" charset="0"/>
                <a:cs typeface="Times New Roman" pitchFamily="18" charset="0"/>
              </a:rPr>
              <a:t>, E. Faudot</a:t>
            </a:r>
            <a:r>
              <a:rPr lang="en-GB" sz="1600" b="1" i="1" baseline="30000" dirty="0">
                <a:latin typeface="Arial" pitchFamily="34" charset="0"/>
                <a:cs typeface="Times New Roman" pitchFamily="18" charset="0"/>
              </a:rPr>
              <a:t>4</a:t>
            </a:r>
            <a:r>
              <a:rPr lang="en-GB" sz="1600" b="1" i="1" dirty="0">
                <a:latin typeface="Arial" pitchFamily="34" charset="0"/>
                <a:cs typeface="Times New Roman" pitchFamily="18" charset="0"/>
              </a:rPr>
              <a:t>, M. Firdaouss</a:t>
            </a:r>
            <a:r>
              <a:rPr lang="en-GB" sz="1600" b="1" i="1" baseline="30000" dirty="0">
                <a:latin typeface="Arial" pitchFamily="34" charset="0"/>
                <a:cs typeface="Times New Roman" pitchFamily="18" charset="0"/>
              </a:rPr>
              <a:t>1</a:t>
            </a:r>
            <a:r>
              <a:rPr lang="en-GB" sz="1600" b="1" i="1" dirty="0">
                <a:latin typeface="Arial" pitchFamily="34" charset="0"/>
                <a:cs typeface="Times New Roman" pitchFamily="18" charset="0"/>
              </a:rPr>
              <a:t>, M. Goniche</a:t>
            </a:r>
            <a:r>
              <a:rPr lang="en-GB" sz="1600" b="1" i="1" baseline="30000" dirty="0">
                <a:latin typeface="Arial" pitchFamily="34" charset="0"/>
                <a:cs typeface="Times New Roman" pitchFamily="18" charset="0"/>
              </a:rPr>
              <a:t>1</a:t>
            </a:r>
            <a:r>
              <a:rPr lang="en-GB" sz="1600" b="1" i="1" dirty="0">
                <a:latin typeface="Arial" pitchFamily="34" charset="0"/>
                <a:cs typeface="Times New Roman" pitchFamily="18" charset="0"/>
              </a:rPr>
              <a:t>, J.-P. Gunn</a:t>
            </a:r>
            <a:r>
              <a:rPr lang="en-GB" sz="1600" b="1" i="1" baseline="30000" dirty="0">
                <a:latin typeface="Arial" pitchFamily="34" charset="0"/>
                <a:cs typeface="Times New Roman" pitchFamily="18" charset="0"/>
              </a:rPr>
              <a:t>1</a:t>
            </a:r>
            <a:r>
              <a:rPr lang="en-GB" sz="1600" b="1" i="1" dirty="0">
                <a:latin typeface="Arial" pitchFamily="34" charset="0"/>
                <a:cs typeface="Times New Roman" pitchFamily="18" charset="0"/>
              </a:rPr>
              <a:t>, W. Helou</a:t>
            </a:r>
            <a:r>
              <a:rPr lang="en-GB" sz="1600" b="1" i="1" baseline="30000" dirty="0">
                <a:latin typeface="Arial" pitchFamily="34" charset="0"/>
                <a:cs typeface="Times New Roman" pitchFamily="18" charset="0"/>
              </a:rPr>
              <a:t>1</a:t>
            </a:r>
            <a:r>
              <a:rPr lang="en-GB" sz="1600" b="1" i="1" dirty="0">
                <a:latin typeface="Arial" pitchFamily="34" charset="0"/>
                <a:cs typeface="Times New Roman" pitchFamily="18" charset="0"/>
              </a:rPr>
              <a:t>, S. Heuraux</a:t>
            </a:r>
            <a:r>
              <a:rPr lang="en-GB" sz="1600" b="1" i="1" baseline="30000" dirty="0">
                <a:latin typeface="Arial" pitchFamily="34" charset="0"/>
                <a:cs typeface="Times New Roman" pitchFamily="18" charset="0"/>
              </a:rPr>
              <a:t>4</a:t>
            </a:r>
            <a:r>
              <a:rPr lang="en-GB" sz="1600" b="1" i="1" dirty="0">
                <a:latin typeface="Arial" pitchFamily="34" charset="0"/>
                <a:cs typeface="Times New Roman" pitchFamily="18" charset="0"/>
              </a:rPr>
              <a:t>, J. Hillairet</a:t>
            </a:r>
            <a:r>
              <a:rPr lang="en-GB" sz="1600" b="1" i="1" baseline="30000" dirty="0">
                <a:latin typeface="Arial" pitchFamily="34" charset="0"/>
                <a:cs typeface="Times New Roman" pitchFamily="18" charset="0"/>
              </a:rPr>
              <a:t>1</a:t>
            </a:r>
            <a:r>
              <a:rPr lang="en-GB" sz="1600" b="1" i="1" dirty="0">
                <a:latin typeface="Arial" pitchFamily="34" charset="0"/>
                <a:cs typeface="Times New Roman" pitchFamily="18" charset="0"/>
              </a:rPr>
              <a:t>, M. Kubič</a:t>
            </a:r>
            <a:r>
              <a:rPr lang="en-GB" sz="1600" b="1" i="1" baseline="30000" dirty="0">
                <a:latin typeface="Arial" pitchFamily="34" charset="0"/>
                <a:cs typeface="Times New Roman" pitchFamily="18" charset="0"/>
              </a:rPr>
              <a:t>1</a:t>
            </a:r>
            <a:r>
              <a:rPr lang="en-GB" sz="1600" b="1" i="1" dirty="0">
                <a:latin typeface="Arial" pitchFamily="34" charset="0"/>
                <a:cs typeface="Times New Roman" pitchFamily="18" charset="0"/>
              </a:rPr>
              <a:t>, Ph. U. Lamalle</a:t>
            </a:r>
            <a:r>
              <a:rPr lang="en-GB" sz="1600" b="1" i="1" baseline="30000" dirty="0">
                <a:latin typeface="Arial" pitchFamily="34" charset="0"/>
                <a:cs typeface="Times New Roman" pitchFamily="18" charset="0"/>
              </a:rPr>
              <a:t>5</a:t>
            </a:r>
            <a:r>
              <a:rPr lang="en-GB" sz="1600" b="1" i="1" dirty="0">
                <a:latin typeface="Arial" pitchFamily="34" charset="0"/>
                <a:cs typeface="Times New Roman" pitchFamily="18" charset="0"/>
              </a:rPr>
              <a:t>, X. Litaudon</a:t>
            </a:r>
            <a:r>
              <a:rPr lang="en-GB" sz="1600" b="1" i="1" baseline="30000" dirty="0">
                <a:latin typeface="Arial" pitchFamily="34" charset="0"/>
                <a:cs typeface="Times New Roman" pitchFamily="18" charset="0"/>
              </a:rPr>
              <a:t>1</a:t>
            </a:r>
            <a:r>
              <a:rPr lang="en-GB" sz="1600" b="1" i="1" dirty="0">
                <a:latin typeface="Arial" pitchFamily="34" charset="0"/>
                <a:cs typeface="Times New Roman" pitchFamily="18" charset="0"/>
              </a:rPr>
              <a:t>, R. </a:t>
            </a:r>
            <a:r>
              <a:rPr lang="en-GB" sz="1600" b="1" i="1" dirty="0" smtClean="0">
                <a:latin typeface="Arial" pitchFamily="34" charset="0"/>
                <a:cs typeface="Times New Roman" pitchFamily="18" charset="0"/>
              </a:rPr>
              <a:t>Maggiora</a:t>
            </a:r>
            <a:r>
              <a:rPr lang="en-GB" sz="1600" b="1" i="1" baseline="30000" dirty="0" smtClean="0">
                <a:latin typeface="Arial" pitchFamily="34" charset="0"/>
                <a:cs typeface="Times New Roman" pitchFamily="18" charset="0"/>
              </a:rPr>
              <a:t>2</a:t>
            </a:r>
            <a:r>
              <a:rPr lang="en-GB" sz="1600" b="1" i="1" dirty="0" smtClean="0">
                <a:latin typeface="Arial" pitchFamily="34" charset="0"/>
                <a:cs typeface="Times New Roman" pitchFamily="18" charset="0"/>
              </a:rPr>
              <a:t>, </a:t>
            </a:r>
            <a:r>
              <a:rPr lang="en-GB" sz="1600" b="1" i="1" dirty="0">
                <a:latin typeface="Arial" pitchFamily="34" charset="0"/>
                <a:cs typeface="Times New Roman" pitchFamily="18" charset="0"/>
              </a:rPr>
              <a:t>R. A. Pitts</a:t>
            </a:r>
            <a:r>
              <a:rPr lang="en-GB" sz="1600" b="1" i="1" baseline="30000" dirty="0">
                <a:latin typeface="Arial" pitchFamily="34" charset="0"/>
                <a:cs typeface="Times New Roman" pitchFamily="18" charset="0"/>
              </a:rPr>
              <a:t>5</a:t>
            </a:r>
            <a:endParaRPr lang="fr-FR" sz="1600" baseline="30000" dirty="0">
              <a:latin typeface="Arial" pitchFamily="34" charset="0"/>
              <a:cs typeface="Arial" pitchFamily="34" charset="0"/>
            </a:endParaRPr>
          </a:p>
        </p:txBody>
      </p:sp>
      <p:pic>
        <p:nvPicPr>
          <p:cNvPr id="15440" name="Picture 80" descr="Bandeau"/>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10287000" cy="1100138"/>
          </a:xfrm>
          <a:prstGeom prst="rect">
            <a:avLst/>
          </a:prstGeom>
          <a:noFill/>
          <a:extLst>
            <a:ext uri="{909E8E84-426E-40DD-AFC4-6F175D3DCCD1}">
              <a14:hiddenFill xmlns:a14="http://schemas.microsoft.com/office/drawing/2010/main">
                <a:solidFill>
                  <a:srgbClr val="FFFFFF"/>
                </a:solidFill>
              </a14:hiddenFill>
            </a:ext>
          </a:extLst>
        </p:spPr>
      </p:pic>
      <p:sp>
        <p:nvSpPr>
          <p:cNvPr id="15363" name="Text Box 17"/>
          <p:cNvSpPr txBox="1">
            <a:spLocks noChangeArrowheads="1"/>
          </p:cNvSpPr>
          <p:nvPr/>
        </p:nvSpPr>
        <p:spPr bwMode="auto">
          <a:xfrm>
            <a:off x="0" y="3422576"/>
            <a:ext cx="5143500" cy="1077218"/>
          </a:xfrm>
          <a:prstGeom prst="rect">
            <a:avLst/>
          </a:prstGeom>
          <a:solidFill>
            <a:srgbClr val="CCFFFF"/>
          </a:solidFill>
          <a:ln>
            <a:solidFill>
              <a:srgbClr val="FF0000"/>
            </a:solid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just">
              <a:spcBef>
                <a:spcPts val="0"/>
              </a:spcBef>
              <a:spcAft>
                <a:spcPts val="0"/>
              </a:spcAft>
            </a:pPr>
            <a:endParaRPr lang="en-US" sz="400" b="1" dirty="0" smtClean="0">
              <a:latin typeface="Segoe UI Semibold" pitchFamily="34" charset="0"/>
            </a:endParaRPr>
          </a:p>
          <a:p>
            <a:pPr algn="just">
              <a:spcBef>
                <a:spcPts val="0"/>
              </a:spcBef>
              <a:spcAft>
                <a:spcPts val="0"/>
              </a:spcAft>
            </a:pPr>
            <a:r>
              <a:rPr lang="en-US" sz="1000" b="1" dirty="0" smtClean="0">
                <a:latin typeface="Segoe UI Semibold" pitchFamily="34" charset="0"/>
              </a:rPr>
              <a:t>In </a:t>
            </a:r>
            <a:r>
              <a:rPr lang="en-US" sz="1000" b="1" dirty="0">
                <a:latin typeface="Segoe UI Semibold" pitchFamily="34" charset="0"/>
              </a:rPr>
              <a:t>magnetic Fusion devices, </a:t>
            </a:r>
            <a:r>
              <a:rPr lang="en-US" sz="1000" dirty="0">
                <a:solidFill>
                  <a:srgbClr val="0000FF"/>
                </a:solidFill>
                <a:latin typeface="Segoe UI Semibold" pitchFamily="34" charset="0"/>
              </a:rPr>
              <a:t>non-linear wave-plasma interactions </a:t>
            </a:r>
            <a:r>
              <a:rPr lang="en-US" sz="1000" b="1" dirty="0">
                <a:latin typeface="Segoe UI Semibold" pitchFamily="34" charset="0"/>
              </a:rPr>
              <a:t>in the </a:t>
            </a:r>
            <a:r>
              <a:rPr lang="en-US" sz="1000" b="1" dirty="0" smtClean="0">
                <a:latin typeface="Segoe UI Semibold" pitchFamily="34" charset="0"/>
              </a:rPr>
              <a:t>Scrape-Off Layer (SOL) </a:t>
            </a:r>
            <a:r>
              <a:rPr lang="en-US" sz="1000" b="1" dirty="0">
                <a:latin typeface="Segoe UI Semibold" pitchFamily="34" charset="0"/>
              </a:rPr>
              <a:t>often set </a:t>
            </a:r>
            <a:r>
              <a:rPr lang="en-US" sz="1000" b="1" dirty="0">
                <a:solidFill>
                  <a:srgbClr val="0000FF"/>
                </a:solidFill>
                <a:latin typeface="Segoe UI Semibold" pitchFamily="34" charset="0"/>
              </a:rPr>
              <a:t>operational limits </a:t>
            </a:r>
            <a:r>
              <a:rPr lang="en-US" sz="1000" b="1" dirty="0">
                <a:latin typeface="Segoe UI Semibold" pitchFamily="34" charset="0"/>
              </a:rPr>
              <a:t>for Radio-Frequency (RF) heating systems, due to impurity production or excessive heat loads. </a:t>
            </a:r>
            <a:r>
              <a:rPr lang="en-US" sz="1000" b="1" dirty="0">
                <a:solidFill>
                  <a:srgbClr val="0000FF"/>
                </a:solidFill>
                <a:latin typeface="Segoe UI Semibold" pitchFamily="34" charset="0"/>
              </a:rPr>
              <a:t>Understanding</a:t>
            </a:r>
            <a:r>
              <a:rPr lang="en-US" sz="1000" b="1" dirty="0">
                <a:latin typeface="Segoe UI Semibold" pitchFamily="34" charset="0"/>
              </a:rPr>
              <a:t> these interactions is key for reliable high-power Ion Cyclotron (IC) wave launch over long pulses in all-metal devices. Edge IC losses are attributed to a </a:t>
            </a:r>
            <a:r>
              <a:rPr lang="en-US" sz="1000" b="1" dirty="0">
                <a:solidFill>
                  <a:srgbClr val="0000FF"/>
                </a:solidFill>
                <a:latin typeface="Segoe UI Semibold" pitchFamily="34" charset="0"/>
              </a:rPr>
              <a:t>Direct Current (DC) biasing </a:t>
            </a:r>
            <a:r>
              <a:rPr lang="en-US" sz="1000" b="1" dirty="0">
                <a:latin typeface="Segoe UI Semibold" pitchFamily="34" charset="0"/>
              </a:rPr>
              <a:t>of the </a:t>
            </a:r>
            <a:r>
              <a:rPr lang="en-US" sz="1000" b="1" dirty="0" smtClean="0">
                <a:latin typeface="Segoe UI Semibold" pitchFamily="34" charset="0"/>
              </a:rPr>
              <a:t>SOL </a:t>
            </a:r>
            <a:r>
              <a:rPr lang="en-US" sz="1000" b="1" dirty="0">
                <a:latin typeface="Segoe UI Semibold" pitchFamily="34" charset="0"/>
              </a:rPr>
              <a:t>plasma by </a:t>
            </a:r>
            <a:r>
              <a:rPr lang="en-US" sz="1000" b="1" dirty="0">
                <a:solidFill>
                  <a:srgbClr val="0000FF"/>
                </a:solidFill>
                <a:latin typeface="Segoe UI Semibold" pitchFamily="34" charset="0"/>
              </a:rPr>
              <a:t>RF sheath rectification</a:t>
            </a:r>
            <a:r>
              <a:rPr lang="en-US" sz="1000" b="1" dirty="0">
                <a:latin typeface="Segoe UI Semibold" pitchFamily="34" charset="0"/>
              </a:rPr>
              <a:t>. </a:t>
            </a:r>
            <a:r>
              <a:rPr lang="en-US" sz="1000" b="1" dirty="0" smtClean="0">
                <a:latin typeface="Segoe UI Semibold" pitchFamily="34" charset="0"/>
              </a:rPr>
              <a:t>Here we propose, test and apply </a:t>
            </a:r>
            <a:r>
              <a:rPr lang="en-US" sz="1000" b="1" dirty="0" smtClean="0">
                <a:solidFill>
                  <a:srgbClr val="0000FF"/>
                </a:solidFill>
                <a:latin typeface="Segoe UI Semibold" pitchFamily="34" charset="0"/>
              </a:rPr>
              <a:t>a new model</a:t>
            </a:r>
            <a:r>
              <a:rPr lang="en-US" sz="1000" b="1" dirty="0" smtClean="0">
                <a:latin typeface="Segoe UI Semibold" pitchFamily="34" charset="0"/>
              </a:rPr>
              <a:t>.</a:t>
            </a:r>
            <a:endParaRPr lang="en-US" sz="1000" b="1" dirty="0">
              <a:latin typeface="Segoe UI Semibold" pitchFamily="34" charset="0"/>
            </a:endParaRPr>
          </a:p>
        </p:txBody>
      </p:sp>
      <p:sp>
        <p:nvSpPr>
          <p:cNvPr id="15365" name="Rectangle 269"/>
          <p:cNvSpPr>
            <a:spLocks noChangeArrowheads="1"/>
          </p:cNvSpPr>
          <p:nvPr/>
        </p:nvSpPr>
        <p:spPr bwMode="auto">
          <a:xfrm>
            <a:off x="3687763" y="6248400"/>
            <a:ext cx="10287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fr-FR"/>
          </a:p>
        </p:txBody>
      </p:sp>
      <p:sp>
        <p:nvSpPr>
          <p:cNvPr id="15366" name="Rectangle 656"/>
          <p:cNvSpPr>
            <a:spLocks noChangeArrowheads="1"/>
          </p:cNvSpPr>
          <p:nvPr/>
        </p:nvSpPr>
        <p:spPr bwMode="auto">
          <a:xfrm>
            <a:off x="3714750" y="6272213"/>
            <a:ext cx="10287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fr-FR"/>
          </a:p>
        </p:txBody>
      </p:sp>
      <p:sp>
        <p:nvSpPr>
          <p:cNvPr id="15368" name="Rectangle 741"/>
          <p:cNvSpPr>
            <a:spLocks noChangeArrowheads="1"/>
          </p:cNvSpPr>
          <p:nvPr/>
        </p:nvSpPr>
        <p:spPr bwMode="auto">
          <a:xfrm>
            <a:off x="3571875" y="6281738"/>
            <a:ext cx="10287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fr-FR"/>
          </a:p>
        </p:txBody>
      </p:sp>
      <p:sp>
        <p:nvSpPr>
          <p:cNvPr id="15369" name="Rectangle 861"/>
          <p:cNvSpPr>
            <a:spLocks noChangeArrowheads="1"/>
          </p:cNvSpPr>
          <p:nvPr/>
        </p:nvSpPr>
        <p:spPr bwMode="auto">
          <a:xfrm>
            <a:off x="3571875" y="6281738"/>
            <a:ext cx="10287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fr-FR"/>
          </a:p>
        </p:txBody>
      </p:sp>
      <p:sp>
        <p:nvSpPr>
          <p:cNvPr id="15372" name="Rectangle 139"/>
          <p:cNvSpPr>
            <a:spLocks noChangeArrowheads="1"/>
          </p:cNvSpPr>
          <p:nvPr/>
        </p:nvSpPr>
        <p:spPr bwMode="auto">
          <a:xfrm>
            <a:off x="5051425" y="10298187"/>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fr-FR"/>
          </a:p>
        </p:txBody>
      </p:sp>
      <p:sp>
        <p:nvSpPr>
          <p:cNvPr id="15373" name="Text Box 553"/>
          <p:cNvSpPr txBox="1">
            <a:spLocks noChangeArrowheads="1"/>
          </p:cNvSpPr>
          <p:nvPr/>
        </p:nvSpPr>
        <p:spPr bwMode="auto">
          <a:xfrm>
            <a:off x="0" y="5278016"/>
            <a:ext cx="5143500" cy="304800"/>
          </a:xfrm>
          <a:prstGeom prst="rect">
            <a:avLst/>
          </a:prstGeom>
          <a:gradFill rotWithShape="1">
            <a:gsLst>
              <a:gs pos="0">
                <a:srgbClr val="E2001A"/>
              </a:gs>
              <a:gs pos="100000">
                <a:srgbClr val="CC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fr-FR" sz="1400" b="1" dirty="0" smtClean="0">
                <a:solidFill>
                  <a:schemeClr val="bg1"/>
                </a:solidFill>
                <a:latin typeface="Arial" pitchFamily="34" charset="0"/>
              </a:rPr>
              <a:t>An alternative, self-consistent model: SSWICH – SW</a:t>
            </a:r>
            <a:endParaRPr lang="fr-FR" sz="1400" b="1" dirty="0">
              <a:solidFill>
                <a:schemeClr val="bg1"/>
              </a:solidFill>
              <a:latin typeface="Arial" pitchFamily="34" charset="0"/>
            </a:endParaRPr>
          </a:p>
        </p:txBody>
      </p:sp>
      <p:sp>
        <p:nvSpPr>
          <p:cNvPr id="15380" name="Text Box 29"/>
          <p:cNvSpPr txBox="1">
            <a:spLocks noChangeArrowheads="1"/>
          </p:cNvSpPr>
          <p:nvPr/>
        </p:nvSpPr>
        <p:spPr bwMode="auto">
          <a:xfrm>
            <a:off x="1183704" y="-33808"/>
            <a:ext cx="80642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ja-JP" dirty="0">
                <a:solidFill>
                  <a:schemeClr val="bg1"/>
                </a:solidFill>
                <a:latin typeface="Arial Black" pitchFamily="34" charset="0"/>
                <a:ea typeface="ＭＳ Ｐゴシック" pitchFamily="34" charset="-128"/>
              </a:rPr>
              <a:t>Self-Consistent Modeling of </a:t>
            </a:r>
            <a:r>
              <a:rPr lang="en-US" altLang="ja-JP" dirty="0" smtClean="0">
                <a:solidFill>
                  <a:schemeClr val="bg1"/>
                </a:solidFill>
                <a:latin typeface="Arial Black" pitchFamily="34" charset="0"/>
                <a:ea typeface="ＭＳ Ｐゴシック" pitchFamily="34" charset="-128"/>
              </a:rPr>
              <a:t>RF-Sheaths</a:t>
            </a:r>
            <a:r>
              <a:rPr lang="en-US" altLang="ja-JP" dirty="0">
                <a:solidFill>
                  <a:schemeClr val="bg1"/>
                </a:solidFill>
                <a:latin typeface="Arial Black" pitchFamily="34" charset="0"/>
                <a:ea typeface="ＭＳ Ｐゴシック" pitchFamily="34" charset="-128"/>
              </a:rPr>
              <a:t>: Comparison with Tore Supra Measurements and Predictability for Future Machines</a:t>
            </a:r>
            <a:endParaRPr lang="fr-FR" altLang="ja-JP" dirty="0">
              <a:solidFill>
                <a:schemeClr val="bg1"/>
              </a:solidFill>
              <a:latin typeface="Arial Black" pitchFamily="34" charset="0"/>
              <a:ea typeface="ＭＳ Ｐゴシック" pitchFamily="34" charset="-128"/>
            </a:endParaRPr>
          </a:p>
        </p:txBody>
      </p:sp>
      <p:sp>
        <p:nvSpPr>
          <p:cNvPr id="15388" name="Rectangle 7"/>
          <p:cNvSpPr>
            <a:spLocks noChangeArrowheads="1"/>
          </p:cNvSpPr>
          <p:nvPr/>
        </p:nvSpPr>
        <p:spPr bwMode="auto">
          <a:xfrm>
            <a:off x="0" y="0"/>
            <a:ext cx="10287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15430" name="Picture 70" descr="Logo_WES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743900" y="1677541"/>
            <a:ext cx="1198804" cy="448891"/>
          </a:xfrm>
          <a:prstGeom prst="rect">
            <a:avLst/>
          </a:prstGeom>
          <a:noFill/>
          <a:extLst>
            <a:ext uri="{909E8E84-426E-40DD-AFC4-6F175D3DCCD1}">
              <a14:hiddenFill xmlns:a14="http://schemas.microsoft.com/office/drawing/2010/main">
                <a:solidFill>
                  <a:srgbClr val="FFFFFF"/>
                </a:solidFill>
              </a14:hiddenFill>
            </a:ext>
          </a:extLst>
        </p:spPr>
      </p:pic>
      <p:sp>
        <p:nvSpPr>
          <p:cNvPr id="15429" name="Rectangle 69"/>
          <p:cNvSpPr>
            <a:spLocks noChangeArrowheads="1"/>
          </p:cNvSpPr>
          <p:nvPr/>
        </p:nvSpPr>
        <p:spPr bwMode="auto">
          <a:xfrm>
            <a:off x="0" y="3098031"/>
            <a:ext cx="10287000" cy="365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 name="Rectangle 2"/>
          <p:cNvSpPr/>
          <p:nvPr/>
        </p:nvSpPr>
        <p:spPr>
          <a:xfrm>
            <a:off x="102940" y="5582816"/>
            <a:ext cx="2247155" cy="2559675"/>
          </a:xfrm>
          <a:prstGeom prst="rect">
            <a:avLst/>
          </a:prstGeom>
        </p:spPr>
        <p:txBody>
          <a:bodyPr wrap="square">
            <a:spAutoFit/>
          </a:bodyPr>
          <a:lstStyle/>
          <a:p>
            <a:pPr marL="923925" lvl="0">
              <a:spcAft>
                <a:spcPts val="400"/>
              </a:spcAft>
              <a:defRPr/>
            </a:pPr>
            <a:r>
              <a:rPr lang="fr-FR" altLang="fr-FR" sz="1000" b="1" dirty="0" err="1" smtClean="0">
                <a:solidFill>
                  <a:srgbClr val="DC0528"/>
                </a:solidFill>
                <a:latin typeface="Segoe UI Symbol" panose="020B0502040204020203" pitchFamily="34" charset="0"/>
                <a:ea typeface="Segoe UI Symbol" panose="020B0502040204020203" pitchFamily="34" charset="0"/>
              </a:rPr>
              <a:t>Specifications</a:t>
            </a:r>
            <a:endParaRPr lang="fr-FR" altLang="fr-FR" sz="1000" b="1" dirty="0" smtClean="0">
              <a:latin typeface="Segoe UI Symbol" panose="020B0502040204020203" pitchFamily="34" charset="0"/>
              <a:ea typeface="Segoe UI Symbol" panose="020B0502040204020203" pitchFamily="34" charset="0"/>
            </a:endParaRPr>
          </a:p>
          <a:p>
            <a:pPr marL="360000" lvl="1" indent="-360363">
              <a:spcBef>
                <a:spcPts val="600"/>
              </a:spcBef>
              <a:buSzPct val="90000"/>
              <a:buBlip>
                <a:blip r:embed="rId17"/>
              </a:buBlip>
              <a:defRPr/>
            </a:pPr>
            <a:r>
              <a:rPr lang="fr-FR" altLang="fr-FR" sz="900" dirty="0" smtClean="0">
                <a:latin typeface="Segoe UI Symbol" panose="020B0502040204020203" pitchFamily="34" charset="0"/>
                <a:ea typeface="Segoe UI Symbol" panose="020B0502040204020203" pitchFamily="34" charset="0"/>
              </a:rPr>
              <a:t>Slow </a:t>
            </a:r>
            <a:r>
              <a:rPr lang="fr-FR" altLang="fr-FR" sz="900" dirty="0" err="1">
                <a:latin typeface="Segoe UI Symbol" panose="020B0502040204020203" pitchFamily="34" charset="0"/>
                <a:ea typeface="Segoe UI Symbol" panose="020B0502040204020203" pitchFamily="34" charset="0"/>
              </a:rPr>
              <a:t>Wave</a:t>
            </a:r>
            <a:r>
              <a:rPr lang="fr-FR" altLang="fr-FR" sz="900" dirty="0">
                <a:latin typeface="Segoe UI Symbol" panose="020B0502040204020203" pitchFamily="34" charset="0"/>
                <a:ea typeface="Segoe UI Symbol" panose="020B0502040204020203" pitchFamily="34" charset="0"/>
              </a:rPr>
              <a:t> propagation in Ion Cyclotron Range of </a:t>
            </a:r>
            <a:r>
              <a:rPr lang="fr-FR" altLang="fr-FR" sz="900" dirty="0" err="1">
                <a:latin typeface="Segoe UI Symbol" panose="020B0502040204020203" pitchFamily="34" charset="0"/>
                <a:ea typeface="Segoe UI Symbol" panose="020B0502040204020203" pitchFamily="34" charset="0"/>
              </a:rPr>
              <a:t>Frequencies</a:t>
            </a:r>
            <a:r>
              <a:rPr lang="fr-FR" altLang="fr-FR" sz="900" dirty="0">
                <a:latin typeface="Segoe UI Symbol" panose="020B0502040204020203" pitchFamily="34" charset="0"/>
                <a:ea typeface="Segoe UI Symbol" panose="020B0502040204020203" pitchFamily="34" charset="0"/>
              </a:rPr>
              <a:t> </a:t>
            </a:r>
            <a:endParaRPr lang="fr-FR" altLang="fr-FR" sz="900" dirty="0" smtClean="0">
              <a:latin typeface="Segoe UI Symbol" panose="020B0502040204020203" pitchFamily="34" charset="0"/>
              <a:ea typeface="Segoe UI Symbol" panose="020B0502040204020203" pitchFamily="34" charset="0"/>
            </a:endParaRPr>
          </a:p>
          <a:p>
            <a:pPr marL="360000" lvl="1" indent="-360363">
              <a:spcBef>
                <a:spcPts val="600"/>
              </a:spcBef>
              <a:buSzPct val="90000"/>
              <a:buBlip>
                <a:blip r:embed="rId17"/>
              </a:buBlip>
              <a:defRPr/>
            </a:pPr>
            <a:r>
              <a:rPr lang="fr-FR" altLang="fr-FR" sz="900" dirty="0" smtClean="0">
                <a:latin typeface="Segoe UI Symbol" panose="020B0502040204020203" pitchFamily="34" charset="0"/>
                <a:ea typeface="Segoe UI Symbol" panose="020B0502040204020203" pitchFamily="34" charset="0"/>
              </a:rPr>
              <a:t>…. and </a:t>
            </a:r>
            <a:r>
              <a:rPr lang="fr-FR" altLang="fr-FR" sz="900" dirty="0">
                <a:latin typeface="Segoe UI Symbol" panose="020B0502040204020203" pitchFamily="34" charset="0"/>
                <a:ea typeface="Segoe UI Symbol" panose="020B0502040204020203" pitchFamily="34" charset="0"/>
              </a:rPr>
              <a:t>DC SOL plasma </a:t>
            </a:r>
            <a:r>
              <a:rPr lang="fr-FR" altLang="fr-FR" sz="900" dirty="0" err="1">
                <a:latin typeface="Segoe UI Symbol" panose="020B0502040204020203" pitchFamily="34" charset="0"/>
                <a:ea typeface="Segoe UI Symbol" panose="020B0502040204020203" pitchFamily="34" charset="0"/>
              </a:rPr>
              <a:t>biasing</a:t>
            </a:r>
            <a:endParaRPr lang="fr-FR" altLang="fr-FR" sz="900" dirty="0">
              <a:latin typeface="Segoe UI Symbol" panose="020B0502040204020203" pitchFamily="34" charset="0"/>
              <a:ea typeface="Segoe UI Symbol" panose="020B0502040204020203" pitchFamily="34" charset="0"/>
            </a:endParaRPr>
          </a:p>
          <a:p>
            <a:pPr marL="360000" lvl="1" indent="-360363">
              <a:spcBef>
                <a:spcPts val="600"/>
              </a:spcBef>
              <a:buSzPct val="90000"/>
              <a:buBlip>
                <a:blip r:embed="rId17"/>
              </a:buBlip>
              <a:defRPr/>
            </a:pPr>
            <a:r>
              <a:rPr lang="fr-FR" altLang="fr-FR" sz="900" dirty="0">
                <a:latin typeface="Segoe UI Symbol" panose="020B0502040204020203" pitchFamily="34" charset="0"/>
                <a:ea typeface="Segoe UI Symbol" panose="020B0502040204020203" pitchFamily="34" charset="0"/>
              </a:rPr>
              <a:t>… </a:t>
            </a:r>
            <a:r>
              <a:rPr lang="fr-FR" altLang="fr-FR" sz="900" dirty="0" err="1">
                <a:latin typeface="Segoe UI Symbol" panose="020B0502040204020203" pitchFamily="34" charset="0"/>
                <a:ea typeface="Segoe UI Symbol" panose="020B0502040204020203" pitchFamily="34" charset="0"/>
              </a:rPr>
              <a:t>coupled</a:t>
            </a:r>
            <a:r>
              <a:rPr lang="fr-FR" altLang="fr-FR" sz="900" dirty="0">
                <a:latin typeface="Segoe UI Symbol" panose="020B0502040204020203" pitchFamily="34" charset="0"/>
                <a:ea typeface="Segoe UI Symbol" panose="020B0502040204020203" pitchFamily="34" charset="0"/>
              </a:rPr>
              <a:t> self-</a:t>
            </a:r>
            <a:r>
              <a:rPr lang="fr-FR" altLang="fr-FR" sz="900" dirty="0" err="1">
                <a:latin typeface="Segoe UI Symbol" panose="020B0502040204020203" pitchFamily="34" charset="0"/>
                <a:ea typeface="Segoe UI Symbol" panose="020B0502040204020203" pitchFamily="34" charset="0"/>
              </a:rPr>
              <a:t>consistently</a:t>
            </a:r>
            <a:r>
              <a:rPr lang="fr-FR" altLang="fr-FR" sz="900" dirty="0">
                <a:latin typeface="Segoe UI Symbol" panose="020B0502040204020203" pitchFamily="34" charset="0"/>
                <a:ea typeface="Segoe UI Symbol" panose="020B0502040204020203" pitchFamily="34" charset="0"/>
              </a:rPr>
              <a:t> by non-</a:t>
            </a:r>
            <a:r>
              <a:rPr lang="fr-FR" altLang="fr-FR" sz="900" dirty="0" err="1">
                <a:latin typeface="Segoe UI Symbol" panose="020B0502040204020203" pitchFamily="34" charset="0"/>
                <a:ea typeface="Segoe UI Symbol" panose="020B0502040204020203" pitchFamily="34" charset="0"/>
              </a:rPr>
              <a:t>linear</a:t>
            </a:r>
            <a:r>
              <a:rPr lang="fr-FR" altLang="fr-FR" sz="900" dirty="0">
                <a:latin typeface="Segoe UI Symbol" panose="020B0502040204020203" pitchFamily="34" charset="0"/>
                <a:ea typeface="Segoe UI Symbol" panose="020B0502040204020203" pitchFamily="34" charset="0"/>
              </a:rPr>
              <a:t> RF and DC </a:t>
            </a:r>
            <a:r>
              <a:rPr lang="fr-FR" altLang="fr-FR" sz="900" dirty="0" err="1">
                <a:latin typeface="Segoe UI Symbol" panose="020B0502040204020203" pitchFamily="34" charset="0"/>
                <a:ea typeface="Segoe UI Symbol" panose="020B0502040204020203" pitchFamily="34" charset="0"/>
              </a:rPr>
              <a:t>sheath</a:t>
            </a:r>
            <a:r>
              <a:rPr lang="fr-FR" altLang="fr-FR" sz="900" dirty="0">
                <a:latin typeface="Segoe UI Symbol" panose="020B0502040204020203" pitchFamily="34" charset="0"/>
                <a:ea typeface="Segoe UI Symbol" panose="020B0502040204020203" pitchFamily="34" charset="0"/>
              </a:rPr>
              <a:t> </a:t>
            </a:r>
            <a:r>
              <a:rPr lang="fr-FR" altLang="fr-FR" sz="900" dirty="0" err="1">
                <a:latin typeface="Segoe UI Symbol" panose="020B0502040204020203" pitchFamily="34" charset="0"/>
                <a:ea typeface="Segoe UI Symbol" panose="020B0502040204020203" pitchFamily="34" charset="0"/>
              </a:rPr>
              <a:t>BCs</a:t>
            </a:r>
            <a:r>
              <a:rPr lang="fr-FR" altLang="fr-FR" sz="900" dirty="0">
                <a:latin typeface="Segoe UI Symbol" panose="020B0502040204020203" pitchFamily="34" charset="0"/>
                <a:ea typeface="Segoe UI Symbol" panose="020B0502040204020203" pitchFamily="34" charset="0"/>
              </a:rPr>
              <a:t> at plasma-</a:t>
            </a:r>
            <a:r>
              <a:rPr lang="fr-FR" altLang="fr-FR" sz="900" dirty="0" err="1">
                <a:latin typeface="Segoe UI Symbol" panose="020B0502040204020203" pitchFamily="34" charset="0"/>
                <a:ea typeface="Segoe UI Symbol" panose="020B0502040204020203" pitchFamily="34" charset="0"/>
              </a:rPr>
              <a:t>wall</a:t>
            </a:r>
            <a:r>
              <a:rPr lang="fr-FR" altLang="fr-FR" sz="900" dirty="0">
                <a:latin typeface="Segoe UI Symbol" panose="020B0502040204020203" pitchFamily="34" charset="0"/>
                <a:ea typeface="Segoe UI Symbol" panose="020B0502040204020203" pitchFamily="34" charset="0"/>
              </a:rPr>
              <a:t> interface</a:t>
            </a:r>
          </a:p>
          <a:p>
            <a:pPr marL="360000" lvl="1" indent="-360363">
              <a:spcBef>
                <a:spcPts val="600"/>
              </a:spcBef>
              <a:buSzPct val="90000"/>
              <a:buBlip>
                <a:blip r:embed="rId17"/>
              </a:buBlip>
              <a:defRPr/>
            </a:pPr>
            <a:r>
              <a:rPr lang="fr-FR" altLang="fr-FR" sz="900" dirty="0" err="1">
                <a:latin typeface="Segoe UI Symbol" panose="020B0502040204020203" pitchFamily="34" charset="0"/>
                <a:ea typeface="Segoe UI Symbol" panose="020B0502040204020203" pitchFamily="34" charset="0"/>
              </a:rPr>
              <a:t>Walls</a:t>
            </a:r>
            <a:r>
              <a:rPr lang="fr-FR" altLang="fr-FR" sz="900" dirty="0">
                <a:latin typeface="Segoe UI Symbol" panose="020B0502040204020203" pitchFamily="34" charset="0"/>
                <a:ea typeface="Segoe UI Symbol" panose="020B0502040204020203" pitchFamily="34" charset="0"/>
              </a:rPr>
              <a:t> // of </a:t>
            </a:r>
            <a:r>
              <a:rPr lang="fr-FR" altLang="fr-FR" sz="900" dirty="0">
                <a:latin typeface="Symbol" panose="05050102010706020507" pitchFamily="18" charset="2"/>
                <a:ea typeface="Segoe UI Symbol" panose="020B0502040204020203" pitchFamily="34" charset="0"/>
              </a:rPr>
              <a:t>^</a:t>
            </a:r>
            <a:r>
              <a:rPr lang="fr-FR" altLang="fr-FR" sz="900" dirty="0">
                <a:latin typeface="Segoe UI Symbol" panose="020B0502040204020203" pitchFamily="34" charset="0"/>
                <a:ea typeface="Segoe UI Symbol" panose="020B0502040204020203" pitchFamily="34" charset="0"/>
              </a:rPr>
              <a:t> to </a:t>
            </a:r>
            <a:r>
              <a:rPr lang="fr-FR" altLang="fr-FR" sz="900" b="1" dirty="0">
                <a:latin typeface="Segoe UI Symbol" panose="020B0502040204020203" pitchFamily="34" charset="0"/>
                <a:ea typeface="Segoe UI Symbol" panose="020B0502040204020203" pitchFamily="34" charset="0"/>
              </a:rPr>
              <a:t>B</a:t>
            </a:r>
            <a:r>
              <a:rPr lang="fr-FR" altLang="fr-FR" sz="900" b="1" baseline="-25000" dirty="0">
                <a:latin typeface="Segoe UI Symbol" panose="020B0502040204020203" pitchFamily="34" charset="0"/>
                <a:ea typeface="Segoe UI Symbol" panose="020B0502040204020203" pitchFamily="34" charset="0"/>
              </a:rPr>
              <a:t>0</a:t>
            </a:r>
            <a:r>
              <a:rPr lang="fr-FR" altLang="fr-FR" sz="900" dirty="0">
                <a:latin typeface="Segoe UI Symbol" panose="020B0502040204020203" pitchFamily="34" charset="0"/>
                <a:ea typeface="Segoe UI Symbol" panose="020B0502040204020203" pitchFamily="34" charset="0"/>
              </a:rPr>
              <a:t>, </a:t>
            </a:r>
            <a:r>
              <a:rPr lang="fr-FR" altLang="fr-FR" sz="900" dirty="0" err="1">
                <a:latin typeface="Segoe UI Symbol" panose="020B0502040204020203" pitchFamily="34" charset="0"/>
                <a:ea typeface="Segoe UI Symbol" panose="020B0502040204020203" pitchFamily="34" charset="0"/>
              </a:rPr>
              <a:t>developping</a:t>
            </a:r>
            <a:r>
              <a:rPr lang="fr-FR" altLang="fr-FR" sz="900" dirty="0">
                <a:latin typeface="Segoe UI Symbol" panose="020B0502040204020203" pitchFamily="34" charset="0"/>
                <a:ea typeface="Segoe UI Symbol" panose="020B0502040204020203" pitchFamily="34" charset="0"/>
              </a:rPr>
              <a:t> </a:t>
            </a:r>
            <a:r>
              <a:rPr lang="fr-FR" altLang="fr-FR" sz="900" dirty="0" err="1" smtClean="0">
                <a:latin typeface="Segoe UI Symbol" panose="020B0502040204020203" pitchFamily="34" charset="0"/>
                <a:ea typeface="Segoe UI Symbol" panose="020B0502040204020203" pitchFamily="34" charset="0"/>
              </a:rPr>
              <a:t>unmagnetized</a:t>
            </a:r>
            <a:r>
              <a:rPr lang="fr-FR" altLang="fr-FR" sz="900" dirty="0" smtClean="0">
                <a:latin typeface="Segoe UI Symbol" panose="020B0502040204020203" pitchFamily="34" charset="0"/>
                <a:ea typeface="Segoe UI Symbol" panose="020B0502040204020203" pitchFamily="34" charset="0"/>
              </a:rPr>
              <a:t> </a:t>
            </a:r>
            <a:r>
              <a:rPr lang="fr-FR" altLang="fr-FR" sz="900" dirty="0">
                <a:latin typeface="Segoe UI Symbol" panose="020B0502040204020203" pitchFamily="34" charset="0"/>
                <a:ea typeface="Segoe UI Symbol" panose="020B0502040204020203" pitchFamily="34" charset="0"/>
              </a:rPr>
              <a:t>RF </a:t>
            </a:r>
            <a:r>
              <a:rPr lang="fr-FR" altLang="fr-FR" sz="900" dirty="0" err="1">
                <a:latin typeface="Segoe UI Symbol" panose="020B0502040204020203" pitchFamily="34" charset="0"/>
                <a:ea typeface="Segoe UI Symbol" panose="020B0502040204020203" pitchFamily="34" charset="0"/>
              </a:rPr>
              <a:t>sheaths</a:t>
            </a:r>
            <a:endParaRPr lang="fr-FR" altLang="fr-FR" sz="900" dirty="0">
              <a:latin typeface="Segoe UI Symbol" panose="020B0502040204020203" pitchFamily="34" charset="0"/>
              <a:ea typeface="Segoe UI Symbol" panose="020B0502040204020203" pitchFamily="34" charset="0"/>
            </a:endParaRPr>
          </a:p>
          <a:p>
            <a:pPr marL="360000" lvl="1" indent="-360363">
              <a:spcBef>
                <a:spcPts val="600"/>
              </a:spcBef>
              <a:buSzPct val="90000"/>
              <a:buBlip>
                <a:blip r:embed="rId17"/>
              </a:buBlip>
              <a:defRPr/>
            </a:pPr>
            <a:r>
              <a:rPr lang="fr-FR" altLang="fr-FR" sz="900" dirty="0">
                <a:latin typeface="Segoe UI Symbol" panose="020B0502040204020203" pitchFamily="34" charset="0"/>
                <a:ea typeface="Segoe UI Symbol" panose="020B0502040204020203" pitchFamily="34" charset="0"/>
              </a:rPr>
              <a:t>Diffusive DC </a:t>
            </a:r>
            <a:r>
              <a:rPr lang="fr-FR" altLang="fr-FR" sz="900" dirty="0" err="1">
                <a:latin typeface="Segoe UI Symbol" panose="020B0502040204020203" pitchFamily="34" charset="0"/>
                <a:ea typeface="Segoe UI Symbol" panose="020B0502040204020203" pitchFamily="34" charset="0"/>
              </a:rPr>
              <a:t>current</a:t>
            </a:r>
            <a:r>
              <a:rPr lang="fr-FR" altLang="fr-FR" sz="900" dirty="0">
                <a:latin typeface="Segoe UI Symbol" panose="020B0502040204020203" pitchFamily="34" charset="0"/>
                <a:ea typeface="Segoe UI Symbol" panose="020B0502040204020203" pitchFamily="34" charset="0"/>
              </a:rPr>
              <a:t> transport, </a:t>
            </a:r>
            <a:r>
              <a:rPr lang="fr-FR" altLang="fr-FR" sz="900" dirty="0" err="1">
                <a:latin typeface="Segoe UI Symbol" panose="020B0502040204020203" pitchFamily="34" charset="0"/>
                <a:ea typeface="Segoe UI Symbol" panose="020B0502040204020203" pitchFamily="34" charset="0"/>
              </a:rPr>
              <a:t>with</a:t>
            </a:r>
            <a:r>
              <a:rPr lang="fr-FR" altLang="fr-FR" sz="900" dirty="0">
                <a:latin typeface="Segoe UI Symbol" panose="020B0502040204020203" pitchFamily="34" charset="0"/>
                <a:ea typeface="Segoe UI Symbol" panose="020B0502040204020203" pitchFamily="34" charset="0"/>
              </a:rPr>
              <a:t> </a:t>
            </a:r>
            <a:r>
              <a:rPr lang="fr-FR" altLang="fr-FR" sz="900" dirty="0" err="1">
                <a:latin typeface="Segoe UI Symbol" panose="020B0502040204020203" pitchFamily="34" charset="0"/>
                <a:ea typeface="Segoe UI Symbol" panose="020B0502040204020203" pitchFamily="34" charset="0"/>
              </a:rPr>
              <a:t>small</a:t>
            </a:r>
            <a:r>
              <a:rPr lang="fr-FR" altLang="fr-FR" sz="900" dirty="0">
                <a:latin typeface="Segoe UI Symbol" panose="020B0502040204020203" pitchFamily="34" charset="0"/>
                <a:ea typeface="Segoe UI Symbol" panose="020B0502040204020203" pitchFamily="34" charset="0"/>
              </a:rPr>
              <a:t> </a:t>
            </a:r>
            <a:r>
              <a:rPr lang="fr-FR" altLang="fr-FR" sz="900" dirty="0" err="1">
                <a:latin typeface="Segoe UI Symbol" panose="020B0502040204020203" pitchFamily="34" charset="0"/>
                <a:ea typeface="Segoe UI Symbol" panose="020B0502040204020203" pitchFamily="34" charset="0"/>
              </a:rPr>
              <a:t>phenomenological</a:t>
            </a:r>
            <a:r>
              <a:rPr lang="fr-FR" altLang="fr-FR" sz="900" dirty="0">
                <a:latin typeface="Segoe UI Symbol" panose="020B0502040204020203" pitchFamily="34" charset="0"/>
                <a:ea typeface="Segoe UI Symbol" panose="020B0502040204020203" pitchFamily="34" charset="0"/>
              </a:rPr>
              <a:t> </a:t>
            </a:r>
            <a:r>
              <a:rPr lang="fr-FR" altLang="fr-FR" sz="900" dirty="0" smtClean="0">
                <a:latin typeface="Segoe UI Symbol" panose="020B0502040204020203" pitchFamily="34" charset="0"/>
                <a:ea typeface="Segoe UI Symbol" panose="020B0502040204020203" pitchFamily="34" charset="0"/>
              </a:rPr>
              <a:t>transverse </a:t>
            </a:r>
            <a:r>
              <a:rPr lang="fr-FR" altLang="fr-FR" sz="900" dirty="0" err="1" smtClean="0">
                <a:latin typeface="Segoe UI Symbol" panose="020B0502040204020203" pitchFamily="34" charset="0"/>
                <a:ea typeface="Segoe UI Symbol" panose="020B0502040204020203" pitchFamily="34" charset="0"/>
              </a:rPr>
              <a:t>conductivity</a:t>
            </a:r>
            <a:r>
              <a:rPr lang="fr-FR" altLang="fr-FR" sz="900" dirty="0" smtClean="0">
                <a:latin typeface="Segoe UI Symbol" panose="020B0502040204020203" pitchFamily="34" charset="0"/>
                <a:ea typeface="Segoe UI Symbol" panose="020B0502040204020203" pitchFamily="34" charset="0"/>
              </a:rPr>
              <a:t> </a:t>
            </a:r>
            <a:r>
              <a:rPr lang="fr-FR" altLang="fr-FR" sz="900" i="1" dirty="0" err="1">
                <a:latin typeface="Symbol" panose="05050102010706020507" pitchFamily="18" charset="2"/>
                <a:ea typeface="Segoe UI Symbol" panose="020B0502040204020203" pitchFamily="34" charset="0"/>
              </a:rPr>
              <a:t>s</a:t>
            </a:r>
            <a:r>
              <a:rPr lang="fr-FR" altLang="fr-FR" sz="900" baseline="-25000" dirty="0" err="1">
                <a:latin typeface="Symbol" panose="05050102010706020507" pitchFamily="18" charset="2"/>
                <a:ea typeface="Segoe UI Symbol" panose="020B0502040204020203" pitchFamily="34" charset="0"/>
              </a:rPr>
              <a:t>^</a:t>
            </a:r>
            <a:r>
              <a:rPr lang="fr-FR" altLang="fr-FR" sz="900" baseline="-25000" dirty="0" err="1">
                <a:latin typeface="Segoe UI Symbol" panose="020B0502040204020203" pitchFamily="34" charset="0"/>
                <a:ea typeface="Segoe UI Symbol" panose="020B0502040204020203" pitchFamily="34" charset="0"/>
              </a:rPr>
              <a:t>DC</a:t>
            </a:r>
            <a:endParaRPr lang="fr-FR" altLang="fr-FR" sz="900" baseline="-25000" dirty="0">
              <a:latin typeface="Segoe UI Symbol" panose="020B0502040204020203" pitchFamily="34" charset="0"/>
              <a:ea typeface="Segoe UI Symbol" panose="020B0502040204020203" pitchFamily="34" charset="0"/>
            </a:endParaRPr>
          </a:p>
          <a:p>
            <a:pPr marL="360000" lvl="1" indent="-360363">
              <a:spcBef>
                <a:spcPts val="600"/>
              </a:spcBef>
              <a:buSzPct val="90000"/>
              <a:buBlip>
                <a:blip r:embed="rId17"/>
              </a:buBlip>
              <a:defRPr/>
            </a:pPr>
            <a:r>
              <a:rPr lang="fr-FR" altLang="fr-FR" sz="900" dirty="0">
                <a:latin typeface="Segoe UI Symbol" panose="020B0502040204020203" pitchFamily="34" charset="0"/>
                <a:ea typeface="Segoe UI Symbol" panose="020B0502040204020203" pitchFamily="34" charset="0"/>
              </a:rPr>
              <a:t>Excitation: </a:t>
            </a:r>
            <a:r>
              <a:rPr lang="fr-FR" altLang="fr-FR" sz="900" dirty="0" err="1">
                <a:latin typeface="Segoe UI Symbol" panose="020B0502040204020203" pitchFamily="34" charset="0"/>
                <a:ea typeface="Segoe UI Symbol" panose="020B0502040204020203" pitchFamily="34" charset="0"/>
              </a:rPr>
              <a:t>realistic</a:t>
            </a:r>
            <a:r>
              <a:rPr lang="fr-FR" altLang="fr-FR" sz="900" dirty="0">
                <a:latin typeface="Segoe UI Symbol" panose="020B0502040204020203" pitchFamily="34" charset="0"/>
                <a:ea typeface="Segoe UI Symbol" panose="020B0502040204020203" pitchFamily="34" charset="0"/>
              </a:rPr>
              <a:t> </a:t>
            </a:r>
            <a:r>
              <a:rPr lang="fr-FR" altLang="fr-FR" sz="900" i="1" dirty="0">
                <a:latin typeface="Segoe UI Symbol" panose="020B0502040204020203" pitchFamily="34" charset="0"/>
                <a:ea typeface="Segoe UI Symbol" panose="020B0502040204020203" pitchFamily="34" charset="0"/>
              </a:rPr>
              <a:t>E</a:t>
            </a:r>
            <a:r>
              <a:rPr lang="fr-FR" altLang="fr-FR" sz="900" baseline="-25000" dirty="0">
                <a:latin typeface="Segoe UI Symbol" panose="020B0502040204020203" pitchFamily="34" charset="0"/>
                <a:ea typeface="Segoe UI Symbol" panose="020B0502040204020203" pitchFamily="34" charset="0"/>
              </a:rPr>
              <a:t>//</a:t>
            </a:r>
            <a:r>
              <a:rPr lang="fr-FR" altLang="fr-FR" sz="900" dirty="0">
                <a:latin typeface="Segoe UI Symbol" panose="020B0502040204020203" pitchFamily="34" charset="0"/>
                <a:ea typeface="Segoe UI Symbol" panose="020B0502040204020203" pitchFamily="34" charset="0"/>
              </a:rPr>
              <a:t> </a:t>
            </a:r>
            <a:r>
              <a:rPr lang="fr-FR" altLang="fr-FR" sz="900" dirty="0" smtClean="0">
                <a:latin typeface="Segoe UI Symbol" panose="020B0502040204020203" pitchFamily="34" charset="0"/>
                <a:ea typeface="Segoe UI Symbol" panose="020B0502040204020203" pitchFamily="34" charset="0"/>
              </a:rPr>
              <a:t>RF </a:t>
            </a:r>
            <a:r>
              <a:rPr lang="fr-FR" altLang="fr-FR" sz="900" dirty="0" err="1" smtClean="0">
                <a:latin typeface="Segoe UI Symbol" panose="020B0502040204020203" pitchFamily="34" charset="0"/>
                <a:ea typeface="Segoe UI Symbol" panose="020B0502040204020203" pitchFamily="34" charset="0"/>
              </a:rPr>
              <a:t>field</a:t>
            </a:r>
            <a:r>
              <a:rPr lang="fr-FR" altLang="fr-FR" sz="900" dirty="0" smtClean="0">
                <a:latin typeface="Segoe UI Symbol" panose="020B0502040204020203" pitchFamily="34" charset="0"/>
                <a:ea typeface="Segoe UI Symbol" panose="020B0502040204020203" pitchFamily="34" charset="0"/>
              </a:rPr>
              <a:t> </a:t>
            </a:r>
            <a:r>
              <a:rPr lang="fr-FR" altLang="fr-FR" sz="900" dirty="0" err="1">
                <a:latin typeface="Segoe UI Symbol" panose="020B0502040204020203" pitchFamily="34" charset="0"/>
                <a:ea typeface="Segoe UI Symbol" panose="020B0502040204020203" pitchFamily="34" charset="0"/>
              </a:rPr>
              <a:t>map</a:t>
            </a:r>
            <a:r>
              <a:rPr lang="fr-FR" altLang="fr-FR" sz="900" dirty="0">
                <a:latin typeface="Segoe UI Symbol" panose="020B0502040204020203" pitchFamily="34" charset="0"/>
                <a:ea typeface="Segoe UI Symbol" panose="020B0502040204020203" pitchFamily="34" charset="0"/>
              </a:rPr>
              <a:t> </a:t>
            </a:r>
            <a:r>
              <a:rPr lang="fr-FR" altLang="fr-FR" sz="900" dirty="0" err="1">
                <a:latin typeface="Segoe UI Symbol" panose="020B0502040204020203" pitchFamily="34" charset="0"/>
                <a:ea typeface="Segoe UI Symbol" panose="020B0502040204020203" pitchFamily="34" charset="0"/>
              </a:rPr>
              <a:t>from</a:t>
            </a:r>
            <a:r>
              <a:rPr lang="fr-FR" altLang="fr-FR" sz="900" dirty="0">
                <a:latin typeface="Segoe UI Symbol" panose="020B0502040204020203" pitchFamily="34" charset="0"/>
                <a:ea typeface="Segoe UI Symbol" panose="020B0502040204020203" pitchFamily="34" charset="0"/>
              </a:rPr>
              <a:t> </a:t>
            </a:r>
            <a:r>
              <a:rPr lang="fr-FR" altLang="fr-FR" sz="900" dirty="0" smtClean="0">
                <a:latin typeface="Segoe UI Symbol" panose="020B0502040204020203" pitchFamily="34" charset="0"/>
                <a:ea typeface="Segoe UI Symbol" panose="020B0502040204020203" pitchFamily="34" charset="0"/>
              </a:rPr>
              <a:t> </a:t>
            </a:r>
            <a:r>
              <a:rPr lang="fr-FR" altLang="fr-FR" sz="900" dirty="0" err="1">
                <a:latin typeface="Segoe UI Symbol" panose="020B0502040204020203" pitchFamily="34" charset="0"/>
                <a:ea typeface="Segoe UI Symbol" panose="020B0502040204020203" pitchFamily="34" charset="0"/>
              </a:rPr>
              <a:t>antenna</a:t>
            </a:r>
            <a:r>
              <a:rPr lang="fr-FR" altLang="fr-FR" sz="900" dirty="0">
                <a:latin typeface="Segoe UI Symbol" panose="020B0502040204020203" pitchFamily="34" charset="0"/>
                <a:ea typeface="Segoe UI Symbol" panose="020B0502040204020203" pitchFamily="34" charset="0"/>
              </a:rPr>
              <a:t> code TOPICA</a:t>
            </a:r>
          </a:p>
        </p:txBody>
      </p:sp>
      <p:sp>
        <p:nvSpPr>
          <p:cNvPr id="77" name="Rectangle 41"/>
          <p:cNvSpPr>
            <a:spLocks noChangeArrowheads="1"/>
          </p:cNvSpPr>
          <p:nvPr/>
        </p:nvSpPr>
        <p:spPr bwMode="auto">
          <a:xfrm>
            <a:off x="390972" y="11184632"/>
            <a:ext cx="1728192" cy="230832"/>
          </a:xfrm>
          <a:prstGeom prst="rect">
            <a:avLst/>
          </a:prstGeom>
          <a:noFill/>
          <a:ln w="9525">
            <a:noFill/>
            <a:miter lim="800000"/>
            <a:headEnd/>
            <a:tailEnd/>
          </a:ln>
        </p:spPr>
        <p:txBody>
          <a:bodyPr wrap="square">
            <a:spAutoFit/>
          </a:bodyPr>
          <a:lstStyle/>
          <a:p>
            <a:pPr algn="ctr"/>
            <a:r>
              <a:rPr lang="fr-FR" sz="900" i="1" dirty="0" smtClean="0">
                <a:solidFill>
                  <a:prstClr val="black"/>
                </a:solidFill>
                <a:latin typeface="Arial" charset="0"/>
                <a:cs typeface="Arial" charset="0"/>
              </a:rPr>
              <a:t>[Kubič’2012]</a:t>
            </a:r>
            <a:endParaRPr lang="fr-FR" sz="900" i="1" dirty="0">
              <a:solidFill>
                <a:prstClr val="black"/>
              </a:solidFill>
              <a:latin typeface="Arial" charset="0"/>
              <a:cs typeface="Arial" charset="0"/>
            </a:endParaRPr>
          </a:p>
        </p:txBody>
      </p:sp>
      <p:sp>
        <p:nvSpPr>
          <p:cNvPr id="97" name="Rectangle 96"/>
          <p:cNvSpPr/>
          <p:nvPr/>
        </p:nvSpPr>
        <p:spPr>
          <a:xfrm>
            <a:off x="176455" y="12855624"/>
            <a:ext cx="2662789" cy="1107996"/>
          </a:xfrm>
          <a:prstGeom prst="rect">
            <a:avLst/>
          </a:prstGeom>
        </p:spPr>
        <p:txBody>
          <a:bodyPr wrap="square">
            <a:spAutoFit/>
          </a:bodyPr>
          <a:lstStyle/>
          <a:p>
            <a:pPr marL="180000" lvl="0">
              <a:spcAft>
                <a:spcPts val="400"/>
              </a:spcAft>
              <a:defRPr/>
            </a:pPr>
            <a:r>
              <a:rPr lang="fr-FR" altLang="fr-FR" sz="1000" b="1" dirty="0" smtClean="0">
                <a:solidFill>
                  <a:srgbClr val="DC0528"/>
                </a:solidFill>
                <a:latin typeface="Segoe UI Symbol" panose="020B0502040204020203" pitchFamily="34" charset="0"/>
                <a:ea typeface="Segoe UI Symbol" panose="020B0502040204020203" pitchFamily="34" charset="0"/>
              </a:rPr>
              <a:t>Qualitative agreement</a:t>
            </a:r>
          </a:p>
          <a:p>
            <a:pPr marL="360363" lvl="1" indent="-360363">
              <a:spcBef>
                <a:spcPts val="0"/>
              </a:spcBef>
              <a:spcAft>
                <a:spcPts val="200"/>
              </a:spcAft>
              <a:buSzPct val="90000"/>
              <a:buBlip>
                <a:blip r:embed="rId17"/>
              </a:buBlip>
              <a:defRPr/>
            </a:pPr>
            <a:r>
              <a:rPr lang="fr-FR" altLang="fr-FR" sz="900" dirty="0" err="1" smtClean="0">
                <a:latin typeface="Segoe UI Symbol" panose="020B0502040204020203" pitchFamily="34" charset="0"/>
                <a:ea typeface="Segoe UI Symbol" panose="020B0502040204020203" pitchFamily="34" charset="0"/>
              </a:rPr>
              <a:t>Poloidal</a:t>
            </a:r>
            <a:r>
              <a:rPr lang="fr-FR" altLang="fr-FR" sz="900" dirty="0" smtClean="0">
                <a:latin typeface="Segoe UI Symbol" panose="020B0502040204020203" pitchFamily="34" charset="0"/>
                <a:ea typeface="Segoe UI Symbol" panose="020B0502040204020203" pitchFamily="34" charset="0"/>
              </a:rPr>
              <a:t> distribution of DC </a:t>
            </a:r>
            <a:r>
              <a:rPr lang="fr-FR" altLang="fr-FR" sz="900" dirty="0" err="1" smtClean="0">
                <a:latin typeface="Segoe UI Symbol" panose="020B0502040204020203" pitchFamily="34" charset="0"/>
                <a:ea typeface="Segoe UI Symbol" panose="020B0502040204020203" pitchFamily="34" charset="0"/>
              </a:rPr>
              <a:t>bias</a:t>
            </a:r>
            <a:endParaRPr lang="fr-FR" altLang="fr-FR" sz="900" dirty="0" smtClean="0">
              <a:latin typeface="Segoe UI Symbol" panose="020B0502040204020203" pitchFamily="34" charset="0"/>
              <a:ea typeface="Segoe UI Symbol" panose="020B0502040204020203" pitchFamily="34" charset="0"/>
            </a:endParaRPr>
          </a:p>
          <a:p>
            <a:pPr marL="360363" lvl="1" indent="-360363">
              <a:spcBef>
                <a:spcPts val="0"/>
              </a:spcBef>
              <a:spcAft>
                <a:spcPts val="200"/>
              </a:spcAft>
              <a:buSzPct val="90000"/>
              <a:buBlip>
                <a:blip r:embed="rId17"/>
              </a:buBlip>
              <a:defRPr/>
            </a:pPr>
            <a:r>
              <a:rPr lang="en-US" altLang="fr-FR" sz="900" dirty="0">
                <a:latin typeface="Segoe UI Symbol" panose="020B0502040204020203" pitchFamily="34" charset="0"/>
                <a:ea typeface="Segoe UI Symbol" panose="020B0502040204020203" pitchFamily="34" charset="0"/>
              </a:rPr>
              <a:t>Left/right asymmetries </a:t>
            </a:r>
            <a:r>
              <a:rPr lang="en-US" altLang="fr-FR" sz="900" dirty="0" smtClean="0">
                <a:latin typeface="Segoe UI Symbol" panose="020B0502040204020203" pitchFamily="34" charset="0"/>
                <a:ea typeface="Segoe UI Symbol" panose="020B0502040204020203" pitchFamily="34" charset="0"/>
              </a:rPr>
              <a:t>of </a:t>
            </a:r>
            <a:r>
              <a:rPr lang="en-US" altLang="fr-FR" sz="900" dirty="0">
                <a:latin typeface="Segoe UI Symbol" panose="020B0502040204020203" pitchFamily="34" charset="0"/>
                <a:ea typeface="Segoe UI Symbol" panose="020B0502040204020203" pitchFamily="34" charset="0"/>
              </a:rPr>
              <a:t>heat loads</a:t>
            </a:r>
            <a:r>
              <a:rPr lang="en-US" altLang="fr-FR" sz="900" dirty="0" smtClean="0">
                <a:latin typeface="Segoe UI Symbol" panose="020B0502040204020203" pitchFamily="34" charset="0"/>
                <a:ea typeface="Segoe UI Symbol" panose="020B0502040204020203" pitchFamily="34" charset="0"/>
              </a:rPr>
              <a:t>,</a:t>
            </a:r>
          </a:p>
          <a:p>
            <a:pPr marL="360363" lvl="1" indent="-360363">
              <a:spcBef>
                <a:spcPts val="0"/>
              </a:spcBef>
              <a:spcAft>
                <a:spcPts val="200"/>
              </a:spcAft>
              <a:buSzPct val="90000"/>
              <a:buBlip>
                <a:blip r:embed="rId17"/>
              </a:buBlip>
              <a:defRPr/>
            </a:pPr>
            <a:r>
              <a:rPr lang="en-US" altLang="fr-FR" sz="900" dirty="0" smtClean="0">
                <a:latin typeface="Segoe UI Symbol" panose="020B0502040204020203" pitchFamily="34" charset="0"/>
                <a:ea typeface="Segoe UI Symbol" panose="020B0502040204020203" pitchFamily="34" charset="0"/>
              </a:rPr>
              <a:t>DC </a:t>
            </a:r>
            <a:r>
              <a:rPr lang="en-US" altLang="fr-FR" sz="900" b="1" dirty="0" smtClean="0">
                <a:latin typeface="Segoe UI Symbol" panose="020B0502040204020203" pitchFamily="34" charset="0"/>
                <a:ea typeface="Segoe UI Symbol" panose="020B0502040204020203" pitchFamily="34" charset="0"/>
              </a:rPr>
              <a:t>E×B</a:t>
            </a:r>
            <a:r>
              <a:rPr lang="en-US" altLang="fr-FR" sz="900" b="1" baseline="-25000" dirty="0" smtClean="0">
                <a:latin typeface="Segoe UI Symbol" panose="020B0502040204020203" pitchFamily="34" charset="0"/>
                <a:ea typeface="Segoe UI Symbol" panose="020B0502040204020203" pitchFamily="34" charset="0"/>
              </a:rPr>
              <a:t>0</a:t>
            </a:r>
            <a:r>
              <a:rPr lang="en-US" altLang="fr-FR" sz="900" dirty="0" smtClean="0">
                <a:latin typeface="Segoe UI Symbol" panose="020B0502040204020203" pitchFamily="34" charset="0"/>
                <a:ea typeface="Segoe UI Symbol" panose="020B0502040204020203" pitchFamily="34" charset="0"/>
              </a:rPr>
              <a:t> density convection</a:t>
            </a:r>
            <a:endParaRPr lang="en-US" altLang="fr-FR" sz="900" dirty="0">
              <a:latin typeface="Segoe UI Symbol" panose="020B0502040204020203" pitchFamily="34" charset="0"/>
              <a:ea typeface="Segoe UI Symbol" panose="020B0502040204020203" pitchFamily="34" charset="0"/>
            </a:endParaRPr>
          </a:p>
          <a:p>
            <a:pPr marL="360363" lvl="1" indent="-360363">
              <a:spcBef>
                <a:spcPts val="0"/>
              </a:spcBef>
              <a:spcAft>
                <a:spcPts val="200"/>
              </a:spcAft>
              <a:buSzPct val="90000"/>
              <a:buBlip>
                <a:blip r:embed="rId17"/>
              </a:buBlip>
              <a:defRPr/>
            </a:pPr>
            <a:r>
              <a:rPr lang="en-US" altLang="fr-FR" sz="900" dirty="0">
                <a:latin typeface="Segoe UI Symbol" panose="020B0502040204020203" pitchFamily="34" charset="0"/>
                <a:ea typeface="Segoe UI Symbol" panose="020B0502040204020203" pitchFamily="34" charset="0"/>
              </a:rPr>
              <a:t>DC current flows </a:t>
            </a:r>
          </a:p>
          <a:p>
            <a:pPr marL="360363" lvl="1" indent="-360363">
              <a:spcBef>
                <a:spcPts val="0"/>
              </a:spcBef>
              <a:spcAft>
                <a:spcPts val="200"/>
              </a:spcAft>
              <a:buSzPct val="90000"/>
              <a:buBlip>
                <a:blip r:embed="rId17"/>
              </a:buBlip>
              <a:defRPr/>
            </a:pPr>
            <a:r>
              <a:rPr lang="en-US" altLang="fr-FR" sz="900" dirty="0">
                <a:latin typeface="Segoe UI Symbol" panose="020B0502040204020203" pitchFamily="34" charset="0"/>
                <a:ea typeface="Segoe UI Symbol" panose="020B0502040204020203" pitchFamily="34" charset="0"/>
              </a:rPr>
              <a:t>Relative variations: 2 Faraday Screens</a:t>
            </a:r>
            <a:r>
              <a:rPr lang="en-US" altLang="fr-FR" sz="1000" dirty="0" smtClean="0">
                <a:latin typeface="Segoe UI Symbol" panose="020B0502040204020203" pitchFamily="34" charset="0"/>
                <a:ea typeface="Segoe UI Symbol" panose="020B0502040204020203" pitchFamily="34" charset="0"/>
              </a:rPr>
              <a:t>.</a:t>
            </a:r>
            <a:endParaRPr lang="fr-FR" altLang="fr-FR" sz="1000" dirty="0" smtClean="0">
              <a:solidFill>
                <a:srgbClr val="666666"/>
              </a:solidFill>
              <a:latin typeface="Segoe UI Symbol" panose="020B0502040204020203" pitchFamily="34" charset="0"/>
              <a:ea typeface="Segoe UI Symbol" panose="020B0502040204020203" pitchFamily="34" charset="0"/>
            </a:endParaRPr>
          </a:p>
        </p:txBody>
      </p:sp>
      <p:sp>
        <p:nvSpPr>
          <p:cNvPr id="98" name="Rectangle 97"/>
          <p:cNvSpPr/>
          <p:nvPr/>
        </p:nvSpPr>
        <p:spPr>
          <a:xfrm>
            <a:off x="2479204" y="12855624"/>
            <a:ext cx="2521828" cy="451406"/>
          </a:xfrm>
          <a:prstGeom prst="rect">
            <a:avLst/>
          </a:prstGeom>
        </p:spPr>
        <p:txBody>
          <a:bodyPr wrap="square">
            <a:spAutoFit/>
          </a:bodyPr>
          <a:lstStyle/>
          <a:p>
            <a:pPr marL="180000" lvl="0">
              <a:spcAft>
                <a:spcPts val="400"/>
              </a:spcAft>
              <a:defRPr/>
            </a:pPr>
            <a:r>
              <a:rPr lang="fr-FR" altLang="fr-FR" sz="1000" b="1" dirty="0" err="1" smtClean="0">
                <a:solidFill>
                  <a:srgbClr val="DC0528"/>
                </a:solidFill>
                <a:latin typeface="Segoe UI Symbol" panose="020B0502040204020203" pitchFamily="34" charset="0"/>
                <a:ea typeface="Segoe UI Symbol" panose="020B0502040204020203" pitchFamily="34" charset="0"/>
              </a:rPr>
              <a:t>Disagreement</a:t>
            </a:r>
            <a:r>
              <a:rPr lang="fr-FR" altLang="fr-FR" sz="1000" b="1" dirty="0" smtClean="0">
                <a:solidFill>
                  <a:srgbClr val="DC0528"/>
                </a:solidFill>
                <a:latin typeface="Segoe UI Symbol" panose="020B0502040204020203" pitchFamily="34" charset="0"/>
                <a:ea typeface="Segoe UI Symbol" panose="020B0502040204020203" pitchFamily="34" charset="0"/>
              </a:rPr>
              <a:t> ?</a:t>
            </a:r>
          </a:p>
          <a:p>
            <a:pPr marL="360363" lvl="1" indent="-360363">
              <a:buSzPct val="90000"/>
              <a:buBlip>
                <a:blip r:embed="rId17"/>
              </a:buBlip>
              <a:defRPr/>
            </a:pPr>
            <a:r>
              <a:rPr lang="en-US" altLang="fr-FR" sz="900" dirty="0" smtClean="0">
                <a:latin typeface="Segoe UI Symbol" panose="020B0502040204020203" pitchFamily="34" charset="0"/>
                <a:ea typeface="Segoe UI Symbol" panose="020B0502040204020203" pitchFamily="34" charset="0"/>
              </a:rPr>
              <a:t>Radial position of potential peak</a:t>
            </a:r>
            <a:endParaRPr lang="en-US" altLang="fr-FR" sz="900" dirty="0">
              <a:latin typeface="Segoe UI Symbol" panose="020B0502040204020203" pitchFamily="34" charset="0"/>
              <a:ea typeface="Segoe UI Symbol" panose="020B0502040204020203" pitchFamily="34" charset="0"/>
            </a:endParaRPr>
          </a:p>
        </p:txBody>
      </p:sp>
      <p:sp>
        <p:nvSpPr>
          <p:cNvPr id="99" name="Rectangle 98"/>
          <p:cNvSpPr/>
          <p:nvPr/>
        </p:nvSpPr>
        <p:spPr>
          <a:xfrm>
            <a:off x="2479204" y="13359680"/>
            <a:ext cx="2544700" cy="600164"/>
          </a:xfrm>
          <a:prstGeom prst="rect">
            <a:avLst/>
          </a:prstGeom>
        </p:spPr>
        <p:txBody>
          <a:bodyPr wrap="square">
            <a:spAutoFit/>
          </a:bodyPr>
          <a:lstStyle/>
          <a:p>
            <a:pPr marL="180000" lvl="0">
              <a:spcAft>
                <a:spcPts val="400"/>
              </a:spcAft>
              <a:defRPr/>
            </a:pPr>
            <a:r>
              <a:rPr lang="fr-FR" altLang="fr-FR" sz="1000" b="1" dirty="0" smtClean="0">
                <a:solidFill>
                  <a:srgbClr val="DC0528"/>
                </a:solidFill>
                <a:latin typeface="Segoe UI Symbol" panose="020B0502040204020203" pitchFamily="34" charset="0"/>
                <a:ea typeface="Segoe UI Symbol" panose="020B0502040204020203" pitchFamily="34" charset="0"/>
              </a:rPr>
              <a:t>Quantitative </a:t>
            </a:r>
            <a:r>
              <a:rPr lang="fr-FR" altLang="fr-FR" sz="1000" b="1" dirty="0" err="1" smtClean="0">
                <a:solidFill>
                  <a:srgbClr val="DC0528"/>
                </a:solidFill>
                <a:latin typeface="Segoe UI Symbol" panose="020B0502040204020203" pitchFamily="34" charset="0"/>
                <a:ea typeface="Segoe UI Symbol" panose="020B0502040204020203" pitchFamily="34" charset="0"/>
              </a:rPr>
              <a:t>uncertainty</a:t>
            </a:r>
            <a:r>
              <a:rPr lang="fr-FR" altLang="fr-FR" sz="1000" b="1" dirty="0" smtClean="0">
                <a:solidFill>
                  <a:srgbClr val="DC0528"/>
                </a:solidFill>
                <a:latin typeface="Segoe UI Symbol" panose="020B0502040204020203" pitchFamily="34" charset="0"/>
                <a:ea typeface="Segoe UI Symbol" panose="020B0502040204020203" pitchFamily="34" charset="0"/>
              </a:rPr>
              <a:t> (</a:t>
            </a:r>
            <a:r>
              <a:rPr lang="fr-FR" altLang="fr-FR" sz="1000" b="1" dirty="0" err="1" smtClean="0">
                <a:solidFill>
                  <a:srgbClr val="DC0528"/>
                </a:solidFill>
                <a:latin typeface="Segoe UI Symbol" panose="020B0502040204020203" pitchFamily="34" charset="0"/>
                <a:ea typeface="Segoe UI Symbol" panose="020B0502040204020203" pitchFamily="34" charset="0"/>
              </a:rPr>
              <a:t>see</a:t>
            </a:r>
            <a:r>
              <a:rPr lang="fr-FR" altLang="fr-FR" sz="1000" b="1" dirty="0" smtClean="0">
                <a:solidFill>
                  <a:srgbClr val="DC0528"/>
                </a:solidFill>
                <a:latin typeface="Segoe UI Symbol" panose="020B0502040204020203" pitchFamily="34" charset="0"/>
                <a:ea typeface="Segoe UI Symbol" panose="020B0502040204020203" pitchFamily="34" charset="0"/>
              </a:rPr>
              <a:t> on right)</a:t>
            </a:r>
          </a:p>
          <a:p>
            <a:pPr marL="360363" lvl="1" indent="-360363">
              <a:spcAft>
                <a:spcPts val="200"/>
              </a:spcAft>
              <a:buSzPct val="90000"/>
              <a:buBlip>
                <a:blip r:embed="rId17"/>
              </a:buBlip>
              <a:defRPr/>
            </a:pPr>
            <a:r>
              <a:rPr lang="en-US" altLang="fr-FR" sz="900" dirty="0" smtClean="0">
                <a:latin typeface="Segoe UI Symbol" panose="020B0502040204020203" pitchFamily="34" charset="0"/>
                <a:ea typeface="Segoe UI Symbol" panose="020B0502040204020203" pitchFamily="34" charset="0"/>
              </a:rPr>
              <a:t>Amplitude of DC bias</a:t>
            </a:r>
          </a:p>
          <a:p>
            <a:pPr marL="360363" lvl="1" indent="-360363">
              <a:spcAft>
                <a:spcPts val="200"/>
              </a:spcAft>
              <a:buSzPct val="90000"/>
              <a:buBlip>
                <a:blip r:embed="rId17"/>
              </a:buBlip>
              <a:defRPr/>
            </a:pPr>
            <a:r>
              <a:rPr lang="en-US" altLang="fr-FR" sz="900" dirty="0" smtClean="0">
                <a:latin typeface="Segoe UI Symbol" panose="020B0502040204020203" pitchFamily="34" charset="0"/>
                <a:ea typeface="Segoe UI Symbol" panose="020B0502040204020203" pitchFamily="34" charset="0"/>
              </a:rPr>
              <a:t>Radial extension</a:t>
            </a:r>
            <a:endParaRPr lang="en-US" altLang="fr-FR" sz="900" dirty="0">
              <a:latin typeface="Segoe UI Symbol" panose="020B0502040204020203" pitchFamily="34" charset="0"/>
              <a:ea typeface="Segoe UI Symbol" panose="020B0502040204020203" pitchFamily="34" charset="0"/>
            </a:endParaRPr>
          </a:p>
        </p:txBody>
      </p:sp>
      <p:pic>
        <p:nvPicPr>
          <p:cNvPr id="100" name="Picture 3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47956" y="2270448"/>
            <a:ext cx="719222" cy="72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41"/>
          <p:cNvSpPr>
            <a:spLocks noChangeArrowheads="1"/>
          </p:cNvSpPr>
          <p:nvPr/>
        </p:nvSpPr>
        <p:spPr bwMode="auto">
          <a:xfrm>
            <a:off x="3415308" y="11241251"/>
            <a:ext cx="1728192" cy="230832"/>
          </a:xfrm>
          <a:prstGeom prst="rect">
            <a:avLst/>
          </a:prstGeom>
          <a:noFill/>
          <a:ln w="9525">
            <a:noFill/>
            <a:miter lim="800000"/>
            <a:headEnd/>
            <a:tailEnd/>
          </a:ln>
        </p:spPr>
        <p:txBody>
          <a:bodyPr wrap="square">
            <a:spAutoFit/>
          </a:bodyPr>
          <a:lstStyle/>
          <a:p>
            <a:pPr algn="ctr"/>
            <a:r>
              <a:rPr lang="fr-FR" sz="900" i="1" dirty="0" smtClean="0">
                <a:solidFill>
                  <a:schemeClr val="bg1"/>
                </a:solidFill>
                <a:latin typeface="Arial" charset="0"/>
                <a:cs typeface="Arial" charset="0"/>
              </a:rPr>
              <a:t>[Jacquot2014]</a:t>
            </a:r>
            <a:endParaRPr lang="fr-FR" sz="900" i="1" dirty="0">
              <a:solidFill>
                <a:schemeClr val="bg1"/>
              </a:solidFill>
              <a:latin typeface="Arial" charset="0"/>
              <a:cs typeface="Arial" charset="0"/>
            </a:endParaRPr>
          </a:p>
        </p:txBody>
      </p:sp>
      <p:sp>
        <p:nvSpPr>
          <p:cNvPr id="50" name="Rectangle 49"/>
          <p:cNvSpPr/>
          <p:nvPr/>
        </p:nvSpPr>
        <p:spPr>
          <a:xfrm>
            <a:off x="97924" y="4509760"/>
            <a:ext cx="5045576" cy="713016"/>
          </a:xfrm>
          <a:prstGeom prst="rect">
            <a:avLst/>
          </a:prstGeom>
          <a:noFill/>
        </p:spPr>
        <p:txBody>
          <a:bodyPr wrap="square">
            <a:spAutoFit/>
          </a:bodyPr>
          <a:lstStyle/>
          <a:p>
            <a:pPr lvl="0" algn="ctr">
              <a:spcAft>
                <a:spcPts val="400"/>
              </a:spcAft>
              <a:defRPr/>
            </a:pPr>
            <a:r>
              <a:rPr lang="fr-FR" altLang="fr-FR" sz="1000" b="1" dirty="0" err="1" smtClean="0">
                <a:solidFill>
                  <a:srgbClr val="DC0528"/>
                </a:solidFill>
                <a:latin typeface="Segoe UI Symbol" panose="020B0502040204020203" pitchFamily="34" charset="0"/>
                <a:ea typeface="Segoe UI Symbol" panose="020B0502040204020203" pitchFamily="34" charset="0"/>
              </a:rPr>
              <a:t>Conventional</a:t>
            </a:r>
            <a:r>
              <a:rPr lang="fr-FR" altLang="fr-FR" sz="1000" b="1" dirty="0" smtClean="0">
                <a:solidFill>
                  <a:srgbClr val="DC0528"/>
                </a:solidFill>
                <a:latin typeface="Segoe UI Symbol" panose="020B0502040204020203" pitchFamily="34" charset="0"/>
                <a:ea typeface="Segoe UI Symbol" panose="020B0502040204020203" pitchFamily="34" charset="0"/>
              </a:rPr>
              <a:t> </a:t>
            </a:r>
            <a:r>
              <a:rPr lang="fr-FR" altLang="fr-FR" sz="1000" b="1" dirty="0" err="1" smtClean="0">
                <a:solidFill>
                  <a:srgbClr val="DC0528"/>
                </a:solidFill>
                <a:latin typeface="Segoe UI Symbol" panose="020B0502040204020203" pitchFamily="34" charset="0"/>
                <a:ea typeface="Segoe UI Symbol" panose="020B0502040204020203" pitchFamily="34" charset="0"/>
              </a:rPr>
              <a:t>approach</a:t>
            </a:r>
            <a:r>
              <a:rPr lang="fr-FR" altLang="fr-FR" sz="1000" b="1" dirty="0">
                <a:solidFill>
                  <a:srgbClr val="DC0528"/>
                </a:solidFill>
                <a:latin typeface="Segoe UI Symbol" panose="020B0502040204020203" pitchFamily="34" charset="0"/>
                <a:ea typeface="Segoe UI Symbol" panose="020B0502040204020203" pitchFamily="34" charset="0"/>
              </a:rPr>
              <a:t> </a:t>
            </a:r>
            <a:r>
              <a:rPr lang="fr-FR" altLang="fr-FR" sz="1000" b="1" dirty="0" smtClean="0">
                <a:solidFill>
                  <a:srgbClr val="DC0528"/>
                </a:solidFill>
                <a:latin typeface="Segoe UI Symbol" panose="020B0502040204020203" pitchFamily="34" charset="0"/>
                <a:ea typeface="Segoe UI Symbol" panose="020B0502040204020203" pitchFamily="34" charset="0"/>
              </a:rPr>
              <a:t>(</a:t>
            </a:r>
            <a:r>
              <a:rPr lang="en-US" altLang="fr-FR" sz="1000" b="1" dirty="0">
                <a:solidFill>
                  <a:srgbClr val="DC0528"/>
                </a:solidFill>
                <a:latin typeface="Segoe UI Symbol" panose="020B0502040204020203" pitchFamily="34" charset="0"/>
                <a:ea typeface="Segoe UI Symbol" panose="020B0502040204020203" pitchFamily="34" charset="0"/>
              </a:rPr>
              <a:t>d</a:t>
            </a:r>
            <a:r>
              <a:rPr lang="en-US" altLang="fr-FR" sz="1000" b="1" dirty="0" smtClean="0">
                <a:solidFill>
                  <a:srgbClr val="DC0528"/>
                </a:solidFill>
                <a:latin typeface="Segoe UI Symbol" panose="020B0502040204020203" pitchFamily="34" charset="0"/>
                <a:ea typeface="Segoe UI Symbol" panose="020B0502040204020203" pitchFamily="34" charset="0"/>
              </a:rPr>
              <a:t>ouble </a:t>
            </a:r>
            <a:r>
              <a:rPr lang="en-US" altLang="fr-FR" sz="1000" b="1" dirty="0">
                <a:solidFill>
                  <a:srgbClr val="DC0528"/>
                </a:solidFill>
                <a:latin typeface="Segoe UI Symbol" panose="020B0502040204020203" pitchFamily="34" charset="0"/>
                <a:ea typeface="Segoe UI Symbol" panose="020B0502040204020203" pitchFamily="34" charset="0"/>
              </a:rPr>
              <a:t>probe driven by </a:t>
            </a:r>
            <a:r>
              <a:rPr lang="en-GB" sz="1000" b="1" dirty="0" smtClean="0">
                <a:solidFill>
                  <a:srgbClr val="FF0000"/>
                </a:solidFill>
                <a:latin typeface="Times"/>
                <a:ea typeface="Times New Roman"/>
                <a:cs typeface="Times New Roman"/>
                <a:sym typeface="Symbol"/>
              </a:rPr>
              <a:t> </a:t>
            </a:r>
            <a:r>
              <a:rPr lang="en-US" altLang="fr-FR" sz="1000" b="1" i="1" dirty="0" smtClean="0">
                <a:solidFill>
                  <a:srgbClr val="DC0528"/>
                </a:solidFill>
                <a:latin typeface="Segoe UI Symbol" panose="020B0502040204020203" pitchFamily="34" charset="0"/>
                <a:ea typeface="Segoe UI Symbol" panose="020B0502040204020203" pitchFamily="34" charset="0"/>
              </a:rPr>
              <a:t>E</a:t>
            </a:r>
            <a:r>
              <a:rPr lang="en-US" altLang="fr-FR" sz="1000" b="1" baseline="-25000" dirty="0" smtClean="0">
                <a:solidFill>
                  <a:srgbClr val="DC0528"/>
                </a:solidFill>
                <a:latin typeface="Segoe UI Symbol" panose="020B0502040204020203" pitchFamily="34" charset="0"/>
                <a:ea typeface="Segoe UI Symbol" panose="020B0502040204020203" pitchFamily="34" charset="0"/>
              </a:rPr>
              <a:t>//</a:t>
            </a:r>
            <a:r>
              <a:rPr lang="en-US" altLang="fr-FR" sz="1000" b="1" baseline="-25000" dirty="0" err="1" smtClean="0">
                <a:solidFill>
                  <a:srgbClr val="DC0528"/>
                </a:solidFill>
                <a:latin typeface="Segoe UI Symbol" panose="020B0502040204020203" pitchFamily="34" charset="0"/>
                <a:ea typeface="Segoe UI Symbol" panose="020B0502040204020203" pitchFamily="34" charset="0"/>
              </a:rPr>
              <a:t>RF</a:t>
            </a:r>
            <a:r>
              <a:rPr lang="en-US" altLang="fr-FR" sz="1000" b="1" i="1" dirty="0" err="1" smtClean="0">
                <a:solidFill>
                  <a:srgbClr val="DC0528"/>
                </a:solidFill>
                <a:latin typeface="Segoe UI Symbol" panose="020B0502040204020203" pitchFamily="34" charset="0"/>
                <a:ea typeface="Segoe UI Symbol" panose="020B0502040204020203" pitchFamily="34" charset="0"/>
              </a:rPr>
              <a:t>.dl</a:t>
            </a:r>
            <a:r>
              <a:rPr lang="en-US" altLang="fr-FR" sz="1000" b="1" dirty="0" smtClean="0">
                <a:solidFill>
                  <a:srgbClr val="DC0528"/>
                </a:solidFill>
                <a:latin typeface="Segoe UI Symbol" panose="020B0502040204020203" pitchFamily="34" charset="0"/>
                <a:ea typeface="Segoe UI Symbol" panose="020B0502040204020203" pitchFamily="34" charset="0"/>
              </a:rPr>
              <a:t>)</a:t>
            </a:r>
            <a:r>
              <a:rPr lang="fr-FR" altLang="fr-FR" sz="1000" b="1" dirty="0" smtClean="0">
                <a:solidFill>
                  <a:srgbClr val="DC0528"/>
                </a:solidFill>
                <a:latin typeface="Segoe UI Symbol" panose="020B0502040204020203" pitchFamily="34" charset="0"/>
                <a:ea typeface="Segoe UI Symbol" panose="020B0502040204020203" pitchFamily="34" charset="0"/>
              </a:rPr>
              <a:t> </a:t>
            </a:r>
            <a:r>
              <a:rPr lang="fr-FR" altLang="fr-FR" sz="1000" b="1" dirty="0" err="1" smtClean="0">
                <a:solidFill>
                  <a:srgbClr val="DC0528"/>
                </a:solidFill>
                <a:latin typeface="Segoe UI Symbol" panose="020B0502040204020203" pitchFamily="34" charset="0"/>
                <a:ea typeface="Segoe UI Symbol" panose="020B0502040204020203" pitchFamily="34" charset="0"/>
              </a:rPr>
              <a:t>is</a:t>
            </a:r>
            <a:r>
              <a:rPr lang="fr-FR" altLang="fr-FR" sz="1000" b="1" dirty="0" smtClean="0">
                <a:solidFill>
                  <a:srgbClr val="DC0528"/>
                </a:solidFill>
                <a:latin typeface="Segoe UI Symbol" panose="020B0502040204020203" pitchFamily="34" charset="0"/>
                <a:ea typeface="Segoe UI Symbol" panose="020B0502040204020203" pitchFamily="34" charset="0"/>
              </a:rPr>
              <a:t> </a:t>
            </a:r>
            <a:r>
              <a:rPr lang="fr-FR" altLang="fr-FR" sz="1000" b="1" dirty="0" err="1" smtClean="0">
                <a:solidFill>
                  <a:srgbClr val="DC0528"/>
                </a:solidFill>
                <a:latin typeface="Segoe UI Symbol" panose="020B0502040204020203" pitchFamily="34" charset="0"/>
                <a:ea typeface="Segoe UI Symbol" panose="020B0502040204020203" pitchFamily="34" charset="0"/>
              </a:rPr>
              <a:t>challenged</a:t>
            </a:r>
            <a:r>
              <a:rPr lang="fr-FR" altLang="fr-FR" sz="1000" b="1" dirty="0" smtClean="0">
                <a:solidFill>
                  <a:srgbClr val="DC0528"/>
                </a:solidFill>
                <a:latin typeface="Segoe UI Symbol" panose="020B0502040204020203" pitchFamily="34" charset="0"/>
                <a:ea typeface="Segoe UI Symbol" panose="020B0502040204020203" pitchFamily="34" charset="0"/>
              </a:rPr>
              <a:t> </a:t>
            </a:r>
            <a:r>
              <a:rPr lang="fr-FR" altLang="fr-FR" sz="1000" b="1" dirty="0" err="1" smtClean="0">
                <a:solidFill>
                  <a:srgbClr val="DC0528"/>
                </a:solidFill>
                <a:latin typeface="Segoe UI Symbol" panose="020B0502040204020203" pitchFamily="34" charset="0"/>
                <a:ea typeface="Segoe UI Symbol" panose="020B0502040204020203" pitchFamily="34" charset="0"/>
              </a:rPr>
              <a:t>experimentally</a:t>
            </a:r>
            <a:endParaRPr lang="fr-FR" altLang="fr-FR" sz="1000" b="1" dirty="0" smtClean="0">
              <a:solidFill>
                <a:srgbClr val="DC0528"/>
              </a:solidFill>
              <a:latin typeface="Segoe UI Symbol" panose="020B0502040204020203" pitchFamily="34" charset="0"/>
              <a:ea typeface="Segoe UI Symbol" panose="020B0502040204020203" pitchFamily="34" charset="0"/>
            </a:endParaRPr>
          </a:p>
          <a:p>
            <a:pPr marL="360000" lvl="1" indent="-360363">
              <a:spcBef>
                <a:spcPts val="0"/>
              </a:spcBef>
              <a:buSzPct val="90000"/>
              <a:buBlip>
                <a:blip r:embed="rId17"/>
              </a:buBlip>
              <a:defRPr/>
            </a:pPr>
            <a:r>
              <a:rPr lang="fr-FR" altLang="fr-FR" sz="900" dirty="0" smtClean="0">
                <a:latin typeface="Segoe UI Symbol" panose="020B0502040204020203" pitchFamily="34" charset="0"/>
                <a:ea typeface="Segoe UI Symbol" panose="020B0502040204020203" pitchFamily="34" charset="0"/>
                <a:sym typeface="Wingdings"/>
              </a:rPr>
              <a:t>Concepts « </a:t>
            </a:r>
            <a:r>
              <a:rPr lang="fr-FR" altLang="fr-FR" sz="900" dirty="0" err="1" smtClean="0">
                <a:latin typeface="Segoe UI Symbol" panose="020B0502040204020203" pitchFamily="34" charset="0"/>
                <a:ea typeface="Segoe UI Symbol" panose="020B0502040204020203" pitchFamily="34" charset="0"/>
                <a:sym typeface="Wingdings"/>
              </a:rPr>
              <a:t>optimized</a:t>
            </a:r>
            <a:r>
              <a:rPr lang="fr-FR" altLang="fr-FR" sz="900" dirty="0" smtClean="0">
                <a:latin typeface="Segoe UI Symbol" panose="020B0502040204020203" pitchFamily="34" charset="0"/>
                <a:ea typeface="Segoe UI Symbol" panose="020B0502040204020203" pitchFamily="34" charset="0"/>
                <a:sym typeface="Wingdings"/>
              </a:rPr>
              <a:t> » for </a:t>
            </a:r>
            <a:r>
              <a:rPr lang="fr-FR" altLang="fr-FR" sz="900" i="1" dirty="0" smtClean="0">
                <a:latin typeface="Segoe UI Symbol" panose="020B0502040204020203" pitchFamily="34" charset="0"/>
                <a:ea typeface="Segoe UI Symbol" panose="020B0502040204020203" pitchFamily="34" charset="0"/>
                <a:sym typeface="Wingdings"/>
              </a:rPr>
              <a:t>Ṽ</a:t>
            </a:r>
            <a:r>
              <a:rPr lang="fr-FR" altLang="fr-FR" sz="900" dirty="0" smtClean="0">
                <a:latin typeface="Segoe UI Symbol" panose="020B0502040204020203" pitchFamily="34" charset="0"/>
                <a:ea typeface="Segoe UI Symbol" panose="020B0502040204020203" pitchFamily="34" charset="0"/>
                <a:sym typeface="Wingdings"/>
              </a:rPr>
              <a:t>=</a:t>
            </a:r>
            <a:r>
              <a:rPr lang="en-GB" sz="900" dirty="0" smtClean="0">
                <a:latin typeface="Segoe UI Symbol" panose="020B0502040204020203" pitchFamily="34" charset="0"/>
                <a:ea typeface="Segoe UI Symbol" panose="020B0502040204020203" pitchFamily="34" charset="0"/>
                <a:cs typeface="Times New Roman"/>
              </a:rPr>
              <a:t>|</a:t>
            </a:r>
            <a:r>
              <a:rPr lang="en-GB" sz="900" dirty="0">
                <a:latin typeface="Segoe UI Symbol" panose="020B0502040204020203" pitchFamily="34" charset="0"/>
                <a:ea typeface="Segoe UI Symbol" panose="020B0502040204020203" pitchFamily="34" charset="0"/>
                <a:cs typeface="Times New Roman"/>
                <a:sym typeface="Symbol"/>
              </a:rPr>
              <a:t></a:t>
            </a:r>
            <a:r>
              <a:rPr lang="en-GB" sz="900" i="1" dirty="0">
                <a:latin typeface="Segoe UI Symbol" panose="020B0502040204020203" pitchFamily="34" charset="0"/>
                <a:ea typeface="Segoe UI Symbol" panose="020B0502040204020203" pitchFamily="34" charset="0"/>
                <a:cs typeface="Times New Roman"/>
              </a:rPr>
              <a:t>E</a:t>
            </a:r>
            <a:r>
              <a:rPr lang="en-GB" sz="900" baseline="-25000" dirty="0">
                <a:latin typeface="Segoe UI Symbol" panose="020B0502040204020203" pitchFamily="34" charset="0"/>
                <a:ea typeface="Segoe UI Symbol" panose="020B0502040204020203" pitchFamily="34" charset="0"/>
                <a:cs typeface="Times New Roman"/>
              </a:rPr>
              <a:t>//</a:t>
            </a:r>
            <a:r>
              <a:rPr lang="en-GB" sz="900" dirty="0">
                <a:latin typeface="Segoe UI Symbol" panose="020B0502040204020203" pitchFamily="34" charset="0"/>
                <a:ea typeface="Segoe UI Symbol" panose="020B0502040204020203" pitchFamily="34" charset="0"/>
                <a:cs typeface="Times New Roman"/>
              </a:rPr>
              <a:t>.</a:t>
            </a:r>
            <a:r>
              <a:rPr lang="en-GB" sz="900" i="1" dirty="0">
                <a:latin typeface="Segoe UI Symbol" panose="020B0502040204020203" pitchFamily="34" charset="0"/>
                <a:ea typeface="Segoe UI Symbol" panose="020B0502040204020203" pitchFamily="34" charset="0"/>
                <a:cs typeface="Times New Roman"/>
              </a:rPr>
              <a:t>dl</a:t>
            </a:r>
            <a:r>
              <a:rPr lang="en-GB" sz="900" dirty="0" smtClean="0">
                <a:latin typeface="Segoe UI Symbol" panose="020B0502040204020203" pitchFamily="34" charset="0"/>
                <a:ea typeface="Segoe UI Symbol" panose="020B0502040204020203" pitchFamily="34" charset="0"/>
                <a:cs typeface="Times New Roman"/>
              </a:rPr>
              <a:t>|:</a:t>
            </a:r>
            <a:endParaRPr lang="fr-FR" altLang="fr-FR" sz="900" dirty="0" smtClean="0">
              <a:latin typeface="Segoe UI Symbol" panose="020B0502040204020203" pitchFamily="34" charset="0"/>
              <a:ea typeface="Segoe UI Symbol" panose="020B0502040204020203" pitchFamily="34" charset="0"/>
              <a:sym typeface="Wingdings"/>
            </a:endParaRPr>
          </a:p>
          <a:p>
            <a:pPr marL="360000" lvl="1" indent="-360363">
              <a:spcBef>
                <a:spcPts val="0"/>
              </a:spcBef>
              <a:buSzPct val="90000"/>
              <a:buBlip>
                <a:blip r:embed="rId17"/>
              </a:buBlip>
              <a:defRPr/>
            </a:pPr>
            <a:r>
              <a:rPr lang="fr-FR" altLang="fr-FR" sz="900" dirty="0" smtClean="0">
                <a:latin typeface="Segoe UI Symbol" panose="020B0502040204020203" pitchFamily="34" charset="0"/>
                <a:ea typeface="Segoe UI Symbol" panose="020B0502040204020203" pitchFamily="34" charset="0"/>
                <a:sym typeface="Wingdings"/>
              </a:rPr>
              <a:t> Tore Supra prototype Faraday </a:t>
            </a:r>
            <a:r>
              <a:rPr lang="fr-FR" altLang="fr-FR" sz="900" dirty="0" err="1" smtClean="0">
                <a:latin typeface="Segoe UI Symbol" panose="020B0502040204020203" pitchFamily="34" charset="0"/>
                <a:ea typeface="Segoe UI Symbol" panose="020B0502040204020203" pitchFamily="34" charset="0"/>
                <a:sym typeface="Wingdings"/>
              </a:rPr>
              <a:t>screen</a:t>
            </a:r>
            <a:endParaRPr lang="fr-FR" altLang="fr-FR" sz="900" dirty="0" smtClean="0">
              <a:latin typeface="Segoe UI Symbol" panose="020B0502040204020203" pitchFamily="34" charset="0"/>
              <a:ea typeface="Segoe UI Symbol" panose="020B0502040204020203" pitchFamily="34" charset="0"/>
              <a:sym typeface="Wingdings"/>
            </a:endParaRPr>
          </a:p>
          <a:p>
            <a:pPr marL="360000" lvl="1" indent="-360363">
              <a:spcBef>
                <a:spcPts val="0"/>
              </a:spcBef>
              <a:buSzPct val="90000"/>
              <a:buBlip>
                <a:blip r:embed="rId17"/>
              </a:buBlip>
              <a:defRPr/>
            </a:pPr>
            <a:r>
              <a:rPr lang="fr-FR" altLang="fr-FR" sz="900" dirty="0">
                <a:latin typeface="Segoe UI Symbol" panose="020B0502040204020203" pitchFamily="34" charset="0"/>
                <a:ea typeface="Segoe UI Symbol" panose="020B0502040204020203" pitchFamily="34" charset="0"/>
                <a:sym typeface="Wingdings"/>
              </a:rPr>
              <a:t> </a:t>
            </a:r>
            <a:r>
              <a:rPr lang="fr-FR" altLang="fr-FR" sz="900" dirty="0" smtClean="0">
                <a:latin typeface="Segoe UI Symbol" panose="020B0502040204020203" pitchFamily="34" charset="0"/>
                <a:ea typeface="Segoe UI Symbol" panose="020B0502040204020203" pitchFamily="34" charset="0"/>
                <a:sym typeface="Wingdings"/>
              </a:rPr>
              <a:t>ALCATOR </a:t>
            </a:r>
            <a:r>
              <a:rPr lang="fr-FR" altLang="fr-FR" sz="900" dirty="0" err="1" smtClean="0">
                <a:latin typeface="Segoe UI Symbol" panose="020B0502040204020203" pitchFamily="34" charset="0"/>
                <a:ea typeface="Segoe UI Symbol" panose="020B0502040204020203" pitchFamily="34" charset="0"/>
                <a:sym typeface="Wingdings"/>
              </a:rPr>
              <a:t>C-mod</a:t>
            </a:r>
            <a:r>
              <a:rPr lang="fr-FR" altLang="fr-FR" sz="900" dirty="0" smtClean="0">
                <a:latin typeface="Segoe UI Symbol" panose="020B0502040204020203" pitchFamily="34" charset="0"/>
                <a:ea typeface="Segoe UI Symbol" panose="020B0502040204020203" pitchFamily="34" charset="0"/>
                <a:sym typeface="Wingdings"/>
              </a:rPr>
              <a:t> Field-</a:t>
            </a:r>
            <a:r>
              <a:rPr lang="fr-FR" altLang="fr-FR" sz="900" dirty="0" err="1" smtClean="0">
                <a:latin typeface="Segoe UI Symbol" panose="020B0502040204020203" pitchFamily="34" charset="0"/>
                <a:ea typeface="Segoe UI Symbol" panose="020B0502040204020203" pitchFamily="34" charset="0"/>
                <a:sym typeface="Wingdings"/>
              </a:rPr>
              <a:t>Aligned</a:t>
            </a:r>
            <a:r>
              <a:rPr lang="fr-FR" altLang="fr-FR" sz="900" dirty="0" smtClean="0">
                <a:latin typeface="Segoe UI Symbol" panose="020B0502040204020203" pitchFamily="34" charset="0"/>
                <a:ea typeface="Segoe UI Symbol" panose="020B0502040204020203" pitchFamily="34" charset="0"/>
                <a:sym typeface="Wingdings"/>
              </a:rPr>
              <a:t> </a:t>
            </a:r>
            <a:r>
              <a:rPr lang="fr-FR" altLang="fr-FR" sz="900" dirty="0" err="1" smtClean="0">
                <a:latin typeface="Segoe UI Symbol" panose="020B0502040204020203" pitchFamily="34" charset="0"/>
                <a:ea typeface="Segoe UI Symbol" panose="020B0502040204020203" pitchFamily="34" charset="0"/>
                <a:sym typeface="Wingdings"/>
              </a:rPr>
              <a:t>antenna</a:t>
            </a:r>
            <a:r>
              <a:rPr lang="fr-FR" altLang="fr-FR" sz="900" dirty="0" smtClean="0">
                <a:latin typeface="Segoe UI Symbol" panose="020B0502040204020203" pitchFamily="34" charset="0"/>
                <a:ea typeface="Segoe UI Symbol" panose="020B0502040204020203" pitchFamily="34" charset="0"/>
                <a:sym typeface="Wingdings"/>
              </a:rPr>
              <a:t> </a:t>
            </a:r>
            <a:r>
              <a:rPr lang="fr-FR" altLang="fr-FR" sz="900" dirty="0" err="1" smtClean="0">
                <a:latin typeface="Segoe UI Symbol" panose="020B0502040204020203" pitchFamily="34" charset="0"/>
                <a:ea typeface="Segoe UI Symbol" panose="020B0502040204020203" pitchFamily="34" charset="0"/>
                <a:sym typeface="Wingdings"/>
              </a:rPr>
              <a:t>phased</a:t>
            </a:r>
            <a:r>
              <a:rPr lang="fr-FR" altLang="fr-FR" sz="900" dirty="0" smtClean="0">
                <a:latin typeface="Segoe UI Symbol" panose="020B0502040204020203" pitchFamily="34" charset="0"/>
                <a:ea typeface="Segoe UI Symbol" panose="020B0502040204020203" pitchFamily="34" charset="0"/>
                <a:sym typeface="Wingdings"/>
              </a:rPr>
              <a:t> [0000]</a:t>
            </a:r>
          </a:p>
        </p:txBody>
      </p:sp>
      <p:sp>
        <p:nvSpPr>
          <p:cNvPr id="51" name="Rectangle 50"/>
          <p:cNvSpPr/>
          <p:nvPr/>
        </p:nvSpPr>
        <p:spPr>
          <a:xfrm>
            <a:off x="2927785" y="4709428"/>
            <a:ext cx="2215715" cy="369332"/>
          </a:xfrm>
          <a:prstGeom prst="rect">
            <a:avLst/>
          </a:prstGeom>
        </p:spPr>
        <p:txBody>
          <a:bodyPr wrap="square">
            <a:spAutoFit/>
          </a:bodyPr>
          <a:lstStyle/>
          <a:p>
            <a:pPr marL="360000" lvl="1" indent="-360363">
              <a:spcBef>
                <a:spcPts val="0"/>
              </a:spcBef>
              <a:buSzPct val="90000"/>
              <a:buBlip>
                <a:blip r:embed="rId17"/>
              </a:buBlip>
              <a:defRPr/>
            </a:pPr>
            <a:r>
              <a:rPr lang="fr-FR" altLang="fr-FR" sz="900" dirty="0" smtClean="0">
                <a:solidFill>
                  <a:srgbClr val="000000"/>
                </a:solidFill>
                <a:latin typeface="Segoe UI Symbol" panose="020B0502040204020203" pitchFamily="34" charset="0"/>
                <a:ea typeface="Segoe UI Symbol" panose="020B0502040204020203" pitchFamily="34" charset="0"/>
                <a:sym typeface="Wingdings"/>
              </a:rPr>
              <a:t> </a:t>
            </a:r>
            <a:r>
              <a:rPr lang="fr-FR" altLang="fr-FR" sz="900" dirty="0" err="1" smtClean="0">
                <a:latin typeface="Segoe UI Symbol" panose="020B0502040204020203" pitchFamily="34" charset="0"/>
                <a:ea typeface="Segoe UI Symbol" panose="020B0502040204020203" pitchFamily="34" charset="0"/>
                <a:sym typeface="Wingdings"/>
              </a:rPr>
              <a:t>Left</a:t>
            </a:r>
            <a:r>
              <a:rPr lang="fr-FR" altLang="fr-FR" sz="900" dirty="0" smtClean="0">
                <a:latin typeface="Segoe UI Symbol" panose="020B0502040204020203" pitchFamily="34" charset="0"/>
                <a:ea typeface="Segoe UI Symbol" panose="020B0502040204020203" pitchFamily="34" charset="0"/>
                <a:sym typeface="Wingdings"/>
              </a:rPr>
              <a:t>-right </a:t>
            </a:r>
            <a:r>
              <a:rPr lang="fr-FR" altLang="fr-FR" sz="900" dirty="0" err="1" smtClean="0">
                <a:latin typeface="Segoe UI Symbol" panose="020B0502040204020203" pitchFamily="34" charset="0"/>
                <a:ea typeface="Segoe UI Symbol" panose="020B0502040204020203" pitchFamily="34" charset="0"/>
                <a:sym typeface="Wingdings"/>
              </a:rPr>
              <a:t>sheath</a:t>
            </a:r>
            <a:r>
              <a:rPr lang="fr-FR" altLang="fr-FR" sz="900" dirty="0" smtClean="0">
                <a:latin typeface="Segoe UI Symbol" panose="020B0502040204020203" pitchFamily="34" charset="0"/>
                <a:ea typeface="Segoe UI Symbol" panose="020B0502040204020203" pitchFamily="34" charset="0"/>
                <a:sym typeface="Wingdings"/>
              </a:rPr>
              <a:t> </a:t>
            </a:r>
            <a:r>
              <a:rPr lang="fr-FR" altLang="fr-FR" sz="900" dirty="0" err="1" smtClean="0">
                <a:latin typeface="Segoe UI Symbol" panose="020B0502040204020203" pitchFamily="34" charset="0"/>
                <a:ea typeface="Segoe UI Symbol" panose="020B0502040204020203" pitchFamily="34" charset="0"/>
                <a:sym typeface="Wingdings"/>
              </a:rPr>
              <a:t>asymmetries</a:t>
            </a:r>
            <a:endParaRPr lang="fr-FR" altLang="fr-FR" sz="900" dirty="0" smtClean="0">
              <a:latin typeface="Segoe UI Symbol" panose="020B0502040204020203" pitchFamily="34" charset="0"/>
              <a:ea typeface="Segoe UI Symbol" panose="020B0502040204020203" pitchFamily="34" charset="0"/>
              <a:sym typeface="Wingdings"/>
            </a:endParaRPr>
          </a:p>
          <a:p>
            <a:pPr marL="360000" lvl="1" indent="-360363">
              <a:spcBef>
                <a:spcPts val="0"/>
              </a:spcBef>
              <a:buSzPct val="90000"/>
              <a:buBlip>
                <a:blip r:embed="rId17"/>
              </a:buBlip>
              <a:defRPr/>
            </a:pPr>
            <a:r>
              <a:rPr lang="fr-FR" altLang="fr-FR" sz="900" dirty="0">
                <a:solidFill>
                  <a:srgbClr val="000000"/>
                </a:solidFill>
                <a:latin typeface="Segoe UI Symbol" panose="020B0502040204020203" pitchFamily="34" charset="0"/>
                <a:ea typeface="Segoe UI Symbol" panose="020B0502040204020203" pitchFamily="34" charset="0"/>
                <a:sym typeface="Wingdings"/>
              </a:rPr>
              <a:t> </a:t>
            </a:r>
            <a:r>
              <a:rPr lang="fr-FR" altLang="fr-FR" sz="900" dirty="0" smtClean="0">
                <a:latin typeface="Segoe UI Symbol" panose="020B0502040204020203" pitchFamily="34" charset="0"/>
                <a:ea typeface="Segoe UI Symbol" panose="020B0502040204020203" pitchFamily="34" charset="0"/>
                <a:sym typeface="Wingdings"/>
              </a:rPr>
              <a:t>DC </a:t>
            </a:r>
            <a:r>
              <a:rPr lang="fr-FR" altLang="fr-FR" sz="900" dirty="0" err="1" smtClean="0">
                <a:latin typeface="Segoe UI Symbol" panose="020B0502040204020203" pitchFamily="34" charset="0"/>
                <a:ea typeface="Segoe UI Symbol" panose="020B0502040204020203" pitchFamily="34" charset="0"/>
                <a:sym typeface="Wingdings"/>
              </a:rPr>
              <a:t>current</a:t>
            </a:r>
            <a:r>
              <a:rPr lang="fr-FR" altLang="fr-FR" sz="900" dirty="0" smtClean="0">
                <a:latin typeface="Segoe UI Symbol" panose="020B0502040204020203" pitchFamily="34" charset="0"/>
                <a:ea typeface="Segoe UI Symbol" panose="020B0502040204020203" pitchFamily="34" charset="0"/>
                <a:sym typeface="Wingdings"/>
              </a:rPr>
              <a:t> </a:t>
            </a:r>
            <a:r>
              <a:rPr lang="fr-FR" altLang="fr-FR" sz="900" dirty="0" err="1" smtClean="0">
                <a:latin typeface="Segoe UI Symbol" panose="020B0502040204020203" pitchFamily="34" charset="0"/>
                <a:ea typeface="Segoe UI Symbol" panose="020B0502040204020203" pitchFamily="34" charset="0"/>
                <a:sym typeface="Wingdings"/>
              </a:rPr>
              <a:t>flows</a:t>
            </a:r>
            <a:endParaRPr lang="fr-FR" altLang="fr-FR" sz="900" dirty="0">
              <a:latin typeface="Segoe UI Symbol" panose="020B0502040204020203" pitchFamily="34" charset="0"/>
              <a:ea typeface="Segoe UI Symbol" panose="020B0502040204020203" pitchFamily="34" charset="0"/>
            </a:endParaRPr>
          </a:p>
        </p:txBody>
      </p:sp>
      <p:sp>
        <p:nvSpPr>
          <p:cNvPr id="6" name="Rectangle 13"/>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15"/>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19"/>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21"/>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23"/>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25"/>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4" name="Text Box 566"/>
          <p:cNvSpPr txBox="1">
            <a:spLocks noChangeArrowheads="1"/>
          </p:cNvSpPr>
          <p:nvPr/>
        </p:nvSpPr>
        <p:spPr bwMode="auto">
          <a:xfrm>
            <a:off x="5140217" y="9255224"/>
            <a:ext cx="5143500" cy="307777"/>
          </a:xfrm>
          <a:prstGeom prst="rect">
            <a:avLst/>
          </a:prstGeom>
          <a:gradFill rotWithShape="1">
            <a:gsLst>
              <a:gs pos="0">
                <a:srgbClr val="B80016"/>
              </a:gs>
              <a:gs pos="100000">
                <a:srgbClr val="B80016">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fr-FR" sz="1400" b="1" dirty="0" smtClean="0">
                <a:solidFill>
                  <a:schemeClr val="bg1"/>
                </a:solidFill>
                <a:latin typeface="Arial" pitchFamily="34" charset="0"/>
              </a:rPr>
              <a:t>Relative </a:t>
            </a:r>
            <a:r>
              <a:rPr lang="fr-FR" sz="1400" b="1" dirty="0" err="1" smtClean="0">
                <a:solidFill>
                  <a:schemeClr val="bg1"/>
                </a:solidFill>
                <a:latin typeface="Arial" pitchFamily="34" charset="0"/>
              </a:rPr>
              <a:t>comparison</a:t>
            </a:r>
            <a:r>
              <a:rPr lang="fr-FR" sz="1400" b="1" dirty="0" smtClean="0">
                <a:solidFill>
                  <a:schemeClr val="bg1"/>
                </a:solidFill>
                <a:latin typeface="Arial" pitchFamily="34" charset="0"/>
              </a:rPr>
              <a:t> of </a:t>
            </a:r>
            <a:r>
              <a:rPr lang="fr-FR" sz="1400" b="1" dirty="0" err="1" smtClean="0">
                <a:solidFill>
                  <a:schemeClr val="bg1"/>
                </a:solidFill>
                <a:latin typeface="Arial" pitchFamily="34" charset="0"/>
              </a:rPr>
              <a:t>strap</a:t>
            </a:r>
            <a:r>
              <a:rPr lang="fr-FR" sz="1400" b="1" dirty="0" smtClean="0">
                <a:solidFill>
                  <a:schemeClr val="bg1"/>
                </a:solidFill>
                <a:latin typeface="Arial" pitchFamily="34" charset="0"/>
              </a:rPr>
              <a:t> </a:t>
            </a:r>
            <a:r>
              <a:rPr lang="fr-FR" sz="1400" b="1" dirty="0" err="1" smtClean="0">
                <a:solidFill>
                  <a:schemeClr val="bg1"/>
                </a:solidFill>
                <a:latin typeface="Arial" pitchFamily="34" charset="0"/>
              </a:rPr>
              <a:t>phasings</a:t>
            </a:r>
            <a:r>
              <a:rPr lang="fr-FR" sz="1400" b="1" dirty="0" smtClean="0">
                <a:solidFill>
                  <a:schemeClr val="bg1"/>
                </a:solidFill>
                <a:latin typeface="Arial" pitchFamily="34" charset="0"/>
              </a:rPr>
              <a:t> on ITER </a:t>
            </a:r>
            <a:r>
              <a:rPr lang="fr-FR" sz="1400" b="1" dirty="0" err="1" smtClean="0">
                <a:solidFill>
                  <a:schemeClr val="bg1"/>
                </a:solidFill>
                <a:latin typeface="Arial" pitchFamily="34" charset="0"/>
              </a:rPr>
              <a:t>antenna</a:t>
            </a:r>
            <a:endParaRPr lang="fr-FR" sz="1200" b="1" dirty="0"/>
          </a:p>
        </p:txBody>
      </p:sp>
      <p:sp>
        <p:nvSpPr>
          <p:cNvPr id="19" name="Rectangle 41"/>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64" name="Picture 4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47756" y="6840126"/>
            <a:ext cx="662874" cy="83585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43"/>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66" name="Picture 4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37758" y="6840127"/>
            <a:ext cx="639477" cy="835858"/>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816275" y="6811888"/>
            <a:ext cx="1353721" cy="962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Rectangle 74"/>
          <p:cNvSpPr/>
          <p:nvPr/>
        </p:nvSpPr>
        <p:spPr>
          <a:xfrm>
            <a:off x="5200223" y="6734944"/>
            <a:ext cx="2247155" cy="1066959"/>
          </a:xfrm>
          <a:prstGeom prst="rect">
            <a:avLst/>
          </a:prstGeom>
        </p:spPr>
        <p:txBody>
          <a:bodyPr wrap="square">
            <a:spAutoFit/>
          </a:bodyPr>
          <a:lstStyle/>
          <a:p>
            <a:pPr marL="540000" lvl="0" eaLnBrk="0" hangingPunct="0">
              <a:spcAft>
                <a:spcPts val="400"/>
              </a:spcAft>
              <a:defRPr/>
            </a:pPr>
            <a:r>
              <a:rPr lang="fr-FR" sz="1000" b="1" dirty="0" err="1" smtClean="0">
                <a:solidFill>
                  <a:srgbClr val="DC0528"/>
                </a:solidFill>
                <a:latin typeface="Arial"/>
              </a:rPr>
              <a:t>Methodology</a:t>
            </a:r>
            <a:endParaRPr lang="fr-FR" sz="1000" b="1" dirty="0">
              <a:solidFill>
                <a:srgbClr val="DC0528"/>
              </a:solidFill>
              <a:latin typeface="Arial"/>
            </a:endParaRPr>
          </a:p>
          <a:p>
            <a:pPr marL="360000" lvl="1" indent="-360363">
              <a:spcBef>
                <a:spcPts val="0"/>
              </a:spcBef>
              <a:buSzPct val="90000"/>
              <a:buBlip>
                <a:blip r:embed="rId17"/>
              </a:buBlip>
              <a:defRPr/>
            </a:pPr>
            <a:r>
              <a:rPr lang="fr-FR" altLang="fr-FR" sz="900" b="1" dirty="0" smtClean="0">
                <a:solidFill>
                  <a:srgbClr val="0000FF"/>
                </a:solidFill>
                <a:latin typeface="Segoe UI Symbol" panose="020B0502040204020203" pitchFamily="34" charset="0"/>
                <a:ea typeface="Segoe UI Symbol" panose="020B0502040204020203" pitchFamily="34" charset="0"/>
              </a:rPr>
              <a:t>4 Faraday </a:t>
            </a:r>
            <a:r>
              <a:rPr lang="fr-FR" altLang="fr-FR" sz="900" b="1" dirty="0" err="1" smtClean="0">
                <a:solidFill>
                  <a:srgbClr val="0000FF"/>
                </a:solidFill>
                <a:latin typeface="Segoe UI Symbol" panose="020B0502040204020203" pitchFamily="34" charset="0"/>
                <a:ea typeface="Segoe UI Symbol" panose="020B0502040204020203" pitchFamily="34" charset="0"/>
              </a:rPr>
              <a:t>screen</a:t>
            </a:r>
            <a:r>
              <a:rPr lang="fr-FR" altLang="fr-FR" sz="900" b="1" dirty="0" smtClean="0">
                <a:solidFill>
                  <a:srgbClr val="0000FF"/>
                </a:solidFill>
                <a:latin typeface="Segoe UI Symbol" panose="020B0502040204020203" pitchFamily="34" charset="0"/>
                <a:ea typeface="Segoe UI Symbol" panose="020B0502040204020203" pitchFamily="34" charset="0"/>
              </a:rPr>
              <a:t> </a:t>
            </a:r>
            <a:r>
              <a:rPr lang="fr-FR" altLang="fr-FR" sz="900" dirty="0" smtClean="0">
                <a:latin typeface="Segoe UI Symbol" panose="020B0502040204020203" pitchFamily="34" charset="0"/>
                <a:ea typeface="Segoe UI Symbol" panose="020B0502040204020203" pitchFamily="34" charset="0"/>
              </a:rPr>
              <a:t>concepts</a:t>
            </a:r>
          </a:p>
          <a:p>
            <a:pPr marL="456837" lvl="2">
              <a:spcBef>
                <a:spcPts val="0"/>
              </a:spcBef>
              <a:buSzPct val="90000"/>
              <a:defRPr/>
            </a:pPr>
            <a:r>
              <a:rPr lang="fr-FR" altLang="fr-FR" sz="900" dirty="0" smtClean="0">
                <a:latin typeface="Segoe UI Symbol" panose="020B0502040204020203" pitchFamily="34" charset="0"/>
                <a:ea typeface="Segoe UI Symbol" panose="020B0502040204020203" pitchFamily="34" charset="0"/>
              </a:rPr>
              <a:t>- horizontal vs </a:t>
            </a:r>
            <a:r>
              <a:rPr lang="fr-FR" altLang="fr-FR" sz="900" dirty="0" err="1" smtClean="0">
                <a:latin typeface="Segoe UI Symbol" panose="020B0502040204020203" pitchFamily="34" charset="0"/>
                <a:ea typeface="Segoe UI Symbol" panose="020B0502040204020203" pitchFamily="34" charset="0"/>
              </a:rPr>
              <a:t>tilted</a:t>
            </a:r>
            <a:endParaRPr lang="fr-FR" altLang="fr-FR" sz="900" dirty="0" smtClean="0">
              <a:latin typeface="Segoe UI Symbol" panose="020B0502040204020203" pitchFamily="34" charset="0"/>
              <a:ea typeface="Segoe UI Symbol" panose="020B0502040204020203" pitchFamily="34" charset="0"/>
            </a:endParaRPr>
          </a:p>
          <a:p>
            <a:pPr marL="456837" lvl="2">
              <a:spcBef>
                <a:spcPts val="0"/>
              </a:spcBef>
              <a:buSzPct val="90000"/>
              <a:defRPr/>
            </a:pPr>
            <a:r>
              <a:rPr lang="fr-FR" altLang="fr-FR" sz="900" smtClean="0">
                <a:latin typeface="Segoe UI Symbol" panose="020B0502040204020203" pitchFamily="34" charset="0"/>
                <a:ea typeface="Segoe UI Symbol" panose="020B0502040204020203" pitchFamily="34" charset="0"/>
              </a:rPr>
              <a:t>- …×2 </a:t>
            </a:r>
            <a:r>
              <a:rPr lang="fr-FR" altLang="fr-FR" sz="900" dirty="0" err="1" smtClean="0">
                <a:latin typeface="Segoe UI Symbol" panose="020B0502040204020203" pitchFamily="34" charset="0"/>
                <a:ea typeface="Segoe UI Symbol" panose="020B0502040204020203" pitchFamily="34" charset="0"/>
              </a:rPr>
              <a:t>transparencies</a:t>
            </a:r>
            <a:endParaRPr lang="fr-FR" altLang="fr-FR" sz="900" dirty="0" smtClean="0">
              <a:latin typeface="Segoe UI Symbol" panose="020B0502040204020203" pitchFamily="34" charset="0"/>
              <a:ea typeface="Segoe UI Symbol" panose="020B0502040204020203" pitchFamily="34" charset="0"/>
            </a:endParaRPr>
          </a:p>
          <a:p>
            <a:pPr marL="360000" lvl="1" indent="-360363">
              <a:spcBef>
                <a:spcPts val="600"/>
              </a:spcBef>
              <a:buSzPct val="90000"/>
              <a:buBlip>
                <a:blip r:embed="rId17"/>
              </a:buBlip>
              <a:defRPr/>
            </a:pPr>
            <a:r>
              <a:rPr lang="fr-FR" altLang="fr-FR" sz="900" b="1" dirty="0" smtClean="0">
                <a:solidFill>
                  <a:srgbClr val="0000FF"/>
                </a:solidFill>
                <a:latin typeface="Segoe UI Symbol" panose="020B0502040204020203" pitchFamily="34" charset="0"/>
                <a:ea typeface="Segoe UI Symbol" panose="020B0502040204020203" pitchFamily="34" charset="0"/>
              </a:rPr>
              <a:t>…×8 plasmas</a:t>
            </a:r>
            <a:r>
              <a:rPr lang="fr-FR" altLang="fr-FR" sz="900" dirty="0" smtClean="0">
                <a:latin typeface="Segoe UI Symbol" panose="020B0502040204020203" pitchFamily="34" charset="0"/>
                <a:ea typeface="Segoe UI Symbol" panose="020B0502040204020203" pitchFamily="34" charset="0"/>
              </a:rPr>
              <a:t>:</a:t>
            </a:r>
            <a:r>
              <a:rPr lang="fr-FR" sz="900" i="1" dirty="0" smtClean="0">
                <a:latin typeface="Arial"/>
              </a:rPr>
              <a:t> </a:t>
            </a:r>
            <a:br>
              <a:rPr lang="fr-FR" sz="900" i="1" dirty="0" smtClean="0">
                <a:latin typeface="Arial"/>
              </a:rPr>
            </a:br>
            <a:r>
              <a:rPr lang="fr-FR" sz="900" i="1" dirty="0" smtClean="0">
                <a:latin typeface="Arial"/>
              </a:rPr>
              <a:t>n</a:t>
            </a:r>
            <a:r>
              <a:rPr lang="fr-FR" sz="900" i="1" baseline="-25000" dirty="0" smtClean="0">
                <a:latin typeface="Arial"/>
              </a:rPr>
              <a:t>e</a:t>
            </a:r>
            <a:r>
              <a:rPr lang="fr-FR" sz="900" dirty="0" smtClean="0">
                <a:latin typeface="Arial"/>
              </a:rPr>
              <a:t> </a:t>
            </a:r>
            <a:r>
              <a:rPr lang="fr-FR" sz="900" dirty="0">
                <a:latin typeface="Arial"/>
              </a:rPr>
              <a:t>scan in L-mode </a:t>
            </a:r>
            <a:r>
              <a:rPr lang="fr-FR" sz="900" i="1" dirty="0">
                <a:latin typeface="Arial"/>
              </a:rPr>
              <a:t>via</a:t>
            </a:r>
            <a:r>
              <a:rPr lang="fr-FR" sz="900" dirty="0">
                <a:latin typeface="Arial"/>
              </a:rPr>
              <a:t> radial </a:t>
            </a:r>
            <a:r>
              <a:rPr lang="fr-FR" sz="900" dirty="0" smtClean="0">
                <a:latin typeface="Arial"/>
              </a:rPr>
              <a:t>shift</a:t>
            </a:r>
            <a:endParaRPr lang="fr-FR" altLang="fr-FR" sz="900" dirty="0" smtClean="0">
              <a:latin typeface="Segoe UI Symbol" panose="020B0502040204020203" pitchFamily="34" charset="0"/>
              <a:ea typeface="Segoe UI Symbol" panose="020B0502040204020203" pitchFamily="34" charset="0"/>
            </a:endParaRPr>
          </a:p>
        </p:txBody>
      </p:sp>
      <p:sp>
        <p:nvSpPr>
          <p:cNvPr id="79" name="Rectangle 78"/>
          <p:cNvSpPr/>
          <p:nvPr/>
        </p:nvSpPr>
        <p:spPr>
          <a:xfrm>
            <a:off x="5212770" y="7741846"/>
            <a:ext cx="3171090" cy="1487587"/>
          </a:xfrm>
          <a:prstGeom prst="rect">
            <a:avLst/>
          </a:prstGeom>
        </p:spPr>
        <p:txBody>
          <a:bodyPr wrap="square">
            <a:spAutoFit/>
          </a:bodyPr>
          <a:lstStyle/>
          <a:p>
            <a:pPr marL="360363" lvl="1" indent="-360363" eaLnBrk="0" hangingPunct="0">
              <a:spcBef>
                <a:spcPts val="600"/>
              </a:spcBef>
              <a:buSzPct val="90000"/>
              <a:buBlip>
                <a:blip r:embed="rId17"/>
              </a:buBlip>
              <a:defRPr/>
            </a:pPr>
            <a:r>
              <a:rPr lang="en-US" altLang="fr-FR" sz="900" b="1" dirty="0" smtClean="0">
                <a:solidFill>
                  <a:srgbClr val="0000FF"/>
                </a:solidFill>
                <a:latin typeface="Segoe UI Symbol" panose="020B0502040204020203" pitchFamily="34" charset="0"/>
                <a:ea typeface="Segoe UI Symbol" panose="020B0502040204020203" pitchFamily="34" charset="0"/>
              </a:rPr>
              <a:t>Figure of merit</a:t>
            </a:r>
            <a:r>
              <a:rPr lang="en-US" altLang="fr-FR" sz="900" dirty="0" smtClean="0">
                <a:solidFill>
                  <a:srgbClr val="0000FF"/>
                </a:solidFill>
                <a:latin typeface="Segoe UI Symbol" panose="020B0502040204020203" pitchFamily="34" charset="0"/>
                <a:ea typeface="Segoe UI Symbol" panose="020B0502040204020203" pitchFamily="34" charset="0"/>
              </a:rPr>
              <a:t>: </a:t>
            </a:r>
            <a:r>
              <a:rPr lang="en-US" altLang="fr-FR" sz="900" dirty="0" smtClean="0">
                <a:latin typeface="Segoe UI Symbol" panose="020B0502040204020203" pitchFamily="34" charset="0"/>
                <a:ea typeface="Segoe UI Symbol" panose="020B0502040204020203" pitchFamily="34" charset="0"/>
              </a:rPr>
              <a:t>estimated </a:t>
            </a:r>
            <a:r>
              <a:rPr lang="en-US" altLang="fr-FR" sz="900" dirty="0">
                <a:latin typeface="Segoe UI Symbol" panose="020B0502040204020203" pitchFamily="34" charset="0"/>
                <a:ea typeface="Segoe UI Symbol" panose="020B0502040204020203" pitchFamily="34" charset="0"/>
              </a:rPr>
              <a:t>power losses attributed to RF </a:t>
            </a:r>
            <a:r>
              <a:rPr lang="en-US" altLang="fr-FR" sz="900" dirty="0" smtClean="0">
                <a:latin typeface="Segoe UI Symbol" panose="020B0502040204020203" pitchFamily="34" charset="0"/>
                <a:ea typeface="Segoe UI Symbol" panose="020B0502040204020203" pitchFamily="34" charset="0"/>
              </a:rPr>
              <a:t>sheaths, summed over 2 ant. side limiters</a:t>
            </a:r>
          </a:p>
          <a:p>
            <a:pPr marL="540000" lvl="0" eaLnBrk="0" hangingPunct="0">
              <a:spcBef>
                <a:spcPts val="600"/>
              </a:spcBef>
              <a:spcAft>
                <a:spcPts val="400"/>
              </a:spcAft>
              <a:defRPr/>
            </a:pPr>
            <a:r>
              <a:rPr lang="fr-FR" sz="1000" b="1" dirty="0" err="1" smtClean="0">
                <a:solidFill>
                  <a:srgbClr val="DC0528"/>
                </a:solidFill>
                <a:latin typeface="Arial"/>
              </a:rPr>
              <a:t>Comparison</a:t>
            </a:r>
            <a:r>
              <a:rPr lang="fr-FR" sz="1000" b="1" dirty="0" smtClean="0">
                <a:solidFill>
                  <a:srgbClr val="DC0528"/>
                </a:solidFill>
                <a:latin typeface="Arial"/>
              </a:rPr>
              <a:t> </a:t>
            </a:r>
            <a:r>
              <a:rPr lang="fr-FR" sz="1000" b="1" dirty="0">
                <a:solidFill>
                  <a:srgbClr val="DC0528"/>
                </a:solidFill>
                <a:latin typeface="Arial"/>
              </a:rPr>
              <a:t>of </a:t>
            </a:r>
            <a:r>
              <a:rPr lang="fr-FR" sz="1000" b="1" dirty="0" smtClean="0">
                <a:solidFill>
                  <a:srgbClr val="DC0528"/>
                </a:solidFill>
                <a:latin typeface="Arial"/>
              </a:rPr>
              <a:t>Faraday </a:t>
            </a:r>
            <a:r>
              <a:rPr lang="fr-FR" sz="1000" b="1" dirty="0" err="1" smtClean="0">
                <a:solidFill>
                  <a:srgbClr val="DC0528"/>
                </a:solidFill>
                <a:latin typeface="Arial"/>
              </a:rPr>
              <a:t>Screen</a:t>
            </a:r>
            <a:r>
              <a:rPr lang="fr-FR" sz="1000" b="1" dirty="0" smtClean="0">
                <a:solidFill>
                  <a:srgbClr val="DC0528"/>
                </a:solidFill>
                <a:latin typeface="Arial"/>
              </a:rPr>
              <a:t> designs</a:t>
            </a:r>
            <a:endParaRPr lang="fr-FR" sz="1000" b="1" dirty="0">
              <a:solidFill>
                <a:srgbClr val="DC0528"/>
              </a:solidFill>
              <a:latin typeface="Arial"/>
            </a:endParaRPr>
          </a:p>
          <a:p>
            <a:pPr marL="360363" lvl="1" indent="-360363" eaLnBrk="0" hangingPunct="0">
              <a:spcBef>
                <a:spcPts val="0"/>
              </a:spcBef>
              <a:buSzPct val="90000"/>
              <a:buBlip>
                <a:blip r:embed="rId17"/>
              </a:buBlip>
              <a:defRPr/>
            </a:pPr>
            <a:r>
              <a:rPr lang="en-US" altLang="fr-FR" sz="900" dirty="0" smtClean="0">
                <a:latin typeface="Segoe UI Symbol" panose="020B0502040204020203" pitchFamily="34" charset="0"/>
                <a:ea typeface="Segoe UI Symbol" panose="020B0502040204020203" pitchFamily="34" charset="0"/>
              </a:rPr>
              <a:t>FS </a:t>
            </a:r>
            <a:r>
              <a:rPr lang="en-US" altLang="fr-FR" sz="900" dirty="0">
                <a:latin typeface="Segoe UI Symbol" panose="020B0502040204020203" pitchFamily="34" charset="0"/>
                <a:ea typeface="Segoe UI Symbol" panose="020B0502040204020203" pitchFamily="34" charset="0"/>
              </a:rPr>
              <a:t>bars aligned with </a:t>
            </a:r>
            <a:r>
              <a:rPr lang="en-US" altLang="fr-FR" sz="900" b="1" dirty="0">
                <a:latin typeface="Segoe UI Symbol" panose="020B0502040204020203" pitchFamily="34" charset="0"/>
                <a:ea typeface="Segoe UI Symbol" panose="020B0502040204020203" pitchFamily="34" charset="0"/>
              </a:rPr>
              <a:t>B</a:t>
            </a:r>
            <a:r>
              <a:rPr lang="en-US" altLang="fr-FR" sz="900" b="1" baseline="-25000" dirty="0">
                <a:latin typeface="Segoe UI Symbol" panose="020B0502040204020203" pitchFamily="34" charset="0"/>
                <a:ea typeface="Segoe UI Symbol" panose="020B0502040204020203" pitchFamily="34" charset="0"/>
              </a:rPr>
              <a:t>0</a:t>
            </a:r>
            <a:r>
              <a:rPr lang="en-US" altLang="fr-FR" sz="900" dirty="0">
                <a:latin typeface="Segoe UI Symbol" panose="020B0502040204020203" pitchFamily="34" charset="0"/>
                <a:ea typeface="Segoe UI Symbol" panose="020B0502040204020203" pitchFamily="34" charset="0"/>
              </a:rPr>
              <a:t> do not suppress sheaths.</a:t>
            </a:r>
          </a:p>
          <a:p>
            <a:pPr marL="360363" lvl="1" indent="-360363" eaLnBrk="0" hangingPunct="0">
              <a:spcBef>
                <a:spcPts val="0"/>
              </a:spcBef>
              <a:buSzPct val="90000"/>
              <a:buBlip>
                <a:blip r:embed="rId17"/>
              </a:buBlip>
              <a:defRPr/>
            </a:pPr>
            <a:r>
              <a:rPr lang="en-US" altLang="fr-FR" sz="900" dirty="0">
                <a:latin typeface="Segoe UI Symbol" panose="020B0502040204020203" pitchFamily="34" charset="0"/>
                <a:ea typeface="Segoe UI Symbol" panose="020B0502040204020203" pitchFamily="34" charset="0"/>
              </a:rPr>
              <a:t>Tilted FS bars </a:t>
            </a:r>
            <a:r>
              <a:rPr lang="en-US" altLang="fr-FR" sz="900" dirty="0" smtClean="0">
                <a:latin typeface="Segoe UI Symbol" panose="020B0502040204020203" pitchFamily="34" charset="0"/>
                <a:ea typeface="Segoe UI Symbol" panose="020B0502040204020203" pitchFamily="34" charset="0"/>
              </a:rPr>
              <a:t>slightly </a:t>
            </a:r>
            <a:r>
              <a:rPr lang="en-US" altLang="fr-FR" sz="900" dirty="0">
                <a:latin typeface="Segoe UI Symbol" panose="020B0502040204020203" pitchFamily="34" charset="0"/>
                <a:ea typeface="Segoe UI Symbol" panose="020B0502040204020203" pitchFamily="34" charset="0"/>
              </a:rPr>
              <a:t>better than horizontal</a:t>
            </a:r>
          </a:p>
          <a:p>
            <a:pPr marL="360363" lvl="1" indent="-360363" eaLnBrk="0" hangingPunct="0">
              <a:spcBef>
                <a:spcPts val="0"/>
              </a:spcBef>
              <a:buSzPct val="90000"/>
              <a:buBlip>
                <a:blip r:embed="rId17"/>
              </a:buBlip>
              <a:defRPr/>
            </a:pPr>
            <a:r>
              <a:rPr lang="en-US" altLang="fr-FR" sz="900" dirty="0">
                <a:latin typeface="Segoe UI Symbol" panose="020B0502040204020203" pitchFamily="34" charset="0"/>
                <a:ea typeface="Segoe UI Symbol" panose="020B0502040204020203" pitchFamily="34" charset="0"/>
              </a:rPr>
              <a:t>Denser FS slightly better than more transparent</a:t>
            </a:r>
          </a:p>
          <a:p>
            <a:pPr marL="540000" lvl="0" eaLnBrk="0" hangingPunct="0">
              <a:spcBef>
                <a:spcPts val="600"/>
              </a:spcBef>
              <a:spcAft>
                <a:spcPts val="400"/>
              </a:spcAft>
              <a:defRPr/>
            </a:pPr>
            <a:r>
              <a:rPr lang="fr-FR" sz="1000" b="1" dirty="0" smtClean="0">
                <a:solidFill>
                  <a:srgbClr val="FF0000"/>
                </a:solidFill>
                <a:latin typeface="Arial"/>
              </a:rPr>
              <a:t>Quantitative </a:t>
            </a:r>
            <a:r>
              <a:rPr lang="fr-FR" sz="1000" b="1" dirty="0" err="1" smtClean="0">
                <a:solidFill>
                  <a:srgbClr val="FF0000"/>
                </a:solidFill>
                <a:latin typeface="Arial"/>
              </a:rPr>
              <a:t>sensitivity</a:t>
            </a:r>
            <a:r>
              <a:rPr lang="fr-FR" sz="1000" b="1" dirty="0" smtClean="0">
                <a:solidFill>
                  <a:srgbClr val="FF0000"/>
                </a:solidFill>
                <a:latin typeface="Arial"/>
              </a:rPr>
              <a:t> to </a:t>
            </a:r>
            <a:r>
              <a:rPr lang="fr-FR" sz="1000" b="1" i="1" dirty="0" smtClean="0">
                <a:solidFill>
                  <a:srgbClr val="FF0000"/>
                </a:solidFill>
                <a:latin typeface="Arial"/>
              </a:rPr>
              <a:t>n</a:t>
            </a:r>
            <a:r>
              <a:rPr lang="fr-FR" sz="1000" b="1" i="1" baseline="-25000" dirty="0" smtClean="0">
                <a:solidFill>
                  <a:srgbClr val="FF0000"/>
                </a:solidFill>
                <a:latin typeface="Arial"/>
              </a:rPr>
              <a:t>e</a:t>
            </a:r>
            <a:r>
              <a:rPr lang="fr-FR" sz="1000" b="1" dirty="0" smtClean="0">
                <a:solidFill>
                  <a:srgbClr val="FF0000"/>
                </a:solidFill>
                <a:latin typeface="Arial"/>
              </a:rPr>
              <a:t> @ </a:t>
            </a:r>
            <a:r>
              <a:rPr lang="fr-FR" sz="1000" b="1" dirty="0" err="1" smtClean="0">
                <a:solidFill>
                  <a:srgbClr val="FF0000"/>
                </a:solidFill>
                <a:latin typeface="Arial"/>
              </a:rPr>
              <a:t>antenna</a:t>
            </a:r>
            <a:endParaRPr lang="fr-FR" sz="1000" b="1" dirty="0">
              <a:solidFill>
                <a:srgbClr val="FF0000"/>
              </a:solidFill>
              <a:latin typeface="Arial"/>
            </a:endParaRPr>
          </a:p>
          <a:p>
            <a:pPr marL="360363" lvl="1" indent="-360363" eaLnBrk="0" hangingPunct="0">
              <a:spcBef>
                <a:spcPts val="0"/>
              </a:spcBef>
              <a:buSzPct val="90000"/>
              <a:buBlip>
                <a:blip r:embed="rId17"/>
              </a:buBlip>
              <a:defRPr/>
            </a:pPr>
            <a:r>
              <a:rPr lang="en-US" altLang="fr-FR" sz="900" dirty="0" smtClean="0">
                <a:latin typeface="Segoe UI Symbol" panose="020B0502040204020203" pitchFamily="34" charset="0"/>
                <a:ea typeface="Segoe UI Symbol" panose="020B0502040204020203" pitchFamily="34" charset="0"/>
              </a:rPr>
              <a:t>Difference </a:t>
            </a:r>
            <a:r>
              <a:rPr lang="en-US" altLang="fr-FR" sz="900" dirty="0">
                <a:latin typeface="Segoe UI Symbol" panose="020B0502040204020203" pitchFamily="34" charset="0"/>
                <a:ea typeface="Segoe UI Symbol" panose="020B0502040204020203" pitchFamily="34" charset="0"/>
              </a:rPr>
              <a:t>tilted </a:t>
            </a:r>
            <a:r>
              <a:rPr lang="en-US" altLang="fr-FR" sz="900" i="1" dirty="0">
                <a:latin typeface="Segoe UI Symbol" panose="020B0502040204020203" pitchFamily="34" charset="0"/>
                <a:ea typeface="Segoe UI Symbol" panose="020B0502040204020203" pitchFamily="34" charset="0"/>
              </a:rPr>
              <a:t>vs</a:t>
            </a:r>
            <a:r>
              <a:rPr lang="en-US" altLang="fr-FR" sz="900" dirty="0">
                <a:latin typeface="Segoe UI Symbol" panose="020B0502040204020203" pitchFamily="34" charset="0"/>
                <a:ea typeface="Segoe UI Symbol" panose="020B0502040204020203" pitchFamily="34" charset="0"/>
              </a:rPr>
              <a:t> </a:t>
            </a:r>
            <a:r>
              <a:rPr lang="en-US" altLang="fr-FR" sz="900" dirty="0" smtClean="0">
                <a:latin typeface="Segoe UI Symbol" panose="020B0502040204020203" pitchFamily="34" charset="0"/>
                <a:ea typeface="Segoe UI Symbol" panose="020B0502040204020203" pitchFamily="34" charset="0"/>
              </a:rPr>
              <a:t>horizontal is reduced </a:t>
            </a:r>
            <a:r>
              <a:rPr lang="en-US" altLang="fr-FR" sz="900" dirty="0">
                <a:latin typeface="Segoe UI Symbol" panose="020B0502040204020203" pitchFamily="34" charset="0"/>
                <a:ea typeface="Segoe UI Symbol" panose="020B0502040204020203" pitchFamily="34" charset="0"/>
              </a:rPr>
              <a:t>at high </a:t>
            </a:r>
            <a:r>
              <a:rPr lang="en-US" altLang="fr-FR" sz="900" i="1" dirty="0" smtClean="0">
                <a:latin typeface="Segoe UI Symbol" panose="020B0502040204020203" pitchFamily="34" charset="0"/>
                <a:ea typeface="Segoe UI Symbol" panose="020B0502040204020203" pitchFamily="34" charset="0"/>
              </a:rPr>
              <a:t>n</a:t>
            </a:r>
            <a:r>
              <a:rPr lang="en-US" altLang="fr-FR" sz="900" i="1" baseline="-25000" dirty="0" smtClean="0">
                <a:latin typeface="Segoe UI Symbol" panose="020B0502040204020203" pitchFamily="34" charset="0"/>
                <a:ea typeface="Segoe UI Symbol" panose="020B0502040204020203" pitchFamily="34" charset="0"/>
              </a:rPr>
              <a:t>e</a:t>
            </a:r>
            <a:endParaRPr lang="en-US" altLang="fr-FR" sz="900" i="1" baseline="-25000" dirty="0">
              <a:latin typeface="Segoe UI Symbol" panose="020B0502040204020203" pitchFamily="34" charset="0"/>
              <a:ea typeface="Segoe UI Symbol" panose="020B0502040204020203" pitchFamily="34" charset="0"/>
            </a:endParaRPr>
          </a:p>
        </p:txBody>
      </p:sp>
      <p:sp>
        <p:nvSpPr>
          <p:cNvPr id="82" name="Rectangle 81"/>
          <p:cNvSpPr/>
          <p:nvPr/>
        </p:nvSpPr>
        <p:spPr>
          <a:xfrm>
            <a:off x="5211077" y="10987520"/>
            <a:ext cx="2194898" cy="1277273"/>
          </a:xfrm>
          <a:prstGeom prst="rect">
            <a:avLst/>
          </a:prstGeom>
        </p:spPr>
        <p:txBody>
          <a:bodyPr wrap="square">
            <a:spAutoFit/>
          </a:bodyPr>
          <a:lstStyle/>
          <a:p>
            <a:pPr marL="180000" lvl="0" eaLnBrk="0" hangingPunct="0">
              <a:spcBef>
                <a:spcPts val="400"/>
              </a:spcBef>
              <a:spcAft>
                <a:spcPts val="0"/>
              </a:spcAft>
              <a:defRPr/>
            </a:pPr>
            <a:r>
              <a:rPr lang="fr-FR" sz="900" b="1" dirty="0" err="1" smtClean="0">
                <a:solidFill>
                  <a:srgbClr val="DC0528"/>
                </a:solidFill>
                <a:latin typeface="Arial"/>
              </a:rPr>
              <a:t>Strap</a:t>
            </a:r>
            <a:r>
              <a:rPr lang="fr-FR" sz="900" b="1" dirty="0" smtClean="0">
                <a:solidFill>
                  <a:srgbClr val="DC0528"/>
                </a:solidFill>
                <a:latin typeface="Arial"/>
              </a:rPr>
              <a:t> </a:t>
            </a:r>
            <a:r>
              <a:rPr lang="fr-FR" sz="900" b="1" dirty="0" err="1" smtClean="0">
                <a:solidFill>
                  <a:srgbClr val="DC0528"/>
                </a:solidFill>
                <a:latin typeface="Arial"/>
              </a:rPr>
              <a:t>toroidal</a:t>
            </a:r>
            <a:r>
              <a:rPr lang="fr-FR" sz="900" b="1" dirty="0" smtClean="0">
                <a:solidFill>
                  <a:srgbClr val="DC0528"/>
                </a:solidFill>
                <a:latin typeface="Arial"/>
              </a:rPr>
              <a:t> </a:t>
            </a:r>
            <a:r>
              <a:rPr lang="fr-FR" sz="900" b="1" dirty="0" err="1" smtClean="0">
                <a:solidFill>
                  <a:srgbClr val="DC0528"/>
                </a:solidFill>
                <a:latin typeface="Arial"/>
              </a:rPr>
              <a:t>phasing</a:t>
            </a:r>
            <a:r>
              <a:rPr lang="fr-FR" altLang="fr-FR" sz="800" b="1" dirty="0">
                <a:solidFill>
                  <a:srgbClr val="0000FF"/>
                </a:solidFill>
                <a:latin typeface="Symbol" panose="05050102010706020507" pitchFamily="18" charset="2"/>
                <a:ea typeface="Segoe UI Symbol" panose="020B0502040204020203" pitchFamily="34" charset="0"/>
              </a:rPr>
              <a:t> </a:t>
            </a:r>
            <a:r>
              <a:rPr lang="fr-FR" altLang="fr-FR" sz="900" b="1" dirty="0">
                <a:solidFill>
                  <a:srgbClr val="FF0000"/>
                </a:solidFill>
                <a:latin typeface="Symbol" panose="05050102010706020507" pitchFamily="18" charset="2"/>
                <a:ea typeface="Segoe UI Symbol" panose="020B0502040204020203" pitchFamily="34" charset="0"/>
              </a:rPr>
              <a:t>D</a:t>
            </a:r>
            <a:r>
              <a:rPr lang="fr-FR" altLang="fr-FR" sz="900" b="1" i="1" dirty="0">
                <a:solidFill>
                  <a:srgbClr val="FF0000"/>
                </a:solidFill>
                <a:latin typeface="Symbol" panose="05050102010706020507" pitchFamily="18" charset="2"/>
                <a:ea typeface="Segoe UI Symbol" panose="020B0502040204020203" pitchFamily="34" charset="0"/>
              </a:rPr>
              <a:t>j</a:t>
            </a:r>
            <a:endParaRPr lang="fr-FR" sz="900" b="1" dirty="0">
              <a:solidFill>
                <a:srgbClr val="FF0000"/>
              </a:solidFill>
              <a:latin typeface="Arial"/>
            </a:endParaRPr>
          </a:p>
          <a:p>
            <a:pPr marL="360000" lvl="1" indent="-360363">
              <a:spcBef>
                <a:spcPts val="300"/>
              </a:spcBef>
              <a:buSzPct val="90000"/>
              <a:buBlip>
                <a:blip r:embed="rId17"/>
              </a:buBlip>
              <a:defRPr/>
            </a:pPr>
            <a:r>
              <a:rPr lang="fr-FR" altLang="fr-FR" sz="800" b="1" dirty="0" err="1" smtClean="0">
                <a:solidFill>
                  <a:srgbClr val="0000FF"/>
                </a:solidFill>
                <a:latin typeface="Segoe UI Symbol" panose="020B0502040204020203" pitchFamily="34" charset="0"/>
                <a:ea typeface="Segoe UI Symbol" panose="020B0502040204020203" pitchFamily="34" charset="0"/>
              </a:rPr>
              <a:t>Hierarchy</a:t>
            </a:r>
            <a:r>
              <a:rPr lang="fr-FR" altLang="fr-FR" sz="800" b="1" dirty="0" smtClean="0">
                <a:solidFill>
                  <a:srgbClr val="0000FF"/>
                </a:solidFill>
                <a:latin typeface="Segoe UI Symbol" panose="020B0502040204020203" pitchFamily="34" charset="0"/>
                <a:ea typeface="Segoe UI Symbol" panose="020B0502040204020203" pitchFamily="34" charset="0"/>
              </a:rPr>
              <a:t> of </a:t>
            </a:r>
            <a:r>
              <a:rPr lang="fr-FR" altLang="fr-FR" sz="800" b="1" dirty="0" err="1" smtClean="0">
                <a:solidFill>
                  <a:srgbClr val="0000FF"/>
                </a:solidFill>
                <a:latin typeface="Segoe UI Symbol" panose="020B0502040204020203" pitchFamily="34" charset="0"/>
                <a:ea typeface="Segoe UI Symbol" panose="020B0502040204020203" pitchFamily="34" charset="0"/>
              </a:rPr>
              <a:t>phasings</a:t>
            </a:r>
            <a:r>
              <a:rPr lang="fr-FR" altLang="fr-FR" sz="800" b="1" dirty="0">
                <a:solidFill>
                  <a:srgbClr val="0000FF"/>
                </a:solidFill>
                <a:latin typeface="Segoe UI Symbol" panose="020B0502040204020203" pitchFamily="34" charset="0"/>
                <a:ea typeface="Segoe UI Symbol" panose="020B0502040204020203" pitchFamily="34" charset="0"/>
              </a:rPr>
              <a:t/>
            </a:r>
            <a:br>
              <a:rPr lang="fr-FR" altLang="fr-FR" sz="800" b="1" dirty="0">
                <a:solidFill>
                  <a:srgbClr val="0000FF"/>
                </a:solidFill>
                <a:latin typeface="Segoe UI Symbol" panose="020B0502040204020203" pitchFamily="34" charset="0"/>
                <a:ea typeface="Segoe UI Symbol" panose="020B0502040204020203" pitchFamily="34" charset="0"/>
              </a:rPr>
            </a:br>
            <a:r>
              <a:rPr lang="fr-FR" altLang="fr-FR" sz="800" dirty="0" smtClean="0">
                <a:latin typeface="Segoe UI Symbol" panose="020B0502040204020203" pitchFamily="34" charset="0"/>
                <a:ea typeface="Segoe UI Symbol" panose="020B0502040204020203" pitchFamily="34" charset="0"/>
              </a:rPr>
              <a:t>for RF </a:t>
            </a:r>
            <a:r>
              <a:rPr lang="fr-FR" altLang="fr-FR" sz="800" dirty="0" err="1" smtClean="0">
                <a:latin typeface="Segoe UI Symbol" panose="020B0502040204020203" pitchFamily="34" charset="0"/>
                <a:ea typeface="Segoe UI Symbol" panose="020B0502040204020203" pitchFamily="34" charset="0"/>
              </a:rPr>
              <a:t>sheath</a:t>
            </a:r>
            <a:r>
              <a:rPr lang="fr-FR" altLang="fr-FR" sz="800" dirty="0" smtClean="0">
                <a:latin typeface="Segoe UI Symbol" panose="020B0502040204020203" pitchFamily="34" charset="0"/>
                <a:ea typeface="Segoe UI Symbol" panose="020B0502040204020203" pitchFamily="34" charset="0"/>
              </a:rPr>
              <a:t> power </a:t>
            </a:r>
            <a:r>
              <a:rPr lang="fr-FR" altLang="fr-FR" sz="800" dirty="0" err="1" smtClean="0">
                <a:latin typeface="Segoe UI Symbol" panose="020B0502040204020203" pitchFamily="34" charset="0"/>
                <a:ea typeface="Segoe UI Symbol" panose="020B0502040204020203" pitchFamily="34" charset="0"/>
              </a:rPr>
              <a:t>losses</a:t>
            </a:r>
            <a:r>
              <a:rPr lang="fr-FR" altLang="fr-FR" sz="800" dirty="0" smtClean="0">
                <a:latin typeface="Segoe UI Symbol" panose="020B0502040204020203" pitchFamily="34" charset="0"/>
                <a:ea typeface="Segoe UI Symbol" panose="020B0502040204020203" pitchFamily="34" charset="0"/>
              </a:rPr>
              <a:t>:</a:t>
            </a:r>
          </a:p>
          <a:p>
            <a:pPr marL="360000" lvl="1" indent="-360363">
              <a:spcBef>
                <a:spcPts val="300"/>
              </a:spcBef>
              <a:buSzPct val="90000"/>
              <a:buBlip>
                <a:blip r:embed="rId17"/>
              </a:buBlip>
              <a:defRPr/>
            </a:pPr>
            <a:r>
              <a:rPr lang="fr-FR" sz="800" dirty="0">
                <a:latin typeface="Segoe UI Symbol" panose="020B0502040204020203" pitchFamily="34" charset="0"/>
                <a:ea typeface="Segoe UI Symbol" panose="020B0502040204020203" pitchFamily="34" charset="0"/>
                <a:cs typeface="Times New Roman"/>
              </a:rPr>
              <a:t>[</a:t>
            </a:r>
            <a:r>
              <a:rPr lang="en-GB" sz="800" dirty="0" smtClean="0">
                <a:latin typeface="Times"/>
                <a:ea typeface="MS Mincho"/>
                <a:cs typeface="Times New Roman"/>
              </a:rPr>
              <a:t>00</a:t>
            </a:r>
            <a:r>
              <a:rPr lang="en-GB" sz="800" dirty="0" smtClean="0">
                <a:latin typeface="Symbol"/>
                <a:ea typeface="MS Mincho"/>
                <a:cs typeface="Times New Roman"/>
              </a:rPr>
              <a:t>pp</a:t>
            </a:r>
            <a:r>
              <a:rPr lang="en-GB" sz="800" dirty="0" smtClean="0">
                <a:latin typeface="Times"/>
                <a:ea typeface="MS Mincho"/>
                <a:cs typeface="Times New Roman"/>
              </a:rPr>
              <a:t>]&gt;[0,</a:t>
            </a:r>
            <a:r>
              <a:rPr lang="en-GB" sz="800" dirty="0" smtClean="0">
                <a:latin typeface="Symbol"/>
                <a:ea typeface="MS Mincho"/>
                <a:cs typeface="Times New Roman"/>
              </a:rPr>
              <a:t>p</a:t>
            </a:r>
            <a:r>
              <a:rPr lang="en-GB" sz="800" dirty="0" smtClean="0">
                <a:latin typeface="Times"/>
                <a:ea typeface="MS Mincho"/>
                <a:cs typeface="Times New Roman"/>
              </a:rPr>
              <a:t>/2,</a:t>
            </a:r>
            <a:r>
              <a:rPr lang="en-GB" sz="800" dirty="0" smtClean="0">
                <a:latin typeface="Symbol"/>
                <a:ea typeface="MS Mincho"/>
                <a:cs typeface="Times New Roman"/>
              </a:rPr>
              <a:t>p</a:t>
            </a:r>
            <a:r>
              <a:rPr lang="en-GB" sz="800" dirty="0" smtClean="0">
                <a:latin typeface="Times"/>
                <a:ea typeface="MS Mincho"/>
                <a:cs typeface="Times New Roman"/>
              </a:rPr>
              <a:t>,3</a:t>
            </a:r>
            <a:r>
              <a:rPr lang="en-GB" sz="800" dirty="0" smtClean="0">
                <a:latin typeface="Symbol"/>
                <a:ea typeface="MS Mincho"/>
                <a:cs typeface="Times New Roman"/>
              </a:rPr>
              <a:t>p</a:t>
            </a:r>
            <a:r>
              <a:rPr lang="en-GB" sz="800" dirty="0" smtClean="0">
                <a:latin typeface="Times"/>
                <a:ea typeface="MS Mincho"/>
                <a:cs typeface="Times New Roman"/>
              </a:rPr>
              <a:t>/2],</a:t>
            </a:r>
            <a:br>
              <a:rPr lang="en-GB" sz="800" dirty="0" smtClean="0">
                <a:latin typeface="Times"/>
                <a:ea typeface="MS Mincho"/>
                <a:cs typeface="Times New Roman"/>
              </a:rPr>
            </a:br>
            <a:r>
              <a:rPr lang="en-GB" sz="800" dirty="0" smtClean="0">
                <a:latin typeface="Times"/>
                <a:ea typeface="MS Mincho"/>
                <a:cs typeface="Times New Roman"/>
              </a:rPr>
              <a:t>[</a:t>
            </a:r>
            <a:r>
              <a:rPr lang="en-GB" sz="800" dirty="0">
                <a:latin typeface="Times"/>
                <a:ea typeface="MS Mincho"/>
                <a:cs typeface="Times New Roman"/>
              </a:rPr>
              <a:t>0</a:t>
            </a:r>
            <a:r>
              <a:rPr lang="en-GB" sz="800" dirty="0" smtClean="0">
                <a:latin typeface="Times"/>
                <a:ea typeface="MS Mincho"/>
                <a:cs typeface="Times New Roman"/>
              </a:rPr>
              <a:t>,-</a:t>
            </a:r>
            <a:r>
              <a:rPr lang="en-GB" sz="800" dirty="0">
                <a:latin typeface="Symbol"/>
                <a:ea typeface="MS Mincho"/>
                <a:cs typeface="Times New Roman"/>
              </a:rPr>
              <a:t>p</a:t>
            </a:r>
            <a:r>
              <a:rPr lang="en-GB" sz="800" dirty="0">
                <a:latin typeface="Times"/>
                <a:ea typeface="MS Mincho"/>
                <a:cs typeface="Times New Roman"/>
              </a:rPr>
              <a:t>/2</a:t>
            </a:r>
            <a:r>
              <a:rPr lang="en-GB" sz="800" dirty="0" smtClean="0">
                <a:latin typeface="Times"/>
                <a:ea typeface="MS Mincho"/>
                <a:cs typeface="Times New Roman"/>
              </a:rPr>
              <a:t>,-</a:t>
            </a:r>
            <a:r>
              <a:rPr lang="en-GB" sz="800" dirty="0">
                <a:latin typeface="Symbol"/>
                <a:ea typeface="MS Mincho"/>
                <a:cs typeface="Times New Roman"/>
              </a:rPr>
              <a:t>p</a:t>
            </a:r>
            <a:r>
              <a:rPr lang="en-GB" sz="800" dirty="0" smtClean="0">
                <a:latin typeface="Times"/>
                <a:ea typeface="MS Mincho"/>
                <a:cs typeface="Times New Roman"/>
              </a:rPr>
              <a:t>,-</a:t>
            </a:r>
            <a:r>
              <a:rPr lang="en-GB" sz="800" dirty="0">
                <a:latin typeface="Times"/>
                <a:ea typeface="MS Mincho"/>
                <a:cs typeface="Times New Roman"/>
              </a:rPr>
              <a:t>3</a:t>
            </a:r>
            <a:r>
              <a:rPr lang="en-GB" sz="800" dirty="0">
                <a:latin typeface="Symbol"/>
                <a:ea typeface="MS Mincho"/>
                <a:cs typeface="Times New Roman"/>
              </a:rPr>
              <a:t>p</a:t>
            </a:r>
            <a:r>
              <a:rPr lang="en-GB" sz="800" dirty="0">
                <a:latin typeface="Times"/>
                <a:ea typeface="MS Mincho"/>
                <a:cs typeface="Times New Roman"/>
              </a:rPr>
              <a:t>/2</a:t>
            </a:r>
            <a:r>
              <a:rPr lang="en-GB" sz="800" dirty="0" smtClean="0">
                <a:latin typeface="Times"/>
                <a:ea typeface="MS Mincho"/>
                <a:cs typeface="Times New Roman"/>
              </a:rPr>
              <a:t>]&gt;[</a:t>
            </a:r>
            <a:r>
              <a:rPr lang="en-GB" sz="800" dirty="0">
                <a:latin typeface="Times"/>
                <a:ea typeface="MS Mincho"/>
                <a:cs typeface="Times New Roman"/>
              </a:rPr>
              <a:t>0</a:t>
            </a:r>
            <a:r>
              <a:rPr lang="en-GB" sz="800" dirty="0">
                <a:latin typeface="Symbol"/>
                <a:ea typeface="MS Mincho"/>
                <a:cs typeface="Times New Roman"/>
              </a:rPr>
              <a:t>pp</a:t>
            </a:r>
            <a:r>
              <a:rPr lang="en-GB" sz="800" dirty="0">
                <a:latin typeface="Times"/>
                <a:ea typeface="MS Mincho"/>
                <a:cs typeface="Times New Roman"/>
              </a:rPr>
              <a:t>0</a:t>
            </a:r>
            <a:r>
              <a:rPr lang="en-GB" sz="800" dirty="0" smtClean="0">
                <a:latin typeface="Times"/>
                <a:ea typeface="MS Mincho"/>
                <a:cs typeface="Times New Roman"/>
              </a:rPr>
              <a:t>]&gt;[</a:t>
            </a:r>
            <a:r>
              <a:rPr lang="en-GB" sz="800" dirty="0">
                <a:latin typeface="Times"/>
                <a:ea typeface="MS Mincho"/>
                <a:cs typeface="Times New Roman"/>
              </a:rPr>
              <a:t>0</a:t>
            </a:r>
            <a:r>
              <a:rPr lang="en-GB" sz="800" dirty="0">
                <a:latin typeface="Symbol"/>
                <a:ea typeface="MS Mincho"/>
                <a:cs typeface="Times New Roman"/>
              </a:rPr>
              <a:t>p</a:t>
            </a:r>
            <a:r>
              <a:rPr lang="en-GB" sz="800" dirty="0">
                <a:latin typeface="Times"/>
                <a:ea typeface="MS Mincho"/>
                <a:cs typeface="Times New Roman"/>
              </a:rPr>
              <a:t>0</a:t>
            </a:r>
            <a:r>
              <a:rPr lang="en-GB" sz="800" dirty="0">
                <a:latin typeface="Symbol"/>
                <a:ea typeface="MS Mincho"/>
                <a:cs typeface="Times New Roman"/>
              </a:rPr>
              <a:t>p</a:t>
            </a:r>
            <a:r>
              <a:rPr lang="en-GB" sz="800" dirty="0">
                <a:latin typeface="Times"/>
                <a:ea typeface="MS Mincho"/>
                <a:cs typeface="Times New Roman"/>
              </a:rPr>
              <a:t>]</a:t>
            </a:r>
            <a:endParaRPr lang="fr-FR" altLang="fr-FR" sz="800" dirty="0">
              <a:latin typeface="Segoe UI Symbol" panose="020B0502040204020203" pitchFamily="34" charset="0"/>
              <a:ea typeface="Segoe UI Symbol" panose="020B0502040204020203" pitchFamily="34" charset="0"/>
            </a:endParaRPr>
          </a:p>
          <a:p>
            <a:pPr marL="360000" lvl="1" indent="-360363">
              <a:spcBef>
                <a:spcPts val="300"/>
              </a:spcBef>
              <a:buSzPct val="90000"/>
              <a:buBlip>
                <a:blip r:embed="rId17"/>
              </a:buBlip>
              <a:defRPr/>
            </a:pPr>
            <a:r>
              <a:rPr lang="fr-FR" altLang="fr-FR" sz="800" dirty="0" err="1" smtClean="0">
                <a:latin typeface="Segoe UI Symbol" panose="020B0502040204020203" pitchFamily="34" charset="0"/>
                <a:ea typeface="Segoe UI Symbol" panose="020B0502040204020203" pitchFamily="34" charset="0"/>
              </a:rPr>
              <a:t>Also</a:t>
            </a:r>
            <a:r>
              <a:rPr lang="fr-FR" altLang="fr-FR" sz="800" dirty="0" smtClean="0">
                <a:latin typeface="Segoe UI Symbol" panose="020B0502040204020203" pitchFamily="34" charset="0"/>
                <a:ea typeface="Segoe UI Symbol" panose="020B0502040204020203" pitchFamily="34" charset="0"/>
              </a:rPr>
              <a:t> </a:t>
            </a:r>
            <a:r>
              <a:rPr lang="fr-FR" altLang="fr-FR" sz="800" dirty="0" err="1" smtClean="0">
                <a:latin typeface="Segoe UI Symbol" panose="020B0502040204020203" pitchFamily="34" charset="0"/>
                <a:ea typeface="Segoe UI Symbol" panose="020B0502040204020203" pitchFamily="34" charset="0"/>
              </a:rPr>
              <a:t>observed</a:t>
            </a:r>
            <a:r>
              <a:rPr lang="fr-FR" altLang="fr-FR" sz="800" dirty="0" smtClean="0">
                <a:latin typeface="Segoe UI Symbol" panose="020B0502040204020203" pitchFamily="34" charset="0"/>
                <a:ea typeface="Segoe UI Symbol" panose="020B0502040204020203" pitchFamily="34" charset="0"/>
              </a:rPr>
              <a:t> on JET  [Lerche2009]</a:t>
            </a:r>
          </a:p>
          <a:p>
            <a:pPr marL="180000" eaLnBrk="0" hangingPunct="0">
              <a:spcBef>
                <a:spcPts val="300"/>
              </a:spcBef>
              <a:spcAft>
                <a:spcPts val="100"/>
              </a:spcAft>
              <a:defRPr/>
            </a:pPr>
            <a:r>
              <a:rPr lang="fr-FR" altLang="fr-FR" sz="900" b="1" dirty="0" smtClean="0">
                <a:solidFill>
                  <a:srgbClr val="DC0528"/>
                </a:solidFill>
                <a:latin typeface="Arial"/>
                <a:sym typeface="Wingdings"/>
              </a:rPr>
              <a:t>q</a:t>
            </a:r>
            <a:r>
              <a:rPr lang="fr-FR" sz="900" b="1" dirty="0" smtClean="0">
                <a:solidFill>
                  <a:srgbClr val="DC0528"/>
                </a:solidFill>
                <a:latin typeface="Arial"/>
              </a:rPr>
              <a:t>uantitative </a:t>
            </a:r>
            <a:r>
              <a:rPr lang="fr-FR" sz="900" b="1" dirty="0" err="1" smtClean="0">
                <a:solidFill>
                  <a:srgbClr val="DC0528"/>
                </a:solidFill>
                <a:latin typeface="Arial"/>
              </a:rPr>
              <a:t>sensitivity</a:t>
            </a:r>
            <a:r>
              <a:rPr lang="fr-FR" sz="900" b="1" dirty="0" smtClean="0">
                <a:solidFill>
                  <a:srgbClr val="DC0528"/>
                </a:solidFill>
                <a:latin typeface="Arial"/>
              </a:rPr>
              <a:t> to </a:t>
            </a:r>
            <a:r>
              <a:rPr lang="fr-FR" sz="900" b="1" dirty="0" err="1" smtClean="0">
                <a:solidFill>
                  <a:srgbClr val="DC0528"/>
                </a:solidFill>
                <a:latin typeface="Arial"/>
              </a:rPr>
              <a:t>private</a:t>
            </a:r>
            <a:r>
              <a:rPr lang="fr-FR" sz="900" b="1" dirty="0" smtClean="0">
                <a:solidFill>
                  <a:srgbClr val="DC0528"/>
                </a:solidFill>
                <a:latin typeface="Arial"/>
              </a:rPr>
              <a:t> </a:t>
            </a:r>
            <a:r>
              <a:rPr lang="fr-FR" sz="900" b="1" dirty="0">
                <a:solidFill>
                  <a:srgbClr val="DC0528"/>
                </a:solidFill>
                <a:latin typeface="Arial"/>
              </a:rPr>
              <a:t>SOL </a:t>
            </a:r>
            <a:r>
              <a:rPr lang="fr-FR" sz="900" b="1" dirty="0" smtClean="0">
                <a:solidFill>
                  <a:srgbClr val="DC0528"/>
                </a:solidFill>
                <a:latin typeface="Arial"/>
              </a:rPr>
              <a:t>dimensions (</a:t>
            </a:r>
            <a:r>
              <a:rPr lang="fr-FR" sz="900" b="1" i="1" dirty="0" smtClean="0">
                <a:solidFill>
                  <a:srgbClr val="DC0528"/>
                </a:solidFill>
                <a:latin typeface="Arial"/>
              </a:rPr>
              <a:t>L</a:t>
            </a:r>
            <a:r>
              <a:rPr lang="fr-FR" sz="900" b="1" baseline="-25000" dirty="0" smtClean="0">
                <a:solidFill>
                  <a:srgbClr val="DC0528"/>
                </a:solidFill>
                <a:latin typeface="Arial"/>
              </a:rPr>
              <a:t>//0</a:t>
            </a:r>
            <a:r>
              <a:rPr lang="fr-FR" sz="900" b="1" dirty="0" smtClean="0">
                <a:solidFill>
                  <a:srgbClr val="DC0528"/>
                </a:solidFill>
                <a:latin typeface="Arial"/>
              </a:rPr>
              <a:t>, </a:t>
            </a:r>
            <a:r>
              <a:rPr lang="fr-FR" sz="900" b="1" i="1" dirty="0" smtClean="0">
                <a:solidFill>
                  <a:srgbClr val="DC0528"/>
                </a:solidFill>
                <a:latin typeface="Arial"/>
              </a:rPr>
              <a:t>L</a:t>
            </a:r>
            <a:r>
              <a:rPr lang="fr-FR" sz="900" b="1" baseline="-25000" dirty="0" smtClean="0">
                <a:solidFill>
                  <a:srgbClr val="DC0528"/>
                </a:solidFill>
                <a:latin typeface="Symbol" panose="05050102010706020507" pitchFamily="18" charset="2"/>
              </a:rPr>
              <a:t>^</a:t>
            </a:r>
            <a:r>
              <a:rPr lang="fr-FR" sz="900" b="1" baseline="-25000" dirty="0" smtClean="0">
                <a:solidFill>
                  <a:srgbClr val="DC0528"/>
                </a:solidFill>
                <a:latin typeface="Arial"/>
              </a:rPr>
              <a:t>0</a:t>
            </a:r>
            <a:r>
              <a:rPr lang="fr-FR" sz="900" b="1" dirty="0" smtClean="0">
                <a:solidFill>
                  <a:srgbClr val="DC0528"/>
                </a:solidFill>
                <a:latin typeface="Arial"/>
              </a:rPr>
              <a:t>)</a:t>
            </a:r>
            <a:endParaRPr lang="fr-FR" altLang="fr-FR" sz="900" dirty="0" smtClean="0">
              <a:latin typeface="Segoe UI Symbol" panose="020B0502040204020203" pitchFamily="34" charset="0"/>
              <a:ea typeface="Segoe UI Symbol" panose="020B0502040204020203" pitchFamily="34" charset="0"/>
            </a:endParaRPr>
          </a:p>
        </p:txBody>
      </p:sp>
      <p:sp>
        <p:nvSpPr>
          <p:cNvPr id="85" name="Rectangle 84"/>
          <p:cNvSpPr/>
          <p:nvPr/>
        </p:nvSpPr>
        <p:spPr>
          <a:xfrm>
            <a:off x="5159220" y="12567592"/>
            <a:ext cx="5139989" cy="2041585"/>
          </a:xfrm>
          <a:prstGeom prst="rect">
            <a:avLst/>
          </a:prstGeom>
          <a:solidFill>
            <a:srgbClr val="CCFFFF"/>
          </a:solidFill>
        </p:spPr>
        <p:txBody>
          <a:bodyPr wrap="square">
            <a:spAutoFit/>
          </a:bodyPr>
          <a:lstStyle/>
          <a:p>
            <a:pPr marL="360000" lvl="1" indent="-360363" algn="just">
              <a:buSzPct val="90000"/>
              <a:buBlip>
                <a:blip r:embed="rId17"/>
              </a:buBlip>
              <a:defRPr/>
            </a:pPr>
            <a:r>
              <a:rPr lang="en-GB" sz="1000" b="1" dirty="0" smtClean="0">
                <a:solidFill>
                  <a:srgbClr val="0000FF"/>
                </a:solidFill>
                <a:latin typeface="Segoe UI Symbol" panose="020B0502040204020203" pitchFamily="34" charset="0"/>
                <a:ea typeface="Segoe UI Symbol" panose="020B0502040204020203" pitchFamily="34" charset="0"/>
              </a:rPr>
              <a:t>SSWICH-SW </a:t>
            </a:r>
            <a:r>
              <a:rPr lang="en-GB" sz="1000" dirty="0" smtClean="0">
                <a:latin typeface="Segoe UI Symbol" panose="020B0502040204020203" pitchFamily="34" charset="0"/>
                <a:ea typeface="Segoe UI Symbol" panose="020B0502040204020203" pitchFamily="34" charset="0"/>
              </a:rPr>
              <a:t>was </a:t>
            </a:r>
            <a:r>
              <a:rPr lang="en-GB" sz="1000" dirty="0" err="1" smtClean="0">
                <a:latin typeface="Segoe UI Symbol" panose="020B0502040204020203" pitchFamily="34" charset="0"/>
                <a:ea typeface="Segoe UI Symbol" panose="020B0502040204020203" pitchFamily="34" charset="0"/>
              </a:rPr>
              <a:t>developped</a:t>
            </a:r>
            <a:r>
              <a:rPr lang="en-GB" sz="1000" dirty="0" smtClean="0">
                <a:latin typeface="Segoe UI Symbol" panose="020B0502040204020203" pitchFamily="34" charset="0"/>
                <a:ea typeface="Segoe UI Symbol" panose="020B0502040204020203" pitchFamily="34" charset="0"/>
              </a:rPr>
              <a:t> as a </a:t>
            </a:r>
            <a:r>
              <a:rPr lang="en-GB" sz="1000" dirty="0">
                <a:latin typeface="Segoe UI Symbol" panose="020B0502040204020203" pitchFamily="34" charset="0"/>
                <a:ea typeface="Segoe UI Symbol" panose="020B0502040204020203" pitchFamily="34" charset="0"/>
              </a:rPr>
              <a:t>first step towards self-consistent modelling of RF wave propagation and DC SOL </a:t>
            </a:r>
            <a:r>
              <a:rPr lang="en-GB" sz="1000" dirty="0" smtClean="0">
                <a:latin typeface="Segoe UI Symbol" panose="020B0502040204020203" pitchFamily="34" charset="0"/>
                <a:ea typeface="Segoe UI Symbol" panose="020B0502040204020203" pitchFamily="34" charset="0"/>
              </a:rPr>
              <a:t>biasing</a:t>
            </a:r>
            <a:r>
              <a:rPr lang="en-GB" sz="1000" dirty="0">
                <a:latin typeface="Segoe UI Symbol" panose="020B0502040204020203" pitchFamily="34" charset="0"/>
                <a:ea typeface="Segoe UI Symbol" panose="020B0502040204020203" pitchFamily="34" charset="0"/>
              </a:rPr>
              <a:t> </a:t>
            </a:r>
            <a:r>
              <a:rPr lang="en-GB" sz="1000" dirty="0" smtClean="0">
                <a:latin typeface="Segoe UI Symbol" panose="020B0502040204020203" pitchFamily="34" charset="0"/>
                <a:ea typeface="Segoe UI Symbol" panose="020B0502040204020203" pitchFamily="34" charset="0"/>
              </a:rPr>
              <a:t>in Ion Cyclotron Range of Frequencies. </a:t>
            </a:r>
          </a:p>
          <a:p>
            <a:pPr marL="360000" lvl="1" indent="-360363" algn="just">
              <a:buSzPct val="90000"/>
              <a:buBlip>
                <a:blip r:embed="rId17"/>
              </a:buBlip>
              <a:defRPr/>
            </a:pPr>
            <a:r>
              <a:rPr lang="en-GB" sz="1000" dirty="0">
                <a:latin typeface="Segoe UI Symbol" panose="020B0502040204020203" pitchFamily="34" charset="0"/>
                <a:ea typeface="Segoe UI Symbol" panose="020B0502040204020203" pitchFamily="34" charset="0"/>
              </a:rPr>
              <a:t>C</a:t>
            </a:r>
            <a:r>
              <a:rPr lang="en-GB" sz="1000" dirty="0" smtClean="0">
                <a:latin typeface="Segoe UI Symbol" panose="020B0502040204020203" pitchFamily="34" charset="0"/>
                <a:ea typeface="Segoe UI Symbol" panose="020B0502040204020203" pitchFamily="34" charset="0"/>
              </a:rPr>
              <a:t>omparisons </a:t>
            </a:r>
            <a:r>
              <a:rPr lang="en-GB" sz="1000" dirty="0">
                <a:latin typeface="Segoe UI Symbol" panose="020B0502040204020203" pitchFamily="34" charset="0"/>
                <a:ea typeface="Segoe UI Symbol" panose="020B0502040204020203" pitchFamily="34" charset="0"/>
              </a:rPr>
              <a:t>with Tore Supra </a:t>
            </a:r>
            <a:r>
              <a:rPr lang="en-GB" sz="1000" dirty="0" smtClean="0">
                <a:latin typeface="Segoe UI Symbol" panose="020B0502040204020203" pitchFamily="34" charset="0"/>
                <a:ea typeface="Segoe UI Symbol" panose="020B0502040204020203" pitchFamily="34" charset="0"/>
              </a:rPr>
              <a:t>experiments </a:t>
            </a:r>
            <a:r>
              <a:rPr lang="en-GB" sz="1000" dirty="0">
                <a:latin typeface="Segoe UI Symbol" panose="020B0502040204020203" pitchFamily="34" charset="0"/>
                <a:ea typeface="Segoe UI Symbol" panose="020B0502040204020203" pitchFamily="34" charset="0"/>
              </a:rPr>
              <a:t>showed </a:t>
            </a:r>
            <a:r>
              <a:rPr lang="en-GB" sz="1000" b="1" dirty="0">
                <a:solidFill>
                  <a:srgbClr val="0000FF"/>
                </a:solidFill>
                <a:latin typeface="Segoe UI Symbol" panose="020B0502040204020203" pitchFamily="34" charset="0"/>
                <a:ea typeface="Segoe UI Symbol" panose="020B0502040204020203" pitchFamily="34" charset="0"/>
              </a:rPr>
              <a:t>qualitative agreement </a:t>
            </a:r>
            <a:r>
              <a:rPr lang="en-GB" sz="1000" dirty="0" smtClean="0">
                <a:latin typeface="Segoe UI Symbol" panose="020B0502040204020203" pitchFamily="34" charset="0"/>
                <a:ea typeface="Segoe UI Symbol" panose="020B0502040204020203" pitchFamily="34" charset="0"/>
              </a:rPr>
              <a:t>on the </a:t>
            </a:r>
            <a:r>
              <a:rPr lang="en-GB" sz="1000" dirty="0" err="1" smtClean="0">
                <a:latin typeface="Segoe UI Symbol" panose="020B0502040204020203" pitchFamily="34" charset="0"/>
                <a:ea typeface="Segoe UI Symbol" panose="020B0502040204020203" pitchFamily="34" charset="0"/>
              </a:rPr>
              <a:t>poloidal</a:t>
            </a:r>
            <a:r>
              <a:rPr lang="en-GB" sz="1000" dirty="0" smtClean="0">
                <a:latin typeface="Segoe UI Symbol" panose="020B0502040204020203" pitchFamily="34" charset="0"/>
                <a:ea typeface="Segoe UI Symbol" panose="020B0502040204020203" pitchFamily="34" charset="0"/>
              </a:rPr>
              <a:t> </a:t>
            </a:r>
            <a:r>
              <a:rPr lang="en-GB" sz="1000" dirty="0">
                <a:latin typeface="Segoe UI Symbol" panose="020B0502040204020203" pitchFamily="34" charset="0"/>
                <a:ea typeface="Segoe UI Symbol" panose="020B0502040204020203" pitchFamily="34" charset="0"/>
              </a:rPr>
              <a:t>distribution of RF sheath intensities, left/right asymmetries of the heat loads, DC current flows and relative variations between two Faraday screens</a:t>
            </a:r>
            <a:r>
              <a:rPr lang="en-GB" sz="1000" dirty="0" smtClean="0">
                <a:latin typeface="Segoe UI Symbol" panose="020B0502040204020203" pitchFamily="34" charset="0"/>
                <a:ea typeface="Segoe UI Symbol" panose="020B0502040204020203" pitchFamily="34" charset="0"/>
              </a:rPr>
              <a:t>.</a:t>
            </a:r>
          </a:p>
          <a:p>
            <a:pPr marL="360000" lvl="1" indent="-360363" algn="just">
              <a:buSzPct val="90000"/>
              <a:buBlip>
                <a:blip r:embed="rId17"/>
              </a:buBlip>
              <a:defRPr/>
            </a:pPr>
            <a:r>
              <a:rPr lang="fr-FR" altLang="fr-FR" sz="1000" b="1" dirty="0" smtClean="0">
                <a:solidFill>
                  <a:srgbClr val="0000FF"/>
                </a:solidFill>
                <a:latin typeface="Segoe UI Symbol" panose="020B0502040204020203" pitchFamily="34" charset="0"/>
                <a:ea typeface="Segoe UI Symbol" panose="020B0502040204020203" pitchFamily="34" charset="0"/>
              </a:rPr>
              <a:t>Quantitative </a:t>
            </a:r>
            <a:r>
              <a:rPr lang="fr-FR" altLang="fr-FR" sz="1000" b="1" dirty="0" err="1" smtClean="0">
                <a:solidFill>
                  <a:srgbClr val="0000FF"/>
                </a:solidFill>
                <a:latin typeface="Segoe UI Symbol" panose="020B0502040204020203" pitchFamily="34" charset="0"/>
                <a:ea typeface="Segoe UI Symbol" panose="020B0502040204020203" pitchFamily="34" charset="0"/>
              </a:rPr>
              <a:t>sensitivity</a:t>
            </a:r>
            <a:r>
              <a:rPr lang="fr-FR" altLang="fr-FR" sz="1000" b="1" dirty="0" smtClean="0">
                <a:solidFill>
                  <a:srgbClr val="0000FF"/>
                </a:solidFill>
                <a:latin typeface="Segoe UI Symbol" panose="020B0502040204020203" pitchFamily="34" charset="0"/>
                <a:ea typeface="Segoe UI Symbol" panose="020B0502040204020203" pitchFamily="34" charset="0"/>
              </a:rPr>
              <a:t> </a:t>
            </a:r>
            <a:r>
              <a:rPr lang="fr-FR" altLang="fr-FR" sz="1000" dirty="0" smtClean="0">
                <a:latin typeface="Segoe UI Symbol" panose="020B0502040204020203" pitchFamily="34" charset="0"/>
                <a:ea typeface="Segoe UI Symbol" panose="020B0502040204020203" pitchFamily="34" charset="0"/>
              </a:rPr>
              <a:t>to </a:t>
            </a:r>
            <a:r>
              <a:rPr lang="fr-FR" altLang="fr-FR" sz="1000" dirty="0" err="1" smtClean="0">
                <a:latin typeface="Segoe UI Symbol" panose="020B0502040204020203" pitchFamily="34" charset="0"/>
                <a:ea typeface="Segoe UI Symbol" panose="020B0502040204020203" pitchFamily="34" charset="0"/>
              </a:rPr>
              <a:t>poorly</a:t>
            </a:r>
            <a:r>
              <a:rPr lang="fr-FR" altLang="fr-FR" sz="1000" dirty="0" smtClean="0">
                <a:latin typeface="Segoe UI Symbol" panose="020B0502040204020203" pitchFamily="34" charset="0"/>
                <a:ea typeface="Segoe UI Symbol" panose="020B0502040204020203" pitchFamily="34" charset="0"/>
              </a:rPr>
              <a:t> </a:t>
            </a:r>
            <a:r>
              <a:rPr lang="fr-FR" altLang="fr-FR" sz="1000" dirty="0" err="1" smtClean="0">
                <a:latin typeface="Segoe UI Symbol" panose="020B0502040204020203" pitchFamily="34" charset="0"/>
                <a:ea typeface="Segoe UI Symbol" panose="020B0502040204020203" pitchFamily="34" charset="0"/>
              </a:rPr>
              <a:t>constrained</a:t>
            </a:r>
            <a:r>
              <a:rPr lang="fr-FR" altLang="fr-FR" sz="1000" dirty="0" smtClean="0">
                <a:latin typeface="Segoe UI Symbol" panose="020B0502040204020203" pitchFamily="34" charset="0"/>
                <a:ea typeface="Segoe UI Symbol" panose="020B0502040204020203" pitchFamily="34" charset="0"/>
              </a:rPr>
              <a:t> simulation </a:t>
            </a:r>
            <a:r>
              <a:rPr lang="fr-FR" altLang="fr-FR" sz="1000" dirty="0" err="1" smtClean="0">
                <a:latin typeface="Segoe UI Symbol" panose="020B0502040204020203" pitchFamily="34" charset="0"/>
                <a:ea typeface="Segoe UI Symbol" panose="020B0502040204020203" pitchFamily="34" charset="0"/>
              </a:rPr>
              <a:t>parameters</a:t>
            </a:r>
            <a:r>
              <a:rPr lang="fr-FR" altLang="fr-FR" sz="1000" dirty="0" smtClean="0">
                <a:latin typeface="Segoe UI Symbol" panose="020B0502040204020203" pitchFamily="34" charset="0"/>
                <a:ea typeface="Segoe UI Symbol" panose="020B0502040204020203" pitchFamily="34" charset="0"/>
              </a:rPr>
              <a:t> </a:t>
            </a:r>
            <a:r>
              <a:rPr lang="fr-FR" altLang="fr-FR" sz="1000" dirty="0" err="1" smtClean="0">
                <a:latin typeface="Segoe UI Symbol" panose="020B0502040204020203" pitchFamily="34" charset="0"/>
                <a:ea typeface="Segoe UI Symbol" panose="020B0502040204020203" pitchFamily="34" charset="0"/>
              </a:rPr>
              <a:t>was</a:t>
            </a:r>
            <a:r>
              <a:rPr lang="fr-FR" altLang="fr-FR" sz="1000" dirty="0" smtClean="0">
                <a:latin typeface="Segoe UI Symbol" panose="020B0502040204020203" pitchFamily="34" charset="0"/>
                <a:ea typeface="Segoe UI Symbol" panose="020B0502040204020203" pitchFamily="34" charset="0"/>
              </a:rPr>
              <a:t> </a:t>
            </a:r>
            <a:r>
              <a:rPr lang="fr-FR" altLang="fr-FR" sz="1000" dirty="0" err="1" smtClean="0">
                <a:latin typeface="Segoe UI Symbol" panose="020B0502040204020203" pitchFamily="34" charset="0"/>
                <a:ea typeface="Segoe UI Symbol" panose="020B0502040204020203" pitchFamily="34" charset="0"/>
              </a:rPr>
              <a:t>outlined</a:t>
            </a:r>
            <a:r>
              <a:rPr lang="fr-FR" altLang="fr-FR" sz="1000" dirty="0" smtClean="0">
                <a:latin typeface="Segoe UI Symbol" panose="020B0502040204020203" pitchFamily="34" charset="0"/>
                <a:ea typeface="Segoe UI Symbol" panose="020B0502040204020203" pitchFamily="34" charset="0"/>
              </a:rPr>
              <a:t>.</a:t>
            </a:r>
          </a:p>
          <a:p>
            <a:pPr marL="540000" lvl="0" algn="just" eaLnBrk="0" hangingPunct="0">
              <a:spcBef>
                <a:spcPts val="300"/>
              </a:spcBef>
              <a:spcAft>
                <a:spcPts val="100"/>
              </a:spcAft>
              <a:defRPr/>
            </a:pPr>
            <a:r>
              <a:rPr lang="fr-FR" sz="1000" b="1" dirty="0" smtClean="0">
                <a:solidFill>
                  <a:srgbClr val="DC0528"/>
                </a:solidFill>
                <a:latin typeface="Segoe UI Symbol" panose="020B0502040204020203" pitchFamily="34" charset="0"/>
                <a:ea typeface="Segoe UI Symbol" panose="020B0502040204020203" pitchFamily="34" charset="0"/>
              </a:rPr>
              <a:t>More </a:t>
            </a:r>
            <a:r>
              <a:rPr lang="fr-FR" sz="1000" b="1" dirty="0" err="1" smtClean="0">
                <a:solidFill>
                  <a:srgbClr val="DC0528"/>
                </a:solidFill>
                <a:latin typeface="Segoe UI Symbol" panose="020B0502040204020203" pitchFamily="34" charset="0"/>
                <a:ea typeface="Segoe UI Symbol" panose="020B0502040204020203" pitchFamily="34" charset="0"/>
              </a:rPr>
              <a:t>experimental</a:t>
            </a:r>
            <a:r>
              <a:rPr lang="fr-FR" sz="1000" b="1" dirty="0" smtClean="0">
                <a:solidFill>
                  <a:srgbClr val="DC0528"/>
                </a:solidFill>
                <a:latin typeface="Segoe UI Symbol" panose="020B0502040204020203" pitchFamily="34" charset="0"/>
                <a:ea typeface="Segoe UI Symbol" panose="020B0502040204020203" pitchFamily="34" charset="0"/>
              </a:rPr>
              <a:t> validation </a:t>
            </a:r>
            <a:r>
              <a:rPr lang="fr-FR" sz="1000" b="1" dirty="0" err="1" smtClean="0">
                <a:solidFill>
                  <a:srgbClr val="DC0528"/>
                </a:solidFill>
                <a:latin typeface="Segoe UI Symbol" panose="020B0502040204020203" pitchFamily="34" charset="0"/>
                <a:ea typeface="Segoe UI Symbol" panose="020B0502040204020203" pitchFamily="34" charset="0"/>
              </a:rPr>
              <a:t>is</a:t>
            </a:r>
            <a:r>
              <a:rPr lang="fr-FR" sz="1000" b="1" dirty="0" smtClean="0">
                <a:solidFill>
                  <a:srgbClr val="DC0528"/>
                </a:solidFill>
                <a:latin typeface="Segoe UI Symbol" panose="020B0502040204020203" pitchFamily="34" charset="0"/>
                <a:ea typeface="Segoe UI Symbol" panose="020B0502040204020203" pitchFamily="34" charset="0"/>
              </a:rPr>
              <a:t> </a:t>
            </a:r>
            <a:r>
              <a:rPr lang="fr-FR" sz="1000" b="1" dirty="0" err="1" smtClean="0">
                <a:solidFill>
                  <a:srgbClr val="DC0528"/>
                </a:solidFill>
                <a:latin typeface="Segoe UI Symbol" panose="020B0502040204020203" pitchFamily="34" charset="0"/>
                <a:ea typeface="Segoe UI Symbol" panose="020B0502040204020203" pitchFamily="34" charset="0"/>
              </a:rPr>
              <a:t>needed</a:t>
            </a:r>
            <a:endParaRPr lang="fr-FR" sz="1000" b="1" dirty="0">
              <a:solidFill>
                <a:srgbClr val="DC0528"/>
              </a:solidFill>
              <a:latin typeface="Segoe UI Symbol" panose="020B0502040204020203" pitchFamily="34" charset="0"/>
              <a:ea typeface="Segoe UI Symbol" panose="020B0502040204020203" pitchFamily="34" charset="0"/>
            </a:endParaRPr>
          </a:p>
          <a:p>
            <a:pPr marL="360000" lvl="1" indent="-360363" algn="just">
              <a:buSzPct val="90000"/>
              <a:buBlip>
                <a:blip r:embed="rId17"/>
              </a:buBlip>
              <a:defRPr/>
            </a:pPr>
            <a:r>
              <a:rPr lang="en-GB" sz="1000" b="1" dirty="0" smtClean="0">
                <a:solidFill>
                  <a:srgbClr val="0000FF"/>
                </a:solidFill>
                <a:latin typeface="Segoe UI Symbol" panose="020B0502040204020203" pitchFamily="34" charset="0"/>
                <a:ea typeface="Segoe UI Symbol" panose="020B0502040204020203" pitchFamily="34" charset="0"/>
                <a:cs typeface="Times New Roman"/>
              </a:rPr>
              <a:t>Opportunities</a:t>
            </a:r>
            <a:r>
              <a:rPr lang="en-GB" sz="1000" dirty="0" smtClean="0">
                <a:latin typeface="Segoe UI Symbol" panose="020B0502040204020203" pitchFamily="34" charset="0"/>
                <a:ea typeface="Segoe UI Symbol" panose="020B0502040204020203" pitchFamily="34" charset="0"/>
                <a:cs typeface="Times New Roman"/>
              </a:rPr>
              <a:t>: ASDEX-Upgrade, JET, WEST &amp; dedicated test beds ALINE, </a:t>
            </a:r>
            <a:r>
              <a:rPr lang="en-GB" sz="1000" dirty="0" err="1" smtClean="0">
                <a:latin typeface="Segoe UI Symbol" panose="020B0502040204020203" pitchFamily="34" charset="0"/>
                <a:ea typeface="Segoe UI Symbol" panose="020B0502040204020203" pitchFamily="34" charset="0"/>
                <a:cs typeface="Times New Roman"/>
              </a:rPr>
              <a:t>IShTAR</a:t>
            </a:r>
            <a:endParaRPr lang="en-GB" sz="1000" dirty="0" smtClean="0">
              <a:latin typeface="Segoe UI Symbol" panose="020B0502040204020203" pitchFamily="34" charset="0"/>
              <a:ea typeface="Segoe UI Symbol" panose="020B0502040204020203" pitchFamily="34" charset="0"/>
              <a:cs typeface="Times New Roman"/>
            </a:endParaRPr>
          </a:p>
          <a:p>
            <a:pPr marL="360000" lvl="1" indent="-360363" algn="just">
              <a:buSzPct val="90000"/>
              <a:buBlip>
                <a:blip r:embed="rId17"/>
              </a:buBlip>
              <a:defRPr/>
            </a:pPr>
            <a:r>
              <a:rPr lang="en-GB" sz="1000" dirty="0">
                <a:latin typeface="Segoe UI Symbol" panose="020B0502040204020203" pitchFamily="34" charset="0"/>
                <a:ea typeface="Segoe UI Symbol" panose="020B0502040204020203" pitchFamily="34" charset="0"/>
              </a:rPr>
              <a:t>Critical for constraining the numerical </a:t>
            </a:r>
            <a:r>
              <a:rPr lang="en-GB" sz="1000" dirty="0" smtClean="0">
                <a:latin typeface="Segoe UI Symbol" panose="020B0502040204020203" pitchFamily="34" charset="0"/>
                <a:ea typeface="Segoe UI Symbol" panose="020B0502040204020203" pitchFamily="34" charset="0"/>
              </a:rPr>
              <a:t>simulations:  </a:t>
            </a:r>
            <a:r>
              <a:rPr lang="en-GB" sz="1000" b="1" dirty="0">
                <a:solidFill>
                  <a:srgbClr val="0000FF"/>
                </a:solidFill>
                <a:latin typeface="Segoe UI Symbol" panose="020B0502040204020203" pitchFamily="34" charset="0"/>
                <a:ea typeface="Segoe UI Symbol" panose="020B0502040204020203" pitchFamily="34" charset="0"/>
              </a:rPr>
              <a:t>local SOL measurements</a:t>
            </a:r>
            <a:r>
              <a:rPr lang="en-GB" sz="1000" dirty="0">
                <a:solidFill>
                  <a:srgbClr val="0000FF"/>
                </a:solidFill>
                <a:latin typeface="Segoe UI Symbol" panose="020B0502040204020203" pitchFamily="34" charset="0"/>
                <a:ea typeface="Segoe UI Symbol" panose="020B0502040204020203" pitchFamily="34" charset="0"/>
              </a:rPr>
              <a:t> </a:t>
            </a:r>
            <a:endParaRPr lang="en-GB" sz="1000" dirty="0">
              <a:solidFill>
                <a:srgbClr val="0000FF"/>
              </a:solidFill>
              <a:latin typeface="Segoe UI Symbol" panose="020B0502040204020203" pitchFamily="34" charset="0"/>
              <a:ea typeface="Segoe UI Symbol" panose="020B0502040204020203" pitchFamily="34" charset="0"/>
              <a:cs typeface="Times New Roman"/>
            </a:endParaRPr>
          </a:p>
          <a:p>
            <a:pPr marL="540000" lvl="0" algn="just" eaLnBrk="0" hangingPunct="0">
              <a:spcBef>
                <a:spcPts val="300"/>
              </a:spcBef>
              <a:spcAft>
                <a:spcPts val="100"/>
              </a:spcAft>
              <a:defRPr/>
            </a:pPr>
            <a:r>
              <a:rPr lang="fr-FR" sz="1000" b="1" dirty="0" err="1" smtClean="0">
                <a:solidFill>
                  <a:srgbClr val="DC0528"/>
                </a:solidFill>
                <a:latin typeface="Segoe UI Symbol" panose="020B0502040204020203" pitchFamily="34" charset="0"/>
                <a:ea typeface="Segoe UI Symbol" panose="020B0502040204020203" pitchFamily="34" charset="0"/>
              </a:rPr>
              <a:t>Improvements</a:t>
            </a:r>
            <a:r>
              <a:rPr lang="fr-FR" sz="1000" b="1" dirty="0" smtClean="0">
                <a:solidFill>
                  <a:srgbClr val="DC0528"/>
                </a:solidFill>
                <a:latin typeface="Segoe UI Symbol" panose="020B0502040204020203" pitchFamily="34" charset="0"/>
                <a:ea typeface="Segoe UI Symbol" panose="020B0502040204020203" pitchFamily="34" charset="0"/>
              </a:rPr>
              <a:t> of SSWICH model are </a:t>
            </a:r>
            <a:r>
              <a:rPr lang="fr-FR" sz="1000" b="1" dirty="0" err="1" smtClean="0">
                <a:solidFill>
                  <a:srgbClr val="DC0528"/>
                </a:solidFill>
                <a:latin typeface="Segoe UI Symbol" panose="020B0502040204020203" pitchFamily="34" charset="0"/>
                <a:ea typeface="Segoe UI Symbol" panose="020B0502040204020203" pitchFamily="34" charset="0"/>
              </a:rPr>
              <a:t>foreseen</a:t>
            </a:r>
            <a:endParaRPr lang="fr-FR" sz="1000" b="1" dirty="0">
              <a:solidFill>
                <a:srgbClr val="DC0528"/>
              </a:solidFill>
              <a:latin typeface="Segoe UI Symbol" panose="020B0502040204020203" pitchFamily="34" charset="0"/>
              <a:ea typeface="Segoe UI Symbol" panose="020B0502040204020203" pitchFamily="34" charset="0"/>
            </a:endParaRPr>
          </a:p>
          <a:p>
            <a:pPr marL="360000" lvl="1" indent="-360363" algn="just">
              <a:buSzPct val="90000"/>
              <a:buBlip>
                <a:blip r:embed="rId17"/>
              </a:buBlip>
              <a:defRPr/>
            </a:pPr>
            <a:r>
              <a:rPr lang="en-US" sz="1000" dirty="0">
                <a:solidFill>
                  <a:srgbClr val="000000"/>
                </a:solidFill>
                <a:latin typeface="Segoe UI Symbol" panose="020B0502040204020203" pitchFamily="34" charset="0"/>
                <a:ea typeface="Segoe UI Symbol" panose="020B0502040204020203" pitchFamily="34" charset="0"/>
                <a:cs typeface="Times New Roman"/>
              </a:rPr>
              <a:t>towards </a:t>
            </a:r>
            <a:r>
              <a:rPr lang="en-US" sz="1000" dirty="0" smtClean="0">
                <a:solidFill>
                  <a:srgbClr val="000000"/>
                </a:solidFill>
                <a:latin typeface="Segoe UI Symbol" panose="020B0502040204020203" pitchFamily="34" charset="0"/>
                <a:ea typeface="Segoe UI Symbol" panose="020B0502040204020203" pitchFamily="34" charset="0"/>
                <a:cs typeface="Times New Roman"/>
              </a:rPr>
              <a:t>full-wave RF wave propagation, </a:t>
            </a:r>
            <a:r>
              <a:rPr lang="en-US" sz="1000" dirty="0">
                <a:solidFill>
                  <a:srgbClr val="000000"/>
                </a:solidFill>
                <a:latin typeface="Segoe UI Symbol" panose="020B0502040204020203" pitchFamily="34" charset="0"/>
                <a:ea typeface="Segoe UI Symbol" panose="020B0502040204020203" pitchFamily="34" charset="0"/>
                <a:cs typeface="Times New Roman"/>
              </a:rPr>
              <a:t>shaped walls and magnetized </a:t>
            </a:r>
            <a:r>
              <a:rPr lang="en-US" sz="1000" dirty="0" smtClean="0">
                <a:solidFill>
                  <a:srgbClr val="000000"/>
                </a:solidFill>
                <a:latin typeface="Segoe UI Symbol" panose="020B0502040204020203" pitchFamily="34" charset="0"/>
                <a:ea typeface="Segoe UI Symbol" panose="020B0502040204020203" pitchFamily="34" charset="0"/>
                <a:cs typeface="Times New Roman"/>
              </a:rPr>
              <a:t>RF sheaths</a:t>
            </a:r>
          </a:p>
          <a:p>
            <a:pPr marL="360000" lvl="1" indent="-360363" algn="just">
              <a:buSzPct val="90000"/>
              <a:buBlip>
                <a:blip r:embed="rId17"/>
              </a:buBlip>
              <a:defRPr/>
            </a:pPr>
            <a:endParaRPr lang="fr-FR" altLang="fr-FR" sz="1000" dirty="0" smtClean="0">
              <a:latin typeface="Segoe UI Symbol" panose="020B0502040204020203" pitchFamily="34" charset="0"/>
              <a:ea typeface="Segoe UI Symbol" panose="020B0502040204020203" pitchFamily="34" charset="0"/>
            </a:endParaRPr>
          </a:p>
        </p:txBody>
      </p:sp>
      <p:cxnSp>
        <p:nvCxnSpPr>
          <p:cNvPr id="11" name="Connecteur droit avec flèche 10"/>
          <p:cNvCxnSpPr/>
          <p:nvPr/>
        </p:nvCxnSpPr>
        <p:spPr bwMode="auto">
          <a:xfrm flipV="1">
            <a:off x="8242064" y="7092978"/>
            <a:ext cx="432048" cy="72008"/>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ZoneTexte 20"/>
          <p:cNvSpPr txBox="1"/>
          <p:nvPr/>
        </p:nvSpPr>
        <p:spPr>
          <a:xfrm>
            <a:off x="8250339" y="7262133"/>
            <a:ext cx="364202" cy="307777"/>
          </a:xfrm>
          <a:prstGeom prst="rect">
            <a:avLst/>
          </a:prstGeom>
          <a:noFill/>
        </p:spPr>
        <p:txBody>
          <a:bodyPr wrap="none" rtlCol="0">
            <a:spAutoFit/>
          </a:bodyPr>
          <a:lstStyle/>
          <a:p>
            <a:r>
              <a:rPr lang="fr-FR" sz="1400" b="1" dirty="0" smtClean="0"/>
              <a:t>B</a:t>
            </a:r>
            <a:r>
              <a:rPr lang="fr-FR" sz="1400" b="1" baseline="-25000" dirty="0" smtClean="0"/>
              <a:t>0</a:t>
            </a:r>
            <a:endParaRPr lang="fr-FR" sz="1400" b="1" baseline="-25000" dirty="0"/>
          </a:p>
        </p:txBody>
      </p:sp>
      <p:cxnSp>
        <p:nvCxnSpPr>
          <p:cNvPr id="96" name="Connecteur droit avec flèche 95"/>
          <p:cNvCxnSpPr/>
          <p:nvPr/>
        </p:nvCxnSpPr>
        <p:spPr bwMode="auto">
          <a:xfrm flipV="1">
            <a:off x="7547766" y="7099920"/>
            <a:ext cx="432048" cy="72008"/>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ZoneTexte 102"/>
          <p:cNvSpPr txBox="1"/>
          <p:nvPr/>
        </p:nvSpPr>
        <p:spPr>
          <a:xfrm>
            <a:off x="7556041" y="7183906"/>
            <a:ext cx="364202" cy="307777"/>
          </a:xfrm>
          <a:prstGeom prst="rect">
            <a:avLst/>
          </a:prstGeom>
          <a:noFill/>
        </p:spPr>
        <p:txBody>
          <a:bodyPr wrap="none" rtlCol="0">
            <a:spAutoFit/>
          </a:bodyPr>
          <a:lstStyle/>
          <a:p>
            <a:r>
              <a:rPr lang="fr-FR" sz="1400" b="1" dirty="0" smtClean="0"/>
              <a:t>B</a:t>
            </a:r>
            <a:r>
              <a:rPr lang="fr-FR" sz="1400" b="1" baseline="-25000" dirty="0" smtClean="0"/>
              <a:t>0</a:t>
            </a:r>
            <a:endParaRPr lang="fr-FR" sz="1400" b="1" baseline="-25000" dirty="0"/>
          </a:p>
        </p:txBody>
      </p:sp>
      <p:sp>
        <p:nvSpPr>
          <p:cNvPr id="22" name="ZoneTexte 21"/>
          <p:cNvSpPr txBox="1"/>
          <p:nvPr/>
        </p:nvSpPr>
        <p:spPr>
          <a:xfrm>
            <a:off x="9391972" y="9678561"/>
            <a:ext cx="611065" cy="276999"/>
          </a:xfrm>
          <a:prstGeom prst="rect">
            <a:avLst/>
          </a:prstGeom>
          <a:noFill/>
        </p:spPr>
        <p:txBody>
          <a:bodyPr wrap="none" rtlCol="0">
            <a:spAutoFit/>
          </a:bodyPr>
          <a:lstStyle/>
          <a:p>
            <a:r>
              <a:rPr lang="fr-FR" sz="1200" dirty="0" smtClean="0">
                <a:solidFill>
                  <a:schemeClr val="bg1"/>
                </a:solidFill>
              </a:rPr>
              <a:t>[00</a:t>
            </a:r>
            <a:r>
              <a:rPr lang="fr-FR" sz="1200" dirty="0" smtClean="0">
                <a:solidFill>
                  <a:schemeClr val="bg1"/>
                </a:solidFill>
                <a:latin typeface="Symbol" panose="05050102010706020507" pitchFamily="18" charset="2"/>
              </a:rPr>
              <a:t>pp</a:t>
            </a:r>
            <a:r>
              <a:rPr lang="fr-FR" sz="1200" dirty="0" smtClean="0">
                <a:solidFill>
                  <a:schemeClr val="bg1"/>
                </a:solidFill>
              </a:rPr>
              <a:t>]</a:t>
            </a:r>
            <a:endParaRPr lang="fr-FR" sz="1200" dirty="0">
              <a:solidFill>
                <a:schemeClr val="bg1"/>
              </a:solidFill>
            </a:endParaRPr>
          </a:p>
        </p:txBody>
      </p:sp>
      <p:sp>
        <p:nvSpPr>
          <p:cNvPr id="104" name="ZoneTexte 103"/>
          <p:cNvSpPr txBox="1"/>
          <p:nvPr/>
        </p:nvSpPr>
        <p:spPr>
          <a:xfrm>
            <a:off x="7951812" y="9695205"/>
            <a:ext cx="611065" cy="276999"/>
          </a:xfrm>
          <a:prstGeom prst="rect">
            <a:avLst/>
          </a:prstGeom>
          <a:noFill/>
        </p:spPr>
        <p:txBody>
          <a:bodyPr wrap="none" rtlCol="0">
            <a:spAutoFit/>
          </a:bodyPr>
          <a:lstStyle/>
          <a:p>
            <a:r>
              <a:rPr lang="fr-FR" sz="1200" dirty="0" smtClean="0">
                <a:solidFill>
                  <a:schemeClr val="bg1"/>
                </a:solidFill>
              </a:rPr>
              <a:t>[0</a:t>
            </a:r>
            <a:r>
              <a:rPr lang="fr-FR" sz="1200" dirty="0">
                <a:solidFill>
                  <a:schemeClr val="bg1"/>
                </a:solidFill>
                <a:latin typeface="Symbol" panose="05050102010706020507" pitchFamily="18" charset="2"/>
              </a:rPr>
              <a:t>p</a:t>
            </a:r>
            <a:r>
              <a:rPr lang="fr-FR" sz="1200" dirty="0" smtClean="0">
                <a:solidFill>
                  <a:schemeClr val="bg1"/>
                </a:solidFill>
              </a:rPr>
              <a:t>0</a:t>
            </a:r>
            <a:r>
              <a:rPr lang="fr-FR" sz="1200" dirty="0" smtClean="0">
                <a:solidFill>
                  <a:schemeClr val="bg1"/>
                </a:solidFill>
                <a:latin typeface="Symbol" panose="05050102010706020507" pitchFamily="18" charset="2"/>
              </a:rPr>
              <a:t>p</a:t>
            </a:r>
            <a:r>
              <a:rPr lang="fr-FR" sz="1200" dirty="0" smtClean="0">
                <a:solidFill>
                  <a:schemeClr val="bg1"/>
                </a:solidFill>
              </a:rPr>
              <a:t>]</a:t>
            </a:r>
            <a:endParaRPr lang="fr-FR" sz="1200" dirty="0">
              <a:solidFill>
                <a:schemeClr val="bg1"/>
              </a:solidFill>
            </a:endParaRPr>
          </a:p>
        </p:txBody>
      </p:sp>
      <p:sp>
        <p:nvSpPr>
          <p:cNvPr id="24" name="ZoneTexte 23"/>
          <p:cNvSpPr txBox="1"/>
          <p:nvPr/>
        </p:nvSpPr>
        <p:spPr>
          <a:xfrm>
            <a:off x="9103939" y="10767393"/>
            <a:ext cx="519694" cy="246221"/>
          </a:xfrm>
          <a:prstGeom prst="rect">
            <a:avLst/>
          </a:prstGeom>
          <a:solidFill>
            <a:schemeClr val="bg1"/>
          </a:solidFill>
        </p:spPr>
        <p:txBody>
          <a:bodyPr wrap="none" rtlCol="0">
            <a:spAutoFit/>
          </a:bodyPr>
          <a:lstStyle/>
          <a:p>
            <a:r>
              <a:rPr lang="fr-FR" sz="1000" dirty="0" smtClean="0"/>
              <a:t>Radial</a:t>
            </a:r>
            <a:endParaRPr lang="fr-FR" sz="1000" dirty="0"/>
          </a:p>
        </p:txBody>
      </p:sp>
      <p:cxnSp>
        <p:nvCxnSpPr>
          <p:cNvPr id="26" name="Connecteur droit avec flèche 25"/>
          <p:cNvCxnSpPr/>
          <p:nvPr/>
        </p:nvCxnSpPr>
        <p:spPr bwMode="auto">
          <a:xfrm>
            <a:off x="9017340" y="10825560"/>
            <a:ext cx="86409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ZoneTexte 104"/>
          <p:cNvSpPr txBox="1"/>
          <p:nvPr/>
        </p:nvSpPr>
        <p:spPr>
          <a:xfrm rot="5400000" flipV="1">
            <a:off x="8515891" y="10038497"/>
            <a:ext cx="611065" cy="246221"/>
          </a:xfrm>
          <a:prstGeom prst="rect">
            <a:avLst/>
          </a:prstGeom>
          <a:solidFill>
            <a:schemeClr val="bg1"/>
          </a:solidFill>
        </p:spPr>
        <p:txBody>
          <a:bodyPr wrap="none" rtlCol="0">
            <a:spAutoFit/>
          </a:bodyPr>
          <a:lstStyle/>
          <a:p>
            <a:r>
              <a:rPr lang="fr-FR" sz="1000" dirty="0" err="1" smtClean="0"/>
              <a:t>Poloidal</a:t>
            </a:r>
            <a:endParaRPr lang="fr-FR" sz="1000" dirty="0"/>
          </a:p>
        </p:txBody>
      </p:sp>
      <p:cxnSp>
        <p:nvCxnSpPr>
          <p:cNvPr id="106" name="Connecteur droit avec flèche 105"/>
          <p:cNvCxnSpPr/>
          <p:nvPr/>
        </p:nvCxnSpPr>
        <p:spPr bwMode="auto">
          <a:xfrm flipV="1">
            <a:off x="8955871" y="9731121"/>
            <a:ext cx="4053" cy="8609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ZoneTexte 111"/>
          <p:cNvSpPr txBox="1"/>
          <p:nvPr/>
        </p:nvSpPr>
        <p:spPr>
          <a:xfrm>
            <a:off x="3978813" y="12186012"/>
            <a:ext cx="588623" cy="276999"/>
          </a:xfrm>
          <a:prstGeom prst="rect">
            <a:avLst/>
          </a:prstGeom>
          <a:noFill/>
        </p:spPr>
        <p:txBody>
          <a:bodyPr wrap="none" rtlCol="0">
            <a:spAutoFit/>
          </a:bodyPr>
          <a:lstStyle/>
          <a:p>
            <a:r>
              <a:rPr lang="fr-FR" sz="1200" dirty="0" smtClean="0">
                <a:solidFill>
                  <a:schemeClr val="bg1"/>
                </a:solidFill>
              </a:rPr>
              <a:t>Radial</a:t>
            </a:r>
            <a:endParaRPr lang="fr-FR" sz="1200" dirty="0">
              <a:solidFill>
                <a:schemeClr val="bg1"/>
              </a:solidFill>
            </a:endParaRPr>
          </a:p>
        </p:txBody>
      </p:sp>
      <p:cxnSp>
        <p:nvCxnSpPr>
          <p:cNvPr id="113" name="Connecteur droit avec flèche 112"/>
          <p:cNvCxnSpPr/>
          <p:nvPr/>
        </p:nvCxnSpPr>
        <p:spPr bwMode="auto">
          <a:xfrm flipH="1">
            <a:off x="3825110" y="12391003"/>
            <a:ext cx="809358" cy="0"/>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ZoneTexte 113"/>
          <p:cNvSpPr txBox="1"/>
          <p:nvPr/>
        </p:nvSpPr>
        <p:spPr>
          <a:xfrm rot="5400000" flipV="1">
            <a:off x="3564233" y="11646139"/>
            <a:ext cx="699230" cy="276999"/>
          </a:xfrm>
          <a:prstGeom prst="rect">
            <a:avLst/>
          </a:prstGeom>
          <a:noFill/>
        </p:spPr>
        <p:txBody>
          <a:bodyPr wrap="none" rtlCol="0">
            <a:spAutoFit/>
          </a:bodyPr>
          <a:lstStyle/>
          <a:p>
            <a:r>
              <a:rPr lang="fr-FR" sz="1200" dirty="0" err="1" smtClean="0">
                <a:solidFill>
                  <a:schemeClr val="bg1"/>
                </a:solidFill>
              </a:rPr>
              <a:t>Poloidal</a:t>
            </a:r>
            <a:endParaRPr lang="fr-FR" sz="1200" dirty="0">
              <a:solidFill>
                <a:schemeClr val="bg1"/>
              </a:solidFill>
            </a:endParaRPr>
          </a:p>
        </p:txBody>
      </p:sp>
      <p:cxnSp>
        <p:nvCxnSpPr>
          <p:cNvPr id="115" name="Connecteur droit avec flèche 114"/>
          <p:cNvCxnSpPr/>
          <p:nvPr/>
        </p:nvCxnSpPr>
        <p:spPr bwMode="auto">
          <a:xfrm flipV="1">
            <a:off x="3843303" y="11386015"/>
            <a:ext cx="4053" cy="860972"/>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ZoneTexte 30"/>
          <p:cNvSpPr txBox="1"/>
          <p:nvPr/>
        </p:nvSpPr>
        <p:spPr>
          <a:xfrm>
            <a:off x="346684" y="12586445"/>
            <a:ext cx="1221809" cy="246221"/>
          </a:xfrm>
          <a:prstGeom prst="rect">
            <a:avLst/>
          </a:prstGeom>
          <a:noFill/>
        </p:spPr>
        <p:txBody>
          <a:bodyPr wrap="none" rtlCol="0">
            <a:spAutoFit/>
          </a:bodyPr>
          <a:lstStyle/>
          <a:p>
            <a:r>
              <a:rPr lang="fr-FR" sz="1000" dirty="0">
                <a:latin typeface="Segoe UI Symbol" panose="020B0502040204020203" pitchFamily="34" charset="0"/>
                <a:ea typeface="Segoe UI Symbol" panose="020B0502040204020203" pitchFamily="34" charset="0"/>
              </a:rPr>
              <a:t>probe2D </a:t>
            </a:r>
            <a:r>
              <a:rPr lang="fr-FR" sz="1000" dirty="0" err="1" smtClean="0">
                <a:latin typeface="Segoe UI Symbol" panose="020B0502040204020203" pitchFamily="34" charset="0"/>
                <a:ea typeface="Segoe UI Symbol" panose="020B0502040204020203" pitchFamily="34" charset="0"/>
              </a:rPr>
              <a:t>mapping</a:t>
            </a:r>
            <a:endParaRPr lang="fr-FR" sz="1000" dirty="0">
              <a:latin typeface="Segoe UI Symbol" panose="020B0502040204020203" pitchFamily="34" charset="0"/>
              <a:ea typeface="Segoe UI Symbol" panose="020B0502040204020203" pitchFamily="34" charset="0"/>
            </a:endParaRPr>
          </a:p>
        </p:txBody>
      </p:sp>
      <p:sp>
        <p:nvSpPr>
          <p:cNvPr id="116" name="ZoneTexte 115"/>
          <p:cNvSpPr txBox="1"/>
          <p:nvPr/>
        </p:nvSpPr>
        <p:spPr>
          <a:xfrm>
            <a:off x="4150187" y="12624112"/>
            <a:ext cx="944991" cy="246221"/>
          </a:xfrm>
          <a:prstGeom prst="rect">
            <a:avLst/>
          </a:prstGeom>
          <a:noFill/>
        </p:spPr>
        <p:txBody>
          <a:bodyPr wrap="square" rtlCol="0">
            <a:spAutoFit/>
          </a:bodyPr>
          <a:lstStyle/>
          <a:p>
            <a:r>
              <a:rPr lang="fr-FR" sz="1000" dirty="0" smtClean="0">
                <a:latin typeface="Segoe UI Symbol" panose="020B0502040204020203" pitchFamily="34" charset="0"/>
                <a:ea typeface="Segoe UI Symbol" panose="020B0502040204020203" pitchFamily="34" charset="0"/>
              </a:rPr>
              <a:t>Simulation</a:t>
            </a:r>
            <a:endParaRPr lang="fr-FR" sz="1000" dirty="0">
              <a:latin typeface="Segoe UI Symbol" panose="020B0502040204020203" pitchFamily="34" charset="0"/>
              <a:ea typeface="Segoe UI Symbol" panose="020B0502040204020203" pitchFamily="34" charset="0"/>
            </a:endParaRPr>
          </a:p>
        </p:txBody>
      </p:sp>
      <p:sp>
        <p:nvSpPr>
          <p:cNvPr id="1121" name="Arc 1120"/>
          <p:cNvSpPr/>
          <p:nvPr/>
        </p:nvSpPr>
        <p:spPr bwMode="auto">
          <a:xfrm>
            <a:off x="803515" y="11520365"/>
            <a:ext cx="216024" cy="357262"/>
          </a:xfrm>
          <a:prstGeom prst="arc">
            <a:avLst>
              <a:gd name="adj1" fmla="val 16200000"/>
              <a:gd name="adj2" fmla="val 5391164"/>
            </a:avLst>
          </a:prstGeom>
          <a:no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17" name="Arc 116"/>
          <p:cNvSpPr/>
          <p:nvPr/>
        </p:nvSpPr>
        <p:spPr bwMode="auto">
          <a:xfrm>
            <a:off x="823020" y="11986320"/>
            <a:ext cx="216024" cy="357262"/>
          </a:xfrm>
          <a:prstGeom prst="arc">
            <a:avLst>
              <a:gd name="adj1" fmla="val 16200000"/>
              <a:gd name="adj2" fmla="val 5391164"/>
            </a:avLst>
          </a:prstGeom>
          <a:no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18" name="Arc 117"/>
          <p:cNvSpPr/>
          <p:nvPr/>
        </p:nvSpPr>
        <p:spPr bwMode="auto">
          <a:xfrm flipH="1" flipV="1">
            <a:off x="690470" y="11517365"/>
            <a:ext cx="216024" cy="357262"/>
          </a:xfrm>
          <a:prstGeom prst="arc">
            <a:avLst>
              <a:gd name="adj1" fmla="val 16200000"/>
              <a:gd name="adj2" fmla="val 5391164"/>
            </a:avLst>
          </a:prstGeom>
          <a:no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19" name="Arc 118"/>
          <p:cNvSpPr/>
          <p:nvPr/>
        </p:nvSpPr>
        <p:spPr bwMode="auto">
          <a:xfrm flipH="1" flipV="1">
            <a:off x="679004" y="11935214"/>
            <a:ext cx="216024" cy="357262"/>
          </a:xfrm>
          <a:prstGeom prst="arc">
            <a:avLst>
              <a:gd name="adj1" fmla="val 16200000"/>
              <a:gd name="adj2" fmla="val 5391164"/>
            </a:avLst>
          </a:prstGeom>
          <a:no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122" name="ZoneTexte 1121"/>
          <p:cNvSpPr txBox="1"/>
          <p:nvPr/>
        </p:nvSpPr>
        <p:spPr>
          <a:xfrm>
            <a:off x="959540" y="11490519"/>
            <a:ext cx="439544" cy="276999"/>
          </a:xfrm>
          <a:prstGeom prst="rect">
            <a:avLst/>
          </a:prstGeom>
          <a:noFill/>
        </p:spPr>
        <p:txBody>
          <a:bodyPr wrap="none" rtlCol="0">
            <a:spAutoFit/>
          </a:bodyPr>
          <a:lstStyle/>
          <a:p>
            <a:r>
              <a:rPr lang="fr-FR" sz="1200" b="1" dirty="0" err="1" smtClean="0">
                <a:solidFill>
                  <a:srgbClr val="FFFF00"/>
                </a:solidFill>
                <a:latin typeface="Segoe UI Symbol" panose="020B0502040204020203" pitchFamily="34" charset="0"/>
                <a:ea typeface="Segoe UI Symbol" panose="020B0502040204020203" pitchFamily="34" charset="0"/>
              </a:rPr>
              <a:t>v</a:t>
            </a:r>
            <a:r>
              <a:rPr lang="fr-FR" sz="1200" b="1" baseline="-25000" dirty="0" err="1" smtClean="0">
                <a:solidFill>
                  <a:srgbClr val="FFFF00"/>
                </a:solidFill>
                <a:latin typeface="Segoe UI Symbol" panose="020B0502040204020203" pitchFamily="34" charset="0"/>
                <a:ea typeface="Segoe UI Symbol" panose="020B0502040204020203" pitchFamily="34" charset="0"/>
              </a:rPr>
              <a:t>E×B</a:t>
            </a:r>
            <a:endParaRPr lang="fr-FR" sz="1200" b="1" baseline="-25000" dirty="0">
              <a:solidFill>
                <a:srgbClr val="FFFF00"/>
              </a:solidFill>
              <a:latin typeface="Segoe UI Symbol" panose="020B0502040204020203" pitchFamily="34" charset="0"/>
              <a:ea typeface="Segoe UI Symbol" panose="020B0502040204020203" pitchFamily="34" charset="0"/>
            </a:endParaRPr>
          </a:p>
        </p:txBody>
      </p:sp>
      <p:sp>
        <p:nvSpPr>
          <p:cNvPr id="122" name="ZoneTexte 121"/>
          <p:cNvSpPr txBox="1"/>
          <p:nvPr/>
        </p:nvSpPr>
        <p:spPr>
          <a:xfrm>
            <a:off x="2022827" y="12567592"/>
            <a:ext cx="1279517" cy="246221"/>
          </a:xfrm>
          <a:prstGeom prst="rect">
            <a:avLst/>
          </a:prstGeom>
          <a:noFill/>
        </p:spPr>
        <p:txBody>
          <a:bodyPr wrap="none" rtlCol="0">
            <a:spAutoFit/>
          </a:bodyPr>
          <a:lstStyle/>
          <a:p>
            <a:r>
              <a:rPr lang="fr-FR" sz="1000" dirty="0" err="1" smtClean="0">
                <a:latin typeface="Segoe UI Symbol" panose="020B0502040204020203" pitchFamily="34" charset="0"/>
                <a:ea typeface="Segoe UI Symbol" panose="020B0502040204020203" pitchFamily="34" charset="0"/>
              </a:rPr>
              <a:t>Ref</a:t>
            </a:r>
            <a:r>
              <a:rPr lang="fr-FR" sz="1000" dirty="0" smtClean="0">
                <a:latin typeface="Segoe UI Symbol" panose="020B0502040204020203" pitchFamily="34" charset="0"/>
                <a:ea typeface="Segoe UI Symbol" panose="020B0502040204020203" pitchFamily="34" charset="0"/>
              </a:rPr>
              <a:t>. plane for </a:t>
            </a:r>
            <a:r>
              <a:rPr lang="fr-FR" sz="1000" dirty="0" err="1" smtClean="0">
                <a:latin typeface="Segoe UI Symbol" panose="020B0502040204020203" pitchFamily="34" charset="0"/>
                <a:ea typeface="Segoe UI Symbol" panose="020B0502040204020203" pitchFamily="34" charset="0"/>
              </a:rPr>
              <a:t>maps</a:t>
            </a:r>
            <a:endParaRPr lang="fr-FR" sz="1000" dirty="0">
              <a:latin typeface="Segoe UI Symbol" panose="020B0502040204020203" pitchFamily="34" charset="0"/>
              <a:ea typeface="Segoe UI Symbol" panose="020B0502040204020203" pitchFamily="34" charset="0"/>
            </a:endParaRPr>
          </a:p>
        </p:txBody>
      </p:sp>
      <p:sp>
        <p:nvSpPr>
          <p:cNvPr id="102" name="Line 637"/>
          <p:cNvSpPr>
            <a:spLocks noChangeShapeType="1"/>
          </p:cNvSpPr>
          <p:nvPr/>
        </p:nvSpPr>
        <p:spPr bwMode="auto">
          <a:xfrm rot="5400000">
            <a:off x="2553387" y="11417639"/>
            <a:ext cx="1" cy="5180224"/>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 name="Rectangle 3"/>
          <p:cNvSpPr/>
          <p:nvPr/>
        </p:nvSpPr>
        <p:spPr>
          <a:xfrm>
            <a:off x="-33482" y="14007752"/>
            <a:ext cx="5224475" cy="461665"/>
          </a:xfrm>
          <a:prstGeom prst="rect">
            <a:avLst/>
          </a:prstGeom>
        </p:spPr>
        <p:txBody>
          <a:bodyPr wrap="square">
            <a:spAutoFit/>
          </a:bodyPr>
          <a:lstStyle/>
          <a:p>
            <a:pPr algn="just" hangingPunct="0">
              <a:spcAft>
                <a:spcPts val="600"/>
              </a:spcAft>
            </a:pPr>
            <a:r>
              <a:rPr lang="en-US" sz="800" b="1" i="1" dirty="0" smtClean="0">
                <a:latin typeface="Segoe UI Symbol" panose="020B0502040204020203" pitchFamily="34" charset="0"/>
                <a:ea typeface="Segoe UI Symbol" panose="020B0502040204020203" pitchFamily="34" charset="0"/>
                <a:cs typeface="Times New Roman"/>
              </a:rPr>
              <a:t>Disclaimer: </a:t>
            </a:r>
            <a:r>
              <a:rPr lang="en-US" sz="800" i="1" dirty="0" smtClean="0">
                <a:latin typeface="Segoe UI Symbol" panose="020B0502040204020203" pitchFamily="34" charset="0"/>
                <a:ea typeface="Segoe UI Symbol" panose="020B0502040204020203" pitchFamily="34" charset="0"/>
                <a:cs typeface="Times New Roman"/>
              </a:rPr>
              <a:t>This </a:t>
            </a:r>
            <a:r>
              <a:rPr lang="en-US" sz="800" i="1" dirty="0">
                <a:latin typeface="Segoe UI Symbol" panose="020B0502040204020203" pitchFamily="34" charset="0"/>
                <a:ea typeface="Segoe UI Symbol" panose="020B0502040204020203" pitchFamily="34" charset="0"/>
                <a:cs typeface="Times New Roman"/>
              </a:rPr>
              <a:t>work was supported by the European Communities under contract of Association between EURATOM and CEA, was carried out within the framework of the European Fusion Development Agreement. The views and opinions expressed herein do not necessarily reflect those of EFDA or the ITER Organization</a:t>
            </a:r>
            <a:r>
              <a:rPr lang="en-US" sz="700" i="1" dirty="0">
                <a:latin typeface="Segoe UI Symbol" panose="020B0502040204020203" pitchFamily="34" charset="0"/>
                <a:ea typeface="Segoe UI Symbol" panose="020B0502040204020203" pitchFamily="34" charset="0"/>
                <a:cs typeface="Times New Roman"/>
              </a:rPr>
              <a:t>.</a:t>
            </a:r>
            <a:endParaRPr lang="fr-FR" sz="700" i="1" dirty="0">
              <a:effectLst/>
              <a:latin typeface="Segoe UI Symbol" panose="020B0502040204020203" pitchFamily="34" charset="0"/>
              <a:ea typeface="Segoe UI Symbol" panose="020B0502040204020203" pitchFamily="34" charset="0"/>
              <a:cs typeface="Times New Roman"/>
            </a:endParaRPr>
          </a:p>
        </p:txBody>
      </p:sp>
      <p:sp>
        <p:nvSpPr>
          <p:cNvPr id="15386" name="Text Box 566"/>
          <p:cNvSpPr txBox="1">
            <a:spLocks noChangeArrowheads="1"/>
          </p:cNvSpPr>
          <p:nvPr/>
        </p:nvSpPr>
        <p:spPr bwMode="auto">
          <a:xfrm>
            <a:off x="5143500" y="6446912"/>
            <a:ext cx="5143500" cy="307777"/>
          </a:xfrm>
          <a:prstGeom prst="rect">
            <a:avLst/>
          </a:prstGeom>
          <a:gradFill rotWithShape="1">
            <a:gsLst>
              <a:gs pos="0">
                <a:srgbClr val="B80016"/>
              </a:gs>
              <a:gs pos="100000">
                <a:srgbClr val="B80016">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fr-FR" sz="1400" b="1" dirty="0">
                <a:solidFill>
                  <a:schemeClr val="bg1"/>
                </a:solidFill>
                <a:latin typeface="Arial" pitchFamily="34" charset="0"/>
              </a:rPr>
              <a:t>r</a:t>
            </a:r>
            <a:r>
              <a:rPr lang="fr-FR" sz="1400" b="1" dirty="0" smtClean="0">
                <a:solidFill>
                  <a:schemeClr val="bg1"/>
                </a:solidFill>
                <a:latin typeface="Arial" pitchFamily="34" charset="0"/>
              </a:rPr>
              <a:t>elative </a:t>
            </a:r>
            <a:r>
              <a:rPr lang="fr-FR" sz="1400" b="1" dirty="0" err="1" smtClean="0">
                <a:solidFill>
                  <a:schemeClr val="bg1"/>
                </a:solidFill>
                <a:latin typeface="Arial" pitchFamily="34" charset="0"/>
              </a:rPr>
              <a:t>comparison</a:t>
            </a:r>
            <a:r>
              <a:rPr lang="fr-FR" sz="1400" b="1" dirty="0" smtClean="0">
                <a:solidFill>
                  <a:schemeClr val="bg1"/>
                </a:solidFill>
                <a:latin typeface="Arial" pitchFamily="34" charset="0"/>
              </a:rPr>
              <a:t> of Faraday </a:t>
            </a:r>
            <a:r>
              <a:rPr lang="fr-FR" sz="1400" b="1" dirty="0" err="1" smtClean="0">
                <a:solidFill>
                  <a:schemeClr val="bg1"/>
                </a:solidFill>
                <a:latin typeface="Arial" pitchFamily="34" charset="0"/>
              </a:rPr>
              <a:t>screens</a:t>
            </a:r>
            <a:r>
              <a:rPr lang="fr-FR" sz="1400" b="1" dirty="0" smtClean="0">
                <a:solidFill>
                  <a:schemeClr val="bg1"/>
                </a:solidFill>
                <a:latin typeface="Arial" pitchFamily="34" charset="0"/>
              </a:rPr>
              <a:t> for WEST </a:t>
            </a:r>
            <a:r>
              <a:rPr lang="fr-FR" sz="1400" b="1" dirty="0" err="1" smtClean="0">
                <a:solidFill>
                  <a:schemeClr val="bg1"/>
                </a:solidFill>
                <a:latin typeface="Arial" pitchFamily="34" charset="0"/>
              </a:rPr>
              <a:t>antenna</a:t>
            </a:r>
            <a:endParaRPr lang="fr-FR" sz="1200" b="1" dirty="0"/>
          </a:p>
        </p:txBody>
      </p:sp>
      <p:sp>
        <p:nvSpPr>
          <p:cNvPr id="15371" name="Text Box 636"/>
          <p:cNvSpPr txBox="1">
            <a:spLocks noChangeArrowheads="1"/>
          </p:cNvSpPr>
          <p:nvPr/>
        </p:nvSpPr>
        <p:spPr bwMode="auto">
          <a:xfrm>
            <a:off x="0" y="10767392"/>
            <a:ext cx="5143500" cy="304800"/>
          </a:xfrm>
          <a:prstGeom prst="rect">
            <a:avLst/>
          </a:prstGeom>
          <a:gradFill rotWithShape="1">
            <a:gsLst>
              <a:gs pos="0">
                <a:srgbClr val="E2001A"/>
              </a:gs>
              <a:gs pos="100000">
                <a:srgbClr val="CC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fr-FR" sz="1400" b="1" dirty="0" err="1" smtClean="0">
                <a:solidFill>
                  <a:schemeClr val="bg1"/>
                </a:solidFill>
                <a:latin typeface="Arial" pitchFamily="34" charset="0"/>
              </a:rPr>
              <a:t>Comparison</a:t>
            </a:r>
            <a:r>
              <a:rPr lang="fr-FR" sz="1400" b="1" dirty="0" smtClean="0">
                <a:solidFill>
                  <a:schemeClr val="bg1"/>
                </a:solidFill>
                <a:latin typeface="Arial" pitchFamily="34" charset="0"/>
              </a:rPr>
              <a:t> </a:t>
            </a:r>
            <a:r>
              <a:rPr lang="fr-FR" sz="1400" b="1" dirty="0" err="1" smtClean="0">
                <a:solidFill>
                  <a:schemeClr val="bg1"/>
                </a:solidFill>
                <a:latin typeface="Arial" pitchFamily="34" charset="0"/>
              </a:rPr>
              <a:t>with</a:t>
            </a:r>
            <a:r>
              <a:rPr lang="fr-FR" sz="1400" b="1" dirty="0" smtClean="0">
                <a:solidFill>
                  <a:schemeClr val="bg1"/>
                </a:solidFill>
                <a:latin typeface="Arial" pitchFamily="34" charset="0"/>
              </a:rPr>
              <a:t> Tore </a:t>
            </a:r>
            <a:r>
              <a:rPr lang="fr-FR" sz="1400" b="1" dirty="0">
                <a:solidFill>
                  <a:schemeClr val="bg1"/>
                </a:solidFill>
                <a:latin typeface="Arial" pitchFamily="34" charset="0"/>
              </a:rPr>
              <a:t>Supra </a:t>
            </a:r>
            <a:r>
              <a:rPr lang="fr-FR" sz="1400" b="1" dirty="0" err="1" smtClean="0">
                <a:solidFill>
                  <a:schemeClr val="bg1"/>
                </a:solidFill>
                <a:latin typeface="Arial" pitchFamily="34" charset="0"/>
              </a:rPr>
              <a:t>measurements</a:t>
            </a:r>
            <a:r>
              <a:rPr lang="fr-FR" sz="1400" b="1" dirty="0" smtClean="0">
                <a:solidFill>
                  <a:schemeClr val="bg1"/>
                </a:solidFill>
                <a:latin typeface="Arial" pitchFamily="34" charset="0"/>
              </a:rPr>
              <a:t> [</a:t>
            </a:r>
            <a:r>
              <a:rPr lang="fr-FR" sz="1400" b="1" dirty="0">
                <a:solidFill>
                  <a:schemeClr val="bg1"/>
                </a:solidFill>
                <a:latin typeface="Arial" pitchFamily="34" charset="0"/>
              </a:rPr>
              <a:t>Jacquot2014]</a:t>
            </a:r>
          </a:p>
        </p:txBody>
      </p:sp>
      <p:pic>
        <p:nvPicPr>
          <p:cNvPr id="1034" name="Picture 10"/>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423284" y="5622211"/>
            <a:ext cx="2374587" cy="250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7" name="Line 637"/>
          <p:cNvSpPr>
            <a:spLocks noChangeShapeType="1"/>
          </p:cNvSpPr>
          <p:nvPr/>
        </p:nvSpPr>
        <p:spPr bwMode="auto">
          <a:xfrm flipH="1">
            <a:off x="5143498" y="3278560"/>
            <a:ext cx="1587" cy="11199440"/>
          </a:xfrm>
          <a:prstGeom prst="line">
            <a:avLst/>
          </a:prstGeom>
          <a:noFill/>
          <a:ln w="25400">
            <a:solidFill>
              <a:srgbClr val="C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 name="ZoneTexte 106"/>
          <p:cNvSpPr txBox="1"/>
          <p:nvPr/>
        </p:nvSpPr>
        <p:spPr>
          <a:xfrm>
            <a:off x="9088302" y="11988428"/>
            <a:ext cx="519694" cy="246221"/>
          </a:xfrm>
          <a:prstGeom prst="rect">
            <a:avLst/>
          </a:prstGeom>
          <a:solidFill>
            <a:schemeClr val="bg1"/>
          </a:solidFill>
        </p:spPr>
        <p:txBody>
          <a:bodyPr wrap="none" rtlCol="0">
            <a:spAutoFit/>
          </a:bodyPr>
          <a:lstStyle/>
          <a:p>
            <a:r>
              <a:rPr lang="fr-FR" sz="1000" dirty="0" smtClean="0"/>
              <a:t>Radial</a:t>
            </a:r>
            <a:endParaRPr lang="fr-FR" sz="1000" dirty="0"/>
          </a:p>
        </p:txBody>
      </p:sp>
      <p:sp>
        <p:nvSpPr>
          <p:cNvPr id="7" name="Rectangle 6"/>
          <p:cNvSpPr/>
          <p:nvPr/>
        </p:nvSpPr>
        <p:spPr bwMode="auto">
          <a:xfrm>
            <a:off x="7447756" y="4486689"/>
            <a:ext cx="2736304" cy="1888216"/>
          </a:xfrm>
          <a:prstGeom prst="rect">
            <a:avLst/>
          </a:prstGeom>
          <a:solidFill>
            <a:srgbClr val="CCE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endParaRPr>
          </a:p>
        </p:txBody>
      </p:sp>
      <p:graphicFrame>
        <p:nvGraphicFramePr>
          <p:cNvPr id="23" name="Objet 22"/>
          <p:cNvGraphicFramePr>
            <a:graphicFrameLocks noChangeAspect="1"/>
          </p:cNvGraphicFramePr>
          <p:nvPr>
            <p:extLst>
              <p:ext uri="{D42A27DB-BD31-4B8C-83A1-F6EECF244321}">
                <p14:modId xmlns:p14="http://schemas.microsoft.com/office/powerpoint/2010/main" val="890859514"/>
              </p:ext>
            </p:extLst>
          </p:nvPr>
        </p:nvGraphicFramePr>
        <p:xfrm>
          <a:off x="7643136" y="5886124"/>
          <a:ext cx="1748836" cy="400775"/>
        </p:xfrm>
        <a:graphic>
          <a:graphicData uri="http://schemas.openxmlformats.org/presentationml/2006/ole">
            <mc:AlternateContent xmlns:mc="http://schemas.openxmlformats.org/markup-compatibility/2006">
              <mc:Choice xmlns:v="urn:schemas-microsoft-com:vml" Requires="v">
                <p:oleObj spid="_x0000_s1421" name="Équation" r:id="rId23" imgW="2438280" imgH="558720" progId="Equation.3">
                  <p:embed/>
                </p:oleObj>
              </mc:Choice>
              <mc:Fallback>
                <p:oleObj name="Équation" r:id="rId23" imgW="2438280" imgH="558720" progId="Equation.3">
                  <p:embed/>
                  <p:pic>
                    <p:nvPicPr>
                      <p:cNvPr id="0" name="Objet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643136" y="5886124"/>
                        <a:ext cx="1748836" cy="400775"/>
                      </a:xfrm>
                      <a:prstGeom prst="rect">
                        <a:avLst/>
                      </a:prstGeom>
                      <a:solidFill>
                        <a:srgbClr val="FFFF99"/>
                      </a:solidFill>
                      <a:ln w="9525">
                        <a:solidFill>
                          <a:srgbClr val="000000"/>
                        </a:solidFill>
                        <a:miter lim="800000"/>
                        <a:headEnd/>
                        <a:tailEnd/>
                      </a:ln>
                    </p:spPr>
                  </p:pic>
                </p:oleObj>
              </mc:Fallback>
            </mc:AlternateContent>
          </a:graphicData>
        </a:graphic>
      </p:graphicFrame>
      <p:pic>
        <p:nvPicPr>
          <p:cNvPr id="1035" name="Picture 11" descr="sketch_simu"/>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014345" y="3445461"/>
            <a:ext cx="2169715" cy="99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Rectangle 130"/>
          <p:cNvSpPr/>
          <p:nvPr/>
        </p:nvSpPr>
        <p:spPr>
          <a:xfrm>
            <a:off x="5223517" y="4902900"/>
            <a:ext cx="2217821" cy="1544012"/>
          </a:xfrm>
          <a:prstGeom prst="rect">
            <a:avLst/>
          </a:prstGeom>
        </p:spPr>
        <p:txBody>
          <a:bodyPr wrap="square">
            <a:spAutoFit/>
          </a:bodyPr>
          <a:lstStyle/>
          <a:p>
            <a:pPr marL="360000" lvl="1" indent="-360363">
              <a:spcBef>
                <a:spcPts val="400"/>
              </a:spcBef>
              <a:buSzPct val="90000"/>
              <a:buBlip>
                <a:blip r:embed="rId17"/>
              </a:buBlip>
              <a:defRPr/>
            </a:pPr>
            <a:r>
              <a:rPr lang="fr-FR" altLang="fr-FR" sz="900" b="1" dirty="0" smtClean="0">
                <a:solidFill>
                  <a:srgbClr val="0000FF"/>
                </a:solidFill>
                <a:latin typeface="Segoe UI Symbol" panose="020B0502040204020203" pitchFamily="34" charset="0"/>
                <a:ea typeface="Segoe UI Symbol" panose="020B0502040204020203" pitchFamily="34" charset="0"/>
              </a:rPr>
              <a:t>Fit on Tore Supra </a:t>
            </a:r>
            <a:r>
              <a:rPr lang="fr-FR" altLang="fr-FR" sz="900" b="1" dirty="0" err="1" smtClean="0">
                <a:solidFill>
                  <a:srgbClr val="0000FF"/>
                </a:solidFill>
                <a:latin typeface="Segoe UI Symbol" panose="020B0502040204020203" pitchFamily="34" charset="0"/>
                <a:ea typeface="Segoe UI Symbol" panose="020B0502040204020203" pitchFamily="34" charset="0"/>
              </a:rPr>
              <a:t>measurements</a:t>
            </a:r>
            <a:r>
              <a:rPr lang="fr-FR" altLang="fr-FR" sz="900" b="1" dirty="0" smtClean="0">
                <a:solidFill>
                  <a:srgbClr val="0000FF"/>
                </a:solidFill>
                <a:latin typeface="Segoe UI Symbol" panose="020B0502040204020203" pitchFamily="34" charset="0"/>
                <a:ea typeface="Segoe UI Symbol" panose="020B0502040204020203" pitchFamily="34" charset="0"/>
              </a:rPr>
              <a:t> </a:t>
            </a:r>
            <a:r>
              <a:rPr lang="fr-FR" altLang="fr-FR" sz="900" dirty="0" err="1" smtClean="0">
                <a:latin typeface="Segoe UI Symbol" panose="020B0502040204020203" pitchFamily="34" charset="0"/>
                <a:ea typeface="Segoe UI Symbol" panose="020B0502040204020203" pitchFamily="34" charset="0"/>
              </a:rPr>
              <a:t>from</a:t>
            </a:r>
            <a:r>
              <a:rPr lang="fr-FR" altLang="fr-FR" sz="900" dirty="0" smtClean="0">
                <a:latin typeface="Segoe UI Symbol" panose="020B0502040204020203" pitchFamily="34" charset="0"/>
                <a:ea typeface="Segoe UI Symbol" panose="020B0502040204020203" pitchFamily="34" charset="0"/>
              </a:rPr>
              <a:t> </a:t>
            </a:r>
            <a:r>
              <a:rPr lang="fr-FR" altLang="fr-FR" sz="900" dirty="0" err="1" smtClean="0">
                <a:latin typeface="Segoe UI Symbol" panose="020B0502040204020203" pitchFamily="34" charset="0"/>
                <a:ea typeface="Segoe UI Symbol" panose="020B0502040204020203" pitchFamily="34" charset="0"/>
              </a:rPr>
              <a:t>simplified</a:t>
            </a:r>
            <a:r>
              <a:rPr lang="fr-FR" altLang="fr-FR" sz="900" dirty="0" smtClean="0">
                <a:latin typeface="Segoe UI Symbol" panose="020B0502040204020203" pitchFamily="34" charset="0"/>
                <a:ea typeface="Segoe UI Symbol" panose="020B0502040204020203" pitchFamily="34" charset="0"/>
              </a:rPr>
              <a:t> </a:t>
            </a:r>
            <a:r>
              <a:rPr lang="fr-FR" altLang="fr-FR" sz="900" dirty="0" err="1" smtClean="0">
                <a:latin typeface="Segoe UI Symbol" panose="020B0502040204020203" pitchFamily="34" charset="0"/>
                <a:ea typeface="Segoe UI Symbol" panose="020B0502040204020203" pitchFamily="34" charset="0"/>
              </a:rPr>
              <a:t>theory</a:t>
            </a:r>
            <a:endParaRPr lang="fr-FR" altLang="fr-FR" sz="900" dirty="0" smtClean="0">
              <a:latin typeface="Segoe UI Symbol" panose="020B0502040204020203" pitchFamily="34" charset="0"/>
              <a:ea typeface="Segoe UI Symbol" panose="020B0502040204020203" pitchFamily="34" charset="0"/>
            </a:endParaRPr>
          </a:p>
          <a:p>
            <a:pPr marL="456837" lvl="2" algn="just">
              <a:spcBef>
                <a:spcPts val="400"/>
              </a:spcBef>
              <a:buSzPct val="90000"/>
              <a:defRPr/>
            </a:pPr>
            <a:r>
              <a:rPr lang="en-GB" sz="900" i="1" dirty="0" smtClean="0">
                <a:latin typeface="Segoe UI Symbol" panose="020B0502040204020203" pitchFamily="34" charset="0"/>
                <a:ea typeface="Segoe UI Symbol" panose="020B0502040204020203" pitchFamily="34" charset="0"/>
                <a:cs typeface="Times New Roman"/>
              </a:rPr>
              <a:t>-</a:t>
            </a:r>
            <a:r>
              <a:rPr lang="en-GB" sz="900" i="1" dirty="0" smtClean="0">
                <a:latin typeface="Symbol"/>
                <a:ea typeface="MS Mincho"/>
                <a:cs typeface="Times New Roman"/>
              </a:rPr>
              <a:t>  s</a:t>
            </a:r>
            <a:r>
              <a:rPr lang="en-GB" sz="900" baseline="-25000" dirty="0" smtClean="0">
                <a:latin typeface="Symbol"/>
                <a:ea typeface="MS Mincho"/>
                <a:cs typeface="Times New Roman"/>
              </a:rPr>
              <a:t>^</a:t>
            </a:r>
            <a:r>
              <a:rPr lang="en-GB" sz="900" baseline="-25000" dirty="0" smtClean="0">
                <a:latin typeface="Segoe UI Symbol" panose="020B0502040204020203" pitchFamily="34" charset="0"/>
                <a:ea typeface="Segoe UI Symbol" panose="020B0502040204020203" pitchFamily="34" charset="0"/>
                <a:cs typeface="Times New Roman"/>
              </a:rPr>
              <a:t>DC</a:t>
            </a:r>
            <a:r>
              <a:rPr lang="en-GB" sz="900" dirty="0" smtClean="0">
                <a:latin typeface="Segoe UI Symbol" panose="020B0502040204020203" pitchFamily="34" charset="0"/>
                <a:ea typeface="Segoe UI Symbol" panose="020B0502040204020203" pitchFamily="34" charset="0"/>
                <a:cs typeface="Times New Roman"/>
              </a:rPr>
              <a:t>~0.8-2.1×10</a:t>
            </a:r>
            <a:r>
              <a:rPr lang="en-GB" sz="900" baseline="30000" dirty="0" smtClean="0">
                <a:latin typeface="Segoe UI Symbol" panose="020B0502040204020203" pitchFamily="34" charset="0"/>
                <a:ea typeface="Segoe UI Symbol" panose="020B0502040204020203" pitchFamily="34" charset="0"/>
                <a:cs typeface="Times New Roman"/>
              </a:rPr>
              <a:t>-8</a:t>
            </a:r>
            <a:r>
              <a:rPr lang="en-GB" sz="900" dirty="0" smtClean="0">
                <a:latin typeface="Segoe UI Symbol" panose="020B0502040204020203" pitchFamily="34" charset="0"/>
                <a:ea typeface="Segoe UI Symbol" panose="020B0502040204020203" pitchFamily="34" charset="0"/>
                <a:cs typeface="Times New Roman"/>
              </a:rPr>
              <a:t> ×Spitzer in free SOL</a:t>
            </a:r>
          </a:p>
          <a:p>
            <a:pPr marL="456837" lvl="2" algn="just">
              <a:spcBef>
                <a:spcPts val="400"/>
              </a:spcBef>
              <a:buSzPct val="90000"/>
              <a:defRPr/>
            </a:pPr>
            <a:r>
              <a:rPr lang="en-GB" sz="900" dirty="0" smtClean="0">
                <a:latin typeface="Times"/>
                <a:ea typeface="MS Mincho"/>
                <a:cs typeface="Times New Roman"/>
              </a:rPr>
              <a:t>- 2×10</a:t>
            </a:r>
            <a:r>
              <a:rPr lang="en-GB" sz="900" baseline="30000" dirty="0" smtClean="0">
                <a:latin typeface="Times"/>
                <a:ea typeface="MS Mincho"/>
                <a:cs typeface="Times New Roman"/>
              </a:rPr>
              <a:t>-8</a:t>
            </a:r>
            <a:r>
              <a:rPr lang="en-GB" sz="900" dirty="0" smtClean="0">
                <a:latin typeface="Times"/>
                <a:ea typeface="MS Mincho"/>
                <a:cs typeface="Times New Roman"/>
              </a:rPr>
              <a:t>-10</a:t>
            </a:r>
            <a:r>
              <a:rPr lang="en-GB" sz="900" baseline="30000" dirty="0" smtClean="0">
                <a:latin typeface="Times"/>
                <a:ea typeface="MS Mincho"/>
                <a:cs typeface="Times New Roman"/>
              </a:rPr>
              <a:t>-6</a:t>
            </a:r>
            <a:r>
              <a:rPr lang="en-GB" sz="900" dirty="0" smtClean="0">
                <a:latin typeface="Times"/>
                <a:ea typeface="MS Mincho"/>
                <a:cs typeface="Times New Roman"/>
              </a:rPr>
              <a:t> </a:t>
            </a:r>
            <a:r>
              <a:rPr lang="en-GB" sz="900" dirty="0" smtClean="0">
                <a:latin typeface="Segoe UI Symbol" panose="020B0502040204020203" pitchFamily="34" charset="0"/>
                <a:ea typeface="Segoe UI Symbol" panose="020B0502040204020203" pitchFamily="34" charset="0"/>
                <a:cs typeface="Times New Roman"/>
              </a:rPr>
              <a:t>in </a:t>
            </a:r>
            <a:r>
              <a:rPr lang="en-GB" sz="900" dirty="0">
                <a:latin typeface="Segoe UI Symbol" panose="020B0502040204020203" pitchFamily="34" charset="0"/>
                <a:ea typeface="Segoe UI Symbol" panose="020B0502040204020203" pitchFamily="34" charset="0"/>
                <a:cs typeface="Times New Roman"/>
              </a:rPr>
              <a:t>private SOL</a:t>
            </a:r>
            <a:endParaRPr lang="fr-FR" altLang="fr-FR" sz="900" dirty="0">
              <a:latin typeface="Segoe UI Symbol" panose="020B0502040204020203" pitchFamily="34" charset="0"/>
              <a:ea typeface="Segoe UI Symbol" panose="020B0502040204020203" pitchFamily="34" charset="0"/>
            </a:endParaRPr>
          </a:p>
          <a:p>
            <a:pPr marL="360000" lvl="1" indent="-360363" algn="just">
              <a:spcBef>
                <a:spcPts val="400"/>
              </a:spcBef>
              <a:buSzPct val="90000"/>
              <a:buBlip>
                <a:blip r:embed="rId17"/>
              </a:buBlip>
              <a:defRPr/>
            </a:pPr>
            <a:r>
              <a:rPr lang="fr-FR" altLang="fr-FR" sz="900" dirty="0" smtClean="0">
                <a:solidFill>
                  <a:srgbClr val="000000"/>
                </a:solidFill>
                <a:latin typeface="Segoe UI Symbol" panose="020B0502040204020203" pitchFamily="34" charset="0"/>
                <a:ea typeface="Segoe UI Symbol" panose="020B0502040204020203" pitchFamily="34" charset="0"/>
                <a:sym typeface="Wingdings"/>
              </a:rPr>
              <a:t> </a:t>
            </a:r>
            <a:r>
              <a:rPr lang="fr-FR" altLang="fr-FR" sz="900" dirty="0" smtClean="0">
                <a:latin typeface="Segoe UI Symbol" panose="020B0502040204020203" pitchFamily="34" charset="0"/>
                <a:ea typeface="Segoe UI Symbol" panose="020B0502040204020203" pitchFamily="34" charset="0"/>
              </a:rPr>
              <a:t>Transverse DC </a:t>
            </a:r>
            <a:r>
              <a:rPr lang="fr-FR" altLang="fr-FR" sz="900" dirty="0" err="1" smtClean="0">
                <a:latin typeface="Segoe UI Symbol" panose="020B0502040204020203" pitchFamily="34" charset="0"/>
                <a:ea typeface="Segoe UI Symbol" panose="020B0502040204020203" pitchFamily="34" charset="0"/>
              </a:rPr>
              <a:t>current</a:t>
            </a:r>
            <a:r>
              <a:rPr lang="fr-FR" altLang="fr-FR" sz="900" dirty="0" smtClean="0">
                <a:latin typeface="Segoe UI Symbol" panose="020B0502040204020203" pitchFamily="34" charset="0"/>
                <a:ea typeface="Segoe UI Symbol" panose="020B0502040204020203" pitchFamily="34" charset="0"/>
              </a:rPr>
              <a:t> transport </a:t>
            </a:r>
            <a:r>
              <a:rPr lang="fr-FR" altLang="fr-FR" sz="900" dirty="0" err="1" smtClean="0">
                <a:latin typeface="Segoe UI Symbol" panose="020B0502040204020203" pitchFamily="34" charset="0"/>
                <a:ea typeface="Segoe UI Symbol" panose="020B0502040204020203" pitchFamily="34" charset="0"/>
              </a:rPr>
              <a:t>is</a:t>
            </a:r>
            <a:r>
              <a:rPr lang="fr-FR" altLang="fr-FR" sz="900" dirty="0" smtClean="0">
                <a:latin typeface="Segoe UI Symbol" panose="020B0502040204020203" pitchFamily="34" charset="0"/>
                <a:ea typeface="Segoe UI Symbol" panose="020B0502040204020203" pitchFamily="34" charset="0"/>
              </a:rPr>
              <a:t> </a:t>
            </a:r>
            <a:r>
              <a:rPr lang="fr-FR" altLang="fr-FR" sz="900" dirty="0" err="1" smtClean="0">
                <a:latin typeface="Segoe UI Symbol" panose="020B0502040204020203" pitchFamily="34" charset="0"/>
                <a:ea typeface="Segoe UI Symbol" panose="020B0502040204020203" pitchFamily="34" charset="0"/>
              </a:rPr>
              <a:t>most</a:t>
            </a:r>
            <a:r>
              <a:rPr lang="fr-FR" altLang="fr-FR" sz="900" dirty="0" smtClean="0">
                <a:latin typeface="Segoe UI Symbol" panose="020B0502040204020203" pitchFamily="34" charset="0"/>
                <a:ea typeface="Segoe UI Symbol" panose="020B0502040204020203" pitchFamily="34" charset="0"/>
              </a:rPr>
              <a:t> </a:t>
            </a:r>
            <a:r>
              <a:rPr lang="fr-FR" altLang="fr-FR" sz="900" dirty="0" err="1" smtClean="0">
                <a:latin typeface="Segoe UI Symbol" panose="020B0502040204020203" pitchFamily="34" charset="0"/>
                <a:ea typeface="Segoe UI Symbol" panose="020B0502040204020203" pitchFamily="34" charset="0"/>
              </a:rPr>
              <a:t>likely</a:t>
            </a:r>
            <a:r>
              <a:rPr lang="fr-FR" altLang="fr-FR" sz="900" dirty="0" smtClean="0">
                <a:latin typeface="Segoe UI Symbol" panose="020B0502040204020203" pitchFamily="34" charset="0"/>
                <a:ea typeface="Segoe UI Symbol" panose="020B0502040204020203" pitchFamily="34" charset="0"/>
              </a:rPr>
              <a:t> turbulent, i.e. non-diffusive. </a:t>
            </a:r>
          </a:p>
          <a:p>
            <a:pPr marL="360000" lvl="1" indent="-360363" algn="just">
              <a:spcBef>
                <a:spcPts val="400"/>
              </a:spcBef>
              <a:buSzPct val="90000"/>
              <a:buBlip>
                <a:blip r:embed="rId17"/>
              </a:buBlip>
              <a:defRPr/>
            </a:pPr>
            <a:r>
              <a:rPr lang="fr-FR" altLang="fr-FR" sz="900" dirty="0" smtClean="0">
                <a:latin typeface="Segoe UI Symbol" panose="020B0502040204020203" pitchFamily="34" charset="0"/>
                <a:ea typeface="Segoe UI Symbol" panose="020B0502040204020203" pitchFamily="34" charset="0"/>
                <a:sym typeface="Wingdings"/>
              </a:rPr>
              <a:t> </a:t>
            </a:r>
            <a:r>
              <a:rPr lang="fr-FR" altLang="fr-FR" sz="900" dirty="0" smtClean="0">
                <a:latin typeface="Segoe UI Symbol" panose="020B0502040204020203" pitchFamily="34" charset="0"/>
                <a:ea typeface="Segoe UI Symbol" panose="020B0502040204020203" pitchFamily="34" charset="0"/>
              </a:rPr>
              <a:t>No first </a:t>
            </a:r>
            <a:r>
              <a:rPr lang="fr-FR" altLang="fr-FR" sz="900" dirty="0" err="1" smtClean="0">
                <a:latin typeface="Segoe UI Symbol" panose="020B0502040204020203" pitchFamily="34" charset="0"/>
                <a:ea typeface="Segoe UI Symbol" panose="020B0502040204020203" pitchFamily="34" charset="0"/>
              </a:rPr>
              <a:t>principle</a:t>
            </a:r>
            <a:r>
              <a:rPr lang="fr-FR" altLang="fr-FR" sz="900" dirty="0" smtClean="0">
                <a:latin typeface="Segoe UI Symbol" panose="020B0502040204020203" pitchFamily="34" charset="0"/>
                <a:ea typeface="Segoe UI Symbol" panose="020B0502040204020203" pitchFamily="34" charset="0"/>
              </a:rPr>
              <a:t> </a:t>
            </a:r>
            <a:r>
              <a:rPr lang="fr-FR" altLang="fr-FR" sz="900" dirty="0" err="1" smtClean="0">
                <a:latin typeface="Segoe UI Symbol" panose="020B0502040204020203" pitchFamily="34" charset="0"/>
                <a:ea typeface="Segoe UI Symbol" panose="020B0502040204020203" pitchFamily="34" charset="0"/>
              </a:rPr>
              <a:t>theory</a:t>
            </a:r>
            <a:endParaRPr lang="fr-FR" altLang="fr-FR" sz="900" dirty="0">
              <a:latin typeface="Segoe UI Symbol" panose="020B0502040204020203" pitchFamily="34" charset="0"/>
              <a:ea typeface="Segoe UI Symbol" panose="020B0502040204020203" pitchFamily="34" charset="0"/>
            </a:endParaRPr>
          </a:p>
        </p:txBody>
      </p:sp>
      <p:sp>
        <p:nvSpPr>
          <p:cNvPr id="133" name="Rectangle 132"/>
          <p:cNvSpPr/>
          <p:nvPr/>
        </p:nvSpPr>
        <p:spPr>
          <a:xfrm>
            <a:off x="7447756" y="4486688"/>
            <a:ext cx="2808312" cy="1405513"/>
          </a:xfrm>
          <a:prstGeom prst="rect">
            <a:avLst/>
          </a:prstGeom>
        </p:spPr>
        <p:txBody>
          <a:bodyPr wrap="square">
            <a:spAutoFit/>
          </a:bodyPr>
          <a:lstStyle/>
          <a:p>
            <a:pPr algn="ctr">
              <a:spcAft>
                <a:spcPts val="400"/>
              </a:spcAft>
              <a:defRPr/>
            </a:pPr>
            <a:r>
              <a:rPr lang="fr-FR" altLang="fr-FR" sz="1000" b="1" dirty="0" smtClean="0">
                <a:solidFill>
                  <a:srgbClr val="DC0528"/>
                </a:solidFill>
                <a:latin typeface="Segoe UI Symbol" panose="020B0502040204020203" pitchFamily="34" charset="0"/>
                <a:ea typeface="Segoe UI Symbol" panose="020B0502040204020203" pitchFamily="34" charset="0"/>
              </a:rPr>
              <a:t>DC </a:t>
            </a:r>
            <a:r>
              <a:rPr lang="fr-FR" altLang="fr-FR" sz="1000" b="1" dirty="0" err="1" smtClean="0">
                <a:solidFill>
                  <a:srgbClr val="DC0528"/>
                </a:solidFill>
                <a:latin typeface="Segoe UI Symbol" panose="020B0502040204020203" pitchFamily="34" charset="0"/>
                <a:ea typeface="Segoe UI Symbol" panose="020B0502040204020203" pitchFamily="34" charset="0"/>
              </a:rPr>
              <a:t>potential</a:t>
            </a:r>
            <a:r>
              <a:rPr lang="fr-FR" altLang="fr-FR" sz="1000" b="1" dirty="0" smtClean="0">
                <a:solidFill>
                  <a:srgbClr val="DC0528"/>
                </a:solidFill>
                <a:latin typeface="Segoe UI Symbol" panose="020B0502040204020203" pitchFamily="34" charset="0"/>
                <a:ea typeface="Segoe UI Symbol" panose="020B0502040204020203" pitchFamily="34" charset="0"/>
              </a:rPr>
              <a:t> </a:t>
            </a:r>
            <a:r>
              <a:rPr lang="fr-FR" altLang="fr-FR" sz="1000" b="1" dirty="0" err="1" smtClean="0">
                <a:solidFill>
                  <a:srgbClr val="DC0528"/>
                </a:solidFill>
                <a:latin typeface="Segoe UI Symbol" panose="020B0502040204020203" pitchFamily="34" charset="0"/>
                <a:ea typeface="Segoe UI Symbol" panose="020B0502040204020203" pitchFamily="34" charset="0"/>
              </a:rPr>
              <a:t>peak</a:t>
            </a:r>
            <a:r>
              <a:rPr lang="fr-FR" altLang="fr-FR" sz="1000" b="1" dirty="0" smtClean="0">
                <a:solidFill>
                  <a:srgbClr val="DC0528"/>
                </a:solidFill>
                <a:latin typeface="Segoe UI Symbol" panose="020B0502040204020203" pitchFamily="34" charset="0"/>
                <a:ea typeface="Segoe UI Symbol" panose="020B0502040204020203" pitchFamily="34" charset="0"/>
              </a:rPr>
              <a:t> </a:t>
            </a:r>
            <a:r>
              <a:rPr lang="fr-FR" altLang="fr-FR" sz="1000" b="1" dirty="0" err="1" smtClean="0">
                <a:solidFill>
                  <a:srgbClr val="DC0528"/>
                </a:solidFill>
                <a:latin typeface="Segoe UI Symbol" panose="020B0502040204020203" pitchFamily="34" charset="0"/>
                <a:ea typeface="Segoe UI Symbol" panose="020B0502040204020203" pitchFamily="34" charset="0"/>
              </a:rPr>
              <a:t>characteristics</a:t>
            </a:r>
            <a:r>
              <a:rPr lang="fr-FR" altLang="fr-FR" sz="1000" b="1" dirty="0" smtClean="0">
                <a:solidFill>
                  <a:srgbClr val="DC0528"/>
                </a:solidFill>
                <a:latin typeface="Segoe UI Symbol" panose="020B0502040204020203" pitchFamily="34" charset="0"/>
                <a:ea typeface="Segoe UI Symbol" panose="020B0502040204020203" pitchFamily="34" charset="0"/>
              </a:rPr>
              <a:t> </a:t>
            </a:r>
            <a:r>
              <a:rPr lang="fr-FR" altLang="fr-FR" sz="1000" b="1" dirty="0" smtClean="0">
                <a:solidFill>
                  <a:srgbClr val="DC0528"/>
                </a:solidFill>
                <a:latin typeface="Segoe UI Symbol" panose="020B0502040204020203" pitchFamily="34" charset="0"/>
                <a:ea typeface="Segoe UI Symbol" panose="020B0502040204020203" pitchFamily="34" charset="0"/>
                <a:sym typeface="Wingdings" panose="05000000000000000000" pitchFamily="2" charset="2"/>
              </a:rPr>
              <a:t> </a:t>
            </a:r>
            <a:r>
              <a:rPr lang="en-GB" sz="1000" b="1" i="1" dirty="0" err="1">
                <a:solidFill>
                  <a:srgbClr val="FF0000"/>
                </a:solidFill>
                <a:latin typeface="Symbol"/>
                <a:ea typeface="MS Mincho"/>
                <a:cs typeface="Times New Roman"/>
              </a:rPr>
              <a:t>s</a:t>
            </a:r>
            <a:r>
              <a:rPr lang="en-GB" sz="1000" b="1" baseline="-25000" dirty="0" err="1">
                <a:solidFill>
                  <a:srgbClr val="FF0000"/>
                </a:solidFill>
                <a:latin typeface="Symbol"/>
                <a:ea typeface="MS Mincho"/>
                <a:cs typeface="Times New Roman"/>
              </a:rPr>
              <a:t>^</a:t>
            </a:r>
            <a:r>
              <a:rPr lang="en-GB" sz="1000" b="1" baseline="-25000" dirty="0" err="1">
                <a:solidFill>
                  <a:srgbClr val="FF0000"/>
                </a:solidFill>
                <a:latin typeface="Times"/>
                <a:ea typeface="MS Mincho"/>
                <a:cs typeface="Times New Roman"/>
              </a:rPr>
              <a:t>DC</a:t>
            </a:r>
            <a:endParaRPr lang="en-GB" sz="1000" b="1" baseline="-25000" dirty="0">
              <a:solidFill>
                <a:srgbClr val="FF0000"/>
              </a:solidFill>
              <a:latin typeface="Times"/>
              <a:ea typeface="MS Mincho"/>
              <a:cs typeface="Times New Roman"/>
            </a:endParaRPr>
          </a:p>
          <a:p>
            <a:pPr marL="360000" lvl="1" indent="-360363">
              <a:buSzPct val="90000"/>
              <a:buBlip>
                <a:blip r:embed="rId17"/>
              </a:buBlip>
              <a:defRPr/>
            </a:pPr>
            <a:r>
              <a:rPr lang="fr-FR" altLang="fr-FR" sz="800" b="1" dirty="0" smtClean="0">
                <a:solidFill>
                  <a:srgbClr val="0000FF"/>
                </a:solidFill>
                <a:latin typeface="Segoe UI Symbol" panose="020B0502040204020203" pitchFamily="34" charset="0"/>
                <a:ea typeface="Segoe UI Symbol" panose="020B0502040204020203" pitchFamily="34" charset="0"/>
              </a:rPr>
              <a:t>Radial extension at </a:t>
            </a:r>
            <a:r>
              <a:rPr lang="fr-FR" altLang="fr-FR" sz="800" b="1" dirty="0" err="1" smtClean="0">
                <a:solidFill>
                  <a:srgbClr val="0000FF"/>
                </a:solidFill>
                <a:latin typeface="Segoe UI Symbol" panose="020B0502040204020203" pitchFamily="34" charset="0"/>
                <a:ea typeface="Segoe UI Symbol" panose="020B0502040204020203" pitchFamily="34" charset="0"/>
              </a:rPr>
              <a:t>half</a:t>
            </a:r>
            <a:r>
              <a:rPr lang="fr-FR" altLang="fr-FR" sz="800" b="1" dirty="0" smtClean="0">
                <a:solidFill>
                  <a:srgbClr val="0000FF"/>
                </a:solidFill>
                <a:latin typeface="Segoe UI Symbol" panose="020B0502040204020203" pitchFamily="34" charset="0"/>
                <a:ea typeface="Segoe UI Symbol" panose="020B0502040204020203" pitchFamily="34" charset="0"/>
              </a:rPr>
              <a:t> </a:t>
            </a:r>
            <a:r>
              <a:rPr lang="fr-FR" altLang="fr-FR" sz="800" b="1" dirty="0" err="1" smtClean="0">
                <a:solidFill>
                  <a:srgbClr val="0000FF"/>
                </a:solidFill>
                <a:latin typeface="Segoe UI Symbol" panose="020B0502040204020203" pitchFamily="34" charset="0"/>
                <a:ea typeface="Segoe UI Symbol" panose="020B0502040204020203" pitchFamily="34" charset="0"/>
              </a:rPr>
              <a:t>height</a:t>
            </a:r>
            <a:r>
              <a:rPr lang="fr-FR" altLang="fr-FR" sz="800" b="1" dirty="0" smtClean="0">
                <a:solidFill>
                  <a:srgbClr val="0000FF"/>
                </a:solidFill>
                <a:latin typeface="Segoe UI Symbol" panose="020B0502040204020203" pitchFamily="34" charset="0"/>
                <a:ea typeface="Segoe UI Symbol" panose="020B0502040204020203" pitchFamily="34" charset="0"/>
              </a:rPr>
              <a:t> </a:t>
            </a:r>
            <a:r>
              <a:rPr lang="fr-FR" altLang="fr-FR" sz="800" b="1" dirty="0" err="1" smtClean="0">
                <a:solidFill>
                  <a:srgbClr val="0000FF"/>
                </a:solidFill>
                <a:latin typeface="Segoe UI Symbol" panose="020B0502040204020203" pitchFamily="34" charset="0"/>
                <a:ea typeface="Segoe UI Symbol" panose="020B0502040204020203" pitchFamily="34" charset="0"/>
              </a:rPr>
              <a:t>from</a:t>
            </a:r>
            <a:r>
              <a:rPr lang="fr-FR" altLang="fr-FR" sz="800" b="1" dirty="0" smtClean="0">
                <a:solidFill>
                  <a:srgbClr val="0000FF"/>
                </a:solidFill>
                <a:latin typeface="Segoe UI Symbol" panose="020B0502040204020203" pitchFamily="34" charset="0"/>
                <a:ea typeface="Segoe UI Symbol" panose="020B0502040204020203" pitchFamily="34" charset="0"/>
              </a:rPr>
              <a:t> </a:t>
            </a:r>
            <a:r>
              <a:rPr lang="fr-FR" altLang="fr-FR" sz="800" b="1" dirty="0" err="1" smtClean="0">
                <a:solidFill>
                  <a:srgbClr val="0000FF"/>
                </a:solidFill>
                <a:latin typeface="Segoe UI Symbol" panose="020B0502040204020203" pitchFamily="34" charset="0"/>
                <a:ea typeface="Segoe UI Symbol" panose="020B0502040204020203" pitchFamily="34" charset="0"/>
              </a:rPr>
              <a:t>leading</a:t>
            </a:r>
            <a:r>
              <a:rPr lang="fr-FR" altLang="fr-FR" sz="800" b="1" dirty="0" smtClean="0">
                <a:solidFill>
                  <a:srgbClr val="0000FF"/>
                </a:solidFill>
                <a:latin typeface="Segoe UI Symbol" panose="020B0502040204020203" pitchFamily="34" charset="0"/>
                <a:ea typeface="Segoe UI Symbol" panose="020B0502040204020203" pitchFamily="34" charset="0"/>
              </a:rPr>
              <a:t> </a:t>
            </a:r>
            <a:r>
              <a:rPr lang="fr-FR" altLang="fr-FR" sz="800" b="1" dirty="0" err="1" smtClean="0">
                <a:solidFill>
                  <a:srgbClr val="0000FF"/>
                </a:solidFill>
                <a:latin typeface="Segoe UI Symbol" panose="020B0502040204020203" pitchFamily="34" charset="0"/>
                <a:ea typeface="Segoe UI Symbol" panose="020B0502040204020203" pitchFamily="34" charset="0"/>
              </a:rPr>
              <a:t>edge</a:t>
            </a:r>
            <a:endParaRPr lang="fr-FR" altLang="fr-FR" sz="800" b="1" dirty="0" smtClean="0">
              <a:solidFill>
                <a:srgbClr val="0000FF"/>
              </a:solidFill>
              <a:latin typeface="Segoe UI Symbol" panose="020B0502040204020203" pitchFamily="34" charset="0"/>
              <a:ea typeface="Segoe UI Symbol" panose="020B0502040204020203" pitchFamily="34" charset="0"/>
            </a:endParaRPr>
          </a:p>
          <a:p>
            <a:pPr marL="0" lvl="1">
              <a:buSzPct val="90000"/>
              <a:defRPr/>
            </a:pPr>
            <a:endParaRPr lang="fr-FR" altLang="fr-FR" sz="800" b="1" dirty="0" smtClean="0">
              <a:solidFill>
                <a:srgbClr val="0000FF"/>
              </a:solidFill>
              <a:latin typeface="Segoe UI Symbol" panose="020B0502040204020203" pitchFamily="34" charset="0"/>
              <a:ea typeface="Segoe UI Symbol" panose="020B0502040204020203" pitchFamily="34" charset="0"/>
            </a:endParaRPr>
          </a:p>
          <a:p>
            <a:pPr marL="360000" lvl="1" indent="-360363">
              <a:buSzPct val="90000"/>
              <a:buBlip>
                <a:blip r:embed="rId17"/>
              </a:buBlip>
              <a:defRPr/>
            </a:pPr>
            <a:endParaRPr lang="fr-FR" altLang="fr-FR" sz="800" dirty="0" smtClean="0">
              <a:latin typeface="Segoe UI Symbol" panose="020B0502040204020203" pitchFamily="34" charset="0"/>
              <a:ea typeface="Segoe UI Symbol" panose="020B0502040204020203" pitchFamily="34" charset="0"/>
            </a:endParaRPr>
          </a:p>
          <a:p>
            <a:pPr marL="360000" lvl="1" indent="-360363">
              <a:buSzPct val="90000"/>
              <a:buBlip>
                <a:blip r:embed="rId17"/>
              </a:buBlip>
              <a:defRPr/>
            </a:pPr>
            <a:endParaRPr lang="fr-FR" altLang="fr-FR" sz="800" dirty="0">
              <a:latin typeface="Segoe UI Symbol" panose="020B0502040204020203" pitchFamily="34" charset="0"/>
              <a:ea typeface="Segoe UI Symbol" panose="020B0502040204020203" pitchFamily="34" charset="0"/>
            </a:endParaRPr>
          </a:p>
          <a:p>
            <a:pPr marL="360000" lvl="1" indent="-360363">
              <a:buSzPct val="90000"/>
              <a:buBlip>
                <a:blip r:embed="rId17"/>
              </a:buBlip>
              <a:defRPr/>
            </a:pPr>
            <a:endParaRPr lang="fr-FR" altLang="fr-FR" sz="800" dirty="0" smtClean="0">
              <a:latin typeface="Segoe UI Symbol" panose="020B0502040204020203" pitchFamily="34" charset="0"/>
              <a:ea typeface="Segoe UI Symbol" panose="020B0502040204020203" pitchFamily="34" charset="0"/>
            </a:endParaRPr>
          </a:p>
          <a:p>
            <a:pPr marL="360000" lvl="1" indent="-360363">
              <a:buSzPct val="90000"/>
              <a:buBlip>
                <a:blip r:embed="rId17"/>
              </a:buBlip>
              <a:defRPr/>
            </a:pPr>
            <a:endParaRPr lang="fr-FR" altLang="fr-FR" sz="800" dirty="0">
              <a:latin typeface="Segoe UI Symbol" panose="020B0502040204020203" pitchFamily="34" charset="0"/>
              <a:ea typeface="Segoe UI Symbol" panose="020B0502040204020203" pitchFamily="34" charset="0"/>
            </a:endParaRPr>
          </a:p>
          <a:p>
            <a:pPr marL="360000" lvl="1" indent="-360363">
              <a:buSzPct val="90000"/>
              <a:buBlip>
                <a:blip r:embed="rId17"/>
              </a:buBlip>
              <a:defRPr/>
            </a:pPr>
            <a:endParaRPr lang="fr-FR" altLang="fr-FR" sz="800" dirty="0" smtClean="0">
              <a:latin typeface="Segoe UI Symbol" panose="020B0502040204020203" pitchFamily="34" charset="0"/>
              <a:ea typeface="Segoe UI Symbol" panose="020B0502040204020203" pitchFamily="34" charset="0"/>
            </a:endParaRPr>
          </a:p>
          <a:p>
            <a:pPr marL="360000" lvl="1" indent="-360363">
              <a:buSzPct val="90000"/>
              <a:buBlip>
                <a:blip r:embed="rId17"/>
              </a:buBlip>
              <a:defRPr/>
            </a:pPr>
            <a:endParaRPr lang="fr-FR" altLang="fr-FR" sz="800" dirty="0">
              <a:latin typeface="Segoe UI Symbol" panose="020B0502040204020203" pitchFamily="34" charset="0"/>
              <a:ea typeface="Segoe UI Symbol" panose="020B0502040204020203" pitchFamily="34" charset="0"/>
            </a:endParaRPr>
          </a:p>
          <a:p>
            <a:pPr marL="360000" lvl="1" indent="-360363">
              <a:buSzPct val="90000"/>
              <a:buBlip>
                <a:blip r:embed="rId17"/>
              </a:buBlip>
              <a:defRPr/>
            </a:pPr>
            <a:r>
              <a:rPr lang="fr-FR" altLang="fr-FR" sz="800" dirty="0" smtClean="0">
                <a:solidFill>
                  <a:schemeClr val="accent2"/>
                </a:solidFill>
                <a:latin typeface="Segoe UI Symbol" panose="020B0502040204020203" pitchFamily="34" charset="0"/>
                <a:ea typeface="Segoe UI Symbol" panose="020B0502040204020203" pitchFamily="34" charset="0"/>
              </a:rPr>
              <a:t> </a:t>
            </a:r>
            <a:r>
              <a:rPr lang="fr-FR" altLang="fr-FR" sz="800" b="1" dirty="0">
                <a:solidFill>
                  <a:srgbClr val="0000FF"/>
                </a:solidFill>
                <a:latin typeface="Segoe UI Symbol" panose="020B0502040204020203" pitchFamily="34" charset="0"/>
                <a:ea typeface="Segoe UI Symbol" panose="020B0502040204020203" pitchFamily="34" charset="0"/>
              </a:rPr>
              <a:t>A</a:t>
            </a:r>
            <a:r>
              <a:rPr lang="fr-FR" altLang="fr-FR" sz="800" b="1" dirty="0" smtClean="0">
                <a:solidFill>
                  <a:srgbClr val="0000FF"/>
                </a:solidFill>
                <a:latin typeface="Segoe UI Symbol" panose="020B0502040204020203" pitchFamily="34" charset="0"/>
                <a:ea typeface="Segoe UI Symbol" panose="020B0502040204020203" pitchFamily="34" charset="0"/>
              </a:rPr>
              <a:t>mplitude </a:t>
            </a:r>
            <a:r>
              <a:rPr lang="fr-FR" altLang="fr-FR" sz="800" b="1" i="1" dirty="0" smtClean="0">
                <a:solidFill>
                  <a:srgbClr val="0000FF"/>
                </a:solidFill>
                <a:latin typeface="Symbol" panose="05050102010706020507" pitchFamily="18" charset="2"/>
                <a:ea typeface="Segoe UI Symbol" panose="020B0502040204020203" pitchFamily="34" charset="0"/>
              </a:rPr>
              <a:t>f</a:t>
            </a:r>
            <a:r>
              <a:rPr lang="fr-FR" altLang="fr-FR" sz="800" b="1" dirty="0" smtClean="0">
                <a:solidFill>
                  <a:srgbClr val="0000FF"/>
                </a:solidFill>
                <a:latin typeface="Segoe UI Symbol" panose="020B0502040204020203" pitchFamily="34" charset="0"/>
                <a:ea typeface="Segoe UI Symbol" panose="020B0502040204020203" pitchFamily="34" charset="0"/>
              </a:rPr>
              <a:t>(0) </a:t>
            </a:r>
            <a:r>
              <a:rPr lang="fr-FR" altLang="fr-FR" sz="800" b="1" dirty="0">
                <a:solidFill>
                  <a:srgbClr val="0000FF"/>
                </a:solidFill>
                <a:latin typeface="Segoe UI Symbol" panose="020B0502040204020203" pitchFamily="34" charset="0"/>
                <a:ea typeface="Segoe UI Symbol" panose="020B0502040204020203" pitchFamily="34" charset="0"/>
              </a:rPr>
              <a:t> </a:t>
            </a:r>
            <a:r>
              <a:rPr lang="fr-FR" altLang="fr-FR" sz="800" b="1" dirty="0" smtClean="0">
                <a:solidFill>
                  <a:srgbClr val="0000FF"/>
                </a:solidFill>
                <a:latin typeface="Segoe UI Symbol" panose="020B0502040204020203" pitchFamily="34" charset="0"/>
                <a:ea typeface="Segoe UI Symbol" panose="020B0502040204020203" pitchFamily="34" charset="0"/>
              </a:rPr>
              <a:t>at limiter </a:t>
            </a:r>
            <a:r>
              <a:rPr lang="fr-FR" altLang="fr-FR" sz="800" b="1" dirty="0" err="1" smtClean="0">
                <a:solidFill>
                  <a:srgbClr val="0000FF"/>
                </a:solidFill>
                <a:latin typeface="Segoe UI Symbol" panose="020B0502040204020203" pitchFamily="34" charset="0"/>
                <a:ea typeface="Segoe UI Symbol" panose="020B0502040204020203" pitchFamily="34" charset="0"/>
              </a:rPr>
              <a:t>leading</a:t>
            </a:r>
            <a:r>
              <a:rPr lang="fr-FR" altLang="fr-FR" sz="800" b="1" dirty="0" smtClean="0">
                <a:solidFill>
                  <a:srgbClr val="0000FF"/>
                </a:solidFill>
                <a:latin typeface="Segoe UI Symbol" panose="020B0502040204020203" pitchFamily="34" charset="0"/>
                <a:ea typeface="Segoe UI Symbol" panose="020B0502040204020203" pitchFamily="34" charset="0"/>
              </a:rPr>
              <a:t> </a:t>
            </a:r>
            <a:r>
              <a:rPr lang="fr-FR" altLang="fr-FR" sz="800" b="1" dirty="0" err="1" smtClean="0">
                <a:solidFill>
                  <a:srgbClr val="0000FF"/>
                </a:solidFill>
                <a:latin typeface="Segoe UI Symbol" panose="020B0502040204020203" pitchFamily="34" charset="0"/>
                <a:ea typeface="Segoe UI Symbol" panose="020B0502040204020203" pitchFamily="34" charset="0"/>
              </a:rPr>
              <a:t>edge</a:t>
            </a:r>
            <a:endParaRPr lang="fr-FR" altLang="fr-FR" sz="800" dirty="0">
              <a:latin typeface="Segoe UI Symbol" panose="020B0502040204020203" pitchFamily="34" charset="0"/>
              <a:ea typeface="Segoe UI Symbol" panose="020B0502040204020203" pitchFamily="34" charset="0"/>
            </a:endParaRPr>
          </a:p>
        </p:txBody>
      </p:sp>
      <p:graphicFrame>
        <p:nvGraphicFramePr>
          <p:cNvPr id="13" name="Objet 12"/>
          <p:cNvGraphicFramePr>
            <a:graphicFrameLocks noChangeAspect="1"/>
          </p:cNvGraphicFramePr>
          <p:nvPr>
            <p:extLst>
              <p:ext uri="{D42A27DB-BD31-4B8C-83A1-F6EECF244321}">
                <p14:modId xmlns:p14="http://schemas.microsoft.com/office/powerpoint/2010/main" val="1383939761"/>
              </p:ext>
            </p:extLst>
          </p:nvPr>
        </p:nvGraphicFramePr>
        <p:xfrm>
          <a:off x="7643242" y="4918736"/>
          <a:ext cx="2108993" cy="307121"/>
        </p:xfrm>
        <a:graphic>
          <a:graphicData uri="http://schemas.openxmlformats.org/presentationml/2006/ole">
            <mc:AlternateContent xmlns:mc="http://schemas.openxmlformats.org/markup-compatibility/2006">
              <mc:Choice xmlns:v="urn:schemas-microsoft-com:vml" Requires="v">
                <p:oleObj spid="_x0000_s1422" name="Équation" r:id="rId26" imgW="2933640" imgH="431640" progId="Equation.3">
                  <p:embed/>
                </p:oleObj>
              </mc:Choice>
              <mc:Fallback>
                <p:oleObj name="Équation" r:id="rId26" imgW="2933640" imgH="431640" progId="Equation.3">
                  <p:embed/>
                  <p:pic>
                    <p:nvPicPr>
                      <p:cNvPr id="0" name="Object 20"/>
                      <p:cNvPicPr>
                        <a:picLocks noChangeAspect="1" noChangeArrowheads="1"/>
                      </p:cNvPicPr>
                      <p:nvPr/>
                    </p:nvPicPr>
                    <p:blipFill>
                      <a:blip r:embed="rId27"/>
                      <a:srcRect/>
                      <a:stretch>
                        <a:fillRect/>
                      </a:stretch>
                    </p:blipFill>
                    <p:spPr bwMode="auto">
                      <a:xfrm>
                        <a:off x="7643242" y="4918736"/>
                        <a:ext cx="2108993" cy="307121"/>
                      </a:xfrm>
                      <a:prstGeom prst="rect">
                        <a:avLst/>
                      </a:prstGeom>
                      <a:solidFill>
                        <a:srgbClr val="FFFF99"/>
                      </a:solidFill>
                      <a:ln>
                        <a:solidFill>
                          <a:schemeClr val="tx1"/>
                        </a:solidFill>
                      </a:ln>
                    </p:spPr>
                  </p:pic>
                </p:oleObj>
              </mc:Fallback>
            </mc:AlternateContent>
          </a:graphicData>
        </a:graphic>
      </p:graphicFrame>
      <p:graphicFrame>
        <p:nvGraphicFramePr>
          <p:cNvPr id="15" name="Objet 14"/>
          <p:cNvGraphicFramePr>
            <a:graphicFrameLocks noChangeAspect="1"/>
          </p:cNvGraphicFramePr>
          <p:nvPr>
            <p:extLst>
              <p:ext uri="{D42A27DB-BD31-4B8C-83A1-F6EECF244321}">
                <p14:modId xmlns:p14="http://schemas.microsoft.com/office/powerpoint/2010/main" val="2113249794"/>
              </p:ext>
            </p:extLst>
          </p:nvPr>
        </p:nvGraphicFramePr>
        <p:xfrm>
          <a:off x="7639960" y="5289374"/>
          <a:ext cx="2427136" cy="365450"/>
        </p:xfrm>
        <a:graphic>
          <a:graphicData uri="http://schemas.openxmlformats.org/presentationml/2006/ole">
            <mc:AlternateContent xmlns:mc="http://schemas.openxmlformats.org/markup-compatibility/2006">
              <mc:Choice xmlns:v="urn:schemas-microsoft-com:vml" Requires="v">
                <p:oleObj spid="_x0000_s1423" name="Équation" r:id="rId28" imgW="3352800" imgH="508000" progId="Equation.3">
                  <p:embed/>
                </p:oleObj>
              </mc:Choice>
              <mc:Fallback>
                <p:oleObj name="Équation" r:id="rId28" imgW="3352800" imgH="508000" progId="Equation.3">
                  <p:embed/>
                  <p:pic>
                    <p:nvPicPr>
                      <p:cNvPr id="0" name="Object 2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639960" y="5289374"/>
                        <a:ext cx="2427136" cy="365450"/>
                      </a:xfrm>
                      <a:prstGeom prst="rect">
                        <a:avLst/>
                      </a:prstGeom>
                      <a:solidFill>
                        <a:srgbClr val="FFFF99"/>
                      </a:solidFill>
                      <a:ln>
                        <a:solidFill>
                          <a:schemeClr val="tx1"/>
                        </a:solidFill>
                      </a:ln>
                    </p:spPr>
                  </p:pic>
                </p:oleObj>
              </mc:Fallback>
            </mc:AlternateContent>
          </a:graphicData>
        </a:graphic>
      </p:graphicFrame>
      <p:sp>
        <p:nvSpPr>
          <p:cNvPr id="18" name="Rectangle 17"/>
          <p:cNvSpPr/>
          <p:nvPr/>
        </p:nvSpPr>
        <p:spPr bwMode="auto">
          <a:xfrm>
            <a:off x="7972656" y="5359131"/>
            <a:ext cx="256515" cy="151677"/>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chemeClr val="tx1"/>
              </a:solidFill>
              <a:effectLst/>
              <a:latin typeface="Times New Roman" pitchFamily="18" charset="0"/>
            </a:endParaRPr>
          </a:p>
        </p:txBody>
      </p:sp>
      <p:sp>
        <p:nvSpPr>
          <p:cNvPr id="81" name="Rectangle 80"/>
          <p:cNvSpPr/>
          <p:nvPr/>
        </p:nvSpPr>
        <p:spPr>
          <a:xfrm>
            <a:off x="5215508" y="3508519"/>
            <a:ext cx="2753732" cy="1354217"/>
          </a:xfrm>
          <a:prstGeom prst="rect">
            <a:avLst/>
          </a:prstGeom>
        </p:spPr>
        <p:txBody>
          <a:bodyPr wrap="square">
            <a:spAutoFit/>
          </a:bodyPr>
          <a:lstStyle/>
          <a:p>
            <a:pPr marL="360000" lvl="1" indent="-360363">
              <a:spcBef>
                <a:spcPts val="400"/>
              </a:spcBef>
              <a:buSzPct val="90000"/>
              <a:buBlip>
                <a:blip r:embed="rId17"/>
              </a:buBlip>
              <a:defRPr/>
            </a:pPr>
            <a:r>
              <a:rPr lang="fr-FR" altLang="fr-FR" sz="900" dirty="0" smtClean="0">
                <a:latin typeface="Segoe UI Symbol" panose="020B0502040204020203" pitchFamily="34" charset="0"/>
                <a:ea typeface="Segoe UI Symbol" panose="020B0502040204020203" pitchFamily="34" charset="0"/>
              </a:rPr>
              <a:t>Direct local excitation of </a:t>
            </a:r>
            <a:r>
              <a:rPr lang="fr-FR" altLang="fr-FR" sz="900" dirty="0" err="1" smtClean="0">
                <a:latin typeface="Segoe UI Symbol" panose="020B0502040204020203" pitchFamily="34" charset="0"/>
                <a:ea typeface="Segoe UI Symbol" panose="020B0502040204020203" pitchFamily="34" charset="0"/>
              </a:rPr>
              <a:t>sheath</a:t>
            </a:r>
            <a:r>
              <a:rPr lang="fr-FR" altLang="fr-FR" sz="900" dirty="0" smtClean="0">
                <a:latin typeface="Segoe UI Symbol" panose="020B0502040204020203" pitchFamily="34" charset="0"/>
                <a:ea typeface="Segoe UI Symbol" panose="020B0502040204020203" pitchFamily="34" charset="0"/>
              </a:rPr>
              <a:t> oscillations by  SW </a:t>
            </a:r>
            <a:r>
              <a:rPr lang="fr-FR" altLang="fr-FR" sz="900" dirty="0" err="1" smtClean="0">
                <a:latin typeface="Segoe UI Symbol" panose="020B0502040204020203" pitchFamily="34" charset="0"/>
                <a:ea typeface="Segoe UI Symbol" panose="020B0502040204020203" pitchFamily="34" charset="0"/>
              </a:rPr>
              <a:t>is</a:t>
            </a:r>
            <a:r>
              <a:rPr lang="fr-FR" altLang="fr-FR" sz="900" dirty="0" smtClean="0">
                <a:latin typeface="Segoe UI Symbol" panose="020B0502040204020203" pitchFamily="34" charset="0"/>
                <a:ea typeface="Segoe UI Symbol" panose="020B0502040204020203" pitchFamily="34" charset="0"/>
              </a:rPr>
              <a:t> efficient </a:t>
            </a:r>
            <a:r>
              <a:rPr lang="fr-FR" altLang="fr-FR" sz="900" dirty="0" err="1" smtClean="0">
                <a:latin typeface="Segoe UI Symbol" panose="020B0502040204020203" pitchFamily="34" charset="0"/>
                <a:ea typeface="Segoe UI Symbol" panose="020B0502040204020203" pitchFamily="34" charset="0"/>
              </a:rPr>
              <a:t>only</a:t>
            </a:r>
            <a:r>
              <a:rPr lang="fr-FR" altLang="fr-FR" sz="900" dirty="0" smtClean="0">
                <a:latin typeface="Segoe UI Symbol" panose="020B0502040204020203" pitchFamily="34" charset="0"/>
                <a:ea typeface="Segoe UI Symbol" panose="020B0502040204020203" pitchFamily="34" charset="0"/>
              </a:rPr>
              <a:t> in the </a:t>
            </a:r>
            <a:r>
              <a:rPr lang="fr-FR" altLang="fr-FR" sz="900" dirty="0" err="1" smtClean="0">
                <a:latin typeface="Segoe UI Symbol" panose="020B0502040204020203" pitchFamily="34" charset="0"/>
                <a:ea typeface="Segoe UI Symbol" panose="020B0502040204020203" pitchFamily="34" charset="0"/>
              </a:rPr>
              <a:t>private</a:t>
            </a:r>
            <a:r>
              <a:rPr lang="fr-FR" altLang="fr-FR" sz="900" dirty="0" smtClean="0">
                <a:latin typeface="Segoe UI Symbol" panose="020B0502040204020203" pitchFamily="34" charset="0"/>
                <a:ea typeface="Segoe UI Symbol" panose="020B0502040204020203" pitchFamily="34" charset="0"/>
              </a:rPr>
              <a:t> SOL</a:t>
            </a:r>
          </a:p>
          <a:p>
            <a:pPr marL="360000" lvl="1" indent="-360363">
              <a:spcBef>
                <a:spcPts val="400"/>
              </a:spcBef>
              <a:buSzPct val="90000"/>
              <a:buBlip>
                <a:blip r:embed="rId17"/>
              </a:buBlip>
              <a:defRPr/>
            </a:pPr>
            <a:r>
              <a:rPr lang="fr-FR" altLang="fr-FR" sz="900" dirty="0" smtClean="0">
                <a:latin typeface="Segoe UI Symbol" panose="020B0502040204020203" pitchFamily="34" charset="0"/>
                <a:ea typeface="Segoe UI Symbol" panose="020B0502040204020203" pitchFamily="34" charset="0"/>
              </a:rPr>
              <a:t>DC </a:t>
            </a:r>
            <a:r>
              <a:rPr lang="fr-FR" altLang="fr-FR" sz="900" dirty="0" err="1" smtClean="0">
                <a:latin typeface="Segoe UI Symbol" panose="020B0502040204020203" pitchFamily="34" charset="0"/>
                <a:ea typeface="Segoe UI Symbol" panose="020B0502040204020203" pitchFamily="34" charset="0"/>
              </a:rPr>
              <a:t>biasing</a:t>
            </a:r>
            <a:r>
              <a:rPr lang="fr-FR" altLang="fr-FR" sz="900" dirty="0" smtClean="0">
                <a:latin typeface="Segoe UI Symbol" panose="020B0502040204020203" pitchFamily="34" charset="0"/>
                <a:ea typeface="Segoe UI Symbol" panose="020B0502040204020203" pitchFamily="34" charset="0"/>
              </a:rPr>
              <a:t> of free SOL </a:t>
            </a:r>
            <a:r>
              <a:rPr lang="fr-FR" altLang="fr-FR" sz="900" dirty="0" err="1" smtClean="0">
                <a:latin typeface="Segoe UI Symbol" panose="020B0502040204020203" pitchFamily="34" charset="0"/>
                <a:ea typeface="Segoe UI Symbol" panose="020B0502040204020203" pitchFamily="34" charset="0"/>
              </a:rPr>
              <a:t>therefore</a:t>
            </a:r>
            <a:r>
              <a:rPr lang="fr-FR" altLang="fr-FR" sz="900" dirty="0" smtClean="0">
                <a:latin typeface="Segoe UI Symbol" panose="020B0502040204020203" pitchFamily="34" charset="0"/>
                <a:ea typeface="Segoe UI Symbol" panose="020B0502040204020203" pitchFamily="34" charset="0"/>
              </a:rPr>
              <a:t> relies on</a:t>
            </a:r>
            <a:r>
              <a:rPr lang="fr-FR" altLang="fr-FR" sz="900" dirty="0" smtClean="0">
                <a:latin typeface="Segoe UI Symbol" panose="020B0502040204020203" pitchFamily="34" charset="0"/>
                <a:ea typeface="Segoe UI Symbol" panose="020B0502040204020203" pitchFamily="34" charset="0"/>
                <a:sym typeface="Wingdings" panose="05000000000000000000" pitchFamily="2" charset="2"/>
              </a:rPr>
              <a:t> </a:t>
            </a:r>
            <a:r>
              <a:rPr lang="fr-FR" altLang="fr-FR" sz="900" dirty="0" smtClean="0">
                <a:latin typeface="Segoe UI Symbol" panose="020B0502040204020203" pitchFamily="34" charset="0"/>
                <a:ea typeface="Segoe UI Symbol" panose="020B0502040204020203" pitchFamily="34" charset="0"/>
              </a:rPr>
              <a:t>DC </a:t>
            </a:r>
            <a:r>
              <a:rPr lang="fr-FR" altLang="fr-FR" sz="900" dirty="0" err="1" smtClean="0">
                <a:latin typeface="Segoe UI Symbol" panose="020B0502040204020203" pitchFamily="34" charset="0"/>
                <a:ea typeface="Segoe UI Symbol" panose="020B0502040204020203" pitchFamily="34" charset="0"/>
              </a:rPr>
              <a:t>current</a:t>
            </a:r>
            <a:r>
              <a:rPr lang="fr-FR" altLang="fr-FR" sz="900" dirty="0" smtClean="0">
                <a:latin typeface="Segoe UI Symbol" panose="020B0502040204020203" pitchFamily="34" charset="0"/>
                <a:ea typeface="Segoe UI Symbol" panose="020B0502040204020203" pitchFamily="34" charset="0"/>
              </a:rPr>
              <a:t> diffusion </a:t>
            </a:r>
            <a:r>
              <a:rPr lang="fr-FR" altLang="fr-FR" sz="900" dirty="0" err="1" smtClean="0">
                <a:latin typeface="Segoe UI Symbol" panose="020B0502040204020203" pitchFamily="34" charset="0"/>
                <a:ea typeface="Segoe UI Symbol" panose="020B0502040204020203" pitchFamily="34" charset="0"/>
              </a:rPr>
              <a:t>from</a:t>
            </a:r>
            <a:r>
              <a:rPr lang="fr-FR" altLang="fr-FR" sz="900" dirty="0" smtClean="0">
                <a:latin typeface="Segoe UI Symbol" panose="020B0502040204020203" pitchFamily="34" charset="0"/>
                <a:ea typeface="Segoe UI Symbol" panose="020B0502040204020203" pitchFamily="34" charset="0"/>
              </a:rPr>
              <a:t> </a:t>
            </a:r>
            <a:r>
              <a:rPr lang="fr-FR" altLang="fr-FR" sz="900" dirty="0" err="1" smtClean="0">
                <a:latin typeface="Segoe UI Symbol" panose="020B0502040204020203" pitchFamily="34" charset="0"/>
                <a:ea typeface="Segoe UI Symbol" panose="020B0502040204020203" pitchFamily="34" charset="0"/>
              </a:rPr>
              <a:t>private</a:t>
            </a:r>
            <a:r>
              <a:rPr lang="fr-FR" altLang="fr-FR" sz="900" dirty="0" smtClean="0">
                <a:latin typeface="Segoe UI Symbol" panose="020B0502040204020203" pitchFamily="34" charset="0"/>
                <a:ea typeface="Segoe UI Symbol" panose="020B0502040204020203" pitchFamily="34" charset="0"/>
              </a:rPr>
              <a:t> SOL.</a:t>
            </a:r>
          </a:p>
          <a:p>
            <a:pPr marL="360000" lvl="1" indent="-360363">
              <a:spcBef>
                <a:spcPts val="400"/>
              </a:spcBef>
              <a:buSzPct val="90000"/>
              <a:buBlip>
                <a:blip r:embed="rId17"/>
              </a:buBlip>
              <a:defRPr/>
            </a:pPr>
            <a:r>
              <a:rPr lang="fr-FR" altLang="fr-FR" sz="900" dirty="0" smtClean="0">
                <a:latin typeface="Segoe UI Symbol" panose="020B0502040204020203" pitchFamily="34" charset="0"/>
                <a:ea typeface="Segoe UI Symbol" panose="020B0502040204020203" pitchFamily="34" charset="0"/>
              </a:rPr>
              <a:t>Associated DC </a:t>
            </a:r>
            <a:r>
              <a:rPr lang="fr-FR" altLang="fr-FR" sz="900" dirty="0" err="1" smtClean="0">
                <a:latin typeface="Segoe UI Symbol" panose="020B0502040204020203" pitchFamily="34" charset="0"/>
                <a:ea typeface="Segoe UI Symbol" panose="020B0502040204020203" pitchFamily="34" charset="0"/>
              </a:rPr>
              <a:t>current</a:t>
            </a:r>
            <a:r>
              <a:rPr lang="fr-FR" altLang="fr-FR" sz="900" dirty="0" smtClean="0">
                <a:latin typeface="Segoe UI Symbol" panose="020B0502040204020203" pitchFamily="34" charset="0"/>
                <a:ea typeface="Segoe UI Symbol" panose="020B0502040204020203" pitchFamily="34" charset="0"/>
              </a:rPr>
              <a:t> flow </a:t>
            </a:r>
            <a:r>
              <a:rPr lang="fr-FR" altLang="fr-FR" sz="900" dirty="0" err="1" smtClean="0">
                <a:latin typeface="Segoe UI Symbol" panose="020B0502040204020203" pitchFamily="34" charset="0"/>
                <a:ea typeface="Segoe UI Symbol" panose="020B0502040204020203" pitchFamily="34" charset="0"/>
              </a:rPr>
              <a:t>qualitatively</a:t>
            </a:r>
            <a:r>
              <a:rPr lang="fr-FR" altLang="fr-FR" sz="900" dirty="0" smtClean="0">
                <a:latin typeface="Segoe UI Symbol" panose="020B0502040204020203" pitchFamily="34" charset="0"/>
                <a:ea typeface="Segoe UI Symbol" panose="020B0502040204020203" pitchFamily="34" charset="0"/>
              </a:rPr>
              <a:t> consistent </a:t>
            </a:r>
            <a:r>
              <a:rPr lang="fr-FR" altLang="fr-FR" sz="900" dirty="0" err="1" smtClean="0">
                <a:latin typeface="Segoe UI Symbol" panose="020B0502040204020203" pitchFamily="34" charset="0"/>
                <a:ea typeface="Segoe UI Symbol" panose="020B0502040204020203" pitchFamily="34" charset="0"/>
              </a:rPr>
              <a:t>with</a:t>
            </a:r>
            <a:r>
              <a:rPr lang="fr-FR" altLang="fr-FR" sz="900" dirty="0" smtClean="0">
                <a:latin typeface="Segoe UI Symbol" panose="020B0502040204020203" pitchFamily="34" charset="0"/>
                <a:ea typeface="Segoe UI Symbol" panose="020B0502040204020203" pitchFamily="34" charset="0"/>
              </a:rPr>
              <a:t> observations</a:t>
            </a:r>
          </a:p>
          <a:p>
            <a:pPr marL="360000" lvl="1" indent="-360363">
              <a:spcBef>
                <a:spcPts val="400"/>
              </a:spcBef>
              <a:buSzPct val="90000"/>
              <a:buBlip>
                <a:blip r:embed="rId17"/>
              </a:buBlip>
              <a:defRPr/>
            </a:pPr>
            <a:r>
              <a:rPr lang="fr-FR" altLang="fr-FR" sz="900" dirty="0">
                <a:latin typeface="Segoe UI Symbol" panose="020B0502040204020203" pitchFamily="34" charset="0"/>
                <a:ea typeface="Segoe UI Symbol" panose="020B0502040204020203" pitchFamily="34" charset="0"/>
                <a:sym typeface="Wingdings"/>
              </a:rPr>
              <a:t> </a:t>
            </a:r>
            <a:r>
              <a:rPr lang="fr-FR" altLang="fr-FR" sz="900" dirty="0" smtClean="0">
                <a:latin typeface="Segoe UI Symbol" panose="020B0502040204020203" pitchFamily="34" charset="0"/>
                <a:ea typeface="Segoe UI Symbol" panose="020B0502040204020203" pitchFamily="34" charset="0"/>
              </a:rPr>
              <a:t>Large </a:t>
            </a:r>
            <a:r>
              <a:rPr lang="fr-FR" altLang="fr-FR" sz="900" dirty="0" err="1" smtClean="0">
                <a:latin typeface="Segoe UI Symbol" panose="020B0502040204020203" pitchFamily="34" charset="0"/>
                <a:ea typeface="Segoe UI Symbol" panose="020B0502040204020203" pitchFamily="34" charset="0"/>
              </a:rPr>
              <a:t>uncertainty</a:t>
            </a:r>
            <a:r>
              <a:rPr lang="fr-FR" altLang="fr-FR" sz="900" dirty="0">
                <a:latin typeface="Segoe UI Symbol" panose="020B0502040204020203" pitchFamily="34" charset="0"/>
                <a:ea typeface="Segoe UI Symbol" panose="020B0502040204020203" pitchFamily="34" charset="0"/>
              </a:rPr>
              <a:t> </a:t>
            </a:r>
            <a:r>
              <a:rPr lang="fr-FR" altLang="fr-FR" sz="900" dirty="0" smtClean="0">
                <a:latin typeface="Segoe UI Symbol" panose="020B0502040204020203" pitchFamily="34" charset="0"/>
                <a:ea typeface="Segoe UI Symbol" panose="020B0502040204020203" pitchFamily="34" charset="0"/>
              </a:rPr>
              <a:t>on </a:t>
            </a:r>
            <a:br>
              <a:rPr lang="fr-FR" altLang="fr-FR" sz="900" dirty="0" smtClean="0">
                <a:latin typeface="Segoe UI Symbol" panose="020B0502040204020203" pitchFamily="34" charset="0"/>
                <a:ea typeface="Segoe UI Symbol" panose="020B0502040204020203" pitchFamily="34" charset="0"/>
              </a:rPr>
            </a:br>
            <a:r>
              <a:rPr lang="fr-FR" altLang="fr-FR" sz="900" b="1" dirty="0" smtClean="0">
                <a:solidFill>
                  <a:srgbClr val="FF0000"/>
                </a:solidFill>
                <a:latin typeface="Segoe UI Symbol" panose="020B0502040204020203" pitchFamily="34" charset="0"/>
                <a:ea typeface="Segoe UI Symbol" panose="020B0502040204020203" pitchFamily="34" charset="0"/>
              </a:rPr>
              <a:t>cross </a:t>
            </a:r>
            <a:r>
              <a:rPr lang="fr-FR" altLang="fr-FR" sz="900" b="1" dirty="0" err="1" smtClean="0">
                <a:solidFill>
                  <a:srgbClr val="FF0000"/>
                </a:solidFill>
                <a:latin typeface="Segoe UI Symbol" panose="020B0502040204020203" pitchFamily="34" charset="0"/>
                <a:ea typeface="Segoe UI Symbol" panose="020B0502040204020203" pitchFamily="34" charset="0"/>
              </a:rPr>
              <a:t>field</a:t>
            </a:r>
            <a:r>
              <a:rPr lang="fr-FR" altLang="fr-FR" sz="900" b="1" dirty="0" smtClean="0">
                <a:solidFill>
                  <a:srgbClr val="FF0000"/>
                </a:solidFill>
                <a:latin typeface="Segoe UI Symbol" panose="020B0502040204020203" pitchFamily="34" charset="0"/>
                <a:ea typeface="Segoe UI Symbol" panose="020B0502040204020203" pitchFamily="34" charset="0"/>
              </a:rPr>
              <a:t> </a:t>
            </a:r>
            <a:r>
              <a:rPr lang="fr-FR" altLang="fr-FR" sz="900" b="1" dirty="0" err="1" smtClean="0">
                <a:solidFill>
                  <a:srgbClr val="FF0000"/>
                </a:solidFill>
                <a:latin typeface="Segoe UI Symbol" panose="020B0502040204020203" pitchFamily="34" charset="0"/>
                <a:ea typeface="Segoe UI Symbol" panose="020B0502040204020203" pitchFamily="34" charset="0"/>
              </a:rPr>
              <a:t>current</a:t>
            </a:r>
            <a:r>
              <a:rPr lang="fr-FR" altLang="fr-FR" sz="900" b="1" dirty="0" smtClean="0">
                <a:solidFill>
                  <a:srgbClr val="FF0000"/>
                </a:solidFill>
                <a:latin typeface="Segoe UI Symbol" panose="020B0502040204020203" pitchFamily="34" charset="0"/>
                <a:ea typeface="Segoe UI Symbol" panose="020B0502040204020203" pitchFamily="34" charset="0"/>
              </a:rPr>
              <a:t> </a:t>
            </a:r>
            <a:r>
              <a:rPr lang="fr-FR" altLang="fr-FR" sz="900" b="1" dirty="0" err="1" smtClean="0">
                <a:solidFill>
                  <a:srgbClr val="FF0000"/>
                </a:solidFill>
                <a:latin typeface="Segoe UI Symbol" panose="020B0502040204020203" pitchFamily="34" charset="0"/>
                <a:ea typeface="Segoe UI Symbol" panose="020B0502040204020203" pitchFamily="34" charset="0"/>
              </a:rPr>
              <a:t>diffusivity</a:t>
            </a:r>
            <a:r>
              <a:rPr lang="fr-FR" altLang="fr-FR" sz="900" b="1" dirty="0" smtClean="0">
                <a:solidFill>
                  <a:srgbClr val="FF0000"/>
                </a:solidFill>
                <a:latin typeface="Segoe UI Symbol" panose="020B0502040204020203" pitchFamily="34" charset="0"/>
                <a:ea typeface="Segoe UI Symbol" panose="020B0502040204020203" pitchFamily="34" charset="0"/>
              </a:rPr>
              <a:t> </a:t>
            </a:r>
            <a:r>
              <a:rPr lang="en-GB" sz="900" b="1" i="1" dirty="0" err="1" smtClean="0">
                <a:solidFill>
                  <a:srgbClr val="FF0000"/>
                </a:solidFill>
                <a:latin typeface="Symbol"/>
                <a:ea typeface="MS Mincho"/>
                <a:cs typeface="Times New Roman"/>
              </a:rPr>
              <a:t>s</a:t>
            </a:r>
            <a:r>
              <a:rPr lang="en-GB" sz="900" b="1" baseline="-25000" dirty="0" err="1" smtClean="0">
                <a:solidFill>
                  <a:srgbClr val="FF0000"/>
                </a:solidFill>
                <a:latin typeface="Symbol"/>
                <a:ea typeface="MS Mincho"/>
                <a:cs typeface="Times New Roman"/>
              </a:rPr>
              <a:t>^</a:t>
            </a:r>
            <a:r>
              <a:rPr lang="en-GB" sz="900" b="1" baseline="-25000" dirty="0" err="1" smtClean="0">
                <a:solidFill>
                  <a:srgbClr val="FF0000"/>
                </a:solidFill>
                <a:latin typeface="Times"/>
                <a:ea typeface="MS Mincho"/>
                <a:cs typeface="Times New Roman"/>
              </a:rPr>
              <a:t>DC</a:t>
            </a:r>
            <a:endParaRPr lang="en-GB" sz="900" b="1" baseline="-25000" dirty="0" smtClean="0">
              <a:solidFill>
                <a:srgbClr val="FF0000"/>
              </a:solidFill>
              <a:latin typeface="Times"/>
              <a:ea typeface="MS Mincho"/>
              <a:cs typeface="Times New Roman"/>
            </a:endParaRPr>
          </a:p>
        </p:txBody>
      </p:sp>
      <p:sp>
        <p:nvSpPr>
          <p:cNvPr id="84" name="Rectangle 83"/>
          <p:cNvSpPr/>
          <p:nvPr/>
        </p:nvSpPr>
        <p:spPr bwMode="auto">
          <a:xfrm flipV="1">
            <a:off x="8750558" y="6086872"/>
            <a:ext cx="281374" cy="186163"/>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chemeClr val="tx1"/>
              </a:solidFill>
              <a:effectLst/>
              <a:latin typeface="Times New Roman" pitchFamily="18" charset="0"/>
            </a:endParaRPr>
          </a:p>
        </p:txBody>
      </p:sp>
      <p:sp>
        <p:nvSpPr>
          <p:cNvPr id="15374" name="Text Box 885"/>
          <p:cNvSpPr txBox="1">
            <a:spLocks noChangeArrowheads="1"/>
          </p:cNvSpPr>
          <p:nvPr/>
        </p:nvSpPr>
        <p:spPr bwMode="auto">
          <a:xfrm>
            <a:off x="5143500" y="3114799"/>
            <a:ext cx="5143500" cy="307777"/>
          </a:xfrm>
          <a:prstGeom prst="rect">
            <a:avLst/>
          </a:prstGeom>
          <a:gradFill rotWithShape="1">
            <a:gsLst>
              <a:gs pos="0">
                <a:srgbClr val="B80016"/>
              </a:gs>
              <a:gs pos="100000">
                <a:srgbClr val="B80016">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fr-FR" sz="1400" b="1" dirty="0" smtClean="0">
                <a:solidFill>
                  <a:schemeClr val="bg1"/>
                </a:solidFill>
                <a:latin typeface="Arial" pitchFamily="34" charset="0"/>
              </a:rPr>
              <a:t>Amplitude &amp; radial extension of </a:t>
            </a:r>
            <a:r>
              <a:rPr lang="fr-FR" sz="1400" b="1" dirty="0" err="1" smtClean="0">
                <a:solidFill>
                  <a:schemeClr val="bg1"/>
                </a:solidFill>
                <a:latin typeface="Arial" pitchFamily="34" charset="0"/>
              </a:rPr>
              <a:t>bias</a:t>
            </a:r>
            <a:r>
              <a:rPr lang="fr-FR" sz="1400" b="1" dirty="0" smtClean="0">
                <a:solidFill>
                  <a:schemeClr val="bg1"/>
                </a:solidFill>
                <a:latin typeface="Arial" pitchFamily="34" charset="0"/>
              </a:rPr>
              <a:t>, DC </a:t>
            </a:r>
            <a:r>
              <a:rPr lang="fr-FR" sz="1400" b="1" dirty="0" err="1" smtClean="0">
                <a:solidFill>
                  <a:schemeClr val="bg1"/>
                </a:solidFill>
                <a:latin typeface="Arial" pitchFamily="34" charset="0"/>
              </a:rPr>
              <a:t>current</a:t>
            </a:r>
            <a:r>
              <a:rPr lang="fr-FR" sz="1400" b="1" dirty="0" smtClean="0">
                <a:solidFill>
                  <a:schemeClr val="bg1"/>
                </a:solidFill>
                <a:latin typeface="Arial" pitchFamily="34" charset="0"/>
              </a:rPr>
              <a:t> diffusion</a:t>
            </a:r>
            <a:endParaRPr lang="fr-FR" sz="1400" b="1" dirty="0">
              <a:solidFill>
                <a:schemeClr val="bg1"/>
              </a:solidFill>
              <a:latin typeface="Arial" pitchFamily="34" charset="0"/>
            </a:endParaRPr>
          </a:p>
        </p:txBody>
      </p:sp>
      <p:sp>
        <p:nvSpPr>
          <p:cNvPr id="9" name="ZoneTexte 8"/>
          <p:cNvSpPr txBox="1"/>
          <p:nvPr/>
        </p:nvSpPr>
        <p:spPr>
          <a:xfrm>
            <a:off x="9391972" y="5892914"/>
            <a:ext cx="792088" cy="338554"/>
          </a:xfrm>
          <a:prstGeom prst="rect">
            <a:avLst/>
          </a:prstGeom>
          <a:noFill/>
        </p:spPr>
        <p:txBody>
          <a:bodyPr wrap="square" rtlCol="0">
            <a:spAutoFit/>
          </a:bodyPr>
          <a:lstStyle/>
          <a:p>
            <a:r>
              <a:rPr lang="fr-FR" sz="800" dirty="0" smtClean="0">
                <a:latin typeface="Segoe UI Symbol" panose="020B0502040204020203" pitchFamily="34" charset="0"/>
                <a:ea typeface="Segoe UI Symbol" panose="020B0502040204020203" pitchFamily="34" charset="0"/>
              </a:rPr>
              <a:t>(</a:t>
            </a:r>
            <a:r>
              <a:rPr lang="fr-FR" sz="800" dirty="0" err="1" smtClean="0">
                <a:latin typeface="Segoe UI Symbol" panose="020B0502040204020203" pitchFamily="34" charset="0"/>
                <a:ea typeface="Segoe UI Symbol" panose="020B0502040204020203" pitchFamily="34" charset="0"/>
              </a:rPr>
              <a:t>saturated</a:t>
            </a:r>
            <a:r>
              <a:rPr lang="fr-FR" sz="800" dirty="0" smtClean="0">
                <a:latin typeface="Segoe UI Symbol" panose="020B0502040204020203" pitchFamily="34" charset="0"/>
                <a:ea typeface="Segoe UI Symbol" panose="020B0502040204020203" pitchFamily="34" charset="0"/>
              </a:rPr>
              <a:t> </a:t>
            </a:r>
            <a:r>
              <a:rPr lang="fr-FR" sz="800" dirty="0" err="1" smtClean="0">
                <a:latin typeface="Segoe UI Symbol" panose="020B0502040204020203" pitchFamily="34" charset="0"/>
                <a:ea typeface="Segoe UI Symbol" panose="020B0502040204020203" pitchFamily="34" charset="0"/>
              </a:rPr>
              <a:t>private</a:t>
            </a:r>
            <a:r>
              <a:rPr lang="fr-FR" sz="800" dirty="0" smtClean="0">
                <a:latin typeface="Segoe UI Symbol" panose="020B0502040204020203" pitchFamily="34" charset="0"/>
                <a:ea typeface="Segoe UI Symbol" panose="020B0502040204020203" pitchFamily="34" charset="0"/>
              </a:rPr>
              <a:t> SOL)</a:t>
            </a:r>
            <a:endParaRPr lang="fr-FR" sz="800" dirty="0">
              <a:latin typeface="Segoe UI Symbol" panose="020B0502040204020203" pitchFamily="34" charset="0"/>
              <a:ea typeface="Segoe UI Symbol" panose="020B0502040204020203" pitchFamily="34" charset="0"/>
            </a:endParaRPr>
          </a:p>
        </p:txBody>
      </p:sp>
      <p:sp>
        <p:nvSpPr>
          <p:cNvPr id="15431" name="Text Box 565"/>
          <p:cNvSpPr txBox="1">
            <a:spLocks noChangeArrowheads="1"/>
          </p:cNvSpPr>
          <p:nvPr/>
        </p:nvSpPr>
        <p:spPr bwMode="auto">
          <a:xfrm>
            <a:off x="3175" y="3114799"/>
            <a:ext cx="5143500" cy="307777"/>
          </a:xfrm>
          <a:prstGeom prst="rect">
            <a:avLst/>
          </a:prstGeom>
          <a:gradFill rotWithShape="1">
            <a:gsLst>
              <a:gs pos="0">
                <a:srgbClr val="E2001A"/>
              </a:gs>
              <a:gs pos="100000">
                <a:srgbClr val="CC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fr-FR" sz="1400" dirty="0" smtClean="0">
                <a:solidFill>
                  <a:schemeClr val="bg1"/>
                </a:solidFill>
                <a:latin typeface="Arial Black" pitchFamily="34" charset="0"/>
              </a:rPr>
              <a:t>Motivations: </a:t>
            </a:r>
            <a:r>
              <a:rPr lang="fr-FR" sz="1400" dirty="0" err="1" smtClean="0">
                <a:solidFill>
                  <a:schemeClr val="bg1"/>
                </a:solidFill>
                <a:latin typeface="Arial Black" pitchFamily="34" charset="0"/>
              </a:rPr>
              <a:t>why</a:t>
            </a:r>
            <a:r>
              <a:rPr lang="fr-FR" sz="1400" dirty="0" smtClean="0">
                <a:solidFill>
                  <a:schemeClr val="bg1"/>
                </a:solidFill>
                <a:latin typeface="Arial Black" pitchFamily="34" charset="0"/>
              </a:rPr>
              <a:t> </a:t>
            </a:r>
            <a:r>
              <a:rPr lang="fr-FR" sz="1400" dirty="0" err="1" smtClean="0">
                <a:solidFill>
                  <a:schemeClr val="bg1"/>
                </a:solidFill>
                <a:latin typeface="Arial Black" pitchFamily="34" charset="0"/>
              </a:rPr>
              <a:t>improve</a:t>
            </a:r>
            <a:r>
              <a:rPr lang="fr-FR" sz="1400" dirty="0" smtClean="0">
                <a:solidFill>
                  <a:schemeClr val="bg1"/>
                </a:solidFill>
                <a:latin typeface="Arial Black" pitchFamily="34" charset="0"/>
              </a:rPr>
              <a:t> RF-</a:t>
            </a:r>
            <a:r>
              <a:rPr lang="fr-FR" sz="1400" dirty="0" err="1" smtClean="0">
                <a:solidFill>
                  <a:schemeClr val="bg1"/>
                </a:solidFill>
                <a:latin typeface="Arial Black" pitchFamily="34" charset="0"/>
              </a:rPr>
              <a:t>sheath</a:t>
            </a:r>
            <a:r>
              <a:rPr lang="fr-FR" sz="1400" dirty="0" smtClean="0">
                <a:solidFill>
                  <a:schemeClr val="bg1"/>
                </a:solidFill>
                <a:latin typeface="Arial Black" pitchFamily="34" charset="0"/>
              </a:rPr>
              <a:t> </a:t>
            </a:r>
            <a:r>
              <a:rPr lang="fr-FR" sz="1400" dirty="0" err="1" smtClean="0">
                <a:solidFill>
                  <a:schemeClr val="bg1"/>
                </a:solidFill>
                <a:latin typeface="Arial Black" pitchFamily="34" charset="0"/>
              </a:rPr>
              <a:t>models</a:t>
            </a:r>
            <a:r>
              <a:rPr lang="fr-FR" sz="1400" dirty="0" smtClean="0">
                <a:solidFill>
                  <a:schemeClr val="bg1"/>
                </a:solidFill>
                <a:latin typeface="Arial Black" pitchFamily="34" charset="0"/>
              </a:rPr>
              <a:t>?</a:t>
            </a:r>
            <a:endParaRPr lang="fr-FR" sz="1400" dirty="0">
              <a:solidFill>
                <a:schemeClr val="bg1"/>
              </a:solidFill>
              <a:latin typeface="Arial Black" pitchFamily="34" charset="0"/>
            </a:endParaRPr>
          </a:p>
        </p:txBody>
      </p:sp>
      <p:sp>
        <p:nvSpPr>
          <p:cNvPr id="15375" name="Text Box 565"/>
          <p:cNvSpPr txBox="1">
            <a:spLocks noChangeArrowheads="1"/>
          </p:cNvSpPr>
          <p:nvPr/>
        </p:nvSpPr>
        <p:spPr bwMode="auto">
          <a:xfrm>
            <a:off x="5146675" y="12279560"/>
            <a:ext cx="5140325" cy="304800"/>
          </a:xfrm>
          <a:prstGeom prst="rect">
            <a:avLst/>
          </a:prstGeom>
          <a:gradFill rotWithShape="1">
            <a:gsLst>
              <a:gs pos="0">
                <a:srgbClr val="B80016"/>
              </a:gs>
              <a:gs pos="100000">
                <a:srgbClr val="B80016">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fr-FR" sz="1400" dirty="0" smtClean="0">
                <a:solidFill>
                  <a:schemeClr val="bg1"/>
                </a:solidFill>
                <a:latin typeface="Arial Black" pitchFamily="34" charset="0"/>
              </a:rPr>
              <a:t>CONCLUSIONS and PROSPECTS</a:t>
            </a:r>
            <a:endParaRPr lang="fr-FR" sz="1400" dirty="0">
              <a:solidFill>
                <a:schemeClr val="bg1"/>
              </a:solidFill>
              <a:latin typeface="Arial Black" pitchFamily="34" charset="0"/>
            </a:endParaRPr>
          </a:p>
        </p:txBody>
      </p:sp>
      <p:pic>
        <p:nvPicPr>
          <p:cNvPr id="5" name="Image 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743901" y="10996964"/>
            <a:ext cx="1228385" cy="1060476"/>
          </a:xfrm>
          <a:prstGeom prst="rect">
            <a:avLst/>
          </a:prstGeom>
        </p:spPr>
      </p:pic>
      <p:cxnSp>
        <p:nvCxnSpPr>
          <p:cNvPr id="108" name="Connecteur droit avec flèche 107"/>
          <p:cNvCxnSpPr/>
          <p:nvPr/>
        </p:nvCxnSpPr>
        <p:spPr bwMode="auto">
          <a:xfrm>
            <a:off x="8959924" y="12057440"/>
            <a:ext cx="86409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Image 26"/>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8426992" y="7887072"/>
            <a:ext cx="1829076" cy="1296144"/>
          </a:xfrm>
          <a:prstGeom prst="rect">
            <a:avLst/>
          </a:prstGeom>
        </p:spPr>
      </p:pic>
      <p:pic>
        <p:nvPicPr>
          <p:cNvPr id="28" name="Image 27"/>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338597" y="10971555"/>
            <a:ext cx="1261287" cy="1088881"/>
          </a:xfrm>
          <a:prstGeom prst="rect">
            <a:avLst/>
          </a:prstGeom>
        </p:spPr>
      </p:pic>
      <p:sp>
        <p:nvSpPr>
          <p:cNvPr id="2" name="Rectangle 1"/>
          <p:cNvSpPr/>
          <p:nvPr/>
        </p:nvSpPr>
        <p:spPr>
          <a:xfrm>
            <a:off x="9031932" y="-73878"/>
            <a:ext cx="1124026" cy="400110"/>
          </a:xfrm>
          <a:prstGeom prst="rect">
            <a:avLst/>
          </a:prstGeom>
          <a:noFill/>
        </p:spPr>
        <p:txBody>
          <a:bodyPr wrap="none">
            <a:spAutoFit/>
          </a:bodyPr>
          <a:lstStyle/>
          <a:p>
            <a:r>
              <a:rPr lang="en-GB" sz="2000" b="1" dirty="0">
                <a:solidFill>
                  <a:schemeClr val="bg1"/>
                </a:solidFill>
                <a:latin typeface="Times"/>
                <a:ea typeface="MS Mincho"/>
                <a:cs typeface="Times New Roman"/>
              </a:rPr>
              <a:t>TH/P6-9</a:t>
            </a:r>
            <a:endParaRPr lang="fr-FR" sz="20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9480</TotalTime>
  <Words>859</Words>
  <Application>Microsoft Office PowerPoint</Application>
  <PresentationFormat>Personnalisé</PresentationFormat>
  <Paragraphs>106</Paragraphs>
  <Slides>1</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3" baseType="lpstr">
      <vt:lpstr>Modèle par défaut</vt:lpstr>
      <vt:lpstr>Équation</vt:lpstr>
      <vt:lpstr>Présentation PowerPoint</vt:lpstr>
    </vt:vector>
  </TitlesOfParts>
  <Company>CEA-CADARACHE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CEA</dc:creator>
  <cp:lastModifiedBy>COLAS Laurent 139825</cp:lastModifiedBy>
  <cp:revision>521</cp:revision>
  <cp:lastPrinted>2012-08-23T14:19:22Z</cp:lastPrinted>
  <dcterms:created xsi:type="dcterms:W3CDTF">2001-11-30T13:17:05Z</dcterms:created>
  <dcterms:modified xsi:type="dcterms:W3CDTF">2014-10-09T14:49:32Z</dcterms:modified>
</cp:coreProperties>
</file>