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6" r:id="rId3"/>
    <p:sldId id="303" r:id="rId4"/>
    <p:sldId id="304" r:id="rId5"/>
    <p:sldId id="295" r:id="rId6"/>
    <p:sldId id="285" r:id="rId7"/>
    <p:sldId id="281" r:id="rId8"/>
    <p:sldId id="289" r:id="rId9"/>
    <p:sldId id="290" r:id="rId10"/>
    <p:sldId id="294" r:id="rId11"/>
    <p:sldId id="305" r:id="rId12"/>
    <p:sldId id="306" r:id="rId13"/>
    <p:sldId id="28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541" autoAdjust="0"/>
    <p:restoredTop sz="45408" autoAdjust="0"/>
  </p:normalViewPr>
  <p:slideViewPr>
    <p:cSldViewPr>
      <p:cViewPr>
        <p:scale>
          <a:sx n="80" d="100"/>
          <a:sy n="80" d="100"/>
        </p:scale>
        <p:origin x="-1229" y="-125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6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3048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8B1A3-2C04-487A-B657-5C12095FE2FE}" type="datetimeFigureOut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FB8C2-0474-48E5-8697-8CA7B06B88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421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C102D-DE7A-4C29-982A-82CDA087070F}" type="datetimeFigureOut">
              <a:rPr lang="ko-KR" altLang="en-US" smtClean="0"/>
              <a:pPr/>
              <a:t>2014-10-18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17AD3-D3D3-4E13-9778-6EF5EC8BAF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42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114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769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769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769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20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2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2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29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1" u="sng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089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500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592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882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17AD3-D3D3-4E13-9778-6EF5EC8BAFA2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99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A8F-C939-424F-B9FC-DF43EF50955D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0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88B2-8AD0-44FE-9340-08F5A3A37717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27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D38F-0FF2-488E-B237-A21D09D2A3CD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24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CEEE-5242-4897-9812-DECF7B406AEF}" type="datetime1">
              <a:rPr lang="ko-KR" altLang="en-US" smtClean="0"/>
              <a:t>2014-10-18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2" name="Picture 8" descr="nfri symbo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352"/>
            <a:ext cx="1763688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84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300F-F0DD-45E7-9E6A-17309833C7C8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7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1303-0E39-46E3-A848-D365EBBBE3EF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19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3D62B-4E6E-4615-9ED0-5F67B9CCF7E3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6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A611A-7A94-47A4-BDBD-7A94A80FC3A4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68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2C3F-A67A-4C74-8C42-9599B5FC0AF4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30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820B-B756-4573-ADE7-BE5570FD7585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12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6BEB-DD36-4218-AA20-3582E1268F4D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40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B488-E1F9-4003-AA55-0A6BFBD9B7D8}" type="datetime1">
              <a:rPr lang="ko-KR" altLang="en-US" smtClean="0"/>
              <a:t>2014-10-18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38ED-7494-48A2-A73F-33B1CB0FAF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44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151620" y="3419872"/>
            <a:ext cx="68407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1pPr>
            <a:lvl2pPr marL="742950" indent="-2857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2pPr>
            <a:lvl3pPr marL="11430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3pPr>
            <a:lvl4pPr marL="16002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4pPr>
            <a:lvl5pPr marL="20574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9pPr>
          </a:lstStyle>
          <a:p>
            <a:pPr algn="ctr" fontAlgn="t">
              <a:lnSpc>
                <a:spcPct val="100000"/>
              </a:lnSpc>
              <a:buFontTx/>
              <a:buNone/>
            </a:pPr>
            <a:r>
              <a:rPr kumimoji="1" lang="en-US" altLang="ko-KR" sz="2400" b="1" u="sng" dirty="0" smtClean="0">
                <a:ea typeface="굴림체" pitchFamily="49" charset="-127"/>
              </a:rPr>
              <a:t>G.Y. Park</a:t>
            </a:r>
            <a:r>
              <a:rPr kumimoji="1" lang="en-US" altLang="ko-KR" sz="2400" b="1" u="sng" baseline="30000" dirty="0" smtClean="0">
                <a:ea typeface="굴림체" pitchFamily="49" charset="-127"/>
              </a:rPr>
              <a:t>1</a:t>
            </a:r>
            <a:r>
              <a:rPr kumimoji="1" lang="en-US" altLang="ko-KR" sz="2400" dirty="0" smtClean="0">
                <a:ea typeface="굴림체" pitchFamily="49" charset="-127"/>
              </a:rPr>
              <a:t>, S.S. Kim</a:t>
            </a:r>
            <a:r>
              <a:rPr kumimoji="1" lang="en-US" altLang="ko-KR" sz="2400" baseline="30000" dirty="0" smtClean="0">
                <a:ea typeface="굴림체" pitchFamily="49" charset="-127"/>
              </a:rPr>
              <a:t>1</a:t>
            </a:r>
            <a:r>
              <a:rPr kumimoji="1" lang="en-US" altLang="ko-KR" sz="2400" dirty="0" smtClean="0">
                <a:ea typeface="굴림체" pitchFamily="49" charset="-127"/>
              </a:rPr>
              <a:t>, T. Rhee</a:t>
            </a:r>
            <a:r>
              <a:rPr kumimoji="1" lang="en-US" altLang="ko-KR" sz="2400" baseline="30000" dirty="0" smtClean="0">
                <a:ea typeface="굴림체" pitchFamily="49" charset="-127"/>
              </a:rPr>
              <a:t>1</a:t>
            </a:r>
            <a:r>
              <a:rPr kumimoji="1" lang="en-US" altLang="ko-KR" sz="2400" dirty="0" smtClean="0">
                <a:ea typeface="굴림체" pitchFamily="49" charset="-127"/>
              </a:rPr>
              <a:t>, H.G. Jhang</a:t>
            </a:r>
            <a:r>
              <a:rPr kumimoji="1" lang="en-US" altLang="ko-KR" sz="2400" baseline="30000" dirty="0" smtClean="0">
                <a:ea typeface="굴림체" pitchFamily="49" charset="-127"/>
              </a:rPr>
              <a:t>1</a:t>
            </a:r>
            <a:r>
              <a:rPr kumimoji="1" lang="en-US" altLang="ko-KR" sz="2400" dirty="0" smtClean="0">
                <a:ea typeface="굴림체" pitchFamily="49" charset="-127"/>
              </a:rPr>
              <a:t>,  P.H. Diamond</a:t>
            </a:r>
            <a:r>
              <a:rPr kumimoji="1" lang="en-US" altLang="ko-KR" sz="2400" baseline="30000" dirty="0" smtClean="0">
                <a:ea typeface="굴림체" pitchFamily="49" charset="-127"/>
              </a:rPr>
              <a:t>1,2</a:t>
            </a:r>
            <a:r>
              <a:rPr kumimoji="1" lang="en-US" altLang="ko-KR" sz="2400" dirty="0" smtClean="0">
                <a:ea typeface="굴림체" pitchFamily="49" charset="-127"/>
              </a:rPr>
              <a:t>, I. Cziegler</a:t>
            </a:r>
            <a:r>
              <a:rPr kumimoji="1" lang="en-US" altLang="ko-KR" sz="2400" baseline="30000" dirty="0" smtClean="0">
                <a:ea typeface="굴림체" pitchFamily="49" charset="-127"/>
              </a:rPr>
              <a:t>2</a:t>
            </a:r>
            <a:r>
              <a:rPr kumimoji="1" lang="en-US" altLang="ko-KR" sz="2400" dirty="0" smtClean="0">
                <a:ea typeface="굴림체" pitchFamily="49" charset="-127"/>
              </a:rPr>
              <a:t>, G. Tynan</a:t>
            </a:r>
            <a:r>
              <a:rPr kumimoji="1" lang="en-US" altLang="ko-KR" sz="2400" baseline="30000" dirty="0" smtClean="0">
                <a:ea typeface="굴림체" pitchFamily="49" charset="-127"/>
              </a:rPr>
              <a:t>2</a:t>
            </a:r>
            <a:r>
              <a:rPr kumimoji="1" lang="en-US" altLang="ko-KR" sz="2400" dirty="0" smtClean="0">
                <a:ea typeface="굴림체" pitchFamily="49" charset="-127"/>
              </a:rPr>
              <a:t>, and X.Q. Xu</a:t>
            </a:r>
            <a:r>
              <a:rPr kumimoji="1" lang="en-US" altLang="ko-KR" sz="2400" baseline="30000" dirty="0" smtClean="0">
                <a:ea typeface="굴림체" pitchFamily="49" charset="-127"/>
              </a:rPr>
              <a:t>3</a:t>
            </a:r>
            <a:r>
              <a:rPr kumimoji="1" lang="en-US" altLang="ko-KR" sz="2400" dirty="0" smtClean="0">
                <a:ea typeface="굴림체" pitchFamily="49" charset="-127"/>
              </a:rPr>
              <a:t> </a:t>
            </a:r>
            <a:r>
              <a:rPr kumimoji="1" lang="en-US" altLang="ko-KR" sz="2400" b="1" dirty="0" smtClean="0">
                <a:ea typeface="굴림체" pitchFamily="49" charset="-127"/>
              </a:rPr>
              <a:t>  </a:t>
            </a:r>
            <a:endParaRPr kumimoji="1" lang="en-US" altLang="ko-KR" sz="2800" dirty="0">
              <a:ea typeface="굴림체" pitchFamily="49" charset="-127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799692" y="4941168"/>
            <a:ext cx="55446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1pPr>
            <a:lvl2pPr marL="742950" indent="-2857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2pPr>
            <a:lvl3pPr marL="11430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3pPr>
            <a:lvl4pPr marL="16002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4pPr>
            <a:lvl5pPr marL="20574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9pPr>
          </a:lstStyle>
          <a:p>
            <a:pPr fontAlgn="t">
              <a:lnSpc>
                <a:spcPct val="90000"/>
              </a:lnSpc>
              <a:buFontTx/>
              <a:buNone/>
            </a:pPr>
            <a:r>
              <a:rPr kumimoji="1" lang="en-US" altLang="ko-KR" sz="2000" baseline="30000" dirty="0" smtClean="0">
                <a:cs typeface="Arial" pitchFamily="34" charset="0"/>
              </a:rPr>
              <a:t>1</a:t>
            </a:r>
            <a:r>
              <a:rPr kumimoji="1" lang="en-US" altLang="ko-KR" sz="2000" dirty="0" smtClean="0">
                <a:cs typeface="Arial" pitchFamily="34" charset="0"/>
              </a:rPr>
              <a:t>National Fusion Research Institute, Korea</a:t>
            </a:r>
          </a:p>
          <a:p>
            <a:pPr fontAlgn="t">
              <a:lnSpc>
                <a:spcPct val="90000"/>
              </a:lnSpc>
              <a:buFontTx/>
              <a:buNone/>
            </a:pPr>
            <a:r>
              <a:rPr kumimoji="1" lang="en-US" altLang="ko-KR" sz="2000" baseline="30000" dirty="0" smtClean="0">
                <a:ea typeface="굴림체" pitchFamily="49" charset="-127"/>
                <a:cs typeface="Arial" pitchFamily="34" charset="0"/>
              </a:rPr>
              <a:t>2</a:t>
            </a:r>
            <a:r>
              <a:rPr kumimoji="1" lang="en-US" altLang="ko-KR" sz="2000" dirty="0" smtClean="0">
                <a:ea typeface="굴림체" pitchFamily="49" charset="-127"/>
                <a:cs typeface="Arial" pitchFamily="34" charset="0"/>
              </a:rPr>
              <a:t>CMTFO and CASS, UCSD, USA</a:t>
            </a:r>
          </a:p>
          <a:p>
            <a:pPr fontAlgn="t">
              <a:lnSpc>
                <a:spcPct val="90000"/>
              </a:lnSpc>
              <a:buFontTx/>
              <a:buNone/>
            </a:pPr>
            <a:r>
              <a:rPr kumimoji="1" lang="en-US" altLang="ko-KR" sz="2000" baseline="30000" dirty="0" smtClean="0">
                <a:ea typeface="굴림체" pitchFamily="49" charset="-127"/>
                <a:cs typeface="Arial" pitchFamily="34" charset="0"/>
              </a:rPr>
              <a:t>3</a:t>
            </a:r>
            <a:r>
              <a:rPr kumimoji="1" lang="en-US" altLang="ko-KR" sz="2000" dirty="0" smtClean="0">
                <a:ea typeface="굴림체" pitchFamily="49" charset="-127"/>
                <a:cs typeface="Arial" pitchFamily="34" charset="0"/>
              </a:rPr>
              <a:t>Lawrence Livermore National Laboratory, USA</a:t>
            </a:r>
            <a:endParaRPr kumimoji="1" lang="en-US" altLang="ko-KR" sz="2000" dirty="0">
              <a:ea typeface="굴림체" pitchFamily="49" charset="-127"/>
              <a:cs typeface="Arial" pitchFamily="34" charset="0"/>
            </a:endParaRP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>
            <a:off x="0" y="1628800"/>
            <a:ext cx="9144000" cy="1440160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1pPr>
            <a:lvl2pPr marL="742950" indent="-2857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2pPr>
            <a:lvl3pPr marL="11430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3pPr>
            <a:lvl4pPr marL="16002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4pPr>
            <a:lvl5pPr marL="20574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9pPr>
          </a:lstStyle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L</a:t>
            </a:r>
            <a:r>
              <a:rPr lang="en-US" altLang="ko-KR" sz="3600" b="1" dirty="0">
                <a:solidFill>
                  <a:schemeClr val="bg1"/>
                </a:solidFill>
                <a:sym typeface="Symbol"/>
              </a:rPr>
              <a:t>H Transition </a:t>
            </a:r>
            <a:r>
              <a:rPr lang="en-US" altLang="ko-KR" sz="3600" b="1" dirty="0" smtClean="0">
                <a:solidFill>
                  <a:schemeClr val="bg1"/>
                </a:solidFill>
                <a:sym typeface="Symbol"/>
              </a:rPr>
              <a:t>Criterion: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</a:rPr>
              <a:t>A 3D Nonlinear Simulation Study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76536" y="476672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1pPr>
            <a:lvl2pPr marL="742950" indent="-2857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2pPr>
            <a:lvl3pPr marL="11430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3pPr>
            <a:lvl4pPr marL="16002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4pPr>
            <a:lvl5pPr marL="2057400" indent="-228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50" charset="-127"/>
              </a:defRPr>
            </a:lvl9pPr>
          </a:lstStyle>
          <a:p>
            <a:pPr algn="ctr" eaLnBrk="1" latinLnBrk="1" hangingPunct="1">
              <a:buFontTx/>
              <a:buNone/>
            </a:pPr>
            <a:r>
              <a:rPr kumimoji="1" lang="en-US" altLang="ko-KR" sz="2400" dirty="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25</a:t>
            </a:r>
            <a:r>
              <a:rPr kumimoji="1" lang="en-US" altLang="ko-KR" sz="2400" baseline="30000" dirty="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th</a:t>
            </a:r>
            <a:r>
              <a:rPr kumimoji="1" lang="en-US" altLang="ko-KR" sz="2400" dirty="0" smtClean="0"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 IAEA Fusion Energy Conference, 13-18 Oct. 2014, Saint Petersburg, Russia </a:t>
            </a:r>
            <a:endParaRPr kumimoji="1" lang="en-US" altLang="ko-KR" sz="2400" dirty="0">
              <a:latin typeface="Times New Roman" pitchFamily="18" charset="0"/>
              <a:ea typeface="굴림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7649"/>
            <a:ext cx="9144000" cy="99837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400" dirty="0" smtClean="0">
                <a:solidFill>
                  <a:schemeClr val="bg1"/>
                </a:solidFill>
                <a:ea typeface="맑은 고딕"/>
              </a:rPr>
              <a:t> </a:t>
            </a:r>
            <a:r>
              <a:rPr lang="en-US" altLang="ko-KR" sz="2800" dirty="0">
                <a:solidFill>
                  <a:schemeClr val="bg1"/>
                </a:solidFill>
                <a:ea typeface="맑은 고딕"/>
              </a:rPr>
              <a:t>S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imulation shows a similar sequence of the transition to that observed on C-Mod (</a:t>
            </a:r>
            <a:r>
              <a:rPr lang="en-US" altLang="ko-KR" sz="2800" dirty="0" err="1" smtClean="0">
                <a:solidFill>
                  <a:schemeClr val="bg1"/>
                </a:solidFill>
                <a:ea typeface="맑은 고딕"/>
              </a:rPr>
              <a:t>Cziegler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, 2014)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10160" y="5455096"/>
            <a:ext cx="9133840" cy="11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R</a:t>
            </a:r>
            <a:r>
              <a:rPr lang="en-US" altLang="ko-KR" sz="2000" b="1" baseline="-25000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T</a:t>
            </a: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 &gt;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1 at t=</a:t>
            </a:r>
            <a:r>
              <a:rPr lang="en-US" altLang="ko-KR" sz="2000" b="1" dirty="0" err="1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t</a:t>
            </a:r>
            <a:r>
              <a:rPr lang="en-US" altLang="ko-KR" sz="2000" b="1" baseline="-25000" dirty="0" err="1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R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  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an increase </a:t>
            </a: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of pressure gradient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.</a:t>
            </a:r>
            <a:endParaRPr lang="en-US" altLang="ko-KR" sz="2000" b="1" dirty="0" smtClean="0">
              <a:solidFill>
                <a:srgbClr val="0000FF"/>
              </a:solidFill>
              <a:ea typeface="Arial Unicode MS" pitchFamily="50" charset="-127"/>
              <a:cs typeface="Arial" pitchFamily="34" charset="0"/>
              <a:sym typeface="Symbol"/>
            </a:endParaRP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ea typeface="Arial Unicode MS" pitchFamily="50" charset="-127"/>
                <a:cs typeface="Arial" pitchFamily="34" charset="0"/>
                <a:sym typeface="Symbol"/>
              </a:rPr>
              <a:t>R</a:t>
            </a:r>
            <a:r>
              <a:rPr lang="en-US" altLang="ko-KR" sz="2000" baseline="-25000" dirty="0" smtClean="0">
                <a:ea typeface="Arial Unicode MS" pitchFamily="50" charset="-127"/>
                <a:cs typeface="Arial" pitchFamily="34" charset="0"/>
                <a:sym typeface="Symbol"/>
              </a:rPr>
              <a:t>T</a:t>
            </a:r>
            <a:r>
              <a:rPr lang="en-US" altLang="ko-KR" sz="2000" dirty="0" smtClean="0">
                <a:ea typeface="Arial Unicode MS" pitchFamily="50" charset="-127"/>
                <a:cs typeface="Arial" pitchFamily="34" charset="0"/>
                <a:sym typeface="Symbol"/>
              </a:rPr>
              <a:t> &gt;1 </a:t>
            </a:r>
            <a:r>
              <a:rPr lang="en-US" altLang="ko-KR" sz="2000" dirty="0">
                <a:ea typeface="Arial Unicode MS" pitchFamily="50" charset="-127"/>
                <a:cs typeface="Arial" pitchFamily="34" charset="0"/>
                <a:sym typeface="Symbol"/>
              </a:rPr>
              <a:t>at t=</a:t>
            </a:r>
            <a:r>
              <a:rPr lang="en-US" altLang="ko-KR" sz="2000" dirty="0" err="1">
                <a:ea typeface="Arial Unicode MS" pitchFamily="50" charset="-127"/>
                <a:cs typeface="Arial" pitchFamily="34" charset="0"/>
                <a:sym typeface="Symbol"/>
              </a:rPr>
              <a:t>t</a:t>
            </a:r>
            <a:r>
              <a:rPr lang="en-US" altLang="ko-KR" sz="2000" baseline="-25000" dirty="0" err="1">
                <a:ea typeface="Arial Unicode MS" pitchFamily="50" charset="-127"/>
                <a:cs typeface="Arial" pitchFamily="34" charset="0"/>
                <a:sym typeface="Symbol"/>
              </a:rPr>
              <a:t>R</a:t>
            </a:r>
            <a:r>
              <a:rPr lang="en-US" altLang="ko-KR" sz="2000" dirty="0"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ea typeface="Arial Unicode MS" pitchFamily="50" charset="-127"/>
                <a:cs typeface="Arial" pitchFamily="34" charset="0"/>
              </a:rPr>
              <a:t>triggers the transition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ea typeface="Arial Unicode MS" pitchFamily="50" charset="-127"/>
                <a:cs typeface="Arial" pitchFamily="34" charset="0"/>
              </a:rPr>
              <a:t>Turbulence collapse </a:t>
            </a:r>
            <a:r>
              <a:rPr lang="en-US" altLang="ko-KR" sz="2000" dirty="0" smtClean="0"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dirty="0" smtClean="0">
                <a:ea typeface="Arial Unicode MS" pitchFamily="50" charset="-127"/>
                <a:cs typeface="Arial" pitchFamily="34" charset="0"/>
              </a:rPr>
              <a:t> an increase </a:t>
            </a:r>
            <a:r>
              <a:rPr lang="en-US" altLang="ko-KR" sz="2000" dirty="0">
                <a:ea typeface="Arial Unicode MS" pitchFamily="50" charset="-127"/>
                <a:cs typeface="Arial" pitchFamily="34" charset="0"/>
              </a:rPr>
              <a:t>of </a:t>
            </a:r>
            <a:r>
              <a:rPr lang="en-US" altLang="ko-KR" sz="2000" dirty="0">
                <a:cs typeface="Arial" panose="020B0604020202020204" pitchFamily="34" charset="0"/>
              </a:rPr>
              <a:t>▽P</a:t>
            </a:r>
            <a:endParaRPr lang="en-US" altLang="ko-KR" sz="2000" dirty="0" smtClean="0"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5" name="직사각형 44"/>
          <p:cNvSpPr/>
          <p:nvPr/>
        </p:nvSpPr>
        <p:spPr>
          <a:xfrm>
            <a:off x="5796136" y="1259468"/>
            <a:ext cx="244827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Cziegler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(2014)</a:t>
            </a: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" y="1421327"/>
            <a:ext cx="4777864" cy="381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47864" y="1393183"/>
            <a:ext cx="184056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transition time</a:t>
            </a:r>
          </a:p>
        </p:txBody>
      </p:sp>
      <p:sp>
        <p:nvSpPr>
          <p:cNvPr id="16" name="직사각형 58"/>
          <p:cNvSpPr/>
          <p:nvPr/>
        </p:nvSpPr>
        <p:spPr>
          <a:xfrm>
            <a:off x="3063867" y="1412776"/>
            <a:ext cx="2124565" cy="36441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76457" y="6492875"/>
            <a:ext cx="46754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kumimoji="0" lang="en-US" altLang="ko-KR" sz="2000" b="1" dirty="0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432" y="3792592"/>
            <a:ext cx="3409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498" y="1658992"/>
            <a:ext cx="32956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11760" y="493187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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28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0" y="0"/>
            <a:ext cx="9144000" cy="109107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Microscopic time sequence of the transition:          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  <a:sym typeface="Symbol"/>
              </a:rPr>
              <a:t>P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, </a:t>
            </a:r>
            <a:r>
              <a:rPr lang="en-US" altLang="ko-KR" sz="2800" dirty="0" err="1" smtClean="0">
                <a:solidFill>
                  <a:schemeClr val="bg1"/>
                </a:solidFill>
                <a:ea typeface="맑은 고딕"/>
              </a:rPr>
              <a:t>ExB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 flow shear (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  <a:sym typeface="Symbol"/>
              </a:rPr>
              <a:t></a:t>
            </a:r>
            <a:r>
              <a:rPr lang="en-US" altLang="ko-KR" sz="2800" baseline="-25000" dirty="0" err="1" smtClean="0">
                <a:solidFill>
                  <a:schemeClr val="bg1"/>
                </a:solidFill>
                <a:ea typeface="맑은 고딕"/>
                <a:sym typeface="Symbol"/>
              </a:rPr>
              <a:t>ExB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  <a:sym typeface="Symbol"/>
              </a:rPr>
              <a:t>)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, and linear growth rate (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  <a:sym typeface="Symbol"/>
              </a:rPr>
              <a:t></a:t>
            </a:r>
            <a:r>
              <a:rPr lang="en-US" altLang="ko-KR" sz="2800" baseline="-25000" dirty="0" err="1" smtClean="0">
                <a:solidFill>
                  <a:schemeClr val="bg1"/>
                </a:solidFill>
                <a:ea typeface="맑은 고딕"/>
                <a:sym typeface="Symbol"/>
              </a:rPr>
              <a:t>lin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  <a:sym typeface="Symbol"/>
              </a:rPr>
              <a:t>)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 </a:t>
            </a:r>
            <a:r>
              <a:rPr kumimoji="0" lang="en-US" altLang="ko-KR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121497" y="4936767"/>
            <a:ext cx="8914999" cy="1588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altLang="ko-KR" sz="18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R</a:t>
            </a:r>
            <a:r>
              <a:rPr lang="en-US" altLang="ko-KR" sz="1800" b="1" baseline="-25000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T </a:t>
            </a:r>
            <a:r>
              <a:rPr lang="en-US" altLang="ko-KR" sz="18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&gt; 1 causes the surge of the turbulence-driven flow shear at t=</a:t>
            </a:r>
            <a:r>
              <a:rPr lang="en-US" altLang="ko-KR" sz="1800" b="1" dirty="0" err="1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t</a:t>
            </a:r>
            <a:r>
              <a:rPr lang="en-US" altLang="ko-KR" sz="1800" b="1" baseline="-25000" dirty="0" err="1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R</a:t>
            </a:r>
            <a:endParaRPr lang="en-US" altLang="ko-KR" sz="1800" b="1" dirty="0" smtClean="0">
              <a:solidFill>
                <a:srgbClr val="0000FF"/>
              </a:solidFill>
              <a:ea typeface="Arial Unicode MS" pitchFamily="50" charset="-127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18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I</a:t>
            </a:r>
            <a:r>
              <a:rPr lang="en-US" altLang="ko-KR" sz="18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</a:rPr>
              <a:t>ncrease of pressure gradient precedes</a:t>
            </a:r>
            <a:r>
              <a:rPr lang="en-US" altLang="ko-KR" sz="18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 mean flow shear development</a:t>
            </a:r>
            <a:endParaRPr lang="en-US" altLang="ko-KR" sz="1800" b="1" dirty="0" smtClean="0">
              <a:solidFill>
                <a:srgbClr val="0000FF"/>
              </a:solidFill>
              <a:ea typeface="Arial Unicode MS" pitchFamily="50" charset="-127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1800" dirty="0" smtClean="0">
                <a:ea typeface="Arial Unicode MS" pitchFamily="50" charset="-127"/>
                <a:cs typeface="Arial" pitchFamily="34" charset="0"/>
              </a:rPr>
              <a:t>Positive feedback between </a:t>
            </a:r>
            <a:r>
              <a:rPr lang="en-US" altLang="ko-KR" sz="1800" dirty="0">
                <a:cs typeface="Arial" panose="020B0604020202020204" pitchFamily="34" charset="0"/>
              </a:rPr>
              <a:t>▽P and </a:t>
            </a:r>
            <a:r>
              <a:rPr lang="en-US" altLang="ko-KR" sz="1800" dirty="0">
                <a:cs typeface="Arial" panose="020B0604020202020204" pitchFamily="34" charset="0"/>
                <a:sym typeface="Symbol"/>
              </a:rPr>
              <a:t></a:t>
            </a:r>
            <a:r>
              <a:rPr lang="en-US" altLang="ko-KR" sz="1800" baseline="-25000" dirty="0" err="1">
                <a:cs typeface="Arial" panose="020B0604020202020204" pitchFamily="34" charset="0"/>
                <a:sym typeface="Symbol"/>
              </a:rPr>
              <a:t>ExB</a:t>
            </a:r>
            <a:r>
              <a:rPr lang="en-US" altLang="ko-KR" sz="1800" baseline="-25000" dirty="0">
                <a:cs typeface="Arial" panose="020B0604020202020204" pitchFamily="34" charset="0"/>
                <a:sym typeface="Symbol"/>
              </a:rPr>
              <a:t> </a:t>
            </a:r>
            <a:r>
              <a:rPr lang="en-US" altLang="ko-KR" sz="1800" dirty="0" smtClean="0">
                <a:cs typeface="Arial" panose="020B0604020202020204" pitchFamily="34" charset="0"/>
                <a:sym typeface="Symbol"/>
              </a:rPr>
              <a:t>begins at t=</a:t>
            </a:r>
            <a:r>
              <a:rPr lang="en-US" altLang="ko-KR" sz="1800" dirty="0" err="1" smtClean="0">
                <a:ea typeface="Arial Unicode MS" pitchFamily="50" charset="-127"/>
                <a:cs typeface="Arial" pitchFamily="34" charset="0"/>
                <a:sym typeface="Symbol"/>
              </a:rPr>
              <a:t>t</a:t>
            </a:r>
            <a:r>
              <a:rPr lang="en-US" altLang="ko-KR" sz="1800" baseline="-25000" dirty="0" err="1" smtClean="0">
                <a:ea typeface="Arial Unicode MS" pitchFamily="50" charset="-127"/>
                <a:cs typeface="Arial" pitchFamily="34" charset="0"/>
                <a:sym typeface="Symbol"/>
              </a:rPr>
              <a:t>P</a:t>
            </a:r>
            <a:endParaRPr lang="en-US" altLang="ko-KR" sz="1800" dirty="0">
              <a:ea typeface="Arial Unicode MS" pitchFamily="50" charset="-127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1800" dirty="0">
                <a:ea typeface="Arial Unicode MS" pitchFamily="50" charset="-127"/>
                <a:cs typeface="Arial" pitchFamily="34" charset="0"/>
                <a:sym typeface="Symbol"/>
              </a:rPr>
              <a:t>M</a:t>
            </a:r>
            <a:r>
              <a:rPr lang="en-US" altLang="ko-KR" sz="1800" dirty="0" smtClean="0">
                <a:ea typeface="Arial Unicode MS" pitchFamily="50" charset="-127"/>
                <a:cs typeface="Arial" pitchFamily="34" charset="0"/>
                <a:sym typeface="Symbol"/>
              </a:rPr>
              <a:t>ean </a:t>
            </a:r>
            <a:r>
              <a:rPr lang="en-US" altLang="ko-KR" sz="1800" dirty="0">
                <a:ea typeface="Arial Unicode MS" pitchFamily="50" charset="-127"/>
                <a:cs typeface="Arial" pitchFamily="34" charset="0"/>
                <a:sym typeface="Symbol"/>
              </a:rPr>
              <a:t>shear criterion (</a:t>
            </a:r>
            <a:r>
              <a:rPr lang="en-US" altLang="ko-KR" sz="1800" baseline="-25000" dirty="0" err="1">
                <a:ea typeface="Arial Unicode MS" pitchFamily="50" charset="-127"/>
                <a:cs typeface="Arial" pitchFamily="34" charset="0"/>
                <a:sym typeface="Symbol"/>
              </a:rPr>
              <a:t>ExB</a:t>
            </a:r>
            <a:r>
              <a:rPr lang="en-US" altLang="ko-KR" sz="1800" baseline="-25000" dirty="0"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1800" dirty="0">
                <a:ea typeface="Arial Unicode MS" pitchFamily="50" charset="-127"/>
                <a:cs typeface="Arial" pitchFamily="34" charset="0"/>
                <a:sym typeface="Symbol"/>
              </a:rPr>
              <a:t>&gt; </a:t>
            </a:r>
            <a:r>
              <a:rPr lang="en-US" altLang="ko-KR" sz="1800" baseline="-25000" dirty="0" err="1">
                <a:ea typeface="Arial Unicode MS" pitchFamily="50" charset="-127"/>
                <a:cs typeface="Arial" pitchFamily="34" charset="0"/>
                <a:sym typeface="Symbol"/>
              </a:rPr>
              <a:t>lin</a:t>
            </a:r>
            <a:r>
              <a:rPr lang="en-US" altLang="ko-KR" sz="1800" dirty="0">
                <a:ea typeface="Arial Unicode MS" pitchFamily="50" charset="-127"/>
                <a:cs typeface="Arial" pitchFamily="34" charset="0"/>
                <a:sym typeface="Symbol"/>
              </a:rPr>
              <a:t>) is satisfied </a:t>
            </a:r>
            <a:r>
              <a:rPr lang="en-US" altLang="ko-KR" sz="1800" dirty="0" smtClean="0">
                <a:ea typeface="Arial Unicode MS" pitchFamily="50" charset="-127"/>
                <a:cs typeface="Arial" pitchFamily="34" charset="0"/>
                <a:sym typeface="Symbol"/>
              </a:rPr>
              <a:t>later, at t=</a:t>
            </a:r>
            <a:r>
              <a:rPr lang="en-US" altLang="ko-KR" sz="1800" dirty="0" err="1" smtClean="0">
                <a:ea typeface="Arial Unicode MS" pitchFamily="50" charset="-127"/>
                <a:cs typeface="Arial" pitchFamily="34" charset="0"/>
                <a:sym typeface="Symbol"/>
              </a:rPr>
              <a:t>t</a:t>
            </a:r>
            <a:r>
              <a:rPr lang="en-US" altLang="ko-KR" sz="1800" baseline="-25000" dirty="0" err="1" smtClean="0">
                <a:ea typeface="Arial Unicode MS" pitchFamily="50" charset="-127"/>
                <a:cs typeface="Arial" pitchFamily="34" charset="0"/>
                <a:sym typeface="Symbol"/>
              </a:rPr>
              <a:t>C</a:t>
            </a:r>
            <a:r>
              <a:rPr lang="en-US" altLang="ko-KR" sz="1800" baseline="-25000" dirty="0" smtClean="0"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1800" dirty="0" smtClean="0"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 H-mode sustained afterward</a:t>
            </a:r>
            <a:endParaRPr lang="en-US" altLang="ko-KR" sz="1800" dirty="0" smtClean="0">
              <a:ea typeface="Arial Unicode MS" pitchFamily="50" charset="-127"/>
              <a:cs typeface="Arial" pitchFamily="34" charset="0"/>
              <a:sym typeface="Symbo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999" y="1091069"/>
            <a:ext cx="4464496" cy="392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24"/>
          <p:cNvCxnSpPr/>
          <p:nvPr/>
        </p:nvCxnSpPr>
        <p:spPr>
          <a:xfrm flipV="1">
            <a:off x="4872295" y="1872759"/>
            <a:ext cx="1408316" cy="10398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0611" y="1608379"/>
            <a:ext cx="240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Mean flow shear</a:t>
            </a:r>
          </a:p>
          <a:p>
            <a:r>
              <a:rPr lang="en-US" altLang="ko-KR" dirty="0">
                <a:solidFill>
                  <a:srgbClr val="0000FF"/>
                </a:solidFill>
              </a:rPr>
              <a:t>d</a:t>
            </a:r>
            <a:r>
              <a:rPr lang="en-US" altLang="ko-KR" dirty="0" smtClean="0">
                <a:solidFill>
                  <a:srgbClr val="0000FF"/>
                </a:solidFill>
              </a:rPr>
              <a:t>ominant (</a:t>
            </a:r>
            <a:r>
              <a:rPr lang="en-US" altLang="ko-KR" dirty="0" smtClean="0">
                <a:solidFill>
                  <a:srgbClr val="0000FF"/>
                </a:solidFill>
                <a:sym typeface="Symbol"/>
              </a:rPr>
              <a:t></a:t>
            </a:r>
            <a:r>
              <a:rPr lang="en-US" altLang="ko-KR" baseline="-25000" dirty="0" err="1" smtClean="0">
                <a:solidFill>
                  <a:srgbClr val="0000FF"/>
                </a:solidFill>
                <a:sym typeface="Symbol"/>
              </a:rPr>
              <a:t>ExB</a:t>
            </a:r>
            <a:r>
              <a:rPr lang="en-US" altLang="ko-KR" baseline="-2500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sym typeface="Symbol"/>
              </a:rPr>
              <a:t> </a:t>
            </a:r>
            <a:r>
              <a:rPr lang="en-US" altLang="ko-KR" dirty="0">
                <a:solidFill>
                  <a:srgbClr val="0000FF"/>
                </a:solidFill>
                <a:sym typeface="Symbol"/>
              </a:rPr>
              <a:t>P</a:t>
            </a:r>
            <a:r>
              <a:rPr lang="en-US" altLang="ko-KR" dirty="0" smtClean="0">
                <a:solidFill>
                  <a:srgbClr val="0000FF"/>
                </a:solidFill>
                <a:sym typeface="Symbol"/>
              </a:rPr>
              <a:t>)</a:t>
            </a:r>
            <a:endParaRPr lang="en-US" altLang="ko-KR" dirty="0" smtClean="0">
              <a:solidFill>
                <a:srgbClr val="0000FF"/>
              </a:solidFill>
            </a:endParaRPr>
          </a:p>
        </p:txBody>
      </p:sp>
      <p:cxnSp>
        <p:nvCxnSpPr>
          <p:cNvPr id="7" name="Straight Arrow Connector 24"/>
          <p:cNvCxnSpPr/>
          <p:nvPr/>
        </p:nvCxnSpPr>
        <p:spPr>
          <a:xfrm flipH="1">
            <a:off x="3711783" y="1880387"/>
            <a:ext cx="1160512" cy="0"/>
          </a:xfrm>
          <a:prstGeom prst="straightConnector1">
            <a:avLst/>
          </a:prstGeom>
          <a:ln w="254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1618777"/>
            <a:ext cx="267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Turbulence-driven flow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s</a:t>
            </a:r>
            <a:r>
              <a:rPr lang="en-US" altLang="ko-KR" dirty="0" smtClean="0">
                <a:solidFill>
                  <a:srgbClr val="FF0000"/>
                </a:solidFill>
              </a:rPr>
              <a:t>hear dominant</a:t>
            </a:r>
          </a:p>
        </p:txBody>
      </p:sp>
      <p:cxnSp>
        <p:nvCxnSpPr>
          <p:cNvPr id="11" name="Straight Arrow Connector 24"/>
          <p:cNvCxnSpPr/>
          <p:nvPr/>
        </p:nvCxnSpPr>
        <p:spPr>
          <a:xfrm flipV="1">
            <a:off x="5156908" y="4077072"/>
            <a:ext cx="1152128" cy="10398"/>
          </a:xfrm>
          <a:prstGeom prst="straightConnector1">
            <a:avLst/>
          </a:prstGeom>
          <a:ln w="2540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5750" y="3923183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B050"/>
                </a:solidFill>
                <a:ea typeface="Arial Unicode MS" pitchFamily="50" charset="-127"/>
                <a:cs typeface="Arial" pitchFamily="34" charset="0"/>
                <a:sym typeface="Symbol"/>
              </a:rPr>
              <a:t></a:t>
            </a:r>
            <a:r>
              <a:rPr lang="en-US" altLang="ko-KR" baseline="-25000" dirty="0" err="1">
                <a:solidFill>
                  <a:srgbClr val="00B050"/>
                </a:solidFill>
                <a:ea typeface="Arial Unicode MS" pitchFamily="50" charset="-127"/>
                <a:cs typeface="Arial" pitchFamily="34" charset="0"/>
                <a:sym typeface="Symbol"/>
              </a:rPr>
              <a:t>ExB</a:t>
            </a:r>
            <a:r>
              <a:rPr lang="en-US" altLang="ko-KR" baseline="-25000" dirty="0">
                <a:solidFill>
                  <a:srgbClr val="00B050"/>
                </a:solidFill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dirty="0">
                <a:solidFill>
                  <a:srgbClr val="00B050"/>
                </a:solidFill>
                <a:ea typeface="Arial Unicode MS" pitchFamily="50" charset="-127"/>
                <a:cs typeface="Arial" pitchFamily="34" charset="0"/>
                <a:sym typeface="Symbol"/>
              </a:rPr>
              <a:t>&gt; </a:t>
            </a:r>
            <a:r>
              <a:rPr lang="en-US" altLang="ko-KR" baseline="-25000" dirty="0" err="1" smtClean="0">
                <a:solidFill>
                  <a:srgbClr val="00B050"/>
                </a:solidFill>
                <a:ea typeface="Arial Unicode MS" pitchFamily="50" charset="-127"/>
                <a:cs typeface="Arial" pitchFamily="34" charset="0"/>
                <a:sym typeface="Symbol"/>
              </a:rPr>
              <a:t>lin</a:t>
            </a:r>
            <a:endParaRPr lang="en-US" altLang="ko-KR" dirty="0" smtClean="0">
              <a:solidFill>
                <a:srgbClr val="00B050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04449" y="6492875"/>
            <a:ext cx="53955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016" y="4581128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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27383"/>
            <a:ext cx="9144000" cy="648071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400" dirty="0" smtClean="0">
                <a:solidFill>
                  <a:schemeClr val="bg1"/>
                </a:solidFill>
                <a:ea typeface="맑은 고딕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Preliminary electromagnetic three-field results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080" y="737086"/>
            <a:ext cx="361538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33167"/>
            <a:ext cx="3744416" cy="29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4"/>
          <p:cNvSpPr/>
          <p:nvPr/>
        </p:nvSpPr>
        <p:spPr>
          <a:xfrm>
            <a:off x="201040" y="942975"/>
            <a:ext cx="4731000" cy="50783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of ETB formation using three-field model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Two-field model + Ohm’s law for perturbed vector potential (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)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</a:t>
            </a:r>
          </a:p>
          <a:p>
            <a:pPr lvl="1"/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Profiles of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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neo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and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</a:t>
            </a:r>
            <a:r>
              <a:rPr lang="en-US" altLang="ko-KR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neo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are fixed in time in this simulation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ETB occurs for P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2.0 as seen in right figures</a:t>
            </a:r>
          </a:p>
          <a:p>
            <a:pPr lvl="1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 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Suggests that  the transition physics as found in electrostatic case may also apply for the electromagnetic case (Work is in progress)  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059723"/>
              </p:ext>
            </p:extLst>
          </p:nvPr>
        </p:nvGraphicFramePr>
        <p:xfrm>
          <a:off x="1547664" y="2455143"/>
          <a:ext cx="2536680" cy="71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8" name="Equation" r:id="rId6" imgW="1384200" imgH="393480" progId="Equation.3">
                  <p:embed/>
                </p:oleObj>
              </mc:Choice>
              <mc:Fallback>
                <p:oleObj name="Equation" r:id="rId6" imgW="1384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455143"/>
                        <a:ext cx="2536680" cy="711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04449" y="6492875"/>
            <a:ext cx="53955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35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Conclusions and discussions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0641" y="404664"/>
            <a:ext cx="9144000" cy="604867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20000"/>
              </a:spcBef>
              <a:defRPr/>
            </a:pPr>
            <a:endParaRPr lang="en-US" altLang="ko-KR" sz="2000" dirty="0" smtClean="0">
              <a:solidFill>
                <a:srgbClr val="0000FF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342900" indent="-342900">
              <a:spcBef>
                <a:spcPts val="400"/>
              </a:spcBef>
              <a:buFont typeface="Wingdings" pitchFamily="2" charset="2"/>
              <a:buChar char="l"/>
              <a:defRPr/>
            </a:pPr>
            <a:r>
              <a:rPr lang="en-US" altLang="ko-KR" sz="2000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First 3D turbulence simulation to explicitly show </a:t>
            </a: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ko-KR" sz="2000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ETB formation for </a:t>
            </a:r>
            <a:r>
              <a:rPr lang="en-US" altLang="ko-KR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</a:t>
            </a:r>
            <a:r>
              <a:rPr lang="en-US" altLang="ko-KR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</a:t>
            </a:r>
            <a:r>
              <a:rPr lang="en-US" altLang="ko-KR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&gt; </a:t>
            </a:r>
            <a:r>
              <a:rPr lang="en-US" altLang="ko-KR" sz="2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</a:t>
            </a:r>
            <a:r>
              <a:rPr lang="en-US" altLang="ko-KR" sz="2000" baseline="-25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</a:t>
            </a:r>
            <a:endParaRPr lang="en-US" altLang="ko-KR" sz="2000" dirty="0" smtClean="0">
              <a:solidFill>
                <a:srgbClr val="0000FF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The criteria R</a:t>
            </a:r>
            <a:r>
              <a:rPr lang="en-US" altLang="ko-KR" sz="2000" b="1" baseline="-250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&gt; 1 is the trigger of the L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H transition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  <a:p>
            <a:pPr lvl="1">
              <a:spcBef>
                <a:spcPts val="400"/>
              </a:spcBef>
              <a:defRPr/>
            </a:pPr>
            <a:r>
              <a:rPr lang="en-US" altLang="ko-KR" sz="2000" b="1" dirty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  </a:t>
            </a: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Detailed time sequence of the L-H transition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2000" b="1" dirty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</a:t>
            </a:r>
            <a:r>
              <a:rPr lang="en-US" altLang="ko-KR" sz="2000" b="1" baseline="-25000" dirty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</a:t>
            </a:r>
            <a:r>
              <a:rPr lang="en-US" altLang="ko-KR" sz="2000" b="1" dirty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&gt; </a:t>
            </a:r>
            <a:r>
              <a:rPr lang="en-US" altLang="ko-KR" sz="2000" b="1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1 </a:t>
            </a:r>
            <a:r>
              <a:rPr lang="en-US" altLang="ko-KR" sz="2000" b="1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 the surge of the turbulence-driven flow shear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An increase of pressure gradient  mean flow shear development via positive feedback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</a:t>
            </a:r>
            <a:r>
              <a:rPr lang="en-US" altLang="ko-KR" sz="2000" b="1" baseline="-25000" dirty="0" err="1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ExB</a:t>
            </a:r>
            <a:r>
              <a:rPr lang="en-US" altLang="ko-KR" sz="2000" b="1" baseline="-25000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&gt; </a:t>
            </a:r>
            <a:r>
              <a:rPr lang="en-US" altLang="ko-KR" sz="2000" b="1" baseline="-25000" dirty="0" err="1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lin</a:t>
            </a:r>
            <a:r>
              <a:rPr lang="en-US" altLang="ko-KR" sz="2000" b="1" baseline="-25000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2000" b="1" dirty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 steady </a:t>
            </a:r>
            <a:r>
              <a:rPr lang="en-US" altLang="ko-KR" sz="2000" b="1" dirty="0" smtClean="0">
                <a:solidFill>
                  <a:srgbClr val="0000FF"/>
                </a:solidFill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H-mode sustained</a:t>
            </a:r>
            <a:endParaRPr lang="en-US" altLang="ko-KR" sz="2000" b="1" dirty="0" smtClean="0">
              <a:solidFill>
                <a:srgbClr val="FF0000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914400" lvl="1" indent="-457200">
              <a:spcBef>
                <a:spcPts val="400"/>
              </a:spcBef>
              <a:buFont typeface="+mj-lt"/>
              <a:buAutoNum type="arabicPeriod"/>
            </a:pPr>
            <a:endParaRPr lang="en-US" altLang="ko-KR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Future works</a:t>
            </a:r>
          </a:p>
          <a:p>
            <a:pPr marL="800100" lvl="1" indent="-342900">
              <a:spcBef>
                <a:spcPts val="400"/>
              </a:spcBef>
              <a:buFont typeface="Wingdings" pitchFamily="2" charset="2"/>
              <a:buChar char="ü"/>
            </a:pP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Microscopic parameter trends in R</a:t>
            </a:r>
            <a:r>
              <a:rPr lang="en-US" altLang="ko-KR" sz="2000" b="1" baseline="-250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 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and their relation to L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H transition power threshold scaling</a:t>
            </a:r>
            <a:endParaRPr lang="en-US" altLang="ko-KR" sz="2000" b="1" dirty="0" smtClean="0">
              <a:solidFill>
                <a:srgbClr val="FF0000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800100" lvl="1" indent="-342900">
              <a:spcBef>
                <a:spcPts val="400"/>
              </a:spcBef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Formation of sudden deep (in time) R</a:t>
            </a:r>
            <a:r>
              <a:rPr lang="en-US" altLang="ko-KR" sz="2000" baseline="-25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 </a:t>
            </a: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 just prior to the transition</a:t>
            </a:r>
          </a:p>
          <a:p>
            <a:pPr marL="800100" lvl="1" indent="-342900">
              <a:spcBef>
                <a:spcPts val="400"/>
              </a:spcBef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H</a:t>
            </a: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L</a:t>
            </a: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 back transition and hysteresis</a:t>
            </a:r>
          </a:p>
          <a:p>
            <a:pPr marL="800100" lvl="1" indent="-342900">
              <a:spcBef>
                <a:spcPts val="400"/>
              </a:spcBef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Electromagnetic case</a:t>
            </a:r>
          </a:p>
          <a:p>
            <a:pPr marL="800100" lvl="1" indent="-342900">
              <a:buFont typeface="Wingdings" pitchFamily="2" charset="2"/>
              <a:buChar char="ü"/>
            </a:pPr>
            <a:endParaRPr lang="en-US" altLang="ko-KR" sz="2000" dirty="0" smtClean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683568" y="2707736"/>
            <a:ext cx="288032" cy="448141"/>
          </a:xfrm>
          <a:prstGeom prst="curvedRightArrow">
            <a:avLst>
              <a:gd name="adj1" fmla="val 25000"/>
              <a:gd name="adj2" fmla="val 75000"/>
              <a:gd name="adj3" fmla="val 25000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683568" y="3142463"/>
            <a:ext cx="288032" cy="744122"/>
          </a:xfrm>
          <a:prstGeom prst="curvedRightArrow">
            <a:avLst>
              <a:gd name="adj1" fmla="val 25000"/>
              <a:gd name="adj2" fmla="val 75000"/>
              <a:gd name="adj3" fmla="val 25000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04449" y="6492875"/>
            <a:ext cx="53955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21668" y="1843639"/>
            <a:ext cx="7594748" cy="448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</a:rPr>
              <a:t>         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Microphysics (R</a:t>
            </a:r>
            <a:r>
              <a:rPr lang="en-US" altLang="ko-KR" sz="2000" b="1" baseline="-25000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T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)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may govern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L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H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transition process </a:t>
            </a:r>
            <a:endParaRPr lang="en-US" altLang="ko-KR" sz="2000" b="1" dirty="0" smtClean="0">
              <a:solidFill>
                <a:srgbClr val="FF0000"/>
              </a:solidFill>
              <a:ea typeface="Arial Unicode MS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971600" y="1987656"/>
            <a:ext cx="465957" cy="1493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9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"/>
            <a:ext cx="9144000" cy="69269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3200" dirty="0" smtClean="0">
                <a:solidFill>
                  <a:schemeClr val="bg1"/>
                </a:solidFill>
                <a:ea typeface="맑은 고딕"/>
              </a:rPr>
              <a:t>Introduction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5" name="직사각형 44"/>
          <p:cNvSpPr/>
          <p:nvPr/>
        </p:nvSpPr>
        <p:spPr>
          <a:xfrm>
            <a:off x="0" y="734208"/>
            <a:ext cx="91440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Font typeface="Wingdings" pitchFamily="2" charset="2"/>
              <a:buChar char="Ø"/>
            </a:pPr>
            <a:r>
              <a:rPr lang="en-US" altLang="ko-KR" sz="2000" dirty="0" smtClean="0">
                <a:solidFill>
                  <a:srgbClr val="0000FF"/>
                </a:solidFill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L-H transition phenomenology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Sudden bifurcation to high confinement (H-mode)</a:t>
            </a:r>
          </a:p>
          <a:p>
            <a:pPr lvl="1">
              <a:spcBef>
                <a:spcPts val="400"/>
              </a:spcBef>
              <a:buFont typeface="Wingdings" pitchFamily="2" charset="2"/>
              <a:buChar char="l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Studied  for ~32 years </a:t>
            </a:r>
          </a:p>
          <a:p>
            <a:pPr lvl="1">
              <a:spcBef>
                <a:spcPts val="400"/>
              </a:spcBef>
              <a:buFont typeface="Wingdings" pitchFamily="2" charset="2"/>
              <a:buChar char="l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Theory perspective-based on </a:t>
            </a: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bifurcation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lvl="1">
              <a:spcBef>
                <a:spcPts val="400"/>
              </a:spcBef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 self-organization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via predator-prey dynamics</a:t>
            </a: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paradigm: 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ExB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flow shear(</a:t>
            </a:r>
            <a:r>
              <a:rPr lang="en-US" altLang="ko-KR" sz="2000" b="1" dirty="0">
                <a:solidFill>
                  <a:srgbClr val="FF0000"/>
                </a:solidFill>
                <a:ea typeface="Arial Unicode MS" pitchFamily="50" charset="-127"/>
                <a:cs typeface="Arial" pitchFamily="34" charset="0"/>
                <a:sym typeface="Symbol"/>
              </a:rPr>
              <a:t></a:t>
            </a:r>
            <a:r>
              <a:rPr lang="en-US" altLang="ko-KR" sz="2000" b="1" baseline="-25000" dirty="0" err="1" smtClean="0">
                <a:solidFill>
                  <a:srgbClr val="FF0000"/>
                </a:solidFill>
                <a:ea typeface="Arial Unicode MS" pitchFamily="50" charset="-127"/>
                <a:cs typeface="Arial" pitchFamily="34" charset="0"/>
                <a:sym typeface="Symbol"/>
              </a:rPr>
              <a:t>ExB</a:t>
            </a:r>
            <a:r>
              <a:rPr lang="en-US" altLang="ko-KR" sz="2000" b="1" dirty="0">
                <a:solidFill>
                  <a:srgbClr val="FF0000"/>
                </a:solidFill>
                <a:ea typeface="Arial Unicode MS" pitchFamily="50" charset="-127"/>
                <a:cs typeface="Arial" pitchFamily="34" charset="0"/>
                <a:sym typeface="Symbol"/>
              </a:rPr>
              <a:t>)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suppression of the turbulence</a:t>
            </a:r>
          </a:p>
          <a:p>
            <a:pPr marL="1257300" lvl="2" indent="-34290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</a:t>
            </a:r>
            <a:r>
              <a:rPr lang="en-US" altLang="ko-KR" sz="2000" b="1" baseline="-25000" dirty="0" err="1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ExB</a:t>
            </a:r>
            <a:r>
              <a:rPr lang="en-US" altLang="ko-KR" sz="2000" b="1" baseline="-25000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2000" b="1" dirty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&gt; </a:t>
            </a:r>
            <a:r>
              <a:rPr lang="en-US" altLang="ko-KR" sz="2000" b="1" baseline="-25000" dirty="0" err="1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lin</a:t>
            </a:r>
            <a:r>
              <a:rPr lang="en-US" altLang="ko-KR" sz="2000" b="1" baseline="-25000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Symbol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ea typeface="Arial Unicode MS" pitchFamily="50" charset="-127"/>
                <a:cs typeface="Arial" pitchFamily="34" charset="0"/>
                <a:sym typeface="Wingdings" panose="05000000000000000000" pitchFamily="2" charset="2"/>
              </a:rPr>
              <a:t> turbulence suppressed and H-mode sustained</a:t>
            </a:r>
            <a:endParaRPr lang="en-US" altLang="ko-K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</a:p>
          <a:p>
            <a:pPr marL="1257300" lvl="2" indent="-34290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Trigger mechanism</a:t>
            </a:r>
          </a:p>
          <a:p>
            <a:pPr marL="1257300" lvl="2" indent="-342900">
              <a:spcBef>
                <a:spcPts val="400"/>
              </a:spcBef>
              <a:buFont typeface="Wingdings" panose="05000000000000000000" pitchFamily="2" charset="2"/>
              <a:buChar char="ü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criterion based on microphysics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(need predictive capability)</a:t>
            </a:r>
            <a:r>
              <a:rPr lang="en-US" altLang="ko-KR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57300" lvl="2" indent="-342900">
              <a:spcBef>
                <a:spcPts val="400"/>
              </a:spcBef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  <a:buFont typeface="Wingdings" pitchFamily="2" charset="2"/>
              <a:buChar char="Ø"/>
            </a:pPr>
            <a:r>
              <a:rPr lang="en-US" altLang="ko-KR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Main questions </a:t>
            </a: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triggers the transition?</a:t>
            </a: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the transition evolves?</a:t>
            </a:r>
          </a:p>
          <a:p>
            <a:pPr marL="800100" lvl="1" indent="-342900">
              <a:spcBef>
                <a:spcPts val="400"/>
              </a:spcBef>
              <a:buFont typeface="Wingdings" panose="05000000000000000000" pitchFamily="2" charset="2"/>
              <a:buChar char="l"/>
            </a:pPr>
            <a:r>
              <a:rPr lang="en-US" altLang="ko-KR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predict transition, and power threshold</a:t>
            </a: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>
              <a:spcBef>
                <a:spcPts val="400"/>
              </a:spcBef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3"/>
          <p:cNvSpPr/>
          <p:nvPr/>
        </p:nvSpPr>
        <p:spPr>
          <a:xfrm>
            <a:off x="539552" y="5373216"/>
            <a:ext cx="3888432" cy="720080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427984" y="5229200"/>
            <a:ext cx="604867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</a:rPr>
              <a:t>    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9992" y="5718051"/>
            <a:ext cx="36004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내용 개체 틀 2"/>
          <p:cNvSpPr txBox="1">
            <a:spLocks/>
          </p:cNvSpPr>
          <p:nvPr/>
        </p:nvSpPr>
        <p:spPr>
          <a:xfrm>
            <a:off x="4860032" y="5229200"/>
            <a:ext cx="604867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</a:rPr>
              <a:t>         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4731990" y="5517232"/>
            <a:ext cx="444852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</a:rPr>
              <a:t> </a:t>
            </a:r>
            <a:r>
              <a:rPr lang="en-US" altLang="ko-KR" sz="2000" b="1" dirty="0">
                <a:solidFill>
                  <a:srgbClr val="FF0000"/>
                </a:solidFill>
                <a:cs typeface="Arial" panose="020B0604020202020204" pitchFamily="34" charset="0"/>
                <a:sym typeface="Symbol"/>
              </a:rPr>
              <a:t>To be explained in the present talk </a:t>
            </a:r>
            <a:endParaRPr lang="en-US" altLang="ko-KR" sz="2000" b="1" dirty="0" smtClean="0">
              <a:solidFill>
                <a:srgbClr val="FF0000"/>
              </a:solidFill>
              <a:ea typeface="Arial Unicode MS" pitchFamily="50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"/>
            <a:ext cx="9144000" cy="548681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800" noProof="0" dirty="0" smtClean="0">
                <a:solidFill>
                  <a:schemeClr val="bg1"/>
                </a:solidFill>
                <a:ea typeface="맑은 고딕"/>
              </a:rPr>
              <a:t>H-mode and L-H transition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5" name="직사각형 44"/>
          <p:cNvSpPr/>
          <p:nvPr/>
        </p:nvSpPr>
        <p:spPr>
          <a:xfrm>
            <a:off x="-8802" y="787095"/>
            <a:ext cx="915280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H-mode: enhanced plasma confinement with edge transport barrier (ETB)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altLang="ko-KR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H-mode history/phenomenology (1982-2014)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Wagner (1982): first discovered at ASDEX-U</a:t>
            </a:r>
            <a:r>
              <a:rPr lang="en-US" altLang="ko-K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shear layer at edge, fluctuation decrease, existence of power threshold (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ko-KR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Predator-Prey paradigm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[Diamond, PRL, 1994; Kim &amp; Diamond, PRL 2003]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Zonal flow (ZF): predator, turbulence: prey, mean flow: another predator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ZF triggers the transition, while mean flow sustains the barrier</a:t>
            </a: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Why H-mode is important for fusion?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reason: can reduce reactor size</a:t>
            </a:r>
          </a:p>
          <a:p>
            <a:pPr marL="742950" lvl="1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H-mode driven high pedestal height 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 high fusion performance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l"/>
            </a:pPr>
            <a:endParaRPr lang="en-US" altLang="ko-K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6548" y="3955447"/>
            <a:ext cx="2823702" cy="249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520259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0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0" y="-1"/>
            <a:ext cx="9144000" cy="105273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800" noProof="0" dirty="0" smtClean="0">
                <a:solidFill>
                  <a:schemeClr val="bg1"/>
                </a:solidFill>
                <a:ea typeface="맑은 고딕"/>
              </a:rPr>
              <a:t>Experimental evidence of a role of turbulence-driven (ZF) flow in triggering L-H transition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7" name="직사각형 44"/>
          <p:cNvSpPr/>
          <p:nvPr/>
        </p:nvSpPr>
        <p:spPr>
          <a:xfrm>
            <a:off x="155170" y="1291982"/>
            <a:ext cx="4560846" cy="50783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Tynan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(2013) and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Manz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(2012)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Normalized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eynolds power</a:t>
            </a: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ko-KR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</a:t>
            </a:r>
          </a:p>
          <a:p>
            <a:pPr lvl="1"/>
            <a:r>
              <a:rPr lang="en-US" altLang="ko-K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meaning</a:t>
            </a: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 ratio of kinetic energy</a:t>
            </a:r>
          </a:p>
          <a:p>
            <a:pPr lvl="1"/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transfer from turbulence into ZF to</a:t>
            </a:r>
          </a:p>
          <a:p>
            <a:pPr lvl="1"/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the turbulence input power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Turbulence collapse condition</a:t>
            </a:r>
          </a:p>
          <a:p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                       R</a:t>
            </a:r>
            <a:r>
              <a:rPr lang="en-US" altLang="ko-KR" b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 </a:t>
            </a: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&gt; 1</a:t>
            </a:r>
          </a:p>
          <a:p>
            <a:endParaRPr lang="en-US" altLang="ko-KR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Experimental results show that L-H transition occurs when R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&gt;1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Yan (2014) reported a similar finding at DIII-D</a:t>
            </a:r>
          </a:p>
        </p:txBody>
      </p:sp>
      <p:pic>
        <p:nvPicPr>
          <p:cNvPr id="5" name="Picture 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664" y="2139152"/>
            <a:ext cx="1969755" cy="89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직사각형 44"/>
          <p:cNvSpPr/>
          <p:nvPr/>
        </p:nvSpPr>
        <p:spPr>
          <a:xfrm>
            <a:off x="6012160" y="1052736"/>
            <a:ext cx="18002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Tynan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(2013)</a:t>
            </a: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97152"/>
            <a:ext cx="3699026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47965" y="5517232"/>
            <a:ext cx="1981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Blue and Red:</a:t>
            </a:r>
          </a:p>
          <a:p>
            <a:r>
              <a:rPr lang="en-US" altLang="ko-KR" sz="16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~1cm inside LCFS</a:t>
            </a:r>
            <a:endParaRPr lang="en-US" altLang="ko-KR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직선 연결선 20"/>
          <p:cNvCxnSpPr/>
          <p:nvPr/>
        </p:nvCxnSpPr>
        <p:spPr>
          <a:xfrm>
            <a:off x="5436096" y="5013176"/>
            <a:ext cx="294314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5"/>
            <a:ext cx="3686708" cy="338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364088" y="2175638"/>
            <a:ext cx="1688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Green line: SOL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9255" y="1475487"/>
            <a:ext cx="1085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</a:t>
            </a:r>
            <a:r>
              <a:rPr lang="en-US" altLang="ko-KR" baseline="-25000" dirty="0" smtClean="0">
                <a:sym typeface="Symbol"/>
              </a:rPr>
              <a:t> </a:t>
            </a:r>
            <a:r>
              <a:rPr lang="en-US" altLang="ko-KR" dirty="0" smtClean="0">
                <a:sym typeface="Symbol"/>
              </a:rPr>
              <a:t>drop</a:t>
            </a:r>
            <a:endParaRPr lang="en-US" altLang="ko-KR" dirty="0" smtClean="0"/>
          </a:p>
        </p:txBody>
      </p:sp>
      <p:cxnSp>
        <p:nvCxnSpPr>
          <p:cNvPr id="27" name="Straight Arrow Connector 8"/>
          <p:cNvCxnSpPr/>
          <p:nvPr/>
        </p:nvCxnSpPr>
        <p:spPr>
          <a:xfrm flipH="1" flipV="1">
            <a:off x="7191532" y="1647883"/>
            <a:ext cx="394658" cy="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"/>
            <a:ext cx="9144000" cy="69269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3200" dirty="0" smtClean="0">
                <a:solidFill>
                  <a:schemeClr val="bg1"/>
                </a:solidFill>
                <a:ea typeface="맑은 고딕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Main results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5" name="직사각형 44"/>
          <p:cNvSpPr/>
          <p:nvPr/>
        </p:nvSpPr>
        <p:spPr>
          <a:xfrm>
            <a:off x="0" y="836712"/>
            <a:ext cx="9144000" cy="50167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 flux-driven simulation of edge transport barrier (ETB) formation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shows that</a:t>
            </a:r>
          </a:p>
          <a:p>
            <a:pPr lvl="1"/>
            <a:endParaRPr lang="en-US" altLang="ko-K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ETB forms once input power exceeds a threshold value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Steep pressure pedestal , deep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Er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well appear when P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&gt;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</a:t>
            </a:r>
            <a:r>
              <a:rPr lang="en-US" altLang="ko-KR" sz="20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</a:t>
            </a:r>
            <a:endParaRPr lang="en-US" altLang="ko-KR" sz="2000" baseline="-250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 versus -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P curve shows a feature of first-order phase transition</a:t>
            </a:r>
            <a:endParaRPr lang="en-US" altLang="ko-KR" sz="20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endParaRPr lang="en-US" altLang="ko-KR" sz="20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ETB transition is triggered by turbulence-driven flow shear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</a:t>
            </a:r>
            <a:r>
              <a:rPr lang="en-US" altLang="ko-KR" sz="2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ko-K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&gt; 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</a:t>
            </a:r>
            <a:r>
              <a:rPr lang="en-US" altLang="ko-KR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criterion 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for the trigger </a:t>
            </a:r>
            <a:r>
              <a:rPr lang="en-US" altLang="ko-K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of the 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transition</a:t>
            </a:r>
            <a:endParaRPr lang="en-US" altLang="ko-K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Burst of the turbulence-driven flow shear appears just prior to the transition point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ko-KR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Time sequence of the transition is clear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Peaking of the normalized Reynolds power (R</a:t>
            </a:r>
            <a:r>
              <a:rPr lang="en-US" altLang="ko-KR" sz="2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&gt; 1):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Turbulence suppressed and pressure gradients increased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Mean flow shear (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V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 from 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 rises</a:t>
            </a:r>
            <a:r>
              <a:rPr lang="en-US" altLang="ko-KR" sz="2000" dirty="0" smtClean="0">
                <a:ea typeface="Arial Unicode MS" pitchFamily="50" charset="-127"/>
                <a:cs typeface="Arial" pitchFamily="34" charset="0"/>
                <a:sym typeface="Symbol"/>
              </a:rPr>
              <a:t>: </a:t>
            </a:r>
            <a:r>
              <a:rPr lang="en-US" altLang="ko-K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sustain H-mode</a:t>
            </a:r>
          </a:p>
        </p:txBody>
      </p:sp>
      <p:sp>
        <p:nvSpPr>
          <p:cNvPr id="9" name="Rectangle 3"/>
          <p:cNvSpPr/>
          <p:nvPr/>
        </p:nvSpPr>
        <p:spPr>
          <a:xfrm>
            <a:off x="539552" y="2996952"/>
            <a:ext cx="7632848" cy="348139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"/>
          <p:cNvSpPr/>
          <p:nvPr/>
        </p:nvSpPr>
        <p:spPr>
          <a:xfrm>
            <a:off x="539552" y="4509120"/>
            <a:ext cx="5328592" cy="348139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115616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</a:rPr>
              <a:t>         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Microphysics (R</a:t>
            </a:r>
            <a:r>
              <a:rPr lang="en-US" altLang="ko-KR" sz="2000" b="1" baseline="-25000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T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)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may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govern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L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H transition! 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187623" y="6057292"/>
            <a:ext cx="576064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4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1"/>
          <p:cNvSpPr txBox="1">
            <a:spLocks/>
          </p:cNvSpPr>
          <p:nvPr/>
        </p:nvSpPr>
        <p:spPr>
          <a:xfrm>
            <a:off x="0" y="-27384"/>
            <a:ext cx="9144000" cy="620689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3D model using BOUT++</a:t>
            </a:r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395536" y="1920815"/>
            <a:ext cx="200561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en-US" altLang="ko-KR" sz="1800" b="1" dirty="0" err="1" smtClean="0">
                <a:cs typeface="Arial" pitchFamily="34" charset="0"/>
              </a:rPr>
              <a:t>Vorticity</a:t>
            </a:r>
            <a:r>
              <a:rPr lang="en-US" altLang="ko-KR" sz="1800" b="1" dirty="0" smtClean="0">
                <a:cs typeface="Arial" pitchFamily="34" charset="0"/>
              </a:rPr>
              <a:t> (U)</a:t>
            </a:r>
          </a:p>
        </p:txBody>
      </p:sp>
      <p:sp>
        <p:nvSpPr>
          <p:cNvPr id="26" name="내용 개체 틀 2"/>
          <p:cNvSpPr txBox="1">
            <a:spLocks/>
          </p:cNvSpPr>
          <p:nvPr/>
        </p:nvSpPr>
        <p:spPr>
          <a:xfrm>
            <a:off x="395536" y="4653136"/>
            <a:ext cx="842493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l"/>
              <a:defRPr/>
            </a:pP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Pressure (P)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l"/>
              <a:defRPr/>
            </a:pP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맑은 고딕"/>
              <a:cs typeface="Arial" pitchFamily="34" charset="0"/>
            </a:endParaRPr>
          </a:p>
          <a:p>
            <a:pPr lvl="1">
              <a:lnSpc>
                <a:spcPct val="120000"/>
              </a:lnSpc>
              <a:spcBef>
                <a:spcPct val="20000"/>
              </a:spcBef>
              <a:defRPr/>
            </a:pPr>
            <a:endParaRPr lang="en-US" altLang="ko-KR" dirty="0">
              <a:sym typeface="Symbol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ko-KR" b="1" dirty="0" smtClean="0">
                <a:cs typeface="Arial" panose="020B0604020202020204" pitchFamily="34" charset="0"/>
                <a:sym typeface="Symbol"/>
              </a:rPr>
              <a:t>     </a:t>
            </a:r>
            <a:r>
              <a:rPr lang="en-US" altLang="ko-KR" dirty="0" smtClean="0"/>
              <a:t>Overall </a:t>
            </a:r>
            <a:r>
              <a:rPr lang="en-US" altLang="ko-KR" dirty="0"/>
              <a:t>results are independent of the particular source and </a:t>
            </a:r>
            <a:r>
              <a:rPr lang="en-US" altLang="ko-KR" dirty="0" smtClean="0"/>
              <a:t>sink profiles</a:t>
            </a:r>
          </a:p>
          <a:p>
            <a:pPr>
              <a:spcBef>
                <a:spcPct val="20000"/>
              </a:spcBef>
              <a:defRPr/>
            </a:pPr>
            <a:r>
              <a:rPr lang="en-US" altLang="ko-KR" dirty="0" smtClean="0"/>
              <a:t>    </a:t>
            </a:r>
            <a:r>
              <a:rPr lang="en-US" altLang="ko-KR" b="1" dirty="0" smtClean="0">
                <a:cs typeface="Arial" panose="020B0604020202020204" pitchFamily="34" charset="0"/>
                <a:sym typeface="Symbol"/>
              </a:rPr>
              <a:t>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For transport coefficients, we use 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</a:t>
            </a:r>
            <a:r>
              <a:rPr lang="en-US" altLang="ko-KR" baseline="-25000" dirty="0">
                <a:latin typeface="+mn-ea"/>
                <a:cs typeface="Arial" panose="020B0604020202020204" pitchFamily="34" charset="0"/>
                <a:sym typeface="Symbol"/>
              </a:rPr>
              <a:t>||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=0.1, </a:t>
            </a:r>
            <a:r>
              <a:rPr lang="en-US" altLang="ko-KR" baseline="-25000" dirty="0">
                <a:latin typeface="+mn-ea"/>
                <a:cs typeface="Arial" panose="020B0604020202020204" pitchFamily="34" charset="0"/>
                <a:sym typeface="Symbol"/>
              </a:rPr>
              <a:t>neo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=</a:t>
            </a:r>
            <a:r>
              <a:rPr lang="en-US" altLang="ko-KR" baseline="-25000" dirty="0">
                <a:latin typeface="+mn-ea"/>
                <a:cs typeface="Arial" panose="020B0604020202020204" pitchFamily="34" charset="0"/>
                <a:sym typeface="Symbol"/>
              </a:rPr>
              <a:t>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=3.010</a:t>
            </a:r>
            <a:r>
              <a:rPr lang="en-US" altLang="ko-KR" baseline="30000" dirty="0">
                <a:latin typeface="+mn-ea"/>
                <a:cs typeface="Arial" panose="020B0604020202020204" pitchFamily="34" charset="0"/>
                <a:sym typeface="Symbol"/>
              </a:rPr>
              <a:t>-6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endParaRPr lang="en-US" altLang="ko-KR" b="1" dirty="0" smtClean="0">
              <a:latin typeface="Arial" pitchFamily="34" charset="0"/>
              <a:ea typeface="맑은 고딕"/>
              <a:cs typeface="Arial" pitchFamily="34" charset="0"/>
            </a:endParaRP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08732"/>
              </p:ext>
            </p:extLst>
          </p:nvPr>
        </p:nvGraphicFramePr>
        <p:xfrm>
          <a:off x="282222" y="2252394"/>
          <a:ext cx="7164470" cy="119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8" name="Equation" r:id="rId4" imgW="4114800" imgH="685800" progId="Equation.3">
                  <p:embed/>
                </p:oleObj>
              </mc:Choice>
              <mc:Fallback>
                <p:oleObj name="Equation" r:id="rId4" imgW="4114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22" y="2252394"/>
                        <a:ext cx="7164470" cy="11925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9581"/>
              </p:ext>
            </p:extLst>
          </p:nvPr>
        </p:nvGraphicFramePr>
        <p:xfrm>
          <a:off x="374365" y="5136111"/>
          <a:ext cx="5389562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9" name="수식" r:id="rId6" imgW="3022560" imgH="393480" progId="Equation.3">
                  <p:embed/>
                </p:oleObj>
              </mc:Choice>
              <mc:Fallback>
                <p:oleObj name="수식" r:id="rId6" imgW="3022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65" y="5136111"/>
                        <a:ext cx="5389562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3"/>
          <p:cNvSpPr/>
          <p:nvPr/>
        </p:nvSpPr>
        <p:spPr>
          <a:xfrm>
            <a:off x="5374703" y="2420881"/>
            <a:ext cx="1881772" cy="425601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4845593" y="1844824"/>
            <a:ext cx="4111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Neoclassical </a:t>
            </a:r>
            <a:r>
              <a:rPr lang="en-US" altLang="ko-KR" b="1" dirty="0" err="1" smtClean="0">
                <a:solidFill>
                  <a:srgbClr val="FF0000"/>
                </a:solidFill>
              </a:rPr>
              <a:t>poloidal</a:t>
            </a:r>
            <a:r>
              <a:rPr lang="en-US" altLang="ko-KR" b="1" dirty="0" smtClean="0">
                <a:solidFill>
                  <a:srgbClr val="FF0000"/>
                </a:solidFill>
              </a:rPr>
              <a:t> flow damping</a:t>
            </a:r>
          </a:p>
          <a:p>
            <a:r>
              <a:rPr lang="en-US" altLang="ko-KR" b="1" dirty="0">
                <a:solidFill>
                  <a:srgbClr val="FF0000"/>
                </a:solidFill>
              </a:rPr>
              <a:t>a</a:t>
            </a:r>
            <a:r>
              <a:rPr lang="en-US" altLang="ko-KR" b="1" dirty="0" smtClean="0">
                <a:solidFill>
                  <a:srgbClr val="FF0000"/>
                </a:solidFill>
              </a:rPr>
              <a:t>ccounting for self-consistent flow</a:t>
            </a:r>
          </a:p>
        </p:txBody>
      </p:sp>
      <p:sp>
        <p:nvSpPr>
          <p:cNvPr id="32" name="Rectangle 3"/>
          <p:cNvSpPr/>
          <p:nvPr/>
        </p:nvSpPr>
        <p:spPr>
          <a:xfrm>
            <a:off x="4314985" y="5192754"/>
            <a:ext cx="648072" cy="504056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Rectangle 3"/>
          <p:cNvSpPr/>
          <p:nvPr/>
        </p:nvSpPr>
        <p:spPr>
          <a:xfrm>
            <a:off x="5107073" y="5174809"/>
            <a:ext cx="651922" cy="504056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929" y="4828014"/>
            <a:ext cx="150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66FF"/>
                </a:solidFill>
              </a:rPr>
              <a:t>Heat source</a:t>
            </a:r>
            <a:endParaRPr lang="en-US" altLang="ko-KR" b="1" dirty="0">
              <a:solidFill>
                <a:srgbClr val="FF66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44418" y="4854727"/>
            <a:ext cx="293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66FF"/>
                </a:solidFill>
              </a:rPr>
              <a:t>Sink </a:t>
            </a:r>
            <a:r>
              <a:rPr lang="en-US" altLang="ko-KR" b="1" dirty="0" smtClean="0">
                <a:solidFill>
                  <a:srgbClr val="FF66FF"/>
                </a:solidFill>
                <a:sym typeface="Wingdings" pitchFamily="2" charset="2"/>
              </a:rPr>
              <a:t> </a:t>
            </a:r>
            <a:r>
              <a:rPr lang="en-US" altLang="ko-KR" b="1" dirty="0">
                <a:solidFill>
                  <a:srgbClr val="FF66FF"/>
                </a:solidFill>
                <a:sym typeface="Wingdings" pitchFamily="2" charset="2"/>
              </a:rPr>
              <a:t>m</a:t>
            </a:r>
            <a:r>
              <a:rPr lang="en-US" altLang="ko-KR" b="1" dirty="0" smtClean="0">
                <a:solidFill>
                  <a:srgbClr val="FF66FF"/>
                </a:solidFill>
              </a:rPr>
              <a:t>odels </a:t>
            </a:r>
            <a:r>
              <a:rPr lang="en-US" altLang="ko-KR" b="1" dirty="0">
                <a:solidFill>
                  <a:srgbClr val="FF66FF"/>
                </a:solidFill>
              </a:rPr>
              <a:t>SOL </a:t>
            </a:r>
            <a:r>
              <a:rPr lang="en-US" altLang="ko-KR" b="1" dirty="0" smtClean="0">
                <a:solidFill>
                  <a:srgbClr val="FF66FF"/>
                </a:solidFill>
              </a:rPr>
              <a:t>loss </a:t>
            </a:r>
          </a:p>
        </p:txBody>
      </p:sp>
      <p:sp>
        <p:nvSpPr>
          <p:cNvPr id="42" name="Rectangle 3"/>
          <p:cNvSpPr/>
          <p:nvPr/>
        </p:nvSpPr>
        <p:spPr>
          <a:xfrm>
            <a:off x="291883" y="3573016"/>
            <a:ext cx="2533599" cy="453497"/>
          </a:xfrm>
          <a:prstGeom prst="rect">
            <a:avLst/>
          </a:prstGeom>
          <a:solidFill>
            <a:srgbClr val="FF66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내용 개체 틀 2"/>
          <p:cNvSpPr txBox="1">
            <a:spLocks/>
          </p:cNvSpPr>
          <p:nvPr/>
        </p:nvSpPr>
        <p:spPr>
          <a:xfrm>
            <a:off x="395536" y="692696"/>
            <a:ext cx="8748464" cy="1008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Wingdings" panose="05000000000000000000" pitchFamily="2" charset="2"/>
              <a:buChar char="l"/>
            </a:pPr>
            <a:r>
              <a:rPr lang="en-US" altLang="ko-KR" sz="1800" b="1" dirty="0">
                <a:solidFill>
                  <a:srgbClr val="0000FF"/>
                </a:solidFill>
              </a:rPr>
              <a:t>Electrostatic model with resistive ballooning (RBM) </a:t>
            </a:r>
            <a:r>
              <a:rPr lang="en-US" altLang="ko-KR" sz="1800" b="1" dirty="0" smtClean="0">
                <a:solidFill>
                  <a:srgbClr val="0000FF"/>
                </a:solidFill>
              </a:rPr>
              <a:t>turbulence</a:t>
            </a:r>
            <a:endParaRPr lang="en-US" altLang="ko-KR" sz="1800" b="1" dirty="0" smtClean="0">
              <a:solidFill>
                <a:srgbClr val="0000FF"/>
              </a:solidFill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800" b="1" dirty="0">
                <a:solidFill>
                  <a:srgbClr val="0000FF"/>
                </a:solidFill>
                <a:cs typeface="Arial" pitchFamily="34" charset="0"/>
              </a:rPr>
              <a:t>Two field (</a:t>
            </a:r>
            <a:r>
              <a:rPr lang="en-US" altLang="ko-KR" sz="1800" b="1" dirty="0" err="1">
                <a:solidFill>
                  <a:srgbClr val="0000FF"/>
                </a:solidFill>
                <a:cs typeface="Arial" pitchFamily="34" charset="0"/>
              </a:rPr>
              <a:t>vorticity</a:t>
            </a:r>
            <a:r>
              <a:rPr lang="en-US" altLang="ko-KR" sz="1800" b="1" dirty="0">
                <a:solidFill>
                  <a:srgbClr val="0000FF"/>
                </a:solidFill>
                <a:cs typeface="Arial" pitchFamily="34" charset="0"/>
              </a:rPr>
              <a:t>, pressure) reduced MHD equations (constant density)</a:t>
            </a:r>
            <a:endParaRPr lang="en-US" altLang="ko-KR" sz="1800" b="1" dirty="0" smtClean="0">
              <a:solidFill>
                <a:srgbClr val="0000FF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800" b="1" dirty="0">
                <a:solidFill>
                  <a:srgbClr val="0000FF"/>
                </a:solidFill>
              </a:rPr>
              <a:t>Flux driven</a:t>
            </a:r>
            <a:r>
              <a:rPr lang="en-US" altLang="ko-KR" sz="1800" dirty="0"/>
              <a:t>, self-consistently evolving pressure </a:t>
            </a:r>
            <a:r>
              <a:rPr lang="en-US" altLang="ko-KR" sz="1800" dirty="0" smtClean="0"/>
              <a:t>profile</a:t>
            </a:r>
            <a:endParaRPr lang="en-US" altLang="ko-KR" sz="2400" b="1" dirty="0" smtClean="0">
              <a:solidFill>
                <a:srgbClr val="0000FF"/>
              </a:solidFill>
              <a:cs typeface="Arial" pitchFamily="34" charset="0"/>
            </a:endParaRP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163397"/>
              </p:ext>
            </p:extLst>
          </p:nvPr>
        </p:nvGraphicFramePr>
        <p:xfrm>
          <a:off x="310958" y="3600532"/>
          <a:ext cx="25844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0" name="Equation" r:id="rId8" imgW="1536480" imgH="253800" progId="Equation.3">
                  <p:embed/>
                </p:oleObj>
              </mc:Choice>
              <mc:Fallback>
                <p:oleObj name="Equation" r:id="rId8" imgW="1536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58" y="3600532"/>
                        <a:ext cx="2584450" cy="398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468557" y="3019764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: Lundquist number (=10</a:t>
            </a:r>
            <a:r>
              <a:rPr lang="en-US" altLang="ko-KR" b="1" baseline="30000" dirty="0" smtClean="0">
                <a:solidFill>
                  <a:srgbClr val="FF0000"/>
                </a:solidFill>
              </a:rPr>
              <a:t>5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41283" y="3573016"/>
            <a:ext cx="443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Neoclassical flow/friction coefficients</a:t>
            </a:r>
          </a:p>
        </p:txBody>
      </p:sp>
      <p:graphicFrame>
        <p:nvGraphicFramePr>
          <p:cNvPr id="235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814068"/>
              </p:ext>
            </p:extLst>
          </p:nvPr>
        </p:nvGraphicFramePr>
        <p:xfrm>
          <a:off x="2962275" y="3593976"/>
          <a:ext cx="18907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1" name="Equation" r:id="rId10" imgW="1143000" imgH="241200" progId="Equation.3">
                  <p:embed/>
                </p:oleObj>
              </mc:Choice>
              <mc:Fallback>
                <p:oleObj name="Equation" r:id="rId10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593976"/>
                        <a:ext cx="1890713" cy="371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4057" y="4180879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Since  </a:t>
            </a:r>
          </a:p>
        </p:txBody>
      </p:sp>
      <p:graphicFrame>
        <p:nvGraphicFramePr>
          <p:cNvPr id="29" name="개체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242382"/>
              </p:ext>
            </p:extLst>
          </p:nvPr>
        </p:nvGraphicFramePr>
        <p:xfrm>
          <a:off x="1271251" y="4149080"/>
          <a:ext cx="2101553" cy="431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2" name="수식" r:id="rId12" imgW="1155600" imgH="253800" progId="Equation.3">
                  <p:embed/>
                </p:oleObj>
              </mc:Choice>
              <mc:Fallback>
                <p:oleObj name="수식" r:id="rId12" imgW="1155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251" y="4149080"/>
                        <a:ext cx="2101553" cy="431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개체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377515"/>
              </p:ext>
            </p:extLst>
          </p:nvPr>
        </p:nvGraphicFramePr>
        <p:xfrm>
          <a:off x="3531851" y="4153842"/>
          <a:ext cx="45005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3" name="수식" r:id="rId14" imgW="2654280" imgH="241200" progId="Equation.3">
                  <p:embed/>
                </p:oleObj>
              </mc:Choice>
              <mc:Fallback>
                <p:oleObj name="수식" r:id="rId14" imgW="2654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851" y="4153842"/>
                        <a:ext cx="45005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86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"/>
            <a:ext cx="9144000" cy="69269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Edge</a:t>
            </a:r>
            <a:r>
              <a:rPr kumimoji="0" lang="en-US" altLang="ko-KR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 transport barrier (ETB) forms when P</a:t>
            </a:r>
            <a:r>
              <a:rPr kumimoji="0" lang="en-US" altLang="ko-KR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in </a:t>
            </a:r>
            <a:r>
              <a:rPr kumimoji="0" lang="en-US" altLang="ko-KR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&gt; </a:t>
            </a:r>
            <a:r>
              <a:rPr kumimoji="0" lang="en-US" altLang="ko-KR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P</a:t>
            </a:r>
            <a:r>
              <a:rPr kumimoji="0" lang="en-US" altLang="ko-KR" sz="2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th</a:t>
            </a:r>
            <a:r>
              <a:rPr kumimoji="0" lang="en-US" altLang="ko-KR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맑은 고딕"/>
              </a:rPr>
              <a:t>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1060" y="791994"/>
            <a:ext cx="84337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ETB forms at x~0.95 for P</a:t>
            </a:r>
            <a:r>
              <a:rPr lang="en-US" altLang="ko-KR" b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ko-KR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altLang="ko-KR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ko-KR" b="1" baseline="-25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b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[Park, H-mode Workshop, 2013]</a:t>
            </a:r>
            <a:r>
              <a:rPr lang="en-US" altLang="ko-KR" b="1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</a:t>
            </a:r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 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Steep pressure pedestal </a:t>
            </a:r>
          </a:p>
          <a:p>
            <a:pPr lvl="1">
              <a:lnSpc>
                <a:spcPct val="120000"/>
              </a:lnSpc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  Deep </a:t>
            </a: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Er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well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  Discontinuity in slope of Q versus -P graph</a:t>
            </a:r>
          </a:p>
          <a:p>
            <a:pPr marL="1257300" lvl="2" indent="-342900">
              <a:lnSpc>
                <a:spcPct val="120000"/>
              </a:lnSpc>
              <a:buFont typeface="Wingdings"/>
              <a:buChar char="à"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feature of first-order phase transition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  Similar simulation result of ETB formation has been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    reported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Chone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2014]</a:t>
            </a:r>
            <a:endParaRPr lang="en-US" altLang="ko-KR" dirty="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" y="3691575"/>
            <a:ext cx="30099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197" y="3691575"/>
            <a:ext cx="313372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3568" y="3326689"/>
            <a:ext cx="215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Pressure </a:t>
            </a:r>
            <a:r>
              <a:rPr lang="en-US" altLang="ko-KR" dirty="0" smtClean="0">
                <a:latin typeface="+mn-ea"/>
                <a:cs typeface="Arial" panose="020B0604020202020204" pitchFamily="34" charset="0"/>
              </a:rPr>
              <a:t>[B</a:t>
            </a:r>
            <a:r>
              <a:rPr lang="en-US" altLang="ko-KR" baseline="-25000" dirty="0" smtClean="0">
                <a:latin typeface="+mn-ea"/>
                <a:cs typeface="Arial" panose="020B0604020202020204" pitchFamily="34" charset="0"/>
              </a:rPr>
              <a:t>0</a:t>
            </a:r>
            <a:r>
              <a:rPr lang="en-US" altLang="ko-KR" baseline="30000" dirty="0" smtClean="0">
                <a:latin typeface="+mn-ea"/>
                <a:cs typeface="Arial" panose="020B0604020202020204" pitchFamily="34" charset="0"/>
              </a:rPr>
              <a:t>2</a:t>
            </a:r>
            <a:r>
              <a:rPr lang="en-US" altLang="ko-KR" dirty="0" smtClean="0">
                <a:latin typeface="+mn-ea"/>
                <a:cs typeface="Arial" panose="020B0604020202020204" pitchFamily="34" charset="0"/>
              </a:rPr>
              <a:t>/(2</a:t>
            </a:r>
            <a:r>
              <a:rPr lang="en-US" altLang="ko-KR" dirty="0" smtClean="0">
                <a:latin typeface="+mn-ea"/>
                <a:cs typeface="Arial" panose="020B0604020202020204" pitchFamily="34" charset="0"/>
                <a:sym typeface="Symbol"/>
              </a:rPr>
              <a:t></a:t>
            </a:r>
            <a:r>
              <a:rPr lang="en-US" altLang="ko-KR" baseline="-25000" dirty="0" smtClean="0">
                <a:latin typeface="+mn-ea"/>
                <a:cs typeface="Arial" panose="020B0604020202020204" pitchFamily="34" charset="0"/>
                <a:sym typeface="Symbol"/>
              </a:rPr>
              <a:t>0</a:t>
            </a:r>
            <a:r>
              <a:rPr lang="en-US" altLang="ko-KR" dirty="0" smtClean="0">
                <a:latin typeface="+mn-ea"/>
                <a:cs typeface="Arial" panose="020B0604020202020204" pitchFamily="34" charset="0"/>
                <a:sym typeface="Symbol"/>
              </a:rPr>
              <a:t>)]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3322243"/>
            <a:ext cx="86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E</a:t>
            </a:r>
            <a:r>
              <a:rPr lang="en-US" altLang="ko-KR" baseline="-25000" dirty="0" err="1" smtClean="0"/>
              <a:t>r</a:t>
            </a:r>
            <a:r>
              <a:rPr lang="en-US" altLang="ko-KR" baseline="-25000" dirty="0" smtClean="0"/>
              <a:t> </a:t>
            </a:r>
            <a:r>
              <a:rPr lang="en-US" altLang="ko-KR" dirty="0"/>
              <a:t>[V</a:t>
            </a:r>
            <a:r>
              <a:rPr lang="en-US" altLang="ko-KR" baseline="-25000" dirty="0"/>
              <a:t>A</a:t>
            </a:r>
            <a:r>
              <a:rPr lang="en-US" altLang="ko-KR" dirty="0"/>
              <a:t>B</a:t>
            </a:r>
            <a:r>
              <a:rPr lang="en-US" altLang="ko-KR" dirty="0" smtClean="0"/>
              <a:t>]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96021"/>
            <a:ext cx="2901248" cy="258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8"/>
          <p:cNvCxnSpPr/>
          <p:nvPr/>
        </p:nvCxnSpPr>
        <p:spPr>
          <a:xfrm flipH="1">
            <a:off x="7740352" y="3241568"/>
            <a:ext cx="1" cy="5778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81201" y="2595237"/>
            <a:ext cx="128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Transition point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23000" y="334580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Q [</a:t>
            </a:r>
            <a:r>
              <a:rPr lang="en-US" altLang="ko-KR" dirty="0" err="1" smtClean="0"/>
              <a:t>a.u</a:t>
            </a:r>
            <a:r>
              <a:rPr lang="en-US" altLang="ko-KR" dirty="0" smtClean="0"/>
              <a:t>.]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8264" y="622802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dirty="0" smtClean="0">
                <a:sym typeface="Symbol"/>
              </a:rPr>
              <a:t>P 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[B</a:t>
            </a:r>
            <a:r>
              <a:rPr lang="en-US" altLang="ko-KR" baseline="-25000" dirty="0">
                <a:latin typeface="+mn-ea"/>
                <a:cs typeface="Arial" panose="020B0604020202020204" pitchFamily="34" charset="0"/>
              </a:rPr>
              <a:t>0</a:t>
            </a:r>
            <a:r>
              <a:rPr lang="en-US" altLang="ko-KR" baseline="30000" dirty="0">
                <a:latin typeface="+mn-ea"/>
                <a:cs typeface="Arial" panose="020B0604020202020204" pitchFamily="34" charset="0"/>
              </a:rPr>
              <a:t>2</a:t>
            </a:r>
            <a:r>
              <a:rPr lang="en-US" altLang="ko-KR" dirty="0">
                <a:latin typeface="+mn-ea"/>
                <a:cs typeface="Arial" panose="020B0604020202020204" pitchFamily="34" charset="0"/>
              </a:rPr>
              <a:t>/(2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</a:t>
            </a:r>
            <a:r>
              <a:rPr lang="en-US" altLang="ko-KR" baseline="-25000" dirty="0">
                <a:latin typeface="+mn-ea"/>
                <a:cs typeface="Arial" panose="020B0604020202020204" pitchFamily="34" charset="0"/>
                <a:sym typeface="Symbol"/>
              </a:rPr>
              <a:t>0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R</a:t>
            </a:r>
            <a:r>
              <a:rPr lang="en-US" altLang="ko-KR" baseline="-25000" dirty="0">
                <a:latin typeface="+mn-ea"/>
                <a:cs typeface="Arial" panose="020B0604020202020204" pitchFamily="34" charset="0"/>
                <a:sym typeface="Symbol"/>
              </a:rPr>
              <a:t>0</a:t>
            </a:r>
            <a:r>
              <a:rPr lang="en-US" altLang="ko-KR" dirty="0">
                <a:latin typeface="+mn-ea"/>
                <a:cs typeface="Arial" panose="020B0604020202020204" pitchFamily="34" charset="0"/>
                <a:sym typeface="Symbol"/>
              </a:rPr>
              <a:t>)]</a:t>
            </a:r>
            <a:r>
              <a:rPr lang="en-US" altLang="ko-KR" dirty="0">
                <a:sym typeface="Symbol"/>
              </a:rPr>
              <a:t> </a:t>
            </a:r>
            <a:endParaRPr lang="en-US" altLang="ko-KR" dirty="0" smtClean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"/>
            <a:ext cx="9144000" cy="980729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ko-KR" sz="2800" dirty="0" smtClean="0">
                <a:solidFill>
                  <a:schemeClr val="bg1"/>
                </a:solidFill>
              </a:rPr>
              <a:t> P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ower ramp up simulation shows the turbulence collapse at t=</a:t>
            </a:r>
            <a:r>
              <a:rPr lang="en-US" altLang="ko-KR" sz="2800" dirty="0" err="1" smtClean="0">
                <a:solidFill>
                  <a:schemeClr val="bg1"/>
                </a:solidFill>
                <a:ea typeface="맑은 고딕"/>
              </a:rPr>
              <a:t>t</a:t>
            </a:r>
            <a:r>
              <a:rPr lang="en-US" altLang="ko-KR" sz="2800" baseline="-25000" dirty="0" err="1" smtClean="0">
                <a:solidFill>
                  <a:schemeClr val="bg1"/>
                </a:solidFill>
                <a:ea typeface="맑은 고딕"/>
              </a:rPr>
              <a:t>R</a:t>
            </a:r>
            <a:r>
              <a:rPr lang="en-US" altLang="ko-KR" sz="2800" baseline="-25000" dirty="0" smtClean="0">
                <a:solidFill>
                  <a:schemeClr val="bg1"/>
                </a:solidFill>
                <a:ea typeface="맑은 고딕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via an intermediate phase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237951" y="5538964"/>
            <a:ext cx="8366497" cy="986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32"/>
              </a:spcBef>
            </a:pPr>
            <a:r>
              <a:rPr lang="en-US" altLang="ko-KR" sz="1800" dirty="0" smtClean="0">
                <a:solidFill>
                  <a:srgbClr val="0000FF"/>
                </a:solidFill>
                <a:ea typeface="Arial Unicode MS" pitchFamily="50" charset="-127"/>
                <a:cs typeface="Arial" panose="020B0604020202020204" pitchFamily="34" charset="0"/>
              </a:rPr>
              <a:t>Limit-cycle oscillation (LCO) </a:t>
            </a:r>
            <a:r>
              <a:rPr lang="en-US" altLang="ko-KR" sz="1800" dirty="0" smtClean="0">
                <a:ea typeface="Arial Unicode MS" pitchFamily="50" charset="-127"/>
                <a:cs typeface="Arial" panose="020B0604020202020204" pitchFamily="34" charset="0"/>
              </a:rPr>
              <a:t>appears prior to the transition</a:t>
            </a:r>
          </a:p>
          <a:p>
            <a:pPr>
              <a:spcBef>
                <a:spcPts val="432"/>
              </a:spcBef>
            </a:pPr>
            <a:r>
              <a:rPr lang="en-US" altLang="ko-KR" sz="1800" dirty="0" smtClean="0">
                <a:solidFill>
                  <a:srgbClr val="0000FF"/>
                </a:solidFill>
                <a:ea typeface="Arial Unicode MS" pitchFamily="50" charset="-127"/>
                <a:cs typeface="Arial" panose="020B0604020202020204" pitchFamily="34" charset="0"/>
              </a:rPr>
              <a:t>Turbulence is continuously growing and peaks just </a:t>
            </a:r>
            <a:r>
              <a:rPr lang="en-US" altLang="ko-KR" sz="1800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</a:rPr>
              <a:t>before the transition</a:t>
            </a:r>
          </a:p>
          <a:p>
            <a:pPr>
              <a:spcBef>
                <a:spcPts val="432"/>
              </a:spcBef>
            </a:pPr>
            <a:r>
              <a:rPr lang="en-US" altLang="ko-KR" sz="1800" dirty="0" err="1" smtClean="0">
                <a:latin typeface="Helvetica" pitchFamily="34" charset="0"/>
                <a:ea typeface="Arial Unicode MS" pitchFamily="50" charset="-127"/>
                <a:cs typeface="Arial" panose="020B0604020202020204" pitchFamily="34" charset="0"/>
              </a:rPr>
              <a:t>ExB</a:t>
            </a:r>
            <a:r>
              <a:rPr lang="en-US" altLang="ko-KR" sz="1800" dirty="0" smtClean="0">
                <a:latin typeface="Helvetica" pitchFamily="34" charset="0"/>
                <a:ea typeface="Arial Unicode MS" pitchFamily="50" charset="-127"/>
                <a:cs typeface="Arial" panose="020B0604020202020204" pitchFamily="34" charset="0"/>
              </a:rPr>
              <a:t> flow shear changes abruptly near the transition (yellow shaded area)</a:t>
            </a:r>
            <a:endParaRPr lang="en-US" altLang="ko-KR" sz="1800" dirty="0">
              <a:latin typeface="Helvetica" pitchFamily="34" charset="0"/>
              <a:ea typeface="Arial Unicode MS" pitchFamily="50" charset="-127"/>
              <a:cs typeface="Helvetica" pitchFamily="34" charset="0"/>
            </a:endParaRPr>
          </a:p>
          <a:p>
            <a:pPr>
              <a:spcBef>
                <a:spcPts val="0"/>
              </a:spcBef>
            </a:pPr>
            <a:endParaRPr lang="en-US" altLang="ko-KR" sz="2000" dirty="0" smtClean="0">
              <a:latin typeface="Helvetica" pitchFamily="34" charset="0"/>
              <a:ea typeface="Arial Unicode MS" pitchFamily="50" charset="-127"/>
              <a:cs typeface="Helvetica" pitchFamily="34" charset="0"/>
            </a:endParaRPr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005" y="1025598"/>
            <a:ext cx="4680520" cy="449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6136388" y="980728"/>
            <a:ext cx="184056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transition time</a:t>
            </a:r>
          </a:p>
        </p:txBody>
      </p:sp>
      <p:sp>
        <p:nvSpPr>
          <p:cNvPr id="61" name="직사각형 58"/>
          <p:cNvSpPr/>
          <p:nvPr/>
        </p:nvSpPr>
        <p:spPr>
          <a:xfrm>
            <a:off x="5903819" y="992865"/>
            <a:ext cx="2124565" cy="364414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2" name="Straight Arrow Connector 24"/>
          <p:cNvCxnSpPr/>
          <p:nvPr/>
        </p:nvCxnSpPr>
        <p:spPr>
          <a:xfrm>
            <a:off x="3128141" y="3985455"/>
            <a:ext cx="2664296" cy="28901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104522" y="3645024"/>
            <a:ext cx="60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00FF"/>
                </a:solidFill>
              </a:rPr>
              <a:t>LCO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56133" y="3140968"/>
            <a:ext cx="1611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ExB</a:t>
            </a:r>
            <a:r>
              <a:rPr lang="en-US" altLang="ko-KR" sz="1600" dirty="0" smtClean="0"/>
              <a:t> flow shear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56133" y="1353085"/>
            <a:ext cx="2119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Turbulence intensity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24485" y="1667164"/>
            <a:ext cx="176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</a:t>
            </a:r>
            <a:r>
              <a:rPr lang="en-US" altLang="ko-KR" baseline="-25000" dirty="0" smtClean="0"/>
              <a:t>in</a:t>
            </a:r>
            <a:r>
              <a:rPr lang="en-US" altLang="ko-KR" dirty="0" smtClean="0"/>
              <a:t> (power) </a:t>
            </a:r>
            <a:r>
              <a:rPr lang="en-US" altLang="ko-KR" dirty="0" smtClean="0">
                <a:sym typeface="Symbol"/>
              </a:rPr>
              <a:t> t</a:t>
            </a:r>
            <a:r>
              <a:rPr lang="en-US" altLang="ko-KR" dirty="0" smtClean="0"/>
              <a:t> 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1811479" y="2028789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ym typeface="Symbol"/>
              </a:rPr>
              <a:t></a:t>
            </a:r>
            <a:r>
              <a:rPr lang="en-US" altLang="ko-KR" sz="2000" baseline="-25000" dirty="0" smtClean="0">
                <a:sym typeface="Symbol"/>
              </a:rPr>
              <a:t></a:t>
            </a:r>
            <a:r>
              <a:rPr lang="en-US" altLang="ko-KR" dirty="0" smtClean="0"/>
              <a:t> 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kumimoji="0" lang="en-US" altLang="ko-KR" sz="2000" b="1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sp>
        <p:nvSpPr>
          <p:cNvPr id="18" name="직사각형 71"/>
          <p:cNvSpPr/>
          <p:nvPr/>
        </p:nvSpPr>
        <p:spPr>
          <a:xfrm>
            <a:off x="5864445" y="1350060"/>
            <a:ext cx="392674" cy="3519100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644008" y="5219908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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608395" y="3046060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</a:t>
            </a:r>
            <a:r>
              <a:rPr lang="en-US" altLang="ko-KR" sz="20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US" altLang="ko-KR" sz="20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-1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1624421" y="1617523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a.u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6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-17649"/>
            <a:ext cx="9144000" cy="92637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800" b="1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ko-KR" sz="2800" dirty="0">
                <a:solidFill>
                  <a:schemeClr val="bg1"/>
                </a:solidFill>
              </a:rPr>
              <a:t>R</a:t>
            </a:r>
            <a:r>
              <a:rPr lang="en-US" altLang="ko-KR" sz="2800" baseline="-25000" dirty="0">
                <a:solidFill>
                  <a:schemeClr val="bg1"/>
                </a:solidFill>
              </a:rPr>
              <a:t>T  </a:t>
            </a:r>
            <a:r>
              <a:rPr lang="en-US" altLang="ko-KR" sz="2800" dirty="0">
                <a:solidFill>
                  <a:schemeClr val="bg1"/>
                </a:solidFill>
              </a:rPr>
              <a:t>&gt; </a:t>
            </a:r>
            <a:r>
              <a:rPr lang="en-US" altLang="ko-KR" sz="2800" dirty="0" smtClean="0">
                <a:solidFill>
                  <a:schemeClr val="bg1"/>
                </a:solidFill>
              </a:rPr>
              <a:t>1 for the t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rigger of the transition at t=</a:t>
            </a:r>
            <a:r>
              <a:rPr lang="en-US" altLang="ko-KR" sz="2800" dirty="0" err="1" smtClean="0">
                <a:solidFill>
                  <a:schemeClr val="bg1"/>
                </a:solidFill>
                <a:ea typeface="맑은 고딕"/>
              </a:rPr>
              <a:t>t</a:t>
            </a:r>
            <a:r>
              <a:rPr lang="en-US" altLang="ko-KR" sz="2800" baseline="-25000" dirty="0" err="1" smtClean="0">
                <a:solidFill>
                  <a:schemeClr val="bg1"/>
                </a:solidFill>
                <a:ea typeface="맑은 고딕"/>
              </a:rPr>
              <a:t>R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: </a:t>
            </a:r>
          </a:p>
          <a:p>
            <a:pPr lvl="0">
              <a:defRPr/>
            </a:pPr>
            <a:r>
              <a:rPr lang="en-US" altLang="ko-KR" sz="2800" dirty="0" smtClean="0">
                <a:solidFill>
                  <a:schemeClr val="bg1"/>
                </a:solidFill>
                <a:ea typeface="맑은 고딕"/>
              </a:rPr>
              <a:t>fluctuation energy </a:t>
            </a:r>
            <a:r>
              <a:rPr lang="en-US" altLang="ko-KR" sz="2800" dirty="0" smtClean="0">
                <a:solidFill>
                  <a:schemeClr val="bg1"/>
                </a:solidFill>
                <a:ea typeface="맑은 고딕"/>
                <a:sym typeface="Wingdings" panose="05000000000000000000" pitchFamily="2" charset="2"/>
              </a:rPr>
              <a:t> flow (m=n=0) energy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맑은 고딕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-54471" y="5461266"/>
            <a:ext cx="9143999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</a:rPr>
              <a:t>Turbulence  collapse condition (                 ) </a:t>
            </a:r>
            <a:r>
              <a:rPr lang="en-US" altLang="ko-KR" sz="2000" dirty="0"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ko-KR" sz="2000" b="1" dirty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altLang="ko-KR" sz="2000" b="1" baseline="-25000" dirty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T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Symbol"/>
              </a:rPr>
              <a:t>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1</a:t>
            </a:r>
            <a:r>
              <a:rPr lang="en-US" altLang="ko-KR" sz="2000" dirty="0" smtClean="0"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altLang="ko-KR" sz="2000" b="1" baseline="-25000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T </a:t>
            </a:r>
            <a:r>
              <a:rPr lang="en-US" altLang="ko-KR" sz="2000" b="1" dirty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&gt; </a:t>
            </a:r>
            <a:r>
              <a:rPr lang="en-US" altLang="ko-KR" sz="2000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1 means the conversion of fluctuation energy into flow energy faster than turbulence energy increase</a:t>
            </a:r>
            <a:endParaRPr lang="en-US" altLang="ko-KR" sz="2000" b="1" dirty="0" smtClean="0">
              <a:solidFill>
                <a:srgbClr val="FF0000"/>
              </a:solidFill>
              <a:ea typeface="Arial Unicode MS" pitchFamily="50" charset="-127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616" y="111878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Reynolds work (simulation)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68671"/>
              </p:ext>
            </p:extLst>
          </p:nvPr>
        </p:nvGraphicFramePr>
        <p:xfrm>
          <a:off x="4065537" y="5461266"/>
          <a:ext cx="10366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70" name="Equation" r:id="rId4" imgW="723600" imgH="241200" progId="Equation.3">
                  <p:embed/>
                </p:oleObj>
              </mc:Choice>
              <mc:Fallback>
                <p:oleObj name="Equation" r:id="rId4" imgW="7236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5537" y="5461266"/>
                        <a:ext cx="1036638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91" name="Picture 9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9" y="1629590"/>
            <a:ext cx="4698581" cy="38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직선 연결선 20"/>
          <p:cNvCxnSpPr/>
          <p:nvPr/>
        </p:nvCxnSpPr>
        <p:spPr>
          <a:xfrm>
            <a:off x="959690" y="2779372"/>
            <a:ext cx="34904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44"/>
          <p:cNvSpPr/>
          <p:nvPr/>
        </p:nvSpPr>
        <p:spPr>
          <a:xfrm>
            <a:off x="6006999" y="1093605"/>
            <a:ext cx="224838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Tynan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(2013)</a:t>
            </a:r>
            <a:endParaRPr lang="en-US" altLang="ko-KR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774113" y="6492875"/>
            <a:ext cx="3698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34" charset="-127"/>
                <a:ea typeface="굴림" pitchFamily="34" charset="-127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EE7BAE9-743B-49B6-8F87-DC28B48A83F2}" type="slidenum">
              <a:rPr kumimoji="0" lang="ko-KR" altLang="en-US" sz="2000" b="1" smtClean="0">
                <a:solidFill>
                  <a:srgbClr val="0C6E23"/>
                </a:solidFill>
                <a:latin typeface="黑体" pitchFamily="49" charset="-122"/>
                <a:ea typeface="黑体" pitchFamily="49" charset="-122"/>
                <a:cs typeface="맑은 고딕" pitchFamily="34" charset="-127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kumimoji="0" lang="en-US" altLang="ko-KR" sz="2000" b="1" dirty="0" smtClean="0">
              <a:solidFill>
                <a:srgbClr val="0C6E23"/>
              </a:solidFill>
              <a:latin typeface="黑体" pitchFamily="49" charset="-122"/>
              <a:ea typeface="黑体" pitchFamily="49" charset="-122"/>
              <a:cs typeface="맑은 고딕" pitchFamily="34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95248" y="508518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</a:t>
            </a:r>
            <a:r>
              <a:rPr lang="en-US" altLang="ko-K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]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0062" name="Picture 36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1556792"/>
            <a:ext cx="415108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63" name="Picture 36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3217263"/>
            <a:ext cx="4151087" cy="229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직선 연결선 20"/>
          <p:cNvCxnSpPr/>
          <p:nvPr/>
        </p:nvCxnSpPr>
        <p:spPr>
          <a:xfrm>
            <a:off x="5513914" y="3530701"/>
            <a:ext cx="33615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13914" y="4448873"/>
            <a:ext cx="131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altLang="ko-KR" b="1" baseline="-25000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T </a:t>
            </a:r>
            <a:r>
              <a:rPr lang="en-US" altLang="ko-KR" b="1" dirty="0" smtClean="0">
                <a:solidFill>
                  <a:srgbClr val="FF0000"/>
                </a:solidFill>
                <a:ea typeface="Arial Unicode MS" pitchFamily="50" charset="-127"/>
                <a:cs typeface="Arial" panose="020B0604020202020204" pitchFamily="34" charset="0"/>
                <a:sym typeface="Wingdings" panose="05000000000000000000" pitchFamily="2" charset="2"/>
              </a:rPr>
              <a:t>at edge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07287" y="1772816"/>
            <a:ext cx="1085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</a:t>
            </a:r>
            <a:r>
              <a:rPr lang="en-US" altLang="ko-KR" baseline="-25000" dirty="0" smtClean="0">
                <a:sym typeface="Symbol"/>
              </a:rPr>
              <a:t> </a:t>
            </a:r>
            <a:r>
              <a:rPr lang="en-US" altLang="ko-KR" dirty="0" smtClean="0">
                <a:sym typeface="Symbol"/>
              </a:rPr>
              <a:t>drop</a:t>
            </a:r>
            <a:endParaRPr lang="en-US" altLang="ko-KR" dirty="0" smtClean="0"/>
          </a:p>
        </p:txBody>
      </p:sp>
      <p:cxnSp>
        <p:nvCxnSpPr>
          <p:cNvPr id="29" name="Straight Arrow Connector 8"/>
          <p:cNvCxnSpPr/>
          <p:nvPr/>
        </p:nvCxnSpPr>
        <p:spPr>
          <a:xfrm flipH="1" flipV="1">
            <a:off x="7479564" y="1945212"/>
            <a:ext cx="394658" cy="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1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Autofit/>
      </a:bodyPr>
      <a:lstStyle>
        <a:defPPr marL="342900" indent="-342900">
          <a:lnSpc>
            <a:spcPts val="3500"/>
          </a:lnSpc>
          <a:spcBef>
            <a:spcPct val="20000"/>
          </a:spcBef>
          <a:buFont typeface="Wingdings" pitchFamily="2" charset="2"/>
          <a:buChar char="l"/>
          <a:defRPr sz="2000" dirty="0" smtClean="0">
            <a:solidFill>
              <a:srgbClr val="0000FF"/>
            </a:solidFill>
            <a:latin typeface="Arial" pitchFamily="34" charset="0"/>
            <a:ea typeface="Arial Unicode MS" pitchFamily="50" charset="-127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6941</TotalTime>
  <Words>1249</Words>
  <Application>Microsoft Office PowerPoint</Application>
  <PresentationFormat>화면 슬라이드 쇼(4:3)</PresentationFormat>
  <Paragraphs>205</Paragraphs>
  <Slides>13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수식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user11</dc:creator>
  <cp:lastModifiedBy>박건영</cp:lastModifiedBy>
  <cp:revision>372</cp:revision>
  <dcterms:created xsi:type="dcterms:W3CDTF">2013-09-14T13:38:40Z</dcterms:created>
  <dcterms:modified xsi:type="dcterms:W3CDTF">2014-10-18T00:00:52Z</dcterms:modified>
</cp:coreProperties>
</file>