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1" autoAdjust="0"/>
    <p:restoredTop sz="45408" autoAdjust="0"/>
  </p:normalViewPr>
  <p:slideViewPr>
    <p:cSldViewPr>
      <p:cViewPr>
        <p:scale>
          <a:sx n="100" d="100"/>
          <a:sy n="100" d="100"/>
        </p:scale>
        <p:origin x="-1620" y="-42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6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3048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C102D-DE7A-4C29-982A-82CDA087070F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17AD3-D3D3-4E13-9778-6EF5EC8BA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42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20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0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27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24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84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7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19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67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68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30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12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40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499A-CA91-47A8-B575-B572AC169FD8}" type="datetimeFigureOut">
              <a:rPr lang="ko-KR" altLang="en-US" smtClean="0"/>
              <a:pPr/>
              <a:t>2014-09-22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44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Summary (TH/8-1)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58688" y="908720"/>
            <a:ext cx="4945360" cy="54213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A flux-driven 3D</a:t>
            </a:r>
            <a:r>
              <a:rPr lang="en-US" altLang="ko-KR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nonlinear</a:t>
            </a:r>
            <a:r>
              <a:rPr lang="en-US" altLang="ko-KR" b="1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simulation of </a:t>
            </a:r>
            <a:r>
              <a:rPr lang="en-US" altLang="ko-KR" dirty="0" err="1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tokamak</a:t>
            </a:r>
            <a:r>
              <a:rPr lang="en-US" altLang="ko-KR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turbulence demonstrates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dirty="0" smtClean="0">
              <a:solidFill>
                <a:srgbClr val="0000FF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The formation of an edge transport barrier (ETB) above a threshold of the input power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ko-KR" dirty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ETB </a:t>
            </a:r>
            <a:r>
              <a:rPr lang="en-US" altLang="ko-KR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formation (or L</a:t>
            </a:r>
            <a:r>
              <a:rPr lang="en-US" altLang="ko-KR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</a:t>
            </a:r>
            <a:r>
              <a:rPr lang="en-US" altLang="ko-KR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H transition) is triggered by turbulence-driven flows when R</a:t>
            </a:r>
            <a:r>
              <a:rPr lang="en-US" altLang="ko-KR" baseline="-25000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T </a:t>
            </a:r>
            <a:r>
              <a:rPr lang="en-US" altLang="ko-KR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&gt; 1 at t=</a:t>
            </a:r>
            <a:r>
              <a:rPr lang="en-US" altLang="ko-KR" dirty="0" err="1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t</a:t>
            </a:r>
            <a:r>
              <a:rPr lang="en-US" altLang="ko-KR" baseline="-25000" dirty="0" err="1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R</a:t>
            </a:r>
            <a:r>
              <a:rPr lang="en-US" altLang="ko-KR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 (transition time)</a:t>
            </a:r>
            <a:endParaRPr lang="en-US" altLang="ko-KR" dirty="0">
              <a:latin typeface="Arial" panose="020B0604020202020204" pitchFamily="34" charset="0"/>
              <a:ea typeface="Arial Unicode MS" pitchFamily="50" charset="-127"/>
              <a:cs typeface="Arial" panose="020B0604020202020204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Two criteria should be satisfied to enter a H-mode: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ko-KR" b="1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R</a:t>
            </a:r>
            <a:r>
              <a:rPr lang="en-US" altLang="ko-KR" b="1" baseline="-25000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T </a:t>
            </a:r>
            <a:r>
              <a:rPr lang="en-US" altLang="ko-KR" b="1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&gt; </a:t>
            </a:r>
            <a:r>
              <a:rPr lang="en-US" altLang="ko-KR" b="1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1 to trigger the L</a:t>
            </a:r>
            <a:r>
              <a:rPr lang="en-US" altLang="ko-KR" b="1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H transition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altLang="ko-KR" b="1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</a:t>
            </a:r>
            <a:r>
              <a:rPr lang="en-US" altLang="ko-KR" b="1" baseline="-25000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ExB</a:t>
            </a:r>
            <a:r>
              <a:rPr lang="en-US" altLang="ko-KR" b="1" baseline="-25000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 </a:t>
            </a:r>
            <a:r>
              <a:rPr lang="en-US" altLang="ko-KR" b="1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&gt; </a:t>
            </a:r>
            <a:r>
              <a:rPr lang="en-US" altLang="ko-KR" b="1" baseline="-25000" dirty="0" err="1" smtClean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lin</a:t>
            </a:r>
            <a:r>
              <a:rPr lang="en-US" altLang="ko-KR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for the sustainment of  steady H-mode </a:t>
            </a:r>
            <a:r>
              <a:rPr lang="en-US" altLang="ko-KR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(</a:t>
            </a:r>
            <a:r>
              <a:rPr lang="en-US" altLang="ko-KR" dirty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</a:t>
            </a:r>
            <a:r>
              <a:rPr lang="en-US" altLang="ko-KR" baseline="-25000" dirty="0" err="1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ExB</a:t>
            </a:r>
            <a:r>
              <a:rPr lang="en-US" altLang="ko-KR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: mean flow shear, </a:t>
            </a:r>
            <a:r>
              <a:rPr lang="en-US" altLang="ko-KR" dirty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</a:t>
            </a:r>
            <a:r>
              <a:rPr lang="en-US" altLang="ko-KR" baseline="-25000" dirty="0" err="1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lin</a:t>
            </a:r>
            <a:r>
              <a:rPr lang="en-US" altLang="ko-KR" dirty="0" smtClean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  <a:sym typeface="Symbol"/>
              </a:rPr>
              <a:t>: linear growth rate)</a:t>
            </a:r>
            <a:endParaRPr lang="en-US" altLang="ko-KR" dirty="0" smtClean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The relation 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of R</a:t>
            </a:r>
            <a:r>
              <a:rPr lang="en-US" altLang="ko-KR" baseline="-25000" dirty="0">
                <a:latin typeface="Arial" panose="020B0604020202020204" pitchFamily="34" charset="0"/>
                <a:ea typeface="Arial Unicode MS" pitchFamily="50" charset="-127"/>
                <a:cs typeface="Arial" panose="020B0604020202020204" pitchFamily="34" charset="0"/>
              </a:rPr>
              <a:t>T 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&gt; 1 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to empirical global power threshold </a:t>
            </a:r>
            <a:r>
              <a:rPr lang="en-US" altLang="ko-KR" dirty="0" err="1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scalings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 should be clarified (future work).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en-US" altLang="ko-KR" sz="20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endParaRPr lang="en-US" altLang="ko-KR" sz="2000" dirty="0" smtClean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4875" y="1170597"/>
            <a:ext cx="3609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Normalized Reynolds power (R</a:t>
            </a:r>
            <a:r>
              <a:rPr lang="en-US" altLang="ko-K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7" name="Picture 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593" y="1638092"/>
            <a:ext cx="3865637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직선 연결선 20"/>
          <p:cNvCxnSpPr/>
          <p:nvPr/>
        </p:nvCxnSpPr>
        <p:spPr>
          <a:xfrm>
            <a:off x="5654674" y="2646203"/>
            <a:ext cx="295232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9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959" y="5059029"/>
            <a:ext cx="2160240" cy="88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9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>
        <a:noAutofit/>
      </a:bodyPr>
      <a:lstStyle>
        <a:defPPr marL="342900" indent="-342900">
          <a:lnSpc>
            <a:spcPts val="3500"/>
          </a:lnSpc>
          <a:spcBef>
            <a:spcPct val="20000"/>
          </a:spcBef>
          <a:buFont typeface="Wingdings" pitchFamily="2" charset="2"/>
          <a:buChar char="l"/>
          <a:defRPr sz="2000" dirty="0" smtClean="0">
            <a:solidFill>
              <a:srgbClr val="0000FF"/>
            </a:solidFill>
            <a:latin typeface="Arial" pitchFamily="34" charset="0"/>
            <a:ea typeface="Arial Unicode MS" pitchFamily="50" charset="-127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4638</TotalTime>
  <Words>126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user11</dc:creator>
  <cp:lastModifiedBy>user11</cp:lastModifiedBy>
  <cp:revision>232</cp:revision>
  <dcterms:created xsi:type="dcterms:W3CDTF">2013-09-14T13:38:40Z</dcterms:created>
  <dcterms:modified xsi:type="dcterms:W3CDTF">2014-09-21T18:29:53Z</dcterms:modified>
</cp:coreProperties>
</file>