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89738" cy="99298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00"/>
    <a:srgbClr val="FF3399"/>
    <a:srgbClr val="808080"/>
    <a:srgbClr val="F05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94" autoAdjust="0"/>
  </p:normalViewPr>
  <p:slideViewPr>
    <p:cSldViewPr>
      <p:cViewPr varScale="1">
        <p:scale>
          <a:sx n="101" d="100"/>
          <a:sy n="101" d="100"/>
        </p:scale>
        <p:origin x="3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DE6EEF5-B76F-4A8F-8C12-2AB02ECA09DF}" type="datetime5">
              <a:rPr lang="en-US"/>
              <a:pPr>
                <a:defRPr/>
              </a:pPr>
              <a:t>19-Sep-14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32925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38D53C8-84CE-4AF0-A15F-A202BB38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2231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513" y="0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165A134-03E5-4017-BF6E-CF3D08C6C8E5}" type="datetime5">
              <a:rPr lang="en-US"/>
              <a:pPr>
                <a:defRPr/>
              </a:pPr>
              <a:t>19-Sep-14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0838" cy="4470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513" y="9432925"/>
            <a:ext cx="2941637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DFBAB88-9E1A-436D-AAAB-C7001B76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170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92275" y="1989138"/>
            <a:ext cx="5759450" cy="1727894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 b="0" baseline="0">
                <a:latin typeface="Verdana" pitchFamily="34" charset="0"/>
              </a:defRPr>
            </a:lvl1pPr>
            <a:lvl2pPr>
              <a:defRPr sz="2800" baseline="0">
                <a:latin typeface="Verdana" pitchFamily="34" charset="0"/>
              </a:defRPr>
            </a:lvl2pPr>
            <a:lvl3pPr>
              <a:defRPr sz="2800" baseline="0">
                <a:latin typeface="Verdana" pitchFamily="34" charset="0"/>
              </a:defRPr>
            </a:lvl3pPr>
            <a:lvl4pPr>
              <a:defRPr sz="2800" baseline="0">
                <a:latin typeface="Verdana" pitchFamily="34" charset="0"/>
              </a:defRPr>
            </a:lvl4pPr>
            <a:lvl5pPr>
              <a:defRPr sz="28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63688" y="4149080"/>
            <a:ext cx="5545138" cy="792162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3505200" y="6477000"/>
            <a:ext cx="24384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blabla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backgroun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76200" y="6524625"/>
            <a:ext cx="3671887" cy="230832"/>
          </a:xfrm>
          <a:prstGeom prst="rect">
            <a:avLst/>
          </a:prstGeom>
        </p:spPr>
        <p:txBody>
          <a:bodyPr>
            <a:spAutoFit/>
          </a:bodyPr>
          <a:lstStyle>
            <a:lvl1pPr>
              <a:buNone/>
              <a:defRPr sz="900" baseline="0">
                <a:latin typeface="Verdana" pitchFamily="34" charset="0"/>
              </a:defRPr>
            </a:lvl1pPr>
            <a:lvl2pPr>
              <a:defRPr sz="900" baseline="0">
                <a:latin typeface="Verdana" pitchFamily="34" charset="0"/>
              </a:defRPr>
            </a:lvl2pPr>
            <a:lvl3pPr>
              <a:defRPr sz="900" baseline="0">
                <a:latin typeface="Verdana" pitchFamily="34" charset="0"/>
              </a:defRPr>
            </a:lvl3pPr>
            <a:lvl4pPr>
              <a:defRPr sz="900" baseline="0">
                <a:latin typeface="Verdana" pitchFamily="34" charset="0"/>
              </a:defRPr>
            </a:lvl4pPr>
            <a:lvl5pPr>
              <a:defRPr sz="9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Dick Hogeweij, FEC 2014, St. Petersburg, EX/P3-17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voettekst 26"/>
          <p:cNvSpPr txBox="1">
            <a:spLocks/>
          </p:cNvSpPr>
          <p:nvPr/>
        </p:nvSpPr>
        <p:spPr bwMode="auto">
          <a:xfrm>
            <a:off x="2916238" y="6519863"/>
            <a:ext cx="1943100" cy="3381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en-US" sz="900" smtClean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1027" name="Picture 6" descr="background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NWO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2813" y="6499225"/>
            <a:ext cx="4397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8" descr="FOMlogo_f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5113" y="6423025"/>
            <a:ext cx="4397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kstvak 22"/>
          <p:cNvSpPr txBox="1">
            <a:spLocks noChangeArrowheads="1"/>
          </p:cNvSpPr>
          <p:nvPr/>
        </p:nvSpPr>
        <p:spPr bwMode="auto">
          <a:xfrm>
            <a:off x="7019925" y="6542088"/>
            <a:ext cx="1008063" cy="200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l-NL" sz="700" smtClean="0">
                <a:solidFill>
                  <a:schemeClr val="tx1"/>
                </a:solidFill>
              </a:rPr>
              <a:t>DIFFER is part of</a:t>
            </a:r>
          </a:p>
        </p:txBody>
      </p:sp>
      <p:sp>
        <p:nvSpPr>
          <p:cNvPr id="1031" name="Tekstvak 31"/>
          <p:cNvSpPr txBox="1">
            <a:spLocks noChangeArrowheads="1"/>
          </p:cNvSpPr>
          <p:nvPr/>
        </p:nvSpPr>
        <p:spPr bwMode="auto">
          <a:xfrm>
            <a:off x="8243888" y="6542088"/>
            <a:ext cx="360362" cy="200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2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l-NL" sz="700" smtClean="0">
                <a:solidFill>
                  <a:schemeClr val="tx1"/>
                </a:solidFill>
              </a:rPr>
              <a:t>and</a:t>
            </a:r>
          </a:p>
        </p:txBody>
      </p:sp>
      <p:sp>
        <p:nvSpPr>
          <p:cNvPr id="10" name="Text Placeholder 15"/>
          <p:cNvSpPr txBox="1">
            <a:spLocks/>
          </p:cNvSpPr>
          <p:nvPr userDrawn="1"/>
        </p:nvSpPr>
        <p:spPr>
          <a:xfrm>
            <a:off x="76200" y="6524625"/>
            <a:ext cx="3671887" cy="246221"/>
          </a:xfrm>
          <a:prstGeom prst="rect">
            <a:avLst/>
          </a:prstGeom>
        </p:spPr>
        <p:txBody>
          <a:bodyPr>
            <a:spAutoFit/>
          </a:bodyPr>
          <a:lstStyle>
            <a:lvl1pPr>
              <a:buNone/>
              <a:defRPr sz="900" baseline="0">
                <a:latin typeface="Verdana" pitchFamily="34" charset="0"/>
              </a:defRPr>
            </a:lvl1pPr>
            <a:lvl2pPr>
              <a:defRPr sz="900" baseline="0">
                <a:latin typeface="Verdana" pitchFamily="34" charset="0"/>
              </a:defRPr>
            </a:lvl2pPr>
            <a:lvl3pPr>
              <a:defRPr sz="900" baseline="0">
                <a:latin typeface="Verdana" pitchFamily="34" charset="0"/>
              </a:defRPr>
            </a:lvl3pPr>
            <a:lvl4pPr>
              <a:defRPr sz="900" baseline="0">
                <a:latin typeface="Verdana" pitchFamily="34" charset="0"/>
              </a:defRPr>
            </a:lvl4pPr>
            <a:lvl5pPr>
              <a:defRPr sz="900" baseline="0">
                <a:latin typeface="Verdana" pitchFamily="34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Dick Hogeweij, FEC 2014, St. Petersburg, EX/P3-17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logo_tec200x18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5851525"/>
            <a:ext cx="5334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209801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/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1" y="91440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Impact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of W on scenario simulations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for </a:t>
            </a:r>
            <a:r>
              <a:rPr lang="nl-NL" sz="2000" b="1" dirty="0" smtClean="0">
                <a:solidFill>
                  <a:srgbClr val="FF0000"/>
                </a:solidFill>
                <a:latin typeface="+mj-lt"/>
              </a:rPr>
              <a:t>ITER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0" y="1219200"/>
            <a:ext cx="91440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1600" dirty="0" err="1" smtClean="0">
                <a:solidFill>
                  <a:srgbClr val="002060"/>
                </a:solidFill>
                <a:latin typeface="+mj-lt"/>
              </a:rPr>
              <a:t>G.M.D.Hogeweij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nl-NL" sz="1600" dirty="0">
                <a:solidFill>
                  <a:srgbClr val="002060"/>
                </a:solidFill>
                <a:latin typeface="+mj-lt"/>
              </a:rPr>
              <a:t>V. 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Leonov, </a:t>
            </a:r>
            <a:r>
              <a:rPr lang="nl-NL" sz="1600" dirty="0">
                <a:solidFill>
                  <a:srgbClr val="002060"/>
                </a:solidFill>
                <a:latin typeface="+mj-lt"/>
              </a:rPr>
              <a:t>J. 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Schweinzer, </a:t>
            </a:r>
            <a:r>
              <a:rPr lang="nl-NL" sz="1600" dirty="0">
                <a:solidFill>
                  <a:srgbClr val="002060"/>
                </a:solidFill>
                <a:latin typeface="+mj-lt"/>
              </a:rPr>
              <a:t>A.C.C. 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Sips, </a:t>
            </a:r>
            <a:r>
              <a:rPr lang="nl-NL" sz="1600" dirty="0">
                <a:solidFill>
                  <a:srgbClr val="002060"/>
                </a:solidFill>
                <a:latin typeface="+mj-lt"/>
              </a:rPr>
              <a:t>C. 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Angioni, </a:t>
            </a:r>
            <a:r>
              <a:rPr lang="nl-NL" sz="1600" dirty="0">
                <a:solidFill>
                  <a:srgbClr val="002060"/>
                </a:solidFill>
                <a:latin typeface="+mj-lt"/>
              </a:rPr>
              <a:t>G. </a:t>
            </a:r>
            <a:r>
              <a:rPr lang="nl-NL" sz="1600" dirty="0" smtClean="0">
                <a:solidFill>
                  <a:srgbClr val="002060"/>
                </a:solidFill>
                <a:latin typeface="+mj-lt"/>
              </a:rPr>
              <a:t>Calabrò,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R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Dux, A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  <a:latin typeface="+mj-lt"/>
              </a:rPr>
              <a:t>Kallenbach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,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E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en-US" sz="1600" dirty="0" err="1" smtClean="0">
                <a:solidFill>
                  <a:srgbClr val="002060"/>
                </a:solidFill>
                <a:latin typeface="+mj-lt"/>
              </a:rPr>
              <a:t>Lerche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C.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Maggi, </a:t>
            </a:r>
            <a:r>
              <a:rPr lang="en-US" sz="1600" dirty="0">
                <a:solidFill>
                  <a:srgbClr val="002060"/>
                </a:solidFill>
                <a:latin typeface="+mj-lt"/>
              </a:rPr>
              <a:t>Th. </a:t>
            </a:r>
            <a:r>
              <a:rPr lang="en-US" sz="1600" dirty="0" smtClean="0">
                <a:solidFill>
                  <a:srgbClr val="002060"/>
                </a:solidFill>
                <a:latin typeface="+mj-lt"/>
              </a:rPr>
              <a:t>Pütterich, 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ITPA Integrated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Operating Scenarios 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topical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group, AUG </a:t>
            </a:r>
            <a:r>
              <a:rPr lang="en-US" sz="1200" dirty="0">
                <a:solidFill>
                  <a:srgbClr val="002060"/>
                </a:solidFill>
                <a:latin typeface="+mj-lt"/>
              </a:rPr>
              <a:t>team and JET EFDA </a:t>
            </a:r>
            <a:r>
              <a:rPr lang="en-US" sz="1200" dirty="0" smtClean="0">
                <a:solidFill>
                  <a:srgbClr val="002060"/>
                </a:solidFill>
                <a:latin typeface="+mj-lt"/>
              </a:rPr>
              <a:t>Contributors</a:t>
            </a:r>
            <a:endParaRPr lang="nl-NL" sz="1200" baseline="30000" dirty="0" smtClean="0">
              <a:solidFill>
                <a:srgbClr val="002060"/>
              </a:solidFill>
              <a:latin typeface="+mj-lt"/>
            </a:endParaRPr>
          </a:p>
          <a:p>
            <a:pPr algn="ctr">
              <a:buNone/>
            </a:pPr>
            <a:r>
              <a:rPr lang="nl-NL" sz="1200" dirty="0" smtClean="0">
                <a:solidFill>
                  <a:srgbClr val="0000FF"/>
                </a:solidFill>
                <a:latin typeface="+mj-lt"/>
              </a:rPr>
              <a:t>FOM Institute DIFFER</a:t>
            </a:r>
            <a:r>
              <a:rPr lang="en-US" sz="1200" dirty="0" smtClean="0">
                <a:solidFill>
                  <a:srgbClr val="0000FF"/>
                </a:solidFill>
                <a:latin typeface="+mj-lt"/>
              </a:rPr>
              <a:t>, Association EURATOM-FOM, the Netherlands</a:t>
            </a:r>
            <a:r>
              <a:rPr lang="nl-NL" sz="1200" dirty="0" smtClean="0">
                <a:solidFill>
                  <a:srgbClr val="0000FF"/>
                </a:solidFill>
                <a:latin typeface="+mj-lt"/>
              </a:rPr>
              <a:t>, www.differ.nl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908" y="4184303"/>
            <a:ext cx="4603692" cy="8448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051325"/>
            <a:ext cx="4343400" cy="14388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Motivation</a:t>
            </a:r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ASDEX Upgrade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JET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accumulation can have several detrimental effects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perturbed </a:t>
            </a:r>
            <a:r>
              <a:rPr lang="en-US" sz="12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50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q profile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5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(periodic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loss of the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H-mode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hollow </a:t>
            </a:r>
            <a:r>
              <a:rPr lang="en-US" sz="12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50" baseline="-25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profile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H-mode, leading to locked MHD modes and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 disruption</a:t>
            </a:r>
            <a:endParaRPr lang="en-US" sz="12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2057162"/>
            <a:ext cx="4724400" cy="14927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Modelling effort:</a:t>
            </a:r>
            <a:endParaRPr lang="nl-NL" sz="1250" b="1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 only: CRONOS,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Bohm-gyroBohm model for thermal transport, plus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 assuming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 or peaked </a:t>
            </a:r>
            <a:r>
              <a:rPr lang="en-US" sz="125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50" baseline="-25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</a:t>
            </a:r>
            <a:r>
              <a:rPr lang="en-US" sz="125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assuming neoclassical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transport in core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 and flat-top: Impurity modelling with ZIMPUR + ASTRA 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 of bulk plasma parameters using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scaling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r>
              <a:rPr lang="nl-NL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en-US" sz="125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518118"/>
            <a:ext cx="2133600" cy="143885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Result</a:t>
            </a:r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a:</a:t>
            </a:r>
          </a:p>
          <a:p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W concentration during RU, assuming flat or peaked </a:t>
            </a:r>
            <a:r>
              <a:rPr lang="en-US" sz="12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50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</a:t>
            </a:r>
            <a:r>
              <a:rPr lang="en-US" sz="125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assuming neoclassical W transport in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</a:p>
          <a:p>
            <a:r>
              <a:rPr lang="en-US" sz="125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</a:t>
            </a:r>
            <a:r>
              <a:rPr lang="en-US" sz="125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sz="125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 </a:t>
            </a:r>
            <a:r>
              <a:rPr lang="en-US" sz="1250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50" i="1" baseline="-250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25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/n</a:t>
            </a:r>
            <a:r>
              <a:rPr lang="en-US" sz="1250" i="1" baseline="-2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US" sz="1250" i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3505200"/>
            <a:ext cx="4343400" cy="66941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Result</a:t>
            </a:r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b:</a:t>
            </a:r>
          </a:p>
          <a:p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W (and </a:t>
            </a:r>
            <a:r>
              <a:rPr lang="en-US" sz="125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Be) concentration during flat-top for various ITER scenarios – see table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5181600"/>
            <a:ext cx="3657600" cy="12464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Conclusions</a:t>
            </a:r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:</a:t>
            </a:r>
            <a:endParaRPr lang="nl-NL" sz="1250" b="1" dirty="0" smtClean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ZIMPUR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CRONOS results consistent.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RU critical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concentration is a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 times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5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25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2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Q &gt; 5 at 15 MA in ITER the W concentration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US" sz="12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7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25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25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25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68351"/>
            <a:ext cx="2116494" cy="2987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91200" y="5181600"/>
            <a:ext cx="3352800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nl-NL" sz="125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Outlook:</a:t>
            </a:r>
          </a:p>
          <a:p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realistic W density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Neoclassical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turbulent transport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for poloidal </a:t>
            </a:r>
            <a:r>
              <a:rPr lang="en-US" sz="12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asymmetries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Verdana" pitchFamily="34" charset="0"/>
            <a:cs typeface="Verdana" pitchFamily="34" charset="0"/>
          </a:defRPr>
        </a:defPPr>
      </a:lstStyle>
    </a:txDef>
  </a:objectDefaults>
  <a:extraClrSchemeLst>
    <a:extraClrScheme>
      <a:clrScheme name="DIFFER powerpoint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FER powerpoint 2">
        <a:dk1>
          <a:srgbClr val="000000"/>
        </a:dk1>
        <a:lt1>
          <a:srgbClr val="FFFFFF"/>
        </a:lt1>
        <a:dk2>
          <a:srgbClr val="03080D"/>
        </a:dk2>
        <a:lt2>
          <a:srgbClr val="CBDBC3"/>
        </a:lt2>
        <a:accent1>
          <a:srgbClr val="E84610"/>
        </a:accent1>
        <a:accent2>
          <a:srgbClr val="F7D21E"/>
        </a:accent2>
        <a:accent3>
          <a:srgbClr val="FFFFFF"/>
        </a:accent3>
        <a:accent4>
          <a:srgbClr val="000000"/>
        </a:accent4>
        <a:accent5>
          <a:srgbClr val="F2B0AA"/>
        </a:accent5>
        <a:accent6>
          <a:srgbClr val="E0BE1A"/>
        </a:accent6>
        <a:hlink>
          <a:srgbClr val="008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DIFFER_powerpoint 2">
    <a:dk1>
      <a:srgbClr val="000000"/>
    </a:dk1>
    <a:lt1>
      <a:srgbClr val="FFFFFF"/>
    </a:lt1>
    <a:dk2>
      <a:srgbClr val="03080D"/>
    </a:dk2>
    <a:lt2>
      <a:srgbClr val="CBDBC3"/>
    </a:lt2>
    <a:accent1>
      <a:srgbClr val="E84610"/>
    </a:accent1>
    <a:accent2>
      <a:srgbClr val="F7D21E"/>
    </a:accent2>
    <a:accent3>
      <a:srgbClr val="FFFFFF"/>
    </a:accent3>
    <a:accent4>
      <a:srgbClr val="000000"/>
    </a:accent4>
    <a:accent5>
      <a:srgbClr val="F2B0AA"/>
    </a:accent5>
    <a:accent6>
      <a:srgbClr val="E0BE1A"/>
    </a:accent6>
    <a:hlink>
      <a:srgbClr val="008000"/>
    </a:hlink>
    <a:folHlink>
      <a:srgbClr val="66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Ppt0000002</Template>
  <TotalTime>6441</TotalTime>
  <Words>275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Ppt0000002</vt:lpstr>
      <vt:lpstr>PowerPoint Presentation</vt:lpstr>
    </vt:vector>
  </TitlesOfParts>
  <Company>FOM Rijnhuizen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zeijlmans</dc:creator>
  <cp:lastModifiedBy>Dick Hogeweij</cp:lastModifiedBy>
  <cp:revision>497</cp:revision>
  <cp:lastPrinted>2014-09-19T10:31:05Z</cp:lastPrinted>
  <dcterms:created xsi:type="dcterms:W3CDTF">2012-11-02T15:14:50Z</dcterms:created>
  <dcterms:modified xsi:type="dcterms:W3CDTF">2014-09-19T10:31:07Z</dcterms:modified>
</cp:coreProperties>
</file>