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86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5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16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28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87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57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42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24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09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2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76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718B-C7C3-4D3E-BEBF-EFAA0FDA8BCE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425B-10B9-43BD-BF28-0340FFE287C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54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5.emf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1.png"/><Relationship Id="rId10" Type="http://schemas.openxmlformats.org/officeDocument/2006/relationships/hyperlink" Target="http://www.ba.infn.it/new/barilogo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hyperlink" Target="http://www.ccfe.ac.uk/index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34138"/>
            <a:ext cx="8279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Progress in the realization of the PRIMA Neutral Beam Test </a:t>
            </a:r>
            <a:r>
              <a:rPr lang="en-GB" sz="2000" b="1" dirty="0" smtClean="0"/>
              <a:t>Facility </a:t>
            </a:r>
            <a:r>
              <a:rPr lang="en-GB" sz="2000" b="1" dirty="0" smtClean="0"/>
              <a:t> </a:t>
            </a:r>
            <a:r>
              <a:rPr lang="en-GB" sz="2000" dirty="0" smtClean="0"/>
              <a:t>FIP2/4-Rc</a:t>
            </a:r>
            <a:endParaRPr lang="it-IT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0992" y="3120057"/>
            <a:ext cx="89649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/>
              <a:t>The </a:t>
            </a:r>
            <a:r>
              <a:rPr lang="it-IT" altLang="it-IT" dirty="0" smtClean="0"/>
              <a:t>ITER </a:t>
            </a:r>
            <a:r>
              <a:rPr lang="it-IT" altLang="it-IT" dirty="0" err="1" smtClean="0"/>
              <a:t>Heating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Neutral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Beam</a:t>
            </a:r>
            <a:r>
              <a:rPr lang="it-IT" altLang="it-IT" dirty="0" smtClean="0"/>
              <a:t> </a:t>
            </a:r>
            <a:r>
              <a:rPr lang="en-GB" altLang="it-IT" dirty="0"/>
              <a:t>requirements </a:t>
            </a:r>
            <a:r>
              <a:rPr lang="en-GB" dirty="0"/>
              <a:t>(1MeV, 16.7MW, 1hour operation) </a:t>
            </a:r>
            <a:r>
              <a:rPr lang="en-GB" altLang="it-IT" dirty="0" smtClean="0"/>
              <a:t>have </a:t>
            </a:r>
            <a:r>
              <a:rPr lang="en-GB" altLang="it-IT" dirty="0"/>
              <a:t>never been achieved </a:t>
            </a:r>
            <a:r>
              <a:rPr lang="en-GB" altLang="it-IT" dirty="0" smtClean="0"/>
              <a:t>simultaneously </a:t>
            </a:r>
            <a:r>
              <a:rPr lang="en-GB" altLang="it-IT" dirty="0" smtClean="0">
                <a:sym typeface="Wingdings" panose="05000000000000000000" pitchFamily="2" charset="2"/>
              </a:rPr>
              <a:t> </a:t>
            </a:r>
            <a:r>
              <a:rPr lang="en-GB" altLang="it-IT" dirty="0">
                <a:sym typeface="Wingdings" pitchFamily="2" charset="2"/>
              </a:rPr>
              <a:t>A full scale Neutral Beam Test Facility is needed</a:t>
            </a:r>
            <a:endParaRPr lang="en-GB" altLang="it-IT" dirty="0"/>
          </a:p>
          <a:p>
            <a:endParaRPr lang="en-GB" sz="800" dirty="0" smtClean="0"/>
          </a:p>
          <a:p>
            <a:r>
              <a:rPr lang="en-GB" dirty="0"/>
              <a:t>The </a:t>
            </a:r>
            <a:r>
              <a:rPr lang="en-GB" dirty="0" smtClean="0"/>
              <a:t>PRIMA Neutral </a:t>
            </a:r>
            <a:r>
              <a:rPr lang="en-GB" dirty="0" smtClean="0"/>
              <a:t>Beam Test </a:t>
            </a:r>
            <a:r>
              <a:rPr lang="en-GB" dirty="0" smtClean="0"/>
              <a:t>Facility </a:t>
            </a:r>
            <a:r>
              <a:rPr lang="en-GB" dirty="0" smtClean="0"/>
              <a:t>is under construction at Consorzio RFX, Padova, Italy. It </a:t>
            </a:r>
            <a:r>
              <a:rPr lang="en-GB" dirty="0" smtClean="0"/>
              <a:t>will hosts </a:t>
            </a:r>
            <a:r>
              <a:rPr lang="en-GB" dirty="0" smtClean="0"/>
              <a:t>two experiments: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MITICA</a:t>
            </a:r>
            <a:r>
              <a:rPr lang="en-GB" dirty="0" smtClean="0"/>
              <a:t> a full scale prototype of the Heating Neutral Beam </a:t>
            </a:r>
            <a:r>
              <a:rPr lang="en-GB" dirty="0" smtClean="0"/>
              <a:t>of ITER</a:t>
            </a:r>
            <a:endParaRPr lang="en-GB" b="1" dirty="0" smtClean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SPIDER</a:t>
            </a:r>
            <a:r>
              <a:rPr lang="en-GB" dirty="0" smtClean="0"/>
              <a:t> a ITER HNB </a:t>
            </a:r>
            <a:r>
              <a:rPr lang="en-US" dirty="0" smtClean="0"/>
              <a:t>full-size negative ion source (</a:t>
            </a:r>
            <a:r>
              <a:rPr lang="en-US" altLang="it-IT" dirty="0"/>
              <a:t>D</a:t>
            </a:r>
            <a:r>
              <a:rPr lang="en-US" altLang="it-IT" baseline="-25000" dirty="0"/>
              <a:t>2</a:t>
            </a:r>
            <a:r>
              <a:rPr lang="en-US" altLang="it-IT" dirty="0"/>
              <a:t> 290 A/m</a:t>
            </a:r>
            <a:r>
              <a:rPr lang="en-US" altLang="it-IT" baseline="30000" dirty="0"/>
              <a:t>2 </a:t>
            </a:r>
            <a:r>
              <a:rPr lang="en-US" altLang="it-IT" dirty="0" smtClean="0"/>
              <a:t>, D</a:t>
            </a:r>
            <a:r>
              <a:rPr lang="en-US" altLang="it-IT" sz="2400" baseline="30000" dirty="0" smtClean="0"/>
              <a:t>-</a:t>
            </a:r>
            <a:r>
              <a:rPr lang="en-US" altLang="it-IT" dirty="0" smtClean="0"/>
              <a:t> </a:t>
            </a:r>
            <a:r>
              <a:rPr lang="en-US" altLang="it-IT" dirty="0"/>
              <a:t>&gt; </a:t>
            </a:r>
            <a:r>
              <a:rPr lang="en-US" altLang="it-IT" dirty="0" smtClean="0"/>
              <a:t>e ; </a:t>
            </a:r>
            <a:r>
              <a:rPr lang="en-US" altLang="it-IT" dirty="0"/>
              <a:t>H</a:t>
            </a:r>
            <a:r>
              <a:rPr lang="en-US" altLang="it-IT" baseline="-25000" dirty="0"/>
              <a:t>2</a:t>
            </a:r>
            <a:r>
              <a:rPr lang="en-US" altLang="it-IT" dirty="0"/>
              <a:t> 350 A/m</a:t>
            </a:r>
            <a:r>
              <a:rPr lang="en-US" altLang="it-IT" baseline="30000" dirty="0"/>
              <a:t>2 </a:t>
            </a:r>
            <a:r>
              <a:rPr lang="en-US" altLang="it-IT" dirty="0" smtClean="0"/>
              <a:t>, H</a:t>
            </a:r>
            <a:r>
              <a:rPr lang="en-US" altLang="it-IT" sz="2400" baseline="30000" dirty="0" smtClean="0"/>
              <a:t>-</a:t>
            </a:r>
            <a:r>
              <a:rPr lang="en-US" altLang="it-IT" dirty="0"/>
              <a:t> </a:t>
            </a:r>
            <a:r>
              <a:rPr lang="en-US" altLang="it-IT" dirty="0" smtClean="0"/>
              <a:t>&gt;2e)</a:t>
            </a:r>
            <a:endParaRPr lang="en-GB" dirty="0" smtClean="0"/>
          </a:p>
          <a:p>
            <a:endParaRPr lang="en-GB" sz="800" dirty="0"/>
          </a:p>
          <a:p>
            <a:r>
              <a:rPr lang="en-US" dirty="0"/>
              <a:t>This realization is </a:t>
            </a:r>
            <a:r>
              <a:rPr lang="en-US" dirty="0" smtClean="0"/>
              <a:t>funded in kind by the </a:t>
            </a:r>
            <a:r>
              <a:rPr lang="en-US" dirty="0" smtClean="0"/>
              <a:t>Europe, Italy (host </a:t>
            </a:r>
            <a:r>
              <a:rPr lang="en-US" dirty="0"/>
              <a:t> </a:t>
            </a:r>
            <a:r>
              <a:rPr lang="en-US" dirty="0" smtClean="0"/>
              <a:t>country</a:t>
            </a:r>
            <a:r>
              <a:rPr lang="en-US" dirty="0" smtClean="0"/>
              <a:t>), </a:t>
            </a:r>
            <a:r>
              <a:rPr lang="en-US" dirty="0" smtClean="0"/>
              <a:t>Japan and </a:t>
            </a:r>
            <a:r>
              <a:rPr lang="en-US" dirty="0" smtClean="0"/>
              <a:t>India</a:t>
            </a:r>
          </a:p>
          <a:p>
            <a:endParaRPr lang="en-US" sz="800" dirty="0"/>
          </a:p>
          <a:p>
            <a:r>
              <a:rPr lang="en-US" dirty="0" smtClean="0"/>
              <a:t>Realization is well in progress: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SPIDER</a:t>
            </a:r>
            <a:r>
              <a:rPr lang="en-GB" dirty="0" smtClean="0"/>
              <a:t> </a:t>
            </a:r>
            <a:r>
              <a:rPr lang="en-GB" dirty="0" smtClean="0"/>
              <a:t>is </a:t>
            </a:r>
            <a:r>
              <a:rPr lang="en-GB" dirty="0" smtClean="0"/>
              <a:t>under installation.  First experiment  is scheduled </a:t>
            </a:r>
            <a:r>
              <a:rPr lang="en-GB" dirty="0"/>
              <a:t>in spring </a:t>
            </a:r>
            <a:r>
              <a:rPr lang="en-GB" dirty="0" smtClean="0"/>
              <a:t>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MITICA</a:t>
            </a:r>
            <a:r>
              <a:rPr lang="en-GB" dirty="0" smtClean="0"/>
              <a:t> </a:t>
            </a:r>
            <a:r>
              <a:rPr lang="en-GB" dirty="0" smtClean="0"/>
              <a:t>Design </a:t>
            </a:r>
            <a:r>
              <a:rPr lang="en-GB" dirty="0" smtClean="0"/>
              <a:t>of components almost </a:t>
            </a:r>
            <a:r>
              <a:rPr lang="en-GB" dirty="0" smtClean="0"/>
              <a:t>completed. First </a:t>
            </a:r>
            <a:r>
              <a:rPr lang="en-GB" dirty="0" smtClean="0"/>
              <a:t>experiments at low beam energy will start </a:t>
            </a:r>
            <a:r>
              <a:rPr lang="en-GB" dirty="0" smtClean="0"/>
              <a:t>in 2018</a:t>
            </a:r>
            <a:r>
              <a:rPr lang="en-GB" dirty="0" smtClean="0"/>
              <a:t>; full power experiments </a:t>
            </a:r>
            <a:r>
              <a:rPr lang="en-GB" dirty="0" smtClean="0"/>
              <a:t>are scheduled </a:t>
            </a:r>
            <a:r>
              <a:rPr lang="en-GB" dirty="0" smtClean="0"/>
              <a:t>in 2019 </a:t>
            </a:r>
            <a:endParaRPr lang="en-US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36512" y="134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1029" b="-3"/>
          <a:stretch/>
        </p:blipFill>
        <p:spPr bwMode="auto">
          <a:xfrm>
            <a:off x="5219785" y="1156481"/>
            <a:ext cx="3852207" cy="185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:\scratch\sonato\NBTF-PC-Presentazione-2012-02-26\IMMAGINI\Compressed\PRIMA_MITICA_SPIDER_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" t="16647" b="20201"/>
          <a:stretch/>
        </p:blipFill>
        <p:spPr bwMode="auto">
          <a:xfrm>
            <a:off x="70992" y="1156481"/>
            <a:ext cx="5112569" cy="184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7045" y="2616001"/>
            <a:ext cx="84670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SPIDER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9344" y="2630910"/>
            <a:ext cx="86594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MITICA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116632"/>
            <a:ext cx="828600" cy="41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 descr="IterLogo_RGB_NoonYellow_wCountri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235" b="-7430"/>
          <a:stretch>
            <a:fillRect/>
          </a:stretch>
        </p:blipFill>
        <p:spPr bwMode="auto">
          <a:xfrm>
            <a:off x="70992" y="629240"/>
            <a:ext cx="828600" cy="41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19" y="635025"/>
            <a:ext cx="790177" cy="34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logo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0688"/>
            <a:ext cx="611981" cy="39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6" r="16481" b="-6226"/>
          <a:stretch>
            <a:fillRect/>
          </a:stretch>
        </p:blipFill>
        <p:spPr bwMode="auto">
          <a:xfrm>
            <a:off x="2699594" y="692696"/>
            <a:ext cx="1079500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6" descr="link ai logo della sezione di Bari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892" y="605441"/>
            <a:ext cx="4191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52" y="691233"/>
            <a:ext cx="100806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0" descr="KITlogo_4c_fruti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368" y="684681"/>
            <a:ext cx="4318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 descr="CCFE logo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624" y="636113"/>
            <a:ext cx="753640" cy="27334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033" y="605013"/>
            <a:ext cx="3952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854" y="607247"/>
            <a:ext cx="4905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398" y="616808"/>
            <a:ext cx="698090" cy="25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Toigo Vanni</dc:creator>
  <cp:lastModifiedBy>Toigo Vanni</cp:lastModifiedBy>
  <cp:revision>23</cp:revision>
  <dcterms:created xsi:type="dcterms:W3CDTF">2014-09-25T19:49:09Z</dcterms:created>
  <dcterms:modified xsi:type="dcterms:W3CDTF">2014-09-26T20:34:32Z</dcterms:modified>
</cp:coreProperties>
</file>