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424" r:id="rId2"/>
  </p:sldIdLst>
  <p:sldSz cx="9907588" cy="6858000"/>
  <p:notesSz cx="6718300" cy="94107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Lucida Sans Unicode" pitchFamily="34" charset="0"/>
        <a:cs typeface="Lucida Sans Unicode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Lucida Sans Unicode" pitchFamily="34" charset="0"/>
        <a:cs typeface="Lucida Sans Unicode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Lucida Sans Unicode" pitchFamily="34" charset="0"/>
        <a:cs typeface="Lucida Sans Unicode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Lucida Sans Unicode" pitchFamily="34" charset="0"/>
        <a:cs typeface="Lucida Sans Unicode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Lucida Sans Unicode" pitchFamily="34" charset="0"/>
        <a:cs typeface="Lucida Sans Unicode" pitchFamily="34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Lucida Sans Unicode" pitchFamily="34" charset="0"/>
        <a:cs typeface="Lucida Sans Unicode" pitchFamily="34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Lucida Sans Unicode" pitchFamily="34" charset="0"/>
        <a:cs typeface="Lucida Sans Unicode" pitchFamily="34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Lucida Sans Unicode" pitchFamily="34" charset="0"/>
        <a:cs typeface="Lucida Sans Unicode" pitchFamily="34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Lucida Sans Unicode" pitchFamily="34" charset="0"/>
        <a:cs typeface="Lucida Sans Unicode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CC"/>
    <a:srgbClr val="009900"/>
    <a:srgbClr val="CC0099"/>
    <a:srgbClr val="0000CC"/>
    <a:srgbClr val="CC00FF"/>
    <a:srgbClr val="33CC33"/>
    <a:srgbClr val="FFFF99"/>
    <a:srgbClr val="FF3399"/>
    <a:srgbClr val="FF99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0" autoAdjust="0"/>
    <p:restoredTop sz="95043" autoAdjust="0"/>
  </p:normalViewPr>
  <p:slideViewPr>
    <p:cSldViewPr>
      <p:cViewPr varScale="1">
        <p:scale>
          <a:sx n="77" d="100"/>
          <a:sy n="77" d="100"/>
        </p:scale>
        <p:origin x="-82" y="-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285" y="-82"/>
      </p:cViewPr>
      <p:guideLst>
        <p:guide orient="horz" pos="2648"/>
        <p:guide pos="20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1"/>
          <p:cNvSpPr>
            <a:spLocks noChangeArrowheads="1"/>
          </p:cNvSpPr>
          <p:nvPr/>
        </p:nvSpPr>
        <p:spPr bwMode="auto">
          <a:xfrm>
            <a:off x="0" y="0"/>
            <a:ext cx="6718300" cy="9410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8907" tIns="44454" rIns="88907" bIns="44454" anchor="ctr"/>
          <a:lstStyle/>
          <a:p>
            <a:endParaRPr lang="de-DE"/>
          </a:p>
        </p:txBody>
      </p:sp>
      <p:sp>
        <p:nvSpPr>
          <p:cNvPr id="7171" name="AutoShape 2"/>
          <p:cNvSpPr>
            <a:spLocks noChangeArrowheads="1"/>
          </p:cNvSpPr>
          <p:nvPr/>
        </p:nvSpPr>
        <p:spPr bwMode="auto">
          <a:xfrm>
            <a:off x="0" y="0"/>
            <a:ext cx="6718300" cy="9410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8907" tIns="44454" rIns="88907" bIns="44454" anchor="ctr"/>
          <a:lstStyle/>
          <a:p>
            <a:endParaRPr lang="de-DE"/>
          </a:p>
        </p:txBody>
      </p:sp>
      <p:sp>
        <p:nvSpPr>
          <p:cNvPr id="7172" name="AutoShape 3"/>
          <p:cNvSpPr>
            <a:spLocks noChangeArrowheads="1"/>
          </p:cNvSpPr>
          <p:nvPr/>
        </p:nvSpPr>
        <p:spPr bwMode="auto">
          <a:xfrm>
            <a:off x="0" y="0"/>
            <a:ext cx="6718300" cy="9410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8907" tIns="44454" rIns="88907" bIns="44454" anchor="ctr"/>
          <a:lstStyle/>
          <a:p>
            <a:endParaRPr lang="de-DE"/>
          </a:p>
        </p:txBody>
      </p:sp>
      <p:sp>
        <p:nvSpPr>
          <p:cNvPr id="7173" name="AutoShape 4"/>
          <p:cNvSpPr>
            <a:spLocks noChangeArrowheads="1"/>
          </p:cNvSpPr>
          <p:nvPr/>
        </p:nvSpPr>
        <p:spPr bwMode="auto">
          <a:xfrm>
            <a:off x="0" y="0"/>
            <a:ext cx="6718300" cy="9410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8907" tIns="44454" rIns="88907" bIns="44454" anchor="ctr"/>
          <a:lstStyle/>
          <a:p>
            <a:endParaRPr lang="de-DE"/>
          </a:p>
        </p:txBody>
      </p:sp>
      <p:sp>
        <p:nvSpPr>
          <p:cNvPr id="7174" name="AutoShape 5"/>
          <p:cNvSpPr>
            <a:spLocks noChangeArrowheads="1"/>
          </p:cNvSpPr>
          <p:nvPr/>
        </p:nvSpPr>
        <p:spPr bwMode="auto">
          <a:xfrm>
            <a:off x="0" y="0"/>
            <a:ext cx="6718300" cy="9410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8907" tIns="44454" rIns="88907" bIns="44454" anchor="ctr"/>
          <a:lstStyle/>
          <a:p>
            <a:endParaRPr lang="de-DE"/>
          </a:p>
        </p:txBody>
      </p:sp>
      <p:sp>
        <p:nvSpPr>
          <p:cNvPr id="7175" name="AutoShape 6"/>
          <p:cNvSpPr>
            <a:spLocks noChangeArrowheads="1"/>
          </p:cNvSpPr>
          <p:nvPr/>
        </p:nvSpPr>
        <p:spPr bwMode="auto">
          <a:xfrm>
            <a:off x="0" y="0"/>
            <a:ext cx="6718300" cy="9410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8907" tIns="44454" rIns="88907" bIns="44454" anchor="ctr"/>
          <a:lstStyle/>
          <a:p>
            <a:endParaRPr lang="de-DE"/>
          </a:p>
        </p:txBody>
      </p:sp>
      <p:sp>
        <p:nvSpPr>
          <p:cNvPr id="7176" name="Rectangle 7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09625" y="706438"/>
            <a:ext cx="5099050" cy="3530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6" name="Rectangle 8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96830" y="4472698"/>
            <a:ext cx="4924641" cy="4233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277" tIns="43972" rIns="88277" bIns="43972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 dirty="0" smtClean="0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3805981" y="9162600"/>
            <a:ext cx="2912320" cy="249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277" tIns="43972" rIns="88277" bIns="43972" anchor="b">
            <a:spAutoFit/>
          </a:bodyPr>
          <a:lstStyle>
            <a:lvl1pPr defTabSz="869950">
              <a:tabLst>
                <a:tab pos="0" algn="l"/>
                <a:tab pos="425450" algn="l"/>
                <a:tab pos="854075" algn="l"/>
                <a:tab pos="1281113" algn="l"/>
                <a:tab pos="1708150" algn="l"/>
                <a:tab pos="2136775" algn="l"/>
                <a:tab pos="2563813" algn="l"/>
                <a:tab pos="2990850" algn="l"/>
                <a:tab pos="3419475" algn="l"/>
                <a:tab pos="3846513" algn="l"/>
                <a:tab pos="4273550" algn="l"/>
                <a:tab pos="4702175" algn="l"/>
                <a:tab pos="5129213" algn="l"/>
                <a:tab pos="5556250" algn="l"/>
                <a:tab pos="5984875" algn="l"/>
                <a:tab pos="6411913" algn="l"/>
                <a:tab pos="6838950" algn="l"/>
                <a:tab pos="7267575" algn="l"/>
                <a:tab pos="7694613" algn="l"/>
                <a:tab pos="8121650" algn="l"/>
                <a:tab pos="85502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34975" defTabSz="869950">
              <a:tabLst>
                <a:tab pos="0" algn="l"/>
                <a:tab pos="425450" algn="l"/>
                <a:tab pos="854075" algn="l"/>
                <a:tab pos="1281113" algn="l"/>
                <a:tab pos="1708150" algn="l"/>
                <a:tab pos="2136775" algn="l"/>
                <a:tab pos="2563813" algn="l"/>
                <a:tab pos="2990850" algn="l"/>
                <a:tab pos="3419475" algn="l"/>
                <a:tab pos="3846513" algn="l"/>
                <a:tab pos="4273550" algn="l"/>
                <a:tab pos="4702175" algn="l"/>
                <a:tab pos="5129213" algn="l"/>
                <a:tab pos="5556250" algn="l"/>
                <a:tab pos="5984875" algn="l"/>
                <a:tab pos="6411913" algn="l"/>
                <a:tab pos="6838950" algn="l"/>
                <a:tab pos="7267575" algn="l"/>
                <a:tab pos="7694613" algn="l"/>
                <a:tab pos="8121650" algn="l"/>
                <a:tab pos="85502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69950" defTabSz="869950">
              <a:tabLst>
                <a:tab pos="0" algn="l"/>
                <a:tab pos="425450" algn="l"/>
                <a:tab pos="854075" algn="l"/>
                <a:tab pos="1281113" algn="l"/>
                <a:tab pos="1708150" algn="l"/>
                <a:tab pos="2136775" algn="l"/>
                <a:tab pos="2563813" algn="l"/>
                <a:tab pos="2990850" algn="l"/>
                <a:tab pos="3419475" algn="l"/>
                <a:tab pos="3846513" algn="l"/>
                <a:tab pos="4273550" algn="l"/>
                <a:tab pos="4702175" algn="l"/>
                <a:tab pos="5129213" algn="l"/>
                <a:tab pos="5556250" algn="l"/>
                <a:tab pos="5984875" algn="l"/>
                <a:tab pos="6411913" algn="l"/>
                <a:tab pos="6838950" algn="l"/>
                <a:tab pos="7267575" algn="l"/>
                <a:tab pos="7694613" algn="l"/>
                <a:tab pos="8121650" algn="l"/>
                <a:tab pos="85502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04925" defTabSz="869950">
              <a:tabLst>
                <a:tab pos="0" algn="l"/>
                <a:tab pos="425450" algn="l"/>
                <a:tab pos="854075" algn="l"/>
                <a:tab pos="1281113" algn="l"/>
                <a:tab pos="1708150" algn="l"/>
                <a:tab pos="2136775" algn="l"/>
                <a:tab pos="2563813" algn="l"/>
                <a:tab pos="2990850" algn="l"/>
                <a:tab pos="3419475" algn="l"/>
                <a:tab pos="3846513" algn="l"/>
                <a:tab pos="4273550" algn="l"/>
                <a:tab pos="4702175" algn="l"/>
                <a:tab pos="5129213" algn="l"/>
                <a:tab pos="5556250" algn="l"/>
                <a:tab pos="5984875" algn="l"/>
                <a:tab pos="6411913" algn="l"/>
                <a:tab pos="6838950" algn="l"/>
                <a:tab pos="7267575" algn="l"/>
                <a:tab pos="7694613" algn="l"/>
                <a:tab pos="8121650" algn="l"/>
                <a:tab pos="85502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739900" defTabSz="869950">
              <a:tabLst>
                <a:tab pos="0" algn="l"/>
                <a:tab pos="425450" algn="l"/>
                <a:tab pos="854075" algn="l"/>
                <a:tab pos="1281113" algn="l"/>
                <a:tab pos="1708150" algn="l"/>
                <a:tab pos="2136775" algn="l"/>
                <a:tab pos="2563813" algn="l"/>
                <a:tab pos="2990850" algn="l"/>
                <a:tab pos="3419475" algn="l"/>
                <a:tab pos="3846513" algn="l"/>
                <a:tab pos="4273550" algn="l"/>
                <a:tab pos="4702175" algn="l"/>
                <a:tab pos="5129213" algn="l"/>
                <a:tab pos="5556250" algn="l"/>
                <a:tab pos="5984875" algn="l"/>
                <a:tab pos="6411913" algn="l"/>
                <a:tab pos="6838950" algn="l"/>
                <a:tab pos="7267575" algn="l"/>
                <a:tab pos="7694613" algn="l"/>
                <a:tab pos="8121650" algn="l"/>
                <a:tab pos="85502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97100" defTabSz="8699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25450" algn="l"/>
                <a:tab pos="854075" algn="l"/>
                <a:tab pos="1281113" algn="l"/>
                <a:tab pos="1708150" algn="l"/>
                <a:tab pos="2136775" algn="l"/>
                <a:tab pos="2563813" algn="l"/>
                <a:tab pos="2990850" algn="l"/>
                <a:tab pos="3419475" algn="l"/>
                <a:tab pos="3846513" algn="l"/>
                <a:tab pos="4273550" algn="l"/>
                <a:tab pos="4702175" algn="l"/>
                <a:tab pos="5129213" algn="l"/>
                <a:tab pos="5556250" algn="l"/>
                <a:tab pos="5984875" algn="l"/>
                <a:tab pos="6411913" algn="l"/>
                <a:tab pos="6838950" algn="l"/>
                <a:tab pos="7267575" algn="l"/>
                <a:tab pos="7694613" algn="l"/>
                <a:tab pos="8121650" algn="l"/>
                <a:tab pos="85502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654300" defTabSz="8699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25450" algn="l"/>
                <a:tab pos="854075" algn="l"/>
                <a:tab pos="1281113" algn="l"/>
                <a:tab pos="1708150" algn="l"/>
                <a:tab pos="2136775" algn="l"/>
                <a:tab pos="2563813" algn="l"/>
                <a:tab pos="2990850" algn="l"/>
                <a:tab pos="3419475" algn="l"/>
                <a:tab pos="3846513" algn="l"/>
                <a:tab pos="4273550" algn="l"/>
                <a:tab pos="4702175" algn="l"/>
                <a:tab pos="5129213" algn="l"/>
                <a:tab pos="5556250" algn="l"/>
                <a:tab pos="5984875" algn="l"/>
                <a:tab pos="6411913" algn="l"/>
                <a:tab pos="6838950" algn="l"/>
                <a:tab pos="7267575" algn="l"/>
                <a:tab pos="7694613" algn="l"/>
                <a:tab pos="8121650" algn="l"/>
                <a:tab pos="85502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111500" defTabSz="8699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25450" algn="l"/>
                <a:tab pos="854075" algn="l"/>
                <a:tab pos="1281113" algn="l"/>
                <a:tab pos="1708150" algn="l"/>
                <a:tab pos="2136775" algn="l"/>
                <a:tab pos="2563813" algn="l"/>
                <a:tab pos="2990850" algn="l"/>
                <a:tab pos="3419475" algn="l"/>
                <a:tab pos="3846513" algn="l"/>
                <a:tab pos="4273550" algn="l"/>
                <a:tab pos="4702175" algn="l"/>
                <a:tab pos="5129213" algn="l"/>
                <a:tab pos="5556250" algn="l"/>
                <a:tab pos="5984875" algn="l"/>
                <a:tab pos="6411913" algn="l"/>
                <a:tab pos="6838950" algn="l"/>
                <a:tab pos="7267575" algn="l"/>
                <a:tab pos="7694613" algn="l"/>
                <a:tab pos="8121650" algn="l"/>
                <a:tab pos="85502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568700" defTabSz="8699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25450" algn="l"/>
                <a:tab pos="854075" algn="l"/>
                <a:tab pos="1281113" algn="l"/>
                <a:tab pos="1708150" algn="l"/>
                <a:tab pos="2136775" algn="l"/>
                <a:tab pos="2563813" algn="l"/>
                <a:tab pos="2990850" algn="l"/>
                <a:tab pos="3419475" algn="l"/>
                <a:tab pos="3846513" algn="l"/>
                <a:tab pos="4273550" algn="l"/>
                <a:tab pos="4702175" algn="l"/>
                <a:tab pos="5129213" algn="l"/>
                <a:tab pos="5556250" algn="l"/>
                <a:tab pos="5984875" algn="l"/>
                <a:tab pos="6411913" algn="l"/>
                <a:tab pos="6838950" algn="l"/>
                <a:tab pos="7267575" algn="l"/>
                <a:tab pos="7694613" algn="l"/>
                <a:tab pos="8121650" algn="l"/>
                <a:tab pos="85502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fld id="{2F79D589-D7AD-4DA6-8330-B1CB40A04B52}" type="slidenum">
              <a:rPr lang="en-GB" sz="1100" smtClean="0">
                <a:ea typeface="+mn-ea"/>
                <a:cs typeface="+mn-cs"/>
              </a:rPr>
              <a:pPr algn="r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defRPr/>
              </a:pPr>
              <a:t>‹Nr.›</a:t>
            </a:fld>
            <a:endParaRPr lang="en-GB" sz="1100" smtClean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85184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446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165100" y="6597352"/>
            <a:ext cx="6948488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Arial Narrow" pitchFamily="34" charset="0"/>
              <a:buNone/>
              <a:defRPr/>
            </a:pPr>
            <a:r>
              <a:rPr lang="en-GB" sz="1000" baseline="0" dirty="0" smtClean="0">
                <a:latin typeface="Arial Narrow" pitchFamily="34" charset="0"/>
                <a:ea typeface="+mn-ea"/>
                <a:cs typeface="+mn-cs"/>
              </a:rPr>
              <a:t>25th IAEA FEC, Oct 2014</a:t>
            </a:r>
            <a:r>
              <a:rPr lang="en-GB" sz="1000" dirty="0" smtClean="0">
                <a:latin typeface="Arial Narrow" pitchFamily="34" charset="0"/>
                <a:ea typeface="+mn-ea"/>
                <a:cs typeface="+mn-cs"/>
              </a:rPr>
              <a:t>                                                                                                                      Arne </a:t>
            </a:r>
            <a:r>
              <a:rPr lang="en-GB" sz="1000" dirty="0" err="1" smtClean="0">
                <a:latin typeface="Arial Narrow" pitchFamily="34" charset="0"/>
                <a:ea typeface="+mn-ea"/>
                <a:cs typeface="+mn-cs"/>
              </a:rPr>
              <a:t>Kallenbach</a:t>
            </a:r>
            <a:endParaRPr lang="en-GB" sz="1000" dirty="0" smtClean="0"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7594600" y="6623446"/>
            <a:ext cx="20637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lnSpc>
                <a:spcPct val="93000"/>
              </a:lnSpc>
              <a:buClr>
                <a:srgbClr val="000000"/>
              </a:buClr>
              <a:buSzPct val="100000"/>
              <a:buFont typeface="Arial Narrow" pitchFamily="34" charset="0"/>
              <a:buNone/>
              <a:defRPr/>
            </a:pPr>
            <a:fld id="{0055A6B3-E0D9-48A0-B755-6AB9C44409B1}" type="slidenum">
              <a:rPr lang="en-GB" sz="1200" smtClean="0">
                <a:latin typeface="Arial Narrow" pitchFamily="34" charset="0"/>
                <a:ea typeface="+mn-ea"/>
                <a:cs typeface="+mn-cs"/>
              </a:rPr>
              <a:pPr algn="r">
                <a:lnSpc>
                  <a:spcPct val="93000"/>
                </a:lnSpc>
                <a:buClr>
                  <a:srgbClr val="000000"/>
                </a:buClr>
                <a:buSzPct val="100000"/>
                <a:buFont typeface="Arial Narrow" pitchFamily="34" charset="0"/>
                <a:buNone/>
                <a:defRPr/>
              </a:pPr>
              <a:t>‹Nr.›</a:t>
            </a:fld>
            <a:endParaRPr lang="en-GB" sz="1200" dirty="0" smtClean="0"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028" name="Line 3"/>
          <p:cNvSpPr>
            <a:spLocks noChangeShapeType="1"/>
          </p:cNvSpPr>
          <p:nvPr/>
        </p:nvSpPr>
        <p:spPr bwMode="auto">
          <a:xfrm>
            <a:off x="165100" y="925513"/>
            <a:ext cx="9575800" cy="1587"/>
          </a:xfrm>
          <a:prstGeom prst="line">
            <a:avLst/>
          </a:prstGeom>
          <a:noFill/>
          <a:ln w="12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29" name="Line 4"/>
          <p:cNvSpPr>
            <a:spLocks noChangeShapeType="1"/>
          </p:cNvSpPr>
          <p:nvPr/>
        </p:nvSpPr>
        <p:spPr bwMode="auto">
          <a:xfrm>
            <a:off x="165100" y="152400"/>
            <a:ext cx="9575800" cy="1588"/>
          </a:xfrm>
          <a:prstGeom prst="line">
            <a:avLst/>
          </a:prstGeom>
          <a:noFill/>
          <a:ln w="12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31" name="Line 6"/>
          <p:cNvSpPr>
            <a:spLocks noChangeShapeType="1"/>
          </p:cNvSpPr>
          <p:nvPr/>
        </p:nvSpPr>
        <p:spPr bwMode="auto">
          <a:xfrm>
            <a:off x="165100" y="6595764"/>
            <a:ext cx="9575800" cy="1588"/>
          </a:xfrm>
          <a:prstGeom prst="line">
            <a:avLst/>
          </a:prstGeom>
          <a:noFill/>
          <a:ln w="12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7810" y="212725"/>
            <a:ext cx="721548" cy="595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l" defTabSz="449263" rtl="0" eaLnBrk="0" fontAlgn="base" hangingPunct="0">
        <a:lnSpc>
          <a:spcPct val="8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 Narrow" pitchFamily="34" charset="0"/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8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 Narrow" pitchFamily="34" charset="0"/>
        <a:defRPr sz="2400">
          <a:solidFill>
            <a:srgbClr val="000000"/>
          </a:solidFill>
          <a:latin typeface="Arial Narrow" pitchFamily="34" charset="0"/>
          <a:ea typeface="Lucida Sans Unicode" pitchFamily="34" charset="0"/>
          <a:cs typeface="Lucida Sans Unicode" pitchFamily="34" charset="0"/>
        </a:defRPr>
      </a:lvl2pPr>
      <a:lvl3pPr algn="l" defTabSz="449263" rtl="0" eaLnBrk="0" fontAlgn="base" hangingPunct="0">
        <a:lnSpc>
          <a:spcPct val="8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 Narrow" pitchFamily="34" charset="0"/>
        <a:defRPr sz="2400">
          <a:solidFill>
            <a:srgbClr val="000000"/>
          </a:solidFill>
          <a:latin typeface="Arial Narrow" pitchFamily="34" charset="0"/>
          <a:ea typeface="Lucida Sans Unicode" pitchFamily="34" charset="0"/>
          <a:cs typeface="Lucida Sans Unicode" pitchFamily="34" charset="0"/>
        </a:defRPr>
      </a:lvl3pPr>
      <a:lvl4pPr algn="l" defTabSz="449263" rtl="0" eaLnBrk="0" fontAlgn="base" hangingPunct="0">
        <a:lnSpc>
          <a:spcPct val="8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 Narrow" pitchFamily="34" charset="0"/>
        <a:defRPr sz="2400">
          <a:solidFill>
            <a:srgbClr val="000000"/>
          </a:solidFill>
          <a:latin typeface="Arial Narrow" pitchFamily="34" charset="0"/>
          <a:ea typeface="Lucida Sans Unicode" pitchFamily="34" charset="0"/>
          <a:cs typeface="Lucida Sans Unicode" pitchFamily="34" charset="0"/>
        </a:defRPr>
      </a:lvl4pPr>
      <a:lvl5pPr algn="l" defTabSz="449263" rtl="0" eaLnBrk="0" fontAlgn="base" hangingPunct="0">
        <a:lnSpc>
          <a:spcPct val="8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 Narrow" pitchFamily="34" charset="0"/>
        <a:defRPr sz="2400">
          <a:solidFill>
            <a:srgbClr val="000000"/>
          </a:solidFill>
          <a:latin typeface="Arial Narrow" pitchFamily="34" charset="0"/>
          <a:ea typeface="Lucida Sans Unicode" pitchFamily="34" charset="0"/>
          <a:cs typeface="Lucida Sans Unicode" pitchFamily="34" charset="0"/>
        </a:defRPr>
      </a:lvl5pPr>
      <a:lvl6pPr marL="4572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 Narrow" pitchFamily="34" charset="0"/>
        <a:defRPr sz="4400">
          <a:solidFill>
            <a:srgbClr val="000000"/>
          </a:solidFill>
          <a:latin typeface="Times New Roman" pitchFamily="18" charset="0"/>
          <a:ea typeface="Lucida Sans Unicode" pitchFamily="34" charset="0"/>
          <a:cs typeface="Lucida Sans Unicode" pitchFamily="34" charset="0"/>
        </a:defRPr>
      </a:lvl6pPr>
      <a:lvl7pPr marL="9144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 Narrow" pitchFamily="34" charset="0"/>
        <a:defRPr sz="4400">
          <a:solidFill>
            <a:srgbClr val="000000"/>
          </a:solidFill>
          <a:latin typeface="Times New Roman" pitchFamily="18" charset="0"/>
          <a:ea typeface="Lucida Sans Unicode" pitchFamily="34" charset="0"/>
          <a:cs typeface="Lucida Sans Unicode" pitchFamily="34" charset="0"/>
        </a:defRPr>
      </a:lvl7pPr>
      <a:lvl8pPr marL="1371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 Narrow" pitchFamily="34" charset="0"/>
        <a:defRPr sz="4400">
          <a:solidFill>
            <a:srgbClr val="000000"/>
          </a:solidFill>
          <a:latin typeface="Times New Roman" pitchFamily="18" charset="0"/>
          <a:ea typeface="Lucida Sans Unicode" pitchFamily="34" charset="0"/>
          <a:cs typeface="Lucida Sans Unicode" pitchFamily="34" charset="0"/>
        </a:defRPr>
      </a:lvl8pPr>
      <a:lvl9pPr marL="18288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 Narrow" pitchFamily="34" charset="0"/>
        <a:defRPr sz="4400">
          <a:solidFill>
            <a:srgbClr val="000000"/>
          </a:solidFill>
          <a:latin typeface="Times New Roman" pitchFamily="18" charset="0"/>
          <a:ea typeface="Lucida Sans Unicode" pitchFamily="34" charset="0"/>
          <a:cs typeface="Lucida Sans Unicode" pitchFamily="34" charset="0"/>
        </a:defRPr>
      </a:lvl9pPr>
    </p:titleStyle>
    <p:bodyStyle>
      <a:lvl1pPr marL="333375" indent="-333375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3425" indent="-276225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78788" y="188640"/>
            <a:ext cx="81998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/>
              <a:t>Power </a:t>
            </a:r>
            <a:r>
              <a:rPr lang="de-DE" sz="2000" b="1" dirty="0" err="1" smtClean="0"/>
              <a:t>exhaust</a:t>
            </a:r>
            <a:r>
              <a:rPr lang="de-DE" sz="2000" b="1" dirty="0" smtClean="0"/>
              <a:t> in AUG </a:t>
            </a:r>
            <a:r>
              <a:rPr lang="de-DE" sz="2000" b="1" dirty="0" err="1" smtClean="0"/>
              <a:t>achieved</a:t>
            </a:r>
            <a:r>
              <a:rPr lang="de-DE" sz="2000" b="1" dirty="0" smtClean="0"/>
              <a:t> 2/3 </a:t>
            </a:r>
            <a:r>
              <a:rPr lang="de-DE" sz="2000" b="1" dirty="0" err="1" smtClean="0"/>
              <a:t>of</a:t>
            </a:r>
            <a:r>
              <a:rPr lang="de-DE" sz="2000" b="1" dirty="0" smtClean="0"/>
              <a:t>  ITER </a:t>
            </a:r>
            <a:r>
              <a:rPr lang="de-DE" sz="2000" b="1" dirty="0" err="1" smtClean="0"/>
              <a:t>requirement</a:t>
            </a:r>
            <a:r>
              <a:rPr lang="de-DE" sz="2000" b="1" dirty="0" smtClean="0"/>
              <a:t> in </a:t>
            </a:r>
            <a:r>
              <a:rPr lang="de-DE" sz="2000" b="1" dirty="0" err="1" smtClean="0"/>
              <a:t>P</a:t>
            </a:r>
            <a:r>
              <a:rPr lang="de-DE" sz="2000" b="1" baseline="-25000" dirty="0" err="1" smtClean="0"/>
              <a:t>sep</a:t>
            </a:r>
            <a:r>
              <a:rPr lang="de-DE" sz="2000" b="1" dirty="0" smtClean="0"/>
              <a:t>/R</a:t>
            </a:r>
          </a:p>
          <a:p>
            <a:r>
              <a:rPr lang="de-DE" sz="2000" b="1" dirty="0" smtClean="0"/>
              <a:t>&amp; </a:t>
            </a:r>
            <a:r>
              <a:rPr lang="de-DE" sz="2000" b="1" dirty="0" err="1" smtClean="0"/>
              <a:t>simultaneous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control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of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core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and</a:t>
            </a:r>
            <a:r>
              <a:rPr lang="de-DE" sz="2000" b="1" dirty="0" smtClean="0"/>
              <a:t> divertor </a:t>
            </a:r>
            <a:r>
              <a:rPr lang="de-DE" sz="2000" b="1" dirty="0" err="1" smtClean="0"/>
              <a:t>radiation</a:t>
            </a:r>
            <a:r>
              <a:rPr lang="de-DE" sz="2000" b="1" dirty="0" smtClean="0"/>
              <a:t>  </a:t>
            </a:r>
            <a:endParaRPr lang="en-GB" sz="2000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811879" y="6258798"/>
            <a:ext cx="75262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err="1" smtClean="0">
                <a:solidFill>
                  <a:srgbClr val="FF0000"/>
                </a:solidFill>
              </a:rPr>
              <a:t>P</a:t>
            </a:r>
            <a:r>
              <a:rPr lang="de-DE" b="1" baseline="-25000" dirty="0" err="1" smtClean="0">
                <a:solidFill>
                  <a:srgbClr val="FF0000"/>
                </a:solidFill>
              </a:rPr>
              <a:t>sep</a:t>
            </a:r>
            <a:r>
              <a:rPr lang="de-DE" b="1" dirty="0" smtClean="0">
                <a:solidFill>
                  <a:srgbClr val="FF0000"/>
                </a:solidFill>
              </a:rPr>
              <a:t>/R</a:t>
            </a:r>
            <a:r>
              <a:rPr lang="de-DE" dirty="0" smtClean="0"/>
              <a:t>  </a:t>
            </a:r>
            <a:r>
              <a:rPr lang="de-DE" dirty="0" err="1" smtClean="0">
                <a:solidFill>
                  <a:srgbClr val="0000CC"/>
                </a:solidFill>
              </a:rPr>
              <a:t>is</a:t>
            </a:r>
            <a:r>
              <a:rPr lang="de-DE" dirty="0" smtClean="0">
                <a:solidFill>
                  <a:srgbClr val="0000CC"/>
                </a:solidFill>
              </a:rPr>
              <a:t> divertor </a:t>
            </a:r>
            <a:r>
              <a:rPr lang="de-DE" dirty="0" err="1" smtClean="0">
                <a:solidFill>
                  <a:srgbClr val="0000CC"/>
                </a:solidFill>
              </a:rPr>
              <a:t>identity</a:t>
            </a:r>
            <a:r>
              <a:rPr lang="de-DE" dirty="0" smtClean="0">
                <a:solidFill>
                  <a:srgbClr val="0000CC"/>
                </a:solidFill>
              </a:rPr>
              <a:t> </a:t>
            </a:r>
            <a:r>
              <a:rPr lang="de-DE" dirty="0" err="1" smtClean="0">
                <a:solidFill>
                  <a:srgbClr val="0000CC"/>
                </a:solidFill>
              </a:rPr>
              <a:t>parameter</a:t>
            </a:r>
            <a:r>
              <a:rPr lang="de-DE" dirty="0" smtClean="0">
                <a:solidFill>
                  <a:srgbClr val="0000CC"/>
                </a:solidFill>
              </a:rPr>
              <a:t>, </a:t>
            </a:r>
            <a:r>
              <a:rPr lang="de-DE" dirty="0" err="1" smtClean="0">
                <a:solidFill>
                  <a:srgbClr val="0000CC"/>
                </a:solidFill>
              </a:rPr>
              <a:t>provided</a:t>
            </a:r>
            <a:r>
              <a:rPr lang="de-DE" dirty="0" smtClean="0">
                <a:solidFill>
                  <a:srgbClr val="0000CC"/>
                </a:solidFill>
              </a:rPr>
              <a:t> </a:t>
            </a:r>
            <a:r>
              <a:rPr lang="de-DE" dirty="0" err="1" smtClean="0">
                <a:solidFill>
                  <a:srgbClr val="0000CC"/>
                </a:solidFill>
              </a:rPr>
              <a:t>similar</a:t>
            </a:r>
            <a:r>
              <a:rPr lang="de-DE" dirty="0" smtClean="0">
                <a:solidFill>
                  <a:srgbClr val="0000CC"/>
                </a:solidFill>
              </a:rPr>
              <a:t> </a:t>
            </a:r>
            <a:r>
              <a:rPr lang="de-DE" dirty="0" err="1" smtClean="0">
                <a:solidFill>
                  <a:srgbClr val="0000CC"/>
                </a:solidFill>
              </a:rPr>
              <a:t>density</a:t>
            </a:r>
            <a:r>
              <a:rPr lang="de-DE" dirty="0" smtClean="0">
                <a:solidFill>
                  <a:srgbClr val="0000CC"/>
                </a:solidFill>
              </a:rPr>
              <a:t> </a:t>
            </a:r>
            <a:r>
              <a:rPr lang="de-DE" dirty="0" err="1" smtClean="0">
                <a:solidFill>
                  <a:srgbClr val="0000CC"/>
                </a:solidFill>
              </a:rPr>
              <a:t>and</a:t>
            </a:r>
            <a:r>
              <a:rPr lang="de-DE" dirty="0" smtClean="0">
                <a:solidFill>
                  <a:srgbClr val="0000CC"/>
                </a:solidFill>
              </a:rPr>
              <a:t> power </a:t>
            </a:r>
            <a:r>
              <a:rPr lang="de-DE" dirty="0" err="1" smtClean="0">
                <a:solidFill>
                  <a:srgbClr val="0000CC"/>
                </a:solidFill>
              </a:rPr>
              <a:t>width</a:t>
            </a:r>
            <a:r>
              <a:rPr lang="de-DE" dirty="0" smtClean="0">
                <a:solidFill>
                  <a:srgbClr val="0000CC"/>
                </a:solidFill>
              </a:rPr>
              <a:t> </a:t>
            </a:r>
            <a:r>
              <a:rPr lang="de-DE" dirty="0" smtClean="0">
                <a:solidFill>
                  <a:srgbClr val="0000CC"/>
                </a:solidFill>
                <a:sym typeface="Symbol"/>
              </a:rPr>
              <a:t></a:t>
            </a:r>
            <a:r>
              <a:rPr lang="de-DE" baseline="-25000" dirty="0" smtClean="0">
                <a:solidFill>
                  <a:srgbClr val="0000CC"/>
                </a:solidFill>
                <a:sym typeface="Symbol"/>
              </a:rPr>
              <a:t>q</a:t>
            </a:r>
            <a:endParaRPr lang="en-GB" baseline="-25000" dirty="0">
              <a:solidFill>
                <a:srgbClr val="0000CC"/>
              </a:solidFill>
            </a:endParaRPr>
          </a:p>
        </p:txBody>
      </p:sp>
      <p:grpSp>
        <p:nvGrpSpPr>
          <p:cNvPr id="11" name="Gruppieren 10"/>
          <p:cNvGrpSpPr/>
          <p:nvPr/>
        </p:nvGrpSpPr>
        <p:grpSpPr>
          <a:xfrm>
            <a:off x="1497410" y="2779565"/>
            <a:ext cx="5328592" cy="3529755"/>
            <a:chOff x="1497410" y="2635549"/>
            <a:chExt cx="5328592" cy="3529755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97410" y="2635549"/>
              <a:ext cx="5328592" cy="35297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Rechteck 8"/>
            <p:cNvSpPr/>
            <p:nvPr/>
          </p:nvSpPr>
          <p:spPr bwMode="auto">
            <a:xfrm>
              <a:off x="2433514" y="2921111"/>
              <a:ext cx="185924" cy="22758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" name="Ellipse 2"/>
            <p:cNvSpPr/>
            <p:nvPr/>
          </p:nvSpPr>
          <p:spPr bwMode="auto">
            <a:xfrm>
              <a:off x="4665762" y="4293096"/>
              <a:ext cx="720080" cy="576064"/>
            </a:xfrm>
            <a:prstGeom prst="ellipse">
              <a:avLst/>
            </a:prstGeom>
            <a:noFill/>
            <a:ln w="28575" cap="flat" cmpd="sng" algn="ctr">
              <a:solidFill>
                <a:srgbClr val="FF33CC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" name="Textfeld 3"/>
            <p:cNvSpPr txBox="1"/>
            <p:nvPr/>
          </p:nvSpPr>
          <p:spPr>
            <a:xfrm>
              <a:off x="4524857" y="4872811"/>
              <a:ext cx="63190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 smtClean="0">
                  <a:solidFill>
                    <a:srgbClr val="FF33CC"/>
                  </a:solidFill>
                </a:rPr>
                <a:t>2014 </a:t>
              </a:r>
              <a:endParaRPr lang="en-GB" sz="1400" dirty="0">
                <a:solidFill>
                  <a:srgbClr val="FF33CC"/>
                </a:solidFill>
              </a:endParaRPr>
            </a:p>
          </p:txBody>
        </p:sp>
      </p:grpSp>
      <p:sp>
        <p:nvSpPr>
          <p:cNvPr id="10" name="Textfeld 9"/>
          <p:cNvSpPr txBox="1"/>
          <p:nvPr/>
        </p:nvSpPr>
        <p:spPr>
          <a:xfrm>
            <a:off x="457885" y="980728"/>
            <a:ext cx="942758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de-DE" dirty="0" err="1" smtClean="0"/>
              <a:t>P</a:t>
            </a:r>
            <a:r>
              <a:rPr lang="de-DE" baseline="-25000" dirty="0" err="1" smtClean="0"/>
              <a:t>sep</a:t>
            </a:r>
            <a:r>
              <a:rPr lang="de-DE" dirty="0" smtClean="0"/>
              <a:t>/R </a:t>
            </a:r>
            <a:r>
              <a:rPr lang="de-DE" dirty="0" err="1" smtClean="0"/>
              <a:t>up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10 MW/m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q</a:t>
            </a:r>
            <a:r>
              <a:rPr lang="de-DE" baseline="-25000" dirty="0" err="1" smtClean="0"/>
              <a:t>max</a:t>
            </a:r>
            <a:r>
              <a:rPr lang="de-DE" dirty="0" smtClean="0"/>
              <a:t> </a:t>
            </a:r>
            <a:r>
              <a:rPr lang="de-DE" dirty="0" err="1" smtClean="0"/>
              <a:t>well</a:t>
            </a:r>
            <a:r>
              <a:rPr lang="de-DE" dirty="0" smtClean="0"/>
              <a:t> </a:t>
            </a:r>
            <a:r>
              <a:rPr lang="de-DE" dirty="0" err="1" smtClean="0"/>
              <a:t>below</a:t>
            </a:r>
            <a:r>
              <a:rPr lang="de-DE" dirty="0" smtClean="0"/>
              <a:t> 10 MW/m</a:t>
            </a:r>
            <a:r>
              <a:rPr lang="de-DE" baseline="30000" dirty="0" smtClean="0"/>
              <a:t>2</a:t>
            </a:r>
            <a:r>
              <a:rPr lang="de-DE" dirty="0" smtClean="0"/>
              <a:t> in ASDEX Upgrade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limit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(</a:t>
            </a:r>
            <a:r>
              <a:rPr lang="de-DE" dirty="0" err="1" smtClean="0"/>
              <a:t>standard</a:t>
            </a:r>
            <a:r>
              <a:rPr lang="de-DE" dirty="0" smtClean="0"/>
              <a:t>, </a:t>
            </a:r>
            <a:r>
              <a:rPr lang="de-DE" dirty="0" err="1" smtClean="0"/>
              <a:t>vertical</a:t>
            </a:r>
            <a:r>
              <a:rPr lang="de-DE" dirty="0" smtClean="0"/>
              <a:t>) divertor power </a:t>
            </a:r>
            <a:r>
              <a:rPr lang="de-DE" dirty="0" err="1" smtClean="0"/>
              <a:t>dissipation</a:t>
            </a:r>
            <a:r>
              <a:rPr lang="de-DE" dirty="0" smtClean="0"/>
              <a:t> </a:t>
            </a:r>
            <a:r>
              <a:rPr lang="de-DE" dirty="0" err="1" smtClean="0"/>
              <a:t>capacity</a:t>
            </a:r>
            <a:r>
              <a:rPr lang="de-DE" dirty="0" smtClean="0"/>
              <a:t> </a:t>
            </a:r>
            <a:r>
              <a:rPr lang="de-DE" dirty="0" err="1" smtClean="0"/>
              <a:t>hit</a:t>
            </a:r>
            <a:r>
              <a:rPr lang="de-DE" dirty="0" smtClean="0"/>
              <a:t> so </a:t>
            </a:r>
            <a:r>
              <a:rPr lang="de-DE" dirty="0" err="1" smtClean="0"/>
              <a:t>far</a:t>
            </a:r>
            <a:endParaRPr lang="de-DE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de-DE" dirty="0" smtClean="0"/>
              <a:t>Higher </a:t>
            </a:r>
            <a:r>
              <a:rPr lang="de-DE" dirty="0" err="1" smtClean="0"/>
              <a:t>P</a:t>
            </a:r>
            <a:r>
              <a:rPr lang="de-DE" baseline="-25000" dirty="0" err="1" smtClean="0"/>
              <a:t>sep</a:t>
            </a:r>
            <a:r>
              <a:rPr lang="de-DE" dirty="0" smtClean="0"/>
              <a:t>/R </a:t>
            </a:r>
            <a:r>
              <a:rPr lang="de-DE" dirty="0" err="1" smtClean="0"/>
              <a:t>expected</a:t>
            </a:r>
            <a:r>
              <a:rPr lang="de-DE" dirty="0" smtClean="0"/>
              <a:t>, </a:t>
            </a:r>
            <a:r>
              <a:rPr lang="de-DE" dirty="0" err="1" smtClean="0"/>
              <a:t>needs</a:t>
            </a:r>
            <a:r>
              <a:rPr lang="de-DE" dirty="0" smtClean="0"/>
              <a:t> </a:t>
            </a:r>
            <a:r>
              <a:rPr lang="de-DE" dirty="0" err="1" smtClean="0"/>
              <a:t>higher</a:t>
            </a:r>
            <a:r>
              <a:rPr lang="de-DE" dirty="0" smtClean="0"/>
              <a:t> power (power </a:t>
            </a:r>
            <a:r>
              <a:rPr lang="de-DE" dirty="0" err="1" smtClean="0"/>
              <a:t>supply</a:t>
            </a:r>
            <a:r>
              <a:rPr lang="de-DE" dirty="0" smtClean="0"/>
              <a:t> upgrade)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more</a:t>
            </a:r>
            <a:r>
              <a:rPr lang="de-DE" dirty="0" smtClean="0"/>
              <a:t> gas (</a:t>
            </a:r>
            <a:r>
              <a:rPr lang="de-DE" dirty="0" err="1" smtClean="0"/>
              <a:t>less</a:t>
            </a:r>
            <a:r>
              <a:rPr lang="de-DE" dirty="0" smtClean="0"/>
              <a:t> </a:t>
            </a:r>
            <a:r>
              <a:rPr lang="de-DE" dirty="0" err="1" smtClean="0"/>
              <a:t>pumping</a:t>
            </a:r>
            <a:r>
              <a:rPr lang="de-DE" dirty="0" smtClean="0"/>
              <a:t>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de-DE" dirty="0" smtClean="0"/>
              <a:t>Also DEMO-relevant </a:t>
            </a:r>
            <a:r>
              <a:rPr lang="de-DE" dirty="0" err="1" smtClean="0"/>
              <a:t>level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</a:t>
            </a:r>
            <a:r>
              <a:rPr lang="de-DE" baseline="-25000" dirty="0" err="1" smtClean="0"/>
              <a:t>rad,main</a:t>
            </a:r>
            <a:r>
              <a:rPr lang="de-DE" dirty="0" smtClean="0"/>
              <a:t>/</a:t>
            </a:r>
            <a:r>
              <a:rPr lang="de-DE" dirty="0" err="1" smtClean="0"/>
              <a:t>P</a:t>
            </a:r>
            <a:r>
              <a:rPr lang="de-DE" baseline="-25000" dirty="0" err="1" smtClean="0"/>
              <a:t>heat</a:t>
            </a:r>
            <a:r>
              <a:rPr lang="de-DE" dirty="0" smtClean="0"/>
              <a:t> </a:t>
            </a:r>
            <a:r>
              <a:rPr lang="de-DE" dirty="0" err="1" smtClean="0"/>
              <a:t>achieved</a:t>
            </a:r>
            <a:r>
              <a:rPr lang="de-DE" dirty="0" smtClean="0"/>
              <a:t>, but not </a:t>
            </a:r>
            <a:r>
              <a:rPr lang="de-DE" dirty="0" err="1" smtClean="0"/>
              <a:t>simultaneously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high </a:t>
            </a:r>
            <a:r>
              <a:rPr lang="de-DE" dirty="0" err="1" smtClean="0"/>
              <a:t>P</a:t>
            </a:r>
            <a:r>
              <a:rPr lang="de-DE" baseline="-25000" dirty="0" err="1" smtClean="0"/>
              <a:t>sep</a:t>
            </a:r>
            <a:r>
              <a:rPr lang="de-DE" dirty="0" smtClean="0"/>
              <a:t>/R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7813356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Arial Narrow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</Words>
  <Application>Microsoft Office PowerPoint</Application>
  <PresentationFormat>Benutzerdefiniert</PresentationFormat>
  <Paragraphs>8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Standarddesign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Kallenbach, Arne</dc:creator>
  <cp:lastModifiedBy>Kallenbach, Arne</cp:lastModifiedBy>
  <cp:revision>460</cp:revision>
  <cp:lastPrinted>2013-06-18T14:55:48Z</cp:lastPrinted>
  <dcterms:modified xsi:type="dcterms:W3CDTF">2014-09-14T10:49:14Z</dcterms:modified>
</cp:coreProperties>
</file>