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5" r:id="rId2"/>
    <p:sldId id="290" r:id="rId3"/>
    <p:sldId id="267" r:id="rId4"/>
    <p:sldId id="270" r:id="rId5"/>
    <p:sldId id="271" r:id="rId6"/>
    <p:sldId id="263" r:id="rId7"/>
    <p:sldId id="265" r:id="rId8"/>
    <p:sldId id="286" r:id="rId9"/>
    <p:sldId id="277" r:id="rId10"/>
    <p:sldId id="288" r:id="rId11"/>
    <p:sldId id="291" r:id="rId12"/>
    <p:sldId id="289" r:id="rId13"/>
    <p:sldId id="285" r:id="rId14"/>
    <p:sldId id="284" r:id="rId15"/>
    <p:sldId id="256" r:id="rId16"/>
    <p:sldId id="287" r:id="rId17"/>
    <p:sldId id="269" r:id="rId18"/>
    <p:sldId id="279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CCFF"/>
    <a:srgbClr val="0000FF"/>
    <a:srgbClr val="008000"/>
    <a:srgbClr val="99FFCC"/>
    <a:srgbClr val="FFFFCC"/>
    <a:srgbClr val="FFFFFF"/>
    <a:srgbClr val="FF66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8" autoAdjust="0"/>
    <p:restoredTop sz="95110" autoAdjust="0"/>
  </p:normalViewPr>
  <p:slideViewPr>
    <p:cSldViewPr snapToGrid="0" showGuides="1">
      <p:cViewPr varScale="1">
        <p:scale>
          <a:sx n="82" d="100"/>
          <a:sy n="82" d="100"/>
        </p:scale>
        <p:origin x="-1032" y="-96"/>
      </p:cViewPr>
      <p:guideLst>
        <p:guide orient="horz" pos="2183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193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986F7-ACD4-49AA-B7E7-D38A7C8DC225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D6F53-BDB1-4E6A-95F8-3744C1395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536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C25E6-39B7-419E-8C89-0E7CFAB2A1BF}" type="datetimeFigureOut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3C100-77D6-407A-B8C2-5E9EED55A0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99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07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517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958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694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10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861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266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448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937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1840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91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013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u="none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68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419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00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u="none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3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u="none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3C100-77D6-407A-B8C2-5E9EED55A05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406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25B8-485E-4BCE-8A9F-598C71CF438F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35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D070-76B6-4561-86C8-EEEC54F6C174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35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D6446-0210-4468-BD27-D9377AB93C3A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6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5261-6BAB-4C6B-B1F2-646145C2C138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4078" y="6483997"/>
            <a:ext cx="2057400" cy="365125"/>
          </a:xfrm>
        </p:spPr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98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BFDD-858E-471A-8269-8D5BF634DBF2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90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7068-9E77-4C17-9AE5-46ED4D143B84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11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D91E-E410-4D61-B874-8E20C5583A6E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7FCE-C656-4715-895D-CBCFFAC9B4AF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3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1B15-5C1B-4EB9-A39A-3C9A2E4D7DFD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6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7843-FB31-47A2-8729-17A0C3C4B7A9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0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F676-C8AB-4996-8132-6BCD6C6370E1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2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A6AE-C441-4EEB-B3C6-02B46EBAA892}" type="datetime1">
              <a:rPr kumimoji="1" lang="ja-JP" altLang="en-US" smtClean="0"/>
              <a:t>2014/10/14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5201" y="647794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D291-B017-4E8C-A0D0-C7EAB69C1FB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8618963" y="6543293"/>
            <a:ext cx="522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000" dirty="0" smtClean="0"/>
              <a:t>/</a:t>
            </a:r>
            <a:r>
              <a:rPr kumimoji="1" lang="en-US" altLang="ja-JP" sz="1100" dirty="0" smtClean="0"/>
              <a:t>14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25645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5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9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568" y="3295699"/>
            <a:ext cx="8965839" cy="2981228"/>
          </a:xfrm>
        </p:spPr>
        <p:txBody>
          <a:bodyPr>
            <a:noAutofit/>
          </a:bodyPr>
          <a:lstStyle/>
          <a:p>
            <a:pPr defTabSz="985838" hangingPunct="0"/>
            <a:r>
              <a:rPr lang="en-GB" altLang="ja-JP" sz="1800" b="1" dirty="0" smtClean="0">
                <a:latin typeface="+mn-lt"/>
              </a:rPr>
              <a:t>(FIP/2-5Ra)</a:t>
            </a:r>
            <a:br>
              <a:rPr lang="en-GB" altLang="ja-JP" sz="1800" b="1" dirty="0" smtClean="0">
                <a:latin typeface="+mn-lt"/>
              </a:rPr>
            </a:br>
            <a:r>
              <a:rPr lang="en-GB" altLang="ja-JP" sz="1800" dirty="0" smtClean="0">
                <a:latin typeface="+mn-lt"/>
              </a:rPr>
              <a:t>	</a:t>
            </a:r>
            <a:r>
              <a:rPr lang="en-GB" altLang="ja-JP" sz="2000" dirty="0" smtClean="0">
                <a:latin typeface="+mn-lt"/>
              </a:rPr>
              <a:t>Development </a:t>
            </a:r>
            <a:r>
              <a:rPr lang="en-GB" altLang="ja-JP" sz="2000" dirty="0">
                <a:latin typeface="+mn-lt"/>
              </a:rPr>
              <a:t>of DC ultra-high voltage insulation </a:t>
            </a:r>
            <a:r>
              <a:rPr lang="en-GB" altLang="ja-JP" sz="2000" dirty="0" smtClean="0">
                <a:latin typeface="+mn-lt"/>
              </a:rPr>
              <a:t>technology for </a:t>
            </a:r>
            <a:r>
              <a:rPr lang="en-GB" altLang="ja-JP" sz="2000" dirty="0">
                <a:latin typeface="+mn-lt"/>
              </a:rPr>
              <a:t>ITER </a:t>
            </a:r>
            <a:r>
              <a:rPr lang="en-GB" altLang="ja-JP" sz="2000" dirty="0" smtClean="0">
                <a:latin typeface="+mn-lt"/>
              </a:rPr>
              <a:t>NBI</a:t>
            </a:r>
            <a:br>
              <a:rPr lang="en-GB" altLang="ja-JP" sz="2000" dirty="0" smtClean="0">
                <a:latin typeface="+mn-lt"/>
              </a:rPr>
            </a:br>
            <a:r>
              <a:rPr lang="en-GB" altLang="ja-JP" sz="2000" dirty="0" smtClean="0">
                <a:latin typeface="+mn-lt"/>
              </a:rPr>
              <a:t>	H. </a:t>
            </a:r>
            <a:r>
              <a:rPr lang="en-GB" altLang="ja-JP" sz="2000" dirty="0" err="1" smtClean="0">
                <a:latin typeface="+mn-lt"/>
              </a:rPr>
              <a:t>Tobari</a:t>
            </a:r>
            <a:r>
              <a:rPr lang="en-GB" altLang="ja-JP" sz="2000" dirty="0" smtClean="0">
                <a:latin typeface="+mn-lt"/>
              </a:rPr>
              <a:t> et al., (JAEA)</a:t>
            </a:r>
            <a:br>
              <a:rPr lang="en-GB" altLang="ja-JP" sz="2000" dirty="0" smtClean="0">
                <a:latin typeface="+mn-lt"/>
              </a:rPr>
            </a:br>
            <a:r>
              <a:rPr lang="en-GB" altLang="ja-JP" sz="2000" dirty="0" smtClean="0">
                <a:latin typeface="+mn-lt"/>
              </a:rPr>
              <a:t/>
            </a:r>
            <a:br>
              <a:rPr lang="en-GB" altLang="ja-JP" sz="2000" dirty="0" smtClean="0">
                <a:latin typeface="+mn-lt"/>
              </a:rPr>
            </a:br>
            <a:r>
              <a:rPr lang="en-GB" altLang="ja-JP" sz="1800" dirty="0">
                <a:latin typeface="+mn-lt"/>
              </a:rPr>
              <a:t/>
            </a:r>
            <a:br>
              <a:rPr lang="en-GB" altLang="ja-JP" sz="1800" dirty="0">
                <a:latin typeface="+mn-lt"/>
              </a:rPr>
            </a:br>
            <a:r>
              <a:rPr lang="en-GB" altLang="ja-JP" sz="1800" b="1" dirty="0">
                <a:latin typeface="+mn-lt"/>
              </a:rPr>
              <a:t>(</a:t>
            </a:r>
            <a:r>
              <a:rPr lang="en-GB" altLang="ja-JP" sz="1800" b="1" dirty="0" smtClean="0">
                <a:latin typeface="+mn-lt"/>
              </a:rPr>
              <a:t>FIP/2-5Rb)</a:t>
            </a:r>
            <a:r>
              <a:rPr lang="en-GB" altLang="ja-JP" sz="1800" dirty="0">
                <a:latin typeface="+mn-lt"/>
              </a:rPr>
              <a:t/>
            </a:r>
            <a:br>
              <a:rPr lang="en-GB" altLang="ja-JP" sz="1800" dirty="0">
                <a:latin typeface="+mn-lt"/>
              </a:rPr>
            </a:br>
            <a:r>
              <a:rPr lang="en-GB" altLang="ja-JP" sz="1800" dirty="0" smtClean="0">
                <a:latin typeface="+mn-lt"/>
              </a:rPr>
              <a:t>	</a:t>
            </a:r>
            <a:r>
              <a:rPr lang="en-US" altLang="ja-JP" sz="2000" dirty="0" smtClean="0">
                <a:latin typeface="+mn-lt"/>
              </a:rPr>
              <a:t>Progress </a:t>
            </a:r>
            <a:r>
              <a:rPr lang="en-US" altLang="ja-JP" sz="2000" dirty="0">
                <a:latin typeface="+mn-lt"/>
              </a:rPr>
              <a:t>in long pulse production of powerful negative ion </a:t>
            </a:r>
            <a:r>
              <a:rPr lang="en-US" altLang="ja-JP" sz="2000" dirty="0" smtClean="0">
                <a:latin typeface="+mn-lt"/>
              </a:rPr>
              <a:t>beams</a:t>
            </a:r>
            <a:br>
              <a:rPr lang="en-US" altLang="ja-JP" sz="2000" dirty="0" smtClean="0">
                <a:latin typeface="+mn-lt"/>
              </a:rPr>
            </a:br>
            <a:r>
              <a:rPr lang="en-US" altLang="ja-JP" sz="2000" dirty="0" smtClean="0">
                <a:latin typeface="+mn-lt"/>
              </a:rPr>
              <a:t>	</a:t>
            </a:r>
            <a:r>
              <a:rPr lang="en-GB" altLang="ja-JP" sz="2000" dirty="0" smtClean="0">
                <a:latin typeface="+mn-lt"/>
              </a:rPr>
              <a:t>for JT-60SA </a:t>
            </a:r>
            <a:r>
              <a:rPr lang="en-GB" altLang="ja-JP" sz="2000" dirty="0">
                <a:latin typeface="+mn-lt"/>
              </a:rPr>
              <a:t>and </a:t>
            </a:r>
            <a:r>
              <a:rPr lang="en-GB" altLang="ja-JP" sz="2000" dirty="0" smtClean="0">
                <a:latin typeface="+mn-lt"/>
              </a:rPr>
              <a:t>ITER</a:t>
            </a:r>
            <a:br>
              <a:rPr lang="en-GB" altLang="ja-JP" sz="2000" dirty="0" smtClean="0">
                <a:latin typeface="+mn-lt"/>
              </a:rPr>
            </a:br>
            <a:r>
              <a:rPr lang="en-GB" altLang="ja-JP" sz="2000" dirty="0" smtClean="0">
                <a:latin typeface="+mn-lt"/>
              </a:rPr>
              <a:t>	A. Kojima </a:t>
            </a:r>
            <a:r>
              <a:rPr lang="en-GB" altLang="ja-JP" sz="2000" dirty="0">
                <a:latin typeface="+mn-lt"/>
              </a:rPr>
              <a:t>e</a:t>
            </a:r>
            <a:r>
              <a:rPr lang="en-GB" altLang="ja-JP" sz="2000" dirty="0" smtClean="0">
                <a:latin typeface="+mn-lt"/>
              </a:rPr>
              <a:t>t al</a:t>
            </a:r>
            <a:r>
              <a:rPr lang="en-US" altLang="ja-JP" sz="2000" dirty="0" smtClean="0">
                <a:latin typeface="+mn-lt"/>
              </a:rPr>
              <a:t>.</a:t>
            </a:r>
            <a:r>
              <a:rPr lang="en-GB" altLang="ja-JP" sz="2000" dirty="0" smtClean="0">
                <a:latin typeface="+mn-lt"/>
              </a:rPr>
              <a:t>, (JAEA)</a:t>
            </a:r>
            <a:endParaRPr kumimoji="1" lang="ja-JP" altLang="en-US" sz="2000" dirty="0">
              <a:latin typeface="+mn-lt"/>
            </a:endParaRPr>
          </a:p>
        </p:txBody>
      </p:sp>
      <p:pic>
        <p:nvPicPr>
          <p:cNvPr id="6" name="Picture 18" descr="log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" y="3798284"/>
            <a:ext cx="930275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2567" y="1651466"/>
            <a:ext cx="8964001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83927" y="1075983"/>
            <a:ext cx="8832642" cy="901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ja-JP" sz="3000" b="1" dirty="0" smtClean="0">
                <a:solidFill>
                  <a:srgbClr val="0000FF"/>
                </a:solidFill>
                <a:latin typeface="+mn-lt"/>
              </a:rPr>
              <a:t>Recent progress on R&amp;D toward Neutral Beam Injector</a:t>
            </a:r>
          </a:p>
          <a:p>
            <a:pPr algn="ctr"/>
            <a:r>
              <a:rPr lang="en-GB" altLang="ja-JP" sz="3000" b="1" dirty="0" smtClean="0">
                <a:solidFill>
                  <a:srgbClr val="0000FF"/>
                </a:solidFill>
                <a:latin typeface="+mn-lt"/>
              </a:rPr>
              <a:t> for ITER and JT-60SA</a:t>
            </a:r>
            <a:endParaRPr lang="ja-JP" altLang="en-US" sz="3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36183" y="2351771"/>
            <a:ext cx="7743125" cy="815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dirty="0" smtClean="0">
                <a:latin typeface="+mn-lt"/>
              </a:rPr>
              <a:t>Rapporteur; </a:t>
            </a:r>
            <a:r>
              <a:rPr lang="en-GB" altLang="ja-JP" sz="2400" dirty="0" smtClean="0">
                <a:latin typeface="+mn-lt"/>
              </a:rPr>
              <a:t>Hiroyuki TOBARI </a:t>
            </a:r>
          </a:p>
          <a:p>
            <a:pPr algn="ctr"/>
            <a:r>
              <a:rPr lang="en-GB" altLang="ja-JP" sz="2000" dirty="0" smtClean="0">
                <a:latin typeface="+mn-lt"/>
              </a:rPr>
              <a:t>(</a:t>
            </a:r>
            <a:r>
              <a:rPr lang="en-GB" altLang="ja-JP" sz="2000" dirty="0">
                <a:latin typeface="+mn-lt"/>
              </a:rPr>
              <a:t>Japan Atomic Energy </a:t>
            </a:r>
            <a:r>
              <a:rPr lang="en-GB" altLang="ja-JP" sz="2000" dirty="0" smtClean="0">
                <a:latin typeface="+mn-lt"/>
              </a:rPr>
              <a:t>Agency)</a:t>
            </a:r>
          </a:p>
        </p:txBody>
      </p:sp>
      <p:pic>
        <p:nvPicPr>
          <p:cNvPr id="13" name="Picture 18" descr="log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" y="5128757"/>
            <a:ext cx="930275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845663" y="6492875"/>
            <a:ext cx="2057400" cy="365125"/>
          </a:xfrm>
        </p:spPr>
        <p:txBody>
          <a:bodyPr/>
          <a:lstStyle/>
          <a:p>
            <a:fld id="{F32DD291-B017-4E8C-A0D0-C7EAB69C1FB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34939" y="6361789"/>
            <a:ext cx="2669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25</a:t>
            </a:r>
            <a:r>
              <a:rPr kumimoji="1" lang="en-US" altLang="ja-JP" sz="1200" baseline="30000" dirty="0" smtClean="0"/>
              <a:t>th</a:t>
            </a:r>
            <a:r>
              <a:rPr kumimoji="1" lang="en-US" altLang="ja-JP" sz="1200" dirty="0" smtClean="0"/>
              <a:t> IAEA FEC</a:t>
            </a:r>
          </a:p>
          <a:p>
            <a:r>
              <a:rPr lang="en-US" altLang="ja-JP" sz="1200" dirty="0" smtClean="0"/>
              <a:t>13-18 Oct. 2014, </a:t>
            </a:r>
            <a:r>
              <a:rPr kumimoji="1" lang="en-US" altLang="ja-JP" sz="1200" dirty="0" smtClean="0"/>
              <a:t>St. Petersburg, Russia</a:t>
            </a:r>
            <a:endParaRPr kumimoji="1" lang="ja-JP" altLang="en-US" sz="1200" dirty="0"/>
          </a:p>
        </p:txBody>
      </p:sp>
      <p:pic>
        <p:nvPicPr>
          <p:cNvPr id="12" name="Picture 10" descr="log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4"/>
          <a:stretch>
            <a:fillRect/>
          </a:stretch>
        </p:blipFill>
        <p:spPr bwMode="auto">
          <a:xfrm>
            <a:off x="223918" y="2123405"/>
            <a:ext cx="2913047" cy="268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正方形/長方形 36"/>
          <p:cNvSpPr/>
          <p:nvPr/>
        </p:nvSpPr>
        <p:spPr>
          <a:xfrm>
            <a:off x="876712" y="2724150"/>
            <a:ext cx="1633126" cy="671513"/>
          </a:xfrm>
          <a:prstGeom prst="rect">
            <a:avLst/>
          </a:prstGeom>
          <a:solidFill>
            <a:srgbClr val="FFCC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8668" y="274899"/>
            <a:ext cx="7007413" cy="69332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Achievement of long-pulse high-current production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7315" y="1759181"/>
            <a:ext cx="5364163" cy="3383248"/>
          </a:xfrm>
          <a:prstGeom prst="rect">
            <a:avLst/>
          </a:prstGeom>
        </p:spPr>
      </p:pic>
      <p:sp>
        <p:nvSpPr>
          <p:cNvPr id="6" name="正方形/長方形 208"/>
          <p:cNvSpPr>
            <a:spLocks noChangeArrowheads="1"/>
          </p:cNvSpPr>
          <p:nvPr/>
        </p:nvSpPr>
        <p:spPr bwMode="auto">
          <a:xfrm>
            <a:off x="104775" y="5358385"/>
            <a:ext cx="8639175" cy="794064"/>
          </a:xfrm>
          <a:prstGeom prst="rect">
            <a:avLst/>
          </a:prstGeom>
          <a:solidFill>
            <a:srgbClr val="FFFFCC">
              <a:alpha val="50000"/>
            </a:srgbClr>
          </a:solidFill>
          <a:ln w="25400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marL="1563688" indent="-1563688">
              <a:spcBef>
                <a:spcPct val="20000"/>
              </a:spcBef>
              <a:buFont typeface="Arial" panose="020B0604020202020204" pitchFamily="34" charset="0"/>
              <a:buChar char="•"/>
              <a:defRPr kumimoji="1" sz="2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19050" indent="-19050">
              <a:spcBef>
                <a:spcPct val="20000"/>
              </a:spcBef>
              <a:buFont typeface="Arial" panose="020B0604020202020204" pitchFamily="34" charset="0"/>
              <a:buChar char="–"/>
              <a:defRPr kumimoji="1"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9390063" indent="-1041400">
              <a:spcBef>
                <a:spcPct val="20000"/>
              </a:spcBef>
              <a:buFont typeface="Arial" panose="020B0604020202020204" pitchFamily="34" charset="0"/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9847263" indent="-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10304463" indent="-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0761663" indent="-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1218863" indent="-1041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1" algn="just">
              <a:lnSpc>
                <a:spcPct val="114000"/>
              </a:lnSpc>
              <a:spcBef>
                <a:spcPct val="0"/>
              </a:spcBef>
              <a:buNone/>
            </a:pPr>
            <a:r>
              <a:rPr lang="en-US" altLang="ja-JP" sz="2000" dirty="0" smtClean="0">
                <a:latin typeface="+mn-lt"/>
              </a:rPr>
              <a:t>Long </a:t>
            </a:r>
            <a:r>
              <a:rPr lang="en-US" altLang="ja-JP" sz="2000" dirty="0">
                <a:latin typeface="+mn-lt"/>
              </a:rPr>
              <a:t>pulse production of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15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A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negative ion beam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en-US" altLang="ja-JP" sz="2000" dirty="0" smtClean="0">
                <a:latin typeface="+mn-lt"/>
              </a:rPr>
              <a:t>equivalent to 70 % of the beam current (22 A) for JT-60SA,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has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been achieved for 100 s</a:t>
            </a:r>
            <a:r>
              <a:rPr lang="en-US" altLang="ja-JP" sz="2000" dirty="0" smtClean="0">
                <a:latin typeface="+mn-lt"/>
              </a:rPr>
              <a:t>.</a:t>
            </a:r>
            <a:endParaRPr lang="en-US" altLang="ja-JP" sz="2000" dirty="0">
              <a:latin typeface="+mn-lt"/>
            </a:endParaRPr>
          </a:p>
        </p:txBody>
      </p:sp>
      <p:grpSp>
        <p:nvGrpSpPr>
          <p:cNvPr id="7" name="図形グループ 10"/>
          <p:cNvGrpSpPr>
            <a:grpSpLocks/>
          </p:cNvGrpSpPr>
          <p:nvPr/>
        </p:nvGrpSpPr>
        <p:grpSpPr bwMode="auto">
          <a:xfrm>
            <a:off x="0" y="793617"/>
            <a:ext cx="9074150" cy="139700"/>
            <a:chOff x="0" y="727954"/>
            <a:chExt cx="9829800" cy="1397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30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</p:grpSp>
      <p:pic>
        <p:nvPicPr>
          <p:cNvPr id="11" name="Picture 10" descr="logo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23669" y="6143760"/>
            <a:ext cx="797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reduction of beam current on the pulse duration time will be recovered by the feedback control of </a:t>
            </a:r>
            <a:r>
              <a:rPr lang="en-US" altLang="ja-JP" dirty="0" smtClean="0"/>
              <a:t>arc discharge power to produce the higher-current beam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7306" y="990514"/>
            <a:ext cx="777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Active PG temperature control has been applied to produce high current and long pulse negative ion beam in JT-60 negative ion source.</a:t>
            </a:r>
            <a:endParaRPr kumimoji="1" lang="ja-JP" altLang="en-US" sz="2000" dirty="0"/>
          </a:p>
        </p:txBody>
      </p:sp>
      <p:sp>
        <p:nvSpPr>
          <p:cNvPr id="25" name="二等辺三角形 24"/>
          <p:cNvSpPr/>
          <p:nvPr/>
        </p:nvSpPr>
        <p:spPr bwMode="auto">
          <a:xfrm rot="10800000">
            <a:off x="876712" y="3610604"/>
            <a:ext cx="1593981" cy="1305160"/>
          </a:xfrm>
          <a:prstGeom prst="triangle">
            <a:avLst/>
          </a:prstGeom>
          <a:solidFill>
            <a:srgbClr val="DCE6F2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 flipH="1">
            <a:off x="1574058" y="4991299"/>
            <a:ext cx="205154" cy="12135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フローチャート: 手作業 26"/>
          <p:cNvSpPr/>
          <p:nvPr/>
        </p:nvSpPr>
        <p:spPr bwMode="auto">
          <a:xfrm flipH="1">
            <a:off x="1550435" y="4938053"/>
            <a:ext cx="254887" cy="54485"/>
          </a:xfrm>
          <a:prstGeom prst="flowChartManualOperation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994301" y="3346893"/>
            <a:ext cx="186431" cy="237088"/>
          </a:xfrm>
          <a:prstGeom prst="down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下矢印 28"/>
          <p:cNvSpPr/>
          <p:nvPr/>
        </p:nvSpPr>
        <p:spPr>
          <a:xfrm>
            <a:off x="1334325" y="3346893"/>
            <a:ext cx="186431" cy="237088"/>
          </a:xfrm>
          <a:prstGeom prst="down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下矢印 29"/>
          <p:cNvSpPr/>
          <p:nvPr/>
        </p:nvSpPr>
        <p:spPr>
          <a:xfrm>
            <a:off x="1748272" y="3346893"/>
            <a:ext cx="186431" cy="237088"/>
          </a:xfrm>
          <a:prstGeom prst="down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>
            <a:off x="2154191" y="3346893"/>
            <a:ext cx="186431" cy="237088"/>
          </a:xfrm>
          <a:prstGeom prst="down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334989" y="1823613"/>
            <a:ext cx="2888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JT-60 negative ion </a:t>
            </a:r>
            <a:r>
              <a:rPr lang="en-US" altLang="ja-JP" sz="2000" dirty="0" smtClean="0"/>
              <a:t>source</a:t>
            </a:r>
            <a:endParaRPr lang="ja-JP" altLang="en-US" sz="2000" dirty="0"/>
          </a:p>
        </p:txBody>
      </p:sp>
      <p:sp>
        <p:nvSpPr>
          <p:cNvPr id="34" name="正方形/長方形 33"/>
          <p:cNvSpPr/>
          <p:nvPr/>
        </p:nvSpPr>
        <p:spPr>
          <a:xfrm>
            <a:off x="1800910" y="4840048"/>
            <a:ext cx="121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IR camera</a:t>
            </a:r>
            <a:endParaRPr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1092518" y="3546123"/>
            <a:ext cx="1504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Beam target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876712" y="2876311"/>
            <a:ext cx="1701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Source plasma</a:t>
            </a:r>
            <a:endParaRPr lang="ja-JP" altLang="en-US" dirty="0"/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3276714" y="2400300"/>
            <a:ext cx="0" cy="240845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 rot="16200000">
            <a:off x="2740931" y="3314871"/>
            <a:ext cx="83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1.8 m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706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図形グループ 10"/>
          <p:cNvGrpSpPr>
            <a:grpSpLocks/>
          </p:cNvGrpSpPr>
          <p:nvPr/>
        </p:nvGrpSpPr>
        <p:grpSpPr bwMode="auto">
          <a:xfrm>
            <a:off x="-2084" y="747124"/>
            <a:ext cx="9074150" cy="139700"/>
            <a:chOff x="0" y="727954"/>
            <a:chExt cx="9829800" cy="1397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30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04" y="1083923"/>
            <a:ext cx="1958861" cy="22873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1641" y="261879"/>
            <a:ext cx="7886700" cy="662396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>
                <a:solidFill>
                  <a:srgbClr val="0000FF"/>
                </a:solidFill>
                <a:latin typeface="+mn-lt"/>
              </a:rPr>
              <a:t>Long pulse acceleration </a:t>
            </a: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in </a:t>
            </a:r>
            <a:r>
              <a:rPr lang="en-US" altLang="ja-JP" sz="2800" b="1" dirty="0" err="1" smtClean="0">
                <a:solidFill>
                  <a:srgbClr val="0000FF"/>
                </a:solidFill>
                <a:latin typeface="+mn-lt"/>
              </a:rPr>
              <a:t>MAMuG</a:t>
            </a: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 accelerator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0" name="Picture 7" descr="C:\WORK_NBI\2010.IAEA(韓国)\中間報告会\Figure\60MeV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6"/>
          <a:stretch>
            <a:fillRect/>
          </a:stretch>
        </p:blipFill>
        <p:spPr bwMode="auto">
          <a:xfrm>
            <a:off x="21546" y="1707789"/>
            <a:ext cx="3446033" cy="37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14144" y="1752112"/>
            <a:ext cx="1184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Negative ion source</a:t>
            </a:r>
            <a:endParaRPr kumimoji="1" lang="ja-JP" altLang="en-US" sz="16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303020" y="2093897"/>
            <a:ext cx="418776" cy="148145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右中かっこ 12"/>
          <p:cNvSpPr/>
          <p:nvPr/>
        </p:nvSpPr>
        <p:spPr>
          <a:xfrm>
            <a:off x="2026689" y="2782413"/>
            <a:ext cx="144394" cy="870626"/>
          </a:xfrm>
          <a:prstGeom prst="rightBrace">
            <a:avLst>
              <a:gd name="adj1" fmla="val 7017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849" y="257511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FRP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4757" y="1359968"/>
            <a:ext cx="250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/>
              <a:t>MeV accelerator in JAEA</a:t>
            </a:r>
            <a:endParaRPr kumimoji="1" lang="ja-JP" altLang="en-US" b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24860" y="4823772"/>
            <a:ext cx="1459948" cy="73866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kumimoji="1" lang="en-US" altLang="ja-JP" sz="1400" b="1" dirty="0" smtClean="0">
                <a:solidFill>
                  <a:srgbClr val="FF0000"/>
                </a:solidFill>
              </a:rPr>
              <a:t>1 MeV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US" altLang="ja-JP" sz="1400" b="1" dirty="0" smtClean="0">
                <a:solidFill>
                  <a:srgbClr val="FF0000"/>
                </a:solidFill>
              </a:rPr>
              <a:t>0.5 A, 200 A/m</a:t>
            </a:r>
            <a:r>
              <a:rPr lang="en-US" altLang="ja-JP" sz="1400" b="1" baseline="30000" dirty="0" smtClean="0">
                <a:solidFill>
                  <a:srgbClr val="FF0000"/>
                </a:solidFill>
              </a:rPr>
              <a:t>2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kumimoji="1" lang="en-US" altLang="ja-JP" sz="1400" b="1" dirty="0" smtClean="0">
                <a:solidFill>
                  <a:srgbClr val="FF0000"/>
                </a:solidFill>
              </a:rPr>
              <a:t>3600 s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295909" y="5726464"/>
            <a:ext cx="3117851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575776" y="5563652"/>
            <a:ext cx="5389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 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34892" y="3289678"/>
            <a:ext cx="10999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Acceleration grids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>
            <a:stCxn id="19" idx="1"/>
          </p:cNvCxnSpPr>
          <p:nvPr/>
        </p:nvCxnSpPr>
        <p:spPr>
          <a:xfrm flipH="1" flipV="1">
            <a:off x="2238265" y="3231920"/>
            <a:ext cx="296627" cy="31936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046567" y="1939844"/>
            <a:ext cx="105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u="sng" dirty="0">
                <a:solidFill>
                  <a:srgbClr val="FF0000"/>
                </a:solidFill>
              </a:rPr>
              <a:t>extractor</a:t>
            </a:r>
            <a:endParaRPr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1303020" y="2550921"/>
            <a:ext cx="935245" cy="164330"/>
          </a:xfrm>
          <a:prstGeom prst="round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34802" y="3801720"/>
            <a:ext cx="54934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solidFill>
                  <a:srgbClr val="0000FF"/>
                </a:solidFill>
              </a:rPr>
              <a:t>Heat </a:t>
            </a:r>
            <a:r>
              <a:rPr lang="en-US" altLang="ja-JP" sz="2000" dirty="0">
                <a:solidFill>
                  <a:srgbClr val="0000FF"/>
                </a:solidFill>
              </a:rPr>
              <a:t>load </a:t>
            </a:r>
            <a:r>
              <a:rPr lang="en-US" altLang="ja-JP" sz="2000" dirty="0" smtClean="0">
                <a:solidFill>
                  <a:srgbClr val="0000FF"/>
                </a:solidFill>
              </a:rPr>
              <a:t>on</a:t>
            </a:r>
            <a:r>
              <a:rPr lang="ja-JP" altLang="en-US" sz="2000" dirty="0" smtClean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EXG</a:t>
            </a:r>
          </a:p>
          <a:p>
            <a:pPr algn="just"/>
            <a:r>
              <a:rPr lang="en-US" altLang="ja-JP" sz="2000" dirty="0" smtClean="0">
                <a:sym typeface="Wingdings" panose="05000000000000000000" pitchFamily="2" charset="2"/>
              </a:rPr>
              <a:t>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cooling channel close to heat receiving surface</a:t>
            </a:r>
            <a:endParaRPr lang="en-US" altLang="ja-JP" sz="2000" dirty="0" smtClean="0"/>
          </a:p>
          <a:p>
            <a:pPr algn="just"/>
            <a:r>
              <a:rPr lang="en-US" altLang="ja-JP" sz="2000" dirty="0" smtClean="0"/>
              <a:t>310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/>
              <a:t>150</a:t>
            </a:r>
            <a:r>
              <a:rPr lang="ja-JP" altLang="en-US" sz="2000" dirty="0" smtClean="0"/>
              <a:t>℃</a:t>
            </a:r>
            <a:r>
              <a:rPr lang="en-US" altLang="ja-JP" sz="2000" dirty="0" smtClean="0"/>
              <a:t> around magnet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(&lt;</a:t>
            </a:r>
            <a:r>
              <a:rPr lang="en-US" altLang="ja-JP" sz="2000" dirty="0"/>
              <a:t>allowable</a:t>
            </a:r>
            <a:r>
              <a:rPr lang="ja-JP" altLang="en-US" sz="2000" dirty="0"/>
              <a:t> </a:t>
            </a:r>
            <a:r>
              <a:rPr lang="en-US" altLang="ja-JP" sz="2000" dirty="0"/>
              <a:t>temp. (200 </a:t>
            </a:r>
            <a:r>
              <a:rPr lang="ja-JP" altLang="en-US" sz="2000" dirty="0"/>
              <a:t>℃</a:t>
            </a:r>
            <a:r>
              <a:rPr lang="en-US" altLang="ja-JP" sz="2000" dirty="0"/>
              <a:t>) </a:t>
            </a:r>
            <a:r>
              <a:rPr lang="en-US" altLang="ja-JP" sz="2000" dirty="0" smtClean="0"/>
              <a:t>)</a:t>
            </a:r>
            <a:endParaRPr lang="en-US" altLang="ja-JP" sz="2000" dirty="0"/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solidFill>
                  <a:srgbClr val="0000FF"/>
                </a:solidFill>
              </a:rPr>
              <a:t>Grid heat load by beam deflection</a:t>
            </a:r>
          </a:p>
          <a:p>
            <a:pPr algn="just"/>
            <a:r>
              <a:rPr lang="en-US" altLang="ja-JP" sz="2000" dirty="0" smtClean="0">
                <a:sym typeface="Wingdings" panose="05000000000000000000" pitchFamily="2" charset="2"/>
              </a:rPr>
              <a:t>controlling the  beam steering by 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aperture offset</a:t>
            </a:r>
          </a:p>
          <a:p>
            <a:pPr algn="just"/>
            <a:r>
              <a:rPr lang="en-US" altLang="ja-JP" sz="2000" dirty="0" smtClean="0"/>
              <a:t>Grid </a:t>
            </a:r>
            <a:r>
              <a:rPr lang="en-US" altLang="ja-JP" sz="2000" dirty="0"/>
              <a:t>heat </a:t>
            </a:r>
            <a:r>
              <a:rPr lang="en-US" altLang="ja-JP" sz="2000" dirty="0" smtClean="0"/>
              <a:t>load: 1</a:t>
            </a:r>
            <a:r>
              <a:rPr lang="en-US" altLang="ja-JP" sz="2000" dirty="0" smtClean="0">
                <a:sym typeface="Wingdings" panose="05000000000000000000" pitchFamily="2" charset="2"/>
              </a:rPr>
              <a:t>0 </a:t>
            </a:r>
            <a:r>
              <a:rPr lang="en-US" altLang="ja-JP" sz="2000" dirty="0">
                <a:sym typeface="Wingdings" panose="05000000000000000000" pitchFamily="2" charset="2"/>
              </a:rPr>
              <a:t>%</a:t>
            </a:r>
            <a:r>
              <a:rPr lang="en-US" altLang="ja-JP" sz="2000" i="1" dirty="0"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ym typeface="Wingdings" panose="05000000000000000000" pitchFamily="2" charset="2"/>
              </a:rPr>
              <a:t>of input </a:t>
            </a:r>
            <a:r>
              <a:rPr lang="en-US" altLang="ja-JP" sz="2000" dirty="0" smtClean="0">
                <a:sym typeface="Wingdings" panose="05000000000000000000" pitchFamily="2" charset="2"/>
              </a:rPr>
              <a:t>power</a:t>
            </a: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1645420" y="2759776"/>
            <a:ext cx="0" cy="161525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1734590" y="2782413"/>
            <a:ext cx="0" cy="159262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1854834" y="2782413"/>
            <a:ext cx="0" cy="159262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1934980" y="2793990"/>
            <a:ext cx="0" cy="158104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329994" y="4535342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H- beam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>
            <a:off x="2157361" y="2282495"/>
            <a:ext cx="229216" cy="216796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5149328" y="3499799"/>
            <a:ext cx="23230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【</a:t>
            </a:r>
            <a:r>
              <a:rPr lang="en-US" altLang="ja-JP" sz="2000" dirty="0" smtClean="0">
                <a:solidFill>
                  <a:srgbClr val="0000FF"/>
                </a:solidFill>
              </a:rPr>
              <a:t>Issue </a:t>
            </a:r>
            <a:r>
              <a:rPr lang="en-US" altLang="ja-JP" sz="2000" dirty="0" smtClean="0"/>
              <a:t>and</a:t>
            </a:r>
            <a:r>
              <a:rPr lang="en-US" altLang="ja-JP" sz="2000" dirty="0" smtClean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solution</a:t>
            </a:r>
            <a:r>
              <a:rPr lang="en-US" altLang="ja-JP" sz="2000" dirty="0"/>
              <a:t>】</a:t>
            </a:r>
            <a:endParaRPr lang="en-US" altLang="ja-JP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99640" y="761193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>
                <a:solidFill>
                  <a:srgbClr val="FF0000"/>
                </a:solidFill>
              </a:rPr>
              <a:t>original</a:t>
            </a:r>
            <a:endParaRPr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497420" y="711980"/>
            <a:ext cx="672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u="sng" dirty="0" smtClean="0">
                <a:solidFill>
                  <a:srgbClr val="FF0000"/>
                </a:solidFill>
              </a:rPr>
              <a:t>New</a:t>
            </a:r>
            <a:endParaRPr lang="ja-JP" altLang="en-US" sz="2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36033" y="2832517"/>
            <a:ext cx="100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Cooling channel</a:t>
            </a:r>
            <a:endParaRPr kumimoji="1" lang="ja-JP" altLang="en-US" sz="2000" dirty="0"/>
          </a:p>
        </p:txBody>
      </p:sp>
      <p:cxnSp>
        <p:nvCxnSpPr>
          <p:cNvPr id="43" name="直線矢印コネクタ 42"/>
          <p:cNvCxnSpPr/>
          <p:nvPr/>
        </p:nvCxnSpPr>
        <p:spPr>
          <a:xfrm flipV="1">
            <a:off x="6108935" y="1998995"/>
            <a:ext cx="1015765" cy="979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5777304" y="2009310"/>
            <a:ext cx="100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magnet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7566389" y="3076785"/>
            <a:ext cx="1577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Aperture</a:t>
            </a:r>
          </a:p>
          <a:p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ffset(0.7 mm)</a:t>
            </a:r>
            <a:endParaRPr lang="ja-JP" alt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7009481" y="2978441"/>
            <a:ext cx="2304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8835951" y="2959391"/>
            <a:ext cx="23043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8875" y="6396770"/>
            <a:ext cx="8179466" cy="400110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u="sng" dirty="0" smtClean="0"/>
              <a:t>The modification enabled the long pulse beam acceleration. </a:t>
            </a:r>
            <a:endParaRPr kumimoji="1" lang="ja-JP" altLang="en-US" sz="2000" u="sng" dirty="0"/>
          </a:p>
        </p:txBody>
      </p:sp>
      <p:pic>
        <p:nvPicPr>
          <p:cNvPr id="49" name="Picture 10" descr="logo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cxnSp>
        <p:nvCxnSpPr>
          <p:cNvPr id="25" name="直線矢印コネクタ 24"/>
          <p:cNvCxnSpPr>
            <a:stCxn id="22" idx="3"/>
          </p:cNvCxnSpPr>
          <p:nvPr/>
        </p:nvCxnSpPr>
        <p:spPr>
          <a:xfrm flipV="1">
            <a:off x="2238265" y="2499291"/>
            <a:ext cx="1711881" cy="133795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>
            <a:off x="3467579" y="5968882"/>
            <a:ext cx="6190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ym typeface="Wingdings" panose="05000000000000000000" pitchFamily="2" charset="2"/>
              </a:rPr>
              <a:t>Low </a:t>
            </a:r>
            <a:r>
              <a:rPr lang="en-US" altLang="ja-JP" sz="2000" dirty="0">
                <a:sym typeface="Wingdings" panose="05000000000000000000" pitchFamily="2" charset="2"/>
              </a:rPr>
              <a:t>grid heat load enables steady state operation.</a:t>
            </a:r>
            <a:endParaRPr lang="ja-JP" altLang="en-US" sz="20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3950146" y="1096140"/>
            <a:ext cx="1966666" cy="2614276"/>
            <a:chOff x="3950146" y="1096140"/>
            <a:chExt cx="1966666" cy="2614276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146" y="1096140"/>
              <a:ext cx="1966666" cy="2332153"/>
            </a:xfrm>
            <a:prstGeom prst="rect">
              <a:avLst/>
            </a:prstGeom>
          </p:spPr>
        </p:pic>
        <p:sp>
          <p:nvSpPr>
            <p:cNvPr id="3" name="角丸四角形 2"/>
            <p:cNvSpPr/>
            <p:nvPr/>
          </p:nvSpPr>
          <p:spPr>
            <a:xfrm>
              <a:off x="3994447" y="3522891"/>
              <a:ext cx="469900" cy="187525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爆発 1 7"/>
            <p:cNvSpPr/>
            <p:nvPr/>
          </p:nvSpPr>
          <p:spPr>
            <a:xfrm>
              <a:off x="4315501" y="3327369"/>
              <a:ext cx="386592" cy="326975"/>
            </a:xfrm>
            <a:prstGeom prst="irregularSeal1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42" name="直線矢印コネクタ 41"/>
          <p:cNvCxnSpPr/>
          <p:nvPr/>
        </p:nvCxnSpPr>
        <p:spPr>
          <a:xfrm flipH="1" flipV="1">
            <a:off x="5668726" y="2701721"/>
            <a:ext cx="440209" cy="2767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5629317" y="1615385"/>
            <a:ext cx="59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EX</a:t>
            </a:r>
            <a:r>
              <a:rPr kumimoji="1" lang="en-US" altLang="ja-JP" sz="2000" dirty="0" smtClean="0"/>
              <a:t>G</a:t>
            </a:r>
            <a:endParaRPr kumimoji="1" lang="ja-JP" altLang="en-US" sz="20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29317" y="1110540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P</a:t>
            </a:r>
            <a:r>
              <a:rPr kumimoji="1" lang="en-US" altLang="ja-JP" sz="2000" dirty="0" smtClean="0"/>
              <a:t>G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507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2979" r="2205" b="1241"/>
          <a:stretch/>
        </p:blipFill>
        <p:spPr bwMode="auto">
          <a:xfrm>
            <a:off x="761759" y="804809"/>
            <a:ext cx="6375641" cy="42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9069" y="255857"/>
            <a:ext cx="6623623" cy="536548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>
                <a:solidFill>
                  <a:srgbClr val="0000FF"/>
                </a:solidFill>
                <a:latin typeface="+mn-lt"/>
              </a:rPr>
              <a:t>Achievement of long pulse </a:t>
            </a: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acceleration</a:t>
            </a:r>
            <a:endParaRPr kumimoji="1" lang="ja-JP" altLang="en-US" sz="2800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正方形/長方形 6"/>
          <p:cNvSpPr>
            <a:spLocks noChangeArrowheads="1"/>
          </p:cNvSpPr>
          <p:nvPr/>
        </p:nvSpPr>
        <p:spPr bwMode="auto">
          <a:xfrm>
            <a:off x="7248998" y="1777183"/>
            <a:ext cx="1861841" cy="646331"/>
          </a:xfrm>
          <a:prstGeom prst="rect">
            <a:avLst/>
          </a:prstGeom>
          <a:solidFill>
            <a:srgbClr val="FFFFCC">
              <a:alpha val="50000"/>
            </a:srgbClr>
          </a:solidFill>
          <a:ln w="15875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JT-60SA</a:t>
            </a:r>
          </a:p>
          <a:p>
            <a:pPr>
              <a:defRPr/>
            </a:pPr>
            <a:r>
              <a:rPr lang="en-US" altLang="ja-JP" sz="1600" dirty="0" smtClean="0">
                <a:latin typeface="+mn-lt"/>
              </a:rPr>
              <a:t>0.5 MeV, 22 A, 100 s</a:t>
            </a:r>
            <a:endParaRPr lang="ja-JP" altLang="en-US" sz="1600" dirty="0">
              <a:latin typeface="+mn-lt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284413" y="250799"/>
            <a:ext cx="6397051" cy="653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8" name="図形グループ 10"/>
          <p:cNvGrpSpPr>
            <a:grpSpLocks/>
          </p:cNvGrpSpPr>
          <p:nvPr/>
        </p:nvGrpSpPr>
        <p:grpSpPr bwMode="auto">
          <a:xfrm>
            <a:off x="0" y="688162"/>
            <a:ext cx="9074150" cy="139700"/>
            <a:chOff x="0" y="727954"/>
            <a:chExt cx="9829800" cy="13970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30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9582" y="5058662"/>
            <a:ext cx="9006203" cy="1661993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Beam energy density has been increased two orders of magnitude in the last two years.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Arial" panose="020B0604020202020204" pitchFamily="34" charset="0"/>
              </a:rPr>
              <a:t>No </a:t>
            </a:r>
            <a:r>
              <a:rPr lang="en-US" altLang="ja-JP" dirty="0">
                <a:cs typeface="Arial" panose="020B0604020202020204" pitchFamily="34" charset="0"/>
              </a:rPr>
              <a:t>degradations of voltage </a:t>
            </a:r>
            <a:r>
              <a:rPr lang="en-US" altLang="ja-JP" dirty="0" smtClean="0">
                <a:cs typeface="Arial" panose="020B0604020202020204" pitchFamily="34" charset="0"/>
              </a:rPr>
              <a:t>holding </a:t>
            </a:r>
            <a:r>
              <a:rPr lang="en-US" altLang="ja-JP" dirty="0">
                <a:cs typeface="Arial" panose="020B0604020202020204" pitchFamily="34" charset="0"/>
              </a:rPr>
              <a:t>and beam </a:t>
            </a:r>
            <a:r>
              <a:rPr lang="en-US" altLang="ja-JP" dirty="0" smtClean="0">
                <a:cs typeface="Arial" panose="020B0604020202020204" pitchFamily="34" charset="0"/>
              </a:rPr>
              <a:t>optics during long pulse acceleration. </a:t>
            </a:r>
            <a:endParaRPr lang="en-US" altLang="ja-JP" dirty="0"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Arial" panose="020B0604020202020204" pitchFamily="34" charset="0"/>
              </a:rPr>
              <a:t>Increases </a:t>
            </a:r>
            <a:r>
              <a:rPr lang="en-US" altLang="ja-JP" dirty="0">
                <a:cs typeface="Arial" panose="020B0604020202020204" pitchFamily="34" charset="0"/>
              </a:rPr>
              <a:t>of beam energy and pulse </a:t>
            </a:r>
            <a:r>
              <a:rPr lang="en-US" altLang="ja-JP" dirty="0" smtClean="0">
                <a:cs typeface="Arial" panose="020B0604020202020204" pitchFamily="34" charset="0"/>
              </a:rPr>
              <a:t>length are </a:t>
            </a:r>
            <a:r>
              <a:rPr lang="en-US" altLang="ja-JP" dirty="0">
                <a:cs typeface="Arial" panose="020B0604020202020204" pitchFamily="34" charset="0"/>
              </a:rPr>
              <a:t>in </a:t>
            </a:r>
            <a:r>
              <a:rPr lang="en-US" altLang="ja-JP" dirty="0" smtClean="0">
                <a:cs typeface="Arial" panose="020B0604020202020204" pitchFamily="34" charset="0"/>
              </a:rPr>
              <a:t>progress with </a:t>
            </a:r>
            <a:r>
              <a:rPr lang="en-US" altLang="ja-JP" dirty="0">
                <a:cs typeface="Arial" panose="020B0604020202020204" pitchFamily="34" charset="0"/>
              </a:rPr>
              <a:t>further </a:t>
            </a:r>
            <a:r>
              <a:rPr lang="en-US" altLang="ja-JP" dirty="0" smtClean="0">
                <a:cs typeface="Arial" panose="020B0604020202020204" pitchFamily="34" charset="0"/>
              </a:rPr>
              <a:t>conditionings for ITER and JT-60 SA.</a:t>
            </a:r>
            <a:endParaRPr lang="en-US" altLang="ja-JP" dirty="0">
              <a:cs typeface="Arial" panose="020B0604020202020204" pitchFamily="34" charset="0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H="1">
            <a:off x="6774736" y="1982131"/>
            <a:ext cx="504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308036" y="3244334"/>
            <a:ext cx="2623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980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,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185 A/m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0.4s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34345" y="2486526"/>
            <a:ext cx="236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882 </a:t>
            </a:r>
            <a:r>
              <a:rPr lang="en-US" altLang="ja-JP" dirty="0" err="1" smtClean="0"/>
              <a:t>keV</a:t>
            </a:r>
            <a:r>
              <a:rPr lang="en-US" altLang="ja-JP" dirty="0" smtClean="0"/>
              <a:t>,</a:t>
            </a:r>
            <a:r>
              <a:rPr lang="ja-JP" altLang="en-US" dirty="0" smtClean="0"/>
              <a:t> </a:t>
            </a:r>
            <a:r>
              <a:rPr lang="en-US" altLang="ja-JP" dirty="0" smtClean="0"/>
              <a:t>130 A/m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, 9 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50696" y="1911671"/>
            <a:ext cx="272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683 </a:t>
            </a:r>
            <a:r>
              <a:rPr lang="en-US" altLang="ja-JP" sz="2000" dirty="0" err="1" smtClean="0"/>
              <a:t>keV</a:t>
            </a:r>
            <a:r>
              <a:rPr lang="en-US" altLang="ja-JP" sz="2000" dirty="0" smtClean="0"/>
              <a:t>, 100 A/m</a:t>
            </a:r>
            <a:r>
              <a:rPr lang="en-US" altLang="ja-JP" sz="2000" baseline="30000" dirty="0" smtClean="0"/>
              <a:t>2</a:t>
            </a:r>
            <a:r>
              <a:rPr lang="en-US" altLang="ja-JP" sz="2000" dirty="0" smtClean="0"/>
              <a:t>,</a:t>
            </a:r>
            <a:r>
              <a:rPr lang="en-US" altLang="ja-JP" dirty="0" smtClean="0"/>
              <a:t> </a:t>
            </a:r>
            <a:r>
              <a:rPr lang="en-US" altLang="ja-JP" sz="2400" b="1" u="sng" dirty="0" smtClean="0">
                <a:solidFill>
                  <a:srgbClr val="FF0000"/>
                </a:solidFill>
              </a:rPr>
              <a:t>60 s</a:t>
            </a:r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2309934" y="1744975"/>
            <a:ext cx="4500000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41894" y="1147843"/>
            <a:ext cx="2214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1 MeV, 200 A/m</a:t>
            </a:r>
            <a:r>
              <a:rPr kumimoji="1" lang="en-US" altLang="ja-JP" baseline="30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dirty="0" smtClean="0">
                <a:solidFill>
                  <a:srgbClr val="0000FF"/>
                </a:solidFill>
              </a:rPr>
              <a:t>, 60s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(facility limit)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V="1">
            <a:off x="3370494" y="3613666"/>
            <a:ext cx="1672846" cy="1464"/>
          </a:xfrm>
          <a:prstGeom prst="straightConnector1">
            <a:avLst/>
          </a:prstGeom>
          <a:ln w="41275">
            <a:solidFill>
              <a:srgbClr val="0000FF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5043340" y="2304744"/>
            <a:ext cx="1048541" cy="13089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テキスト ボックス 1024"/>
          <p:cNvSpPr txBox="1"/>
          <p:nvPr/>
        </p:nvSpPr>
        <p:spPr>
          <a:xfrm>
            <a:off x="3313631" y="3622546"/>
            <a:ext cx="234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Recovery from earth quake 3.11</a:t>
            </a:r>
            <a:endParaRPr kumimoji="1" lang="ja-JP" altLang="en-US" dirty="0"/>
          </a:p>
        </p:txBody>
      </p:sp>
      <p:pic>
        <p:nvPicPr>
          <p:cNvPr id="27" name="Picture 10" descr="log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sp>
        <p:nvSpPr>
          <p:cNvPr id="30" name="正方形/長方形 6"/>
          <p:cNvSpPr>
            <a:spLocks noChangeArrowheads="1"/>
          </p:cNvSpPr>
          <p:nvPr/>
        </p:nvSpPr>
        <p:spPr bwMode="auto">
          <a:xfrm>
            <a:off x="7257471" y="918980"/>
            <a:ext cx="1861841" cy="646331"/>
          </a:xfrm>
          <a:prstGeom prst="rect">
            <a:avLst/>
          </a:prstGeom>
          <a:solidFill>
            <a:srgbClr val="FFFFCC">
              <a:alpha val="50000"/>
            </a:srgbClr>
          </a:solidFill>
          <a:ln w="15875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ITER</a:t>
            </a:r>
          </a:p>
          <a:p>
            <a:pPr>
              <a:defRPr/>
            </a:pPr>
            <a:r>
              <a:rPr lang="en-US" altLang="ja-JP" sz="1600" dirty="0" smtClean="0">
                <a:latin typeface="+mn-lt"/>
              </a:rPr>
              <a:t>1 MeV, 40 A, 3600 s</a:t>
            </a:r>
            <a:endParaRPr lang="ja-JP" altLang="en-US" sz="1600" dirty="0">
              <a:latin typeface="+mn-lt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H="1">
            <a:off x="6783209" y="1123928"/>
            <a:ext cx="4680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" y="1812807"/>
            <a:ext cx="7391399" cy="476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83611" y="760636"/>
            <a:ext cx="7903753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542697"/>
            <a:ext cx="6381750" cy="53134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Present </a:t>
            </a: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status and s</a:t>
            </a:r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chedule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1326" t="2241" r="1112" b="2091"/>
          <a:stretch/>
        </p:blipFill>
        <p:spPr>
          <a:xfrm>
            <a:off x="6861038" y="2825349"/>
            <a:ext cx="2266950" cy="16764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579" y="4853234"/>
            <a:ext cx="2286000" cy="17145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847779" y="2526255"/>
            <a:ext cx="226800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1.3 MV testing PS (June 2014)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782717" y="4675692"/>
            <a:ext cx="234000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Brazing of ceramic (May 2014)</a:t>
            </a:r>
            <a:endParaRPr kumimoji="1" lang="ja-JP" altLang="en-US" sz="14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101840" y="2908317"/>
            <a:ext cx="0" cy="1364832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 rot="16200000">
            <a:off x="6785537" y="3351187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5 m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7278440" y="5728136"/>
            <a:ext cx="1215850" cy="100483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578914" y="5522026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1.56 m</a:t>
            </a:r>
            <a:endParaRPr kumimoji="1" lang="ja-JP" altLang="en-US" sz="1400" dirty="0"/>
          </a:p>
        </p:txBody>
      </p:sp>
      <p:sp>
        <p:nvSpPr>
          <p:cNvPr id="24" name="星 4 23"/>
          <p:cNvSpPr/>
          <p:nvPr/>
        </p:nvSpPr>
        <p:spPr>
          <a:xfrm>
            <a:off x="3133484" y="2834032"/>
            <a:ext cx="219075" cy="209353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352559" y="2737003"/>
            <a:ext cx="3590342" cy="201705"/>
          </a:xfrm>
          <a:prstGeom prst="straightConnector1">
            <a:avLst/>
          </a:prstGeom>
          <a:ln w="1587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endCxn id="15" idx="1"/>
          </p:cNvCxnSpPr>
          <p:nvPr/>
        </p:nvCxnSpPr>
        <p:spPr>
          <a:xfrm>
            <a:off x="4082143" y="4093029"/>
            <a:ext cx="2700574" cy="736552"/>
          </a:xfrm>
          <a:prstGeom prst="straightConnector1">
            <a:avLst/>
          </a:prstGeom>
          <a:ln w="15875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138990" y="1225927"/>
            <a:ext cx="8792993" cy="40011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00FF"/>
                </a:solidFill>
              </a:rPr>
              <a:t>The </a:t>
            </a:r>
            <a:r>
              <a:rPr lang="en-US" altLang="ja-JP" sz="2000" b="1" dirty="0">
                <a:solidFill>
                  <a:srgbClr val="0000FF"/>
                </a:solidFill>
              </a:rPr>
              <a:t>procurement activities on ITER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NBTF </a:t>
            </a:r>
            <a:r>
              <a:rPr lang="en-US" altLang="ja-JP" sz="2000" b="1" dirty="0">
                <a:solidFill>
                  <a:srgbClr val="0000FF"/>
                </a:solidFill>
              </a:rPr>
              <a:t>are in progress as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scheduled in Japan.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pic>
        <p:nvPicPr>
          <p:cNvPr id="21" name="Picture 10" descr="logo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712259" y="763543"/>
            <a:ext cx="5654517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71072" y="561177"/>
            <a:ext cx="4328832" cy="50445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Summary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9621" y="1230134"/>
            <a:ext cx="912437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/>
              <a:t>In order to realize </a:t>
            </a:r>
            <a:r>
              <a:rPr lang="en-US" altLang="ja-JP" sz="2000" dirty="0" smtClean="0"/>
              <a:t>NB system for ITER and JT-60SA, key technologies have </a:t>
            </a:r>
            <a:r>
              <a:rPr lang="en-US" altLang="ja-JP" sz="2000" dirty="0"/>
              <a:t>been </a:t>
            </a:r>
            <a:r>
              <a:rPr lang="en-US" altLang="ja-JP" sz="2000" dirty="0" smtClean="0"/>
              <a:t>developed in the </a:t>
            </a:r>
            <a:r>
              <a:rPr lang="en-US" altLang="ja-JP" sz="2000" dirty="0"/>
              <a:t>past two years.</a:t>
            </a:r>
          </a:p>
          <a:p>
            <a:pPr algn="just"/>
            <a:endParaRPr lang="en-US" altLang="ja-JP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solidFill>
                  <a:srgbClr val="0000FF"/>
                </a:solidFill>
              </a:rPr>
              <a:t>DC high voltage technology;</a:t>
            </a:r>
          </a:p>
          <a:p>
            <a:pPr marL="355600" indent="-3556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The new composite bushing with </a:t>
            </a:r>
            <a:r>
              <a:rPr lang="en-US" altLang="ja-JP" sz="2000" dirty="0" err="1" smtClean="0"/>
              <a:t>manufacturable</a:t>
            </a:r>
            <a:r>
              <a:rPr lang="en-US" altLang="ja-JP" sz="2000" dirty="0" smtClean="0"/>
              <a:t> parts,</a:t>
            </a:r>
          </a:p>
          <a:p>
            <a:pPr marL="355600" algn="just">
              <a:buClr>
                <a:schemeClr val="tx1"/>
              </a:buClr>
            </a:pP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1 MV insulating transformer has been </a:t>
            </a:r>
            <a:r>
              <a:rPr lang="en-US" altLang="ja-JP" sz="2000" dirty="0" smtClean="0">
                <a:solidFill>
                  <a:srgbClr val="FF0000"/>
                </a:solidFill>
              </a:rPr>
              <a:t>realized</a:t>
            </a:r>
            <a:r>
              <a:rPr lang="en-US" altLang="ja-JP" sz="2000" dirty="0" smtClean="0"/>
              <a:t>.</a:t>
            </a:r>
          </a:p>
          <a:p>
            <a:pPr marL="355600" indent="-3556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1MV vacuum </a:t>
            </a:r>
            <a:r>
              <a:rPr lang="en-US" altLang="ja-JP" sz="2000" dirty="0"/>
              <a:t>insulation scaling of large electrodes to be scalable to </a:t>
            </a:r>
            <a:r>
              <a:rPr lang="en-US" altLang="ja-JP" sz="2000" dirty="0" smtClean="0"/>
              <a:t>ITER</a:t>
            </a:r>
          </a:p>
          <a:p>
            <a:pPr marL="355600" algn="just">
              <a:buClr>
                <a:schemeClr val="tx1"/>
              </a:buClr>
            </a:pP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</a:rPr>
              <a:t>The design of the HV busing has </a:t>
            </a:r>
            <a:r>
              <a:rPr lang="en-US" altLang="ja-JP" sz="2000" dirty="0">
                <a:solidFill>
                  <a:srgbClr val="FF0000"/>
                </a:solidFill>
              </a:rPr>
              <a:t>been </a:t>
            </a:r>
            <a:r>
              <a:rPr lang="en-US" altLang="ja-JP" sz="2000" dirty="0" smtClean="0">
                <a:solidFill>
                  <a:srgbClr val="FF0000"/>
                </a:solidFill>
              </a:rPr>
              <a:t>ensured</a:t>
            </a:r>
            <a:r>
              <a:rPr lang="en-US" altLang="ja-JP" sz="2000" dirty="0" smtClean="0"/>
              <a:t>.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endParaRPr lang="en-US" altLang="ja-JP" sz="2000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solidFill>
                  <a:srgbClr val="0000FF"/>
                </a:solidFill>
              </a:rPr>
              <a:t>Beam production &amp; acceleration;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/>
              <a:t>Active temperature control technology of plasma </a:t>
            </a:r>
            <a:r>
              <a:rPr lang="en-US" altLang="ja-JP" sz="2000" dirty="0" smtClean="0"/>
              <a:t>grid in Cs-seeded negative ion source</a:t>
            </a:r>
          </a:p>
          <a:p>
            <a:pPr marL="355600" algn="just">
              <a:buClr>
                <a:schemeClr val="tx1"/>
              </a:buClr>
            </a:pP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 </a:t>
            </a:r>
            <a:r>
              <a:rPr lang="en-US" altLang="ja-JP" sz="2000" dirty="0" smtClean="0">
                <a:solidFill>
                  <a:srgbClr val="FF0000"/>
                </a:solidFill>
              </a:rPr>
              <a:t>100 s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negative </a:t>
            </a:r>
            <a:r>
              <a:rPr lang="en-US" altLang="ja-JP" sz="2000" dirty="0">
                <a:solidFill>
                  <a:srgbClr val="FF0000"/>
                </a:solidFill>
              </a:rPr>
              <a:t>ion beam production </a:t>
            </a:r>
            <a:r>
              <a:rPr lang="en-US" altLang="ja-JP" sz="2000" dirty="0" smtClean="0">
                <a:solidFill>
                  <a:srgbClr val="FF0000"/>
                </a:solidFill>
              </a:rPr>
              <a:t>at </a:t>
            </a:r>
            <a:r>
              <a:rPr lang="en-US" altLang="ja-JP" sz="2000" dirty="0">
                <a:solidFill>
                  <a:srgbClr val="FF0000"/>
                </a:solidFill>
              </a:rPr>
              <a:t>15 A</a:t>
            </a:r>
            <a:r>
              <a:rPr lang="en-US" altLang="ja-JP" sz="2000" dirty="0" smtClean="0"/>
              <a:t>.</a:t>
            </a: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Beam </a:t>
            </a:r>
            <a:r>
              <a:rPr lang="en-US" altLang="ja-JP" sz="2000" dirty="0"/>
              <a:t>steering </a:t>
            </a:r>
            <a:r>
              <a:rPr lang="en-US" altLang="ja-JP" sz="2000" dirty="0" smtClean="0"/>
              <a:t>and </a:t>
            </a:r>
            <a:r>
              <a:rPr lang="en-US" altLang="ja-JP" sz="2000" dirty="0"/>
              <a:t>heat removal technology </a:t>
            </a:r>
            <a:r>
              <a:rPr lang="en-US" altLang="ja-JP" sz="2000" dirty="0" smtClean="0"/>
              <a:t>on </a:t>
            </a:r>
            <a:r>
              <a:rPr lang="en-US" altLang="ja-JP" sz="2000" dirty="0" err="1" smtClean="0"/>
              <a:t>MAMuG</a:t>
            </a:r>
            <a:r>
              <a:rPr lang="en-US" altLang="ja-JP" sz="2000" dirty="0" smtClean="0"/>
              <a:t> accelerator</a:t>
            </a:r>
          </a:p>
          <a:p>
            <a:pPr marL="355600" algn="just">
              <a:buClr>
                <a:schemeClr val="tx1"/>
              </a:buClr>
            </a:pP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60 s </a:t>
            </a:r>
            <a:r>
              <a:rPr lang="en-US" altLang="ja-JP" sz="2000" dirty="0" smtClean="0">
                <a:solidFill>
                  <a:srgbClr val="FF0000"/>
                </a:solidFill>
              </a:rPr>
              <a:t>beam acceleration at 683 </a:t>
            </a:r>
            <a:r>
              <a:rPr lang="en-US" altLang="ja-JP" sz="2000" dirty="0" err="1">
                <a:solidFill>
                  <a:srgbClr val="FF0000"/>
                </a:solidFill>
              </a:rPr>
              <a:t>keV</a:t>
            </a:r>
            <a:r>
              <a:rPr lang="en-US" altLang="ja-JP" sz="2000" dirty="0">
                <a:solidFill>
                  <a:srgbClr val="FF0000"/>
                </a:solidFill>
              </a:rPr>
              <a:t>, </a:t>
            </a:r>
            <a:r>
              <a:rPr lang="en-US" altLang="ja-JP" sz="2000" dirty="0" smtClean="0">
                <a:solidFill>
                  <a:srgbClr val="FF0000"/>
                </a:solidFill>
              </a:rPr>
              <a:t>100 A/m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2000" dirty="0" smtClean="0"/>
              <a:t>, that</a:t>
            </a:r>
            <a:r>
              <a:rPr lang="en-US" altLang="ja-JP" sz="2000" dirty="0"/>
              <a:t> </a:t>
            </a:r>
            <a:r>
              <a:rPr lang="en-US" altLang="ja-JP" sz="2000" dirty="0" smtClean="0"/>
              <a:t>is </a:t>
            </a:r>
            <a:r>
              <a:rPr lang="en-US" altLang="ja-JP" sz="2000" dirty="0"/>
              <a:t>two orders of magnitude longer than the previous </a:t>
            </a:r>
            <a:r>
              <a:rPr lang="en-US" altLang="ja-JP" sz="2000" dirty="0" smtClean="0"/>
              <a:t>achievement.</a:t>
            </a:r>
            <a:endParaRPr lang="en-US" altLang="ja-JP" sz="2000" dirty="0">
              <a:cs typeface="Arial" panose="020B0604020202020204" pitchFamily="34" charset="0"/>
            </a:endParaRPr>
          </a:p>
        </p:txBody>
      </p:sp>
      <p:pic>
        <p:nvPicPr>
          <p:cNvPr id="8" name="Picture 10" descr="logo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700812" y="551836"/>
            <a:ext cx="7903753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1" name="図 10" descr="NBTF全体.bmp"/>
          <p:cNvPicPr>
            <a:picLocks noChangeAspect="1"/>
          </p:cNvPicPr>
          <p:nvPr/>
        </p:nvPicPr>
        <p:blipFill>
          <a:blip r:embed="rId3" cstate="print"/>
          <a:srcRect l="16611" r="18186"/>
          <a:stretch>
            <a:fillRect/>
          </a:stretch>
        </p:blipFill>
        <p:spPr>
          <a:xfrm>
            <a:off x="808338" y="1226877"/>
            <a:ext cx="7411737" cy="541745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670675" y="4431674"/>
            <a:ext cx="1484756" cy="584775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00FF"/>
                </a:solidFill>
              </a:rPr>
              <a:t>Power supply component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3698104" y="6140344"/>
            <a:ext cx="4660739" cy="646331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rgbClr val="0000FF"/>
                </a:solidFill>
              </a:rPr>
              <a:t>Beam source </a:t>
            </a:r>
            <a:r>
              <a:rPr lang="en-US" altLang="ja-JP" sz="1600" dirty="0" smtClean="0">
                <a:solidFill>
                  <a:srgbClr val="0000FF"/>
                </a:solidFill>
              </a:rPr>
              <a:t>(negative ion source+ accelerator)</a:t>
            </a:r>
          </a:p>
          <a:p>
            <a:pPr>
              <a:buFont typeface="Wingdings" pitchFamily="2" charset="2"/>
              <a:buChar char="n"/>
            </a:pPr>
            <a:r>
              <a:rPr kumimoji="0" lang="en-US" altLang="ja-JP" sz="1600" dirty="0" smtClean="0">
                <a:solidFill>
                  <a:srgbClr val="0000FF"/>
                </a:solidFill>
                <a:ea typeface="小塚ゴシック Std M" pitchFamily="34" charset="-128"/>
              </a:rPr>
              <a:t>Beam line components</a:t>
            </a:r>
            <a:endParaRPr kumimoji="0" lang="en-US" altLang="ja-JP" sz="1600" dirty="0">
              <a:solidFill>
                <a:srgbClr val="0000FF"/>
              </a:solidFill>
              <a:ea typeface="小塚ゴシック Std M" pitchFamily="34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018" y="5802618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</a:t>
            </a:r>
            <a:r>
              <a:rPr kumimoji="1" lang="en-US" altLang="ja-JP" dirty="0" err="1" smtClean="0"/>
              <a:t>tokamak</a:t>
            </a:r>
            <a:endParaRPr kumimoji="1" lang="ja-JP" altLang="en-US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 rot="20338742">
            <a:off x="1278935" y="6185204"/>
            <a:ext cx="821000" cy="461665"/>
          </a:xfrm>
          <a:prstGeom prst="rect">
            <a:avLst/>
          </a:prstGeom>
          <a:solidFill>
            <a:srgbClr val="CCFF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dirty="0" err="1" smtClean="0">
                <a:latin typeface="+mj-lt"/>
              </a:rPr>
              <a:t>D</a:t>
            </a:r>
            <a:r>
              <a:rPr lang="en-US" altLang="ja-JP" sz="2400" baseline="30000" dirty="0" err="1" smtClean="0">
                <a:latin typeface="+mj-lt"/>
              </a:rPr>
              <a:t>0</a:t>
            </a:r>
            <a:r>
              <a:rPr lang="en-US" altLang="ja-JP" sz="2400" dirty="0" smtClean="0">
                <a:latin typeface="+mj-lt"/>
                <a:sym typeface="Wingdings" pitchFamily="2" charset="2"/>
              </a:rPr>
              <a:t></a:t>
            </a:r>
            <a:r>
              <a:rPr lang="ja-JP" altLang="en-US" sz="2400" dirty="0" smtClean="0">
                <a:latin typeface="ＭＳ Ｐゴシック" charset="-128"/>
              </a:rPr>
              <a:t> </a:t>
            </a:r>
            <a:endParaRPr lang="ja-JP" altLang="en-US" sz="2400" dirty="0">
              <a:latin typeface="ＭＳ Ｐゴシック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 rot="20215834">
            <a:off x="1654784" y="5949174"/>
            <a:ext cx="364674" cy="101702"/>
          </a:xfrm>
          <a:prstGeom prst="rect">
            <a:avLst/>
          </a:prstGeom>
          <a:solidFill>
            <a:srgbClr val="FFCC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 rot="20308328">
            <a:off x="2055706" y="5954474"/>
            <a:ext cx="443867" cy="461665"/>
          </a:xfrm>
          <a:prstGeom prst="rect">
            <a:avLst/>
          </a:prstGeom>
          <a:solidFill>
            <a:srgbClr val="FFCCFF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latin typeface="+mj-lt"/>
                <a:ea typeface="+mn-ea"/>
              </a:rPr>
              <a:t>D</a:t>
            </a:r>
            <a:r>
              <a:rPr lang="en-US" altLang="ja-JP" sz="2400" baseline="30000" dirty="0" smtClean="0">
                <a:latin typeface="+mj-lt"/>
                <a:ea typeface="+mn-ea"/>
              </a:rPr>
              <a:t>-</a:t>
            </a:r>
            <a:r>
              <a:rPr lang="ja-JP" altLang="en-US" sz="1600" dirty="0" smtClean="0">
                <a:latin typeface="ＭＳ Ｐゴシック" charset="-128"/>
              </a:rPr>
              <a:t> </a:t>
            </a:r>
            <a:endParaRPr lang="ja-JP" altLang="en-US" sz="1600" dirty="0">
              <a:latin typeface="ＭＳ Ｐゴシック" charset="-128"/>
              <a:ea typeface="+mn-ea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322352" y="4221415"/>
            <a:ext cx="1607235" cy="338554"/>
          </a:xfrm>
          <a:prstGeom prst="rect">
            <a:avLst/>
          </a:prstGeom>
          <a:solidFill>
            <a:srgbClr val="CCFFFF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kumimoji="0" lang="en-US" altLang="ja-JP" sz="1600" dirty="0" smtClean="0">
                <a:solidFill>
                  <a:srgbClr val="FF0000"/>
                </a:solidFill>
              </a:rPr>
              <a:t>Transmission line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865249" y="1261016"/>
            <a:ext cx="1285672" cy="584775"/>
          </a:xfrm>
          <a:prstGeom prst="rect">
            <a:avLst/>
          </a:prstGeom>
          <a:solidFill>
            <a:srgbClr val="CCFFFF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DC generator</a:t>
            </a:r>
          </a:p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200</a:t>
            </a:r>
            <a:r>
              <a:rPr lang="ja-JP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kV</a:t>
            </a:r>
            <a:r>
              <a:rPr lang="ja-JP" altLang="en-US" sz="1600" dirty="0" smtClean="0">
                <a:solidFill>
                  <a:srgbClr val="FF0000"/>
                </a:solidFill>
              </a:rPr>
              <a:t> </a:t>
            </a:r>
            <a:r>
              <a:rPr lang="en-US" altLang="ja-JP" sz="1600" dirty="0" err="1" smtClean="0">
                <a:solidFill>
                  <a:srgbClr val="FF0000"/>
                </a:solidFill>
              </a:rPr>
              <a:t>x5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89745" y="4751795"/>
            <a:ext cx="1394934" cy="400110"/>
          </a:xfrm>
          <a:prstGeom prst="rect">
            <a:avLst/>
          </a:prstGeom>
          <a:solidFill>
            <a:srgbClr val="CCFFFF"/>
          </a:solidFill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HV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bushing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右矢印 22"/>
          <p:cNvSpPr/>
          <p:nvPr/>
        </p:nvSpPr>
        <p:spPr>
          <a:xfrm rot="9446970">
            <a:off x="722877" y="6161434"/>
            <a:ext cx="984524" cy="205339"/>
          </a:xfrm>
          <a:prstGeom prst="rightArrow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180320" y="1084533"/>
            <a:ext cx="1552581" cy="1015663"/>
          </a:xfrm>
          <a:prstGeom prst="rect">
            <a:avLst/>
          </a:prstGeom>
          <a:solidFill>
            <a:srgbClr val="CCFFFF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1 MV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Insulating transformer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 flipV="1">
            <a:off x="2427462" y="5726281"/>
            <a:ext cx="1245286" cy="612788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3322962" y="4255356"/>
            <a:ext cx="3656345" cy="1884988"/>
          </a:xfrm>
          <a:prstGeom prst="straightConnector1">
            <a:avLst/>
          </a:prstGeom>
          <a:ln w="1905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987174" y="519638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~100 m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60830" y="2426793"/>
            <a:ext cx="1324263" cy="830997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00FF"/>
                </a:solidFill>
              </a:rPr>
              <a:t>P/S for negative ion production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72389" y="1205832"/>
            <a:ext cx="3547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ja-JP" b="1" dirty="0" smtClean="0">
                <a:solidFill>
                  <a:srgbClr val="FFFF00"/>
                </a:solidFill>
              </a:rPr>
              <a:t>Two 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NBIs in ITER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kumimoji="1" lang="en-US" altLang="ja-JP" b="1" dirty="0" smtClean="0">
                <a:solidFill>
                  <a:srgbClr val="FFFF00"/>
                </a:solidFill>
              </a:rPr>
              <a:t>NBTF identical to ITER in </a:t>
            </a:r>
            <a:r>
              <a:rPr kumimoji="1" lang="en-US" altLang="ja-JP" b="1" dirty="0" err="1" smtClean="0">
                <a:solidFill>
                  <a:srgbClr val="FFFF00"/>
                </a:solidFill>
              </a:rPr>
              <a:t>Padova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45466" y="300236"/>
            <a:ext cx="5561413" cy="669922"/>
          </a:xfrm>
        </p:spPr>
        <p:txBody>
          <a:bodyPr anchor="ctr">
            <a:norm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Neutral Beam Injector (NBI) System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星 5 6"/>
          <p:cNvSpPr/>
          <p:nvPr/>
        </p:nvSpPr>
        <p:spPr>
          <a:xfrm>
            <a:off x="5325009" y="1020172"/>
            <a:ext cx="502023" cy="447363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星 5 35"/>
          <p:cNvSpPr/>
          <p:nvPr/>
        </p:nvSpPr>
        <p:spPr>
          <a:xfrm>
            <a:off x="1431143" y="4431674"/>
            <a:ext cx="502023" cy="447363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4" name="星 5 33"/>
          <p:cNvSpPr/>
          <p:nvPr/>
        </p:nvSpPr>
        <p:spPr>
          <a:xfrm>
            <a:off x="4736162" y="5792343"/>
            <a:ext cx="502023" cy="447363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10" descr="log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4987174" y="2100196"/>
            <a:ext cx="942413" cy="125632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1808459" y="5126231"/>
            <a:ext cx="480234" cy="50417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2077843" y="5681130"/>
            <a:ext cx="349619" cy="26428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7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7" y="1211496"/>
            <a:ext cx="5279631" cy="256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図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60"/>
            <a:ext cx="5730504" cy="256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テキスト ボックス 47"/>
          <p:cNvSpPr txBox="1">
            <a:spLocks noChangeArrowheads="1"/>
          </p:cNvSpPr>
          <p:nvPr/>
        </p:nvSpPr>
        <p:spPr bwMode="auto">
          <a:xfrm>
            <a:off x="2154238" y="244899"/>
            <a:ext cx="6989762" cy="4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ja-JP" sz="2400" b="1" dirty="0">
                <a:solidFill>
                  <a:srgbClr val="0000FF"/>
                </a:solidFill>
                <a:latin typeface="+mn-lt"/>
              </a:rPr>
              <a:t>Long </a:t>
            </a:r>
            <a:r>
              <a:rPr lang="en-US" altLang="ja-JP" sz="2400" b="1" dirty="0" smtClean="0">
                <a:solidFill>
                  <a:srgbClr val="0000FF"/>
                </a:solidFill>
                <a:latin typeface="+mn-lt"/>
              </a:rPr>
              <a:t>pulse acceleration </a:t>
            </a:r>
            <a:r>
              <a:rPr lang="en-US" altLang="ja-JP" sz="2400" b="1" dirty="0">
                <a:solidFill>
                  <a:srgbClr val="0000FF"/>
                </a:solidFill>
                <a:latin typeface="+mn-lt"/>
              </a:rPr>
              <a:t>of </a:t>
            </a:r>
            <a:r>
              <a:rPr lang="en-US" altLang="ja-JP" sz="2400" b="1" dirty="0" smtClean="0">
                <a:solidFill>
                  <a:srgbClr val="0000FF"/>
                </a:solidFill>
                <a:latin typeface="+mn-lt"/>
              </a:rPr>
              <a:t>high </a:t>
            </a:r>
            <a:r>
              <a:rPr lang="en-US" altLang="ja-JP" sz="2400" b="1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ja-JP" sz="2400" b="1" dirty="0" smtClean="0">
                <a:solidFill>
                  <a:srgbClr val="0000FF"/>
                </a:solidFill>
                <a:latin typeface="+mn-lt"/>
              </a:rPr>
              <a:t>ower density beam</a:t>
            </a:r>
            <a:endParaRPr lang="en-US" altLang="ja-JP" sz="2400" b="1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5" name="図形グループ 10"/>
          <p:cNvGrpSpPr>
            <a:grpSpLocks/>
          </p:cNvGrpSpPr>
          <p:nvPr/>
        </p:nvGrpSpPr>
        <p:grpSpPr bwMode="auto">
          <a:xfrm>
            <a:off x="0" y="728663"/>
            <a:ext cx="9074150" cy="139700"/>
            <a:chOff x="0" y="727954"/>
            <a:chExt cx="9829800" cy="1397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30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</p:grpSp>
      <p:pic>
        <p:nvPicPr>
          <p:cNvPr id="8" name="Picture 10" descr="log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22844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6468" y="816377"/>
            <a:ext cx="735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 smtClean="0"/>
              <a:t>Heat load on the extraction grid is issued for long</a:t>
            </a:r>
            <a:r>
              <a:rPr lang="ja-JP" altLang="en-US" u="sng" dirty="0" smtClean="0"/>
              <a:t> </a:t>
            </a:r>
            <a:r>
              <a:rPr lang="en-US" altLang="ja-JP" u="sng" dirty="0" smtClean="0"/>
              <a:t>pulse beam acceleration.</a:t>
            </a:r>
            <a:endParaRPr kumimoji="1" lang="ja-JP" altLang="en-US" u="sng" dirty="0"/>
          </a:p>
        </p:txBody>
      </p:sp>
      <p:pic>
        <p:nvPicPr>
          <p:cNvPr id="11" name="図 2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9" y="1272930"/>
            <a:ext cx="3532901" cy="34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6"/>
          <p:cNvSpPr>
            <a:spLocks noChangeArrowheads="1"/>
          </p:cNvSpPr>
          <p:nvPr/>
        </p:nvSpPr>
        <p:spPr bwMode="auto">
          <a:xfrm>
            <a:off x="5611099" y="4967953"/>
            <a:ext cx="3410665" cy="923330"/>
          </a:xfrm>
          <a:prstGeom prst="rect">
            <a:avLst/>
          </a:prstGeom>
          <a:solidFill>
            <a:srgbClr val="FFFFCC">
              <a:alpha val="50000"/>
            </a:srgbClr>
          </a:solidFill>
          <a:ln w="15875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/>
            <a:r>
              <a:rPr lang="en-US" altLang="ja-JP" dirty="0" smtClean="0">
                <a:latin typeface="+mn-lt"/>
                <a:cs typeface="Times New Roman" panose="02020603050405020304" pitchFamily="18" charset="0"/>
              </a:rPr>
              <a:t>High-power and  long-pulse beam acceleration </a:t>
            </a:r>
            <a:r>
              <a:rPr lang="en-US" altLang="ja-JP" dirty="0">
                <a:latin typeface="+mn-lt"/>
                <a:cs typeface="Times New Roman" panose="02020603050405020304" pitchFamily="18" charset="0"/>
              </a:rPr>
              <a:t>of 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70 MW/m</a:t>
            </a:r>
            <a:r>
              <a:rPr lang="en-US" altLang="ja-JP" baseline="300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for 60 s </a:t>
            </a:r>
            <a:r>
              <a:rPr lang="en-US" altLang="ja-JP" dirty="0" smtClean="0">
                <a:latin typeface="+mn-lt"/>
                <a:cs typeface="Times New Roman" panose="02020603050405020304" pitchFamily="18" charset="0"/>
              </a:rPr>
              <a:t>was </a:t>
            </a:r>
            <a:r>
              <a:rPr lang="en-US" altLang="ja-JP" dirty="0"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ja-JP" dirty="0" smtClean="0">
                <a:latin typeface="+mn-lt"/>
                <a:cs typeface="Times New Roman" panose="02020603050405020304" pitchFamily="18" charset="0"/>
              </a:rPr>
              <a:t>chieved. </a:t>
            </a:r>
            <a:endParaRPr lang="ja-JP" altLang="en-US" dirty="0">
              <a:latin typeface="+mn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91804" y="3664927"/>
            <a:ext cx="354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【</a:t>
            </a:r>
            <a:r>
              <a:rPr kumimoji="1" lang="en-US" altLang="ja-JP" dirty="0" err="1" smtClean="0"/>
              <a:t>issue】Limited</a:t>
            </a:r>
            <a:r>
              <a:rPr kumimoji="1" lang="en-US" altLang="ja-JP" dirty="0" smtClean="0"/>
              <a:t> less than 1 MW/m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66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7" y="1381042"/>
            <a:ext cx="3307805" cy="2480855"/>
          </a:xfrm>
          <a:prstGeom prst="rect">
            <a:avLst/>
          </a:prstGeom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83610" y="849930"/>
            <a:ext cx="7903753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1025" name="図 1024"/>
          <p:cNvPicPr>
            <a:picLocks noChangeAspect="1"/>
          </p:cNvPicPr>
          <p:nvPr/>
        </p:nvPicPr>
        <p:blipFill rotWithShape="1">
          <a:blip r:embed="rId4"/>
          <a:srcRect r="2107"/>
          <a:stretch/>
        </p:blipFill>
        <p:spPr>
          <a:xfrm>
            <a:off x="4796717" y="2621470"/>
            <a:ext cx="4328807" cy="399731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71070" y="4924282"/>
            <a:ext cx="4492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dirty="0" smtClean="0"/>
              <a:t>【New</a:t>
            </a:r>
            <a:r>
              <a:rPr lang="ja-JP" altLang="en-US" dirty="0" smtClean="0"/>
              <a:t> </a:t>
            </a:r>
            <a:r>
              <a:rPr lang="en-US" altLang="ja-JP" dirty="0" smtClean="0"/>
              <a:t>device】</a:t>
            </a:r>
          </a:p>
          <a:p>
            <a:pPr algn="just"/>
            <a:r>
              <a:rPr lang="en-US" altLang="ja-JP" dirty="0" smtClean="0"/>
              <a:t>Insulation structure with </a:t>
            </a:r>
            <a:r>
              <a:rPr lang="en-US" altLang="ja-JP" dirty="0" smtClean="0">
                <a:solidFill>
                  <a:srgbClr val="FF0000"/>
                </a:solidFill>
              </a:rPr>
              <a:t>insulation oil and oil-immersed paper layer </a:t>
            </a:r>
            <a:r>
              <a:rPr lang="en-US" altLang="ja-JP" dirty="0" smtClean="0"/>
              <a:t>to realize a feasible transformer</a:t>
            </a:r>
          </a:p>
        </p:txBody>
      </p:sp>
      <p:sp>
        <p:nvSpPr>
          <p:cNvPr id="1027" name="テキスト ボックス 1026"/>
          <p:cNvSpPr txBox="1"/>
          <p:nvPr/>
        </p:nvSpPr>
        <p:spPr>
          <a:xfrm>
            <a:off x="6142873" y="6193527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a</a:t>
            </a:r>
            <a:r>
              <a:rPr kumimoji="1" lang="en-US" altLang="ja-JP" sz="1400" dirty="0" smtClean="0"/>
              <a:t>nd </a:t>
            </a:r>
            <a:r>
              <a:rPr lang="en-US" altLang="ja-JP" sz="1400" dirty="0"/>
              <a:t>b</a:t>
            </a:r>
            <a:r>
              <a:rPr kumimoji="1" lang="en-US" altLang="ja-JP" sz="1400" dirty="0" smtClean="0"/>
              <a:t>arrier</a:t>
            </a:r>
            <a:endParaRPr kumimoji="1" lang="ja-JP" altLang="en-US" sz="14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86022" y="614030"/>
            <a:ext cx="7733450" cy="641965"/>
          </a:xfrm>
        </p:spPr>
        <p:txBody>
          <a:bodyPr>
            <a:noAutofit/>
          </a:bodyPr>
          <a:lstStyle/>
          <a:p>
            <a:pPr algn="ctr"/>
            <a:r>
              <a:rPr lang="en-US" altLang="ja-JP" sz="2800" b="1" dirty="0">
                <a:solidFill>
                  <a:srgbClr val="0000FF"/>
                </a:solidFill>
                <a:latin typeface="+mn-lt"/>
              </a:rPr>
              <a:t>Insulation structure between </a:t>
            </a: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windings </a:t>
            </a:r>
            <a:r>
              <a:rPr lang="en-US" altLang="ja-JP" sz="2800" b="1" dirty="0">
                <a:solidFill>
                  <a:srgbClr val="0000FF"/>
                </a:solidFill>
                <a:latin typeface="+mn-lt"/>
              </a:rPr>
              <a:t>for DC 1 </a:t>
            </a: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MV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72429" y="1652500"/>
            <a:ext cx="564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By applying existing insulation structure(DC 500 kV, 10 s) to DC long-pulse operation;</a:t>
            </a:r>
          </a:p>
          <a:p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/>
              <a:t>Five times higher electric field (</a:t>
            </a:r>
            <a:r>
              <a:rPr lang="en-US" altLang="ja-JP" dirty="0" err="1" smtClean="0"/>
              <a:t>E</a:t>
            </a:r>
            <a:r>
              <a:rPr lang="en-US" altLang="ja-JP" baseline="-25000" dirty="0" err="1" smtClean="0"/>
              <a:t>long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E</a:t>
            </a:r>
            <a:r>
              <a:rPr lang="en-US" altLang="ja-JP" baseline="-25000" dirty="0" err="1" smtClean="0"/>
              <a:t>short</a:t>
            </a:r>
            <a:r>
              <a:rPr lang="en-US" altLang="ja-JP" dirty="0" smtClean="0"/>
              <a:t> = 5)</a:t>
            </a:r>
          </a:p>
          <a:p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T</a:t>
            </a:r>
            <a:r>
              <a:rPr kumimoji="1"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en times higher in ITER </a:t>
            </a:r>
            <a:r>
              <a:rPr kumimoji="1" lang="en-US" altLang="ja-JP" dirty="0" smtClean="0">
                <a:sym typeface="Wingdings" panose="05000000000000000000" pitchFamily="2" charset="2"/>
              </a:rPr>
              <a:t>(1 MV)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37192" y="6423616"/>
            <a:ext cx="3076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Allowable electric field: 16 kV/mm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763" y="6160831"/>
            <a:ext cx="5216621" cy="646331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b="1" dirty="0" smtClean="0">
                <a:solidFill>
                  <a:srgbClr val="FF0000"/>
                </a:solidFill>
              </a:rPr>
              <a:t>Insulation structure inside the transformer to sustain 1 MV for long pulse operation was established.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070" y="3535476"/>
            <a:ext cx="5605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【</a:t>
            </a:r>
            <a:r>
              <a:rPr lang="en-US" altLang="ja-JP" dirty="0" smtClean="0"/>
              <a:t>Issue】</a:t>
            </a:r>
            <a:endParaRPr lang="en-US" altLang="ja-JP" dirty="0"/>
          </a:p>
          <a:p>
            <a:r>
              <a:rPr lang="en-US" altLang="ja-JP" dirty="0" smtClean="0">
                <a:solidFill>
                  <a:srgbClr val="0000FF"/>
                </a:solidFill>
              </a:rPr>
              <a:t>Dimension </a:t>
            </a:r>
            <a:r>
              <a:rPr lang="en-US" altLang="ja-JP" dirty="0">
                <a:solidFill>
                  <a:srgbClr val="0000FF"/>
                </a:solidFill>
              </a:rPr>
              <a:t>drastically </a:t>
            </a:r>
            <a:r>
              <a:rPr lang="en-US" altLang="ja-JP" dirty="0" smtClean="0">
                <a:solidFill>
                  <a:srgbClr val="0000FF"/>
                </a:solidFill>
              </a:rPr>
              <a:t>increases.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Ten times larger transformer? Too large installation space!</a:t>
            </a:r>
          </a:p>
          <a:p>
            <a:r>
              <a:rPr lang="en-US" altLang="ja-JP" b="1" u="sng" dirty="0" smtClean="0">
                <a:solidFill>
                  <a:srgbClr val="0000FF"/>
                </a:solidFill>
              </a:rPr>
              <a:t>Not acceptable in ITER</a:t>
            </a:r>
            <a:r>
              <a:rPr lang="en-US" altLang="ja-JP" dirty="0" smtClean="0">
                <a:solidFill>
                  <a:srgbClr val="0000FF"/>
                </a:solidFill>
              </a:rPr>
              <a:t>.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2979" y="1217850"/>
            <a:ext cx="235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constant &gt;3000 s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1233125" cy="7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テキスト ボックス 47"/>
          <p:cNvSpPr txBox="1">
            <a:spLocks noChangeArrowheads="1"/>
          </p:cNvSpPr>
          <p:nvPr/>
        </p:nvSpPr>
        <p:spPr bwMode="auto">
          <a:xfrm>
            <a:off x="1283427" y="-31861"/>
            <a:ext cx="7397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400" b="1" dirty="0" smtClean="0">
                <a:solidFill>
                  <a:srgbClr val="0000FF"/>
                </a:solidFill>
                <a:latin typeface="+mn-lt"/>
              </a:rPr>
              <a:t>Improvement of </a:t>
            </a:r>
            <a:r>
              <a:rPr lang="en-US" altLang="ja-JP" sz="2400" b="1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altLang="ja-JP" sz="2400" b="1" dirty="0" smtClean="0">
                <a:solidFill>
                  <a:srgbClr val="0000FF"/>
                </a:solidFill>
                <a:latin typeface="+mn-lt"/>
              </a:rPr>
              <a:t>patial uniformity of</a:t>
            </a:r>
          </a:p>
          <a:p>
            <a:pPr algn="ctr" eaLnBrk="1" hangingPunct="1"/>
            <a:r>
              <a:rPr lang="en-US" altLang="ja-JP" sz="2400" b="1" dirty="0" smtClean="0">
                <a:solidFill>
                  <a:srgbClr val="0000FF"/>
                </a:solidFill>
                <a:latin typeface="+mn-lt"/>
              </a:rPr>
              <a:t>negative ion beam</a:t>
            </a:r>
            <a:endParaRPr lang="en-US" altLang="ja-JP" sz="24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155" name="正方形/長方形 222"/>
          <p:cNvSpPr>
            <a:spLocks noChangeArrowheads="1"/>
          </p:cNvSpPr>
          <p:nvPr/>
        </p:nvSpPr>
        <p:spPr bwMode="auto">
          <a:xfrm>
            <a:off x="4565567" y="5079658"/>
            <a:ext cx="4508583" cy="1631216"/>
          </a:xfrm>
          <a:prstGeom prst="rect">
            <a:avLst/>
          </a:prstGeom>
          <a:solidFill>
            <a:srgbClr val="FFFFCC">
              <a:alpha val="50000"/>
            </a:srgbClr>
          </a:solidFill>
          <a:ln w="15875"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lt"/>
              </a:rPr>
              <a:t>Beam Uniformity :  </a:t>
            </a:r>
            <a:r>
              <a:rPr lang="en-US" altLang="ja-JP" sz="2000" dirty="0" smtClean="0">
                <a:latin typeface="+mn-lt"/>
              </a:rPr>
              <a:t>69 % </a:t>
            </a:r>
            <a:r>
              <a:rPr lang="ja-JP" altLang="en-US" sz="2000" dirty="0">
                <a:latin typeface="+mn-lt"/>
              </a:rPr>
              <a:t>⇒</a:t>
            </a:r>
            <a:r>
              <a:rPr lang="en-US" altLang="ja-JP" sz="2000" dirty="0">
                <a:latin typeface="+mn-lt"/>
              </a:rPr>
              <a:t>  </a:t>
            </a:r>
            <a:r>
              <a:rPr lang="en-US" altLang="ja-JP" sz="2000" dirty="0" smtClean="0">
                <a:latin typeface="+mn-lt"/>
              </a:rPr>
              <a:t>83 %</a:t>
            </a:r>
            <a:endParaRPr lang="en-US" altLang="ja-JP" sz="2000" dirty="0">
              <a:latin typeface="+mn-lt"/>
            </a:endParaRPr>
          </a:p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32</a:t>
            </a:r>
            <a:r>
              <a:rPr lang="ja-JP" alt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ja-JP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negative ion beam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from total extraction area</a:t>
            </a:r>
          </a:p>
          <a:p>
            <a:pPr marL="342900" indent="-342900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22 </a:t>
            </a:r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A </a:t>
            </a:r>
            <a:r>
              <a:rPr lang="en-US" altLang="ja-JP" sz="2000" dirty="0" smtClean="0">
                <a:latin typeface="+mn-lt"/>
              </a:rPr>
              <a:t>from segment 2~4.</a:t>
            </a:r>
          </a:p>
          <a:p>
            <a:pPr marL="342900" indent="-342900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Requirement on JT-60 SA was satisfied.</a:t>
            </a:r>
            <a:endParaRPr lang="en-US" altLang="ja-JP" sz="20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3" name="図形グループ 10"/>
          <p:cNvGrpSpPr>
            <a:grpSpLocks/>
          </p:cNvGrpSpPr>
          <p:nvPr/>
        </p:nvGrpSpPr>
        <p:grpSpPr bwMode="auto">
          <a:xfrm>
            <a:off x="0" y="728663"/>
            <a:ext cx="9074150" cy="139700"/>
            <a:chOff x="0" y="727954"/>
            <a:chExt cx="9829800" cy="139700"/>
          </a:xfrm>
        </p:grpSpPr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30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</p:grpSp>
      <p:pic>
        <p:nvPicPr>
          <p:cNvPr id="16" name="Picture 10" descr="logo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"/>
            <a:ext cx="22844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30" name="図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2" r="15649"/>
          <a:stretch/>
        </p:blipFill>
        <p:spPr bwMode="auto">
          <a:xfrm>
            <a:off x="5030416" y="3059885"/>
            <a:ext cx="3650805" cy="20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2658" y="5067249"/>
            <a:ext cx="4402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/>
              <a:t>Due </a:t>
            </a:r>
            <a:r>
              <a:rPr lang="en-US" altLang="ja-JP" sz="2000" dirty="0"/>
              <a:t>to </a:t>
            </a:r>
            <a:r>
              <a:rPr lang="en-US" altLang="ja-JP" sz="2000" dirty="0" smtClean="0"/>
              <a:t>magnetic (B×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▽</a:t>
            </a:r>
            <a:r>
              <a:rPr lang="en-US" altLang="ja-JP" sz="2000" dirty="0" smtClean="0"/>
              <a:t>B) drift, primary electron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drifts in one direction. Non-uniform negative </a:t>
            </a:r>
            <a:r>
              <a:rPr lang="en-US" altLang="ja-JP" sz="2000" dirty="0"/>
              <a:t>ion production </a:t>
            </a:r>
            <a:r>
              <a:rPr lang="en-US" altLang="ja-JP" sz="2000" dirty="0" smtClean="0"/>
              <a:t>occurs in the source.</a:t>
            </a:r>
          </a:p>
        </p:txBody>
      </p:sp>
      <p:pic>
        <p:nvPicPr>
          <p:cNvPr id="38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0" y="2580447"/>
            <a:ext cx="3438216" cy="187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テキスト ボックス 17"/>
          <p:cNvSpPr txBox="1">
            <a:spLocks noChangeArrowheads="1"/>
          </p:cNvSpPr>
          <p:nvPr/>
        </p:nvSpPr>
        <p:spPr bwMode="auto">
          <a:xfrm>
            <a:off x="308227" y="2103393"/>
            <a:ext cx="1403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latin typeface="+mn-lt"/>
              </a:rPr>
              <a:t>B</a:t>
            </a:r>
            <a:r>
              <a:rPr lang="en-US" altLang="ja-JP" dirty="0" smtClean="0">
                <a:latin typeface="+mn-lt"/>
              </a:rPr>
              <a:t>×</a:t>
            </a:r>
            <a:r>
              <a:rPr lang="ja-JP" altLang="en-US" dirty="0" smtClean="0">
                <a:latin typeface="+mn-lt"/>
              </a:rPr>
              <a:t>∇</a:t>
            </a:r>
            <a:r>
              <a:rPr lang="en-US" altLang="ja-JP" dirty="0">
                <a:latin typeface="+mn-lt"/>
              </a:rPr>
              <a:t>B drift direction</a:t>
            </a:r>
            <a:endParaRPr lang="ja-JP" altLang="en-US" dirty="0">
              <a:latin typeface="+mn-lt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283427" y="2520788"/>
            <a:ext cx="551111" cy="9199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20"/>
          <p:cNvSpPr txBox="1">
            <a:spLocks noChangeArrowheads="1"/>
          </p:cNvSpPr>
          <p:nvPr/>
        </p:nvSpPr>
        <p:spPr bwMode="auto">
          <a:xfrm>
            <a:off x="2354962" y="2241893"/>
            <a:ext cx="2133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>
                <a:latin typeface="+mn-lt"/>
              </a:rPr>
              <a:t>Magnetic field line</a:t>
            </a:r>
            <a:endParaRPr lang="ja-JP" altLang="en-US" dirty="0">
              <a:latin typeface="+mn-lt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flipH="1">
            <a:off x="2272614" y="2552692"/>
            <a:ext cx="649834" cy="6670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5383823" y="886918"/>
            <a:ext cx="275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Tent-shaped magnetic filter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1139623" y="4280796"/>
            <a:ext cx="0" cy="3727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1558982" y="4280796"/>
            <a:ext cx="0" cy="3727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354962" y="4280796"/>
            <a:ext cx="0" cy="3727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>
            <a:off x="2755063" y="4280796"/>
            <a:ext cx="0" cy="3727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1983561" y="4280796"/>
            <a:ext cx="0" cy="37271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127351" y="4280796"/>
            <a:ext cx="1944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Negative ion beam</a:t>
            </a:r>
            <a:endParaRPr kumimoji="1" lang="ja-JP" altLang="en-US" dirty="0"/>
          </a:p>
        </p:txBody>
      </p:sp>
      <p:pic>
        <p:nvPicPr>
          <p:cNvPr id="31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34" y="1028174"/>
            <a:ext cx="3184268" cy="212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15430" y="102817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ja-JP" sz="2000" b="1" dirty="0" smtClean="0">
                <a:solidFill>
                  <a:srgbClr val="0000FF"/>
                </a:solidFill>
              </a:rPr>
              <a:t>Non uniform negative ion beams causes local grid heat load that prevents long pulse operation.</a:t>
            </a:r>
            <a:endParaRPr lang="en-US" altLang="ja-JP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84594" y="381871"/>
            <a:ext cx="7903753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2</a:t>
            </a:fld>
            <a:endParaRPr kumimoji="1" lang="ja-JP" altLang="en-US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79283"/>
              </p:ext>
            </p:extLst>
          </p:nvPr>
        </p:nvGraphicFramePr>
        <p:xfrm>
          <a:off x="695295" y="3415803"/>
          <a:ext cx="7958519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708"/>
                <a:gridCol w="2985389"/>
                <a:gridCol w="2995422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Negative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</a:rPr>
                        <a:t> ion beam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0" dirty="0" smtClean="0">
                          <a:solidFill>
                            <a:srgbClr val="FF0000"/>
                          </a:solidFill>
                        </a:rPr>
                        <a:t>(ITER NB)</a:t>
                      </a:r>
                      <a:r>
                        <a:rPr kumimoji="1" lang="ja-JP" altLang="en-US" sz="18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800" b="0" dirty="0" smtClean="0">
                          <a:solidFill>
                            <a:srgbClr val="FF0000"/>
                          </a:solidFill>
                        </a:rPr>
                        <a:t>1 MeV, 40 A, 3600 s</a:t>
                      </a:r>
                      <a:endParaRPr kumimoji="1" lang="ja-JP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>
                          <a:solidFill>
                            <a:srgbClr val="0000FF"/>
                          </a:solidFill>
                        </a:rPr>
                        <a:t>(JT-60SA)</a:t>
                      </a:r>
                      <a:r>
                        <a:rPr kumimoji="1" lang="ja-JP" altLang="en-US" sz="1800" b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1" lang="en-US" altLang="ja-JP" sz="1800" b="0" dirty="0" smtClean="0">
                          <a:solidFill>
                            <a:srgbClr val="0000FF"/>
                          </a:solidFill>
                        </a:rPr>
                        <a:t>500 </a:t>
                      </a:r>
                      <a:r>
                        <a:rPr kumimoji="1" lang="en-US" altLang="ja-JP" sz="1800" b="0" dirty="0" err="1" smtClean="0">
                          <a:solidFill>
                            <a:srgbClr val="0000FF"/>
                          </a:solidFill>
                        </a:rPr>
                        <a:t>keV</a:t>
                      </a:r>
                      <a:r>
                        <a:rPr kumimoji="1" lang="en-US" altLang="ja-JP" sz="1800" b="0" dirty="0" smtClean="0">
                          <a:solidFill>
                            <a:srgbClr val="0000FF"/>
                          </a:solidFill>
                        </a:rPr>
                        <a:t>, 22 A, 100 s</a:t>
                      </a:r>
                      <a:endParaRPr kumimoji="1" lang="ja-JP" altLang="en-US" sz="1800" b="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21368"/>
              </p:ext>
            </p:extLst>
          </p:nvPr>
        </p:nvGraphicFramePr>
        <p:xfrm>
          <a:off x="217801" y="4001470"/>
          <a:ext cx="8498869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6994"/>
                <a:gridCol w="2472466"/>
                <a:gridCol w="3399409"/>
              </a:tblGrid>
              <a:tr h="36000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on or before FEC 2012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/>
                        <a:t>on FEC 2014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Items</a:t>
                      </a:r>
                      <a:endParaRPr kumimoji="1" lang="ja-JP" altLang="en-US" sz="2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1" dirty="0" smtClean="0">
                          <a:solidFill>
                            <a:srgbClr val="0000FF"/>
                          </a:solidFill>
                        </a:rPr>
                        <a:t>High </a:t>
                      </a:r>
                      <a:r>
                        <a:rPr kumimoji="1" lang="en-US" altLang="ja-JP" sz="2000" i="1" baseline="0" dirty="0" smtClean="0">
                          <a:solidFill>
                            <a:srgbClr val="0000FF"/>
                          </a:solidFill>
                        </a:rPr>
                        <a:t>voltage insulation</a:t>
                      </a:r>
                      <a:endParaRPr kumimoji="1" lang="ja-JP" altLang="en-US" sz="2000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Insulating transformer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DC 500 kV, 10 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DC 1 MV, 3600 s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HV bushing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Part test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1MV</a:t>
                      </a:r>
                      <a:r>
                        <a:rPr kumimoji="1" lang="en-US" altLang="ja-JP" sz="2000" baseline="0" dirty="0" smtClean="0"/>
                        <a:t> vacuum insulation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baseline="0" dirty="0" smtClean="0"/>
                        <a:t>d</a:t>
                      </a:r>
                      <a:r>
                        <a:rPr kumimoji="1" lang="en-US" altLang="ja-JP" sz="2000" dirty="0" smtClean="0"/>
                        <a:t>esign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 smtClean="0">
                          <a:solidFill>
                            <a:srgbClr val="0000FF"/>
                          </a:solidFill>
                        </a:rPr>
                        <a:t>Long pule beam</a:t>
                      </a:r>
                      <a:r>
                        <a:rPr kumimoji="1" lang="en-US" altLang="ja-JP" sz="2000" i="1" baseline="0" dirty="0" smtClean="0">
                          <a:solidFill>
                            <a:srgbClr val="0000FF"/>
                          </a:solidFill>
                        </a:rPr>
                        <a:t> production &amp; acceleration</a:t>
                      </a:r>
                      <a:endParaRPr kumimoji="1" lang="ja-JP" altLang="en-US" sz="2000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High current beam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13 A, 30 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15 A, </a:t>
                      </a: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100 S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High energy beam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980 </a:t>
                      </a:r>
                      <a:r>
                        <a:rPr kumimoji="1" lang="en-US" altLang="ja-JP" sz="2000" dirty="0" err="1" smtClean="0"/>
                        <a:t>keV</a:t>
                      </a:r>
                      <a:r>
                        <a:rPr kumimoji="1" lang="en-US" altLang="ja-JP" sz="2000" dirty="0" smtClean="0"/>
                        <a:t>, 0.4 s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680 </a:t>
                      </a:r>
                      <a:r>
                        <a:rPr kumimoji="1" lang="en-US" altLang="ja-JP" sz="2000" dirty="0" err="1" smtClean="0"/>
                        <a:t>keV</a:t>
                      </a:r>
                      <a:r>
                        <a:rPr kumimoji="1" lang="en-US" altLang="ja-JP" sz="2000" dirty="0" smtClean="0"/>
                        <a:t>, </a:t>
                      </a: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</a:rPr>
                        <a:t>60</a:t>
                      </a:r>
                      <a:r>
                        <a:rPr kumimoji="1" lang="en-US" altLang="ja-JP" sz="2000" b="1" baseline="0" dirty="0" smtClean="0">
                          <a:solidFill>
                            <a:srgbClr val="FF0000"/>
                          </a:solidFill>
                        </a:rPr>
                        <a:t> s</a:t>
                      </a:r>
                      <a:endParaRPr kumimoji="1" lang="ja-JP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右矢印 13"/>
          <p:cNvSpPr/>
          <p:nvPr/>
        </p:nvSpPr>
        <p:spPr>
          <a:xfrm>
            <a:off x="4882254" y="4886220"/>
            <a:ext cx="488272" cy="221942"/>
          </a:xfrm>
          <a:prstGeom prst="right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4882254" y="5287195"/>
            <a:ext cx="488272" cy="221942"/>
          </a:xfrm>
          <a:prstGeom prst="right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>
            <a:off x="4882254" y="6069910"/>
            <a:ext cx="488272" cy="221942"/>
          </a:xfrm>
          <a:prstGeom prst="right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4882254" y="6457367"/>
            <a:ext cx="488272" cy="221942"/>
          </a:xfrm>
          <a:prstGeom prst="right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797125" cy="497697"/>
          </a:xfrm>
          <a:prstGeom prst="rect">
            <a:avLst/>
          </a:prstGeom>
        </p:spPr>
      </p:pic>
      <p:pic>
        <p:nvPicPr>
          <p:cNvPr id="5" name="Picture 10" descr="logo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60" y="61074"/>
            <a:ext cx="1331165" cy="37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5295" y="240863"/>
            <a:ext cx="7504755" cy="549274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Target</a:t>
            </a:r>
            <a:r>
              <a:rPr kumimoji="1" lang="ja-JP" altLang="en-US" sz="28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and status on NBIs</a:t>
            </a:r>
            <a:r>
              <a:rPr lang="ja-JP" altLang="en-US" sz="28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for ITER and JT-60SA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1" y="831741"/>
            <a:ext cx="8268592" cy="24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" y="1686757"/>
            <a:ext cx="4069803" cy="3721900"/>
          </a:xfrm>
          <a:prstGeom prst="rect">
            <a:avLst/>
          </a:prstGeom>
        </p:spPr>
      </p:pic>
      <p:pic>
        <p:nvPicPr>
          <p:cNvPr id="26" name="Picture 75" descr="JT-60N-NB ITR0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4252" y="2057918"/>
            <a:ext cx="4365819" cy="31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76524" y="400141"/>
            <a:ext cx="7903753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96667" y="228691"/>
            <a:ext cx="523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00FF"/>
                </a:solidFill>
              </a:rPr>
              <a:t>1 MV insulating transformer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368" y="823924"/>
            <a:ext cx="863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/>
              <a:t>【Function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of the insulating transformer】</a:t>
            </a:r>
            <a:endParaRPr kumimoji="1" lang="en-US" altLang="ja-JP" sz="2000" dirty="0" smtClean="0"/>
          </a:p>
          <a:p>
            <a:pPr algn="just"/>
            <a:r>
              <a:rPr lang="en-US" altLang="ja-JP" sz="2000" dirty="0"/>
              <a:t>T</a:t>
            </a:r>
            <a:r>
              <a:rPr kumimoji="1" lang="en-US" altLang="ja-JP" sz="2000" dirty="0" smtClean="0"/>
              <a:t>o feed AC power to the PS for negative ion source at DC 1 MV potential.</a:t>
            </a:r>
            <a:endParaRPr lang="en-US" altLang="ja-JP" sz="2000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884078" y="6483997"/>
            <a:ext cx="2057400" cy="365125"/>
          </a:xfrm>
        </p:spPr>
        <p:txBody>
          <a:bodyPr/>
          <a:lstStyle/>
          <a:p>
            <a:fld id="{F32DD291-B017-4E8C-A0D0-C7EAB69C1FB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343" y="5829559"/>
            <a:ext cx="903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ja-JP" sz="2000" dirty="0"/>
              <a:t>A bushing extracting output lead at 1 MV from the transformer to the air is needed</a:t>
            </a:r>
            <a:r>
              <a:rPr lang="en-US" altLang="ja-JP" sz="2000" dirty="0" smtClean="0"/>
              <a:t>.</a:t>
            </a:r>
          </a:p>
          <a:p>
            <a:pPr>
              <a:buClr>
                <a:schemeClr val="tx1"/>
              </a:buClr>
            </a:pPr>
            <a:r>
              <a:rPr lang="en-US" altLang="ja-JP" sz="2000" b="1" dirty="0" smtClean="0">
                <a:solidFill>
                  <a:srgbClr val="0000FF"/>
                </a:solidFill>
              </a:rPr>
              <a:t>(Issue) </a:t>
            </a:r>
            <a:r>
              <a:rPr lang="en-US" altLang="ja-JP" sz="2000" dirty="0" smtClean="0">
                <a:latin typeface="Symbol" panose="05050102010706020507" pitchFamily="18" charset="2"/>
                <a:sym typeface="Wingdings" panose="05000000000000000000" pitchFamily="2" charset="2"/>
              </a:rPr>
              <a:t>f</a:t>
            </a:r>
            <a:r>
              <a:rPr lang="en-US" altLang="ja-JP" sz="2000" dirty="0" smtClean="0">
                <a:sym typeface="Wingdings" panose="05000000000000000000" pitchFamily="2" charset="2"/>
              </a:rPr>
              <a:t>=2 m, </a:t>
            </a:r>
            <a:r>
              <a:rPr lang="en-US" altLang="ja-JP" sz="2000" b="1" u="sng" dirty="0" smtClean="0">
                <a:sym typeface="Wingdings" panose="05000000000000000000" pitchFamily="2" charset="2"/>
              </a:rPr>
              <a:t>H=10 m</a:t>
            </a:r>
            <a:r>
              <a:rPr lang="en-US" altLang="ja-JP" sz="2000" dirty="0" smtClean="0">
                <a:sym typeface="Wingdings" panose="05000000000000000000" pitchFamily="2" charset="2"/>
              </a:rPr>
              <a:t> insulator is required for 1 MV in ITER.</a:t>
            </a:r>
          </a:p>
          <a:p>
            <a:pPr marL="719138">
              <a:buClr>
                <a:schemeClr val="tx1"/>
              </a:buClr>
            </a:pPr>
            <a:r>
              <a:rPr lang="en-US" altLang="ja-JP" sz="2000" dirty="0" smtClean="0">
                <a:sym typeface="Wingdings" panose="05000000000000000000" pitchFamily="2" charset="2"/>
              </a:rPr>
              <a:t> </a:t>
            </a:r>
            <a:r>
              <a:rPr lang="en-US" altLang="ja-JP" sz="2000" b="1" u="sng" dirty="0" smtClean="0">
                <a:sym typeface="Wingdings" panose="05000000000000000000" pitchFamily="2" charset="2"/>
              </a:rPr>
              <a:t>No existing manufacturing facility.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6457878" y="2637165"/>
            <a:ext cx="454041" cy="4700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546610" y="2519105"/>
            <a:ext cx="109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AC power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5"/>
            <a:ext cx="841071" cy="525136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H="1">
            <a:off x="5395872" y="2556579"/>
            <a:ext cx="283007" cy="999025"/>
          </a:xfrm>
          <a:prstGeom prst="straightConnector1">
            <a:avLst/>
          </a:prstGeom>
          <a:ln w="3175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角丸四角形 4"/>
          <p:cNvSpPr/>
          <p:nvPr/>
        </p:nvSpPr>
        <p:spPr>
          <a:xfrm>
            <a:off x="5273942" y="2213209"/>
            <a:ext cx="891446" cy="1501162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角丸四角形 26"/>
          <p:cNvSpPr/>
          <p:nvPr/>
        </p:nvSpPr>
        <p:spPr>
          <a:xfrm>
            <a:off x="4524443" y="2178100"/>
            <a:ext cx="1891827" cy="2867086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84661" y="1768461"/>
            <a:ext cx="2116605" cy="400110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Extraction bushing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58287" y="5039325"/>
            <a:ext cx="4987847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8000"/>
                </a:solidFill>
              </a:rPr>
              <a:t>Insulating </a:t>
            </a:r>
            <a:r>
              <a:rPr lang="en-US" altLang="ja-JP" dirty="0" smtClean="0">
                <a:solidFill>
                  <a:srgbClr val="008000"/>
                </a:solidFill>
              </a:rPr>
              <a:t>transformer for JT-60U (DC </a:t>
            </a:r>
            <a:r>
              <a:rPr lang="en-US" altLang="ja-JP" dirty="0">
                <a:solidFill>
                  <a:srgbClr val="008000"/>
                </a:solidFill>
              </a:rPr>
              <a:t>500 kV, 10 </a:t>
            </a:r>
            <a:r>
              <a:rPr lang="en-US" altLang="ja-JP" dirty="0" smtClean="0">
                <a:solidFill>
                  <a:srgbClr val="008000"/>
                </a:solidFill>
              </a:rPr>
              <a:t>s)</a:t>
            </a:r>
            <a:endParaRPr lang="ja-JP" altLang="en-US" dirty="0">
              <a:solidFill>
                <a:srgbClr val="008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50985" y="4033232"/>
            <a:ext cx="13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transformer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41283" y="2737913"/>
            <a:ext cx="829073" cy="369332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~2.5</a:t>
            </a:r>
            <a:r>
              <a:rPr kumimoji="1" lang="ja-JP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</a:rPr>
              <a:t>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1211678" y="1931199"/>
            <a:ext cx="5628443" cy="4053819"/>
            <a:chOff x="150920" y="1952396"/>
            <a:chExt cx="5628443" cy="4053819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920" y="1952396"/>
              <a:ext cx="5628443" cy="4053819"/>
            </a:xfrm>
            <a:prstGeom prst="rect">
              <a:avLst/>
            </a:prstGeom>
          </p:spPr>
        </p:pic>
        <p:sp>
          <p:nvSpPr>
            <p:cNvPr id="8" name="フリーフォーム 7"/>
            <p:cNvSpPr/>
            <p:nvPr/>
          </p:nvSpPr>
          <p:spPr>
            <a:xfrm>
              <a:off x="225720" y="2332467"/>
              <a:ext cx="576848" cy="77637"/>
            </a:xfrm>
            <a:custGeom>
              <a:avLst/>
              <a:gdLst>
                <a:gd name="connsiteX0" fmla="*/ 488272 w 488272"/>
                <a:gd name="connsiteY0" fmla="*/ 0 h 115410"/>
                <a:gd name="connsiteX1" fmla="*/ 284086 w 488272"/>
                <a:gd name="connsiteY1" fmla="*/ 115410 h 115410"/>
                <a:gd name="connsiteX2" fmla="*/ 0 w 488272"/>
                <a:gd name="connsiteY2" fmla="*/ 0 h 11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272" h="115410">
                  <a:moveTo>
                    <a:pt x="488272" y="0"/>
                  </a:moveTo>
                  <a:cubicBezTo>
                    <a:pt x="426868" y="57705"/>
                    <a:pt x="365465" y="115410"/>
                    <a:pt x="284086" y="115410"/>
                  </a:cubicBezTo>
                  <a:cubicBezTo>
                    <a:pt x="202707" y="115410"/>
                    <a:pt x="101353" y="57705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3369153" y="2640660"/>
              <a:ext cx="576848" cy="77637"/>
            </a:xfrm>
            <a:custGeom>
              <a:avLst/>
              <a:gdLst>
                <a:gd name="connsiteX0" fmla="*/ 488272 w 488272"/>
                <a:gd name="connsiteY0" fmla="*/ 0 h 115410"/>
                <a:gd name="connsiteX1" fmla="*/ 284086 w 488272"/>
                <a:gd name="connsiteY1" fmla="*/ 115410 h 115410"/>
                <a:gd name="connsiteX2" fmla="*/ 0 w 488272"/>
                <a:gd name="connsiteY2" fmla="*/ 0 h 11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272" h="115410">
                  <a:moveTo>
                    <a:pt x="488272" y="0"/>
                  </a:moveTo>
                  <a:cubicBezTo>
                    <a:pt x="426868" y="57705"/>
                    <a:pt x="365465" y="115410"/>
                    <a:pt x="284086" y="115410"/>
                  </a:cubicBezTo>
                  <a:cubicBezTo>
                    <a:pt x="202707" y="115410"/>
                    <a:pt x="101353" y="57705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0812" y="551836"/>
            <a:ext cx="7903753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63338" y="1716349"/>
            <a:ext cx="3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 smtClean="0"/>
              <a:t>Combined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with</a:t>
            </a:r>
          </a:p>
          <a:p>
            <a:pPr marL="271463" indent="-184150" algn="just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Simple </a:t>
            </a:r>
            <a:r>
              <a:rPr lang="en-US" altLang="ja-JP" sz="2000" dirty="0"/>
              <a:t>FRP </a:t>
            </a:r>
            <a:r>
              <a:rPr lang="en-US" altLang="ja-JP" sz="2000" dirty="0" smtClean="0"/>
              <a:t>tube</a:t>
            </a:r>
          </a:p>
          <a:p>
            <a:pPr marL="271463" indent="-184150" algn="just">
              <a:buFont typeface="Arial" panose="020B0604020202020204" pitchFamily="34" charset="0"/>
              <a:buChar char="•"/>
            </a:pPr>
            <a:r>
              <a:rPr lang="en-US" altLang="ja-JP" sz="2000" dirty="0"/>
              <a:t>Small condenser </a:t>
            </a:r>
            <a:r>
              <a:rPr lang="en-US" altLang="ja-JP" sz="2000" dirty="0" smtClean="0"/>
              <a:t>bushing</a:t>
            </a:r>
            <a:endParaRPr lang="en-US" altLang="ja-JP" sz="20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839955" y="123585"/>
            <a:ext cx="5471067" cy="85035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New </a:t>
            </a:r>
            <a:r>
              <a:rPr kumimoji="1" lang="ja-JP" altLang="en-US" sz="2800" b="1" dirty="0" smtClean="0">
                <a:solidFill>
                  <a:srgbClr val="0000FF"/>
                </a:solidFill>
                <a:latin typeface="+mn-lt"/>
              </a:rPr>
              <a:t>1 </a:t>
            </a:r>
            <a:r>
              <a:rPr kumimoji="1" lang="en-US" altLang="ja-JP" sz="2800" b="1" dirty="0" smtClean="0">
                <a:solidFill>
                  <a:srgbClr val="0000FF"/>
                </a:solidFill>
                <a:latin typeface="+mn-lt"/>
              </a:rPr>
              <a:t>MV </a:t>
            </a:r>
            <a:r>
              <a:rPr kumimoji="1" lang="en-US" altLang="ja-JP" sz="2800" b="1" baseline="0" dirty="0" smtClean="0">
                <a:solidFill>
                  <a:srgbClr val="0000FF"/>
                </a:solidFill>
                <a:latin typeface="+mn-lt"/>
              </a:rPr>
              <a:t>bushing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2569" y="1223313"/>
            <a:ext cx="402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Condenser </a:t>
            </a:r>
            <a:r>
              <a:rPr lang="en-US" altLang="ja-JP" sz="2000" dirty="0" smtClean="0"/>
              <a:t>bushing(porcelain + aluminum foil + oil-immersed paper)</a:t>
            </a:r>
            <a:endParaRPr lang="en-US" altLang="ja-JP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6063341" y="5434655"/>
            <a:ext cx="3080657" cy="1015663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 dirty="0" smtClean="0"/>
              <a:t>The</a:t>
            </a:r>
            <a:r>
              <a:rPr lang="ja-JP" altLang="en-US" sz="2000" u="sng" dirty="0"/>
              <a:t> </a:t>
            </a:r>
            <a:r>
              <a:rPr lang="en-US" altLang="ja-JP" sz="2000" u="sng" dirty="0" smtClean="0"/>
              <a:t>1 MV bushing with </a:t>
            </a:r>
            <a:r>
              <a:rPr lang="en-US" altLang="ja-JP" sz="2000" u="sng" dirty="0" err="1" smtClean="0"/>
              <a:t>manufacturable</a:t>
            </a:r>
            <a:r>
              <a:rPr lang="en-US" altLang="ja-JP" sz="2000" u="sng" dirty="0" smtClean="0"/>
              <a:t> parts has been newly devised.</a:t>
            </a:r>
            <a:r>
              <a:rPr lang="en-US" altLang="ja-JP" sz="2000" dirty="0" smtClean="0"/>
              <a:t> </a:t>
            </a:r>
            <a:endParaRPr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4516337" y="1162701"/>
            <a:ext cx="439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/>
              <a:t>【New </a:t>
            </a:r>
            <a:r>
              <a:rPr lang="en-US" altLang="ja-JP" sz="2400" dirty="0" smtClean="0"/>
              <a:t>device】 </a:t>
            </a:r>
            <a:r>
              <a:rPr lang="en-US" altLang="ja-JP" sz="2400" dirty="0" smtClean="0">
                <a:solidFill>
                  <a:srgbClr val="FF0000"/>
                </a:solidFill>
              </a:rPr>
              <a:t>Composite bushing</a:t>
            </a:r>
            <a:endParaRPr lang="ja-JP" altLang="en-US" sz="2400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04173" y="6001391"/>
            <a:ext cx="214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Not </a:t>
            </a:r>
            <a:r>
              <a:rPr kumimoji="1" lang="en-US" altLang="ja-JP" u="sng" dirty="0" err="1" smtClean="0"/>
              <a:t>manufacturable</a:t>
            </a:r>
            <a:endParaRPr kumimoji="1" lang="ja-JP" altLang="en-US" u="sng" dirty="0"/>
          </a:p>
        </p:txBody>
      </p:sp>
      <p:sp>
        <p:nvSpPr>
          <p:cNvPr id="12" name="正方形/長方形 11"/>
          <p:cNvSpPr/>
          <p:nvPr/>
        </p:nvSpPr>
        <p:spPr>
          <a:xfrm>
            <a:off x="3381237" y="6024488"/>
            <a:ext cx="272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u="sng" dirty="0">
                <a:solidFill>
                  <a:srgbClr val="FF0000"/>
                </a:solidFill>
              </a:rPr>
              <a:t>with </a:t>
            </a:r>
            <a:r>
              <a:rPr lang="en-US" altLang="ja-JP" u="sng" dirty="0" err="1">
                <a:solidFill>
                  <a:srgbClr val="FF0000"/>
                </a:solidFill>
              </a:rPr>
              <a:t>manufacturable</a:t>
            </a:r>
            <a:r>
              <a:rPr lang="en-US" altLang="ja-JP" u="sng" dirty="0">
                <a:solidFill>
                  <a:srgbClr val="FF0000"/>
                </a:solidFill>
              </a:rPr>
              <a:t> parts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13" y="2597771"/>
            <a:ext cx="1565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Air insulation</a:t>
            </a:r>
          </a:p>
          <a:p>
            <a:r>
              <a:rPr lang="en-US" altLang="ja-JP" sz="2000" dirty="0"/>
              <a:t>outside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069" y="4012639"/>
            <a:ext cx="1556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Oil insulation</a:t>
            </a:r>
          </a:p>
          <a:p>
            <a:r>
              <a:rPr lang="en-US" altLang="ja-JP" sz="2000" dirty="0" smtClean="0"/>
              <a:t>inside</a:t>
            </a:r>
            <a:endParaRPr kumimoji="1" lang="ja-JP" altLang="en-US" sz="20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1099457" y="2920936"/>
            <a:ext cx="1012372" cy="24680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386487" y="3958210"/>
            <a:ext cx="812427" cy="18924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5787514" y="3247958"/>
            <a:ext cx="1190228" cy="246807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934198" y="3044339"/>
            <a:ext cx="1565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Air insulation</a:t>
            </a:r>
          </a:p>
          <a:p>
            <a:r>
              <a:rPr lang="en-US" altLang="ja-JP" sz="2000" dirty="0"/>
              <a:t>outside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064830" y="3788644"/>
            <a:ext cx="20322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SF</a:t>
            </a:r>
            <a:r>
              <a:rPr kumimoji="1" lang="en-US" altLang="ja-JP" sz="2000" baseline="-25000" dirty="0" smtClean="0"/>
              <a:t>6</a:t>
            </a:r>
            <a:r>
              <a:rPr kumimoji="1" lang="en-US" altLang="ja-JP" sz="2000" dirty="0" smtClean="0"/>
              <a:t> gas insulation</a:t>
            </a:r>
          </a:p>
          <a:p>
            <a:r>
              <a:rPr lang="en-US" altLang="ja-JP" sz="2000" dirty="0" smtClean="0"/>
              <a:t>inside</a:t>
            </a:r>
            <a:endParaRPr kumimoji="1" lang="ja-JP" altLang="en-US" sz="2000" dirty="0"/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5637740" y="3765191"/>
            <a:ext cx="1481517" cy="9462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4025900" y="3421068"/>
            <a:ext cx="146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@0.4 MPa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95598" y="2132764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Coax. of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2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00812" y="551836"/>
            <a:ext cx="7903753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34" y="2528276"/>
            <a:ext cx="4239831" cy="33809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62454" y="1114028"/>
            <a:ext cx="792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The </a:t>
            </a:r>
            <a:r>
              <a:rPr lang="en-US" altLang="ja-JP" sz="2000" dirty="0">
                <a:ea typeface="ＭＳ Ｐゴシック"/>
              </a:rPr>
              <a:t>1 MV insulating transformer mockup </a:t>
            </a:r>
            <a:r>
              <a:rPr lang="en-US" altLang="ja-JP" sz="2000" dirty="0" smtClean="0">
                <a:ea typeface="ＭＳ Ｐゴシック"/>
              </a:rPr>
              <a:t>has demonstrated s</a:t>
            </a:r>
            <a:r>
              <a:rPr lang="en-US" altLang="ja-JP" sz="2000" dirty="0" smtClean="0"/>
              <a:t>table insulation of 1.2 MV for 1 </a:t>
            </a:r>
            <a:r>
              <a:rPr lang="en-US" altLang="ja-JP" sz="2000" dirty="0" err="1" smtClean="0"/>
              <a:t>hr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(including 20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%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margin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of rated voltage).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000" b="1" u="sng" dirty="0" smtClean="0">
                <a:sym typeface="Wingdings" panose="05000000000000000000" pitchFamily="2" charset="2"/>
              </a:rPr>
              <a:t>The ITER requirement</a:t>
            </a:r>
            <a:r>
              <a:rPr lang="en-US" altLang="ja-JP" sz="2000" b="1" u="sng" dirty="0" smtClean="0"/>
              <a:t> was achieved.</a:t>
            </a:r>
            <a:endParaRPr kumimoji="1" lang="ja-JP" altLang="en-US" sz="2000" b="1" u="sng" dirty="0"/>
          </a:p>
        </p:txBody>
      </p:sp>
      <p:pic>
        <p:nvPicPr>
          <p:cNvPr id="10" name="図 9" descr="IMG_47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668" y="2630562"/>
            <a:ext cx="3202945" cy="3028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1599769" y="4637091"/>
            <a:ext cx="135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</a:rPr>
              <a:t>T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ransformer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3" name="左中かっこ 2"/>
          <p:cNvSpPr/>
          <p:nvPr/>
        </p:nvSpPr>
        <p:spPr>
          <a:xfrm>
            <a:off x="2195060" y="2863590"/>
            <a:ext cx="114072" cy="1539076"/>
          </a:xfrm>
          <a:prstGeom prst="leftBrace">
            <a:avLst>
              <a:gd name="adj1" fmla="val 149506"/>
              <a:gd name="adj2" fmla="val 50000"/>
            </a:avLst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67197" y="2863590"/>
            <a:ext cx="1204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Composite</a:t>
            </a:r>
          </a:p>
          <a:p>
            <a:r>
              <a:rPr kumimoji="1" lang="en-US" altLang="ja-JP" b="1" dirty="0" smtClean="0">
                <a:solidFill>
                  <a:srgbClr val="FFFF00"/>
                </a:solidFill>
              </a:rPr>
              <a:t> bushing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603291" y="233241"/>
            <a:ext cx="7886700" cy="755550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kumimoji="1" lang="en-US" altLang="ja-JP" sz="2800" b="1" kern="1200" dirty="0" smtClean="0">
                <a:solidFill>
                  <a:srgbClr val="0000FF"/>
                </a:solidFill>
                <a:effectLst/>
                <a:latin typeface="Calibri"/>
                <a:ea typeface="ＭＳ Ｐゴシック"/>
                <a:cs typeface="+mn-cs"/>
              </a:rPr>
              <a:t>1 MV insulating transformer mockup</a:t>
            </a:r>
            <a:endParaRPr lang="ja-JP" altLang="ja-JP" sz="2800" b="1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24873" y="6035279"/>
            <a:ext cx="8179692" cy="400110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0000"/>
                </a:solidFill>
              </a:rPr>
              <a:t>The 1 </a:t>
            </a:r>
            <a:r>
              <a:rPr lang="en-US" altLang="ja-JP" sz="2000" dirty="0">
                <a:solidFill>
                  <a:srgbClr val="FF0000"/>
                </a:solidFill>
              </a:rPr>
              <a:t>MV </a:t>
            </a:r>
            <a:r>
              <a:rPr lang="en-US" altLang="ja-JP" sz="2000" dirty="0" smtClean="0">
                <a:solidFill>
                  <a:srgbClr val="FF0000"/>
                </a:solidFill>
              </a:rPr>
              <a:t>insulating transformer </a:t>
            </a:r>
            <a:r>
              <a:rPr lang="en-US" altLang="ja-JP" sz="2000" dirty="0" smtClean="0"/>
              <a:t>has </a:t>
            </a:r>
            <a:r>
              <a:rPr lang="en-US" altLang="ja-JP" sz="2000" dirty="0"/>
              <a:t>been successfully </a:t>
            </a:r>
            <a:r>
              <a:rPr lang="en-US" altLang="ja-JP" sz="2000" dirty="0" smtClean="0"/>
              <a:t>developed for ITER.</a:t>
            </a:r>
            <a:endParaRPr lang="ja-JP" altLang="en-US" sz="20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26" descr="NBI-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3" t="6941" r="12630" b="13755"/>
          <a:stretch/>
        </p:blipFill>
        <p:spPr bwMode="auto">
          <a:xfrm>
            <a:off x="432079" y="1592002"/>
            <a:ext cx="5018507" cy="323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 rot="11238380">
            <a:off x="1748787" y="3743931"/>
            <a:ext cx="1533124" cy="345802"/>
          </a:xfrm>
          <a:prstGeom prst="rightArrow">
            <a:avLst/>
          </a:prstGeom>
          <a:solidFill>
            <a:srgbClr val="FFCC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 rot="416042">
            <a:off x="3261298" y="3973131"/>
            <a:ext cx="566231" cy="178733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60235" y="1317793"/>
            <a:ext cx="202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Transmission line</a:t>
            </a:r>
            <a:endParaRPr kumimoji="1" lang="ja-JP" altLang="en-US" sz="2000" dirty="0"/>
          </a:p>
        </p:txBody>
      </p:sp>
      <p:sp>
        <p:nvSpPr>
          <p:cNvPr id="16" name="テキスト ボックス 38"/>
          <p:cNvSpPr txBox="1">
            <a:spLocks noChangeArrowheads="1"/>
          </p:cNvSpPr>
          <p:nvPr/>
        </p:nvSpPr>
        <p:spPr bwMode="auto">
          <a:xfrm>
            <a:off x="4378910" y="1999417"/>
            <a:ext cx="468000" cy="339725"/>
          </a:xfrm>
          <a:prstGeom prst="rect">
            <a:avLst/>
          </a:prstGeom>
          <a:solidFill>
            <a:srgbClr val="CCFFFF">
              <a:alpha val="8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 b="1" dirty="0" err="1">
                <a:solidFill>
                  <a:srgbClr val="0000FF"/>
                </a:solidFill>
                <a:latin typeface="Calibri" pitchFamily="34" charset="0"/>
              </a:rPr>
              <a:t>SF</a:t>
            </a:r>
            <a:r>
              <a:rPr lang="en-US" altLang="ja-JP" sz="1600" b="1" baseline="-25000" dirty="0" err="1">
                <a:solidFill>
                  <a:srgbClr val="0000FF"/>
                </a:solidFill>
                <a:latin typeface="Calibri" pitchFamily="34" charset="0"/>
              </a:rPr>
              <a:t>6</a:t>
            </a:r>
            <a:endParaRPr lang="ja-JP" altLang="en-US" sz="1600" b="1" baseline="-25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08109" y="4650342"/>
            <a:ext cx="139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 source</a:t>
            </a:r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4251127" y="4137345"/>
            <a:ext cx="90104" cy="6345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 rot="239175">
            <a:off x="2202951" y="3755431"/>
            <a:ext cx="809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</a:t>
            </a:r>
            <a:r>
              <a:rPr kumimoji="1" lang="en-US" altLang="ja-JP" sz="1400" baseline="-25000" dirty="0" smtClean="0"/>
              <a:t>0</a:t>
            </a:r>
            <a:r>
              <a:rPr kumimoji="1" lang="en-US" altLang="ja-JP" sz="1400" dirty="0" smtClean="0"/>
              <a:t> beam</a:t>
            </a:r>
            <a:endParaRPr kumimoji="1" lang="ja-JP" altLang="en-US" sz="1400" dirty="0"/>
          </a:p>
        </p:txBody>
      </p:sp>
      <p:grpSp>
        <p:nvGrpSpPr>
          <p:cNvPr id="46" name="グループ化 45"/>
          <p:cNvGrpSpPr/>
          <p:nvPr/>
        </p:nvGrpSpPr>
        <p:grpSpPr>
          <a:xfrm>
            <a:off x="3845878" y="3231850"/>
            <a:ext cx="674339" cy="82550"/>
            <a:chOff x="2471203" y="3290737"/>
            <a:chExt cx="567013" cy="82550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2471203" y="3373287"/>
              <a:ext cx="44799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2590226" y="3290737"/>
              <a:ext cx="44799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2471203" y="3290737"/>
              <a:ext cx="138647" cy="8255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2899569" y="3290737"/>
              <a:ext cx="138647" cy="8255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正方形/長方形 46"/>
          <p:cNvSpPr/>
          <p:nvPr/>
        </p:nvSpPr>
        <p:spPr>
          <a:xfrm>
            <a:off x="36210" y="1020066"/>
            <a:ext cx="3807077" cy="193899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71463" indent="-271463">
              <a:buFont typeface="Wingdings" panose="05000000000000000000" pitchFamily="2" charset="2"/>
              <a:buChar char="n"/>
            </a:pPr>
            <a:r>
              <a:rPr lang="en-US" altLang="ja-JP" sz="2000" dirty="0" smtClean="0"/>
              <a:t>An insulating </a:t>
            </a:r>
            <a:r>
              <a:rPr lang="en-US" altLang="ja-JP" sz="2000" dirty="0" err="1"/>
              <a:t>feedthrough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to transmit 1 MV.</a:t>
            </a:r>
          </a:p>
          <a:p>
            <a:pPr marL="271463" indent="-271463">
              <a:buFont typeface="Wingdings" panose="05000000000000000000" pitchFamily="2" charset="2"/>
              <a:buChar char="n"/>
            </a:pPr>
            <a:r>
              <a:rPr lang="en-US" altLang="ja-JP" sz="2000" dirty="0" smtClean="0"/>
              <a:t>Tritium and vacuum boundary.</a:t>
            </a:r>
          </a:p>
          <a:p>
            <a:pPr marL="271463" indent="-271463">
              <a:buFont typeface="Wingdings" panose="05000000000000000000" pitchFamily="2" charset="2"/>
              <a:buChar char="n"/>
            </a:pPr>
            <a:r>
              <a:rPr lang="en-US" altLang="ja-JP" sz="2000" dirty="0" smtClean="0"/>
              <a:t>The </a:t>
            </a:r>
            <a:r>
              <a:rPr lang="en-US" altLang="ja-JP" sz="2000" dirty="0"/>
              <a:t>world’s largest ceramic ring is utilized as </a:t>
            </a:r>
            <a:r>
              <a:rPr lang="en-US" altLang="ja-JP" sz="2000" dirty="0" smtClean="0"/>
              <a:t>five-stage insulator </a:t>
            </a:r>
            <a:r>
              <a:rPr lang="en-US" altLang="ja-JP" sz="2000" dirty="0"/>
              <a:t>(</a:t>
            </a:r>
            <a:r>
              <a:rPr lang="en-US" altLang="ja-JP" sz="2000" u="sng" dirty="0"/>
              <a:t>FEC2010</a:t>
            </a:r>
            <a:r>
              <a:rPr lang="en-US" altLang="ja-JP" sz="2000" dirty="0" smtClean="0"/>
              <a:t>).</a:t>
            </a:r>
            <a:endParaRPr lang="en-US" altLang="ja-JP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22443" y="4221340"/>
            <a:ext cx="935239" cy="307777"/>
          </a:xfrm>
          <a:prstGeom prst="rect">
            <a:avLst/>
          </a:prstGeom>
          <a:solidFill>
            <a:srgbClr val="CCFFFF">
              <a:alpha val="80000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smtClean="0">
                <a:solidFill>
                  <a:srgbClr val="0000FF"/>
                </a:solidFill>
              </a:rPr>
              <a:t>Vacuum</a:t>
            </a:r>
            <a:endParaRPr lang="ja-JP" altLang="en-US" sz="1400" b="1" dirty="0" smtClean="0">
              <a:solidFill>
                <a:srgbClr val="0000FF"/>
              </a:solidFill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5455714" y="1801849"/>
            <a:ext cx="3591956" cy="2709725"/>
            <a:chOff x="380342" y="232324"/>
            <a:chExt cx="3591956" cy="2709725"/>
          </a:xfrm>
        </p:grpSpPr>
        <p:pic>
          <p:nvPicPr>
            <p:cNvPr id="65" name="図 5" descr="horizontal-HVB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42" y="232324"/>
              <a:ext cx="3591956" cy="262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テキスト ボックス 65"/>
            <p:cNvSpPr txBox="1"/>
            <p:nvPr/>
          </p:nvSpPr>
          <p:spPr>
            <a:xfrm>
              <a:off x="3182406" y="2111328"/>
              <a:ext cx="630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1MV</a:t>
              </a:r>
              <a:endParaRPr kumimoji="1" lang="ja-JP" altLang="en-US" dirty="0"/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1556660" y="1095189"/>
              <a:ext cx="774222" cy="565151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u="sng" dirty="0">
                <a:solidFill>
                  <a:srgbClr val="0000FF"/>
                </a:solidFill>
              </a:endParaRPr>
            </a:p>
          </p:txBody>
        </p:sp>
        <p:cxnSp>
          <p:nvCxnSpPr>
            <p:cNvPr id="68" name="直線矢印コネクタ 67"/>
            <p:cNvCxnSpPr/>
            <p:nvPr/>
          </p:nvCxnSpPr>
          <p:spPr>
            <a:xfrm flipH="1" flipV="1">
              <a:off x="2288477" y="1537318"/>
              <a:ext cx="962041" cy="631221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/>
            <p:cNvSpPr txBox="1"/>
            <p:nvPr/>
          </p:nvSpPr>
          <p:spPr>
            <a:xfrm>
              <a:off x="583794" y="2353956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200kV</a:t>
              </a:r>
              <a:endParaRPr kumimoji="1" lang="ja-JP" altLang="en-US" dirty="0"/>
            </a:p>
          </p:txBody>
        </p:sp>
        <p:cxnSp>
          <p:nvCxnSpPr>
            <p:cNvPr id="70" name="直線矢印コネクタ 69"/>
            <p:cNvCxnSpPr>
              <a:stCxn id="69" idx="0"/>
            </p:cNvCxnSpPr>
            <p:nvPr/>
          </p:nvCxnSpPr>
          <p:spPr>
            <a:xfrm flipV="1">
              <a:off x="969477" y="1868700"/>
              <a:ext cx="264699" cy="48525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テキスト ボックス 70"/>
            <p:cNvSpPr txBox="1"/>
            <p:nvPr/>
          </p:nvSpPr>
          <p:spPr>
            <a:xfrm>
              <a:off x="1234176" y="2557691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400kV</a:t>
              </a:r>
              <a:endParaRPr kumimoji="1" lang="ja-JP" altLang="en-US" dirty="0"/>
            </a:p>
          </p:txBody>
        </p:sp>
        <p:cxnSp>
          <p:nvCxnSpPr>
            <p:cNvPr id="72" name="直線矢印コネクタ 71"/>
            <p:cNvCxnSpPr/>
            <p:nvPr/>
          </p:nvCxnSpPr>
          <p:spPr>
            <a:xfrm flipV="1">
              <a:off x="1514986" y="1920002"/>
              <a:ext cx="215821" cy="70504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/>
            <p:cNvSpPr txBox="1"/>
            <p:nvPr/>
          </p:nvSpPr>
          <p:spPr>
            <a:xfrm>
              <a:off x="2072249" y="2572717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6</a:t>
              </a:r>
              <a:r>
                <a:rPr kumimoji="1" lang="en-US" altLang="ja-JP" dirty="0" smtClean="0"/>
                <a:t>00kV</a:t>
              </a:r>
              <a:endParaRPr kumimoji="1" lang="ja-JP" altLang="en-US" dirty="0"/>
            </a:p>
          </p:txBody>
        </p:sp>
        <p:cxnSp>
          <p:nvCxnSpPr>
            <p:cNvPr id="74" name="直線矢印コネクタ 73"/>
            <p:cNvCxnSpPr/>
            <p:nvPr/>
          </p:nvCxnSpPr>
          <p:spPr>
            <a:xfrm flipH="1" flipV="1">
              <a:off x="2072249" y="1867671"/>
              <a:ext cx="136744" cy="799144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テキスト ボックス 74"/>
            <p:cNvSpPr txBox="1"/>
            <p:nvPr/>
          </p:nvSpPr>
          <p:spPr>
            <a:xfrm>
              <a:off x="2768811" y="2425713"/>
              <a:ext cx="771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8</a:t>
              </a:r>
              <a:r>
                <a:rPr kumimoji="1" lang="en-US" altLang="ja-JP" dirty="0" smtClean="0"/>
                <a:t>00kV</a:t>
              </a:r>
              <a:endParaRPr kumimoji="1" lang="ja-JP" altLang="en-US" dirty="0"/>
            </a:p>
          </p:txBody>
        </p:sp>
        <p:cxnSp>
          <p:nvCxnSpPr>
            <p:cNvPr id="76" name="直線矢印コネクタ 75"/>
            <p:cNvCxnSpPr/>
            <p:nvPr/>
          </p:nvCxnSpPr>
          <p:spPr>
            <a:xfrm flipH="1" flipV="1">
              <a:off x="2275701" y="1658585"/>
              <a:ext cx="629854" cy="86122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テキスト ボックス 76"/>
            <p:cNvSpPr txBox="1"/>
            <p:nvPr/>
          </p:nvSpPr>
          <p:spPr>
            <a:xfrm>
              <a:off x="402296" y="370914"/>
              <a:ext cx="1582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Cooling water pipes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78" name="直線矢印コネクタ 77"/>
            <p:cNvCxnSpPr/>
            <p:nvPr/>
          </p:nvCxnSpPr>
          <p:spPr>
            <a:xfrm flipH="1">
              <a:off x="1514986" y="705807"/>
              <a:ext cx="92825" cy="185586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>
              <a:off x="1611196" y="705807"/>
              <a:ext cx="234783" cy="240527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直線矢印コネクタ 79"/>
          <p:cNvCxnSpPr/>
          <p:nvPr/>
        </p:nvCxnSpPr>
        <p:spPr>
          <a:xfrm flipV="1">
            <a:off x="5893763" y="2721690"/>
            <a:ext cx="2247900" cy="444500"/>
          </a:xfrm>
          <a:prstGeom prst="straightConnector1">
            <a:avLst/>
          </a:prstGeom>
          <a:ln w="2222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7186268" y="2436075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  <a:latin typeface="Symbol" panose="05050102010706020507" pitchFamily="18" charset="2"/>
              </a:rPr>
              <a:t>f</a:t>
            </a:r>
            <a:r>
              <a:rPr kumimoji="1" lang="en-US" altLang="ja-JP" dirty="0" smtClean="0">
                <a:solidFill>
                  <a:srgbClr val="FFFF00"/>
                </a:solidFill>
              </a:rPr>
              <a:t>1.46 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751594" y="1731702"/>
            <a:ext cx="139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Conductors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86" name="直線矢印コネクタ 85"/>
          <p:cNvCxnSpPr>
            <a:stCxn id="85" idx="2"/>
          </p:cNvCxnSpPr>
          <p:nvPr/>
        </p:nvCxnSpPr>
        <p:spPr>
          <a:xfrm flipH="1">
            <a:off x="6925907" y="2101034"/>
            <a:ext cx="520722" cy="75326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34"/>
          <p:cNvSpPr>
            <a:spLocks/>
          </p:cNvSpPr>
          <p:nvPr/>
        </p:nvSpPr>
        <p:spPr bwMode="auto">
          <a:xfrm rot="426750">
            <a:off x="4501404" y="2782547"/>
            <a:ext cx="1123893" cy="603755"/>
          </a:xfrm>
          <a:custGeom>
            <a:avLst/>
            <a:gdLst>
              <a:gd name="T0" fmla="*/ 0 w 1256"/>
              <a:gd name="T1" fmla="*/ 2147483647 h 584"/>
              <a:gd name="T2" fmla="*/ 2147483647 w 1256"/>
              <a:gd name="T3" fmla="*/ 2147483647 h 584"/>
              <a:gd name="T4" fmla="*/ 2147483647 w 1256"/>
              <a:gd name="T5" fmla="*/ 2147483647 h 584"/>
              <a:gd name="T6" fmla="*/ 2147483647 w 1256"/>
              <a:gd name="T7" fmla="*/ 0 h 584"/>
              <a:gd name="T8" fmla="*/ 2147483647 w 1256"/>
              <a:gd name="T9" fmla="*/ 2147483647 h 584"/>
              <a:gd name="T10" fmla="*/ 2147483647 w 1256"/>
              <a:gd name="T11" fmla="*/ 2147483647 h 584"/>
              <a:gd name="T12" fmla="*/ 0 w 1256"/>
              <a:gd name="T13" fmla="*/ 2147483647 h 5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56"/>
              <a:gd name="T22" fmla="*/ 0 h 584"/>
              <a:gd name="T23" fmla="*/ 1256 w 1256"/>
              <a:gd name="T24" fmla="*/ 584 h 5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56" h="584">
                <a:moveTo>
                  <a:pt x="0" y="512"/>
                </a:moveTo>
                <a:lnTo>
                  <a:pt x="736" y="112"/>
                </a:lnTo>
                <a:cubicBezTo>
                  <a:pt x="517" y="55"/>
                  <a:pt x="445" y="56"/>
                  <a:pt x="528" y="56"/>
                </a:cubicBezTo>
                <a:lnTo>
                  <a:pt x="1256" y="0"/>
                </a:lnTo>
                <a:lnTo>
                  <a:pt x="768" y="584"/>
                </a:lnTo>
                <a:lnTo>
                  <a:pt x="864" y="304"/>
                </a:lnTo>
                <a:lnTo>
                  <a:pt x="0" y="512"/>
                </a:lnTo>
                <a:close/>
              </a:path>
            </a:pathLst>
          </a:custGeom>
          <a:solidFill>
            <a:srgbClr val="FFC000"/>
          </a:solidFill>
          <a:ln w="317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ea typeface="ＭＳ Ｐゴシック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81006" y="4931865"/>
            <a:ext cx="8551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ja-JP" sz="2000" dirty="0" smtClean="0">
                <a:solidFill>
                  <a:srgbClr val="FF0000"/>
                </a:solidFill>
              </a:rPr>
              <a:t>All conductors and pipes at five different potentials</a:t>
            </a:r>
            <a:r>
              <a:rPr lang="en-US" altLang="ja-JP" sz="2000" dirty="0" smtClean="0"/>
              <a:t> (200 kV~1 MV), electrically shielded by five coaxial cylindrical screen (e.g. </a:t>
            </a:r>
            <a:r>
              <a:rPr lang="en-US" altLang="ja-JP" sz="2000" dirty="0" smtClean="0">
                <a:latin typeface="Symbol" panose="05050102010706020507" pitchFamily="18" charset="2"/>
              </a:rPr>
              <a:t>f</a:t>
            </a:r>
            <a:r>
              <a:rPr lang="en-US" altLang="ja-JP" sz="2000" dirty="0" smtClean="0"/>
              <a:t>=500</a:t>
            </a:r>
            <a:r>
              <a:rPr lang="ja-JP" altLang="en-US" sz="2000" dirty="0" smtClean="0"/>
              <a:t> </a:t>
            </a:r>
            <a:r>
              <a:rPr lang="en-US" altLang="ja-JP" sz="2000" dirty="0"/>
              <a:t>mm, H=3.6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m),</a:t>
            </a:r>
            <a:r>
              <a:rPr lang="en-US" altLang="ja-JP" sz="2000" dirty="0" smtClean="0">
                <a:solidFill>
                  <a:srgbClr val="FF0000"/>
                </a:solidFill>
              </a:rPr>
              <a:t> in </a:t>
            </a:r>
            <a:r>
              <a:rPr lang="en-US" altLang="ja-JP" sz="2000" dirty="0">
                <a:solidFill>
                  <a:srgbClr val="FF0000"/>
                </a:solidFill>
              </a:rPr>
              <a:t>a single vacuum </a:t>
            </a:r>
            <a:r>
              <a:rPr lang="en-US" altLang="ja-JP" sz="2000" dirty="0" smtClean="0">
                <a:solidFill>
                  <a:srgbClr val="FF0000"/>
                </a:solidFill>
              </a:rPr>
              <a:t>space </a:t>
            </a:r>
            <a:r>
              <a:rPr lang="en-US" altLang="ja-JP" sz="2000" dirty="0" smtClean="0"/>
              <a:t>in order to minimize the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tritium boundary.</a:t>
            </a:r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endParaRPr lang="en-US" altLang="ja-JP" sz="2000" dirty="0" smtClean="0"/>
          </a:p>
          <a:p>
            <a:pPr marL="285750" indent="-285750" algn="just">
              <a:buClr>
                <a:schemeClr val="tx1"/>
              </a:buClr>
              <a:buFont typeface="Wingdings" panose="05000000000000000000" pitchFamily="2" charset="2"/>
              <a:buChar char="n"/>
            </a:pPr>
            <a:r>
              <a:rPr lang="en-US" altLang="ja-JP" sz="2000" dirty="0" smtClean="0"/>
              <a:t>Even with the world’s largest ceramic ring (</a:t>
            </a:r>
            <a:r>
              <a:rPr lang="en-US" altLang="ja-JP" sz="2000" dirty="0" smtClean="0">
                <a:latin typeface="Symbol" panose="05050102010706020507" pitchFamily="18" charset="2"/>
              </a:rPr>
              <a:t>f</a:t>
            </a:r>
            <a:r>
              <a:rPr lang="en-US" altLang="ja-JP" sz="2000" dirty="0" smtClean="0"/>
              <a:t>1.46 m I.D.), insulation distance of each gap is no more than around 70 mm.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3756858" y="2496970"/>
            <a:ext cx="877627" cy="1019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01856" y="3404027"/>
            <a:ext cx="125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 </a:t>
            </a:r>
            <a:r>
              <a:rPr kumimoji="1" lang="en-US" altLang="ja-JP" dirty="0" err="1" smtClean="0"/>
              <a:t>Tokamak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91962" y="2883907"/>
            <a:ext cx="132309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HV bushing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 rot="239175">
            <a:off x="3356782" y="3907267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D- </a:t>
            </a:r>
            <a:endParaRPr kumimoji="1" lang="ja-JP" altLang="en-US" sz="1400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7629525" y="3006829"/>
            <a:ext cx="21465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H="1">
            <a:off x="7980927" y="3006829"/>
            <a:ext cx="17042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064539" y="283389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~70mm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147513" y="2100850"/>
            <a:ext cx="42233" cy="154699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4180601" y="1849546"/>
            <a:ext cx="383101" cy="2513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4546518" y="1862200"/>
            <a:ext cx="674151" cy="12253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700812" y="496081"/>
            <a:ext cx="7903753" cy="36004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30624" y="118933"/>
            <a:ext cx="5452105" cy="889593"/>
          </a:xfrm>
        </p:spPr>
        <p:txBody>
          <a:bodyPr anchor="ctr">
            <a:normAutofit/>
          </a:bodyPr>
          <a:lstStyle/>
          <a:p>
            <a:r>
              <a:rPr kumimoji="1" lang="en-US" altLang="ja-JP" sz="2800" b="1" baseline="0" dirty="0" smtClean="0">
                <a:solidFill>
                  <a:srgbClr val="0000FF"/>
                </a:solidFill>
                <a:latin typeface="+mn-lt"/>
              </a:rPr>
              <a:t>HV bushing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099660" y="1468329"/>
            <a:ext cx="2279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Cross sectional view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190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" y="2691577"/>
            <a:ext cx="3986273" cy="3229962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159954" y="5841133"/>
            <a:ext cx="4846840" cy="707886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/>
              <a:t>Vacuum insulation of the HV bushing for ITER has been ensured.</a:t>
            </a:r>
            <a:endParaRPr lang="en-US" altLang="ja-JP" sz="2000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7"/>
          <a:stretch/>
        </p:blipFill>
        <p:spPr>
          <a:xfrm>
            <a:off x="4629548" y="1674947"/>
            <a:ext cx="2306717" cy="2550516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6842778" y="1554167"/>
            <a:ext cx="2139999" cy="2617756"/>
            <a:chOff x="6934199" y="52221"/>
            <a:chExt cx="2139999" cy="2617756"/>
          </a:xfrm>
        </p:grpSpPr>
        <p:pic>
          <p:nvPicPr>
            <p:cNvPr id="31" name="Picture 2" descr="F:\NBI-lab\ITER_NBI\HVブッシング-2段型試験\20110304-写真\P101095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932" b="10210"/>
            <a:stretch>
              <a:fillRect/>
            </a:stretch>
          </p:blipFill>
          <p:spPr bwMode="auto">
            <a:xfrm>
              <a:off x="6934199" y="52221"/>
              <a:ext cx="2139999" cy="261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直線矢印コネクタ 31"/>
            <p:cNvCxnSpPr/>
            <p:nvPr/>
          </p:nvCxnSpPr>
          <p:spPr>
            <a:xfrm>
              <a:off x="7390947" y="1027690"/>
              <a:ext cx="1226502" cy="66543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7548500" y="786456"/>
              <a:ext cx="9749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00FF"/>
                  </a:solidFill>
                  <a:latin typeface="Symbol" panose="05050102010706020507" pitchFamily="18" charset="2"/>
                </a:rPr>
                <a:t>f</a:t>
              </a:r>
              <a:r>
                <a:rPr kumimoji="1" lang="en-US" altLang="ja-JP" sz="1400" b="1" dirty="0" smtClean="0">
                  <a:solidFill>
                    <a:srgbClr val="0000FF"/>
                  </a:solidFill>
                </a:rPr>
                <a:t>2000</a:t>
              </a:r>
              <a:r>
                <a:rPr kumimoji="1" lang="ja-JP" altLang="en-US" sz="1400" b="1" dirty="0" smtClean="0">
                  <a:solidFill>
                    <a:srgbClr val="0000FF"/>
                  </a:solidFill>
                </a:rPr>
                <a:t> </a:t>
              </a:r>
              <a:r>
                <a:rPr kumimoji="1" lang="en-US" altLang="ja-JP" sz="1400" b="1" dirty="0" smtClean="0">
                  <a:solidFill>
                    <a:srgbClr val="0000FF"/>
                  </a:solidFill>
                </a:rPr>
                <a:t>mm</a:t>
              </a:r>
              <a:endParaRPr kumimoji="1" lang="ja-JP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7124058" y="144472"/>
              <a:ext cx="18238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FFFF00"/>
                  </a:solidFill>
                </a:rPr>
                <a:t>Two-stage mockup</a:t>
              </a:r>
              <a:endParaRPr kumimoji="1" lang="ja-JP" altLang="en-US" sz="16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>
            <a:xfrm>
              <a:off x="7404100" y="1165462"/>
              <a:ext cx="1140625" cy="711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413675" y="1165462"/>
              <a:ext cx="0" cy="360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8545663" y="1165462"/>
              <a:ext cx="0" cy="40956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7404100" y="1541100"/>
              <a:ext cx="339625" cy="113572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8228774" y="1575024"/>
              <a:ext cx="316889" cy="6573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7740362" y="1644874"/>
              <a:ext cx="0" cy="2520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8229712" y="1640760"/>
              <a:ext cx="0" cy="25789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7753300" y="1898384"/>
              <a:ext cx="476412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正方形/長方形 13"/>
          <p:cNvSpPr/>
          <p:nvPr/>
        </p:nvSpPr>
        <p:spPr>
          <a:xfrm>
            <a:off x="3938146" y="4297755"/>
            <a:ext cx="5205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/>
              <a:t>Stable insulation of </a:t>
            </a:r>
            <a:r>
              <a:rPr lang="en-US" altLang="ja-JP" sz="2000" dirty="0" smtClean="0"/>
              <a:t>480 kV </a:t>
            </a:r>
            <a:r>
              <a:rPr lang="en-US" altLang="ja-JP" sz="2000" dirty="0"/>
              <a:t>for 1 </a:t>
            </a:r>
            <a:r>
              <a:rPr lang="en-US" altLang="ja-JP" sz="2000" dirty="0" smtClean="0"/>
              <a:t>hr</a:t>
            </a:r>
            <a:r>
              <a:rPr lang="en-US" altLang="ja-JP" sz="2000" dirty="0"/>
              <a:t>.</a:t>
            </a:r>
            <a:endParaRPr lang="en-US" altLang="ja-JP" sz="2000" dirty="0" smtClean="0"/>
          </a:p>
          <a:p>
            <a:pPr algn="just"/>
            <a:r>
              <a:rPr lang="en-US" altLang="ja-JP" sz="2000" dirty="0" smtClean="0"/>
              <a:t>(including 20 % margin of rated voltage for ITER )</a:t>
            </a:r>
            <a:endParaRPr lang="en-US" altLang="ja-JP" sz="2000" dirty="0"/>
          </a:p>
          <a:p>
            <a:pPr algn="just"/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b="1" u="sng" dirty="0" smtClean="0">
                <a:sym typeface="Wingdings" panose="05000000000000000000" pitchFamily="2" charset="2"/>
              </a:rPr>
              <a:t>vacuum insulation design for 1 MV is validated.</a:t>
            </a:r>
            <a:endParaRPr lang="ja-JP" altLang="en-US" sz="2000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30988" y="475021"/>
            <a:ext cx="3113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/>
              <a:t>Using this scaling, two-stage mockup was designed and and tested. </a:t>
            </a:r>
            <a:endParaRPr kumimoji="1" lang="ja-JP" altLang="en-US" sz="20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0" y="578190"/>
            <a:ext cx="5233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altLang="ja-JP" sz="2000" dirty="0"/>
              <a:t>(</a:t>
            </a:r>
            <a:r>
              <a:rPr lang="en-US" altLang="ja-JP" sz="2000" b="1" dirty="0">
                <a:solidFill>
                  <a:srgbClr val="0000FF"/>
                </a:solidFill>
              </a:rPr>
              <a:t>Issue</a:t>
            </a:r>
            <a:r>
              <a:rPr lang="en-US" altLang="ja-JP" sz="2000" dirty="0"/>
              <a:t>)</a:t>
            </a:r>
            <a:r>
              <a:rPr lang="en-US" altLang="ja-JP" sz="2000" u="sng" dirty="0">
                <a:solidFill>
                  <a:srgbClr val="0000FF"/>
                </a:solidFill>
              </a:rPr>
              <a:t> Voltage holding </a:t>
            </a:r>
            <a:r>
              <a:rPr lang="en-US" altLang="ja-JP" sz="2000" u="sng" dirty="0" smtClean="0">
                <a:solidFill>
                  <a:srgbClr val="0000FF"/>
                </a:solidFill>
              </a:rPr>
              <a:t>in </a:t>
            </a:r>
            <a:r>
              <a:rPr lang="en-US" altLang="ja-JP" sz="2000" u="sng" dirty="0">
                <a:solidFill>
                  <a:srgbClr val="0000FF"/>
                </a:solidFill>
              </a:rPr>
              <a:t>large </a:t>
            </a:r>
            <a:r>
              <a:rPr lang="en-US" altLang="ja-JP" sz="2000" u="sng" dirty="0" smtClean="0">
                <a:solidFill>
                  <a:srgbClr val="0000FF"/>
                </a:solidFill>
              </a:rPr>
              <a:t>coaxial  </a:t>
            </a:r>
            <a:r>
              <a:rPr lang="en-US" altLang="ja-JP" sz="2000" u="sng" dirty="0">
                <a:solidFill>
                  <a:srgbClr val="0000FF"/>
                </a:solidFill>
              </a:rPr>
              <a:t>electrodes is not </a:t>
            </a:r>
            <a:r>
              <a:rPr lang="en-US" altLang="ja-JP" sz="2000" u="sng" dirty="0" smtClean="0">
                <a:solidFill>
                  <a:srgbClr val="0000FF"/>
                </a:solidFill>
              </a:rPr>
              <a:t>clarified in </a:t>
            </a:r>
            <a:r>
              <a:rPr lang="en-US" altLang="ja-JP" sz="2000" u="sng" dirty="0">
                <a:solidFill>
                  <a:srgbClr val="0000FF"/>
                </a:solidFill>
              </a:rPr>
              <a:t>the field of vacuum insulation.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8741" y="3979882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VHC=31*S</a:t>
            </a:r>
            <a:r>
              <a:rPr kumimoji="1" lang="en-US" altLang="ja-JP" sz="2400" baseline="30000" dirty="0" smtClean="0"/>
              <a:t>-0.13</a:t>
            </a:r>
            <a:endParaRPr kumimoji="1" lang="ja-JP" altLang="en-US" sz="2400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85893" y="1715515"/>
            <a:ext cx="468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The dependence of voltage holding capability on surface area was investigated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in wide range of surface area</a:t>
            </a:r>
            <a:r>
              <a:rPr kumimoji="1" lang="en-US" altLang="ja-JP" sz="2000" dirty="0" smtClean="0"/>
              <a:t>. 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9621" y="5842337"/>
            <a:ext cx="4037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</a:rPr>
              <a:t>The empirical scaling for large </a:t>
            </a:r>
            <a:r>
              <a:rPr lang="en-US" altLang="ja-JP" sz="2000" dirty="0" smtClean="0">
                <a:solidFill>
                  <a:srgbClr val="FF0000"/>
                </a:solidFill>
              </a:rPr>
              <a:t>electrode </a:t>
            </a:r>
            <a:r>
              <a:rPr lang="en-US" altLang="ja-JP" sz="2000" dirty="0" smtClean="0"/>
              <a:t>has </a:t>
            </a:r>
            <a:r>
              <a:rPr lang="en-US" altLang="ja-JP" sz="2000" dirty="0"/>
              <a:t>been </a:t>
            </a:r>
            <a:r>
              <a:rPr lang="en-US" altLang="ja-JP" sz="2000" dirty="0" smtClean="0"/>
              <a:t>obtained.</a:t>
            </a:r>
            <a:endParaRPr lang="ja-JP" altLang="en-US" sz="2000" dirty="0"/>
          </a:p>
        </p:txBody>
      </p:sp>
      <p:cxnSp>
        <p:nvCxnSpPr>
          <p:cNvPr id="29" name="直線コネクタ 28"/>
          <p:cNvCxnSpPr/>
          <p:nvPr/>
        </p:nvCxnSpPr>
        <p:spPr>
          <a:xfrm flipH="1" flipV="1">
            <a:off x="6714198" y="1788546"/>
            <a:ext cx="543579" cy="83929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6161748" y="3371671"/>
            <a:ext cx="1445230" cy="6045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5053761" y="1383405"/>
            <a:ext cx="164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Inner structure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54211" y="2966241"/>
            <a:ext cx="121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Range of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1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94" y="3294448"/>
            <a:ext cx="2746802" cy="3383796"/>
          </a:xfrm>
          <a:prstGeom prst="rect">
            <a:avLst/>
          </a:prstGeom>
        </p:spPr>
      </p:pic>
      <p:grpSp>
        <p:nvGrpSpPr>
          <p:cNvPr id="34" name="グループ化 33"/>
          <p:cNvGrpSpPr/>
          <p:nvPr/>
        </p:nvGrpSpPr>
        <p:grpSpPr>
          <a:xfrm>
            <a:off x="1813737" y="4631271"/>
            <a:ext cx="907997" cy="696195"/>
            <a:chOff x="2152014" y="3993726"/>
            <a:chExt cx="691965" cy="1034961"/>
          </a:xfrm>
        </p:grpSpPr>
        <p:sp>
          <p:nvSpPr>
            <p:cNvPr id="8" name="右矢印 7"/>
            <p:cNvSpPr/>
            <p:nvPr/>
          </p:nvSpPr>
          <p:spPr>
            <a:xfrm rot="10800000">
              <a:off x="2152016" y="3993726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 rot="10800000">
              <a:off x="2152015" y="4180923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/>
            <p:cNvSpPr/>
            <p:nvPr/>
          </p:nvSpPr>
          <p:spPr>
            <a:xfrm rot="10800000">
              <a:off x="2152015" y="4403607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/>
            <p:cNvSpPr/>
            <p:nvPr/>
          </p:nvSpPr>
          <p:spPr>
            <a:xfrm rot="10800000">
              <a:off x="2152014" y="4604805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矢印 11"/>
            <p:cNvSpPr/>
            <p:nvPr/>
          </p:nvSpPr>
          <p:spPr>
            <a:xfrm rot="10800000">
              <a:off x="2152014" y="4841490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図 26" descr="NBI-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1" t="28187" r="12630" b="13755"/>
          <a:stretch/>
        </p:blipFill>
        <p:spPr bwMode="auto">
          <a:xfrm>
            <a:off x="231907" y="2013632"/>
            <a:ext cx="2382087" cy="14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:\WORK_NBI\2010.IAEA(韓国)\中間報告会\Figure\60MeV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6"/>
          <a:stretch>
            <a:fillRect/>
          </a:stretch>
        </p:blipFill>
        <p:spPr bwMode="auto">
          <a:xfrm rot="5400000">
            <a:off x="6328453" y="3748230"/>
            <a:ext cx="2673665" cy="283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グループ化 22"/>
          <p:cNvGrpSpPr/>
          <p:nvPr/>
        </p:nvGrpSpPr>
        <p:grpSpPr>
          <a:xfrm>
            <a:off x="6840044" y="4648963"/>
            <a:ext cx="691965" cy="1034961"/>
            <a:chOff x="6107393" y="3335400"/>
            <a:chExt cx="691965" cy="1034961"/>
          </a:xfrm>
        </p:grpSpPr>
        <p:sp>
          <p:nvSpPr>
            <p:cNvPr id="15" name="右矢印 14"/>
            <p:cNvSpPr/>
            <p:nvPr/>
          </p:nvSpPr>
          <p:spPr>
            <a:xfrm rot="10800000">
              <a:off x="6107395" y="3335400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右矢印 15"/>
            <p:cNvSpPr/>
            <p:nvPr/>
          </p:nvSpPr>
          <p:spPr>
            <a:xfrm rot="10800000">
              <a:off x="6107394" y="3522597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 rot="10800000">
              <a:off x="6107394" y="3745281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17"/>
            <p:cNvSpPr/>
            <p:nvPr/>
          </p:nvSpPr>
          <p:spPr>
            <a:xfrm rot="10800000">
              <a:off x="6107393" y="3946479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右矢印 18"/>
            <p:cNvSpPr/>
            <p:nvPr/>
          </p:nvSpPr>
          <p:spPr>
            <a:xfrm rot="10800000">
              <a:off x="6107393" y="4183164"/>
              <a:ext cx="691963" cy="187197"/>
            </a:xfrm>
            <a:prstGeom prst="rightArrow">
              <a:avLst/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" name="図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41" y="2001724"/>
            <a:ext cx="2234160" cy="180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角丸四角形 23"/>
          <p:cNvSpPr/>
          <p:nvPr/>
        </p:nvSpPr>
        <p:spPr>
          <a:xfrm>
            <a:off x="1436325" y="2791202"/>
            <a:ext cx="496977" cy="40957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47146" y="2396418"/>
            <a:ext cx="1268296" cy="46166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ITER NBI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99642" y="2396418"/>
            <a:ext cx="1995483" cy="461665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JT-60SA N-NBI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373786" y="4528625"/>
            <a:ext cx="215016" cy="918615"/>
          </a:xfrm>
          <a:prstGeom prst="roundRect">
            <a:avLst/>
          </a:prstGeom>
          <a:solidFill>
            <a:srgbClr val="FFCCF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111" y="3251214"/>
            <a:ext cx="229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RF-driven negative ion source</a:t>
            </a:r>
            <a:endParaRPr kumimoji="1" lang="ja-JP" altLang="en-US" sz="2000" dirty="0"/>
          </a:p>
        </p:txBody>
      </p:sp>
      <p:sp>
        <p:nvSpPr>
          <p:cNvPr id="32" name="右矢印 31"/>
          <p:cNvSpPr/>
          <p:nvPr/>
        </p:nvSpPr>
        <p:spPr>
          <a:xfrm rot="11053542">
            <a:off x="847769" y="2904196"/>
            <a:ext cx="525040" cy="185791"/>
          </a:xfrm>
          <a:prstGeom prst="rightArrow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04212" y="3200777"/>
            <a:ext cx="225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Arc-driven negative ion source</a:t>
            </a:r>
            <a:endParaRPr kumimoji="1" lang="ja-JP" altLang="en-US" sz="2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962" y="4278025"/>
            <a:ext cx="1725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Five-stage accelerator</a:t>
            </a:r>
            <a:endParaRPr kumimoji="1" lang="ja-JP" altLang="en-US" sz="2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62671" y="4233679"/>
            <a:ext cx="1497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Three-stage accelerator</a:t>
            </a:r>
            <a:endParaRPr kumimoji="1" lang="ja-JP" altLang="en-US" sz="2000" dirty="0"/>
          </a:p>
        </p:txBody>
      </p:sp>
      <p:sp>
        <p:nvSpPr>
          <p:cNvPr id="38" name="正方形/長方形 37"/>
          <p:cNvSpPr/>
          <p:nvPr/>
        </p:nvSpPr>
        <p:spPr>
          <a:xfrm>
            <a:off x="73163" y="1168114"/>
            <a:ext cx="4428000" cy="565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599690" y="1168114"/>
            <a:ext cx="4480709" cy="56520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スライド番号プレースホルダー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2" name="左中かっこ 41"/>
          <p:cNvSpPr/>
          <p:nvPr/>
        </p:nvSpPr>
        <p:spPr>
          <a:xfrm rot="5400000">
            <a:off x="3879012" y="3613151"/>
            <a:ext cx="152872" cy="733291"/>
          </a:xfrm>
          <a:prstGeom prst="leftBrace">
            <a:avLst>
              <a:gd name="adj1" fmla="val 59442"/>
              <a:gd name="adj2" fmla="val 49135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43" name="左中かっこ 42"/>
          <p:cNvSpPr/>
          <p:nvPr/>
        </p:nvSpPr>
        <p:spPr>
          <a:xfrm rot="5400000">
            <a:off x="8272222" y="3853805"/>
            <a:ext cx="152872" cy="733291"/>
          </a:xfrm>
          <a:prstGeom prst="leftBrace">
            <a:avLst>
              <a:gd name="adj1" fmla="val 59442"/>
              <a:gd name="adj2" fmla="val 49135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1995531" y="3665486"/>
            <a:ext cx="1748894" cy="222777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5897383" y="3574595"/>
            <a:ext cx="2388776" cy="5559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左中かっこ 47"/>
          <p:cNvSpPr/>
          <p:nvPr/>
        </p:nvSpPr>
        <p:spPr>
          <a:xfrm rot="5400000">
            <a:off x="3006143" y="3921656"/>
            <a:ext cx="119185" cy="631277"/>
          </a:xfrm>
          <a:prstGeom prst="leftBrace">
            <a:avLst>
              <a:gd name="adj1" fmla="val 59442"/>
              <a:gd name="adj2" fmla="val 49135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V="1">
            <a:off x="1245164" y="4249704"/>
            <a:ext cx="1504934" cy="24145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左中かっこ 50"/>
          <p:cNvSpPr/>
          <p:nvPr/>
        </p:nvSpPr>
        <p:spPr>
          <a:xfrm rot="5400000">
            <a:off x="7575521" y="4134854"/>
            <a:ext cx="151287" cy="418734"/>
          </a:xfrm>
          <a:prstGeom prst="leftBrace">
            <a:avLst>
              <a:gd name="adj1" fmla="val 24812"/>
              <a:gd name="adj2" fmla="val 4913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flipV="1">
            <a:off x="5927002" y="4430018"/>
            <a:ext cx="1503915" cy="870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684697" y="5218476"/>
            <a:ext cx="1986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smtClean="0">
                <a:solidFill>
                  <a:srgbClr val="0000FF"/>
                </a:solidFill>
              </a:rPr>
              <a:t>D</a:t>
            </a:r>
            <a:r>
              <a:rPr lang="en-US" altLang="ja-JP" sz="2000" b="1" u="sng" baseline="30000" dirty="0" smtClean="0">
                <a:solidFill>
                  <a:srgbClr val="0000FF"/>
                </a:solidFill>
              </a:rPr>
              <a:t>-</a:t>
            </a:r>
            <a:r>
              <a:rPr lang="en-US" altLang="ja-JP" sz="2000" b="1" u="sng" dirty="0" smtClean="0">
                <a:solidFill>
                  <a:srgbClr val="0000FF"/>
                </a:solidFill>
              </a:rPr>
              <a:t> </a:t>
            </a:r>
            <a:r>
              <a:rPr lang="en-US" altLang="ja-JP" sz="2000" b="1" u="sng" dirty="0">
                <a:solidFill>
                  <a:srgbClr val="0000FF"/>
                </a:solidFill>
              </a:rPr>
              <a:t>beam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FF"/>
                </a:solidFill>
              </a:rPr>
              <a:t>500 </a:t>
            </a:r>
            <a:r>
              <a:rPr lang="en-US" altLang="ja-JP" sz="2000" dirty="0" err="1">
                <a:solidFill>
                  <a:srgbClr val="0000FF"/>
                </a:solidFill>
              </a:rPr>
              <a:t>keV</a:t>
            </a:r>
            <a:endParaRPr lang="ja-JP" altLang="ja-JP" sz="2000" dirty="0">
              <a:solidFill>
                <a:srgbClr val="0000FF"/>
              </a:solidFill>
            </a:endParaRPr>
          </a:p>
          <a:p>
            <a:pPr marL="176213" indent="-176213" fontAlgn="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FF"/>
                </a:solidFill>
              </a:rPr>
              <a:t>22 A, 130 A/m</a:t>
            </a:r>
            <a:r>
              <a:rPr lang="en-US" altLang="ja-JP" sz="2000" baseline="30000" dirty="0">
                <a:solidFill>
                  <a:srgbClr val="0000FF"/>
                </a:solidFill>
              </a:rPr>
              <a:t>2</a:t>
            </a:r>
            <a:endParaRPr lang="ja-JP" altLang="ja-JP" sz="2000" dirty="0">
              <a:solidFill>
                <a:srgbClr val="0000FF"/>
              </a:solidFill>
            </a:endParaRPr>
          </a:p>
          <a:p>
            <a:pPr marL="176213" indent="-176213" fontAlgn="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0000FF"/>
                </a:solidFill>
              </a:rPr>
              <a:t>100 </a:t>
            </a:r>
            <a:r>
              <a:rPr lang="en-US" altLang="ja-JP" sz="2000" dirty="0" smtClean="0">
                <a:solidFill>
                  <a:srgbClr val="0000FF"/>
                </a:solidFill>
              </a:rPr>
              <a:t>s</a:t>
            </a:r>
            <a:endParaRPr lang="ja-JP" altLang="ja-JP" sz="2000" dirty="0">
              <a:solidFill>
                <a:srgbClr val="0000FF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0723" y="5161574"/>
            <a:ext cx="2033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smtClean="0">
                <a:solidFill>
                  <a:srgbClr val="FF0000"/>
                </a:solidFill>
              </a:rPr>
              <a:t>D</a:t>
            </a:r>
            <a:r>
              <a:rPr lang="en-US" altLang="ja-JP" sz="2000" b="1" u="sng" baseline="30000" dirty="0" smtClean="0">
                <a:solidFill>
                  <a:srgbClr val="FF0000"/>
                </a:solidFill>
              </a:rPr>
              <a:t>-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2000" b="1" u="sng" dirty="0">
                <a:solidFill>
                  <a:srgbClr val="FF0000"/>
                </a:solidFill>
              </a:rPr>
              <a:t>beam</a:t>
            </a:r>
          </a:p>
          <a:p>
            <a:pPr marL="176213" indent="-176213" fontAlgn="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</a:rPr>
              <a:t>1 MeV</a:t>
            </a:r>
          </a:p>
          <a:p>
            <a:pPr marL="176213" indent="-176213" fontAlgn="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</a:rPr>
              <a:t>40A, 200 A/m</a:t>
            </a:r>
            <a:r>
              <a:rPr lang="en-US" altLang="ja-JP" sz="2000" baseline="30000" dirty="0">
                <a:solidFill>
                  <a:srgbClr val="FF0000"/>
                </a:solidFill>
              </a:rPr>
              <a:t>2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176213" indent="-176213" fontAlgn="t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</a:rPr>
              <a:t>3600 s</a:t>
            </a:r>
            <a:endParaRPr lang="ja-JP" altLang="en-US" sz="2000" dirty="0">
              <a:solidFill>
                <a:srgbClr val="FF0000"/>
              </a:solidFill>
            </a:endParaRPr>
          </a:p>
          <a:p>
            <a:pPr fontAlgn="t"/>
            <a:endParaRPr lang="en-US" altLang="ja-JP" sz="2000" dirty="0" smtClean="0"/>
          </a:p>
        </p:txBody>
      </p:sp>
      <p:cxnSp>
        <p:nvCxnSpPr>
          <p:cNvPr id="58" name="直線矢印コネクタ 57"/>
          <p:cNvCxnSpPr/>
          <p:nvPr/>
        </p:nvCxnSpPr>
        <p:spPr>
          <a:xfrm>
            <a:off x="1769694" y="3756171"/>
            <a:ext cx="0" cy="2544104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 rot="16200000">
            <a:off x="1269123" y="474779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2.7 m</a:t>
            </a:r>
            <a:endParaRPr kumimoji="1" lang="ja-JP" altLang="en-US" dirty="0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6650626" y="3881184"/>
            <a:ext cx="0" cy="2539415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 rot="16200000">
            <a:off x="6275048" y="489951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 m</a:t>
            </a:r>
            <a:endParaRPr kumimoji="1" lang="ja-JP" altLang="en-US" dirty="0"/>
          </a:p>
        </p:txBody>
      </p:sp>
      <p:cxnSp>
        <p:nvCxnSpPr>
          <p:cNvPr id="57" name="直線矢印コネクタ 56"/>
          <p:cNvCxnSpPr/>
          <p:nvPr/>
        </p:nvCxnSpPr>
        <p:spPr>
          <a:xfrm flipH="1">
            <a:off x="6729179" y="6504063"/>
            <a:ext cx="2179181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8286159" y="6190195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1.8 m</a:t>
            </a:r>
            <a:endParaRPr kumimoji="1" lang="ja-JP" altLang="en-US" dirty="0"/>
          </a:p>
        </p:txBody>
      </p:sp>
      <p:sp>
        <p:nvSpPr>
          <p:cNvPr id="52" name="テキスト ボックス 47"/>
          <p:cNvSpPr txBox="1">
            <a:spLocks noChangeArrowheads="1"/>
          </p:cNvSpPr>
          <p:nvPr/>
        </p:nvSpPr>
        <p:spPr bwMode="auto">
          <a:xfrm>
            <a:off x="315686" y="1001897"/>
            <a:ext cx="8592674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2000" u="sng" dirty="0" smtClean="0">
                <a:solidFill>
                  <a:srgbClr val="0000FF"/>
                </a:solidFill>
              </a:rPr>
              <a:t>Cs-seeded negative ion source</a:t>
            </a:r>
            <a:r>
              <a:rPr lang="en-US" altLang="ja-JP" sz="2000" dirty="0" smtClean="0">
                <a:solidFill>
                  <a:srgbClr val="0000FF"/>
                </a:solidFill>
              </a:rPr>
              <a:t> &amp; </a:t>
            </a:r>
            <a:r>
              <a:rPr lang="en-US" altLang="ja-JP" sz="2000" u="sng" dirty="0" smtClean="0">
                <a:solidFill>
                  <a:srgbClr val="0000FF"/>
                </a:solidFill>
              </a:rPr>
              <a:t>Multi-Aperture Multi-Gap (</a:t>
            </a:r>
            <a:r>
              <a:rPr lang="en-US" altLang="ja-JP" sz="2000" b="1" u="sng" dirty="0" err="1" smtClean="0">
                <a:solidFill>
                  <a:srgbClr val="0000FF"/>
                </a:solidFill>
              </a:rPr>
              <a:t>MAMuG</a:t>
            </a:r>
            <a:r>
              <a:rPr lang="en-US" altLang="ja-JP" sz="2000" u="sng" dirty="0" smtClean="0">
                <a:solidFill>
                  <a:srgbClr val="0000FF"/>
                </a:solidFill>
              </a:rPr>
              <a:t>) accelerator</a:t>
            </a:r>
          </a:p>
        </p:txBody>
      </p:sp>
      <p:pic>
        <p:nvPicPr>
          <p:cNvPr id="54" name="Picture 10" descr="logo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grpSp>
        <p:nvGrpSpPr>
          <p:cNvPr id="63" name="図形グループ 10"/>
          <p:cNvGrpSpPr>
            <a:grpSpLocks/>
          </p:cNvGrpSpPr>
          <p:nvPr/>
        </p:nvGrpSpPr>
        <p:grpSpPr bwMode="auto">
          <a:xfrm>
            <a:off x="0" y="746560"/>
            <a:ext cx="9074150" cy="139700"/>
            <a:chOff x="0" y="727954"/>
            <a:chExt cx="9829800" cy="139700"/>
          </a:xfrm>
        </p:grpSpPr>
        <p:sp>
          <p:nvSpPr>
            <p:cNvPr id="64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30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  <p:sp>
          <p:nvSpPr>
            <p:cNvPr id="65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79792" y="305068"/>
            <a:ext cx="4111391" cy="614663"/>
          </a:xfrm>
        </p:spPr>
        <p:txBody>
          <a:bodyPr>
            <a:normAutofit/>
          </a:bodyPr>
          <a:lstStyle/>
          <a:p>
            <a:pPr algn="ctr"/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NBIs on ITER and JT-60SA</a:t>
            </a:r>
            <a:endParaRPr kumimoji="1" lang="ja-JP" altLang="en-US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739586" y="1601613"/>
            <a:ext cx="3376630" cy="400110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2000" dirty="0" smtClean="0">
                <a:solidFill>
                  <a:srgbClr val="0000FF"/>
                </a:solidFill>
              </a:rPr>
              <a:t>(Issue) Long pulse acceleration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60942" y="1601613"/>
            <a:ext cx="3247107" cy="400110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ja-JP" sz="2000" dirty="0" smtClean="0">
                <a:solidFill>
                  <a:srgbClr val="0000FF"/>
                </a:solidFill>
              </a:rPr>
              <a:t>(Issue) Long </a:t>
            </a:r>
            <a:r>
              <a:rPr lang="en-US" altLang="ja-JP" sz="2000" dirty="0">
                <a:solidFill>
                  <a:srgbClr val="0000FF"/>
                </a:solidFill>
              </a:rPr>
              <a:t>pulse production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625608" y="1316199"/>
            <a:ext cx="507078" cy="3642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H="1">
            <a:off x="6030405" y="1311312"/>
            <a:ext cx="410763" cy="390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0" y="1079701"/>
            <a:ext cx="2457215" cy="2772000"/>
          </a:xfrm>
          <a:prstGeom prst="rect">
            <a:avLst/>
          </a:prstGeom>
        </p:spPr>
      </p:pic>
      <p:pic>
        <p:nvPicPr>
          <p:cNvPr id="16" name="Picture 10" descr="logo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21" y="43884"/>
            <a:ext cx="1621618" cy="4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テキスト ボックス 47"/>
          <p:cNvSpPr txBox="1">
            <a:spLocks noChangeArrowheads="1"/>
          </p:cNvSpPr>
          <p:nvPr/>
        </p:nvSpPr>
        <p:spPr bwMode="auto">
          <a:xfrm>
            <a:off x="1053191" y="160717"/>
            <a:ext cx="6859587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ja-JP" sz="2800" b="1" dirty="0" smtClean="0">
                <a:solidFill>
                  <a:srgbClr val="0000FF"/>
                </a:solidFill>
                <a:latin typeface="+mn-lt"/>
              </a:rPr>
              <a:t>Long pulse production in Cs-seeded source</a:t>
            </a:r>
            <a:endParaRPr lang="en-US" altLang="ja-JP" sz="2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4100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87" y="3989760"/>
            <a:ext cx="3471334" cy="283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DD291-B017-4E8C-A0D0-C7EAB69C1FB1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56948" y="677066"/>
            <a:ext cx="7794594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ja-JP" sz="2000" u="sng" dirty="0" smtClean="0"/>
              <a:t>Plasma grid (PG) temperature control is issued for long pulse production.</a:t>
            </a:r>
            <a:endParaRPr lang="en-US" altLang="ja-JP" sz="2000" u="sng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" y="38104"/>
            <a:ext cx="989047" cy="617527"/>
          </a:xfrm>
          <a:prstGeom prst="rect">
            <a:avLst/>
          </a:prstGeom>
        </p:spPr>
      </p:pic>
      <p:grpSp>
        <p:nvGrpSpPr>
          <p:cNvPr id="18" name="図形グループ 10"/>
          <p:cNvGrpSpPr>
            <a:grpSpLocks/>
          </p:cNvGrpSpPr>
          <p:nvPr/>
        </p:nvGrpSpPr>
        <p:grpSpPr bwMode="auto">
          <a:xfrm>
            <a:off x="0" y="616758"/>
            <a:ext cx="9074150" cy="139700"/>
            <a:chOff x="0" y="727954"/>
            <a:chExt cx="9829800" cy="139700"/>
          </a:xfrm>
        </p:grpSpPr>
        <p:sp>
          <p:nvSpPr>
            <p:cNvPr id="20" name="Rectangle 5"/>
            <p:cNvSpPr>
              <a:spLocks noChangeArrowheads="1"/>
            </p:cNvSpPr>
            <p:nvPr/>
          </p:nvSpPr>
          <p:spPr bwMode="gray">
            <a:xfrm>
              <a:off x="0" y="777166"/>
              <a:ext cx="9773050" cy="90488"/>
            </a:xfrm>
            <a:prstGeom prst="rect">
              <a:avLst/>
            </a:prstGeom>
            <a:gradFill rotWithShape="0">
              <a:gsLst>
                <a:gs pos="0">
                  <a:srgbClr val="858585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gray">
            <a:xfrm>
              <a:off x="0" y="727954"/>
              <a:ext cx="9829800" cy="90487"/>
            </a:xfrm>
            <a:prstGeom prst="rect">
              <a:avLst/>
            </a:prstGeom>
            <a:gradFill rotWithShape="0">
              <a:gsLst>
                <a:gs pos="0">
                  <a:srgbClr val="0705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323" tIns="48161" rIns="96323" bIns="48161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ja-JP" sz="2308" smtClean="0">
                <a:latin typeface="ＭＳ Ｐゴシック" panose="020B0600070205080204" pitchFamily="50" charset="-128"/>
              </a:endParaRPr>
            </a:p>
          </p:txBody>
        </p:sp>
      </p:grpSp>
      <p:pic>
        <p:nvPicPr>
          <p:cNvPr id="22" name="図 20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00" y="1225352"/>
            <a:ext cx="3979594" cy="362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452900" y="4950888"/>
            <a:ext cx="463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000" dirty="0" smtClean="0"/>
              <a:t>A 120-130 A/m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 beams have successfully produced for 100 s (JT-60SA requirement).</a:t>
            </a:r>
            <a:endParaRPr kumimoji="1" lang="ja-JP" altLang="en-US" sz="2000" dirty="0"/>
          </a:p>
        </p:txBody>
      </p:sp>
      <p:sp>
        <p:nvSpPr>
          <p:cNvPr id="4" name="正方形/長方形 3"/>
          <p:cNvSpPr/>
          <p:nvPr/>
        </p:nvSpPr>
        <p:spPr>
          <a:xfrm>
            <a:off x="108706" y="3636242"/>
            <a:ext cx="2924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u="sng" dirty="0" smtClean="0"/>
              <a:t>Active control of PG temp.</a:t>
            </a:r>
            <a:endParaRPr lang="ja-JP" altLang="en-US" sz="2000" u="sng" dirty="0"/>
          </a:p>
        </p:txBody>
      </p:sp>
      <p:sp>
        <p:nvSpPr>
          <p:cNvPr id="5" name="正方形/長方形 4"/>
          <p:cNvSpPr/>
          <p:nvPr/>
        </p:nvSpPr>
        <p:spPr>
          <a:xfrm>
            <a:off x="3934570" y="5812447"/>
            <a:ext cx="5139579" cy="707886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dirty="0"/>
              <a:t>Active temperature </a:t>
            </a:r>
            <a:r>
              <a:rPr lang="en-US" altLang="ja-JP" sz="2000" dirty="0" smtClean="0"/>
              <a:t>control </a:t>
            </a:r>
            <a:r>
              <a:rPr lang="en-US" altLang="ja-JP" sz="2000" dirty="0"/>
              <a:t>of plasma grid </a:t>
            </a:r>
            <a:r>
              <a:rPr lang="en-US" altLang="ja-JP" sz="2000" dirty="0" smtClean="0"/>
              <a:t>has demonstrated  the long-pulse beam production.</a:t>
            </a:r>
            <a:endParaRPr lang="ja-JP" altLang="en-US" sz="2000" dirty="0"/>
          </a:p>
        </p:txBody>
      </p:sp>
      <p:sp>
        <p:nvSpPr>
          <p:cNvPr id="11" name="右矢印 10"/>
          <p:cNvSpPr/>
          <p:nvPr/>
        </p:nvSpPr>
        <p:spPr>
          <a:xfrm rot="5400000">
            <a:off x="197355" y="5117674"/>
            <a:ext cx="249051" cy="16003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16200000">
            <a:off x="2534157" y="5856955"/>
            <a:ext cx="249051" cy="16003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463236" y="6180121"/>
            <a:ext cx="249051" cy="16003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" y="1225352"/>
            <a:ext cx="2087629" cy="149607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1108" y="2669566"/>
            <a:ext cx="192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Low work function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16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17022</TotalTime>
  <Words>1512</Words>
  <Application>Microsoft Office PowerPoint</Application>
  <PresentationFormat>画面に合わせる (4:3)</PresentationFormat>
  <Paragraphs>283</Paragraphs>
  <Slides>18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(FIP/2-5Ra)  Development of DC ultra-high voltage insulation technology for ITER NBI  H. Tobari et al., (JAEA)   (FIP/2-5Rb)  Progress in long pulse production of powerful negative ion beams  for JT-60SA and ITER  A. Kojima et al., (JAEA)</vt:lpstr>
      <vt:lpstr>Target and status on NBIs for ITER and JT-60SA</vt:lpstr>
      <vt:lpstr>PowerPoint プレゼンテーション</vt:lpstr>
      <vt:lpstr>New 1 MV bushing</vt:lpstr>
      <vt:lpstr>1 MV insulating transformer mockup</vt:lpstr>
      <vt:lpstr>HV bushing</vt:lpstr>
      <vt:lpstr>PowerPoint プレゼンテーション</vt:lpstr>
      <vt:lpstr>NBIs on ITER and JT-60SA</vt:lpstr>
      <vt:lpstr>PowerPoint プレゼンテーション</vt:lpstr>
      <vt:lpstr>Achievement of long-pulse high-current production</vt:lpstr>
      <vt:lpstr>Long pulse acceleration in MAMuG accelerator</vt:lpstr>
      <vt:lpstr>Achievement of long pulse acceleration</vt:lpstr>
      <vt:lpstr>Present status and schedule</vt:lpstr>
      <vt:lpstr>Summary</vt:lpstr>
      <vt:lpstr>Neutral Beam Injector (NBI) System</vt:lpstr>
      <vt:lpstr>PowerPoint プレゼンテーション</vt:lpstr>
      <vt:lpstr>Insulation structure between windings for DC 1 MV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IAEA-FEC-FIP2_5RaRb-tobari_kojima-v2</dc:title>
  <dc:creator>H.TOBA</dc:creator>
  <cp:lastModifiedBy>H.TOBA</cp:lastModifiedBy>
  <cp:revision>865</cp:revision>
  <cp:lastPrinted>2014-10-10T02:22:47Z</cp:lastPrinted>
  <dcterms:created xsi:type="dcterms:W3CDTF">2014-09-02T12:28:49Z</dcterms:created>
  <dcterms:modified xsi:type="dcterms:W3CDTF">2014-10-15T03:36:52Z</dcterms:modified>
</cp:coreProperties>
</file>