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9" r:id="rId2"/>
    <p:sldId id="289" r:id="rId3"/>
    <p:sldId id="284" r:id="rId4"/>
    <p:sldId id="290" r:id="rId5"/>
    <p:sldId id="300" r:id="rId6"/>
    <p:sldId id="295" r:id="rId7"/>
    <p:sldId id="296" r:id="rId8"/>
    <p:sldId id="301" r:id="rId9"/>
    <p:sldId id="297" r:id="rId10"/>
    <p:sldId id="298" r:id="rId11"/>
    <p:sldId id="286" r:id="rId12"/>
    <p:sldId id="291" r:id="rId13"/>
    <p:sldId id="285" r:id="rId14"/>
    <p:sldId id="293" r:id="rId15"/>
    <p:sldId id="294" r:id="rId16"/>
    <p:sldId id="292" r:id="rId17"/>
    <p:sldId id="287" r:id="rId18"/>
    <p:sldId id="260" r:id="rId19"/>
  </p:sldIdLst>
  <p:sldSz cx="12192000" cy="6858000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AFE7"/>
    <a:srgbClr val="C9A4E4"/>
    <a:srgbClr val="D3EBED"/>
    <a:srgbClr val="FDCBD9"/>
    <a:srgbClr val="F9DDA5"/>
    <a:srgbClr val="EFB942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00" autoAdjust="0"/>
    <p:restoredTop sz="86652" autoAdjust="0"/>
  </p:normalViewPr>
  <p:slideViewPr>
    <p:cSldViewPr>
      <p:cViewPr varScale="1">
        <p:scale>
          <a:sx n="59" d="100"/>
          <a:sy n="59" d="100"/>
        </p:scale>
        <p:origin x="10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72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42" tIns="45770" rIns="91542" bIns="4577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1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42" tIns="45770" rIns="91542" bIns="4577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7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42" tIns="45770" rIns="91542" bIns="4577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7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42" tIns="45770" rIns="91542" bIns="4577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C5029E26-3CDE-4E2A-9243-F4CFA73F77C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971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42" tIns="45770" rIns="91542" bIns="4577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1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42" tIns="45770" rIns="91542" bIns="4577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6"/>
            <a:ext cx="4984962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42" tIns="45770" rIns="91542" bIns="457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7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42" tIns="45770" rIns="91542" bIns="4577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7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42" tIns="45770" rIns="91542" bIns="4577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4D204273-9E39-4C9A-A251-EF1633DCAA4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9932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745F3C-3CEB-4A25-85B6-CDCC4A5FEFE4}" type="slidenum">
              <a:rPr lang="en-GB"/>
              <a:pPr/>
              <a:t>1</a:t>
            </a:fld>
            <a:endParaRPr lang="en-GB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236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04273-9E39-4C9A-A251-EF1633DCAA43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780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04273-9E39-4C9A-A251-EF1633DCAA43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1018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04273-9E39-4C9A-A251-EF1633DCAA43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0165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04273-9E39-4C9A-A251-EF1633DCAA43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3560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04273-9E39-4C9A-A251-EF1633DCAA43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8889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04273-9E39-4C9A-A251-EF1633DCAA43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0916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04273-9E39-4C9A-A251-EF1633DCAA43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769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04273-9E39-4C9A-A251-EF1633DCAA43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9301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F41CCE-8A12-40BB-9B34-BDA9373B9D37}" type="slidenum">
              <a:rPr lang="en-GB"/>
              <a:pPr/>
              <a:t>18</a:t>
            </a:fld>
            <a:endParaRPr lang="en-GB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793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04273-9E39-4C9A-A251-EF1633DCAA43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892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04273-9E39-4C9A-A251-EF1633DCAA43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221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04273-9E39-4C9A-A251-EF1633DCAA43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026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04273-9E39-4C9A-A251-EF1633DCAA43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696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04273-9E39-4C9A-A251-EF1633DCAA43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657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04273-9E39-4C9A-A251-EF1633DCAA43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332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04273-9E39-4C9A-A251-EF1633DCAA43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861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04273-9E39-4C9A-A251-EF1633DCAA43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457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spect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75048"/>
          </a:xfrm>
        </p:spPr>
        <p:txBody>
          <a:bodyPr/>
          <a:lstStyle>
            <a:lvl1pPr marL="0" indent="0" algn="ctr">
              <a:buFontTx/>
              <a:buNone/>
              <a:defRPr sz="2000" baseline="0"/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0" y="476250"/>
            <a:ext cx="12192000" cy="0"/>
          </a:xfrm>
          <a:prstGeom prst="line">
            <a:avLst/>
          </a:prstGeom>
          <a:noFill/>
          <a:ln w="1587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400"/>
          </a:p>
        </p:txBody>
      </p:sp>
      <p:cxnSp>
        <p:nvCxnSpPr>
          <p:cNvPr id="3" name="Straight Connector 2"/>
          <p:cNvCxnSpPr/>
          <p:nvPr userDrawn="1"/>
        </p:nvCxnSpPr>
        <p:spPr bwMode="gray">
          <a:xfrm>
            <a:off x="9657489" y="6309320"/>
            <a:ext cx="0" cy="3592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719403" y="5960313"/>
            <a:ext cx="111372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i="1" dirty="0" err="1" smtClean="0">
                <a:latin typeface="+mn-lt"/>
              </a:rPr>
              <a:t>Disclaimer</a:t>
            </a:r>
            <a:r>
              <a:rPr lang="fr-FR" sz="1100" i="1" dirty="0" smtClean="0">
                <a:latin typeface="+mn-lt"/>
              </a:rPr>
              <a:t>: The </a:t>
            </a:r>
            <a:r>
              <a:rPr lang="fr-FR" sz="1100" i="1" dirty="0" err="1" smtClean="0">
                <a:latin typeface="+mn-lt"/>
              </a:rPr>
              <a:t>views</a:t>
            </a:r>
            <a:r>
              <a:rPr lang="fr-FR" sz="1100" i="1" dirty="0" smtClean="0">
                <a:latin typeface="+mn-lt"/>
              </a:rPr>
              <a:t> and opinions </a:t>
            </a:r>
            <a:r>
              <a:rPr lang="fr-FR" sz="1100" i="1" dirty="0" err="1" smtClean="0">
                <a:latin typeface="+mn-lt"/>
              </a:rPr>
              <a:t>expressed</a:t>
            </a:r>
            <a:r>
              <a:rPr lang="fr-FR" sz="1100" i="1" dirty="0" smtClean="0">
                <a:latin typeface="+mn-lt"/>
              </a:rPr>
              <a:t> </a:t>
            </a:r>
            <a:r>
              <a:rPr lang="fr-FR" sz="1100" i="1" dirty="0" err="1" smtClean="0">
                <a:latin typeface="+mn-lt"/>
              </a:rPr>
              <a:t>herein</a:t>
            </a:r>
            <a:r>
              <a:rPr lang="fr-FR" sz="1100" i="1" dirty="0" smtClean="0">
                <a:latin typeface="+mn-lt"/>
              </a:rPr>
              <a:t> do not </a:t>
            </a:r>
            <a:r>
              <a:rPr lang="fr-FR" sz="1100" i="1" dirty="0" err="1" smtClean="0">
                <a:latin typeface="+mn-lt"/>
              </a:rPr>
              <a:t>necessarily</a:t>
            </a:r>
            <a:r>
              <a:rPr lang="fr-FR" sz="1100" i="1" dirty="0" smtClean="0">
                <a:latin typeface="+mn-lt"/>
              </a:rPr>
              <a:t> </a:t>
            </a:r>
            <a:r>
              <a:rPr lang="fr-FR" sz="1100" i="1" dirty="0" err="1" smtClean="0">
                <a:latin typeface="+mn-lt"/>
              </a:rPr>
              <a:t>reflect</a:t>
            </a:r>
            <a:r>
              <a:rPr lang="fr-FR" sz="1100" i="1" dirty="0" smtClean="0">
                <a:latin typeface="+mn-lt"/>
              </a:rPr>
              <a:t> </a:t>
            </a:r>
            <a:r>
              <a:rPr lang="fr-FR" sz="1100" i="1" dirty="0" err="1" smtClean="0">
                <a:latin typeface="+mn-lt"/>
              </a:rPr>
              <a:t>those</a:t>
            </a:r>
            <a:r>
              <a:rPr lang="fr-FR" sz="1100" i="1" dirty="0" smtClean="0">
                <a:latin typeface="+mn-lt"/>
              </a:rPr>
              <a:t> of the ITER Organization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616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5117" y="609600"/>
            <a:ext cx="2667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4117" y="609600"/>
            <a:ext cx="77978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577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983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8134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4117" y="1752600"/>
            <a:ext cx="5232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9717" y="1752600"/>
            <a:ext cx="5232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082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15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558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30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271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8135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615189" y="0"/>
            <a:ext cx="10668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381" y="620688"/>
            <a:ext cx="11140744" cy="561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0" y="476250"/>
            <a:ext cx="12192000" cy="0"/>
          </a:xfrm>
          <a:prstGeom prst="line">
            <a:avLst/>
          </a:prstGeom>
          <a:noFill/>
          <a:ln w="1587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400"/>
          </a:p>
        </p:txBody>
      </p:sp>
      <p:pic>
        <p:nvPicPr>
          <p:cNvPr id="1038" name="Picture 14" descr="PowerPoint_Graphic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5700"/>
            <a:ext cx="121920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3454400" y="6375370"/>
            <a:ext cx="60979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 dirty="0" smtClean="0">
                <a:solidFill>
                  <a:schemeClr val="tx1"/>
                </a:solidFill>
                <a:latin typeface="+mj-lt"/>
              </a:rPr>
              <a:t>Guido Huijsmans et al., 25th IAEA FEC 2014, St-Petersburg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2014, ITER Organization</a:t>
            </a:r>
            <a:r>
              <a:rPr lang="en-GB" sz="800" dirty="0" smtClean="0">
                <a:solidFill>
                  <a:schemeClr val="tx1"/>
                </a:solidFill>
                <a:latin typeface="+mj-lt"/>
              </a:rPr>
              <a:t>	</a:t>
            </a:r>
            <a:endParaRPr lang="en-GB" sz="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11277600" y="6373950"/>
            <a:ext cx="78105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 dirty="0">
                <a:latin typeface="+mj-lt"/>
              </a:rPr>
              <a:t>Page </a:t>
            </a:r>
            <a:fld id="{47BA91C2-74BF-4480-8BF1-C44F20807924}" type="slidenum">
              <a:rPr lang="en-GB" sz="800" smtClean="0">
                <a:latin typeface="+mj-lt"/>
              </a:rPr>
              <a:pPr>
                <a:spcBef>
                  <a:spcPct val="50000"/>
                </a:spcBef>
              </a:pPr>
              <a:t>‹#›</a:t>
            </a:fld>
            <a:endParaRPr lang="en-GB" sz="800" dirty="0">
              <a:latin typeface="+mj-lt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 userDrawn="1"/>
        </p:nvSpPr>
        <p:spPr bwMode="auto">
          <a:xfrm>
            <a:off x="9744403" y="6372383"/>
            <a:ext cx="148896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 smtClean="0">
                <a:latin typeface="+mj-lt"/>
              </a:rPr>
              <a:t>IDM</a:t>
            </a:r>
            <a:r>
              <a:rPr lang="en-US" sz="800" baseline="0" dirty="0" smtClean="0">
                <a:latin typeface="+mj-lt"/>
              </a:rPr>
              <a:t> UID: XXXXXX</a:t>
            </a:r>
            <a:endParaRPr lang="en-GB" sz="800" dirty="0">
              <a:latin typeface="+mj-lt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9657489" y="6309320"/>
            <a:ext cx="0" cy="3592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166688" indent="-166688" algn="l" defTabSz="795338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46075" indent="-179388" algn="l" defTabSz="795338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70C0"/>
          </a:solidFill>
          <a:latin typeface="+mn-lt"/>
        </a:defRPr>
      </a:lvl2pPr>
      <a:lvl3pPr marL="457200" indent="-111125" algn="l" defTabSz="795338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692150" indent="-179388" algn="l" defTabSz="795338" rtl="0" fontAlgn="base">
        <a:spcBef>
          <a:spcPct val="20000"/>
        </a:spcBef>
        <a:spcAft>
          <a:spcPct val="0"/>
        </a:spcAft>
        <a:buChar char="–"/>
        <a:defRPr>
          <a:solidFill>
            <a:srgbClr val="7030A0"/>
          </a:solidFill>
          <a:latin typeface="+mn-lt"/>
        </a:defRPr>
      </a:lvl4pPr>
      <a:lvl5pPr marL="858838" indent="-166688" algn="l" defTabSz="7953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343150" indent="-184150" algn="l" defTabSz="7953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800350" indent="-184150" algn="l" defTabSz="7953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257550" indent="-184150" algn="l" defTabSz="7953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714750" indent="-184150" algn="l" defTabSz="7953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tif"/><Relationship Id="rId3" Type="http://schemas.openxmlformats.org/officeDocument/2006/relationships/image" Target="../media/image8.png"/><Relationship Id="rId7" Type="http://schemas.openxmlformats.org/officeDocument/2006/relationships/image" Target="../media/image20.t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5.t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tif"/><Relationship Id="rId5" Type="http://schemas.openxmlformats.org/officeDocument/2006/relationships/image" Target="../media/image23.tif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spect="1" noChangeArrowheads="1"/>
          </p:cNvSpPr>
          <p:nvPr>
            <p:ph type="ctrTitle"/>
          </p:nvPr>
        </p:nvSpPr>
        <p:spPr>
          <a:xfrm>
            <a:off x="2145506" y="692696"/>
            <a:ext cx="7990656" cy="782960"/>
          </a:xfrm>
        </p:spPr>
        <p:txBody>
          <a:bodyPr/>
          <a:lstStyle/>
          <a:p>
            <a:r>
              <a:rPr lang="en-US" sz="2800" dirty="0"/>
              <a:t>Non-linear MHD simulations for ITER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65540" y="1340768"/>
            <a:ext cx="7562908" cy="1152128"/>
          </a:xfrm>
        </p:spPr>
        <p:txBody>
          <a:bodyPr/>
          <a:lstStyle/>
          <a:p>
            <a:pPr algn="l"/>
            <a:r>
              <a:rPr lang="en-US" b="1" i="1" dirty="0" smtClean="0"/>
              <a:t>G. Huijsmans</a:t>
            </a:r>
            <a:r>
              <a:rPr lang="en-US" b="1" i="1" baseline="30000" dirty="0" smtClean="0"/>
              <a:t>1</a:t>
            </a:r>
            <a:r>
              <a:rPr lang="en-GB" dirty="0" smtClean="0">
                <a:solidFill>
                  <a:srgbClr val="0070C0"/>
                </a:solidFill>
              </a:rPr>
              <a:t>, </a:t>
            </a:r>
            <a:r>
              <a:rPr lang="en-GB" dirty="0">
                <a:solidFill>
                  <a:srgbClr val="0070C0"/>
                </a:solidFill>
              </a:rPr>
              <a:t>F. </a:t>
            </a:r>
            <a:r>
              <a:rPr lang="en-GB" dirty="0" smtClean="0">
                <a:solidFill>
                  <a:srgbClr val="0070C0"/>
                </a:solidFill>
              </a:rPr>
              <a:t>Liu</a:t>
            </a:r>
            <a:r>
              <a:rPr lang="en-GB" baseline="30000" dirty="0" smtClean="0">
                <a:solidFill>
                  <a:srgbClr val="0070C0"/>
                </a:solidFill>
              </a:rPr>
              <a:t>1</a:t>
            </a:r>
            <a:r>
              <a:rPr lang="en-GB" dirty="0" smtClean="0">
                <a:solidFill>
                  <a:srgbClr val="0070C0"/>
                </a:solidFill>
              </a:rPr>
              <a:t>, </a:t>
            </a:r>
            <a:r>
              <a:rPr lang="en-GB" dirty="0">
                <a:solidFill>
                  <a:srgbClr val="0070C0"/>
                </a:solidFill>
              </a:rPr>
              <a:t>A. </a:t>
            </a:r>
            <a:r>
              <a:rPr lang="en-GB" dirty="0" smtClean="0">
                <a:solidFill>
                  <a:srgbClr val="0070C0"/>
                </a:solidFill>
              </a:rPr>
              <a:t>Loarte</a:t>
            </a:r>
            <a:r>
              <a:rPr lang="en-GB" baseline="30000" dirty="0" smtClean="0">
                <a:solidFill>
                  <a:srgbClr val="0070C0"/>
                </a:solidFill>
              </a:rPr>
              <a:t>1</a:t>
            </a:r>
            <a:r>
              <a:rPr lang="en-GB" dirty="0" smtClean="0">
                <a:solidFill>
                  <a:srgbClr val="0070C0"/>
                </a:solidFill>
              </a:rPr>
              <a:t>, </a:t>
            </a:r>
            <a:r>
              <a:rPr lang="en-GB" dirty="0">
                <a:solidFill>
                  <a:srgbClr val="0070C0"/>
                </a:solidFill>
              </a:rPr>
              <a:t>S. </a:t>
            </a:r>
            <a:r>
              <a:rPr lang="en-GB" dirty="0" smtClean="0">
                <a:solidFill>
                  <a:srgbClr val="0070C0"/>
                </a:solidFill>
              </a:rPr>
              <a:t>Futatani</a:t>
            </a:r>
            <a:r>
              <a:rPr lang="en-GB" baseline="30000" dirty="0" smtClean="0">
                <a:solidFill>
                  <a:srgbClr val="0070C0"/>
                </a:solidFill>
              </a:rPr>
              <a:t>3</a:t>
            </a:r>
            <a:r>
              <a:rPr lang="en-GB" dirty="0" smtClean="0">
                <a:solidFill>
                  <a:srgbClr val="0070C0"/>
                </a:solidFill>
              </a:rPr>
              <a:t>, </a:t>
            </a:r>
            <a:r>
              <a:rPr lang="en-GB" dirty="0">
                <a:solidFill>
                  <a:srgbClr val="0070C0"/>
                </a:solidFill>
              </a:rPr>
              <a:t>F. </a:t>
            </a:r>
            <a:r>
              <a:rPr lang="en-GB" dirty="0" smtClean="0">
                <a:solidFill>
                  <a:srgbClr val="0070C0"/>
                </a:solidFill>
              </a:rPr>
              <a:t>Koechl</a:t>
            </a:r>
            <a:r>
              <a:rPr lang="en-GB" baseline="30000" dirty="0">
                <a:solidFill>
                  <a:srgbClr val="0070C0"/>
                </a:solidFill>
              </a:rPr>
              <a:t>4</a:t>
            </a:r>
            <a:r>
              <a:rPr lang="en-GB" dirty="0" smtClean="0">
                <a:solidFill>
                  <a:srgbClr val="0070C0"/>
                </a:solidFill>
              </a:rPr>
              <a:t>,</a:t>
            </a:r>
            <a:br>
              <a:rPr lang="en-GB" dirty="0" smtClean="0">
                <a:solidFill>
                  <a:srgbClr val="0070C0"/>
                </a:solidFill>
              </a:rPr>
            </a:br>
            <a:r>
              <a:rPr lang="en-GB" dirty="0" smtClean="0">
                <a:solidFill>
                  <a:srgbClr val="0070C0"/>
                </a:solidFill>
              </a:rPr>
              <a:t>M</a:t>
            </a:r>
            <a:r>
              <a:rPr lang="en-GB" dirty="0">
                <a:solidFill>
                  <a:srgbClr val="0070C0"/>
                </a:solidFill>
              </a:rPr>
              <a:t>. </a:t>
            </a:r>
            <a:r>
              <a:rPr lang="en-GB" dirty="0" smtClean="0">
                <a:solidFill>
                  <a:srgbClr val="0070C0"/>
                </a:solidFill>
              </a:rPr>
              <a:t>Hoelzl</a:t>
            </a:r>
            <a:r>
              <a:rPr lang="en-GB" baseline="30000" dirty="0" smtClean="0">
                <a:solidFill>
                  <a:srgbClr val="0070C0"/>
                </a:solidFill>
              </a:rPr>
              <a:t>5</a:t>
            </a:r>
            <a:r>
              <a:rPr lang="en-GB" dirty="0" smtClean="0">
                <a:solidFill>
                  <a:srgbClr val="0070C0"/>
                </a:solidFill>
              </a:rPr>
              <a:t>, </a:t>
            </a:r>
            <a:r>
              <a:rPr lang="en-GB" dirty="0">
                <a:solidFill>
                  <a:srgbClr val="0070C0"/>
                </a:solidFill>
              </a:rPr>
              <a:t>A. </a:t>
            </a:r>
            <a:r>
              <a:rPr lang="en-GB" dirty="0" smtClean="0">
                <a:solidFill>
                  <a:srgbClr val="0070C0"/>
                </a:solidFill>
              </a:rPr>
              <a:t>Garofalo</a:t>
            </a:r>
            <a:r>
              <a:rPr lang="en-GB" baseline="30000" dirty="0" smtClean="0">
                <a:solidFill>
                  <a:srgbClr val="0070C0"/>
                </a:solidFill>
              </a:rPr>
              <a:t>6</a:t>
            </a:r>
            <a:r>
              <a:rPr lang="en-GB" dirty="0" smtClean="0">
                <a:solidFill>
                  <a:srgbClr val="0070C0"/>
                </a:solidFill>
              </a:rPr>
              <a:t>, W</a:t>
            </a:r>
            <a:r>
              <a:rPr lang="en-GB" dirty="0">
                <a:solidFill>
                  <a:srgbClr val="0070C0"/>
                </a:solidFill>
              </a:rPr>
              <a:t>. </a:t>
            </a:r>
            <a:r>
              <a:rPr lang="en-GB" dirty="0" smtClean="0">
                <a:solidFill>
                  <a:srgbClr val="0070C0"/>
                </a:solidFill>
              </a:rPr>
              <a:t>Solomon</a:t>
            </a:r>
            <a:r>
              <a:rPr lang="en-GB" baseline="30000" dirty="0" smtClean="0">
                <a:solidFill>
                  <a:srgbClr val="0070C0"/>
                </a:solidFill>
              </a:rPr>
              <a:t>6</a:t>
            </a:r>
            <a:r>
              <a:rPr lang="en-GB" dirty="0" smtClean="0">
                <a:solidFill>
                  <a:srgbClr val="0070C0"/>
                </a:solidFill>
              </a:rPr>
              <a:t>, </a:t>
            </a:r>
            <a:r>
              <a:rPr lang="en-GB" dirty="0">
                <a:solidFill>
                  <a:srgbClr val="0070C0"/>
                </a:solidFill>
              </a:rPr>
              <a:t>P.B. </a:t>
            </a:r>
            <a:r>
              <a:rPr lang="en-GB" dirty="0" smtClean="0">
                <a:solidFill>
                  <a:srgbClr val="0070C0"/>
                </a:solidFill>
              </a:rPr>
              <a:t>Snyder</a:t>
            </a:r>
            <a:r>
              <a:rPr lang="en-GB" baseline="30000" dirty="0" smtClean="0">
                <a:solidFill>
                  <a:srgbClr val="0070C0"/>
                </a:solidFill>
              </a:rPr>
              <a:t>6</a:t>
            </a:r>
            <a:r>
              <a:rPr lang="en-GB" dirty="0" smtClean="0">
                <a:solidFill>
                  <a:srgbClr val="0070C0"/>
                </a:solidFill>
              </a:rPr>
              <a:t>, E. Nardon</a:t>
            </a:r>
            <a:r>
              <a:rPr lang="en-GB" baseline="30000" dirty="0" smtClean="0">
                <a:solidFill>
                  <a:srgbClr val="0070C0"/>
                </a:solidFill>
              </a:rPr>
              <a:t>2</a:t>
            </a:r>
            <a:r>
              <a:rPr lang="en-GB" dirty="0" smtClean="0">
                <a:solidFill>
                  <a:srgbClr val="0070C0"/>
                </a:solidFill>
              </a:rPr>
              <a:t>, </a:t>
            </a:r>
            <a:br>
              <a:rPr lang="en-GB" dirty="0" smtClean="0">
                <a:solidFill>
                  <a:srgbClr val="0070C0"/>
                </a:solidFill>
              </a:rPr>
            </a:br>
            <a:r>
              <a:rPr lang="en-GB" dirty="0" smtClean="0">
                <a:solidFill>
                  <a:srgbClr val="0070C0"/>
                </a:solidFill>
              </a:rPr>
              <a:t>F</a:t>
            </a:r>
            <a:r>
              <a:rPr lang="en-GB" dirty="0">
                <a:solidFill>
                  <a:srgbClr val="0070C0"/>
                </a:solidFill>
              </a:rPr>
              <a:t>. </a:t>
            </a:r>
            <a:r>
              <a:rPr lang="en-GB" dirty="0" smtClean="0">
                <a:solidFill>
                  <a:srgbClr val="0070C0"/>
                </a:solidFill>
              </a:rPr>
              <a:t>Orain</a:t>
            </a:r>
            <a:r>
              <a:rPr lang="en-GB" baseline="30000" dirty="0">
                <a:solidFill>
                  <a:srgbClr val="0070C0"/>
                </a:solidFill>
              </a:rPr>
              <a:t>2</a:t>
            </a:r>
            <a:r>
              <a:rPr lang="en-GB" dirty="0" smtClean="0">
                <a:solidFill>
                  <a:srgbClr val="0070C0"/>
                </a:solidFill>
              </a:rPr>
              <a:t>, </a:t>
            </a:r>
            <a:r>
              <a:rPr lang="en-GB" dirty="0">
                <a:solidFill>
                  <a:srgbClr val="0070C0"/>
                </a:solidFill>
              </a:rPr>
              <a:t>M. </a:t>
            </a:r>
            <a:r>
              <a:rPr lang="fr-FR" dirty="0" err="1">
                <a:solidFill>
                  <a:srgbClr val="0070C0"/>
                </a:solidFill>
              </a:rPr>
              <a:t>Bécoulet</a:t>
            </a:r>
            <a:r>
              <a:rPr lang="en-GB" baseline="30000" dirty="0" smtClean="0">
                <a:solidFill>
                  <a:srgbClr val="0070C0"/>
                </a:solidFill>
              </a:rPr>
              <a:t>2 </a:t>
            </a:r>
            <a:r>
              <a:rPr lang="en-GB" dirty="0" smtClean="0">
                <a:solidFill>
                  <a:srgbClr val="0070C0"/>
                </a:solidFill>
              </a:rPr>
              <a:t>and JET contributors</a:t>
            </a:r>
            <a:endParaRPr lang="en-GB" dirty="0">
              <a:solidFill>
                <a:srgbClr val="0070C0"/>
              </a:solidFill>
            </a:endParaRPr>
          </a:p>
          <a:p>
            <a:pPr algn="l"/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  <p:sp>
        <p:nvSpPr>
          <p:cNvPr id="4" name="Rectangle 2"/>
          <p:cNvSpPr txBox="1">
            <a:spLocks noChangeAspect="1" noChangeArrowheads="1"/>
          </p:cNvSpPr>
          <p:nvPr/>
        </p:nvSpPr>
        <p:spPr bwMode="auto">
          <a:xfrm>
            <a:off x="2165395" y="2492896"/>
            <a:ext cx="8150224" cy="86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dirty="0"/>
              <a:t>Non-linear MHD modelling of </a:t>
            </a:r>
            <a:r>
              <a:rPr lang="en-US" sz="2800" dirty="0"/>
              <a:t>ELMs </a:t>
            </a:r>
            <a:r>
              <a:rPr lang="en-US" sz="2800" dirty="0"/>
              <a:t>and their interaction with </a:t>
            </a:r>
            <a:r>
              <a:rPr lang="en-US" sz="2800" dirty="0"/>
              <a:t>RMPs in </a:t>
            </a:r>
            <a:r>
              <a:rPr lang="en-US" sz="2800" dirty="0"/>
              <a:t>rotating </a:t>
            </a:r>
            <a:r>
              <a:rPr lang="en-US" sz="2800" dirty="0"/>
              <a:t>plasmas</a:t>
            </a:r>
            <a:endParaRPr lang="en-GB" sz="28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65540" y="3432466"/>
            <a:ext cx="7848872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795338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20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075" indent="-179388" algn="l" defTabSz="795338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70C0"/>
                </a:solidFill>
                <a:latin typeface="+mn-lt"/>
              </a:defRPr>
            </a:lvl2pPr>
            <a:lvl3pPr marL="457200" indent="-111125" algn="l" defTabSz="795338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692150" indent="-179388" algn="l" defTabSz="795338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7030A0"/>
                </a:solidFill>
                <a:latin typeface="+mn-lt"/>
              </a:defRPr>
            </a:lvl4pPr>
            <a:lvl5pPr marL="858838" indent="-166688" algn="l" defTabSz="795338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343150" indent="-184150" algn="l" defTabSz="795338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800350" indent="-184150" algn="l" defTabSz="795338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257550" indent="-184150" algn="l" defTabSz="795338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714750" indent="-184150" algn="l" defTabSz="795338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fr-FR" dirty="0"/>
              <a:t>M. Bécoulet</a:t>
            </a:r>
            <a:r>
              <a:rPr lang="fr-FR" baseline="30000" dirty="0"/>
              <a:t>2</a:t>
            </a:r>
            <a:r>
              <a:rPr lang="fr-FR" dirty="0">
                <a:solidFill>
                  <a:srgbClr val="0070C0"/>
                </a:solidFill>
              </a:rPr>
              <a:t>, F. Orain</a:t>
            </a:r>
            <a:r>
              <a:rPr lang="fr-FR" baseline="30000" dirty="0">
                <a:solidFill>
                  <a:srgbClr val="0070C0"/>
                </a:solidFill>
              </a:rPr>
              <a:t>2</a:t>
            </a:r>
            <a:r>
              <a:rPr lang="fr-FR" dirty="0">
                <a:solidFill>
                  <a:srgbClr val="0070C0"/>
                </a:solidFill>
              </a:rPr>
              <a:t>, </a:t>
            </a:r>
            <a:r>
              <a:rPr lang="fr-FR" dirty="0">
                <a:solidFill>
                  <a:srgbClr val="0070C0"/>
                </a:solidFill>
              </a:rPr>
              <a:t>J. </a:t>
            </a:r>
            <a:r>
              <a:rPr lang="fr-FR" dirty="0">
                <a:solidFill>
                  <a:srgbClr val="0070C0"/>
                </a:solidFill>
              </a:rPr>
              <a:t>Morales</a:t>
            </a:r>
            <a:r>
              <a:rPr lang="fr-FR" baseline="30000" dirty="0">
                <a:solidFill>
                  <a:srgbClr val="0070C0"/>
                </a:solidFill>
              </a:rPr>
              <a:t>2</a:t>
            </a:r>
            <a:r>
              <a:rPr lang="fr-FR" dirty="0">
                <a:solidFill>
                  <a:srgbClr val="0070C0"/>
                </a:solidFill>
              </a:rPr>
              <a:t>,</a:t>
            </a:r>
            <a:r>
              <a:rPr lang="fr-FR" baseline="30000" dirty="0">
                <a:solidFill>
                  <a:srgbClr val="0070C0"/>
                </a:solidFill>
              </a:rPr>
              <a:t> </a:t>
            </a:r>
            <a:r>
              <a:rPr lang="fr-FR" dirty="0">
                <a:solidFill>
                  <a:srgbClr val="0070C0"/>
                </a:solidFill>
              </a:rPr>
              <a:t>X. </a:t>
            </a:r>
            <a:r>
              <a:rPr lang="fr-FR" dirty="0">
                <a:solidFill>
                  <a:srgbClr val="0070C0"/>
                </a:solidFill>
              </a:rPr>
              <a:t>Garbet</a:t>
            </a:r>
            <a:r>
              <a:rPr lang="fr-FR" baseline="30000" dirty="0">
                <a:solidFill>
                  <a:srgbClr val="0070C0"/>
                </a:solidFill>
              </a:rPr>
              <a:t>2</a:t>
            </a:r>
            <a:r>
              <a:rPr lang="fr-FR" dirty="0">
                <a:solidFill>
                  <a:srgbClr val="0070C0"/>
                </a:solidFill>
              </a:rPr>
              <a:t>,</a:t>
            </a:r>
            <a:r>
              <a:rPr lang="fr-FR" baseline="30000" dirty="0">
                <a:solidFill>
                  <a:srgbClr val="0070C0"/>
                </a:solidFill>
              </a:rPr>
              <a:t> </a:t>
            </a:r>
            <a:r>
              <a:rPr lang="fr-FR" dirty="0">
                <a:solidFill>
                  <a:srgbClr val="0070C0"/>
                </a:solidFill>
              </a:rPr>
              <a:t>G. </a:t>
            </a:r>
            <a:r>
              <a:rPr lang="fr-FR" dirty="0">
                <a:solidFill>
                  <a:srgbClr val="0070C0"/>
                </a:solidFill>
              </a:rPr>
              <a:t>Dif-Pradalier</a:t>
            </a:r>
            <a:r>
              <a:rPr lang="fr-FR" baseline="30000" dirty="0">
                <a:solidFill>
                  <a:srgbClr val="0070C0"/>
                </a:solidFill>
              </a:rPr>
              <a:t>2</a:t>
            </a:r>
            <a:r>
              <a:rPr lang="fr-FR" dirty="0">
                <a:solidFill>
                  <a:srgbClr val="0070C0"/>
                </a:solidFill>
              </a:rPr>
              <a:t>,</a:t>
            </a:r>
            <a:br>
              <a:rPr lang="fr-FR" dirty="0">
                <a:solidFill>
                  <a:srgbClr val="0070C0"/>
                </a:solidFill>
              </a:rPr>
            </a:br>
            <a:r>
              <a:rPr lang="fr-FR" dirty="0">
                <a:solidFill>
                  <a:srgbClr val="0070C0"/>
                </a:solidFill>
              </a:rPr>
              <a:t>C. Passeron</a:t>
            </a:r>
            <a:r>
              <a:rPr lang="fr-FR" baseline="30000" dirty="0">
                <a:solidFill>
                  <a:srgbClr val="0070C0"/>
                </a:solidFill>
              </a:rPr>
              <a:t>2</a:t>
            </a:r>
            <a:r>
              <a:rPr lang="fr-FR" dirty="0">
                <a:solidFill>
                  <a:srgbClr val="0070C0"/>
                </a:solidFill>
              </a:rPr>
              <a:t>, </a:t>
            </a:r>
            <a:r>
              <a:rPr lang="fr-FR" dirty="0">
                <a:solidFill>
                  <a:srgbClr val="0070C0"/>
                </a:solidFill>
              </a:rPr>
              <a:t>G. </a:t>
            </a:r>
            <a:r>
              <a:rPr lang="fr-FR" dirty="0">
                <a:solidFill>
                  <a:srgbClr val="0070C0"/>
                </a:solidFill>
              </a:rPr>
              <a:t>Latu</a:t>
            </a:r>
            <a:r>
              <a:rPr lang="fr-FR" baseline="30000" dirty="0">
                <a:solidFill>
                  <a:srgbClr val="0070C0"/>
                </a:solidFill>
              </a:rPr>
              <a:t>2</a:t>
            </a:r>
            <a:r>
              <a:rPr lang="fr-FR" dirty="0">
                <a:solidFill>
                  <a:srgbClr val="0070C0"/>
                </a:solidFill>
              </a:rPr>
              <a:t>, </a:t>
            </a:r>
            <a:r>
              <a:rPr lang="fr-FR" dirty="0">
                <a:solidFill>
                  <a:srgbClr val="0070C0"/>
                </a:solidFill>
              </a:rPr>
              <a:t>E. </a:t>
            </a:r>
            <a:r>
              <a:rPr lang="fr-FR" dirty="0">
                <a:solidFill>
                  <a:srgbClr val="0070C0"/>
                </a:solidFill>
              </a:rPr>
              <a:t>Nardon</a:t>
            </a:r>
            <a:r>
              <a:rPr lang="fr-FR" baseline="30000" dirty="0">
                <a:solidFill>
                  <a:srgbClr val="0070C0"/>
                </a:solidFill>
              </a:rPr>
              <a:t>2</a:t>
            </a:r>
            <a:r>
              <a:rPr lang="fr-FR" dirty="0">
                <a:solidFill>
                  <a:srgbClr val="0070C0"/>
                </a:solidFill>
              </a:rPr>
              <a:t>, </a:t>
            </a:r>
            <a:r>
              <a:rPr lang="fr-FR" dirty="0">
                <a:solidFill>
                  <a:srgbClr val="0070C0"/>
                </a:solidFill>
              </a:rPr>
              <a:t>A. </a:t>
            </a:r>
            <a:r>
              <a:rPr lang="fr-FR" dirty="0">
                <a:solidFill>
                  <a:srgbClr val="0070C0"/>
                </a:solidFill>
              </a:rPr>
              <a:t>Fil</a:t>
            </a:r>
            <a:r>
              <a:rPr lang="fr-FR" baseline="30000" dirty="0">
                <a:solidFill>
                  <a:srgbClr val="0070C0"/>
                </a:solidFill>
              </a:rPr>
              <a:t>2</a:t>
            </a:r>
            <a:r>
              <a:rPr lang="fr-FR" dirty="0">
                <a:solidFill>
                  <a:srgbClr val="0070C0"/>
                </a:solidFill>
              </a:rPr>
              <a:t>, </a:t>
            </a:r>
            <a:r>
              <a:rPr lang="fr-FR" dirty="0">
                <a:solidFill>
                  <a:srgbClr val="0070C0"/>
                </a:solidFill>
              </a:rPr>
              <a:t>V. </a:t>
            </a:r>
            <a:r>
              <a:rPr lang="fr-FR" dirty="0">
                <a:solidFill>
                  <a:srgbClr val="0070C0"/>
                </a:solidFill>
              </a:rPr>
              <a:t>Grandgirard</a:t>
            </a:r>
            <a:r>
              <a:rPr lang="fr-FR" baseline="30000" dirty="0">
                <a:solidFill>
                  <a:srgbClr val="0070C0"/>
                </a:solidFill>
              </a:rPr>
              <a:t>2</a:t>
            </a:r>
            <a:r>
              <a:rPr lang="fr-FR" dirty="0">
                <a:solidFill>
                  <a:srgbClr val="0070C0"/>
                </a:solidFill>
              </a:rPr>
              <a:t>,</a:t>
            </a:r>
            <a:br>
              <a:rPr lang="fr-FR" dirty="0">
                <a:solidFill>
                  <a:srgbClr val="0070C0"/>
                </a:solidFill>
              </a:rPr>
            </a:br>
            <a:r>
              <a:rPr lang="fr-FR" dirty="0">
                <a:solidFill>
                  <a:srgbClr val="0070C0"/>
                </a:solidFill>
              </a:rPr>
              <a:t>G. Huijsmans</a:t>
            </a:r>
            <a:r>
              <a:rPr lang="fr-FR" baseline="30000" dirty="0">
                <a:solidFill>
                  <a:srgbClr val="0070C0"/>
                </a:solidFill>
              </a:rPr>
              <a:t>1</a:t>
            </a:r>
            <a:r>
              <a:rPr lang="fr-FR" dirty="0">
                <a:solidFill>
                  <a:srgbClr val="0070C0"/>
                </a:solidFill>
              </a:rPr>
              <a:t>, </a:t>
            </a:r>
            <a:r>
              <a:rPr lang="en-US" dirty="0">
                <a:solidFill>
                  <a:srgbClr val="0070C0"/>
                </a:solidFill>
              </a:rPr>
              <a:t>S. </a:t>
            </a:r>
            <a:r>
              <a:rPr lang="en-US" dirty="0">
                <a:solidFill>
                  <a:srgbClr val="0070C0"/>
                </a:solidFill>
              </a:rPr>
              <a:t>Pamela</a:t>
            </a:r>
            <a:r>
              <a:rPr lang="en-US" baseline="30000" dirty="0">
                <a:solidFill>
                  <a:srgbClr val="0070C0"/>
                </a:solidFill>
              </a:rPr>
              <a:t>7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>
                <a:solidFill>
                  <a:srgbClr val="0070C0"/>
                </a:solidFill>
              </a:rPr>
              <a:t>A. </a:t>
            </a:r>
            <a:r>
              <a:rPr lang="en-US" dirty="0">
                <a:solidFill>
                  <a:srgbClr val="0070C0"/>
                </a:solidFill>
              </a:rPr>
              <a:t>Kirk</a:t>
            </a:r>
            <a:r>
              <a:rPr lang="en-US" baseline="30000" dirty="0">
                <a:solidFill>
                  <a:srgbClr val="0070C0"/>
                </a:solidFill>
              </a:rPr>
              <a:t>7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>
                <a:solidFill>
                  <a:srgbClr val="0070C0"/>
                </a:solidFill>
              </a:rPr>
              <a:t>P. </a:t>
            </a:r>
            <a:r>
              <a:rPr lang="en-US" dirty="0">
                <a:solidFill>
                  <a:srgbClr val="0070C0"/>
                </a:solidFill>
              </a:rPr>
              <a:t>Cahyna</a:t>
            </a:r>
            <a:r>
              <a:rPr lang="en-US" baseline="30000" dirty="0">
                <a:solidFill>
                  <a:srgbClr val="0070C0"/>
                </a:solidFill>
              </a:rPr>
              <a:t>8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>
                <a:solidFill>
                  <a:srgbClr val="0070C0"/>
                </a:solidFill>
              </a:rPr>
              <a:t>M</a:t>
            </a:r>
            <a:r>
              <a:rPr lang="en-US" dirty="0">
                <a:solidFill>
                  <a:srgbClr val="0070C0"/>
                </a:solidFill>
              </a:rPr>
              <a:t>. Hoelzl</a:t>
            </a:r>
            <a:r>
              <a:rPr lang="en-US" baseline="30000" dirty="0">
                <a:solidFill>
                  <a:srgbClr val="0070C0"/>
                </a:solidFill>
              </a:rPr>
              <a:t>5</a:t>
            </a:r>
            <a:r>
              <a:rPr lang="en-US" dirty="0">
                <a:solidFill>
                  <a:srgbClr val="0070C0"/>
                </a:solidFill>
              </a:rPr>
              <a:t>,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E</a:t>
            </a:r>
            <a:r>
              <a:rPr lang="en-US" dirty="0">
                <a:solidFill>
                  <a:srgbClr val="0070C0"/>
                </a:solidFill>
              </a:rPr>
              <a:t>. Franck</a:t>
            </a:r>
            <a:r>
              <a:rPr lang="en-US" baseline="30000" dirty="0">
                <a:solidFill>
                  <a:srgbClr val="0070C0"/>
                </a:solidFill>
              </a:rPr>
              <a:t>5</a:t>
            </a:r>
            <a:r>
              <a:rPr lang="en-US" dirty="0">
                <a:solidFill>
                  <a:srgbClr val="0070C0"/>
                </a:solidFill>
              </a:rPr>
              <a:t>, E. </a:t>
            </a:r>
            <a:r>
              <a:rPr lang="en-US" dirty="0">
                <a:solidFill>
                  <a:srgbClr val="0070C0"/>
                </a:solidFill>
              </a:rPr>
              <a:t>Sonnendrücker</a:t>
            </a:r>
            <a:r>
              <a:rPr lang="en-US" baseline="30000" dirty="0">
                <a:solidFill>
                  <a:srgbClr val="0070C0"/>
                </a:solidFill>
              </a:rPr>
              <a:t>5</a:t>
            </a:r>
            <a:r>
              <a:rPr lang="en-US" dirty="0">
                <a:solidFill>
                  <a:srgbClr val="0070C0"/>
                </a:solidFill>
              </a:rPr>
              <a:t>, B</a:t>
            </a:r>
            <a:r>
              <a:rPr lang="en-US" dirty="0">
                <a:solidFill>
                  <a:srgbClr val="0070C0"/>
                </a:solidFill>
              </a:rPr>
              <a:t>. </a:t>
            </a:r>
            <a:r>
              <a:rPr lang="en-US" dirty="0">
                <a:solidFill>
                  <a:srgbClr val="0070C0"/>
                </a:solidFill>
              </a:rPr>
              <a:t>Nkonga</a:t>
            </a:r>
            <a:r>
              <a:rPr lang="en-US" baseline="30000" dirty="0">
                <a:solidFill>
                  <a:srgbClr val="0070C0"/>
                </a:solidFill>
              </a:rPr>
              <a:t>9</a:t>
            </a:r>
          </a:p>
          <a:p>
            <a:pPr>
              <a:spcBef>
                <a:spcPts val="1200"/>
              </a:spcBef>
            </a:pPr>
            <a:r>
              <a:rPr lang="fr-FR" i="1" baseline="30000" dirty="0"/>
              <a:t>1</a:t>
            </a:r>
            <a:r>
              <a:rPr lang="fr-FR" i="1" dirty="0"/>
              <a:t>ITER Organization,</a:t>
            </a:r>
            <a:r>
              <a:rPr lang="fr-FR" i="1" baseline="30000" dirty="0"/>
              <a:t>2</a:t>
            </a:r>
            <a:r>
              <a:rPr lang="fr-FR" i="1" dirty="0"/>
              <a:t>CEA/IRFM, </a:t>
            </a:r>
            <a:r>
              <a:rPr lang="fr-FR" i="1" baseline="30000" dirty="0"/>
              <a:t>3</a:t>
            </a:r>
            <a:r>
              <a:rPr lang="fr-FR" i="1" dirty="0"/>
              <a:t>Ecole </a:t>
            </a:r>
            <a:r>
              <a:rPr lang="fr-FR" i="1" dirty="0"/>
              <a:t>Centrale de </a:t>
            </a:r>
            <a:r>
              <a:rPr lang="fr-FR" i="1" dirty="0"/>
              <a:t>Lyon,</a:t>
            </a:r>
            <a:br>
              <a:rPr lang="fr-FR" i="1" dirty="0"/>
            </a:br>
            <a:r>
              <a:rPr lang="fr-FR" i="1" dirty="0"/>
              <a:t> </a:t>
            </a:r>
            <a:r>
              <a:rPr lang="fr-FR" i="1" baseline="30000" dirty="0"/>
              <a:t>4</a:t>
            </a:r>
            <a:r>
              <a:rPr lang="fr-FR" i="1" dirty="0"/>
              <a:t>TU Wien, </a:t>
            </a:r>
            <a:r>
              <a:rPr lang="fr-FR" i="1" baseline="30000" dirty="0"/>
              <a:t>5</a:t>
            </a:r>
            <a:r>
              <a:rPr lang="en-GB" i="1" dirty="0"/>
              <a:t>IPP/</a:t>
            </a:r>
            <a:r>
              <a:rPr lang="en-GB" i="1" dirty="0" err="1"/>
              <a:t>Garching</a:t>
            </a:r>
            <a:r>
              <a:rPr lang="en-GB" i="1" dirty="0"/>
              <a:t>, </a:t>
            </a:r>
            <a:r>
              <a:rPr lang="it-IT" i="1" baseline="30000" dirty="0"/>
              <a:t>6</a:t>
            </a:r>
            <a:r>
              <a:rPr lang="it-IT" i="1" dirty="0"/>
              <a:t>General Atomics</a:t>
            </a:r>
            <a:r>
              <a:rPr lang="fr-FR" i="1" dirty="0"/>
              <a:t>, </a:t>
            </a:r>
            <a:r>
              <a:rPr lang="fr-FR" i="1" baseline="30000" dirty="0"/>
              <a:t>7</a:t>
            </a:r>
            <a:r>
              <a:rPr lang="fr-FR" i="1" dirty="0"/>
              <a:t>CCFE/</a:t>
            </a:r>
            <a:r>
              <a:rPr lang="fr-FR" i="1" dirty="0" err="1"/>
              <a:t>Culham</a:t>
            </a:r>
            <a:r>
              <a:rPr lang="fr-FR" i="1" dirty="0"/>
              <a:t>,</a:t>
            </a:r>
          </a:p>
          <a:p>
            <a:r>
              <a:rPr lang="en-US" i="1" baseline="30000" dirty="0"/>
              <a:t>8</a:t>
            </a:r>
            <a:r>
              <a:rPr lang="en-US" i="1" dirty="0"/>
              <a:t>IPP-ASCR/Prague, </a:t>
            </a:r>
            <a:r>
              <a:rPr lang="en-US" i="1" baseline="30000" dirty="0"/>
              <a:t>9</a:t>
            </a:r>
            <a:r>
              <a:rPr lang="en-US" i="1" dirty="0"/>
              <a:t>Universite de Nice</a:t>
            </a:r>
            <a:endParaRPr lang="en-GB" i="1" dirty="0"/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algn="l" eaLnBrk="1" hangingPunct="1"/>
            <a:r>
              <a:rPr lang="en-US" kern="0" dirty="0"/>
              <a:t/>
            </a:r>
            <a:br>
              <a:rPr lang="en-US" kern="0" dirty="0"/>
            </a:br>
            <a:endParaRPr lang="en-US" kern="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9239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2808564"/>
            <a:ext cx="4175760" cy="348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517906" y="0"/>
            <a:ext cx="9150094" cy="647700"/>
            <a:chOff x="-6094" y="0"/>
            <a:chExt cx="9150094" cy="6477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094" y="0"/>
              <a:ext cx="9150094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 descr="IRFMblanc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3065" y="35669"/>
              <a:ext cx="922985" cy="576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7608" y="-1"/>
            <a:ext cx="7418784" cy="612031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RMP Mitigated ELM Divertor Foot Prints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5174" y="980728"/>
            <a:ext cx="8355558" cy="1368152"/>
          </a:xfrm>
        </p:spPr>
        <p:txBody>
          <a:bodyPr/>
          <a:lstStyle/>
          <a:p>
            <a:r>
              <a:rPr lang="en-US" sz="2000" dirty="0"/>
              <a:t>The divertor footprints of the </a:t>
            </a:r>
            <a:r>
              <a:rPr lang="en-US" sz="2000" dirty="0"/>
              <a:t>simulated mitigated </a:t>
            </a:r>
            <a:r>
              <a:rPr lang="en-US" sz="2000" dirty="0"/>
              <a:t>ELMs mainly exhibit structures created by RMPs (here n=2), </a:t>
            </a:r>
            <a:r>
              <a:rPr lang="en-US" sz="2000" dirty="0"/>
              <a:t>modulated </a:t>
            </a:r>
            <a:r>
              <a:rPr lang="en-US" sz="2000" dirty="0"/>
              <a:t>by other </a:t>
            </a:r>
            <a:r>
              <a:rPr lang="en-US" sz="2000" dirty="0"/>
              <a:t>toroidal harmonics </a:t>
            </a:r>
            <a:r>
              <a:rPr lang="en-US" sz="2000" dirty="0"/>
              <a:t>of mitigated ELMs (</a:t>
            </a:r>
            <a:r>
              <a:rPr lang="en-US" sz="2000" dirty="0"/>
              <a:t>n=4,6,8)</a:t>
            </a:r>
          </a:p>
          <a:p>
            <a:pPr lvl="1"/>
            <a:r>
              <a:rPr lang="en-US" sz="1600" dirty="0"/>
              <a:t>Mitigated ELM perturbation not locked to RMP</a:t>
            </a:r>
            <a:endParaRPr lang="fr-FR" sz="1600" dirty="0"/>
          </a:p>
          <a:p>
            <a:endParaRPr lang="en-GB" sz="2000" dirty="0"/>
          </a:p>
        </p:txBody>
      </p:sp>
      <p:sp>
        <p:nvSpPr>
          <p:cNvPr id="11" name="Rectangle 10"/>
          <p:cNvSpPr/>
          <p:nvPr/>
        </p:nvSpPr>
        <p:spPr>
          <a:xfrm>
            <a:off x="8727590" y="647700"/>
            <a:ext cx="19211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fr-FR" sz="1600" i="1" dirty="0">
                <a:solidFill>
                  <a:srgbClr val="000000"/>
                </a:solidFill>
                <a:latin typeface="Arial" charset="0"/>
                <a:cs typeface="Arial" charset="0"/>
              </a:rPr>
              <a:t>[</a:t>
            </a:r>
            <a:r>
              <a:rPr lang="fr-FR" sz="1600" i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Cahyna</a:t>
            </a:r>
            <a:r>
              <a:rPr lang="fr-FR" sz="1600" i="1" dirty="0">
                <a:solidFill>
                  <a:srgbClr val="000000"/>
                </a:solidFill>
                <a:latin typeface="Arial" charset="0"/>
                <a:cs typeface="Arial" charset="0"/>
              </a:rPr>
              <a:t>, </a:t>
            </a:r>
            <a:r>
              <a:rPr lang="en-US" sz="1600" i="1" dirty="0">
                <a:solidFill>
                  <a:srgbClr val="000000"/>
                </a:solidFill>
                <a:latin typeface="Arial" charset="0"/>
                <a:cs typeface="Arial" charset="0"/>
              </a:rPr>
              <a:t>TH/P6-1]</a:t>
            </a:r>
            <a:r>
              <a:rPr lang="fr-FR" sz="1600" i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endParaRPr lang="fr-FR" sz="1600" i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978" y="2769142"/>
            <a:ext cx="4145280" cy="34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989" y="2784984"/>
            <a:ext cx="4166235" cy="348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097682" y="2348881"/>
            <a:ext cx="341987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1" hangingPunct="1"/>
            <a:r>
              <a:rPr lang="en-US" sz="1800" i="1" dirty="0">
                <a:latin typeface="+mn-lt"/>
              </a:rPr>
              <a:t>RMP off: rotating footprints with main mode structure n=8 ELM</a:t>
            </a:r>
            <a:endParaRPr lang="en-US" sz="1800" i="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79576" y="551723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chemeClr val="bg1"/>
                </a:solidFill>
                <a:latin typeface="+mn-lt"/>
              </a:rPr>
              <a:t>connection length</a:t>
            </a:r>
            <a:endParaRPr lang="en-GB" sz="18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74393" y="2419398"/>
            <a:ext cx="3293425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1" hangingPunct="1"/>
            <a:r>
              <a:rPr lang="en-US" sz="1800" i="1" dirty="0">
                <a:latin typeface="+mn-lt"/>
              </a:rPr>
              <a:t>RMP n=2 only: static footprints</a:t>
            </a:r>
          </a:p>
          <a:p>
            <a:pPr eaLnBrk="1" hangingPunct="1"/>
            <a:endParaRPr lang="en-US" sz="1800" dirty="0"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50917" y="2419398"/>
            <a:ext cx="322479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1" hangingPunct="1"/>
            <a:r>
              <a:rPr lang="en-US" sz="1800" i="1" dirty="0">
                <a:latin typeface="+mn-lt"/>
              </a:rPr>
              <a:t>RMP(n=2)+ELMs: n=2,4,6,8</a:t>
            </a:r>
          </a:p>
          <a:p>
            <a:pPr eaLnBrk="1" hangingPunct="1"/>
            <a:endParaRPr lang="en-US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6591024" y="551723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chemeClr val="bg1"/>
                </a:solidFill>
                <a:latin typeface="+mn-lt"/>
              </a:rPr>
              <a:t>connection length</a:t>
            </a:r>
            <a:endParaRPr lang="en-GB" sz="1800" i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177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876" y="2975787"/>
            <a:ext cx="2507501" cy="3304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Pellet Triggered ELMs in JET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0095" y="476672"/>
            <a:ext cx="8712968" cy="5615012"/>
          </a:xfrm>
        </p:spPr>
        <p:txBody>
          <a:bodyPr/>
          <a:lstStyle/>
          <a:p>
            <a:r>
              <a:rPr lang="en-US" sz="2000" dirty="0"/>
              <a:t>Previous: pellet triggered ELM simulations in DIII-D </a:t>
            </a:r>
          </a:p>
          <a:p>
            <a:pPr lvl="1"/>
            <a:r>
              <a:rPr lang="en-US" sz="1800" dirty="0"/>
              <a:t>ELMs (ballooning modes) are triggered by local 3D pressure perturbation created by the pellet</a:t>
            </a:r>
          </a:p>
          <a:p>
            <a:pPr lvl="2"/>
            <a:r>
              <a:rPr lang="en-US" sz="1600" dirty="0"/>
              <a:t>Density perturbation moving with sound speed, faster parallel conduction</a:t>
            </a:r>
          </a:p>
          <a:p>
            <a:pPr lvl="2"/>
            <a:r>
              <a:rPr lang="en-US" sz="1600" dirty="0"/>
              <a:t>Reasonable agreement on minimum pellet size required for ELM trigger</a:t>
            </a:r>
          </a:p>
          <a:p>
            <a:r>
              <a:rPr lang="en-US" sz="2000" dirty="0"/>
              <a:t>Here: complete cycle pellet triggered ELM in JET (#82885)</a:t>
            </a:r>
          </a:p>
          <a:p>
            <a:pPr lvl="1"/>
            <a:r>
              <a:rPr lang="en-US" sz="1800" dirty="0"/>
              <a:t>Pellets simulated as adiabatic moving density source using NGS ablation model</a:t>
            </a:r>
          </a:p>
          <a:p>
            <a:pPr lvl="2"/>
            <a:r>
              <a:rPr lang="en-US" sz="1600" dirty="0"/>
              <a:t>Pellet size 3.2x10</a:t>
            </a:r>
            <a:r>
              <a:rPr lang="en-US" sz="1600" baseline="30000" dirty="0"/>
              <a:t>20</a:t>
            </a:r>
            <a:r>
              <a:rPr lang="en-US" sz="1600" dirty="0"/>
              <a:t>, speed 78 m/s , LFS-mid plane,</a:t>
            </a:r>
            <a:r>
              <a:rPr lang="pl-PL" sz="1600" dirty="0"/>
              <a:t> </a:t>
            </a:r>
            <a:r>
              <a:rPr lang="pl-PL" sz="1600" dirty="0"/>
              <a:t>I</a:t>
            </a:r>
            <a:r>
              <a:rPr lang="pl-PL" sz="1600" baseline="-25000" dirty="0"/>
              <a:t>p</a:t>
            </a:r>
            <a:r>
              <a:rPr lang="pl-PL" sz="1600" dirty="0"/>
              <a:t> </a:t>
            </a:r>
            <a:r>
              <a:rPr lang="pl-PL" sz="1600" dirty="0"/>
              <a:t>= 2.0 MA, B</a:t>
            </a:r>
            <a:r>
              <a:rPr lang="pl-PL" sz="1600" baseline="-25000" dirty="0"/>
              <a:t>0</a:t>
            </a:r>
            <a:r>
              <a:rPr lang="pl-PL" sz="1600" dirty="0"/>
              <a:t> = </a:t>
            </a:r>
            <a:r>
              <a:rPr lang="pl-PL" sz="1600" dirty="0"/>
              <a:t>2.1T</a:t>
            </a:r>
            <a:r>
              <a:rPr lang="pl-PL" sz="1600" dirty="0"/>
              <a:t>, W = 2.9 </a:t>
            </a:r>
            <a:r>
              <a:rPr lang="pl-PL" sz="1600" dirty="0"/>
              <a:t>MJ</a:t>
            </a:r>
            <a:endParaRPr lang="en-GB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3122161"/>
            <a:ext cx="3888432" cy="315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5" y="3076362"/>
            <a:ext cx="4184913" cy="313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92344" y="5308522"/>
            <a:ext cx="1461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>
                <a:latin typeface="+mn-lt"/>
              </a:rPr>
              <a:t>density</a:t>
            </a:r>
            <a:br>
              <a:rPr lang="en-US" sz="1800" i="1" dirty="0">
                <a:latin typeface="+mn-lt"/>
              </a:rPr>
            </a:br>
            <a:r>
              <a:rPr lang="en-US" sz="1800" i="1" dirty="0">
                <a:latin typeface="+mn-lt"/>
              </a:rPr>
              <a:t> at the wall</a:t>
            </a:r>
            <a:endParaRPr lang="en-GB" sz="1800" i="1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278" y="1"/>
            <a:ext cx="1595072" cy="469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33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5392" y="0"/>
            <a:ext cx="8682608" cy="476250"/>
          </a:xfrm>
        </p:spPr>
        <p:txBody>
          <a:bodyPr/>
          <a:lstStyle/>
          <a:p>
            <a:r>
              <a:rPr lang="en-US" dirty="0" smtClean="0"/>
              <a:t>Pedestal Dependence Pellet Triggered ELMs Size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548681"/>
            <a:ext cx="9144000" cy="1944217"/>
          </a:xfrm>
        </p:spPr>
        <p:txBody>
          <a:bodyPr/>
          <a:lstStyle/>
          <a:p>
            <a:r>
              <a:rPr lang="en-US" sz="1800" dirty="0"/>
              <a:t>“Predicted” ELM size 108kJ (∆W/W=4%) compares to 100-250kJ in JET #82885 </a:t>
            </a:r>
          </a:p>
          <a:p>
            <a:r>
              <a:rPr lang="en-US" sz="1800" dirty="0"/>
              <a:t>Experimentally, pellet triggered ELM size increases with time since previous ELM</a:t>
            </a:r>
          </a:p>
          <a:p>
            <a:r>
              <a:rPr lang="en-US" sz="1800" dirty="0"/>
              <a:t>Non-linear MHD simulations show strong dependence of pellet triggered ELM energy loss on pedestal pressure gradient</a:t>
            </a:r>
          </a:p>
          <a:p>
            <a:pPr lvl="1"/>
            <a:r>
              <a:rPr lang="en-US" sz="1800" dirty="0"/>
              <a:t>No sharp transition from stable to unstable</a:t>
            </a:r>
          </a:p>
          <a:p>
            <a:pPr lvl="1"/>
            <a:r>
              <a:rPr lang="en-US" sz="1800" dirty="0"/>
              <a:t>This dependence (and imposed pellet frequency) determines the maximum sustainable pedestal gradient and possible performance penalty due to pellet pacing.</a:t>
            </a:r>
          </a:p>
          <a:p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4"/>
          <a:stretch/>
        </p:blipFill>
        <p:spPr bwMode="auto">
          <a:xfrm>
            <a:off x="3785696" y="2844163"/>
            <a:ext cx="4686568" cy="3446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810" y="293423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JET #82885</a:t>
            </a:r>
            <a:endParaRPr lang="en-GB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76120" y="5085184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70C0"/>
                </a:solidFill>
                <a:latin typeface="+mn-lt"/>
              </a:rPr>
              <a:t>b</a:t>
            </a:r>
            <a:r>
              <a:rPr lang="en-US" sz="1400" i="1" dirty="0">
                <a:solidFill>
                  <a:srgbClr val="0070C0"/>
                </a:solidFill>
                <a:latin typeface="+mn-lt"/>
              </a:rPr>
              <a:t>allooning</a:t>
            </a:r>
            <a:br>
              <a:rPr lang="en-US" sz="1400" i="1" dirty="0">
                <a:solidFill>
                  <a:srgbClr val="0070C0"/>
                </a:solidFill>
                <a:latin typeface="+mn-lt"/>
              </a:rPr>
            </a:br>
            <a:r>
              <a:rPr lang="en-US" sz="1400" i="1" dirty="0">
                <a:solidFill>
                  <a:srgbClr val="0070C0"/>
                </a:solidFill>
                <a:latin typeface="+mn-lt"/>
              </a:rPr>
              <a:t> unstable</a:t>
            </a:r>
            <a:endParaRPr lang="en-GB" sz="1400" i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72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MHD Simulations of DIII-D QH-mode Plasmas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927" y="476672"/>
            <a:ext cx="8928993" cy="1584176"/>
          </a:xfrm>
        </p:spPr>
        <p:txBody>
          <a:bodyPr/>
          <a:lstStyle/>
          <a:p>
            <a:r>
              <a:rPr lang="en-US" sz="2000" dirty="0"/>
              <a:t>Quiescent H-mode regime </a:t>
            </a:r>
            <a:r>
              <a:rPr lang="en-US" sz="2000" dirty="0" err="1"/>
              <a:t>characterised</a:t>
            </a:r>
            <a:r>
              <a:rPr lang="en-US" sz="2000" dirty="0"/>
              <a:t> by good confinement without ELMs</a:t>
            </a:r>
          </a:p>
          <a:p>
            <a:pPr lvl="1"/>
            <a:r>
              <a:rPr lang="en-US" sz="1800" dirty="0"/>
              <a:t>discovered in DIII-D, reproduced in AUG, JET, JT60-U</a:t>
            </a:r>
          </a:p>
          <a:p>
            <a:r>
              <a:rPr lang="en-GB" sz="2000" dirty="0"/>
              <a:t>Edge Harmonic Oscillation (EHO) </a:t>
            </a:r>
            <a:r>
              <a:rPr lang="en-GB" sz="2000" dirty="0"/>
              <a:t>induces </a:t>
            </a:r>
            <a:r>
              <a:rPr lang="en-GB" sz="2000" dirty="0"/>
              <a:t>density </a:t>
            </a:r>
            <a:r>
              <a:rPr lang="en-GB" sz="2000" dirty="0"/>
              <a:t>losses </a:t>
            </a:r>
            <a:r>
              <a:rPr lang="en-GB" sz="2000" dirty="0"/>
              <a:t>and </a:t>
            </a:r>
            <a:r>
              <a:rPr lang="en-GB" sz="2000" dirty="0"/>
              <a:t>allows a steady </a:t>
            </a:r>
            <a:r>
              <a:rPr lang="en-GB" sz="2000" dirty="0"/>
              <a:t>state </a:t>
            </a:r>
            <a:r>
              <a:rPr lang="en-GB" sz="2000" dirty="0"/>
              <a:t>H-mode</a:t>
            </a:r>
          </a:p>
          <a:p>
            <a:pPr lvl="1"/>
            <a:r>
              <a:rPr lang="en-GB" sz="1800" dirty="0"/>
              <a:t>EHO </a:t>
            </a:r>
            <a:r>
              <a:rPr lang="en-GB" sz="1800" dirty="0"/>
              <a:t>assumed to be a saturated </a:t>
            </a:r>
            <a:r>
              <a:rPr lang="en-GB" sz="1800" dirty="0"/>
              <a:t>kink-peeling </a:t>
            </a:r>
            <a:r>
              <a:rPr lang="en-GB" sz="1800" dirty="0"/>
              <a:t>MHD mode</a:t>
            </a:r>
          </a:p>
          <a:p>
            <a:r>
              <a:rPr lang="en-GB" sz="2000" dirty="0"/>
              <a:t>DIII-D QH-modes approaching ITER-relevant </a:t>
            </a:r>
            <a:r>
              <a:rPr lang="en-GB" sz="2000" dirty="0"/>
              <a:t>conditions</a:t>
            </a:r>
            <a:endParaRPr lang="en-GB" sz="20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7325612" y="2540927"/>
            <a:ext cx="3293707" cy="3684388"/>
            <a:chOff x="5724128" y="2463983"/>
            <a:chExt cx="3293707" cy="3684388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2617872"/>
              <a:ext cx="3122504" cy="3530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7577675" y="2482643"/>
              <a:ext cx="144016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i="1" dirty="0">
                  <a:latin typeface="+mn-lt"/>
                </a:rPr>
                <a:t>Burrell, </a:t>
              </a:r>
              <a:r>
                <a:rPr lang="en-GB" sz="1200" i="1" dirty="0">
                  <a:latin typeface="+mn-lt"/>
                </a:rPr>
                <a:t>NF2013</a:t>
              </a:r>
              <a:endParaRPr lang="en-GB" sz="1200" i="1" dirty="0">
                <a:latin typeface="+mn-lt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940152" y="2463983"/>
              <a:ext cx="7920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i="1" dirty="0">
                  <a:latin typeface="+mn-lt"/>
                </a:rPr>
                <a:t>DIII-D </a:t>
              </a:r>
              <a:endParaRPr lang="en-GB" sz="1400" i="1" dirty="0">
                <a:latin typeface="+mn-lt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500520" y="3936965"/>
            <a:ext cx="4099536" cy="2382913"/>
            <a:chOff x="755576" y="4005064"/>
            <a:chExt cx="3878588" cy="2206037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4005064"/>
              <a:ext cx="3878588" cy="220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2915816" y="4089182"/>
              <a:ext cx="1584176" cy="284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i="1" dirty="0">
                  <a:latin typeface="+mn-lt"/>
                </a:rPr>
                <a:t>Burrell, TTF2011</a:t>
              </a:r>
              <a:endParaRPr lang="en-GB" sz="1400" i="1" dirty="0">
                <a:latin typeface="+mn-lt"/>
              </a:endParaRPr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1834" y="4174505"/>
              <a:ext cx="471739" cy="137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1115616" y="4075345"/>
              <a:ext cx="792088" cy="284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i="1" dirty="0">
                  <a:latin typeface="+mn-lt"/>
                </a:rPr>
                <a:t>DIII-D </a:t>
              </a:r>
              <a:endParaRPr lang="en-GB" sz="1400" i="1" dirty="0">
                <a:latin typeface="+mn-lt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703513" y="2562931"/>
            <a:ext cx="5339131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1800" b="1" dirty="0">
                <a:solidFill>
                  <a:srgbClr val="7030A0"/>
                </a:solidFill>
                <a:latin typeface="+mn-lt"/>
              </a:rPr>
              <a:t>Can QH-mode be an option for ITER?</a:t>
            </a:r>
          </a:p>
          <a:p>
            <a:pPr marL="177800" indent="-1778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7030A0"/>
                </a:solidFill>
                <a:latin typeface="+mn-lt"/>
              </a:rPr>
              <a:t>Towards validation of non-linear MHD simulations on DIII-D QH-mode plasmas</a:t>
            </a:r>
          </a:p>
          <a:p>
            <a:pPr marL="177800" indent="-1778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7030A0"/>
                </a:solidFill>
                <a:latin typeface="+mn-lt"/>
              </a:rPr>
              <a:t>Extrapolation to ITER </a:t>
            </a:r>
            <a:endParaRPr lang="en-GB" sz="1800" dirty="0">
              <a:solidFill>
                <a:srgbClr val="7030A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462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5392" y="0"/>
            <a:ext cx="8359080" cy="476250"/>
          </a:xfrm>
        </p:spPr>
        <p:txBody>
          <a:bodyPr/>
          <a:lstStyle/>
          <a:p>
            <a:r>
              <a:rPr lang="en-US" dirty="0" smtClean="0"/>
              <a:t>MHD Simulation of DIII-D QH-mode #145117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2920" y="548680"/>
            <a:ext cx="8907576" cy="2021244"/>
          </a:xfrm>
        </p:spPr>
        <p:txBody>
          <a:bodyPr/>
          <a:lstStyle/>
          <a:p>
            <a:r>
              <a:rPr lang="en-US" sz="2000" dirty="0"/>
              <a:t>DIII-D #145117 pedestal close (below) to kink-peeling </a:t>
            </a:r>
            <a:r>
              <a:rPr lang="en-US" sz="2000" dirty="0"/>
              <a:t>ideal MHD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stability limit</a:t>
            </a:r>
          </a:p>
          <a:p>
            <a:r>
              <a:rPr lang="en-US" sz="2000" dirty="0"/>
              <a:t>JOREK simulations (ideal wall, no rotation) show </a:t>
            </a:r>
            <a:r>
              <a:rPr lang="en-US" sz="2000" b="1" dirty="0"/>
              <a:t>saturated kink-peeling mode</a:t>
            </a:r>
            <a:r>
              <a:rPr lang="en-US" sz="2000" dirty="0"/>
              <a:t> with dominant n=1 structure (3D stationary state)</a:t>
            </a:r>
          </a:p>
          <a:p>
            <a:pPr lvl="1"/>
            <a:r>
              <a:rPr lang="en-US" sz="1800" dirty="0"/>
              <a:t>n=5 mode most unstable mode, n=1 strong growth due to non-linear coupling</a:t>
            </a:r>
          </a:p>
          <a:p>
            <a:pPr lvl="1"/>
            <a:r>
              <a:rPr lang="en-US" sz="1800" dirty="0"/>
              <a:t>Bursting behavior found in some cases at high resistivity</a:t>
            </a:r>
          </a:p>
          <a:p>
            <a:pPr lvl="1"/>
            <a:endParaRPr lang="en-US" sz="1600" dirty="0"/>
          </a:p>
          <a:p>
            <a:endParaRPr lang="en-GB" sz="2000" dirty="0"/>
          </a:p>
        </p:txBody>
      </p:sp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5" y="2866903"/>
            <a:ext cx="4381369" cy="342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019" y="2980109"/>
            <a:ext cx="3792686" cy="3317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58019" y="264661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latin typeface="+mn-lt"/>
              </a:rPr>
              <a:t>m</a:t>
            </a:r>
            <a:r>
              <a:rPr lang="en-US" sz="1800" i="1" dirty="0">
                <a:latin typeface="+mn-lt"/>
              </a:rPr>
              <a:t>agnetic energy perturbation</a:t>
            </a:r>
            <a:endParaRPr lang="en-GB" sz="1800" i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97321" y="264661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latin typeface="+mn-lt"/>
              </a:rPr>
              <a:t>m</a:t>
            </a:r>
            <a:r>
              <a:rPr lang="en-US" sz="1800" i="1" dirty="0">
                <a:latin typeface="+mn-lt"/>
              </a:rPr>
              <a:t>agnetic energy perturbation</a:t>
            </a:r>
            <a:endParaRPr lang="en-GB" sz="18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998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113789"/>
            <a:ext cx="3200400" cy="315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5392" y="0"/>
            <a:ext cx="8431088" cy="476250"/>
          </a:xfrm>
        </p:spPr>
        <p:txBody>
          <a:bodyPr/>
          <a:lstStyle/>
          <a:p>
            <a:r>
              <a:rPr lang="en-US" dirty="0" smtClean="0"/>
              <a:t>EHO: Saturated </a:t>
            </a:r>
            <a:r>
              <a:rPr lang="en-US" dirty="0"/>
              <a:t>Low-n Kink-peeling Mode</a:t>
            </a:r>
            <a:endParaRPr lang="en-GB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775" y="2520443"/>
            <a:ext cx="1934049" cy="375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775520" y="631563"/>
            <a:ext cx="8355558" cy="1512168"/>
          </a:xfrm>
        </p:spPr>
        <p:txBody>
          <a:bodyPr/>
          <a:lstStyle/>
          <a:p>
            <a:r>
              <a:rPr lang="en-US" sz="2000" dirty="0"/>
              <a:t>Toroidal </a:t>
            </a:r>
            <a:r>
              <a:rPr lang="en-US" sz="2000" dirty="0" err="1"/>
              <a:t>localisation</a:t>
            </a:r>
            <a:r>
              <a:rPr lang="en-US" sz="2000" dirty="0"/>
              <a:t>, n=1-5 toroidal harmonics in phase</a:t>
            </a:r>
          </a:p>
          <a:p>
            <a:pPr lvl="1"/>
            <a:r>
              <a:rPr lang="en-US" sz="1800" dirty="0" err="1"/>
              <a:t>Localised</a:t>
            </a:r>
            <a:r>
              <a:rPr lang="en-US" sz="1800" dirty="0"/>
              <a:t> density perturbation at the separatrix</a:t>
            </a:r>
          </a:p>
          <a:p>
            <a:pPr lvl="1"/>
            <a:r>
              <a:rPr lang="en-US" sz="1800" dirty="0"/>
              <a:t>Consistent with EHO observations</a:t>
            </a:r>
          </a:p>
          <a:p>
            <a:r>
              <a:rPr lang="en-US" sz="2000" dirty="0" err="1"/>
              <a:t>Ergodic</a:t>
            </a:r>
            <a:r>
              <a:rPr lang="en-US" sz="2000" dirty="0"/>
              <a:t> region (~5cm width in mid-plane)</a:t>
            </a:r>
          </a:p>
          <a:p>
            <a:pPr lvl="1"/>
            <a:r>
              <a:rPr lang="en-US" sz="1800" dirty="0"/>
              <a:t>Contributes to mode saturation?</a:t>
            </a:r>
            <a:endParaRPr lang="en-GB" sz="1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438" y="2539864"/>
            <a:ext cx="4105656" cy="3744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67609" y="5638002"/>
            <a:ext cx="1288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latin typeface="+mn-lt"/>
              </a:rPr>
              <a:t>perturbed</a:t>
            </a:r>
          </a:p>
          <a:p>
            <a:r>
              <a:rPr lang="en-US" sz="1800" i="1" dirty="0">
                <a:latin typeface="+mn-lt"/>
              </a:rPr>
              <a:t>flux</a:t>
            </a:r>
            <a:endParaRPr lang="en-GB" sz="1800" i="1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47447" y="5646732"/>
            <a:ext cx="1148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latin typeface="+mn-lt"/>
              </a:rPr>
              <a:t>Poincare</a:t>
            </a:r>
            <a:endParaRPr lang="en-GB" sz="1800" i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99656" y="253986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+mn-lt"/>
              </a:rPr>
              <a:t>DIII-D #145117</a:t>
            </a:r>
            <a:endParaRPr lang="en-GB" i="1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20136" y="215111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latin typeface="+mn-lt"/>
              </a:rPr>
              <a:t>density at separatrix</a:t>
            </a:r>
            <a:endParaRPr lang="en-GB" sz="18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25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7176120" y="2561585"/>
            <a:ext cx="3155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+mn-lt"/>
              </a:rPr>
              <a:t>density (</a:t>
            </a:r>
            <a:r>
              <a:rPr lang="el-GR" sz="2000" i="1" dirty="0">
                <a:latin typeface="+mn-lt"/>
              </a:rPr>
              <a:t>ψ</a:t>
            </a:r>
            <a:r>
              <a:rPr lang="en-US" sz="2000" i="1" dirty="0">
                <a:latin typeface="+mn-lt"/>
              </a:rPr>
              <a:t>=0.95) evolution</a:t>
            </a:r>
            <a:endParaRPr lang="en-GB" sz="2000" i="1" dirty="0">
              <a:latin typeface="+mn-lt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04382"/>
            <a:ext cx="4556382" cy="3136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QH-mode Density Perturbation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620688"/>
            <a:ext cx="8499574" cy="1975574"/>
          </a:xfrm>
        </p:spPr>
        <p:txBody>
          <a:bodyPr/>
          <a:lstStyle/>
          <a:p>
            <a:r>
              <a:rPr lang="en-US" sz="2000" dirty="0" err="1"/>
              <a:t>ExB</a:t>
            </a:r>
            <a:r>
              <a:rPr lang="en-US" sz="2000" dirty="0"/>
              <a:t> flows from external kink/peeling mode leading to a significant outflow of density</a:t>
            </a:r>
          </a:p>
          <a:p>
            <a:pPr lvl="1"/>
            <a:r>
              <a:rPr lang="en-US" dirty="0" smtClean="0"/>
              <a:t>Reduction of pedestal density by ~25%</a:t>
            </a:r>
          </a:p>
          <a:p>
            <a:pPr lvl="1"/>
            <a:r>
              <a:rPr lang="en-US" dirty="0" smtClean="0"/>
              <a:t>Provides density/energy loss channel necessary for stationary ELM free H-mode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6120341" y="2576974"/>
            <a:ext cx="4532041" cy="3734386"/>
            <a:chOff x="4557518" y="2441336"/>
            <a:chExt cx="4532041" cy="3734386"/>
          </a:xfrm>
        </p:grpSpPr>
        <p:grpSp>
          <p:nvGrpSpPr>
            <p:cNvPr id="5" name="Group 4"/>
            <p:cNvGrpSpPr/>
            <p:nvPr/>
          </p:nvGrpSpPr>
          <p:grpSpPr>
            <a:xfrm>
              <a:off x="4557518" y="2692484"/>
              <a:ext cx="4532041" cy="3483238"/>
              <a:chOff x="4557518" y="2692484"/>
              <a:chExt cx="4532041" cy="3483238"/>
            </a:xfrm>
          </p:grpSpPr>
          <p:pic>
            <p:nvPicPr>
              <p:cNvPr id="6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7518" y="2692484"/>
                <a:ext cx="4532041" cy="3483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5515421" y="3007590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i="1" dirty="0">
                    <a:latin typeface="+mn-lt"/>
                  </a:rPr>
                  <a:t>n</a:t>
                </a:r>
                <a:r>
                  <a:rPr lang="en-US" sz="1800" i="1" dirty="0">
                    <a:latin typeface="+mn-lt"/>
                  </a:rPr>
                  <a:t>=1</a:t>
                </a:r>
                <a:endParaRPr lang="en-GB" sz="1800" i="1" dirty="0">
                  <a:latin typeface="+mn-lt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947469" y="4249437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i="1" dirty="0">
                    <a:latin typeface="+mn-lt"/>
                  </a:rPr>
                  <a:t>n=2</a:t>
                </a:r>
                <a:endParaRPr lang="en-GB" sz="1800" i="1" dirty="0">
                  <a:latin typeface="+mn-lt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521379" y="4857985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i="1" dirty="0">
                    <a:latin typeface="+mn-lt"/>
                  </a:rPr>
                  <a:t>n=3</a:t>
                </a:r>
                <a:endParaRPr lang="en-GB" sz="1800" i="1" dirty="0">
                  <a:latin typeface="+mn-lt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074243" y="5042651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i="1" dirty="0">
                    <a:latin typeface="+mn-lt"/>
                  </a:rPr>
                  <a:t>n=4</a:t>
                </a:r>
                <a:endParaRPr lang="en-GB" sz="1800" i="1" dirty="0">
                  <a:latin typeface="+mn-lt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5422870" y="2441336"/>
              <a:ext cx="334599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i="1" dirty="0">
                  <a:latin typeface="+mn-lt"/>
                </a:rPr>
                <a:t>frequency spectrum density </a:t>
              </a:r>
              <a:endParaRPr lang="en-GB" sz="1800" i="1" dirty="0">
                <a:latin typeface="+mn-lt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97" y="2758027"/>
            <a:ext cx="440055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071664" y="2527193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+mn-lt"/>
              </a:rPr>
              <a:t>density profiles</a:t>
            </a:r>
            <a:endParaRPr lang="en-GB" sz="20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914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7" y="3006307"/>
            <a:ext cx="3546140" cy="322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MHD Stability of Narrow SOL in ITER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5656" y="476673"/>
            <a:ext cx="9012345" cy="2193483"/>
          </a:xfrm>
        </p:spPr>
        <p:txBody>
          <a:bodyPr/>
          <a:lstStyle/>
          <a:p>
            <a:r>
              <a:rPr lang="en-US" sz="2000" dirty="0"/>
              <a:t>Scaling laws for the SOL width (in low-recycling regime) predict narrow SOL widths in ITER attached divertor conditions</a:t>
            </a:r>
          </a:p>
          <a:p>
            <a:pPr lvl="1"/>
            <a:r>
              <a:rPr lang="en-US" sz="1800" dirty="0"/>
              <a:t>Is there an MHD limit to the narrow SOL widths in ITER?</a:t>
            </a:r>
          </a:p>
          <a:p>
            <a:r>
              <a:rPr lang="en-US" sz="2000" dirty="0"/>
              <a:t>MHD stability analysis shows ITER plasmas with a narrow 1.2mm SOL</a:t>
            </a:r>
            <a:br>
              <a:rPr lang="en-US" sz="2000" dirty="0"/>
            </a:br>
            <a:r>
              <a:rPr lang="en-US" sz="2000" dirty="0"/>
              <a:t>are MHD stable</a:t>
            </a:r>
          </a:p>
          <a:p>
            <a:pPr lvl="1"/>
            <a:r>
              <a:rPr lang="en-US" sz="1800" dirty="0"/>
              <a:t>Pressure gradient is below infinite-n ballooning limit at separatrix</a:t>
            </a:r>
          </a:p>
          <a:p>
            <a:pPr lvl="1"/>
            <a:r>
              <a:rPr lang="en-US" sz="1800" dirty="0"/>
              <a:t>Integrated pedestal/SOL MHD stability using JOREK code finds no local SOL MHD limit (n&lt;50</a:t>
            </a:r>
            <a:r>
              <a:rPr lang="en-US" sz="1600" dirty="0"/>
              <a:t>)</a:t>
            </a:r>
          </a:p>
          <a:p>
            <a:pPr lvl="1"/>
            <a:endParaRPr lang="en-US" sz="1600" dirty="0"/>
          </a:p>
          <a:p>
            <a:pPr lvl="1"/>
            <a:endParaRPr lang="en-GB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69" y="3099211"/>
            <a:ext cx="4010787" cy="31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04312" y="5589241"/>
            <a:ext cx="1763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latin typeface="+mn-lt"/>
              </a:rPr>
              <a:t>perturbed flux (n=40)</a:t>
            </a:r>
            <a:endParaRPr lang="en-GB" sz="1800" i="1" dirty="0"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21917" y="3099212"/>
            <a:ext cx="4046667" cy="3140001"/>
            <a:chOff x="3059832" y="3501008"/>
            <a:chExt cx="4046667" cy="3140001"/>
          </a:xfrm>
        </p:grpSpPr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3501008"/>
              <a:ext cx="4046667" cy="3140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4139952" y="3645024"/>
              <a:ext cx="2664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 dirty="0">
                  <a:latin typeface="+mn-lt"/>
                </a:rPr>
                <a:t>Ballooning mode (n=40)</a:t>
              </a:r>
              <a:endParaRPr lang="en-GB" sz="1800" i="1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276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3512" y="548680"/>
            <a:ext cx="8964488" cy="5040560"/>
          </a:xfrm>
        </p:spPr>
        <p:txBody>
          <a:bodyPr/>
          <a:lstStyle/>
          <a:p>
            <a:r>
              <a:rPr lang="en-US" sz="2000" dirty="0"/>
              <a:t>Nonlinear MHD simulations of ELMs</a:t>
            </a:r>
          </a:p>
          <a:p>
            <a:pPr lvl="1"/>
            <a:r>
              <a:rPr lang="en-US" sz="1800" dirty="0"/>
              <a:t>Regular </a:t>
            </a:r>
            <a:r>
              <a:rPr lang="en-US" sz="1800" dirty="0" err="1"/>
              <a:t>ELMy</a:t>
            </a:r>
            <a:r>
              <a:rPr lang="en-US" sz="1800" dirty="0"/>
              <a:t> regime (diamagnetic effects)</a:t>
            </a:r>
          </a:p>
          <a:p>
            <a:pPr lvl="1"/>
            <a:r>
              <a:rPr lang="en-US" sz="1800" dirty="0"/>
              <a:t>ELM precursor rotates in electron diamagnetic direction, filaments mostly in opposite direction </a:t>
            </a:r>
          </a:p>
          <a:p>
            <a:r>
              <a:rPr lang="en-US" sz="2000" dirty="0"/>
              <a:t>RMP ELM mitigation</a:t>
            </a:r>
          </a:p>
          <a:p>
            <a:pPr lvl="1"/>
            <a:r>
              <a:rPr lang="en-US" sz="1800" dirty="0"/>
              <a:t>non-linearly driven by RMP modes with “tearing” like structure, providing reconnections with open field lines before large ELMs </a:t>
            </a:r>
            <a:r>
              <a:rPr lang="en-US" sz="1800" dirty="0"/>
              <a:t>have </a:t>
            </a:r>
            <a:r>
              <a:rPr lang="en-US" sz="1800" dirty="0"/>
              <a:t>time to develop</a:t>
            </a:r>
          </a:p>
          <a:p>
            <a:r>
              <a:rPr lang="en-US" sz="2000" dirty="0"/>
              <a:t>Pellet triggered ELMs</a:t>
            </a:r>
          </a:p>
          <a:p>
            <a:pPr lvl="1"/>
            <a:r>
              <a:rPr lang="en-US" sz="1800" dirty="0"/>
              <a:t>r</a:t>
            </a:r>
            <a:r>
              <a:rPr lang="en-US" sz="1800" dirty="0"/>
              <a:t>easonable agreement on ELM amplitude</a:t>
            </a:r>
          </a:p>
          <a:p>
            <a:pPr lvl="1"/>
            <a:r>
              <a:rPr lang="en-US" sz="1800" dirty="0"/>
              <a:t>pellet triggered ELM amplitude depends on phase in ELM cycle</a:t>
            </a:r>
          </a:p>
          <a:p>
            <a:r>
              <a:rPr lang="en-US" sz="2000" dirty="0"/>
              <a:t>QH-mode</a:t>
            </a:r>
          </a:p>
          <a:p>
            <a:pPr lvl="1"/>
            <a:r>
              <a:rPr lang="en-US" sz="1800" dirty="0"/>
              <a:t>Simulation of DIII-D QH-mode plasmas show low-n saturated kink-peeling</a:t>
            </a:r>
            <a:br>
              <a:rPr lang="en-US" sz="1800" dirty="0"/>
            </a:br>
            <a:r>
              <a:rPr lang="en-US" sz="1800" dirty="0"/>
              <a:t>mode, with EHO-like features</a:t>
            </a:r>
            <a:r>
              <a:rPr lang="en-US" sz="1800" dirty="0"/>
              <a:t> </a:t>
            </a:r>
            <a:r>
              <a:rPr lang="en-US" sz="1800" dirty="0"/>
              <a:t>(density loss, toroidal </a:t>
            </a:r>
            <a:r>
              <a:rPr lang="en-US" sz="1800" dirty="0" err="1"/>
              <a:t>localisation</a:t>
            </a:r>
            <a:r>
              <a:rPr lang="en-US" sz="1800" dirty="0"/>
              <a:t>)</a:t>
            </a:r>
            <a:endParaRPr lang="en-US" sz="1800" dirty="0"/>
          </a:p>
          <a:p>
            <a:r>
              <a:rPr lang="en-US" sz="2000" dirty="0"/>
              <a:t>SOL Stability</a:t>
            </a:r>
          </a:p>
          <a:p>
            <a:pPr lvl="1"/>
            <a:r>
              <a:rPr lang="en-US" sz="1800" dirty="0"/>
              <a:t>No MHD stability limit found for SOL widths down to 1.2mm in ITER</a:t>
            </a:r>
          </a:p>
          <a:p>
            <a:pPr lvl="1"/>
            <a:r>
              <a:rPr lang="en-US" sz="1800" dirty="0"/>
              <a:t>MHD not likely to limit  ITER SOL width</a:t>
            </a:r>
          </a:p>
        </p:txBody>
      </p:sp>
      <p:pic>
        <p:nvPicPr>
          <p:cNvPr id="1026" name="Picture 2" descr="http://torroja.dmt.upm.es/jsillero/wp-content/uploads/2012/09/prace_logo1-300x2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026" y="4869161"/>
            <a:ext cx="942975" cy="64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me Genc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983" y="5775151"/>
            <a:ext cx="1805940" cy="4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575" y="4077072"/>
            <a:ext cx="868680" cy="61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Mésocentre AM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136" y="5597795"/>
            <a:ext cx="1197864" cy="60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PAGE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132" y="487828"/>
            <a:ext cx="415292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ELM Control in ITER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528" y="616829"/>
            <a:ext cx="8568952" cy="5615012"/>
          </a:xfrm>
        </p:spPr>
        <p:txBody>
          <a:bodyPr/>
          <a:lstStyle/>
          <a:p>
            <a:r>
              <a:rPr lang="en-US" dirty="0" smtClean="0"/>
              <a:t>Natural ELMs in ITER</a:t>
            </a:r>
          </a:p>
          <a:p>
            <a:pPr lvl="1"/>
            <a:r>
              <a:rPr lang="en-US" dirty="0" smtClean="0"/>
              <a:t>Exp. </a:t>
            </a:r>
            <a:r>
              <a:rPr lang="en-US" dirty="0"/>
              <a:t>c</a:t>
            </a:r>
            <a:r>
              <a:rPr lang="en-US" dirty="0" smtClean="0"/>
              <a:t>ollisionality scaling: ∆W=20 MJ</a:t>
            </a:r>
          </a:p>
          <a:p>
            <a:pPr lvl="1"/>
            <a:r>
              <a:rPr lang="en-US" dirty="0" smtClean="0"/>
              <a:t>Mitigation to 0.7MJ required</a:t>
            </a:r>
          </a:p>
          <a:p>
            <a:r>
              <a:rPr lang="en-US" dirty="0" smtClean="0"/>
              <a:t>ITER ELM control methods</a:t>
            </a:r>
          </a:p>
          <a:p>
            <a:pPr lvl="1"/>
            <a:r>
              <a:rPr lang="en-US" b="1" dirty="0" smtClean="0"/>
              <a:t>Magnetic perturbation coils (RMP)</a:t>
            </a:r>
          </a:p>
          <a:p>
            <a:pPr lvl="1"/>
            <a:r>
              <a:rPr lang="en-US" b="1" dirty="0" smtClean="0"/>
              <a:t>Pellet injection</a:t>
            </a:r>
          </a:p>
          <a:p>
            <a:r>
              <a:rPr lang="en-US" dirty="0" smtClean="0"/>
              <a:t>Alternatives?</a:t>
            </a:r>
          </a:p>
          <a:p>
            <a:pPr lvl="1"/>
            <a:r>
              <a:rPr lang="en-US" dirty="0" smtClean="0"/>
              <a:t>Vertical kicks (Y. </a:t>
            </a:r>
            <a:r>
              <a:rPr lang="en-US" dirty="0"/>
              <a:t>Gribov, PPC/P3-21)</a:t>
            </a:r>
            <a:endParaRPr lang="en-US" dirty="0" smtClean="0"/>
          </a:p>
          <a:p>
            <a:pPr lvl="1"/>
            <a:r>
              <a:rPr lang="en-US" b="1" dirty="0" smtClean="0"/>
              <a:t>QH-mode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Physics basis for ITER</a:t>
            </a:r>
          </a:p>
          <a:p>
            <a:pPr lvl="1"/>
            <a:r>
              <a:rPr lang="en-US" dirty="0" smtClean="0"/>
              <a:t>Prediction natural ELM size requires simulations of multiple ELM cycles</a:t>
            </a:r>
          </a:p>
          <a:p>
            <a:pPr lvl="1"/>
            <a:r>
              <a:rPr lang="en-US" dirty="0" smtClean="0"/>
              <a:t>Physics of RMP ELM mitigation</a:t>
            </a:r>
          </a:p>
          <a:p>
            <a:pPr lvl="1"/>
            <a:r>
              <a:rPr lang="en-US" dirty="0" smtClean="0"/>
              <a:t>Minimum pellet size for ELM trigger, pellet triggered ELM size</a:t>
            </a:r>
          </a:p>
          <a:p>
            <a:pPr lvl="1"/>
            <a:r>
              <a:rPr lang="en-US" dirty="0" smtClean="0"/>
              <a:t>Conditions for QH-mode in ITER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672249" y="3424335"/>
            <a:ext cx="1855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latin typeface="+mn-lt"/>
              </a:rPr>
              <a:t>ITER ELM coils</a:t>
            </a:r>
            <a:endParaRPr lang="en-GB" sz="18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985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524001" y="3933056"/>
            <a:ext cx="9161259" cy="1656184"/>
          </a:xfrm>
          <a:prstGeom prst="rect">
            <a:avLst/>
          </a:prstGeom>
          <a:solidFill>
            <a:srgbClr val="CFAFE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 bwMode="auto">
          <a:xfrm>
            <a:off x="1532629" y="2276872"/>
            <a:ext cx="9144000" cy="1800200"/>
          </a:xfrm>
          <a:prstGeom prst="rect">
            <a:avLst/>
          </a:prstGeom>
          <a:solidFill>
            <a:srgbClr val="D3EBE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536" y="548680"/>
            <a:ext cx="8355558" cy="5615012"/>
          </a:xfrm>
        </p:spPr>
        <p:txBody>
          <a:bodyPr/>
          <a:lstStyle/>
          <a:p>
            <a:r>
              <a:rPr lang="en-GB" dirty="0" smtClean="0"/>
              <a:t>Introduction</a:t>
            </a:r>
          </a:p>
          <a:p>
            <a:pPr lvl="1"/>
            <a:r>
              <a:rPr lang="en-US" dirty="0" smtClean="0"/>
              <a:t>ITER ELM control</a:t>
            </a:r>
            <a:endParaRPr lang="en-GB" dirty="0"/>
          </a:p>
          <a:p>
            <a:pPr>
              <a:spcBef>
                <a:spcPts val="1200"/>
              </a:spcBef>
            </a:pPr>
            <a:r>
              <a:rPr lang="en-US" dirty="0" smtClean="0"/>
              <a:t>Non-linear MHD code JOREK</a:t>
            </a:r>
          </a:p>
          <a:p>
            <a:pPr lvl="1"/>
            <a:r>
              <a:rPr lang="en-US" dirty="0" smtClean="0"/>
              <a:t>MHD model, flows</a:t>
            </a:r>
            <a:endParaRPr lang="en-GB" dirty="0" smtClean="0"/>
          </a:p>
          <a:p>
            <a:pPr>
              <a:spcBef>
                <a:spcPts val="1200"/>
              </a:spcBef>
            </a:pPr>
            <a:r>
              <a:rPr lang="en-GB" dirty="0" smtClean="0"/>
              <a:t>ELMs, multiple cycles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Diamagnetic flow</a:t>
            </a:r>
            <a:endParaRPr lang="en-GB" dirty="0" smtClean="0"/>
          </a:p>
          <a:p>
            <a:pPr>
              <a:spcBef>
                <a:spcPts val="1200"/>
              </a:spcBef>
            </a:pPr>
            <a:r>
              <a:rPr lang="en-GB" dirty="0" smtClean="0"/>
              <a:t>ELM control:</a:t>
            </a:r>
          </a:p>
          <a:p>
            <a:pPr lvl="1"/>
            <a:r>
              <a:rPr lang="en-GB" sz="2400" dirty="0"/>
              <a:t>RMPs, ELM mitigation</a:t>
            </a:r>
          </a:p>
          <a:p>
            <a:pPr lvl="1"/>
            <a:r>
              <a:rPr lang="en-US" sz="2400" dirty="0">
                <a:solidFill>
                  <a:srgbClr val="7030A0"/>
                </a:solidFill>
              </a:rPr>
              <a:t>Pellet pacing in JET</a:t>
            </a:r>
          </a:p>
          <a:p>
            <a:pPr lvl="1"/>
            <a:r>
              <a:rPr lang="en-US" sz="2400" dirty="0">
                <a:solidFill>
                  <a:srgbClr val="7030A0"/>
                </a:solidFill>
              </a:rPr>
              <a:t>QH-mode in DIII-D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Narrow Scrape-off Layer MHD Stability in ITER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 smtClean="0"/>
              <a:t>Conclusions</a:t>
            </a:r>
            <a:endParaRPr lang="en-GB" dirty="0" smtClean="0"/>
          </a:p>
          <a:p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184233" y="2332422"/>
            <a:ext cx="2448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rgbClr val="0070C0"/>
                </a:solidFill>
                <a:latin typeface="+mn-lt"/>
              </a:rPr>
              <a:t>TH/6-1Rb</a:t>
            </a:r>
          </a:p>
          <a:p>
            <a:pPr algn="r"/>
            <a:r>
              <a:rPr lang="en-US" i="1" dirty="0" err="1">
                <a:solidFill>
                  <a:srgbClr val="0070C0"/>
                </a:solidFill>
                <a:latin typeface="+mn-lt"/>
              </a:rPr>
              <a:t>Becoulet</a:t>
            </a:r>
            <a:r>
              <a:rPr lang="en-US" i="1" dirty="0">
                <a:solidFill>
                  <a:srgbClr val="0070C0"/>
                </a:solidFill>
                <a:latin typeface="+mn-lt"/>
              </a:rPr>
              <a:t> et al.</a:t>
            </a:r>
            <a:endParaRPr lang="en-GB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70439" y="4086142"/>
            <a:ext cx="2489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rgbClr val="7030A0"/>
                </a:solidFill>
                <a:latin typeface="+mn-lt"/>
              </a:rPr>
              <a:t>TH/6-1Ra</a:t>
            </a:r>
          </a:p>
          <a:p>
            <a:pPr algn="r"/>
            <a:r>
              <a:rPr lang="en-US" i="1" dirty="0">
                <a:solidFill>
                  <a:srgbClr val="7030A0"/>
                </a:solidFill>
                <a:latin typeface="+mn-lt"/>
              </a:rPr>
              <a:t>Huijsmans et </a:t>
            </a:r>
            <a:r>
              <a:rPr lang="en-US" i="1">
                <a:solidFill>
                  <a:srgbClr val="7030A0"/>
                </a:solidFill>
                <a:latin typeface="+mn-lt"/>
              </a:rPr>
              <a:t>al.</a:t>
            </a:r>
            <a:endParaRPr lang="en-GB" i="1" dirty="0">
              <a:solidFill>
                <a:srgbClr val="7030A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704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231" y="0"/>
            <a:ext cx="7545161" cy="476250"/>
          </a:xfrm>
        </p:spPr>
        <p:txBody>
          <a:bodyPr/>
          <a:lstStyle/>
          <a:p>
            <a:r>
              <a:rPr lang="en-US" dirty="0" smtClean="0"/>
              <a:t>Non-Linear MHD code JOREK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536" y="620688"/>
            <a:ext cx="8355558" cy="2520280"/>
          </a:xfrm>
        </p:spPr>
        <p:txBody>
          <a:bodyPr/>
          <a:lstStyle/>
          <a:p>
            <a:r>
              <a:rPr lang="en-US" dirty="0" smtClean="0"/>
              <a:t>3D toroidal geometry (reduced) MHD code</a:t>
            </a:r>
          </a:p>
          <a:p>
            <a:pPr lvl="1"/>
            <a:r>
              <a:rPr lang="en-US" dirty="0" smtClean="0"/>
              <a:t>full domain, open-closed field lines, resistive wall, </a:t>
            </a:r>
            <a:r>
              <a:rPr lang="en-US" dirty="0"/>
              <a:t>vacuum, </a:t>
            </a:r>
            <a:r>
              <a:rPr lang="en-US" dirty="0" smtClean="0"/>
              <a:t>PF coils</a:t>
            </a:r>
          </a:p>
          <a:p>
            <a:pPr lvl="1"/>
            <a:r>
              <a:rPr lang="en-US" dirty="0" smtClean="0"/>
              <a:t>developed within </a:t>
            </a:r>
            <a:r>
              <a:rPr lang="en-US" dirty="0"/>
              <a:t>(mostly) European </a:t>
            </a:r>
            <a:r>
              <a:rPr lang="en-US" dirty="0" smtClean="0"/>
              <a:t>collaboration</a:t>
            </a:r>
          </a:p>
          <a:p>
            <a:r>
              <a:rPr lang="en-US" dirty="0" smtClean="0"/>
              <a:t>including </a:t>
            </a:r>
            <a:r>
              <a:rPr lang="en-US" dirty="0"/>
              <a:t>flows: </a:t>
            </a:r>
            <a:r>
              <a:rPr lang="en-US" dirty="0" smtClean="0"/>
              <a:t>ion and electron diamagnetic flows, </a:t>
            </a:r>
            <a:r>
              <a:rPr lang="en-US" dirty="0"/>
              <a:t>source of toroidal rotation, neoclassical poloidal </a:t>
            </a:r>
            <a:r>
              <a:rPr lang="en-US" dirty="0" smtClean="0"/>
              <a:t>viscosity</a:t>
            </a:r>
          </a:p>
          <a:p>
            <a:pPr lvl="1"/>
            <a:r>
              <a:rPr lang="en-US" dirty="0" smtClean="0"/>
              <a:t>divertor </a:t>
            </a:r>
            <a:r>
              <a:rPr lang="en-US" dirty="0"/>
              <a:t>sheath boundary conditions</a:t>
            </a:r>
          </a:p>
          <a:p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307" y="1"/>
            <a:ext cx="9239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099486" y="3303519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JET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#77329</a:t>
            </a:r>
            <a:endParaRPr lang="fr-FR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1650326" y="3640322"/>
            <a:ext cx="2268000" cy="2646000"/>
            <a:chOff x="51422" y="3789040"/>
            <a:chExt cx="2160000" cy="2520000"/>
          </a:xfrm>
        </p:grpSpPr>
        <p:pic>
          <p:nvPicPr>
            <p:cNvPr id="5" name="Image 1"/>
            <p:cNvPicPr preferRelativeResize="0"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22" y="3789040"/>
              <a:ext cx="2160000" cy="25200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93725" y="4687285"/>
              <a:ext cx="1152128" cy="439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baseline="-25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//</a:t>
              </a: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=C</a:t>
              </a:r>
              <a:r>
                <a:rPr lang="en-US" baseline="-25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GB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935760" y="3660238"/>
            <a:ext cx="2268000" cy="2646000"/>
            <a:chOff x="2411760" y="3789040"/>
            <a:chExt cx="2268000" cy="2646000"/>
          </a:xfrm>
        </p:grpSpPr>
        <p:pic>
          <p:nvPicPr>
            <p:cNvPr id="6" name="Image 4"/>
            <p:cNvPicPr preferRelativeResize="0"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760" y="3789040"/>
              <a:ext cx="2268000" cy="26460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746316" y="4666281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baseline="-25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neoclassic</a:t>
              </a:r>
              <a:endParaRPr lang="en-GB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168008" y="3640322"/>
            <a:ext cx="2268000" cy="2646000"/>
            <a:chOff x="4644008" y="3766322"/>
            <a:chExt cx="2268000" cy="2646000"/>
          </a:xfrm>
        </p:grpSpPr>
        <p:pic>
          <p:nvPicPr>
            <p:cNvPr id="7" name="Image 5"/>
            <p:cNvPicPr preferRelativeResize="0"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3766322"/>
              <a:ext cx="2268000" cy="26460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932040" y="4677435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baseline="-25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poloidal</a:t>
              </a:r>
              <a:endParaRPr lang="en-GB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328008" y="3660238"/>
            <a:ext cx="2268000" cy="2646000"/>
            <a:chOff x="6804008" y="3766322"/>
            <a:chExt cx="2268000" cy="2646000"/>
          </a:xfrm>
        </p:grpSpPr>
        <p:pic>
          <p:nvPicPr>
            <p:cNvPr id="8" name="Image 2"/>
            <p:cNvPicPr preferRelativeResize="0"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008" y="3766322"/>
              <a:ext cx="2268000" cy="26460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020272" y="4675456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n-US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radial</a:t>
              </a:r>
              <a:endParaRPr lang="en-GB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775520" y="3193478"/>
            <a:ext cx="3491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+mn-lt"/>
              </a:rPr>
              <a:t>Stationary equilibrium flows</a:t>
            </a:r>
            <a:endParaRPr lang="en-GB" sz="20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014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17906" y="0"/>
            <a:ext cx="9150094" cy="647700"/>
            <a:chOff x="-6094" y="0"/>
            <a:chExt cx="9150094" cy="6477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094" y="0"/>
              <a:ext cx="9150094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 descr="IRFMblanc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3065" y="35669"/>
              <a:ext cx="922985" cy="576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7608" y="-1"/>
            <a:ext cx="7418784" cy="612031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ELM Simulation: Mode </a:t>
            </a:r>
            <a:r>
              <a:rPr lang="en-US" dirty="0">
                <a:solidFill>
                  <a:schemeClr val="bg1"/>
                </a:solidFill>
              </a:rPr>
              <a:t>R</a:t>
            </a:r>
            <a:r>
              <a:rPr lang="en-US" dirty="0" smtClean="0">
                <a:solidFill>
                  <a:schemeClr val="bg1"/>
                </a:solidFill>
              </a:rPr>
              <a:t>otation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648824"/>
            <a:ext cx="8495212" cy="2852184"/>
          </a:xfrm>
        </p:spPr>
        <p:txBody>
          <a:bodyPr/>
          <a:lstStyle/>
          <a:p>
            <a:r>
              <a:rPr lang="en-US" sz="2000" dirty="0"/>
              <a:t>Observations in MAST, AUG, KSTAR: ELM </a:t>
            </a:r>
            <a:r>
              <a:rPr lang="en-US" sz="2000" dirty="0"/>
              <a:t>precursor </a:t>
            </a:r>
            <a:r>
              <a:rPr lang="en-US" sz="2000" dirty="0"/>
              <a:t>rotating </a:t>
            </a:r>
            <a:r>
              <a:rPr lang="en-US" sz="2000" dirty="0" err="1"/>
              <a:t>poloidally</a:t>
            </a:r>
            <a:r>
              <a:rPr lang="en-US" sz="2000" dirty="0"/>
              <a:t> </a:t>
            </a:r>
            <a:r>
              <a:rPr lang="en-US" sz="2000" dirty="0"/>
              <a:t>mainly in the electron diamagnetic </a:t>
            </a:r>
            <a:r>
              <a:rPr lang="en-US" sz="2000" dirty="0"/>
              <a:t>(=</a:t>
            </a:r>
            <a:r>
              <a:rPr lang="en-US" sz="2000" dirty="0" err="1"/>
              <a:t>ExB</a:t>
            </a:r>
            <a:r>
              <a:rPr lang="en-US" sz="2000" dirty="0"/>
              <a:t>) direction</a:t>
            </a:r>
          </a:p>
          <a:p>
            <a:r>
              <a:rPr lang="en-US" sz="2000" dirty="0"/>
              <a:t>ELM simulations with consistent poloidal, diamagnetic and parallel flows show linear ballooning mode (~precursor) moving in electron diamagnetic direction (~0.5</a:t>
            </a:r>
            <a:r>
              <a:rPr lang="en-US" sz="2000" dirty="0">
                <a:sym typeface="Symbol"/>
              </a:rPr>
              <a:t></a:t>
            </a:r>
            <a:r>
              <a:rPr lang="en-US" sz="2000" baseline="-25000" dirty="0">
                <a:sym typeface="Symbol"/>
              </a:rPr>
              <a:t>e</a:t>
            </a:r>
            <a:r>
              <a:rPr lang="en-US" sz="2000" dirty="0">
                <a:sym typeface="Symbol"/>
              </a:rPr>
              <a:t>*, in the lab frame, Vpol~20-40 km/s) </a:t>
            </a:r>
          </a:p>
          <a:p>
            <a:pPr lvl="1"/>
            <a:r>
              <a:rPr lang="en-US" dirty="0" smtClean="0">
                <a:sym typeface="Symbol"/>
              </a:rPr>
              <a:t>mode rotation in ion diamagnetic direction in plasma frame </a:t>
            </a:r>
            <a:r>
              <a:rPr lang="en-US" dirty="0" smtClean="0"/>
              <a:t>(~</a:t>
            </a:r>
            <a:r>
              <a:rPr lang="en-US" dirty="0"/>
              <a:t>0.5</a:t>
            </a:r>
            <a:r>
              <a:rPr lang="en-US" dirty="0" smtClean="0">
                <a:sym typeface="Symbol"/>
              </a:rPr>
              <a:t></a:t>
            </a:r>
            <a:r>
              <a:rPr lang="en-US" baseline="-25000" dirty="0" smtClean="0">
                <a:sym typeface="Symbol"/>
              </a:rPr>
              <a:t>i</a:t>
            </a:r>
            <a:r>
              <a:rPr lang="en-US" dirty="0" smtClean="0">
                <a:sym typeface="Symbol"/>
              </a:rPr>
              <a:t>*) </a:t>
            </a:r>
            <a:endParaRPr lang="en-GB" dirty="0"/>
          </a:p>
        </p:txBody>
      </p:sp>
      <p:pic>
        <p:nvPicPr>
          <p:cNvPr id="7" name="Picture 6" descr="C:\Users\FO227442\Documents\THESE\Presentations\EPS_2014\color_flux_time_ARROW_ALL_DIA4P5E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661" y="2780929"/>
            <a:ext cx="4391292" cy="151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163" y="2780928"/>
            <a:ext cx="4427984" cy="3218756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701661" y="4397479"/>
            <a:ext cx="4560502" cy="285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6688" indent="-166688" algn="l" defTabSz="795338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075" indent="-179388" algn="l" defTabSz="795338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70C0"/>
                </a:solidFill>
                <a:latin typeface="+mn-lt"/>
              </a:defRPr>
            </a:lvl2pPr>
            <a:lvl3pPr marL="457200" indent="-111125" algn="l" defTabSz="795338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692150" indent="-179388" algn="l" defTabSz="795338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7030A0"/>
                </a:solidFill>
                <a:latin typeface="+mn-lt"/>
              </a:defRPr>
            </a:lvl4pPr>
            <a:lvl5pPr marL="858838" indent="-166688" algn="l" defTabSz="795338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343150" indent="-184150" algn="l" defTabSz="795338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800350" indent="-184150" algn="l" defTabSz="795338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257550" indent="-184150" algn="l" defTabSz="795338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714750" indent="-184150" algn="l" defTabSz="795338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non-linear phase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7800"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Reduction of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flows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Filaments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are sheared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the opposite (ion) direction due to non-linear driven n=0 poloidal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flow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70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17906" y="0"/>
            <a:ext cx="9150094" cy="647700"/>
            <a:chOff x="-6094" y="0"/>
            <a:chExt cx="9150094" cy="647700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094" y="0"/>
              <a:ext cx="9150094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 descr="IRFMblanc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3065" y="35669"/>
              <a:ext cx="922985" cy="576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7517" y="35669"/>
            <a:ext cx="7418784" cy="47625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ELM Simulations with Diamagnetic Flows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2" y="667781"/>
            <a:ext cx="8784976" cy="1368152"/>
          </a:xfrm>
        </p:spPr>
        <p:txBody>
          <a:bodyPr/>
          <a:lstStyle/>
          <a:p>
            <a:r>
              <a:rPr lang="en-US" sz="2000" dirty="0"/>
              <a:t>Experimentally, ELM energy losses are predominantly (2:1) towards the inner divertor</a:t>
            </a:r>
          </a:p>
          <a:p>
            <a:r>
              <a:rPr lang="en-US" sz="2000" dirty="0">
                <a:solidFill>
                  <a:srgbClr val="0070C0"/>
                </a:solidFill>
              </a:rPr>
              <a:t>Previously, ELM MHD simulations (not including diamagnetic flow) yielded larger heat load asymmetry towards the outer divertor</a:t>
            </a:r>
          </a:p>
          <a:p>
            <a:r>
              <a:rPr lang="en-US" sz="2000" dirty="0"/>
              <a:t>Including diamagnetic flows leads to a </a:t>
            </a:r>
            <a:r>
              <a:rPr lang="en-US" sz="2000" b="1" dirty="0"/>
              <a:t>symmetric distribution (1:1) </a:t>
            </a:r>
            <a:r>
              <a:rPr lang="en-US" sz="2000" dirty="0"/>
              <a:t>of ELM divertor heat loads</a:t>
            </a:r>
            <a:endParaRPr lang="en-GB" sz="20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691" y="3035417"/>
            <a:ext cx="2869156" cy="325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3047257"/>
            <a:ext cx="2699792" cy="325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847" y="3120123"/>
            <a:ext cx="3400425" cy="318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17907" y="2619261"/>
            <a:ext cx="2971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Symbol" panose="05050102010706020507" pitchFamily="18" charset="2"/>
                <a:sym typeface="Symbol"/>
              </a:rPr>
              <a:t></a:t>
            </a:r>
            <a:r>
              <a:rPr lang="en-US" sz="1800" i="1" dirty="0">
                <a:latin typeface="+mn-lt"/>
                <a:sym typeface="Symbol"/>
              </a:rPr>
              <a:t>*=0 </a:t>
            </a:r>
            <a:r>
              <a:rPr lang="en-US" sz="1600" i="1" dirty="0">
                <a:latin typeface="+mn-lt"/>
                <a:sym typeface="Symbol"/>
              </a:rPr>
              <a:t>(no diamagnetic flows)</a:t>
            </a:r>
            <a:endParaRPr lang="en-GB" sz="1800" i="1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69674" y="2609644"/>
            <a:ext cx="2810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latin typeface="+mn-lt"/>
                <a:sym typeface="Symbol"/>
              </a:rPr>
              <a:t>including</a:t>
            </a:r>
            <a:r>
              <a:rPr lang="en-US" i="1" dirty="0">
                <a:sym typeface="Symbol"/>
              </a:rPr>
              <a:t> </a:t>
            </a:r>
            <a:r>
              <a:rPr lang="en-US" i="1" dirty="0">
                <a:latin typeface="Symbol" panose="05050102010706020507" pitchFamily="18" charset="2"/>
                <a:sym typeface="Symbol"/>
              </a:rPr>
              <a:t></a:t>
            </a:r>
            <a:r>
              <a:rPr lang="en-US" sz="1600" i="1" dirty="0">
                <a:latin typeface="+mn-lt"/>
                <a:sym typeface="Symbol"/>
              </a:rPr>
              <a:t>*,</a:t>
            </a:r>
            <a:r>
              <a:rPr lang="en-US" sz="1800" i="1" dirty="0" err="1">
                <a:latin typeface="+mn-lt"/>
                <a:sym typeface="Symbol"/>
              </a:rPr>
              <a:t>V</a:t>
            </a:r>
            <a:r>
              <a:rPr lang="en-US" sz="1800" i="1" baseline="-25000" dirty="0" err="1">
                <a:latin typeface="+mn-lt"/>
                <a:sym typeface="Symbol"/>
              </a:rPr>
              <a:t>neo</a:t>
            </a:r>
            <a:r>
              <a:rPr lang="en-US" sz="1800" i="1" dirty="0">
                <a:latin typeface="+mn-lt"/>
                <a:sym typeface="Symbol"/>
              </a:rPr>
              <a:t>, </a:t>
            </a:r>
            <a:r>
              <a:rPr lang="en-US" sz="1800" i="1" dirty="0" err="1">
                <a:latin typeface="+mn-lt"/>
                <a:sym typeface="Symbol"/>
              </a:rPr>
              <a:t>V</a:t>
            </a:r>
            <a:r>
              <a:rPr lang="en-US" sz="1800" i="1" baseline="-25000" dirty="0" err="1">
                <a:latin typeface="+mn-lt"/>
                <a:sym typeface="Symbol"/>
              </a:rPr>
              <a:t>tor</a:t>
            </a:r>
            <a:endParaRPr lang="en-GB" sz="2000" i="1" baseline="-250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1865" y="2849520"/>
            <a:ext cx="281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>
                <a:latin typeface="+mn-lt"/>
                <a:sym typeface="Symbol"/>
              </a:rPr>
              <a:t>Divertor Power</a:t>
            </a:r>
            <a:endParaRPr lang="en-GB" sz="2000" i="1" baseline="-25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18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893" y="2980706"/>
            <a:ext cx="3822192" cy="329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517906" y="0"/>
            <a:ext cx="9150094" cy="647700"/>
            <a:chOff x="-6094" y="0"/>
            <a:chExt cx="9150094" cy="6477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094" y="0"/>
              <a:ext cx="9150094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 descr="IRFMblanc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3065" y="35669"/>
              <a:ext cx="922985" cy="576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7608" y="85725"/>
            <a:ext cx="7274768" cy="47625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MHD Simulation of Multiple ELM Cycles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906" y="620688"/>
            <a:ext cx="9042144" cy="2360017"/>
          </a:xfrm>
        </p:spPr>
        <p:txBody>
          <a:bodyPr/>
          <a:lstStyle/>
          <a:p>
            <a:r>
              <a:rPr lang="en-US" sz="2000" dirty="0"/>
              <a:t>Without diamagnetic flow: </a:t>
            </a:r>
          </a:p>
          <a:p>
            <a:pPr lvl="1"/>
            <a:r>
              <a:rPr lang="en-US" dirty="0" smtClean="0"/>
              <a:t>residual </a:t>
            </a:r>
            <a:r>
              <a:rPr lang="en-US" dirty="0"/>
              <a:t>MHD after </a:t>
            </a:r>
            <a:r>
              <a:rPr lang="en-US" dirty="0" smtClean="0"/>
              <a:t>ELM </a:t>
            </a:r>
            <a:r>
              <a:rPr lang="en-US" dirty="0"/>
              <a:t>crash prevents pedestal </a:t>
            </a:r>
            <a:r>
              <a:rPr lang="en-US" dirty="0" smtClean="0"/>
              <a:t>rebuild </a:t>
            </a:r>
            <a:r>
              <a:rPr lang="en-US" b="1" dirty="0"/>
              <a:t>=&gt; single ELM</a:t>
            </a:r>
          </a:p>
          <a:p>
            <a:pPr lvl="1"/>
            <a:r>
              <a:rPr lang="en-US" dirty="0" smtClean="0"/>
              <a:t>ELM size depends on initial conditions (no reliable ELM size predictions)</a:t>
            </a:r>
          </a:p>
          <a:p>
            <a:r>
              <a:rPr lang="en-US" sz="2000" dirty="0"/>
              <a:t>Including diamagnetic flows: </a:t>
            </a:r>
            <a:r>
              <a:rPr lang="en-US" sz="2000" b="1" dirty="0"/>
              <a:t>regular </a:t>
            </a:r>
            <a:r>
              <a:rPr lang="en-US" sz="2000" b="1" dirty="0" err="1"/>
              <a:t>ELMy</a:t>
            </a:r>
            <a:r>
              <a:rPr lang="en-US" sz="2000" b="1" dirty="0"/>
              <a:t> regime</a:t>
            </a:r>
          </a:p>
          <a:p>
            <a:pPr lvl="1"/>
            <a:r>
              <a:rPr lang="en-US" dirty="0" err="1" smtClean="0"/>
              <a:t>Stabilisation</a:t>
            </a:r>
            <a:r>
              <a:rPr lang="en-US" dirty="0" smtClean="0"/>
              <a:t> of residual MHD by diamagnetic flows allows pedestal rebuild</a:t>
            </a:r>
          </a:p>
          <a:p>
            <a:pPr lvl="1"/>
            <a:r>
              <a:rPr lang="en-US" dirty="0" smtClean="0"/>
              <a:t>Small high frequency ELMs (~500-2000 Hz)</a:t>
            </a:r>
            <a:endParaRPr lang="en-GB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201" y="3161128"/>
            <a:ext cx="3840480" cy="308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221" y="2956874"/>
            <a:ext cx="3939159" cy="3332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83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17906" y="0"/>
            <a:ext cx="9150094" cy="647700"/>
            <a:chOff x="-6094" y="0"/>
            <a:chExt cx="9150094" cy="6477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094" y="0"/>
              <a:ext cx="9150094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 descr="IRFMblanc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3065" y="35669"/>
              <a:ext cx="922985" cy="576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9616" y="-1"/>
            <a:ext cx="7346776" cy="612031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RMP ELM Mitigation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7211" y="647700"/>
            <a:ext cx="7446928" cy="1965384"/>
          </a:xfrm>
        </p:spPr>
        <p:txBody>
          <a:bodyPr/>
          <a:lstStyle/>
          <a:p>
            <a:r>
              <a:rPr lang="en-US" sz="2000" dirty="0"/>
              <a:t>JET #77329, </a:t>
            </a:r>
            <a:r>
              <a:rPr lang="en-US" sz="2000" dirty="0"/>
              <a:t>Error Field Correction Coils (EFCC), n=2</a:t>
            </a:r>
          </a:p>
          <a:p>
            <a:r>
              <a:rPr lang="en-US" sz="2000" dirty="0"/>
              <a:t>Large discrete ELMs are replaced by small </a:t>
            </a:r>
            <a:r>
              <a:rPr lang="en-US" sz="2000" dirty="0" err="1"/>
              <a:t>bursty</a:t>
            </a:r>
            <a:r>
              <a:rPr lang="en-US" sz="2000" dirty="0"/>
              <a:t> events- continuous MHD</a:t>
            </a:r>
          </a:p>
          <a:p>
            <a:pPr lvl="1"/>
            <a:r>
              <a:rPr lang="en-US" sz="1800" dirty="0"/>
              <a:t>Due to non-linear coupling of toroidal harmonics by low-n RMP</a:t>
            </a:r>
          </a:p>
          <a:p>
            <a:pPr lvl="1"/>
            <a:r>
              <a:rPr lang="en-US" sz="1800" dirty="0"/>
              <a:t>Threshold in RMP coil current </a:t>
            </a:r>
          </a:p>
          <a:p>
            <a:r>
              <a:rPr lang="en-US" sz="2000" dirty="0"/>
              <a:t>Divertor peak heat flux reduced up to factor ~10</a:t>
            </a:r>
            <a:endParaRPr lang="en-GB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418" y="7029400"/>
            <a:ext cx="6916766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296" y="647700"/>
            <a:ext cx="1768704" cy="1643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8418734" y="2341863"/>
            <a:ext cx="22492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600" i="1" dirty="0">
                <a:latin typeface="+mn-lt"/>
              </a:rPr>
              <a:t>[Becoulet, PRL2014]</a:t>
            </a:r>
            <a:endParaRPr lang="fr-FR" sz="1600" i="1" dirty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688288" y="2328159"/>
            <a:ext cx="30963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dirty="0"/>
          </a:p>
        </p:txBody>
      </p: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8344457" y="3058689"/>
            <a:ext cx="2194094" cy="3240000"/>
            <a:chOff x="6804248" y="3129070"/>
            <a:chExt cx="1982158" cy="2927037"/>
          </a:xfrm>
        </p:grpSpPr>
        <p:pic>
          <p:nvPicPr>
            <p:cNvPr id="14" name="Image 7"/>
            <p:cNvPicPr preferRelativeResize="0"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85" t="5682" r="13791"/>
            <a:stretch/>
          </p:blipFill>
          <p:spPr>
            <a:xfrm>
              <a:off x="6804248" y="3129070"/>
              <a:ext cx="1982158" cy="2927037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7375296" y="4130406"/>
              <a:ext cx="1059901" cy="333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 dirty="0">
                  <a:latin typeface="+mn-lt"/>
                </a:rPr>
                <a:t>RMP on</a:t>
              </a:r>
              <a:endParaRPr lang="en-GB" sz="1800" i="1" dirty="0">
                <a:latin typeface="+mn-lt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272070" y="2889615"/>
            <a:ext cx="2917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latin typeface="+mn-lt"/>
              </a:rPr>
              <a:t>m</a:t>
            </a:r>
            <a:r>
              <a:rPr lang="en-US" sz="1600" i="1" dirty="0">
                <a:latin typeface="+mn-lt"/>
              </a:rPr>
              <a:t>agnetic energy perturbation</a:t>
            </a:r>
            <a:endParaRPr lang="en-GB" sz="1600" i="1" dirty="0">
              <a:latin typeface="+mn-lt"/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6277446" y="3032968"/>
            <a:ext cx="2105386" cy="3240000"/>
            <a:chOff x="4648823" y="3338058"/>
            <a:chExt cx="1913054" cy="2944019"/>
          </a:xfrm>
        </p:grpSpPr>
        <p:pic>
          <p:nvPicPr>
            <p:cNvPr id="12" name="Image 6"/>
            <p:cNvPicPr preferRelativeResize="0"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1" t="5111" r="18317"/>
            <a:stretch/>
          </p:blipFill>
          <p:spPr>
            <a:xfrm>
              <a:off x="4648823" y="3338058"/>
              <a:ext cx="1913054" cy="2944019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5259740" y="4430872"/>
              <a:ext cx="1059901" cy="335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 dirty="0">
                  <a:latin typeface="+mn-lt"/>
                </a:rPr>
                <a:t>RMP off</a:t>
              </a:r>
              <a:endParaRPr lang="en-GB" sz="1800" i="1" dirty="0">
                <a:latin typeface="+mn-lt"/>
              </a:endParaRP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906" y="2780929"/>
            <a:ext cx="4938134" cy="351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384965" y="5301209"/>
            <a:ext cx="1719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>
                <a:latin typeface="+mn-lt"/>
              </a:rPr>
              <a:t>density perturbation</a:t>
            </a:r>
            <a:endParaRPr lang="en-GB" sz="18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839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17906" y="0"/>
            <a:ext cx="9150094" cy="647700"/>
            <a:chOff x="-6094" y="0"/>
            <a:chExt cx="9150094" cy="6477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094" y="0"/>
              <a:ext cx="9150094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 descr="IRFMblanc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3065" y="35669"/>
              <a:ext cx="922985" cy="576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9616" y="0"/>
            <a:ext cx="7346776" cy="6477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ELM Mitigation by RMPs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764704"/>
            <a:ext cx="8640960" cy="864096"/>
          </a:xfrm>
        </p:spPr>
        <p:txBody>
          <a:bodyPr/>
          <a:lstStyle/>
          <a:p>
            <a:r>
              <a:rPr lang="en-US" dirty="0" smtClean="0"/>
              <a:t>Ballooning mode structure of natural ELM changes to</a:t>
            </a:r>
            <a:br>
              <a:rPr lang="en-US" dirty="0" smtClean="0"/>
            </a:br>
            <a:r>
              <a:rPr lang="en-US" dirty="0" smtClean="0"/>
              <a:t>modes with tearing parity </a:t>
            </a:r>
          </a:p>
          <a:p>
            <a:pPr lvl="1"/>
            <a:r>
              <a:rPr lang="en-US" sz="1800" dirty="0"/>
              <a:t>Island chains form at q = </a:t>
            </a:r>
            <a:r>
              <a:rPr lang="en-US" sz="1800" i="1" dirty="0"/>
              <a:t>m/n = 9/4, 14/6</a:t>
            </a:r>
            <a:r>
              <a:rPr lang="en-US" sz="1800" dirty="0"/>
              <a:t> and </a:t>
            </a:r>
            <a:r>
              <a:rPr lang="en-US" sz="1800" i="1" dirty="0"/>
              <a:t>15/6</a:t>
            </a:r>
          </a:p>
          <a:p>
            <a:pPr lvl="1"/>
            <a:r>
              <a:rPr lang="en-US" sz="1800" dirty="0"/>
              <a:t>Modes non-linearly driven through coupling with n=2 RMP fields</a:t>
            </a:r>
            <a:endParaRPr lang="en-US" sz="1800" dirty="0"/>
          </a:p>
        </p:txBody>
      </p:sp>
      <p:pic>
        <p:nvPicPr>
          <p:cNvPr id="10" name="Image 9"/>
          <p:cNvPicPr preferRelativeResize="0"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159" y="2890236"/>
            <a:ext cx="3213322" cy="3420000"/>
          </a:xfrm>
          <a:prstGeom prst="rect">
            <a:avLst/>
          </a:prstGeom>
          <a:ln>
            <a:noFill/>
          </a:ln>
        </p:spPr>
      </p:pic>
      <p:pic>
        <p:nvPicPr>
          <p:cNvPr id="11" name="Image 10"/>
          <p:cNvPicPr preferRelativeResize="0"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072" y="2925205"/>
            <a:ext cx="2971763" cy="3330000"/>
          </a:xfrm>
          <a:prstGeom prst="rect">
            <a:avLst/>
          </a:prstGeom>
        </p:spPr>
      </p:pic>
      <p:pic>
        <p:nvPicPr>
          <p:cNvPr id="12" name="Image 17"/>
          <p:cNvPicPr preferRelativeResize="0"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998" y="2925205"/>
            <a:ext cx="2984961" cy="34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07568" y="2564904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+mn-lt"/>
              </a:rPr>
              <a:t>n</a:t>
            </a:r>
            <a:r>
              <a:rPr lang="en-US" sz="2000" i="1" dirty="0">
                <a:latin typeface="+mn-lt"/>
              </a:rPr>
              <a:t>o RMP, n=0-8</a:t>
            </a:r>
            <a:endParaRPr lang="en-GB" sz="2000" i="1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12833" y="2598385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latin typeface="+mn-lt"/>
              </a:rPr>
              <a:t>n</a:t>
            </a:r>
            <a:r>
              <a:rPr lang="en-US" sz="2000" i="1" dirty="0">
                <a:latin typeface="+mn-lt"/>
              </a:rPr>
              <a:t>=2 RMP</a:t>
            </a:r>
            <a:endParaRPr lang="en-GB" sz="2000" i="1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12224" y="2598385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latin typeface="+mn-lt"/>
              </a:rPr>
              <a:t>n</a:t>
            </a:r>
            <a:r>
              <a:rPr lang="en-US" sz="2000" i="1" dirty="0">
                <a:latin typeface="+mn-lt"/>
              </a:rPr>
              <a:t>=2 RMP, n=0-8</a:t>
            </a:r>
            <a:endParaRPr lang="en-GB" sz="20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177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ER_PPTemplate (2)">
  <a:themeElements>
    <a:clrScheme name="ITER_PPTemplate (2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TER_PPTemplate (2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</a:objectDefaults>
  <a:extraClrSchemeLst>
    <a:extraClrScheme>
      <a:clrScheme name="ITER_PPTemplate (2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ITER_PPTemplate (2)</Template>
  <TotalTime>24753</TotalTime>
  <Words>1195</Words>
  <Application>Microsoft Office PowerPoint</Application>
  <PresentationFormat>Widescreen</PresentationFormat>
  <Paragraphs>202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Symbol</vt:lpstr>
      <vt:lpstr>ITER_PPTemplate (2)</vt:lpstr>
      <vt:lpstr>Non-linear MHD simulations for ITER</vt:lpstr>
      <vt:lpstr>ELM Control in ITER</vt:lpstr>
      <vt:lpstr>Outline</vt:lpstr>
      <vt:lpstr>Non-Linear MHD code JOREK</vt:lpstr>
      <vt:lpstr>ELM Simulation: Mode Rotation</vt:lpstr>
      <vt:lpstr>ELM Simulations with Diamagnetic Flows</vt:lpstr>
      <vt:lpstr>MHD Simulation of Multiple ELM Cycles</vt:lpstr>
      <vt:lpstr>RMP ELM Mitigation</vt:lpstr>
      <vt:lpstr>ELM Mitigation by RMPs</vt:lpstr>
      <vt:lpstr>RMP Mitigated ELM Divertor Foot Prints</vt:lpstr>
      <vt:lpstr>Pellet Triggered ELMs in JET</vt:lpstr>
      <vt:lpstr>Pedestal Dependence Pellet Triggered ELMs Size</vt:lpstr>
      <vt:lpstr>MHD Simulations of DIII-D QH-mode Plasmas</vt:lpstr>
      <vt:lpstr>MHD Simulation of DIII-D QH-mode #145117</vt:lpstr>
      <vt:lpstr>EHO: Saturated Low-n Kink-peeling Mode</vt:lpstr>
      <vt:lpstr>QH-mode Density Perturbation</vt:lpstr>
      <vt:lpstr>MHD Stability of Narrow SOL in ITER</vt:lpstr>
      <vt:lpstr>Conclusions</vt:lpstr>
    </vt:vector>
  </TitlesOfParts>
  <Company>ITER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ITER</dc:creator>
  <cp:lastModifiedBy>Alfa</cp:lastModifiedBy>
  <cp:revision>357</cp:revision>
  <cp:lastPrinted>2014-10-07T08:29:29Z</cp:lastPrinted>
  <dcterms:created xsi:type="dcterms:W3CDTF">2008-09-02T15:06:07Z</dcterms:created>
  <dcterms:modified xsi:type="dcterms:W3CDTF">2014-10-17T06:36:24Z</dcterms:modified>
</cp:coreProperties>
</file>