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98" r:id="rId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7CA41"/>
    <a:srgbClr val="00FF00"/>
    <a:srgbClr val="00FFFF"/>
    <a:srgbClr val="4080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-139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Times" charset="0"/>
              </a:defRPr>
            </a:lvl1pPr>
          </a:lstStyle>
          <a:p>
            <a:pPr>
              <a:defRPr/>
            </a:pPr>
            <a:fld id="{A166D9D8-6632-5748-A951-5FD7D13C0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70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Pierluigi Bruzzone, Qualification Tests for ITER TF Conductors in SULTAN, SOFT08, Rostock, September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339BC-3CAB-E94D-B803-1BA75C08DA7C}" type="slidenum">
              <a:rPr lang="en-US"/>
              <a:pPr>
                <a:defRPr/>
              </a:pPr>
              <a:t>‹#›</a:t>
            </a:fld>
            <a:r>
              <a:rPr lang="en-US"/>
              <a:t>/12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Pierluigi Bruzzone, Qualification Tests for ITER TF Conductors in SULTAN, SOFT08, Rostock, September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B5421-6E7D-2449-8F41-7539DF2CC567}" type="slidenum">
              <a:rPr lang="en-US"/>
              <a:pPr>
                <a:defRPr/>
              </a:pPr>
              <a:t>‹#›</a:t>
            </a:fld>
            <a:r>
              <a:rPr lang="en-US"/>
              <a:t>/12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Pierluigi Bruzzone, Qualification Tests for ITER TF Conductors in SULTAN, SOFT08, Rostock, September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B7055-6035-684F-88DC-0BE6B20BCE66}" type="slidenum">
              <a:rPr lang="en-US"/>
              <a:pPr>
                <a:defRPr/>
              </a:pPr>
              <a:t>‹#›</a:t>
            </a:fld>
            <a:r>
              <a:rPr lang="en-US"/>
              <a:t>/12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4724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62200" y="6477000"/>
            <a:ext cx="5943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Pierluigi Bruzzone, Qualification Tests for ITER TF Conductors in SULTAN, SOFT08, Rostock, September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1B33A-F09B-6D41-A78E-F16499910783}" type="slidenum">
              <a:rPr lang="en-US"/>
              <a:pPr>
                <a:defRPr/>
              </a:pPr>
              <a:t>‹#›</a:t>
            </a:fld>
            <a:r>
              <a:rPr lang="en-US"/>
              <a:t>/12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Pierluigi Bruzzone, Qualification Tests for ITER TF Conductors in SULTAN, SOFT08, Rostock, September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B7F2B-ECB4-1A4F-B197-C07CE9483A06}" type="slidenum">
              <a:rPr lang="en-US"/>
              <a:pPr>
                <a:defRPr/>
              </a:pPr>
              <a:t>‹#›</a:t>
            </a:fld>
            <a:r>
              <a:rPr lang="en-US"/>
              <a:t>/12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Pierluigi Bruzzone, Qualification Tests for ITER TF Conductors in SULTAN, SOFT08, Rostock, September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A3896-04FA-8340-9DF3-E1A9FC785AEC}" type="slidenum">
              <a:rPr lang="en-US"/>
              <a:pPr>
                <a:defRPr/>
              </a:pPr>
              <a:t>‹#›</a:t>
            </a:fld>
            <a:r>
              <a:rPr lang="en-US"/>
              <a:t>/12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Pierluigi Bruzzone, Qualification Tests for ITER TF Conductors in SULTAN, SOFT08, Rostock, September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14242-A3D4-544B-9ADB-0ED01172DD7D}" type="slidenum">
              <a:rPr lang="en-US"/>
              <a:pPr>
                <a:defRPr/>
              </a:pPr>
              <a:t>‹#›</a:t>
            </a:fld>
            <a:r>
              <a:rPr lang="en-US"/>
              <a:t>/12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Pierluigi Bruzzone, Qualification Tests for ITER TF Conductors in SULTAN, SOFT08, Rostock, September 2008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A2A9F-06AD-7D46-A0AD-FE76C3FAF8A1}" type="slidenum">
              <a:rPr lang="en-US"/>
              <a:pPr>
                <a:defRPr/>
              </a:pPr>
              <a:t>‹#›</a:t>
            </a:fld>
            <a:r>
              <a:rPr lang="en-US"/>
              <a:t>/12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Pierluigi Bruzzone, Qualification Tests for ITER TF Conductors in SULTAN, SOFT08, Rostock, September 2008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2358C-45C7-EB41-98AE-3AF2FEBE1F70}" type="slidenum">
              <a:rPr lang="en-US"/>
              <a:pPr>
                <a:defRPr/>
              </a:pPr>
              <a:t>‹#›</a:t>
            </a:fld>
            <a:r>
              <a:rPr lang="en-US"/>
              <a:t>/12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Pierluigi Bruzzone, Qualification Tests for ITER TF Conductors in SULTAN, SOFT08, Rostock, September 2008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035FA-18A5-264A-889F-347388103A0C}" type="slidenum">
              <a:rPr lang="en-US"/>
              <a:pPr>
                <a:defRPr/>
              </a:pPr>
              <a:t>‹#›</a:t>
            </a:fld>
            <a:r>
              <a:rPr lang="en-US"/>
              <a:t>/12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Pierluigi Bruzzone, Qualification Tests for ITER TF Conductors in SULTAN, SOFT08, Rostock, September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454C9-A471-4D4F-8399-7403D95F8026}" type="slidenum">
              <a:rPr lang="en-US"/>
              <a:pPr>
                <a:defRPr/>
              </a:pPr>
              <a:t>‹#›</a:t>
            </a:fld>
            <a:r>
              <a:rPr lang="en-US"/>
              <a:t>/12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Pierluigi Bruzzone, Qualification Tests for ITER TF Conductors in SULTAN, SOFT08, Rostock, September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A097D-B9E1-7541-8645-24E59635CCF4}" type="slidenum">
              <a:rPr lang="en-US"/>
              <a:pPr>
                <a:defRPr/>
              </a:pPr>
              <a:t>‹#›</a:t>
            </a:fld>
            <a:r>
              <a:rPr lang="en-US"/>
              <a:t>/12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400" y="6477000"/>
            <a:ext cx="624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 baseline="0"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Pierluigi Bruzzone, Test Results of ITER Conductors in the SULTAN Facility, FEC2012, San Diego, October 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aseline="0">
                <a:latin typeface="Times" charset="0"/>
              </a:defRPr>
            </a:lvl1pPr>
          </a:lstStyle>
          <a:p>
            <a:fld id="{2E60F8C3-E953-1F45-818D-AEE9461E8AA0}" type="slidenum">
              <a:rPr lang="en-US"/>
              <a:pPr/>
              <a:t>‹#›</a:t>
            </a:fld>
            <a:r>
              <a:rPr lang="en-US" dirty="0"/>
              <a:t>/</a:t>
            </a:r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7" name="Picture 6" descr="com_ITERlogo_NoonYellow_HighRes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620000" y="76200"/>
            <a:ext cx="1447800" cy="6899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FF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00FF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i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600" i="1" u="sng">
          <a:solidFill>
            <a:schemeClr val="tx2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14308" y="844083"/>
            <a:ext cx="8515384" cy="487375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Russian Scientific R&amp;D Cable Institute (VNIIKP) is responsible for production of ~20% of </a:t>
            </a:r>
            <a:r>
              <a:rPr lang="en-US" sz="2000" dirty="0" err="1" smtClean="0"/>
              <a:t>toroidal</a:t>
            </a:r>
            <a:r>
              <a:rPr lang="en-US" sz="2000" dirty="0" smtClean="0"/>
              <a:t> field conductors and ~20% of </a:t>
            </a:r>
            <a:r>
              <a:rPr lang="en-US" sz="2000" dirty="0" err="1" smtClean="0"/>
              <a:t>poloidal</a:t>
            </a:r>
            <a:r>
              <a:rPr lang="en-US" sz="2000" dirty="0" smtClean="0"/>
              <a:t> field cables for ITER magnet system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The production line of VNIIKP including coating of strands, cabling, compacting, jacketing, packaging and global leak test successfully passed all qualifications procedures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The production of PF cables is in full steam and 28 out of 41 cables have been produced, 19 of them have been delivered to EU.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The production of TF conductors is </a:t>
            </a:r>
            <a:r>
              <a:rPr lang="en-US" sz="2000" dirty="0"/>
              <a:t>in full steam </a:t>
            </a:r>
            <a:r>
              <a:rPr lang="en-US" sz="2000" dirty="0" smtClean="0"/>
              <a:t>as well and 23 </a:t>
            </a:r>
            <a:r>
              <a:rPr lang="en-US" sz="2000" dirty="0"/>
              <a:t>of </a:t>
            </a:r>
            <a:r>
              <a:rPr lang="en-US" sz="2000" dirty="0" smtClean="0"/>
              <a:t>28 conductor length are produced - 16 of them delivered to EU.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The cable </a:t>
            </a:r>
            <a:r>
              <a:rPr lang="en-US" sz="2000" dirty="0"/>
              <a:t>Institute </a:t>
            </a:r>
            <a:r>
              <a:rPr lang="en-US" sz="2000" dirty="0" smtClean="0"/>
              <a:t>is successfully completing its duty in production of PF cables and TF conductors as the in-kind contribution of Russia to ITER.</a:t>
            </a:r>
            <a:endParaRPr lang="ru-RU" sz="2000" dirty="0"/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endParaRPr lang="ru-RU" sz="20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6083" y="-27384"/>
            <a:ext cx="6192688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Summary for </a:t>
            </a:r>
            <a:r>
              <a:rPr lang="en-US" sz="2400" dirty="0"/>
              <a:t>Poster FIP/1-4Rb</a:t>
            </a:r>
            <a:br>
              <a:rPr lang="en-US" sz="2400" dirty="0"/>
            </a:b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ru-RU" sz="2400" dirty="0"/>
          </a:p>
        </p:txBody>
      </p:sp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0797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63901"/>
            <a:ext cx="1862280" cy="139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20131216_1510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236351"/>
            <a:ext cx="2232248" cy="139670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200346"/>
            <a:ext cx="1297936" cy="146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21" y="4558"/>
            <a:ext cx="1203968" cy="83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fec2014.org/upload/iblock/01b/01ba45e9d839d60d145d56a52418c35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3191313" cy="136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52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 xmlns:mv="urn:schemas-microsoft-com:mac:vml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CRPPSC01:Applications:Microsoft Office X:Templates:Presentations:Designs:Fading Grid</Template>
  <TotalTime>28286</TotalTime>
  <Words>143</Words>
  <Application>Microsoft Office PowerPoint</Application>
  <PresentationFormat>Экран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Blank Presentation</vt:lpstr>
      <vt:lpstr> Summary for Poster FIP/1-4Rb  </vt:lpstr>
    </vt:vector>
  </TitlesOfParts>
  <Company>CRPP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Pierluigi Bruzzone</dc:creator>
  <cp:lastModifiedBy>Vitaly Vysotsky</cp:lastModifiedBy>
  <cp:revision>157</cp:revision>
  <cp:lastPrinted>2003-05-23T14:06:05Z</cp:lastPrinted>
  <dcterms:created xsi:type="dcterms:W3CDTF">2014-09-04T10:14:44Z</dcterms:created>
  <dcterms:modified xsi:type="dcterms:W3CDTF">2014-09-15T06:22:20Z</dcterms:modified>
</cp:coreProperties>
</file>