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760" r:id="rId2"/>
  </p:sldIdLst>
  <p:sldSz cx="10058400" cy="77724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508000" indent="-50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1017588" indent="-1031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527175" indent="-1555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2036763" indent="-20796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0000"/>
    <a:srgbClr val="245E31"/>
    <a:srgbClr val="C0C268"/>
    <a:srgbClr val="267F5D"/>
    <a:srgbClr val="BAC7C9"/>
    <a:srgbClr val="95D99A"/>
    <a:srgbClr val="AEAEAE"/>
    <a:srgbClr val="35B88B"/>
    <a:srgbClr val="D0FFFF"/>
    <a:srgbClr val="BAB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8801" autoAdjust="0"/>
  </p:normalViewPr>
  <p:slideViewPr>
    <p:cSldViewPr>
      <p:cViewPr>
        <p:scale>
          <a:sx n="155" d="100"/>
          <a:sy n="155" d="100"/>
        </p:scale>
        <p:origin x="-616" y="-376"/>
      </p:cViewPr>
      <p:guideLst>
        <p:guide orient="horz" pos="2448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B2E2C8-FD0C-474D-AB0D-7F95C13A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6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6800" y="768350"/>
            <a:ext cx="49672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DC978540-C9B7-B342-8D23-15E8F576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7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10175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5271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20367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547024" algn="l" defTabSz="5094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 flipH="1">
            <a:off x="8610600" y="6705600"/>
            <a:ext cx="1066800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82000" y="228600"/>
            <a:ext cx="990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endParaRPr lang="en-US" sz="2200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6705600"/>
            <a:ext cx="7010400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839200" y="3810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endParaRPr lang="en-US" sz="220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81000" y="990600"/>
            <a:ext cx="9294813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049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6400800"/>
            <a:ext cx="9794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3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82000" y="228600"/>
            <a:ext cx="990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endParaRPr lang="en-US" sz="2200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6705600"/>
            <a:ext cx="9220200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839200" y="3810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endParaRPr lang="en-US" sz="220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381000" y="990600"/>
            <a:ext cx="9294813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0" y="863600"/>
            <a:ext cx="10058400" cy="0"/>
          </a:xfrm>
          <a:prstGeom prst="line">
            <a:avLst/>
          </a:prstGeom>
          <a:noFill/>
          <a:ln w="3810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7543800"/>
            <a:ext cx="10058400" cy="0"/>
          </a:xfrm>
          <a:prstGeom prst="line">
            <a:avLst/>
          </a:prstGeom>
          <a:noFill/>
          <a:ln w="3810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14400" y="7543800"/>
            <a:ext cx="9144000" cy="2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1" tIns="50941" rIns="101881" bIns="5094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A national</a:t>
            </a:r>
            <a:r>
              <a:rPr lang="en-US" sz="1200" i="1" baseline="0" dirty="0" smtClean="0">
                <a:latin typeface="Arial" charset="0"/>
                <a:cs typeface="Arial" charset="0"/>
              </a:rPr>
              <a:t> ADX is needed to demonstrate divertor and PMI solutions for FNSF/DEMO</a:t>
            </a:r>
            <a:r>
              <a:rPr lang="en-US" sz="1200" baseline="0" dirty="0" smtClean="0">
                <a:latin typeface="Arial" charset="0"/>
                <a:cs typeface="Arial" charset="0"/>
              </a:rPr>
              <a:t>       B. </a:t>
            </a:r>
            <a:r>
              <a:rPr lang="en-US" sz="1200" dirty="0" smtClean="0">
                <a:latin typeface="Arial" charset="0"/>
                <a:cs typeface="Arial" charset="0"/>
              </a:rPr>
              <a:t>LaBombard – FESAC</a:t>
            </a:r>
            <a:r>
              <a:rPr lang="en-US" sz="1200" baseline="0" dirty="0" smtClean="0">
                <a:latin typeface="Arial" charset="0"/>
                <a:cs typeface="Arial" charset="0"/>
              </a:rPr>
              <a:t> SP</a:t>
            </a:r>
            <a:r>
              <a:rPr lang="en-US" sz="1200" dirty="0" smtClean="0">
                <a:latin typeface="Arial" charset="0"/>
                <a:cs typeface="Arial" charset="0"/>
              </a:rPr>
              <a:t>, June</a:t>
            </a:r>
            <a:r>
              <a:rPr lang="en-US" sz="1200" baseline="0" dirty="0" smtClean="0">
                <a:latin typeface="Arial" charset="0"/>
                <a:cs typeface="Arial" charset="0"/>
              </a:rPr>
              <a:t> 5,</a:t>
            </a:r>
            <a:r>
              <a:rPr lang="en-US" sz="1200" dirty="0" smtClean="0">
                <a:latin typeface="Arial" charset="0"/>
                <a:cs typeface="Arial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0939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543800"/>
            <a:ext cx="100584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20738">
              <a:defRPr/>
            </a:pPr>
            <a:endParaRPr lang="en-US" sz="2000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0058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20738">
              <a:defRPr/>
            </a:pPr>
            <a:endParaRPr lang="en-US" sz="2200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0" y="838200"/>
            <a:ext cx="10058400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7543800"/>
            <a:ext cx="10058400" cy="0"/>
          </a:xfrm>
          <a:prstGeom prst="line">
            <a:avLst/>
          </a:prstGeom>
          <a:noFill/>
          <a:ln w="5715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14400" y="7543800"/>
            <a:ext cx="9144000" cy="2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1" tIns="50941" rIns="101881" bIns="5094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A national</a:t>
            </a:r>
            <a:r>
              <a:rPr lang="en-US" sz="1200" i="1" baseline="0" dirty="0" smtClean="0">
                <a:latin typeface="Arial" charset="0"/>
                <a:cs typeface="Arial" charset="0"/>
              </a:rPr>
              <a:t> ADX is needed to demonstrate divertor and PMI solutions for FNSF/DEMO</a:t>
            </a:r>
            <a:r>
              <a:rPr lang="en-US" sz="1200" baseline="0" dirty="0" smtClean="0">
                <a:latin typeface="Arial" charset="0"/>
                <a:cs typeface="Arial" charset="0"/>
              </a:rPr>
              <a:t>       B. </a:t>
            </a:r>
            <a:r>
              <a:rPr lang="en-US" sz="1200" dirty="0" smtClean="0">
                <a:latin typeface="Arial" charset="0"/>
                <a:cs typeface="Arial" charset="0"/>
              </a:rPr>
              <a:t>LaBombard – FESAC</a:t>
            </a:r>
            <a:r>
              <a:rPr lang="en-US" sz="1200" baseline="0" dirty="0" smtClean="0">
                <a:latin typeface="Arial" charset="0"/>
                <a:cs typeface="Arial" charset="0"/>
              </a:rPr>
              <a:t> SP</a:t>
            </a:r>
            <a:r>
              <a:rPr lang="en-US" sz="1200" dirty="0" smtClean="0">
                <a:latin typeface="Arial" charset="0"/>
                <a:cs typeface="Arial" charset="0"/>
              </a:rPr>
              <a:t>, June</a:t>
            </a:r>
            <a:r>
              <a:rPr lang="en-US" sz="1200" baseline="0" dirty="0" smtClean="0">
                <a:latin typeface="Arial" charset="0"/>
                <a:cs typeface="Arial" charset="0"/>
              </a:rPr>
              <a:t> 5,</a:t>
            </a:r>
            <a:r>
              <a:rPr lang="en-US" sz="1200" dirty="0" smtClean="0">
                <a:latin typeface="Arial" charset="0"/>
                <a:cs typeface="Arial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5018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0" y="863600"/>
            <a:ext cx="10058400" cy="0"/>
          </a:xfrm>
          <a:prstGeom prst="line">
            <a:avLst/>
          </a:prstGeom>
          <a:noFill/>
          <a:ln w="3810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859838" y="777875"/>
            <a:ext cx="8382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0" y="7543800"/>
            <a:ext cx="10058400" cy="0"/>
          </a:xfrm>
          <a:prstGeom prst="line">
            <a:avLst/>
          </a:prstGeom>
          <a:noFill/>
          <a:ln w="3810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pic>
        <p:nvPicPr>
          <p:cNvPr id="5" name="Picture 4" descr="ADX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228600"/>
            <a:ext cx="7826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14400" y="7543800"/>
            <a:ext cx="9144000" cy="2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1" tIns="50941" rIns="101881" bIns="5094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200" i="1" dirty="0" smtClean="0">
                <a:latin typeface="Arial" charset="0"/>
                <a:cs typeface="Arial" charset="0"/>
              </a:rPr>
              <a:t>A national</a:t>
            </a:r>
            <a:r>
              <a:rPr lang="en-US" sz="1200" i="1" baseline="0" dirty="0" smtClean="0">
                <a:latin typeface="Arial" charset="0"/>
                <a:cs typeface="Arial" charset="0"/>
              </a:rPr>
              <a:t> ADX is needed to demonstrate divertor and PMI solutions for FNSF/DEMO</a:t>
            </a:r>
            <a:r>
              <a:rPr lang="en-US" sz="1200" baseline="0" dirty="0" smtClean="0">
                <a:latin typeface="Arial" charset="0"/>
                <a:cs typeface="Arial" charset="0"/>
              </a:rPr>
              <a:t>       B. </a:t>
            </a:r>
            <a:r>
              <a:rPr lang="en-US" sz="1200" dirty="0" smtClean="0">
                <a:latin typeface="Arial" charset="0"/>
                <a:cs typeface="Arial" charset="0"/>
              </a:rPr>
              <a:t>LaBombard – FESAC</a:t>
            </a:r>
            <a:r>
              <a:rPr lang="en-US" sz="1200" baseline="0" dirty="0" smtClean="0">
                <a:latin typeface="Arial" charset="0"/>
                <a:cs typeface="Arial" charset="0"/>
              </a:rPr>
              <a:t> SP</a:t>
            </a:r>
            <a:r>
              <a:rPr lang="en-US" sz="1200" dirty="0" smtClean="0">
                <a:latin typeface="Arial" charset="0"/>
                <a:cs typeface="Arial" charset="0"/>
              </a:rPr>
              <a:t>, June</a:t>
            </a:r>
            <a:r>
              <a:rPr lang="en-US" sz="1200" baseline="0" dirty="0" smtClean="0">
                <a:latin typeface="Arial" charset="0"/>
                <a:cs typeface="Arial" charset="0"/>
              </a:rPr>
              <a:t> 5,</a:t>
            </a:r>
            <a:r>
              <a:rPr lang="en-US" sz="1200" dirty="0" smtClean="0">
                <a:latin typeface="Arial" charset="0"/>
                <a:cs typeface="Arial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450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0" y="863600"/>
            <a:ext cx="10058400" cy="0"/>
          </a:xfrm>
          <a:prstGeom prst="line">
            <a:avLst/>
          </a:prstGeom>
          <a:noFill/>
          <a:ln w="3810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37" y="65588"/>
            <a:ext cx="924355" cy="6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76" y="123825"/>
            <a:ext cx="86282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7543800"/>
            <a:ext cx="10058400" cy="0"/>
          </a:xfrm>
          <a:prstGeom prst="line">
            <a:avLst/>
          </a:prstGeom>
          <a:noFill/>
          <a:ln w="38100">
            <a:solidFill>
              <a:srgbClr val="B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881" tIns="50941" rIns="101881" bIns="50941"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914400" y="7543800"/>
            <a:ext cx="7772400" cy="2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1" tIns="50941" rIns="101881" bIns="5094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200" baseline="0" dirty="0" smtClean="0">
                <a:latin typeface="Arial" charset="0"/>
                <a:cs typeface="Arial" charset="0"/>
              </a:rPr>
              <a:t>B. </a:t>
            </a:r>
            <a:r>
              <a:rPr lang="en-US" sz="1200" dirty="0" smtClean="0">
                <a:latin typeface="Arial" charset="0"/>
                <a:cs typeface="Arial" charset="0"/>
              </a:rPr>
              <a:t>LaBombard, E. </a:t>
            </a:r>
            <a:r>
              <a:rPr lang="en-US" sz="1200" dirty="0" err="1" smtClean="0">
                <a:latin typeface="Arial" charset="0"/>
                <a:cs typeface="Arial" charset="0"/>
              </a:rPr>
              <a:t>Marmar</a:t>
            </a:r>
            <a:r>
              <a:rPr lang="en-US" sz="1200" dirty="0" smtClean="0">
                <a:latin typeface="Arial" charset="0"/>
                <a:cs typeface="Arial" charset="0"/>
              </a:rPr>
              <a:t>, J. Irby, J. Terry, R. Vieira, D.G. Whyte, S. Wolfe, S. </a:t>
            </a:r>
            <a:r>
              <a:rPr lang="en-US" sz="1200" dirty="0" err="1" smtClean="0">
                <a:latin typeface="Arial" charset="0"/>
                <a:cs typeface="Arial" charset="0"/>
              </a:rPr>
              <a:t>Wukitch</a:t>
            </a:r>
            <a:r>
              <a:rPr lang="en-US" sz="1200" dirty="0" smtClean="0">
                <a:latin typeface="Arial" charset="0"/>
                <a:cs typeface="Arial" charset="0"/>
              </a:rPr>
              <a:t>, </a:t>
            </a:r>
            <a:r>
              <a:rPr lang="en-US" sz="1200" i="1" dirty="0" smtClean="0">
                <a:latin typeface="Arial" charset="0"/>
                <a:cs typeface="Arial" charset="0"/>
              </a:rPr>
              <a:t>et al.</a:t>
            </a:r>
            <a:r>
              <a:rPr lang="en-US" sz="1200" dirty="0" smtClean="0">
                <a:latin typeface="Arial" charset="0"/>
                <a:cs typeface="Arial" charset="0"/>
              </a:rPr>
              <a:t>,  paper</a:t>
            </a:r>
            <a:r>
              <a:rPr lang="en-US" sz="1200" baseline="0" dirty="0" smtClean="0"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cs typeface="Arial" charset="0"/>
              </a:rPr>
              <a:t>FIP/P7-18.</a:t>
            </a:r>
          </a:p>
        </p:txBody>
      </p:sp>
    </p:spTree>
    <p:extLst>
      <p:ext uri="{BB962C8B-B14F-4D97-AF65-F5344CB8AC3E}">
        <p14:creationId xmlns:p14="http://schemas.microsoft.com/office/powerpoint/2010/main" val="60854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7" r:id="rId2"/>
    <p:sldLayoutId id="2147484533" r:id="rId3"/>
    <p:sldLayoutId id="2147484534" r:id="rId4"/>
    <p:sldLayoutId id="2147484535" r:id="rId5"/>
    <p:sldLayoutId id="2147484536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9405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" charset="0"/>
        </a:defRPr>
      </a:lvl6pPr>
      <a:lvl7pPr marL="101880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" charset="0"/>
        </a:defRPr>
      </a:lvl7pPr>
      <a:lvl8pPr marL="1528214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" charset="0"/>
        </a:defRPr>
      </a:lvl8pPr>
      <a:lvl9pPr marL="203761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40000"/>
        <a:buChar char="•"/>
        <a:defRPr sz="2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01650" indent="-1905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charset="0"/>
        <a:buChar char="&lt;"/>
        <a:defRPr>
          <a:solidFill>
            <a:schemeClr val="tx1"/>
          </a:solidFill>
          <a:latin typeface="+mn-lt"/>
          <a:ea typeface="ＭＳ Ｐゴシック" charset="-128"/>
        </a:defRPr>
      </a:lvl2pPr>
      <a:lvl3pPr marL="812800" indent="-1825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Zapf Dingbats" charset="0"/>
        <a:buChar char="l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195388" indent="-2540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Zapf Dingbats" charset="0"/>
        <a:buChar char="u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1576388" indent="-2540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4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087145" indent="-25470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4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2596549" indent="-25470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4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105954" indent="-25470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4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3615358" indent="-25470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4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05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9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14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18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24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28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33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37" algn="l" defTabSz="5094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400" y="2362200"/>
            <a:ext cx="7924800" cy="1905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6200" y="838200"/>
            <a:ext cx="1036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r>
              <a:rPr lang="en-US" sz="1600" b="1" dirty="0" smtClean="0">
                <a:latin typeface="Arial" charset="0"/>
                <a:cs typeface="Arial" charset="0"/>
              </a:rPr>
              <a:t>The MIT PSFC and collaborators are proposing a new high-field (6.5 tesla), high power density</a:t>
            </a:r>
          </a:p>
          <a:p>
            <a:pPr marL="91440">
              <a:lnSpc>
                <a:spcPct val="90000"/>
              </a:lnSpc>
            </a:pPr>
            <a:r>
              <a:rPr lang="en-US" sz="1600" b="1" dirty="0" smtClean="0">
                <a:latin typeface="Arial" charset="0"/>
                <a:cs typeface="Arial" charset="0"/>
              </a:rPr>
              <a:t>(P/S ~ 1.5 MW/m</a:t>
            </a:r>
            <a:r>
              <a:rPr lang="en-US" sz="1600" b="1" baseline="30000" dirty="0" smtClean="0">
                <a:latin typeface="Arial" charset="0"/>
                <a:cs typeface="Arial" charset="0"/>
              </a:rPr>
              <a:t>2</a:t>
            </a:r>
            <a:r>
              <a:rPr lang="en-US" sz="1600" b="1" dirty="0" smtClean="0">
                <a:latin typeface="Arial" charset="0"/>
                <a:cs typeface="Arial" charset="0"/>
              </a:rPr>
              <a:t>) </a:t>
            </a:r>
            <a:r>
              <a:rPr lang="en-US" sz="1600" b="1" i="1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A</a:t>
            </a:r>
            <a:r>
              <a:rPr lang="en-US" sz="1600" b="1" dirty="0" smtClean="0">
                <a:latin typeface="Arial" charset="0"/>
                <a:cs typeface="Arial" charset="0"/>
              </a:rPr>
              <a:t>dvanced </a:t>
            </a:r>
            <a:r>
              <a:rPr lang="en-US" sz="1600" b="1" i="1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D</a:t>
            </a:r>
            <a:r>
              <a:rPr lang="en-US" sz="1600" b="1" dirty="0" smtClean="0">
                <a:latin typeface="Arial" charset="0"/>
                <a:cs typeface="Arial" charset="0"/>
              </a:rPr>
              <a:t>ivertor </a:t>
            </a:r>
            <a:r>
              <a:rPr lang="en-US" sz="1600" b="1" dirty="0" err="1" smtClean="0">
                <a:latin typeface="Arial" charset="0"/>
                <a:cs typeface="Arial" charset="0"/>
              </a:rPr>
              <a:t>e</a:t>
            </a:r>
            <a:r>
              <a:rPr lang="en-US" sz="1600" b="1" i="1" dirty="0" err="1" smtClean="0">
                <a:solidFill>
                  <a:srgbClr val="B90000"/>
                </a:solidFill>
                <a:latin typeface="Arial" charset="0"/>
                <a:cs typeface="Arial" charset="0"/>
              </a:rPr>
              <a:t>X</a:t>
            </a:r>
            <a:r>
              <a:rPr lang="en-US" sz="1600" b="1" dirty="0" err="1" smtClean="0">
                <a:latin typeface="Arial" charset="0"/>
                <a:cs typeface="Arial" charset="0"/>
              </a:rPr>
              <a:t>periment</a:t>
            </a:r>
            <a:r>
              <a:rPr lang="en-US" sz="1600" b="1" dirty="0" smtClean="0">
                <a:latin typeface="Arial" charset="0"/>
                <a:cs typeface="Arial" charset="0"/>
              </a:rPr>
              <a:t> to perform critical R&amp;D on the pathway to a DEMO: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0593" y="6349178"/>
            <a:ext cx="7543800" cy="11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ADX will employ </a:t>
            </a:r>
            <a:r>
              <a:rPr lang="en-US" sz="1500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high-field-side-launch Lower Hybrid current drive</a:t>
            </a:r>
          </a:p>
          <a:p>
            <a:pPr marL="91440">
              <a:lnSpc>
                <a:spcPct val="90000"/>
              </a:lnSpc>
            </a:pPr>
            <a:r>
              <a:rPr lang="en-US" sz="1500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and ICRF systems</a:t>
            </a:r>
            <a:r>
              <a:rPr lang="en-US" sz="15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– for the first time in a diverted tokamak – which project</a:t>
            </a:r>
          </a:p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very favorably to high current drive efficiency and dramatically reduced PMI.</a:t>
            </a:r>
          </a:p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ADX will develop RF physics/technology at the magnetic fields (6.5T) and densities of a DEMO.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01558" y="1347021"/>
            <a:ext cx="9677400" cy="93078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anchor="t"/>
          <a:lstStyle/>
          <a:p>
            <a:pPr marL="342900" indent="-342900" defTabSz="820738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1500" b="1" dirty="0" smtClean="0">
                <a:solidFill>
                  <a:schemeClr val="tx1"/>
                </a:solidFill>
                <a:cs typeface="Arial"/>
              </a:rPr>
              <a:t>Demonstrate </a:t>
            </a:r>
            <a:r>
              <a:rPr lang="en-US" sz="1500" b="1" dirty="0">
                <a:solidFill>
                  <a:schemeClr val="tx1"/>
                </a:solidFill>
                <a:cs typeface="Arial"/>
              </a:rPr>
              <a:t>robust divertor power </a:t>
            </a:r>
            <a:r>
              <a:rPr lang="en-US" sz="1500" b="1" dirty="0" smtClean="0">
                <a:solidFill>
                  <a:schemeClr val="tx1"/>
                </a:solidFill>
                <a:cs typeface="Arial"/>
              </a:rPr>
              <a:t>handling physics solutions, at DEMO-level heat flux densities</a:t>
            </a:r>
            <a:endParaRPr lang="en-US" sz="15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defTabSz="820738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1500" b="1" dirty="0">
                <a:solidFill>
                  <a:schemeClr val="tx1"/>
                </a:solidFill>
                <a:cs typeface="Arial"/>
              </a:rPr>
              <a:t>Demonstrate </a:t>
            </a:r>
            <a:r>
              <a:rPr lang="en-US" sz="1500" b="1" dirty="0" smtClean="0">
                <a:solidFill>
                  <a:schemeClr val="tx1"/>
                </a:solidFill>
                <a:cs typeface="Arial"/>
              </a:rPr>
              <a:t>nearly complete suppression </a:t>
            </a:r>
            <a:r>
              <a:rPr lang="en-US" sz="1500" b="1" dirty="0">
                <a:solidFill>
                  <a:schemeClr val="tx1"/>
                </a:solidFill>
                <a:cs typeface="Arial"/>
              </a:rPr>
              <a:t>of divertor </a:t>
            </a:r>
            <a:r>
              <a:rPr lang="en-US" sz="1500" b="1" dirty="0" smtClean="0">
                <a:solidFill>
                  <a:schemeClr val="tx1"/>
                </a:solidFill>
                <a:cs typeface="Arial"/>
              </a:rPr>
              <a:t>erosion</a:t>
            </a:r>
            <a:endParaRPr lang="en-US" sz="1500" b="1" dirty="0">
              <a:latin typeface="Arial"/>
              <a:cs typeface="Arial"/>
            </a:endParaRPr>
          </a:p>
          <a:p>
            <a:pPr marL="342900" indent="-342900" defTabSz="820738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1500" b="1" dirty="0">
                <a:cs typeface="Arial"/>
              </a:rPr>
              <a:t>Demonstrate low PMI, </a:t>
            </a:r>
            <a:r>
              <a:rPr lang="en-US" sz="1500" b="1" dirty="0" smtClean="0">
                <a:cs typeface="Arial"/>
              </a:rPr>
              <a:t>efficient, RF current </a:t>
            </a:r>
            <a:r>
              <a:rPr lang="en-US" sz="1500" b="1" dirty="0">
                <a:cs typeface="Arial"/>
              </a:rPr>
              <a:t>drive and heating </a:t>
            </a:r>
            <a:r>
              <a:rPr lang="en-US" sz="1500" b="1" dirty="0" smtClean="0">
                <a:cs typeface="Arial"/>
              </a:rPr>
              <a:t>technologies that scale to steady-state</a:t>
            </a:r>
            <a:endParaRPr lang="en-US" sz="1500" b="1" dirty="0" smtClean="0">
              <a:solidFill>
                <a:schemeClr val="tx1"/>
              </a:solidFill>
              <a:cs typeface="Arial"/>
            </a:endParaRPr>
          </a:p>
          <a:p>
            <a:pPr marL="342900" indent="-342900" defTabSz="820738">
              <a:lnSpc>
                <a:spcPct val="90000"/>
              </a:lnSpc>
              <a:buSzPct val="100000"/>
              <a:buFont typeface="+mj-lt"/>
              <a:buAutoNum type="arabicPeriod"/>
              <a:defRPr/>
            </a:pPr>
            <a:r>
              <a:rPr lang="en-US" sz="1500" b="1" dirty="0" smtClean="0">
                <a:cs typeface="Arial"/>
              </a:rPr>
              <a:t>Achieve 1, 2, 3 </a:t>
            </a:r>
            <a:r>
              <a:rPr lang="en-US" sz="1500" b="1" dirty="0">
                <a:cs typeface="Arial"/>
              </a:rPr>
              <a:t>with core plasma </a:t>
            </a:r>
            <a:r>
              <a:rPr lang="en-US" sz="1500" b="1" dirty="0" smtClean="0">
                <a:cs typeface="Arial"/>
              </a:rPr>
              <a:t>performance </a:t>
            </a:r>
            <a:r>
              <a:rPr lang="en-US" sz="1500" b="1" i="1" dirty="0" smtClean="0">
                <a:cs typeface="Arial"/>
              </a:rPr>
              <a:t>compatible with obtaining a burning plasma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042" y="40965"/>
            <a:ext cx="7696200" cy="762000"/>
          </a:xfrm>
          <a:prstGeom prst="rect">
            <a:avLst/>
          </a:prstGeom>
          <a:effectLst/>
        </p:spPr>
        <p:txBody>
          <a:bodyPr vert="horz" lIns="156731" tIns="78367" rIns="156731" bIns="78367" rtlCol="0" anchor="ctr">
            <a:noAutofit/>
          </a:bodyPr>
          <a:lstStyle>
            <a:lvl1pPr algn="ctr" defTabSz="1567510" rtl="0" eaLnBrk="1" latinLnBrk="0" hangingPunct="1">
              <a:spcBef>
                <a:spcPct val="0"/>
              </a:spcBef>
              <a:buNone/>
              <a:defRPr sz="1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400" b="1" i="1" dirty="0">
                <a:solidFill>
                  <a:srgbClr val="800000"/>
                </a:solidFill>
              </a:rPr>
              <a:t>ADX</a:t>
            </a:r>
            <a:r>
              <a:rPr lang="en-US" sz="3000" b="1" dirty="0"/>
              <a:t>: a High Field, High Power Density, </a:t>
            </a:r>
            <a:r>
              <a:rPr lang="en-US" sz="3000" b="1" dirty="0" smtClean="0"/>
              <a:t> Advanced </a:t>
            </a:r>
            <a:r>
              <a:rPr lang="en-US" sz="3000" b="1" dirty="0"/>
              <a:t>Divertor </a:t>
            </a:r>
            <a:r>
              <a:rPr lang="en-US" sz="3000" b="1" dirty="0" smtClean="0"/>
              <a:t>Test Tokamak</a:t>
            </a:r>
            <a:endParaRPr lang="en-US" sz="3000" b="1" u="sng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19889" y="2351544"/>
            <a:ext cx="1381311" cy="1763256"/>
            <a:chOff x="7991289" y="2351544"/>
            <a:chExt cx="1381311" cy="1763256"/>
          </a:xfrm>
        </p:grpSpPr>
        <p:pic>
          <p:nvPicPr>
            <p:cNvPr id="9" name="Picture 15" descr="DX_w_all_antenna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289" y="2351544"/>
              <a:ext cx="1381311" cy="1756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scientist-technician_no_bg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9312" y="3484990"/>
              <a:ext cx="629974" cy="62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763000" y="3657600"/>
            <a:ext cx="1371600" cy="533400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50" tIns="50926" rIns="101850" bIns="50926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ADX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667000" y="3005259"/>
            <a:ext cx="1981200" cy="318036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1600" i="1" dirty="0" smtClean="0">
                <a:solidFill>
                  <a:srgbClr val="B90000"/>
                </a:solidFill>
                <a:latin typeface="Helvetica" charset="0"/>
              </a:rPr>
              <a:t>q</a:t>
            </a:r>
            <a:r>
              <a:rPr kumimoji="0" lang="en-US" sz="1600" i="1" baseline="-25000" dirty="0" smtClean="0">
                <a:solidFill>
                  <a:srgbClr val="B90000"/>
                </a:solidFill>
                <a:latin typeface="Helvetica" charset="0"/>
              </a:rPr>
              <a:t>//</a:t>
            </a:r>
            <a:r>
              <a:rPr kumimoji="0" lang="en-US" sz="1600" i="1" dirty="0" smtClean="0">
                <a:solidFill>
                  <a:srgbClr val="B90000"/>
                </a:solidFill>
                <a:latin typeface="Helvetica" charset="0"/>
              </a:rPr>
              <a:t>  </a:t>
            </a:r>
            <a:r>
              <a:rPr kumimoji="0" lang="en-US" sz="1600" dirty="0" smtClean="0">
                <a:solidFill>
                  <a:srgbClr val="B90000"/>
                </a:solidFill>
                <a:latin typeface="Helvetica" charset="0"/>
              </a:rPr>
              <a:t>~ </a:t>
            </a:r>
            <a:r>
              <a:rPr kumimoji="0" lang="en-US" sz="1600" i="1" dirty="0" smtClean="0">
                <a:solidFill>
                  <a:srgbClr val="B90000"/>
                </a:solidFill>
                <a:latin typeface="Helvetica" charset="0"/>
              </a:rPr>
              <a:t>P</a:t>
            </a:r>
            <a:r>
              <a:rPr kumimoji="0" lang="en-US" sz="1600" i="1" baseline="-25000" dirty="0" smtClean="0">
                <a:solidFill>
                  <a:srgbClr val="B90000"/>
                </a:solidFill>
                <a:latin typeface="Helvetica" charset="0"/>
              </a:rPr>
              <a:t>SOL</a:t>
            </a:r>
            <a:r>
              <a:rPr kumimoji="0" lang="en-US" sz="1600" i="1" dirty="0" smtClean="0">
                <a:solidFill>
                  <a:srgbClr val="B90000"/>
                </a:solidFill>
                <a:latin typeface="Helvetica" charset="0"/>
              </a:rPr>
              <a:t>B/R</a:t>
            </a:r>
            <a:endParaRPr kumimoji="0" lang="en-US" sz="1600" dirty="0" smtClean="0">
              <a:solidFill>
                <a:srgbClr val="B90000"/>
              </a:solidFill>
              <a:latin typeface="Helvetica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4800" y="3268407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245E31"/>
                </a:solidFill>
                <a:latin typeface="Arial" charset="0"/>
                <a:cs typeface="Arial" charset="0"/>
              </a:rPr>
              <a:t>Power exhaust for a DEMO will be 3-4 times higher than ITER, with the additional need to completely suppress divertor erosion. </a:t>
            </a:r>
            <a:r>
              <a:rPr lang="en-US" sz="1500" b="1" i="1" u="sng" dirty="0" smtClean="0">
                <a:solidFill>
                  <a:srgbClr val="245E31"/>
                </a:solidFill>
                <a:latin typeface="Arial" charset="0"/>
                <a:cs typeface="Arial" charset="0"/>
              </a:rPr>
              <a:t>New divertor solutions are required</a:t>
            </a:r>
            <a:r>
              <a:rPr lang="en-US" sz="1500" b="1" dirty="0" smtClean="0">
                <a:solidFill>
                  <a:srgbClr val="245E31"/>
                </a:solidFill>
                <a:latin typeface="Arial" charset="0"/>
                <a:cs typeface="Arial" charset="0"/>
              </a:rPr>
              <a:t>.</a:t>
            </a:r>
            <a:endParaRPr lang="en-US" sz="1500" b="1" dirty="0">
              <a:solidFill>
                <a:srgbClr val="245E3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2558028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- Recent 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results [1] project to </a:t>
            </a:r>
            <a:r>
              <a:rPr lang="en-US" sz="1500" b="1" i="1" u="sng" dirty="0">
                <a:solidFill>
                  <a:srgbClr val="000090"/>
                </a:solidFill>
                <a:latin typeface="Arial" charset="0"/>
                <a:cs typeface="Arial" charset="0"/>
              </a:rPr>
              <a:t>very narrow power exhaust channel widths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for 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ITER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</a:p>
          <a:p>
            <a:pPr marL="91440">
              <a:lnSpc>
                <a:spcPct val="90000"/>
              </a:lnSpc>
            </a:pP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and 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future DEMOs, </a:t>
            </a:r>
            <a:r>
              <a:rPr lang="en-US" sz="1500" b="1" dirty="0" err="1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1500" b="1" baseline="-25000" dirty="0" err="1">
                <a:solidFill>
                  <a:srgbClr val="000090"/>
                </a:solidFill>
                <a:latin typeface="Arial" charset="0"/>
                <a:cs typeface="Arial" charset="0"/>
              </a:rPr>
              <a:t>q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 ~ 1 mm.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Parallel 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heat fluxes, </a:t>
            </a:r>
            <a:r>
              <a:rPr lang="en-US" sz="1500" b="1" i="1" dirty="0">
                <a:solidFill>
                  <a:srgbClr val="000090"/>
                </a:solidFill>
                <a:latin typeface="Arial" charset="0"/>
                <a:cs typeface="Arial" charset="0"/>
              </a:rPr>
              <a:t>q</a:t>
            </a:r>
            <a:r>
              <a:rPr lang="en-US" sz="1500" b="1" i="1" baseline="-25000" dirty="0">
                <a:solidFill>
                  <a:srgbClr val="000090"/>
                </a:solidFill>
                <a:latin typeface="Arial" charset="0"/>
                <a:cs typeface="Arial" charset="0"/>
              </a:rPr>
              <a:t>//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, scale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as</a:t>
            </a:r>
            <a:endParaRPr lang="en-US" sz="15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442" y="3717414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- </a:t>
            </a:r>
            <a:r>
              <a:rPr lang="en-US" sz="1500" b="1" u="sng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Just as important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: efficient, low PMI, </a:t>
            </a:r>
            <a:r>
              <a:rPr lang="en-US" sz="1500" b="1" i="1" u="sng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RF current drive and heating </a:t>
            </a:r>
          </a:p>
          <a:p>
            <a:pPr marL="91440">
              <a:lnSpc>
                <a:spcPct val="90000"/>
              </a:lnSpc>
            </a:pPr>
            <a:r>
              <a:rPr lang="en-US" sz="1500" b="1" i="1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technologies that scale to steady state must be developed for a DEMO.</a:t>
            </a:r>
            <a:endParaRPr lang="en-US" sz="15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193" y="5306958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56032" indent="-164592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latin typeface="Arial" charset="0"/>
                <a:cs typeface="Arial" charset="0"/>
              </a:rPr>
              <a:t>Innovative Divertor Solutions for a DEMO</a:t>
            </a:r>
            <a:endParaRPr lang="en-US" sz="18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1" descr="Perfect_X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95" y="6099761"/>
            <a:ext cx="1014446" cy="10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SOL_Heat_Path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40" y="6133311"/>
            <a:ext cx="558304" cy="11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3"/>
          <p:cNvSpPr>
            <a:spLocks noChangeArrowheads="1"/>
          </p:cNvSpPr>
          <p:nvPr/>
        </p:nvSpPr>
        <p:spPr bwMode="auto">
          <a:xfrm>
            <a:off x="7831187" y="6113898"/>
            <a:ext cx="96030" cy="38319"/>
          </a:xfrm>
          <a:prstGeom prst="rightArrow">
            <a:avLst>
              <a:gd name="adj1" fmla="val 50000"/>
              <a:gd name="adj2" fmla="val 50134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2395" tIns="21198" rIns="42395" bIns="21198"/>
          <a:lstStyle/>
          <a:p>
            <a:pPr defTabSz="380518"/>
            <a:endParaRPr lang="en-US" sz="600"/>
          </a:p>
        </p:txBody>
      </p:sp>
      <p:sp>
        <p:nvSpPr>
          <p:cNvPr id="21" name="Right Arrow 30"/>
          <p:cNvSpPr>
            <a:spLocks noChangeArrowheads="1"/>
          </p:cNvSpPr>
          <p:nvPr/>
        </p:nvSpPr>
        <p:spPr bwMode="auto">
          <a:xfrm rot="10800000">
            <a:off x="7965015" y="6113898"/>
            <a:ext cx="95520" cy="38319"/>
          </a:xfrm>
          <a:prstGeom prst="rightArrow">
            <a:avLst>
              <a:gd name="adj1" fmla="val 50000"/>
              <a:gd name="adj2" fmla="val 498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2395" tIns="21198" rIns="42395" bIns="21198"/>
          <a:lstStyle/>
          <a:p>
            <a:pPr defTabSz="380518"/>
            <a:endParaRPr lang="en-US" sz="600"/>
          </a:p>
        </p:txBody>
      </p:sp>
      <p:cxnSp>
        <p:nvCxnSpPr>
          <p:cNvPr id="22" name="Straight Connector 5"/>
          <p:cNvCxnSpPr>
            <a:cxnSpLocks noChangeShapeType="1"/>
          </p:cNvCxnSpPr>
          <p:nvPr/>
        </p:nvCxnSpPr>
        <p:spPr bwMode="auto">
          <a:xfrm flipV="1">
            <a:off x="7927215" y="6076088"/>
            <a:ext cx="0" cy="11444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32"/>
          <p:cNvCxnSpPr>
            <a:cxnSpLocks noChangeShapeType="1"/>
          </p:cNvCxnSpPr>
          <p:nvPr/>
        </p:nvCxnSpPr>
        <p:spPr bwMode="auto">
          <a:xfrm flipV="1">
            <a:off x="7965014" y="6076088"/>
            <a:ext cx="0" cy="11444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070241" y="5988051"/>
            <a:ext cx="352451" cy="2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2395" tIns="21198" rIns="42395" bIns="21198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100" b="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kumimoji="0" lang="en-US" sz="1100" b="0" baseline="-25000" dirty="0" err="1">
                <a:solidFill>
                  <a:srgbClr val="000000"/>
                </a:solidFill>
                <a:latin typeface="Helvetica" charset="0"/>
              </a:rPr>
              <a:t>q</a:t>
            </a:r>
            <a:endParaRPr kumimoji="0" lang="en-GB" sz="1100" b="0" baseline="30000" dirty="0">
              <a:solidFill>
                <a:srgbClr val="000000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762433" y="6742712"/>
            <a:ext cx="735340" cy="3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2395" tIns="21198" rIns="42395" bIns="21198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700" b="0" dirty="0">
                <a:solidFill>
                  <a:srgbClr val="000000"/>
                </a:solidFill>
                <a:latin typeface="Symbol" charset="2"/>
                <a:cs typeface="Symbol" charset="2"/>
              </a:rPr>
              <a:t>~</a:t>
            </a:r>
            <a:r>
              <a:rPr kumimoji="0" lang="en-US" sz="1400" b="0" dirty="0">
                <a:solidFill>
                  <a:srgbClr val="000000"/>
                </a:solidFill>
                <a:latin typeface="Arial"/>
                <a:cs typeface="Arial"/>
              </a:rPr>
              <a:t>10x</a:t>
            </a:r>
            <a:r>
              <a:rPr kumimoji="0" lang="en-US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kumimoji="0" lang="en-US" b="0" baseline="-25000" dirty="0" smtClean="0">
                <a:solidFill>
                  <a:srgbClr val="000000"/>
                </a:solidFill>
                <a:latin typeface="Helvetica" charset="0"/>
              </a:rPr>
              <a:t>q</a:t>
            </a:r>
            <a:endParaRPr kumimoji="0" lang="en-GB" b="0" baseline="30000" dirty="0" smtClean="0">
              <a:solidFill>
                <a:srgbClr val="000000"/>
              </a:solidFill>
            </a:endParaRPr>
          </a:p>
        </p:txBody>
      </p:sp>
      <p:sp>
        <p:nvSpPr>
          <p:cNvPr id="26" name="Right Arrow 42"/>
          <p:cNvSpPr>
            <a:spLocks noChangeArrowheads="1"/>
          </p:cNvSpPr>
          <p:nvPr/>
        </p:nvSpPr>
        <p:spPr bwMode="auto">
          <a:xfrm rot="15076451">
            <a:off x="7736673" y="6807450"/>
            <a:ext cx="122622" cy="49036"/>
          </a:xfrm>
          <a:prstGeom prst="rightArrow">
            <a:avLst>
              <a:gd name="adj1" fmla="val 50000"/>
              <a:gd name="adj2" fmla="val 50289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2395" tIns="21198" rIns="42395" bIns="21198"/>
          <a:lstStyle/>
          <a:p>
            <a:pPr defTabSz="380518"/>
            <a:endParaRPr lang="en-US" sz="600"/>
          </a:p>
        </p:txBody>
      </p:sp>
      <p:sp>
        <p:nvSpPr>
          <p:cNvPr id="27" name="Right Arrow 43"/>
          <p:cNvSpPr>
            <a:spLocks noChangeArrowheads="1"/>
          </p:cNvSpPr>
          <p:nvPr/>
        </p:nvSpPr>
        <p:spPr bwMode="auto">
          <a:xfrm rot="4301339">
            <a:off x="7833561" y="7106614"/>
            <a:ext cx="135396" cy="46482"/>
          </a:xfrm>
          <a:prstGeom prst="rightArrow">
            <a:avLst>
              <a:gd name="adj1" fmla="val 50000"/>
              <a:gd name="adj2" fmla="val 4968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2395" tIns="21198" rIns="42395" bIns="21198"/>
          <a:lstStyle/>
          <a:p>
            <a:pPr defTabSz="380518"/>
            <a:endParaRPr lang="en-US" sz="600"/>
          </a:p>
        </p:txBody>
      </p:sp>
      <p:cxnSp>
        <p:nvCxnSpPr>
          <p:cNvPr id="28" name="Straight Connector 44"/>
          <p:cNvCxnSpPr>
            <a:cxnSpLocks noChangeShapeType="1"/>
          </p:cNvCxnSpPr>
          <p:nvPr/>
        </p:nvCxnSpPr>
        <p:spPr bwMode="auto">
          <a:xfrm flipV="1">
            <a:off x="7678457" y="6751019"/>
            <a:ext cx="114929" cy="37809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ight Arrow 3"/>
          <p:cNvSpPr>
            <a:spLocks noChangeArrowheads="1"/>
          </p:cNvSpPr>
          <p:nvPr/>
        </p:nvSpPr>
        <p:spPr bwMode="auto">
          <a:xfrm>
            <a:off x="9206079" y="6108946"/>
            <a:ext cx="95520" cy="37809"/>
          </a:xfrm>
          <a:prstGeom prst="rightArrow">
            <a:avLst>
              <a:gd name="adj1" fmla="val 50000"/>
              <a:gd name="adj2" fmla="val 5054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2395" tIns="21198" rIns="42395" bIns="21198"/>
          <a:lstStyle/>
          <a:p>
            <a:pPr defTabSz="380518"/>
            <a:endParaRPr lang="en-US" sz="600"/>
          </a:p>
        </p:txBody>
      </p:sp>
      <p:sp>
        <p:nvSpPr>
          <p:cNvPr id="30" name="Right Arrow 30"/>
          <p:cNvSpPr>
            <a:spLocks noChangeArrowheads="1"/>
          </p:cNvSpPr>
          <p:nvPr/>
        </p:nvSpPr>
        <p:spPr bwMode="auto">
          <a:xfrm rot="10800000">
            <a:off x="9340421" y="6108946"/>
            <a:ext cx="95010" cy="37809"/>
          </a:xfrm>
          <a:prstGeom prst="rightArrow">
            <a:avLst>
              <a:gd name="adj1" fmla="val 50000"/>
              <a:gd name="adj2" fmla="val 5027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2395" tIns="21198" rIns="42395" bIns="21198"/>
          <a:lstStyle/>
          <a:p>
            <a:pPr defTabSz="380518"/>
            <a:endParaRPr lang="en-US" sz="600"/>
          </a:p>
        </p:txBody>
      </p:sp>
      <p:cxnSp>
        <p:nvCxnSpPr>
          <p:cNvPr id="31" name="Straight Connector 5"/>
          <p:cNvCxnSpPr>
            <a:cxnSpLocks noChangeShapeType="1"/>
          </p:cNvCxnSpPr>
          <p:nvPr/>
        </p:nvCxnSpPr>
        <p:spPr bwMode="auto">
          <a:xfrm flipV="1">
            <a:off x="9301599" y="6070627"/>
            <a:ext cx="0" cy="11444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2"/>
          <p:cNvCxnSpPr>
            <a:cxnSpLocks noChangeShapeType="1"/>
          </p:cNvCxnSpPr>
          <p:nvPr/>
        </p:nvCxnSpPr>
        <p:spPr bwMode="auto">
          <a:xfrm flipV="1">
            <a:off x="9340420" y="6070627"/>
            <a:ext cx="0" cy="114447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095725" y="6417539"/>
            <a:ext cx="869515" cy="3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2395" tIns="21198" rIns="42395" bIns="21198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b="0" dirty="0">
                <a:solidFill>
                  <a:srgbClr val="000000"/>
                </a:solidFill>
                <a:latin typeface="Symbol" charset="2"/>
                <a:cs typeface="Symbol" charset="2"/>
              </a:rPr>
              <a:t>~</a:t>
            </a:r>
            <a:r>
              <a:rPr kumimoji="0" lang="en-US" sz="1200" b="0" dirty="0">
                <a:solidFill>
                  <a:srgbClr val="000000"/>
                </a:solidFill>
                <a:latin typeface="Arial"/>
                <a:cs typeface="Arial"/>
              </a:rPr>
              <a:t>1000x</a:t>
            </a:r>
            <a:r>
              <a:rPr kumimoji="0" lang="en-US" b="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kumimoji="0" lang="en-US" b="0" baseline="-25000" dirty="0">
                <a:solidFill>
                  <a:srgbClr val="000000"/>
                </a:solidFill>
                <a:latin typeface="Helvetica" charset="0"/>
              </a:rPr>
              <a:t>q</a:t>
            </a:r>
            <a:endParaRPr kumimoji="0" lang="en-GB" b="0" baseline="30000" dirty="0">
              <a:solidFill>
                <a:srgbClr val="000000"/>
              </a:solidFill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9027303" y="6739950"/>
            <a:ext cx="567497" cy="410272"/>
          </a:xfrm>
          <a:custGeom>
            <a:avLst/>
            <a:gdLst>
              <a:gd name="T0" fmla="*/ 165874 w 1917688"/>
              <a:gd name="T1" fmla="*/ 0 h 1387741"/>
              <a:gd name="T2" fmla="*/ 314975 w 1917688"/>
              <a:gd name="T3" fmla="*/ 0 h 1387741"/>
              <a:gd name="T4" fmla="*/ 314975 w 1917688"/>
              <a:gd name="T5" fmla="*/ 82131 h 1387741"/>
              <a:gd name="T6" fmla="*/ 423074 w 1917688"/>
              <a:gd name="T7" fmla="*/ 87607 h 1387741"/>
              <a:gd name="T8" fmla="*/ 424937 w 1917688"/>
              <a:gd name="T9" fmla="*/ 239092 h 1387741"/>
              <a:gd name="T10" fmla="*/ 361569 w 1917688"/>
              <a:gd name="T11" fmla="*/ 239092 h 1387741"/>
              <a:gd name="T12" fmla="*/ 361569 w 1917688"/>
              <a:gd name="T13" fmla="*/ 301146 h 1387741"/>
              <a:gd name="T14" fmla="*/ 210605 w 1917688"/>
              <a:gd name="T15" fmla="*/ 301146 h 1387741"/>
              <a:gd name="T16" fmla="*/ 210605 w 1917688"/>
              <a:gd name="T17" fmla="*/ 253693 h 1387741"/>
              <a:gd name="T18" fmla="*/ 195695 w 1917688"/>
              <a:gd name="T19" fmla="*/ 235442 h 1387741"/>
              <a:gd name="T20" fmla="*/ 113690 w 1917688"/>
              <a:gd name="T21" fmla="*/ 233616 h 1387741"/>
              <a:gd name="T22" fmla="*/ 0 w 1917688"/>
              <a:gd name="T23" fmla="*/ 43803 h 13877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17688" h="1387741">
                <a:moveTo>
                  <a:pt x="748571" y="0"/>
                </a:moveTo>
                <a:lnTo>
                  <a:pt x="1421444" y="0"/>
                </a:lnTo>
                <a:lnTo>
                  <a:pt x="1421444" y="378475"/>
                </a:lnTo>
                <a:lnTo>
                  <a:pt x="1909277" y="403707"/>
                </a:lnTo>
                <a:lnTo>
                  <a:pt x="1917688" y="1101782"/>
                </a:lnTo>
                <a:lnTo>
                  <a:pt x="1631717" y="1101782"/>
                </a:lnTo>
                <a:lnTo>
                  <a:pt x="1631717" y="1387741"/>
                </a:lnTo>
                <a:lnTo>
                  <a:pt x="950433" y="1387741"/>
                </a:lnTo>
                <a:lnTo>
                  <a:pt x="950433" y="1169067"/>
                </a:lnTo>
                <a:lnTo>
                  <a:pt x="883145" y="1084961"/>
                </a:lnTo>
                <a:lnTo>
                  <a:pt x="513065" y="1076551"/>
                </a:lnTo>
                <a:lnTo>
                  <a:pt x="0" y="20185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2395" tIns="21198" rIns="42395" bIns="21198"/>
          <a:lstStyle/>
          <a:p>
            <a:endParaRPr lang="en-US" sz="600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835816" y="6330214"/>
            <a:ext cx="446749" cy="188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7232" tIns="23615" rIns="47232" bIns="2361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100" b="1" dirty="0">
                <a:latin typeface="Arial" charset="0"/>
              </a:rPr>
              <a:t>ITER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9142876" y="6278451"/>
            <a:ext cx="518467" cy="188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7232" tIns="23615" rIns="47232" bIns="23615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100" b="1" dirty="0">
                <a:latin typeface="Arial" charset="0"/>
              </a:rPr>
              <a:t>DEMO</a:t>
            </a:r>
            <a:endParaRPr lang="en-US" sz="900" b="1" dirty="0"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7938764" y="6554116"/>
            <a:ext cx="579618" cy="20668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2395" tIns="21198" rIns="42395" bIns="21198"/>
          <a:lstStyle/>
          <a:p>
            <a:pPr defTabSz="380518">
              <a:defRPr/>
            </a:pPr>
            <a:endParaRPr lang="en-US" sz="600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430744" y="5943600"/>
            <a:ext cx="407249" cy="2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2395" tIns="21198" rIns="42395" bIns="21198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sz="1100" b="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kumimoji="0" lang="en-US" sz="1100" b="0" baseline="-25000" dirty="0" err="1">
                <a:solidFill>
                  <a:srgbClr val="000000"/>
                </a:solidFill>
                <a:latin typeface="Helvetica" charset="0"/>
              </a:rPr>
              <a:t>q</a:t>
            </a:r>
            <a:endParaRPr kumimoji="0" lang="en-GB" sz="1100" b="0" baseline="300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44"/>
          <p:cNvCxnSpPr>
            <a:cxnSpLocks noChangeShapeType="1"/>
          </p:cNvCxnSpPr>
          <p:nvPr/>
        </p:nvCxnSpPr>
        <p:spPr bwMode="auto">
          <a:xfrm flipV="1">
            <a:off x="7856793" y="7207251"/>
            <a:ext cx="114929" cy="37809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Oval 39"/>
          <p:cNvSpPr/>
          <p:nvPr/>
        </p:nvSpPr>
        <p:spPr bwMode="auto">
          <a:xfrm>
            <a:off x="9351990" y="6920526"/>
            <a:ext cx="111276" cy="73291"/>
          </a:xfrm>
          <a:prstGeom prst="ellipse">
            <a:avLst/>
          </a:prstGeom>
          <a:solidFill>
            <a:srgbClr val="C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0">
              <a:srgbClr val="CF0000">
                <a:alpha val="66000"/>
              </a:srgbClr>
            </a:glow>
            <a:softEdge rad="38100"/>
          </a:effectLst>
        </p:spPr>
        <p:txBody>
          <a:bodyPr lIns="42395" tIns="21198" rIns="42395" bIns="21198"/>
          <a:lstStyle/>
          <a:p>
            <a:pPr defTabSz="380518">
              <a:defRPr/>
            </a:pPr>
            <a:endParaRPr lang="en-US" sz="60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8313993" y="7149126"/>
            <a:ext cx="1676400" cy="25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59" tIns="35431" rIns="70859" bIns="35431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X-point Target Divertor</a:t>
            </a:r>
            <a:endParaRPr lang="en-US" sz="11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100" b="1" baseline="-250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36793" y="5494593"/>
            <a:ext cx="8991600" cy="6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endParaRPr lang="en-US" sz="4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ADX will test advanced divertor topologies, including </a:t>
            </a:r>
            <a:r>
              <a:rPr lang="en-US" sz="1500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Super-X</a:t>
            </a:r>
            <a:r>
              <a:rPr lang="en-US" sz="15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en-US" sz="1500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X-point Target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long-leg divertor</a:t>
            </a:r>
          </a:p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concepts with options for </a:t>
            </a:r>
            <a:r>
              <a:rPr lang="en-US" sz="1500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heated and liquid metal targets</a:t>
            </a:r>
            <a:r>
              <a:rPr lang="en-US" sz="15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4503993" y="7315200"/>
            <a:ext cx="3124200" cy="2028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7232" tIns="23615" rIns="47232" bIns="2361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 dirty="0" smtClean="0">
                <a:latin typeface="Arial" charset="0"/>
              </a:rPr>
              <a:t>[1] Eich</a:t>
            </a:r>
            <a:r>
              <a:rPr lang="en-US" sz="1100" b="1" dirty="0">
                <a:latin typeface="Arial" charset="0"/>
              </a:rPr>
              <a:t>, </a:t>
            </a:r>
            <a:r>
              <a:rPr lang="en-US" sz="1100" b="1" i="1" dirty="0">
                <a:latin typeface="Arial" charset="0"/>
              </a:rPr>
              <a:t>et al.</a:t>
            </a:r>
            <a:r>
              <a:rPr lang="en-US" sz="1100" b="1" dirty="0">
                <a:latin typeface="Arial" charset="0"/>
              </a:rPr>
              <a:t>, NF 53 (2013) </a:t>
            </a:r>
            <a:r>
              <a:rPr lang="en-US" sz="1100" b="1" dirty="0" smtClean="0">
                <a:latin typeface="Arial" charset="0"/>
              </a:rPr>
              <a:t>093031.</a:t>
            </a:r>
            <a:endParaRPr lang="en-US" sz="1100" b="1" dirty="0">
              <a:latin typeface="Arial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6112386"/>
            <a:ext cx="678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56032" indent="-164592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Innovative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RF Current Drive/Heating Solutions for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DEMO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76200" y="233269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56032" indent="-164592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latin typeface="Arial" charset="0"/>
                <a:cs typeface="Arial" charset="0"/>
              </a:rPr>
              <a:t>Background</a:t>
            </a:r>
            <a:endParaRPr lang="en-US" sz="18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8193" y="4299972"/>
            <a:ext cx="1036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56032" indent="-164592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latin typeface="Arial" charset="0"/>
                <a:cs typeface="Arial" charset="0"/>
              </a:rPr>
              <a:t>ADX employs high-field, demountable toroidal field magnet technology of Alcator C-Mod  </a:t>
            </a:r>
            <a:endParaRPr lang="en-US" sz="1800" b="1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236793" y="4555614"/>
            <a:ext cx="937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1440">
              <a:lnSpc>
                <a:spcPct val="90000"/>
              </a:lnSpc>
            </a:pP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ADX will uniquely access reactor-level </a:t>
            </a:r>
            <a:r>
              <a:rPr lang="en-US" sz="1500" b="1" i="1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q</a:t>
            </a:r>
            <a:r>
              <a:rPr lang="en-US" sz="1500" b="1" i="1" baseline="-25000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//</a:t>
            </a:r>
            <a:r>
              <a:rPr lang="en-US" sz="1500" b="1" i="1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 ~ P</a:t>
            </a:r>
            <a:r>
              <a:rPr lang="en-US" sz="1500" b="1" i="1" baseline="-25000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SOL</a:t>
            </a:r>
            <a:r>
              <a:rPr lang="en-US" sz="1500" b="1" i="1" dirty="0" smtClean="0">
                <a:solidFill>
                  <a:srgbClr val="B90000"/>
                </a:solidFill>
                <a:latin typeface="Arial" charset="0"/>
                <a:cs typeface="Arial" charset="0"/>
              </a:rPr>
              <a:t>B/R (~ 125 MW-T/m)</a:t>
            </a:r>
            <a:r>
              <a:rPr lang="en-US" sz="15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with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the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unique-in-the-world ability to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operate with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key divertor parameters (</a:t>
            </a:r>
            <a:r>
              <a:rPr lang="en-US" sz="15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B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q</a:t>
            </a:r>
            <a:r>
              <a:rPr lang="en-US" sz="1500" b="1" baseline="-25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//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n-US" sz="1500" b="1" i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n</a:t>
            </a:r>
            <a:r>
              <a:rPr lang="en-US" sz="1500" b="1" i="1" baseline="-250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div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 </a:t>
            </a:r>
            <a:r>
              <a:rPr lang="en-US" sz="1500" b="1" dirty="0" err="1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1500" b="1" baseline="-250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debye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/</a:t>
            </a:r>
            <a:r>
              <a:rPr lang="en-US" sz="1500" b="1" dirty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1500" b="1" baseline="-25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ion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n-US" sz="1500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r</a:t>
            </a:r>
            <a:r>
              <a:rPr lang="en-US" sz="1500" b="1" baseline="-25000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z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/</a:t>
            </a:r>
            <a:r>
              <a:rPr lang="en-US" sz="1500" b="1" dirty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1500" b="1" baseline="-25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ion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...), </a:t>
            </a:r>
            <a:r>
              <a:rPr lang="en-US" sz="1500" b="1" i="1" u="sng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identical to a reactor</a:t>
            </a:r>
            <a:r>
              <a:rPr lang="en-US" sz="1500" b="1" dirty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n-US" sz="15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while implementing advanced magnetic divertor topologies with an internal poloidal field coil set.</a:t>
            </a:r>
          </a:p>
        </p:txBody>
      </p:sp>
    </p:spTree>
    <p:extLst>
      <p:ext uri="{BB962C8B-B14F-4D97-AF65-F5344CB8AC3E}">
        <p14:creationId xmlns:p14="http://schemas.microsoft.com/office/powerpoint/2010/main" val="250168322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60742</TotalTime>
  <Words>454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Slide Master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ADX</dc:title>
  <dc:subject/>
  <dc:creator>Brian LaBombard</dc:creator>
  <cp:keywords/>
  <dc:description/>
  <cp:lastModifiedBy>Brian LaBombard</cp:lastModifiedBy>
  <cp:revision>2122</cp:revision>
  <cp:lastPrinted>2014-06-02T16:58:47Z</cp:lastPrinted>
  <dcterms:created xsi:type="dcterms:W3CDTF">2013-03-07T01:13:04Z</dcterms:created>
  <dcterms:modified xsi:type="dcterms:W3CDTF">2014-09-20T00:15:59Z</dcterms:modified>
  <cp:category/>
</cp:coreProperties>
</file>