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1" d="100"/>
          <a:sy n="51" d="100"/>
        </p:scale>
        <p:origin x="-59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2280D72-5F26-499B-94CE-521F7076EBAF}" type="datetimeFigureOut">
              <a:rPr lang="ru-RU" smtClean="0"/>
              <a:pPr/>
              <a:t>18.09.2014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D41B4B-DC2D-45BD-BEDA-D8EFA0A08EE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280D72-5F26-499B-94CE-521F7076EBAF}" type="datetimeFigureOut">
              <a:rPr lang="ru-RU" smtClean="0"/>
              <a:pPr/>
              <a:t>18.09.2014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41B4B-DC2D-45BD-BEDA-D8EFA0A08EE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0"/>
            <a:ext cx="9144000" cy="6858000"/>
          </a:xfrm>
        </p:spPr>
        <p:txBody>
          <a:bodyPr>
            <a:normAutofit fontScale="40000" lnSpcReduction="20000"/>
          </a:bodyPr>
          <a:lstStyle/>
          <a:p>
            <a:pPr algn="just"/>
            <a:r>
              <a:rPr lang="en-US" dirty="0">
                <a:solidFill>
                  <a:schemeClr val="tx1"/>
                </a:solidFill>
              </a:rPr>
              <a:t> </a:t>
            </a:r>
            <a:endParaRPr lang="ru-RU" dirty="0">
              <a:solidFill>
                <a:schemeClr val="tx1"/>
              </a:solidFill>
            </a:endParaRPr>
          </a:p>
          <a:p>
            <a:pPr algn="r"/>
            <a:r>
              <a:rPr lang="en-US" sz="4200" dirty="0">
                <a:solidFill>
                  <a:schemeClr val="tx1"/>
                </a:solidFill>
              </a:rPr>
              <a:t>TH/P3-23</a:t>
            </a:r>
            <a:endParaRPr lang="ru-RU" sz="4200" dirty="0">
              <a:solidFill>
                <a:schemeClr val="tx1"/>
              </a:solidFill>
            </a:endParaRPr>
          </a:p>
          <a:p>
            <a:r>
              <a:rPr lang="en-US" sz="6000" b="1" dirty="0">
                <a:solidFill>
                  <a:schemeClr val="tx1"/>
                </a:solidFill>
              </a:rPr>
              <a:t>Asymmetry Current</a:t>
            </a:r>
            <a:br>
              <a:rPr lang="en-US" sz="6000" b="1" dirty="0">
                <a:solidFill>
                  <a:schemeClr val="tx1"/>
                </a:solidFill>
              </a:rPr>
            </a:br>
            <a:r>
              <a:rPr lang="en-US" sz="6000" b="1" dirty="0">
                <a:solidFill>
                  <a:schemeClr val="tx1"/>
                </a:solidFill>
              </a:rPr>
              <a:t>in ICRF Heating ITER Plasmas</a:t>
            </a:r>
            <a:endParaRPr lang="ru-RU" sz="6000" dirty="0">
              <a:solidFill>
                <a:schemeClr val="tx1"/>
              </a:solidFill>
            </a:endParaRPr>
          </a:p>
          <a:p>
            <a:r>
              <a:rPr lang="en-US" sz="4200" i="1" u="sng" dirty="0" err="1">
                <a:solidFill>
                  <a:schemeClr val="tx1"/>
                </a:solidFill>
              </a:rPr>
              <a:t>Yu.V.Gott</a:t>
            </a:r>
            <a:r>
              <a:rPr lang="en-US" sz="4200" i="1" dirty="0">
                <a:solidFill>
                  <a:schemeClr val="tx1"/>
                </a:solidFill>
              </a:rPr>
              <a:t> , </a:t>
            </a:r>
            <a:r>
              <a:rPr lang="en-US" sz="4200" i="1" dirty="0" err="1">
                <a:solidFill>
                  <a:schemeClr val="tx1"/>
                </a:solidFill>
              </a:rPr>
              <a:t>E.I.Yurchenko</a:t>
            </a:r>
            <a:endParaRPr lang="ru-RU" sz="4200" dirty="0">
              <a:solidFill>
                <a:schemeClr val="tx1"/>
              </a:solidFill>
            </a:endParaRPr>
          </a:p>
          <a:p>
            <a:pPr algn="just"/>
            <a:r>
              <a:rPr lang="en-US" sz="5300" dirty="0" smtClean="0">
                <a:solidFill>
                  <a:schemeClr val="tx1"/>
                </a:solidFill>
              </a:rPr>
              <a:t>	The </a:t>
            </a:r>
            <a:r>
              <a:rPr lang="en-US" sz="5300" dirty="0">
                <a:solidFill>
                  <a:schemeClr val="tx1"/>
                </a:solidFill>
              </a:rPr>
              <a:t>estimation of the asymmetry current value which is driving with help of transversal ion-cyclotron heating of plasma minority is given in this report. This current have the maximal value near the magnetic axis and together with bootstrap one can provide the possibility of the steady-state </a:t>
            </a:r>
            <a:r>
              <a:rPr lang="en-US" sz="5300" dirty="0" err="1">
                <a:solidFill>
                  <a:schemeClr val="tx1"/>
                </a:solidFill>
              </a:rPr>
              <a:t>tokamak</a:t>
            </a:r>
            <a:r>
              <a:rPr lang="en-US" sz="5300" dirty="0">
                <a:solidFill>
                  <a:schemeClr val="tx1"/>
                </a:solidFill>
              </a:rPr>
              <a:t>-reactor operation.</a:t>
            </a:r>
            <a:endParaRPr lang="ru-RU" sz="5300" dirty="0">
              <a:solidFill>
                <a:schemeClr val="tx1"/>
              </a:solidFill>
            </a:endParaRPr>
          </a:p>
          <a:p>
            <a:pPr algn="just"/>
            <a:r>
              <a:rPr lang="en-US" sz="5300" dirty="0" smtClean="0">
                <a:solidFill>
                  <a:schemeClr val="tx1"/>
                </a:solidFill>
              </a:rPr>
              <a:t>	The </a:t>
            </a:r>
            <a:r>
              <a:rPr lang="en-US" sz="5300" dirty="0">
                <a:solidFill>
                  <a:schemeClr val="tx1"/>
                </a:solidFill>
              </a:rPr>
              <a:t>calculations of current drive were fulfilled for the parameters of specific equilibrium ITER configuration given in the paper of </a:t>
            </a:r>
            <a:r>
              <a:rPr lang="en-US" sz="5300" dirty="0" err="1">
                <a:solidFill>
                  <a:schemeClr val="tx1"/>
                </a:solidFill>
              </a:rPr>
              <a:t>R.V.Budny</a:t>
            </a:r>
            <a:r>
              <a:rPr lang="en-US" sz="5300" dirty="0">
                <a:solidFill>
                  <a:schemeClr val="tx1"/>
                </a:solidFill>
              </a:rPr>
              <a:t>, Physics of plasmas </a:t>
            </a:r>
            <a:r>
              <a:rPr lang="en-US" sz="5300" b="1" dirty="0">
                <a:solidFill>
                  <a:schemeClr val="tx1"/>
                </a:solidFill>
              </a:rPr>
              <a:t>17</a:t>
            </a:r>
            <a:r>
              <a:rPr lang="en-US" sz="5300" dirty="0">
                <a:solidFill>
                  <a:schemeClr val="tx1"/>
                </a:solidFill>
              </a:rPr>
              <a:t>, 042506 (2010). For the description of contours of magnetic flux instead of Grad-</a:t>
            </a:r>
            <a:r>
              <a:rPr lang="en-US" sz="5300" dirty="0" err="1">
                <a:solidFill>
                  <a:schemeClr val="tx1"/>
                </a:solidFill>
              </a:rPr>
              <a:t>Shafranov</a:t>
            </a:r>
            <a:r>
              <a:rPr lang="en-US" sz="5300" dirty="0">
                <a:solidFill>
                  <a:schemeClr val="tx1"/>
                </a:solidFill>
              </a:rPr>
              <a:t> solution the three-parametric analytic formula was used. Calculations </a:t>
            </a:r>
            <a:r>
              <a:rPr lang="en-US" sz="5300" dirty="0" smtClean="0">
                <a:solidFill>
                  <a:schemeClr val="tx1"/>
                </a:solidFill>
              </a:rPr>
              <a:t>fulfilled with help of this </a:t>
            </a:r>
            <a:r>
              <a:rPr lang="en-US" sz="5300" dirty="0">
                <a:solidFill>
                  <a:schemeClr val="tx1"/>
                </a:solidFill>
              </a:rPr>
              <a:t>formula describe the Grad-</a:t>
            </a:r>
            <a:r>
              <a:rPr lang="en-US" sz="5300" dirty="0" err="1">
                <a:solidFill>
                  <a:schemeClr val="tx1"/>
                </a:solidFill>
              </a:rPr>
              <a:t>Shafranov</a:t>
            </a:r>
            <a:r>
              <a:rPr lang="en-US" sz="5300" dirty="0">
                <a:solidFill>
                  <a:schemeClr val="tx1"/>
                </a:solidFill>
              </a:rPr>
              <a:t> results with error which is less than 10 %. </a:t>
            </a:r>
            <a:endParaRPr lang="ru-RU" sz="5300" dirty="0">
              <a:solidFill>
                <a:schemeClr val="tx1"/>
              </a:solidFill>
            </a:endParaRPr>
          </a:p>
          <a:p>
            <a:pPr algn="just"/>
            <a:r>
              <a:rPr lang="en-US" sz="5300" dirty="0" smtClean="0">
                <a:solidFill>
                  <a:schemeClr val="tx1"/>
                </a:solidFill>
              </a:rPr>
              <a:t>	It </a:t>
            </a:r>
            <a:r>
              <a:rPr lang="en-US" sz="5300" dirty="0">
                <a:solidFill>
                  <a:schemeClr val="tx1"/>
                </a:solidFill>
              </a:rPr>
              <a:t>is shown that after transversal  ICR heating of minority up to energy 1.5 </a:t>
            </a:r>
            <a:r>
              <a:rPr lang="en-US" sz="5300" dirty="0" err="1">
                <a:solidFill>
                  <a:schemeClr val="tx1"/>
                </a:solidFill>
              </a:rPr>
              <a:t>MeV</a:t>
            </a:r>
            <a:r>
              <a:rPr lang="en-US" sz="5300" dirty="0">
                <a:solidFill>
                  <a:schemeClr val="tx1"/>
                </a:solidFill>
              </a:rPr>
              <a:t> all particles </a:t>
            </a:r>
            <a:r>
              <a:rPr lang="en-US" sz="5300">
                <a:solidFill>
                  <a:schemeClr val="tx1"/>
                </a:solidFill>
              </a:rPr>
              <a:t>move </a:t>
            </a:r>
            <a:r>
              <a:rPr lang="en-US" sz="5300" smtClean="0">
                <a:solidFill>
                  <a:schemeClr val="tx1"/>
                </a:solidFill>
              </a:rPr>
              <a:t>roughly along </a:t>
            </a:r>
            <a:r>
              <a:rPr lang="en-US" sz="5300" dirty="0">
                <a:solidFill>
                  <a:schemeClr val="tx1"/>
                </a:solidFill>
              </a:rPr>
              <a:t>D-shape orbits and near the magnetic axis create the asymmetry current in the same direction as  the total plasma current. If the minority is hydrogen and the density of accelerated ions is 1</a:t>
            </a:r>
            <a:r>
              <a:rPr lang="ru-RU" sz="5300" dirty="0" err="1">
                <a:solidFill>
                  <a:schemeClr val="tx1"/>
                </a:solidFill>
              </a:rPr>
              <a:t>х</a:t>
            </a:r>
            <a:r>
              <a:rPr lang="en-US" sz="5300" dirty="0">
                <a:solidFill>
                  <a:schemeClr val="tx1"/>
                </a:solidFill>
              </a:rPr>
              <a:t>10</a:t>
            </a:r>
            <a:r>
              <a:rPr lang="en-US" sz="5300" baseline="30000" dirty="0">
                <a:solidFill>
                  <a:schemeClr val="tx1"/>
                </a:solidFill>
              </a:rPr>
              <a:t>18</a:t>
            </a:r>
            <a:r>
              <a:rPr lang="en-US" sz="5300" dirty="0">
                <a:solidFill>
                  <a:schemeClr val="tx1"/>
                </a:solidFill>
              </a:rPr>
              <a:t> </a:t>
            </a:r>
            <a:r>
              <a:rPr lang="ru-RU" sz="5300" dirty="0">
                <a:solidFill>
                  <a:schemeClr val="tx1"/>
                </a:solidFill>
              </a:rPr>
              <a:t>м</a:t>
            </a:r>
            <a:r>
              <a:rPr lang="en-US" sz="5300" baseline="30000" dirty="0">
                <a:solidFill>
                  <a:schemeClr val="tx1"/>
                </a:solidFill>
              </a:rPr>
              <a:t>-3</a:t>
            </a:r>
            <a:r>
              <a:rPr lang="en-US" sz="5300" dirty="0">
                <a:solidFill>
                  <a:schemeClr val="tx1"/>
                </a:solidFill>
              </a:rPr>
              <a:t> the current density near the magnetic axis is 0.144 </a:t>
            </a:r>
            <a:r>
              <a:rPr lang="ru-RU" sz="5300" dirty="0">
                <a:solidFill>
                  <a:schemeClr val="tx1"/>
                </a:solidFill>
              </a:rPr>
              <a:t>МА</a:t>
            </a:r>
            <a:r>
              <a:rPr lang="en-US" sz="5300" dirty="0">
                <a:solidFill>
                  <a:schemeClr val="tx1"/>
                </a:solidFill>
              </a:rPr>
              <a:t>/</a:t>
            </a:r>
            <a:r>
              <a:rPr lang="ru-RU" sz="5300" dirty="0">
                <a:solidFill>
                  <a:schemeClr val="tx1"/>
                </a:solidFill>
              </a:rPr>
              <a:t>м</a:t>
            </a:r>
            <a:r>
              <a:rPr lang="en-US" sz="5300" baseline="30000" dirty="0">
                <a:solidFill>
                  <a:schemeClr val="tx1"/>
                </a:solidFill>
              </a:rPr>
              <a:t>2</a:t>
            </a:r>
            <a:r>
              <a:rPr lang="en-US" sz="5300" dirty="0">
                <a:solidFill>
                  <a:schemeClr val="tx1"/>
                </a:solidFill>
              </a:rPr>
              <a:t> and full asymmetry current is  2.7 </a:t>
            </a:r>
            <a:r>
              <a:rPr lang="ru-RU" sz="5300" dirty="0">
                <a:solidFill>
                  <a:schemeClr val="tx1"/>
                </a:solidFill>
              </a:rPr>
              <a:t>МА </a:t>
            </a:r>
            <a:r>
              <a:rPr lang="en-US" sz="5300" dirty="0">
                <a:solidFill>
                  <a:schemeClr val="tx1"/>
                </a:solidFill>
              </a:rPr>
              <a:t>that is about one half of the bootstrap current value in the case described in the mentioned  paper.</a:t>
            </a:r>
            <a:endParaRPr lang="ru-RU" sz="5300" dirty="0">
              <a:solidFill>
                <a:schemeClr val="tx1"/>
              </a:solidFill>
            </a:endParaRPr>
          </a:p>
          <a:p>
            <a:pPr algn="just"/>
            <a:r>
              <a:rPr lang="en-US" sz="5300" i="1" dirty="0">
                <a:solidFill>
                  <a:schemeClr val="tx1"/>
                </a:solidFill>
              </a:rPr>
              <a:t> </a:t>
            </a:r>
            <a:endParaRPr lang="ru-RU" sz="5300" dirty="0">
              <a:solidFill>
                <a:schemeClr val="tx1"/>
              </a:solidFill>
            </a:endParaRPr>
          </a:p>
          <a:p>
            <a:pPr algn="just"/>
            <a:endParaRPr lang="ru-RU"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0</Words>
  <Application>Microsoft Office PowerPoint</Application>
  <PresentationFormat>Экран (4:3)</PresentationFormat>
  <Paragraphs>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gott</dc:creator>
  <cp:lastModifiedBy>gott</cp:lastModifiedBy>
  <cp:revision>2</cp:revision>
  <dcterms:created xsi:type="dcterms:W3CDTF">2014-09-18T06:22:42Z</dcterms:created>
  <dcterms:modified xsi:type="dcterms:W3CDTF">2014-09-18T06:31:26Z</dcterms:modified>
</cp:coreProperties>
</file>