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F5C2-44E3-4E6B-8A47-38A073216297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98AE-08DB-4A46-A9A4-DDD942883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7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F5C2-44E3-4E6B-8A47-38A073216297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98AE-08DB-4A46-A9A4-DDD942883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04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F5C2-44E3-4E6B-8A47-38A073216297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98AE-08DB-4A46-A9A4-DDD942883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39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F5C2-44E3-4E6B-8A47-38A073216297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98AE-08DB-4A46-A9A4-DDD942883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01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F5C2-44E3-4E6B-8A47-38A073216297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98AE-08DB-4A46-A9A4-DDD942883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8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F5C2-44E3-4E6B-8A47-38A073216297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98AE-08DB-4A46-A9A4-DDD942883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88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F5C2-44E3-4E6B-8A47-38A073216297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98AE-08DB-4A46-A9A4-DDD942883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23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F5C2-44E3-4E6B-8A47-38A073216297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98AE-08DB-4A46-A9A4-DDD942883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0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F5C2-44E3-4E6B-8A47-38A073216297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98AE-08DB-4A46-A9A4-DDD942883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84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F5C2-44E3-4E6B-8A47-38A073216297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98AE-08DB-4A46-A9A4-DDD942883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26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F5C2-44E3-4E6B-8A47-38A073216297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98AE-08DB-4A46-A9A4-DDD942883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9F5C2-44E3-4E6B-8A47-38A073216297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998AE-08DB-4A46-A9A4-DDD942883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13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75" y="17684"/>
            <a:ext cx="6572250" cy="864096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 RF Discharge for In-situ Mirror Surface Recovery in ITER </a:t>
            </a:r>
          </a:p>
        </p:txBody>
      </p:sp>
      <p:sp>
        <p:nvSpPr>
          <p:cNvPr id="4" name="Rectangle 3"/>
          <p:cNvSpPr/>
          <p:nvPr/>
        </p:nvSpPr>
        <p:spPr>
          <a:xfrm>
            <a:off x="-11698" y="764704"/>
            <a:ext cx="91556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A.G. Razdobarin</a:t>
            </a:r>
            <a:r>
              <a:rPr lang="en-US" sz="1200" baseline="30000" dirty="0"/>
              <a:t>1</a:t>
            </a:r>
            <a:r>
              <a:rPr lang="en-US" sz="1200" dirty="0"/>
              <a:t>, </a:t>
            </a:r>
            <a:r>
              <a:rPr lang="en-GB" sz="1200" dirty="0"/>
              <a:t>P. Andrew</a:t>
            </a:r>
            <a:r>
              <a:rPr lang="en-GB" sz="1200" baseline="30000" dirty="0"/>
              <a:t>2</a:t>
            </a:r>
            <a:r>
              <a:rPr lang="en-GB" sz="1200" dirty="0"/>
              <a:t>, </a:t>
            </a:r>
            <a:r>
              <a:rPr lang="en-US" sz="1200" dirty="0"/>
              <a:t>A.N. </a:t>
            </a:r>
            <a:r>
              <a:rPr lang="en-GB" sz="1200" dirty="0"/>
              <a:t>Bazhenov</a:t>
            </a:r>
            <a:r>
              <a:rPr lang="en-GB" sz="1200" baseline="30000" dirty="0"/>
              <a:t>1</a:t>
            </a:r>
            <a:r>
              <a:rPr lang="en-GB" sz="1200" dirty="0"/>
              <a:t>, </a:t>
            </a:r>
            <a:r>
              <a:rPr lang="en-US" sz="1200" dirty="0"/>
              <a:t>V.L. Bukhovets</a:t>
            </a:r>
            <a:r>
              <a:rPr lang="en-US" sz="1200" baseline="30000" dirty="0"/>
              <a:t>3</a:t>
            </a:r>
            <a:r>
              <a:rPr lang="en-US" sz="1200" dirty="0"/>
              <a:t>, I.M Bukreev</a:t>
            </a:r>
            <a:r>
              <a:rPr lang="en-US" sz="1200" baseline="30000" dirty="0"/>
              <a:t>1</a:t>
            </a:r>
            <a:r>
              <a:rPr lang="en-US" sz="1200" dirty="0"/>
              <a:t>, P.V. Chernakov</a:t>
            </a:r>
            <a:r>
              <a:rPr lang="en-US" sz="1200" baseline="30000" dirty="0"/>
              <a:t>4</a:t>
            </a:r>
            <a:r>
              <a:rPr lang="en-US" sz="1200" dirty="0"/>
              <a:t>, A.E. Gorodetsky</a:t>
            </a:r>
            <a:r>
              <a:rPr lang="en-US" sz="1200" baseline="30000" dirty="0"/>
              <a:t>3</a:t>
            </a:r>
            <a:r>
              <a:rPr lang="en-US" sz="1200" dirty="0"/>
              <a:t>, M.M. Kochergin</a:t>
            </a:r>
            <a:r>
              <a:rPr lang="en-US" sz="1200" baseline="30000" dirty="0"/>
              <a:t>1</a:t>
            </a:r>
            <a:r>
              <a:rPr lang="en-US" sz="1200" dirty="0"/>
              <a:t>, A.N. Koval</a:t>
            </a:r>
            <a:r>
              <a:rPr lang="en-US" sz="1200" baseline="30000" dirty="0"/>
              <a:t>1</a:t>
            </a:r>
            <a:r>
              <a:rPr lang="en-US" sz="1200" dirty="0"/>
              <a:t>, G.S. Kurskiev</a:t>
            </a:r>
            <a:r>
              <a:rPr lang="en-US" sz="1200" baseline="30000" dirty="0"/>
              <a:t>1</a:t>
            </a:r>
            <a:r>
              <a:rPr lang="en-US" sz="1200" dirty="0"/>
              <a:t>, A.E. Litvinov</a:t>
            </a:r>
            <a:r>
              <a:rPr lang="en-US" sz="1200" baseline="30000" dirty="0"/>
              <a:t>1</a:t>
            </a:r>
            <a:r>
              <a:rPr lang="en-US" sz="1200" dirty="0"/>
              <a:t>, A.V. Markin</a:t>
            </a:r>
            <a:r>
              <a:rPr lang="en-US" sz="1200" baseline="30000" dirty="0"/>
              <a:t>3</a:t>
            </a:r>
            <a:r>
              <a:rPr lang="en-US" sz="1200" dirty="0"/>
              <a:t>, S.V. Masyukevich</a:t>
            </a:r>
            <a:r>
              <a:rPr lang="en-US" sz="1200" baseline="30000" dirty="0"/>
              <a:t>1</a:t>
            </a:r>
            <a:r>
              <a:rPr lang="en-US" sz="1200" dirty="0"/>
              <a:t>, I.V. Miroshnikov</a:t>
            </a:r>
            <a:r>
              <a:rPr lang="en-US" sz="1200" baseline="30000" dirty="0"/>
              <a:t>5</a:t>
            </a:r>
            <a:r>
              <a:rPr lang="en-US" sz="1200" dirty="0"/>
              <a:t>, E.E. Mukhin</a:t>
            </a:r>
            <a:r>
              <a:rPr lang="en-US" sz="1200" baseline="30000" dirty="0"/>
              <a:t>1</a:t>
            </a:r>
            <a:r>
              <a:rPr lang="en-US" sz="1200" dirty="0"/>
              <a:t>, D.S. Samsonov</a:t>
            </a:r>
            <a:r>
              <a:rPr lang="en-US" sz="1200" baseline="30000" dirty="0"/>
              <a:t>1</a:t>
            </a:r>
            <a:r>
              <a:rPr lang="en-US" sz="1200" dirty="0"/>
              <a:t>, V.V. Semenov</a:t>
            </a:r>
            <a:r>
              <a:rPr lang="en-US" sz="1200" baseline="30000" dirty="0"/>
              <a:t>1</a:t>
            </a:r>
            <a:r>
              <a:rPr lang="en-US" sz="1200" dirty="0"/>
              <a:t>, S. Yu. Tolstyakov</a:t>
            </a:r>
            <a:r>
              <a:rPr lang="en-US" sz="1200" baseline="30000" dirty="0"/>
              <a:t>1</a:t>
            </a:r>
            <a:r>
              <a:rPr lang="en-US" sz="1200" dirty="0"/>
              <a:t>, R. </a:t>
            </a:r>
            <a:r>
              <a:rPr lang="en-US" sz="1200" dirty="0" err="1"/>
              <a:t>Kh</a:t>
            </a:r>
            <a:r>
              <a:rPr lang="en-US" sz="1200" dirty="0"/>
              <a:t>. Zalavutdinov</a:t>
            </a:r>
            <a:r>
              <a:rPr lang="en-US" sz="1200" baseline="30000" dirty="0"/>
              <a:t>3</a:t>
            </a:r>
            <a:r>
              <a:rPr lang="en-US" sz="1200" dirty="0"/>
              <a:t>, A.P. Zakharov</a:t>
            </a:r>
            <a:r>
              <a:rPr lang="en-US" sz="1200" baseline="30000" dirty="0"/>
              <a:t>3</a:t>
            </a:r>
            <a:r>
              <a:rPr lang="en-US" sz="1200" dirty="0"/>
              <a:t>. </a:t>
            </a:r>
            <a:endParaRPr lang="ru-RU" sz="1200" dirty="0"/>
          </a:p>
        </p:txBody>
      </p:sp>
      <p:sp>
        <p:nvSpPr>
          <p:cNvPr id="5" name="Rectangle 4"/>
          <p:cNvSpPr/>
          <p:nvPr/>
        </p:nvSpPr>
        <p:spPr>
          <a:xfrm>
            <a:off x="1253133" y="1484784"/>
            <a:ext cx="63904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aseline="30000" dirty="0"/>
              <a:t>1</a:t>
            </a:r>
            <a:r>
              <a:rPr lang="en-US" sz="1100" dirty="0"/>
              <a:t>Ioffe Physical Technical Institute, 194021, St. Petersburg, RF </a:t>
            </a:r>
            <a:endParaRPr lang="ru-RU" sz="1100" i="1" dirty="0"/>
          </a:p>
          <a:p>
            <a:r>
              <a:rPr lang="fr-FR" sz="1100" baseline="30000" dirty="0"/>
              <a:t>2</a:t>
            </a:r>
            <a:r>
              <a:rPr lang="fr-FR" sz="1100" dirty="0"/>
              <a:t>ITER </a:t>
            </a:r>
            <a:r>
              <a:rPr lang="fr-FR" sz="1100" dirty="0" err="1"/>
              <a:t>Organization</a:t>
            </a:r>
            <a:r>
              <a:rPr lang="fr-FR" sz="1100" dirty="0"/>
              <a:t>, CS 90 046, 13067 St. Paul Lez Durance Cedex, France</a:t>
            </a:r>
            <a:endParaRPr lang="ru-RU" sz="1100" i="1" dirty="0"/>
          </a:p>
          <a:p>
            <a:pPr hangingPunct="0"/>
            <a:r>
              <a:rPr lang="en-US" sz="1100" baseline="30000" dirty="0"/>
              <a:t>3</a:t>
            </a:r>
            <a:r>
              <a:rPr lang="en-US" sz="1100" dirty="0"/>
              <a:t>Frumkin Institute of Physical Chemistry and Electrochemistry, 119071 Moscow, RF</a:t>
            </a:r>
            <a:br>
              <a:rPr lang="en-US" sz="1100" dirty="0"/>
            </a:br>
            <a:r>
              <a:rPr lang="en-US" sz="1100" baseline="30000" dirty="0"/>
              <a:t>4</a:t>
            </a:r>
            <a:r>
              <a:rPr lang="en-US" sz="1100" dirty="0"/>
              <a:t>Spectral-Tech, ZAO, 194021, St. Petersburg, RF </a:t>
            </a:r>
            <a:endParaRPr lang="ru-RU" sz="1100" b="1" dirty="0"/>
          </a:p>
          <a:p>
            <a:pPr hangingPunct="0"/>
            <a:r>
              <a:rPr lang="en-US" sz="1100" baseline="30000" dirty="0"/>
              <a:t>5</a:t>
            </a:r>
            <a:r>
              <a:rPr lang="en-US" sz="1100" dirty="0"/>
              <a:t>Saint Petersburg State </a:t>
            </a:r>
            <a:r>
              <a:rPr lang="en-US" sz="1100" dirty="0" err="1"/>
              <a:t>Polytechnical</a:t>
            </a:r>
            <a:r>
              <a:rPr lang="en-US" sz="1100" dirty="0"/>
              <a:t> University, 195251, </a:t>
            </a:r>
            <a:r>
              <a:rPr lang="en-US" sz="1100" dirty="0" err="1"/>
              <a:t>St.Petersburg</a:t>
            </a:r>
            <a:r>
              <a:rPr lang="en-US" sz="1100" dirty="0"/>
              <a:t>, RF</a:t>
            </a:r>
            <a:br>
              <a:rPr lang="en-US" sz="1100" dirty="0"/>
            </a:br>
            <a:endParaRPr lang="ru-RU" sz="1100" b="1" dirty="0"/>
          </a:p>
        </p:txBody>
      </p:sp>
      <p:sp>
        <p:nvSpPr>
          <p:cNvPr id="9" name="Rectangle 8"/>
          <p:cNvSpPr/>
          <p:nvPr/>
        </p:nvSpPr>
        <p:spPr>
          <a:xfrm>
            <a:off x="155306" y="2519031"/>
            <a:ext cx="8988692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</a:rPr>
              <a:t>i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C00000"/>
                </a:solidFill>
              </a:rPr>
              <a:t> –  Studied: </a:t>
            </a:r>
            <a:r>
              <a:rPr lang="en-US" b="1" i="1" dirty="0" smtClean="0">
                <a:solidFill>
                  <a:srgbClr val="00B0F0"/>
                </a:solidFill>
              </a:rPr>
              <a:t>Parameters of RF </a:t>
            </a:r>
            <a:r>
              <a:rPr lang="en-US" b="1" i="1" dirty="0" err="1" smtClean="0">
                <a:solidFill>
                  <a:srgbClr val="00B0F0"/>
                </a:solidFill>
              </a:rPr>
              <a:t>capacitevely</a:t>
            </a:r>
            <a:r>
              <a:rPr lang="en-US" b="1" i="1" dirty="0" smtClean="0">
                <a:solidFill>
                  <a:srgbClr val="00B0F0"/>
                </a:solidFill>
              </a:rPr>
              <a:t>-coupled discharge under ITER-relevant conditions</a:t>
            </a:r>
          </a:p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–  Checked : </a:t>
            </a:r>
            <a:r>
              <a:rPr lang="en-US" b="1" i="1" dirty="0" smtClean="0">
                <a:solidFill>
                  <a:srgbClr val="00B0F0"/>
                </a:solidFill>
              </a:rPr>
              <a:t>Plasma cleaning efficiency in gas mixtures (D</a:t>
            </a:r>
            <a:r>
              <a:rPr lang="en-US" b="1" i="1" baseline="-25000" dirty="0" smtClean="0">
                <a:solidFill>
                  <a:srgbClr val="00B0F0"/>
                </a:solidFill>
              </a:rPr>
              <a:t>2</a:t>
            </a:r>
            <a:r>
              <a:rPr lang="en-US" b="1" i="1" dirty="0" smtClean="0">
                <a:solidFill>
                  <a:srgbClr val="00B0F0"/>
                </a:solidFill>
              </a:rPr>
              <a:t>/O</a:t>
            </a:r>
            <a:r>
              <a:rPr lang="en-US" b="1" i="1" baseline="-25000" dirty="0" smtClean="0">
                <a:solidFill>
                  <a:srgbClr val="00B0F0"/>
                </a:solidFill>
              </a:rPr>
              <a:t>2</a:t>
            </a:r>
            <a:r>
              <a:rPr lang="en-US" b="1" i="1" dirty="0" smtClean="0">
                <a:solidFill>
                  <a:srgbClr val="00B0F0"/>
                </a:solidFill>
              </a:rPr>
              <a:t>/N</a:t>
            </a:r>
            <a:r>
              <a:rPr lang="en-US" b="1" i="1" baseline="-25000" dirty="0" smtClean="0">
                <a:solidFill>
                  <a:srgbClr val="00B0F0"/>
                </a:solidFill>
              </a:rPr>
              <a:t>2</a:t>
            </a:r>
            <a:r>
              <a:rPr lang="en-US" b="1" i="1" dirty="0" smtClean="0">
                <a:solidFill>
                  <a:srgbClr val="00B0F0"/>
                </a:solidFill>
              </a:rPr>
              <a:t>) </a:t>
            </a:r>
          </a:p>
          <a:p>
            <a:pPr>
              <a:spcBef>
                <a:spcPts val="600"/>
              </a:spcBef>
            </a:pPr>
            <a:r>
              <a:rPr lang="en-US" b="1" i="1" dirty="0" smtClean="0">
                <a:solidFill>
                  <a:srgbClr val="00B0F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–  Tested: </a:t>
            </a:r>
            <a:r>
              <a:rPr lang="en-US" b="1" i="1" dirty="0" smtClean="0">
                <a:solidFill>
                  <a:srgbClr val="00B0F0"/>
                </a:solidFill>
              </a:rPr>
              <a:t>Performance of diagnostic mirrors with dielectric coating under thin (~1 nm) metal 	 film deposition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43896" y="4365104"/>
            <a:ext cx="896448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(ii)  Currently: </a:t>
            </a:r>
          </a:p>
          <a:p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chemeClr val="accent5"/>
                </a:solidFill>
              </a:rPr>
              <a:t>– </a:t>
            </a:r>
            <a:r>
              <a:rPr lang="en-US" b="1" dirty="0" smtClean="0">
                <a:solidFill>
                  <a:srgbClr val="00B0F0"/>
                </a:solidFill>
              </a:rPr>
              <a:t>Optimization of RF CC discharge for implementation in the </a:t>
            </a:r>
            <a:r>
              <a:rPr lang="en-US" b="1" dirty="0" err="1" smtClean="0">
                <a:solidFill>
                  <a:srgbClr val="00B0F0"/>
                </a:solidFill>
              </a:rPr>
              <a:t>divertor</a:t>
            </a:r>
            <a:r>
              <a:rPr lang="en-US" b="1" dirty="0" smtClean="0">
                <a:solidFill>
                  <a:srgbClr val="00B0F0"/>
                </a:solidFill>
              </a:rPr>
              <a:t> Thomson scattering diagnostic system.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  – Development of monitoring and control system based on optical discharge spectroscopy.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GB" b="1" dirty="0">
                <a:solidFill>
                  <a:srgbClr val="00B0F0"/>
                </a:solidFill>
              </a:rPr>
              <a:t> </a:t>
            </a:r>
            <a:endParaRPr lang="en-GB" b="1" dirty="0" smtClean="0">
              <a:solidFill>
                <a:srgbClr val="00B0F0"/>
              </a:solidFill>
            </a:endParaRPr>
          </a:p>
          <a:p>
            <a:r>
              <a:rPr lang="en-GB" b="1" smtClean="0">
                <a:solidFill>
                  <a:srgbClr val="C00000"/>
                </a:solidFill>
              </a:rPr>
              <a:t>(</a:t>
            </a:r>
            <a:r>
              <a:rPr lang="en-GB" b="1" dirty="0">
                <a:solidFill>
                  <a:srgbClr val="C00000"/>
                </a:solidFill>
              </a:rPr>
              <a:t>iii)  </a:t>
            </a:r>
            <a:r>
              <a:rPr lang="en-GB" b="1" dirty="0" smtClean="0">
                <a:solidFill>
                  <a:srgbClr val="C00000"/>
                </a:solidFill>
              </a:rPr>
              <a:t>Next </a:t>
            </a:r>
            <a:r>
              <a:rPr lang="en-GB" b="1" dirty="0">
                <a:solidFill>
                  <a:srgbClr val="C00000"/>
                </a:solidFill>
              </a:rPr>
              <a:t>steps </a:t>
            </a:r>
          </a:p>
          <a:p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b="1" dirty="0" smtClean="0">
                <a:solidFill>
                  <a:srgbClr val="00B0F0"/>
                </a:solidFill>
              </a:rPr>
              <a:t>Testing of the technique in the geometry, close to that expected in ITER. </a:t>
            </a:r>
            <a:r>
              <a:rPr lang="en-GB" dirty="0" smtClean="0">
                <a:solidFill>
                  <a:srgbClr val="00B0F0"/>
                </a:solidFill>
              </a:rPr>
              <a:t>		</a:t>
            </a:r>
            <a:endParaRPr lang="en-US" b="1" dirty="0"/>
          </a:p>
        </p:txBody>
      </p:sp>
      <p:pic>
        <p:nvPicPr>
          <p:cNvPr id="8" name="Picture 107" descr="http://www.ioffe.ru/icons/ptilgol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85875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2992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184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 RF Discharge for In-situ Mirror Surface Recovery in ITER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In-Situ Monitoring Hydrogen Isotope Retention in ITER First Wall</dc:title>
  <dc:creator>mukhine</dc:creator>
  <cp:lastModifiedBy>Alex</cp:lastModifiedBy>
  <cp:revision>21</cp:revision>
  <dcterms:created xsi:type="dcterms:W3CDTF">2014-09-14T09:09:20Z</dcterms:created>
  <dcterms:modified xsi:type="dcterms:W3CDTF">2014-09-26T17:27:59Z</dcterms:modified>
</cp:coreProperties>
</file>