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377" autoAdjust="0"/>
  </p:normalViewPr>
  <p:slideViewPr>
    <p:cSldViewPr snapToGrid="0" snapToObjects="1">
      <p:cViewPr>
        <p:scale>
          <a:sx n="150" d="100"/>
          <a:sy n="150" d="100"/>
        </p:scale>
        <p:origin x="-1096" y="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8EB2-DB2D-2446-A4D3-E78FDE3B9AF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9D55-F821-904A-8330-E6F0197E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3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8EB2-DB2D-2446-A4D3-E78FDE3B9AF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9D55-F821-904A-8330-E6F0197E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0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8EB2-DB2D-2446-A4D3-E78FDE3B9AF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9D55-F821-904A-8330-E6F0197E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8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8EB2-DB2D-2446-A4D3-E78FDE3B9AF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9D55-F821-904A-8330-E6F0197E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8EB2-DB2D-2446-A4D3-E78FDE3B9AF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9D55-F821-904A-8330-E6F0197E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2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8EB2-DB2D-2446-A4D3-E78FDE3B9AF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9D55-F821-904A-8330-E6F0197E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8EB2-DB2D-2446-A4D3-E78FDE3B9AF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9D55-F821-904A-8330-E6F0197E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1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8EB2-DB2D-2446-A4D3-E78FDE3B9AF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9D55-F821-904A-8330-E6F0197E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8EB2-DB2D-2446-A4D3-E78FDE3B9AF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9D55-F821-904A-8330-E6F0197E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2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8EB2-DB2D-2446-A4D3-E78FDE3B9AF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9D55-F821-904A-8330-E6F0197E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3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8EB2-DB2D-2446-A4D3-E78FDE3B9AF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9D55-F821-904A-8330-E6F0197E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98EB2-DB2D-2446-A4D3-E78FDE3B9AF8}" type="datetimeFigureOut">
              <a:rPr lang="en-US" smtClean="0"/>
              <a:t>20/09/14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59D55-F821-904A-8330-E6F0197E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1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oleObject" Target="../embeddings/oleObject1.bin"/><Relationship Id="rId10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99969"/>
            <a:ext cx="9144000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j-lt"/>
                <a:cs typeface="Arial"/>
              </a:rPr>
              <a:t>On the measurement of the threshold electric field for runaway electron generation in FTU</a:t>
            </a:r>
          </a:p>
          <a:p>
            <a:pPr algn="ctr"/>
            <a:endParaRPr lang="en-US" sz="2800" b="1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77745" y="0"/>
            <a:ext cx="11662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90"/>
                </a:solidFill>
                <a:latin typeface="+mj-lt"/>
              </a:rPr>
              <a:t>EX/P2-50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958436"/>
            <a:ext cx="4636132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+mj-lt"/>
                <a:cs typeface="Arial"/>
              </a:rPr>
              <a:t>E</a:t>
            </a:r>
            <a:r>
              <a:rPr lang="en-US" sz="2400">
                <a:latin typeface="+mj-lt"/>
                <a:cs typeface="Arial"/>
              </a:rPr>
              <a:t>xperiments on runaway electron (RE) onset and suppression </a:t>
            </a:r>
            <a:r>
              <a:rPr lang="it-IT" sz="2400">
                <a:latin typeface="+mj-lt"/>
                <a:cs typeface="Arial"/>
              </a:rPr>
              <a:t>in </a:t>
            </a:r>
            <a:r>
              <a:rPr lang="en-GB" sz="2400">
                <a:latin typeface="+mj-lt"/>
                <a:cs typeface="Arial"/>
              </a:rPr>
              <a:t>I</a:t>
            </a:r>
            <a:r>
              <a:rPr lang="en-GB" sz="2400" baseline="-25000">
                <a:latin typeface="+mj-lt"/>
                <a:cs typeface="Arial"/>
              </a:rPr>
              <a:t>p</a:t>
            </a:r>
            <a:r>
              <a:rPr lang="en-GB" sz="2400">
                <a:latin typeface="+mj-lt"/>
                <a:cs typeface="Arial"/>
              </a:rPr>
              <a:t> flattop of ohmic discharges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GB" sz="2400">
                <a:latin typeface="+mj-lt"/>
                <a:cs typeface="Arial"/>
              </a:rPr>
              <a:t>REs mostly generated in the core of the plasma</a:t>
            </a:r>
            <a:r>
              <a:rPr lang="en-US" sz="2400">
                <a:latin typeface="+mj-lt"/>
                <a:cs typeface="Arial"/>
              </a:rPr>
              <a:t> </a:t>
            </a:r>
            <a:endParaRPr lang="en-US" sz="2400" dirty="0">
              <a:latin typeface="+mj-lt"/>
              <a:cs typeface="Arial"/>
            </a:endParaRPr>
          </a:p>
          <a:p>
            <a:pPr marL="342900" indent="-342900">
              <a:spcBef>
                <a:spcPts val="1200"/>
              </a:spcBef>
              <a:buClr>
                <a:schemeClr val="tx1"/>
              </a:buClr>
              <a:buFont typeface="Arial"/>
              <a:buChar char="•"/>
            </a:pPr>
            <a:r>
              <a:rPr lang="en-US" sz="2400" b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="1" baseline="-25000">
                <a:solidFill>
                  <a:srgbClr val="FF0000"/>
                </a:solidFill>
                <a:latin typeface="+mj-lt"/>
              </a:rPr>
              <a:t>thr</a:t>
            </a:r>
            <a:r>
              <a:rPr lang="en-US" sz="2400">
                <a:latin typeface="+mj-lt"/>
              </a:rPr>
              <a:t> </a:t>
            </a:r>
            <a:r>
              <a:rPr lang="en-GB" sz="2400"/>
              <a:t>larger (by a factor </a:t>
            </a:r>
            <a:r>
              <a:rPr lang="en-GB" sz="2400">
                <a:sym typeface="Symbol"/>
              </a:rPr>
              <a:t></a:t>
            </a:r>
            <a:r>
              <a:rPr lang="en-GB" sz="2400"/>
              <a:t>2-5) than expected according to the purely collisional theory (</a:t>
            </a:r>
            <a:r>
              <a:rPr lang="en-GB" sz="2400" b="1">
                <a:solidFill>
                  <a:srgbClr val="FF0000"/>
                </a:solidFill>
              </a:rPr>
              <a:t>E</a:t>
            </a:r>
            <a:r>
              <a:rPr lang="en-GB" sz="2400" b="1" baseline="-25000">
                <a:solidFill>
                  <a:srgbClr val="FF0000"/>
                </a:solidFill>
              </a:rPr>
              <a:t>R</a:t>
            </a:r>
            <a:r>
              <a:rPr lang="en-GB" sz="240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53096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+mj-lt"/>
                <a:cs typeface="Arial"/>
              </a:rPr>
              <a:t>B. </a:t>
            </a:r>
            <a:r>
              <a:rPr lang="en-US" i="1" dirty="0" err="1">
                <a:solidFill>
                  <a:srgbClr val="000000"/>
                </a:solidFill>
                <a:latin typeface="+mj-lt"/>
                <a:cs typeface="Arial"/>
              </a:rPr>
              <a:t>Esposito, J.R </a:t>
            </a:r>
            <a:r>
              <a:rPr lang="it-IT" i="1">
                <a:solidFill>
                  <a:srgbClr val="000000"/>
                </a:solidFill>
                <a:latin typeface="+mj-lt"/>
                <a:cs typeface="Arial"/>
              </a:rPr>
              <a:t>Martín Solís</a:t>
            </a:r>
            <a:r>
              <a:rPr lang="en-US" i="1">
                <a:solidFill>
                  <a:srgbClr val="000000"/>
                </a:solidFill>
                <a:latin typeface="+mj-lt"/>
                <a:cs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+mj-lt"/>
                <a:cs typeface="Arial"/>
              </a:rPr>
              <a:t>, Z. Popovic, et al.</a:t>
            </a:r>
            <a:endParaRPr lang="en-US" i="1" dirty="0">
              <a:solidFill>
                <a:srgbClr val="000000"/>
              </a:solidFill>
              <a:latin typeface="+mj-lt"/>
              <a:cs typeface="Arial"/>
            </a:endParaRPr>
          </a:p>
        </p:txBody>
      </p:sp>
      <p:pic>
        <p:nvPicPr>
          <p:cNvPr id="2" name="Picture 1" descr="Ethr(Erad)_central_dens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5384" r="12046" b="3759"/>
          <a:stretch/>
        </p:blipFill>
        <p:spPr>
          <a:xfrm>
            <a:off x="4490577" y="1809874"/>
            <a:ext cx="4653423" cy="3872659"/>
          </a:xfrm>
          <a:prstGeom prst="rect">
            <a:avLst/>
          </a:prstGeom>
        </p:spPr>
      </p:pic>
      <p:pic>
        <p:nvPicPr>
          <p:cNvPr id="10" name="Picture 88" descr="c3m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663" y="14941"/>
            <a:ext cx="669769" cy="69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LogoENEAIngles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9" y="74705"/>
            <a:ext cx="1120588" cy="610321"/>
          </a:xfrm>
          <a:prstGeom prst="rect">
            <a:avLst/>
          </a:prstGeom>
        </p:spPr>
      </p:pic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2249421" y="81085"/>
            <a:ext cx="2989960" cy="594110"/>
            <a:chOff x="2881922" y="-10330"/>
            <a:chExt cx="4131212" cy="820879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81922" y="-10330"/>
              <a:ext cx="1001073" cy="820879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69765" y="-10330"/>
              <a:ext cx="3143369" cy="820879"/>
            </a:xfrm>
            <a:prstGeom prst="rect">
              <a:avLst/>
            </a:prstGeom>
          </p:spPr>
        </p:pic>
      </p:grpSp>
      <p:pic>
        <p:nvPicPr>
          <p:cNvPr id="7" name="Picture 6" descr="Screen Shot 2014-09-20 at 8.55.12 AM.pn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" r="2790" b="7955"/>
          <a:stretch/>
        </p:blipFill>
        <p:spPr>
          <a:xfrm>
            <a:off x="5453571" y="142935"/>
            <a:ext cx="2263167" cy="411478"/>
          </a:xfrm>
          <a:prstGeom prst="rect">
            <a:avLst/>
          </a:prstGeom>
        </p:spPr>
      </p:pic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092260"/>
              </p:ext>
            </p:extLst>
          </p:nvPr>
        </p:nvGraphicFramePr>
        <p:xfrm>
          <a:off x="5239381" y="2167638"/>
          <a:ext cx="1206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9" imgW="1206500" imgH="444500" progId="Equation.3">
                  <p:embed/>
                </p:oleObj>
              </mc:Choice>
              <mc:Fallback>
                <p:oleObj name="Equation" r:id="rId9" imgW="12065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39381" y="2167638"/>
                        <a:ext cx="1206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" y="578584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buClr>
                <a:schemeClr val="tx1"/>
              </a:buClr>
            </a:pPr>
            <a:r>
              <a:rPr lang="en-US" sz="2400" b="1">
                <a:solidFill>
                  <a:srgbClr val="FF0000"/>
                </a:solidFill>
              </a:rPr>
              <a:t>E</a:t>
            </a:r>
            <a:r>
              <a:rPr lang="en-US" sz="2400" b="1" baseline="-25000">
                <a:solidFill>
                  <a:srgbClr val="FF0000"/>
                </a:solidFill>
              </a:rPr>
              <a:t>thr</a:t>
            </a:r>
            <a:r>
              <a:rPr lang="en-US" sz="2400"/>
              <a:t> </a:t>
            </a:r>
            <a:r>
              <a:rPr lang="en-GB" sz="2400">
                <a:latin typeface="+mj-lt"/>
              </a:rPr>
              <a:t>agrees with the new threshold calculated including synchrotron radiation losses</a:t>
            </a:r>
            <a:r>
              <a:rPr lang="en-US" sz="2400">
                <a:latin typeface="+mj-lt"/>
              </a:rPr>
              <a:t> </a:t>
            </a:r>
            <a:r>
              <a:rPr lang="en-US" sz="2400" b="1">
                <a:solidFill>
                  <a:srgbClr val="FF0000"/>
                </a:solidFill>
              </a:rPr>
              <a:t>E</a:t>
            </a:r>
            <a:r>
              <a:rPr lang="en-US" sz="2400" b="1" baseline="-25000">
                <a:solidFill>
                  <a:srgbClr val="FF0000"/>
                </a:solidFill>
              </a:rPr>
              <a:t>R</a:t>
            </a:r>
            <a:r>
              <a:rPr lang="en-US" sz="2400" b="1" baseline="30000">
                <a:solidFill>
                  <a:srgbClr val="FF0000"/>
                </a:solidFill>
              </a:rPr>
              <a:t>rad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 b="1">
                <a:sym typeface="Wingdings"/>
              </a:rPr>
              <a:t></a:t>
            </a:r>
            <a:r>
              <a:rPr lang="en-US" sz="2400" b="1">
                <a:solidFill>
                  <a:srgbClr val="FF0000"/>
                </a:solidFill>
                <a:sym typeface="Wingdings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+mj-lt"/>
                <a:cs typeface="Arial"/>
              </a:rPr>
              <a:t>lower density for RE suppression in ITER</a:t>
            </a:r>
            <a:endParaRPr lang="en-US" sz="2400" dirty="0" smtClean="0">
              <a:solidFill>
                <a:srgbClr val="0000FF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713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101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</dc:creator>
  <cp:lastModifiedBy>Basilio Esposito</cp:lastModifiedBy>
  <cp:revision>13</cp:revision>
  <dcterms:created xsi:type="dcterms:W3CDTF">2014-09-18T14:49:43Z</dcterms:created>
  <dcterms:modified xsi:type="dcterms:W3CDTF">2014-09-20T08:39:14Z</dcterms:modified>
</cp:coreProperties>
</file>