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1"/>
  </p:sldMasterIdLst>
  <p:notesMasterIdLst>
    <p:notesMasterId r:id="rId27"/>
  </p:notesMasterIdLst>
  <p:handoutMasterIdLst>
    <p:handoutMasterId r:id="rId28"/>
  </p:handoutMasterIdLst>
  <p:sldIdLst>
    <p:sldId id="961" r:id="rId2"/>
    <p:sldId id="851" r:id="rId3"/>
    <p:sldId id="704" r:id="rId4"/>
    <p:sldId id="874" r:id="rId5"/>
    <p:sldId id="906" r:id="rId6"/>
    <p:sldId id="884" r:id="rId7"/>
    <p:sldId id="907" r:id="rId8"/>
    <p:sldId id="962" r:id="rId9"/>
    <p:sldId id="963" r:id="rId10"/>
    <p:sldId id="889" r:id="rId11"/>
    <p:sldId id="891" r:id="rId12"/>
    <p:sldId id="911" r:id="rId13"/>
    <p:sldId id="915" r:id="rId14"/>
    <p:sldId id="901" r:id="rId15"/>
    <p:sldId id="949" r:id="rId16"/>
    <p:sldId id="860" r:id="rId17"/>
    <p:sldId id="825" r:id="rId18"/>
    <p:sldId id="903" r:id="rId19"/>
    <p:sldId id="913" r:id="rId20"/>
    <p:sldId id="914" r:id="rId21"/>
    <p:sldId id="935" r:id="rId22"/>
    <p:sldId id="952" r:id="rId23"/>
    <p:sldId id="951" r:id="rId24"/>
    <p:sldId id="926" r:id="rId25"/>
    <p:sldId id="823" r:id="rId26"/>
  </p:sldIdLst>
  <p:sldSz cx="12192000" cy="6858000"/>
  <p:notesSz cx="6788150" cy="9923463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黑体" pitchFamily="2" charset="-122"/>
        <a:ea typeface="黑体" pitchFamily="2" charset="-122"/>
        <a:cs typeface="+mn-cs"/>
      </a:defRPr>
    </a:lvl1pPr>
    <a:lvl2pPr marL="504825" indent="-47625" algn="l" rtl="0" fontAlgn="base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黑体" pitchFamily="2" charset="-122"/>
        <a:ea typeface="黑体" pitchFamily="2" charset="-122"/>
        <a:cs typeface="+mn-cs"/>
      </a:defRPr>
    </a:lvl2pPr>
    <a:lvl3pPr marL="1009650" indent="-95250" algn="l" rtl="0" fontAlgn="base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黑体" pitchFamily="2" charset="-122"/>
        <a:ea typeface="黑体" pitchFamily="2" charset="-122"/>
        <a:cs typeface="+mn-cs"/>
      </a:defRPr>
    </a:lvl3pPr>
    <a:lvl4pPr marL="1514475" indent="-142875" algn="l" rtl="0" fontAlgn="base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黑体" pitchFamily="2" charset="-122"/>
        <a:ea typeface="黑体" pitchFamily="2" charset="-122"/>
        <a:cs typeface="+mn-cs"/>
      </a:defRPr>
    </a:lvl4pPr>
    <a:lvl5pPr marL="2020888" indent="-192088" algn="l" rtl="0" fontAlgn="base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黑体" pitchFamily="2" charset="-122"/>
        <a:ea typeface="黑体" pitchFamily="2" charset="-122"/>
        <a:cs typeface="+mn-cs"/>
      </a:defRPr>
    </a:lvl5pPr>
    <a:lvl6pPr marL="2286000" algn="l" defTabSz="914400" rtl="0" eaLnBrk="1" latinLnBrk="0" hangingPunct="1">
      <a:defRPr kumimoji="1" sz="2400" b="1" kern="1200">
        <a:solidFill>
          <a:schemeClr val="tx1"/>
        </a:solidFill>
        <a:latin typeface="黑体" pitchFamily="2" charset="-122"/>
        <a:ea typeface="黑体" pitchFamily="2" charset="-122"/>
        <a:cs typeface="+mn-cs"/>
      </a:defRPr>
    </a:lvl6pPr>
    <a:lvl7pPr marL="2743200" algn="l" defTabSz="914400" rtl="0" eaLnBrk="1" latinLnBrk="0" hangingPunct="1">
      <a:defRPr kumimoji="1" sz="2400" b="1" kern="1200">
        <a:solidFill>
          <a:schemeClr val="tx1"/>
        </a:solidFill>
        <a:latin typeface="黑体" pitchFamily="2" charset="-122"/>
        <a:ea typeface="黑体" pitchFamily="2" charset="-122"/>
        <a:cs typeface="+mn-cs"/>
      </a:defRPr>
    </a:lvl7pPr>
    <a:lvl8pPr marL="3200400" algn="l" defTabSz="914400" rtl="0" eaLnBrk="1" latinLnBrk="0" hangingPunct="1">
      <a:defRPr kumimoji="1" sz="2400" b="1" kern="1200">
        <a:solidFill>
          <a:schemeClr val="tx1"/>
        </a:solidFill>
        <a:latin typeface="黑体" pitchFamily="2" charset="-122"/>
        <a:ea typeface="黑体" pitchFamily="2" charset="-122"/>
        <a:cs typeface="+mn-cs"/>
      </a:defRPr>
    </a:lvl8pPr>
    <a:lvl9pPr marL="3657600" algn="l" defTabSz="914400" rtl="0" eaLnBrk="1" latinLnBrk="0" hangingPunct="1">
      <a:defRPr kumimoji="1" sz="2400" b="1" kern="1200">
        <a:solidFill>
          <a:schemeClr val="tx1"/>
        </a:solidFill>
        <a:latin typeface="黑体" pitchFamily="2" charset="-122"/>
        <a:ea typeface="黑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5">
          <p15:clr>
            <a:srgbClr val="A4A3A4"/>
          </p15:clr>
        </p15:guide>
        <p15:guide id="2" pos="213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00FF"/>
    <a:srgbClr val="0066FF"/>
    <a:srgbClr val="0099FF"/>
    <a:srgbClr val="009900"/>
    <a:srgbClr val="3333FF"/>
    <a:srgbClr val="006666"/>
    <a:srgbClr val="FF3300"/>
    <a:srgbClr val="FF00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中度样式 3 - 强调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中度样式 3 - 强调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中度样式 3 - 强调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中度样式 3 - 强调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中度样式 3 - 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中度样式 3 - 强调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中度样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4B1156A-380E-4F78-BDF5-A606A8083BF9}" styleName="中度样式 4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74" autoAdjust="0"/>
    <p:restoredTop sz="84531" autoAdjust="0"/>
  </p:normalViewPr>
  <p:slideViewPr>
    <p:cSldViewPr>
      <p:cViewPr varScale="1">
        <p:scale>
          <a:sx n="63" d="100"/>
          <a:sy n="63" d="100"/>
        </p:scale>
        <p:origin x="1152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08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2700" y="-84"/>
      </p:cViewPr>
      <p:guideLst>
        <p:guide orient="horz" pos="3125"/>
        <p:guide pos="21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41734" cy="49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69" tIns="47734" rIns="95469" bIns="47734" numCol="1" anchor="t" anchorCtr="0" compatLnSpc="1">
            <a:prstTxWarp prst="textNoShape">
              <a:avLst/>
            </a:prstTxWarp>
          </a:bodyPr>
          <a:lstStyle>
            <a:lvl1pPr defTabSz="954802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300" b="0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6416" y="1"/>
            <a:ext cx="2941734" cy="49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69" tIns="47734" rIns="95469" bIns="47734" numCol="1" anchor="t" anchorCtr="0" compatLnSpc="1">
            <a:prstTxWarp prst="textNoShape">
              <a:avLst/>
            </a:prstTxWarp>
          </a:bodyPr>
          <a:lstStyle>
            <a:lvl1pPr algn="r" defTabSz="954802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300" b="0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80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27829"/>
            <a:ext cx="2941734" cy="49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69" tIns="47734" rIns="95469" bIns="47734" numCol="1" anchor="b" anchorCtr="0" compatLnSpc="1">
            <a:prstTxWarp prst="textNoShape">
              <a:avLst/>
            </a:prstTxWarp>
          </a:bodyPr>
          <a:lstStyle>
            <a:lvl1pPr defTabSz="954802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300" b="0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80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6416" y="9427829"/>
            <a:ext cx="2941734" cy="49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69" tIns="47734" rIns="95469" bIns="47734" numCol="1" anchor="b" anchorCtr="0" compatLnSpc="1">
            <a:prstTxWarp prst="textNoShape">
              <a:avLst/>
            </a:prstTxWarp>
          </a:bodyPr>
          <a:lstStyle>
            <a:lvl1pPr algn="r" defTabSz="954802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300" b="0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1EACB131-6F53-43C7-8854-9263B8995E8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946826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41734" cy="49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136" tIns="44068" rIns="88136" bIns="44068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200" b="0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4899" y="1"/>
            <a:ext cx="2941734" cy="49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136" tIns="44068" rIns="88136" bIns="44068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200" b="0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7313" y="744538"/>
            <a:ext cx="6613525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8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8512" y="4713144"/>
            <a:ext cx="5431127" cy="4465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136" tIns="44068" rIns="88136" bIns="440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2058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6290"/>
            <a:ext cx="2941734" cy="49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136" tIns="44068" rIns="88136" bIns="44068" numCol="1" anchor="b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200" b="0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058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4899" y="9426290"/>
            <a:ext cx="2941734" cy="49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136" tIns="44068" rIns="88136" bIns="44068" numCol="1" anchor="b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200" b="0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0203537D-657B-4A2B-B990-F57F20EEB79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830207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3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1pPr>
    <a:lvl2pPr marL="504825" algn="l" rtl="0" eaLnBrk="0" fontAlgn="base" hangingPunct="0">
      <a:spcBef>
        <a:spcPct val="30000"/>
      </a:spcBef>
      <a:spcAft>
        <a:spcPct val="0"/>
      </a:spcAft>
      <a:defRPr kumimoji="1" sz="13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2pPr>
    <a:lvl3pPr marL="1009650" algn="l" rtl="0" eaLnBrk="0" fontAlgn="base" hangingPunct="0">
      <a:spcBef>
        <a:spcPct val="30000"/>
      </a:spcBef>
      <a:spcAft>
        <a:spcPct val="0"/>
      </a:spcAft>
      <a:defRPr kumimoji="1" sz="13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3pPr>
    <a:lvl4pPr marL="1514475" algn="l" rtl="0" eaLnBrk="0" fontAlgn="base" hangingPunct="0">
      <a:spcBef>
        <a:spcPct val="30000"/>
      </a:spcBef>
      <a:spcAft>
        <a:spcPct val="0"/>
      </a:spcAft>
      <a:defRPr kumimoji="1" sz="13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4pPr>
    <a:lvl5pPr marL="2020888" algn="l" rtl="0" eaLnBrk="0" fontAlgn="base" hangingPunct="0">
      <a:spcBef>
        <a:spcPct val="30000"/>
      </a:spcBef>
      <a:spcAft>
        <a:spcPct val="0"/>
      </a:spcAft>
      <a:defRPr kumimoji="1" sz="13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5pPr>
    <a:lvl6pPr marL="2526487" algn="l" defTabSz="101059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31785" algn="l" defTabSz="101059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37082" algn="l" defTabSz="101059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42380" algn="l" defTabSz="101059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3525" cy="3721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03537D-657B-4A2B-B990-F57F20EEB79A}" type="slidenum">
              <a:rPr lang="en-US" altLang="zh-CN" smtClean="0"/>
              <a:pPr>
                <a:defRPr/>
              </a:pPr>
              <a:t>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688831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3525" cy="3721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03537D-657B-4A2B-B990-F57F20EEB79A}" type="slidenum">
              <a:rPr lang="en-US" altLang="zh-CN" smtClean="0"/>
              <a:pPr>
                <a:defRPr/>
              </a:pPr>
              <a:t>11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768834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3525" cy="3721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zh-CN" altLang="en-US" sz="1300" kern="1200" dirty="0" smtClean="0">
              <a:solidFill>
                <a:schemeClr val="tx1"/>
              </a:solidFill>
              <a:latin typeface="Times New Roman" pitchFamily="18" charset="0"/>
              <a:ea typeface="宋体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03537D-657B-4A2B-B990-F57F20EEB79A}" type="slidenum">
              <a:rPr lang="en-US" altLang="zh-CN" smtClean="0"/>
              <a:pPr>
                <a:defRPr/>
              </a:pPr>
              <a:t>12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220303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3525" cy="3721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03537D-657B-4A2B-B990-F57F20EEB79A}" type="slidenum">
              <a:rPr lang="en-US" altLang="zh-CN" smtClean="0"/>
              <a:pPr>
                <a:defRPr/>
              </a:pPr>
              <a:t>13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578593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3525" cy="3721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baseline="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03537D-657B-4A2B-B990-F57F20EEB79A}" type="slidenum">
              <a:rPr lang="en-US" altLang="zh-CN" smtClean="0"/>
              <a:pPr>
                <a:defRPr/>
              </a:pPr>
              <a:t>14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861299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3525" cy="3721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03537D-657B-4A2B-B990-F57F20EEB79A}" type="slidenum">
              <a:rPr lang="en-US" altLang="zh-CN" smtClean="0"/>
              <a:pPr>
                <a:defRPr/>
              </a:pPr>
              <a:t>15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175873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3525" cy="3721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03537D-657B-4A2B-B990-F57F20EEB79A}" type="slidenum">
              <a:rPr lang="en-US" altLang="zh-CN" smtClean="0"/>
              <a:pPr>
                <a:defRPr/>
              </a:pPr>
              <a:t>16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447457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3525" cy="3721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03537D-657B-4A2B-B990-F57F20EEB79A}" type="slidenum">
              <a:rPr lang="en-US" altLang="zh-CN" smtClean="0"/>
              <a:pPr>
                <a:defRPr/>
              </a:pPr>
              <a:t>17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021420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3525" cy="3721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03537D-657B-4A2B-B990-F57F20EEB79A}" type="slidenum">
              <a:rPr lang="en-US" altLang="zh-CN" smtClean="0"/>
              <a:pPr>
                <a:defRPr/>
              </a:pPr>
              <a:t>18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061358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3525" cy="3721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03537D-657B-4A2B-B990-F57F20EEB79A}" type="slidenum">
              <a:rPr lang="en-US" altLang="zh-CN" smtClean="0"/>
              <a:pPr>
                <a:defRPr/>
              </a:pPr>
              <a:t>19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690926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3525" cy="3721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03537D-657B-4A2B-B990-F57F20EEB79A}" type="slidenum">
              <a:rPr lang="en-US" altLang="zh-CN" smtClean="0"/>
              <a:pPr>
                <a:defRPr/>
              </a:pPr>
              <a:t>20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33551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7313" y="744538"/>
            <a:ext cx="6613525" cy="3721100"/>
          </a:xfrm>
          <a:ln/>
        </p:spPr>
      </p:sp>
      <p:sp>
        <p:nvSpPr>
          <p:cNvPr id="11267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 dirty="0" smtClean="0"/>
          </a:p>
        </p:txBody>
      </p:sp>
      <p:sp>
        <p:nvSpPr>
          <p:cNvPr id="11268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A1590C-B09F-4F22-AAC4-15B4958E12E7}" type="slidenum">
              <a:rPr lang="en-US" altLang="zh-CN" smtClean="0"/>
              <a:pPr/>
              <a:t>2</a:t>
            </a:fld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val="250435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7313" y="744538"/>
            <a:ext cx="6613525" cy="3721100"/>
          </a:xfrm>
          <a:ln/>
        </p:spPr>
      </p:sp>
      <p:sp>
        <p:nvSpPr>
          <p:cNvPr id="11267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 dirty="0" smtClean="0"/>
          </a:p>
        </p:txBody>
      </p:sp>
      <p:sp>
        <p:nvSpPr>
          <p:cNvPr id="11268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A1590C-B09F-4F22-AAC4-15B4958E12E7}" type="slidenum">
              <a:rPr lang="en-US" altLang="zh-CN" smtClean="0"/>
              <a:pPr/>
              <a:t>21</a:t>
            </a:fld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val="31233328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3525" cy="3721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03537D-657B-4A2B-B990-F57F20EEB79A}" type="slidenum">
              <a:rPr lang="en-US" altLang="zh-CN" smtClean="0"/>
              <a:pPr>
                <a:defRPr/>
              </a:pPr>
              <a:t>22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5176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3525" cy="3721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03537D-657B-4A2B-B990-F57F20EEB79A}" type="slidenum">
              <a:rPr lang="en-US" altLang="zh-CN" smtClean="0"/>
              <a:pPr>
                <a:defRPr/>
              </a:pPr>
              <a:t>23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313135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3525" cy="3721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03537D-657B-4A2B-B990-F57F20EEB79A}" type="slidenum">
              <a:rPr lang="en-US" altLang="zh-CN" smtClean="0"/>
              <a:pPr>
                <a:defRPr/>
              </a:pPr>
              <a:t>24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603114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3525" cy="3721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03537D-657B-4A2B-B990-F57F20EEB79A}" type="slidenum">
              <a:rPr lang="en-US" altLang="zh-CN" smtClean="0"/>
              <a:pPr>
                <a:defRPr/>
              </a:pPr>
              <a:t>25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21057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3525" cy="3721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03537D-657B-4A2B-B990-F57F20EEB79A}" type="slidenum">
              <a:rPr lang="en-US" altLang="zh-CN" smtClean="0"/>
              <a:pPr>
                <a:defRPr/>
              </a:pPr>
              <a:t>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6312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7313" y="744538"/>
            <a:ext cx="6613525" cy="3721100"/>
          </a:xfrm>
          <a:ln/>
        </p:spPr>
      </p:sp>
      <p:sp>
        <p:nvSpPr>
          <p:cNvPr id="11267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 dirty="0" smtClean="0"/>
          </a:p>
        </p:txBody>
      </p:sp>
      <p:sp>
        <p:nvSpPr>
          <p:cNvPr id="11268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A1590C-B09F-4F22-AAC4-15B4958E12E7}" type="slidenum">
              <a:rPr lang="en-US" altLang="zh-CN" smtClean="0"/>
              <a:pPr/>
              <a:t>4</a:t>
            </a:fld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val="2437736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3525" cy="3721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03537D-657B-4A2B-B990-F57F20EEB79A}" type="slidenum">
              <a:rPr lang="en-US" altLang="zh-CN" smtClean="0"/>
              <a:pPr>
                <a:defRPr/>
              </a:pPr>
              <a:t>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46207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3525" cy="3721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03537D-657B-4A2B-B990-F57F20EEB79A}" type="slidenum">
              <a:rPr lang="en-US" altLang="zh-CN" smtClean="0"/>
              <a:pPr>
                <a:defRPr/>
              </a:pPr>
              <a:t>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837543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3525" cy="3721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784225">
              <a:tabLst>
                <a:tab pos="392113" algn="l"/>
                <a:tab pos="739775" algn="l"/>
              </a:tabLst>
              <a:defRPr/>
            </a:pPr>
            <a:endParaRPr lang="en-US" altLang="zh-CN" sz="1400" b="0" baseline="0" dirty="0" smtClean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03537D-657B-4A2B-B990-F57F20EEB79A}" type="slidenum">
              <a:rPr lang="en-US" altLang="zh-CN" smtClean="0"/>
              <a:pPr>
                <a:defRPr/>
              </a:pPr>
              <a:t>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379926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3525" cy="3721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03537D-657B-4A2B-B990-F57F20EEB79A}" type="slidenum">
              <a:rPr lang="en-US" altLang="zh-CN" smtClean="0"/>
              <a:pPr>
                <a:defRPr/>
              </a:pPr>
              <a:t>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151085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7313" y="744538"/>
            <a:ext cx="6613525" cy="3721100"/>
          </a:xfrm>
          <a:ln/>
        </p:spPr>
      </p:sp>
      <p:sp>
        <p:nvSpPr>
          <p:cNvPr id="11267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 dirty="0" smtClean="0"/>
          </a:p>
        </p:txBody>
      </p:sp>
      <p:sp>
        <p:nvSpPr>
          <p:cNvPr id="11268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A1590C-B09F-4F22-AAC4-15B4958E12E7}" type="slidenum">
              <a:rPr lang="en-US" altLang="zh-CN" smtClean="0"/>
              <a:pPr/>
              <a:t>10</a:t>
            </a:fld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val="2733755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1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43" indent="0" algn="ctr">
              <a:buNone/>
              <a:defRPr/>
            </a:lvl2pPr>
            <a:lvl3pPr marL="914286" indent="0" algn="ctr">
              <a:buNone/>
              <a:defRPr/>
            </a:lvl3pPr>
            <a:lvl4pPr marL="1371428" indent="0" algn="ctr">
              <a:buNone/>
              <a:defRPr/>
            </a:lvl4pPr>
            <a:lvl5pPr marL="1828570" indent="0" algn="ctr">
              <a:buNone/>
              <a:defRPr/>
            </a:lvl5pPr>
            <a:lvl6pPr marL="2285713" indent="0" algn="ctr">
              <a:buNone/>
              <a:defRPr/>
            </a:lvl6pPr>
            <a:lvl7pPr marL="2742856" indent="0" algn="ctr">
              <a:buNone/>
              <a:defRPr/>
            </a:lvl7pPr>
            <a:lvl8pPr marL="3199998" indent="0" algn="ctr">
              <a:buNone/>
              <a:defRPr/>
            </a:lvl8pPr>
            <a:lvl9pPr marL="3657141" indent="0" algn="ctr">
              <a:buNone/>
              <a:defRPr/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2EEB9F-4989-488F-A400-BA7713F56AE3}" type="datetime1">
              <a:rPr lang="zh-CN" altLang="en-US"/>
              <a:pPr/>
              <a:t>2014/10/14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9D244-88F5-462D-A815-10A8FA55DEB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3" indent="0">
              <a:buNone/>
              <a:defRPr sz="2800"/>
            </a:lvl2pPr>
            <a:lvl3pPr marL="914286" indent="0">
              <a:buNone/>
              <a:defRPr sz="2400"/>
            </a:lvl3pPr>
            <a:lvl4pPr marL="1371428" indent="0">
              <a:buNone/>
              <a:defRPr sz="2000"/>
            </a:lvl4pPr>
            <a:lvl5pPr marL="1828570" indent="0">
              <a:buNone/>
              <a:defRPr sz="2000"/>
            </a:lvl5pPr>
            <a:lvl6pPr marL="2285713" indent="0">
              <a:buNone/>
              <a:defRPr sz="2000"/>
            </a:lvl6pPr>
            <a:lvl7pPr marL="2742856" indent="0">
              <a:buNone/>
              <a:defRPr sz="2000"/>
            </a:lvl7pPr>
            <a:lvl8pPr marL="3199998" indent="0">
              <a:buNone/>
              <a:defRPr sz="2000"/>
            </a:lvl8pPr>
            <a:lvl9pPr marL="3657141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43" indent="0">
              <a:buNone/>
              <a:defRPr sz="1200"/>
            </a:lvl2pPr>
            <a:lvl3pPr marL="914286" indent="0">
              <a:buNone/>
              <a:defRPr sz="1000"/>
            </a:lvl3pPr>
            <a:lvl4pPr marL="1371428" indent="0">
              <a:buNone/>
              <a:defRPr sz="900"/>
            </a:lvl4pPr>
            <a:lvl5pPr marL="1828570" indent="0">
              <a:buNone/>
              <a:defRPr sz="900"/>
            </a:lvl5pPr>
            <a:lvl6pPr marL="2285713" indent="0">
              <a:buNone/>
              <a:defRPr sz="900"/>
            </a:lvl6pPr>
            <a:lvl7pPr marL="2742856" indent="0">
              <a:buNone/>
              <a:defRPr sz="900"/>
            </a:lvl7pPr>
            <a:lvl8pPr marL="3199998" indent="0">
              <a:buNone/>
              <a:defRPr sz="900"/>
            </a:lvl8pPr>
            <a:lvl9pPr marL="3657141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50B4FA-806F-4124-9664-DCFCD4EE79DE}" type="datetime1">
              <a:rPr lang="zh-CN" altLang="en-US"/>
              <a:pPr/>
              <a:t>2014/10/14</a:t>
            </a:fld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C8A638-3D62-4005-B878-6A2219F680F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968BD3-D49E-4A03-A0F0-71C32A1B255E}" type="datetime1">
              <a:rPr lang="zh-CN" altLang="en-US"/>
              <a:pPr/>
              <a:t>2014/10/14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35F91-CFAB-466D-8116-408F712194E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6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6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5395BF-AF7E-4B00-BEA7-6991A9EC5145}" type="datetime1">
              <a:rPr lang="zh-CN" altLang="en-US"/>
              <a:pPr/>
              <a:t>2014/10/14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AE7AE4-3A6B-4EE6-9E08-5716A4AA158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609600" y="71438"/>
            <a:ext cx="10972800" cy="85725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7" name="内容占位符 2"/>
          <p:cNvSpPr>
            <a:spLocks noGrp="1"/>
          </p:cNvSpPr>
          <p:nvPr>
            <p:ph idx="1"/>
          </p:nvPr>
        </p:nvSpPr>
        <p:spPr>
          <a:xfrm>
            <a:off x="609600" y="1331913"/>
            <a:ext cx="10972800" cy="452596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5633E6-E284-42A1-BD10-899CD9B08751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02A2B-F31B-4414-9368-173040D69860}" type="datetime1">
              <a:rPr lang="zh-CN" altLang="en-US"/>
              <a:pPr>
                <a:defRPr/>
              </a:pPr>
              <a:t>2014/10/14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143339" y="0"/>
            <a:ext cx="11233248" cy="908720"/>
          </a:xfrm>
          <a:prstGeom prst="rect">
            <a:avLst/>
          </a:prstGeom>
        </p:spPr>
        <p:txBody>
          <a:bodyPr anchor="ctr"/>
          <a:lstStyle>
            <a:lvl1pPr algn="ctr">
              <a:defRPr sz="3200"/>
            </a:lvl1pPr>
          </a:lstStyle>
          <a:p>
            <a:endParaRPr lang="zh-CN" altLang="en-US" sz="2400" b="1" dirty="0" smtClean="0">
              <a:solidFill>
                <a:srgbClr val="3333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3" y="1785926"/>
            <a:ext cx="109728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990E88-5859-473B-8F12-CC24E756B469}" type="datetime1">
              <a:rPr lang="zh-CN" altLang="en-US"/>
              <a:pPr/>
              <a:t>2014/10/14</a:t>
            </a:fld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7A720C-9D1A-4CEC-8E5E-5390F499C11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53683" cy="582594"/>
          </a:xfr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zh-CN" altLang="en-US" sz="3200" b="1" dirty="0">
                <a:solidFill>
                  <a:srgbClr val="0066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8B0DA1-7A77-4F67-A824-B493A336F140}" type="datetime1">
              <a:rPr lang="zh-CN" altLang="en-US"/>
              <a:pPr/>
              <a:t>2014/10/14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815A67-A9F8-4464-A43A-42955D079F6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3" indent="0">
              <a:buNone/>
              <a:defRPr sz="1800"/>
            </a:lvl2pPr>
            <a:lvl3pPr marL="914286" indent="0">
              <a:buNone/>
              <a:defRPr sz="1500"/>
            </a:lvl3pPr>
            <a:lvl4pPr marL="1371428" indent="0">
              <a:buNone/>
              <a:defRPr sz="1400"/>
            </a:lvl4pPr>
            <a:lvl5pPr marL="1828570" indent="0">
              <a:buNone/>
              <a:defRPr sz="1400"/>
            </a:lvl5pPr>
            <a:lvl6pPr marL="2285713" indent="0">
              <a:buNone/>
              <a:defRPr sz="1400"/>
            </a:lvl6pPr>
            <a:lvl7pPr marL="2742856" indent="0">
              <a:buNone/>
              <a:defRPr sz="1400"/>
            </a:lvl7pPr>
            <a:lvl8pPr marL="3199998" indent="0">
              <a:buNone/>
              <a:defRPr sz="1400"/>
            </a:lvl8pPr>
            <a:lvl9pPr marL="3657141" indent="0">
              <a:buNone/>
              <a:defRPr sz="14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0035F6-B344-4893-A382-79915F7902F3}" type="datetime1">
              <a:rPr lang="zh-CN" altLang="en-US"/>
              <a:pPr/>
              <a:t>2014/10/14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CDE232-85CF-41E8-A394-13FA7011BF8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78CAD2-442B-4978-93C9-64D77084B70A}" type="datetime1">
              <a:rPr lang="zh-CN" altLang="en-US"/>
              <a:pPr/>
              <a:t>2014/10/14</a:t>
            </a:fld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BE5F50-0CB4-4F77-A82D-05494F7055B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800" b="1"/>
            </a:lvl3pPr>
            <a:lvl4pPr marL="1371428" indent="0">
              <a:buNone/>
              <a:defRPr sz="1500" b="1"/>
            </a:lvl4pPr>
            <a:lvl5pPr marL="1828570" indent="0">
              <a:buNone/>
              <a:defRPr sz="1500" b="1"/>
            </a:lvl5pPr>
            <a:lvl6pPr marL="2285713" indent="0">
              <a:buNone/>
              <a:defRPr sz="1500" b="1"/>
            </a:lvl6pPr>
            <a:lvl7pPr marL="2742856" indent="0">
              <a:buNone/>
              <a:defRPr sz="1500" b="1"/>
            </a:lvl7pPr>
            <a:lvl8pPr marL="3199998" indent="0">
              <a:buNone/>
              <a:defRPr sz="1500" b="1"/>
            </a:lvl8pPr>
            <a:lvl9pPr marL="3657141" indent="0">
              <a:buNone/>
              <a:defRPr sz="15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2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800" b="1"/>
            </a:lvl3pPr>
            <a:lvl4pPr marL="1371428" indent="0">
              <a:buNone/>
              <a:defRPr sz="1500" b="1"/>
            </a:lvl4pPr>
            <a:lvl5pPr marL="1828570" indent="0">
              <a:buNone/>
              <a:defRPr sz="1500" b="1"/>
            </a:lvl5pPr>
            <a:lvl6pPr marL="2285713" indent="0">
              <a:buNone/>
              <a:defRPr sz="1500" b="1"/>
            </a:lvl6pPr>
            <a:lvl7pPr marL="2742856" indent="0">
              <a:buNone/>
              <a:defRPr sz="1500" b="1"/>
            </a:lvl7pPr>
            <a:lvl8pPr marL="3199998" indent="0">
              <a:buNone/>
              <a:defRPr sz="1500" b="1"/>
            </a:lvl8pPr>
            <a:lvl9pPr marL="3657141" indent="0">
              <a:buNone/>
              <a:defRPr sz="15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2C7949-DA40-4243-B7F1-58104CEA13DA}" type="datetime1">
              <a:rPr lang="zh-CN" altLang="en-US"/>
              <a:pPr/>
              <a:t>2014/10/14</a:t>
            </a:fld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8FEC6E-97EE-444F-AD58-09B059D600B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A70B61-946C-4112-A7CA-F88B0EA5AFDF}" type="datetime1">
              <a:rPr lang="zh-CN" altLang="en-US"/>
              <a:pPr/>
              <a:t>2014/10/14</a:t>
            </a:fld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FC7FD6-3737-461E-97C7-7EB9CE30A82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7B753C-C8EC-49B5-828B-045DDF3A2068}" type="datetime1">
              <a:rPr lang="zh-CN" altLang="en-US"/>
              <a:pPr/>
              <a:t>2014/10/14</a:t>
            </a:fld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57A9D7-6135-4D0E-A621-A2E28FDDF47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6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3" indent="0">
              <a:buNone/>
              <a:defRPr sz="1200"/>
            </a:lvl2pPr>
            <a:lvl3pPr marL="914286" indent="0">
              <a:buNone/>
              <a:defRPr sz="1000"/>
            </a:lvl3pPr>
            <a:lvl4pPr marL="1371428" indent="0">
              <a:buNone/>
              <a:defRPr sz="900"/>
            </a:lvl4pPr>
            <a:lvl5pPr marL="1828570" indent="0">
              <a:buNone/>
              <a:defRPr sz="900"/>
            </a:lvl5pPr>
            <a:lvl6pPr marL="2285713" indent="0">
              <a:buNone/>
              <a:defRPr sz="900"/>
            </a:lvl6pPr>
            <a:lvl7pPr marL="2742856" indent="0">
              <a:buNone/>
              <a:defRPr sz="900"/>
            </a:lvl7pPr>
            <a:lvl8pPr marL="3199998" indent="0">
              <a:buNone/>
              <a:defRPr sz="900"/>
            </a:lvl8pPr>
            <a:lvl9pPr marL="3657141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14AEA9-C7D5-4908-8EE3-67BAE7A2F6EF}" type="datetime1">
              <a:rPr lang="zh-CN" altLang="en-US"/>
              <a:pPr/>
              <a:t>2014/10/14</a:t>
            </a:fld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84308-FADB-48C0-B4EF-187F4B6F8CA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251" y="274638"/>
            <a:ext cx="102489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en-US" altLang="zh-CN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altLang="zh-CN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宋体" pitchFamily="2" charset="-122"/>
              </a:defRPr>
            </a:lvl1pPr>
          </a:lstStyle>
          <a:p>
            <a:fld id="{1AE3F25C-389E-4524-B419-DBC36ECCE226}" type="datetime1">
              <a:rPr lang="zh-CN" altLang="en-US"/>
              <a:pPr/>
              <a:t>2014/10/14</a:t>
            </a:fld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宋体" pitchFamily="2" charset="-122"/>
              </a:defRPr>
            </a:lvl1pPr>
          </a:lstStyle>
          <a:p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4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C3C19B91-99C5-4F59-8181-74B17A70887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051" name="Rectangle 27"/>
          <p:cNvSpPr>
            <a:spLocks noChangeArrowheads="1"/>
          </p:cNvSpPr>
          <p:nvPr/>
        </p:nvSpPr>
        <p:spPr bwMode="auto">
          <a:xfrm>
            <a:off x="46567" y="981076"/>
            <a:ext cx="10608733" cy="144463"/>
          </a:xfrm>
          <a:prstGeom prst="rect">
            <a:avLst/>
          </a:prstGeom>
          <a:gradFill rotWithShape="1">
            <a:gsLst>
              <a:gs pos="0">
                <a:srgbClr val="003366">
                  <a:alpha val="86000"/>
                </a:srgbClr>
              </a:gs>
              <a:gs pos="100000">
                <a:schemeClr val="bg1"/>
              </a:gs>
            </a:gsLst>
            <a:lin ang="5400000" scaled="1"/>
          </a:gradFill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ctr">
              <a:defRPr/>
            </a:pPr>
            <a:endParaRPr lang="zh-CN" altLang="en-US" sz="3100" baseline="-25000">
              <a:latin typeface="Arial" charset="0"/>
              <a:ea typeface="MS PGothic" pitchFamily="34" charset="-128"/>
            </a:endParaRPr>
          </a:p>
        </p:txBody>
      </p:sp>
      <p:grpSp>
        <p:nvGrpSpPr>
          <p:cNvPr id="1032" name="Group 11"/>
          <p:cNvGrpSpPr>
            <a:grpSpLocks/>
          </p:cNvGrpSpPr>
          <p:nvPr/>
        </p:nvGrpSpPr>
        <p:grpSpPr bwMode="auto">
          <a:xfrm>
            <a:off x="10670117" y="214313"/>
            <a:ext cx="1488016" cy="1014412"/>
            <a:chOff x="93" y="163"/>
            <a:chExt cx="640" cy="639"/>
          </a:xfrm>
        </p:grpSpPr>
        <p:pic>
          <p:nvPicPr>
            <p:cNvPr id="1033" name="Picture 20" descr="NM 2-2-2"/>
            <p:cNvPicPr>
              <a:picLocks noChangeAspect="1" noChangeArrowheads="1"/>
            </p:cNvPicPr>
            <p:nvPr userDrawn="1"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74" y="163"/>
              <a:ext cx="403" cy="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53" name="Text Box 29"/>
            <p:cNvSpPr txBox="1">
              <a:spLocks noChangeArrowheads="1"/>
            </p:cNvSpPr>
            <p:nvPr userDrawn="1"/>
          </p:nvSpPr>
          <p:spPr bwMode="auto">
            <a:xfrm>
              <a:off x="93" y="511"/>
              <a:ext cx="64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zh-CN" sz="2400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ea typeface="MS PGothic" pitchFamily="34" charset="-128"/>
                </a:rPr>
                <a:t>ASIPP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2" r:id="rId2"/>
    <p:sldLayoutId id="2147483671" r:id="rId3"/>
    <p:sldLayoutId id="2147483670" r:id="rId4"/>
    <p:sldLayoutId id="2147483669" r:id="rId5"/>
    <p:sldLayoutId id="2147483668" r:id="rId6"/>
    <p:sldLayoutId id="2147483667" r:id="rId7"/>
    <p:sldLayoutId id="2147483666" r:id="rId8"/>
    <p:sldLayoutId id="2147483665" r:id="rId9"/>
    <p:sldLayoutId id="2147483664" r:id="rId10"/>
    <p:sldLayoutId id="2147483663" r:id="rId11"/>
    <p:sldLayoutId id="2147483662" r:id="rId12"/>
    <p:sldLayoutId id="2147483674" r:id="rId13"/>
    <p:sldLayoutId id="2147483675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66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66FF"/>
          </a:solidFill>
          <a:latin typeface="Times New Roman" pitchFamily="18" charset="0"/>
          <a:ea typeface="华文中宋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66FF"/>
          </a:solidFill>
          <a:latin typeface="Times New Roman" pitchFamily="18" charset="0"/>
          <a:ea typeface="华文中宋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66FF"/>
          </a:solidFill>
          <a:latin typeface="Times New Roman" pitchFamily="18" charset="0"/>
          <a:ea typeface="华文中宋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66FF"/>
          </a:solidFill>
          <a:latin typeface="Times New Roman" pitchFamily="18" charset="0"/>
          <a:ea typeface="华文中宋" pitchFamily="2" charset="-122"/>
        </a:defRPr>
      </a:lvl5pPr>
      <a:lvl6pPr marL="457143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6pPr>
      <a:lvl7pPr marL="91428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7pPr>
      <a:lvl8pPr marL="137142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8pPr>
      <a:lvl9pPr marL="182857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97025" indent="-227013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+mn-ea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5pPr>
      <a:lvl6pPr marL="2514285" indent="-228571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426" indent="-228571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569" indent="-228571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5712" indent="-228571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28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6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98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1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tiff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43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8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jpeg"/><Relationship Id="rId5" Type="http://schemas.openxmlformats.org/officeDocument/2006/relationships/image" Target="../media/image3.pn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http://aappsbulletin.org/img/201408/active_01_01.png"/>
          <p:cNvPicPr/>
          <p:nvPr/>
        </p:nvPicPr>
        <p:blipFill>
          <a:blip r:embed="rId4" cstate="print"/>
          <a:srcRect r="4184"/>
          <a:stretch>
            <a:fillRect/>
          </a:stretch>
        </p:blipFill>
        <p:spPr bwMode="auto">
          <a:xfrm>
            <a:off x="4871864" y="1196752"/>
            <a:ext cx="576064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056" descr="ilandsmal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5517232"/>
            <a:ext cx="9144000" cy="134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7A720C-9D1A-4CEC-8E5E-5390F499C110}" type="slidenum">
              <a:rPr lang="en-US" altLang="zh-CN" smtClean="0"/>
              <a:pPr>
                <a:defRPr/>
              </a:pPr>
              <a:t>1</a:t>
            </a:fld>
            <a:endParaRPr lang="en-US" altLang="zh-CN"/>
          </a:p>
        </p:txBody>
      </p:sp>
      <p:sp>
        <p:nvSpPr>
          <p:cNvPr id="5" name="Rectangle 2050"/>
          <p:cNvSpPr>
            <a:spLocks noChangeArrowheads="1"/>
          </p:cNvSpPr>
          <p:nvPr/>
        </p:nvSpPr>
        <p:spPr bwMode="auto">
          <a:xfrm>
            <a:off x="1881728" y="1988840"/>
            <a:ext cx="8606760" cy="1071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 anchor="ctr"/>
          <a:lstStyle/>
          <a:p>
            <a:pPr indent="-514350" eaLnBrk="0" hangingPunct="0">
              <a:lnSpc>
                <a:spcPct val="110000"/>
              </a:lnSpc>
              <a:spcBef>
                <a:spcPct val="20000"/>
              </a:spcBef>
            </a:pPr>
            <a:r>
              <a:rPr lang="en-US" altLang="zh-CN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2"/>
                <a:cs typeface="Arial Unicode MS" pitchFamily="34" charset="-122"/>
              </a:rPr>
              <a:t>Advances in H-mode Physics for Long Pulse Operation on EAST</a:t>
            </a:r>
            <a:endParaRPr lang="en-US" altLang="zh-CN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8" name="Rectangle 2057"/>
          <p:cNvSpPr>
            <a:spLocks noChangeArrowheads="1"/>
          </p:cNvSpPr>
          <p:nvPr/>
        </p:nvSpPr>
        <p:spPr bwMode="auto">
          <a:xfrm rot="10800000" flipV="1">
            <a:off x="1919537" y="3717033"/>
            <a:ext cx="5328591" cy="840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059" tIns="50530" rIns="101059" bIns="50530" anchor="ctr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华文中宋" pitchFamily="2" charset="-122"/>
              </a:rPr>
              <a:t>B. N. Wan</a:t>
            </a:r>
            <a:r>
              <a:rPr lang="en-US" altLang="zh-CN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华文中宋" pitchFamily="2" charset="-122"/>
              </a:rPr>
              <a:t>*</a:t>
            </a:r>
          </a:p>
          <a:p>
            <a:r>
              <a:rPr lang="en-US" altLang="zh-CN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华文中宋" pitchFamily="2" charset="-122"/>
              </a:rPr>
              <a:t>for EAST team &amp; collaborators**</a:t>
            </a:r>
          </a:p>
        </p:txBody>
      </p:sp>
      <p:sp>
        <p:nvSpPr>
          <p:cNvPr id="9" name="Rectangle 2057"/>
          <p:cNvSpPr>
            <a:spLocks noChangeArrowheads="1"/>
          </p:cNvSpPr>
          <p:nvPr/>
        </p:nvSpPr>
        <p:spPr bwMode="auto">
          <a:xfrm rot="10800000" flipV="1">
            <a:off x="1847528" y="5517233"/>
            <a:ext cx="7704856" cy="47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059" tIns="50530" rIns="101059" bIns="50530" anchor="ctr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楷体_GB2312" pitchFamily="49" charset="-122"/>
              </a:rPr>
              <a:t>Institute of Plasma Physics, Chinese Academy of Sciences</a:t>
            </a:r>
          </a:p>
        </p:txBody>
      </p:sp>
      <p:sp>
        <p:nvSpPr>
          <p:cNvPr id="10" name="Rectangle 2057"/>
          <p:cNvSpPr>
            <a:spLocks noChangeArrowheads="1"/>
          </p:cNvSpPr>
          <p:nvPr/>
        </p:nvSpPr>
        <p:spPr bwMode="auto">
          <a:xfrm rot="10800000" flipV="1">
            <a:off x="1847530" y="4932615"/>
            <a:ext cx="3744415" cy="409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059" tIns="50530" rIns="101059" bIns="50530" anchor="ctr">
            <a:spAutoFit/>
          </a:bodyPr>
          <a:lstStyle/>
          <a:p>
            <a:r>
              <a:rPr lang="en-US" altLang="zh-CN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华文中宋" pitchFamily="2" charset="-122"/>
              </a:rPr>
              <a:t>*Email: bnwan@ipp.ac.cn</a:t>
            </a:r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1" y="0"/>
            <a:ext cx="1285852" cy="1357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6" name="Object 5"/>
          <p:cNvGraphicFramePr>
            <a:graphicFrameLocks noChangeAspect="1"/>
          </p:cNvGraphicFramePr>
          <p:nvPr/>
        </p:nvGraphicFramePr>
        <p:xfrm>
          <a:off x="1666844" y="71414"/>
          <a:ext cx="928694" cy="8225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3150" name="Picture" r:id="rId7" imgW="1088136" imgH="964692" progId="Word.Picture.8">
                  <p:embed/>
                </p:oleObj>
              </mc:Choice>
              <mc:Fallback>
                <p:oleObj name="Picture" r:id="rId7" imgW="1088136" imgH="964692" progId="Word.Pictur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6844" y="71414"/>
                        <a:ext cx="928694" cy="82255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66844" y="896198"/>
            <a:ext cx="928694" cy="295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2057"/>
          <p:cNvSpPr>
            <a:spLocks noChangeArrowheads="1"/>
          </p:cNvSpPr>
          <p:nvPr/>
        </p:nvSpPr>
        <p:spPr bwMode="auto">
          <a:xfrm rot="10800000" flipV="1">
            <a:off x="2711624" y="332657"/>
            <a:ext cx="7344816" cy="409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059" tIns="50530" rIns="101059" bIns="50530" anchor="ctr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25</a:t>
            </a:r>
            <a:r>
              <a:rPr lang="en-US" altLang="zh-CN" sz="2000" baseline="30000" dirty="0">
                <a:solidFill>
                  <a:srgbClr val="FF0000"/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th</a:t>
            </a:r>
            <a:r>
              <a:rPr lang="en-US" altLang="zh-CN" sz="2000" dirty="0">
                <a:solidFill>
                  <a:srgbClr val="FF0000"/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 IAEA FEC, Oct 13-18, 2014 St. Petersburg, Russia</a:t>
            </a:r>
            <a:endParaRPr lang="en-US" altLang="zh-CN" sz="2000" dirty="0">
              <a:solidFill>
                <a:srgbClr val="FF0000"/>
              </a:solidFill>
              <a:latin typeface="Arial" pitchFamily="34" charset="0"/>
              <a:ea typeface="楷体_GB2312" pitchFamily="49" charset="-122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9351129B-83C9-4BE3-BDBB-67C4F3ED1A6D}" type="slidenum">
              <a:rPr lang="en-US" altLang="zh-CN"/>
              <a:pPr>
                <a:defRPr/>
              </a:pPr>
              <a:t>10</a:t>
            </a:fld>
            <a:endParaRPr lang="en-US" altLang="zh-CN"/>
          </a:p>
        </p:txBody>
      </p:sp>
      <p:sp>
        <p:nvSpPr>
          <p:cNvPr id="3074" name="标题 1"/>
          <p:cNvSpPr>
            <a:spLocks noGrp="1"/>
          </p:cNvSpPr>
          <p:nvPr>
            <p:ph type="title"/>
          </p:nvPr>
        </p:nvSpPr>
        <p:spPr>
          <a:xfrm>
            <a:off x="1881158" y="285729"/>
            <a:ext cx="7215238" cy="714375"/>
          </a:xfrm>
        </p:spPr>
        <p:txBody>
          <a:bodyPr/>
          <a:lstStyle/>
          <a:p>
            <a:r>
              <a:rPr lang="en-US" altLang="zh-CN" sz="3600" dirty="0"/>
              <a:t>Outline</a:t>
            </a:r>
            <a:endParaRPr sz="3600" dirty="0"/>
          </a:p>
        </p:txBody>
      </p:sp>
      <p:sp>
        <p:nvSpPr>
          <p:cNvPr id="3076" name="灯片编号占位符 3"/>
          <p:cNvSpPr txBox="1">
            <a:spLocks noGrp="1"/>
          </p:cNvSpPr>
          <p:nvPr/>
        </p:nvSpPr>
        <p:spPr bwMode="auto">
          <a:xfrm>
            <a:off x="8077200" y="6245225"/>
            <a:ext cx="21336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/>
          <a:lstStyle/>
          <a:p>
            <a:pPr algn="r"/>
            <a:fld id="{EB66EC79-B2C0-4DF2-B8D5-59842CF8506E}" type="slidenum">
              <a:rPr lang="en-US" altLang="zh-CN" sz="1400">
                <a:latin typeface="Arial" charset="0"/>
                <a:ea typeface="宋体" pitchFamily="2" charset="-122"/>
              </a:rPr>
              <a:pPr algn="r"/>
              <a:t>10</a:t>
            </a:fld>
            <a:endParaRPr lang="en-US" altLang="zh-CN" sz="1400" dirty="0">
              <a:latin typeface="Arial" charset="0"/>
              <a:ea typeface="宋体" pitchFamily="2" charset="-122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855672" y="1564804"/>
            <a:ext cx="6552696" cy="3304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 marL="441325" indent="-441325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marL="511175" indent="-511175" eaLnBrk="1" hangingPunct="1">
              <a:spcBef>
                <a:spcPts val="2000"/>
              </a:spcBef>
              <a:buClr>
                <a:srgbClr val="0000FF"/>
              </a:buClr>
              <a:buFont typeface="Wingdings" charset="0"/>
              <a:buChar char="Ø"/>
            </a:pPr>
            <a:r>
              <a:rPr lang="en-US" altLang="zh-CN" sz="3200" dirty="0">
                <a:latin typeface="+mj-lt"/>
              </a:rPr>
              <a:t>Introduction</a:t>
            </a:r>
            <a:endParaRPr lang="en-US" altLang="zh-CN" sz="3200" dirty="0">
              <a:latin typeface="+mj-lt"/>
            </a:endParaRPr>
          </a:p>
          <a:p>
            <a:pPr marL="511175" indent="-511175" eaLnBrk="1" hangingPunct="1">
              <a:spcBef>
                <a:spcPts val="2000"/>
              </a:spcBef>
              <a:buClr>
                <a:srgbClr val="0000FF"/>
              </a:buClr>
              <a:buFont typeface="Wingdings" charset="0"/>
              <a:buChar char="Ø"/>
            </a:pPr>
            <a:r>
              <a:rPr lang="en-US" altLang="zh-CN" sz="3200" dirty="0">
                <a:latin typeface="+mj-lt"/>
              </a:rPr>
              <a:t>EAST upgrade capabilities</a:t>
            </a:r>
            <a:endParaRPr lang="en-US" altLang="zh-CN" sz="3200" dirty="0">
              <a:latin typeface="+mj-lt"/>
            </a:endParaRPr>
          </a:p>
          <a:p>
            <a:pPr marL="511175" indent="-511175" eaLnBrk="1" hangingPunct="1">
              <a:spcBef>
                <a:spcPts val="2000"/>
              </a:spcBef>
              <a:buClr>
                <a:srgbClr val="0000FF"/>
              </a:buClr>
              <a:buFont typeface="Wingdings" charset="0"/>
              <a:buChar char="Ø"/>
            </a:pPr>
            <a:r>
              <a:rPr lang="en-US" altLang="zh-CN" sz="3200" dirty="0">
                <a:solidFill>
                  <a:srgbClr val="3333FF"/>
                </a:solidFill>
                <a:latin typeface="+mj-lt"/>
              </a:rPr>
              <a:t>Physics advances for long pulse H-mode operation</a:t>
            </a:r>
          </a:p>
          <a:p>
            <a:pPr marL="511175" indent="-511175" eaLnBrk="1" hangingPunct="1">
              <a:spcBef>
                <a:spcPts val="2000"/>
              </a:spcBef>
              <a:buClr>
                <a:srgbClr val="0000FF"/>
              </a:buClr>
              <a:buFont typeface="Wingdings" charset="0"/>
              <a:buChar char="Ø"/>
            </a:pPr>
            <a:r>
              <a:rPr lang="en-US" altLang="zh-CN" sz="3200" dirty="0">
                <a:latin typeface="+mj-lt"/>
              </a:rPr>
              <a:t>Summary &amp; future plans</a:t>
            </a:r>
          </a:p>
        </p:txBody>
      </p:sp>
    </p:spTree>
  </p:cSld>
  <p:clrMapOvr>
    <a:masterClrMapping/>
  </p:clrMapOvr>
  <p:transition advTm="30859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7"/>
          <p:cNvSpPr>
            <a:spLocks noChangeArrowheads="1"/>
          </p:cNvSpPr>
          <p:nvPr/>
        </p:nvSpPr>
        <p:spPr bwMode="auto">
          <a:xfrm>
            <a:off x="6744072" y="1196752"/>
            <a:ext cx="3528392" cy="5112568"/>
          </a:xfrm>
          <a:prstGeom prst="rect">
            <a:avLst/>
          </a:prstGeom>
          <a:solidFill>
            <a:schemeClr val="bg1"/>
          </a:solidFill>
          <a:ln w="190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24000" y="44624"/>
            <a:ext cx="8358214" cy="864096"/>
          </a:xfrm>
        </p:spPr>
        <p:txBody>
          <a:bodyPr/>
          <a:lstStyle/>
          <a:p>
            <a:pPr algn="l"/>
            <a:r>
              <a:rPr lang="en-US" altLang="zh-CN" dirty="0" smtClean="0">
                <a:solidFill>
                  <a:srgbClr val="FF0000"/>
                </a:solidFill>
              </a:rPr>
              <a:t>Edge magnetic topology changed by LHCD, </a:t>
            </a:r>
            <a:r>
              <a:rPr lang="en-US" altLang="zh-CN" dirty="0" smtClean="0">
                <a:solidFill>
                  <a:srgbClr val="FF0000"/>
                </a:solidFill>
                <a:ea typeface="华文细黑"/>
                <a:cs typeface="Arial"/>
              </a:rPr>
              <a:t>like RMPs</a:t>
            </a:r>
            <a:endParaRPr lang="zh-CN" altLang="en-US" dirty="0">
              <a:solidFill>
                <a:srgbClr val="FF0000"/>
              </a:solidFill>
              <a:ea typeface="华文细黑"/>
              <a:cs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815A67-A9F8-4464-A43A-42955D079F60}" type="slidenum">
              <a:rPr lang="en-US" altLang="zh-CN" smtClean="0"/>
              <a:pPr>
                <a:defRPr/>
              </a:pPr>
              <a:t>11</a:t>
            </a:fld>
            <a:endParaRPr lang="en-US" altLang="zh-CN" dirty="0"/>
          </a:p>
        </p:txBody>
      </p:sp>
      <p:sp>
        <p:nvSpPr>
          <p:cNvPr id="6" name="矩形 7"/>
          <p:cNvSpPr>
            <a:spLocks noChangeArrowheads="1"/>
          </p:cNvSpPr>
          <p:nvPr/>
        </p:nvSpPr>
        <p:spPr bwMode="auto">
          <a:xfrm>
            <a:off x="2025174" y="4071943"/>
            <a:ext cx="43588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rgbClr val="FF0000"/>
                </a:solidFill>
                <a:latin typeface="+mn-lt"/>
              </a:rPr>
              <a:t>Helical Current Sheets induced </a:t>
            </a:r>
            <a:r>
              <a:rPr lang="en-US" altLang="zh-CN" sz="1800" dirty="0">
                <a:solidFill>
                  <a:srgbClr val="FF0000"/>
                </a:solidFill>
                <a:latin typeface="+mn-lt"/>
              </a:rPr>
              <a:t>by LHCD</a:t>
            </a:r>
            <a:endParaRPr lang="zh-CN" altLang="en-US" sz="18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9721" y="4429132"/>
            <a:ext cx="4789487" cy="2143140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9" name="Rectangle 11"/>
          <p:cNvSpPr/>
          <p:nvPr/>
        </p:nvSpPr>
        <p:spPr>
          <a:xfrm>
            <a:off x="6564560" y="6381328"/>
            <a:ext cx="3923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</a:pPr>
            <a:r>
              <a:rPr lang="en-US" altLang="zh-CN" sz="1800" b="0" dirty="0">
                <a:solidFill>
                  <a:srgbClr val="0000FF"/>
                </a:solidFill>
                <a:latin typeface="Times New Roman"/>
                <a:cs typeface="Times New Roman"/>
              </a:rPr>
              <a:t>Y. Liang et al., PRL 110, 235002 (2013) </a:t>
            </a:r>
            <a:endParaRPr lang="zh-CN" altLang="en-US" sz="1800" b="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38809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68040" y="1196752"/>
            <a:ext cx="4645886" cy="2875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1214208"/>
            <a:ext cx="4608512" cy="2862864"/>
          </a:xfrm>
          <a:prstGeom prst="rect">
            <a:avLst/>
          </a:prstGeom>
        </p:spPr>
      </p:pic>
      <p:sp>
        <p:nvSpPr>
          <p:cNvPr id="15" name="标题 1"/>
          <p:cNvSpPr txBox="1">
            <a:spLocks/>
          </p:cNvSpPr>
          <p:nvPr/>
        </p:nvSpPr>
        <p:spPr bwMode="auto">
          <a:xfrm>
            <a:off x="6888088" y="1196752"/>
            <a:ext cx="3096344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 eaLnBrk="0" hangingPunct="0">
              <a:buClr>
                <a:srgbClr val="FF3300"/>
              </a:buClr>
              <a:buFont typeface="Wingdings" pitchFamily="2" charset="2"/>
              <a:buChar char="Ø"/>
            </a:pPr>
            <a:r>
              <a:rPr kumimoji="0" lang="en-US" altLang="zh-CN" sz="2000" kern="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Splitting of Strike Points</a:t>
            </a:r>
            <a:endParaRPr kumimoji="0" lang="zh-CN" altLang="en-US" sz="2000" kern="0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6888088" y="5949280"/>
            <a:ext cx="316835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sz="32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kumimoji="1" sz="32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kumimoji="1" sz="32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kumimoji="1" sz="32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kumimoji="1" sz="32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marL="46038" indent="-92075">
              <a:lnSpc>
                <a:spcPct val="110000"/>
              </a:lnSpc>
              <a:spcBef>
                <a:spcPts val="600"/>
              </a:spcBef>
              <a:buClr>
                <a:srgbClr val="FF0000"/>
              </a:buClr>
              <a:buSzPct val="75000"/>
              <a:buFont typeface="Wingdings" pitchFamily="2" charset="2"/>
              <a:buChar char="u"/>
            </a:pPr>
            <a:r>
              <a:rPr kumimoji="0" lang="en-US" altLang="zh-CN" sz="1800" dirty="0">
                <a:solidFill>
                  <a:schemeClr val="tx1"/>
                </a:solidFill>
                <a:latin typeface="Times New Roman" pitchFamily="18" charset="0"/>
                <a:ea typeface="MS PGothic" charset="0"/>
                <a:cs typeface="Times New Roman" pitchFamily="18" charset="0"/>
                <a:sym typeface="Symbol" charset="0"/>
              </a:rPr>
              <a:t>Exhibit n=1 helical structure</a:t>
            </a:r>
          </a:p>
        </p:txBody>
      </p:sp>
      <p:pic>
        <p:nvPicPr>
          <p:cNvPr id="531457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16080" y="1556793"/>
            <a:ext cx="3312368" cy="2316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145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85212" y="3789040"/>
            <a:ext cx="3115245" cy="2145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63786" y="4725144"/>
            <a:ext cx="420047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47528" y="4471222"/>
            <a:ext cx="2592288" cy="1910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直接箭头连接符 18"/>
          <p:cNvCxnSpPr/>
          <p:nvPr/>
        </p:nvCxnSpPr>
        <p:spPr>
          <a:xfrm flipV="1">
            <a:off x="2135560" y="2852936"/>
            <a:ext cx="864096" cy="158417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24000" y="71438"/>
            <a:ext cx="8858280" cy="928670"/>
          </a:xfrm>
        </p:spPr>
        <p:txBody>
          <a:bodyPr/>
          <a:lstStyle/>
          <a:p>
            <a:r>
              <a:rPr lang="en-US" altLang="zh-CN" dirty="0" smtClean="0"/>
              <a:t>Flexible boundary control with LHCD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815A67-A9F8-4464-A43A-42955D079F60}" type="slidenum">
              <a:rPr lang="en-US" altLang="zh-CN" smtClean="0"/>
              <a:pPr>
                <a:defRPr/>
              </a:pPr>
              <a:t>12</a:t>
            </a:fld>
            <a:endParaRPr lang="en-US" altLang="zh-CN" dirty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456040" y="1196752"/>
            <a:ext cx="3851920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sz="32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kumimoji="1" sz="32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kumimoji="1" sz="32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kumimoji="1" sz="32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kumimoji="1" sz="32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marL="182880" indent="-228600">
              <a:lnSpc>
                <a:spcPct val="110000"/>
              </a:lnSpc>
              <a:spcBef>
                <a:spcPts val="600"/>
              </a:spcBef>
              <a:buClr>
                <a:srgbClr val="FF0000"/>
              </a:buClr>
              <a:buSzPct val="100000"/>
              <a:buFont typeface="Wingdings" pitchFamily="2" charset="2"/>
              <a:buChar char="Ø"/>
            </a:pPr>
            <a:r>
              <a:rPr kumimoji="0" lang="en-US" altLang="zh-CN" sz="2000" dirty="0">
                <a:solidFill>
                  <a:srgbClr val="FF0000"/>
                </a:solidFill>
                <a:latin typeface="+mn-lt"/>
                <a:ea typeface="MS PGothic" charset="0"/>
                <a:cs typeface="Times New Roman" charset="0"/>
                <a:sym typeface="Symbol" charset="0"/>
              </a:rPr>
              <a:t>LHCD appears to be effective at controlling ELMs over a broad range q</a:t>
            </a:r>
            <a:r>
              <a:rPr kumimoji="0" lang="en-US" altLang="zh-CN" sz="2000" baseline="-25000" dirty="0">
                <a:solidFill>
                  <a:srgbClr val="FF0000"/>
                </a:solidFill>
                <a:latin typeface="+mn-lt"/>
                <a:ea typeface="MS PGothic" charset="0"/>
                <a:cs typeface="Times New Roman" charset="0"/>
                <a:sym typeface="Symbol" charset="0"/>
              </a:rPr>
              <a:t>95</a:t>
            </a:r>
            <a:r>
              <a:rPr kumimoji="0" lang="en-US" altLang="zh-CN" sz="2000" dirty="0">
                <a:solidFill>
                  <a:srgbClr val="FF0000"/>
                </a:solidFill>
                <a:latin typeface="+mn-lt"/>
                <a:ea typeface="MS PGothic" charset="0"/>
                <a:cs typeface="Times New Roman" charset="0"/>
                <a:sym typeface="Symbol" charset="0"/>
              </a:rPr>
              <a:t>, in contrast to fixed RMP coils. </a:t>
            </a:r>
          </a:p>
          <a:p>
            <a:pPr marL="182880" indent="-228600">
              <a:lnSpc>
                <a:spcPct val="110000"/>
              </a:lnSpc>
              <a:spcBef>
                <a:spcPts val="600"/>
              </a:spcBef>
              <a:buClr>
                <a:srgbClr val="FF0000"/>
              </a:buClr>
              <a:buSzPct val="75000"/>
            </a:pPr>
            <a:endParaRPr kumimoji="0" lang="en-US" altLang="zh-CN" sz="2000" dirty="0">
              <a:solidFill>
                <a:srgbClr val="0000FF"/>
              </a:solidFill>
              <a:latin typeface="Times New Roman" pitchFamily="18" charset="0"/>
              <a:ea typeface="MS PGothic" charset="0"/>
              <a:cs typeface="Times New Roman" pitchFamily="18" charset="0"/>
              <a:sym typeface="Symbol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1340768"/>
            <a:ext cx="4608512" cy="4653108"/>
          </a:xfrm>
          <a:prstGeom prst="rect">
            <a:avLst/>
          </a:prstGeom>
        </p:spPr>
      </p:pic>
      <p:pic>
        <p:nvPicPr>
          <p:cNvPr id="5027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03512" y="1196752"/>
            <a:ext cx="4608512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6456040" y="2924944"/>
            <a:ext cx="3851920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sz="32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kumimoji="1" sz="32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kumimoji="1" sz="32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kumimoji="1" sz="32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kumimoji="1" sz="32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marL="182880" indent="-228600">
              <a:lnSpc>
                <a:spcPct val="110000"/>
              </a:lnSpc>
              <a:spcBef>
                <a:spcPts val="1200"/>
              </a:spcBef>
              <a:buClr>
                <a:srgbClr val="FF0000"/>
              </a:buClr>
              <a:buSzPct val="75000"/>
              <a:buFont typeface="Wingdings" pitchFamily="2" charset="2"/>
              <a:buChar char="u"/>
            </a:pPr>
            <a:r>
              <a:rPr kumimoji="0" lang="en-US" altLang="zh-CN" sz="2000" dirty="0">
                <a:solidFill>
                  <a:srgbClr val="0000FF"/>
                </a:solidFill>
                <a:latin typeface="Times New Roman" pitchFamily="18" charset="0"/>
                <a:ea typeface="MS PGothic" charset="0"/>
                <a:cs typeface="Times New Roman" pitchFamily="18" charset="0"/>
                <a:sym typeface="Symbol" charset="0"/>
              </a:rPr>
              <a:t>Magnetic perturbations induced by LHCD are well aligned with the resonant magnetic surfaces at the edge.</a:t>
            </a:r>
          </a:p>
          <a:p>
            <a:pPr marL="182880" indent="-228600">
              <a:lnSpc>
                <a:spcPct val="110000"/>
              </a:lnSpc>
              <a:spcBef>
                <a:spcPts val="1200"/>
              </a:spcBef>
              <a:buClr>
                <a:srgbClr val="FF0000"/>
              </a:buClr>
              <a:buSzPct val="75000"/>
              <a:buFont typeface="Wingdings" pitchFamily="2" charset="2"/>
              <a:buChar char="u"/>
            </a:pPr>
            <a:r>
              <a:rPr kumimoji="0" lang="en-US" altLang="zh-CN" sz="2000" dirty="0">
                <a:solidFill>
                  <a:schemeClr val="tx1"/>
                </a:solidFill>
                <a:latin typeface="Times New Roman" pitchFamily="18" charset="0"/>
                <a:ea typeface="MS PGothic" charset="0"/>
                <a:cs typeface="Times New Roman" pitchFamily="18" charset="0"/>
                <a:sym typeface="Symbol" charset="0"/>
              </a:rPr>
              <a:t>Closely matching the pitch of the edge field line for q</a:t>
            </a:r>
            <a:r>
              <a:rPr kumimoji="0" lang="en-US" altLang="zh-CN" sz="2000" baseline="-25000" dirty="0">
                <a:solidFill>
                  <a:schemeClr val="tx1"/>
                </a:solidFill>
                <a:latin typeface="Times New Roman" pitchFamily="18" charset="0"/>
                <a:ea typeface="MS PGothic" charset="0"/>
                <a:cs typeface="Times New Roman" pitchFamily="18" charset="0"/>
                <a:sym typeface="Symbol" charset="0"/>
              </a:rPr>
              <a:t>95</a:t>
            </a:r>
            <a:r>
              <a:rPr kumimoji="0" lang="en-US" altLang="zh-CN" sz="2000" dirty="0">
                <a:solidFill>
                  <a:schemeClr val="tx1"/>
                </a:solidFill>
                <a:latin typeface="Times New Roman" pitchFamily="18" charset="0"/>
                <a:ea typeface="MS PGothic" charset="0"/>
                <a:cs typeface="Times New Roman" pitchFamily="18" charset="0"/>
                <a:sym typeface="Symbol" charset="0"/>
              </a:rPr>
              <a:t>.</a:t>
            </a:r>
            <a:endParaRPr kumimoji="0" lang="en-US" altLang="zh-CN" sz="2000" dirty="0">
              <a:solidFill>
                <a:srgbClr val="0000FF"/>
              </a:solidFill>
              <a:latin typeface="Times New Roman" pitchFamily="18" charset="0"/>
              <a:ea typeface="MS PGothic" charset="0"/>
              <a:cs typeface="Times New Roman" pitchFamily="18" charset="0"/>
              <a:sym typeface="Symbol" charset="0"/>
            </a:endParaRPr>
          </a:p>
          <a:p>
            <a:pPr marL="182880" indent="-228600">
              <a:lnSpc>
                <a:spcPct val="110000"/>
              </a:lnSpc>
              <a:spcBef>
                <a:spcPts val="600"/>
              </a:spcBef>
              <a:buClr>
                <a:srgbClr val="FF0000"/>
              </a:buClr>
              <a:buSzPct val="75000"/>
              <a:buFont typeface="Wingdings" pitchFamily="2" charset="2"/>
              <a:buChar char="u"/>
            </a:pPr>
            <a:r>
              <a:rPr kumimoji="0" lang="en-US" altLang="zh-CN" sz="2000" dirty="0">
                <a:solidFill>
                  <a:srgbClr val="0000FF"/>
                </a:solidFill>
                <a:latin typeface="Times New Roman" pitchFamily="18" charset="0"/>
                <a:ea typeface="MS PGothic" charset="0"/>
                <a:cs typeface="Times New Roman" pitchFamily="18" charset="0"/>
                <a:sym typeface="Symbol" charset="0"/>
              </a:rPr>
              <a:t>Highly localized at edge, without significantly affecting plasma core plasma. </a:t>
            </a:r>
            <a:endParaRPr kumimoji="0" lang="en-US" altLang="zh-CN" sz="2000" dirty="0">
              <a:solidFill>
                <a:srgbClr val="0000FF"/>
              </a:solidFill>
              <a:latin typeface="Times New Roman" pitchFamily="18" charset="0"/>
              <a:ea typeface="MS PGothic" charset="0"/>
              <a:cs typeface="Times New Roman" pitchFamily="18" charset="0"/>
              <a:sym typeface="Symbo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63552" y="6341258"/>
            <a:ext cx="8352928" cy="400110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zh-CN" sz="2000" b="0" dirty="0">
                <a:solidFill>
                  <a:srgbClr val="FF0000"/>
                </a:solidFill>
                <a:latin typeface="Times New Roman"/>
                <a:cs typeface="Times New Roman"/>
              </a:rPr>
              <a:t>EX/P3-8 Liang Y.; </a:t>
            </a:r>
            <a:r>
              <a:rPr lang="en-US" altLang="zh-CN" sz="2000" b="0" dirty="0">
                <a:solidFill>
                  <a:srgbClr val="3333FF"/>
                </a:solidFill>
                <a:latin typeface="Times New Roman"/>
                <a:cs typeface="Times New Roman"/>
              </a:rPr>
              <a:t>J. Li, H.Y. </a:t>
            </a:r>
            <a:r>
              <a:rPr lang="en-US" altLang="zh-CN" sz="2000" b="0" dirty="0" err="1">
                <a:solidFill>
                  <a:srgbClr val="3333FF"/>
                </a:solidFill>
                <a:latin typeface="Times New Roman"/>
                <a:cs typeface="Times New Roman"/>
              </a:rPr>
              <a:t>Guo</a:t>
            </a:r>
            <a:r>
              <a:rPr lang="en-US" altLang="zh-CN" sz="2000" b="0" dirty="0">
                <a:solidFill>
                  <a:srgbClr val="3333FF"/>
                </a:solidFill>
                <a:latin typeface="Times New Roman"/>
                <a:cs typeface="Times New Roman"/>
              </a:rPr>
              <a:t>, B. N. Wan et al., Nature Phys. 9, 817 (2013)</a:t>
            </a:r>
          </a:p>
        </p:txBody>
      </p:sp>
    </p:spTree>
    <p:extLst>
      <p:ext uri="{BB962C8B-B14F-4D97-AF65-F5344CB8AC3E}">
        <p14:creationId xmlns:p14="http://schemas.microsoft.com/office/powerpoint/2010/main" val="395678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2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2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7"/>
          <p:cNvSpPr>
            <a:spLocks noChangeArrowheads="1"/>
          </p:cNvSpPr>
          <p:nvPr/>
        </p:nvSpPr>
        <p:spPr bwMode="auto">
          <a:xfrm>
            <a:off x="6491536" y="1484784"/>
            <a:ext cx="3276872" cy="4896544"/>
          </a:xfrm>
          <a:prstGeom prst="rect">
            <a:avLst/>
          </a:prstGeom>
          <a:solidFill>
            <a:schemeClr val="bg1"/>
          </a:solidFill>
          <a:ln w="254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37"/>
          <p:cNvSpPr>
            <a:spLocks noChangeArrowheads="1"/>
          </p:cNvSpPr>
          <p:nvPr/>
        </p:nvSpPr>
        <p:spPr bwMode="auto">
          <a:xfrm>
            <a:off x="1991544" y="1836000"/>
            <a:ext cx="4176464" cy="4833360"/>
          </a:xfrm>
          <a:prstGeom prst="rect">
            <a:avLst/>
          </a:prstGeom>
          <a:solidFill>
            <a:schemeClr val="bg1"/>
          </a:solidFill>
          <a:ln w="254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矩形 2"/>
          <p:cNvSpPr/>
          <p:nvPr/>
        </p:nvSpPr>
        <p:spPr>
          <a:xfrm>
            <a:off x="6384032" y="6381328"/>
            <a:ext cx="3528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b="0" dirty="0">
                <a:solidFill>
                  <a:srgbClr val="0000FF"/>
                </a:solidFill>
                <a:latin typeface="+mn-lt"/>
              </a:rPr>
              <a:t>X. L. </a:t>
            </a:r>
            <a:r>
              <a:rPr lang="en-US" altLang="zh-CN" sz="1800" b="0" dirty="0" err="1">
                <a:solidFill>
                  <a:srgbClr val="0000FF"/>
                </a:solidFill>
                <a:latin typeface="+mn-lt"/>
              </a:rPr>
              <a:t>Zou</a:t>
            </a:r>
            <a:r>
              <a:rPr lang="en-US" altLang="zh-CN" sz="1800" b="0" dirty="0">
                <a:solidFill>
                  <a:srgbClr val="0000FF"/>
                </a:solidFill>
                <a:latin typeface="+mn-lt"/>
              </a:rPr>
              <a:t> et </a:t>
            </a:r>
            <a:r>
              <a:rPr lang="en-US" altLang="zh-CN" sz="1800" b="0" dirty="0">
                <a:solidFill>
                  <a:srgbClr val="0000FF"/>
                </a:solidFill>
                <a:latin typeface="+mn-lt"/>
              </a:rPr>
              <a:t>al, </a:t>
            </a:r>
            <a:r>
              <a:rPr lang="en-US" altLang="zh-CN" sz="1800" b="0" dirty="0">
                <a:solidFill>
                  <a:srgbClr val="0000FF"/>
                </a:solidFill>
                <a:latin typeface="+mn-lt"/>
              </a:rPr>
              <a:t>submitted </a:t>
            </a:r>
            <a:r>
              <a:rPr lang="en-US" altLang="zh-CN" sz="1800" b="0" dirty="0">
                <a:solidFill>
                  <a:srgbClr val="0000FF"/>
                </a:solidFill>
                <a:latin typeface="+mn-lt"/>
              </a:rPr>
              <a:t>to </a:t>
            </a:r>
            <a:r>
              <a:rPr lang="en-US" altLang="zh-CN" sz="1800" b="0" dirty="0">
                <a:solidFill>
                  <a:srgbClr val="0000FF"/>
                </a:solidFill>
                <a:latin typeface="+mn-lt"/>
              </a:rPr>
              <a:t>PRL</a:t>
            </a:r>
            <a:endParaRPr lang="zh-CN" altLang="zh-CN" sz="1800" b="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2" name="标题 1"/>
          <p:cNvSpPr txBox="1">
            <a:spLocks/>
          </p:cNvSpPr>
          <p:nvPr/>
        </p:nvSpPr>
        <p:spPr bwMode="auto">
          <a:xfrm>
            <a:off x="1809720" y="214290"/>
            <a:ext cx="8143932" cy="725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kumimoji="0" lang="en-US" altLang="zh-CN" sz="3200" kern="0" dirty="0">
                <a:solidFill>
                  <a:srgbClr val="0066FF"/>
                </a:solidFill>
                <a:latin typeface="+mj-lt"/>
                <a:ea typeface="+mj-ea"/>
                <a:cs typeface="+mj-cs"/>
              </a:rPr>
              <a:t>ELM control by SMBI</a:t>
            </a:r>
            <a:endParaRPr kumimoji="0" lang="zh-CN" altLang="en-US" sz="3200" kern="0" dirty="0">
              <a:solidFill>
                <a:srgbClr val="0066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8128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4000" y="1556792"/>
            <a:ext cx="288032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1" descr="C:\Users\XZ128548\Documents\2014\Article\conference\IAEA_2014\figure_3_OV_EAST.t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1916832"/>
            <a:ext cx="3960440" cy="46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标题 1"/>
          <p:cNvSpPr txBox="1">
            <a:spLocks/>
          </p:cNvSpPr>
          <p:nvPr/>
        </p:nvSpPr>
        <p:spPr bwMode="auto">
          <a:xfrm>
            <a:off x="1847528" y="1052737"/>
            <a:ext cx="8064896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buClr>
                <a:srgbClr val="FF3300"/>
              </a:buClr>
              <a:buFont typeface="Wingdings" pitchFamily="2" charset="2"/>
              <a:buChar char="Ø"/>
              <a:defRPr/>
            </a:pPr>
            <a:r>
              <a:rPr kumimoji="0" lang="en-US" altLang="zh-CN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ELM suppression by intermittent small scale turbulence </a:t>
            </a:r>
          </a:p>
          <a:p>
            <a:pPr eaLnBrk="0" hangingPunct="0">
              <a:buClr>
                <a:srgbClr val="FF3300"/>
              </a:buClr>
              <a:defRPr/>
            </a:pPr>
            <a:r>
              <a:rPr kumimoji="0" lang="en-US" altLang="zh-CN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  </a:t>
            </a:r>
            <a:r>
              <a:rPr kumimoji="0" lang="en-US" altLang="zh-CN" kern="0" dirty="0">
                <a:solidFill>
                  <a:srgbClr val="0066FF"/>
                </a:solidFill>
                <a:latin typeface="+mj-lt"/>
                <a:ea typeface="+mj-ea"/>
                <a:cs typeface="+mj-cs"/>
              </a:rPr>
              <a:t>induced by  SMBI</a:t>
            </a:r>
            <a:endParaRPr kumimoji="0" lang="zh-CN" altLang="en-US" kern="0" dirty="0">
              <a:solidFill>
                <a:srgbClr val="0066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077200" y="6245225"/>
            <a:ext cx="2133600" cy="477838"/>
          </a:xfrm>
        </p:spPr>
        <p:txBody>
          <a:bodyPr/>
          <a:lstStyle/>
          <a:p>
            <a:pPr>
              <a:defRPr/>
            </a:pPr>
            <a:fld id="{BB815A67-A9F8-4464-A43A-42955D079F60}" type="slidenum">
              <a:rPr lang="en-US" altLang="zh-CN" smtClean="0"/>
              <a:pPr>
                <a:defRPr/>
              </a:pPr>
              <a:t>13</a:t>
            </a:fld>
            <a:endParaRPr lang="en-US" altLang="zh-CN" dirty="0"/>
          </a:p>
        </p:txBody>
      </p:sp>
      <p:pic>
        <p:nvPicPr>
          <p:cNvPr id="436226" name="Picture 2"/>
          <p:cNvPicPr>
            <a:picLocks noChangeAspect="1" noChangeArrowheads="1"/>
          </p:cNvPicPr>
          <p:nvPr/>
        </p:nvPicPr>
        <p:blipFill>
          <a:blip r:embed="rId5" cstate="print"/>
          <a:srcRect l="50907" b="50000"/>
          <a:stretch>
            <a:fillRect/>
          </a:stretch>
        </p:blipFill>
        <p:spPr bwMode="auto">
          <a:xfrm>
            <a:off x="6600056" y="3789040"/>
            <a:ext cx="3096344" cy="252028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6287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737142" y="1142985"/>
            <a:ext cx="4790906" cy="148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 marL="441325" indent="-441325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marL="341313" lvl="1" indent="-230188">
              <a:spcBef>
                <a:spcPts val="800"/>
              </a:spcBef>
              <a:buClr>
                <a:srgbClr val="0000FF"/>
              </a:buClr>
              <a:buSzPct val="100000"/>
              <a:defRPr/>
            </a:pPr>
            <a:r>
              <a:rPr lang="en-US" altLang="zh-CN" sz="1800" dirty="0">
                <a:solidFill>
                  <a:srgbClr val="FF0000"/>
                </a:solidFill>
                <a:latin typeface="Arial" pitchFamily="34" charset="0"/>
                <a:ea typeface="MS PGothic" charset="0"/>
                <a:cs typeface="Arial" pitchFamily="34" charset="0"/>
              </a:rPr>
              <a:t>Regulating </a:t>
            </a:r>
            <a:r>
              <a:rPr lang="en-US" altLang="zh-CN" sz="1800" dirty="0" err="1">
                <a:solidFill>
                  <a:srgbClr val="FF0000"/>
                </a:solidFill>
                <a:latin typeface="Arial" pitchFamily="34" charset="0"/>
                <a:ea typeface="MS PGothic" charset="0"/>
                <a:cs typeface="Arial" pitchFamily="34" charset="0"/>
              </a:rPr>
              <a:t>divertor</a:t>
            </a:r>
            <a:r>
              <a:rPr lang="en-US" altLang="zh-CN" sz="1800" dirty="0">
                <a:solidFill>
                  <a:srgbClr val="FF0000"/>
                </a:solidFill>
                <a:latin typeface="Arial" pitchFamily="34" charset="0"/>
                <a:ea typeface="MS PGothic" charset="0"/>
                <a:cs typeface="Arial" pitchFamily="34" charset="0"/>
              </a:rPr>
              <a:t> conditions by</a:t>
            </a:r>
          </a:p>
          <a:p>
            <a:pPr marL="341313" lvl="1" indent="-230188">
              <a:spcBef>
                <a:spcPts val="800"/>
              </a:spcBef>
              <a:buClr>
                <a:srgbClr val="0000FF"/>
              </a:buClr>
              <a:buSzPct val="100000"/>
              <a:buFont typeface="Wingdings" pitchFamily="2" charset="2"/>
              <a:buChar char="l"/>
              <a:defRPr/>
            </a:pPr>
            <a:r>
              <a:rPr lang="en-US" altLang="zh-CN" sz="1800" dirty="0">
                <a:solidFill>
                  <a:srgbClr val="0000FF"/>
                </a:solidFill>
                <a:latin typeface="Arial" pitchFamily="34" charset="0"/>
                <a:ea typeface="MS PGothic" charset="0"/>
                <a:cs typeface="Arial" pitchFamily="34" charset="0"/>
              </a:rPr>
              <a:t>SMBI</a:t>
            </a:r>
            <a:r>
              <a:rPr lang="en-US" altLang="zh-CN" sz="1800" dirty="0">
                <a:latin typeface="Arial" pitchFamily="34" charset="0"/>
                <a:ea typeface="MS PGothic" charset="0"/>
                <a:cs typeface="Arial" pitchFamily="34" charset="0"/>
              </a:rPr>
              <a:t>  into pedestal</a:t>
            </a:r>
          </a:p>
          <a:p>
            <a:pPr marL="341313" lvl="1" indent="-230188">
              <a:spcBef>
                <a:spcPts val="800"/>
              </a:spcBef>
              <a:buClr>
                <a:srgbClr val="0000FF"/>
              </a:buClr>
              <a:buSzPct val="100000"/>
              <a:buFont typeface="Wingdings" pitchFamily="2" charset="2"/>
              <a:buChar char="l"/>
              <a:defRPr/>
            </a:pPr>
            <a:r>
              <a:rPr lang="en-US" altLang="zh-CN" sz="1800" dirty="0" err="1">
                <a:solidFill>
                  <a:srgbClr val="0000FF"/>
                </a:solidFill>
                <a:latin typeface="Arial" pitchFamily="34" charset="0"/>
                <a:ea typeface="MS PGothic" charset="0"/>
                <a:cs typeface="Arial" pitchFamily="34" charset="0"/>
              </a:rPr>
              <a:t>Ar</a:t>
            </a:r>
            <a:r>
              <a:rPr lang="en-US" altLang="zh-CN" sz="1800" dirty="0">
                <a:solidFill>
                  <a:srgbClr val="0000FF"/>
                </a:solidFill>
                <a:latin typeface="Arial" pitchFamily="34" charset="0"/>
                <a:ea typeface="MS PGothic" charset="0"/>
                <a:cs typeface="Arial" pitchFamily="34" charset="0"/>
              </a:rPr>
              <a:t> seeding </a:t>
            </a:r>
            <a:r>
              <a:rPr lang="en-US" altLang="zh-CN" sz="1800" dirty="0">
                <a:latin typeface="Arial" pitchFamily="34" charset="0"/>
                <a:ea typeface="MS PGothic" charset="0"/>
                <a:cs typeface="Arial" pitchFamily="34" charset="0"/>
              </a:rPr>
              <a:t>into </a:t>
            </a:r>
            <a:r>
              <a:rPr lang="en-US" altLang="zh-CN" sz="1800" dirty="0" err="1">
                <a:latin typeface="Arial" pitchFamily="34" charset="0"/>
                <a:ea typeface="MS PGothic" charset="0"/>
                <a:cs typeface="Arial" pitchFamily="34" charset="0"/>
              </a:rPr>
              <a:t>divertor</a:t>
            </a:r>
            <a:r>
              <a:rPr lang="en-US" altLang="zh-CN" sz="1800" dirty="0">
                <a:latin typeface="Arial" pitchFamily="34" charset="0"/>
                <a:ea typeface="MS PGothic" charset="0"/>
                <a:cs typeface="Arial" pitchFamily="34" charset="0"/>
              </a:rPr>
              <a:t> region </a:t>
            </a:r>
          </a:p>
          <a:p>
            <a:pPr marL="341313" lvl="1" indent="-230188">
              <a:spcBef>
                <a:spcPts val="800"/>
              </a:spcBef>
              <a:buClr>
                <a:srgbClr val="0000FF"/>
              </a:buClr>
              <a:buSzPct val="100000"/>
              <a:buFont typeface="Wingdings" pitchFamily="2" charset="2"/>
              <a:buChar char="l"/>
              <a:defRPr/>
            </a:pPr>
            <a:r>
              <a:rPr lang="en-US" altLang="zh-CN" sz="1800" dirty="0">
                <a:solidFill>
                  <a:srgbClr val="0000FF"/>
                </a:solidFill>
                <a:latin typeface="Arial" pitchFamily="34" charset="0"/>
                <a:ea typeface="MS PGothic" charset="0"/>
                <a:cs typeface="Arial" pitchFamily="34" charset="0"/>
              </a:rPr>
              <a:t>Normal gas puffing</a:t>
            </a:r>
            <a:r>
              <a:rPr lang="en-US" altLang="zh-CN" sz="1800" dirty="0">
                <a:latin typeface="Arial" pitchFamily="34" charset="0"/>
                <a:ea typeface="MS PGothic" charset="0"/>
                <a:cs typeface="Arial" pitchFamily="34" charset="0"/>
              </a:rPr>
              <a:t> to control ne </a:t>
            </a:r>
            <a:r>
              <a:rPr lang="en-US" altLang="zh-CN" sz="1800" dirty="0">
                <a:latin typeface="Arial" pitchFamily="34" charset="0"/>
                <a:ea typeface="MS PGothic" charset="0"/>
                <a:cs typeface="Arial" pitchFamily="34" charset="0"/>
                <a:sym typeface="Wingdings" pitchFamily="2" charset="2"/>
              </a:rPr>
              <a:t> </a:t>
            </a:r>
            <a:r>
              <a:rPr lang="az-Cyrl-AZ" altLang="zh-CN" sz="1800" dirty="0">
                <a:latin typeface="Arial" pitchFamily="34" charset="0"/>
                <a:ea typeface="MS PGothic" charset="0"/>
                <a:cs typeface="Arial" pitchFamily="34" charset="0"/>
                <a:sym typeface="Wingdings" pitchFamily="2" charset="2"/>
              </a:rPr>
              <a:t>Г</a:t>
            </a:r>
            <a:r>
              <a:rPr lang="en-US" altLang="zh-CN" sz="1800" baseline="-25000" dirty="0" err="1">
                <a:latin typeface="Arial" pitchFamily="34" charset="0"/>
                <a:ea typeface="MS PGothic" charset="0"/>
                <a:cs typeface="Arial" pitchFamily="34" charset="0"/>
                <a:sym typeface="Wingdings" pitchFamily="2" charset="2"/>
              </a:rPr>
              <a:t>i</a:t>
            </a:r>
            <a:endParaRPr lang="en-US" altLang="zh-CN" sz="1800" baseline="-25000" dirty="0"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2950594"/>
            <a:ext cx="4070826" cy="3248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429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圆角矩形 7"/>
          <p:cNvSpPr/>
          <p:nvPr/>
        </p:nvSpPr>
        <p:spPr>
          <a:xfrm>
            <a:off x="1703512" y="2737420"/>
            <a:ext cx="4535364" cy="3571900"/>
          </a:xfrm>
          <a:prstGeom prst="roundRect">
            <a:avLst/>
          </a:prstGeom>
          <a:noFill/>
          <a:ln w="158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ctr">
              <a:buNone/>
            </a:pPr>
            <a:endParaRPr lang="zh-CN" altLang="en-US" sz="1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6456040" y="1090926"/>
            <a:ext cx="3816424" cy="5218394"/>
          </a:xfrm>
          <a:prstGeom prst="roundRect">
            <a:avLst/>
          </a:prstGeom>
          <a:noFill/>
          <a:ln w="158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ctr">
              <a:buNone/>
            </a:pPr>
            <a:endParaRPr lang="zh-CN" altLang="en-US" sz="18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0" name="Picture 4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1268760"/>
            <a:ext cx="3240360" cy="4176464"/>
          </a:xfrm>
          <a:prstGeom prst="rect">
            <a:avLst/>
          </a:prstGeom>
        </p:spPr>
      </p:pic>
      <p:sp>
        <p:nvSpPr>
          <p:cNvPr id="12" name="灯片编号占位符 3"/>
          <p:cNvSpPr txBox="1">
            <a:spLocks noGrp="1"/>
          </p:cNvSpPr>
          <p:nvPr/>
        </p:nvSpPr>
        <p:spPr bwMode="auto">
          <a:xfrm>
            <a:off x="8077200" y="6191522"/>
            <a:ext cx="21336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/>
          <a:lstStyle/>
          <a:p>
            <a:pPr algn="r"/>
            <a:fld id="{EB66EC79-B2C0-4DF2-B8D5-59842CF8506E}" type="slidenum">
              <a:rPr lang="en-US" altLang="zh-CN" sz="1400">
                <a:latin typeface="Arial" charset="0"/>
                <a:ea typeface="宋体" pitchFamily="2" charset="-122"/>
              </a:rPr>
              <a:pPr algn="r"/>
              <a:t>14</a:t>
            </a:fld>
            <a:endParaRPr lang="en-US" altLang="zh-CN" sz="1400" dirty="0">
              <a:latin typeface="Arial" charset="0"/>
              <a:ea typeface="宋体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063552" y="5902922"/>
            <a:ext cx="3816424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600" b="0" dirty="0">
                <a:solidFill>
                  <a:srgbClr val="0000FF"/>
                </a:solidFill>
                <a:latin typeface="+mn-lt"/>
                <a:ea typeface="MS PGothic" charset="0"/>
                <a:cs typeface="Arial" pitchFamily="34" charset="0"/>
              </a:rPr>
              <a:t>H.Y </a:t>
            </a:r>
            <a:r>
              <a:rPr lang="en-US" altLang="zh-CN" sz="1600" b="0" dirty="0" err="1">
                <a:solidFill>
                  <a:srgbClr val="0000FF"/>
                </a:solidFill>
                <a:latin typeface="+mn-lt"/>
                <a:ea typeface="MS PGothic" charset="0"/>
                <a:cs typeface="Arial" pitchFamily="34" charset="0"/>
              </a:rPr>
              <a:t>Guo</a:t>
            </a:r>
            <a:r>
              <a:rPr lang="en-US" altLang="zh-CN" sz="1600" b="0" dirty="0">
                <a:solidFill>
                  <a:srgbClr val="0000FF"/>
                </a:solidFill>
                <a:latin typeface="+mn-lt"/>
                <a:ea typeface="MS PGothic" charset="0"/>
                <a:cs typeface="Arial" pitchFamily="34" charset="0"/>
              </a:rPr>
              <a:t>, J. Li, B.N. Wan* et al 2014 </a:t>
            </a:r>
            <a:r>
              <a:rPr lang="en-US" altLang="zh-CN" sz="1600" b="0" dirty="0" err="1">
                <a:solidFill>
                  <a:srgbClr val="0000FF"/>
                </a:solidFill>
                <a:latin typeface="+mn-lt"/>
                <a:ea typeface="MS PGothic" charset="0"/>
                <a:cs typeface="Arial" pitchFamily="34" charset="0"/>
              </a:rPr>
              <a:t>PoP</a:t>
            </a:r>
            <a:endParaRPr lang="zh-CN" altLang="en-US" sz="1600" b="0" dirty="0">
              <a:latin typeface="+mn-lt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19536" y="2878586"/>
            <a:ext cx="4032448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6744072" y="5373216"/>
            <a:ext cx="3528392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sz="32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kumimoji="1" sz="32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kumimoji="1" sz="32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kumimoji="1" sz="32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kumimoji="1" sz="32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marL="182880" indent="-228600">
              <a:lnSpc>
                <a:spcPct val="110000"/>
              </a:lnSpc>
              <a:spcBef>
                <a:spcPts val="1200"/>
              </a:spcBef>
              <a:buClr>
                <a:srgbClr val="FF0000"/>
              </a:buClr>
              <a:buSzPct val="75000"/>
              <a:buFont typeface="Wingdings" pitchFamily="2" charset="2"/>
              <a:buChar char="u"/>
            </a:pPr>
            <a:r>
              <a:rPr kumimoji="0" lang="en-US" altLang="zh-CN" sz="1800" dirty="0">
                <a:solidFill>
                  <a:srgbClr val="FF0000"/>
                </a:solidFill>
                <a:latin typeface="+mn-lt"/>
                <a:ea typeface="MS PGothic" charset="0"/>
                <a:cs typeface="Times New Roman" charset="0"/>
                <a:sym typeface="Symbol" charset="0"/>
              </a:rPr>
              <a:t>Allowing active control </a:t>
            </a:r>
            <a:r>
              <a:rPr kumimoji="0" lang="en-US" altLang="zh-CN" sz="1800" dirty="0">
                <a:solidFill>
                  <a:srgbClr val="FF0000"/>
                </a:solidFill>
                <a:latin typeface="+mn-lt"/>
                <a:ea typeface="MS PGothic" charset="0"/>
                <a:cs typeface="Times New Roman" charset="0"/>
                <a:sym typeface="Symbol" charset="0"/>
              </a:rPr>
              <a:t>of the ratio of </a:t>
            </a:r>
            <a:r>
              <a:rPr kumimoji="0" lang="en-US" altLang="zh-CN" sz="1800" i="1" dirty="0" err="1">
                <a:solidFill>
                  <a:srgbClr val="FF0000"/>
                </a:solidFill>
                <a:latin typeface="+mn-lt"/>
                <a:ea typeface="MS PGothic" charset="0"/>
                <a:cs typeface="Times New Roman" charset="0"/>
                <a:sym typeface="Symbol" charset="0"/>
              </a:rPr>
              <a:t>q</a:t>
            </a:r>
            <a:r>
              <a:rPr kumimoji="0" lang="en-US" altLang="zh-CN" sz="1800" i="1" baseline="-25000" dirty="0" err="1">
                <a:solidFill>
                  <a:srgbClr val="FF0000"/>
                </a:solidFill>
                <a:latin typeface="+mn-lt"/>
                <a:ea typeface="MS PGothic" charset="0"/>
                <a:cs typeface="Times New Roman" charset="0"/>
                <a:sym typeface="Symbol" charset="0"/>
              </a:rPr>
              <a:t>SHF</a:t>
            </a:r>
            <a:r>
              <a:rPr kumimoji="0" lang="en-US" altLang="zh-CN" sz="1800" dirty="0">
                <a:solidFill>
                  <a:srgbClr val="FF0000"/>
                </a:solidFill>
                <a:latin typeface="+mn-lt"/>
                <a:ea typeface="MS PGothic" charset="0"/>
                <a:cs typeface="Times New Roman" charset="0"/>
                <a:sym typeface="Symbol" charset="0"/>
              </a:rPr>
              <a:t>/</a:t>
            </a:r>
            <a:r>
              <a:rPr kumimoji="0" lang="en-US" altLang="zh-CN" sz="1800" i="1" dirty="0" err="1">
                <a:solidFill>
                  <a:srgbClr val="FF0000"/>
                </a:solidFill>
                <a:latin typeface="+mn-lt"/>
                <a:ea typeface="MS PGothic" charset="0"/>
                <a:cs typeface="Times New Roman" charset="0"/>
                <a:sym typeface="Symbol" charset="0"/>
              </a:rPr>
              <a:t>q</a:t>
            </a:r>
            <a:r>
              <a:rPr kumimoji="0" lang="en-US" altLang="zh-CN" sz="1800" i="1" baseline="-25000" dirty="0" err="1">
                <a:solidFill>
                  <a:srgbClr val="FF0000"/>
                </a:solidFill>
                <a:latin typeface="+mn-lt"/>
                <a:ea typeface="MS PGothic" charset="0"/>
                <a:cs typeface="Times New Roman" charset="0"/>
                <a:sym typeface="Symbol" charset="0"/>
              </a:rPr>
              <a:t>OST</a:t>
            </a:r>
            <a:r>
              <a:rPr kumimoji="0" lang="en-US" altLang="zh-CN" sz="1800" dirty="0">
                <a:solidFill>
                  <a:srgbClr val="FF0000"/>
                </a:solidFill>
                <a:latin typeface="+mn-lt"/>
                <a:ea typeface="MS PGothic" charset="0"/>
                <a:cs typeface="Times New Roman" charset="0"/>
                <a:sym typeface="Symbol" charset="0"/>
              </a:rPr>
              <a:t>, </a:t>
            </a:r>
            <a:r>
              <a:rPr kumimoji="0" lang="en-US" altLang="zh-CN" sz="1800" dirty="0">
                <a:solidFill>
                  <a:schemeClr val="tx1"/>
                </a:solidFill>
                <a:latin typeface="+mn-lt"/>
                <a:ea typeface="MS PGothic" charset="0"/>
                <a:cs typeface="Times New Roman" charset="0"/>
                <a:sym typeface="Symbol" charset="0"/>
              </a:rPr>
              <a:t>thus </a:t>
            </a:r>
            <a:r>
              <a:rPr kumimoji="0" lang="en-US" altLang="zh-CN" sz="1800" dirty="0" err="1">
                <a:solidFill>
                  <a:schemeClr val="tx1"/>
                </a:solidFill>
                <a:latin typeface="+mn-lt"/>
                <a:ea typeface="MS PGothic" charset="0"/>
                <a:cs typeface="Times New Roman" charset="0"/>
                <a:sym typeface="Symbol" charset="0"/>
              </a:rPr>
              <a:t>divertor</a:t>
            </a:r>
            <a:r>
              <a:rPr kumimoji="0" lang="en-US" altLang="zh-CN" sz="1800" dirty="0">
                <a:solidFill>
                  <a:schemeClr val="tx1"/>
                </a:solidFill>
                <a:latin typeface="+mn-lt"/>
                <a:ea typeface="MS PGothic" charset="0"/>
                <a:cs typeface="Times New Roman" charset="0"/>
                <a:sym typeface="Symbol" charset="0"/>
              </a:rPr>
              <a:t> power deposition </a:t>
            </a:r>
            <a:r>
              <a:rPr kumimoji="0" lang="en-US" altLang="zh-CN" sz="1800" dirty="0">
                <a:solidFill>
                  <a:schemeClr val="tx1"/>
                </a:solidFill>
                <a:latin typeface="+mn-lt"/>
                <a:ea typeface="MS PGothic" charset="0"/>
                <a:cs typeface="Times New Roman" charset="0"/>
                <a:sym typeface="Symbol" charset="0"/>
              </a:rPr>
              <a:t>pattern. </a:t>
            </a:r>
            <a:endParaRPr kumimoji="0" lang="en-US" altLang="zh-CN" sz="1800" dirty="0">
              <a:solidFill>
                <a:schemeClr val="tx1"/>
              </a:solidFill>
              <a:latin typeface="+mn-lt"/>
              <a:ea typeface="MS PGothic" charset="0"/>
              <a:cs typeface="Times New Roman" charset="0"/>
              <a:sym typeface="Symbol" charset="0"/>
            </a:endParaRPr>
          </a:p>
        </p:txBody>
      </p:sp>
      <p:sp>
        <p:nvSpPr>
          <p:cNvPr id="16" name="Rectangle 7"/>
          <p:cNvSpPr/>
          <p:nvPr/>
        </p:nvSpPr>
        <p:spPr>
          <a:xfrm>
            <a:off x="1919536" y="6413266"/>
            <a:ext cx="8496944" cy="400110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n-US" altLang="zh-CN" sz="2000" b="0" dirty="0">
                <a:solidFill>
                  <a:srgbClr val="0000FF"/>
                </a:solidFill>
                <a:latin typeface="Times New Roman"/>
                <a:cs typeface="Times New Roman"/>
              </a:rPr>
              <a:t>EX/P3-10 Wang L.; </a:t>
            </a:r>
            <a:r>
              <a:rPr lang="en-US" altLang="zh-CN" sz="2000" b="0" dirty="0">
                <a:solidFill>
                  <a:srgbClr val="FF0000"/>
                </a:solidFill>
                <a:latin typeface="Times New Roman"/>
                <a:cs typeface="Times New Roman"/>
              </a:rPr>
              <a:t>J. Li, H. Y. </a:t>
            </a:r>
            <a:r>
              <a:rPr lang="en-US" altLang="zh-CN" sz="2000" b="0" dirty="0" err="1">
                <a:solidFill>
                  <a:srgbClr val="FF0000"/>
                </a:solidFill>
                <a:latin typeface="Times New Roman"/>
                <a:cs typeface="Times New Roman"/>
              </a:rPr>
              <a:t>Guo</a:t>
            </a:r>
            <a:r>
              <a:rPr lang="en-US" altLang="zh-CN" sz="2000" b="0" dirty="0">
                <a:solidFill>
                  <a:srgbClr val="FF0000"/>
                </a:solidFill>
                <a:latin typeface="Times New Roman"/>
                <a:cs typeface="Times New Roman"/>
              </a:rPr>
              <a:t>, B.N. Wan et al., Nature Phys. 9, 817 (2013)</a:t>
            </a:r>
          </a:p>
        </p:txBody>
      </p:sp>
      <p:sp>
        <p:nvSpPr>
          <p:cNvPr id="18" name="标题 1"/>
          <p:cNvSpPr>
            <a:spLocks noGrp="1"/>
          </p:cNvSpPr>
          <p:nvPr>
            <p:ph type="title"/>
          </p:nvPr>
        </p:nvSpPr>
        <p:spPr>
          <a:xfrm>
            <a:off x="1559496" y="71414"/>
            <a:ext cx="8358246" cy="785818"/>
          </a:xfrm>
        </p:spPr>
        <p:txBody>
          <a:bodyPr/>
          <a:lstStyle/>
          <a:p>
            <a:pPr algn="l"/>
            <a:r>
              <a:rPr lang="en-US" altLang="zh-CN" dirty="0" smtClean="0">
                <a:solidFill>
                  <a:srgbClr val="FF0000"/>
                </a:solidFill>
              </a:rPr>
              <a:t>Active control of </a:t>
            </a:r>
            <a:r>
              <a:rPr lang="en-US" altLang="zh-CN" dirty="0" err="1" smtClean="0">
                <a:solidFill>
                  <a:srgbClr val="FF0000"/>
                </a:solidFill>
              </a:rPr>
              <a:t>divertor</a:t>
            </a:r>
            <a:r>
              <a:rPr lang="en-US" altLang="zh-CN" dirty="0" smtClean="0">
                <a:solidFill>
                  <a:srgbClr val="FF0000"/>
                </a:solidFill>
              </a:rPr>
              <a:t> power deposition </a:t>
            </a:r>
            <a:r>
              <a:rPr lang="en-US" altLang="zh-CN" dirty="0" smtClean="0">
                <a:solidFill>
                  <a:srgbClr val="3333FF"/>
                </a:solidFill>
              </a:rPr>
              <a:t>by regulating edge particle fluxes (</a:t>
            </a:r>
            <a:r>
              <a:rPr lang="en-US" altLang="zh-CN" dirty="0" smtClean="0">
                <a:solidFill>
                  <a:srgbClr val="FF0000"/>
                </a:solidFill>
              </a:rPr>
              <a:t>LHCD+SMBI</a:t>
            </a:r>
            <a:r>
              <a:rPr lang="en-US" altLang="zh-CN" dirty="0" smtClean="0">
                <a:solidFill>
                  <a:srgbClr val="3333FF"/>
                </a:solidFill>
              </a:rPr>
              <a:t>)</a:t>
            </a:r>
            <a:endParaRPr lang="zh-CN" altLang="en-US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815A67-A9F8-4464-A43A-42955D079F60}" type="slidenum">
              <a:rPr lang="en-US" altLang="zh-CN" smtClean="0"/>
              <a:pPr>
                <a:defRPr/>
              </a:pPr>
              <a:t>15</a:t>
            </a:fld>
            <a:endParaRPr lang="en-US" altLang="zh-CN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4" cstate="print"/>
          <a:srcRect r="1975"/>
          <a:stretch>
            <a:fillRect/>
          </a:stretch>
        </p:blipFill>
        <p:spPr bwMode="auto">
          <a:xfrm>
            <a:off x="1775520" y="2564904"/>
            <a:ext cx="4011326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7"/>
          <p:cNvSpPr>
            <a:spLocks noChangeArrowheads="1"/>
          </p:cNvSpPr>
          <p:nvPr/>
        </p:nvSpPr>
        <p:spPr bwMode="auto">
          <a:xfrm>
            <a:off x="6096000" y="2204864"/>
            <a:ext cx="4176464" cy="2952328"/>
          </a:xfrm>
          <a:prstGeom prst="rect">
            <a:avLst/>
          </a:prstGeom>
          <a:solidFill>
            <a:schemeClr val="bg1"/>
          </a:solidFill>
          <a:ln w="254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8"/>
          <p:cNvSpPr/>
          <p:nvPr/>
        </p:nvSpPr>
        <p:spPr>
          <a:xfrm>
            <a:off x="6022976" y="6167046"/>
            <a:ext cx="4321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zh-CN" sz="1800" b="0" dirty="0">
                <a:solidFill>
                  <a:srgbClr val="0000FF"/>
                </a:solidFill>
                <a:latin typeface="Times New Roman"/>
                <a:cs typeface="Times New Roman"/>
              </a:rPr>
              <a:t>EX/9-5 </a:t>
            </a:r>
            <a:r>
              <a:rPr lang="en-US" altLang="zh-CN" sz="1800" b="0" dirty="0" err="1">
                <a:solidFill>
                  <a:srgbClr val="0000FF"/>
                </a:solidFill>
                <a:latin typeface="Times New Roman"/>
                <a:cs typeface="Times New Roman"/>
              </a:rPr>
              <a:t>Xu</a:t>
            </a:r>
            <a:r>
              <a:rPr lang="en-US" altLang="zh-CN" sz="1800" b="0" dirty="0">
                <a:solidFill>
                  <a:srgbClr val="0000FF"/>
                </a:solidFill>
                <a:latin typeface="Times New Roman"/>
                <a:cs typeface="Times New Roman"/>
              </a:rPr>
              <a:t> G.</a:t>
            </a:r>
          </a:p>
          <a:p>
            <a:pPr>
              <a:spcBef>
                <a:spcPts val="0"/>
              </a:spcBef>
            </a:pPr>
            <a:r>
              <a:rPr lang="en-US" altLang="zh-CN" sz="1800" b="0" dirty="0">
                <a:solidFill>
                  <a:srgbClr val="0000FF"/>
                </a:solidFill>
                <a:latin typeface="Times New Roman"/>
                <a:cs typeface="Times New Roman"/>
              </a:rPr>
              <a:t>H. Q. Wang et al., PRL 112, 185004 (2014) </a:t>
            </a:r>
            <a:endParaRPr lang="zh-CN" altLang="en-US" sz="1800" b="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09554" y="4459760"/>
            <a:ext cx="4306926" cy="646331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zh-CN" sz="1800" b="0" dirty="0">
                <a:solidFill>
                  <a:schemeClr val="tx1"/>
                </a:solidFill>
              </a:rPr>
              <a:t>GYRO simulations show the nature of </a:t>
            </a:r>
            <a:r>
              <a:rPr lang="en-US" altLang="zh-CN" sz="1800" b="0" dirty="0">
                <a:solidFill>
                  <a:srgbClr val="3333FF"/>
                </a:solidFill>
              </a:rPr>
              <a:t>d</a:t>
            </a:r>
            <a:r>
              <a:rPr lang="en-US" altLang="zh-CN" sz="1800" b="0" dirty="0">
                <a:solidFill>
                  <a:schemeClr val="tx1"/>
                </a:solidFill>
              </a:rPr>
              <a:t>issipative </a:t>
            </a:r>
            <a:r>
              <a:rPr lang="en-US" altLang="zh-CN" sz="1800" b="0" dirty="0">
                <a:solidFill>
                  <a:srgbClr val="3333FF"/>
                </a:solidFill>
              </a:rPr>
              <a:t>t</a:t>
            </a:r>
            <a:r>
              <a:rPr lang="en-US" altLang="zh-CN" sz="1800" b="0" dirty="0">
                <a:solidFill>
                  <a:schemeClr val="tx1"/>
                </a:solidFill>
              </a:rPr>
              <a:t>rapped </a:t>
            </a:r>
            <a:r>
              <a:rPr lang="en-US" altLang="zh-CN" sz="1800" b="0" dirty="0">
                <a:solidFill>
                  <a:srgbClr val="3333FF"/>
                </a:solidFill>
              </a:rPr>
              <a:t>e</a:t>
            </a:r>
            <a:r>
              <a:rPr lang="en-US" altLang="zh-CN" sz="1800" b="0" dirty="0">
                <a:solidFill>
                  <a:schemeClr val="tx1"/>
                </a:solidFill>
              </a:rPr>
              <a:t>lectron </a:t>
            </a:r>
            <a:r>
              <a:rPr lang="en-US" altLang="zh-CN" sz="1800" b="0" dirty="0">
                <a:solidFill>
                  <a:srgbClr val="3333FF"/>
                </a:solidFill>
              </a:rPr>
              <a:t>m</a:t>
            </a:r>
            <a:r>
              <a:rPr lang="en-US" altLang="zh-CN" sz="1800" b="0" dirty="0">
                <a:solidFill>
                  <a:schemeClr val="tx1"/>
                </a:solidFill>
              </a:rPr>
              <a:t>ode (</a:t>
            </a:r>
            <a:r>
              <a:rPr lang="en-US" altLang="zh-CN" sz="1800" dirty="0">
                <a:solidFill>
                  <a:srgbClr val="3333FF"/>
                </a:solidFill>
              </a:rPr>
              <a:t>DTEM</a:t>
            </a:r>
            <a:r>
              <a:rPr lang="en-US" altLang="zh-CN" sz="1800" b="0" dirty="0">
                <a:solidFill>
                  <a:schemeClr val="tx1"/>
                </a:solidFill>
              </a:rPr>
              <a:t>)</a:t>
            </a:r>
            <a:endParaRPr lang="zh-CN" altLang="en-US" sz="1800" b="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23992" y="5181281"/>
            <a:ext cx="4392488" cy="1015663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zh-CN" sz="2000" dirty="0">
                <a:solidFill>
                  <a:schemeClr val="tx1"/>
                </a:solidFill>
              </a:rPr>
              <a:t>Reciprocating-LP measurements directly show the </a:t>
            </a:r>
            <a:r>
              <a:rPr lang="en-US" altLang="zh-CN" sz="2000" dirty="0">
                <a:solidFill>
                  <a:srgbClr val="FF0000"/>
                </a:solidFill>
              </a:rPr>
              <a:t>ECM-driven radial </a:t>
            </a:r>
            <a:r>
              <a:rPr lang="en-US" altLang="zh-CN" sz="2000" dirty="0">
                <a:solidFill>
                  <a:srgbClr val="FF0000"/>
                </a:solidFill>
              </a:rPr>
              <a:t>particle and power transport.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10" name="左箭头 14"/>
          <p:cNvSpPr/>
          <p:nvPr/>
        </p:nvSpPr>
        <p:spPr>
          <a:xfrm flipH="1">
            <a:off x="5375920" y="5316603"/>
            <a:ext cx="648072" cy="733663"/>
          </a:xfrm>
          <a:prstGeom prst="leftArrow">
            <a:avLst/>
          </a:prstGeom>
          <a:noFill/>
          <a:ln w="15875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buNone/>
            </a:pPr>
            <a:endParaRPr lang="zh-CN" altLang="en-US" sz="1800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19536" y="1124745"/>
            <a:ext cx="8352928" cy="1354217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8000" indent="-288000">
              <a:spcBef>
                <a:spcPts val="600"/>
              </a:spcBef>
              <a:buClr>
                <a:srgbClr val="0000FF"/>
              </a:buClr>
              <a:buSzPct val="90000"/>
              <a:buFont typeface="Wingdings" pitchFamily="2" charset="2"/>
              <a:buChar char="Ø"/>
            </a:pPr>
            <a:r>
              <a:rPr lang="en-US" altLang="zh-CN" sz="1800" b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Edge coherent mode (ECM) facilitates long pulse H-mode operations</a:t>
            </a:r>
            <a:r>
              <a:rPr lang="en-US" altLang="zh-CN" sz="1800" b="0" dirty="0">
                <a:solidFill>
                  <a:srgbClr val="FF0000"/>
                </a:solidFill>
                <a:cs typeface="Arial" pitchFamily="34" charset="0"/>
              </a:rPr>
              <a:t>:  </a:t>
            </a:r>
          </a:p>
          <a:p>
            <a:pPr marL="288000" indent="-288000">
              <a:spcBef>
                <a:spcPts val="0"/>
              </a:spcBef>
              <a:buClr>
                <a:srgbClr val="0000FF"/>
              </a:buClr>
              <a:buSzPct val="90000"/>
            </a:pPr>
            <a:r>
              <a:rPr lang="en-US" altLang="zh-CN" sz="1800" b="0" i="1" dirty="0">
                <a:solidFill>
                  <a:srgbClr val="0000FF"/>
                </a:solidFill>
                <a:cs typeface="Arial" pitchFamily="34" charset="0"/>
              </a:rPr>
              <a:t>     f </a:t>
            </a:r>
            <a:r>
              <a:rPr lang="en-US" altLang="zh-CN" sz="1800" b="0" dirty="0">
                <a:solidFill>
                  <a:srgbClr val="0000FF"/>
                </a:solidFill>
                <a:cs typeface="Arial" pitchFamily="34" charset="0"/>
              </a:rPr>
              <a:t>= 15-90 kHz ~ </a:t>
            </a:r>
            <a:r>
              <a:rPr lang="en-US" altLang="zh-CN" sz="1800" b="0" i="1" dirty="0">
                <a:solidFill>
                  <a:srgbClr val="0000FF"/>
                </a:solidFill>
                <a:cs typeface="Arial" pitchFamily="34" charset="0"/>
                <a:sym typeface="Symbol"/>
              </a:rPr>
              <a:t></a:t>
            </a:r>
            <a:r>
              <a:rPr lang="en-US" altLang="zh-CN" sz="1800" b="0" i="1" baseline="-25000" dirty="0">
                <a:solidFill>
                  <a:srgbClr val="0000FF"/>
                </a:solidFill>
                <a:cs typeface="Arial" pitchFamily="34" charset="0"/>
                <a:sym typeface="Symbol"/>
              </a:rPr>
              <a:t>*e</a:t>
            </a:r>
            <a:r>
              <a:rPr lang="en-US" altLang="zh-CN" sz="1800" b="0" dirty="0">
                <a:solidFill>
                  <a:srgbClr val="0000FF"/>
                </a:solidFill>
                <a:cs typeface="Arial" pitchFamily="34" charset="0"/>
                <a:sym typeface="Symbol"/>
              </a:rPr>
              <a:t>, </a:t>
            </a:r>
            <a:r>
              <a:rPr lang="en-US" altLang="zh-CN" sz="1800" b="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Symbol"/>
              </a:rPr>
              <a:t>electron </a:t>
            </a:r>
            <a:r>
              <a:rPr lang="en-US" altLang="zh-CN" sz="1800" b="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Symbol"/>
              </a:rPr>
              <a:t>dia</a:t>
            </a:r>
            <a:r>
              <a:rPr lang="en-US" altLang="zh-CN" sz="1800" b="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Symbol"/>
              </a:rPr>
              <a:t>-direction, </a:t>
            </a:r>
            <a:r>
              <a:rPr lang="en-US" altLang="zh-CN" sz="1800" b="0" i="1" dirty="0">
                <a:solidFill>
                  <a:srgbClr val="0000FF"/>
                </a:solidFill>
                <a:ea typeface="宋体"/>
              </a:rPr>
              <a:t>n</a:t>
            </a:r>
            <a:r>
              <a:rPr lang="en-US" altLang="zh-CN" sz="1800" b="0" dirty="0">
                <a:solidFill>
                  <a:srgbClr val="0000FF"/>
                </a:solidFill>
                <a:ea typeface="宋体"/>
              </a:rPr>
              <a:t> ~ 17, </a:t>
            </a:r>
            <a:r>
              <a:rPr lang="en-US" altLang="zh-CN" sz="1800" b="0" i="1" dirty="0">
                <a:solidFill>
                  <a:srgbClr val="0000FF"/>
                </a:solidFill>
                <a:ea typeface="宋体"/>
                <a:cs typeface="Times New Roman"/>
                <a:sym typeface="Symbol"/>
              </a:rPr>
              <a:t></a:t>
            </a:r>
            <a:r>
              <a:rPr lang="en-US" altLang="zh-CN" sz="1800" b="0" i="1" baseline="-25000" dirty="0">
                <a:solidFill>
                  <a:srgbClr val="0000FF"/>
                </a:solidFill>
                <a:ea typeface="宋体"/>
                <a:cs typeface="Times New Roman"/>
                <a:sym typeface="Symbol"/>
              </a:rPr>
              <a:t></a:t>
            </a:r>
            <a:r>
              <a:rPr lang="en-US" altLang="zh-CN" sz="1800" b="0" dirty="0">
                <a:solidFill>
                  <a:srgbClr val="0000FF"/>
                </a:solidFill>
                <a:ea typeface="宋体"/>
              </a:rPr>
              <a:t> ~ 10 cm, </a:t>
            </a:r>
            <a:r>
              <a:rPr lang="en-US" altLang="zh-CN" sz="1800" b="0" i="1" dirty="0">
                <a:solidFill>
                  <a:srgbClr val="0000FF"/>
                </a:solidFill>
                <a:ea typeface="宋体"/>
              </a:rPr>
              <a:t>m</a:t>
            </a:r>
            <a:r>
              <a:rPr lang="en-US" altLang="zh-CN" sz="1800" b="0" dirty="0">
                <a:solidFill>
                  <a:srgbClr val="0000FF"/>
                </a:solidFill>
                <a:ea typeface="宋体"/>
              </a:rPr>
              <a:t> &gt; 50</a:t>
            </a:r>
            <a:endParaRPr lang="en-US" altLang="zh-CN" sz="1800" b="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288000" indent="-288000">
              <a:spcBef>
                <a:spcPts val="600"/>
              </a:spcBef>
              <a:buClr>
                <a:srgbClr val="0000FF"/>
              </a:buClr>
              <a:buSzPct val="90000"/>
              <a:buFont typeface="Wingdings" pitchFamily="2" charset="2"/>
              <a:buChar char="Ø"/>
            </a:pPr>
            <a:r>
              <a:rPr lang="en-US" altLang="zh-CN" sz="1800" b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Locates in the steep-gradient </a:t>
            </a:r>
            <a:r>
              <a:rPr lang="en-US" altLang="zh-CN" sz="1800" b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pedestal </a:t>
            </a:r>
            <a:r>
              <a:rPr lang="en-US" altLang="zh-CN" sz="1800" b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region, </a:t>
            </a:r>
            <a:r>
              <a:rPr lang="en-US" altLang="zh-CN" sz="1800" b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with</a:t>
            </a:r>
          </a:p>
          <a:p>
            <a:pPr marL="288000" indent="-288000">
              <a:spcBef>
                <a:spcPts val="600"/>
              </a:spcBef>
              <a:buClr>
                <a:srgbClr val="0000FF"/>
              </a:buClr>
              <a:buSzPct val="90000"/>
              <a:buFont typeface="Wingdings" pitchFamily="2" charset="2"/>
              <a:buChar char="Ø"/>
            </a:pPr>
            <a:r>
              <a:rPr lang="en-US" altLang="zh-CN" sz="1800" b="0" i="1" dirty="0">
                <a:solidFill>
                  <a:srgbClr val="0000FF"/>
                </a:solidFill>
                <a:ea typeface="宋体"/>
                <a:cs typeface="Arial" pitchFamily="34" charset="0"/>
              </a:rPr>
              <a:t>q</a:t>
            </a:r>
            <a:r>
              <a:rPr lang="en-US" altLang="zh-CN" sz="1800" b="0" i="1" baseline="-25000" dirty="0">
                <a:solidFill>
                  <a:srgbClr val="0000FF"/>
                </a:solidFill>
                <a:ea typeface="宋体"/>
                <a:cs typeface="Arial" pitchFamily="34" charset="0"/>
              </a:rPr>
              <a:t>95</a:t>
            </a:r>
            <a:r>
              <a:rPr lang="en-US" altLang="zh-CN" sz="1800" b="0" dirty="0">
                <a:solidFill>
                  <a:srgbClr val="0000FF"/>
                </a:solidFill>
                <a:latin typeface="Arial" pitchFamily="34" charset="0"/>
                <a:ea typeface="宋体"/>
                <a:cs typeface="Arial" pitchFamily="34" charset="0"/>
              </a:rPr>
              <a:t>&gt;3.7,  </a:t>
            </a:r>
          </a:p>
        </p:txBody>
      </p:sp>
      <p:graphicFrame>
        <p:nvGraphicFramePr>
          <p:cNvPr id="12" name="Object 1"/>
          <p:cNvGraphicFramePr>
            <a:graphicFrameLocks noChangeAspect="1"/>
          </p:cNvGraphicFramePr>
          <p:nvPr/>
        </p:nvGraphicFramePr>
        <p:xfrm>
          <a:off x="3143672" y="2132856"/>
          <a:ext cx="1872208" cy="3660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350" name="Equation" r:id="rId5" imgW="1231560" imgH="241200" progId="Equation.DSMT4">
                  <p:embed/>
                </p:oleObj>
              </mc:Choice>
              <mc:Fallback>
                <p:oleObj name="Equation" r:id="rId5" imgW="1231560" imgH="2412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3672" y="2132856"/>
                        <a:ext cx="1872208" cy="36604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68008" y="2276872"/>
            <a:ext cx="403244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1667508" y="47730"/>
            <a:ext cx="8064896" cy="1077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algn="ctr">
              <a:defRPr/>
            </a:pPr>
            <a:r>
              <a:rPr lang="en-US" altLang="zh-CN" sz="3200" dirty="0">
                <a:solidFill>
                  <a:srgbClr val="0066FF"/>
                </a:solidFill>
                <a:latin typeface="+mn-lt"/>
                <a:ea typeface="华文细黑"/>
                <a:cs typeface="Arial"/>
              </a:rPr>
              <a:t>Evidence of particle &amp; heat exhaust by ECM</a:t>
            </a:r>
            <a:r>
              <a:rPr lang="zh-CN" altLang="en-US" sz="3200" dirty="0">
                <a:solidFill>
                  <a:srgbClr val="0066FF"/>
                </a:solidFill>
                <a:latin typeface="+mn-lt"/>
                <a:ea typeface="华文细黑"/>
                <a:cs typeface="Arial"/>
              </a:rPr>
              <a:t> </a:t>
            </a:r>
            <a:r>
              <a:rPr lang="en-US" altLang="zh-CN" sz="3200" dirty="0">
                <a:solidFill>
                  <a:srgbClr val="0066FF"/>
                </a:solidFill>
                <a:latin typeface="+mn-lt"/>
                <a:ea typeface="华文细黑"/>
                <a:cs typeface="Arial"/>
              </a:rPr>
              <a:t>in LHCD H-mode plasma</a:t>
            </a:r>
          </a:p>
        </p:txBody>
      </p:sp>
      <p:pic>
        <p:nvPicPr>
          <p:cNvPr id="526340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00158" y="1772816"/>
            <a:ext cx="1260139" cy="340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1340768"/>
            <a:ext cx="4320480" cy="3312368"/>
          </a:xfrm>
          <a:prstGeom prst="rect">
            <a:avLst/>
          </a:prstGeom>
          <a:ln w="19050">
            <a:noFill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40024" y="116632"/>
            <a:ext cx="8244408" cy="864096"/>
          </a:xfrm>
        </p:spPr>
        <p:txBody>
          <a:bodyPr/>
          <a:lstStyle/>
          <a:p>
            <a:pPr algn="l"/>
            <a:r>
              <a:rPr lang="en-US" altLang="zh-CN" dirty="0" smtClean="0"/>
              <a:t>Real-time </a:t>
            </a:r>
            <a:r>
              <a:rPr lang="en-US" altLang="zh-CN" dirty="0" smtClean="0">
                <a:solidFill>
                  <a:srgbClr val="FF0000"/>
                </a:solidFill>
              </a:rPr>
              <a:t>Li aerosol </a:t>
            </a:r>
            <a:r>
              <a:rPr lang="en-US" altLang="zh-CN" dirty="0" smtClean="0"/>
              <a:t>injection </a:t>
            </a:r>
            <a:r>
              <a:rPr lang="en-US" altLang="zh-CN" dirty="0" smtClean="0">
                <a:sym typeface="Wingdings" pitchFamily="2" charset="2"/>
              </a:rPr>
              <a:t></a:t>
            </a:r>
            <a:r>
              <a:rPr lang="en-US" altLang="zh-CN" dirty="0" smtClean="0"/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long pulse ELM-free H-mode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815A67-A9F8-4464-A43A-42955D079F60}" type="slidenum">
              <a:rPr lang="en-US" altLang="zh-CN" smtClean="0"/>
              <a:pPr>
                <a:defRPr/>
              </a:pPr>
              <a:t>16</a:t>
            </a:fld>
            <a:endParaRPr lang="en-US" altLang="zh-CN"/>
          </a:p>
        </p:txBody>
      </p:sp>
      <p:sp>
        <p:nvSpPr>
          <p:cNvPr id="6" name="内容占位符 2"/>
          <p:cNvSpPr>
            <a:spLocks noGrp="1"/>
          </p:cNvSpPr>
          <p:nvPr>
            <p:ph idx="1"/>
          </p:nvPr>
        </p:nvSpPr>
        <p:spPr>
          <a:xfrm>
            <a:off x="1841962" y="5157192"/>
            <a:ext cx="8430503" cy="161156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Clr>
                <a:srgbClr val="FF0000"/>
              </a:buClr>
              <a:buSzPct val="90000"/>
              <a:buFont typeface="Wingdings" pitchFamily="2" charset="2"/>
              <a:buChar char="Ø"/>
            </a:pPr>
            <a:r>
              <a:rPr lang="en-US" altLang="zh-CN" sz="2000" dirty="0"/>
              <a:t>Real-time Li  aerosol injection </a:t>
            </a:r>
            <a:r>
              <a:rPr lang="en-US" altLang="zh-CN" sz="2000" dirty="0">
                <a:solidFill>
                  <a:srgbClr val="FF0000"/>
                </a:solidFill>
              </a:rPr>
              <a:t>can effectively suppress ELMs, then reduce heat load on </a:t>
            </a:r>
            <a:r>
              <a:rPr lang="en-US" altLang="zh-CN" sz="2000" dirty="0" err="1">
                <a:solidFill>
                  <a:srgbClr val="FF0000"/>
                </a:solidFill>
              </a:rPr>
              <a:t>divertor</a:t>
            </a:r>
            <a:r>
              <a:rPr lang="en-US" altLang="zh-CN" sz="2000" dirty="0">
                <a:solidFill>
                  <a:srgbClr val="FF0000"/>
                </a:solidFill>
              </a:rPr>
              <a:t> targets;</a:t>
            </a:r>
          </a:p>
          <a:p>
            <a:pPr>
              <a:spcBef>
                <a:spcPts val="0"/>
              </a:spcBef>
              <a:buClr>
                <a:srgbClr val="FF0000"/>
              </a:buClr>
              <a:buSzPct val="90000"/>
              <a:buFont typeface="Wingdings" pitchFamily="2" charset="2"/>
              <a:buChar char="Ø"/>
            </a:pPr>
            <a:r>
              <a:rPr lang="en-US" altLang="zh-CN" sz="2000" dirty="0"/>
              <a:t>Charged Li shield located at edge also provide a radiation heat exhaust;</a:t>
            </a:r>
          </a:p>
          <a:p>
            <a:pPr>
              <a:spcBef>
                <a:spcPts val="0"/>
              </a:spcBef>
              <a:buClr>
                <a:srgbClr val="FF0000"/>
              </a:buClr>
              <a:buSzPct val="90000"/>
              <a:buFont typeface="Wingdings" pitchFamily="2" charset="2"/>
              <a:buChar char="Ø"/>
            </a:pPr>
            <a:r>
              <a:rPr lang="en-US" altLang="zh-CN" sz="2000" dirty="0">
                <a:solidFill>
                  <a:srgbClr val="FF0000"/>
                </a:solidFill>
              </a:rPr>
              <a:t>This provide a new method to achieve stationary H-mode;</a:t>
            </a:r>
          </a:p>
          <a:p>
            <a:pPr>
              <a:spcBef>
                <a:spcPts val="0"/>
              </a:spcBef>
              <a:buClr>
                <a:srgbClr val="FF0000"/>
              </a:buClr>
              <a:buSzPct val="90000"/>
              <a:buFont typeface="Wingdings" pitchFamily="2" charset="2"/>
              <a:buChar char="Ø"/>
            </a:pPr>
            <a:r>
              <a:rPr lang="en-US" altLang="zh-CN" sz="2000" dirty="0">
                <a:solidFill>
                  <a:srgbClr val="0000FF"/>
                </a:solidFill>
              </a:rPr>
              <a:t>Li aerosol facilitates edge coherent mode (</a:t>
            </a:r>
            <a:r>
              <a:rPr lang="en-US" altLang="zh-CN" sz="2000" b="1" dirty="0">
                <a:solidFill>
                  <a:srgbClr val="FF0000"/>
                </a:solidFill>
              </a:rPr>
              <a:t>ECM</a:t>
            </a:r>
            <a:r>
              <a:rPr lang="en-US" altLang="zh-CN" sz="2000" dirty="0">
                <a:solidFill>
                  <a:srgbClr val="0000FF"/>
                </a:solidFill>
              </a:rPr>
              <a:t>) for particle/power exhaust.</a:t>
            </a:r>
          </a:p>
        </p:txBody>
      </p:sp>
      <p:sp>
        <p:nvSpPr>
          <p:cNvPr id="9" name="矩形 8"/>
          <p:cNvSpPr/>
          <p:nvPr/>
        </p:nvSpPr>
        <p:spPr>
          <a:xfrm>
            <a:off x="1847528" y="4797152"/>
            <a:ext cx="3528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b="0" dirty="0">
                <a:solidFill>
                  <a:srgbClr val="0000FF"/>
                </a:solidFill>
                <a:latin typeface="+mn-lt"/>
              </a:rPr>
              <a:t>J. S. </a:t>
            </a:r>
            <a:r>
              <a:rPr lang="en-US" altLang="zh-CN" sz="1800" b="0" dirty="0" err="1">
                <a:solidFill>
                  <a:srgbClr val="0000FF"/>
                </a:solidFill>
                <a:latin typeface="+mn-lt"/>
              </a:rPr>
              <a:t>Hu</a:t>
            </a:r>
            <a:r>
              <a:rPr lang="en-US" altLang="zh-CN" sz="1800" b="0" dirty="0">
                <a:solidFill>
                  <a:srgbClr val="0000FF"/>
                </a:solidFill>
                <a:latin typeface="+mn-lt"/>
              </a:rPr>
              <a:t> et al., submitted to PRL</a:t>
            </a:r>
          </a:p>
        </p:txBody>
      </p:sp>
      <p:pic>
        <p:nvPicPr>
          <p:cNvPr id="527361" name="Picture 1"/>
          <p:cNvPicPr>
            <a:picLocks noChangeAspect="1" noChangeArrowheads="1"/>
          </p:cNvPicPr>
          <p:nvPr/>
        </p:nvPicPr>
        <p:blipFill>
          <a:blip r:embed="rId4" cstate="print"/>
          <a:srcRect b="1818"/>
          <a:stretch>
            <a:fillRect/>
          </a:stretch>
        </p:blipFill>
        <p:spPr bwMode="auto">
          <a:xfrm>
            <a:off x="6240016" y="1196752"/>
            <a:ext cx="4248472" cy="3960440"/>
          </a:xfrm>
          <a:prstGeom prst="rect">
            <a:avLst/>
          </a:prstGeom>
          <a:noFill/>
          <a:ln w="25400">
            <a:solidFill>
              <a:srgbClr val="0099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7"/>
          <p:cNvSpPr>
            <a:spLocks noChangeArrowheads="1"/>
          </p:cNvSpPr>
          <p:nvPr/>
        </p:nvSpPr>
        <p:spPr bwMode="auto">
          <a:xfrm>
            <a:off x="1703512" y="1268760"/>
            <a:ext cx="4104456" cy="4248472"/>
          </a:xfrm>
          <a:prstGeom prst="rect">
            <a:avLst/>
          </a:prstGeom>
          <a:solidFill>
            <a:schemeClr val="bg1"/>
          </a:solidFill>
          <a:ln w="19050">
            <a:solidFill>
              <a:srgbClr val="00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3C2852-0203-4A47-BBEF-49D4F615C4CE}" type="slidenum">
              <a:rPr lang="en-US" altLang="zh-CN" smtClean="0"/>
              <a:pPr>
                <a:defRPr/>
              </a:pPr>
              <a:t>17</a:t>
            </a:fld>
            <a:endParaRPr lang="en-US" altLang="zh-CN" dirty="0"/>
          </a:p>
        </p:txBody>
      </p:sp>
      <p:sp>
        <p:nvSpPr>
          <p:cNvPr id="9" name="TextBox 8"/>
          <p:cNvSpPr txBox="1"/>
          <p:nvPr/>
        </p:nvSpPr>
        <p:spPr>
          <a:xfrm>
            <a:off x="5879976" y="1196752"/>
            <a:ext cx="4716016" cy="369332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SzPct val="100000"/>
            </a:pPr>
            <a:r>
              <a:rPr lang="en-US" altLang="zh-CN" sz="1800" b="0" dirty="0">
                <a:solidFill>
                  <a:srgbClr val="FF0000"/>
                </a:solidFill>
              </a:rPr>
              <a:t>Collaborated with PPPL: </a:t>
            </a:r>
            <a:r>
              <a:rPr lang="en-US" altLang="zh-CN" sz="1800" b="0" dirty="0">
                <a:solidFill>
                  <a:srgbClr val="0000FF"/>
                </a:solidFill>
                <a:cs typeface="Times New Roman"/>
              </a:rPr>
              <a:t>D. Mansfield, 2013 NF</a:t>
            </a:r>
            <a:endParaRPr lang="zh-CN" altLang="en-US" sz="1800" b="0" dirty="0">
              <a:solidFill>
                <a:srgbClr val="0000FF"/>
              </a:solidFill>
              <a:cs typeface="Times New Roman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524000" y="-24472"/>
            <a:ext cx="9144000" cy="1077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>
              <a:defRPr/>
            </a:pPr>
            <a:r>
              <a:rPr lang="en-US" altLang="zh-CN" sz="3200" dirty="0">
                <a:solidFill>
                  <a:srgbClr val="0066FF"/>
                </a:solidFill>
                <a:latin typeface="+mn-lt"/>
                <a:ea typeface="华文细黑"/>
                <a:cs typeface="Arial"/>
              </a:rPr>
              <a:t>Demonstrated for the 1</a:t>
            </a:r>
            <a:r>
              <a:rPr lang="en-US" altLang="zh-CN" sz="3200" baseline="30000" dirty="0">
                <a:solidFill>
                  <a:srgbClr val="0066FF"/>
                </a:solidFill>
                <a:latin typeface="+mn-lt"/>
                <a:ea typeface="华文细黑"/>
                <a:cs typeface="Arial"/>
              </a:rPr>
              <a:t>st</a:t>
            </a:r>
            <a:r>
              <a:rPr lang="en-US" altLang="zh-CN" sz="3200" dirty="0">
                <a:solidFill>
                  <a:srgbClr val="0066FF"/>
                </a:solidFill>
                <a:latin typeface="+mn-lt"/>
                <a:ea typeface="华文细黑"/>
                <a:cs typeface="Arial"/>
              </a:rPr>
              <a:t> time </a:t>
            </a:r>
            <a:r>
              <a:rPr lang="en-US" altLang="zh-CN" sz="3200" dirty="0">
                <a:solidFill>
                  <a:srgbClr val="FF0000"/>
                </a:solidFill>
                <a:latin typeface="+mn-lt"/>
                <a:ea typeface="华文细黑"/>
                <a:cs typeface="Arial"/>
              </a:rPr>
              <a:t>ELM pacing </a:t>
            </a:r>
            <a:r>
              <a:rPr lang="en-US" altLang="zh-CN" sz="3200" dirty="0">
                <a:solidFill>
                  <a:srgbClr val="0066FF"/>
                </a:solidFill>
                <a:latin typeface="+mn-lt"/>
                <a:ea typeface="华文细黑"/>
                <a:cs typeface="Arial"/>
              </a:rPr>
              <a:t>by innovative </a:t>
            </a:r>
            <a:r>
              <a:rPr lang="en-US" altLang="zh-CN" sz="3200" dirty="0">
                <a:solidFill>
                  <a:srgbClr val="FF0000"/>
                </a:solidFill>
                <a:latin typeface="+mn-lt"/>
                <a:ea typeface="华文细黑"/>
                <a:cs typeface="Arial"/>
              </a:rPr>
              <a:t>Li-granule injection</a:t>
            </a:r>
            <a:endParaRPr lang="zh-CN" altLang="en-US" sz="3200" dirty="0">
              <a:solidFill>
                <a:srgbClr val="FF0000"/>
              </a:solidFill>
              <a:latin typeface="+mn-lt"/>
              <a:ea typeface="华文细黑"/>
              <a:cs typeface="Arial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769062" y="5598360"/>
            <a:ext cx="8215370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2880" indent="-228600" eaLnBrk="0" hangingPunct="0">
              <a:spcBef>
                <a:spcPts val="600"/>
              </a:spcBef>
              <a:buClr>
                <a:srgbClr val="0000FF"/>
              </a:buClr>
              <a:buSzPct val="100000"/>
              <a:buFont typeface="Wingdings" pitchFamily="2" charset="2"/>
              <a:buChar char="Ø"/>
            </a:pPr>
            <a:r>
              <a:rPr lang="en-US" altLang="zh-CN" sz="2000" dirty="0">
                <a:solidFill>
                  <a:srgbClr val="FF0000"/>
                </a:solidFill>
                <a:latin typeface="+mn-lt"/>
                <a:ea typeface="MS PGothic" charset="0"/>
                <a:cs typeface="Times New Roman" charset="0"/>
                <a:sym typeface="Symbol"/>
              </a:rPr>
              <a:t>ELM trigger efficiency: ~100%.</a:t>
            </a:r>
          </a:p>
          <a:p>
            <a:pPr marL="182880" indent="-228600" eaLnBrk="0" hangingPunct="0">
              <a:spcBef>
                <a:spcPts val="600"/>
              </a:spcBef>
              <a:buClr>
                <a:srgbClr val="0000FF"/>
              </a:buClr>
              <a:buSzPct val="100000"/>
              <a:buFont typeface="Wingdings" pitchFamily="2" charset="2"/>
              <a:buChar char="Ø"/>
            </a:pPr>
            <a:r>
              <a:rPr lang="en-US" altLang="zh-CN" sz="2000" dirty="0">
                <a:latin typeface="+mn-lt"/>
                <a:ea typeface="MS PGothic" charset="0"/>
                <a:cs typeface="Times New Roman" charset="0"/>
              </a:rPr>
              <a:t>Triggering </a:t>
            </a:r>
            <a:r>
              <a:rPr lang="en-US" altLang="zh-CN" sz="2000" dirty="0">
                <a:latin typeface="+mn-lt"/>
                <a:ea typeface="MS PGothic" charset="0"/>
                <a:cs typeface="Times New Roman" charset="0"/>
              </a:rPr>
              <a:t>ELMs (~25 Hz) with </a:t>
            </a:r>
            <a:r>
              <a:rPr lang="en-US" altLang="zh-CN" sz="2000" i="1" dirty="0">
                <a:latin typeface="+mn-lt"/>
                <a:ea typeface="MS PGothic" charset="0"/>
                <a:cs typeface="Times New Roman" charset="0"/>
              </a:rPr>
              <a:t>ϕ</a:t>
            </a:r>
            <a:r>
              <a:rPr lang="en-US" altLang="zh-CN" sz="2000" dirty="0">
                <a:latin typeface="+mn-lt"/>
                <a:ea typeface="MS PGothic" charset="0"/>
                <a:cs typeface="Times New Roman" charset="0"/>
              </a:rPr>
              <a:t>0.7 </a:t>
            </a:r>
            <a:r>
              <a:rPr lang="en-US" altLang="zh-CN" sz="2000" dirty="0">
                <a:latin typeface="+mn-lt"/>
                <a:ea typeface="MS PGothic" charset="0"/>
                <a:cs typeface="Times New Roman" charset="0"/>
              </a:rPr>
              <a:t>mm Li </a:t>
            </a:r>
            <a:r>
              <a:rPr lang="en-US" altLang="zh-CN" sz="2000" dirty="0">
                <a:latin typeface="+mn-lt"/>
                <a:ea typeface="MS PGothic" charset="0"/>
                <a:cs typeface="Times New Roman" charset="0"/>
              </a:rPr>
              <a:t>granules </a:t>
            </a:r>
            <a:r>
              <a:rPr lang="en-US" altLang="zh-CN" sz="2000" dirty="0">
                <a:latin typeface="+mn-lt"/>
                <a:ea typeface="MS PGothic" charset="0"/>
                <a:cs typeface="Times New Roman" charset="0"/>
              </a:rPr>
              <a:t>@ ~45 </a:t>
            </a:r>
            <a:r>
              <a:rPr lang="en-US" altLang="zh-CN" sz="2000" dirty="0">
                <a:latin typeface="+mn-lt"/>
                <a:ea typeface="MS PGothic" charset="0"/>
                <a:cs typeface="Times New Roman" charset="0"/>
              </a:rPr>
              <a:t>m/s.</a:t>
            </a:r>
            <a:endParaRPr lang="en-US" altLang="zh-CN" sz="2000" dirty="0">
              <a:latin typeface="+mn-lt"/>
              <a:ea typeface="MS PGothic" charset="0"/>
              <a:cs typeface="Times New Roman" charset="0"/>
              <a:sym typeface="Symbol"/>
            </a:endParaRPr>
          </a:p>
          <a:p>
            <a:pPr marL="182880" indent="-228600" eaLnBrk="0" hangingPunct="0">
              <a:spcBef>
                <a:spcPts val="600"/>
              </a:spcBef>
              <a:buClr>
                <a:srgbClr val="0000FF"/>
              </a:buClr>
              <a:buSzPct val="100000"/>
              <a:buFont typeface="Wingdings" pitchFamily="2" charset="2"/>
              <a:buChar char="Ø"/>
            </a:pPr>
            <a:r>
              <a:rPr lang="en-US" altLang="zh-CN" sz="2000" dirty="0">
                <a:solidFill>
                  <a:srgbClr val="FF0000"/>
                </a:solidFill>
                <a:latin typeface="+mn-lt"/>
                <a:ea typeface="MS PGothic" charset="0"/>
                <a:cs typeface="Times New Roman" charset="0"/>
                <a:sym typeface="Symbol"/>
              </a:rPr>
              <a:t>Much lower </a:t>
            </a:r>
            <a:r>
              <a:rPr lang="en-US" altLang="zh-CN" sz="2000" dirty="0" err="1">
                <a:solidFill>
                  <a:srgbClr val="FF0000"/>
                </a:solidFill>
                <a:latin typeface="+mn-lt"/>
                <a:ea typeface="MS PGothic" charset="0"/>
                <a:cs typeface="Times New Roman" charset="0"/>
                <a:sym typeface="Symbol"/>
              </a:rPr>
              <a:t>divertor</a:t>
            </a:r>
            <a:r>
              <a:rPr lang="en-US" altLang="zh-CN" sz="2000" dirty="0">
                <a:solidFill>
                  <a:srgbClr val="FF0000"/>
                </a:solidFill>
                <a:latin typeface="+mn-lt"/>
                <a:ea typeface="MS PGothic" charset="0"/>
                <a:cs typeface="Times New Roman" charset="0"/>
                <a:sym typeface="Symbol"/>
              </a:rPr>
              <a:t> particle/heat loads than intrinsic type-I ELMs.</a:t>
            </a:r>
            <a:r>
              <a:rPr lang="en-US" altLang="zh-CN" sz="2000" dirty="0">
                <a:solidFill>
                  <a:schemeClr val="tx2"/>
                </a:solidFill>
                <a:latin typeface="+mn-lt"/>
                <a:ea typeface="MS PGothic" charset="0"/>
                <a:cs typeface="Times New Roman" charset="0"/>
                <a:sym typeface="Symbol"/>
              </a:rPr>
              <a:t> </a:t>
            </a:r>
            <a:endParaRPr lang="en-US" altLang="zh-CN" sz="2000" dirty="0">
              <a:solidFill>
                <a:schemeClr val="tx2"/>
              </a:solidFill>
              <a:latin typeface="+mn-lt"/>
              <a:ea typeface="MS PGothic" charset="0"/>
              <a:cs typeface="Times New Roman" charset="0"/>
              <a:sym typeface="Symbol"/>
            </a:endParaRPr>
          </a:p>
        </p:txBody>
      </p:sp>
      <p:sp>
        <p:nvSpPr>
          <p:cNvPr id="13" name="Rectangle 4"/>
          <p:cNvSpPr/>
          <p:nvPr/>
        </p:nvSpPr>
        <p:spPr>
          <a:xfrm>
            <a:off x="6384032" y="5085184"/>
            <a:ext cx="19442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1800" b="0" dirty="0">
                <a:solidFill>
                  <a:srgbClr val="0000FF"/>
                </a:solidFill>
                <a:latin typeface="Times New Roman"/>
                <a:cs typeface="Times New Roman"/>
              </a:rPr>
              <a:t>EX/P3-10 Wang L. </a:t>
            </a:r>
            <a:endParaRPr lang="zh-CN" altLang="en-US" sz="1800" b="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4218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23992" y="1556792"/>
            <a:ext cx="4320480" cy="3384376"/>
          </a:xfrm>
          <a:prstGeom prst="rect">
            <a:avLst/>
          </a:prstGeom>
          <a:noFill/>
          <a:ln w="19050">
            <a:solidFill>
              <a:srgbClr val="009900"/>
            </a:solidFill>
            <a:miter lim="800000"/>
            <a:headEnd/>
            <a:tailEnd/>
          </a:ln>
        </p:spPr>
      </p:pic>
      <p:sp>
        <p:nvSpPr>
          <p:cNvPr id="16" name="左箭头 14"/>
          <p:cNvSpPr/>
          <p:nvPr/>
        </p:nvSpPr>
        <p:spPr>
          <a:xfrm flipH="1">
            <a:off x="5879976" y="5085185"/>
            <a:ext cx="458478" cy="373623"/>
          </a:xfrm>
          <a:prstGeom prst="leftArrow">
            <a:avLst/>
          </a:prstGeom>
          <a:noFill/>
          <a:ln w="158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ctr">
              <a:buNone/>
            </a:pPr>
            <a:endParaRPr lang="zh-CN" altLang="en-US" sz="1800" dirty="0">
              <a:latin typeface="+mn-lt"/>
            </a:endParaRPr>
          </a:p>
        </p:txBody>
      </p:sp>
      <p:pic>
        <p:nvPicPr>
          <p:cNvPr id="5816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75520" y="1340768"/>
            <a:ext cx="3971668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e-mail附件\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142984"/>
            <a:ext cx="9144000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498904" y="6407546"/>
            <a:ext cx="2133600" cy="477838"/>
          </a:xfrm>
        </p:spPr>
        <p:txBody>
          <a:bodyPr/>
          <a:lstStyle/>
          <a:p>
            <a:pPr>
              <a:defRPr/>
            </a:pPr>
            <a:fld id="{BB815A67-A9F8-4464-A43A-42955D079F60}" type="slidenum">
              <a:rPr lang="en-US" altLang="zh-CN" smtClean="0"/>
              <a:pPr>
                <a:defRPr/>
              </a:pPr>
              <a:t>18</a:t>
            </a:fld>
            <a:endParaRPr lang="en-US" altLang="zh-CN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524000" y="0"/>
            <a:ext cx="9144000" cy="1077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>
              <a:defRPr/>
            </a:pPr>
            <a:r>
              <a:rPr lang="en-US" altLang="zh-CN" sz="3200" dirty="0">
                <a:solidFill>
                  <a:srgbClr val="0066FF"/>
                </a:solidFill>
                <a:latin typeface="+mn-lt"/>
                <a:ea typeface="华文细黑"/>
                <a:cs typeface="Arial"/>
              </a:rPr>
              <a:t>Integration for long pulse H-mode </a:t>
            </a:r>
            <a:r>
              <a:rPr lang="en-US" altLang="zh-CN" sz="3200" dirty="0">
                <a:solidFill>
                  <a:srgbClr val="0066FF"/>
                </a:solidFill>
                <a:latin typeface="+mn-lt"/>
                <a:ea typeface="华文细黑"/>
                <a:cs typeface="Arial"/>
                <a:sym typeface="Wingdings" pitchFamily="2" charset="2"/>
              </a:rPr>
              <a:t>operation</a:t>
            </a:r>
            <a:r>
              <a:rPr lang="en-US" altLang="zh-CN" sz="3200" dirty="0">
                <a:solidFill>
                  <a:srgbClr val="0066FF"/>
                </a:solidFill>
                <a:latin typeface="+mn-lt"/>
                <a:ea typeface="华文细黑"/>
                <a:cs typeface="Arial"/>
              </a:rPr>
              <a:t>s (</a:t>
            </a:r>
            <a:r>
              <a:rPr lang="en-US" altLang="zh-CN" sz="3200" dirty="0">
                <a:solidFill>
                  <a:srgbClr val="FF0000"/>
                </a:solidFill>
                <a:latin typeface="+mn-lt"/>
                <a:ea typeface="华文细黑"/>
                <a:cs typeface="Arial"/>
              </a:rPr>
              <a:t>2.45GHz-LHCD </a:t>
            </a:r>
            <a:r>
              <a:rPr lang="en-US" altLang="zh-CN" sz="3200" dirty="0">
                <a:solidFill>
                  <a:srgbClr val="0066FF"/>
                </a:solidFill>
                <a:latin typeface="+mn-lt"/>
                <a:ea typeface="华文细黑"/>
                <a:cs typeface="Arial"/>
              </a:rPr>
              <a:t>&amp;</a:t>
            </a:r>
            <a:r>
              <a:rPr lang="en-US" altLang="zh-CN" sz="3200" dirty="0">
                <a:solidFill>
                  <a:srgbClr val="FF0000"/>
                </a:solidFill>
                <a:latin typeface="+mn-lt"/>
                <a:ea typeface="华文细黑"/>
                <a:cs typeface="Arial"/>
              </a:rPr>
              <a:t> Li-coating</a:t>
            </a:r>
            <a:r>
              <a:rPr lang="en-US" altLang="zh-CN" sz="3200" dirty="0">
                <a:solidFill>
                  <a:srgbClr val="0066FF"/>
                </a:solidFill>
                <a:latin typeface="+mn-lt"/>
                <a:ea typeface="华文细黑"/>
                <a:cs typeface="Arial"/>
              </a:rPr>
              <a:t>)</a:t>
            </a:r>
            <a:endParaRPr lang="zh-CN" altLang="en-US" sz="3200" dirty="0">
              <a:solidFill>
                <a:srgbClr val="0066FF"/>
              </a:solidFill>
              <a:latin typeface="+mn-lt"/>
              <a:ea typeface="华文细黑"/>
              <a:cs typeface="Arial"/>
            </a:endParaRPr>
          </a:p>
        </p:txBody>
      </p:sp>
      <p:sp>
        <p:nvSpPr>
          <p:cNvPr id="7" name="Pentagon 11"/>
          <p:cNvSpPr/>
          <p:nvPr/>
        </p:nvSpPr>
        <p:spPr>
          <a:xfrm>
            <a:off x="1848098" y="1484784"/>
            <a:ext cx="4247902" cy="4392488"/>
          </a:xfrm>
          <a:prstGeom prst="homePlate">
            <a:avLst>
              <a:gd name="adj" fmla="val 35335"/>
            </a:avLst>
          </a:prstGeom>
          <a:solidFill>
            <a:schemeClr val="bg1">
              <a:lumMod val="85000"/>
              <a:alpha val="50000"/>
            </a:schemeClr>
          </a:solidFill>
          <a:ln w="158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775520" y="1628800"/>
            <a:ext cx="3384376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sz="32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kumimoji="1" sz="32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kumimoji="1" sz="32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kumimoji="1" sz="32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kumimoji="1" sz="32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marL="182880" indent="-228600">
              <a:lnSpc>
                <a:spcPct val="110000"/>
              </a:lnSpc>
              <a:spcBef>
                <a:spcPts val="2400"/>
              </a:spcBef>
              <a:buClr>
                <a:srgbClr val="FF0000"/>
              </a:buClr>
              <a:buSzPct val="75000"/>
              <a:buFont typeface="Wingdings" pitchFamily="2" charset="2"/>
              <a:buChar char="u"/>
            </a:pPr>
            <a:r>
              <a:rPr kumimoji="0" lang="en-US" altLang="zh-CN" sz="2000" dirty="0">
                <a:solidFill>
                  <a:srgbClr val="0000FF"/>
                </a:solidFill>
                <a:latin typeface="+mn-lt"/>
                <a:ea typeface="MS PGothic" charset="0"/>
                <a:cs typeface="Times New Roman" charset="0"/>
                <a:sym typeface="Symbol" charset="0"/>
              </a:rPr>
              <a:t>Predominantly small ELMs with H</a:t>
            </a:r>
            <a:r>
              <a:rPr kumimoji="0" lang="en-US" altLang="zh-CN" sz="2000" baseline="-25000" dirty="0">
                <a:solidFill>
                  <a:srgbClr val="0000FF"/>
                </a:solidFill>
                <a:latin typeface="+mn-lt"/>
                <a:ea typeface="MS PGothic" charset="0"/>
                <a:cs typeface="Times New Roman" charset="0"/>
                <a:sym typeface="Symbol" charset="0"/>
              </a:rPr>
              <a:t>98</a:t>
            </a:r>
            <a:r>
              <a:rPr kumimoji="0" lang="en-US" altLang="zh-CN" sz="2000" dirty="0">
                <a:solidFill>
                  <a:srgbClr val="0000FF"/>
                </a:solidFill>
                <a:latin typeface="+mn-lt"/>
                <a:ea typeface="MS PGothic" charset="0"/>
                <a:cs typeface="Times New Roman" charset="0"/>
                <a:sym typeface="Symbol" charset="0"/>
              </a:rPr>
              <a:t> ~ 0.9, between </a:t>
            </a:r>
            <a:r>
              <a:rPr kumimoji="0" lang="en-US" altLang="zh-CN" sz="2000" dirty="0">
                <a:solidFill>
                  <a:srgbClr val="0000FF"/>
                </a:solidFill>
                <a:latin typeface="+mn-lt"/>
                <a:ea typeface="MS PGothic" charset="0"/>
                <a:cs typeface="Times New Roman" charset="0"/>
                <a:sym typeface="Symbol" charset="0"/>
              </a:rPr>
              <a:t>type-I </a:t>
            </a:r>
            <a:r>
              <a:rPr kumimoji="0" lang="en-US" altLang="zh-CN" sz="2000" dirty="0">
                <a:solidFill>
                  <a:srgbClr val="0000FF"/>
                </a:solidFill>
                <a:latin typeface="+mn-lt"/>
                <a:ea typeface="MS PGothic" charset="0"/>
                <a:cs typeface="Times New Roman" charset="0"/>
                <a:sym typeface="Symbol" charset="0"/>
              </a:rPr>
              <a:t>and </a:t>
            </a:r>
            <a:r>
              <a:rPr kumimoji="0" lang="en-US" altLang="zh-CN" sz="2000" dirty="0">
                <a:solidFill>
                  <a:srgbClr val="0000FF"/>
                </a:solidFill>
                <a:latin typeface="+mn-lt"/>
                <a:ea typeface="MS PGothic" charset="0"/>
                <a:cs typeface="Times New Roman" charset="0"/>
                <a:sym typeface="Symbol" charset="0"/>
              </a:rPr>
              <a:t>-III </a:t>
            </a:r>
            <a:r>
              <a:rPr kumimoji="0" lang="en-US" altLang="zh-CN" sz="2000" dirty="0" err="1">
                <a:solidFill>
                  <a:srgbClr val="0000FF"/>
                </a:solidFill>
                <a:latin typeface="+mn-lt"/>
                <a:ea typeface="MS PGothic" charset="0"/>
                <a:cs typeface="Times New Roman" charset="0"/>
                <a:sym typeface="Symbol" charset="0"/>
              </a:rPr>
              <a:t>ELMy</a:t>
            </a:r>
            <a:r>
              <a:rPr kumimoji="0" lang="en-US" altLang="zh-CN" sz="2000" dirty="0">
                <a:solidFill>
                  <a:srgbClr val="0000FF"/>
                </a:solidFill>
                <a:latin typeface="+mn-lt"/>
                <a:ea typeface="MS PGothic" charset="0"/>
                <a:cs typeface="Times New Roman" charset="0"/>
                <a:sym typeface="Symbol" charset="0"/>
              </a:rPr>
              <a:t> </a:t>
            </a:r>
            <a:r>
              <a:rPr kumimoji="0" lang="en-US" altLang="zh-CN" sz="2000" dirty="0">
                <a:solidFill>
                  <a:srgbClr val="0000FF"/>
                </a:solidFill>
                <a:latin typeface="+mn-lt"/>
                <a:ea typeface="MS PGothic" charset="0"/>
                <a:cs typeface="Times New Roman" charset="0"/>
                <a:sym typeface="Symbol" charset="0"/>
              </a:rPr>
              <a:t>H-modes, DN.</a:t>
            </a:r>
          </a:p>
          <a:p>
            <a:pPr marL="182880" indent="-228600">
              <a:lnSpc>
                <a:spcPct val="110000"/>
              </a:lnSpc>
              <a:spcBef>
                <a:spcPts val="2400"/>
              </a:spcBef>
              <a:buClr>
                <a:srgbClr val="FF0000"/>
              </a:buClr>
              <a:buSzPct val="75000"/>
              <a:buFont typeface="Wingdings" pitchFamily="2" charset="2"/>
              <a:buChar char="u"/>
            </a:pPr>
            <a:r>
              <a:rPr kumimoji="0" lang="en-US" altLang="zh-CN" sz="2000" dirty="0">
                <a:solidFill>
                  <a:srgbClr val="0000FF"/>
                </a:solidFill>
                <a:latin typeface="+mj-lt"/>
                <a:ea typeface="MS PGothic" charset="0"/>
                <a:cs typeface="Times New Roman" charset="0"/>
                <a:sym typeface="Symbol" charset="0"/>
              </a:rPr>
              <a:t>Target </a:t>
            </a:r>
            <a:r>
              <a:rPr kumimoji="0" lang="en-US" altLang="zh-CN" sz="2000" dirty="0">
                <a:solidFill>
                  <a:srgbClr val="0000FF"/>
                </a:solidFill>
                <a:latin typeface="+mj-lt"/>
                <a:ea typeface="MS PGothic" charset="0"/>
                <a:cs typeface="Times New Roman" charset="0"/>
                <a:sym typeface="Symbol" charset="0"/>
              </a:rPr>
              <a:t>heat </a:t>
            </a:r>
            <a:r>
              <a:rPr kumimoji="0" lang="en-US" altLang="zh-CN" sz="2000" dirty="0">
                <a:solidFill>
                  <a:srgbClr val="0000FF"/>
                </a:solidFill>
                <a:latin typeface="+mj-lt"/>
                <a:ea typeface="MS PGothic" charset="0"/>
                <a:cs typeface="Times New Roman" charset="0"/>
                <a:sym typeface="Symbol" charset="0"/>
              </a:rPr>
              <a:t>flux </a:t>
            </a:r>
            <a:r>
              <a:rPr kumimoji="0" lang="en-US" altLang="zh-CN" sz="2000" dirty="0">
                <a:solidFill>
                  <a:srgbClr val="0000FF"/>
                </a:solidFill>
                <a:latin typeface="+mj-lt"/>
                <a:ea typeface="MS PGothic" charset="0"/>
                <a:cs typeface="Times New Roman" charset="0"/>
                <a:sym typeface="Symbol" charset="0"/>
              </a:rPr>
              <a:t>is largely below 2 </a:t>
            </a:r>
            <a:r>
              <a:rPr kumimoji="0" lang="en-US" altLang="zh-CN" sz="2000" dirty="0">
                <a:solidFill>
                  <a:srgbClr val="0000FF"/>
                </a:solidFill>
                <a:latin typeface="+mj-lt"/>
                <a:ea typeface="MS PGothic" charset="0"/>
                <a:cs typeface="Times New Roman" charset="0"/>
                <a:sym typeface="Symbol" charset="0"/>
              </a:rPr>
              <a:t>MW/m</a:t>
            </a:r>
            <a:r>
              <a:rPr kumimoji="0" lang="en-US" altLang="zh-CN" sz="2000" baseline="30000" dirty="0">
                <a:solidFill>
                  <a:srgbClr val="0000FF"/>
                </a:solidFill>
                <a:latin typeface="+mj-lt"/>
                <a:ea typeface="MS PGothic" charset="0"/>
                <a:cs typeface="Times New Roman" charset="0"/>
                <a:sym typeface="Symbol" charset="0"/>
              </a:rPr>
              <a:t>2</a:t>
            </a:r>
            <a:r>
              <a:rPr kumimoji="0" lang="en-US" altLang="zh-CN" sz="2000" dirty="0">
                <a:solidFill>
                  <a:srgbClr val="0000FF"/>
                </a:solidFill>
                <a:latin typeface="+mj-lt"/>
                <a:ea typeface="MS PGothic" charset="0"/>
                <a:cs typeface="Times New Roman" charset="0"/>
                <a:sym typeface="Symbol" charset="0"/>
              </a:rPr>
              <a:t>, with </a:t>
            </a:r>
            <a:r>
              <a:rPr kumimoji="0" lang="en-US" altLang="zh-CN" sz="2000" i="1" dirty="0" err="1">
                <a:solidFill>
                  <a:srgbClr val="0000FF"/>
                </a:solidFill>
                <a:latin typeface="+mj-lt"/>
                <a:ea typeface="MS PGothic" charset="0"/>
                <a:cs typeface="Times New Roman" charset="0"/>
                <a:sym typeface="Symbol" charset="0"/>
              </a:rPr>
              <a:t>T</a:t>
            </a:r>
            <a:r>
              <a:rPr kumimoji="0" lang="en-US" altLang="zh-CN" sz="2000" i="1" baseline="-25000" dirty="0" err="1">
                <a:solidFill>
                  <a:srgbClr val="0000FF"/>
                </a:solidFill>
                <a:latin typeface="+mj-lt"/>
                <a:ea typeface="MS PGothic" charset="0"/>
                <a:cs typeface="Times New Roman" charset="0"/>
                <a:sym typeface="Symbol" charset="0"/>
              </a:rPr>
              <a:t>target</a:t>
            </a:r>
            <a:r>
              <a:rPr kumimoji="0" lang="en-US" altLang="zh-CN" sz="2000" i="1" dirty="0">
                <a:solidFill>
                  <a:srgbClr val="0000FF"/>
                </a:solidFill>
                <a:latin typeface="+mj-lt"/>
                <a:ea typeface="MS PGothic" charset="0"/>
                <a:cs typeface="Times New Roman" charset="0"/>
                <a:sym typeface="Symbol" charset="0"/>
              </a:rPr>
              <a:t> </a:t>
            </a:r>
            <a:r>
              <a:rPr kumimoji="0" lang="en-US" altLang="zh-CN" sz="2000" dirty="0">
                <a:solidFill>
                  <a:srgbClr val="0000FF"/>
                </a:solidFill>
                <a:latin typeface="+mj-lt"/>
                <a:ea typeface="MS PGothic" charset="0"/>
                <a:cs typeface="Times New Roman" charset="0"/>
                <a:sym typeface="Symbol" charset="0"/>
              </a:rPr>
              <a:t>&lt; 250 </a:t>
            </a:r>
            <a:r>
              <a:rPr kumimoji="0" lang="en-US" altLang="zh-CN" sz="2000" baseline="30000" dirty="0" err="1">
                <a:solidFill>
                  <a:srgbClr val="0000FF"/>
                </a:solidFill>
                <a:latin typeface="+mj-lt"/>
                <a:ea typeface="MS PGothic" charset="0"/>
                <a:cs typeface="Times New Roman" charset="0"/>
                <a:sym typeface="Symbol" charset="0"/>
              </a:rPr>
              <a:t>o</a:t>
            </a:r>
            <a:r>
              <a:rPr kumimoji="0" lang="en-US" altLang="zh-CN" sz="2000" dirty="0" err="1">
                <a:solidFill>
                  <a:srgbClr val="0000FF"/>
                </a:solidFill>
                <a:latin typeface="+mj-lt"/>
                <a:ea typeface="MS PGothic" charset="0"/>
                <a:cs typeface="Times New Roman" charset="0"/>
                <a:sym typeface="Symbol" charset="0"/>
              </a:rPr>
              <a:t>C.</a:t>
            </a:r>
            <a:endParaRPr kumimoji="0" lang="en-US" altLang="zh-CN" sz="2000" dirty="0">
              <a:solidFill>
                <a:srgbClr val="0000FF"/>
              </a:solidFill>
              <a:latin typeface="+mj-lt"/>
              <a:ea typeface="MS PGothic" charset="0"/>
              <a:cs typeface="Times New Roman" charset="0"/>
              <a:sym typeface="Symbol" charset="0"/>
            </a:endParaRPr>
          </a:p>
          <a:p>
            <a:pPr marL="182880" indent="-228600">
              <a:lnSpc>
                <a:spcPct val="110000"/>
              </a:lnSpc>
              <a:spcBef>
                <a:spcPts val="2400"/>
              </a:spcBef>
              <a:buClr>
                <a:srgbClr val="FF0000"/>
              </a:buClr>
              <a:buSzPct val="75000"/>
              <a:buFont typeface="Wingdings" pitchFamily="2" charset="2"/>
              <a:buChar char="u"/>
            </a:pPr>
            <a:r>
              <a:rPr kumimoji="0" lang="en-US" altLang="zh-CN" sz="2000" dirty="0">
                <a:solidFill>
                  <a:srgbClr val="0000FF"/>
                </a:solidFill>
                <a:latin typeface="+mj-lt"/>
                <a:ea typeface="MS PGothic" charset="0"/>
                <a:cs typeface="Times New Roman" charset="0"/>
                <a:sym typeface="Symbol" charset="0"/>
              </a:rPr>
              <a:t>Accompanied by an ECM, continuously removing heat &amp; particles.</a:t>
            </a:r>
          </a:p>
          <a:p>
            <a:pPr marL="182880" indent="-228600">
              <a:lnSpc>
                <a:spcPct val="110000"/>
              </a:lnSpc>
              <a:spcBef>
                <a:spcPts val="1800"/>
              </a:spcBef>
              <a:buClr>
                <a:srgbClr val="FF0000"/>
              </a:buClr>
              <a:buSzPct val="75000"/>
              <a:buFont typeface="Wingdings" pitchFamily="2" charset="2"/>
              <a:buChar char="u"/>
            </a:pPr>
            <a:endParaRPr kumimoji="0" lang="en-US" altLang="zh-CN" sz="2000" dirty="0">
              <a:solidFill>
                <a:srgbClr val="0000FF"/>
              </a:solidFill>
              <a:latin typeface="+mj-lt"/>
              <a:ea typeface="MS PGothic" charset="0"/>
              <a:cs typeface="Times New Roman" charset="0"/>
              <a:sym typeface="Symbol" charset="0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6167438" y="1168634"/>
            <a:ext cx="4357718" cy="5500726"/>
          </a:xfrm>
          <a:prstGeom prst="roundRect">
            <a:avLst/>
          </a:prstGeom>
          <a:solidFill>
            <a:schemeClr val="bg1">
              <a:lumMod val="85000"/>
              <a:alpha val="50000"/>
            </a:schemeClr>
          </a:solidFill>
          <a:ln w="158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ctr">
              <a:buNone/>
            </a:pPr>
            <a:endParaRPr lang="zh-CN" altLang="en-US" sz="1800" dirty="0">
              <a:latin typeface="+mn-lt"/>
            </a:endParaRPr>
          </a:p>
        </p:txBody>
      </p:sp>
      <p:sp>
        <p:nvSpPr>
          <p:cNvPr id="11" name="Rectangle 7"/>
          <p:cNvSpPr/>
          <p:nvPr/>
        </p:nvSpPr>
        <p:spPr>
          <a:xfrm>
            <a:off x="1775520" y="6072206"/>
            <a:ext cx="4464496" cy="707886"/>
          </a:xfrm>
          <a:prstGeom prst="rect">
            <a:avLst/>
          </a:prstGeom>
          <a:solidFill>
            <a:schemeClr val="bg2">
              <a:lumMod val="20000"/>
              <a:lumOff val="80000"/>
              <a:alpha val="5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zh-CN" sz="2000" dirty="0">
                <a:solidFill>
                  <a:srgbClr val="FF0000"/>
                </a:solidFill>
                <a:latin typeface="Times New Roman"/>
                <a:cs typeface="Times New Roman"/>
              </a:rPr>
              <a:t>J</a:t>
            </a:r>
            <a:r>
              <a:rPr lang="en-US" altLang="zh-CN" sz="2000" dirty="0">
                <a:solidFill>
                  <a:srgbClr val="FF0000"/>
                </a:solidFill>
                <a:latin typeface="Times New Roman"/>
                <a:cs typeface="Times New Roman"/>
              </a:rPr>
              <a:t>. Li, H.Y.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/>
                <a:cs typeface="Times New Roman"/>
              </a:rPr>
              <a:t>Guo</a:t>
            </a:r>
            <a:r>
              <a:rPr lang="en-US" altLang="zh-CN" sz="2000" dirty="0">
                <a:solidFill>
                  <a:srgbClr val="FF0000"/>
                </a:solidFill>
                <a:latin typeface="Times New Roman"/>
                <a:cs typeface="Times New Roman"/>
              </a:rPr>
              <a:t>, B.N. Wan et al., Nature Phys. 9, 817 (2013)</a:t>
            </a:r>
            <a:endParaRPr lang="zh-CN" altLang="en-US" sz="20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13" name="Pictur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76" y="1196752"/>
            <a:ext cx="4143404" cy="5429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708" name="Picture 4"/>
          <p:cNvPicPr>
            <a:picLocks noChangeAspect="1" noChangeArrowheads="1"/>
          </p:cNvPicPr>
          <p:nvPr/>
        </p:nvPicPr>
        <p:blipFill>
          <a:blip r:embed="rId3" cstate="print"/>
          <a:srcRect t="3093"/>
          <a:stretch>
            <a:fillRect/>
          </a:stretch>
        </p:blipFill>
        <p:spPr bwMode="auto">
          <a:xfrm>
            <a:off x="6336688" y="1196752"/>
            <a:ext cx="3647745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5"/>
          <p:cNvSpPr txBox="1">
            <a:spLocks noChangeArrowheads="1"/>
          </p:cNvSpPr>
          <p:nvPr/>
        </p:nvSpPr>
        <p:spPr bwMode="auto">
          <a:xfrm>
            <a:off x="6672064" y="4293096"/>
            <a:ext cx="399593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marL="341313" indent="-341313">
              <a:spcBef>
                <a:spcPts val="0"/>
              </a:spcBef>
              <a:spcAft>
                <a:spcPts val="800"/>
              </a:spcAft>
              <a:buClr>
                <a:srgbClr val="0000FF"/>
              </a:buClr>
              <a:buSzPct val="90000"/>
              <a:buFont typeface="Wingdings" pitchFamily="2" charset="2"/>
              <a:buChar char="p"/>
            </a:pPr>
            <a:r>
              <a:rPr kumimoji="0" lang="en-US" altLang="zh-CN" sz="2000" u="sng" kern="0" dirty="0">
                <a:solidFill>
                  <a:srgbClr val="FF0000"/>
                </a:solidFill>
                <a:latin typeface="+mn-lt"/>
                <a:ea typeface="+mn-ea"/>
              </a:rPr>
              <a:t>LHCD </a:t>
            </a:r>
            <a:r>
              <a:rPr kumimoji="0" lang="en-US" altLang="zh-CN" sz="2000" u="sng" kern="0" dirty="0">
                <a:solidFill>
                  <a:srgbClr val="0033CC"/>
                </a:solidFill>
                <a:latin typeface="+mn-lt"/>
                <a:ea typeface="+mn-ea"/>
              </a:rPr>
              <a:t>&amp;</a:t>
            </a:r>
            <a:r>
              <a:rPr kumimoji="0" lang="en-US" altLang="zh-CN" sz="2000" u="sng" kern="0" dirty="0">
                <a:solidFill>
                  <a:srgbClr val="FF0000"/>
                </a:solidFill>
                <a:latin typeface="+mn-lt"/>
                <a:ea typeface="+mn-ea"/>
              </a:rPr>
              <a:t> Li</a:t>
            </a:r>
            <a:endParaRPr kumimoji="0" lang="en-US" altLang="zh-CN" sz="2000" u="sng" kern="0" dirty="0">
              <a:solidFill>
                <a:srgbClr val="FF0000"/>
              </a:solidFill>
              <a:latin typeface="Times New Roman"/>
              <a:ea typeface="+mn-ea"/>
              <a:cs typeface="Times New Roman"/>
            </a:endParaRPr>
          </a:p>
          <a:p>
            <a:pPr marL="341313" indent="-341313">
              <a:spcBef>
                <a:spcPts val="0"/>
              </a:spcBef>
              <a:spcAft>
                <a:spcPts val="800"/>
              </a:spcAft>
              <a:buClr>
                <a:srgbClr val="0000FF"/>
              </a:buClr>
              <a:buSzPct val="90000"/>
              <a:buFont typeface="Wingdings" pitchFamily="2" charset="2"/>
              <a:buChar char="p"/>
            </a:pPr>
            <a:r>
              <a:rPr kumimoji="0" lang="en-US" altLang="zh-CN" sz="1800" b="0" kern="0" dirty="0">
                <a:solidFill>
                  <a:srgbClr val="0000FF"/>
                </a:solidFill>
                <a:latin typeface="Times New Roman"/>
                <a:ea typeface="+mn-ea"/>
                <a:cs typeface="Times New Roman"/>
              </a:rPr>
              <a:t>High </a:t>
            </a:r>
            <a:r>
              <a:rPr kumimoji="0" lang="el-GR" altLang="zh-CN" sz="1800" i="1" kern="0" dirty="0">
                <a:solidFill>
                  <a:srgbClr val="FF0000"/>
                </a:solidFill>
                <a:latin typeface="Times New Roman"/>
                <a:ea typeface="+mn-ea"/>
                <a:cs typeface="Times New Roman"/>
              </a:rPr>
              <a:t>δ</a:t>
            </a:r>
            <a:r>
              <a:rPr kumimoji="0" lang="en-US" altLang="zh-CN" sz="1800" kern="0" dirty="0">
                <a:solidFill>
                  <a:srgbClr val="FF0000"/>
                </a:solidFill>
                <a:latin typeface="Times New Roman"/>
                <a:ea typeface="+mn-ea"/>
                <a:cs typeface="Times New Roman"/>
              </a:rPr>
              <a:t> ~ 0.6,</a:t>
            </a:r>
            <a:r>
              <a:rPr kumimoji="0" lang="en-US" altLang="zh-CN" sz="1800" kern="0" dirty="0">
                <a:solidFill>
                  <a:srgbClr val="0000FF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lang="en-US" altLang="zh-CN" sz="1800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q</a:t>
            </a:r>
            <a:r>
              <a:rPr lang="en-US" altLang="zh-CN" sz="1800" baseline="-25000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95 </a:t>
            </a:r>
            <a:r>
              <a:rPr lang="en-US" altLang="zh-CN" sz="1800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 ~ 6.5, n</a:t>
            </a:r>
            <a:r>
              <a:rPr lang="en-US" altLang="zh-CN" sz="1800" baseline="-25000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e</a:t>
            </a:r>
            <a:r>
              <a:rPr lang="en-US" altLang="zh-CN" sz="1800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/</a:t>
            </a:r>
            <a:r>
              <a:rPr lang="en-US" altLang="zh-CN" sz="1800" dirty="0" err="1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n</a:t>
            </a:r>
            <a:r>
              <a:rPr lang="en-US" altLang="zh-CN" sz="1800" baseline="-25000" dirty="0" err="1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G</a:t>
            </a:r>
            <a:r>
              <a:rPr lang="en-US" altLang="zh-CN" sz="1800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 ~ 0.55</a:t>
            </a:r>
            <a:endParaRPr kumimoji="0" lang="en-US" altLang="zh-CN" sz="1800" kern="0" dirty="0">
              <a:solidFill>
                <a:srgbClr val="FF0000"/>
              </a:solidFill>
              <a:latin typeface="+mn-lt"/>
              <a:ea typeface="+mn-ea"/>
            </a:endParaRPr>
          </a:p>
          <a:p>
            <a:pPr marL="341313" indent="-341313">
              <a:spcBef>
                <a:spcPts val="0"/>
              </a:spcBef>
              <a:spcAft>
                <a:spcPts val="800"/>
              </a:spcAft>
              <a:buClr>
                <a:srgbClr val="0000FF"/>
              </a:buClr>
              <a:buSzPct val="90000"/>
              <a:buFont typeface="Wingdings" pitchFamily="2" charset="2"/>
              <a:buChar char="p"/>
            </a:pPr>
            <a:r>
              <a:rPr kumimoji="0" lang="en-US" altLang="zh-CN" sz="1800" b="0" kern="0" dirty="0">
                <a:solidFill>
                  <a:srgbClr val="0000FF"/>
                </a:solidFill>
                <a:latin typeface="+mn-lt"/>
                <a:ea typeface="+mn-ea"/>
              </a:rPr>
              <a:t>Presence of  an </a:t>
            </a:r>
            <a:r>
              <a:rPr kumimoji="0" lang="en-US" altLang="zh-CN" sz="1800" kern="0" dirty="0">
                <a:solidFill>
                  <a:srgbClr val="FF0000"/>
                </a:solidFill>
                <a:latin typeface="+mn-lt"/>
                <a:ea typeface="+mn-ea"/>
              </a:rPr>
              <a:t>ECM ~ 30kHz</a:t>
            </a:r>
          </a:p>
          <a:p>
            <a:pPr marL="341313" indent="-341313">
              <a:spcBef>
                <a:spcPts val="0"/>
              </a:spcBef>
              <a:spcAft>
                <a:spcPts val="800"/>
              </a:spcAft>
              <a:buClr>
                <a:srgbClr val="0000FF"/>
              </a:buClr>
              <a:buSzPct val="90000"/>
              <a:buFont typeface="Wingdings" pitchFamily="2" charset="2"/>
              <a:buChar char="p"/>
            </a:pPr>
            <a:r>
              <a:rPr kumimoji="0" lang="en-US" altLang="zh-CN" sz="1800" b="0" kern="0" dirty="0">
                <a:solidFill>
                  <a:srgbClr val="0000FF"/>
                </a:solidFill>
                <a:latin typeface="+mn-lt"/>
                <a:ea typeface="+mn-ea"/>
              </a:rPr>
              <a:t>Peak heat flux:</a:t>
            </a:r>
            <a:r>
              <a:rPr kumimoji="0" lang="en-US" altLang="zh-CN" sz="1800" b="0" kern="0" dirty="0">
                <a:solidFill>
                  <a:srgbClr val="FF0000"/>
                </a:solidFill>
                <a:latin typeface="+mn-lt"/>
                <a:ea typeface="+mn-ea"/>
              </a:rPr>
              <a:t> </a:t>
            </a:r>
            <a:r>
              <a:rPr kumimoji="0" lang="en-US" altLang="zh-CN" sz="1800" kern="0" dirty="0">
                <a:solidFill>
                  <a:srgbClr val="FF0000"/>
                </a:solidFill>
                <a:latin typeface="+mn-lt"/>
                <a:ea typeface="+mn-ea"/>
              </a:rPr>
              <a:t>&lt; 3MW/m</a:t>
            </a:r>
            <a:r>
              <a:rPr kumimoji="0" lang="en-US" altLang="zh-CN" sz="1800" kern="0" baseline="30000" dirty="0">
                <a:solidFill>
                  <a:srgbClr val="FF0000"/>
                </a:solidFill>
                <a:latin typeface="+mn-lt"/>
                <a:ea typeface="+mn-ea"/>
              </a:rPr>
              <a:t>2 </a:t>
            </a:r>
            <a:r>
              <a:rPr kumimoji="0" lang="en-US" altLang="zh-CN" sz="1800" kern="0" dirty="0">
                <a:solidFill>
                  <a:srgbClr val="FF0000"/>
                </a:solidFill>
                <a:latin typeface="+mn-lt"/>
                <a:ea typeface="+mn-ea"/>
              </a:rPr>
              <a:t>largely</a:t>
            </a:r>
          </a:p>
          <a:p>
            <a:pPr marL="341313" indent="-341313">
              <a:spcBef>
                <a:spcPts val="0"/>
              </a:spcBef>
              <a:spcAft>
                <a:spcPts val="800"/>
              </a:spcAft>
              <a:buClr>
                <a:srgbClr val="0000FF"/>
              </a:buClr>
              <a:buSzPct val="90000"/>
              <a:buFont typeface="Wingdings" pitchFamily="2" charset="2"/>
              <a:buChar char="p"/>
            </a:pPr>
            <a:r>
              <a:rPr kumimoji="0" lang="en-US" altLang="zh-CN" sz="1800" b="0" kern="0" dirty="0">
                <a:solidFill>
                  <a:srgbClr val="0000FF"/>
                </a:solidFill>
                <a:latin typeface="+mn-lt"/>
                <a:ea typeface="+mn-ea"/>
              </a:rPr>
              <a:t>Disrupted due to the raise of </a:t>
            </a:r>
            <a:r>
              <a:rPr kumimoji="0" lang="en-US" altLang="zh-CN" sz="1800" b="0" kern="0" dirty="0" err="1">
                <a:solidFill>
                  <a:srgbClr val="0000FF"/>
                </a:solidFill>
                <a:latin typeface="+mn-lt"/>
                <a:ea typeface="+mn-ea"/>
              </a:rPr>
              <a:t>radia</a:t>
            </a:r>
            <a:r>
              <a:rPr kumimoji="0" lang="en-US" altLang="zh-CN" sz="1800" b="0" kern="0" dirty="0">
                <a:solidFill>
                  <a:srgbClr val="0000FF"/>
                </a:solidFill>
                <a:latin typeface="+mn-lt"/>
                <a:ea typeface="+mn-ea"/>
              </a:rPr>
              <a:t>. power and n</a:t>
            </a:r>
            <a:r>
              <a:rPr kumimoji="0" lang="en-US" altLang="zh-CN" sz="1800" b="0" kern="0" baseline="-25000" dirty="0">
                <a:solidFill>
                  <a:srgbClr val="0000FF"/>
                </a:solidFill>
                <a:latin typeface="+mn-lt"/>
                <a:ea typeface="+mn-ea"/>
              </a:rPr>
              <a:t>e</a:t>
            </a:r>
          </a:p>
        </p:txBody>
      </p:sp>
      <p:sp>
        <p:nvSpPr>
          <p:cNvPr id="11" name="Rectangle 37"/>
          <p:cNvSpPr>
            <a:spLocks noChangeArrowheads="1"/>
          </p:cNvSpPr>
          <p:nvPr/>
        </p:nvSpPr>
        <p:spPr bwMode="auto">
          <a:xfrm>
            <a:off x="1775520" y="1124744"/>
            <a:ext cx="3960440" cy="5544616"/>
          </a:xfrm>
          <a:prstGeom prst="rect">
            <a:avLst/>
          </a:prstGeom>
          <a:solidFill>
            <a:schemeClr val="bg1"/>
          </a:solidFill>
          <a:ln w="254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077200" y="6381328"/>
            <a:ext cx="2133600" cy="477838"/>
          </a:xfrm>
        </p:spPr>
        <p:txBody>
          <a:bodyPr/>
          <a:lstStyle/>
          <a:p>
            <a:pPr>
              <a:defRPr/>
            </a:pPr>
            <a:fld id="{BB815A67-A9F8-4464-A43A-42955D079F60}" type="slidenum">
              <a:rPr lang="en-US" altLang="zh-CN" smtClean="0"/>
              <a:pPr>
                <a:defRPr/>
              </a:pPr>
              <a:t>19</a:t>
            </a:fld>
            <a:endParaRPr lang="en-US" altLang="zh-CN" dirty="0"/>
          </a:p>
        </p:txBody>
      </p:sp>
      <p:sp>
        <p:nvSpPr>
          <p:cNvPr id="8" name="标题 1"/>
          <p:cNvSpPr txBox="1">
            <a:spLocks/>
          </p:cNvSpPr>
          <p:nvPr/>
        </p:nvSpPr>
        <p:spPr bwMode="auto">
          <a:xfrm>
            <a:off x="1811016" y="1124744"/>
            <a:ext cx="3672408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 eaLnBrk="0" hangingPunct="0">
              <a:buClr>
                <a:srgbClr val="FF3300"/>
              </a:buClr>
              <a:buFont typeface="Wingdings" pitchFamily="2" charset="2"/>
              <a:buChar char="Ø"/>
            </a:pPr>
            <a:r>
              <a:rPr kumimoji="0" lang="en-US" altLang="zh-CN" sz="1800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Long-pulse H-mode up to 28 s with H</a:t>
            </a:r>
            <a:r>
              <a:rPr kumimoji="0" lang="en-US" altLang="zh-CN" sz="1800" kern="0" baseline="-250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98</a:t>
            </a:r>
            <a:r>
              <a:rPr kumimoji="0" lang="en-US" altLang="zh-CN" sz="1800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~1.2</a:t>
            </a:r>
            <a:endParaRPr kumimoji="0" lang="zh-CN" altLang="en-US" sz="1800" kern="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00739" name="图片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19537" y="1772816"/>
            <a:ext cx="3636911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9"/>
          <p:cNvSpPr/>
          <p:nvPr/>
        </p:nvSpPr>
        <p:spPr>
          <a:xfrm>
            <a:off x="1884040" y="6084586"/>
            <a:ext cx="37799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1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Small ELMs with better confinement than the record 32 s H-mode.</a:t>
            </a:r>
            <a:endParaRPr lang="zh-CN" altLang="en-US" sz="16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AutoShape 3"/>
          <p:cNvSpPr>
            <a:spLocks/>
          </p:cNvSpPr>
          <p:nvPr/>
        </p:nvSpPr>
        <p:spPr bwMode="auto">
          <a:xfrm flipH="1">
            <a:off x="6456040" y="4365104"/>
            <a:ext cx="216024" cy="2160240"/>
          </a:xfrm>
          <a:prstGeom prst="rightBrace">
            <a:avLst>
              <a:gd name="adj1" fmla="val 116517"/>
              <a:gd name="adj2" fmla="val 50000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zh-CN" altLang="en-US">
              <a:ea typeface="MS PGothic" pitchFamily="34" charset="-128"/>
            </a:endParaRPr>
          </a:p>
        </p:txBody>
      </p:sp>
      <p:sp>
        <p:nvSpPr>
          <p:cNvPr id="17" name="左箭头 14"/>
          <p:cNvSpPr/>
          <p:nvPr/>
        </p:nvSpPr>
        <p:spPr>
          <a:xfrm>
            <a:off x="5807968" y="5071602"/>
            <a:ext cx="549634" cy="733663"/>
          </a:xfrm>
          <a:prstGeom prst="leftArrow">
            <a:avLst/>
          </a:prstGeom>
          <a:noFill/>
          <a:ln w="15875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buNone/>
            </a:pPr>
            <a:endParaRPr lang="zh-CN" altLang="en-US" sz="1800" dirty="0">
              <a:latin typeface="+mn-lt"/>
            </a:endParaRPr>
          </a:p>
        </p:txBody>
      </p:sp>
      <p:cxnSp>
        <p:nvCxnSpPr>
          <p:cNvPr id="19" name="直接箭头连接符 18"/>
          <p:cNvCxnSpPr>
            <a:stCxn id="20" idx="1"/>
          </p:cNvCxnSpPr>
          <p:nvPr/>
        </p:nvCxnSpPr>
        <p:spPr>
          <a:xfrm flipH="1">
            <a:off x="8400256" y="1556792"/>
            <a:ext cx="432048" cy="21602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标题 1"/>
          <p:cNvSpPr txBox="1">
            <a:spLocks/>
          </p:cNvSpPr>
          <p:nvPr/>
        </p:nvSpPr>
        <p:spPr bwMode="auto">
          <a:xfrm>
            <a:off x="8832304" y="1340768"/>
            <a:ext cx="79208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 eaLnBrk="0" hangingPunct="0">
              <a:buClr>
                <a:srgbClr val="FF3300"/>
              </a:buClr>
            </a:pPr>
            <a:r>
              <a:rPr kumimoji="0" lang="en-US" altLang="zh-CN" sz="2000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ECM</a:t>
            </a:r>
            <a:endParaRPr kumimoji="0" lang="zh-CN" altLang="en-US" sz="2000" kern="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5670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88089" y="3212977"/>
            <a:ext cx="115252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标题 1"/>
          <p:cNvSpPr>
            <a:spLocks noGrp="1"/>
          </p:cNvSpPr>
          <p:nvPr>
            <p:ph type="title"/>
          </p:nvPr>
        </p:nvSpPr>
        <p:spPr>
          <a:xfrm>
            <a:off x="1487488" y="-27384"/>
            <a:ext cx="9001000" cy="1080120"/>
          </a:xfrm>
        </p:spPr>
        <p:txBody>
          <a:bodyPr/>
          <a:lstStyle/>
          <a:p>
            <a:pPr algn="l"/>
            <a:r>
              <a:rPr lang="en-US" altLang="zh-CN" sz="2800" dirty="0">
                <a:solidFill>
                  <a:srgbClr val="0033CC"/>
                </a:solidFill>
              </a:rPr>
              <a:t>Long </a:t>
            </a:r>
            <a:r>
              <a:rPr lang="en-US" altLang="zh-CN" sz="2800" dirty="0">
                <a:solidFill>
                  <a:srgbClr val="0033CC"/>
                </a:solidFill>
              </a:rPr>
              <a:t>pulse </a:t>
            </a:r>
            <a:r>
              <a:rPr lang="en-US" altLang="zh-CN" sz="2800" dirty="0">
                <a:solidFill>
                  <a:srgbClr val="0033CC"/>
                </a:solidFill>
              </a:rPr>
              <a:t>H-mode operation with Newly installed </a:t>
            </a:r>
            <a:r>
              <a:rPr lang="en-US" altLang="zh-CN" sz="2800" dirty="0">
                <a:solidFill>
                  <a:srgbClr val="FF0000"/>
                </a:solidFill>
              </a:rPr>
              <a:t>4.6GHz-LHCD&amp; Li-coating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9351129B-83C9-4BE3-BDBB-67C4F3ED1A6D}" type="slidenum">
              <a:rPr lang="en-US" altLang="zh-CN"/>
              <a:pPr>
                <a:defRPr/>
              </a:pPr>
              <a:t>2</a:t>
            </a:fld>
            <a:endParaRPr lang="en-US" altLang="zh-CN"/>
          </a:p>
        </p:txBody>
      </p:sp>
      <p:sp>
        <p:nvSpPr>
          <p:cNvPr id="3074" name="标题 1"/>
          <p:cNvSpPr>
            <a:spLocks noGrp="1"/>
          </p:cNvSpPr>
          <p:nvPr>
            <p:ph type="title"/>
          </p:nvPr>
        </p:nvSpPr>
        <p:spPr>
          <a:xfrm>
            <a:off x="1881158" y="285729"/>
            <a:ext cx="7215238" cy="714375"/>
          </a:xfrm>
        </p:spPr>
        <p:txBody>
          <a:bodyPr/>
          <a:lstStyle/>
          <a:p>
            <a:r>
              <a:rPr lang="en-US" altLang="zh-CN" sz="3600" dirty="0"/>
              <a:t>Outline</a:t>
            </a:r>
            <a:endParaRPr sz="3600" dirty="0"/>
          </a:p>
        </p:txBody>
      </p:sp>
      <p:sp>
        <p:nvSpPr>
          <p:cNvPr id="3076" name="灯片编号占位符 3"/>
          <p:cNvSpPr txBox="1">
            <a:spLocks noGrp="1"/>
          </p:cNvSpPr>
          <p:nvPr/>
        </p:nvSpPr>
        <p:spPr bwMode="auto">
          <a:xfrm>
            <a:off x="8077200" y="6245225"/>
            <a:ext cx="21336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/>
          <a:lstStyle/>
          <a:p>
            <a:pPr algn="r"/>
            <a:fld id="{EB66EC79-B2C0-4DF2-B8D5-59842CF8506E}" type="slidenum">
              <a:rPr lang="en-US" altLang="zh-CN" sz="1400">
                <a:latin typeface="Arial" charset="0"/>
                <a:ea typeface="宋体" pitchFamily="2" charset="-122"/>
              </a:rPr>
              <a:pPr algn="r"/>
              <a:t>2</a:t>
            </a:fld>
            <a:endParaRPr lang="en-US" altLang="zh-CN" sz="1400">
              <a:latin typeface="Arial" charset="0"/>
              <a:ea typeface="宋体" pitchFamily="2" charset="-122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855672" y="1564804"/>
            <a:ext cx="6552696" cy="3304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 marL="441325" indent="-441325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marL="511175" indent="-511175" eaLnBrk="1" hangingPunct="1">
              <a:spcBef>
                <a:spcPts val="2000"/>
              </a:spcBef>
              <a:buClr>
                <a:srgbClr val="0000FF"/>
              </a:buClr>
              <a:buFont typeface="Wingdings" charset="0"/>
              <a:buChar char="Ø"/>
            </a:pPr>
            <a:r>
              <a:rPr lang="en-US" altLang="zh-CN" sz="3200" dirty="0">
                <a:solidFill>
                  <a:srgbClr val="0000FF"/>
                </a:solidFill>
                <a:latin typeface="+mj-lt"/>
              </a:rPr>
              <a:t>Introduction</a:t>
            </a:r>
            <a:endParaRPr lang="en-US" altLang="zh-CN" sz="3200" dirty="0">
              <a:solidFill>
                <a:srgbClr val="0000FF"/>
              </a:solidFill>
              <a:latin typeface="+mj-lt"/>
            </a:endParaRPr>
          </a:p>
          <a:p>
            <a:pPr marL="511175" indent="-511175" eaLnBrk="1" hangingPunct="1">
              <a:spcBef>
                <a:spcPts val="2000"/>
              </a:spcBef>
              <a:buClr>
                <a:srgbClr val="0000FF"/>
              </a:buClr>
              <a:buFont typeface="Wingdings" charset="0"/>
              <a:buChar char="Ø"/>
            </a:pPr>
            <a:r>
              <a:rPr lang="en-US" altLang="zh-CN" sz="3200" dirty="0">
                <a:latin typeface="+mj-lt"/>
              </a:rPr>
              <a:t>EAST upgraded capabilities</a:t>
            </a:r>
            <a:endParaRPr lang="en-US" altLang="zh-CN" sz="3200" dirty="0">
              <a:latin typeface="+mj-lt"/>
            </a:endParaRPr>
          </a:p>
          <a:p>
            <a:pPr marL="511175" indent="-511175" eaLnBrk="1" hangingPunct="1">
              <a:spcBef>
                <a:spcPts val="2000"/>
              </a:spcBef>
              <a:buClr>
                <a:srgbClr val="0000FF"/>
              </a:buClr>
              <a:buFont typeface="Wingdings" charset="0"/>
              <a:buChar char="Ø"/>
            </a:pPr>
            <a:r>
              <a:rPr lang="en-US" altLang="zh-CN" sz="3200" dirty="0">
                <a:latin typeface="+mj-lt"/>
              </a:rPr>
              <a:t>Physics advances for long pulse H-mode operation</a:t>
            </a:r>
          </a:p>
          <a:p>
            <a:pPr marL="511175" indent="-511175" eaLnBrk="1" hangingPunct="1">
              <a:spcBef>
                <a:spcPts val="2000"/>
              </a:spcBef>
              <a:buClr>
                <a:srgbClr val="0000FF"/>
              </a:buClr>
              <a:buFont typeface="Wingdings" charset="0"/>
              <a:buChar char="Ø"/>
            </a:pPr>
            <a:r>
              <a:rPr lang="en-US" altLang="zh-CN" sz="3200" dirty="0">
                <a:latin typeface="+mj-lt"/>
              </a:rPr>
              <a:t>Summary &amp; future plans</a:t>
            </a:r>
          </a:p>
        </p:txBody>
      </p:sp>
    </p:spTree>
  </p:cSld>
  <p:clrMapOvr>
    <a:masterClrMapping/>
  </p:clrMapOvr>
  <p:transition advTm="30859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7"/>
          <p:cNvSpPr>
            <a:spLocks noChangeArrowheads="1"/>
          </p:cNvSpPr>
          <p:nvPr/>
        </p:nvSpPr>
        <p:spPr bwMode="auto">
          <a:xfrm>
            <a:off x="6023992" y="1196752"/>
            <a:ext cx="4320480" cy="5472608"/>
          </a:xfrm>
          <a:prstGeom prst="rect">
            <a:avLst/>
          </a:prstGeom>
          <a:solidFill>
            <a:schemeClr val="bg1"/>
          </a:solidFill>
          <a:ln w="254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Rectangle 37"/>
          <p:cNvSpPr>
            <a:spLocks noChangeArrowheads="1"/>
          </p:cNvSpPr>
          <p:nvPr/>
        </p:nvSpPr>
        <p:spPr bwMode="auto">
          <a:xfrm>
            <a:off x="1919536" y="1196752"/>
            <a:ext cx="3851920" cy="5112568"/>
          </a:xfrm>
          <a:prstGeom prst="rect">
            <a:avLst/>
          </a:prstGeom>
          <a:solidFill>
            <a:schemeClr val="bg1"/>
          </a:solidFill>
          <a:ln w="254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210872" y="6335538"/>
            <a:ext cx="2133600" cy="477838"/>
          </a:xfrm>
        </p:spPr>
        <p:txBody>
          <a:bodyPr/>
          <a:lstStyle/>
          <a:p>
            <a:pPr>
              <a:defRPr/>
            </a:pPr>
            <a:fld id="{BB815A67-A9F8-4464-A43A-42955D079F60}" type="slidenum">
              <a:rPr lang="en-US" altLang="zh-CN" smtClean="0"/>
              <a:pPr>
                <a:defRPr/>
              </a:pPr>
              <a:t>20</a:t>
            </a:fld>
            <a:endParaRPr lang="en-US" altLang="zh-CN" dirty="0"/>
          </a:p>
        </p:txBody>
      </p:sp>
      <p:pic>
        <p:nvPicPr>
          <p:cNvPr id="5007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9556" y="1412776"/>
            <a:ext cx="3528392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1991544" y="5733256"/>
            <a:ext cx="37444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1400" b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 H-mode plasma heated by NBI alone in EAST with P</a:t>
            </a:r>
            <a:r>
              <a:rPr lang="en-GB" altLang="zh-CN" sz="1400" b="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NBI</a:t>
            </a:r>
            <a:r>
              <a:rPr lang="en-GB" altLang="zh-CN" sz="1400" b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~ 2.3 MW, </a:t>
            </a:r>
            <a:r>
              <a:rPr lang="en-GB" altLang="zh-CN" sz="1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β</a:t>
            </a:r>
            <a:r>
              <a:rPr lang="en-GB" altLang="zh-CN" sz="1400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GB" altLang="zh-CN" sz="14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zh-CN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1.8 </a:t>
            </a:r>
            <a:r>
              <a:rPr lang="en-GB" altLang="zh-CN" sz="1400" b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and W</a:t>
            </a:r>
            <a:r>
              <a:rPr lang="en-GB" altLang="zh-CN" sz="1400" b="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MHD</a:t>
            </a:r>
            <a:r>
              <a:rPr lang="en-GB" altLang="zh-CN" sz="1400" b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~ 200kJ.</a:t>
            </a:r>
            <a:endParaRPr lang="zh-CN" altLang="en-US" sz="1400" b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046688" y="5749945"/>
            <a:ext cx="439248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400" b="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Nearly fully non-inductive  long pulse H-mode by LHCD+NBI modulation with small ELMs, </a:t>
            </a:r>
            <a:r>
              <a:rPr lang="en-US" altLang="zh-CN" sz="1400" b="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P</a:t>
            </a:r>
            <a:r>
              <a:rPr lang="en-US" altLang="zh-CN" sz="1400" b="0" baseline="-250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NBI</a:t>
            </a:r>
            <a:r>
              <a:rPr lang="en-US" altLang="zh-CN" sz="1400" b="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=1.2 MW</a:t>
            </a:r>
            <a:r>
              <a:rPr lang="en-US" altLang="zh-CN" sz="1400" b="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, </a:t>
            </a:r>
            <a:r>
              <a:rPr lang="en-US" altLang="zh-CN" sz="1400" b="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P</a:t>
            </a:r>
            <a:r>
              <a:rPr lang="en-US" altLang="zh-CN" sz="1400" b="0" baseline="-250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LHW,2.45G</a:t>
            </a:r>
            <a:r>
              <a:rPr lang="en-US" altLang="zh-CN" sz="1400" b="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=1MW</a:t>
            </a:r>
            <a:r>
              <a:rPr lang="en-US" altLang="zh-CN" sz="1400" b="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, </a:t>
            </a:r>
            <a:r>
              <a:rPr lang="en-US" altLang="zh-CN" sz="1400" b="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P</a:t>
            </a:r>
            <a:r>
              <a:rPr lang="en-US" altLang="zh-CN" sz="1400" b="0" baseline="-250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LHW, 4.6G</a:t>
            </a:r>
            <a:r>
              <a:rPr lang="en-US" altLang="zh-CN" sz="1400" b="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=1.2MW, n</a:t>
            </a:r>
            <a:r>
              <a:rPr lang="en-US" altLang="zh-CN" sz="1400" b="0" baseline="-250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e</a:t>
            </a:r>
            <a:r>
              <a:rPr lang="en-US" altLang="zh-CN" sz="1400" b="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/</a:t>
            </a:r>
            <a:r>
              <a:rPr lang="en-US" altLang="zh-CN" sz="1400" b="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n</a:t>
            </a:r>
            <a:r>
              <a:rPr lang="en-US" altLang="zh-CN" sz="1400" b="0" baseline="-250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G</a:t>
            </a:r>
            <a:r>
              <a:rPr lang="en-US" altLang="zh-CN" sz="1400" b="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~0.7, </a:t>
            </a:r>
            <a:r>
              <a:rPr lang="en-US" altLang="zh-CN" sz="1400" b="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</a:t>
            </a:r>
            <a:r>
              <a:rPr lang="en-US" altLang="zh-CN" sz="1400" b="0" baseline="-250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loop</a:t>
            </a:r>
            <a:r>
              <a:rPr lang="en-US" altLang="zh-CN" sz="1400" b="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&lt;0.1V. </a:t>
            </a:r>
            <a:endParaRPr lang="en-US" altLang="zh-CN" sz="1400" b="0" dirty="0"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18" name="Rectangle 4"/>
          <p:cNvSpPr/>
          <p:nvPr/>
        </p:nvSpPr>
        <p:spPr>
          <a:xfrm>
            <a:off x="1847528" y="6402814"/>
            <a:ext cx="33123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1600" b="0" dirty="0">
                <a:solidFill>
                  <a:srgbClr val="0000FF"/>
                </a:solidFill>
                <a:latin typeface="Times New Roman"/>
                <a:cs typeface="Times New Roman"/>
              </a:rPr>
              <a:t>EX/P3-12 </a:t>
            </a:r>
            <a:r>
              <a:rPr lang="en-US" altLang="zh-CN" sz="1600" b="0" dirty="0" err="1">
                <a:solidFill>
                  <a:srgbClr val="0000FF"/>
                </a:solidFill>
                <a:latin typeface="Times New Roman"/>
                <a:cs typeface="Times New Roman"/>
              </a:rPr>
              <a:t>Xu</a:t>
            </a:r>
            <a:r>
              <a:rPr lang="en-US" altLang="zh-CN" sz="1600" b="0" dirty="0">
                <a:solidFill>
                  <a:srgbClr val="0000FF"/>
                </a:solidFill>
                <a:latin typeface="Times New Roman"/>
                <a:cs typeface="Times New Roman"/>
              </a:rPr>
              <a:t> Y.;        EX/P3-5 Lu B. </a:t>
            </a:r>
            <a:endParaRPr lang="zh-CN" altLang="en-US" sz="1600" b="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7" name="标题 1"/>
          <p:cNvSpPr>
            <a:spLocks noGrp="1"/>
          </p:cNvSpPr>
          <p:nvPr>
            <p:ph type="title"/>
          </p:nvPr>
        </p:nvSpPr>
        <p:spPr>
          <a:xfrm>
            <a:off x="1487488" y="44624"/>
            <a:ext cx="9001000" cy="792088"/>
          </a:xfrm>
        </p:spPr>
        <p:txBody>
          <a:bodyPr/>
          <a:lstStyle/>
          <a:p>
            <a:pPr algn="l"/>
            <a:r>
              <a:rPr lang="en-US" altLang="zh-CN" sz="2800" dirty="0"/>
              <a:t>Newly installed </a:t>
            </a:r>
            <a:r>
              <a:rPr lang="en-US" altLang="zh-CN" sz="2800" dirty="0">
                <a:solidFill>
                  <a:srgbClr val="FF0000"/>
                </a:solidFill>
              </a:rPr>
              <a:t>Co-</a:t>
            </a:r>
            <a:r>
              <a:rPr lang="en-US" altLang="zh-CN" sz="2800" dirty="0" err="1">
                <a:solidFill>
                  <a:srgbClr val="FF0000"/>
                </a:solidFill>
              </a:rPr>
              <a:t>Ip</a:t>
            </a:r>
            <a:r>
              <a:rPr lang="en-US" altLang="zh-CN" sz="2800" dirty="0">
                <a:solidFill>
                  <a:srgbClr val="FF0000"/>
                </a:solidFill>
              </a:rPr>
              <a:t> NBI system</a:t>
            </a:r>
            <a:r>
              <a:rPr lang="en-US" altLang="zh-CN" sz="2800" dirty="0"/>
              <a:t> commissioned successfully </a:t>
            </a:r>
            <a:r>
              <a:rPr lang="en-US" altLang="zh-CN" sz="2800" dirty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altLang="zh-CN" sz="2800" dirty="0">
                <a:sym typeface="Wingdings" pitchFamily="2" charset="2"/>
              </a:rPr>
              <a:t> </a:t>
            </a:r>
            <a:r>
              <a:rPr lang="en-US" altLang="zh-CN" sz="2800" dirty="0">
                <a:solidFill>
                  <a:srgbClr val="FF0000"/>
                </a:solidFill>
              </a:rPr>
              <a:t>H-mode </a:t>
            </a:r>
            <a:r>
              <a:rPr lang="en-US" altLang="zh-CN" sz="2800" dirty="0"/>
              <a:t>with </a:t>
            </a:r>
            <a:r>
              <a:rPr lang="en-US" altLang="zh-CN" sz="2800" dirty="0">
                <a:solidFill>
                  <a:srgbClr val="FF0000"/>
                </a:solidFill>
              </a:rPr>
              <a:t>NBI alone </a:t>
            </a:r>
            <a:r>
              <a:rPr lang="en-US" altLang="zh-CN" sz="2800" dirty="0"/>
              <a:t>or</a:t>
            </a:r>
            <a:r>
              <a:rPr lang="en-US" altLang="zh-CN" sz="2800" dirty="0">
                <a:solidFill>
                  <a:srgbClr val="FF0000"/>
                </a:solidFill>
              </a:rPr>
              <a:t> modulation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pic>
        <p:nvPicPr>
          <p:cNvPr id="57753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0016" y="1340768"/>
            <a:ext cx="3960440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9351129B-83C9-4BE3-BDBB-67C4F3ED1A6D}" type="slidenum">
              <a:rPr lang="en-US" altLang="zh-CN"/>
              <a:pPr>
                <a:defRPr/>
              </a:pPr>
              <a:t>21</a:t>
            </a:fld>
            <a:endParaRPr lang="en-US" altLang="zh-CN"/>
          </a:p>
        </p:txBody>
      </p:sp>
      <p:sp>
        <p:nvSpPr>
          <p:cNvPr id="3074" name="标题 1"/>
          <p:cNvSpPr>
            <a:spLocks noGrp="1"/>
          </p:cNvSpPr>
          <p:nvPr>
            <p:ph type="title"/>
          </p:nvPr>
        </p:nvSpPr>
        <p:spPr>
          <a:xfrm>
            <a:off x="1881158" y="285729"/>
            <a:ext cx="7215238" cy="714375"/>
          </a:xfrm>
        </p:spPr>
        <p:txBody>
          <a:bodyPr/>
          <a:lstStyle/>
          <a:p>
            <a:r>
              <a:rPr lang="en-US" altLang="zh-CN" sz="3600" dirty="0"/>
              <a:t>Outline</a:t>
            </a:r>
            <a:endParaRPr sz="3600" dirty="0"/>
          </a:p>
        </p:txBody>
      </p:sp>
      <p:sp>
        <p:nvSpPr>
          <p:cNvPr id="3076" name="灯片编号占位符 3"/>
          <p:cNvSpPr txBox="1">
            <a:spLocks noGrp="1"/>
          </p:cNvSpPr>
          <p:nvPr/>
        </p:nvSpPr>
        <p:spPr bwMode="auto">
          <a:xfrm>
            <a:off x="8077200" y="6245225"/>
            <a:ext cx="21336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/>
          <a:lstStyle/>
          <a:p>
            <a:pPr algn="r"/>
            <a:fld id="{EB66EC79-B2C0-4DF2-B8D5-59842CF8506E}" type="slidenum">
              <a:rPr lang="en-US" altLang="zh-CN" sz="1400">
                <a:latin typeface="Arial" charset="0"/>
                <a:ea typeface="宋体" pitchFamily="2" charset="-122"/>
              </a:rPr>
              <a:pPr algn="r"/>
              <a:t>21</a:t>
            </a:fld>
            <a:endParaRPr lang="en-US" altLang="zh-CN" sz="1400">
              <a:latin typeface="Arial" charset="0"/>
              <a:ea typeface="宋体" pitchFamily="2" charset="-122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855672" y="1564804"/>
            <a:ext cx="6552696" cy="3304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 marL="441325" indent="-441325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marL="511175" indent="-511175" eaLnBrk="1" hangingPunct="1">
              <a:spcBef>
                <a:spcPts val="2000"/>
              </a:spcBef>
              <a:buClr>
                <a:srgbClr val="0000FF"/>
              </a:buClr>
              <a:buFont typeface="Wingdings" charset="0"/>
              <a:buChar char="Ø"/>
            </a:pPr>
            <a:r>
              <a:rPr lang="en-US" altLang="zh-CN" sz="3200" dirty="0">
                <a:latin typeface="+mj-lt"/>
              </a:rPr>
              <a:t>Introduction</a:t>
            </a:r>
            <a:endParaRPr lang="en-US" altLang="zh-CN" sz="3200" dirty="0">
              <a:latin typeface="+mj-lt"/>
            </a:endParaRPr>
          </a:p>
          <a:p>
            <a:pPr marL="511175" indent="-511175" eaLnBrk="1" hangingPunct="1">
              <a:spcBef>
                <a:spcPts val="2000"/>
              </a:spcBef>
              <a:buClr>
                <a:srgbClr val="0000FF"/>
              </a:buClr>
              <a:buFont typeface="Wingdings" charset="0"/>
              <a:buChar char="Ø"/>
            </a:pPr>
            <a:r>
              <a:rPr lang="en-US" altLang="zh-CN" sz="3200" dirty="0">
                <a:latin typeface="+mj-lt"/>
              </a:rPr>
              <a:t>EAST upgrade capabilities</a:t>
            </a:r>
            <a:endParaRPr lang="en-US" altLang="zh-CN" sz="3200" dirty="0">
              <a:latin typeface="+mj-lt"/>
            </a:endParaRPr>
          </a:p>
          <a:p>
            <a:pPr marL="511175" indent="-511175" eaLnBrk="1" hangingPunct="1">
              <a:spcBef>
                <a:spcPts val="2000"/>
              </a:spcBef>
              <a:buClr>
                <a:srgbClr val="0000FF"/>
              </a:buClr>
              <a:buFont typeface="Wingdings" charset="0"/>
              <a:buChar char="Ø"/>
            </a:pPr>
            <a:r>
              <a:rPr lang="en-US" altLang="zh-CN" sz="3200" dirty="0">
                <a:latin typeface="+mj-lt"/>
              </a:rPr>
              <a:t>Physics advances for long pulse H-mode operation</a:t>
            </a:r>
          </a:p>
          <a:p>
            <a:pPr marL="511175" indent="-511175" eaLnBrk="1" hangingPunct="1">
              <a:spcBef>
                <a:spcPts val="2000"/>
              </a:spcBef>
              <a:buClr>
                <a:srgbClr val="0000FF"/>
              </a:buClr>
              <a:buFont typeface="Wingdings" charset="0"/>
              <a:buChar char="Ø"/>
            </a:pPr>
            <a:r>
              <a:rPr lang="en-US" altLang="zh-CN" sz="3200" dirty="0">
                <a:solidFill>
                  <a:srgbClr val="0000FF"/>
                </a:solidFill>
                <a:latin typeface="+mj-lt"/>
              </a:rPr>
              <a:t>Summary &amp; future plans</a:t>
            </a:r>
          </a:p>
        </p:txBody>
      </p:sp>
    </p:spTree>
  </p:cSld>
  <p:clrMapOvr>
    <a:masterClrMapping/>
  </p:clrMapOvr>
  <p:transition advTm="30859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919536" y="1268761"/>
            <a:ext cx="8280920" cy="5458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 marL="441325" indent="-441325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marL="460375" indent="-460375" eaLnBrk="1" hangingPunct="1">
              <a:lnSpc>
                <a:spcPct val="150000"/>
              </a:lnSpc>
              <a:spcBef>
                <a:spcPts val="800"/>
              </a:spcBef>
              <a:spcAft>
                <a:spcPts val="600"/>
              </a:spcAft>
              <a:buClr>
                <a:srgbClr val="0033CC"/>
              </a:buClr>
              <a:buFont typeface="Wingdings" pitchFamily="2" charset="2"/>
              <a:buChar char="l"/>
              <a:defRPr/>
            </a:pPr>
            <a:r>
              <a:rPr lang="en-US" altLang="zh-CN" sz="2000" dirty="0">
                <a:solidFill>
                  <a:srgbClr val="0033CC"/>
                </a:solidFill>
              </a:rPr>
              <a:t>Most of the upgraded EAST systems have been successfully commissioned.</a:t>
            </a:r>
          </a:p>
          <a:p>
            <a:pPr marL="460375" indent="-460375" eaLnBrk="1" hangingPunct="1">
              <a:lnSpc>
                <a:spcPct val="150000"/>
              </a:lnSpc>
              <a:spcBef>
                <a:spcPts val="800"/>
              </a:spcBef>
              <a:spcAft>
                <a:spcPts val="600"/>
              </a:spcAft>
              <a:buClr>
                <a:srgbClr val="0033CC"/>
              </a:buClr>
              <a:buFont typeface="Wingdings" pitchFamily="2" charset="2"/>
              <a:buChar char="l"/>
              <a:defRPr/>
            </a:pPr>
            <a:r>
              <a:rPr lang="en-US" altLang="zh-CN" sz="20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Significant advances have been made in H-mode physics, especially at ELM control and </a:t>
            </a:r>
            <a:r>
              <a:rPr lang="en-US" altLang="zh-CN" sz="2000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divertor</a:t>
            </a:r>
            <a:r>
              <a:rPr lang="en-US" altLang="zh-CN" sz="20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heat flux handling. </a:t>
            </a:r>
          </a:p>
          <a:p>
            <a:pPr marL="460375" indent="-460375" eaLnBrk="1" hangingPunct="1">
              <a:lnSpc>
                <a:spcPct val="150000"/>
              </a:lnSpc>
              <a:spcBef>
                <a:spcPts val="800"/>
              </a:spcBef>
              <a:spcAft>
                <a:spcPts val="600"/>
              </a:spcAft>
              <a:buClr>
                <a:srgbClr val="0033CC"/>
              </a:buClr>
              <a:buFont typeface="Wingdings" pitchFamily="2" charset="2"/>
              <a:buChar char="l"/>
              <a:defRPr/>
            </a:pPr>
            <a:r>
              <a:rPr lang="en-US" altLang="zh-CN" sz="2000" dirty="0">
                <a:solidFill>
                  <a:srgbClr val="0033CC"/>
                </a:solidFill>
              </a:rPr>
              <a:t>The new EAST capabilities will provide </a:t>
            </a:r>
            <a:r>
              <a:rPr lang="en-US" altLang="zh-CN" sz="2000" dirty="0">
                <a:solidFill>
                  <a:srgbClr val="0033CC"/>
                </a:solidFill>
              </a:rPr>
              <a:t>possibilities to address some of key issues for long pulse high performance operations</a:t>
            </a:r>
            <a:r>
              <a:rPr lang="en-US" altLang="zh-CN" sz="2000" dirty="0">
                <a:solidFill>
                  <a:srgbClr val="0033CC"/>
                </a:solidFill>
              </a:rPr>
              <a:t>.</a:t>
            </a:r>
            <a:endParaRPr lang="en-US" altLang="zh-CN" sz="2000" dirty="0">
              <a:solidFill>
                <a:srgbClr val="FF0000"/>
              </a:solidFill>
            </a:endParaRPr>
          </a:p>
          <a:p>
            <a:pPr marL="449263" lvl="1" indent="0" algn="just">
              <a:lnSpc>
                <a:spcPct val="150000"/>
              </a:lnSpc>
              <a:spcBef>
                <a:spcPts val="600"/>
              </a:spcBef>
              <a:buClr>
                <a:srgbClr val="0033CC"/>
              </a:buClr>
              <a:buSzPct val="100000"/>
              <a:buFont typeface="Wingdings" pitchFamily="2" charset="2"/>
              <a:buChar char="ü"/>
              <a:tabLst>
                <a:tab pos="173038" algn="l"/>
              </a:tabLst>
            </a:pPr>
            <a:r>
              <a:rPr lang="en-US" altLang="zh-CN" sz="1800" dirty="0"/>
              <a:t>Sufficient H&amp;CD allow long pulse operation with ITER-like scheme: </a:t>
            </a:r>
          </a:p>
          <a:p>
            <a:pPr marL="449263" lvl="1" indent="0" algn="just">
              <a:lnSpc>
                <a:spcPct val="150000"/>
              </a:lnSpc>
              <a:spcBef>
                <a:spcPts val="0"/>
              </a:spcBef>
              <a:buClr>
                <a:srgbClr val="0033CC"/>
              </a:buClr>
              <a:buSzPct val="100000"/>
              <a:tabLst>
                <a:tab pos="173038" algn="l"/>
              </a:tabLst>
            </a:pPr>
            <a:r>
              <a:rPr lang="en-US" altLang="zh-CN" sz="1800" dirty="0"/>
              <a:t>      low torque, off-axis, dominated Te heating,  low </a:t>
            </a:r>
            <a:r>
              <a:rPr lang="en-US" altLang="zh-CN" sz="1800" dirty="0" err="1"/>
              <a:t>Ip</a:t>
            </a:r>
            <a:r>
              <a:rPr lang="en-US" altLang="zh-CN" sz="1800" dirty="0"/>
              <a:t> ramping rate</a:t>
            </a:r>
          </a:p>
          <a:p>
            <a:pPr marL="449263" lvl="1" indent="0" algn="just">
              <a:lnSpc>
                <a:spcPct val="150000"/>
              </a:lnSpc>
              <a:spcBef>
                <a:spcPts val="600"/>
              </a:spcBef>
              <a:buClr>
                <a:srgbClr val="0033CC"/>
              </a:buClr>
              <a:buSzPct val="100000"/>
              <a:buFont typeface="Wingdings" pitchFamily="2" charset="2"/>
              <a:buChar char="ü"/>
              <a:tabLst>
                <a:tab pos="173038" algn="l"/>
              </a:tabLst>
            </a:pPr>
            <a:r>
              <a:rPr lang="en-US" altLang="zh-CN" sz="1800" dirty="0"/>
              <a:t>Multi-tools allow flexible heat flux control: </a:t>
            </a:r>
          </a:p>
          <a:p>
            <a:pPr marL="630238" lvl="1" indent="-1588" algn="just">
              <a:lnSpc>
                <a:spcPct val="150000"/>
              </a:lnSpc>
              <a:spcBef>
                <a:spcPts val="0"/>
              </a:spcBef>
              <a:buClr>
                <a:srgbClr val="0033CC"/>
              </a:buClr>
              <a:buSzPct val="90000"/>
              <a:buFont typeface="Wingdings" pitchFamily="2" charset="2"/>
              <a:buChar char="Ø"/>
              <a:tabLst>
                <a:tab pos="173038" algn="l"/>
              </a:tabLst>
            </a:pPr>
            <a:r>
              <a:rPr lang="en-US" altLang="zh-CN" sz="1800" dirty="0"/>
              <a:t>Transient (ELMs): LHCD, SMBI, Li-aerosol, Li/D</a:t>
            </a:r>
            <a:r>
              <a:rPr lang="en-US" altLang="zh-CN" sz="1800" baseline="-25000" dirty="0"/>
              <a:t>2</a:t>
            </a:r>
            <a:r>
              <a:rPr lang="en-US" altLang="zh-CN" sz="1800" dirty="0"/>
              <a:t> granule, RMP, …</a:t>
            </a:r>
          </a:p>
          <a:p>
            <a:pPr marL="630238" lvl="1" indent="-1588" algn="just">
              <a:lnSpc>
                <a:spcPct val="150000"/>
              </a:lnSpc>
              <a:spcBef>
                <a:spcPts val="0"/>
              </a:spcBef>
              <a:buClr>
                <a:srgbClr val="0033CC"/>
              </a:buClr>
              <a:buSzPct val="90000"/>
              <a:buFont typeface="Wingdings" pitchFamily="2" charset="2"/>
              <a:buChar char="Ø"/>
              <a:tabLst>
                <a:tab pos="173038" algn="l"/>
              </a:tabLst>
            </a:pPr>
            <a:r>
              <a:rPr lang="en-US" altLang="zh-CN" sz="1800" dirty="0"/>
              <a:t>Stationary: rad.-</a:t>
            </a:r>
            <a:r>
              <a:rPr lang="en-US" altLang="zh-CN" sz="1800" dirty="0" err="1"/>
              <a:t>divertor</a:t>
            </a:r>
            <a:r>
              <a:rPr lang="en-US" altLang="zh-CN" sz="1800" dirty="0"/>
              <a:t>/SMBI + edge topology change (LHCD/RMP</a:t>
            </a:r>
            <a:r>
              <a:rPr lang="en-US" altLang="zh-CN" sz="1800" dirty="0">
                <a:solidFill>
                  <a:srgbClr val="0033CC"/>
                </a:solidFill>
              </a:rPr>
              <a:t>)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Summary &amp; Future Plans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815A67-A9F8-4464-A43A-42955D079F60}" type="slidenum">
              <a:rPr lang="en-US" altLang="zh-CN" smtClean="0"/>
              <a:pPr>
                <a:defRPr/>
              </a:pPr>
              <a:t>22</a:t>
            </a:fld>
            <a:endParaRPr lang="en-US" altLang="zh-C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77698" y="1052737"/>
            <a:ext cx="1190303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815A67-A9F8-4464-A43A-42955D079F60}" type="slidenum">
              <a:rPr lang="en-US" altLang="zh-CN" smtClean="0"/>
              <a:pPr>
                <a:defRPr/>
              </a:pPr>
              <a:t>23</a:t>
            </a:fld>
            <a:endParaRPr lang="en-US" altLang="zh-CN" dirty="0"/>
          </a:p>
        </p:txBody>
      </p:sp>
      <p:sp>
        <p:nvSpPr>
          <p:cNvPr id="15" name="Rectangle 37"/>
          <p:cNvSpPr>
            <a:spLocks noChangeArrowheads="1"/>
          </p:cNvSpPr>
          <p:nvPr/>
        </p:nvSpPr>
        <p:spPr bwMode="auto">
          <a:xfrm>
            <a:off x="6888088" y="1124744"/>
            <a:ext cx="3528392" cy="5112568"/>
          </a:xfrm>
          <a:prstGeom prst="rect">
            <a:avLst/>
          </a:prstGeom>
          <a:solidFill>
            <a:schemeClr val="bg1"/>
          </a:solidFill>
          <a:ln w="25400">
            <a:solidFill>
              <a:srgbClr val="0099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6" name="Picture 7" descr="BannerObenOhne.jpg                                             002EF66CMacintosh HD                   B55BF55B: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-27384"/>
            <a:ext cx="914400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24000" y="51488"/>
            <a:ext cx="9144000" cy="857232"/>
          </a:xfrm>
          <a:noFill/>
        </p:spPr>
        <p:txBody>
          <a:bodyPr/>
          <a:lstStyle/>
          <a:p>
            <a:pPr algn="l"/>
            <a:r>
              <a:rPr lang="en-US" altLang="zh-CN" sz="2400" dirty="0">
                <a:solidFill>
                  <a:schemeClr val="bg1"/>
                </a:solidFill>
                <a:latin typeface="Century Gothic" pitchFamily="34" charset="0"/>
              </a:rPr>
              <a:t>Joint DIII-D/EAST Experiment Developed Fully Non-inductive Scenarios for Steady-State H-mode Operations on EAST</a:t>
            </a:r>
            <a:endParaRPr lang="zh-CN" altLang="en-US" sz="24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5980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19536" y="1094888"/>
            <a:ext cx="4752528" cy="1830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 l="2077" t="14300" r="32675" b="9961"/>
          <a:stretch>
            <a:fillRect/>
          </a:stretch>
        </p:blipFill>
        <p:spPr bwMode="auto">
          <a:xfrm>
            <a:off x="2004238" y="3068960"/>
            <a:ext cx="4523810" cy="3140968"/>
          </a:xfrm>
          <a:prstGeom prst="rect">
            <a:avLst/>
          </a:prstGeom>
          <a:noFill/>
          <a:ln w="25400">
            <a:solidFill>
              <a:srgbClr val="0033CC"/>
            </a:solidFill>
            <a:miter lim="800000"/>
            <a:headEnd/>
            <a:tailEnd/>
          </a:ln>
        </p:spPr>
      </p:pic>
      <p:sp>
        <p:nvSpPr>
          <p:cNvPr id="9" name="下箭头 8"/>
          <p:cNvSpPr/>
          <p:nvPr/>
        </p:nvSpPr>
        <p:spPr>
          <a:xfrm flipV="1">
            <a:off x="3863752" y="2564904"/>
            <a:ext cx="504056" cy="404086"/>
          </a:xfrm>
          <a:prstGeom prst="downArrow">
            <a:avLst/>
          </a:prstGeom>
          <a:solidFill>
            <a:srgbClr val="0099FF"/>
          </a:solidFill>
          <a:ln w="15875">
            <a:solidFill>
              <a:srgbClr val="0099FF"/>
            </a:solidFill>
          </a:ln>
        </p:spPr>
        <p:txBody>
          <a:bodyPr wrap="square" rtlCol="0" anchor="ctr">
            <a:noAutofit/>
          </a:bodyPr>
          <a:lstStyle/>
          <a:p>
            <a:pPr algn="ctr">
              <a:buNone/>
            </a:pPr>
            <a:endParaRPr lang="zh-CN" altLang="en-US" sz="1800" dirty="0">
              <a:latin typeface="+mn-lt"/>
            </a:endParaRPr>
          </a:p>
        </p:txBody>
      </p:sp>
      <p:pic>
        <p:nvPicPr>
          <p:cNvPr id="59802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31504" y="6160504"/>
            <a:ext cx="936104" cy="580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8"/>
          <p:cNvSpPr/>
          <p:nvPr/>
        </p:nvSpPr>
        <p:spPr>
          <a:xfrm>
            <a:off x="3575720" y="6341258"/>
            <a:ext cx="55446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2000" dirty="0">
                <a:solidFill>
                  <a:srgbClr val="0000FF"/>
                </a:solidFill>
                <a:latin typeface="Times New Roman"/>
                <a:cs typeface="Times New Roman"/>
              </a:rPr>
              <a:t>PPC/P2-31 </a:t>
            </a:r>
            <a:r>
              <a:rPr lang="en-US" altLang="zh-CN" sz="2000" dirty="0" err="1">
                <a:solidFill>
                  <a:srgbClr val="0000FF"/>
                </a:solidFill>
                <a:latin typeface="Times New Roman"/>
                <a:cs typeface="Times New Roman"/>
              </a:rPr>
              <a:t>Garofalo</a:t>
            </a:r>
            <a:r>
              <a:rPr lang="en-US" altLang="zh-CN" sz="2000" dirty="0">
                <a:solidFill>
                  <a:srgbClr val="0000FF"/>
                </a:solidFill>
                <a:latin typeface="Times New Roman"/>
                <a:cs typeface="Times New Roman"/>
              </a:rPr>
              <a:t> A.;    EX/P2-39 Gong X. </a:t>
            </a:r>
          </a:p>
        </p:txBody>
      </p:sp>
      <p:pic>
        <p:nvPicPr>
          <p:cNvPr id="598022" name="Picture 6"/>
          <p:cNvPicPr>
            <a:picLocks noChangeAspect="1" noChangeArrowheads="1"/>
          </p:cNvPicPr>
          <p:nvPr/>
        </p:nvPicPr>
        <p:blipFill>
          <a:blip r:embed="rId8" cstate="print"/>
          <a:srcRect b="2251"/>
          <a:stretch>
            <a:fillRect/>
          </a:stretch>
        </p:blipFill>
        <p:spPr bwMode="auto">
          <a:xfrm>
            <a:off x="7104113" y="1196752"/>
            <a:ext cx="2843663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41" name="Picture 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32104" y="1628800"/>
            <a:ext cx="3312368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8"/>
          <p:cNvSpPr/>
          <p:nvPr/>
        </p:nvSpPr>
        <p:spPr>
          <a:xfrm>
            <a:off x="7176120" y="1167136"/>
            <a:ext cx="288032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dirty="0">
                <a:solidFill>
                  <a:srgbClr val="0099FF"/>
                </a:solidFill>
                <a:latin typeface="Century Gothic" pitchFamily="34" charset="0"/>
                <a:cs typeface="Times New Roman"/>
              </a:rPr>
              <a:t>Prediction for EAST</a:t>
            </a:r>
          </a:p>
        </p:txBody>
      </p:sp>
      <p:pic>
        <p:nvPicPr>
          <p:cNvPr id="598021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840416" y="6165304"/>
            <a:ext cx="687260" cy="643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73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3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List of EAST contributions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815A67-A9F8-4464-A43A-42955D079F60}" type="slidenum">
              <a:rPr lang="en-US" altLang="zh-CN" smtClean="0"/>
              <a:pPr>
                <a:defRPr/>
              </a:pPr>
              <a:t>24</a:t>
            </a:fld>
            <a:endParaRPr lang="en-US" altLang="zh-CN"/>
          </a:p>
        </p:txBody>
      </p:sp>
      <p:sp>
        <p:nvSpPr>
          <p:cNvPr id="5" name="TextBox 4"/>
          <p:cNvSpPr txBox="1"/>
          <p:nvPr/>
        </p:nvSpPr>
        <p:spPr>
          <a:xfrm>
            <a:off x="1524000" y="1190938"/>
            <a:ext cx="9144000" cy="5478423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buClr>
                <a:srgbClr val="0000FF"/>
              </a:buClr>
              <a:buFont typeface="Wingdings" pitchFamily="2" charset="2"/>
              <a:buChar char="l"/>
            </a:pPr>
            <a:r>
              <a:rPr lang="en-US" altLang="zh-CN" sz="1400" dirty="0">
                <a:solidFill>
                  <a:srgbClr val="0000FF"/>
                </a:solidFill>
              </a:rPr>
              <a:t>EX/P2-39 X. Gong: </a:t>
            </a:r>
            <a:r>
              <a:rPr lang="en-US" altLang="zh-CN" sz="1400" dirty="0"/>
              <a:t>Development of Fully Non-inductive Scenario at High Bootstrap Current Fraction for Steady </a:t>
            </a:r>
          </a:p>
          <a:p>
            <a:pPr>
              <a:spcBef>
                <a:spcPts val="0"/>
              </a:spcBef>
              <a:buClr>
                <a:srgbClr val="0000FF"/>
              </a:buClr>
            </a:pPr>
            <a:r>
              <a:rPr lang="en-US" altLang="zh-CN" sz="1400" dirty="0"/>
              <a:t>State </a:t>
            </a:r>
            <a:r>
              <a:rPr lang="en-US" altLang="zh-CN" sz="1400" dirty="0" err="1"/>
              <a:t>Tokamak</a:t>
            </a:r>
            <a:r>
              <a:rPr lang="en-US" altLang="zh-CN" sz="1400" dirty="0"/>
              <a:t> Operation on DIII-D and EAST</a:t>
            </a:r>
          </a:p>
          <a:p>
            <a:pPr>
              <a:spcBef>
                <a:spcPts val="0"/>
              </a:spcBef>
              <a:buClr>
                <a:srgbClr val="0000FF"/>
              </a:buClr>
              <a:buFont typeface="Wingdings" pitchFamily="2" charset="2"/>
              <a:buChar char="l"/>
            </a:pPr>
            <a:r>
              <a:rPr lang="en-US" altLang="zh-CN" sz="1400" dirty="0">
                <a:solidFill>
                  <a:srgbClr val="0000FF"/>
                </a:solidFill>
              </a:rPr>
              <a:t>EX/9-5 G. </a:t>
            </a:r>
            <a:r>
              <a:rPr lang="en-US" altLang="zh-CN" sz="1400" dirty="0" err="1">
                <a:solidFill>
                  <a:srgbClr val="0000FF"/>
                </a:solidFill>
              </a:rPr>
              <a:t>Xu</a:t>
            </a:r>
            <a:r>
              <a:rPr lang="en-US" altLang="zh-CN" sz="1400" dirty="0">
                <a:solidFill>
                  <a:srgbClr val="0000FF"/>
                </a:solidFill>
              </a:rPr>
              <a:t>: </a:t>
            </a:r>
            <a:r>
              <a:rPr lang="en-US" altLang="zh-CN" sz="1400" dirty="0"/>
              <a:t>A Long-Pulse H-Mode Regime with a New Coherent Mode Providing Continuous Transport across Pedestal in EAST</a:t>
            </a:r>
          </a:p>
          <a:p>
            <a:pPr>
              <a:spcBef>
                <a:spcPts val="0"/>
              </a:spcBef>
              <a:buClr>
                <a:srgbClr val="0000FF"/>
              </a:buClr>
              <a:buFont typeface="Wingdings" pitchFamily="2" charset="2"/>
              <a:buChar char="l"/>
            </a:pPr>
            <a:r>
              <a:rPr lang="en-US" altLang="zh-CN" sz="1400" dirty="0">
                <a:solidFill>
                  <a:srgbClr val="0000FF"/>
                </a:solidFill>
              </a:rPr>
              <a:t>EX/P3-3 X. Zhang: </a:t>
            </a:r>
            <a:r>
              <a:rPr lang="en-US" altLang="zh-CN" sz="1400" dirty="0"/>
              <a:t>High Power ICRF Systems and Heating Experiments in EAST</a:t>
            </a:r>
          </a:p>
          <a:p>
            <a:pPr>
              <a:spcBef>
                <a:spcPts val="0"/>
              </a:spcBef>
              <a:buClr>
                <a:srgbClr val="0000FF"/>
              </a:buClr>
              <a:buFont typeface="Wingdings" pitchFamily="2" charset="2"/>
              <a:buChar char="l"/>
            </a:pPr>
            <a:r>
              <a:rPr lang="en-US" altLang="zh-CN" sz="1400" dirty="0">
                <a:solidFill>
                  <a:srgbClr val="0000FF"/>
                </a:solidFill>
              </a:rPr>
              <a:t>EX/P3-4 G. </a:t>
            </a:r>
            <a:r>
              <a:rPr lang="en-US" altLang="zh-CN" sz="1400" dirty="0" err="1">
                <a:solidFill>
                  <a:srgbClr val="0000FF"/>
                </a:solidFill>
              </a:rPr>
              <a:t>Calabro</a:t>
            </a:r>
            <a:r>
              <a:rPr lang="en-US" altLang="zh-CN" sz="1400" dirty="0">
                <a:solidFill>
                  <a:srgbClr val="0000FF"/>
                </a:solidFill>
              </a:rPr>
              <a:t>: </a:t>
            </a:r>
            <a:r>
              <a:rPr lang="en-US" altLang="zh-CN" sz="1400" dirty="0"/>
              <a:t>EAST Snowflake Experiment: Scenario Development and Edge Simulations</a:t>
            </a:r>
          </a:p>
          <a:p>
            <a:pPr>
              <a:spcBef>
                <a:spcPts val="0"/>
              </a:spcBef>
              <a:buClr>
                <a:srgbClr val="0000FF"/>
              </a:buClr>
              <a:buFont typeface="Wingdings" pitchFamily="2" charset="2"/>
              <a:buChar char="l"/>
            </a:pPr>
            <a:r>
              <a:rPr lang="en-US" altLang="zh-CN" sz="1400" dirty="0">
                <a:solidFill>
                  <a:srgbClr val="0000FF"/>
                </a:solidFill>
              </a:rPr>
              <a:t>EX/P3-5 B. </a:t>
            </a:r>
            <a:r>
              <a:rPr lang="en-US" altLang="zh-CN" sz="1400" dirty="0" err="1">
                <a:solidFill>
                  <a:srgbClr val="0000FF"/>
                </a:solidFill>
              </a:rPr>
              <a:t>Lyu</a:t>
            </a:r>
            <a:r>
              <a:rPr lang="en-US" altLang="zh-CN" sz="1400" dirty="0">
                <a:solidFill>
                  <a:srgbClr val="0000FF"/>
                </a:solidFill>
              </a:rPr>
              <a:t>:</a:t>
            </a:r>
            <a:r>
              <a:rPr lang="en-US" altLang="zh-CN" sz="1400" dirty="0"/>
              <a:t> Core Plasma Rotation Characteristics of RF-Heated H-Mode Discharges on EAST</a:t>
            </a:r>
          </a:p>
          <a:p>
            <a:pPr>
              <a:spcBef>
                <a:spcPts val="0"/>
              </a:spcBef>
              <a:buClr>
                <a:srgbClr val="0000FF"/>
              </a:buClr>
              <a:buFont typeface="Wingdings" pitchFamily="2" charset="2"/>
              <a:buChar char="l"/>
            </a:pPr>
            <a:r>
              <a:rPr lang="en-US" altLang="zh-CN" sz="1400" dirty="0">
                <a:solidFill>
                  <a:srgbClr val="0000FF"/>
                </a:solidFill>
              </a:rPr>
              <a:t>EX/P3-6 L. Xiang: </a:t>
            </a:r>
            <a:r>
              <a:rPr lang="en-US" altLang="zh-CN" sz="1400" dirty="0"/>
              <a:t>Investigation of Argon Seeding in Different </a:t>
            </a:r>
            <a:r>
              <a:rPr lang="en-US" altLang="zh-CN" sz="1400" dirty="0" err="1"/>
              <a:t>Divertor</a:t>
            </a:r>
            <a:r>
              <a:rPr lang="en-US" altLang="zh-CN" sz="1400" dirty="0"/>
              <a:t> Configurations in EAST and Corresponding SOLPS 5.0 Modeling</a:t>
            </a:r>
          </a:p>
          <a:p>
            <a:pPr>
              <a:spcBef>
                <a:spcPts val="0"/>
              </a:spcBef>
              <a:buClr>
                <a:srgbClr val="0000FF"/>
              </a:buClr>
              <a:buFont typeface="Wingdings" pitchFamily="2" charset="2"/>
              <a:buChar char="l"/>
            </a:pPr>
            <a:r>
              <a:rPr lang="en-US" altLang="zh-CN" sz="1400" dirty="0">
                <a:solidFill>
                  <a:srgbClr val="0000FF"/>
                </a:solidFill>
              </a:rPr>
              <a:t>EX/P3-7 G. Li: </a:t>
            </a:r>
            <a:r>
              <a:rPr lang="en-US" altLang="zh-CN" sz="1400" dirty="0"/>
              <a:t>Studies of Impact of Edge Current Profiles, Plasma Shaping, Nonlinearity on Edge Localized Modes with BOUT++ Code</a:t>
            </a:r>
          </a:p>
          <a:p>
            <a:pPr>
              <a:spcBef>
                <a:spcPts val="0"/>
              </a:spcBef>
              <a:buClr>
                <a:srgbClr val="0000FF"/>
              </a:buClr>
              <a:buFont typeface="Wingdings" pitchFamily="2" charset="2"/>
              <a:buChar char="l"/>
            </a:pPr>
            <a:r>
              <a:rPr lang="en-US" altLang="zh-CN" sz="1400" dirty="0">
                <a:solidFill>
                  <a:srgbClr val="0000FF"/>
                </a:solidFill>
              </a:rPr>
              <a:t>EX/P3-8 Y. Liang: </a:t>
            </a:r>
            <a:r>
              <a:rPr lang="en-US" altLang="zh-CN" sz="1400" dirty="0"/>
              <a:t>ELM Mitigation by Lower Hybrid Waves in EAST</a:t>
            </a:r>
          </a:p>
          <a:p>
            <a:pPr>
              <a:spcBef>
                <a:spcPts val="0"/>
              </a:spcBef>
              <a:buClr>
                <a:srgbClr val="0000FF"/>
              </a:buClr>
              <a:buFont typeface="Wingdings" pitchFamily="2" charset="2"/>
              <a:buChar char="l"/>
            </a:pPr>
            <a:r>
              <a:rPr lang="en-US" altLang="zh-CN" sz="1400" dirty="0">
                <a:solidFill>
                  <a:srgbClr val="0000FF"/>
                </a:solidFill>
              </a:rPr>
              <a:t>EX/P3-9 X. </a:t>
            </a:r>
            <a:r>
              <a:rPr lang="en-US" altLang="zh-CN" sz="1400" dirty="0" err="1">
                <a:solidFill>
                  <a:srgbClr val="0000FF"/>
                </a:solidFill>
              </a:rPr>
              <a:t>Gao</a:t>
            </a:r>
            <a:r>
              <a:rPr lang="en-US" altLang="zh-CN" sz="1400" dirty="0">
                <a:solidFill>
                  <a:srgbClr val="0000FF"/>
                </a:solidFill>
              </a:rPr>
              <a:t>: </a:t>
            </a:r>
            <a:r>
              <a:rPr lang="en-US" altLang="zh-CN" sz="1400" dirty="0"/>
              <a:t>Study of Pedestal Turbulence on EAST </a:t>
            </a:r>
            <a:r>
              <a:rPr lang="en-US" altLang="zh-CN" sz="1400" dirty="0" err="1"/>
              <a:t>Tokamak</a:t>
            </a:r>
            <a:endParaRPr lang="en-US" altLang="zh-CN" sz="1400" dirty="0"/>
          </a:p>
          <a:p>
            <a:pPr>
              <a:spcBef>
                <a:spcPts val="0"/>
              </a:spcBef>
              <a:buClr>
                <a:srgbClr val="0000FF"/>
              </a:buClr>
              <a:buFont typeface="Wingdings" pitchFamily="2" charset="2"/>
              <a:buChar char="l"/>
            </a:pPr>
            <a:r>
              <a:rPr lang="en-US" altLang="zh-CN" sz="1400" dirty="0">
                <a:solidFill>
                  <a:srgbClr val="0000FF"/>
                </a:solidFill>
              </a:rPr>
              <a:t>EX/P3-10 L. Wang: </a:t>
            </a:r>
            <a:r>
              <a:rPr lang="en-US" altLang="zh-CN" sz="1400" dirty="0"/>
              <a:t>Progress in Active Control of </a:t>
            </a:r>
            <a:r>
              <a:rPr lang="en-US" altLang="zh-CN" sz="1400" dirty="0" err="1"/>
              <a:t>Divertor</a:t>
            </a:r>
            <a:r>
              <a:rPr lang="en-US" altLang="zh-CN" sz="1400" dirty="0"/>
              <a:t> Power Load in the EAST </a:t>
            </a:r>
            <a:r>
              <a:rPr lang="en-US" altLang="zh-CN" sz="1400" dirty="0" err="1"/>
              <a:t>Tokamak</a:t>
            </a:r>
            <a:endParaRPr lang="en-US" altLang="zh-CN" sz="1400" dirty="0"/>
          </a:p>
          <a:p>
            <a:pPr>
              <a:spcBef>
                <a:spcPts val="0"/>
              </a:spcBef>
              <a:buClr>
                <a:srgbClr val="0000FF"/>
              </a:buClr>
              <a:buFont typeface="Wingdings" pitchFamily="2" charset="2"/>
              <a:buChar char="l"/>
            </a:pPr>
            <a:r>
              <a:rPr lang="en-US" altLang="zh-CN" sz="1400" dirty="0">
                <a:solidFill>
                  <a:srgbClr val="0000FF"/>
                </a:solidFill>
              </a:rPr>
              <a:t>EX/P3-11 B. Ding: </a:t>
            </a:r>
            <a:r>
              <a:rPr lang="en-US" altLang="zh-CN" sz="1400" dirty="0"/>
              <a:t>Investigation of LHW-Plasma Coupling and CD Related to H-Mode Experiments in EAST</a:t>
            </a:r>
          </a:p>
          <a:p>
            <a:pPr>
              <a:spcBef>
                <a:spcPts val="0"/>
              </a:spcBef>
              <a:buClr>
                <a:srgbClr val="0000FF"/>
              </a:buClr>
              <a:buFont typeface="Wingdings" pitchFamily="2" charset="2"/>
              <a:buChar char="l"/>
            </a:pPr>
            <a:r>
              <a:rPr lang="en-US" altLang="zh-CN" sz="1400" dirty="0">
                <a:solidFill>
                  <a:srgbClr val="0000FF"/>
                </a:solidFill>
              </a:rPr>
              <a:t>EX/P3-12 Y. </a:t>
            </a:r>
            <a:r>
              <a:rPr lang="en-US" altLang="zh-CN" sz="1400" dirty="0" err="1">
                <a:solidFill>
                  <a:srgbClr val="0000FF"/>
                </a:solidFill>
              </a:rPr>
              <a:t>Xu</a:t>
            </a:r>
            <a:r>
              <a:rPr lang="en-US" altLang="zh-CN" sz="1400" dirty="0">
                <a:solidFill>
                  <a:srgbClr val="0000FF"/>
                </a:solidFill>
              </a:rPr>
              <a:t>: </a:t>
            </a:r>
            <a:r>
              <a:rPr lang="en-US" altLang="zh-CN" sz="1400" dirty="0"/>
              <a:t>The Latest Development of EAST Neutral Beam Injector</a:t>
            </a:r>
          </a:p>
          <a:p>
            <a:pPr>
              <a:spcBef>
                <a:spcPts val="0"/>
              </a:spcBef>
              <a:buClr>
                <a:srgbClr val="0000FF"/>
              </a:buClr>
              <a:buFont typeface="Wingdings" pitchFamily="2" charset="2"/>
              <a:buChar char="l"/>
            </a:pPr>
            <a:r>
              <a:rPr lang="en-US" altLang="zh-CN" sz="1400" dirty="0">
                <a:solidFill>
                  <a:srgbClr val="0000FF"/>
                </a:solidFill>
              </a:rPr>
              <a:t>FIP/P4-2 L. </a:t>
            </a:r>
            <a:r>
              <a:rPr lang="en-US" altLang="zh-CN" sz="1400" dirty="0" err="1">
                <a:solidFill>
                  <a:srgbClr val="0000FF"/>
                </a:solidFill>
              </a:rPr>
              <a:t>Hu</a:t>
            </a:r>
            <a:r>
              <a:rPr lang="en-US" altLang="zh-CN" sz="1400" dirty="0">
                <a:solidFill>
                  <a:srgbClr val="0000FF"/>
                </a:solidFill>
              </a:rPr>
              <a:t>: </a:t>
            </a:r>
            <a:r>
              <a:rPr lang="en-US" altLang="zh-CN" sz="1400" dirty="0"/>
              <a:t>Progress on the ITER Diagnostic-Radial X-Ray Camera</a:t>
            </a:r>
          </a:p>
          <a:p>
            <a:pPr>
              <a:spcBef>
                <a:spcPts val="0"/>
              </a:spcBef>
              <a:buClr>
                <a:srgbClr val="0000FF"/>
              </a:buClr>
              <a:buFont typeface="Wingdings" pitchFamily="2" charset="2"/>
              <a:buChar char="l"/>
            </a:pPr>
            <a:r>
              <a:rPr lang="en-US" altLang="zh-CN" sz="1400" dirty="0">
                <a:solidFill>
                  <a:srgbClr val="0000FF"/>
                </a:solidFill>
              </a:rPr>
              <a:t>TH/P2-1 C. Pan: </a:t>
            </a:r>
            <a:r>
              <a:rPr lang="en-US" altLang="zh-CN" sz="1400" dirty="0"/>
              <a:t>The Combining Effect of the Inductive Electric Field and the Lower </a:t>
            </a:r>
            <a:r>
              <a:rPr lang="en-US" altLang="zh-CN" sz="1400" dirty="0" err="1"/>
              <a:t>HybridWaves</a:t>
            </a:r>
            <a:r>
              <a:rPr lang="en-US" altLang="zh-CN" sz="1400" dirty="0"/>
              <a:t> on the Impurity Ions </a:t>
            </a:r>
            <a:r>
              <a:rPr lang="en-US" altLang="zh-CN" sz="1400" dirty="0" err="1"/>
              <a:t>Toroidal</a:t>
            </a:r>
            <a:r>
              <a:rPr lang="en-US" altLang="zh-CN" sz="1400" dirty="0"/>
              <a:t> Rotation in the Lower Hybrid Current Drive </a:t>
            </a:r>
            <a:r>
              <a:rPr lang="en-US" altLang="zh-CN" sz="1400" dirty="0" err="1"/>
              <a:t>Tokamak</a:t>
            </a:r>
            <a:r>
              <a:rPr lang="en-US" altLang="zh-CN" sz="1400" dirty="0"/>
              <a:t> Plasmas</a:t>
            </a:r>
          </a:p>
          <a:p>
            <a:pPr>
              <a:spcBef>
                <a:spcPts val="0"/>
              </a:spcBef>
              <a:buClr>
                <a:srgbClr val="0000FF"/>
              </a:buClr>
              <a:buFont typeface="Wingdings" pitchFamily="2" charset="2"/>
              <a:buChar char="l"/>
            </a:pPr>
            <a:r>
              <a:rPr lang="en-US" altLang="zh-CN" sz="1400" dirty="0">
                <a:solidFill>
                  <a:srgbClr val="0000FF"/>
                </a:solidFill>
              </a:rPr>
              <a:t>TH/P2-45 T. Xia: </a:t>
            </a:r>
            <a:r>
              <a:rPr lang="en-US" altLang="zh-CN" sz="1400" dirty="0">
                <a:solidFill>
                  <a:schemeClr val="tx1"/>
                </a:solidFill>
              </a:rPr>
              <a:t>Fluid Simulation of Particle and Heat Fluxes during Burst of ELMs on EAST and DIII-D</a:t>
            </a:r>
          </a:p>
          <a:p>
            <a:pPr>
              <a:spcBef>
                <a:spcPts val="0"/>
              </a:spcBef>
              <a:buClr>
                <a:srgbClr val="0000FF"/>
              </a:buClr>
              <a:buFont typeface="Wingdings" pitchFamily="2" charset="2"/>
              <a:buChar char="l"/>
            </a:pPr>
            <a:r>
              <a:rPr lang="en-US" altLang="zh-CN" sz="1400" dirty="0">
                <a:solidFill>
                  <a:srgbClr val="0000FF"/>
                </a:solidFill>
              </a:rPr>
              <a:t>TH/P3-13 X. Gong: </a:t>
            </a:r>
            <a:r>
              <a:rPr lang="en-US" altLang="zh-CN" sz="1400" dirty="0"/>
              <a:t>Theoretical Analysis of ICRH Antenna’s Impedance Matching for </a:t>
            </a:r>
            <a:r>
              <a:rPr lang="en-US" altLang="zh-CN" sz="1400" dirty="0" err="1"/>
              <a:t>ELMy</a:t>
            </a:r>
            <a:r>
              <a:rPr lang="en-US" altLang="zh-CN" sz="1400" dirty="0"/>
              <a:t> Plasmas on EAST</a:t>
            </a:r>
          </a:p>
          <a:p>
            <a:pPr>
              <a:spcBef>
                <a:spcPts val="0"/>
              </a:spcBef>
              <a:buClr>
                <a:srgbClr val="0000FF"/>
              </a:buClr>
              <a:buFont typeface="Wingdings" pitchFamily="2" charset="2"/>
              <a:buChar char="l"/>
            </a:pPr>
            <a:r>
              <a:rPr lang="en-US" altLang="zh-CN" sz="1400" dirty="0">
                <a:solidFill>
                  <a:srgbClr val="0000FF"/>
                </a:solidFill>
              </a:rPr>
              <a:t>EX/P6-54 G. </a:t>
            </a:r>
            <a:r>
              <a:rPr lang="en-US" altLang="zh-CN" sz="1400" dirty="0" err="1">
                <a:solidFill>
                  <a:srgbClr val="0000FF"/>
                </a:solidFill>
              </a:rPr>
              <a:t>Xu</a:t>
            </a:r>
            <a:r>
              <a:rPr lang="en-US" altLang="zh-CN" sz="1400" dirty="0">
                <a:solidFill>
                  <a:srgbClr val="0000FF"/>
                </a:solidFill>
              </a:rPr>
              <a:t>: </a:t>
            </a:r>
            <a:r>
              <a:rPr lang="en-US" altLang="zh-CN" sz="1400" dirty="0"/>
              <a:t>The Role of Lithium Conditioning in Achieving High Performance Long Pulse H-Mode in the NSTX and EAST Devices</a:t>
            </a:r>
          </a:p>
          <a:p>
            <a:pPr>
              <a:spcBef>
                <a:spcPts val="0"/>
              </a:spcBef>
              <a:buClr>
                <a:srgbClr val="0000FF"/>
              </a:buClr>
              <a:buFont typeface="Wingdings" pitchFamily="2" charset="2"/>
              <a:buChar char="l"/>
            </a:pPr>
            <a:r>
              <a:rPr lang="en-US" altLang="zh-CN" sz="1400" dirty="0">
                <a:solidFill>
                  <a:srgbClr val="0000FF"/>
                </a:solidFill>
              </a:rPr>
              <a:t>MPT/P8-14 G. </a:t>
            </a:r>
            <a:r>
              <a:rPr lang="en-US" altLang="zh-CN" sz="1400" dirty="0" err="1">
                <a:solidFill>
                  <a:srgbClr val="0000FF"/>
                </a:solidFill>
              </a:rPr>
              <a:t>Luo</a:t>
            </a:r>
            <a:r>
              <a:rPr lang="en-US" altLang="zh-CN" sz="1400" dirty="0">
                <a:solidFill>
                  <a:srgbClr val="0000FF"/>
                </a:solidFill>
              </a:rPr>
              <a:t>: </a:t>
            </a:r>
            <a:r>
              <a:rPr lang="en-US" altLang="zh-CN" sz="1400" dirty="0"/>
              <a:t>Overview on Design and Development of EAST Tungsten/Copper </a:t>
            </a:r>
            <a:r>
              <a:rPr lang="en-US" altLang="zh-CN" sz="1400" dirty="0" err="1"/>
              <a:t>Divertor</a:t>
            </a:r>
            <a:r>
              <a:rPr lang="en-US" altLang="zh-CN" sz="1400" dirty="0"/>
              <a:t> and Tungsten-Related  Plasma-Wall Interaction Experiments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0"/>
            <a:ext cx="10001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6" descr="院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988" y="285728"/>
            <a:ext cx="816237" cy="785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 descr="http://aappsbulletin.org/img/201408/active_01_01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0"/>
            <a:ext cx="6588224" cy="4293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图片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293096"/>
            <a:ext cx="6300192" cy="256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815A67-A9F8-4464-A43A-42955D079F60}" type="slidenum">
              <a:rPr lang="en-US" altLang="zh-CN" smtClean="0"/>
              <a:pPr>
                <a:defRPr/>
              </a:pPr>
              <a:t>25</a:t>
            </a:fld>
            <a:endParaRPr lang="en-US" altLang="zh-CN"/>
          </a:p>
        </p:txBody>
      </p:sp>
      <p:sp>
        <p:nvSpPr>
          <p:cNvPr id="10" name="标题 1"/>
          <p:cNvSpPr txBox="1">
            <a:spLocks/>
          </p:cNvSpPr>
          <p:nvPr/>
        </p:nvSpPr>
        <p:spPr bwMode="auto">
          <a:xfrm>
            <a:off x="6924600" y="1844824"/>
            <a:ext cx="3635896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 anchor="ctr"/>
          <a:lstStyle/>
          <a:p>
            <a:pPr algn="r" eaLnBrk="0" hangingPunct="0">
              <a:lnSpc>
                <a:spcPct val="120000"/>
              </a:lnSpc>
            </a:pPr>
            <a:r>
              <a:rPr lang="en-US" altLang="zh-CN" sz="48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宋体" charset="0"/>
                <a:cs typeface="Arial" pitchFamily="34" charset="0"/>
              </a:rPr>
              <a:t>Thank you!</a:t>
            </a:r>
            <a:endParaRPr kumimoji="0" lang="en-US" altLang="zh-CN" sz="4800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华文中宋" pitchFamily="2" charset="-122"/>
              <a:cs typeface="Arial" pitchFamily="34" charset="0"/>
            </a:endParaRPr>
          </a:p>
        </p:txBody>
      </p:sp>
      <p:pic>
        <p:nvPicPr>
          <p:cNvPr id="7" name="图片 3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6198" y="4293096"/>
            <a:ext cx="3071802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标题 1"/>
          <p:cNvSpPr txBox="1">
            <a:spLocks/>
          </p:cNvSpPr>
          <p:nvPr/>
        </p:nvSpPr>
        <p:spPr bwMode="auto">
          <a:xfrm>
            <a:off x="1775520" y="2852936"/>
            <a:ext cx="8786842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 anchor="ctr"/>
          <a:lstStyle/>
          <a:p>
            <a:pPr algn="ctr" eaLnBrk="0" hangingPunct="0"/>
            <a:endParaRPr kumimoji="0" lang="en-US" altLang="zh-CN" sz="3200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华文中宋" pitchFamily="2" charset="-122"/>
            </a:endParaRPr>
          </a:p>
        </p:txBody>
      </p:sp>
      <p:sp>
        <p:nvSpPr>
          <p:cNvPr id="13" name="矩形 2"/>
          <p:cNvSpPr>
            <a:spLocks noChangeArrowheads="1"/>
          </p:cNvSpPr>
          <p:nvPr/>
        </p:nvSpPr>
        <p:spPr bwMode="auto">
          <a:xfrm>
            <a:off x="1559497" y="6334780"/>
            <a:ext cx="59640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FFFF00"/>
                </a:solidFill>
                <a:latin typeface="Times New Roman" charset="0"/>
                <a:ea typeface="华文中宋" charset="0"/>
                <a:cs typeface="Times New Roman" charset="0"/>
              </a:rPr>
              <a:t>EAST – Test Bed for ITER &amp; CFETR</a:t>
            </a:r>
            <a:endParaRPr lang="en-US" altLang="zh-CN" sz="2800" dirty="0">
              <a:solidFill>
                <a:srgbClr val="FFFF00"/>
              </a:solidFill>
              <a:latin typeface="Times New Roman" charset="0"/>
              <a:ea typeface="华文中宋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0016" y="3208790"/>
            <a:ext cx="3528392" cy="2590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66876" y="274638"/>
            <a:ext cx="7885508" cy="582594"/>
          </a:xfrm>
        </p:spPr>
        <p:txBody>
          <a:bodyPr/>
          <a:lstStyle/>
          <a:p>
            <a:r>
              <a:rPr lang="en-US" altLang="zh-CN" dirty="0" smtClean="0"/>
              <a:t>Introduction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815A67-A9F8-4464-A43A-42955D079F60}" type="slidenum">
              <a:rPr lang="en-US" altLang="zh-CN" smtClean="0"/>
              <a:pPr>
                <a:defRPr/>
              </a:pPr>
              <a:t>3</a:t>
            </a:fld>
            <a:endParaRPr lang="en-US" altLang="zh-CN"/>
          </a:p>
        </p:txBody>
      </p:sp>
      <p:sp>
        <p:nvSpPr>
          <p:cNvPr id="7" name="矩形 6"/>
          <p:cNvSpPr/>
          <p:nvPr/>
        </p:nvSpPr>
        <p:spPr>
          <a:xfrm>
            <a:off x="1847528" y="1124745"/>
            <a:ext cx="8424936" cy="192873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indent="361950" eaLnBrk="0" hangingPunct="0">
              <a:lnSpc>
                <a:spcPct val="110000"/>
              </a:lnSpc>
              <a:spcBef>
                <a:spcPct val="20000"/>
              </a:spcBef>
              <a:buClr>
                <a:srgbClr val="0033CC"/>
              </a:buClr>
              <a:buSzPct val="85000"/>
              <a:buFont typeface="Wingdings" pitchFamily="2" charset="2"/>
              <a:buChar char="l"/>
              <a:defRPr/>
            </a:pPr>
            <a:r>
              <a:rPr lang="en-US" altLang="zh-CN" sz="2000" dirty="0">
                <a:solidFill>
                  <a:srgbClr val="FF0000"/>
                </a:solidFill>
                <a:latin typeface="+mn-lt"/>
                <a:ea typeface="宋体" charset="-122"/>
                <a:cs typeface="Times New Roman" pitchFamily="18" charset="0"/>
              </a:rPr>
              <a:t>EAST as a SC machine aims at high performance long pulse operations. </a:t>
            </a:r>
          </a:p>
          <a:p>
            <a:pPr indent="361950" eaLnBrk="0" hangingPunct="0">
              <a:lnSpc>
                <a:spcPct val="110000"/>
              </a:lnSpc>
              <a:spcBef>
                <a:spcPts val="800"/>
              </a:spcBef>
              <a:buClr>
                <a:srgbClr val="0033CC"/>
              </a:buClr>
              <a:buSzPct val="85000"/>
              <a:buFont typeface="Wingdings" pitchFamily="2" charset="2"/>
              <a:buChar char="l"/>
              <a:defRPr/>
            </a:pPr>
            <a:r>
              <a:rPr lang="en-US" altLang="zh-CN" sz="2000" dirty="0">
                <a:solidFill>
                  <a:srgbClr val="0033CC"/>
                </a:solidFill>
                <a:latin typeface="+mn-lt"/>
                <a:ea typeface="宋体" charset="-122"/>
                <a:cs typeface="Times New Roman" pitchFamily="18" charset="0"/>
              </a:rPr>
              <a:t>The enhanced capabilities since last IAEA-FEC allow EAST</a:t>
            </a:r>
          </a:p>
          <a:p>
            <a:pPr marL="361950" indent="180975" algn="just">
              <a:spcBef>
                <a:spcPts val="0"/>
              </a:spcBef>
              <a:spcAft>
                <a:spcPts val="0"/>
              </a:spcAft>
              <a:buSzPct val="85000"/>
              <a:buFont typeface="Wingdings" pitchFamily="2" charset="2"/>
              <a:buChar char="Ø"/>
              <a:tabLst>
                <a:tab pos="361950" algn="l"/>
              </a:tabLst>
            </a:pPr>
            <a:r>
              <a:rPr lang="en-US" altLang="zh-CN" sz="2000" dirty="0">
                <a:solidFill>
                  <a:srgbClr val="FF0000"/>
                </a:solidFill>
                <a:latin typeface="+mn-lt"/>
                <a:ea typeface="宋体" charset="-122"/>
                <a:cs typeface="Times New Roman" pitchFamily="18" charset="0"/>
              </a:rPr>
              <a:t> Fully non-inductive operation with high </a:t>
            </a:r>
            <a:r>
              <a:rPr lang="en-US" altLang="zh-CN" sz="2000" i="1" dirty="0" err="1">
                <a:solidFill>
                  <a:srgbClr val="FF0000"/>
                </a:solidFill>
                <a:latin typeface="+mn-lt"/>
                <a:ea typeface="宋体" charset="-122"/>
                <a:cs typeface="Times New Roman" pitchFamily="18" charset="0"/>
              </a:rPr>
              <a:t>f</a:t>
            </a:r>
            <a:r>
              <a:rPr lang="en-US" altLang="zh-CN" sz="2000" i="1" baseline="-25000" dirty="0" err="1">
                <a:solidFill>
                  <a:srgbClr val="FF0000"/>
                </a:solidFill>
                <a:latin typeface="+mn-lt"/>
                <a:ea typeface="宋体" charset="-122"/>
                <a:cs typeface="Times New Roman" pitchFamily="18" charset="0"/>
              </a:rPr>
              <a:t>bs</a:t>
            </a:r>
            <a:r>
              <a:rPr lang="en-US" altLang="zh-CN" sz="2000" dirty="0">
                <a:solidFill>
                  <a:srgbClr val="FF0000"/>
                </a:solidFill>
                <a:latin typeface="+mn-lt"/>
                <a:ea typeface="宋体" charset="-122"/>
                <a:cs typeface="Times New Roman" pitchFamily="18" charset="0"/>
              </a:rPr>
              <a:t>.</a:t>
            </a:r>
            <a:endParaRPr lang="en-US" altLang="zh-CN" sz="2000" i="1" dirty="0">
              <a:solidFill>
                <a:srgbClr val="FF0000"/>
              </a:solidFill>
              <a:latin typeface="+mn-lt"/>
              <a:ea typeface="宋体" charset="-122"/>
              <a:cs typeface="Times New Roman" pitchFamily="18" charset="0"/>
            </a:endParaRPr>
          </a:p>
          <a:p>
            <a:pPr marL="361950" indent="180975" algn="just">
              <a:spcBef>
                <a:spcPts val="0"/>
              </a:spcBef>
              <a:spcAft>
                <a:spcPts val="0"/>
              </a:spcAft>
              <a:buSzPct val="85000"/>
              <a:buFont typeface="Wingdings" pitchFamily="2" charset="2"/>
              <a:buChar char="Ø"/>
              <a:tabLst>
                <a:tab pos="361950" algn="l"/>
              </a:tabLst>
            </a:pPr>
            <a:r>
              <a:rPr lang="en-US" altLang="zh-CN" sz="2000" i="1" dirty="0">
                <a:solidFill>
                  <a:srgbClr val="FF0000"/>
                </a:solidFill>
                <a:latin typeface="+mn-lt"/>
                <a:ea typeface="宋体" charset="-122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latin typeface="+mn-lt"/>
                <a:ea typeface="宋体" charset="-122"/>
                <a:cs typeface="Times New Roman" pitchFamily="18" charset="0"/>
              </a:rPr>
              <a:t>Active control of transient and stationary heat load on </a:t>
            </a:r>
            <a:r>
              <a:rPr lang="en-US" altLang="zh-CN" sz="2000" dirty="0" err="1">
                <a:solidFill>
                  <a:srgbClr val="FF0000"/>
                </a:solidFill>
                <a:latin typeface="+mn-lt"/>
                <a:ea typeface="宋体" charset="-122"/>
                <a:cs typeface="Times New Roman" pitchFamily="18" charset="0"/>
              </a:rPr>
              <a:t>divertors</a:t>
            </a:r>
            <a:endParaRPr lang="en-US" altLang="zh-CN" sz="2000" dirty="0">
              <a:solidFill>
                <a:srgbClr val="FF0000"/>
              </a:solidFill>
              <a:latin typeface="+mn-lt"/>
            </a:endParaRPr>
          </a:p>
          <a:p>
            <a:pPr indent="361950" eaLnBrk="0" hangingPunct="0">
              <a:lnSpc>
                <a:spcPct val="110000"/>
              </a:lnSpc>
              <a:spcBef>
                <a:spcPts val="800"/>
              </a:spcBef>
              <a:buClr>
                <a:srgbClr val="0033CC"/>
              </a:buClr>
              <a:buSzPct val="85000"/>
              <a:buFont typeface="Wingdings" pitchFamily="2" charset="2"/>
              <a:buChar char="l"/>
              <a:defRPr/>
            </a:pPr>
            <a:r>
              <a:rPr lang="en-US" altLang="zh-CN" sz="2000" dirty="0">
                <a:solidFill>
                  <a:srgbClr val="0033CC"/>
                </a:solidFill>
                <a:latin typeface="+mn-lt"/>
                <a:ea typeface="MS PGothic" pitchFamily="34" charset="-128"/>
              </a:rPr>
              <a:t>Significant progress in H-mode physics for long pulse operations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01990" y="3284984"/>
            <a:ext cx="3643605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3071664" y="5745450"/>
            <a:ext cx="2304256" cy="338554"/>
          </a:xfrm>
          <a:prstGeom prst="rect">
            <a:avLst/>
          </a:prstGeom>
          <a:solidFill>
            <a:schemeClr val="bg1">
              <a:alpha val="70000"/>
            </a:schemeClr>
          </a:solidFill>
          <a:ln w="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None/>
            </a:pPr>
            <a:endParaRPr lang="zh-CN" alt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2999656" y="5733256"/>
            <a:ext cx="2448272" cy="369332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altLang="zh-CN" sz="1800" dirty="0">
                <a:solidFill>
                  <a:srgbClr val="FF0000"/>
                </a:solidFill>
              </a:rPr>
              <a:t>EAST In-Vessel@2014</a:t>
            </a:r>
            <a:endParaRPr lang="zh-CN" altLang="en-US" sz="1800" dirty="0">
              <a:solidFill>
                <a:srgbClr val="FF0000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085154" y="6264325"/>
            <a:ext cx="7920880" cy="43088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indent="361950" eaLnBrk="0" hangingPunct="0">
              <a:lnSpc>
                <a:spcPct val="110000"/>
              </a:lnSpc>
              <a:spcBef>
                <a:spcPts val="1200"/>
              </a:spcBef>
              <a:buClr>
                <a:srgbClr val="0033CC"/>
              </a:buClr>
              <a:buSzPct val="85000"/>
              <a:buFont typeface="Wingdings" pitchFamily="2" charset="2"/>
              <a:buChar char="l"/>
              <a:defRPr/>
            </a:pPr>
            <a:r>
              <a:rPr lang="en-US" altLang="zh-CN" sz="2000" dirty="0">
                <a:solidFill>
                  <a:srgbClr val="0033CC"/>
                </a:solidFill>
                <a:latin typeface="+mn-lt"/>
                <a:ea typeface="MS PGothic" pitchFamily="34" charset="-128"/>
              </a:rPr>
              <a:t>Significance </a:t>
            </a:r>
            <a:r>
              <a:rPr lang="en-US" altLang="zh-CN" sz="2000" dirty="0">
                <a:solidFill>
                  <a:srgbClr val="0033CC"/>
                </a:solidFill>
                <a:latin typeface="+mn-lt"/>
                <a:ea typeface="宋体" charset="-122"/>
                <a:cs typeface="Times New Roman" pitchFamily="18" charset="0"/>
              </a:rPr>
              <a:t>for ITER &amp; future reactors</a:t>
            </a:r>
            <a:endParaRPr lang="en-US" altLang="zh-CN" sz="2000" dirty="0">
              <a:solidFill>
                <a:srgbClr val="0033CC"/>
              </a:solidFill>
              <a:latin typeface="+mn-lt"/>
              <a:ea typeface="MS PGothic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46416" y="5684600"/>
            <a:ext cx="3926048" cy="584775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zh-CN" sz="1600" dirty="0"/>
              <a:t>Transient peak heat load ~20MW/m</a:t>
            </a:r>
            <a:r>
              <a:rPr lang="en-US" altLang="zh-CN" sz="1600" baseline="30000" dirty="0"/>
              <a:t>2</a:t>
            </a:r>
            <a:r>
              <a:rPr lang="en-US" altLang="zh-CN" sz="1600" dirty="0"/>
              <a:t> with </a:t>
            </a:r>
            <a:r>
              <a:rPr lang="en-US" altLang="zh-CN" sz="1600" dirty="0" err="1"/>
              <a:t>P</a:t>
            </a:r>
            <a:r>
              <a:rPr lang="en-US" altLang="zh-CN" sz="1600" baseline="-25000" dirty="0" err="1"/>
              <a:t>abs</a:t>
            </a:r>
            <a:r>
              <a:rPr lang="en-US" altLang="zh-CN" sz="1600" dirty="0"/>
              <a:t> ~2MW in type I </a:t>
            </a:r>
            <a:r>
              <a:rPr lang="en-US" altLang="zh-CN" sz="1600" dirty="0" err="1"/>
              <a:t>ELMy</a:t>
            </a:r>
            <a:r>
              <a:rPr lang="en-US" altLang="zh-CN" sz="1600" dirty="0"/>
              <a:t> H-mode  </a:t>
            </a:r>
            <a:endParaRPr lang="zh-CN" alt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9351129B-83C9-4BE3-BDBB-67C4F3ED1A6D}" type="slidenum">
              <a:rPr lang="en-US" altLang="zh-CN"/>
              <a:pPr>
                <a:defRPr/>
              </a:pPr>
              <a:t>4</a:t>
            </a:fld>
            <a:endParaRPr lang="en-US" altLang="zh-CN"/>
          </a:p>
        </p:txBody>
      </p:sp>
      <p:sp>
        <p:nvSpPr>
          <p:cNvPr id="3074" name="标题 1"/>
          <p:cNvSpPr>
            <a:spLocks noGrp="1"/>
          </p:cNvSpPr>
          <p:nvPr>
            <p:ph type="title"/>
          </p:nvPr>
        </p:nvSpPr>
        <p:spPr>
          <a:xfrm>
            <a:off x="1881158" y="285729"/>
            <a:ext cx="7215238" cy="714375"/>
          </a:xfrm>
        </p:spPr>
        <p:txBody>
          <a:bodyPr/>
          <a:lstStyle/>
          <a:p>
            <a:r>
              <a:rPr lang="en-US" altLang="zh-CN" sz="3600" dirty="0"/>
              <a:t>Outline</a:t>
            </a:r>
            <a:endParaRPr sz="3600" dirty="0"/>
          </a:p>
        </p:txBody>
      </p:sp>
      <p:sp>
        <p:nvSpPr>
          <p:cNvPr id="3076" name="灯片编号占位符 3"/>
          <p:cNvSpPr txBox="1">
            <a:spLocks noGrp="1"/>
          </p:cNvSpPr>
          <p:nvPr/>
        </p:nvSpPr>
        <p:spPr bwMode="auto">
          <a:xfrm>
            <a:off x="8077200" y="6245225"/>
            <a:ext cx="21336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/>
          <a:lstStyle/>
          <a:p>
            <a:pPr algn="r"/>
            <a:fld id="{EB66EC79-B2C0-4DF2-B8D5-59842CF8506E}" type="slidenum">
              <a:rPr lang="en-US" altLang="zh-CN" sz="1400">
                <a:latin typeface="Arial" charset="0"/>
                <a:ea typeface="宋体" pitchFamily="2" charset="-122"/>
              </a:rPr>
              <a:pPr algn="r"/>
              <a:t>4</a:t>
            </a:fld>
            <a:endParaRPr lang="en-US" altLang="zh-CN" sz="1400" dirty="0">
              <a:latin typeface="Arial" charset="0"/>
              <a:ea typeface="宋体" pitchFamily="2" charset="-122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855672" y="1564804"/>
            <a:ext cx="6552696" cy="3304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 marL="441325" indent="-441325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marL="511175" indent="-511175" eaLnBrk="1" hangingPunct="1">
              <a:spcBef>
                <a:spcPts val="2000"/>
              </a:spcBef>
              <a:buClr>
                <a:srgbClr val="0000FF"/>
              </a:buClr>
              <a:buFont typeface="Wingdings" charset="0"/>
              <a:buChar char="Ø"/>
            </a:pPr>
            <a:r>
              <a:rPr lang="en-US" altLang="zh-CN" sz="3200" dirty="0">
                <a:latin typeface="+mj-lt"/>
              </a:rPr>
              <a:t>Introduction</a:t>
            </a:r>
            <a:endParaRPr lang="en-US" altLang="zh-CN" sz="3200" dirty="0">
              <a:latin typeface="+mj-lt"/>
            </a:endParaRPr>
          </a:p>
          <a:p>
            <a:pPr marL="511175" indent="-511175" eaLnBrk="1" hangingPunct="1">
              <a:spcBef>
                <a:spcPts val="2000"/>
              </a:spcBef>
              <a:buClr>
                <a:srgbClr val="0000FF"/>
              </a:buClr>
              <a:buFont typeface="Wingdings" charset="0"/>
              <a:buChar char="Ø"/>
            </a:pPr>
            <a:r>
              <a:rPr lang="en-US" altLang="zh-CN" sz="3200" dirty="0">
                <a:solidFill>
                  <a:srgbClr val="0000FF"/>
                </a:solidFill>
                <a:latin typeface="+mj-lt"/>
              </a:rPr>
              <a:t>EAST upgraded capabilities</a:t>
            </a:r>
            <a:endParaRPr lang="en-US" altLang="zh-CN" sz="3200" dirty="0">
              <a:solidFill>
                <a:srgbClr val="0000FF"/>
              </a:solidFill>
              <a:latin typeface="+mj-lt"/>
            </a:endParaRPr>
          </a:p>
          <a:p>
            <a:pPr marL="511175" indent="-511175" eaLnBrk="1" hangingPunct="1">
              <a:spcBef>
                <a:spcPts val="2000"/>
              </a:spcBef>
              <a:buClr>
                <a:srgbClr val="0000FF"/>
              </a:buClr>
              <a:buFont typeface="Wingdings" charset="0"/>
              <a:buChar char="Ø"/>
            </a:pPr>
            <a:r>
              <a:rPr lang="en-US" altLang="zh-CN" sz="3200" dirty="0">
                <a:latin typeface="+mj-lt"/>
              </a:rPr>
              <a:t>Physics advances for long pulse H-mode operation</a:t>
            </a:r>
          </a:p>
          <a:p>
            <a:pPr marL="511175" indent="-511175" eaLnBrk="1" hangingPunct="1">
              <a:spcBef>
                <a:spcPts val="2000"/>
              </a:spcBef>
              <a:buClr>
                <a:srgbClr val="0000FF"/>
              </a:buClr>
              <a:buFont typeface="Wingdings" charset="0"/>
              <a:buChar char="Ø"/>
            </a:pPr>
            <a:r>
              <a:rPr lang="en-US" altLang="zh-CN" sz="3200" dirty="0">
                <a:latin typeface="+mj-lt"/>
              </a:rPr>
              <a:t>Summary &amp; future plans</a:t>
            </a:r>
          </a:p>
        </p:txBody>
      </p:sp>
    </p:spTree>
  </p:cSld>
  <p:clrMapOvr>
    <a:masterClrMapping/>
  </p:clrMapOvr>
  <p:transition advTm="30859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F:\archangel\My Notes\Origin pictures\EAST simulation\0Dmodel\ind_qss_vs_betaN_SP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4293096"/>
            <a:ext cx="3384376" cy="2448272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</p:pic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4026" y="1124745"/>
            <a:ext cx="4660007" cy="4422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/>
        </p:spPr>
      </p:pic>
      <p:sp>
        <p:nvSpPr>
          <p:cNvPr id="3" name="TextBox 2"/>
          <p:cNvSpPr txBox="1"/>
          <p:nvPr/>
        </p:nvSpPr>
        <p:spPr>
          <a:xfrm>
            <a:off x="5303914" y="4245496"/>
            <a:ext cx="792087" cy="369887"/>
          </a:xfrm>
          <a:prstGeom prst="rect">
            <a:avLst/>
          </a:prstGeom>
          <a:solidFill>
            <a:schemeClr val="lt1">
              <a:alpha val="7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rgbClr val="0033CC"/>
                </a:solidFill>
                <a:ea typeface="ヒラギノ角ゴ Pro W3" pitchFamily="-107" charset="-128"/>
                <a:cs typeface="ヒラギノ角ゴ Pro W3" pitchFamily="-107" charset="-128"/>
              </a:rPr>
              <a:t>NBI-1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95600" y="1898997"/>
            <a:ext cx="792088" cy="369332"/>
          </a:xfrm>
          <a:prstGeom prst="rect">
            <a:avLst/>
          </a:prstGeom>
          <a:solidFill>
            <a:schemeClr val="lt1">
              <a:alpha val="7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rgbClr val="C00000"/>
                </a:solidFill>
                <a:ea typeface="ヒラギノ角ゴ Pro W3" pitchFamily="-107" charset="-128"/>
                <a:cs typeface="ヒラギノ角ゴ Pro W3" pitchFamily="-107" charset="-128"/>
              </a:rPr>
              <a:t>NBI-2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55840" y="5119439"/>
            <a:ext cx="1062038" cy="369888"/>
          </a:xfrm>
          <a:prstGeom prst="rect">
            <a:avLst/>
          </a:prstGeom>
          <a:solidFill>
            <a:schemeClr val="lt1">
              <a:alpha val="7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rgbClr val="0033CC"/>
                </a:solidFill>
                <a:ea typeface="ヒラギノ角ゴ Pro W3" pitchFamily="-107" charset="-128"/>
                <a:cs typeface="ヒラギノ角ゴ Pro W3" pitchFamily="-107" charset="-128"/>
              </a:rPr>
              <a:t>LHCD-1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03713" y="1581755"/>
            <a:ext cx="1042243" cy="369332"/>
          </a:xfrm>
          <a:prstGeom prst="rect">
            <a:avLst/>
          </a:prstGeom>
          <a:solidFill>
            <a:schemeClr val="lt1">
              <a:alpha val="7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rgbClr val="0033CC"/>
                </a:solidFill>
                <a:ea typeface="ヒラギノ角ゴ Pro W3" pitchFamily="-107" charset="-128"/>
                <a:cs typeface="ヒラギノ角ゴ Pro W3" pitchFamily="-107" charset="-128"/>
              </a:rPr>
              <a:t>LHCD-2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31904" y="2805891"/>
            <a:ext cx="1008112" cy="369332"/>
          </a:xfrm>
          <a:prstGeom prst="rect">
            <a:avLst/>
          </a:prstGeom>
          <a:solidFill>
            <a:schemeClr val="lt1">
              <a:alpha val="7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rgbClr val="0033CC"/>
                </a:solidFill>
                <a:ea typeface="ヒラギノ角ゴ Pro W3" pitchFamily="-107" charset="-128"/>
                <a:cs typeface="ヒラギノ角ゴ Pro W3" pitchFamily="-107" charset="-128"/>
              </a:rPr>
              <a:t>ICRH-1</a:t>
            </a:r>
          </a:p>
        </p:txBody>
      </p:sp>
      <p:sp>
        <p:nvSpPr>
          <p:cNvPr id="8" name="TextBox 11"/>
          <p:cNvSpPr txBox="1"/>
          <p:nvPr/>
        </p:nvSpPr>
        <p:spPr>
          <a:xfrm>
            <a:off x="1724026" y="3967311"/>
            <a:ext cx="987599" cy="369332"/>
          </a:xfrm>
          <a:prstGeom prst="rect">
            <a:avLst/>
          </a:prstGeom>
          <a:solidFill>
            <a:schemeClr val="lt1">
              <a:alpha val="7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800" dirty="0">
                <a:solidFill>
                  <a:srgbClr val="0033CC"/>
                </a:solidFill>
                <a:ea typeface="ヒラギノ角ゴ Pro W3" pitchFamily="-107" charset="-128"/>
                <a:cs typeface="ヒラギノ角ゴ Pro W3" pitchFamily="-107" charset="-128"/>
              </a:rPr>
              <a:t>ICRH-2</a:t>
            </a:r>
            <a:endParaRPr lang="en-US" sz="1800" dirty="0">
              <a:solidFill>
                <a:srgbClr val="0033CC"/>
              </a:solidFill>
              <a:ea typeface="ヒラギノ角ゴ Pro W3" pitchFamily="-107" charset="-128"/>
              <a:cs typeface="ヒラギノ角ゴ Pro W3" pitchFamily="-107" charset="-128"/>
            </a:endParaRPr>
          </a:p>
        </p:txBody>
      </p:sp>
      <p:sp>
        <p:nvSpPr>
          <p:cNvPr id="9" name="TextBox 11"/>
          <p:cNvSpPr txBox="1"/>
          <p:nvPr/>
        </p:nvSpPr>
        <p:spPr>
          <a:xfrm>
            <a:off x="3017738" y="5119439"/>
            <a:ext cx="1062038" cy="369888"/>
          </a:xfrm>
          <a:prstGeom prst="rect">
            <a:avLst/>
          </a:prstGeom>
          <a:solidFill>
            <a:schemeClr val="lt1">
              <a:alpha val="7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800" dirty="0">
                <a:solidFill>
                  <a:srgbClr val="C00000"/>
                </a:solidFill>
                <a:ea typeface="ヒラギノ角ゴ Pro W3" pitchFamily="-107" charset="-128"/>
                <a:cs typeface="ヒラギノ角ゴ Pro W3" pitchFamily="-107" charset="-128"/>
              </a:rPr>
              <a:t>ECRH-1</a:t>
            </a:r>
            <a:endParaRPr lang="en-US" sz="1800" dirty="0">
              <a:solidFill>
                <a:srgbClr val="C00000"/>
              </a:solidFill>
              <a:ea typeface="ヒラギノ角ゴ Pro W3" pitchFamily="-107" charset="-128"/>
              <a:cs typeface="ヒラギノ角ゴ Pro W3" pitchFamily="-107" charset="-128"/>
            </a:endParaRPr>
          </a:p>
        </p:txBody>
      </p:sp>
      <p:sp>
        <p:nvSpPr>
          <p:cNvPr id="91148" name="标题 1"/>
          <p:cNvSpPr>
            <a:spLocks noGrp="1"/>
          </p:cNvSpPr>
          <p:nvPr/>
        </p:nvSpPr>
        <p:spPr bwMode="auto">
          <a:xfrm>
            <a:off x="2316090" y="44624"/>
            <a:ext cx="723629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zh-CN" sz="2800" dirty="0">
                <a:solidFill>
                  <a:srgbClr val="0066FF"/>
                </a:solidFill>
                <a:latin typeface="+mn-lt"/>
                <a:ea typeface="MS PGothic" pitchFamily="34" charset="-128"/>
              </a:rPr>
              <a:t>H &amp; CD capabilities allow truly advanced steady state plasma operations</a:t>
            </a:r>
            <a:endParaRPr lang="zh-CN" altLang="en-US" sz="2800" dirty="0">
              <a:solidFill>
                <a:srgbClr val="0066FF"/>
              </a:solidFill>
              <a:latin typeface="+mn-lt"/>
              <a:ea typeface="MS PGothic" pitchFamily="34" charset="-128"/>
            </a:endParaRPr>
          </a:p>
        </p:txBody>
      </p:sp>
      <p:sp>
        <p:nvSpPr>
          <p:cNvPr id="91151" name="灯片编号占位符 14"/>
          <p:cNvSpPr>
            <a:spLocks noGrp="1"/>
          </p:cNvSpPr>
          <p:nvPr>
            <p:ph type="sldNum" sz="quarter" idx="11"/>
          </p:nvPr>
        </p:nvSpPr>
        <p:spPr bwMode="auto">
          <a:xfrm>
            <a:off x="8354888" y="6245225"/>
            <a:ext cx="2133600" cy="477838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587C922-0C7F-4730-ADE2-19F0F4ACA972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zh-CN" altLang="en-US" dirty="0" smtClean="0"/>
          </a:p>
        </p:txBody>
      </p:sp>
      <p:sp>
        <p:nvSpPr>
          <p:cNvPr id="17" name="Rectangle 37"/>
          <p:cNvSpPr>
            <a:spLocks noChangeArrowheads="1"/>
          </p:cNvSpPr>
          <p:nvPr/>
        </p:nvSpPr>
        <p:spPr bwMode="auto">
          <a:xfrm>
            <a:off x="4655840" y="1371054"/>
            <a:ext cx="1656184" cy="905818"/>
          </a:xfrm>
          <a:prstGeom prst="rect">
            <a:avLst/>
          </a:prstGeom>
          <a:solidFill>
            <a:schemeClr val="bg1"/>
          </a:solidFill>
          <a:ln w="25400">
            <a:solidFill>
              <a:srgbClr val="FFC000"/>
            </a:solidFill>
            <a:miter lim="800000"/>
            <a:headEnd/>
            <a:tailEnd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602000" y="1306354"/>
            <a:ext cx="1872208" cy="923330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800" dirty="0">
                <a:solidFill>
                  <a:srgbClr val="3333FF"/>
                </a:solidFill>
                <a:latin typeface="Century Gothic" pitchFamily="34" charset="0"/>
                <a:ea typeface="MS PGothic" pitchFamily="34" charset="-128"/>
              </a:rPr>
              <a:t>2012: 10MW</a:t>
            </a:r>
            <a:endParaRPr lang="en-US" altLang="zh-CN" sz="1800" dirty="0">
              <a:latin typeface="Century Gothic" pitchFamily="34" charset="0"/>
              <a:ea typeface="MS PGothic" pitchFamily="34" charset="-128"/>
              <a:sym typeface="Wingdings" pitchFamily="2" charset="2"/>
            </a:endParaRPr>
          </a:p>
          <a:p>
            <a:r>
              <a:rPr lang="en-US" altLang="zh-CN" sz="1800" dirty="0">
                <a:solidFill>
                  <a:srgbClr val="3333FF"/>
                </a:solidFill>
                <a:latin typeface="Century Gothic" pitchFamily="34" charset="0"/>
                <a:ea typeface="MS PGothic" pitchFamily="34" charset="-128"/>
              </a:rPr>
              <a:t>2014: 26MW</a:t>
            </a:r>
            <a:endParaRPr lang="en-US" altLang="zh-CN" sz="1800" dirty="0">
              <a:latin typeface="Century Gothic" pitchFamily="34" charset="0"/>
              <a:ea typeface="MS PGothic" pitchFamily="34" charset="-128"/>
              <a:sym typeface="Wingdings" pitchFamily="2" charset="2"/>
            </a:endParaRPr>
          </a:p>
          <a:p>
            <a:r>
              <a:rPr lang="en-US" altLang="zh-CN" sz="1800" dirty="0">
                <a:solidFill>
                  <a:srgbClr val="0000FF"/>
                </a:solidFill>
                <a:latin typeface="Century Gothic" pitchFamily="34" charset="0"/>
                <a:ea typeface="MS PGothic" pitchFamily="34" charset="-128"/>
                <a:sym typeface="Wingdings" pitchFamily="2" charset="2"/>
              </a:rPr>
              <a:t>2016: 26</a:t>
            </a:r>
            <a:r>
              <a:rPr lang="en-US" altLang="zh-CN" sz="1800" dirty="0">
                <a:solidFill>
                  <a:srgbClr val="C00000"/>
                </a:solidFill>
                <a:latin typeface="Century Gothic" pitchFamily="34" charset="0"/>
                <a:ea typeface="MS PGothic" pitchFamily="34" charset="-128"/>
                <a:sym typeface="Wingdings" pitchFamily="2" charset="2"/>
              </a:rPr>
              <a:t>+8</a:t>
            </a:r>
            <a:r>
              <a:rPr lang="en-US" altLang="zh-CN" sz="1800" dirty="0">
                <a:solidFill>
                  <a:srgbClr val="3333FF"/>
                </a:solidFill>
                <a:latin typeface="Century Gothic" pitchFamily="34" charset="0"/>
                <a:ea typeface="MS PGothic" pitchFamily="34" charset="-128"/>
                <a:sym typeface="Wingdings" pitchFamily="2" charset="2"/>
              </a:rPr>
              <a:t>MW</a:t>
            </a:r>
            <a:endParaRPr lang="zh-CN" altLang="en-US" sz="1800" dirty="0"/>
          </a:p>
        </p:txBody>
      </p:sp>
      <p:sp>
        <p:nvSpPr>
          <p:cNvPr id="20" name="TextBox 19"/>
          <p:cNvSpPr txBox="1"/>
          <p:nvPr/>
        </p:nvSpPr>
        <p:spPr>
          <a:xfrm>
            <a:off x="1703512" y="5811018"/>
            <a:ext cx="4536504" cy="923330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800" dirty="0">
                <a:solidFill>
                  <a:srgbClr val="FF0000"/>
                </a:solidFill>
                <a:latin typeface="Century Gothic" pitchFamily="34" charset="0"/>
                <a:ea typeface="MS PGothic" pitchFamily="34" charset="-128"/>
              </a:rPr>
              <a:t>ITER-like RF-dominant H&amp;CD, capable to address  key issues of high performance SS operations</a:t>
            </a:r>
            <a:endParaRPr lang="zh-CN" altLang="en-US" sz="1800" dirty="0"/>
          </a:p>
        </p:txBody>
      </p:sp>
      <p:sp>
        <p:nvSpPr>
          <p:cNvPr id="21" name="下箭头 20"/>
          <p:cNvSpPr/>
          <p:nvPr/>
        </p:nvSpPr>
        <p:spPr>
          <a:xfrm rot="5400000" flipV="1">
            <a:off x="6302064" y="6168624"/>
            <a:ext cx="438688" cy="418768"/>
          </a:xfrm>
          <a:prstGeom prst="downArrow">
            <a:avLst/>
          </a:prstGeom>
          <a:solidFill>
            <a:srgbClr val="FF0000">
              <a:alpha val="50000"/>
            </a:srgbClr>
          </a:solidFill>
          <a:ln w="158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ctr">
              <a:buNone/>
            </a:pPr>
            <a:endParaRPr lang="zh-CN" altLang="en-US" sz="1800" dirty="0">
              <a:latin typeface="+mn-lt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8472264" y="6461993"/>
            <a:ext cx="17281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EAST@I</a:t>
            </a:r>
            <a:r>
              <a:rPr lang="en-US" altLang="zh-CN" sz="1400" baseline="-25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altLang="zh-CN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=0.5MA</a:t>
            </a:r>
            <a:endParaRPr lang="zh-CN" altLang="en-US" sz="1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8568598" y="4981765"/>
            <a:ext cx="767762" cy="335849"/>
          </a:xfrm>
          <a:prstGeom prst="ellipse">
            <a:avLst/>
          </a:prstGeom>
          <a:solidFill>
            <a:srgbClr val="FFFF00">
              <a:alpha val="25000"/>
            </a:srgbClr>
          </a:solidFill>
          <a:ln w="952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ctr">
              <a:buNone/>
            </a:pPr>
            <a:endParaRPr lang="zh-CN" altLang="en-US" sz="1800" dirty="0">
              <a:latin typeface="+mn-lt"/>
            </a:endParaRPr>
          </a:p>
        </p:txBody>
      </p:sp>
      <p:pic>
        <p:nvPicPr>
          <p:cNvPr id="53964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44072" y="1124744"/>
            <a:ext cx="3384376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4072" y="1115352"/>
            <a:ext cx="1800200" cy="2817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5" name="直接箭头连接符 44"/>
          <p:cNvCxnSpPr/>
          <p:nvPr/>
        </p:nvCxnSpPr>
        <p:spPr>
          <a:xfrm flipH="1" flipV="1">
            <a:off x="7752184" y="3429000"/>
            <a:ext cx="504056" cy="28803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8256241" y="3501008"/>
            <a:ext cx="1768433" cy="369332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buNone/>
            </a:pPr>
            <a:r>
              <a:rPr lang="en-US" altLang="zh-CN" sz="1800" dirty="0">
                <a:solidFill>
                  <a:srgbClr val="0000FF"/>
                </a:solidFill>
              </a:rPr>
              <a:t>Low </a:t>
            </a:r>
            <a:r>
              <a:rPr lang="en-US" altLang="zh-CN" sz="1800" dirty="0" err="1">
                <a:solidFill>
                  <a:srgbClr val="0000FF"/>
                </a:solidFill>
              </a:rPr>
              <a:t>cryo</a:t>
            </a:r>
            <a:r>
              <a:rPr lang="en-US" altLang="zh-CN" sz="1800" dirty="0">
                <a:solidFill>
                  <a:srgbClr val="0000FF"/>
                </a:solidFill>
              </a:rPr>
              <a:t>-pump</a:t>
            </a:r>
            <a:endParaRPr lang="zh-CN" altLang="en-US" sz="1800" dirty="0">
              <a:solidFill>
                <a:srgbClr val="0000FF"/>
              </a:solidFill>
            </a:endParaRPr>
          </a:p>
        </p:txBody>
      </p:sp>
      <p:cxnSp>
        <p:nvCxnSpPr>
          <p:cNvPr id="43" name="直接箭头连接符 42"/>
          <p:cNvCxnSpPr/>
          <p:nvPr/>
        </p:nvCxnSpPr>
        <p:spPr>
          <a:xfrm flipH="1">
            <a:off x="7752184" y="1340768"/>
            <a:ext cx="576064" cy="28803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8328249" y="1124745"/>
            <a:ext cx="1708801" cy="646331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buNone/>
            </a:pPr>
            <a:r>
              <a:rPr lang="en-US" altLang="zh-CN" sz="1800" dirty="0">
                <a:solidFill>
                  <a:srgbClr val="0000FF"/>
                </a:solidFill>
              </a:rPr>
              <a:t>Top </a:t>
            </a:r>
            <a:r>
              <a:rPr lang="en-US" altLang="zh-CN" sz="1800" dirty="0" err="1">
                <a:solidFill>
                  <a:srgbClr val="0000FF"/>
                </a:solidFill>
              </a:rPr>
              <a:t>cryo</a:t>
            </a:r>
            <a:r>
              <a:rPr lang="en-US" altLang="zh-CN" sz="1800" dirty="0">
                <a:solidFill>
                  <a:srgbClr val="0000FF"/>
                </a:solidFill>
              </a:rPr>
              <a:t>-pump</a:t>
            </a:r>
          </a:p>
          <a:p>
            <a:pPr algn="ctr">
              <a:buNone/>
            </a:pPr>
            <a:r>
              <a:rPr lang="en-US" altLang="zh-CN" sz="1800" dirty="0">
                <a:solidFill>
                  <a:srgbClr val="FF0000"/>
                </a:solidFill>
              </a:rPr>
              <a:t> (new)</a:t>
            </a:r>
            <a:endParaRPr lang="zh-CN" altLang="en-US" sz="1800" dirty="0">
              <a:solidFill>
                <a:srgbClr val="FF0000"/>
              </a:solidFill>
            </a:endParaRPr>
          </a:p>
        </p:txBody>
      </p:sp>
      <p:sp>
        <p:nvSpPr>
          <p:cNvPr id="32" name="Rectangle 37"/>
          <p:cNvSpPr>
            <a:spLocks noChangeArrowheads="1"/>
          </p:cNvSpPr>
          <p:nvPr/>
        </p:nvSpPr>
        <p:spPr bwMode="auto">
          <a:xfrm>
            <a:off x="6600056" y="1112550"/>
            <a:ext cx="3456384" cy="4752448"/>
          </a:xfrm>
          <a:prstGeom prst="rect">
            <a:avLst/>
          </a:prstGeom>
          <a:solidFill>
            <a:schemeClr val="bg1"/>
          </a:solidFill>
          <a:ln w="254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56774" y="1156682"/>
            <a:ext cx="412316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D:\2012\AAPPS Bulletin-2013-FEB-SC Tokamaks\真空室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4221089"/>
            <a:ext cx="4213702" cy="256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下箭头 3"/>
          <p:cNvSpPr/>
          <p:nvPr/>
        </p:nvSpPr>
        <p:spPr>
          <a:xfrm flipV="1">
            <a:off x="3180910" y="3735993"/>
            <a:ext cx="1368152" cy="490776"/>
          </a:xfrm>
          <a:prstGeom prst="downArrow">
            <a:avLst/>
          </a:prstGeom>
          <a:solidFill>
            <a:srgbClr val="FF0000">
              <a:alpha val="50000"/>
            </a:srgbClr>
          </a:solidFill>
          <a:ln w="15875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buNone/>
            </a:pPr>
            <a:endParaRPr lang="zh-CN" altLang="en-US" sz="1800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80136" y="1052736"/>
            <a:ext cx="3240360" cy="707886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5000"/>
              <a:buFont typeface="Wingdings" pitchFamily="2" charset="2"/>
              <a:buChar char="u"/>
            </a:pPr>
            <a:r>
              <a:rPr lang="en-US" altLang="zh-CN" sz="2000" dirty="0">
                <a:solidFill>
                  <a:srgbClr val="FF0000"/>
                </a:solidFill>
              </a:rPr>
              <a:t>ITER-like, water-cooled, </a:t>
            </a:r>
            <a:r>
              <a:rPr lang="en-US" altLang="zh-CN" sz="2000" dirty="0" err="1">
                <a:solidFill>
                  <a:srgbClr val="FF0000"/>
                </a:solidFill>
              </a:rPr>
              <a:t>cassetted</a:t>
            </a:r>
            <a:r>
              <a:rPr lang="en-US" altLang="zh-CN" sz="2000" dirty="0">
                <a:solidFill>
                  <a:srgbClr val="FF0000"/>
                </a:solidFill>
              </a:rPr>
              <a:t>, W top </a:t>
            </a:r>
            <a:r>
              <a:rPr lang="en-US" altLang="zh-CN" sz="2000" dirty="0" err="1">
                <a:solidFill>
                  <a:srgbClr val="FF0000"/>
                </a:solidFill>
              </a:rPr>
              <a:t>divertor</a:t>
            </a:r>
            <a:endParaRPr lang="en-US" altLang="zh-CN" sz="2000" dirty="0">
              <a:solidFill>
                <a:srgbClr val="FF0000"/>
              </a:solidFill>
            </a:endParaRPr>
          </a:p>
        </p:txBody>
      </p: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1847528" y="44624"/>
            <a:ext cx="7920880" cy="908720"/>
          </a:xfrm>
        </p:spPr>
        <p:txBody>
          <a:bodyPr/>
          <a:lstStyle/>
          <a:p>
            <a:pPr lvl="0" algn="l"/>
            <a:r>
              <a:rPr lang="en-US" altLang="zh-CN" sz="3000" dirty="0"/>
              <a:t>ITER-like PFC upgrade facilitate high power  long pulse operations</a:t>
            </a:r>
            <a:endParaRPr lang="zh-CN" altLang="en-US" sz="3000" dirty="0"/>
          </a:p>
        </p:txBody>
      </p:sp>
      <p:sp>
        <p:nvSpPr>
          <p:cNvPr id="12" name="TextBox 11"/>
          <p:cNvSpPr txBox="1"/>
          <p:nvPr/>
        </p:nvSpPr>
        <p:spPr>
          <a:xfrm>
            <a:off x="1919537" y="6363658"/>
            <a:ext cx="2736303" cy="400110"/>
          </a:xfrm>
          <a:prstGeom prst="rect">
            <a:avLst/>
          </a:prstGeom>
          <a:solidFill>
            <a:schemeClr val="bg1">
              <a:alpha val="50000"/>
            </a:schemeClr>
          </a:solidFill>
          <a:ln w="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>
              <a:buNone/>
            </a:pPr>
            <a:r>
              <a:rPr lang="en-US" altLang="zh-CN" sz="2000" dirty="0">
                <a:solidFill>
                  <a:srgbClr val="FF0000"/>
                </a:solidFill>
              </a:rPr>
              <a:t>2012: Mo + C </a:t>
            </a:r>
            <a:r>
              <a:rPr lang="en-US" altLang="zh-CN" sz="2000" dirty="0" err="1">
                <a:solidFill>
                  <a:srgbClr val="FF0000"/>
                </a:solidFill>
              </a:rPr>
              <a:t>divertor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65087" y="1228691"/>
            <a:ext cx="467167" cy="461665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zh-CN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</a:t>
            </a:r>
            <a:endParaRPr lang="zh-CN" alt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33039" y="2164795"/>
            <a:ext cx="774567" cy="461665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zh-CN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Mo</a:t>
            </a:r>
            <a:endParaRPr lang="zh-CN" alt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65087" y="2967336"/>
            <a:ext cx="440983" cy="461665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zh-CN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endParaRPr lang="zh-CN" alt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19536" y="3356992"/>
            <a:ext cx="2232248" cy="400110"/>
          </a:xfrm>
          <a:prstGeom prst="rect">
            <a:avLst/>
          </a:prstGeom>
          <a:solidFill>
            <a:schemeClr val="bg1">
              <a:alpha val="50000"/>
            </a:schemeClr>
          </a:solidFill>
          <a:ln w="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zh-CN" sz="2000" dirty="0">
                <a:solidFill>
                  <a:srgbClr val="FF0000"/>
                </a:solidFill>
              </a:rPr>
              <a:t>2014: W + Mo + C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pic>
        <p:nvPicPr>
          <p:cNvPr id="44339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68168" y="1688613"/>
            <a:ext cx="2340200" cy="23922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31" name="下箭头 30"/>
          <p:cNvSpPr/>
          <p:nvPr/>
        </p:nvSpPr>
        <p:spPr>
          <a:xfrm rot="7141207" flipV="1">
            <a:off x="5760818" y="1227889"/>
            <a:ext cx="171928" cy="1488845"/>
          </a:xfrm>
          <a:prstGeom prst="downArrow">
            <a:avLst/>
          </a:prstGeom>
          <a:solidFill>
            <a:srgbClr val="FF0000">
              <a:alpha val="50000"/>
            </a:srgbClr>
          </a:solidFill>
          <a:ln w="158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ctr">
              <a:buNone/>
            </a:pPr>
            <a:endParaRPr lang="zh-CN" altLang="en-US" sz="1800" dirty="0">
              <a:latin typeface="+mn-lt"/>
            </a:endParaRPr>
          </a:p>
        </p:txBody>
      </p:sp>
      <p:sp>
        <p:nvSpPr>
          <p:cNvPr id="42" name="灯片编号占位符 3"/>
          <p:cNvSpPr txBox="1">
            <a:spLocks noGrp="1"/>
          </p:cNvSpPr>
          <p:nvPr/>
        </p:nvSpPr>
        <p:spPr bwMode="auto">
          <a:xfrm>
            <a:off x="8210872" y="6245225"/>
            <a:ext cx="21336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/>
          <a:lstStyle/>
          <a:p>
            <a:pPr algn="r"/>
            <a:fld id="{EB66EC79-B2C0-4DF2-B8D5-59842CF8506E}" type="slidenum">
              <a:rPr lang="en-US" altLang="zh-CN" sz="1400">
                <a:latin typeface="Arial" charset="0"/>
                <a:ea typeface="宋体" pitchFamily="2" charset="-122"/>
              </a:rPr>
              <a:pPr algn="r"/>
              <a:t>6</a:t>
            </a:fld>
            <a:endParaRPr lang="en-US" altLang="zh-CN" sz="1400" dirty="0">
              <a:latin typeface="Arial" charset="0"/>
              <a:ea typeface="宋体" pitchFamily="2" charset="-122"/>
            </a:endParaRPr>
          </a:p>
        </p:txBody>
      </p:sp>
      <p:pic>
        <p:nvPicPr>
          <p:cNvPr id="436225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72064" y="4110940"/>
            <a:ext cx="3312368" cy="974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622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72064" y="5085185"/>
            <a:ext cx="3240360" cy="747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8032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43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436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36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" grpId="0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1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920" y="3501008"/>
            <a:ext cx="5184577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59496" y="44624"/>
            <a:ext cx="8352928" cy="936104"/>
          </a:xfrm>
        </p:spPr>
        <p:txBody>
          <a:bodyPr/>
          <a:lstStyle/>
          <a:p>
            <a:r>
              <a:rPr lang="en-US" altLang="zh-CN" dirty="0" smtClean="0"/>
              <a:t>New or upgraded diagnostics for key profiles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282880" y="6479554"/>
            <a:ext cx="2133600" cy="378446"/>
          </a:xfrm>
        </p:spPr>
        <p:txBody>
          <a:bodyPr/>
          <a:lstStyle/>
          <a:p>
            <a:pPr>
              <a:defRPr/>
            </a:pPr>
            <a:fld id="{BB815A67-A9F8-4464-A43A-42955D079F60}" type="slidenum">
              <a:rPr lang="en-US" altLang="zh-CN" smtClean="0"/>
              <a:pPr>
                <a:defRPr/>
              </a:pPr>
              <a:t>7</a:t>
            </a:fld>
            <a:endParaRPr lang="en-US" altLang="zh-CN" dirty="0"/>
          </a:p>
        </p:txBody>
      </p:sp>
      <p:sp>
        <p:nvSpPr>
          <p:cNvPr id="20" name="矩形 19"/>
          <p:cNvSpPr/>
          <p:nvPr/>
        </p:nvSpPr>
        <p:spPr>
          <a:xfrm>
            <a:off x="1775520" y="1237105"/>
            <a:ext cx="3312368" cy="5109091"/>
          </a:xfrm>
          <a:prstGeom prst="rect">
            <a:avLst/>
          </a:prstGeom>
          <a:ln w="1905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0000FF"/>
              </a:buClr>
              <a:buFont typeface="Wingdings" pitchFamily="2" charset="2"/>
              <a:buChar char="Ø"/>
            </a:pPr>
            <a:r>
              <a:rPr lang="en-US" altLang="zh-CN" sz="1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Polarimeter</a:t>
            </a:r>
            <a:r>
              <a:rPr lang="en-US" altLang="zh-CN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altLang="zh-CN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interferometer (</a:t>
            </a:r>
            <a:r>
              <a:rPr lang="en-US" altLang="zh-CN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POINT</a:t>
            </a:r>
            <a:r>
              <a:rPr lang="en-US" altLang="zh-CN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):  </a:t>
            </a: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zh-CN" sz="1600" baseline="-25000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, j</a:t>
            </a:r>
            <a:r>
              <a:rPr lang="el-GR" altLang="zh-CN" sz="1600" baseline="-25000" dirty="0">
                <a:latin typeface="Times New Roman" pitchFamily="18" charset="0"/>
                <a:cs typeface="Times New Roman" pitchFamily="18" charset="0"/>
              </a:rPr>
              <a:t>ϕ</a:t>
            </a: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, q, B</a:t>
            </a:r>
            <a:r>
              <a:rPr lang="en-US" altLang="zh-CN" sz="1600" baseline="-25000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 profiles</a:t>
            </a:r>
          </a:p>
          <a:p>
            <a:pPr>
              <a:spcAft>
                <a:spcPts val="600"/>
              </a:spcAft>
              <a:buClr>
                <a:srgbClr val="0000FF"/>
              </a:buClr>
              <a:buFont typeface="Wingdings" pitchFamily="2" charset="2"/>
              <a:buChar char="Ø"/>
            </a:pPr>
            <a:r>
              <a:rPr lang="en-US" altLang="zh-CN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Core &amp; edge TS: </a:t>
            </a: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zh-CN" sz="1600" baseline="-25000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, n</a:t>
            </a:r>
            <a:r>
              <a:rPr lang="en-US" altLang="zh-CN" sz="1600" baseline="-25000" dirty="0">
                <a:latin typeface="Times New Roman" pitchFamily="18" charset="0"/>
                <a:cs typeface="Times New Roman" pitchFamily="18" charset="0"/>
              </a:rPr>
              <a:t>e</a:t>
            </a:r>
          </a:p>
          <a:p>
            <a:pPr>
              <a:spcAft>
                <a:spcPts val="600"/>
              </a:spcAft>
              <a:buClr>
                <a:srgbClr val="0000FF"/>
              </a:buClr>
              <a:buFont typeface="Wingdings" pitchFamily="2" charset="2"/>
              <a:buChar char="Ø"/>
            </a:pPr>
            <a:r>
              <a:rPr lang="en-US" altLang="zh-CN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AXUV &amp; Bolometer: </a:t>
            </a: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radiation</a:t>
            </a:r>
          </a:p>
          <a:p>
            <a:pPr>
              <a:spcAft>
                <a:spcPts val="600"/>
              </a:spcAft>
              <a:buClr>
                <a:srgbClr val="0000FF"/>
              </a:buClr>
              <a:buFont typeface="Wingdings" pitchFamily="2" charset="2"/>
              <a:buChar char="Ø"/>
            </a:pPr>
            <a:r>
              <a:rPr lang="en-US" altLang="zh-CN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CXRS &amp; XCS: </a:t>
            </a: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zh-CN" sz="1600" baseline="-25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, rotation</a:t>
            </a:r>
          </a:p>
          <a:p>
            <a:pPr>
              <a:spcAft>
                <a:spcPts val="600"/>
              </a:spcAft>
              <a:buClr>
                <a:srgbClr val="0000FF"/>
              </a:buClr>
              <a:buFont typeface="Wingdings" pitchFamily="2" charset="2"/>
              <a:buChar char="Ø"/>
            </a:pPr>
            <a:r>
              <a:rPr lang="en-US" altLang="zh-CN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SXPHA &amp; ECE:</a:t>
            </a: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 T</a:t>
            </a:r>
            <a:r>
              <a:rPr lang="en-US" altLang="zh-CN" sz="1600" baseline="-25000" dirty="0">
                <a:latin typeface="Times New Roman" pitchFamily="18" charset="0"/>
                <a:cs typeface="Times New Roman" pitchFamily="18" charset="0"/>
              </a:rPr>
              <a:t>e</a:t>
            </a:r>
          </a:p>
          <a:p>
            <a:pPr>
              <a:spcAft>
                <a:spcPts val="600"/>
              </a:spcAft>
              <a:buClr>
                <a:srgbClr val="0000FF"/>
              </a:buClr>
              <a:buFont typeface="Wingdings" pitchFamily="2" charset="2"/>
              <a:buChar char="Ø"/>
            </a:pPr>
            <a:r>
              <a:rPr lang="en-US" altLang="zh-CN" sz="1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Reflectometry</a:t>
            </a:r>
            <a:r>
              <a:rPr lang="en-US" altLang="zh-CN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pedestal n</a:t>
            </a:r>
            <a:r>
              <a:rPr lang="en-US" altLang="zh-CN" sz="1600" baseline="-25000" dirty="0">
                <a:latin typeface="Times New Roman" pitchFamily="18" charset="0"/>
                <a:cs typeface="Times New Roman" pitchFamily="18" charset="0"/>
              </a:rPr>
              <a:t>e</a:t>
            </a:r>
          </a:p>
          <a:p>
            <a:pPr>
              <a:spcAft>
                <a:spcPts val="600"/>
              </a:spcAft>
              <a:buClr>
                <a:srgbClr val="0000FF"/>
              </a:buClr>
              <a:buFont typeface="Wingdings" pitchFamily="2" charset="2"/>
              <a:buChar char="Ø"/>
            </a:pPr>
            <a:r>
              <a:rPr lang="en-US" altLang="zh-CN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He-BES: </a:t>
            </a: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edge n</a:t>
            </a:r>
            <a:r>
              <a:rPr lang="en-US" altLang="zh-CN" sz="1600" baseline="-25000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, T</a:t>
            </a:r>
            <a:r>
              <a:rPr lang="en-US" altLang="zh-CN" sz="1600" baseline="-25000" dirty="0">
                <a:latin typeface="Times New Roman" pitchFamily="18" charset="0"/>
                <a:cs typeface="Times New Roman" pitchFamily="18" charset="0"/>
              </a:rPr>
              <a:t>e</a:t>
            </a:r>
          </a:p>
          <a:p>
            <a:pPr>
              <a:spcAft>
                <a:spcPts val="600"/>
              </a:spcAft>
              <a:buClr>
                <a:srgbClr val="0000FF"/>
              </a:buClr>
              <a:buFont typeface="Wingdings" pitchFamily="2" charset="2"/>
              <a:buChar char="Ø"/>
            </a:pPr>
            <a:r>
              <a:rPr lang="en-US" altLang="zh-CN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Recip.-LPs: </a:t>
            </a: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SOL n</a:t>
            </a:r>
            <a:r>
              <a:rPr lang="en-US" altLang="zh-CN" sz="1600" baseline="-25000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, T</a:t>
            </a:r>
            <a:r>
              <a:rPr lang="en-US" altLang="zh-CN" sz="1600" baseline="-25000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, flow</a:t>
            </a:r>
            <a:endParaRPr lang="zh-CN" altLang="en-US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600"/>
              </a:spcAft>
              <a:buClr>
                <a:srgbClr val="0000FF"/>
              </a:buClr>
              <a:buFont typeface="Wingdings" pitchFamily="2" charset="2"/>
              <a:buChar char="Ø"/>
            </a:pPr>
            <a:r>
              <a:rPr lang="en-US" altLang="zh-CN" sz="1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Filterscope</a:t>
            </a:r>
            <a:r>
              <a:rPr lang="en-US" altLang="zh-CN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zh-CN" sz="1600" i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l-GR" altLang="zh-CN" sz="1600" i="1" baseline="-25000" dirty="0"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, impurity</a:t>
            </a:r>
          </a:p>
          <a:p>
            <a:pPr>
              <a:spcAft>
                <a:spcPts val="600"/>
              </a:spcAft>
              <a:buClr>
                <a:srgbClr val="0000FF"/>
              </a:buClr>
              <a:buFont typeface="Wingdings" pitchFamily="2" charset="2"/>
              <a:buChar char="Ø"/>
            </a:pPr>
            <a:r>
              <a:rPr lang="en-US" altLang="zh-CN" sz="1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Bremsstrahlung</a:t>
            </a:r>
            <a:r>
              <a:rPr lang="en-US" altLang="zh-CN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0" dirty="0" err="1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altLang="zh-CN" sz="1600" baseline="-25000" dirty="0" err="1">
                <a:latin typeface="Times New Roman" pitchFamily="18" charset="0"/>
                <a:cs typeface="Times New Roman" pitchFamily="18" charset="0"/>
              </a:rPr>
              <a:t>eff</a:t>
            </a:r>
            <a:endParaRPr lang="en-US" altLang="zh-CN" sz="1600" baseline="-25000" dirty="0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600"/>
              </a:spcAft>
              <a:buClr>
                <a:srgbClr val="0000FF"/>
              </a:buClr>
              <a:buFont typeface="Wingdings" pitchFamily="2" charset="2"/>
              <a:buChar char="Ø"/>
            </a:pPr>
            <a:r>
              <a:rPr lang="en-US" altLang="zh-CN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FIDA: </a:t>
            </a:r>
            <a:r>
              <a:rPr lang="en-US" altLang="zh-CN" sz="1600" dirty="0" err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sz="1600" baseline="-25000" dirty="0" err="1">
                <a:latin typeface="Times New Roman" pitchFamily="18" charset="0"/>
                <a:cs typeface="Times New Roman" pitchFamily="18" charset="0"/>
              </a:rPr>
              <a:t>fast</a:t>
            </a:r>
            <a:r>
              <a:rPr lang="en-US" altLang="zh-CN" sz="1600" baseline="-25000" dirty="0">
                <a:latin typeface="Times New Roman" pitchFamily="18" charset="0"/>
                <a:cs typeface="Times New Roman" pitchFamily="18" charset="0"/>
              </a:rPr>
              <a:t>-particle</a:t>
            </a:r>
            <a:endParaRPr lang="en-US" altLang="zh-CN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600"/>
              </a:spcAft>
              <a:buClr>
                <a:srgbClr val="0000FF"/>
              </a:buClr>
              <a:buFont typeface="Wingdings" pitchFamily="2" charset="2"/>
              <a:buChar char="Ø"/>
            </a:pPr>
            <a:r>
              <a:rPr lang="en-US" altLang="zh-CN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High speed CCD</a:t>
            </a:r>
            <a:endParaRPr lang="en-US" altLang="zh-CN" sz="1600" baseline="-25000" dirty="0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600"/>
              </a:spcAft>
              <a:buClr>
                <a:srgbClr val="0000FF"/>
              </a:buClr>
              <a:buFont typeface="Wingdings" pitchFamily="2" charset="2"/>
              <a:buChar char="Ø"/>
            </a:pPr>
            <a:r>
              <a:rPr lang="en-US" altLang="zh-CN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IR camera: </a:t>
            </a: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heat flux</a:t>
            </a:r>
          </a:p>
          <a:p>
            <a:pPr>
              <a:spcAft>
                <a:spcPts val="600"/>
              </a:spcAft>
              <a:buClr>
                <a:srgbClr val="0000FF"/>
              </a:buClr>
              <a:buFont typeface="Wingdings" pitchFamily="2" charset="2"/>
              <a:buChar char="Ø"/>
            </a:pPr>
            <a:r>
              <a:rPr lang="en-US" altLang="zh-CN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Div-LPs: </a:t>
            </a: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div. particle/heat flux</a:t>
            </a:r>
          </a:p>
          <a:p>
            <a:pPr>
              <a:spcAft>
                <a:spcPts val="600"/>
              </a:spcAft>
              <a:buClr>
                <a:srgbClr val="0000FF"/>
              </a:buClr>
              <a:buFont typeface="Wingdings" pitchFamily="2" charset="2"/>
              <a:buChar char="Ø"/>
            </a:pPr>
            <a:r>
              <a:rPr lang="en-US" altLang="zh-CN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……</a:t>
            </a:r>
          </a:p>
        </p:txBody>
      </p:sp>
      <p:pic>
        <p:nvPicPr>
          <p:cNvPr id="53555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24193" y="1124744"/>
            <a:ext cx="2608905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555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31905" y="1196752"/>
            <a:ext cx="2586203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图片 87" descr="photo-table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417" y="4005064"/>
            <a:ext cx="926183" cy="64807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直接箭头连接符 12"/>
          <p:cNvCxnSpPr/>
          <p:nvPr/>
        </p:nvCxnSpPr>
        <p:spPr>
          <a:xfrm flipV="1">
            <a:off x="10272464" y="4725144"/>
            <a:ext cx="72008" cy="576064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3" cstate="print"/>
          <a:srcRect l="1710"/>
          <a:stretch>
            <a:fillRect/>
          </a:stretch>
        </p:blipFill>
        <p:spPr bwMode="auto">
          <a:xfrm>
            <a:off x="6023992" y="1196752"/>
            <a:ext cx="4644008" cy="2495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4" cstate="print"/>
          <a:srcRect t="3509" r="7415" b="12281"/>
          <a:stretch>
            <a:fillRect/>
          </a:stretch>
        </p:blipFill>
        <p:spPr bwMode="auto">
          <a:xfrm>
            <a:off x="8256240" y="4048268"/>
            <a:ext cx="2016224" cy="2765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1559496" y="60324"/>
            <a:ext cx="8712968" cy="868346"/>
          </a:xfrm>
        </p:spPr>
        <p:txBody>
          <a:bodyPr/>
          <a:lstStyle/>
          <a:p>
            <a:pPr lvl="0"/>
            <a:r>
              <a:rPr lang="en-US" altLang="zh-CN" dirty="0" smtClean="0"/>
              <a:t>New RMP coils commissioned successfully</a:t>
            </a:r>
            <a:endParaRPr lang="zh-CN" altLang="en-US" dirty="0"/>
          </a:p>
        </p:txBody>
      </p:sp>
      <p:sp>
        <p:nvSpPr>
          <p:cNvPr id="23" name="灯片编号占位符 3"/>
          <p:cNvSpPr txBox="1">
            <a:spLocks noGrp="1"/>
          </p:cNvSpPr>
          <p:nvPr/>
        </p:nvSpPr>
        <p:spPr bwMode="auto">
          <a:xfrm>
            <a:off x="8210872" y="6407546"/>
            <a:ext cx="21336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/>
          <a:lstStyle/>
          <a:p>
            <a:pPr algn="r"/>
            <a:fld id="{EB66EC79-B2C0-4DF2-B8D5-59842CF8506E}" type="slidenum">
              <a:rPr lang="en-US" altLang="zh-CN" sz="1400">
                <a:latin typeface="Arial" charset="0"/>
                <a:ea typeface="宋体" pitchFamily="2" charset="-122"/>
              </a:rPr>
              <a:pPr algn="r"/>
              <a:t>8</a:t>
            </a:fld>
            <a:endParaRPr lang="en-US" altLang="zh-CN" sz="1400" dirty="0">
              <a:latin typeface="Arial" charset="0"/>
              <a:ea typeface="宋体" pitchFamily="2" charset="-122"/>
            </a:endParaRPr>
          </a:p>
        </p:txBody>
      </p:sp>
      <p:pic>
        <p:nvPicPr>
          <p:cNvPr id="16" name="Picture 2" descr="E:\work\MPU\projects\EAST\EMD\EAST_coils_fd_h.jpg"/>
          <p:cNvPicPr>
            <a:picLocks noChangeAspect="1" noChangeArrowheads="1"/>
          </p:cNvPicPr>
          <p:nvPr/>
        </p:nvPicPr>
        <p:blipFill>
          <a:blip r:embed="rId5" cstate="print"/>
          <a:srcRect l="5000" t="3917" r="8750" b="7957"/>
          <a:stretch>
            <a:fillRect/>
          </a:stretch>
        </p:blipFill>
        <p:spPr bwMode="auto">
          <a:xfrm>
            <a:off x="4079776" y="4018105"/>
            <a:ext cx="4032448" cy="2669109"/>
          </a:xfrm>
          <a:prstGeom prst="rect">
            <a:avLst/>
          </a:prstGeom>
          <a:noFill/>
          <a:ln w="19050">
            <a:solidFill>
              <a:srgbClr val="00B0F0"/>
            </a:solidFill>
            <a:miter lim="800000"/>
            <a:headEnd/>
            <a:tailEnd/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pic>
        <p:nvPicPr>
          <p:cNvPr id="19" name="Picture 6" descr="文件:Halo up monoblock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8862" y="3586057"/>
            <a:ext cx="1920875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 cstate="print"/>
          <a:srcRect l="2446" t="22935" r="2142" b="2439"/>
          <a:stretch>
            <a:fillRect/>
          </a:stretch>
        </p:blipFill>
        <p:spPr bwMode="auto">
          <a:xfrm>
            <a:off x="1797336" y="5373217"/>
            <a:ext cx="1922400" cy="1478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下箭头 20"/>
          <p:cNvSpPr/>
          <p:nvPr/>
        </p:nvSpPr>
        <p:spPr>
          <a:xfrm rot="16622435" flipV="1">
            <a:off x="3784880" y="3866033"/>
            <a:ext cx="157451" cy="2011798"/>
          </a:xfrm>
          <a:prstGeom prst="downArrow">
            <a:avLst/>
          </a:prstGeom>
          <a:solidFill>
            <a:srgbClr val="FF0000">
              <a:alpha val="50000"/>
            </a:srgbClr>
          </a:solidFill>
          <a:ln w="158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ctr">
              <a:buNone/>
            </a:pPr>
            <a:endParaRPr lang="zh-CN" altLang="en-US" sz="1800" dirty="0">
              <a:latin typeface="+mn-lt"/>
            </a:endParaRPr>
          </a:p>
        </p:txBody>
      </p:sp>
      <p:sp>
        <p:nvSpPr>
          <p:cNvPr id="22" name="下箭头 21"/>
          <p:cNvSpPr/>
          <p:nvPr/>
        </p:nvSpPr>
        <p:spPr>
          <a:xfrm rot="15104879" flipV="1">
            <a:off x="3881154" y="4998471"/>
            <a:ext cx="158696" cy="1935787"/>
          </a:xfrm>
          <a:prstGeom prst="downArrow">
            <a:avLst/>
          </a:prstGeom>
          <a:solidFill>
            <a:srgbClr val="FF0000">
              <a:alpha val="50000"/>
            </a:srgbClr>
          </a:solidFill>
          <a:ln w="158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ctr">
              <a:buNone/>
            </a:pPr>
            <a:endParaRPr lang="zh-CN" altLang="en-US" sz="1800" dirty="0">
              <a:latin typeface="+mn-lt"/>
            </a:endParaRPr>
          </a:p>
        </p:txBody>
      </p:sp>
      <p:sp>
        <p:nvSpPr>
          <p:cNvPr id="25" name="Rectangle 5"/>
          <p:cNvSpPr txBox="1">
            <a:spLocks noChangeArrowheads="1"/>
          </p:cNvSpPr>
          <p:nvPr/>
        </p:nvSpPr>
        <p:spPr bwMode="auto">
          <a:xfrm>
            <a:off x="1631504" y="1340768"/>
            <a:ext cx="3888432" cy="1944216"/>
          </a:xfrm>
          <a:prstGeom prst="rect">
            <a:avLst/>
          </a:prstGeom>
          <a:noFill/>
          <a:ln w="25400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marL="180975" indent="-180975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u"/>
              <a:defRPr/>
            </a:pPr>
            <a:r>
              <a:rPr kumimoji="0" lang="en-US" altLang="zh-CN" sz="1600" kern="0" dirty="0">
                <a:solidFill>
                  <a:srgbClr val="3333FF"/>
                </a:solidFill>
                <a:latin typeface="+mn-lt"/>
                <a:ea typeface="+mn-ea"/>
              </a:rPr>
              <a:t>RMP coil set-up:  8</a:t>
            </a:r>
            <a:r>
              <a:rPr kumimoji="0" lang="en-US" altLang="zh-CN" sz="1600" kern="0" dirty="0">
                <a:latin typeface="+mn-lt"/>
                <a:ea typeface="+mn-ea"/>
              </a:rPr>
              <a:t> </a:t>
            </a:r>
            <a:r>
              <a:rPr kumimoji="0" lang="en-US" altLang="zh-CN" sz="1600" b="0" kern="0" dirty="0">
                <a:latin typeface="+mn-lt"/>
                <a:ea typeface="+mn-ea"/>
              </a:rPr>
              <a:t>(U) + </a:t>
            </a:r>
            <a:r>
              <a:rPr kumimoji="0" lang="en-US" altLang="zh-CN" sz="1600" kern="0" dirty="0">
                <a:solidFill>
                  <a:srgbClr val="3333FF"/>
                </a:solidFill>
                <a:latin typeface="+mn-lt"/>
                <a:ea typeface="+mn-ea"/>
              </a:rPr>
              <a:t>8</a:t>
            </a:r>
            <a:r>
              <a:rPr kumimoji="0" lang="en-US" altLang="zh-CN" sz="1600" kern="0" dirty="0">
                <a:latin typeface="+mn-lt"/>
                <a:ea typeface="+mn-ea"/>
              </a:rPr>
              <a:t> </a:t>
            </a:r>
            <a:r>
              <a:rPr kumimoji="0" lang="en-US" altLang="zh-CN" sz="1600" b="0" kern="0" dirty="0">
                <a:latin typeface="+mn-lt"/>
                <a:ea typeface="+mn-ea"/>
              </a:rPr>
              <a:t>(L)=16 coils; </a:t>
            </a:r>
            <a:r>
              <a:rPr kumimoji="0" lang="en-US" altLang="zh-CN" sz="1600" kern="0" dirty="0">
                <a:solidFill>
                  <a:srgbClr val="3333FF"/>
                </a:solidFill>
                <a:latin typeface="+mn-lt"/>
                <a:ea typeface="+mn-ea"/>
              </a:rPr>
              <a:t>n = 1-3 rotating </a:t>
            </a:r>
            <a:r>
              <a:rPr kumimoji="0" lang="en-US" altLang="zh-CN" sz="1600" b="0" kern="0" dirty="0">
                <a:latin typeface="+mn-lt"/>
                <a:ea typeface="+mn-ea"/>
              </a:rPr>
              <a:t>and </a:t>
            </a:r>
            <a:r>
              <a:rPr kumimoji="0" lang="en-US" altLang="zh-CN" sz="1600" kern="0" dirty="0">
                <a:solidFill>
                  <a:srgbClr val="3333FF"/>
                </a:solidFill>
                <a:latin typeface="+mn-lt"/>
                <a:ea typeface="+mn-ea"/>
              </a:rPr>
              <a:t>n=1-4 non-rotating</a:t>
            </a:r>
            <a:r>
              <a:rPr kumimoji="0" lang="en-US" altLang="zh-CN" sz="1600" b="0" kern="0" dirty="0">
                <a:latin typeface="+mn-lt"/>
                <a:ea typeface="+mn-ea"/>
              </a:rPr>
              <a:t>. </a:t>
            </a:r>
          </a:p>
          <a:p>
            <a:pPr marL="180975" indent="-180975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u"/>
            </a:pPr>
            <a:r>
              <a:rPr kumimoji="0" lang="en-US" altLang="zh-CN" sz="1600" kern="0" dirty="0">
                <a:solidFill>
                  <a:srgbClr val="FF0000"/>
                </a:solidFill>
                <a:latin typeface="+mn-lt"/>
                <a:ea typeface="+mn-ea"/>
              </a:rPr>
              <a:t>Multi-Functions:  </a:t>
            </a:r>
          </a:p>
          <a:p>
            <a:pPr marL="341313" indent="-160338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kumimoji="0" lang="en-US" altLang="zh-CN" sz="1600" b="0" kern="0" dirty="0">
                <a:latin typeface="+mn-lt"/>
                <a:ea typeface="+mn-ea"/>
              </a:rPr>
              <a:t>Error Field correction (</a:t>
            </a:r>
            <a:r>
              <a:rPr kumimoji="0" lang="en-US" altLang="zh-CN" sz="1600" kern="0" dirty="0">
                <a:solidFill>
                  <a:srgbClr val="FF0000"/>
                </a:solidFill>
                <a:latin typeface="+mn-lt"/>
                <a:ea typeface="+mn-ea"/>
              </a:rPr>
              <a:t>EFC</a:t>
            </a:r>
            <a:r>
              <a:rPr kumimoji="0" lang="en-US" altLang="zh-CN" sz="1600" b="0" kern="0" dirty="0">
                <a:latin typeface="+mn-lt"/>
                <a:ea typeface="+mn-ea"/>
              </a:rPr>
              <a:t>)</a:t>
            </a:r>
          </a:p>
          <a:p>
            <a:pPr marL="341313" indent="-160338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kumimoji="0" lang="en-US" altLang="zh-CN" sz="1600" b="0" kern="0" dirty="0">
                <a:latin typeface="+mn-lt"/>
                <a:ea typeface="+mn-ea"/>
              </a:rPr>
              <a:t>Resistive Wall Mode (</a:t>
            </a:r>
            <a:r>
              <a:rPr kumimoji="0" lang="en-US" altLang="zh-CN" sz="1600" kern="0" dirty="0">
                <a:solidFill>
                  <a:srgbClr val="FF0000"/>
                </a:solidFill>
                <a:latin typeface="+mn-lt"/>
                <a:ea typeface="+mn-ea"/>
              </a:rPr>
              <a:t>RWM</a:t>
            </a:r>
            <a:r>
              <a:rPr kumimoji="0" lang="en-US" altLang="zh-CN" sz="1600" b="0" kern="0" dirty="0">
                <a:solidFill>
                  <a:srgbClr val="FF0000"/>
                </a:solidFill>
                <a:latin typeface="+mn-lt"/>
                <a:ea typeface="+mn-ea"/>
              </a:rPr>
              <a:t> </a:t>
            </a:r>
            <a:r>
              <a:rPr kumimoji="0" lang="en-US" altLang="zh-CN" sz="1600" kern="0" dirty="0">
                <a:solidFill>
                  <a:srgbClr val="FF0000"/>
                </a:solidFill>
                <a:latin typeface="+mn-lt"/>
                <a:ea typeface="+mn-ea"/>
              </a:rPr>
              <a:t>control</a:t>
            </a:r>
            <a:r>
              <a:rPr kumimoji="0" lang="en-US" altLang="zh-CN" sz="1600" b="0" kern="0" dirty="0">
                <a:latin typeface="+mn-lt"/>
                <a:ea typeface="+mn-ea"/>
              </a:rPr>
              <a:t>) </a:t>
            </a:r>
          </a:p>
          <a:p>
            <a:pPr marL="341313" indent="-160338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kumimoji="0" lang="en-US" altLang="zh-CN" sz="1600" b="0" kern="0" dirty="0">
                <a:latin typeface="+mn-lt"/>
                <a:ea typeface="+mn-ea"/>
              </a:rPr>
              <a:t>Edge Localized Mode (</a:t>
            </a:r>
            <a:r>
              <a:rPr kumimoji="0" lang="en-US" altLang="zh-CN" sz="1600" kern="0" dirty="0">
                <a:solidFill>
                  <a:srgbClr val="FF0000"/>
                </a:solidFill>
                <a:latin typeface="+mn-lt"/>
                <a:ea typeface="+mn-ea"/>
              </a:rPr>
              <a:t>ELM</a:t>
            </a:r>
            <a:r>
              <a:rPr kumimoji="0" lang="en-US" altLang="zh-CN" sz="1600" b="0" kern="0" dirty="0">
                <a:solidFill>
                  <a:srgbClr val="FF0000"/>
                </a:solidFill>
                <a:latin typeface="+mn-lt"/>
                <a:ea typeface="+mn-ea"/>
              </a:rPr>
              <a:t> </a:t>
            </a:r>
            <a:r>
              <a:rPr kumimoji="0" lang="en-US" altLang="zh-CN" sz="1600" kern="0" dirty="0">
                <a:solidFill>
                  <a:srgbClr val="FF0000"/>
                </a:solidFill>
                <a:latin typeface="+mn-lt"/>
                <a:ea typeface="+mn-ea"/>
              </a:rPr>
              <a:t>control</a:t>
            </a:r>
            <a:r>
              <a:rPr kumimoji="0" lang="en-US" altLang="zh-CN" sz="1600" kern="0" dirty="0">
                <a:latin typeface="+mn-lt"/>
                <a:ea typeface="+mn-ea"/>
              </a:rPr>
              <a:t>)</a:t>
            </a:r>
            <a:endParaRPr kumimoji="0" lang="en-US" altLang="zh-CN" sz="1600" b="0" kern="0" dirty="0">
              <a:latin typeface="+mn-lt"/>
              <a:ea typeface="+mn-ea"/>
            </a:endParaRPr>
          </a:p>
          <a:p>
            <a:pPr marL="341313" indent="-160338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kumimoji="0" lang="en-US" altLang="zh-CN" sz="1600" kern="0" dirty="0">
                <a:solidFill>
                  <a:srgbClr val="FF0000"/>
                </a:solidFill>
                <a:latin typeface="+mn-lt"/>
                <a:ea typeface="+mn-ea"/>
              </a:rPr>
              <a:t>3-D physics </a:t>
            </a:r>
            <a:r>
              <a:rPr kumimoji="0" lang="en-US" altLang="zh-CN" sz="1600" b="0" kern="0" dirty="0">
                <a:latin typeface="+mn-lt"/>
                <a:ea typeface="+mn-ea"/>
              </a:rPr>
              <a:t>studies</a:t>
            </a:r>
          </a:p>
        </p:txBody>
      </p:sp>
      <p:sp>
        <p:nvSpPr>
          <p:cNvPr id="26" name="下箭头 25"/>
          <p:cNvSpPr/>
          <p:nvPr/>
        </p:nvSpPr>
        <p:spPr>
          <a:xfrm rot="5400000" flipV="1">
            <a:off x="5444608" y="2064168"/>
            <a:ext cx="582704" cy="432048"/>
          </a:xfrm>
          <a:prstGeom prst="downArrow">
            <a:avLst/>
          </a:prstGeom>
          <a:solidFill>
            <a:srgbClr val="FF0000">
              <a:alpha val="50000"/>
            </a:srgbClr>
          </a:solidFill>
          <a:ln w="158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ctr">
              <a:buNone/>
            </a:pPr>
            <a:endParaRPr lang="zh-CN" altLang="en-US" sz="1800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12025" y="1002214"/>
            <a:ext cx="4098045" cy="338554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FF0000"/>
                </a:solidFill>
              </a:rPr>
              <a:t>Measured Br in Vacuum commissioning shot</a:t>
            </a:r>
          </a:p>
        </p:txBody>
      </p:sp>
      <p:cxnSp>
        <p:nvCxnSpPr>
          <p:cNvPr id="18" name="直接连接符 15"/>
          <p:cNvCxnSpPr>
            <a:cxnSpLocks noChangeShapeType="1"/>
          </p:cNvCxnSpPr>
          <p:nvPr/>
        </p:nvCxnSpPr>
        <p:spPr bwMode="auto">
          <a:xfrm>
            <a:off x="8400256" y="1384996"/>
            <a:ext cx="0" cy="2548061"/>
          </a:xfrm>
          <a:prstGeom prst="lin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</p:spPr>
      </p:cxnSp>
      <p:cxnSp>
        <p:nvCxnSpPr>
          <p:cNvPr id="28" name="直接连接符 15"/>
          <p:cNvCxnSpPr>
            <a:cxnSpLocks noChangeShapeType="1"/>
          </p:cNvCxnSpPr>
          <p:nvPr/>
        </p:nvCxnSpPr>
        <p:spPr bwMode="auto">
          <a:xfrm>
            <a:off x="8832304" y="1412776"/>
            <a:ext cx="0" cy="2304256"/>
          </a:xfrm>
          <a:prstGeom prst="lin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</p:spPr>
      </p:cxnSp>
      <p:cxnSp>
        <p:nvCxnSpPr>
          <p:cNvPr id="29" name="直接连接符 15"/>
          <p:cNvCxnSpPr>
            <a:cxnSpLocks noChangeShapeType="1"/>
          </p:cNvCxnSpPr>
          <p:nvPr/>
        </p:nvCxnSpPr>
        <p:spPr bwMode="auto">
          <a:xfrm>
            <a:off x="9264352" y="1384996"/>
            <a:ext cx="0" cy="2548061"/>
          </a:xfrm>
          <a:prstGeom prst="lin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</p:spPr>
      </p:cxnSp>
      <p:cxnSp>
        <p:nvCxnSpPr>
          <p:cNvPr id="30" name="直接连接符 15"/>
          <p:cNvCxnSpPr>
            <a:cxnSpLocks noChangeShapeType="1"/>
          </p:cNvCxnSpPr>
          <p:nvPr/>
        </p:nvCxnSpPr>
        <p:spPr bwMode="auto">
          <a:xfrm>
            <a:off x="9768408" y="1412776"/>
            <a:ext cx="0" cy="2232248"/>
          </a:xfrm>
          <a:prstGeom prst="lin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</p:spPr>
      </p:cxnSp>
      <p:sp>
        <p:nvSpPr>
          <p:cNvPr id="31" name="TextBox 19"/>
          <p:cNvSpPr txBox="1">
            <a:spLocks noChangeArrowheads="1"/>
          </p:cNvSpPr>
          <p:nvPr/>
        </p:nvSpPr>
        <p:spPr bwMode="auto">
          <a:xfrm>
            <a:off x="8371484" y="3429001"/>
            <a:ext cx="6048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600" dirty="0">
                <a:solidFill>
                  <a:srgbClr val="3333FF"/>
                </a:solidFill>
              </a:rPr>
              <a:t>n=1</a:t>
            </a:r>
          </a:p>
        </p:txBody>
      </p:sp>
      <p:sp>
        <p:nvSpPr>
          <p:cNvPr id="32" name="TextBox 19"/>
          <p:cNvSpPr txBox="1">
            <a:spLocks noChangeArrowheads="1"/>
          </p:cNvSpPr>
          <p:nvPr/>
        </p:nvSpPr>
        <p:spPr bwMode="auto">
          <a:xfrm>
            <a:off x="8832305" y="3429001"/>
            <a:ext cx="6048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600" dirty="0">
                <a:solidFill>
                  <a:srgbClr val="3333FF"/>
                </a:solidFill>
              </a:rPr>
              <a:t>n=3</a:t>
            </a:r>
            <a:endParaRPr lang="en-US" altLang="zh-CN" sz="1600" dirty="0">
              <a:solidFill>
                <a:srgbClr val="3333FF"/>
              </a:solidFill>
            </a:endParaRPr>
          </a:p>
        </p:txBody>
      </p:sp>
      <p:sp>
        <p:nvSpPr>
          <p:cNvPr id="33" name="TextBox 19"/>
          <p:cNvSpPr txBox="1">
            <a:spLocks noChangeArrowheads="1"/>
          </p:cNvSpPr>
          <p:nvPr/>
        </p:nvSpPr>
        <p:spPr bwMode="auto">
          <a:xfrm>
            <a:off x="9307588" y="3450904"/>
            <a:ext cx="6048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600" dirty="0">
                <a:solidFill>
                  <a:srgbClr val="3333FF"/>
                </a:solidFill>
              </a:rPr>
              <a:t>n=1</a:t>
            </a:r>
          </a:p>
        </p:txBody>
      </p:sp>
      <p:sp>
        <p:nvSpPr>
          <p:cNvPr id="34" name="TextBox 19"/>
          <p:cNvSpPr txBox="1">
            <a:spLocks noChangeArrowheads="1"/>
          </p:cNvSpPr>
          <p:nvPr/>
        </p:nvSpPr>
        <p:spPr bwMode="auto">
          <a:xfrm>
            <a:off x="9739636" y="3429001"/>
            <a:ext cx="6048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600" dirty="0">
                <a:solidFill>
                  <a:srgbClr val="3333FF"/>
                </a:solidFill>
              </a:rPr>
              <a:t>n=3</a:t>
            </a:r>
            <a:endParaRPr lang="en-US" altLang="zh-CN" sz="1600" dirty="0">
              <a:solidFill>
                <a:srgbClr val="3333FF"/>
              </a:solidFill>
            </a:endParaRPr>
          </a:p>
        </p:txBody>
      </p:sp>
      <p:sp>
        <p:nvSpPr>
          <p:cNvPr id="35" name="TextBox 40"/>
          <p:cNvSpPr txBox="1">
            <a:spLocks noChangeArrowheads="1"/>
          </p:cNvSpPr>
          <p:nvPr/>
        </p:nvSpPr>
        <p:spPr bwMode="auto">
          <a:xfrm>
            <a:off x="9336360" y="3645024"/>
            <a:ext cx="115212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3333FF"/>
                </a:solidFill>
              </a:rPr>
              <a:t>rotating</a:t>
            </a:r>
            <a:endParaRPr lang="en-US" sz="1600" dirty="0">
              <a:solidFill>
                <a:srgbClr val="3333FF"/>
              </a:solidFill>
            </a:endParaRPr>
          </a:p>
        </p:txBody>
      </p:sp>
      <p:sp>
        <p:nvSpPr>
          <p:cNvPr id="36" name="TextBox 40"/>
          <p:cNvSpPr txBox="1">
            <a:spLocks noChangeArrowheads="1"/>
          </p:cNvSpPr>
          <p:nvPr/>
        </p:nvSpPr>
        <p:spPr bwMode="auto">
          <a:xfrm>
            <a:off x="8400256" y="3645024"/>
            <a:ext cx="115212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3333FF"/>
                </a:solidFill>
              </a:rPr>
              <a:t>Static</a:t>
            </a:r>
            <a:endParaRPr lang="en-US" sz="16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14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1984" y="1268761"/>
            <a:ext cx="2160240" cy="1907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New RMP coils commissioned </a:t>
            </a:r>
            <a:r>
              <a:rPr lang="en-US" altLang="zh-CN" dirty="0" smtClean="0"/>
              <a:t>in ELM mitigation and error field measurements</a:t>
            </a:r>
            <a:endParaRPr lang="en-US" dirty="0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 cstate="print"/>
          <a:srcRect b="2439"/>
          <a:stretch>
            <a:fillRect/>
          </a:stretch>
        </p:blipFill>
        <p:spPr bwMode="auto">
          <a:xfrm>
            <a:off x="1847528" y="1340769"/>
            <a:ext cx="3672408" cy="2160239"/>
          </a:xfrm>
          <a:prstGeom prst="rect">
            <a:avLst/>
          </a:prstGeom>
          <a:noFill/>
          <a:ln w="25400">
            <a:solidFill>
              <a:srgbClr val="FFC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63752" y="3717032"/>
            <a:ext cx="1872208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3645025"/>
            <a:ext cx="2339752" cy="1807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1596008" y="5517232"/>
            <a:ext cx="4139952" cy="1152128"/>
          </a:xfrm>
          <a:prstGeom prst="rect">
            <a:avLst/>
          </a:prstGeom>
          <a:noFill/>
          <a:ln w="25400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>
              <a:buNone/>
            </a:pPr>
            <a:r>
              <a:rPr lang="en-US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ELM Mitigation:</a:t>
            </a:r>
          </a:p>
          <a:p>
            <a:pPr marL="341313" indent="-160338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kumimoji="0" lang="en-US" altLang="zh-CN" sz="1600" b="0" kern="0" dirty="0">
                <a:latin typeface="+mn-lt"/>
                <a:ea typeface="+mn-ea"/>
              </a:rPr>
              <a:t>ELM mitigation observed with strong n=1 field with good resonance.</a:t>
            </a:r>
          </a:p>
          <a:p>
            <a:pPr marL="341313" indent="-160338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kumimoji="0" lang="en-US" altLang="zh-CN" sz="1600" b="0" kern="0" dirty="0">
                <a:latin typeface="+mn-lt"/>
                <a:ea typeface="+mn-ea"/>
              </a:rPr>
              <a:t>   ELM frequency increased by a factor of 5.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72065" y="1700808"/>
            <a:ext cx="1005403" cy="338554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FF0000"/>
                </a:solidFill>
              </a:rPr>
              <a:t>Resonant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56240" y="1340768"/>
            <a:ext cx="2400267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图片 3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57082" y="3068960"/>
            <a:ext cx="2249115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63744" y="3212976"/>
            <a:ext cx="2304256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5"/>
          <p:cNvSpPr txBox="1">
            <a:spLocks noChangeArrowheads="1"/>
          </p:cNvSpPr>
          <p:nvPr/>
        </p:nvSpPr>
        <p:spPr bwMode="auto">
          <a:xfrm>
            <a:off x="5807968" y="5157192"/>
            <a:ext cx="4788024" cy="1512168"/>
          </a:xfrm>
          <a:prstGeom prst="rect">
            <a:avLst/>
          </a:prstGeom>
          <a:noFill/>
          <a:ln w="25400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marL="180975" indent="-180975">
              <a:spcBef>
                <a:spcPts val="0"/>
              </a:spcBef>
              <a:spcAft>
                <a:spcPts val="600"/>
              </a:spcAft>
              <a:defRPr/>
            </a:pPr>
            <a:r>
              <a:rPr kumimoji="0" lang="en-US" altLang="zh-CN" sz="1600" b="0" kern="0" dirty="0">
                <a:latin typeface="+mn-lt"/>
                <a:ea typeface="+mn-ea"/>
              </a:rPr>
              <a:t> </a:t>
            </a:r>
            <a:r>
              <a:rPr kumimoji="0" lang="en-US" altLang="zh-CN" sz="1600" kern="0" dirty="0">
                <a:solidFill>
                  <a:srgbClr val="FF0000"/>
                </a:solidFill>
                <a:latin typeface="+mn-lt"/>
                <a:ea typeface="+mn-ea"/>
              </a:rPr>
              <a:t>Error field measurement:  </a:t>
            </a:r>
          </a:p>
          <a:p>
            <a:pPr marL="341313" indent="-160338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kumimoji="0" lang="en-US" altLang="zh-CN" sz="1600" b="0" kern="0" dirty="0">
                <a:latin typeface="+mn-lt"/>
                <a:ea typeface="+mn-ea"/>
              </a:rPr>
              <a:t> Both measured amplitude and phase of the intrinsic error field depends on the RMP configuration used. </a:t>
            </a:r>
          </a:p>
          <a:p>
            <a:pPr marL="341313" indent="-160338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kumimoji="0" lang="en-US" altLang="zh-CN" sz="1600" b="0" kern="0" dirty="0">
                <a:latin typeface="+mn-lt"/>
                <a:ea typeface="+mn-ea"/>
              </a:rPr>
              <a:t>Resonant:      B</a:t>
            </a:r>
            <a:r>
              <a:rPr kumimoji="0" lang="en-US" altLang="zh-CN" sz="1600" b="0" kern="0" baseline="-25000" dirty="0">
                <a:latin typeface="+mn-lt"/>
                <a:ea typeface="+mn-ea"/>
              </a:rPr>
              <a:t>2/1</a:t>
            </a:r>
            <a:r>
              <a:rPr kumimoji="0" lang="en-US" altLang="zh-CN" sz="1600" b="0" kern="0" dirty="0">
                <a:latin typeface="+mn-lt"/>
                <a:ea typeface="+mn-ea"/>
              </a:rPr>
              <a:t>/B</a:t>
            </a:r>
            <a:r>
              <a:rPr kumimoji="0" lang="en-US" altLang="zh-CN" sz="1600" b="0" kern="0" baseline="-25000" dirty="0">
                <a:latin typeface="+mn-lt"/>
                <a:ea typeface="+mn-ea"/>
              </a:rPr>
              <a:t>0</a:t>
            </a:r>
            <a:r>
              <a:rPr kumimoji="0" lang="en-US" altLang="zh-CN" sz="1600" b="0" kern="0" dirty="0">
                <a:latin typeface="+mn-lt"/>
                <a:ea typeface="+mn-ea"/>
              </a:rPr>
              <a:t> ~ </a:t>
            </a:r>
            <a:r>
              <a:rPr lang="en-US" altLang="zh-CN" sz="1600" dirty="0">
                <a:solidFill>
                  <a:srgbClr val="FF0000"/>
                </a:solidFill>
                <a:latin typeface="Calibri" pitchFamily="34" charset="0"/>
              </a:rPr>
              <a:t>4.5e-5</a:t>
            </a:r>
            <a:r>
              <a:rPr lang="en-US" altLang="zh-CN" sz="1600" dirty="0">
                <a:latin typeface="Calibri" pitchFamily="34" charset="0"/>
              </a:rPr>
              <a:t>,   </a:t>
            </a:r>
            <a:r>
              <a:rPr lang="el-GR" altLang="zh-CN" sz="1600" b="0" dirty="0">
                <a:latin typeface="Calibri" pitchFamily="34" charset="0"/>
              </a:rPr>
              <a:t>φ</a:t>
            </a:r>
            <a:r>
              <a:rPr lang="en-US" altLang="zh-CN" sz="1600" b="0" dirty="0">
                <a:latin typeface="Calibri" pitchFamily="34" charset="0"/>
              </a:rPr>
              <a:t>  ~ </a:t>
            </a:r>
            <a:r>
              <a:rPr lang="en-US" altLang="zh-CN" sz="1600" dirty="0">
                <a:solidFill>
                  <a:srgbClr val="FF0000"/>
                </a:solidFill>
                <a:latin typeface="Calibri" pitchFamily="34" charset="0"/>
              </a:rPr>
              <a:t>154</a:t>
            </a:r>
            <a:r>
              <a:rPr lang="en-US" altLang="zh-CN" sz="1600" baseline="30000" dirty="0">
                <a:solidFill>
                  <a:srgbClr val="FF0000"/>
                </a:solidFill>
                <a:latin typeface="Calibri" pitchFamily="34" charset="0"/>
              </a:rPr>
              <a:t>o</a:t>
            </a:r>
          </a:p>
          <a:p>
            <a:pPr marL="341313" indent="-160338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kumimoji="0" lang="en-US" altLang="zh-CN" sz="1600" b="0" kern="0" dirty="0">
                <a:latin typeface="+mj-lt"/>
              </a:rPr>
              <a:t>Non-Resonant:      B</a:t>
            </a:r>
            <a:r>
              <a:rPr kumimoji="0" lang="en-US" altLang="zh-CN" sz="1600" b="0" kern="0" baseline="-25000" dirty="0">
                <a:latin typeface="+mj-lt"/>
              </a:rPr>
              <a:t>2/1</a:t>
            </a:r>
            <a:r>
              <a:rPr kumimoji="0" lang="en-US" altLang="zh-CN" sz="1600" b="0" kern="0" dirty="0">
                <a:latin typeface="+mj-lt"/>
              </a:rPr>
              <a:t>/B</a:t>
            </a:r>
            <a:r>
              <a:rPr kumimoji="0" lang="en-US" altLang="zh-CN" sz="1600" b="0" kern="0" baseline="-25000" dirty="0">
                <a:latin typeface="+mn-lt"/>
                <a:ea typeface="+mn-ea"/>
              </a:rPr>
              <a:t>0</a:t>
            </a:r>
            <a:r>
              <a:rPr kumimoji="0" lang="en-US" altLang="zh-CN" sz="1600" b="0" kern="0" dirty="0">
                <a:latin typeface="+mj-lt"/>
              </a:rPr>
              <a:t> ~ </a:t>
            </a:r>
            <a:r>
              <a:rPr lang="en-US" altLang="zh-CN" sz="1600" dirty="0">
                <a:solidFill>
                  <a:srgbClr val="FF0000"/>
                </a:solidFill>
                <a:latin typeface="+mj-lt"/>
              </a:rPr>
              <a:t>0.8e-5</a:t>
            </a:r>
            <a:r>
              <a:rPr lang="en-US" altLang="zh-CN" sz="1600" b="0" dirty="0">
                <a:latin typeface="Calibri" pitchFamily="34" charset="0"/>
              </a:rPr>
              <a:t>,   </a:t>
            </a:r>
            <a:r>
              <a:rPr lang="el-GR" altLang="zh-CN" sz="1600" b="0" dirty="0">
                <a:latin typeface="Calibri" pitchFamily="34" charset="0"/>
              </a:rPr>
              <a:t>φ</a:t>
            </a:r>
            <a:r>
              <a:rPr lang="en-US" altLang="zh-CN" sz="1600" b="0" dirty="0">
                <a:latin typeface="Calibri" pitchFamily="34" charset="0"/>
              </a:rPr>
              <a:t>  ~ </a:t>
            </a:r>
            <a:r>
              <a:rPr lang="en-US" altLang="zh-CN" sz="1600" dirty="0">
                <a:solidFill>
                  <a:srgbClr val="FF0000"/>
                </a:solidFill>
                <a:latin typeface="+mj-lt"/>
              </a:rPr>
              <a:t>265</a:t>
            </a:r>
            <a:r>
              <a:rPr lang="en-US" altLang="zh-CN" sz="1600" baseline="30000" dirty="0">
                <a:solidFill>
                  <a:srgbClr val="FF0000"/>
                </a:solidFill>
                <a:latin typeface="Calibri" pitchFamily="34" charset="0"/>
              </a:rPr>
              <a:t>o</a:t>
            </a:r>
          </a:p>
          <a:p>
            <a:pPr marL="341313" indent="-160338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Ø"/>
            </a:pPr>
            <a:endParaRPr lang="en-US" altLang="zh-CN" sz="1600" dirty="0">
              <a:solidFill>
                <a:srgbClr val="FF0000"/>
              </a:solidFill>
              <a:latin typeface="Calibri" pitchFamily="34" charset="0"/>
            </a:endParaRPr>
          </a:p>
          <a:p>
            <a:pPr marL="341313" indent="-160338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Ø"/>
            </a:pPr>
            <a:endParaRPr kumimoji="0" lang="en-US" altLang="zh-CN" sz="1600" b="0" kern="0" dirty="0">
              <a:latin typeface="+mn-lt"/>
              <a:ea typeface="+mn-ea"/>
            </a:endParaRPr>
          </a:p>
          <a:p>
            <a:pPr marL="341313" indent="-160338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Ø"/>
            </a:pPr>
            <a:endParaRPr kumimoji="0" lang="en-US" altLang="zh-CN" sz="1600" b="0" kern="0" dirty="0">
              <a:latin typeface="+mn-lt"/>
              <a:ea typeface="+mn-e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56040" y="3645024"/>
            <a:ext cx="1438214" cy="338554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FF0000"/>
                </a:solidFill>
              </a:rPr>
              <a:t>Non-Resonant</a:t>
            </a:r>
          </a:p>
        </p:txBody>
      </p:sp>
      <p:cxnSp>
        <p:nvCxnSpPr>
          <p:cNvPr id="17" name="直接箭头连接符 16"/>
          <p:cNvCxnSpPr/>
          <p:nvPr/>
        </p:nvCxnSpPr>
        <p:spPr>
          <a:xfrm>
            <a:off x="7896200" y="2204864"/>
            <a:ext cx="64807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>
            <a:off x="7968208" y="3861048"/>
            <a:ext cx="64807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484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8_Sep_2010_物理诊断报告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定义 1">
      <a:majorFont>
        <a:latin typeface="Times New Roman"/>
        <a:ea typeface="华文中宋"/>
        <a:cs typeface=""/>
      </a:majorFont>
      <a:minorFont>
        <a:latin typeface="Times New Roman"/>
        <a:ea typeface="华文中宋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5875">
          <a:solidFill>
            <a:srgbClr val="FF0000"/>
          </a:solidFill>
        </a:ln>
      </a:spPr>
      <a:bodyPr wrap="square" rtlCol="0" anchor="ctr">
        <a:spAutoFit/>
      </a:bodyPr>
      <a:lstStyle>
        <a:defPPr algn="ctr">
          <a:buNone/>
          <a:defRPr sz="1800" dirty="0" smtClean="0">
            <a:latin typeface="+mn-lt"/>
          </a:defRPr>
        </a:defPPr>
      </a:lstStyle>
    </a:spDef>
    <a:lnDef>
      <a:spPr>
        <a:ln w="12700">
          <a:solidFill>
            <a:schemeClr val="tx1"/>
          </a:solidFill>
          <a:tailEnd type="stealth" w="med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0">
          <a:noFill/>
        </a:ln>
      </a:spPr>
      <a:bodyPr wrap="none" rtlCol="0">
        <a:spAutoFit/>
      </a:bodyPr>
      <a:lstStyle>
        <a:defPPr>
          <a:buNone/>
          <a:defRPr sz="1600" dirty="0" smtClean="0"/>
        </a:defPPr>
      </a:lstStyle>
      <a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a: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53803</TotalTime>
  <Words>1747</Words>
  <Application>Microsoft Office PowerPoint</Application>
  <PresentationFormat>Широкоэкранный</PresentationFormat>
  <Paragraphs>247</Paragraphs>
  <Slides>25</Slides>
  <Notes>24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42" baseType="lpstr">
      <vt:lpstr>Arial Unicode MS</vt:lpstr>
      <vt:lpstr>MS PGothic</vt:lpstr>
      <vt:lpstr>黑体</vt:lpstr>
      <vt:lpstr>宋体</vt:lpstr>
      <vt:lpstr>Arial</vt:lpstr>
      <vt:lpstr>Calibri</vt:lpstr>
      <vt:lpstr>Century Gothic</vt:lpstr>
      <vt:lpstr>楷体_GB2312</vt:lpstr>
      <vt:lpstr>华文细黑</vt:lpstr>
      <vt:lpstr>华文中宋</vt:lpstr>
      <vt:lpstr>Symbol</vt:lpstr>
      <vt:lpstr>Times New Roman</vt:lpstr>
      <vt:lpstr>Wingdings</vt:lpstr>
      <vt:lpstr>ヒラギノ角ゴ Pro W3</vt:lpstr>
      <vt:lpstr>28_Sep_2010_物理诊断报告</vt:lpstr>
      <vt:lpstr>Picture</vt:lpstr>
      <vt:lpstr>Equation</vt:lpstr>
      <vt:lpstr>Презентация PowerPoint</vt:lpstr>
      <vt:lpstr>Outline</vt:lpstr>
      <vt:lpstr>Introduction</vt:lpstr>
      <vt:lpstr>Outline</vt:lpstr>
      <vt:lpstr>Презентация PowerPoint</vt:lpstr>
      <vt:lpstr>ITER-like PFC upgrade facilitate high power  long pulse operations</vt:lpstr>
      <vt:lpstr>New or upgraded diagnostics for key profiles</vt:lpstr>
      <vt:lpstr>New RMP coils commissioned successfully</vt:lpstr>
      <vt:lpstr>New RMP coils commissioned in ELM mitigation and error field measurements</vt:lpstr>
      <vt:lpstr>Outline</vt:lpstr>
      <vt:lpstr>Edge magnetic topology changed by LHCD, like RMPs</vt:lpstr>
      <vt:lpstr>Flexible boundary control with LHCD</vt:lpstr>
      <vt:lpstr>Презентация PowerPoint</vt:lpstr>
      <vt:lpstr>Active control of divertor power deposition by regulating edge particle fluxes (LHCD+SMBI)</vt:lpstr>
      <vt:lpstr>Презентация PowerPoint</vt:lpstr>
      <vt:lpstr>Real-time Li aerosol injection  long pulse ELM-free H-mode</vt:lpstr>
      <vt:lpstr>Презентация PowerPoint</vt:lpstr>
      <vt:lpstr>Презентация PowerPoint</vt:lpstr>
      <vt:lpstr>Long pulse H-mode operation with Newly installed 4.6GHz-LHCD&amp; Li-coating</vt:lpstr>
      <vt:lpstr>Newly installed Co-Ip NBI system commissioned successfully  H-mode with NBI alone or modulation</vt:lpstr>
      <vt:lpstr>Outline</vt:lpstr>
      <vt:lpstr>Summary &amp; Future Plans</vt:lpstr>
      <vt:lpstr>Joint DIII-D/EAST Experiment Developed Fully Non-inductive Scenarios for Steady-State H-mode Operations on EAST</vt:lpstr>
      <vt:lpstr>List of EAST contributions</vt:lpstr>
      <vt:lpstr>Презентация PowerPoint</vt:lpstr>
    </vt:vector>
  </TitlesOfParts>
  <Company>IPPCAS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没有幻灯片标题</dc:title>
  <dc:creator>Wan Baonian</dc:creator>
  <cp:lastModifiedBy>Alfa</cp:lastModifiedBy>
  <cp:revision>4483</cp:revision>
  <dcterms:created xsi:type="dcterms:W3CDTF">2002-03-26T07:13:07Z</dcterms:created>
  <dcterms:modified xsi:type="dcterms:W3CDTF">2014-10-14T04:26:00Z</dcterms:modified>
</cp:coreProperties>
</file>