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2014/9/21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7224" y="285728"/>
            <a:ext cx="75009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solidFill>
                  <a:srgbClr val="00B050"/>
                </a:solidFill>
              </a:rPr>
              <a:t>Comparison of the characteristic of ELM-filament mitigation induced by Supersonic Molecular Beam Injection and Pellet Injection on HL-2A</a:t>
            </a:r>
            <a:endParaRPr lang="zh-CN" altLang="en-US" sz="2000" dirty="0">
              <a:solidFill>
                <a:srgbClr val="00B050"/>
              </a:solidFill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0" y="0"/>
            <a:ext cx="7143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4114800">
              <a:spcBef>
                <a:spcPct val="50000"/>
              </a:spcBef>
            </a:pPr>
            <a:r>
              <a:rPr lang="en-US" altLang="zh-CN" sz="1200" b="1" i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HL-2A</a:t>
            </a: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8215338" y="0"/>
            <a:ext cx="928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smtClean="0"/>
              <a:t>EX/P7-22</a:t>
            </a:r>
            <a:endParaRPr lang="zh-CN" alt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57158" y="1071546"/>
            <a:ext cx="8501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dirty="0" smtClean="0"/>
              <a:t>This years, ELM-mitigation is a very hot topic.  </a:t>
            </a:r>
            <a:r>
              <a:rPr lang="en-US" altLang="zh-CN" dirty="0" smtClean="0"/>
              <a:t>Many </a:t>
            </a:r>
            <a:r>
              <a:rPr lang="en-US" altLang="zh-CN" dirty="0" smtClean="0"/>
              <a:t>methods were developed to mitigate ELM, such pellet injection, SMBI, RMP, and so on, </a:t>
            </a:r>
            <a:r>
              <a:rPr lang="en-US" altLang="zh-CN" dirty="0" smtClean="0"/>
              <a:t>Even though there have been many experiments, </a:t>
            </a:r>
            <a:r>
              <a:rPr lang="en-US" altLang="zh-CN" dirty="0" smtClean="0"/>
              <a:t>the detailed </a:t>
            </a:r>
            <a:r>
              <a:rPr lang="en-US" altLang="zh-CN" dirty="0" smtClean="0"/>
              <a:t>properties of </a:t>
            </a:r>
            <a:r>
              <a:rPr lang="en-US" altLang="zh-CN" dirty="0" smtClean="0"/>
              <a:t>ELM-filaments during ELM-</a:t>
            </a:r>
            <a:r>
              <a:rPr lang="en-US" altLang="zh-CN" dirty="0" err="1" smtClean="0"/>
              <a:t>mitifgation</a:t>
            </a:r>
            <a:r>
              <a:rPr lang="en-US" altLang="zh-CN" dirty="0" smtClean="0"/>
              <a:t> </a:t>
            </a:r>
            <a:r>
              <a:rPr lang="en-US" altLang="zh-CN" dirty="0" smtClean="0"/>
              <a:t>have seldom </a:t>
            </a:r>
            <a:r>
              <a:rPr lang="en-US" altLang="zh-CN" dirty="0" smtClean="0"/>
              <a:t>reported.</a:t>
            </a:r>
            <a:endParaRPr lang="en-US" altLang="zh-CN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428596" y="2000240"/>
            <a:ext cx="835824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>
                <a:solidFill>
                  <a:srgbClr val="FF0000"/>
                </a:solidFill>
              </a:rPr>
              <a:t>Contribution</a:t>
            </a:r>
          </a:p>
          <a:p>
            <a:pPr algn="just"/>
            <a:r>
              <a:rPr lang="en-US" altLang="zh-CN" dirty="0" smtClean="0"/>
              <a:t>These paper study and </a:t>
            </a:r>
            <a:r>
              <a:rPr lang="en-US" altLang="zh-CN" dirty="0" smtClean="0"/>
              <a:t>compare characteristic of </a:t>
            </a:r>
            <a:r>
              <a:rPr lang="en-US" altLang="zh-CN" dirty="0" smtClean="0"/>
              <a:t>ELM-filament during ELM-mitigation induced by </a:t>
            </a:r>
            <a:r>
              <a:rPr lang="en-US" altLang="zh-CN" dirty="0" smtClean="0"/>
              <a:t>Supersonic Molecular Beam Injection and Pellet </a:t>
            </a:r>
            <a:r>
              <a:rPr lang="en-US" altLang="zh-CN" dirty="0" smtClean="0"/>
              <a:t>Injection. It is useful for us </a:t>
            </a:r>
            <a:r>
              <a:rPr lang="en-US" altLang="zh-CN" dirty="0" smtClean="0"/>
              <a:t>to understand the </a:t>
            </a:r>
            <a:r>
              <a:rPr lang="en-US" altLang="zh-CN" dirty="0" smtClean="0"/>
              <a:t>mechanism of suppression of convective transport induced by ELM-filament. With these experiment ,we find:</a:t>
            </a:r>
          </a:p>
          <a:p>
            <a:pPr algn="just"/>
            <a:endParaRPr lang="en-US" altLang="zh-CN" dirty="0" smtClean="0"/>
          </a:p>
          <a:p>
            <a:pPr algn="just">
              <a:buFont typeface="Wingdings" pitchFamily="2" charset="2"/>
              <a:buChar char="Ø"/>
            </a:pPr>
            <a:r>
              <a:rPr lang="en-US" altLang="zh-CN" dirty="0" smtClean="0">
                <a:solidFill>
                  <a:srgbClr val="7030A0"/>
                </a:solidFill>
              </a:rPr>
              <a:t>F</a:t>
            </a:r>
            <a:r>
              <a:rPr lang="en-US" altLang="zh-CN" dirty="0" smtClean="0">
                <a:solidFill>
                  <a:srgbClr val="7030A0"/>
                </a:solidFill>
              </a:rPr>
              <a:t>ilament density amplitude is suppressed after ELM-mitigation.</a:t>
            </a:r>
          </a:p>
          <a:p>
            <a:pPr algn="just">
              <a:buFont typeface="Wingdings" pitchFamily="2" charset="2"/>
              <a:buChar char="Ø"/>
            </a:pPr>
            <a:endParaRPr lang="en-US" altLang="zh-CN" dirty="0" smtClean="0">
              <a:solidFill>
                <a:srgbClr val="00B05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altLang="zh-CN" dirty="0" smtClean="0">
                <a:solidFill>
                  <a:srgbClr val="00B050"/>
                </a:solidFill>
              </a:rPr>
              <a:t>Filament radial velocity decrease after ELM-mitigation.</a:t>
            </a:r>
          </a:p>
          <a:p>
            <a:pPr algn="just">
              <a:buFont typeface="Arial" pitchFamily="34" charset="0"/>
              <a:buChar char="•"/>
            </a:pPr>
            <a:r>
              <a:rPr lang="en-US" altLang="zh-CN" dirty="0" smtClean="0">
                <a:solidFill>
                  <a:srgbClr val="00B050"/>
                </a:solidFill>
              </a:rPr>
              <a:t>  Filament density amplitude suppression lead to  the decrease of velocity .</a:t>
            </a:r>
          </a:p>
          <a:p>
            <a:pPr algn="just">
              <a:buFont typeface="Arial" pitchFamily="34" charset="0"/>
              <a:buChar char="•"/>
            </a:pPr>
            <a:r>
              <a:rPr lang="en-US" altLang="zh-CN" dirty="0" smtClean="0">
                <a:solidFill>
                  <a:srgbClr val="00B050"/>
                </a:solidFill>
              </a:rPr>
              <a:t>  Reduction of Filament temperature lead </a:t>
            </a:r>
            <a:r>
              <a:rPr lang="en-US" altLang="zh-CN" dirty="0" smtClean="0">
                <a:solidFill>
                  <a:srgbClr val="00B050"/>
                </a:solidFill>
              </a:rPr>
              <a:t>to  the decrease of velocity </a:t>
            </a:r>
            <a:r>
              <a:rPr lang="en-US" altLang="zh-CN" dirty="0" smtClean="0">
                <a:solidFill>
                  <a:srgbClr val="00B050"/>
                </a:solidFill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endParaRPr lang="en-US" altLang="zh-CN" dirty="0" smtClean="0">
              <a:solidFill>
                <a:srgbClr val="00B05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electron-ion </a:t>
            </a:r>
            <a:r>
              <a:rPr lang="en-GB" dirty="0" err="1" smtClean="0">
                <a:solidFill>
                  <a:schemeClr val="accent6">
                    <a:lumMod val="50000"/>
                  </a:schemeClr>
                </a:solidFill>
              </a:rPr>
              <a:t>collisionality</a:t>
            </a: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 increase, leading to the decrease of </a:t>
            </a: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long-range correlation and </a:t>
            </a:r>
            <a:endParaRPr lang="en-GB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en-GB" altLang="zh-CN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GB" altLang="zh-CN" dirty="0" smtClean="0">
                <a:solidFill>
                  <a:srgbClr val="0070C0"/>
                </a:solidFill>
              </a:rPr>
              <a:t> intermittent convective transport, which is induced by ELM-filament, is suppressed strongly </a:t>
            </a:r>
            <a:endParaRPr lang="en-US" altLang="zh-CN" dirty="0" smtClean="0">
              <a:solidFill>
                <a:srgbClr val="0070C0"/>
              </a:solidFill>
            </a:endParaRPr>
          </a:p>
          <a:p>
            <a:pPr algn="just"/>
            <a:endParaRPr lang="en-US" altLang="zh-CN" dirty="0" smtClean="0"/>
          </a:p>
          <a:p>
            <a:pPr algn="ctr"/>
            <a:r>
              <a:rPr lang="en-US" altLang="zh-CN" dirty="0" smtClean="0"/>
              <a:t> </a:t>
            </a:r>
            <a:endParaRPr lang="zh-CN" altLang="en-US" dirty="0"/>
          </a:p>
        </p:txBody>
      </p:sp>
      <p:pic>
        <p:nvPicPr>
          <p:cNvPr id="10" name="Picture 11" descr="124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71414"/>
            <a:ext cx="1000100" cy="51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181</Words>
  <PresentationFormat>全屏显示(4:3)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usas</dc:creator>
  <cp:lastModifiedBy>usas</cp:lastModifiedBy>
  <cp:revision>3</cp:revision>
  <dcterms:created xsi:type="dcterms:W3CDTF">2014-09-21T13:53:06Z</dcterms:created>
  <dcterms:modified xsi:type="dcterms:W3CDTF">2014-09-21T14:31:18Z</dcterms:modified>
</cp:coreProperties>
</file>