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7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1588-BC07-4568-8B76-94339857B1F3}" type="datetimeFigureOut">
              <a:rPr kumimoji="1" lang="ja-JP" altLang="en-US" smtClean="0"/>
              <a:pPr/>
              <a:t>2014/9/11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7F41-33A0-4CCD-A8A9-3FDAB66DF8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1588-BC07-4568-8B76-94339857B1F3}" type="datetimeFigureOut">
              <a:rPr kumimoji="1" lang="ja-JP" altLang="en-US" smtClean="0"/>
              <a:pPr/>
              <a:t>2014/9/11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7F41-33A0-4CCD-A8A9-3FDAB66DF8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1588-BC07-4568-8B76-94339857B1F3}" type="datetimeFigureOut">
              <a:rPr kumimoji="1" lang="ja-JP" altLang="en-US" smtClean="0"/>
              <a:pPr/>
              <a:t>2014/9/11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7F41-33A0-4CCD-A8A9-3FDAB66DF8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1588-BC07-4568-8B76-94339857B1F3}" type="datetimeFigureOut">
              <a:rPr kumimoji="1" lang="ja-JP" altLang="en-US" smtClean="0"/>
              <a:pPr/>
              <a:t>2014/9/11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7F41-33A0-4CCD-A8A9-3FDAB66DF8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1588-BC07-4568-8B76-94339857B1F3}" type="datetimeFigureOut">
              <a:rPr kumimoji="1" lang="ja-JP" altLang="en-US" smtClean="0"/>
              <a:pPr/>
              <a:t>2014/9/11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7F41-33A0-4CCD-A8A9-3FDAB66DF8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1588-BC07-4568-8B76-94339857B1F3}" type="datetimeFigureOut">
              <a:rPr kumimoji="1" lang="ja-JP" altLang="en-US" smtClean="0"/>
              <a:pPr/>
              <a:t>2014/9/11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7F41-33A0-4CCD-A8A9-3FDAB66DF8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1588-BC07-4568-8B76-94339857B1F3}" type="datetimeFigureOut">
              <a:rPr kumimoji="1" lang="ja-JP" altLang="en-US" smtClean="0"/>
              <a:pPr/>
              <a:t>2014/9/11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7F41-33A0-4CCD-A8A9-3FDAB66DF8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1588-BC07-4568-8B76-94339857B1F3}" type="datetimeFigureOut">
              <a:rPr kumimoji="1" lang="ja-JP" altLang="en-US" smtClean="0"/>
              <a:pPr/>
              <a:t>2014/9/11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7F41-33A0-4CCD-A8A9-3FDAB66DF8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1588-BC07-4568-8B76-94339857B1F3}" type="datetimeFigureOut">
              <a:rPr kumimoji="1" lang="ja-JP" altLang="en-US" smtClean="0"/>
              <a:pPr/>
              <a:t>2014/9/11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7F41-33A0-4CCD-A8A9-3FDAB66DF8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1588-BC07-4568-8B76-94339857B1F3}" type="datetimeFigureOut">
              <a:rPr kumimoji="1" lang="ja-JP" altLang="en-US" smtClean="0"/>
              <a:pPr/>
              <a:t>2014/9/11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7F41-33A0-4CCD-A8A9-3FDAB66DF8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1588-BC07-4568-8B76-94339857B1F3}" type="datetimeFigureOut">
              <a:rPr kumimoji="1" lang="ja-JP" altLang="en-US" smtClean="0"/>
              <a:pPr/>
              <a:t>2014/9/11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7F41-33A0-4CCD-A8A9-3FDAB66DF8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11588-BC07-4568-8B76-94339857B1F3}" type="datetimeFigureOut">
              <a:rPr kumimoji="1" lang="ja-JP" altLang="en-US" smtClean="0"/>
              <a:pPr/>
              <a:t>2014/9/11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D7F41-33A0-4CCD-A8A9-3FDAB66DF8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VH6-S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477758"/>
            <a:ext cx="3372517" cy="3191602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12170" y="191542"/>
            <a:ext cx="8752318" cy="10772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en-US" altLang="ja-JP" b="1" dirty="0"/>
              <a:t>MPT/P7-36: Super-Saturated Hydrogen Effects on Radiation Damages in Tungsten under High-Flux </a:t>
            </a:r>
            <a:r>
              <a:rPr lang="en-US" altLang="ja-JP" b="1" dirty="0" err="1"/>
              <a:t>Divertor</a:t>
            </a:r>
            <a:r>
              <a:rPr lang="en-US" altLang="ja-JP" b="1" dirty="0"/>
              <a:t> Plasma </a:t>
            </a:r>
            <a:r>
              <a:rPr lang="en-US" altLang="ja-JP" b="1" dirty="0" smtClean="0"/>
              <a:t>Irradiation</a:t>
            </a:r>
          </a:p>
          <a:p>
            <a:pPr algn="just"/>
            <a:r>
              <a:rPr lang="en-US" altLang="ja-JP" sz="1400" dirty="0" smtClean="0"/>
              <a:t>D. Kato</a:t>
            </a:r>
            <a:r>
              <a:rPr lang="en-US" altLang="ja-JP" sz="1400" baseline="30000" dirty="0" smtClean="0"/>
              <a:t>1</a:t>
            </a:r>
            <a:r>
              <a:rPr lang="en-US" altLang="ja-JP" sz="1400" dirty="0" smtClean="0"/>
              <a:t>, H. Iwakiri</a:t>
            </a:r>
            <a:r>
              <a:rPr lang="en-US" altLang="ja-JP" sz="1400" baseline="30000" dirty="0" smtClean="0"/>
              <a:t>2</a:t>
            </a:r>
            <a:r>
              <a:rPr lang="en-US" altLang="ja-JP" sz="1400" dirty="0" smtClean="0"/>
              <a:t>, Y. Watanabe</a:t>
            </a:r>
            <a:r>
              <a:rPr lang="en-US" altLang="ja-JP" sz="1400" baseline="30000" dirty="0" smtClean="0"/>
              <a:t>3</a:t>
            </a:r>
            <a:r>
              <a:rPr lang="en-US" altLang="ja-JP" sz="1400" dirty="0" smtClean="0"/>
              <a:t>, K. Morishita</a:t>
            </a:r>
            <a:r>
              <a:rPr lang="en-US" altLang="ja-JP" sz="1400" baseline="30000" dirty="0" smtClean="0"/>
              <a:t>4</a:t>
            </a:r>
            <a:r>
              <a:rPr lang="en-US" altLang="ja-JP" sz="1400" dirty="0" smtClean="0"/>
              <a:t>, T. </a:t>
            </a:r>
            <a:r>
              <a:rPr lang="en-US" altLang="ja-JP" sz="1400" dirty="0" smtClean="0"/>
              <a:t>Muroga</a:t>
            </a:r>
            <a:r>
              <a:rPr lang="en-US" altLang="ja-JP" sz="1400" baseline="30000" dirty="0" smtClean="0"/>
              <a:t>1</a:t>
            </a:r>
            <a:endParaRPr lang="en-US" altLang="ja-JP" sz="1400" baseline="30000" dirty="0" smtClean="0"/>
          </a:p>
          <a:p>
            <a:pPr algn="just"/>
            <a:r>
              <a:rPr lang="en-US" altLang="ja-JP" sz="1400" baseline="30000" dirty="0" smtClean="0"/>
              <a:t>1</a:t>
            </a:r>
            <a:r>
              <a:rPr lang="en-US" altLang="ja-JP" sz="1400" dirty="0" smtClean="0"/>
              <a:t>NIFS, Toki, Japan, </a:t>
            </a:r>
            <a:r>
              <a:rPr lang="en-US" altLang="ja-JP" sz="1400" baseline="30000" dirty="0" smtClean="0"/>
              <a:t>2</a:t>
            </a:r>
            <a:r>
              <a:rPr lang="en-US" altLang="ja-JP" sz="1400" dirty="0" smtClean="0"/>
              <a:t>Univ. of </a:t>
            </a:r>
            <a:r>
              <a:rPr lang="en-US" altLang="ja-JP" sz="1400" dirty="0" err="1" smtClean="0"/>
              <a:t>Ryukyus</a:t>
            </a:r>
            <a:r>
              <a:rPr lang="en-US" altLang="ja-JP" sz="1400" dirty="0" smtClean="0"/>
              <a:t>, Okinawa, Japan, </a:t>
            </a:r>
            <a:r>
              <a:rPr lang="en-US" altLang="ja-JP" sz="1400" baseline="30000" dirty="0" smtClean="0"/>
              <a:t>3</a:t>
            </a:r>
            <a:r>
              <a:rPr lang="en-US" altLang="ja-JP" sz="1400" dirty="0" smtClean="0"/>
              <a:t>JAEA-IFERC, Aomori, Japan, </a:t>
            </a:r>
            <a:r>
              <a:rPr lang="en-US" altLang="ja-JP" sz="1400" baseline="30000" dirty="0" smtClean="0"/>
              <a:t>4</a:t>
            </a:r>
            <a:r>
              <a:rPr lang="en-US" altLang="ja-JP" sz="1400" dirty="0" smtClean="0"/>
              <a:t>Kyoto Univ., Kyoto, Japan</a:t>
            </a:r>
            <a:endParaRPr lang="en-US" altLang="ja-JP" sz="1400" baseline="30000" dirty="0"/>
          </a:p>
        </p:txBody>
      </p:sp>
      <p:sp>
        <p:nvSpPr>
          <p:cNvPr id="5" name="正方形/長方形 4"/>
          <p:cNvSpPr/>
          <p:nvPr/>
        </p:nvSpPr>
        <p:spPr>
          <a:xfrm>
            <a:off x="266260" y="1361961"/>
            <a:ext cx="8626220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altLang="ja-JP" sz="1600" b="1" dirty="0" smtClean="0"/>
              <a:t>Purpose: </a:t>
            </a:r>
            <a:r>
              <a:rPr lang="en-US" altLang="ja-JP" sz="1600" dirty="0"/>
              <a:t>F</a:t>
            </a:r>
            <a:r>
              <a:rPr lang="en-US" altLang="ja-JP" sz="1600" dirty="0" smtClean="0"/>
              <a:t>or </a:t>
            </a:r>
            <a:r>
              <a:rPr lang="en-US" altLang="ja-JP" sz="1600" dirty="0"/>
              <a:t>a better characterization of </a:t>
            </a:r>
            <a:r>
              <a:rPr lang="en-US" altLang="ja-JP" sz="1600" dirty="0" smtClean="0"/>
              <a:t>radiation </a:t>
            </a:r>
            <a:r>
              <a:rPr lang="en-US" altLang="ja-JP" sz="1600" dirty="0"/>
              <a:t>damages in </a:t>
            </a:r>
            <a:r>
              <a:rPr lang="en-US" altLang="ja-JP" sz="1600" dirty="0" smtClean="0"/>
              <a:t>W </a:t>
            </a:r>
            <a:r>
              <a:rPr lang="en-US" altLang="ja-JP" sz="1600" dirty="0"/>
              <a:t>under </a:t>
            </a:r>
            <a:r>
              <a:rPr lang="en-US" altLang="ja-JP" sz="1600" dirty="0" smtClean="0"/>
              <a:t>high-flux </a:t>
            </a:r>
            <a:r>
              <a:rPr lang="en-US" altLang="ja-JP" sz="1600" dirty="0" err="1" smtClean="0"/>
              <a:t>divertor</a:t>
            </a:r>
            <a:r>
              <a:rPr lang="en-US" altLang="ja-JP" sz="1600" dirty="0" smtClean="0"/>
              <a:t> plasma irradiation, influences </a:t>
            </a:r>
            <a:r>
              <a:rPr lang="en-US" altLang="ja-JP" sz="1600" dirty="0"/>
              <a:t>of super-saturated </a:t>
            </a:r>
            <a:r>
              <a:rPr lang="en-US" altLang="ja-JP" sz="1600" dirty="0" smtClean="0"/>
              <a:t>H </a:t>
            </a:r>
            <a:r>
              <a:rPr lang="en-US" altLang="ja-JP" sz="1600" dirty="0"/>
              <a:t>on vacancies in </a:t>
            </a:r>
            <a:r>
              <a:rPr lang="en-US" altLang="ja-JP" sz="1600" dirty="0" smtClean="0"/>
              <a:t>W are investigated by using </a:t>
            </a:r>
            <a:r>
              <a:rPr lang="en-US" altLang="ja-JP" sz="1600" dirty="0"/>
              <a:t>first-principle </a:t>
            </a:r>
            <a:r>
              <a:rPr lang="en-US" altLang="ja-JP" sz="1600" dirty="0" smtClean="0"/>
              <a:t>methods </a:t>
            </a:r>
            <a:r>
              <a:rPr lang="en-US" altLang="ja-JP" sz="1600" dirty="0"/>
              <a:t>based on density functional theories (DFT</a:t>
            </a:r>
            <a:r>
              <a:rPr lang="en-US" altLang="ja-JP" sz="1600" dirty="0" smtClean="0"/>
              <a:t>).</a:t>
            </a:r>
          </a:p>
          <a:p>
            <a:pPr algn="just">
              <a:spcBef>
                <a:spcPts val="600"/>
              </a:spcBef>
            </a:pPr>
            <a:r>
              <a:rPr lang="en-US" altLang="ja-JP" sz="1600" b="1" dirty="0" smtClean="0"/>
              <a:t>Summary of results: </a:t>
            </a:r>
            <a:r>
              <a:rPr lang="en-US" altLang="ja-JP" sz="1600" dirty="0" smtClean="0"/>
              <a:t>The </a:t>
            </a:r>
            <a:r>
              <a:rPr lang="en-US" altLang="ja-JP" sz="1600" dirty="0"/>
              <a:t>present DFT calculations predicts </a:t>
            </a:r>
            <a:r>
              <a:rPr lang="en-US" altLang="ja-JP" sz="1600" dirty="0" smtClean="0"/>
              <a:t>an enhancement </a:t>
            </a:r>
            <a:r>
              <a:rPr lang="en-US" altLang="ja-JP" sz="1600" dirty="0"/>
              <a:t>of </a:t>
            </a:r>
            <a:r>
              <a:rPr lang="en-US" altLang="ja-JP" sz="1600" dirty="0" smtClean="0"/>
              <a:t>the radiation </a:t>
            </a:r>
            <a:r>
              <a:rPr lang="en-US" altLang="ja-JP" sz="1600" dirty="0"/>
              <a:t>damages in </a:t>
            </a:r>
            <a:r>
              <a:rPr lang="en-US" altLang="ja-JP" sz="1600" dirty="0" smtClean="0"/>
              <a:t>W </a:t>
            </a:r>
            <a:r>
              <a:rPr lang="en-US" altLang="ja-JP" sz="1600" dirty="0"/>
              <a:t>d</a:t>
            </a:r>
            <a:r>
              <a:rPr lang="en-US" altLang="ja-JP" sz="1600" dirty="0" smtClean="0"/>
              <a:t>ue to </a:t>
            </a:r>
            <a:r>
              <a:rPr lang="en-US" altLang="ja-JP" sz="1600" dirty="0"/>
              <a:t>super-saturated </a:t>
            </a:r>
            <a:r>
              <a:rPr lang="en-US" altLang="ja-JP" sz="1600" dirty="0" smtClean="0"/>
              <a:t>H, </a:t>
            </a:r>
            <a:r>
              <a:rPr lang="en-US" altLang="ja-JP" sz="1600" dirty="0"/>
              <a:t>because 1) multiple H</a:t>
            </a:r>
            <a:r>
              <a:rPr lang="en-US" altLang="ja-JP" sz="1600" dirty="0" smtClean="0"/>
              <a:t> </a:t>
            </a:r>
            <a:r>
              <a:rPr lang="en-US" altLang="ja-JP" sz="1600" dirty="0"/>
              <a:t>trapping in a vacancy increases the equilibrium concentration of the </a:t>
            </a:r>
            <a:r>
              <a:rPr lang="en-US" altLang="ja-JP" sz="1600" dirty="0" smtClean="0"/>
              <a:t>vacancy, </a:t>
            </a:r>
            <a:r>
              <a:rPr lang="en-US" altLang="ja-JP" sz="1600" dirty="0"/>
              <a:t>2) </a:t>
            </a:r>
            <a:r>
              <a:rPr lang="en-US" altLang="ja-JP" sz="1600" dirty="0" err="1"/>
              <a:t>di</a:t>
            </a:r>
            <a:r>
              <a:rPr lang="en-US" altLang="ja-JP" sz="1600" dirty="0"/>
              <a:t>-vacancy formation in </a:t>
            </a:r>
            <a:r>
              <a:rPr lang="en-US" altLang="ja-JP" sz="1600" dirty="0" smtClean="0"/>
              <a:t>W </a:t>
            </a:r>
            <a:r>
              <a:rPr lang="en-US" altLang="ja-JP" sz="1600" dirty="0"/>
              <a:t>is enhanced by binding with one </a:t>
            </a:r>
            <a:r>
              <a:rPr lang="en-US" altLang="ja-JP" sz="1600" dirty="0" smtClean="0"/>
              <a:t>H atom (i.e. VH</a:t>
            </a:r>
            <a:r>
              <a:rPr lang="en-US" altLang="ja-JP" sz="1600" baseline="-25000" dirty="0" smtClean="0"/>
              <a:t>2</a:t>
            </a:r>
            <a:r>
              <a:rPr lang="en-US" altLang="ja-JP" sz="1600" dirty="0" smtClean="0"/>
              <a:t> formation), </a:t>
            </a:r>
            <a:r>
              <a:rPr lang="en-US" altLang="ja-JP" sz="1600" dirty="0"/>
              <a:t>and 3) the </a:t>
            </a:r>
            <a:r>
              <a:rPr lang="en-US" altLang="ja-JP" sz="1600" dirty="0" smtClean="0"/>
              <a:t>H </a:t>
            </a:r>
            <a:r>
              <a:rPr lang="en-US" altLang="ja-JP" sz="1600" dirty="0"/>
              <a:t>cluster stacking with a vacancy suppresses annihilation of a vacancy-SIA pair in neutron damaged </a:t>
            </a:r>
            <a:r>
              <a:rPr lang="en-US" altLang="ja-JP" sz="1600" dirty="0" smtClean="0"/>
              <a:t>W (see Fig. 1).</a:t>
            </a:r>
            <a:endParaRPr lang="ja-JP" altLang="en-US" sz="1600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995936" y="3754775"/>
            <a:ext cx="482453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明朝" pitchFamily="17" charset="-128"/>
                <a:cs typeface="Times New Roman" pitchFamily="18" charset="0"/>
              </a:rPr>
              <a:t>Fig. 1 Octahedron H (red) cluster stacking with a vacancy (VH</a:t>
            </a:r>
            <a:r>
              <a:rPr kumimoji="1" lang="en-US" altLang="ja-JP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ＭＳ 明朝" pitchFamily="17" charset="-128"/>
                <a:cs typeface="Times New Roman" pitchFamily="18" charset="0"/>
              </a:rPr>
              <a:t>6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明朝" pitchFamily="17" charset="-128"/>
                <a:cs typeface="Times New Roman" pitchFamily="18" charset="0"/>
              </a:rPr>
              <a:t>) preventing it from recombining with a </a:t>
            </a:r>
            <a:r>
              <a:rPr kumimoji="1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ＭＳ 明朝" pitchFamily="17" charset="-128"/>
                <a:cs typeface="Times New Roman" pitchFamily="18" charset="0"/>
              </a:rPr>
              <a:t>crowdion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明朝" pitchFamily="17" charset="-128"/>
                <a:cs typeface="Times New Roman" pitchFamily="18" charset="0"/>
              </a:rPr>
              <a:t>-type (111) self-interstitial-atom (SIA) in W (blue). W atoms only on (011) surface are drawn in the figure. Another two H atoms of VH</a:t>
            </a:r>
            <a:r>
              <a:rPr kumimoji="1" lang="en-US" altLang="ja-JP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ＭＳ 明朝" pitchFamily="17" charset="-128"/>
                <a:cs typeface="Times New Roman" pitchFamily="18" charset="0"/>
              </a:rPr>
              <a:t>6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明朝" pitchFamily="17" charset="-128"/>
                <a:cs typeface="Times New Roman" pitchFamily="18" charset="0"/>
              </a:rPr>
              <a:t> are behind the (011) surface. The </a:t>
            </a:r>
            <a:r>
              <a:rPr kumimoji="1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ＭＳ 明朝" pitchFamily="17" charset="-128"/>
                <a:cs typeface="Times New Roman" pitchFamily="18" charset="0"/>
              </a:rPr>
              <a:t>crowdion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明朝" pitchFamily="17" charset="-128"/>
                <a:cs typeface="Times New Roman" pitchFamily="18" charset="0"/>
              </a:rPr>
              <a:t> structure distorted by the presence of VH</a:t>
            </a:r>
            <a:r>
              <a:rPr kumimoji="1" lang="en-US" altLang="ja-JP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ＭＳ 明朝" pitchFamily="17" charset="-128"/>
                <a:cs typeface="Times New Roman" pitchFamily="18" charset="0"/>
              </a:rPr>
              <a:t>6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明朝" pitchFamily="17" charset="-128"/>
                <a:cs typeface="Times New Roman" pitchFamily="18" charset="0"/>
              </a:rPr>
              <a:t> is indicated by a connected bond. Colors on the surface indicate electron densities; green indicates higher electron densities while blue indicates depletion of the electron density.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286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dkato</dc:creator>
  <cp:lastModifiedBy>dkato</cp:lastModifiedBy>
  <cp:revision>10</cp:revision>
  <dcterms:created xsi:type="dcterms:W3CDTF">2014-09-10T23:59:53Z</dcterms:created>
  <dcterms:modified xsi:type="dcterms:W3CDTF">2014-09-11T02:16:07Z</dcterms:modified>
</cp:coreProperties>
</file>