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3"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 id="285" r:id="rId31"/>
    <p:sldId id="288"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205" y="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4E01DB-29C0-49DC-9FF9-330938AD2626}"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121164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4E01DB-29C0-49DC-9FF9-330938AD2626}"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426161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64E01DB-29C0-49DC-9FF9-330938AD2626}"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278833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64E01DB-29C0-49DC-9FF9-330938AD2626}"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62256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4E01DB-29C0-49DC-9FF9-330938AD2626}"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1839892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4E01DB-29C0-49DC-9FF9-330938AD2626}" type="datetimeFigureOut">
              <a:rPr lang="en-US" smtClean="0"/>
              <a:t>12/19/2025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1290621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4E01DB-29C0-49DC-9FF9-330938AD2626}" type="datetimeFigureOut">
              <a:rPr lang="en-US" smtClean="0"/>
              <a:t>12/19/2025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2218855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E01DB-29C0-49DC-9FF9-330938AD2626}"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21407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E01DB-29C0-49DC-9FF9-330938AD2626}"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187736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64E01DB-29C0-49DC-9FF9-330938AD2626}"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201191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4E01DB-29C0-49DC-9FF9-330938AD2626}"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86795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4E01DB-29C0-49DC-9FF9-330938AD2626}"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172000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4E01DB-29C0-49DC-9FF9-330938AD2626}" type="datetimeFigureOut">
              <a:rPr lang="en-US" smtClean="0"/>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234817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64E01DB-29C0-49DC-9FF9-330938AD2626}" type="datetimeFigureOut">
              <a:rPr lang="en-US" smtClean="0"/>
              <a:t>12/19/2025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209045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64E01DB-29C0-49DC-9FF9-330938AD2626}" type="datetimeFigureOut">
              <a:rPr lang="en-US" smtClean="0"/>
              <a:t>12/19/2025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173182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64E01DB-29C0-49DC-9FF9-330938AD2626}" type="datetimeFigureOut">
              <a:rPr lang="en-US" smtClean="0"/>
              <a:t>12/19/2025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187716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4E01DB-29C0-49DC-9FF9-330938AD2626}"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AC3CC-FDBF-4E89-AEC6-646838886FF1}" type="slidenum">
              <a:rPr lang="en-US" smtClean="0"/>
              <a:t>‹#›</a:t>
            </a:fld>
            <a:endParaRPr lang="en-US"/>
          </a:p>
        </p:txBody>
      </p:sp>
    </p:spTree>
    <p:extLst>
      <p:ext uri="{BB962C8B-B14F-4D97-AF65-F5344CB8AC3E}">
        <p14:creationId xmlns:p14="http://schemas.microsoft.com/office/powerpoint/2010/main" val="63730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64E01DB-29C0-49DC-9FF9-330938AD2626}" type="datetimeFigureOut">
              <a:rPr lang="en-US" smtClean="0"/>
              <a:t>12/19/2025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25AC3CC-FDBF-4E89-AEC6-646838886FF1}" type="slidenum">
              <a:rPr lang="en-US" smtClean="0"/>
              <a:t>‹#›</a:t>
            </a:fld>
            <a:endParaRPr lang="en-US"/>
          </a:p>
        </p:txBody>
      </p:sp>
    </p:spTree>
    <p:extLst>
      <p:ext uri="{BB962C8B-B14F-4D97-AF65-F5344CB8AC3E}">
        <p14:creationId xmlns:p14="http://schemas.microsoft.com/office/powerpoint/2010/main" val="8821104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oecd-nea.org/jcms/pl_13086/international-evaluation-co-operation-volume-15?details=tru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8995-1E01-4DA2-9873-8FF4086C6C8C}"/>
              </a:ext>
            </a:extLst>
          </p:cNvPr>
          <p:cNvSpPr>
            <a:spLocks noGrp="1"/>
          </p:cNvSpPr>
          <p:nvPr>
            <p:ph type="ctrTitle"/>
          </p:nvPr>
        </p:nvSpPr>
        <p:spPr>
          <a:xfrm>
            <a:off x="1154955" y="1447801"/>
            <a:ext cx="8825658" cy="1135144"/>
          </a:xfrm>
        </p:spPr>
        <p:txBody>
          <a:bodyPr/>
          <a:lstStyle/>
          <a:p>
            <a:r>
              <a:rPr lang="en-US" sz="4800" dirty="0"/>
              <a:t>On the Use of URR in Fe-56</a:t>
            </a:r>
          </a:p>
        </p:txBody>
      </p:sp>
      <p:sp>
        <p:nvSpPr>
          <p:cNvPr id="3" name="Subtitle 2">
            <a:extLst>
              <a:ext uri="{FF2B5EF4-FFF2-40B4-BE49-F238E27FC236}">
                <a16:creationId xmlns:a16="http://schemas.microsoft.com/office/drawing/2014/main" id="{B6E49C58-7CB8-49DD-B196-57D19F1D4D70}"/>
              </a:ext>
            </a:extLst>
          </p:cNvPr>
          <p:cNvSpPr>
            <a:spLocks noGrp="1"/>
          </p:cNvSpPr>
          <p:nvPr>
            <p:ph type="subTitle" idx="1"/>
          </p:nvPr>
        </p:nvSpPr>
        <p:spPr>
          <a:xfrm>
            <a:off x="1154955" y="3223967"/>
            <a:ext cx="8825658" cy="2414833"/>
          </a:xfrm>
        </p:spPr>
        <p:txBody>
          <a:bodyPr/>
          <a:lstStyle/>
          <a:p>
            <a:r>
              <a:rPr lang="en-US" dirty="0"/>
              <a:t>Andrej Trkov, Yaron Danon, Roberto Capote</a:t>
            </a:r>
          </a:p>
          <a:p>
            <a:r>
              <a:rPr lang="en-US" dirty="0"/>
              <a:t>JSI, Ljubljana, Slovenia</a:t>
            </a:r>
          </a:p>
          <a:p>
            <a:r>
              <a:rPr lang="en-US" dirty="0" err="1"/>
              <a:t>Rpi</a:t>
            </a:r>
            <a:endParaRPr lang="en-US" dirty="0"/>
          </a:p>
          <a:p>
            <a:r>
              <a:rPr lang="en-US" dirty="0"/>
              <a:t>IAEA</a:t>
            </a:r>
          </a:p>
          <a:p>
            <a:endParaRPr lang="en-US" dirty="0"/>
          </a:p>
        </p:txBody>
      </p:sp>
    </p:spTree>
    <p:extLst>
      <p:ext uri="{BB962C8B-B14F-4D97-AF65-F5344CB8AC3E}">
        <p14:creationId xmlns:p14="http://schemas.microsoft.com/office/powerpoint/2010/main" val="3327750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41F41D-1D69-49C0-A2C6-E116FF055C34}"/>
              </a:ext>
            </a:extLst>
          </p:cNvPr>
          <p:cNvSpPr>
            <a:spLocks noGrp="1"/>
          </p:cNvSpPr>
          <p:nvPr>
            <p:ph type="title"/>
          </p:nvPr>
        </p:nvSpPr>
        <p:spPr/>
        <p:txBody>
          <a:bodyPr/>
          <a:lstStyle/>
          <a:p>
            <a:r>
              <a:rPr lang="en-US" b="1" dirty="0"/>
              <a:t>e81_URR3n</a:t>
            </a:r>
            <a:endParaRPr lang="en-US" dirty="0"/>
          </a:p>
        </p:txBody>
      </p:sp>
      <p:pic>
        <p:nvPicPr>
          <p:cNvPr id="5" name="Picture 4">
            <a:extLst>
              <a:ext uri="{FF2B5EF4-FFF2-40B4-BE49-F238E27FC236}">
                <a16:creationId xmlns:a16="http://schemas.microsoft.com/office/drawing/2014/main" id="{658A3C22-4971-4D6D-91E9-C671E8771E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09823" y="1853248"/>
            <a:ext cx="7464056" cy="5004752"/>
          </a:xfrm>
          <a:prstGeom prst="rect">
            <a:avLst/>
          </a:prstGeom>
          <a:noFill/>
          <a:ln>
            <a:noFill/>
          </a:ln>
        </p:spPr>
      </p:pic>
    </p:spTree>
    <p:extLst>
      <p:ext uri="{BB962C8B-B14F-4D97-AF65-F5344CB8AC3E}">
        <p14:creationId xmlns:p14="http://schemas.microsoft.com/office/powerpoint/2010/main" val="317356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528B-67FC-4500-8C4F-7F4175F22E5E}"/>
              </a:ext>
            </a:extLst>
          </p:cNvPr>
          <p:cNvSpPr>
            <a:spLocks noGrp="1"/>
          </p:cNvSpPr>
          <p:nvPr>
            <p:ph type="title"/>
          </p:nvPr>
        </p:nvSpPr>
        <p:spPr/>
        <p:txBody>
          <a:bodyPr/>
          <a:lstStyle/>
          <a:p>
            <a:r>
              <a:rPr lang="en-US" b="1" dirty="0"/>
              <a:t>e81_URR3q</a:t>
            </a:r>
            <a:endParaRPr lang="en-US" dirty="0"/>
          </a:p>
        </p:txBody>
      </p:sp>
      <p:sp>
        <p:nvSpPr>
          <p:cNvPr id="3" name="Content Placeholder 2">
            <a:extLst>
              <a:ext uri="{FF2B5EF4-FFF2-40B4-BE49-F238E27FC236}">
                <a16:creationId xmlns:a16="http://schemas.microsoft.com/office/drawing/2014/main" id="{58EDA600-8741-4B8B-BED0-456421D57B3F}"/>
              </a:ext>
            </a:extLst>
          </p:cNvPr>
          <p:cNvSpPr>
            <a:spLocks noGrp="1"/>
          </p:cNvSpPr>
          <p:nvPr>
            <p:ph idx="1"/>
          </p:nvPr>
        </p:nvSpPr>
        <p:spPr/>
        <p:txBody>
          <a:bodyPr/>
          <a:lstStyle/>
          <a:p>
            <a:r>
              <a:rPr lang="en-US" dirty="0"/>
              <a:t>In ENDF/B-VIII.0 the inelastic cross sections follow measured values by Negret</a:t>
            </a:r>
          </a:p>
          <a:p>
            <a:r>
              <a:rPr lang="en-US" dirty="0"/>
              <a:t>This caused under-prediction of the leakage spectrum from a 100 cm sphere with a Cf-252 source by 40 %</a:t>
            </a:r>
          </a:p>
          <a:p>
            <a:r>
              <a:rPr lang="en-US" dirty="0"/>
              <a:t>In ENDF/B-VIII.1 the inelastic cross section was reduced by up to 15 %</a:t>
            </a:r>
          </a:p>
          <a:p>
            <a:r>
              <a:rPr lang="en-US" dirty="0"/>
              <a:t>In the “e81_URR3q” the original inelastic cross section by Negret were restored.</a:t>
            </a:r>
          </a:p>
        </p:txBody>
      </p:sp>
    </p:spTree>
    <p:extLst>
      <p:ext uri="{BB962C8B-B14F-4D97-AF65-F5344CB8AC3E}">
        <p14:creationId xmlns:p14="http://schemas.microsoft.com/office/powerpoint/2010/main" val="112287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1A20-461E-4F9C-8B5F-EEF3A8C6392B}"/>
              </a:ext>
            </a:extLst>
          </p:cNvPr>
          <p:cNvSpPr>
            <a:spLocks noGrp="1"/>
          </p:cNvSpPr>
          <p:nvPr>
            <p:ph type="title"/>
          </p:nvPr>
        </p:nvSpPr>
        <p:spPr/>
        <p:txBody>
          <a:bodyPr/>
          <a:lstStyle/>
          <a:p>
            <a:r>
              <a:rPr lang="en-US" b="1" dirty="0"/>
              <a:t>e81_URR3q</a:t>
            </a:r>
            <a:endParaRPr lang="en-US" dirty="0"/>
          </a:p>
        </p:txBody>
      </p:sp>
      <p:pic>
        <p:nvPicPr>
          <p:cNvPr id="1026" name="Picture 10" descr="A graph of a building&#10;&#10;AI-generated content may be incorrect.">
            <a:extLst>
              <a:ext uri="{FF2B5EF4-FFF2-40B4-BE49-F238E27FC236}">
                <a16:creationId xmlns:a16="http://schemas.microsoft.com/office/drawing/2014/main" id="{A36B737D-10FE-4B2C-9952-69A2DF190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528" y="1853248"/>
            <a:ext cx="8341915" cy="5004752"/>
          </a:xfrm>
          <a:prstGeom prst="rect">
            <a:avLst/>
          </a:prstGeom>
          <a:solidFill>
            <a:schemeClr val="tx1"/>
          </a:solidFill>
          <a:ln>
            <a:noFill/>
          </a:ln>
        </p:spPr>
      </p:pic>
    </p:spTree>
    <p:extLst>
      <p:ext uri="{BB962C8B-B14F-4D97-AF65-F5344CB8AC3E}">
        <p14:creationId xmlns:p14="http://schemas.microsoft.com/office/powerpoint/2010/main" val="38169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4519-DE1E-4495-81B5-08EBD1435576}"/>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E83B96F-5331-4E86-B1C0-2BA94E9403A3}"/>
              </a:ext>
            </a:extLst>
          </p:cNvPr>
          <p:cNvSpPr>
            <a:spLocks noGrp="1"/>
          </p:cNvSpPr>
          <p:nvPr>
            <p:ph idx="1"/>
          </p:nvPr>
        </p:nvSpPr>
        <p:spPr/>
        <p:txBody>
          <a:bodyPr/>
          <a:lstStyle/>
          <a:p>
            <a:pPr marL="0" indent="0">
              <a:buNone/>
            </a:pPr>
            <a:r>
              <a:rPr lang="en-US" dirty="0"/>
              <a:t>A possible solution for an improved Fe-56 evaluation was found:</a:t>
            </a:r>
          </a:p>
          <a:p>
            <a:pPr lvl="1"/>
            <a:r>
              <a:rPr lang="en-US" dirty="0"/>
              <a:t>Add URR from JEF-2.2, </a:t>
            </a:r>
          </a:p>
          <a:p>
            <a:pPr lvl="1"/>
            <a:r>
              <a:rPr lang="en-US" dirty="0"/>
              <a:t>Reduce the URR range to 1.75 MeV,</a:t>
            </a:r>
          </a:p>
          <a:p>
            <a:pPr lvl="1"/>
            <a:r>
              <a:rPr lang="en-US" dirty="0"/>
              <a:t>Reduce the average resonance widths of the s-wave resonances by a factor 1000</a:t>
            </a:r>
          </a:p>
          <a:p>
            <a:pPr lvl="1"/>
            <a:r>
              <a:rPr lang="en-US" dirty="0"/>
              <a:t>Restore the measured inelastic cross sections from ENDF/B-VIII.0 that correspond to the measured values by Negret.</a:t>
            </a:r>
          </a:p>
          <a:p>
            <a:pPr marL="57150" indent="0">
              <a:buNone/>
            </a:pPr>
            <a:r>
              <a:rPr lang="en-US" dirty="0"/>
              <a:t>Improved performance is observed in reproducing thick transmission measurements.</a:t>
            </a:r>
          </a:p>
          <a:p>
            <a:pPr marL="57150" indent="0">
              <a:buNone/>
            </a:pPr>
            <a:r>
              <a:rPr lang="en-US" dirty="0"/>
              <a:t>The impact on other benchmarks is being tested.</a:t>
            </a:r>
          </a:p>
        </p:txBody>
      </p:sp>
    </p:spTree>
    <p:extLst>
      <p:ext uri="{BB962C8B-B14F-4D97-AF65-F5344CB8AC3E}">
        <p14:creationId xmlns:p14="http://schemas.microsoft.com/office/powerpoint/2010/main" val="51569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1BA4-E47E-4F1C-B6F4-84DC08C4EE38}"/>
              </a:ext>
            </a:extLst>
          </p:cNvPr>
          <p:cNvSpPr>
            <a:spLocks noGrp="1"/>
          </p:cNvSpPr>
          <p:nvPr>
            <p:ph type="title"/>
          </p:nvPr>
        </p:nvSpPr>
        <p:spPr>
          <a:xfrm>
            <a:off x="646111" y="452718"/>
            <a:ext cx="9845426" cy="1400530"/>
          </a:xfrm>
        </p:spPr>
        <p:txBody>
          <a:bodyPr/>
          <a:lstStyle/>
          <a:p>
            <a:r>
              <a:rPr lang="en-US" dirty="0"/>
              <a:t>Livermore pulsed sphere (D-T source)</a:t>
            </a:r>
          </a:p>
        </p:txBody>
      </p:sp>
      <p:pic>
        <p:nvPicPr>
          <p:cNvPr id="3" name="Picture 2">
            <a:extLst>
              <a:ext uri="{FF2B5EF4-FFF2-40B4-BE49-F238E27FC236}">
                <a16:creationId xmlns:a16="http://schemas.microsoft.com/office/drawing/2014/main" id="{309B8B9C-50BB-4D3B-AF08-3BE58A26FACA}"/>
              </a:ext>
            </a:extLst>
          </p:cNvPr>
          <p:cNvPicPr/>
          <p:nvPr/>
        </p:nvPicPr>
        <p:blipFill>
          <a:blip r:embed="rId2"/>
          <a:stretch>
            <a:fillRect/>
          </a:stretch>
        </p:blipFill>
        <p:spPr>
          <a:xfrm>
            <a:off x="0" y="1853248"/>
            <a:ext cx="7181081" cy="5004752"/>
          </a:xfrm>
          <a:prstGeom prst="rect">
            <a:avLst/>
          </a:prstGeom>
        </p:spPr>
      </p:pic>
      <p:sp>
        <p:nvSpPr>
          <p:cNvPr id="4" name="TextBox 3">
            <a:extLst>
              <a:ext uri="{FF2B5EF4-FFF2-40B4-BE49-F238E27FC236}">
                <a16:creationId xmlns:a16="http://schemas.microsoft.com/office/drawing/2014/main" id="{66B96EE8-1C37-4E6C-92E3-FE2AEDCF0FC1}"/>
              </a:ext>
            </a:extLst>
          </p:cNvPr>
          <p:cNvSpPr txBox="1"/>
          <p:nvPr/>
        </p:nvSpPr>
        <p:spPr>
          <a:xfrm>
            <a:off x="7852528" y="1998482"/>
            <a:ext cx="2799164" cy="369332"/>
          </a:xfrm>
          <a:prstGeom prst="rect">
            <a:avLst/>
          </a:prstGeom>
          <a:noFill/>
        </p:spPr>
        <p:txBody>
          <a:bodyPr wrap="none" rtlCol="0">
            <a:spAutoFit/>
          </a:bodyPr>
          <a:lstStyle/>
          <a:p>
            <a:r>
              <a:rPr lang="en-US" dirty="0"/>
              <a:t>The impact is very small</a:t>
            </a:r>
          </a:p>
        </p:txBody>
      </p:sp>
    </p:spTree>
    <p:extLst>
      <p:ext uri="{BB962C8B-B14F-4D97-AF65-F5344CB8AC3E}">
        <p14:creationId xmlns:p14="http://schemas.microsoft.com/office/powerpoint/2010/main" val="1184551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p:txBody>
          <a:bodyPr/>
          <a:lstStyle/>
          <a:p>
            <a:r>
              <a:rPr lang="en-US" dirty="0"/>
              <a:t>Leakage from IPPE sphere-1 (D-T)</a:t>
            </a:r>
          </a:p>
        </p:txBody>
      </p:sp>
      <p:pic>
        <p:nvPicPr>
          <p:cNvPr id="3" name="Picture 2">
            <a:extLst>
              <a:ext uri="{FF2B5EF4-FFF2-40B4-BE49-F238E27FC236}">
                <a16:creationId xmlns:a16="http://schemas.microsoft.com/office/drawing/2014/main" id="{86914754-8A0F-4B11-B79B-3E1985F3719B}"/>
              </a:ext>
            </a:extLst>
          </p:cNvPr>
          <p:cNvPicPr/>
          <p:nvPr/>
        </p:nvPicPr>
        <p:blipFill>
          <a:blip r:embed="rId2"/>
          <a:stretch>
            <a:fillRect/>
          </a:stretch>
        </p:blipFill>
        <p:spPr>
          <a:xfrm>
            <a:off x="-1" y="1357162"/>
            <a:ext cx="7070104" cy="5500838"/>
          </a:xfrm>
          <a:prstGeom prst="rect">
            <a:avLst/>
          </a:prstGeom>
        </p:spPr>
      </p:pic>
    </p:spTree>
    <p:extLst>
      <p:ext uri="{BB962C8B-B14F-4D97-AF65-F5344CB8AC3E}">
        <p14:creationId xmlns:p14="http://schemas.microsoft.com/office/powerpoint/2010/main" val="338014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p:txBody>
          <a:bodyPr/>
          <a:lstStyle/>
          <a:p>
            <a:r>
              <a:rPr lang="en-US" dirty="0"/>
              <a:t>Leakage from IPPE sphere-1,2 (D-T)</a:t>
            </a:r>
          </a:p>
        </p:txBody>
      </p:sp>
      <p:pic>
        <p:nvPicPr>
          <p:cNvPr id="4" name="Picture 3">
            <a:extLst>
              <a:ext uri="{FF2B5EF4-FFF2-40B4-BE49-F238E27FC236}">
                <a16:creationId xmlns:a16="http://schemas.microsoft.com/office/drawing/2014/main" id="{CE24C997-660D-457E-B5EE-AFB03049282C}"/>
              </a:ext>
            </a:extLst>
          </p:cNvPr>
          <p:cNvPicPr/>
          <p:nvPr/>
        </p:nvPicPr>
        <p:blipFill>
          <a:blip r:embed="rId2"/>
          <a:stretch>
            <a:fillRect/>
          </a:stretch>
        </p:blipFill>
        <p:spPr>
          <a:xfrm>
            <a:off x="0" y="1152984"/>
            <a:ext cx="5797485" cy="5705016"/>
          </a:xfrm>
          <a:prstGeom prst="rect">
            <a:avLst/>
          </a:prstGeom>
        </p:spPr>
      </p:pic>
      <p:pic>
        <p:nvPicPr>
          <p:cNvPr id="5" name="Picture 4">
            <a:extLst>
              <a:ext uri="{FF2B5EF4-FFF2-40B4-BE49-F238E27FC236}">
                <a16:creationId xmlns:a16="http://schemas.microsoft.com/office/drawing/2014/main" id="{BE2B416A-EC88-4ED0-B3EC-8DED0ED44CA3}"/>
              </a:ext>
            </a:extLst>
          </p:cNvPr>
          <p:cNvPicPr>
            <a:picLocks noChangeAspect="1"/>
          </p:cNvPicPr>
          <p:nvPr/>
        </p:nvPicPr>
        <p:blipFill>
          <a:blip r:embed="rId3"/>
          <a:stretch>
            <a:fillRect/>
          </a:stretch>
        </p:blipFill>
        <p:spPr>
          <a:xfrm>
            <a:off x="5797484" y="1152983"/>
            <a:ext cx="6394515" cy="5705016"/>
          </a:xfrm>
          <a:prstGeom prst="rect">
            <a:avLst/>
          </a:prstGeom>
        </p:spPr>
      </p:pic>
    </p:spTree>
    <p:extLst>
      <p:ext uri="{BB962C8B-B14F-4D97-AF65-F5344CB8AC3E}">
        <p14:creationId xmlns:p14="http://schemas.microsoft.com/office/powerpoint/2010/main" val="199248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p:txBody>
          <a:bodyPr/>
          <a:lstStyle/>
          <a:p>
            <a:r>
              <a:rPr lang="en-US" dirty="0"/>
              <a:t>Leakage from IPPE sphere-3,4 (D-T)</a:t>
            </a:r>
          </a:p>
        </p:txBody>
      </p:sp>
      <p:pic>
        <p:nvPicPr>
          <p:cNvPr id="3" name="Picture 2">
            <a:extLst>
              <a:ext uri="{FF2B5EF4-FFF2-40B4-BE49-F238E27FC236}">
                <a16:creationId xmlns:a16="http://schemas.microsoft.com/office/drawing/2014/main" id="{BA291D6A-9326-449F-81F0-84528EE425A9}"/>
              </a:ext>
            </a:extLst>
          </p:cNvPr>
          <p:cNvPicPr>
            <a:picLocks noChangeAspect="1"/>
          </p:cNvPicPr>
          <p:nvPr/>
        </p:nvPicPr>
        <p:blipFill>
          <a:blip r:embed="rId2"/>
          <a:stretch>
            <a:fillRect/>
          </a:stretch>
        </p:blipFill>
        <p:spPr>
          <a:xfrm>
            <a:off x="0" y="1190445"/>
            <a:ext cx="6259398" cy="5667555"/>
          </a:xfrm>
          <a:prstGeom prst="rect">
            <a:avLst/>
          </a:prstGeom>
        </p:spPr>
      </p:pic>
      <p:pic>
        <p:nvPicPr>
          <p:cNvPr id="4" name="Picture 3">
            <a:extLst>
              <a:ext uri="{FF2B5EF4-FFF2-40B4-BE49-F238E27FC236}">
                <a16:creationId xmlns:a16="http://schemas.microsoft.com/office/drawing/2014/main" id="{60C6B4F5-DEE1-4AF8-BF76-2B26ABC0B71D}"/>
              </a:ext>
            </a:extLst>
          </p:cNvPr>
          <p:cNvPicPr>
            <a:picLocks noChangeAspect="1"/>
          </p:cNvPicPr>
          <p:nvPr/>
        </p:nvPicPr>
        <p:blipFill>
          <a:blip r:embed="rId3"/>
          <a:stretch>
            <a:fillRect/>
          </a:stretch>
        </p:blipFill>
        <p:spPr>
          <a:xfrm>
            <a:off x="5854045" y="1190445"/>
            <a:ext cx="6337955" cy="5712594"/>
          </a:xfrm>
          <a:prstGeom prst="rect">
            <a:avLst/>
          </a:prstGeom>
        </p:spPr>
      </p:pic>
    </p:spTree>
    <p:extLst>
      <p:ext uri="{BB962C8B-B14F-4D97-AF65-F5344CB8AC3E}">
        <p14:creationId xmlns:p14="http://schemas.microsoft.com/office/powerpoint/2010/main" val="3985532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a:xfrm>
            <a:off x="646111" y="452718"/>
            <a:ext cx="11061980" cy="1400530"/>
          </a:xfrm>
        </p:spPr>
        <p:txBody>
          <a:bodyPr/>
          <a:lstStyle/>
          <a:p>
            <a:r>
              <a:rPr lang="en-US" dirty="0"/>
              <a:t>Leakage from 20cm IPPE sphere (Cf252)</a:t>
            </a:r>
          </a:p>
        </p:txBody>
      </p:sp>
      <p:pic>
        <p:nvPicPr>
          <p:cNvPr id="3" name="Picture 2">
            <a:extLst>
              <a:ext uri="{FF2B5EF4-FFF2-40B4-BE49-F238E27FC236}">
                <a16:creationId xmlns:a16="http://schemas.microsoft.com/office/drawing/2014/main" id="{8F607AFB-586A-434A-AEAC-5AD842D292D1}"/>
              </a:ext>
            </a:extLst>
          </p:cNvPr>
          <p:cNvPicPr>
            <a:picLocks noChangeAspect="1"/>
          </p:cNvPicPr>
          <p:nvPr/>
        </p:nvPicPr>
        <p:blipFill>
          <a:blip r:embed="rId2"/>
          <a:stretch>
            <a:fillRect/>
          </a:stretch>
        </p:blipFill>
        <p:spPr>
          <a:xfrm>
            <a:off x="0" y="1063413"/>
            <a:ext cx="8915400" cy="5794588"/>
          </a:xfrm>
          <a:prstGeom prst="rect">
            <a:avLst/>
          </a:prstGeom>
        </p:spPr>
      </p:pic>
      <p:sp>
        <p:nvSpPr>
          <p:cNvPr id="5" name="TextBox 4">
            <a:extLst>
              <a:ext uri="{FF2B5EF4-FFF2-40B4-BE49-F238E27FC236}">
                <a16:creationId xmlns:a16="http://schemas.microsoft.com/office/drawing/2014/main" id="{11AD5115-1CB6-46F7-BE86-E6A5ADA927BF}"/>
              </a:ext>
            </a:extLst>
          </p:cNvPr>
          <p:cNvSpPr txBox="1"/>
          <p:nvPr/>
        </p:nvSpPr>
        <p:spPr>
          <a:xfrm>
            <a:off x="8915400" y="1853248"/>
            <a:ext cx="3276600" cy="1754326"/>
          </a:xfrm>
          <a:prstGeom prst="rect">
            <a:avLst/>
          </a:prstGeom>
          <a:noFill/>
        </p:spPr>
        <p:txBody>
          <a:bodyPr wrap="square" rtlCol="0">
            <a:spAutoFit/>
          </a:bodyPr>
          <a:lstStyle/>
          <a:p>
            <a:r>
              <a:rPr lang="en-US" dirty="0"/>
              <a:t>Spheres of different thicknesses were measured</a:t>
            </a:r>
          </a:p>
          <a:p>
            <a:endParaRPr lang="en-US" dirty="0"/>
          </a:p>
          <a:p>
            <a:r>
              <a:rPr lang="en-US" dirty="0"/>
              <a:t>The focus is in the region above the resolved resonance range</a:t>
            </a:r>
          </a:p>
        </p:txBody>
      </p:sp>
    </p:spTree>
    <p:extLst>
      <p:ext uri="{BB962C8B-B14F-4D97-AF65-F5344CB8AC3E}">
        <p14:creationId xmlns:p14="http://schemas.microsoft.com/office/powerpoint/2010/main" val="305653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a:xfrm>
            <a:off x="646111" y="452718"/>
            <a:ext cx="11061980" cy="1400530"/>
          </a:xfrm>
        </p:spPr>
        <p:txBody>
          <a:bodyPr/>
          <a:lstStyle/>
          <a:p>
            <a:r>
              <a:rPr lang="en-US" dirty="0"/>
              <a:t>Leakage from IPPE spheres (Cf252)</a:t>
            </a:r>
          </a:p>
        </p:txBody>
      </p:sp>
      <p:pic>
        <p:nvPicPr>
          <p:cNvPr id="4" name="Picture 3">
            <a:extLst>
              <a:ext uri="{FF2B5EF4-FFF2-40B4-BE49-F238E27FC236}">
                <a16:creationId xmlns:a16="http://schemas.microsoft.com/office/drawing/2014/main" id="{67DE4C38-B6EA-4555-8B04-B129C9507A23}"/>
              </a:ext>
            </a:extLst>
          </p:cNvPr>
          <p:cNvPicPr>
            <a:picLocks noChangeAspect="1"/>
          </p:cNvPicPr>
          <p:nvPr/>
        </p:nvPicPr>
        <p:blipFill>
          <a:blip r:embed="rId2"/>
          <a:stretch>
            <a:fillRect/>
          </a:stretch>
        </p:blipFill>
        <p:spPr>
          <a:xfrm>
            <a:off x="1" y="1063413"/>
            <a:ext cx="6664750" cy="5794588"/>
          </a:xfrm>
          <a:prstGeom prst="rect">
            <a:avLst/>
          </a:prstGeom>
        </p:spPr>
      </p:pic>
      <p:pic>
        <p:nvPicPr>
          <p:cNvPr id="5" name="Picture 4">
            <a:extLst>
              <a:ext uri="{FF2B5EF4-FFF2-40B4-BE49-F238E27FC236}">
                <a16:creationId xmlns:a16="http://schemas.microsoft.com/office/drawing/2014/main" id="{A0954648-761B-49F6-9963-AD0D9D23F1D6}"/>
              </a:ext>
            </a:extLst>
          </p:cNvPr>
          <p:cNvPicPr>
            <a:picLocks noChangeAspect="1"/>
          </p:cNvPicPr>
          <p:nvPr/>
        </p:nvPicPr>
        <p:blipFill>
          <a:blip r:embed="rId3"/>
          <a:stretch>
            <a:fillRect/>
          </a:stretch>
        </p:blipFill>
        <p:spPr>
          <a:xfrm>
            <a:off x="5668652" y="1064037"/>
            <a:ext cx="6523348" cy="5793963"/>
          </a:xfrm>
          <a:prstGeom prst="rect">
            <a:avLst/>
          </a:prstGeom>
        </p:spPr>
      </p:pic>
    </p:spTree>
    <p:extLst>
      <p:ext uri="{BB962C8B-B14F-4D97-AF65-F5344CB8AC3E}">
        <p14:creationId xmlns:p14="http://schemas.microsoft.com/office/powerpoint/2010/main" val="45607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A2D1-D6C4-404E-8041-5B7C02CB9D3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C6C3E20A-30C4-498C-A163-7770D9CB1C63}"/>
              </a:ext>
            </a:extLst>
          </p:cNvPr>
          <p:cNvSpPr>
            <a:spLocks noGrp="1"/>
          </p:cNvSpPr>
          <p:nvPr>
            <p:ph idx="1"/>
          </p:nvPr>
        </p:nvSpPr>
        <p:spPr/>
        <p:txBody>
          <a:bodyPr>
            <a:normAutofit lnSpcReduction="10000"/>
          </a:bodyPr>
          <a:lstStyle/>
          <a:p>
            <a:r>
              <a:rPr lang="en-US" dirty="0"/>
              <a:t>Starting point: </a:t>
            </a:r>
            <a:r>
              <a:rPr lang="en-US" baseline="30000" dirty="0"/>
              <a:t>56</a:t>
            </a:r>
            <a:r>
              <a:rPr lang="en-US" dirty="0"/>
              <a:t>Fe evaluation in ENDF/B-VIII.1</a:t>
            </a:r>
          </a:p>
          <a:p>
            <a:r>
              <a:rPr lang="en-US" dirty="0"/>
              <a:t>Report “Resonance Self-Shielding: Why it is so Important”, </a:t>
            </a:r>
            <a:r>
              <a:rPr lang="en-GB" b="1" dirty="0"/>
              <a:t>LLNL-TR-2011238</a:t>
            </a:r>
            <a:r>
              <a:rPr lang="en-US" dirty="0"/>
              <a:t> by Red Cullen </a:t>
            </a:r>
          </a:p>
          <a:p>
            <a:pPr lvl="1"/>
            <a:r>
              <a:rPr lang="en-US" dirty="0"/>
              <a:t>Argues that URR is needed in evaluations</a:t>
            </a:r>
          </a:p>
          <a:p>
            <a:pPr lvl="1"/>
            <a:r>
              <a:rPr lang="en-US" dirty="0"/>
              <a:t>All evaluations since (at least) ENDF/B-V.2 have tabulated cross sections above the RRR</a:t>
            </a:r>
          </a:p>
          <a:p>
            <a:pPr lvl="1"/>
            <a:r>
              <a:rPr lang="en-US" dirty="0"/>
              <a:t>In addition, JEF-2.2 includes URR from 863 keV to 3 MeV</a:t>
            </a:r>
          </a:p>
          <a:p>
            <a:pPr marL="57150" indent="0">
              <a:buNone/>
            </a:pPr>
            <a:endParaRPr lang="en-US" dirty="0"/>
          </a:p>
          <a:p>
            <a:pPr marL="57150" indent="0">
              <a:buNone/>
            </a:pPr>
            <a:r>
              <a:rPr lang="en-US" dirty="0"/>
              <a:t>QUESTIONs:</a:t>
            </a:r>
          </a:p>
          <a:p>
            <a:pPr marL="400050"/>
            <a:r>
              <a:rPr lang="en-US" dirty="0"/>
              <a:t>Is URR necessary?</a:t>
            </a:r>
          </a:p>
          <a:p>
            <a:pPr marL="400050"/>
            <a:r>
              <a:rPr lang="en-US" dirty="0"/>
              <a:t>Does it </a:t>
            </a:r>
            <a:r>
              <a:rPr lang="en-US" dirty="0" err="1"/>
              <a:t>caus</a:t>
            </a:r>
            <a:r>
              <a:rPr lang="en-US" dirty="0"/>
              <a:t> double-counting of self-shielding?</a:t>
            </a:r>
          </a:p>
        </p:txBody>
      </p:sp>
    </p:spTree>
    <p:extLst>
      <p:ext uri="{BB962C8B-B14F-4D97-AF65-F5344CB8AC3E}">
        <p14:creationId xmlns:p14="http://schemas.microsoft.com/office/powerpoint/2010/main" val="45176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a:xfrm>
            <a:off x="646111" y="452718"/>
            <a:ext cx="11061980" cy="1400530"/>
          </a:xfrm>
        </p:spPr>
        <p:txBody>
          <a:bodyPr/>
          <a:lstStyle/>
          <a:p>
            <a:r>
              <a:rPr lang="en-US" dirty="0"/>
              <a:t>Leakage from IPPE spheres (Cf252)</a:t>
            </a:r>
          </a:p>
        </p:txBody>
      </p:sp>
      <p:pic>
        <p:nvPicPr>
          <p:cNvPr id="3" name="Picture 2">
            <a:extLst>
              <a:ext uri="{FF2B5EF4-FFF2-40B4-BE49-F238E27FC236}">
                <a16:creationId xmlns:a16="http://schemas.microsoft.com/office/drawing/2014/main" id="{01BCD912-0B55-472D-BB87-05B488444E49}"/>
              </a:ext>
            </a:extLst>
          </p:cNvPr>
          <p:cNvPicPr>
            <a:picLocks noChangeAspect="1"/>
          </p:cNvPicPr>
          <p:nvPr/>
        </p:nvPicPr>
        <p:blipFill>
          <a:blip r:embed="rId2"/>
          <a:stretch>
            <a:fillRect/>
          </a:stretch>
        </p:blipFill>
        <p:spPr>
          <a:xfrm>
            <a:off x="14926" y="1064037"/>
            <a:ext cx="6630971" cy="5793963"/>
          </a:xfrm>
          <a:prstGeom prst="rect">
            <a:avLst/>
          </a:prstGeom>
        </p:spPr>
      </p:pic>
      <p:pic>
        <p:nvPicPr>
          <p:cNvPr id="6" name="Picture 5">
            <a:extLst>
              <a:ext uri="{FF2B5EF4-FFF2-40B4-BE49-F238E27FC236}">
                <a16:creationId xmlns:a16="http://schemas.microsoft.com/office/drawing/2014/main" id="{B860A6C4-68A3-4AC8-AD60-3050B896844C}"/>
              </a:ext>
            </a:extLst>
          </p:cNvPr>
          <p:cNvPicPr>
            <a:picLocks noChangeAspect="1"/>
          </p:cNvPicPr>
          <p:nvPr/>
        </p:nvPicPr>
        <p:blipFill>
          <a:blip r:embed="rId3"/>
          <a:stretch>
            <a:fillRect/>
          </a:stretch>
        </p:blipFill>
        <p:spPr>
          <a:xfrm>
            <a:off x="5637229" y="1044292"/>
            <a:ext cx="6539844" cy="5823366"/>
          </a:xfrm>
          <a:prstGeom prst="rect">
            <a:avLst/>
          </a:prstGeom>
        </p:spPr>
      </p:pic>
    </p:spTree>
    <p:extLst>
      <p:ext uri="{BB962C8B-B14F-4D97-AF65-F5344CB8AC3E}">
        <p14:creationId xmlns:p14="http://schemas.microsoft.com/office/powerpoint/2010/main" val="2832740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a:xfrm>
            <a:off x="646111" y="452718"/>
            <a:ext cx="11061980" cy="1400530"/>
          </a:xfrm>
        </p:spPr>
        <p:txBody>
          <a:bodyPr/>
          <a:lstStyle/>
          <a:p>
            <a:r>
              <a:rPr lang="en-US" dirty="0"/>
              <a:t>Leakage from IPPE spheres (Cf252)</a:t>
            </a:r>
          </a:p>
        </p:txBody>
      </p:sp>
      <p:pic>
        <p:nvPicPr>
          <p:cNvPr id="4" name="Picture 3">
            <a:extLst>
              <a:ext uri="{FF2B5EF4-FFF2-40B4-BE49-F238E27FC236}">
                <a16:creationId xmlns:a16="http://schemas.microsoft.com/office/drawing/2014/main" id="{79BCECFA-E326-401F-BAEA-079827207693}"/>
              </a:ext>
            </a:extLst>
          </p:cNvPr>
          <p:cNvPicPr>
            <a:picLocks noChangeAspect="1"/>
          </p:cNvPicPr>
          <p:nvPr/>
        </p:nvPicPr>
        <p:blipFill>
          <a:blip r:embed="rId2"/>
          <a:stretch>
            <a:fillRect/>
          </a:stretch>
        </p:blipFill>
        <p:spPr>
          <a:xfrm>
            <a:off x="0" y="1034634"/>
            <a:ext cx="6881567" cy="5823366"/>
          </a:xfrm>
          <a:prstGeom prst="rect">
            <a:avLst/>
          </a:prstGeom>
        </p:spPr>
      </p:pic>
      <p:pic>
        <p:nvPicPr>
          <p:cNvPr id="5" name="Picture 4">
            <a:extLst>
              <a:ext uri="{FF2B5EF4-FFF2-40B4-BE49-F238E27FC236}">
                <a16:creationId xmlns:a16="http://schemas.microsoft.com/office/drawing/2014/main" id="{5E308546-8830-4273-963A-703BDD13FA0C}"/>
              </a:ext>
            </a:extLst>
          </p:cNvPr>
          <p:cNvPicPr>
            <a:picLocks noChangeAspect="1"/>
          </p:cNvPicPr>
          <p:nvPr/>
        </p:nvPicPr>
        <p:blipFill>
          <a:blip r:embed="rId3"/>
          <a:stretch>
            <a:fillRect/>
          </a:stretch>
        </p:blipFill>
        <p:spPr>
          <a:xfrm>
            <a:off x="5863472" y="1044066"/>
            <a:ext cx="6328527" cy="5813934"/>
          </a:xfrm>
          <a:prstGeom prst="rect">
            <a:avLst/>
          </a:prstGeom>
        </p:spPr>
      </p:pic>
    </p:spTree>
    <p:extLst>
      <p:ext uri="{BB962C8B-B14F-4D97-AF65-F5344CB8AC3E}">
        <p14:creationId xmlns:p14="http://schemas.microsoft.com/office/powerpoint/2010/main" val="3527314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a:xfrm>
            <a:off x="646111" y="452718"/>
            <a:ext cx="11061980" cy="1400530"/>
          </a:xfrm>
        </p:spPr>
        <p:txBody>
          <a:bodyPr/>
          <a:lstStyle/>
          <a:p>
            <a:r>
              <a:rPr lang="en-US" dirty="0"/>
              <a:t>Leakage from </a:t>
            </a:r>
            <a:r>
              <a:rPr lang="en-US" dirty="0" err="1"/>
              <a:t>Rez</a:t>
            </a:r>
            <a:r>
              <a:rPr lang="en-US" dirty="0"/>
              <a:t> 100cm sphere (Cf252)</a:t>
            </a:r>
          </a:p>
        </p:txBody>
      </p:sp>
      <p:pic>
        <p:nvPicPr>
          <p:cNvPr id="3" name="Picture 2">
            <a:extLst>
              <a:ext uri="{FF2B5EF4-FFF2-40B4-BE49-F238E27FC236}">
                <a16:creationId xmlns:a16="http://schemas.microsoft.com/office/drawing/2014/main" id="{5C1A418D-975E-46CE-8C8E-AEA53F548C49}"/>
              </a:ext>
            </a:extLst>
          </p:cNvPr>
          <p:cNvPicPr>
            <a:picLocks noChangeAspect="1"/>
          </p:cNvPicPr>
          <p:nvPr/>
        </p:nvPicPr>
        <p:blipFill>
          <a:blip r:embed="rId2"/>
          <a:stretch>
            <a:fillRect/>
          </a:stretch>
        </p:blipFill>
        <p:spPr>
          <a:xfrm>
            <a:off x="0" y="1159457"/>
            <a:ext cx="6381945" cy="5698543"/>
          </a:xfrm>
          <a:prstGeom prst="rect">
            <a:avLst/>
          </a:prstGeom>
        </p:spPr>
      </p:pic>
      <p:pic>
        <p:nvPicPr>
          <p:cNvPr id="6" name="Picture 5">
            <a:extLst>
              <a:ext uri="{FF2B5EF4-FFF2-40B4-BE49-F238E27FC236}">
                <a16:creationId xmlns:a16="http://schemas.microsoft.com/office/drawing/2014/main" id="{1B5563EB-17BC-4269-941C-412FB31145B4}"/>
              </a:ext>
            </a:extLst>
          </p:cNvPr>
          <p:cNvPicPr>
            <a:picLocks noChangeAspect="1"/>
          </p:cNvPicPr>
          <p:nvPr/>
        </p:nvPicPr>
        <p:blipFill>
          <a:blip r:embed="rId3"/>
          <a:stretch>
            <a:fillRect/>
          </a:stretch>
        </p:blipFill>
        <p:spPr>
          <a:xfrm>
            <a:off x="5533533" y="1152463"/>
            <a:ext cx="6658465" cy="5734049"/>
          </a:xfrm>
          <a:prstGeom prst="rect">
            <a:avLst/>
          </a:prstGeom>
        </p:spPr>
      </p:pic>
    </p:spTree>
    <p:extLst>
      <p:ext uri="{BB962C8B-B14F-4D97-AF65-F5344CB8AC3E}">
        <p14:creationId xmlns:p14="http://schemas.microsoft.com/office/powerpoint/2010/main" val="678197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C871-3517-4D93-BF9F-E882579BEACB}"/>
              </a:ext>
            </a:extLst>
          </p:cNvPr>
          <p:cNvSpPr>
            <a:spLocks noGrp="1"/>
          </p:cNvSpPr>
          <p:nvPr>
            <p:ph type="title"/>
          </p:nvPr>
        </p:nvSpPr>
        <p:spPr>
          <a:xfrm>
            <a:off x="646111" y="452718"/>
            <a:ext cx="11061980" cy="1400530"/>
          </a:xfrm>
        </p:spPr>
        <p:txBody>
          <a:bodyPr/>
          <a:lstStyle/>
          <a:p>
            <a:r>
              <a:rPr lang="en-US" dirty="0"/>
              <a:t>Leakage from </a:t>
            </a:r>
            <a:r>
              <a:rPr lang="en-US" dirty="0" err="1"/>
              <a:t>Rez</a:t>
            </a:r>
            <a:r>
              <a:rPr lang="en-US" dirty="0"/>
              <a:t> 100cm sphere (Cf252)</a:t>
            </a:r>
          </a:p>
        </p:txBody>
      </p:sp>
      <p:pic>
        <p:nvPicPr>
          <p:cNvPr id="4" name="Picture 3">
            <a:extLst>
              <a:ext uri="{FF2B5EF4-FFF2-40B4-BE49-F238E27FC236}">
                <a16:creationId xmlns:a16="http://schemas.microsoft.com/office/drawing/2014/main" id="{8409BF8C-9949-4A71-A4FB-59044A8D4006}"/>
              </a:ext>
            </a:extLst>
          </p:cNvPr>
          <p:cNvPicPr>
            <a:picLocks noChangeAspect="1"/>
          </p:cNvPicPr>
          <p:nvPr/>
        </p:nvPicPr>
        <p:blipFill>
          <a:blip r:embed="rId2"/>
          <a:stretch>
            <a:fillRect/>
          </a:stretch>
        </p:blipFill>
        <p:spPr>
          <a:xfrm>
            <a:off x="0" y="1094768"/>
            <a:ext cx="8201320" cy="5791744"/>
          </a:xfrm>
          <a:prstGeom prst="rect">
            <a:avLst/>
          </a:prstGeom>
        </p:spPr>
      </p:pic>
    </p:spTree>
    <p:extLst>
      <p:ext uri="{BB962C8B-B14F-4D97-AF65-F5344CB8AC3E}">
        <p14:creationId xmlns:p14="http://schemas.microsoft.com/office/powerpoint/2010/main" val="812992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52FA-2B4B-43EC-988F-13456E8345E7}"/>
              </a:ext>
            </a:extLst>
          </p:cNvPr>
          <p:cNvSpPr>
            <a:spLocks noGrp="1"/>
          </p:cNvSpPr>
          <p:nvPr>
            <p:ph type="title"/>
          </p:nvPr>
        </p:nvSpPr>
        <p:spPr/>
        <p:txBody>
          <a:bodyPr/>
          <a:lstStyle/>
          <a:p>
            <a:r>
              <a:rPr lang="en-US" dirty="0"/>
              <a:t>ASPIS-88</a:t>
            </a:r>
          </a:p>
        </p:txBody>
      </p:sp>
      <p:pic>
        <p:nvPicPr>
          <p:cNvPr id="3" name="Picture 2">
            <a:extLst>
              <a:ext uri="{FF2B5EF4-FFF2-40B4-BE49-F238E27FC236}">
                <a16:creationId xmlns:a16="http://schemas.microsoft.com/office/drawing/2014/main" id="{F13611BE-9378-402C-80EC-C6B3F7078A1F}"/>
              </a:ext>
            </a:extLst>
          </p:cNvPr>
          <p:cNvPicPr>
            <a:picLocks noChangeAspect="1"/>
          </p:cNvPicPr>
          <p:nvPr/>
        </p:nvPicPr>
        <p:blipFill>
          <a:blip r:embed="rId2"/>
          <a:stretch>
            <a:fillRect/>
          </a:stretch>
        </p:blipFill>
        <p:spPr>
          <a:xfrm>
            <a:off x="0" y="1093116"/>
            <a:ext cx="8163612" cy="5765115"/>
          </a:xfrm>
          <a:prstGeom prst="rect">
            <a:avLst/>
          </a:prstGeom>
        </p:spPr>
      </p:pic>
      <p:sp>
        <p:nvSpPr>
          <p:cNvPr id="4" name="TextBox 3">
            <a:extLst>
              <a:ext uri="{FF2B5EF4-FFF2-40B4-BE49-F238E27FC236}">
                <a16:creationId xmlns:a16="http://schemas.microsoft.com/office/drawing/2014/main" id="{C376805E-3EBE-469C-AA86-07E686B61B3D}"/>
              </a:ext>
            </a:extLst>
          </p:cNvPr>
          <p:cNvSpPr txBox="1"/>
          <p:nvPr/>
        </p:nvSpPr>
        <p:spPr>
          <a:xfrm>
            <a:off x="8380429" y="1216058"/>
            <a:ext cx="3695307" cy="3970318"/>
          </a:xfrm>
          <a:prstGeom prst="rect">
            <a:avLst/>
          </a:prstGeom>
          <a:noFill/>
        </p:spPr>
        <p:txBody>
          <a:bodyPr wrap="square" rtlCol="0">
            <a:spAutoFit/>
          </a:bodyPr>
          <a:lstStyle/>
          <a:p>
            <a:r>
              <a:rPr lang="en-US" dirty="0"/>
              <a:t>Activation of gold is in excellent agreement</a:t>
            </a:r>
          </a:p>
          <a:p>
            <a:endParaRPr lang="en-US" dirty="0"/>
          </a:p>
          <a:p>
            <a:r>
              <a:rPr lang="en-US" dirty="0"/>
              <a:t>Activation of </a:t>
            </a:r>
            <a:r>
              <a:rPr lang="en-US" dirty="0" err="1"/>
              <a:t>aluminium</a:t>
            </a:r>
            <a:r>
              <a:rPr lang="en-US" dirty="0"/>
              <a:t> foils probably has a systematic error and is not shown</a:t>
            </a:r>
          </a:p>
          <a:p>
            <a:endParaRPr lang="en-US" dirty="0"/>
          </a:p>
          <a:p>
            <a:r>
              <a:rPr lang="en-US" dirty="0"/>
              <a:t>There seems to be a problem with Rh103(</a:t>
            </a:r>
            <a:r>
              <a:rPr lang="en-US" dirty="0" err="1"/>
              <a:t>n,n</a:t>
            </a:r>
            <a:r>
              <a:rPr lang="en-US" dirty="0"/>
              <a:t>’) and In115(</a:t>
            </a:r>
            <a:r>
              <a:rPr lang="en-US" dirty="0" err="1"/>
              <a:t>n,n</a:t>
            </a:r>
            <a:r>
              <a:rPr lang="en-US" dirty="0"/>
              <a:t>’). The source specifications need to be checked, since the problems with these </a:t>
            </a:r>
            <a:r>
              <a:rPr lang="en-US" dirty="0" err="1"/>
              <a:t>monitores</a:t>
            </a:r>
            <a:r>
              <a:rPr lang="en-US" dirty="0"/>
              <a:t> are not apparent in other benchmarks</a:t>
            </a:r>
          </a:p>
        </p:txBody>
      </p:sp>
    </p:spTree>
    <p:extLst>
      <p:ext uri="{BB962C8B-B14F-4D97-AF65-F5344CB8AC3E}">
        <p14:creationId xmlns:p14="http://schemas.microsoft.com/office/powerpoint/2010/main" val="97649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52FA-2B4B-43EC-988F-13456E8345E7}"/>
              </a:ext>
            </a:extLst>
          </p:cNvPr>
          <p:cNvSpPr>
            <a:spLocks noGrp="1"/>
          </p:cNvSpPr>
          <p:nvPr>
            <p:ph type="title"/>
          </p:nvPr>
        </p:nvSpPr>
        <p:spPr/>
        <p:txBody>
          <a:bodyPr/>
          <a:lstStyle/>
          <a:p>
            <a:r>
              <a:rPr lang="en-US" dirty="0"/>
              <a:t>ASPIS-88</a:t>
            </a:r>
          </a:p>
        </p:txBody>
      </p:sp>
      <p:pic>
        <p:nvPicPr>
          <p:cNvPr id="4" name="Picture 3">
            <a:extLst>
              <a:ext uri="{FF2B5EF4-FFF2-40B4-BE49-F238E27FC236}">
                <a16:creationId xmlns:a16="http://schemas.microsoft.com/office/drawing/2014/main" id="{D1ED0B61-71D4-45AC-9EEA-1C4689CE7F3E}"/>
              </a:ext>
            </a:extLst>
          </p:cNvPr>
          <p:cNvPicPr>
            <a:picLocks noChangeAspect="1"/>
          </p:cNvPicPr>
          <p:nvPr/>
        </p:nvPicPr>
        <p:blipFill>
          <a:blip r:embed="rId2"/>
          <a:stretch>
            <a:fillRect/>
          </a:stretch>
        </p:blipFill>
        <p:spPr>
          <a:xfrm>
            <a:off x="0" y="1093509"/>
            <a:ext cx="6681247" cy="5821283"/>
          </a:xfrm>
          <a:prstGeom prst="rect">
            <a:avLst/>
          </a:prstGeom>
        </p:spPr>
      </p:pic>
      <p:pic>
        <p:nvPicPr>
          <p:cNvPr id="5" name="Picture 4">
            <a:extLst>
              <a:ext uri="{FF2B5EF4-FFF2-40B4-BE49-F238E27FC236}">
                <a16:creationId xmlns:a16="http://schemas.microsoft.com/office/drawing/2014/main" id="{5D237C61-4A87-47BD-A408-4F26548C563C}"/>
              </a:ext>
            </a:extLst>
          </p:cNvPr>
          <p:cNvPicPr>
            <a:picLocks noChangeAspect="1"/>
          </p:cNvPicPr>
          <p:nvPr/>
        </p:nvPicPr>
        <p:blipFill>
          <a:blip r:embed="rId3"/>
          <a:stretch>
            <a:fillRect/>
          </a:stretch>
        </p:blipFill>
        <p:spPr>
          <a:xfrm>
            <a:off x="5674936" y="1087892"/>
            <a:ext cx="6492710" cy="5770108"/>
          </a:xfrm>
          <a:prstGeom prst="rect">
            <a:avLst/>
          </a:prstGeom>
        </p:spPr>
      </p:pic>
    </p:spTree>
    <p:extLst>
      <p:ext uri="{BB962C8B-B14F-4D97-AF65-F5344CB8AC3E}">
        <p14:creationId xmlns:p14="http://schemas.microsoft.com/office/powerpoint/2010/main" val="2905767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52FA-2B4B-43EC-988F-13456E8345E7}"/>
              </a:ext>
            </a:extLst>
          </p:cNvPr>
          <p:cNvSpPr>
            <a:spLocks noGrp="1"/>
          </p:cNvSpPr>
          <p:nvPr>
            <p:ph type="title"/>
          </p:nvPr>
        </p:nvSpPr>
        <p:spPr/>
        <p:txBody>
          <a:bodyPr/>
          <a:lstStyle/>
          <a:p>
            <a:r>
              <a:rPr lang="en-US" dirty="0"/>
              <a:t>ASPIS-88</a:t>
            </a:r>
          </a:p>
        </p:txBody>
      </p:sp>
      <p:pic>
        <p:nvPicPr>
          <p:cNvPr id="3" name="Picture 2">
            <a:extLst>
              <a:ext uri="{FF2B5EF4-FFF2-40B4-BE49-F238E27FC236}">
                <a16:creationId xmlns:a16="http://schemas.microsoft.com/office/drawing/2014/main" id="{0EE8242B-B654-4CD2-B1D9-1A9657A25D2E}"/>
              </a:ext>
            </a:extLst>
          </p:cNvPr>
          <p:cNvPicPr>
            <a:picLocks noChangeAspect="1"/>
          </p:cNvPicPr>
          <p:nvPr/>
        </p:nvPicPr>
        <p:blipFill>
          <a:blip r:embed="rId2"/>
          <a:stretch>
            <a:fillRect/>
          </a:stretch>
        </p:blipFill>
        <p:spPr>
          <a:xfrm>
            <a:off x="0" y="1131216"/>
            <a:ext cx="6579909" cy="5755296"/>
          </a:xfrm>
          <a:prstGeom prst="rect">
            <a:avLst/>
          </a:prstGeom>
        </p:spPr>
      </p:pic>
    </p:spTree>
    <p:extLst>
      <p:ext uri="{BB962C8B-B14F-4D97-AF65-F5344CB8AC3E}">
        <p14:creationId xmlns:p14="http://schemas.microsoft.com/office/powerpoint/2010/main" val="3615401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1852-05E7-4C00-AA8B-FD3A5A3FDC9D}"/>
              </a:ext>
            </a:extLst>
          </p:cNvPr>
          <p:cNvSpPr>
            <a:spLocks noGrp="1"/>
          </p:cNvSpPr>
          <p:nvPr>
            <p:ph type="title"/>
          </p:nvPr>
        </p:nvSpPr>
        <p:spPr/>
        <p:txBody>
          <a:bodyPr/>
          <a:lstStyle/>
          <a:p>
            <a:r>
              <a:rPr lang="en-US" dirty="0"/>
              <a:t>EURACOS</a:t>
            </a:r>
          </a:p>
        </p:txBody>
      </p:sp>
      <p:pic>
        <p:nvPicPr>
          <p:cNvPr id="3" name="Picture 2">
            <a:extLst>
              <a:ext uri="{FF2B5EF4-FFF2-40B4-BE49-F238E27FC236}">
                <a16:creationId xmlns:a16="http://schemas.microsoft.com/office/drawing/2014/main" id="{D4DBC3FF-A387-41B4-80F7-9B5EFAB8CD07}"/>
              </a:ext>
            </a:extLst>
          </p:cNvPr>
          <p:cNvPicPr>
            <a:picLocks noChangeAspect="1"/>
          </p:cNvPicPr>
          <p:nvPr/>
        </p:nvPicPr>
        <p:blipFill>
          <a:blip r:embed="rId2"/>
          <a:stretch>
            <a:fillRect/>
          </a:stretch>
        </p:blipFill>
        <p:spPr>
          <a:xfrm>
            <a:off x="0" y="1099773"/>
            <a:ext cx="8154186" cy="5758458"/>
          </a:xfrm>
          <a:prstGeom prst="rect">
            <a:avLst/>
          </a:prstGeom>
        </p:spPr>
      </p:pic>
      <p:sp>
        <p:nvSpPr>
          <p:cNvPr id="4" name="TextBox 3">
            <a:extLst>
              <a:ext uri="{FF2B5EF4-FFF2-40B4-BE49-F238E27FC236}">
                <a16:creationId xmlns:a16="http://schemas.microsoft.com/office/drawing/2014/main" id="{7D1F877C-320D-4CCA-B35A-0DEAAA1B2689}"/>
              </a:ext>
            </a:extLst>
          </p:cNvPr>
          <p:cNvSpPr txBox="1"/>
          <p:nvPr/>
        </p:nvSpPr>
        <p:spPr>
          <a:xfrm>
            <a:off x="8700940" y="1395167"/>
            <a:ext cx="3384223" cy="923330"/>
          </a:xfrm>
          <a:prstGeom prst="rect">
            <a:avLst/>
          </a:prstGeom>
          <a:noFill/>
        </p:spPr>
        <p:txBody>
          <a:bodyPr wrap="square" rtlCol="0">
            <a:spAutoFit/>
          </a:bodyPr>
          <a:lstStyle/>
          <a:p>
            <a:r>
              <a:rPr lang="en-US" dirty="0"/>
              <a:t>The EURACOS benchmark specifications are generally considered less reliable.</a:t>
            </a:r>
          </a:p>
        </p:txBody>
      </p:sp>
    </p:spTree>
    <p:extLst>
      <p:ext uri="{BB962C8B-B14F-4D97-AF65-F5344CB8AC3E}">
        <p14:creationId xmlns:p14="http://schemas.microsoft.com/office/powerpoint/2010/main" val="1896118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BF53-5FBF-43A9-A375-1244FA9EEAB6}"/>
              </a:ext>
            </a:extLst>
          </p:cNvPr>
          <p:cNvSpPr>
            <a:spLocks noGrp="1"/>
          </p:cNvSpPr>
          <p:nvPr>
            <p:ph type="title"/>
          </p:nvPr>
        </p:nvSpPr>
        <p:spPr/>
        <p:txBody>
          <a:bodyPr/>
          <a:lstStyle/>
          <a:p>
            <a:r>
              <a:rPr lang="en-US" dirty="0"/>
              <a:t>EURACOS</a:t>
            </a:r>
          </a:p>
        </p:txBody>
      </p:sp>
      <p:pic>
        <p:nvPicPr>
          <p:cNvPr id="3" name="Picture 2">
            <a:extLst>
              <a:ext uri="{FF2B5EF4-FFF2-40B4-BE49-F238E27FC236}">
                <a16:creationId xmlns:a16="http://schemas.microsoft.com/office/drawing/2014/main" id="{133DFB26-D1DA-4DAC-BF72-87D8C024D3CE}"/>
              </a:ext>
            </a:extLst>
          </p:cNvPr>
          <p:cNvPicPr>
            <a:picLocks noChangeAspect="1"/>
          </p:cNvPicPr>
          <p:nvPr/>
        </p:nvPicPr>
        <p:blipFill>
          <a:blip r:embed="rId2"/>
          <a:stretch>
            <a:fillRect/>
          </a:stretch>
        </p:blipFill>
        <p:spPr>
          <a:xfrm>
            <a:off x="1" y="1121790"/>
            <a:ext cx="6535918" cy="5736210"/>
          </a:xfrm>
          <a:prstGeom prst="rect">
            <a:avLst/>
          </a:prstGeom>
        </p:spPr>
      </p:pic>
      <p:pic>
        <p:nvPicPr>
          <p:cNvPr id="4" name="Picture 3">
            <a:extLst>
              <a:ext uri="{FF2B5EF4-FFF2-40B4-BE49-F238E27FC236}">
                <a16:creationId xmlns:a16="http://schemas.microsoft.com/office/drawing/2014/main" id="{EFDF3E8B-5D72-4745-BB46-11CD9992F70B}"/>
              </a:ext>
            </a:extLst>
          </p:cNvPr>
          <p:cNvPicPr>
            <a:picLocks noChangeAspect="1"/>
          </p:cNvPicPr>
          <p:nvPr/>
        </p:nvPicPr>
        <p:blipFill>
          <a:blip r:embed="rId3"/>
          <a:stretch>
            <a:fillRect/>
          </a:stretch>
        </p:blipFill>
        <p:spPr>
          <a:xfrm>
            <a:off x="5656082" y="1121790"/>
            <a:ext cx="6535918" cy="5764722"/>
          </a:xfrm>
          <a:prstGeom prst="rect">
            <a:avLst/>
          </a:prstGeom>
        </p:spPr>
      </p:pic>
    </p:spTree>
    <p:extLst>
      <p:ext uri="{BB962C8B-B14F-4D97-AF65-F5344CB8AC3E}">
        <p14:creationId xmlns:p14="http://schemas.microsoft.com/office/powerpoint/2010/main" val="690654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7841-CE1F-4FA8-989E-23678B99BCD2}"/>
              </a:ext>
            </a:extLst>
          </p:cNvPr>
          <p:cNvSpPr>
            <a:spLocks noGrp="1"/>
          </p:cNvSpPr>
          <p:nvPr>
            <p:ph type="title"/>
          </p:nvPr>
        </p:nvSpPr>
        <p:spPr/>
        <p:txBody>
          <a:bodyPr/>
          <a:lstStyle/>
          <a:p>
            <a:r>
              <a:rPr lang="en-US" dirty="0"/>
              <a:t>EURACOS</a:t>
            </a:r>
          </a:p>
        </p:txBody>
      </p:sp>
      <p:pic>
        <p:nvPicPr>
          <p:cNvPr id="3" name="Picture 2">
            <a:extLst>
              <a:ext uri="{FF2B5EF4-FFF2-40B4-BE49-F238E27FC236}">
                <a16:creationId xmlns:a16="http://schemas.microsoft.com/office/drawing/2014/main" id="{3A2FBE86-0111-4488-9910-05FB71A7FF66}"/>
              </a:ext>
            </a:extLst>
          </p:cNvPr>
          <p:cNvPicPr>
            <a:picLocks noChangeAspect="1"/>
          </p:cNvPicPr>
          <p:nvPr/>
        </p:nvPicPr>
        <p:blipFill>
          <a:blip r:embed="rId2"/>
          <a:stretch>
            <a:fillRect/>
          </a:stretch>
        </p:blipFill>
        <p:spPr>
          <a:xfrm>
            <a:off x="0" y="1159497"/>
            <a:ext cx="6787299" cy="5698734"/>
          </a:xfrm>
          <a:prstGeom prst="rect">
            <a:avLst/>
          </a:prstGeom>
        </p:spPr>
      </p:pic>
    </p:spTree>
    <p:extLst>
      <p:ext uri="{BB962C8B-B14F-4D97-AF65-F5344CB8AC3E}">
        <p14:creationId xmlns:p14="http://schemas.microsoft.com/office/powerpoint/2010/main" val="396400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A2D1-D6C4-404E-8041-5B7C02CB9D36}"/>
              </a:ext>
            </a:extLst>
          </p:cNvPr>
          <p:cNvSpPr>
            <a:spLocks noGrp="1"/>
          </p:cNvSpPr>
          <p:nvPr>
            <p:ph type="title"/>
          </p:nvPr>
        </p:nvSpPr>
        <p:spPr/>
        <p:txBody>
          <a:bodyPr/>
          <a:lstStyle/>
          <a:p>
            <a:r>
              <a:rPr lang="en-US" dirty="0"/>
              <a:t>Current situation</a:t>
            </a:r>
          </a:p>
        </p:txBody>
      </p:sp>
      <p:sp>
        <p:nvSpPr>
          <p:cNvPr id="3" name="Content Placeholder 2">
            <a:extLst>
              <a:ext uri="{FF2B5EF4-FFF2-40B4-BE49-F238E27FC236}">
                <a16:creationId xmlns:a16="http://schemas.microsoft.com/office/drawing/2014/main" id="{C6C3E20A-30C4-498C-A163-7770D9CB1C63}"/>
              </a:ext>
            </a:extLst>
          </p:cNvPr>
          <p:cNvSpPr>
            <a:spLocks noGrp="1"/>
          </p:cNvSpPr>
          <p:nvPr>
            <p:ph idx="1"/>
          </p:nvPr>
        </p:nvSpPr>
        <p:spPr/>
        <p:txBody>
          <a:bodyPr>
            <a:normAutofit/>
          </a:bodyPr>
          <a:lstStyle/>
          <a:p>
            <a:r>
              <a:rPr lang="en-US" dirty="0"/>
              <a:t>All evaluations since (at least) ENDF/B-V.2 have tabulated cross sections above the RRR</a:t>
            </a:r>
          </a:p>
          <a:p>
            <a:r>
              <a:rPr lang="en-US" dirty="0"/>
              <a:t>In addition, JEF-2.2 is the only one that includes URR from 863 keV to 3 MeV</a:t>
            </a:r>
          </a:p>
          <a:p>
            <a:pPr marL="57150" indent="0">
              <a:buNone/>
            </a:pPr>
            <a:endParaRPr lang="en-US" dirty="0"/>
          </a:p>
          <a:p>
            <a:pPr marL="57150" indent="0">
              <a:buNone/>
            </a:pPr>
            <a:r>
              <a:rPr lang="en-US" dirty="0"/>
              <a:t>QUESTIONs:</a:t>
            </a:r>
          </a:p>
          <a:p>
            <a:pPr marL="400050"/>
            <a:r>
              <a:rPr lang="en-US" dirty="0"/>
              <a:t>Is URR necessary?</a:t>
            </a:r>
          </a:p>
          <a:p>
            <a:pPr marL="400050"/>
            <a:r>
              <a:rPr lang="en-US" dirty="0"/>
              <a:t>Does it cause double-counting of self-shielding?</a:t>
            </a:r>
          </a:p>
        </p:txBody>
      </p:sp>
    </p:spTree>
    <p:extLst>
      <p:ext uri="{BB962C8B-B14F-4D97-AF65-F5344CB8AC3E}">
        <p14:creationId xmlns:p14="http://schemas.microsoft.com/office/powerpoint/2010/main" val="1574422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B1FF-613E-4921-88F2-6010DE7B7B5D}"/>
              </a:ext>
            </a:extLst>
          </p:cNvPr>
          <p:cNvSpPr>
            <a:spLocks noGrp="1"/>
          </p:cNvSpPr>
          <p:nvPr>
            <p:ph type="title"/>
          </p:nvPr>
        </p:nvSpPr>
        <p:spPr/>
        <p:txBody>
          <a:bodyPr/>
          <a:lstStyle/>
          <a:p>
            <a:r>
              <a:rPr lang="en-US" dirty="0"/>
              <a:t>PCA-</a:t>
            </a:r>
            <a:r>
              <a:rPr lang="en-US" dirty="0" err="1"/>
              <a:t>pv</a:t>
            </a:r>
            <a:endParaRPr lang="en-US" dirty="0"/>
          </a:p>
        </p:txBody>
      </p:sp>
      <p:pic>
        <p:nvPicPr>
          <p:cNvPr id="3" name="Picture 2">
            <a:extLst>
              <a:ext uri="{FF2B5EF4-FFF2-40B4-BE49-F238E27FC236}">
                <a16:creationId xmlns:a16="http://schemas.microsoft.com/office/drawing/2014/main" id="{4EEB286F-7569-4899-BFFF-4B37762861DA}"/>
              </a:ext>
            </a:extLst>
          </p:cNvPr>
          <p:cNvPicPr>
            <a:picLocks noChangeAspect="1"/>
          </p:cNvPicPr>
          <p:nvPr/>
        </p:nvPicPr>
        <p:blipFill>
          <a:blip r:embed="rId2"/>
          <a:stretch>
            <a:fillRect/>
          </a:stretch>
        </p:blipFill>
        <p:spPr>
          <a:xfrm>
            <a:off x="0" y="1112520"/>
            <a:ext cx="6400800" cy="5745480"/>
          </a:xfrm>
          <a:prstGeom prst="rect">
            <a:avLst/>
          </a:prstGeom>
        </p:spPr>
      </p:pic>
      <p:pic>
        <p:nvPicPr>
          <p:cNvPr id="4" name="Picture 3">
            <a:extLst>
              <a:ext uri="{FF2B5EF4-FFF2-40B4-BE49-F238E27FC236}">
                <a16:creationId xmlns:a16="http://schemas.microsoft.com/office/drawing/2014/main" id="{5EDB8081-2C71-466D-B0BA-BFC0C30BEEBE}"/>
              </a:ext>
            </a:extLst>
          </p:cNvPr>
          <p:cNvPicPr>
            <a:picLocks noChangeAspect="1"/>
          </p:cNvPicPr>
          <p:nvPr/>
        </p:nvPicPr>
        <p:blipFill>
          <a:blip r:embed="rId3"/>
          <a:stretch>
            <a:fillRect/>
          </a:stretch>
        </p:blipFill>
        <p:spPr>
          <a:xfrm>
            <a:off x="6096000" y="1112520"/>
            <a:ext cx="6096000" cy="5745480"/>
          </a:xfrm>
          <a:prstGeom prst="rect">
            <a:avLst/>
          </a:prstGeom>
        </p:spPr>
      </p:pic>
    </p:spTree>
    <p:extLst>
      <p:ext uri="{BB962C8B-B14F-4D97-AF65-F5344CB8AC3E}">
        <p14:creationId xmlns:p14="http://schemas.microsoft.com/office/powerpoint/2010/main" val="116423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5FBB-E6F8-4B51-A974-511AF36329FC}"/>
              </a:ext>
            </a:extLst>
          </p:cNvPr>
          <p:cNvSpPr>
            <a:spLocks noGrp="1"/>
          </p:cNvSpPr>
          <p:nvPr>
            <p:ph type="title"/>
          </p:nvPr>
        </p:nvSpPr>
        <p:spPr/>
        <p:txBody>
          <a:bodyPr/>
          <a:lstStyle/>
          <a:p>
            <a:r>
              <a:rPr lang="en-US" dirty="0"/>
              <a:t>PCA-</a:t>
            </a:r>
            <a:r>
              <a:rPr lang="en-US" dirty="0" err="1"/>
              <a:t>pv</a:t>
            </a:r>
            <a:br>
              <a:rPr lang="en-US" dirty="0"/>
            </a:br>
            <a:endParaRPr lang="en-US" dirty="0"/>
          </a:p>
        </p:txBody>
      </p:sp>
      <p:pic>
        <p:nvPicPr>
          <p:cNvPr id="3" name="Picture 2">
            <a:extLst>
              <a:ext uri="{FF2B5EF4-FFF2-40B4-BE49-F238E27FC236}">
                <a16:creationId xmlns:a16="http://schemas.microsoft.com/office/drawing/2014/main" id="{B6B04F11-12C6-4DC6-9088-E81A26F64C43}"/>
              </a:ext>
            </a:extLst>
          </p:cNvPr>
          <p:cNvPicPr>
            <a:picLocks noChangeAspect="1"/>
          </p:cNvPicPr>
          <p:nvPr/>
        </p:nvPicPr>
        <p:blipFill>
          <a:blip r:embed="rId2"/>
          <a:stretch>
            <a:fillRect/>
          </a:stretch>
        </p:blipFill>
        <p:spPr>
          <a:xfrm>
            <a:off x="0" y="1082040"/>
            <a:ext cx="6096000" cy="5771478"/>
          </a:xfrm>
          <a:prstGeom prst="rect">
            <a:avLst/>
          </a:prstGeom>
        </p:spPr>
      </p:pic>
      <p:pic>
        <p:nvPicPr>
          <p:cNvPr id="4" name="Picture 3">
            <a:extLst>
              <a:ext uri="{FF2B5EF4-FFF2-40B4-BE49-F238E27FC236}">
                <a16:creationId xmlns:a16="http://schemas.microsoft.com/office/drawing/2014/main" id="{93828A65-CE32-42B8-B9BE-81AA92B32B29}"/>
              </a:ext>
            </a:extLst>
          </p:cNvPr>
          <p:cNvPicPr>
            <a:picLocks noChangeAspect="1"/>
          </p:cNvPicPr>
          <p:nvPr/>
        </p:nvPicPr>
        <p:blipFill>
          <a:blip r:embed="rId3"/>
          <a:stretch>
            <a:fillRect/>
          </a:stretch>
        </p:blipFill>
        <p:spPr>
          <a:xfrm>
            <a:off x="5684520" y="1082040"/>
            <a:ext cx="6507479" cy="5775960"/>
          </a:xfrm>
          <a:prstGeom prst="rect">
            <a:avLst/>
          </a:prstGeom>
        </p:spPr>
      </p:pic>
    </p:spTree>
    <p:extLst>
      <p:ext uri="{BB962C8B-B14F-4D97-AF65-F5344CB8AC3E}">
        <p14:creationId xmlns:p14="http://schemas.microsoft.com/office/powerpoint/2010/main" val="83584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E553-A518-460B-8FA2-0D03CD1833A2}"/>
              </a:ext>
            </a:extLst>
          </p:cNvPr>
          <p:cNvSpPr>
            <a:spLocks noGrp="1"/>
          </p:cNvSpPr>
          <p:nvPr>
            <p:ph type="title"/>
          </p:nvPr>
        </p:nvSpPr>
        <p:spPr/>
        <p:txBody>
          <a:bodyPr/>
          <a:lstStyle/>
          <a:p>
            <a:r>
              <a:rPr lang="en-US" dirty="0"/>
              <a:t>PCA-</a:t>
            </a:r>
            <a:r>
              <a:rPr lang="en-US" dirty="0" err="1"/>
              <a:t>pv</a:t>
            </a:r>
            <a:br>
              <a:rPr lang="en-US" dirty="0"/>
            </a:br>
            <a:endParaRPr lang="en-US" dirty="0"/>
          </a:p>
        </p:txBody>
      </p:sp>
      <p:pic>
        <p:nvPicPr>
          <p:cNvPr id="3" name="Picture 2">
            <a:extLst>
              <a:ext uri="{FF2B5EF4-FFF2-40B4-BE49-F238E27FC236}">
                <a16:creationId xmlns:a16="http://schemas.microsoft.com/office/drawing/2014/main" id="{DB3F8ACA-E7D2-4604-B922-FC2BEA4C23CE}"/>
              </a:ext>
            </a:extLst>
          </p:cNvPr>
          <p:cNvPicPr>
            <a:picLocks noChangeAspect="1"/>
          </p:cNvPicPr>
          <p:nvPr/>
        </p:nvPicPr>
        <p:blipFill>
          <a:blip r:embed="rId2"/>
          <a:stretch>
            <a:fillRect/>
          </a:stretch>
        </p:blipFill>
        <p:spPr>
          <a:xfrm>
            <a:off x="0" y="1143000"/>
            <a:ext cx="6537960" cy="5715000"/>
          </a:xfrm>
          <a:prstGeom prst="rect">
            <a:avLst/>
          </a:prstGeom>
        </p:spPr>
      </p:pic>
    </p:spTree>
    <p:extLst>
      <p:ext uri="{BB962C8B-B14F-4D97-AF65-F5344CB8AC3E}">
        <p14:creationId xmlns:p14="http://schemas.microsoft.com/office/powerpoint/2010/main" val="362485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88BB-00A0-402D-BCBE-03C909DE84ED}"/>
              </a:ext>
            </a:extLst>
          </p:cNvPr>
          <p:cNvSpPr>
            <a:spLocks noGrp="1"/>
          </p:cNvSpPr>
          <p:nvPr>
            <p:ph type="title"/>
          </p:nvPr>
        </p:nvSpPr>
        <p:spPr/>
        <p:txBody>
          <a:bodyPr/>
          <a:lstStyle/>
          <a:p>
            <a:r>
              <a:rPr lang="en-US" dirty="0"/>
              <a:t>WPEC Vol 15</a:t>
            </a:r>
          </a:p>
        </p:txBody>
      </p:sp>
      <p:sp>
        <p:nvSpPr>
          <p:cNvPr id="3" name="Content Placeholder 2">
            <a:extLst>
              <a:ext uri="{FF2B5EF4-FFF2-40B4-BE49-F238E27FC236}">
                <a16:creationId xmlns:a16="http://schemas.microsoft.com/office/drawing/2014/main" id="{062207DF-7834-44C6-B631-6FF8D4B98298}"/>
              </a:ext>
            </a:extLst>
          </p:cNvPr>
          <p:cNvSpPr>
            <a:spLocks noGrp="1"/>
          </p:cNvSpPr>
          <p:nvPr>
            <p:ph idx="1"/>
          </p:nvPr>
        </p:nvSpPr>
        <p:spPr/>
        <p:txBody>
          <a:bodyPr/>
          <a:lstStyle/>
          <a:p>
            <a:r>
              <a:rPr lang="en-US" dirty="0"/>
              <a:t>Working Party on Evaluation Cooperation (WPEC) in Vol. 15 recommends to use pointwise data above the RRR, when available.</a:t>
            </a:r>
          </a:p>
          <a:p>
            <a:pPr marL="0" indent="0">
              <a:buNone/>
            </a:pPr>
            <a:endParaRPr lang="en-US" dirty="0"/>
          </a:p>
          <a:p>
            <a:pPr marL="0" indent="0">
              <a:buNone/>
            </a:pPr>
            <a:r>
              <a:rPr lang="en-US" dirty="0"/>
              <a:t>Link to WPEC Vol 15 document:</a:t>
            </a:r>
          </a:p>
          <a:p>
            <a:pPr marL="0" indent="0">
              <a:buNone/>
            </a:pPr>
            <a:r>
              <a:rPr lang="en-US" dirty="0"/>
              <a:t>“</a:t>
            </a:r>
            <a:r>
              <a:rPr lang="en-US" dirty="0">
                <a:hlinkClick r:id="rId2"/>
              </a:rPr>
              <a:t>Nuclear Energy Agency (NEA) - International Evaluation Co-operation, Volume 15</a:t>
            </a:r>
            <a:r>
              <a:rPr lang="en-US" dirty="0"/>
              <a:t>”</a:t>
            </a:r>
          </a:p>
        </p:txBody>
      </p:sp>
    </p:spTree>
    <p:extLst>
      <p:ext uri="{BB962C8B-B14F-4D97-AF65-F5344CB8AC3E}">
        <p14:creationId xmlns:p14="http://schemas.microsoft.com/office/powerpoint/2010/main" val="422371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3511-8F6B-48D4-AAAD-3E5C76B6BF46}"/>
              </a:ext>
            </a:extLst>
          </p:cNvPr>
          <p:cNvSpPr>
            <a:spLocks noGrp="1"/>
          </p:cNvSpPr>
          <p:nvPr>
            <p:ph type="title"/>
          </p:nvPr>
        </p:nvSpPr>
        <p:spPr/>
        <p:txBody>
          <a:bodyPr/>
          <a:lstStyle/>
          <a:p>
            <a:r>
              <a:rPr lang="en-US" dirty="0"/>
              <a:t>Adding URR to the Fe-56 evaluation</a:t>
            </a:r>
          </a:p>
        </p:txBody>
      </p:sp>
      <p:sp>
        <p:nvSpPr>
          <p:cNvPr id="3" name="Content Placeholder 2">
            <a:extLst>
              <a:ext uri="{FF2B5EF4-FFF2-40B4-BE49-F238E27FC236}">
                <a16:creationId xmlns:a16="http://schemas.microsoft.com/office/drawing/2014/main" id="{CB63472F-AEC9-45A1-8130-B8E269E33D0D}"/>
              </a:ext>
            </a:extLst>
          </p:cNvPr>
          <p:cNvSpPr>
            <a:spLocks noGrp="1"/>
          </p:cNvSpPr>
          <p:nvPr>
            <p:ph idx="1"/>
          </p:nvPr>
        </p:nvSpPr>
        <p:spPr/>
        <p:txBody>
          <a:bodyPr>
            <a:normAutofit lnSpcReduction="10000"/>
          </a:bodyPr>
          <a:lstStyle/>
          <a:p>
            <a:pPr marL="0" indent="0">
              <a:buNone/>
            </a:pPr>
            <a:r>
              <a:rPr lang="en-US" dirty="0"/>
              <a:t>Several trials were made, the most important being:</a:t>
            </a:r>
          </a:p>
          <a:p>
            <a:pPr marL="457200" indent="-457200">
              <a:buFont typeface="+mj-lt"/>
              <a:buAutoNum type="arabicPeriod"/>
            </a:pPr>
            <a:r>
              <a:rPr lang="en-US" dirty="0"/>
              <a:t>“</a:t>
            </a:r>
            <a:r>
              <a:rPr lang="en-US" b="1" dirty="0"/>
              <a:t>e81_URR</a:t>
            </a:r>
            <a:r>
              <a:rPr lang="en-US" dirty="0"/>
              <a:t>”		Addition of the URR from JEF-2.2 up to 3 MeV.</a:t>
            </a:r>
          </a:p>
          <a:p>
            <a:pPr marL="457200" indent="-457200">
              <a:buFont typeface="+mj-lt"/>
              <a:buAutoNum type="arabicPeriod"/>
            </a:pPr>
            <a:r>
              <a:rPr lang="en-US" dirty="0"/>
              <a:t>“</a:t>
            </a:r>
            <a:r>
              <a:rPr lang="en-US" b="1" dirty="0"/>
              <a:t>e81_URR3</a:t>
            </a:r>
            <a:r>
              <a:rPr lang="en-US" dirty="0"/>
              <a:t>”	Reduction of the s-wave resonance widths in the energy-independent URR parameters by a factor of 1000.</a:t>
            </a:r>
          </a:p>
          <a:p>
            <a:pPr marL="457200" indent="-457200">
              <a:buFont typeface="+mj-lt"/>
              <a:buAutoNum type="arabicPeriod"/>
            </a:pPr>
            <a:r>
              <a:rPr lang="en-US" dirty="0"/>
              <a:t>“</a:t>
            </a:r>
            <a:r>
              <a:rPr lang="en-US" b="1" dirty="0"/>
              <a:t>e81_URR3n</a:t>
            </a:r>
            <a:r>
              <a:rPr lang="en-US" dirty="0"/>
              <a:t>”	Reduction of the s-wave resonance widths in the energy-independent URR parameters by a factor of 1000, reduction of the URR energy range to 1.75 MeV.</a:t>
            </a:r>
          </a:p>
          <a:p>
            <a:pPr marL="457200" indent="-457200">
              <a:buFont typeface="+mj-lt"/>
              <a:buAutoNum type="arabicPeriod"/>
            </a:pPr>
            <a:r>
              <a:rPr lang="en-US" dirty="0"/>
              <a:t>“</a:t>
            </a:r>
            <a:r>
              <a:rPr lang="en-US" b="1" dirty="0"/>
              <a:t>e81_URR3q</a:t>
            </a:r>
            <a:r>
              <a:rPr lang="en-US" dirty="0"/>
              <a:t>”	Reduction of the s-wave resonance widths in the energy-independent URR parameters by a factor of 1000, reduction of the URR energy range to 1.75 MeV, restoration of the first discrete inelastic cross section from ENDF/B-VIII.0 (corresponding to the measurement by Negret) up to 1.75 MeV.</a:t>
            </a:r>
          </a:p>
        </p:txBody>
      </p:sp>
    </p:spTree>
    <p:extLst>
      <p:ext uri="{BB962C8B-B14F-4D97-AF65-F5344CB8AC3E}">
        <p14:creationId xmlns:p14="http://schemas.microsoft.com/office/powerpoint/2010/main" val="219877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35F9-C694-4484-A23F-52C6CABFB5F7}"/>
              </a:ext>
            </a:extLst>
          </p:cNvPr>
          <p:cNvSpPr>
            <a:spLocks noGrp="1"/>
          </p:cNvSpPr>
          <p:nvPr>
            <p:ph type="title"/>
          </p:nvPr>
        </p:nvSpPr>
        <p:spPr/>
        <p:txBody>
          <a:bodyPr/>
          <a:lstStyle/>
          <a:p>
            <a:r>
              <a:rPr lang="en-US" dirty="0"/>
              <a:t>Thick target transmission measurement by Junghans</a:t>
            </a:r>
          </a:p>
        </p:txBody>
      </p:sp>
      <p:pic>
        <p:nvPicPr>
          <p:cNvPr id="3" name="Picture 2">
            <a:extLst>
              <a:ext uri="{FF2B5EF4-FFF2-40B4-BE49-F238E27FC236}">
                <a16:creationId xmlns:a16="http://schemas.microsoft.com/office/drawing/2014/main" id="{323EBDC2-1D69-490E-A749-53C668D797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5421" y="1923097"/>
            <a:ext cx="7376160" cy="4934903"/>
          </a:xfrm>
          <a:prstGeom prst="rect">
            <a:avLst/>
          </a:prstGeom>
          <a:solidFill>
            <a:schemeClr val="tx1"/>
          </a:solidFill>
          <a:ln>
            <a:noFill/>
          </a:ln>
        </p:spPr>
      </p:pic>
    </p:spTree>
    <p:extLst>
      <p:ext uri="{BB962C8B-B14F-4D97-AF65-F5344CB8AC3E}">
        <p14:creationId xmlns:p14="http://schemas.microsoft.com/office/powerpoint/2010/main" val="93101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0A20-A67C-45EE-B78F-BD01CE0B5377}"/>
              </a:ext>
            </a:extLst>
          </p:cNvPr>
          <p:cNvSpPr>
            <a:spLocks noGrp="1"/>
          </p:cNvSpPr>
          <p:nvPr>
            <p:ph type="title"/>
          </p:nvPr>
        </p:nvSpPr>
        <p:spPr/>
        <p:txBody>
          <a:bodyPr/>
          <a:lstStyle/>
          <a:p>
            <a:r>
              <a:rPr lang="en-US" b="1" dirty="0"/>
              <a:t>e81_URR</a:t>
            </a:r>
            <a:endParaRPr lang="en-US" dirty="0"/>
          </a:p>
        </p:txBody>
      </p:sp>
      <p:sp>
        <p:nvSpPr>
          <p:cNvPr id="3" name="Content Placeholder 2">
            <a:extLst>
              <a:ext uri="{FF2B5EF4-FFF2-40B4-BE49-F238E27FC236}">
                <a16:creationId xmlns:a16="http://schemas.microsoft.com/office/drawing/2014/main" id="{0822D43B-3289-475B-8DCF-0D1182CB256E}"/>
              </a:ext>
            </a:extLst>
          </p:cNvPr>
          <p:cNvSpPr>
            <a:spLocks noGrp="1"/>
          </p:cNvSpPr>
          <p:nvPr>
            <p:ph idx="1"/>
          </p:nvPr>
        </p:nvSpPr>
        <p:spPr/>
        <p:txBody>
          <a:bodyPr/>
          <a:lstStyle/>
          <a:p>
            <a:r>
              <a:rPr lang="en-US" dirty="0"/>
              <a:t>The cross sections in ENDF/B-VIII.1 (red) accurately reproduce the measured spectrum (black) above about 1.75 MeV, which implies that above this energy no corrections from the URR parameters are needed. Inclusion of the URR parameters above 1.75 MeV result in an over-prediction of the spectrum (blue).</a:t>
            </a:r>
          </a:p>
          <a:p>
            <a:r>
              <a:rPr lang="en-US" dirty="0"/>
              <a:t>Below 1.75 MeV the uncorrected ENDF/B-VIII.1 cross sections under-predict the measured spectrum, which indicates that some contribution to the self-shielding is probably missing.</a:t>
            </a:r>
          </a:p>
        </p:txBody>
      </p:sp>
    </p:spTree>
    <p:extLst>
      <p:ext uri="{BB962C8B-B14F-4D97-AF65-F5344CB8AC3E}">
        <p14:creationId xmlns:p14="http://schemas.microsoft.com/office/powerpoint/2010/main" val="2359423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D51B-D6A8-4256-8799-C972F5627FC6}"/>
              </a:ext>
            </a:extLst>
          </p:cNvPr>
          <p:cNvSpPr>
            <a:spLocks noGrp="1"/>
          </p:cNvSpPr>
          <p:nvPr>
            <p:ph type="title"/>
          </p:nvPr>
        </p:nvSpPr>
        <p:spPr/>
        <p:txBody>
          <a:bodyPr/>
          <a:lstStyle/>
          <a:p>
            <a:r>
              <a:rPr lang="en-US" b="1" dirty="0"/>
              <a:t>e81_URR3</a:t>
            </a:r>
            <a:endParaRPr lang="en-US" dirty="0"/>
          </a:p>
        </p:txBody>
      </p:sp>
      <p:sp>
        <p:nvSpPr>
          <p:cNvPr id="3" name="Content Placeholder 2">
            <a:extLst>
              <a:ext uri="{FF2B5EF4-FFF2-40B4-BE49-F238E27FC236}">
                <a16:creationId xmlns:a16="http://schemas.microsoft.com/office/drawing/2014/main" id="{4C2D9CD2-9CC7-44B2-8530-8E1E6D2058C2}"/>
              </a:ext>
            </a:extLst>
          </p:cNvPr>
          <p:cNvSpPr>
            <a:spLocks noGrp="1"/>
          </p:cNvSpPr>
          <p:nvPr>
            <p:ph idx="1"/>
          </p:nvPr>
        </p:nvSpPr>
        <p:spPr/>
        <p:txBody>
          <a:bodyPr/>
          <a:lstStyle/>
          <a:p>
            <a:r>
              <a:rPr lang="en-US" dirty="0"/>
              <a:t>In the “URR3” evaluation the URR extends to 3 MeV and the average resonance widths for the s-wave resonances were reduced by a factor 1000</a:t>
            </a:r>
          </a:p>
          <a:p>
            <a:r>
              <a:rPr lang="en-US" dirty="0"/>
              <a:t>With the full “e81_URR3”  implementation the agreement in the predicted spectrum just above the RRR improves significantly.</a:t>
            </a:r>
          </a:p>
          <a:p>
            <a:r>
              <a:rPr lang="en-US" dirty="0"/>
              <a:t>The calculated spectrum is over-predicted above about 1.25 MeV</a:t>
            </a:r>
          </a:p>
        </p:txBody>
      </p:sp>
    </p:spTree>
    <p:extLst>
      <p:ext uri="{BB962C8B-B14F-4D97-AF65-F5344CB8AC3E}">
        <p14:creationId xmlns:p14="http://schemas.microsoft.com/office/powerpoint/2010/main" val="4081696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F5FA-FDBA-467E-B102-4660857374B7}"/>
              </a:ext>
            </a:extLst>
          </p:cNvPr>
          <p:cNvSpPr>
            <a:spLocks noGrp="1"/>
          </p:cNvSpPr>
          <p:nvPr>
            <p:ph type="title"/>
          </p:nvPr>
        </p:nvSpPr>
        <p:spPr/>
        <p:txBody>
          <a:bodyPr/>
          <a:lstStyle/>
          <a:p>
            <a:r>
              <a:rPr lang="en-US" b="1" dirty="0"/>
              <a:t>e81_URR3n</a:t>
            </a:r>
            <a:endParaRPr lang="en-US" dirty="0"/>
          </a:p>
        </p:txBody>
      </p:sp>
      <p:sp>
        <p:nvSpPr>
          <p:cNvPr id="3" name="Content Placeholder 2">
            <a:extLst>
              <a:ext uri="{FF2B5EF4-FFF2-40B4-BE49-F238E27FC236}">
                <a16:creationId xmlns:a16="http://schemas.microsoft.com/office/drawing/2014/main" id="{35225CB1-B131-4521-8B6F-373E2FFFAFFC}"/>
              </a:ext>
            </a:extLst>
          </p:cNvPr>
          <p:cNvSpPr>
            <a:spLocks noGrp="1"/>
          </p:cNvSpPr>
          <p:nvPr>
            <p:ph idx="1"/>
          </p:nvPr>
        </p:nvSpPr>
        <p:spPr/>
        <p:txBody>
          <a:bodyPr/>
          <a:lstStyle/>
          <a:p>
            <a:r>
              <a:rPr lang="en-US" dirty="0"/>
              <a:t>Restricting the URR to 1.75 MeV improves the spectrum prediction above this energy.</a:t>
            </a:r>
          </a:p>
          <a:p>
            <a:r>
              <a:rPr lang="en-US" dirty="0"/>
              <a:t>The spectrum is still over-predicted in the energy range 1.25-1.75 MeV</a:t>
            </a:r>
          </a:p>
        </p:txBody>
      </p:sp>
    </p:spTree>
    <p:extLst>
      <p:ext uri="{BB962C8B-B14F-4D97-AF65-F5344CB8AC3E}">
        <p14:creationId xmlns:p14="http://schemas.microsoft.com/office/powerpoint/2010/main" val="2551294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3313</TotalTime>
  <Words>872</Words>
  <Application>Microsoft Office PowerPoint</Application>
  <PresentationFormat>Widescreen</PresentationFormat>
  <Paragraphs>88</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Century Gothic</vt:lpstr>
      <vt:lpstr>Wingdings 3</vt:lpstr>
      <vt:lpstr>Ion</vt:lpstr>
      <vt:lpstr>On the Use of URR in Fe-56</vt:lpstr>
      <vt:lpstr>Background</vt:lpstr>
      <vt:lpstr>Current situation</vt:lpstr>
      <vt:lpstr>WPEC Vol 15</vt:lpstr>
      <vt:lpstr>Adding URR to the Fe-56 evaluation</vt:lpstr>
      <vt:lpstr>Thick target transmission measurement by Junghans</vt:lpstr>
      <vt:lpstr>e81_URR</vt:lpstr>
      <vt:lpstr>e81_URR3</vt:lpstr>
      <vt:lpstr>e81_URR3n</vt:lpstr>
      <vt:lpstr>e81_URR3n</vt:lpstr>
      <vt:lpstr>e81_URR3q</vt:lpstr>
      <vt:lpstr>e81_URR3q</vt:lpstr>
      <vt:lpstr>Conclusions</vt:lpstr>
      <vt:lpstr>Livermore pulsed sphere (D-T source)</vt:lpstr>
      <vt:lpstr>Leakage from IPPE sphere-1 (D-T)</vt:lpstr>
      <vt:lpstr>Leakage from IPPE sphere-1,2 (D-T)</vt:lpstr>
      <vt:lpstr>Leakage from IPPE sphere-3,4 (D-T)</vt:lpstr>
      <vt:lpstr>Leakage from 20cm IPPE sphere (Cf252)</vt:lpstr>
      <vt:lpstr>Leakage from IPPE spheres (Cf252)</vt:lpstr>
      <vt:lpstr>Leakage from IPPE spheres (Cf252)</vt:lpstr>
      <vt:lpstr>Leakage from IPPE spheres (Cf252)</vt:lpstr>
      <vt:lpstr>Leakage from Rez 100cm sphere (Cf252)</vt:lpstr>
      <vt:lpstr>Leakage from Rez 100cm sphere (Cf252)</vt:lpstr>
      <vt:lpstr>ASPIS-88</vt:lpstr>
      <vt:lpstr>ASPIS-88</vt:lpstr>
      <vt:lpstr>ASPIS-88</vt:lpstr>
      <vt:lpstr>EURACOS</vt:lpstr>
      <vt:lpstr>EURACOS</vt:lpstr>
      <vt:lpstr>EURACOS</vt:lpstr>
      <vt:lpstr>PCA-pv</vt:lpstr>
      <vt:lpstr>PCA-pv </vt:lpstr>
      <vt:lpstr>PCA-pv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Use of URR in Fe-56</dc:title>
  <dc:creator>Andrej Trkov</dc:creator>
  <cp:lastModifiedBy>Andrej Trkov</cp:lastModifiedBy>
  <cp:revision>23</cp:revision>
  <dcterms:created xsi:type="dcterms:W3CDTF">2025-12-15T20:13:34Z</dcterms:created>
  <dcterms:modified xsi:type="dcterms:W3CDTF">2025-12-19T22:16:04Z</dcterms:modified>
</cp:coreProperties>
</file>