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757" r:id="rId3"/>
    <p:sldId id="687" r:id="rId4"/>
    <p:sldId id="704" r:id="rId5"/>
    <p:sldId id="703" r:id="rId6"/>
    <p:sldId id="676" r:id="rId7"/>
    <p:sldId id="680" r:id="rId8"/>
    <p:sldId id="677" r:id="rId9"/>
    <p:sldId id="705" r:id="rId10"/>
    <p:sldId id="688" r:id="rId11"/>
    <p:sldId id="709" r:id="rId12"/>
    <p:sldId id="710" r:id="rId13"/>
    <p:sldId id="713" r:id="rId14"/>
    <p:sldId id="712" r:id="rId15"/>
    <p:sldId id="711" r:id="rId16"/>
    <p:sldId id="745" r:id="rId17"/>
    <p:sldId id="747" r:id="rId18"/>
    <p:sldId id="746" r:id="rId19"/>
    <p:sldId id="751" r:id="rId20"/>
    <p:sldId id="750" r:id="rId21"/>
    <p:sldId id="752" r:id="rId22"/>
    <p:sldId id="748" r:id="rId23"/>
    <p:sldId id="702" r:id="rId24"/>
    <p:sldId id="720" r:id="rId25"/>
    <p:sldId id="721" r:id="rId26"/>
    <p:sldId id="732" r:id="rId27"/>
    <p:sldId id="722" r:id="rId28"/>
    <p:sldId id="733" r:id="rId29"/>
    <p:sldId id="723" r:id="rId30"/>
    <p:sldId id="734" r:id="rId31"/>
    <p:sldId id="715" r:id="rId32"/>
    <p:sldId id="735" r:id="rId33"/>
    <p:sldId id="724" r:id="rId34"/>
    <p:sldId id="736" r:id="rId35"/>
    <p:sldId id="725" r:id="rId36"/>
    <p:sldId id="737" r:id="rId37"/>
    <p:sldId id="739" r:id="rId38"/>
    <p:sldId id="738" r:id="rId39"/>
    <p:sldId id="740" r:id="rId40"/>
    <p:sldId id="727" r:id="rId41"/>
    <p:sldId id="741" r:id="rId42"/>
    <p:sldId id="728" r:id="rId43"/>
    <p:sldId id="742" r:id="rId44"/>
    <p:sldId id="729" r:id="rId45"/>
    <p:sldId id="743" r:id="rId46"/>
    <p:sldId id="730" r:id="rId47"/>
    <p:sldId id="744" r:id="rId48"/>
    <p:sldId id="731" r:id="rId49"/>
    <p:sldId id="754" r:id="rId50"/>
    <p:sldId id="753" r:id="rId51"/>
    <p:sldId id="700" r:id="rId52"/>
    <p:sldId id="706" r:id="rId53"/>
    <p:sldId id="756" r:id="rId54"/>
    <p:sldId id="682" r:id="rId55"/>
    <p:sldId id="749" r:id="rId5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26CA4E-F677-E00F-88E3-AF4C972FDC33}" name="BROVCHENKO Mariya" initials="MB" userId="S::mariya.brovchenko@irsn.fr::81545d4e-3964-4128-8d5d-6e6a347c47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FF"/>
    <a:srgbClr val="D118FF"/>
    <a:srgbClr val="1F5DFF"/>
    <a:srgbClr val="1111FF"/>
    <a:srgbClr val="18D0A2"/>
    <a:srgbClr val="B3EFE0"/>
    <a:srgbClr val="05CD05"/>
    <a:srgbClr val="009E47"/>
    <a:srgbClr val="CCECFF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6283" autoAdjust="0"/>
  </p:normalViewPr>
  <p:slideViewPr>
    <p:cSldViewPr snapToGrid="0">
      <p:cViewPr varScale="1">
        <p:scale>
          <a:sx n="61" d="100"/>
          <a:sy n="61" d="100"/>
        </p:scale>
        <p:origin x="74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1A7B908-4741-4CFF-B9AF-3E7DA0CFA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C443A1-01AE-42DF-B576-FA18678C7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FB16E-F2AD-4B15-82C9-80958EDBB315}" type="datetimeFigureOut">
              <a:rPr lang="fr-FR" smtClean="0"/>
              <a:t>09/01/2026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DB6D08-A3E0-440E-B4D3-49BE0977D5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87D096-60D3-44EE-994D-1D2CC89A46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02FA-9E16-4D45-8630-299A7D36D21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22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EB32-2AD3-4113-AE6E-6101FDAA2F1D}" type="datetimeFigureOut">
              <a:rPr lang="fr-FR" smtClean="0"/>
              <a:t>09/01/2026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1877-2F69-4D86-8F6D-C843C5017D2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16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1877-2F69-4D86-8F6D-C843C5017D2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63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A360A69B-B1D3-4396-8D60-2819F7B1A41F}"/>
              </a:ext>
            </a:extLst>
          </p:cNvPr>
          <p:cNvGrpSpPr/>
          <p:nvPr userDrawn="1"/>
        </p:nvGrpSpPr>
        <p:grpSpPr>
          <a:xfrm>
            <a:off x="5661941" y="425562"/>
            <a:ext cx="7722284" cy="6768494"/>
            <a:chOff x="5661941" y="425562"/>
            <a:chExt cx="7722284" cy="6768494"/>
          </a:xfrm>
        </p:grpSpPr>
        <p:sp>
          <p:nvSpPr>
            <p:cNvPr id="13" name="Ellipse 4">
              <a:extLst>
                <a:ext uri="{FF2B5EF4-FFF2-40B4-BE49-F238E27FC236}">
                  <a16:creationId xmlns:a16="http://schemas.microsoft.com/office/drawing/2014/main" id="{F802BDB3-2C2E-41CC-969B-BB991D478F09}"/>
                </a:ext>
              </a:extLst>
            </p:cNvPr>
            <p:cNvSpPr/>
            <p:nvPr userDrawn="1"/>
          </p:nvSpPr>
          <p:spPr>
            <a:xfrm>
              <a:off x="9995566" y="425562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AFE1FA">
                    <a:alpha val="30000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4F32FE51-9873-4501-9E2D-52FBB38BB1FD}"/>
                </a:ext>
              </a:extLst>
            </p:cNvPr>
            <p:cNvSpPr/>
            <p:nvPr userDrawn="1"/>
          </p:nvSpPr>
          <p:spPr>
            <a:xfrm>
              <a:off x="7812859" y="425562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AFE1FA">
                    <a:alpha val="30000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ED5D7A05-24EF-4517-A978-56427D0E8AD8}"/>
                </a:ext>
              </a:extLst>
            </p:cNvPr>
            <p:cNvSpPr/>
            <p:nvPr userDrawn="1"/>
          </p:nvSpPr>
          <p:spPr>
            <a:xfrm>
              <a:off x="5661941" y="425562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AFE1FA">
                    <a:alpha val="29000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1C8AB23-2298-2D36-4677-E5F23760C8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24" y="4383314"/>
            <a:ext cx="9591675" cy="1230086"/>
          </a:xfrm>
        </p:spPr>
        <p:txBody>
          <a:bodyPr tIns="0" bIns="0" anchor="b">
            <a:normAutofit/>
          </a:bodyPr>
          <a:lstStyle>
            <a:lvl1pPr algn="l">
              <a:lnSpc>
                <a:spcPct val="80000"/>
              </a:lnSpc>
              <a:defRPr sz="4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B351B4-CE1E-3D65-F381-1CF3259F7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224" y="5618158"/>
            <a:ext cx="9591675" cy="668337"/>
          </a:xfrm>
        </p:spPr>
        <p:txBody>
          <a:bodyPr lIns="122400" t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BF99C0F-86DA-4D2D-7A27-0360F1C0C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066949"/>
            <a:ext cx="2857500" cy="295275"/>
          </a:xfrm>
        </p:spPr>
        <p:txBody>
          <a:bodyPr lIns="126000" tIns="3600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0454B7-9325-376A-B9D8-9DFC16C1C4F1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1AF61D9-341C-4FE9-8EF1-590EA839A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419105"/>
            <a:ext cx="3022600" cy="7546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E5BAA13-B058-4824-9BB9-02D3C74387DB}"/>
              </a:ext>
            </a:extLst>
          </p:cNvPr>
          <p:cNvSpPr/>
          <p:nvPr userDrawn="1"/>
        </p:nvSpPr>
        <p:spPr>
          <a:xfrm>
            <a:off x="5661941" y="6858000"/>
            <a:ext cx="6536409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692714-4005-4120-A054-B4FF979783B1}"/>
              </a:ext>
            </a:extLst>
          </p:cNvPr>
          <p:cNvSpPr/>
          <p:nvPr userDrawn="1"/>
        </p:nvSpPr>
        <p:spPr>
          <a:xfrm>
            <a:off x="12198350" y="-20161"/>
            <a:ext cx="1591878" cy="687816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1299D-A8A2-4AC5-8261-4047C527F353}"/>
              </a:ext>
            </a:extLst>
          </p:cNvPr>
          <p:cNvSpPr/>
          <p:nvPr userDrawn="1"/>
        </p:nvSpPr>
        <p:spPr>
          <a:xfrm>
            <a:off x="111967" y="6286495"/>
            <a:ext cx="1212980" cy="450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45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un contenu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4">
            <a:extLst>
              <a:ext uri="{FF2B5EF4-FFF2-40B4-BE49-F238E27FC236}">
                <a16:creationId xmlns:a16="http://schemas.microsoft.com/office/drawing/2014/main" id="{CDFEAEB4-66E9-436E-9FF5-CADF82DF0EF6}"/>
              </a:ext>
            </a:extLst>
          </p:cNvPr>
          <p:cNvSpPr/>
          <p:nvPr userDrawn="1"/>
        </p:nvSpPr>
        <p:spPr>
          <a:xfrm>
            <a:off x="384174" y="1035097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un contenu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AA0EB-0B3B-E5DD-5F68-04C2FA65CB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March 2025</a:t>
            </a:r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6A72A802-6410-44AC-126F-2A57B2C262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4BB9F86F-E7D7-6C0F-BEE0-D28F4E1F4C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7B3CD0F-7D29-4922-B49A-7FE9712C49BB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7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deux contenus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D69E61D2-4013-431A-8AA7-5C13B1706FDC}"/>
              </a:ext>
            </a:extLst>
          </p:cNvPr>
          <p:cNvSpPr/>
          <p:nvPr userDrawn="1"/>
        </p:nvSpPr>
        <p:spPr>
          <a:xfrm>
            <a:off x="384175" y="1035097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3564000" cy="3682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564000" cy="3682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deux contenus / bleu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0ED838B-0701-DA2D-6EBE-48108FD557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March 2025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7627DFB-5866-F613-A82B-79C6381A6B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865D005-83D2-9C28-13DB-4A21C8FD8A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D3EE74B-0656-4BB6-AE28-A35F9B6528B7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un contenu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0832A131-AE8F-4964-8081-09A9C858CA1F}"/>
              </a:ext>
            </a:extLst>
          </p:cNvPr>
          <p:cNvSpPr/>
          <p:nvPr userDrawn="1"/>
        </p:nvSpPr>
        <p:spPr>
          <a:xfrm>
            <a:off x="384175" y="1035097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un contenu / bleu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77B467-9962-95F7-B383-8E98272514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March 2025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1224123-78A1-B644-4392-2E34DFA5F4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A5C5FFF-EC52-33E9-507F-25AB8C791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631BDD6-BC1E-45A5-B7DD-A420B2402AC2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3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deux contenus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4">
            <a:extLst>
              <a:ext uri="{FF2B5EF4-FFF2-40B4-BE49-F238E27FC236}">
                <a16:creationId xmlns:a16="http://schemas.microsoft.com/office/drawing/2014/main" id="{65B7AFDD-17FE-43E7-B9D2-5D0128DBFC32}"/>
              </a:ext>
            </a:extLst>
          </p:cNvPr>
          <p:cNvSpPr/>
          <p:nvPr userDrawn="1"/>
        </p:nvSpPr>
        <p:spPr>
          <a:xfrm>
            <a:off x="4440774" y="626166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666" y="2463799"/>
            <a:ext cx="3478697" cy="3682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478697" cy="3682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deux contenus / bleu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440774" cy="68580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31DBAB69-A6B0-A82C-6990-1D9B454B49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E0F81F29-67C2-635E-7130-2E8BEEB570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FAE5915-72E3-4A02-B255-6AF7B7B722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0510C90-F5B2-4311-B5BF-EDC24968B895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que 10">
            <a:extLst>
              <a:ext uri="{FF2B5EF4-FFF2-40B4-BE49-F238E27FC236}">
                <a16:creationId xmlns:a16="http://schemas.microsoft.com/office/drawing/2014/main" id="{FAC4A2C1-F2EE-2543-F544-47A3FDFF1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6879" y="6288893"/>
            <a:ext cx="837247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4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un contenu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027F06CF-15FA-4273-B131-359FD19E4030}"/>
              </a:ext>
            </a:extLst>
          </p:cNvPr>
          <p:cNvSpPr/>
          <p:nvPr userDrawn="1"/>
        </p:nvSpPr>
        <p:spPr>
          <a:xfrm>
            <a:off x="4440774" y="626166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un contenu / bleu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000"/>
            <a:ext cx="3759200" cy="57277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A98EA-EBEB-C768-8844-A0D302095B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March 2025</a:t>
            </a:r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9C4B9CD-BF2A-3C47-F6AF-6F81AFA5CC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930A45A9-7C41-B64B-BB3C-1BFD46A14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0FE8FAF-D0CB-47EC-A261-402A108459C0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deux contenus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4">
            <a:extLst>
              <a:ext uri="{FF2B5EF4-FFF2-40B4-BE49-F238E27FC236}">
                <a16:creationId xmlns:a16="http://schemas.microsoft.com/office/drawing/2014/main" id="{796B3ACE-DD57-49AB-840A-2F14A9572515}"/>
              </a:ext>
            </a:extLst>
          </p:cNvPr>
          <p:cNvSpPr/>
          <p:nvPr userDrawn="1"/>
        </p:nvSpPr>
        <p:spPr>
          <a:xfrm>
            <a:off x="4440774" y="626166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3564000" cy="3682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564000" cy="3682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deux contenus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000"/>
            <a:ext cx="3759200" cy="57277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CD0B7EE-E48E-5044-A48F-2CFD8EA734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March 2025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3C67DCB9-2C9A-B957-CE95-6FD303F6BC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1C188222-B36F-7C89-181C-E3DF7BCCCF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F7CCF01-3271-4B53-BC63-8EB2766FB095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3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un contenu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6FB9C2A6-6B52-4AFC-AC2D-1BEF6D867B9A}"/>
              </a:ext>
            </a:extLst>
          </p:cNvPr>
          <p:cNvSpPr/>
          <p:nvPr userDrawn="1"/>
        </p:nvSpPr>
        <p:spPr>
          <a:xfrm>
            <a:off x="4440774" y="626166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un contenu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000"/>
            <a:ext cx="3759200" cy="57277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0537FFA6-6DAE-4124-F9EF-AB94AAAEC2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March 2025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E95FCA02-6689-EE08-9D5B-8F92C5B128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EEF82E77-C672-CB2A-F918-754E2836A2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BB813A6-D16D-4002-9614-7244213EB088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9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0241C-51D2-2FFA-F53D-66D568CE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51D832-664D-C6D0-E236-B729038DB91E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seul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593F00-DC01-134D-F1AA-36F52C8A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March 2025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BCC843-51FC-A0FD-0230-A491E816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C6382B-D6FB-A3C8-04B6-8F359C41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2F7F75A-C9C5-421B-B865-69B99056491D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38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905DC9-B6F2-AF41-D8E3-B345099E2A44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Vide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6119283-EC88-4E97-E536-B0D3CD0B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March 2025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38E4DB9-5E66-11B0-ADC1-898A9C9F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F693625-684F-DD41-DD5A-4FC3AE87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7F94B16-A2F7-4325-93C8-8C64431E0644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272CEC0-E634-4E72-ADD0-E520AEFAC9B9}"/>
              </a:ext>
            </a:extLst>
          </p:cNvPr>
          <p:cNvGrpSpPr/>
          <p:nvPr userDrawn="1"/>
        </p:nvGrpSpPr>
        <p:grpSpPr>
          <a:xfrm>
            <a:off x="0" y="-669412"/>
            <a:ext cx="13814712" cy="8855842"/>
            <a:chOff x="0" y="-669412"/>
            <a:chExt cx="13814712" cy="885584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AAB452-DBEA-45AB-8CE4-9428B65D2D74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0DCD4D58-EBBD-4608-A857-93B40A95E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46879" y="6288893"/>
              <a:ext cx="837247" cy="453600"/>
            </a:xfrm>
            <a:prstGeom prst="rect">
              <a:avLst/>
            </a:prstGeom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CAE914F-77D1-4D2E-B603-CC89B72609B2}"/>
                </a:ext>
              </a:extLst>
            </p:cNvPr>
            <p:cNvSpPr/>
            <p:nvPr/>
          </p:nvSpPr>
          <p:spPr>
            <a:xfrm rot="9503028">
              <a:off x="5295772" y="-669412"/>
              <a:ext cx="5758957" cy="5758957"/>
            </a:xfrm>
            <a:prstGeom prst="ellipse">
              <a:avLst/>
            </a:prstGeom>
            <a:gradFill>
              <a:gsLst>
                <a:gs pos="0">
                  <a:srgbClr val="0A0096">
                    <a:alpha val="40000"/>
                  </a:srgbClr>
                </a:gs>
                <a:gs pos="90000">
                  <a:srgbClr val="FFE6BE">
                    <a:alpha val="69804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5677D54-B4A1-4E83-B154-D89F49820429}"/>
                </a:ext>
              </a:extLst>
            </p:cNvPr>
            <p:cNvSpPr/>
            <p:nvPr/>
          </p:nvSpPr>
          <p:spPr>
            <a:xfrm rot="18559918">
              <a:off x="7562186" y="2427473"/>
              <a:ext cx="5758957" cy="5758957"/>
            </a:xfrm>
            <a:prstGeom prst="ellipse">
              <a:avLst/>
            </a:prstGeom>
            <a:gradFill>
              <a:gsLst>
                <a:gs pos="0">
                  <a:srgbClr val="0A0096">
                    <a:alpha val="40000"/>
                  </a:srgbClr>
                </a:gs>
                <a:gs pos="90000">
                  <a:srgbClr val="FFE6BE">
                    <a:alpha val="69804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D0ADAE5-4B7D-4857-B814-74CB3BBC9D71}"/>
                </a:ext>
              </a:extLst>
            </p:cNvPr>
            <p:cNvSpPr/>
            <p:nvPr/>
          </p:nvSpPr>
          <p:spPr>
            <a:xfrm rot="2272019">
              <a:off x="4932089" y="1992659"/>
              <a:ext cx="5758957" cy="5758957"/>
            </a:xfrm>
            <a:prstGeom prst="ellipse">
              <a:avLst/>
            </a:prstGeom>
            <a:gradFill>
              <a:gsLst>
                <a:gs pos="0">
                  <a:srgbClr val="0A0096">
                    <a:alpha val="33000"/>
                  </a:srgbClr>
                </a:gs>
                <a:gs pos="90000">
                  <a:srgbClr val="FFE6BE">
                    <a:alpha val="69804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B1013BA-2378-47C6-9E39-6832EC0C2842}"/>
                </a:ext>
              </a:extLst>
            </p:cNvPr>
            <p:cNvSpPr/>
            <p:nvPr/>
          </p:nvSpPr>
          <p:spPr>
            <a:xfrm rot="15181930">
              <a:off x="8055755" y="-222604"/>
              <a:ext cx="5758957" cy="5758957"/>
            </a:xfrm>
            <a:prstGeom prst="ellipse">
              <a:avLst/>
            </a:prstGeom>
            <a:gradFill>
              <a:gsLst>
                <a:gs pos="0">
                  <a:srgbClr val="0A0096">
                    <a:alpha val="40000"/>
                  </a:srgbClr>
                </a:gs>
                <a:gs pos="90000">
                  <a:srgbClr val="FFE6BE">
                    <a:alpha val="69804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4092575"/>
            <a:ext cx="5506402" cy="1990725"/>
          </a:xfrm>
        </p:spPr>
        <p:txBody>
          <a:bodyPr tIns="0" anchor="t">
            <a:normAutofit/>
          </a:bodyPr>
          <a:lstStyle>
            <a:lvl1pPr>
              <a:defRPr sz="2400" u="none">
                <a:solidFill>
                  <a:srgbClr val="FFE6B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688" y="1562101"/>
            <a:ext cx="3407455" cy="2508250"/>
          </a:xfrm>
        </p:spPr>
        <p:txBody>
          <a:bodyPr bIns="0" anchor="b">
            <a:normAutofit/>
          </a:bodyPr>
          <a:lstStyle>
            <a:lvl1pPr marL="0" indent="0">
              <a:buNone/>
              <a:defRPr sz="13800" b="0">
                <a:solidFill>
                  <a:srgbClr val="FFE6B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bleu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55AA99D-022F-D415-80D1-BC08D868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r>
              <a:rPr lang="fr-FR" dirty="0"/>
              <a:t>March 2025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B540C3E-C5E6-3328-A566-25E43C33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D631FB3-853F-6F1D-B00B-99F1BAD9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F114EC-ED72-42F0-B640-9AD7930EE862}"/>
              </a:ext>
            </a:extLst>
          </p:cNvPr>
          <p:cNvSpPr/>
          <p:nvPr userDrawn="1"/>
        </p:nvSpPr>
        <p:spPr>
          <a:xfrm>
            <a:off x="6096000" y="-1662793"/>
            <a:ext cx="6102350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99F6F-272C-4E55-9BEA-DD5033A54D45}"/>
              </a:ext>
            </a:extLst>
          </p:cNvPr>
          <p:cNvSpPr/>
          <p:nvPr userDrawn="1"/>
        </p:nvSpPr>
        <p:spPr>
          <a:xfrm>
            <a:off x="5696085" y="6858000"/>
            <a:ext cx="8094143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745DCC-9A36-4AAC-9C6B-1B7929FB2A01}"/>
              </a:ext>
            </a:extLst>
          </p:cNvPr>
          <p:cNvSpPr/>
          <p:nvPr userDrawn="1"/>
        </p:nvSpPr>
        <p:spPr>
          <a:xfrm>
            <a:off x="12198349" y="0"/>
            <a:ext cx="1666497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103BAFC-5058-4E81-BEA6-1023712D3DAA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  <a:ln>
            <a:solidFill>
              <a:srgbClr val="FFE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9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bleu lé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0EAD7755-449E-4D5F-98DF-8F06D528C131}"/>
              </a:ext>
            </a:extLst>
          </p:cNvPr>
          <p:cNvGrpSpPr/>
          <p:nvPr userDrawn="1"/>
        </p:nvGrpSpPr>
        <p:grpSpPr>
          <a:xfrm>
            <a:off x="4932089" y="-669412"/>
            <a:ext cx="8882623" cy="8855842"/>
            <a:chOff x="4932089" y="-669412"/>
            <a:chExt cx="8882623" cy="88558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E7A766B-3BA1-4C92-AED7-7D07D8630864}"/>
                </a:ext>
              </a:extLst>
            </p:cNvPr>
            <p:cNvSpPr/>
            <p:nvPr/>
          </p:nvSpPr>
          <p:spPr>
            <a:xfrm rot="7456679">
              <a:off x="5295772" y="-669412"/>
              <a:ext cx="5758957" cy="5758957"/>
            </a:xfrm>
            <a:prstGeom prst="ellipse">
              <a:avLst/>
            </a:prstGeom>
            <a:gradFill>
              <a:gsLst>
                <a:gs pos="40000">
                  <a:srgbClr val="E3F4FD">
                    <a:alpha val="14902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7719DC8-A262-4B79-A89B-AA3EF3EBF655}"/>
                </a:ext>
              </a:extLst>
            </p:cNvPr>
            <p:cNvSpPr/>
            <p:nvPr/>
          </p:nvSpPr>
          <p:spPr>
            <a:xfrm rot="18517910">
              <a:off x="7562186" y="2427473"/>
              <a:ext cx="5758957" cy="5758957"/>
            </a:xfrm>
            <a:prstGeom prst="ellipse">
              <a:avLst/>
            </a:prstGeom>
            <a:gradFill>
              <a:gsLst>
                <a:gs pos="40000">
                  <a:srgbClr val="E3F4FD">
                    <a:alpha val="14902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E7FDF70-7A82-4229-85EF-C8FCF1D49465}"/>
                </a:ext>
              </a:extLst>
            </p:cNvPr>
            <p:cNvSpPr/>
            <p:nvPr/>
          </p:nvSpPr>
          <p:spPr>
            <a:xfrm rot="2200434">
              <a:off x="4932089" y="1992659"/>
              <a:ext cx="5758957" cy="5758957"/>
            </a:xfrm>
            <a:prstGeom prst="ellipse">
              <a:avLst/>
            </a:prstGeom>
            <a:gradFill>
              <a:gsLst>
                <a:gs pos="40000">
                  <a:srgbClr val="E3F4FD">
                    <a:alpha val="40000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55FCBDB-E30C-4179-95CC-3C8BB7B5749F}"/>
                </a:ext>
              </a:extLst>
            </p:cNvPr>
            <p:cNvSpPr/>
            <p:nvPr/>
          </p:nvSpPr>
          <p:spPr>
            <a:xfrm rot="13087286">
              <a:off x="8055755" y="-222604"/>
              <a:ext cx="5758957" cy="5758957"/>
            </a:xfrm>
            <a:prstGeom prst="ellipse">
              <a:avLst/>
            </a:prstGeom>
            <a:gradFill>
              <a:gsLst>
                <a:gs pos="40000">
                  <a:srgbClr val="E3F4FD">
                    <a:alpha val="14902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092575"/>
            <a:ext cx="5691187" cy="1990725"/>
          </a:xfrm>
        </p:spPr>
        <p:txBody>
          <a:bodyPr tIns="0" anchor="t">
            <a:normAutofit/>
          </a:bodyPr>
          <a:lstStyle>
            <a:lvl1pPr>
              <a:defRPr sz="2400" b="0" u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688" y="1562101"/>
            <a:ext cx="3407455" cy="2508250"/>
          </a:xfrm>
        </p:spPr>
        <p:txBody>
          <a:bodyPr bIns="0" anchor="b">
            <a:normAutofit/>
          </a:bodyPr>
          <a:lstStyle>
            <a:lvl1pPr marL="0" indent="0">
              <a:buNone/>
              <a:defRPr sz="13800" b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bleu léger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DD4DB2E4-54E2-44EB-E4C3-44DE5662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March 2025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C7BCD7BB-82F6-34FE-A8C9-A212E1E1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459099F2-3B59-95A2-F75D-C38A1DF1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476722-E9C7-470B-AC4D-66B903A3F147}"/>
              </a:ext>
            </a:extLst>
          </p:cNvPr>
          <p:cNvSpPr/>
          <p:nvPr userDrawn="1"/>
        </p:nvSpPr>
        <p:spPr>
          <a:xfrm>
            <a:off x="6096000" y="-1662793"/>
            <a:ext cx="6102350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AC53F2-8C82-4DA5-8055-B51F2A896B53}"/>
              </a:ext>
            </a:extLst>
          </p:cNvPr>
          <p:cNvSpPr/>
          <p:nvPr userDrawn="1"/>
        </p:nvSpPr>
        <p:spPr>
          <a:xfrm>
            <a:off x="5696085" y="6858000"/>
            <a:ext cx="8094143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796155-EB59-4CB6-A9AD-3D954D609B21}"/>
              </a:ext>
            </a:extLst>
          </p:cNvPr>
          <p:cNvSpPr/>
          <p:nvPr userDrawn="1"/>
        </p:nvSpPr>
        <p:spPr>
          <a:xfrm>
            <a:off x="12198350" y="0"/>
            <a:ext cx="159187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0DEC7FE-F935-4FFE-AA15-2CFAF106CA40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4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3A3D7B77-27AD-4508-997F-7DE4D5F75EF9}"/>
              </a:ext>
            </a:extLst>
          </p:cNvPr>
          <p:cNvGrpSpPr/>
          <p:nvPr userDrawn="1"/>
        </p:nvGrpSpPr>
        <p:grpSpPr>
          <a:xfrm>
            <a:off x="-385569" y="-623920"/>
            <a:ext cx="12569519" cy="7481920"/>
            <a:chOff x="-385569" y="-623920"/>
            <a:chExt cx="12569519" cy="74819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55C174-1195-4F23-9C76-9B5627A031ED}"/>
                </a:ext>
              </a:extLst>
            </p:cNvPr>
            <p:cNvSpPr/>
            <p:nvPr userDrawn="1"/>
          </p:nvSpPr>
          <p:spPr>
            <a:xfrm>
              <a:off x="-8050" y="0"/>
              <a:ext cx="12192000" cy="6858000"/>
            </a:xfrm>
            <a:prstGeom prst="rect">
              <a:avLst/>
            </a:prstGeom>
            <a:solidFill>
              <a:srgbClr val="FF73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Ellipse 4">
              <a:extLst>
                <a:ext uri="{FF2B5EF4-FFF2-40B4-BE49-F238E27FC236}">
                  <a16:creationId xmlns:a16="http://schemas.microsoft.com/office/drawing/2014/main" id="{0BFD6B91-D38F-4ED0-9E21-77B5883A217A}"/>
                </a:ext>
              </a:extLst>
            </p:cNvPr>
            <p:cNvSpPr/>
            <p:nvPr/>
          </p:nvSpPr>
          <p:spPr>
            <a:xfrm>
              <a:off x="3948056" y="-623920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FFE6BE">
                    <a:alpha val="20000"/>
                  </a:srgbClr>
                </a:gs>
                <a:gs pos="80000">
                  <a:srgbClr val="FFE6BE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9F7D2914-B50C-4BED-BE2C-8A97D5BCD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6879" y="6288893"/>
              <a:ext cx="837248" cy="453600"/>
            </a:xfrm>
            <a:prstGeom prst="rect">
              <a:avLst/>
            </a:prstGeom>
          </p:spPr>
        </p:pic>
        <p:sp>
          <p:nvSpPr>
            <p:cNvPr id="15" name="Ellipse 4">
              <a:extLst>
                <a:ext uri="{FF2B5EF4-FFF2-40B4-BE49-F238E27FC236}">
                  <a16:creationId xmlns:a16="http://schemas.microsoft.com/office/drawing/2014/main" id="{CE1259DB-C09A-4D93-ACB9-23720556B8E8}"/>
                </a:ext>
              </a:extLst>
            </p:cNvPr>
            <p:cNvSpPr/>
            <p:nvPr/>
          </p:nvSpPr>
          <p:spPr>
            <a:xfrm>
              <a:off x="1765349" y="-623920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FFE6BE">
                    <a:alpha val="20000"/>
                  </a:srgbClr>
                </a:gs>
                <a:gs pos="80000">
                  <a:srgbClr val="FFE6BE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F915509F-6EF1-45F9-AAB8-F693D4726B5D}"/>
                </a:ext>
              </a:extLst>
            </p:cNvPr>
            <p:cNvSpPr/>
            <p:nvPr/>
          </p:nvSpPr>
          <p:spPr>
            <a:xfrm>
              <a:off x="-385569" y="-623920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FFE6BE">
                    <a:alpha val="20000"/>
                  </a:srgbClr>
                </a:gs>
                <a:gs pos="80000">
                  <a:srgbClr val="FFE6BE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4344035"/>
            <a:ext cx="4881563" cy="1990725"/>
          </a:xfrm>
        </p:spPr>
        <p:txBody>
          <a:bodyPr tIns="0" anchor="t">
            <a:normAutofit/>
          </a:bodyPr>
          <a:lstStyle>
            <a:lvl1pPr algn="r">
              <a:defRPr sz="2400" u="none">
                <a:solidFill>
                  <a:srgbClr val="FFE6B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84508" y="1813561"/>
            <a:ext cx="3407455" cy="2508250"/>
          </a:xfrm>
        </p:spPr>
        <p:txBody>
          <a:bodyPr bIns="0" anchor="b">
            <a:normAutofit/>
          </a:bodyPr>
          <a:lstStyle>
            <a:lvl1pPr marL="0" indent="0" algn="r">
              <a:buNone/>
              <a:defRPr sz="13800" b="0">
                <a:solidFill>
                  <a:srgbClr val="FFE6B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orange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4DE0B3F-7C66-ACD6-E8EA-FD0A70CB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r>
              <a:rPr lang="fr-FR" dirty="0"/>
              <a:t>March 2025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1D34729-2511-E209-EA8A-77FE7A2C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FC75202-5109-7898-C139-6A1041C5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3C8145-EFC3-49F0-AE6C-522458152F22}"/>
              </a:ext>
            </a:extLst>
          </p:cNvPr>
          <p:cNvSpPr/>
          <p:nvPr userDrawn="1"/>
        </p:nvSpPr>
        <p:spPr>
          <a:xfrm>
            <a:off x="-1567543" y="-1662793"/>
            <a:ext cx="7663543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B07F9-22AE-4069-87B4-87011D8E3F20}"/>
              </a:ext>
            </a:extLst>
          </p:cNvPr>
          <p:cNvSpPr/>
          <p:nvPr userDrawn="1"/>
        </p:nvSpPr>
        <p:spPr>
          <a:xfrm>
            <a:off x="-1599928" y="-20160"/>
            <a:ext cx="1591878" cy="630905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4DE0E5-1FB6-476E-B938-65C8A224870C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  <a:ln>
            <a:solidFill>
              <a:srgbClr val="FFE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4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orange lé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20" y="4344035"/>
            <a:ext cx="4873943" cy="1990725"/>
          </a:xfrm>
        </p:spPr>
        <p:txBody>
          <a:bodyPr tIns="0" anchor="t">
            <a:normAutofit/>
          </a:bodyPr>
          <a:lstStyle>
            <a:lvl1pPr algn="r">
              <a:defRPr sz="2400" u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84508" y="1813561"/>
            <a:ext cx="3407455" cy="2508250"/>
          </a:xfrm>
        </p:spPr>
        <p:txBody>
          <a:bodyPr bIns="0" anchor="b">
            <a:normAutofit/>
          </a:bodyPr>
          <a:lstStyle>
            <a:lvl1pPr marL="0" indent="0" algn="r">
              <a:buNone/>
              <a:defRPr sz="13800" b="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orange léger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8277B13-27A5-C03D-3259-683AB9F5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March 2025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C8115B6-C5F8-4D71-A12C-0BF3EE19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359FDEF-1075-ED0A-50AB-EFD7CFC8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llipse 4">
            <a:extLst>
              <a:ext uri="{FF2B5EF4-FFF2-40B4-BE49-F238E27FC236}">
                <a16:creationId xmlns:a16="http://schemas.microsoft.com/office/drawing/2014/main" id="{C89D9976-949A-42EB-859D-E80B4CC10A95}"/>
              </a:ext>
            </a:extLst>
          </p:cNvPr>
          <p:cNvSpPr/>
          <p:nvPr userDrawn="1"/>
        </p:nvSpPr>
        <p:spPr>
          <a:xfrm>
            <a:off x="3948056" y="-623920"/>
            <a:ext cx="3388659" cy="676849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4">
            <a:extLst>
              <a:ext uri="{FF2B5EF4-FFF2-40B4-BE49-F238E27FC236}">
                <a16:creationId xmlns:a16="http://schemas.microsoft.com/office/drawing/2014/main" id="{CC2B5E55-9B96-4B32-A1EE-10B5F4F5DA4D}"/>
              </a:ext>
            </a:extLst>
          </p:cNvPr>
          <p:cNvSpPr/>
          <p:nvPr userDrawn="1"/>
        </p:nvSpPr>
        <p:spPr>
          <a:xfrm>
            <a:off x="1765349" y="-623920"/>
            <a:ext cx="3388659" cy="676849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4">
            <a:extLst>
              <a:ext uri="{FF2B5EF4-FFF2-40B4-BE49-F238E27FC236}">
                <a16:creationId xmlns:a16="http://schemas.microsoft.com/office/drawing/2014/main" id="{4304B1BE-B040-428D-BC18-2E34F6E82E71}"/>
              </a:ext>
            </a:extLst>
          </p:cNvPr>
          <p:cNvSpPr/>
          <p:nvPr userDrawn="1"/>
        </p:nvSpPr>
        <p:spPr>
          <a:xfrm>
            <a:off x="-385569" y="-623920"/>
            <a:ext cx="3388659" cy="676849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E136B-58DD-4E47-936D-12355A226BA9}"/>
              </a:ext>
            </a:extLst>
          </p:cNvPr>
          <p:cNvSpPr/>
          <p:nvPr userDrawn="1"/>
        </p:nvSpPr>
        <p:spPr>
          <a:xfrm>
            <a:off x="-607192" y="-1662793"/>
            <a:ext cx="6703192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B954AD-206C-4152-B630-B00798AA4F40}"/>
              </a:ext>
            </a:extLst>
          </p:cNvPr>
          <p:cNvSpPr/>
          <p:nvPr userDrawn="1"/>
        </p:nvSpPr>
        <p:spPr>
          <a:xfrm>
            <a:off x="-1594213" y="-20161"/>
            <a:ext cx="1591878" cy="626856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D763B6C-E7D6-46D1-885B-9B8BDFBAEEFE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6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hidden="1">
            <a:extLst>
              <a:ext uri="{FF2B5EF4-FFF2-40B4-BE49-F238E27FC236}">
                <a16:creationId xmlns:a16="http://schemas.microsoft.com/office/drawing/2014/main" id="{BE51FE69-4C0C-6AC8-1192-B4228D478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445ED-6B20-7F3A-D030-EF341BB0C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5759" y="1191578"/>
            <a:ext cx="8917493" cy="5057141"/>
          </a:xfrm>
        </p:spPr>
        <p:txBody>
          <a:bodyPr numCol="2" spcCol="1260000"/>
          <a:lstStyle>
            <a:lvl1pPr>
              <a:lnSpc>
                <a:spcPct val="80000"/>
              </a:lnSpc>
              <a:spcBef>
                <a:spcPts val="3000"/>
              </a:spcBef>
              <a:spcAft>
                <a:spcPts val="0"/>
              </a:spcAft>
              <a:defRPr sz="5400" b="0">
                <a:solidFill>
                  <a:schemeClr val="accent2"/>
                </a:solidFill>
              </a:defRPr>
            </a:lvl1pPr>
            <a:lvl2pPr defTabSz="32321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3600000" algn="r"/>
              </a:tabLst>
              <a:defRPr sz="1400" u="none" cap="all" baseline="0">
                <a:solidFill>
                  <a:schemeClr val="accent2"/>
                </a:solidFill>
                <a:effectLst/>
                <a:latin typeface="+mj-lt"/>
              </a:defRPr>
            </a:lvl2pPr>
            <a:lvl3pPr defTabSz="3048000">
              <a:tabLst>
                <a:tab pos="3600000" algn="r"/>
              </a:tabLst>
              <a:defRPr b="1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</a:t>
            </a:r>
            <a:br>
              <a:rPr lang="fr-FR" dirty="0"/>
            </a:br>
            <a:r>
              <a:rPr lang="fr-FR" dirty="0"/>
              <a:t>niveau	P.02</a:t>
            </a:r>
          </a:p>
          <a:p>
            <a:pPr lvl="2"/>
            <a:r>
              <a:rPr lang="fr-FR" dirty="0"/>
              <a:t>Troisième niveau	p.03</a:t>
            </a:r>
          </a:p>
          <a:p>
            <a:pPr lvl="2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1FEA92C-9CC8-7351-399C-B816654F3F8C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Sommaire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4ADB92B-4618-C703-95BA-24C9DB27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334C9847-20A6-D0EC-1FE7-899CE047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March 2025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A8358FF-1CDA-FAA6-F39C-6ECA0B97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75FDDF4-7705-F2E3-76D5-C0AABC17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E9B6D4D-1BD9-45C8-8907-0934C093DFBB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36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7D8E0-EBB2-5681-E8C3-2011B4FF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445ED-6B20-7F3A-D030-EF341BB0C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1FEA92C-9CC8-7351-399C-B816654F3F8C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et contenu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7567A1-1008-9B84-316D-5F291ADF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March 2025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06E962-99E9-D48A-99A5-3B6954EC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8A99CB-CD44-2A53-6119-C8319131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9AC0E0A-B2D4-4662-AAC0-B85239E046B4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2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156652"/>
            <a:ext cx="5508000" cy="4990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963" y="1156652"/>
            <a:ext cx="5508000" cy="4990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Deux contenus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2A2FAD20-A158-272A-6AE1-0B6593A6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March 2025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12537E4-8A7D-E22D-D3F0-7B8AF012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E0CEB0E-675F-1DC4-59D9-5AC090DB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E7FA85B-C05D-4CE3-A351-A8426067B51E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917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deux contenus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B3B40885-1835-49FD-AEB3-484D14018BA3}"/>
              </a:ext>
            </a:extLst>
          </p:cNvPr>
          <p:cNvSpPr/>
          <p:nvPr userDrawn="1"/>
        </p:nvSpPr>
        <p:spPr>
          <a:xfrm>
            <a:off x="384174" y="1035097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3564000" cy="3682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564000" cy="3682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deux contenus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8B4BA78-7FE0-6F46-368E-BBB79DC34C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March 2025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250B8C9-3217-B934-96E6-FA5FB64AD7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20962DC-2A30-4E81-EAF0-6FC53D9B0D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467FD9F-5E67-4BE1-A692-264F6CDFA138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7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BAF59E-17A3-41AC-24BF-429F30ED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8926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7A96AB-5B27-E176-1466-AF4DEA164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7" y="1156653"/>
            <a:ext cx="11591926" cy="505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 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C2C77E-9AC3-43F0-6CCE-D6C322F73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63546" y="6436519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March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9D3041-26AC-BE20-310D-04E52721B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307" y="6436519"/>
            <a:ext cx="700935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cap="all" baseline="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76189-E8CE-016C-5DE6-0CEFA626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7123" y="6436519"/>
            <a:ext cx="6248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all" baseline="0">
                <a:solidFill>
                  <a:schemeClr val="tx2"/>
                </a:solidFill>
              </a:defRPr>
            </a:lvl1pPr>
          </a:lstStyle>
          <a:p>
            <a:fld id="{963E9002-E6CB-4983-8B51-5C3EA949C33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DB57BB-4944-E60F-E0B1-BFF5945D61A8}"/>
              </a:ext>
            </a:extLst>
          </p:cNvPr>
          <p:cNvSpPr txBox="1"/>
          <p:nvPr userDrawn="1"/>
        </p:nvSpPr>
        <p:spPr>
          <a:xfrm>
            <a:off x="-114300" y="-276999"/>
            <a:ext cx="256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D1DC1E-4E57-1383-EE3F-753FE87395C5}"/>
              </a:ext>
            </a:extLst>
          </p:cNvPr>
          <p:cNvSpPr txBox="1"/>
          <p:nvPr userDrawn="1"/>
        </p:nvSpPr>
        <p:spPr>
          <a:xfrm>
            <a:off x="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Pour renseigner le pied de page : Onglet « Insertion » / « En-tête/Pied » - Renseigner les champ souhaités puis « Appliquer partout »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B7E3FFC8-C2E9-48AD-8A40-DC39C76FCA8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46879" y="6288893"/>
            <a:ext cx="837247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7" r:id="rId3"/>
    <p:sldLayoutId id="2147483668" r:id="rId4"/>
    <p:sldLayoutId id="2147483669" r:id="rId5"/>
    <p:sldLayoutId id="2147483672" r:id="rId6"/>
    <p:sldLayoutId id="2147483650" r:id="rId7"/>
    <p:sldLayoutId id="2147483652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70" r:id="rId15"/>
    <p:sldLayoutId id="2147483671" r:id="rId16"/>
    <p:sldLayoutId id="2147483654" r:id="rId17"/>
    <p:sldLayoutId id="2147483655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4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8900" indent="-889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 2" panose="05020102010507070707" pitchFamily="18" charset="2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  <a:sym typeface="Wingdings 2" panose="05020102010507070707" pitchFamily="18" charset="2"/>
        </a:defRPr>
      </a:lvl4pPr>
      <a:lvl5pPr marL="179388" indent="-904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0" indent="-873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 userDrawn="1">
          <p15:clr>
            <a:srgbClr val="F26B43"/>
          </p15:clr>
        </p15:guide>
        <p15:guide id="2" pos="7491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0.png"/><Relationship Id="rId18" Type="http://schemas.openxmlformats.org/officeDocument/2006/relationships/image" Target="../media/image370.png"/><Relationship Id="rId3" Type="http://schemas.openxmlformats.org/officeDocument/2006/relationships/image" Target="../media/image511.png"/><Relationship Id="rId12" Type="http://schemas.openxmlformats.org/officeDocument/2006/relationships/image" Target="../media/image480.png"/><Relationship Id="rId17" Type="http://schemas.openxmlformats.org/officeDocument/2006/relationships/image" Target="../media/image360.png"/><Relationship Id="rId2" Type="http://schemas.openxmlformats.org/officeDocument/2006/relationships/image" Target="../media/image300.png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10.png"/><Relationship Id="rId19" Type="http://schemas.openxmlformats.org/officeDocument/2006/relationships/image" Target="../media/image380.png"/><Relationship Id="rId14" Type="http://schemas.openxmlformats.org/officeDocument/2006/relationships/image" Target="../media/image50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3FF81A8-037E-9094-6CA7-3B15AF0A1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4" y="4312292"/>
            <a:ext cx="11915776" cy="1230086"/>
          </a:xfrm>
        </p:spPr>
        <p:txBody>
          <a:bodyPr>
            <a:noAutofit/>
          </a:bodyPr>
          <a:lstStyle/>
          <a:p>
            <a:r>
              <a:rPr lang="en-US" sz="3200" dirty="0"/>
              <a:t>Revisiting Elastic scattering of fe-56: angular distributions and covariances across major libraries</a:t>
            </a:r>
            <a:endParaRPr lang="fr-FR" sz="32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E217296D-FA9F-CBC2-DC39-601C1927C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4" y="5618158"/>
            <a:ext cx="9591675" cy="1142200"/>
          </a:xfrm>
        </p:spPr>
        <p:txBody>
          <a:bodyPr>
            <a:normAutofit/>
          </a:bodyPr>
          <a:lstStyle/>
          <a:p>
            <a:r>
              <a:rPr lang="fr-FR" sz="1400" b="0" dirty="0"/>
              <a:t>PSN-RES/</a:t>
            </a:r>
            <a:r>
              <a:rPr lang="fr-FR" sz="1400" dirty="0"/>
              <a:t>SNC/LN</a:t>
            </a:r>
          </a:p>
          <a:p>
            <a:r>
              <a:rPr lang="fr-FR" sz="1400" b="1" dirty="0"/>
              <a:t>Juan A. Monleon de la LLUVIA</a:t>
            </a:r>
          </a:p>
          <a:p>
            <a:r>
              <a:rPr lang="en-US" sz="1050" cap="none" noProof="0" dirty="0"/>
              <a:t>PhD student</a:t>
            </a:r>
          </a:p>
          <a:p>
            <a:r>
              <a:rPr lang="en-US" sz="1100" b="0" cap="none" noProof="0" dirty="0"/>
              <a:t>juan-antonio.monleondelalluvia@asnr.fr</a:t>
            </a:r>
          </a:p>
          <a:p>
            <a:endParaRPr lang="en-US" sz="1200" b="0" noProof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748C74D-EBFB-6B4D-379B-A1C594CB2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224" y="3941237"/>
            <a:ext cx="2857500" cy="295275"/>
          </a:xfrm>
        </p:spPr>
        <p:txBody>
          <a:bodyPr/>
          <a:lstStyle/>
          <a:p>
            <a:r>
              <a:rPr lang="en-US" noProof="0" dirty="0"/>
              <a:t>December 2025</a:t>
            </a:r>
          </a:p>
        </p:txBody>
      </p:sp>
      <p:sp>
        <p:nvSpPr>
          <p:cNvPr id="2" name="Sous-titre 4">
            <a:extLst>
              <a:ext uri="{FF2B5EF4-FFF2-40B4-BE49-F238E27FC236}">
                <a16:creationId xmlns:a16="http://schemas.microsoft.com/office/drawing/2014/main" id="{D2196C30-570B-35BF-15A9-539762BBC7E3}"/>
              </a:ext>
            </a:extLst>
          </p:cNvPr>
          <p:cNvSpPr txBox="1">
            <a:spLocks/>
          </p:cNvSpPr>
          <p:nvPr/>
        </p:nvSpPr>
        <p:spPr>
          <a:xfrm>
            <a:off x="7553325" y="6203367"/>
            <a:ext cx="4362451" cy="556991"/>
          </a:xfrm>
          <a:prstGeom prst="rect">
            <a:avLst/>
          </a:prstGeom>
        </p:spPr>
        <p:txBody>
          <a:bodyPr vert="horz" lIns="122400" tIns="36000" rIns="91440" bIns="36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b="1" cap="none" dirty="0"/>
              <a:t>Mariya </a:t>
            </a:r>
            <a:r>
              <a:rPr lang="en-GB" sz="1400" b="1" cap="none" dirty="0" err="1"/>
              <a:t>Brovchenko</a:t>
            </a:r>
            <a:r>
              <a:rPr lang="en-GB" sz="1400" b="1" cap="none" dirty="0"/>
              <a:t> (ASNR)</a:t>
            </a:r>
          </a:p>
          <a:p>
            <a:pPr algn="r"/>
            <a:r>
              <a:rPr lang="en-GB" sz="1400" b="1" cap="none" dirty="0"/>
              <a:t>Dimitri Rochman (Nagra)</a:t>
            </a:r>
          </a:p>
        </p:txBody>
      </p:sp>
    </p:spTree>
    <p:extLst>
      <p:ext uri="{BB962C8B-B14F-4D97-AF65-F5344CB8AC3E}">
        <p14:creationId xmlns:p14="http://schemas.microsoft.com/office/powerpoint/2010/main" val="150053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953DA-EC62-EC8D-D734-08A973AF4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D83D52CD-8CCE-0E5D-39C7-552A3336138E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9CACE5-AC0B-BCC5-2673-B539B6B6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1134830" cy="552753"/>
          </a:xfrm>
        </p:spPr>
        <p:txBody>
          <a:bodyPr>
            <a:normAutofit/>
          </a:bodyPr>
          <a:lstStyle/>
          <a:p>
            <a:r>
              <a:rPr lang="en-US" dirty="0"/>
              <a:t>How do we judge whether uncertainties are “good”?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205A74-C4DA-DD17-8057-E0046DD2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46AD9D-8D5D-31E3-3ED3-8471D8E0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61" y="1480880"/>
            <a:ext cx="6077798" cy="485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79A645-34CC-D008-9BF7-E5C63571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92" y="2360283"/>
            <a:ext cx="6195799" cy="3799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CC4E5C-7578-1536-5112-D029AD0B67BB}"/>
                  </a:ext>
                </a:extLst>
              </p:cNvPr>
              <p:cNvSpPr txBox="1"/>
              <p:nvPr/>
            </p:nvSpPr>
            <p:spPr>
              <a:xfrm>
                <a:off x="6765461" y="2837631"/>
                <a:ext cx="4979391" cy="9580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s-ES" sz="20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b="1" i="1" smtClean="0">
                                  <a:solidFill>
                                    <a:srgbClr val="009E4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1">
                                  <a:solidFill>
                                    <a:srgbClr val="009E47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s-ES" sz="2000" b="1" i="1">
                                  <a:solidFill>
                                    <a:srgbClr val="009E47"/>
                                  </a:solidFill>
                                  <a:latin typeface="Cambria Math" panose="02040503050406030204" pitchFamily="18" charset="0"/>
                                </a:rPr>
                                <m:t>𝒆𝒍</m:t>
                              </m:r>
                            </m:sub>
                          </m:sSub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2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2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es-ES" sz="20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s-E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r>
                            <a:rPr lang="es-E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s-E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CC4E5C-7578-1536-5112-D029AD0B6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461" y="2837631"/>
                <a:ext cx="4979391" cy="95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3C5F4C-F915-2459-2D9C-6795C95EAB46}"/>
                  </a:ext>
                </a:extLst>
              </p:cNvPr>
              <p:cNvSpPr txBox="1"/>
              <p:nvPr/>
            </p:nvSpPr>
            <p:spPr>
              <a:xfrm>
                <a:off x="6679476" y="4121384"/>
                <a:ext cx="50653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Are uncertainties coming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solidFill>
                              <a:srgbClr val="009E4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09E47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s-ES" b="1" i="1">
                            <a:solidFill>
                              <a:srgbClr val="009E47"/>
                            </a:solidFill>
                            <a:latin typeface="Cambria Math" panose="02040503050406030204" pitchFamily="18" charset="0"/>
                          </a:rPr>
                          <m:t>𝒆𝒍</m:t>
                        </m:r>
                      </m:sub>
                    </m:sSub>
                  </m:oMath>
                </a14:m>
                <a:r>
                  <a:rPr lang="en-US" dirty="0"/>
                  <a:t> and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s-ES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/>
                  <a:t> cover the difference between the evaluation and the experimental data?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3C5F4C-F915-2459-2D9C-6795C95EA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76" y="4121384"/>
                <a:ext cx="5065376" cy="923330"/>
              </a:xfrm>
              <a:prstGeom prst="rect">
                <a:avLst/>
              </a:prstGeom>
              <a:blipFill>
                <a:blip r:embed="rId5"/>
                <a:stretch>
                  <a:fillRect l="-1083" t="-3289" r="-180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DDC91F-CA33-D4F8-7E0D-1E2BBDBB96D4}"/>
              </a:ext>
            </a:extLst>
          </p:cNvPr>
          <p:cNvSpPr txBox="1"/>
          <p:nvPr/>
        </p:nvSpPr>
        <p:spPr>
          <a:xfrm>
            <a:off x="9469391" y="5080957"/>
            <a:ext cx="210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YES </a:t>
            </a: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“GOOD”</a:t>
            </a:r>
          </a:p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NO  →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“BAD”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9DD56-5663-1A3E-6BAA-F1389D5890DC}"/>
              </a:ext>
            </a:extLst>
          </p:cNvPr>
          <p:cNvSpPr txBox="1"/>
          <p:nvPr/>
        </p:nvSpPr>
        <p:spPr>
          <a:xfrm>
            <a:off x="7674214" y="1539135"/>
            <a:ext cx="301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4FF"/>
                </a:solidFill>
              </a:rPr>
              <a:t>Angular differential data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8F142D-9051-E52F-3D65-A0B5F088BF0E}"/>
              </a:ext>
            </a:extLst>
          </p:cNvPr>
          <p:cNvCxnSpPr/>
          <p:nvPr/>
        </p:nvCxnSpPr>
        <p:spPr>
          <a:xfrm>
            <a:off x="7130473" y="1723801"/>
            <a:ext cx="400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A8D45121-4304-E28F-5200-2E785DB6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F8EC272-1712-3870-D240-BDADC93A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1748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4CDF5-9767-DAC4-D84D-0ED02ADC8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8FADD820-BDE1-A283-B485-83058E915FC8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AFDA96-9B31-E4B9-D546-B154801E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EXFOR data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8A496E-DCA7-CEDF-7B19-A66071B8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F3014C-9BFC-D025-2C97-73AB16C27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239"/>
              </p:ext>
            </p:extLst>
          </p:nvPr>
        </p:nvGraphicFramePr>
        <p:xfrm>
          <a:off x="1789655" y="1140983"/>
          <a:ext cx="8949792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408496">
                  <a:extLst>
                    <a:ext uri="{9D8B030D-6E8A-4147-A177-3AD203B41FA5}">
                      <a16:colId xmlns:a16="http://schemas.microsoft.com/office/drawing/2014/main" val="970433545"/>
                    </a:ext>
                  </a:extLst>
                </a:gridCol>
                <a:gridCol w="1503837">
                  <a:extLst>
                    <a:ext uri="{9D8B030D-6E8A-4147-A177-3AD203B41FA5}">
                      <a16:colId xmlns:a16="http://schemas.microsoft.com/office/drawing/2014/main" val="2622482517"/>
                    </a:ext>
                  </a:extLst>
                </a:gridCol>
                <a:gridCol w="1482345">
                  <a:extLst>
                    <a:ext uri="{9D8B030D-6E8A-4147-A177-3AD203B41FA5}">
                      <a16:colId xmlns:a16="http://schemas.microsoft.com/office/drawing/2014/main" val="537134109"/>
                    </a:ext>
                  </a:extLst>
                </a:gridCol>
                <a:gridCol w="1181487">
                  <a:extLst>
                    <a:ext uri="{9D8B030D-6E8A-4147-A177-3AD203B41FA5}">
                      <a16:colId xmlns:a16="http://schemas.microsoft.com/office/drawing/2014/main" val="3948484556"/>
                    </a:ext>
                  </a:extLst>
                </a:gridCol>
                <a:gridCol w="1848239">
                  <a:extLst>
                    <a:ext uri="{9D8B030D-6E8A-4147-A177-3AD203B41FA5}">
                      <a16:colId xmlns:a16="http://schemas.microsoft.com/office/drawing/2014/main" val="2756222486"/>
                    </a:ext>
                  </a:extLst>
                </a:gridCol>
                <a:gridCol w="1210686">
                  <a:extLst>
                    <a:ext uri="{9D8B030D-6E8A-4147-A177-3AD203B41FA5}">
                      <a16:colId xmlns:a16="http://schemas.microsoft.com/office/drawing/2014/main" val="3756581202"/>
                    </a:ext>
                  </a:extLst>
                </a:gridCol>
                <a:gridCol w="1314702">
                  <a:extLst>
                    <a:ext uri="{9D8B030D-6E8A-4147-A177-3AD203B41FA5}">
                      <a16:colId xmlns:a16="http://schemas.microsoft.com/office/drawing/2014/main" val="2224284840"/>
                    </a:ext>
                  </a:extLst>
                </a:gridCol>
              </a:tblGrid>
              <a:tr h="254792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Subentry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Energy (MeV)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953138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11276009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Rodgers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209572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20482005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0.63 – 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425475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11708006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Kinney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4.60 – 7.55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164766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10037024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Boschung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5.05 – 5.58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81188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40075002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Morozov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552819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10571002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Kinney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0.50 – 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01392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40532004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Korzh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1.50 – 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047054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30463020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Schweitzer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519169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20743002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Cierjacks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0.489 – 3.064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17409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10886002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1.684 – 3.905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27347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14462002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Ramirez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1.30 – 7.96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843515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23365004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Pirovano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1.995 – 5.975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42252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23365005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Pirovano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1.998 – 5.983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875287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27673002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Gkatis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1.010 – 7.846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09179"/>
                  </a:ext>
                </a:extLst>
              </a:tr>
            </a:tbl>
          </a:graphicData>
        </a:graphic>
      </p:graphicFrame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74F0EF6-F2A8-C459-EB70-6E4ADED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401D6CA-1820-194B-D401-C857506F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04650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81E52-8CCB-349A-0605-5CD6B2F1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D01E7C1B-2714-C7A5-2EC6-3793556173FA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7A4F6-72EA-76C3-FB64-81B1D059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0906958" cy="552753"/>
          </a:xfrm>
        </p:spPr>
        <p:txBody>
          <a:bodyPr>
            <a:normAutofit fontScale="90000"/>
          </a:bodyPr>
          <a:lstStyle/>
          <a:p>
            <a:r>
              <a:rPr lang="en-US" dirty="0"/>
              <a:t>Propagating uncertainties to differential cross sections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910086-09AF-C9EA-4360-D3C38696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1ED62-1412-489A-B1A0-D8D041EF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5" y="2156106"/>
            <a:ext cx="5987053" cy="3705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A5AF9-B9FC-3276-A40A-05FF8AB77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688" y="2156106"/>
            <a:ext cx="5987053" cy="3705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478911-F86A-3D69-ADB3-589712999CE2}"/>
              </a:ext>
            </a:extLst>
          </p:cNvPr>
          <p:cNvSpPr txBox="1"/>
          <p:nvPr/>
        </p:nvSpPr>
        <p:spPr>
          <a:xfrm>
            <a:off x="2811442" y="1499523"/>
            <a:ext cx="8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JEFF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F0BA7-63E1-0802-5968-0ECDFE1A76D7}"/>
              </a:ext>
            </a:extLst>
          </p:cNvPr>
          <p:cNvSpPr txBox="1"/>
          <p:nvPr/>
        </p:nvSpPr>
        <p:spPr>
          <a:xfrm>
            <a:off x="8595905" y="1499523"/>
            <a:ext cx="146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JENDL-5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42FCAAF-32AB-E0CE-0EC7-32DC98D7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492609B-AB0A-F876-6B7A-6B9ABF3B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48546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36095-5C9B-0413-3FD3-158E109EF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BDB86DEC-4B5B-CBED-C4AF-7A387CB212ED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CBC886-590E-83BB-081D-FE4438C3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0906958" cy="552753"/>
          </a:xfrm>
        </p:spPr>
        <p:txBody>
          <a:bodyPr>
            <a:normAutofit/>
          </a:bodyPr>
          <a:lstStyle/>
          <a:p>
            <a:r>
              <a:rPr lang="en-US" dirty="0"/>
              <a:t>Energy resolution folding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D772D6-9CE4-7B3D-E1EB-8E62270F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13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E88B7E80-960A-8478-951A-1DB9CCEF95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4500" y="1724974"/>
                <a:ext cx="9987379" cy="9034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400" b="1" kern="1200" cap="all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8900" indent="-889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 2" panose="05020102010507070707" pitchFamily="18" charset="2"/>
                  </a:defRPr>
                </a:lvl4pPr>
                <a:lvl5pPr marL="179388" indent="-904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2"/>
                  </a:buClr>
                  <a:buSzPct val="100000"/>
                  <a:buFont typeface="Symbol" panose="05050102010706020507" pitchFamily="18" charset="2"/>
                  <a:buChar char="·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6700" indent="-87313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74650" lvl="3" indent="-285750">
                  <a:lnSpc>
                    <a:spcPct val="100000"/>
                  </a:lnSpc>
                </a:pPr>
                <a:r>
                  <a:rPr lang="en-US" sz="1800" b="1" dirty="0"/>
                  <a:t>Concept: </a:t>
                </a:r>
                <a:r>
                  <a:rPr lang="en-US" sz="1800" dirty="0"/>
                  <a:t>Evaluated libraries must be convolved with a Gaussian kernel whose width </a:t>
                </a:r>
                <a14:m>
                  <m:oMath xmlns:m="http://schemas.openxmlformats.org/officeDocument/2006/math">
                    <m:r>
                      <a:rPr lang="es-E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s-E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matches the experimental TOF resolution </a:t>
                </a:r>
              </a:p>
              <a:p>
                <a:pPr marL="374650" lvl="3" indent="-285750">
                  <a:lnSpc>
                    <a:spcPct val="100000"/>
                  </a:lnSpc>
                </a:pPr>
                <a:endParaRPr lang="en-US" sz="1400" kern="0" dirty="0"/>
              </a:p>
            </p:txBody>
          </p:sp>
        </mc:Choice>
        <mc:Fallback xmlns="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E88B7E80-960A-8478-951A-1DB9CCEF9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00" y="1724974"/>
                <a:ext cx="9987379" cy="903485"/>
              </a:xfrm>
              <a:prstGeom prst="rect">
                <a:avLst/>
              </a:prstGeom>
              <a:blipFill>
                <a:blip r:embed="rId2"/>
                <a:stretch>
                  <a:fillRect t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F43C4AA-94A0-9A00-DD01-680436D366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0191089"/>
                  </p:ext>
                </p:extLst>
              </p:nvPr>
            </p:nvGraphicFramePr>
            <p:xfrm>
              <a:off x="1537034" y="3005882"/>
              <a:ext cx="4640804" cy="111252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320402">
                      <a:extLst>
                        <a:ext uri="{9D8B030D-6E8A-4147-A177-3AD203B41FA5}">
                          <a16:colId xmlns:a16="http://schemas.microsoft.com/office/drawing/2014/main" val="3427914606"/>
                        </a:ext>
                      </a:extLst>
                    </a:gridCol>
                    <a:gridCol w="2320402">
                      <a:extLst>
                        <a:ext uri="{9D8B030D-6E8A-4147-A177-3AD203B41FA5}">
                          <a16:colId xmlns:a16="http://schemas.microsoft.com/office/drawing/2014/main" val="37781957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6410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Time Resolution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1" smtClean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d>
                            </m:oMath>
                          </a14:m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10 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672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Flight Path Length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  <m:r>
                                <a:rPr lang="en-US" sz="1600" b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27.037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36632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F43C4AA-94A0-9A00-DD01-680436D366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0191089"/>
                  </p:ext>
                </p:extLst>
              </p:nvPr>
            </p:nvGraphicFramePr>
            <p:xfrm>
              <a:off x="1537034" y="3005882"/>
              <a:ext cx="4640804" cy="111252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320402">
                      <a:extLst>
                        <a:ext uri="{9D8B030D-6E8A-4147-A177-3AD203B41FA5}">
                          <a16:colId xmlns:a16="http://schemas.microsoft.com/office/drawing/2014/main" val="3427914606"/>
                        </a:ext>
                      </a:extLst>
                    </a:gridCol>
                    <a:gridCol w="2320402">
                      <a:extLst>
                        <a:ext uri="{9D8B030D-6E8A-4147-A177-3AD203B41FA5}">
                          <a16:colId xmlns:a16="http://schemas.microsoft.com/office/drawing/2014/main" val="37781957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6410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t="-104918" r="-100525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10 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672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t="-204918" r="-100525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27.037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36632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0EA19E40-92EB-6F83-87B2-D5C7D79969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243527"/>
                  </p:ext>
                </p:extLst>
              </p:nvPr>
            </p:nvGraphicFramePr>
            <p:xfrm>
              <a:off x="7322101" y="2756707"/>
              <a:ext cx="4035398" cy="173736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2017699">
                      <a:extLst>
                        <a:ext uri="{9D8B030D-6E8A-4147-A177-3AD203B41FA5}">
                          <a16:colId xmlns:a16="http://schemas.microsoft.com/office/drawing/2014/main" val="3427914606"/>
                        </a:ext>
                      </a:extLst>
                    </a:gridCol>
                    <a:gridCol w="2017699">
                      <a:extLst>
                        <a:ext uri="{9D8B030D-6E8A-4147-A177-3AD203B41FA5}">
                          <a16:colId xmlns:a16="http://schemas.microsoft.com/office/drawing/2014/main" val="3778195763"/>
                        </a:ext>
                      </a:extLst>
                    </a:gridCol>
                  </a:tblGrid>
                  <a:tr h="44561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Incident Neutron Energy </a:t>
                          </a:r>
                          <a14:m>
                            <m:oMath xmlns:m="http://schemas.openxmlformats.org/officeDocument/2006/math">
                              <m:r>
                                <a:rPr lang="es-ES" sz="1400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ES" sz="1400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1" dirty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Energy Resolution </a:t>
                          </a:r>
                          <a14:m>
                            <m:oMath xmlns:m="http://schemas.openxmlformats.org/officeDocument/2006/math">
                              <m:r>
                                <a:rPr lang="es-ES" sz="1400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1400" b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S" sz="1400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1" dirty="0"/>
                            <a:t> </a:t>
                          </a:r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6410732"/>
                      </a:ext>
                    </a:extLst>
                  </a:tr>
                  <a:tr h="258175">
                    <a:tc>
                      <a:txBody>
                        <a:bodyPr/>
                        <a:lstStyle/>
                        <a:p>
                          <a:r>
                            <a:rPr lang="es-ES" sz="1400" b="1" dirty="0"/>
                            <a:t>1 </a:t>
                          </a:r>
                          <a:r>
                            <a:rPr lang="es-ES" sz="1400" b="1" dirty="0" err="1"/>
                            <a:t>MeV</a:t>
                          </a:r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10 keV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672620"/>
                      </a:ext>
                    </a:extLst>
                  </a:tr>
                  <a:tr h="258175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3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53 keV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3663275"/>
                      </a:ext>
                    </a:extLst>
                  </a:tr>
                  <a:tr h="258175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5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113 keV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2068307"/>
                      </a:ext>
                    </a:extLst>
                  </a:tr>
                  <a:tr h="258175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7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189 keV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9532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0EA19E40-92EB-6F83-87B2-D5C7D79969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243527"/>
                  </p:ext>
                </p:extLst>
              </p:nvPr>
            </p:nvGraphicFramePr>
            <p:xfrm>
              <a:off x="7322101" y="2756707"/>
              <a:ext cx="4035398" cy="173736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2017699">
                      <a:extLst>
                        <a:ext uri="{9D8B030D-6E8A-4147-A177-3AD203B41FA5}">
                          <a16:colId xmlns:a16="http://schemas.microsoft.com/office/drawing/2014/main" val="3427914606"/>
                        </a:ext>
                      </a:extLst>
                    </a:gridCol>
                    <a:gridCol w="2017699">
                      <a:extLst>
                        <a:ext uri="{9D8B030D-6E8A-4147-A177-3AD203B41FA5}">
                          <a16:colId xmlns:a16="http://schemas.microsoft.com/office/drawing/2014/main" val="377819576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t="-2353" r="-100301" b="-2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0302" t="-2353" r="-604" b="-24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641073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b="1" dirty="0"/>
                            <a:t>1 </a:t>
                          </a:r>
                          <a:r>
                            <a:rPr lang="es-ES" sz="1400" b="1" dirty="0" err="1"/>
                            <a:t>MeV</a:t>
                          </a:r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10 keV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6726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3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53 keV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36632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5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113 keV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20683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7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189 keV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953264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38EC53-5C4F-F256-BDE7-1C44C222D4D9}"/>
              </a:ext>
            </a:extLst>
          </p:cNvPr>
          <p:cNvCxnSpPr>
            <a:cxnSpLocks/>
          </p:cNvCxnSpPr>
          <p:nvPr/>
        </p:nvCxnSpPr>
        <p:spPr>
          <a:xfrm flipV="1">
            <a:off x="6208220" y="3924814"/>
            <a:ext cx="1009042" cy="585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EB9B2706-A0D6-0108-6085-A3E64AB4B005}"/>
              </a:ext>
            </a:extLst>
          </p:cNvPr>
          <p:cNvSpPr txBox="1">
            <a:spLocks/>
          </p:cNvSpPr>
          <p:nvPr/>
        </p:nvSpPr>
        <p:spPr>
          <a:xfrm>
            <a:off x="834501" y="2465976"/>
            <a:ext cx="5680229" cy="903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900" indent="-88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873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0" lvl="3" indent="-285750">
              <a:lnSpc>
                <a:spcPct val="100000"/>
              </a:lnSpc>
            </a:pPr>
            <a:r>
              <a:rPr lang="en-US" sz="1800" kern="0" dirty="0"/>
              <a:t>From </a:t>
            </a:r>
            <a:r>
              <a:rPr lang="en-US" sz="1800" kern="0" dirty="0" err="1"/>
              <a:t>Gkatis</a:t>
            </a:r>
            <a:r>
              <a:rPr lang="en-US" sz="1800" kern="0" dirty="0"/>
              <a:t> data: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8">
                <a:extLst>
                  <a:ext uri="{FF2B5EF4-FFF2-40B4-BE49-F238E27FC236}">
                    <a16:creationId xmlns:a16="http://schemas.microsoft.com/office/drawing/2014/main" id="{6F7A1F51-B1C6-4F40-6CD6-EA7490A0EA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4500" y="4391729"/>
                <a:ext cx="5680229" cy="9034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400" b="1" kern="1200" cap="all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8900" indent="-889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 2" panose="05020102010507070707" pitchFamily="18" charset="2"/>
                  </a:defRPr>
                </a:lvl4pPr>
                <a:lvl5pPr marL="179388" indent="-904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2"/>
                  </a:buClr>
                  <a:buSzPct val="100000"/>
                  <a:buFont typeface="Symbol" panose="05050102010706020507" pitchFamily="18" charset="2"/>
                  <a:buChar char="·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6700" indent="-87313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74650" lvl="3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800" b="1" kern="0" dirty="0"/>
                  <a:t> is not constant</a:t>
                </a:r>
                <a:r>
                  <a:rPr lang="en-US" sz="1800" kern="0" dirty="0"/>
                  <a:t>; it broadens as E increases</a:t>
                </a:r>
              </a:p>
            </p:txBody>
          </p:sp>
        </mc:Choice>
        <mc:Fallback xmlns="">
          <p:sp>
            <p:nvSpPr>
              <p:cNvPr id="3" name="Content Placeholder 8">
                <a:extLst>
                  <a:ext uri="{FF2B5EF4-FFF2-40B4-BE49-F238E27FC236}">
                    <a16:creationId xmlns:a16="http://schemas.microsoft.com/office/drawing/2014/main" id="{6F7A1F51-B1C6-4F40-6CD6-EA7490A0E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00" y="4391729"/>
                <a:ext cx="5680229" cy="903485"/>
              </a:xfrm>
              <a:prstGeom prst="rect">
                <a:avLst/>
              </a:prstGeom>
              <a:blipFill>
                <a:blip r:embed="rId5"/>
                <a:stretch>
                  <a:fillRect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6DE3ABF8-D64B-1955-44E4-327C45C9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2D11C847-E525-68D5-6119-306D16A8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7C2ECFC-90D3-B2C1-CA1C-3E9BBAA7E364}"/>
              </a:ext>
            </a:extLst>
          </p:cNvPr>
          <p:cNvSpPr txBox="1">
            <a:spLocks/>
          </p:cNvSpPr>
          <p:nvPr/>
        </p:nvSpPr>
        <p:spPr>
          <a:xfrm>
            <a:off x="834500" y="5133026"/>
            <a:ext cx="10522999" cy="903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900" indent="-88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873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0" lvl="3" indent="-285750">
              <a:lnSpc>
                <a:spcPct val="100000"/>
              </a:lnSpc>
            </a:pPr>
            <a:r>
              <a:rPr lang="en-US" sz="1800" b="1" kern="0" dirty="0"/>
              <a:t>This analysis:</a:t>
            </a:r>
            <a:r>
              <a:rPr lang="en-US" sz="1800" kern="0" dirty="0"/>
              <a:t> Energies folded with </a:t>
            </a:r>
            <a:r>
              <a:rPr lang="en-US" sz="1800" kern="0" dirty="0" err="1"/>
              <a:t>Gkatis</a:t>
            </a:r>
            <a:r>
              <a:rPr lang="en-US" sz="1800" kern="0" dirty="0"/>
              <a:t> data to compare with EXFOR data</a:t>
            </a:r>
          </a:p>
          <a:p>
            <a:pPr marL="552450" lvl="5" indent="-285750">
              <a:lnSpc>
                <a:spcPct val="100000"/>
              </a:lnSpc>
            </a:pPr>
            <a:r>
              <a:rPr lang="en-US" sz="1600" kern="0" dirty="0"/>
              <a:t>Only 2 experiments had data in EXFOR entry to do proper folding (</a:t>
            </a:r>
            <a:r>
              <a:rPr lang="en-US" sz="1600" kern="0" dirty="0" err="1"/>
              <a:t>Gkatis</a:t>
            </a:r>
            <a:r>
              <a:rPr lang="en-US" sz="1600" kern="0" dirty="0"/>
              <a:t> and Pirovano)</a:t>
            </a:r>
          </a:p>
          <a:p>
            <a:pPr marL="552450" lvl="5" indent="-285750">
              <a:lnSpc>
                <a:spcPct val="100000"/>
              </a:lnSpc>
            </a:pPr>
            <a:r>
              <a:rPr lang="en-US" sz="1600" kern="0" dirty="0"/>
              <a:t>No folding for Legendre coefficients</a:t>
            </a:r>
          </a:p>
        </p:txBody>
      </p:sp>
    </p:spTree>
    <p:extLst>
      <p:ext uri="{BB962C8B-B14F-4D97-AF65-F5344CB8AC3E}">
        <p14:creationId xmlns:p14="http://schemas.microsoft.com/office/powerpoint/2010/main" val="380997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C0336-F80A-9533-5C65-14B2E9EF3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BCBFD784-81FA-D56C-83ED-F077D914EAAD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B040D5-007B-F532-47FF-3DB07762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0906958" cy="552753"/>
          </a:xfrm>
        </p:spPr>
        <p:txBody>
          <a:bodyPr>
            <a:normAutofit fontScale="90000"/>
          </a:bodyPr>
          <a:lstStyle/>
          <a:p>
            <a:r>
              <a:rPr lang="en-US" dirty="0"/>
              <a:t>Propagating uncertainties to differential cross sections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8AD655-550D-A9FD-DD7C-5C95295F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060AC-B81E-B2D8-1340-57F9342FDD3F}"/>
              </a:ext>
            </a:extLst>
          </p:cNvPr>
          <p:cNvSpPr txBox="1"/>
          <p:nvPr/>
        </p:nvSpPr>
        <p:spPr>
          <a:xfrm>
            <a:off x="2891341" y="1337931"/>
            <a:ext cx="8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JEFF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CC920-95B0-E7E0-C7CD-3DF08C72F187}"/>
              </a:ext>
            </a:extLst>
          </p:cNvPr>
          <p:cNvSpPr txBox="1"/>
          <p:nvPr/>
        </p:nvSpPr>
        <p:spPr>
          <a:xfrm>
            <a:off x="8964241" y="1337931"/>
            <a:ext cx="146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JENDL-5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787342-26CD-B93F-A82C-E1B143801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6" y="1827632"/>
            <a:ext cx="6002548" cy="3715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E18A13-C370-C8F8-F359-97585C27B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520" y="1827632"/>
            <a:ext cx="5855443" cy="3624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A60563-B565-5E93-72CE-405FECFA8670}"/>
              </a:ext>
            </a:extLst>
          </p:cNvPr>
          <p:cNvSpPr txBox="1"/>
          <p:nvPr/>
        </p:nvSpPr>
        <p:spPr>
          <a:xfrm>
            <a:off x="3596589" y="5759632"/>
            <a:ext cx="638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Plots generated for 246 energies between 1 – 8 MeV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248D945-F940-4B55-ABC5-45ADC729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69E28B9-2D77-1699-8394-A1A09A37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86545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DA180-FAFA-0A96-B9E3-93159B112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B96925F5-3CBE-F841-F372-EA3E422923D8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3CC99A-58B4-401B-5A7A-E3DC7F75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0906958" cy="552753"/>
          </a:xfrm>
        </p:spPr>
        <p:txBody>
          <a:bodyPr>
            <a:normAutofit fontScale="90000"/>
          </a:bodyPr>
          <a:lstStyle/>
          <a:p>
            <a:r>
              <a:rPr lang="en-US" dirty="0"/>
              <a:t>Propagating uncertainties to differential cross sections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F7A26E-7632-8690-F2A2-FB982AB9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FBFBA-30D7-03E7-D4C3-1B2F0E93A10C}"/>
              </a:ext>
            </a:extLst>
          </p:cNvPr>
          <p:cNvSpPr txBox="1"/>
          <p:nvPr/>
        </p:nvSpPr>
        <p:spPr>
          <a:xfrm>
            <a:off x="8679116" y="1699821"/>
            <a:ext cx="124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Folded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939029-9749-E916-8830-0D37B6A6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43" y="2375047"/>
            <a:ext cx="5385495" cy="33335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14FA7F-1426-D0B1-18B5-042314229AE7}"/>
              </a:ext>
            </a:extLst>
          </p:cNvPr>
          <p:cNvSpPr txBox="1"/>
          <p:nvPr/>
        </p:nvSpPr>
        <p:spPr>
          <a:xfrm>
            <a:off x="2267921" y="1699821"/>
            <a:ext cx="124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Unfolded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A7D173-2A3C-8395-B81B-66302E86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048" y="2375047"/>
            <a:ext cx="5385495" cy="3333553"/>
          </a:xfrm>
          <a:prstGeom prst="rect">
            <a:avLst/>
          </a:prstGeom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87D1D16-2583-2516-1659-AC158768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7F044EC-1CD9-5957-D12E-19E82D82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74458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1A4CF-A7A5-A228-CAB2-911045D03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21DB5620-4465-2DF6-5614-237E08FCA937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D3A86A-0DDB-6EFC-5F83-8D849BDB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0906958" cy="552753"/>
          </a:xfrm>
        </p:spPr>
        <p:txBody>
          <a:bodyPr>
            <a:normAutofit fontScale="90000"/>
          </a:bodyPr>
          <a:lstStyle/>
          <a:p>
            <a:r>
              <a:rPr lang="en-US" dirty="0"/>
              <a:t>Propagating uncertainties to differential cross sections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20D56C-2F1D-05DB-D387-5C53ABEF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7" name="Picture 6" descr="A graph of a graph with blue lines and orange lines&#10;&#10;AI-generated content may be incorrect.">
            <a:extLst>
              <a:ext uri="{FF2B5EF4-FFF2-40B4-BE49-F238E27FC236}">
                <a16:creationId xmlns:a16="http://schemas.microsoft.com/office/drawing/2014/main" id="{E252A85C-910E-29FE-791E-84B245DE0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22" y="1330253"/>
            <a:ext cx="7739387" cy="4790583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D2A4EDB-4CC7-AD59-9020-2BB72A4B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2CB72C6-DCCA-F9C9-C0C4-FFCCEE7B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96753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B4F07-5369-DDB6-0A88-0C9801B92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graphs showing the same size&#10;&#10;AI-generated content may be incorrect.">
            <a:extLst>
              <a:ext uri="{FF2B5EF4-FFF2-40B4-BE49-F238E27FC236}">
                <a16:creationId xmlns:a16="http://schemas.microsoft.com/office/drawing/2014/main" id="{6F5CE61B-C2C4-ECEF-DB43-F5675BCED3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0"/>
          <a:stretch>
            <a:fillRect/>
          </a:stretch>
        </p:blipFill>
        <p:spPr>
          <a:xfrm>
            <a:off x="144236" y="1203816"/>
            <a:ext cx="8885500" cy="5043458"/>
          </a:xfrm>
          <a:prstGeom prst="rect">
            <a:avLst/>
          </a:prstGeom>
        </p:spPr>
      </p:pic>
      <p:sp>
        <p:nvSpPr>
          <p:cNvPr id="40" name="Ellipse 4">
            <a:extLst>
              <a:ext uri="{FF2B5EF4-FFF2-40B4-BE49-F238E27FC236}">
                <a16:creationId xmlns:a16="http://schemas.microsoft.com/office/drawing/2014/main" id="{02C28BDD-1B48-584A-29DC-9617EF8FC7F1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0367D6-8BC5-026D-0EA0-78671646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0906958" cy="552753"/>
          </a:xfrm>
        </p:spPr>
        <p:txBody>
          <a:bodyPr>
            <a:normAutofit fontScale="90000"/>
          </a:bodyPr>
          <a:lstStyle/>
          <a:p>
            <a:r>
              <a:rPr lang="en-US" dirty="0"/>
              <a:t>Propagating uncertainties to differential cross sections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DB3598-91D5-D904-185D-A093AEEA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9" name="Picture 8" descr="A group of graphs showing the same size&#10;&#10;AI-generated content may be incorrect.">
            <a:extLst>
              <a:ext uri="{FF2B5EF4-FFF2-40B4-BE49-F238E27FC236}">
                <a16:creationId xmlns:a16="http://schemas.microsoft.com/office/drawing/2014/main" id="{4541757E-98C8-758B-AB2E-474F9B3BB9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3" r="64636"/>
          <a:stretch>
            <a:fillRect/>
          </a:stretch>
        </p:blipFill>
        <p:spPr>
          <a:xfrm>
            <a:off x="9029736" y="3791556"/>
            <a:ext cx="3142295" cy="245571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E3293074-3315-D459-0016-7000675A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7E16519B-C6DB-2373-8BC4-D3705B77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04285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042A9-0B6C-F7BB-B75D-7C69A383A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C3631953-293C-76D6-998C-4C37051E47D5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251126-F2BC-5D87-75C3-04234B1D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0906958" cy="552753"/>
          </a:xfrm>
        </p:spPr>
        <p:txBody>
          <a:bodyPr>
            <a:normAutofit fontScale="90000"/>
          </a:bodyPr>
          <a:lstStyle/>
          <a:p>
            <a:r>
              <a:rPr lang="en-US" dirty="0"/>
              <a:t>Propagating uncertainties to differential cross sections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2B62E0-75AB-1DFA-FCB1-646F8D89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8" name="Picture 7" descr="A graph of different sizes and colors&#10;&#10;AI-generated content may be incorrect.">
            <a:extLst>
              <a:ext uri="{FF2B5EF4-FFF2-40B4-BE49-F238E27FC236}">
                <a16:creationId xmlns:a16="http://schemas.microsoft.com/office/drawing/2014/main" id="{8B035185-92E3-A3BD-0DB9-77090E144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74" y="1219200"/>
            <a:ext cx="9043699" cy="5052346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5178E848-51D0-E698-CDEB-74273006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78EC6DD-FA88-D99A-B80A-8550DBB2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98646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0296F-0169-3B62-7522-A5E18D58E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C85F7147-AEE2-082A-DA82-BA8E3E418FA9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3EBEFA-3FD6-41A9-EE41-6A0D63BC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0906958" cy="552753"/>
          </a:xfrm>
        </p:spPr>
        <p:txBody>
          <a:bodyPr>
            <a:normAutofit fontScale="90000"/>
          </a:bodyPr>
          <a:lstStyle/>
          <a:p>
            <a:r>
              <a:rPr lang="en-US" dirty="0"/>
              <a:t>Propagating uncertainties to differential cross sections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3A61D-EB4B-C86D-43E0-86CB1872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E96093E-001C-D58C-F238-C4CD7B71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7C1BA5C-E296-A53D-DC0C-9AB6EB3C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pic>
        <p:nvPicPr>
          <p:cNvPr id="4" name="Picture 3" descr="A graph of a graph with red and blue lines&#10;&#10;AI-generated content may be incorrect.">
            <a:extLst>
              <a:ext uri="{FF2B5EF4-FFF2-40B4-BE49-F238E27FC236}">
                <a16:creationId xmlns:a16="http://schemas.microsoft.com/office/drawing/2014/main" id="{1A636130-A799-B8E5-6B16-0FF7D09F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80" y="1556109"/>
            <a:ext cx="7223774" cy="44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309CD-6285-4952-3EA3-6DFDEC0D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need in safety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0DD407-1A36-62A4-F1CE-FB4295DB4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967812"/>
            <a:ext cx="11591926" cy="430986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sz="1800" dirty="0"/>
              <a:t>Ex: Criticality and reactor ageing observables (vessel fluence)</a:t>
            </a:r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en-US" sz="1600" dirty="0"/>
              <a:t>Approach 1: 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sz="1600" dirty="0"/>
              <a:t>DO not consider ND covariances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sz="1600" dirty="0"/>
              <a:t>Use of integrals benchmark to evaluate a bias 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sz="1600" dirty="0"/>
              <a:t>Use only the bias (+/- exp </a:t>
            </a:r>
            <a:r>
              <a:rPr lang="en-US" sz="1600" dirty="0" err="1"/>
              <a:t>unc</a:t>
            </a:r>
            <a:r>
              <a:rPr lang="en-US" sz="1600" dirty="0"/>
              <a:t>)</a:t>
            </a:r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en-US" sz="1600" dirty="0"/>
              <a:t>Approach 2:</a:t>
            </a:r>
          </a:p>
          <a:p>
            <a:pPr marL="285750" lvl="1" indent="-285750">
              <a:spcBef>
                <a:spcPts val="600"/>
              </a:spcBef>
              <a:buFontTx/>
              <a:buChar char="-"/>
            </a:pPr>
            <a:r>
              <a:rPr lang="en-US" sz="1600" dirty="0"/>
              <a:t>IF:	NO integral representative experiments available 	OR	</a:t>
            </a:r>
            <a:r>
              <a:rPr lang="en-US" sz="1600" u="sng" dirty="0"/>
              <a:t>integral data used during the evaluation </a:t>
            </a:r>
          </a:p>
          <a:p>
            <a:pPr marL="285750" lvl="1" indent="-285750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en-US" sz="1600" dirty="0"/>
              <a:t>NEED of </a:t>
            </a:r>
            <a:r>
              <a:rPr lang="en-US" sz="1600" u="sng" dirty="0"/>
              <a:t>reliable</a:t>
            </a:r>
            <a:r>
              <a:rPr lang="en-US" sz="1600" dirty="0"/>
              <a:t> ND covariance data (we have nothing else …) and propagate it to the observable</a:t>
            </a:r>
          </a:p>
          <a:p>
            <a:pPr marL="285750" lvl="1" indent="-285750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en-US" sz="1600" dirty="0"/>
              <a:t>To </a:t>
            </a:r>
            <a:r>
              <a:rPr lang="en-US" sz="1600" u="sng" dirty="0"/>
              <a:t>test/validate </a:t>
            </a:r>
            <a:r>
              <a:rPr lang="en-US" sz="1600" dirty="0"/>
              <a:t>the ND Covariance	data we need to know exactly </a:t>
            </a:r>
            <a:r>
              <a:rPr lang="en-US" sz="1600" u="sng" dirty="0"/>
              <a:t>WHICH and HOW the experimental data </a:t>
            </a:r>
            <a:r>
              <a:rPr lang="en-US" sz="1600" dirty="0"/>
              <a:t>was used during the evaluation 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lvl="1" indent="-285750">
              <a:lnSpc>
                <a:spcPct val="160000"/>
              </a:lnSpc>
              <a:spcBef>
                <a:spcPts val="600"/>
              </a:spcBef>
              <a:buFontTx/>
              <a:buChar char="-"/>
            </a:pPr>
            <a:endParaRPr lang="en-US" sz="1600" dirty="0"/>
          </a:p>
          <a:p>
            <a:pPr marL="285750" indent="-285750">
              <a:lnSpc>
                <a:spcPct val="160000"/>
              </a:lnSpc>
              <a:spcBef>
                <a:spcPts val="600"/>
              </a:spcBef>
              <a:buFontTx/>
              <a:buChar char="-"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FF8549-6059-4EA7-783D-E0F85812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D2EAC36-6851-DE79-C3F8-665358CB22D8}"/>
              </a:ext>
            </a:extLst>
          </p:cNvPr>
          <p:cNvSpPr/>
          <p:nvPr/>
        </p:nvSpPr>
        <p:spPr>
          <a:xfrm>
            <a:off x="192157" y="3051317"/>
            <a:ext cx="11699806" cy="1858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D8C615-FA11-3067-D29B-992848F27B3B}"/>
              </a:ext>
            </a:extLst>
          </p:cNvPr>
          <p:cNvSpPr txBox="1"/>
          <p:nvPr/>
        </p:nvSpPr>
        <p:spPr>
          <a:xfrm>
            <a:off x="1949292" y="5047001"/>
            <a:ext cx="9479646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For the ageing problem, we need to, at least partially, rely on the approach 2 </a:t>
            </a:r>
            <a:r>
              <a:rPr lang="en-US" sz="1600" dirty="0">
                <a:sym typeface="Wingdings" panose="05000000000000000000" pitchFamily="2" charset="2"/>
              </a:rPr>
              <a:t> focus on Fe56 (to start)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/>
              <a:t>Which differential data 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/>
              <a:t>What are the inputs of the XS </a:t>
            </a:r>
            <a:r>
              <a:rPr lang="en-US" sz="1600" dirty="0" err="1"/>
              <a:t>cov</a:t>
            </a:r>
            <a:r>
              <a:rPr lang="en-US" sz="1600" dirty="0"/>
              <a:t> for Fe56 generation ?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/>
              <a:t>What integral benchmarks (SINBAD, ICSBEP), mentioned by Andrej </a:t>
            </a:r>
            <a:r>
              <a:rPr lang="en-US" sz="1600" dirty="0" err="1"/>
              <a:t>Trkov</a:t>
            </a:r>
            <a:r>
              <a:rPr lang="en-US" sz="1600" dirty="0"/>
              <a:t>, are used ?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A982C6C7-6A32-9062-8793-C649B79F1E9C}"/>
              </a:ext>
            </a:extLst>
          </p:cNvPr>
          <p:cNvSpPr/>
          <p:nvPr/>
        </p:nvSpPr>
        <p:spPr>
          <a:xfrm>
            <a:off x="5625548" y="2007707"/>
            <a:ext cx="470452" cy="3519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05488C-D9D6-9439-1545-E02D4B187D11}"/>
              </a:ext>
            </a:extLst>
          </p:cNvPr>
          <p:cNvSpPr txBox="1"/>
          <p:nvPr/>
        </p:nvSpPr>
        <p:spPr>
          <a:xfrm>
            <a:off x="6281531" y="1998994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Historically used in France for criticality safety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23E4DDC-84E2-E70A-F22A-4A622333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0EFBCA9-77EF-DEEE-EC4D-C9D308C1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42270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292F9-9BC9-6E9D-C992-6F1EA011E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A597D2D0-7FC5-543A-875B-D19B02C0E91C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B6E572-16DC-A623-8098-E479D74B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0906958" cy="552753"/>
          </a:xfrm>
        </p:spPr>
        <p:txBody>
          <a:bodyPr>
            <a:normAutofit fontScale="90000"/>
          </a:bodyPr>
          <a:lstStyle/>
          <a:p>
            <a:r>
              <a:rPr lang="en-US" dirty="0"/>
              <a:t>Propagating uncertainties to differential cross sections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7E0CF8-0F9C-6CB4-B4CA-146E05ED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CB5166E-6A90-0301-D8B5-457732D0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88E9591B-B734-C230-3DD8-DA485950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pic>
        <p:nvPicPr>
          <p:cNvPr id="12" name="Picture 11" descr="A graph of a graph with numbers and graphs&#10;&#10;AI-generated content may be incorrect.">
            <a:extLst>
              <a:ext uri="{FF2B5EF4-FFF2-40B4-BE49-F238E27FC236}">
                <a16:creationId xmlns:a16="http://schemas.microsoft.com/office/drawing/2014/main" id="{5BCD0133-B009-A215-8D56-B0B343D2D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80" y="1560952"/>
            <a:ext cx="7223774" cy="44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1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05775-EF2F-8381-BD5B-A6077D817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4F3C0DCF-1BAB-E259-6C56-F48AC6319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8" y="1456233"/>
            <a:ext cx="7521021" cy="4655417"/>
          </a:xfrm>
          <a:prstGeom prst="rect">
            <a:avLst/>
          </a:prstGeom>
        </p:spPr>
      </p:pic>
      <p:sp>
        <p:nvSpPr>
          <p:cNvPr id="40" name="Ellipse 4">
            <a:extLst>
              <a:ext uri="{FF2B5EF4-FFF2-40B4-BE49-F238E27FC236}">
                <a16:creationId xmlns:a16="http://schemas.microsoft.com/office/drawing/2014/main" id="{C0B16417-A603-9D43-64F1-547B4B790012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32A717-582A-0CF8-61AC-8812C8C5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0906958" cy="552753"/>
          </a:xfrm>
        </p:spPr>
        <p:txBody>
          <a:bodyPr>
            <a:normAutofit fontScale="90000"/>
          </a:bodyPr>
          <a:lstStyle/>
          <a:p>
            <a:r>
              <a:rPr lang="en-US" dirty="0"/>
              <a:t>Propagating uncertainties to differential cross sections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CE7B8-6126-7BD7-0054-48207FA9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C5773205-4B8B-F489-B75F-9C1394FD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CBB44635-9612-755B-8DE1-1FA5A303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5BA3C-D99B-96DA-AC2F-840C0A8D0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080" y="1993900"/>
            <a:ext cx="3745883" cy="37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10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14AFC-CB58-BB27-763C-006EB60B7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17A77D5E-F232-83F3-3232-7ED0E858A788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6FA2F5-A17F-EAD2-390D-52AA1C09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0906958" cy="552753"/>
          </a:xfrm>
        </p:spPr>
        <p:txBody>
          <a:bodyPr>
            <a:normAutofit/>
          </a:bodyPr>
          <a:lstStyle/>
          <a:p>
            <a:r>
              <a:rPr lang="en-US" dirty="0"/>
              <a:t>CHI square analysis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D06563-E246-A0F3-915A-342305EF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85DBD1-844E-A83C-9E6B-AD32D2C5225C}"/>
                  </a:ext>
                </a:extLst>
              </p:cNvPr>
              <p:cNvSpPr txBox="1"/>
              <p:nvPr/>
            </p:nvSpPr>
            <p:spPr>
              <a:xfrm>
                <a:off x="8602614" y="3667920"/>
                <a:ext cx="25931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𝑙𝑖𝑏𝑟𝑎𝑟𝑦</m:t>
                      </m:r>
                    </m:oMath>
                  </m:oMathPara>
                </a14:m>
                <a:endParaRPr lang="es-E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𝐸𝑋𝐹𝑂𝑅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85DBD1-844E-A83C-9E6B-AD32D2C52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14" y="3667920"/>
                <a:ext cx="2593146" cy="553998"/>
              </a:xfrm>
              <a:prstGeom prst="rect">
                <a:avLst/>
              </a:prstGeom>
              <a:blipFill>
                <a:blip r:embed="rId2"/>
                <a:stretch>
                  <a:fillRect l="-1643" t="-1099" r="-2582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C06015-1199-F8F6-2C3C-A2C3014FB501}"/>
                  </a:ext>
                </a:extLst>
              </p:cNvPr>
              <p:cNvSpPr txBox="1"/>
              <p:nvPr/>
            </p:nvSpPr>
            <p:spPr>
              <a:xfrm>
                <a:off x="1624904" y="4221918"/>
                <a:ext cx="4487917" cy="1772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s-E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s-E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: </a:t>
                </a:r>
                <a:r>
                  <a:rPr lang="en-US" dirty="0"/>
                  <a:t>consistency within uncertainties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s-E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s-E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: </a:t>
                </a:r>
                <a:r>
                  <a:rPr lang="en-US" dirty="0"/>
                  <a:t>underestimated uncertainties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s-E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s-E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: </a:t>
                </a:r>
                <a:r>
                  <a:rPr lang="en-US" dirty="0"/>
                  <a:t>overestimated uncertainties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C06015-1199-F8F6-2C3C-A2C3014F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04" y="4221918"/>
                <a:ext cx="4487917" cy="1772986"/>
              </a:xfrm>
              <a:prstGeom prst="rect">
                <a:avLst/>
              </a:prstGeom>
              <a:blipFill>
                <a:blip r:embed="rId3"/>
                <a:stretch>
                  <a:fillRect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0F3FAF6B-B2F9-FB78-348D-E0AD885A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CF2F4EDF-D8D8-434C-7BE8-FDAACD95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7A15B2-81A5-9628-4A88-5D73631096B0}"/>
              </a:ext>
            </a:extLst>
          </p:cNvPr>
          <p:cNvGrpSpPr/>
          <p:nvPr/>
        </p:nvGrpSpPr>
        <p:grpSpPr>
          <a:xfrm>
            <a:off x="4282909" y="1956087"/>
            <a:ext cx="3783725" cy="1628755"/>
            <a:chOff x="1145660" y="1728347"/>
            <a:chExt cx="3783725" cy="16287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E8766B-16C7-0B63-EBD2-995DCCA75E73}"/>
                </a:ext>
              </a:extLst>
            </p:cNvPr>
            <p:cNvGrpSpPr/>
            <p:nvPr/>
          </p:nvGrpSpPr>
          <p:grpSpPr>
            <a:xfrm>
              <a:off x="1145660" y="1728347"/>
              <a:ext cx="3783725" cy="1628755"/>
              <a:chOff x="1487042" y="1750964"/>
              <a:chExt cx="3783725" cy="162875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BBEFC75-E13E-A7FA-5443-02A0A8345A2E}"/>
                  </a:ext>
                </a:extLst>
              </p:cNvPr>
              <p:cNvSpPr/>
              <p:nvPr/>
            </p:nvSpPr>
            <p:spPr>
              <a:xfrm>
                <a:off x="1487042" y="1750964"/>
                <a:ext cx="3783725" cy="162875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D39B3117-D7F9-2B2D-0A4D-F0F0C532101A}"/>
                      </a:ext>
                    </a:extLst>
                  </p:cNvPr>
                  <p:cNvSpPr txBox="1"/>
                  <p:nvPr/>
                </p:nvSpPr>
                <p:spPr>
                  <a:xfrm>
                    <a:off x="1953353" y="2107079"/>
                    <a:ext cx="2851101" cy="111992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p>
                              <m: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E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ES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s-ES" sz="20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𝑪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s-ES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𝑬</m:t>
                                                  </m:r>
                                                  <m: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s-ES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𝑪</m:t>
                                                  </m:r>
                                                  <m: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bSup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D39B3117-D7F9-2B2D-0A4D-F0F0C53210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3353" y="2107079"/>
                    <a:ext cx="2851101" cy="111992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1E0FDA-9486-5DB4-DDAC-7714F52292B7}"/>
                </a:ext>
              </a:extLst>
            </p:cNvPr>
            <p:cNvSpPr txBox="1"/>
            <p:nvPr/>
          </p:nvSpPr>
          <p:spPr>
            <a:xfrm>
              <a:off x="2328754" y="1737232"/>
              <a:ext cx="1577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CHI SQUARE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8D71A7-9F6F-84FF-68E2-5B5530B6F4A5}"/>
              </a:ext>
            </a:extLst>
          </p:cNvPr>
          <p:cNvGrpSpPr/>
          <p:nvPr/>
        </p:nvGrpSpPr>
        <p:grpSpPr>
          <a:xfrm>
            <a:off x="992485" y="2174016"/>
            <a:ext cx="2601529" cy="1192896"/>
            <a:chOff x="5395696" y="1983010"/>
            <a:chExt cx="2601529" cy="11928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3C81BE-40F4-CC7E-FF66-E8CC0C54C345}"/>
                </a:ext>
              </a:extLst>
            </p:cNvPr>
            <p:cNvGrpSpPr/>
            <p:nvPr/>
          </p:nvGrpSpPr>
          <p:grpSpPr>
            <a:xfrm>
              <a:off x="5395696" y="1983010"/>
              <a:ext cx="2601529" cy="1192896"/>
              <a:chOff x="6331492" y="2002009"/>
              <a:chExt cx="2334143" cy="1192896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ADE2E84-9509-F905-0BB2-D61B18EC0462}"/>
                  </a:ext>
                </a:extLst>
              </p:cNvPr>
              <p:cNvSpPr/>
              <p:nvPr/>
            </p:nvSpPr>
            <p:spPr>
              <a:xfrm>
                <a:off x="6331492" y="2002009"/>
                <a:ext cx="2334143" cy="11928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501CC77-D2DF-7364-D1CD-B88466444299}"/>
                      </a:ext>
                    </a:extLst>
                  </p:cNvPr>
                  <p:cNvSpPr txBox="1"/>
                  <p:nvPr/>
                </p:nvSpPr>
                <p:spPr>
                  <a:xfrm>
                    <a:off x="6898911" y="2378076"/>
                    <a:ext cx="1199303" cy="62344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𝒓𝒆𝒅</m:t>
                              </m:r>
                            </m:sub>
                            <m:sup>
                              <m: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p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den>
                          </m:f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501CC77-D2DF-7364-D1CD-B884664442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8911" y="2378076"/>
                    <a:ext cx="1199303" cy="62344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448E95-4779-FA01-127F-F38FFADE505D}"/>
                </a:ext>
              </a:extLst>
            </p:cNvPr>
            <p:cNvSpPr txBox="1"/>
            <p:nvPr/>
          </p:nvSpPr>
          <p:spPr>
            <a:xfrm>
              <a:off x="5520930" y="2017155"/>
              <a:ext cx="2351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REDUCED CHI SQUARE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BBEDA5-A008-206B-840D-2CB8C5F6CFFD}"/>
              </a:ext>
            </a:extLst>
          </p:cNvPr>
          <p:cNvGrpSpPr/>
          <p:nvPr/>
        </p:nvGrpSpPr>
        <p:grpSpPr>
          <a:xfrm>
            <a:off x="8755529" y="2086252"/>
            <a:ext cx="2601529" cy="1280660"/>
            <a:chOff x="8444811" y="1895246"/>
            <a:chExt cx="2601529" cy="128066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1568864-2F31-55BA-6FC7-453349BEB639}"/>
                </a:ext>
              </a:extLst>
            </p:cNvPr>
            <p:cNvGrpSpPr/>
            <p:nvPr/>
          </p:nvGrpSpPr>
          <p:grpSpPr>
            <a:xfrm>
              <a:off x="8444811" y="1895246"/>
              <a:ext cx="2601529" cy="1280660"/>
              <a:chOff x="6331492" y="1914245"/>
              <a:chExt cx="2334143" cy="128066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92831FE-88F0-7A10-6B99-E8A33489D579}"/>
                  </a:ext>
                </a:extLst>
              </p:cNvPr>
              <p:cNvSpPr/>
              <p:nvPr/>
            </p:nvSpPr>
            <p:spPr>
              <a:xfrm>
                <a:off x="6331492" y="1914245"/>
                <a:ext cx="2334143" cy="12806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D13627-C089-2D8F-9069-570F8BE0FEFB}"/>
                      </a:ext>
                    </a:extLst>
                  </p:cNvPr>
                  <p:cNvSpPr txBox="1"/>
                  <p:nvPr/>
                </p:nvSpPr>
                <p:spPr>
                  <a:xfrm>
                    <a:off x="6712050" y="2363044"/>
                    <a:ext cx="1573025" cy="7900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s-ES" sz="16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s-ES" sz="16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  <m: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s-ES" sz="1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  <m: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s-ES" sz="1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D13627-C089-2D8F-9069-570F8BE0FE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2050" y="2363044"/>
                    <a:ext cx="1573025" cy="79008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DE9FAF-2F49-CD66-2A5C-0C761890F9FB}"/>
                </a:ext>
              </a:extLst>
            </p:cNvPr>
            <p:cNvSpPr txBox="1"/>
            <p:nvPr/>
          </p:nvSpPr>
          <p:spPr>
            <a:xfrm>
              <a:off x="8570045" y="1973272"/>
              <a:ext cx="2351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RESIDUAL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037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3B28-E1EC-01D9-BF91-47F162E8B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63056582-1D15-DC54-BAB3-FC7DB2AF879B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35075E-7FAA-D260-8367-F59738D3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EXFOR data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EFD03A-035C-77B0-C7E3-432A3A30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23</a:t>
            </a:fld>
            <a:endParaRPr lang="fr-FR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7B7964-D1BF-EA64-7E7C-B4467504F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69366"/>
              </p:ext>
            </p:extLst>
          </p:nvPr>
        </p:nvGraphicFramePr>
        <p:xfrm>
          <a:off x="1789655" y="1140983"/>
          <a:ext cx="8949792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408496">
                  <a:extLst>
                    <a:ext uri="{9D8B030D-6E8A-4147-A177-3AD203B41FA5}">
                      <a16:colId xmlns:a16="http://schemas.microsoft.com/office/drawing/2014/main" val="970433545"/>
                    </a:ext>
                  </a:extLst>
                </a:gridCol>
                <a:gridCol w="1493091">
                  <a:extLst>
                    <a:ext uri="{9D8B030D-6E8A-4147-A177-3AD203B41FA5}">
                      <a16:colId xmlns:a16="http://schemas.microsoft.com/office/drawing/2014/main" val="2622482517"/>
                    </a:ext>
                  </a:extLst>
                </a:gridCol>
                <a:gridCol w="1493091">
                  <a:extLst>
                    <a:ext uri="{9D8B030D-6E8A-4147-A177-3AD203B41FA5}">
                      <a16:colId xmlns:a16="http://schemas.microsoft.com/office/drawing/2014/main" val="537134109"/>
                    </a:ext>
                  </a:extLst>
                </a:gridCol>
                <a:gridCol w="1181487">
                  <a:extLst>
                    <a:ext uri="{9D8B030D-6E8A-4147-A177-3AD203B41FA5}">
                      <a16:colId xmlns:a16="http://schemas.microsoft.com/office/drawing/2014/main" val="3948484556"/>
                    </a:ext>
                  </a:extLst>
                </a:gridCol>
                <a:gridCol w="1848239">
                  <a:extLst>
                    <a:ext uri="{9D8B030D-6E8A-4147-A177-3AD203B41FA5}">
                      <a16:colId xmlns:a16="http://schemas.microsoft.com/office/drawing/2014/main" val="2756222486"/>
                    </a:ext>
                  </a:extLst>
                </a:gridCol>
                <a:gridCol w="1210686">
                  <a:extLst>
                    <a:ext uri="{9D8B030D-6E8A-4147-A177-3AD203B41FA5}">
                      <a16:colId xmlns:a16="http://schemas.microsoft.com/office/drawing/2014/main" val="3756581202"/>
                    </a:ext>
                  </a:extLst>
                </a:gridCol>
                <a:gridCol w="1314702">
                  <a:extLst>
                    <a:ext uri="{9D8B030D-6E8A-4147-A177-3AD203B41FA5}">
                      <a16:colId xmlns:a16="http://schemas.microsoft.com/office/drawing/2014/main" val="2224284840"/>
                    </a:ext>
                  </a:extLst>
                </a:gridCol>
              </a:tblGrid>
              <a:tr h="254792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Subentry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Energy (MeV)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953138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11276009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Rodgers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209572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20482005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0.63 – 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425475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11708006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Kinney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4.60 – 7.55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164766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10037024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Boschung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5.05 – 5.58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81188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40075002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Morozov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552819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10571002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Kinney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0.50 – 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01392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40532004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Korzh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1.50 – 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047054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30463020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Schweitzer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519169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20743002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Cierjacks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0.489 – 3.064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17409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10886002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1.684 – 3.905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27347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14462002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Ramirez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1.30 – 7.96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843515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23365004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Pirovano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1.995 – 5.975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42252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23365005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Pirovano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1.998 – 5.983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875287"/>
                  </a:ext>
                </a:extLst>
              </a:tr>
              <a:tr h="254792">
                <a:tc>
                  <a:txBody>
                    <a:bodyPr/>
                    <a:lstStyle/>
                    <a:p>
                      <a:r>
                        <a:rPr lang="en-US" sz="16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27673002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Gkatis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1.010 – 7.846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09179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9793F1-9126-8AC8-A494-3BB519CFC187}"/>
              </a:ext>
            </a:extLst>
          </p:cNvPr>
          <p:cNvCxnSpPr>
            <a:cxnSpLocks/>
          </p:cNvCxnSpPr>
          <p:nvPr/>
        </p:nvCxnSpPr>
        <p:spPr>
          <a:xfrm>
            <a:off x="1882325" y="1979720"/>
            <a:ext cx="8762001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337AB0-06C2-992B-423B-5886A6058A21}"/>
              </a:ext>
            </a:extLst>
          </p:cNvPr>
          <p:cNvCxnSpPr>
            <a:cxnSpLocks/>
          </p:cNvCxnSpPr>
          <p:nvPr/>
        </p:nvCxnSpPr>
        <p:spPr>
          <a:xfrm>
            <a:off x="1882325" y="2984376"/>
            <a:ext cx="8762001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8580653B-EA5A-B008-5044-FC75CFA9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80972959-2EC7-5AF6-138A-9FA965DB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A00A22-9F5D-EA3C-5515-9EF2AA836DE4}"/>
              </a:ext>
            </a:extLst>
          </p:cNvPr>
          <p:cNvSpPr/>
          <p:nvPr/>
        </p:nvSpPr>
        <p:spPr>
          <a:xfrm>
            <a:off x="1789655" y="3151573"/>
            <a:ext cx="8890182" cy="346229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B00BEEE-4BC3-A781-F519-D577D54A2316}"/>
              </a:ext>
            </a:extLst>
          </p:cNvPr>
          <p:cNvSpPr/>
          <p:nvPr/>
        </p:nvSpPr>
        <p:spPr>
          <a:xfrm>
            <a:off x="1789655" y="4142711"/>
            <a:ext cx="8890182" cy="346229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55EC9-6FB0-729A-3AFC-30077992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1AC238-2967-726E-2433-7172EEE8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AF557C-99DD-C8D3-EDA1-D38D7CE89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60" y="349634"/>
            <a:ext cx="11928740" cy="5904022"/>
          </a:xfrm>
          <a:prstGeom prst="rect">
            <a:avLst/>
          </a:prstGeom>
        </p:spPr>
      </p:pic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3765296F-B5EE-DE55-F3DC-66EE2609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D08E0C8D-9AD1-6041-511E-670C0B8E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85732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C24D8-AEDF-58D2-F1DC-AECB3D4BA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5E8EBF-26AC-741E-24E8-39BD82F3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E0DE4-530B-D076-F018-A3C032A6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1681392" y="104298"/>
            <a:ext cx="4330526" cy="30369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BB65A8-BC3B-4BCB-6BFC-C0475CA37B77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C347C97-7E34-D4D7-EAFC-B369085282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3429000"/>
            <a:ext cx="4288220" cy="30073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7473B8-C0A4-9000-8075-A34F61EE8CE4}"/>
              </a:ext>
            </a:extLst>
          </p:cNvPr>
          <p:cNvSpPr txBox="1"/>
          <p:nvPr/>
        </p:nvSpPr>
        <p:spPr>
          <a:xfrm>
            <a:off x="1842154" y="4055498"/>
            <a:ext cx="368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4"/>
                </a:solidFill>
              </a:rPr>
              <a:t>Gkatis</a:t>
            </a:r>
            <a:r>
              <a:rPr lang="en-US" b="1" dirty="0">
                <a:solidFill>
                  <a:schemeClr val="accent4"/>
                </a:solidFill>
              </a:rPr>
              <a:t> et al. (2025)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D5A5A-B5D8-5281-C249-B779F974B2CF}"/>
              </a:ext>
            </a:extLst>
          </p:cNvPr>
          <p:cNvSpPr txBox="1"/>
          <p:nvPr/>
        </p:nvSpPr>
        <p:spPr>
          <a:xfrm>
            <a:off x="7327900" y="103653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25CA88E8-EDA9-96FF-C164-E0786B35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80AB0367-8048-5072-BD60-6C2831AF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746454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1D340-3777-840F-3A7C-8A3F0BC04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9D90D3-6306-8455-FF76-56C85FD2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A74E6-D913-F4B5-CF07-7484A77A3F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1681392" y="104298"/>
            <a:ext cx="4330526" cy="30369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9415C2-758B-0AF7-DBF3-5B22AF01FDB3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E3FEEA9-9D27-7E76-1575-A9931DF1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147049" y="3443914"/>
            <a:ext cx="4267233" cy="2992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F1C5FE-A91B-2BAA-9DE4-4A26377FF219}"/>
              </a:ext>
            </a:extLst>
          </p:cNvPr>
          <p:cNvSpPr txBox="1"/>
          <p:nvPr/>
        </p:nvSpPr>
        <p:spPr>
          <a:xfrm>
            <a:off x="2134254" y="4262680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E8C5A-A12A-2AD4-B47A-5D41A2043DD8}"/>
              </a:ext>
            </a:extLst>
          </p:cNvPr>
          <p:cNvSpPr txBox="1"/>
          <p:nvPr/>
        </p:nvSpPr>
        <p:spPr>
          <a:xfrm>
            <a:off x="7327900" y="103653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7538995-1716-FE76-28A3-B87F1E21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D9DCC636-E3D2-EF1E-7DB1-F6D3716C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045735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59130-ABAF-CA7E-8EE1-FFF14DC4E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BB934D-69F9-07F7-9FA2-A8212632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27</a:t>
            </a:fld>
            <a:endParaRPr lang="fr-FR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BA4BEE-D6E6-83AA-54E4-9B2FF903A2ED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B744D2B-18A9-F6E8-AC5C-D1803F7F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408" y="3429000"/>
            <a:ext cx="8332659" cy="29197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56C12A-21F5-41E8-3244-354FF3256159}"/>
              </a:ext>
            </a:extLst>
          </p:cNvPr>
          <p:cNvSpPr txBox="1"/>
          <p:nvPr/>
        </p:nvSpPr>
        <p:spPr>
          <a:xfrm>
            <a:off x="407054" y="3976301"/>
            <a:ext cx="368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4"/>
                </a:solidFill>
              </a:rPr>
              <a:t>Gkatis</a:t>
            </a:r>
            <a:r>
              <a:rPr lang="en-US" b="1" dirty="0">
                <a:solidFill>
                  <a:schemeClr val="accent4"/>
                </a:solidFill>
              </a:rPr>
              <a:t> et al. (2025)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9F774-430E-3181-C061-48ECDDD96A55}"/>
              </a:ext>
            </a:extLst>
          </p:cNvPr>
          <p:cNvSpPr txBox="1"/>
          <p:nvPr/>
        </p:nvSpPr>
        <p:spPr>
          <a:xfrm>
            <a:off x="8783967" y="950764"/>
            <a:ext cx="3333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3CE7BADB-70DB-93C7-9574-AEFFF3C4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AC55328D-432B-41FA-339C-C91A50F6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BAF643-F75E-F130-E246-CD3EC4C7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" y="133060"/>
            <a:ext cx="8478174" cy="29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4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4B535-1AA0-EFB0-0FCE-854E91C4B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FF927E-63C2-3E5F-F624-5850948F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28</a:t>
            </a:fld>
            <a:endParaRPr lang="fr-FR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30E186D-DDDC-E907-33C6-3D40C195A7C2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AE1E06-4E33-3CD9-378B-51C2A29DAAA7}"/>
              </a:ext>
            </a:extLst>
          </p:cNvPr>
          <p:cNvSpPr txBox="1"/>
          <p:nvPr/>
        </p:nvSpPr>
        <p:spPr>
          <a:xfrm>
            <a:off x="610254" y="4288080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CCA9D5D1-DEB7-A0C0-7F1D-86A43D67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3E54304F-52CD-7DEF-524A-8ECD01A1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50A274-48E0-6C23-ACA6-DD9FE244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2" y="174282"/>
            <a:ext cx="8413100" cy="29479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6DBE05-27C2-3D60-1794-DB51A3A3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742" y="3429000"/>
            <a:ext cx="8160222" cy="28593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57B4B8-A5D3-6138-9819-3DBFD756E8F5}"/>
              </a:ext>
            </a:extLst>
          </p:cNvPr>
          <p:cNvSpPr txBox="1"/>
          <p:nvPr/>
        </p:nvSpPr>
        <p:spPr>
          <a:xfrm>
            <a:off x="8783967" y="950764"/>
            <a:ext cx="3333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</p:spTree>
    <p:extLst>
      <p:ext uri="{BB962C8B-B14F-4D97-AF65-F5344CB8AC3E}">
        <p14:creationId xmlns:p14="http://schemas.microsoft.com/office/powerpoint/2010/main" val="784588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D80ED-24AF-9A5C-3CE3-B974FB4D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DFB4BB-C7E8-DAB7-229E-F821EEB3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4E6661-76C7-86E3-0995-BB7E1C891E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1765041" y="104298"/>
            <a:ext cx="4194325" cy="29454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B844CA-933B-4426-F5ED-3A2B228D5A98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710673-94DC-4185-D231-3BE1B1D8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5959366" y="3366005"/>
            <a:ext cx="4236356" cy="2974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4981CF-989A-B940-DE4E-3BA685A6A891}"/>
              </a:ext>
            </a:extLst>
          </p:cNvPr>
          <p:cNvSpPr txBox="1"/>
          <p:nvPr/>
        </p:nvSpPr>
        <p:spPr>
          <a:xfrm>
            <a:off x="1842154" y="4055498"/>
            <a:ext cx="368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4"/>
                </a:solidFill>
              </a:rPr>
              <a:t>Gkatis</a:t>
            </a:r>
            <a:r>
              <a:rPr lang="en-US" b="1" dirty="0">
                <a:solidFill>
                  <a:schemeClr val="accent4"/>
                </a:solidFill>
              </a:rPr>
              <a:t> et al. (2025)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04A101-21C0-6011-A502-06005D08D492}"/>
              </a:ext>
            </a:extLst>
          </p:cNvPr>
          <p:cNvSpPr txBox="1"/>
          <p:nvPr/>
        </p:nvSpPr>
        <p:spPr>
          <a:xfrm>
            <a:off x="7327900" y="103653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57086C09-347F-31EE-0D79-57C2970B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52921F3B-33D3-D8A0-F717-C29C63EB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41578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CF40F-A6F2-20F0-C45A-1CC38D7F8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594AC6BE-15F7-AF10-4556-EEFA4293BC1E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C56454-67C9-671A-DF73-CB3CE146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461818"/>
            <a:ext cx="11592174" cy="55275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3579B-D1E1-2B46-2019-F5A42669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E8CD5D-D6F2-E533-5DEF-8DF19E78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E266F5-BA18-5FEE-C456-F7FD703D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29F334-FBD4-BF0D-F38B-4C11F6670D56}"/>
              </a:ext>
            </a:extLst>
          </p:cNvPr>
          <p:cNvSpPr txBox="1"/>
          <p:nvPr/>
        </p:nvSpPr>
        <p:spPr>
          <a:xfrm>
            <a:off x="1865784" y="2044539"/>
            <a:ext cx="625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Cross sections and angular distributions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Quality of the covariance data we are propagating</a:t>
            </a:r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428F3FC3-DA2A-B3AF-20D8-86A758B93734}"/>
              </a:ext>
            </a:extLst>
          </p:cNvPr>
          <p:cNvSpPr txBox="1">
            <a:spLocks/>
          </p:cNvSpPr>
          <p:nvPr/>
        </p:nvSpPr>
        <p:spPr>
          <a:xfrm>
            <a:off x="1138551" y="1644406"/>
            <a:ext cx="10304765" cy="44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900" indent="-88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873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0" lvl="3" indent="-285750">
              <a:lnSpc>
                <a:spcPct val="100000"/>
              </a:lnSpc>
            </a:pPr>
            <a:r>
              <a:rPr lang="en-US" sz="1800" b="1" dirty="0"/>
              <a:t>Thesis project: </a:t>
            </a:r>
            <a:r>
              <a:rPr lang="en-US" sz="1800" b="1" dirty="0">
                <a:solidFill>
                  <a:schemeClr val="accent4"/>
                </a:solidFill>
              </a:rPr>
              <a:t>Uncertainty Quantifications for vessel neutron fluence in PWR</a:t>
            </a:r>
            <a:endParaRPr lang="en-US" sz="1800" dirty="0">
              <a:solidFill>
                <a:schemeClr val="accent4"/>
              </a:solidFill>
            </a:endParaRPr>
          </a:p>
          <a:p>
            <a:pPr marL="374650" lvl="3" indent="-285750">
              <a:lnSpc>
                <a:spcPct val="100000"/>
              </a:lnSpc>
            </a:pPr>
            <a:endParaRPr lang="en-US" sz="1400" kern="0" dirty="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4BBDC08-CBE8-F553-5979-552B8BB05A7B}"/>
              </a:ext>
            </a:extLst>
          </p:cNvPr>
          <p:cNvSpPr txBox="1">
            <a:spLocks/>
          </p:cNvSpPr>
          <p:nvPr/>
        </p:nvSpPr>
        <p:spPr>
          <a:xfrm>
            <a:off x="1138552" y="2954688"/>
            <a:ext cx="5320236" cy="44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900" indent="-88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873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0" lvl="3" indent="-285750">
              <a:lnSpc>
                <a:spcPct val="100000"/>
              </a:lnSpc>
            </a:pPr>
            <a:r>
              <a:rPr lang="en-US" sz="1800" b="1" dirty="0"/>
              <a:t>Angular Distributions (MF4 and MF34) </a:t>
            </a:r>
            <a:endParaRPr lang="en-US" sz="1400" kern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416E96-3973-4D49-A308-8189D640E84E}"/>
              </a:ext>
            </a:extLst>
          </p:cNvPr>
          <p:cNvSpPr txBox="1"/>
          <p:nvPr/>
        </p:nvSpPr>
        <p:spPr>
          <a:xfrm>
            <a:off x="1848030" y="3371614"/>
            <a:ext cx="9221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Focus on </a:t>
            </a:r>
            <a:r>
              <a:rPr lang="en-US" b="1" dirty="0"/>
              <a:t>Fe-56</a:t>
            </a:r>
            <a:r>
              <a:rPr lang="en-US" dirty="0"/>
              <a:t> (elastic)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Difference across major libraries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ENDF/B-VIII.1 </a:t>
            </a:r>
            <a:r>
              <a:rPr lang="en-US" dirty="0"/>
              <a:t>same as </a:t>
            </a:r>
            <a:r>
              <a:rPr lang="en-US" dirty="0">
                <a:solidFill>
                  <a:schemeClr val="accent2"/>
                </a:solidFill>
              </a:rPr>
              <a:t>JEFF-4.0</a:t>
            </a:r>
            <a:r>
              <a:rPr lang="en-US" dirty="0"/>
              <a:t>: new evaluation but no covariance data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JENDL-5</a:t>
            </a:r>
            <a:r>
              <a:rPr lang="en-US" dirty="0"/>
              <a:t>: evaluation of 2021 with covariances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Latest JEFF covariance evaluation in </a:t>
            </a:r>
            <a:r>
              <a:rPr lang="en-US" dirty="0">
                <a:solidFill>
                  <a:schemeClr val="accent2"/>
                </a:solidFill>
              </a:rPr>
              <a:t>JEFF-3.3</a:t>
            </a:r>
            <a:r>
              <a:rPr lang="en-US" dirty="0"/>
              <a:t> comes from </a:t>
            </a:r>
            <a:r>
              <a:rPr lang="en-US" dirty="0">
                <a:solidFill>
                  <a:schemeClr val="accent2"/>
                </a:solidFill>
              </a:rPr>
              <a:t>3.1</a:t>
            </a:r>
            <a:r>
              <a:rPr lang="en-US" dirty="0"/>
              <a:t> (2005)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TENDL-23</a:t>
            </a:r>
            <a:r>
              <a:rPr lang="en-US" dirty="0"/>
              <a:t> available</a:t>
            </a:r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30ECB478-FF30-72D8-AB12-AAFC89CAAF85}"/>
              </a:ext>
            </a:extLst>
          </p:cNvPr>
          <p:cNvSpPr txBox="1">
            <a:spLocks/>
          </p:cNvSpPr>
          <p:nvPr/>
        </p:nvSpPr>
        <p:spPr>
          <a:xfrm>
            <a:off x="1259853" y="5364564"/>
            <a:ext cx="8069613" cy="44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900" indent="-88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873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0" lvl="3" indent="-285750">
              <a:lnSpc>
                <a:spcPct val="100000"/>
              </a:lnSpc>
            </a:pPr>
            <a:r>
              <a:rPr lang="en-US" sz="1800" b="1" dirty="0"/>
              <a:t>Comparison of libraries vs EXFOR differential data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759816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B2045-83A9-BA99-025C-FD70858F0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9EA3CA-2B00-F83B-6162-31BA672F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4E42E-F2B4-F4BB-F445-3CE2C3EF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1765041" y="104298"/>
            <a:ext cx="4194325" cy="29454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650CF7-B6AA-6E6C-FB36-328716403468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38C5001-6DE1-5463-90A1-FAD64CE1E2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3429000"/>
            <a:ext cx="4229797" cy="2970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D0647-AF8E-65E3-C56C-46E507A4085C}"/>
              </a:ext>
            </a:extLst>
          </p:cNvPr>
          <p:cNvSpPr txBox="1"/>
          <p:nvPr/>
        </p:nvSpPr>
        <p:spPr>
          <a:xfrm>
            <a:off x="1866203" y="4452491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C88C8FC-377B-06FD-83FC-A8E97E9E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D6FAFB67-0A9C-596E-6D75-DD3CBFFC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3FB65-4C68-20DA-7B6A-66253EFBC3A9}"/>
              </a:ext>
            </a:extLst>
          </p:cNvPr>
          <p:cNvSpPr txBox="1"/>
          <p:nvPr/>
        </p:nvSpPr>
        <p:spPr>
          <a:xfrm>
            <a:off x="7327900" y="103653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</p:spTree>
    <p:extLst>
      <p:ext uri="{BB962C8B-B14F-4D97-AF65-F5344CB8AC3E}">
        <p14:creationId xmlns:p14="http://schemas.microsoft.com/office/powerpoint/2010/main" val="3653002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F1DF-A3F4-6EF0-5EE9-8B62C8AE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BB1F5D-1796-9A31-630F-54FE618D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" y="75271"/>
            <a:ext cx="8198572" cy="3073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8336CB-263D-C64B-BF6F-2E7A8DCA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668" y="3391798"/>
            <a:ext cx="7797371" cy="29233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0C2E46-3996-69F3-4D7F-DEF5E6B8B674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906D09-B440-8BAA-BCEC-542FFA94C9A0}"/>
              </a:ext>
            </a:extLst>
          </p:cNvPr>
          <p:cNvSpPr txBox="1"/>
          <p:nvPr/>
        </p:nvSpPr>
        <p:spPr>
          <a:xfrm>
            <a:off x="819593" y="3997642"/>
            <a:ext cx="368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4"/>
                </a:solidFill>
              </a:rPr>
              <a:t>Gkatis</a:t>
            </a:r>
            <a:r>
              <a:rPr lang="en-US" b="1" dirty="0">
                <a:solidFill>
                  <a:schemeClr val="accent4"/>
                </a:solidFill>
              </a:rPr>
              <a:t> et al. (2025)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F735BE-6104-950B-1D5D-30CF461E651D}"/>
              </a:ext>
            </a:extLst>
          </p:cNvPr>
          <p:cNvSpPr txBox="1"/>
          <p:nvPr/>
        </p:nvSpPr>
        <p:spPr>
          <a:xfrm>
            <a:off x="8350039" y="944456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A425AAAF-74DC-10C1-4633-DB288620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3545D0F8-F6A1-1C68-C0C9-097E247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343760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150BB-3C94-11B1-AABC-48F2DB48A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B9328-1863-5DB7-1566-4FFA7C2D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F23478-96FF-E85E-4AEC-B25D3DD32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" y="75271"/>
            <a:ext cx="8198572" cy="30737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228551-DE8F-F438-919E-599B87F039D4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8409CE1-3EDD-E0FD-FAE6-1E0FA075D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769" y="3429000"/>
            <a:ext cx="7797354" cy="2923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BBCB18-3B59-1556-6DC8-8EACA98FFB9D}"/>
              </a:ext>
            </a:extLst>
          </p:cNvPr>
          <p:cNvSpPr txBox="1"/>
          <p:nvPr/>
        </p:nvSpPr>
        <p:spPr>
          <a:xfrm>
            <a:off x="610254" y="4288080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3BA577B-E76E-552F-60E7-92488021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618B9EB2-B67D-AEA0-43F0-EDE07B10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CCB621-B8DE-C74A-B01A-06588C8E1EEE}"/>
              </a:ext>
            </a:extLst>
          </p:cNvPr>
          <p:cNvSpPr txBox="1"/>
          <p:nvPr/>
        </p:nvSpPr>
        <p:spPr>
          <a:xfrm>
            <a:off x="8350039" y="944456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</p:spTree>
    <p:extLst>
      <p:ext uri="{BB962C8B-B14F-4D97-AF65-F5344CB8AC3E}">
        <p14:creationId xmlns:p14="http://schemas.microsoft.com/office/powerpoint/2010/main" val="1523679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B2053-DF4E-1935-FD83-ADB56C375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A293A-F289-7CA1-63FE-DD8C3425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1F8BA-14C1-6C39-C661-5731DF37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9" y="153161"/>
            <a:ext cx="8460723" cy="2977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C4D843-C6F8-D6FF-A025-383F2A2B6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926" y="3429000"/>
            <a:ext cx="8433377" cy="29675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ECC157-3C4B-B0D3-5863-076385A1E738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A691B8-0F86-E1F5-0025-3EEBCE37326B}"/>
              </a:ext>
            </a:extLst>
          </p:cNvPr>
          <p:cNvSpPr txBox="1"/>
          <p:nvPr/>
        </p:nvSpPr>
        <p:spPr>
          <a:xfrm>
            <a:off x="199697" y="3976301"/>
            <a:ext cx="368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4"/>
                </a:solidFill>
              </a:rPr>
              <a:t>Gkatis</a:t>
            </a:r>
            <a:r>
              <a:rPr lang="en-US" b="1" dirty="0">
                <a:solidFill>
                  <a:schemeClr val="accent4"/>
                </a:solidFill>
              </a:rPr>
              <a:t> et al. (2025)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BF3AE-4415-9F05-31F0-946C09A2D069}"/>
              </a:ext>
            </a:extLst>
          </p:cNvPr>
          <p:cNvSpPr txBox="1"/>
          <p:nvPr/>
        </p:nvSpPr>
        <p:spPr>
          <a:xfrm>
            <a:off x="8794399" y="945949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C4163692-7268-6287-426E-08DC4594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01CC9DC5-F4AD-6626-9190-91FA4013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013443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98CF7-0166-56AC-F05A-680B6B5F5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4D0DD-C671-378C-1C02-32DA636F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0DA8C-7AAA-6DC6-D2B7-772231F76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9" y="153161"/>
            <a:ext cx="8460723" cy="297714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8AA367-A1B3-9C5E-AF02-BB95F2711521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A27B5-64B5-5A73-EA4D-22CDAD0E9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829" y="3475421"/>
            <a:ext cx="8101046" cy="2850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11899E-A019-DB3F-0F65-B1FA095DDC8B}"/>
              </a:ext>
            </a:extLst>
          </p:cNvPr>
          <p:cNvSpPr txBox="1"/>
          <p:nvPr/>
        </p:nvSpPr>
        <p:spPr>
          <a:xfrm>
            <a:off x="610254" y="4288080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0C5201F0-09D4-EF49-F3A4-75C466B0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D2289A2-C9F4-5A78-FBD4-711E2E5B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0DE38-9ACE-8EC4-6F71-1329CE9D574F}"/>
              </a:ext>
            </a:extLst>
          </p:cNvPr>
          <p:cNvSpPr txBox="1"/>
          <p:nvPr/>
        </p:nvSpPr>
        <p:spPr>
          <a:xfrm>
            <a:off x="8794399" y="945949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</p:spTree>
    <p:extLst>
      <p:ext uri="{BB962C8B-B14F-4D97-AF65-F5344CB8AC3E}">
        <p14:creationId xmlns:p14="http://schemas.microsoft.com/office/powerpoint/2010/main" val="4044347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EF5B4-C95B-8BD1-5205-A3061C493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4C911-D6B8-9217-D705-001E2465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B2ADB-E2A8-5EE9-6A76-66EC081A3A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541"/>
          <a:stretch>
            <a:fillRect/>
          </a:stretch>
        </p:blipFill>
        <p:spPr>
          <a:xfrm>
            <a:off x="1493720" y="205481"/>
            <a:ext cx="4223908" cy="2939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671F58-BC1C-FB9C-EAA4-E198E09A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6096000" y="3429000"/>
            <a:ext cx="4110192" cy="288632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43412A-7FC5-1BD1-1CB7-4705768848B5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7E42AE-F39D-3707-1A78-F9B5942D4942}"/>
              </a:ext>
            </a:extLst>
          </p:cNvPr>
          <p:cNvSpPr txBox="1"/>
          <p:nvPr/>
        </p:nvSpPr>
        <p:spPr>
          <a:xfrm>
            <a:off x="1493720" y="3994997"/>
            <a:ext cx="368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4"/>
                </a:solidFill>
              </a:rPr>
              <a:t>Gkatis</a:t>
            </a:r>
            <a:r>
              <a:rPr lang="en-US" b="1" dirty="0">
                <a:solidFill>
                  <a:schemeClr val="accent4"/>
                </a:solidFill>
              </a:rPr>
              <a:t> et al. (2025)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5EAB0-720A-A050-3698-F9D5ED1A5751}"/>
              </a:ext>
            </a:extLst>
          </p:cNvPr>
          <p:cNvSpPr txBox="1"/>
          <p:nvPr/>
        </p:nvSpPr>
        <p:spPr>
          <a:xfrm>
            <a:off x="7270539" y="86941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AB8D7310-24B5-40BA-577E-5A2D93B0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8E093990-F1A0-669C-6AAE-95A89A4C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13069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49C12-E514-E466-840D-BDE065964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2F110-B2DE-BBE1-1C8D-C08902E4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B5F45-283E-3E59-3A57-3C6E2371A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541"/>
          <a:stretch>
            <a:fillRect/>
          </a:stretch>
        </p:blipFill>
        <p:spPr>
          <a:xfrm>
            <a:off x="1493720" y="205481"/>
            <a:ext cx="4223908" cy="293917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9627A4-03C8-B147-BF0E-D9CACCD9E197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C942316-9425-A8AE-0D51-2866662E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5717628" y="3482446"/>
            <a:ext cx="4112081" cy="2887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45AF84-BF37-433F-1423-EF727475468B}"/>
              </a:ext>
            </a:extLst>
          </p:cNvPr>
          <p:cNvSpPr txBox="1"/>
          <p:nvPr/>
        </p:nvSpPr>
        <p:spPr>
          <a:xfrm>
            <a:off x="1374477" y="4391799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25F6F84E-DAB8-69E3-B254-3076DCBB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004BF2A2-25C2-5735-B8CF-C281FF0B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246A28-5712-1E44-69E8-6F019B3885CD}"/>
              </a:ext>
            </a:extLst>
          </p:cNvPr>
          <p:cNvSpPr txBox="1"/>
          <p:nvPr/>
        </p:nvSpPr>
        <p:spPr>
          <a:xfrm>
            <a:off x="7270539" y="86941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</p:spTree>
    <p:extLst>
      <p:ext uri="{BB962C8B-B14F-4D97-AF65-F5344CB8AC3E}">
        <p14:creationId xmlns:p14="http://schemas.microsoft.com/office/powerpoint/2010/main" val="3985292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13830-2400-4453-D04E-C5CE22A92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B8BBA-ED0E-D454-3CC5-CD92907A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7AACE-44B3-0B38-92AA-CDAC7BD7F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205481"/>
            <a:ext cx="8901316" cy="294717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5DE209D-1D71-F161-7066-CCC874CAC284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40239EA-4C46-F4C5-4002-A6D06E27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19" y="3507739"/>
            <a:ext cx="8845744" cy="29287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9059C-9F62-692C-B8E7-D12E044AAAF9}"/>
              </a:ext>
            </a:extLst>
          </p:cNvPr>
          <p:cNvSpPr txBox="1"/>
          <p:nvPr/>
        </p:nvSpPr>
        <p:spPr>
          <a:xfrm>
            <a:off x="185737" y="4187298"/>
            <a:ext cx="297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4"/>
                </a:solidFill>
              </a:rPr>
              <a:t>Gkatis</a:t>
            </a:r>
            <a:r>
              <a:rPr lang="en-US" sz="1600" b="1" dirty="0">
                <a:solidFill>
                  <a:schemeClr val="accent4"/>
                </a:solidFill>
              </a:rPr>
              <a:t> et al. (2025)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6C23A4-28D0-6CB9-4657-2E8444F0AB1C}"/>
              </a:ext>
            </a:extLst>
          </p:cNvPr>
          <p:cNvSpPr txBox="1"/>
          <p:nvPr/>
        </p:nvSpPr>
        <p:spPr>
          <a:xfrm>
            <a:off x="9316475" y="1239082"/>
            <a:ext cx="35867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EBFEE86-0AD1-188E-4994-50070118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D851746F-7C17-8431-C1B1-899773DA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100406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5598-545D-8ABE-95C3-0A4CB01B3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C50FF-23D1-4C65-2C3C-690839E4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16CDD-283A-CF58-A47D-52079E57E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205481"/>
            <a:ext cx="8901316" cy="294717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2DA5B3-68C2-5CDB-BC0D-BD6D88125179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D6F8397-AA04-108D-D444-A10AF6E2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717" y="3429000"/>
            <a:ext cx="8623246" cy="28551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B43807-81E3-BDF7-3F57-EBE31CF7A23E}"/>
              </a:ext>
            </a:extLst>
          </p:cNvPr>
          <p:cNvSpPr txBox="1"/>
          <p:nvPr/>
        </p:nvSpPr>
        <p:spPr>
          <a:xfrm>
            <a:off x="262759" y="4422577"/>
            <a:ext cx="368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6DE729-F31C-11CA-4F2F-BFFC12A72AE5}"/>
              </a:ext>
            </a:extLst>
          </p:cNvPr>
          <p:cNvSpPr txBox="1"/>
          <p:nvPr/>
        </p:nvSpPr>
        <p:spPr>
          <a:xfrm>
            <a:off x="9258300" y="1089652"/>
            <a:ext cx="368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1E9060FB-7B01-B171-94B0-8B2C9B62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8CE4F63D-0C13-1FFE-65F1-61ACE807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405566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38157-C412-9477-FFB2-C4FC662DD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94A477-4BFE-D819-2BE8-29EE143BD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7" y="104296"/>
            <a:ext cx="9097141" cy="3024799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349C3-9AD5-4679-3DEE-02FD16E7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123" y="6436519"/>
            <a:ext cx="6248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63E9002-E6CB-4983-8B51-5C3EA949C333}" type="slidenum">
              <a:rPr lang="fr-FR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fr-FR" sz="9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AE70E6-EDE4-D53C-6C31-D9671E8CC11B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2CCF8F-EFE0-C75B-EC66-67DA27DB20B7}"/>
              </a:ext>
            </a:extLst>
          </p:cNvPr>
          <p:cNvSpPr txBox="1"/>
          <p:nvPr/>
        </p:nvSpPr>
        <p:spPr>
          <a:xfrm>
            <a:off x="262759" y="4112847"/>
            <a:ext cx="3089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Gkatis</a:t>
            </a:r>
            <a:r>
              <a:rPr lang="en-US" sz="1600" b="1" dirty="0">
                <a:solidFill>
                  <a:schemeClr val="accent1"/>
                </a:solidFill>
              </a:rPr>
              <a:t> et al. (2025)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4382DA-0905-4194-DE78-AC25009FA239}"/>
              </a:ext>
            </a:extLst>
          </p:cNvPr>
          <p:cNvSpPr txBox="1"/>
          <p:nvPr/>
        </p:nvSpPr>
        <p:spPr>
          <a:xfrm>
            <a:off x="9423147" y="1124213"/>
            <a:ext cx="28244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2769BAC-A140-228D-D155-DEE14108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35090FC-8903-D74F-03CE-CAAB54FA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781716-12B3-61D8-A548-8A2A6038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149" y="3449241"/>
            <a:ext cx="8420974" cy="27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2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E841E-6A1B-3E99-89DF-DD12F87F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89D35906-BB7F-4DA1-6129-958BA2ED2EE6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6B8F02-CE29-FF43-9937-60785EBC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461818"/>
            <a:ext cx="7272863" cy="55275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DD4AC9-6CDF-5344-C57E-42F27C3F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E8B2AE-039A-0FF4-F4BF-04031112F332}"/>
              </a:ext>
            </a:extLst>
          </p:cNvPr>
          <p:cNvSpPr txBox="1"/>
          <p:nvPr/>
        </p:nvSpPr>
        <p:spPr>
          <a:xfrm>
            <a:off x="7862732" y="461818"/>
            <a:ext cx="39448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Double-differential-cross-section measurements of neutron scattering on 56Fe </a:t>
            </a:r>
          </a:p>
          <a:p>
            <a:pPr algn="ctr"/>
            <a:r>
              <a:rPr lang="en-US" sz="1400" dirty="0"/>
              <a:t>(6</a:t>
            </a:r>
            <a:r>
              <a:rPr lang="en-US" sz="1400" baseline="30000" dirty="0"/>
              <a:t>th</a:t>
            </a:r>
            <a:r>
              <a:rPr lang="en-US" sz="1400" dirty="0"/>
              <a:t> October 2025)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8F2006-DA86-BF4B-0705-6AE91AA75DE2}"/>
              </a:ext>
            </a:extLst>
          </p:cNvPr>
          <p:cNvGrpSpPr/>
          <p:nvPr/>
        </p:nvGrpSpPr>
        <p:grpSpPr>
          <a:xfrm>
            <a:off x="8155579" y="1689797"/>
            <a:ext cx="3359133" cy="4382517"/>
            <a:chOff x="8535621" y="2595343"/>
            <a:chExt cx="2564313" cy="340933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6ADB119-90A6-D87F-F763-69BE53BED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4749" y="2660319"/>
              <a:ext cx="2505185" cy="3344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281A2B4-45FF-E6F3-DFF7-60B0F3040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3953" y="2627689"/>
              <a:ext cx="2505185" cy="3344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10B59F4-15B2-58D2-DB9F-D41118112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5621" y="2595343"/>
              <a:ext cx="2505185" cy="3344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601160FD-C2A7-1C9C-F724-930CC603ACB2}"/>
              </a:ext>
            </a:extLst>
          </p:cNvPr>
          <p:cNvSpPr txBox="1">
            <a:spLocks/>
          </p:cNvSpPr>
          <p:nvPr/>
        </p:nvSpPr>
        <p:spPr>
          <a:xfrm>
            <a:off x="629088" y="1610576"/>
            <a:ext cx="7158943" cy="44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900" indent="-88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873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0" lvl="3" indent="-285750">
              <a:lnSpc>
                <a:spcPct val="100000"/>
              </a:lnSpc>
            </a:pPr>
            <a:r>
              <a:rPr lang="en-US" sz="1800" b="1" dirty="0"/>
              <a:t>New experimental data for Fe-56 by Georgios </a:t>
            </a:r>
            <a:r>
              <a:rPr lang="en-US" sz="1800" b="1" dirty="0" err="1"/>
              <a:t>Gkatis</a:t>
            </a:r>
            <a:r>
              <a:rPr lang="en-US" sz="1800" b="1" dirty="0"/>
              <a:t> et al.</a:t>
            </a:r>
            <a:endParaRPr lang="en-US" sz="1800" dirty="0">
              <a:solidFill>
                <a:schemeClr val="accent4"/>
              </a:solidFill>
            </a:endParaRPr>
          </a:p>
          <a:p>
            <a:pPr marL="374650" lvl="3" indent="-285750">
              <a:lnSpc>
                <a:spcPct val="100000"/>
              </a:lnSpc>
            </a:pPr>
            <a:endParaRPr lang="en-US" sz="1400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DE044-D07A-361C-A49C-40C13F3372AA}"/>
              </a:ext>
            </a:extLst>
          </p:cNvPr>
          <p:cNvSpPr txBox="1"/>
          <p:nvPr/>
        </p:nvSpPr>
        <p:spPr>
          <a:xfrm>
            <a:off x="394728" y="2415596"/>
            <a:ext cx="73151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1"/>
                </a:solidFill>
              </a:rPr>
              <a:t>Goal: </a:t>
            </a:r>
            <a:r>
              <a:rPr lang="en-US" sz="1600" dirty="0"/>
              <a:t>Provide high-resolution neutron elastic and inelastic scattering data on highly enriched Fe-56 in the fast range </a:t>
            </a:r>
            <a:r>
              <a:rPr lang="en-US" sz="1600" b="1" dirty="0"/>
              <a:t>(1-8 MeV)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1"/>
                </a:solidFill>
              </a:rPr>
              <a:t>Methodology: </a:t>
            </a:r>
            <a:r>
              <a:rPr lang="en-US" sz="1600" dirty="0"/>
              <a:t>Measurements at </a:t>
            </a:r>
            <a:r>
              <a:rPr lang="en-US" sz="1600" b="1" dirty="0"/>
              <a:t>GELINA</a:t>
            </a:r>
            <a:r>
              <a:rPr lang="en-US" sz="1600" dirty="0"/>
              <a:t> facility (JRC, Belgium) using “white” neutron beam and </a:t>
            </a:r>
            <a:r>
              <a:rPr lang="en-US" sz="1600" b="1" dirty="0"/>
              <a:t>Time-Of-Flight </a:t>
            </a:r>
            <a:r>
              <a:rPr lang="en-US" sz="1600" dirty="0"/>
              <a:t>(TOF)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1"/>
                </a:solidFill>
              </a:rPr>
              <a:t>Instrumentation:</a:t>
            </a:r>
            <a:r>
              <a:rPr lang="en-US" sz="1600" dirty="0"/>
              <a:t> Neutrons detected with </a:t>
            </a:r>
            <a:r>
              <a:rPr lang="en-US" sz="1600" b="1" dirty="0"/>
              <a:t>ELISA</a:t>
            </a:r>
            <a:r>
              <a:rPr lang="en-US" sz="1600" dirty="0"/>
              <a:t> spectrometer (Elastic and Inelastic Scattering Array) composed of </a:t>
            </a:r>
            <a:r>
              <a:rPr lang="en-US" sz="1600" b="1" dirty="0"/>
              <a:t>32 liquid organic scintillators </a:t>
            </a:r>
            <a:r>
              <a:rPr lang="en-US" sz="1600" dirty="0"/>
              <a:t>capable of neutron-photon discrimination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1"/>
                </a:solidFill>
              </a:rPr>
              <a:t>Data Analysis Technique: </a:t>
            </a:r>
            <a:r>
              <a:rPr lang="en-US" sz="1600" dirty="0"/>
              <a:t>Detectors at specific angles corresponding to the zeros of the eight-order Legendre Polynomial. Gives </a:t>
            </a:r>
            <a:r>
              <a:rPr lang="en-US" sz="1600" b="1" dirty="0"/>
              <a:t>differential cross sections </a:t>
            </a:r>
            <a:r>
              <a:rPr lang="en-US" sz="1600" dirty="0"/>
              <a:t>(angular distributions) and </a:t>
            </a:r>
            <a:r>
              <a:rPr lang="en-US" sz="1600" b="1" dirty="0"/>
              <a:t>angle-integrated cross sections </a:t>
            </a:r>
            <a:r>
              <a:rPr lang="en-US" sz="1600" dirty="0"/>
              <a:t>via the Gauss-Legendre quadrature)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97FC5BE5-DBEB-48A0-9AE3-0359A5A4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35F3487-BE60-5DF7-9D27-5D31AEEC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997143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943F-8476-86A0-A42D-6D70D71C9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814FDF-A885-94DA-FEA8-E2767D9B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104297"/>
            <a:ext cx="9097141" cy="3024799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09167-6075-EED8-E987-AF2861C4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123" y="6436519"/>
            <a:ext cx="6248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63E9002-E6CB-4983-8B51-5C3EA949C333}" type="slidenum">
              <a:rPr lang="fr-FR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fr-FR" sz="9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8D18B2-1871-845D-E55E-9F98FD9CB509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3BF91C4-1A4D-A503-8ADB-5FF405B11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3474867"/>
            <a:ext cx="8628063" cy="28624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F73D09-624D-FE6A-B033-42B25D932B59}"/>
              </a:ext>
            </a:extLst>
          </p:cNvPr>
          <p:cNvSpPr txBox="1"/>
          <p:nvPr/>
        </p:nvSpPr>
        <p:spPr>
          <a:xfrm>
            <a:off x="153805" y="4511528"/>
            <a:ext cx="368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E23F5A-5621-F732-64BF-4699E2AE0C91}"/>
              </a:ext>
            </a:extLst>
          </p:cNvPr>
          <p:cNvSpPr txBox="1"/>
          <p:nvPr/>
        </p:nvSpPr>
        <p:spPr>
          <a:xfrm>
            <a:off x="9365246" y="1102403"/>
            <a:ext cx="368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A6AC1559-7A7F-0D73-3126-B51C62AA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AC271B01-04C2-149A-D247-CCDEB2FA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549875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3B20D-F86A-88BD-55D6-350101AB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B6A56B5A-E085-48D4-15A1-6BCC5C088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30" y="205481"/>
            <a:ext cx="5847311" cy="2894419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3709-4485-0426-9D66-E1EA71A5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123" y="6436519"/>
            <a:ext cx="6248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63E9002-E6CB-4983-8B51-5C3EA949C333}" type="slidenum">
              <a:rPr lang="fr-FR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fr-FR" sz="9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1CC244-2E13-BC8D-95EA-98C4A91AC13D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F20D17-1DA1-C319-552D-EF1D52A73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3440917"/>
            <a:ext cx="5973763" cy="29491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4CC24F-C42A-A864-DAAB-A74270AE61E6}"/>
              </a:ext>
            </a:extLst>
          </p:cNvPr>
          <p:cNvSpPr txBox="1"/>
          <p:nvPr/>
        </p:nvSpPr>
        <p:spPr>
          <a:xfrm>
            <a:off x="1493720" y="3994997"/>
            <a:ext cx="368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4"/>
                </a:solidFill>
              </a:rPr>
              <a:t>Gkatis</a:t>
            </a:r>
            <a:r>
              <a:rPr lang="en-US" b="1" dirty="0">
                <a:solidFill>
                  <a:schemeClr val="accent4"/>
                </a:solidFill>
              </a:rPr>
              <a:t> et al. (2025)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00017-F29C-87C0-F2FE-EAD4A0D32AFD}"/>
              </a:ext>
            </a:extLst>
          </p:cNvPr>
          <p:cNvSpPr txBox="1"/>
          <p:nvPr/>
        </p:nvSpPr>
        <p:spPr>
          <a:xfrm>
            <a:off x="7270539" y="86941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D1ED194-E5A5-152F-2374-63C8666C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51F43451-4F73-602E-6059-23432DA4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825617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C487C-93B8-8CA6-9FCB-AE4D83F90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0CB6C3B1-4B84-1B54-B74A-C66C536B4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30" y="205481"/>
            <a:ext cx="5847311" cy="2894419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DED22-737D-A53C-72CD-518F50AC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123" y="6436519"/>
            <a:ext cx="6248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63E9002-E6CB-4983-8B51-5C3EA949C333}" type="slidenum">
              <a:rPr lang="fr-FR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fr-FR" sz="9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2273E0-7025-9A49-E050-693B5A7CD87D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9AB095E-FC20-243A-32B6-B773FA0F9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145" y="3440917"/>
            <a:ext cx="5949818" cy="2942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9902FC-064D-B10D-6B1C-36239A2BD845}"/>
              </a:ext>
            </a:extLst>
          </p:cNvPr>
          <p:cNvSpPr txBox="1"/>
          <p:nvPr/>
        </p:nvSpPr>
        <p:spPr>
          <a:xfrm>
            <a:off x="1374477" y="4391799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82F1E7-0368-9DE6-BA42-0C71826D539C}"/>
              </a:ext>
            </a:extLst>
          </p:cNvPr>
          <p:cNvSpPr txBox="1"/>
          <p:nvPr/>
        </p:nvSpPr>
        <p:spPr>
          <a:xfrm>
            <a:off x="7584123" y="87143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7A143E45-3D3C-7AAB-CD4D-CB2E9241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241F463C-F1A8-6514-C588-63943E45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023327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2E65B-540F-ED2F-7715-3CF717D71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DFF8D-6002-3C43-9FEC-FA144E66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123" y="6436519"/>
            <a:ext cx="6248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63E9002-E6CB-4983-8B51-5C3EA949C333}" type="slidenum">
              <a:rPr lang="fr-FR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43</a:t>
            </a:fld>
            <a:endParaRPr lang="fr-FR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763D6-90EC-6F1A-365D-AFB1CB87C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8" y="205481"/>
            <a:ext cx="8766941" cy="29026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9E240-6D3A-C3FC-707E-854B7B8F2118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874831A-7D61-4C4C-F376-FE4AAAD4A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22" y="3402120"/>
            <a:ext cx="8766941" cy="2902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D65590-A758-AC1E-E5B9-021A7FFC00AD}"/>
              </a:ext>
            </a:extLst>
          </p:cNvPr>
          <p:cNvSpPr txBox="1"/>
          <p:nvPr/>
        </p:nvSpPr>
        <p:spPr>
          <a:xfrm>
            <a:off x="148458" y="4129482"/>
            <a:ext cx="3089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4"/>
                </a:solidFill>
              </a:rPr>
              <a:t>Gkatis</a:t>
            </a:r>
            <a:r>
              <a:rPr lang="en-US" sz="1600" b="1" dirty="0">
                <a:solidFill>
                  <a:schemeClr val="accent4"/>
                </a:solidFill>
              </a:rPr>
              <a:t> et al. (2025)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6A83D-757A-3B3A-2A67-A046C216A0BE}"/>
              </a:ext>
            </a:extLst>
          </p:cNvPr>
          <p:cNvSpPr txBox="1"/>
          <p:nvPr/>
        </p:nvSpPr>
        <p:spPr>
          <a:xfrm>
            <a:off x="9235265" y="1057118"/>
            <a:ext cx="28244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D78F9648-D027-7E79-F89B-2657031A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D6BE9D9D-677F-33CC-1FFE-EA7B9C61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38897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1E842-64FD-4BCE-47EE-41950AE6B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ACD7B-7D47-D369-627A-91278516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123" y="6436519"/>
            <a:ext cx="6248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63E9002-E6CB-4983-8B51-5C3EA949C333}" type="slidenum">
              <a:rPr lang="fr-FR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44</a:t>
            </a:fld>
            <a:endParaRPr lang="fr-FR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44188-80BD-AC3F-1A48-F2497AFD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8" y="205481"/>
            <a:ext cx="8766941" cy="29026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9ED574-D42E-5D97-8752-F244CEE1B6D5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5AF8F51-C336-FC69-7B36-6D8954F9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23" y="3438861"/>
            <a:ext cx="9053777" cy="2997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FD761D-0DC1-C728-324A-2840F64DA34E}"/>
              </a:ext>
            </a:extLst>
          </p:cNvPr>
          <p:cNvSpPr txBox="1"/>
          <p:nvPr/>
        </p:nvSpPr>
        <p:spPr>
          <a:xfrm>
            <a:off x="148458" y="4613077"/>
            <a:ext cx="368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0BCA0-365A-2AA2-D209-41A768A2D669}"/>
              </a:ext>
            </a:extLst>
          </p:cNvPr>
          <p:cNvSpPr txBox="1"/>
          <p:nvPr/>
        </p:nvSpPr>
        <p:spPr>
          <a:xfrm>
            <a:off x="9258300" y="1089652"/>
            <a:ext cx="368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75D38707-9447-3A69-1E8D-DE7E9AB6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6C0FC6B-608D-7A37-37E6-7199B749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124995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9DE49-9D65-0871-5BC4-3FED811D1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B4F3-66C8-6C14-ED68-8FE810A6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123" y="6436519"/>
            <a:ext cx="6248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63E9002-E6CB-4983-8B51-5C3EA949C333}" type="slidenum">
              <a:rPr lang="fr-FR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45</a:t>
            </a:fld>
            <a:endParaRPr lang="fr-FR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B885E-62DF-3D84-2036-3E5B6286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205480"/>
            <a:ext cx="5922141" cy="29286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B58648-D970-4B69-126D-1AF271D7547F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4644813-8E3D-33BC-BE1E-D0F0C864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37595"/>
            <a:ext cx="5788669" cy="2862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FD2410-3BD3-8E01-89C1-3C6D8B0D9A6D}"/>
              </a:ext>
            </a:extLst>
          </p:cNvPr>
          <p:cNvSpPr txBox="1"/>
          <p:nvPr/>
        </p:nvSpPr>
        <p:spPr>
          <a:xfrm>
            <a:off x="1493720" y="3994997"/>
            <a:ext cx="368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4"/>
                </a:solidFill>
              </a:rPr>
              <a:t>Gkatis</a:t>
            </a:r>
            <a:r>
              <a:rPr lang="en-US" b="1" dirty="0">
                <a:solidFill>
                  <a:schemeClr val="accent4"/>
                </a:solidFill>
              </a:rPr>
              <a:t> et al. (2025)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A73A24-B9E5-85DE-7658-6DFFE8A5C332}"/>
              </a:ext>
            </a:extLst>
          </p:cNvPr>
          <p:cNvSpPr txBox="1"/>
          <p:nvPr/>
        </p:nvSpPr>
        <p:spPr>
          <a:xfrm>
            <a:off x="7270539" y="86941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108AEFB4-8764-82C8-0234-FEA7A46D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D6240B3-70FA-C422-E864-FC05FC14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823728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65851-759D-6509-B53B-DC551D817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E3F9C-F982-82DB-D119-9CD845E2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123" y="6436519"/>
            <a:ext cx="6248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63E9002-E6CB-4983-8B51-5C3EA949C333}" type="slidenum">
              <a:rPr lang="fr-FR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46</a:t>
            </a:fld>
            <a:endParaRPr lang="fr-FR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A363D-1FB1-763F-789D-1EB9C7541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205480"/>
            <a:ext cx="5922141" cy="29286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CA5A2C-C401-C80E-6C74-0B0F195F8FD0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8E77669-462C-D858-392D-4F770DC6E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526" y="3406696"/>
            <a:ext cx="5825437" cy="28808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22B7F3-5490-F0CC-8AF6-DE272C014BE5}"/>
              </a:ext>
            </a:extLst>
          </p:cNvPr>
          <p:cNvSpPr txBox="1"/>
          <p:nvPr/>
        </p:nvSpPr>
        <p:spPr>
          <a:xfrm>
            <a:off x="1374477" y="4391799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334319-3A5F-8AF6-C5C1-88D9A4EEBEB1}"/>
              </a:ext>
            </a:extLst>
          </p:cNvPr>
          <p:cNvSpPr txBox="1"/>
          <p:nvPr/>
        </p:nvSpPr>
        <p:spPr>
          <a:xfrm>
            <a:off x="7584123" y="87143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/>
                </a:solidFill>
              </a:rPr>
              <a:t>Cierjacks</a:t>
            </a:r>
            <a:r>
              <a:rPr lang="en-US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5F77A4FD-BD45-1049-A368-7DC43172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D43410B9-DFED-848A-AD71-06ADD7F3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75589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9B9ED-DECE-0E11-DDDA-AC825BAA3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EE9C5-ACBA-CDAD-1687-7CC8EA68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123" y="6436519"/>
            <a:ext cx="6248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63E9002-E6CB-4983-8B51-5C3EA949C333}" type="slidenum">
              <a:rPr lang="fr-FR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47</a:t>
            </a:fld>
            <a:endParaRPr lang="fr-FR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62A6D-3B89-3497-CC23-DE8F8FDA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205481"/>
            <a:ext cx="8792341" cy="29150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E56AA5-8895-0669-A5FC-707D2923E747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1ED4AFE-0412-B269-FDB3-3353A0396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3501844"/>
            <a:ext cx="8399463" cy="2784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A4D740-4552-F383-FB91-F45B46178C50}"/>
              </a:ext>
            </a:extLst>
          </p:cNvPr>
          <p:cNvSpPr txBox="1"/>
          <p:nvPr/>
        </p:nvSpPr>
        <p:spPr>
          <a:xfrm>
            <a:off x="407054" y="4109393"/>
            <a:ext cx="3199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4"/>
                </a:solidFill>
              </a:rPr>
              <a:t>Gkatis</a:t>
            </a:r>
            <a:r>
              <a:rPr lang="en-US" sz="1600" b="1" dirty="0">
                <a:solidFill>
                  <a:schemeClr val="accent4"/>
                </a:solidFill>
              </a:rPr>
              <a:t> et al. (2025)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3283D-F85A-3BCA-8A15-024ECC8DAF0B}"/>
              </a:ext>
            </a:extLst>
          </p:cNvPr>
          <p:cNvSpPr txBox="1"/>
          <p:nvPr/>
        </p:nvSpPr>
        <p:spPr>
          <a:xfrm>
            <a:off x="9253867" y="1210299"/>
            <a:ext cx="2938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B5A6D9CC-3B64-B114-E5F9-5EAF4251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F5581441-EDE3-E2C7-D0A8-E0A808F7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327947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E24A-F72E-DE6E-6626-805A6129C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2853E-8A1E-903F-19E0-264DA3ED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123" y="6436519"/>
            <a:ext cx="6248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63E9002-E6CB-4983-8B51-5C3EA949C333}" type="slidenum">
              <a:rPr lang="fr-FR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48</a:t>
            </a:fld>
            <a:endParaRPr lang="fr-FR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CDB0A-57FD-8FCF-A1AB-CFE7ED971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205481"/>
            <a:ext cx="8792341" cy="29150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43DF3F-C3C6-2211-87E1-52C021C3A881}"/>
              </a:ext>
            </a:extLst>
          </p:cNvPr>
          <p:cNvCxnSpPr/>
          <p:nvPr/>
        </p:nvCxnSpPr>
        <p:spPr>
          <a:xfrm>
            <a:off x="262759" y="3270408"/>
            <a:ext cx="11854364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439A096-ED89-A2F5-B633-C9A0E864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99" y="3429000"/>
            <a:ext cx="8793164" cy="2915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BE0E-2D1E-D55A-DEBA-5A60C5B691E0}"/>
              </a:ext>
            </a:extLst>
          </p:cNvPr>
          <p:cNvSpPr txBox="1"/>
          <p:nvPr/>
        </p:nvSpPr>
        <p:spPr>
          <a:xfrm>
            <a:off x="262759" y="4422577"/>
            <a:ext cx="368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AD8A2-97BF-8B8F-6E72-4E678FCD3F97}"/>
              </a:ext>
            </a:extLst>
          </p:cNvPr>
          <p:cNvSpPr txBox="1"/>
          <p:nvPr/>
        </p:nvSpPr>
        <p:spPr>
          <a:xfrm>
            <a:off x="9258300" y="1089652"/>
            <a:ext cx="368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EXFOR LIST EXCEPT FOR: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Cabe et al. (1967)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Morozov et al. (1972)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</a:rPr>
              <a:t>Kinney et al. (1976)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accent1"/>
                </a:solidFill>
              </a:rPr>
              <a:t>Cierjacks</a:t>
            </a:r>
            <a:r>
              <a:rPr lang="en-US" sz="1600" b="1" dirty="0">
                <a:solidFill>
                  <a:schemeClr val="accent1"/>
                </a:solidFill>
              </a:rPr>
              <a:t> et al. (1978)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262511E5-C938-EBCF-651B-5AE93951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85B82D8A-8385-C8F8-8F69-2FC16861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685970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1782F-3E9E-C0F1-F168-C151C15E8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D82CA731-BA70-7C5B-88CD-286952FE5FCE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0690F6-3546-8F13-8560-4646E643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on propagation of uncertainties - aspis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70E260-EF26-8CBB-01F4-7BDB5D09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764CE10-D896-A350-C0E7-0E96962D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61D5C67C-090E-74DA-CA86-A45189AC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492D9-743A-F8AB-6C47-D4C4779C5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872" y="1073634"/>
            <a:ext cx="7467437" cy="53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7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3FC1-A24F-5A9E-C4FA-03CA7BE39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4AAD1C03-DD79-86C7-1890-1E3A00D6125F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459052-A927-EDF8-EFC4-DFCDDDE9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461818"/>
            <a:ext cx="11592174" cy="552753"/>
          </a:xfrm>
        </p:spPr>
        <p:txBody>
          <a:bodyPr/>
          <a:lstStyle/>
          <a:p>
            <a:r>
              <a:rPr lang="en-US" dirty="0"/>
              <a:t>Angular distributions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D172CA-6CC9-F306-CEBD-5883A348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D9B3A-DF06-B960-A3B5-302399458D6D}"/>
              </a:ext>
            </a:extLst>
          </p:cNvPr>
          <p:cNvGrpSpPr>
            <a:grpSpLocks noChangeAspect="1"/>
          </p:cNvGrpSpPr>
          <p:nvPr/>
        </p:nvGrpSpPr>
        <p:grpSpPr>
          <a:xfrm>
            <a:off x="6815514" y="607863"/>
            <a:ext cx="4932500" cy="2029969"/>
            <a:chOff x="6758940" y="3652016"/>
            <a:chExt cx="4852549" cy="199706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A5F674-E42A-6D35-C1C6-72CFE348F305}"/>
                </a:ext>
              </a:extLst>
            </p:cNvPr>
            <p:cNvCxnSpPr>
              <a:cxnSpLocks/>
            </p:cNvCxnSpPr>
            <p:nvPr/>
          </p:nvCxnSpPr>
          <p:spPr>
            <a:xfrm>
              <a:off x="7430610" y="4851275"/>
              <a:ext cx="3231472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CCADC9-2ACE-C38D-0F2C-4E83CBD43B1B}"/>
                </a:ext>
              </a:extLst>
            </p:cNvPr>
            <p:cNvSpPr/>
            <p:nvPr/>
          </p:nvSpPr>
          <p:spPr>
            <a:xfrm>
              <a:off x="8835441" y="4389283"/>
              <a:ext cx="936000" cy="9343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457200" h="457200"/>
              <a:bevelB w="457200" h="457200"/>
            </a:sp3d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5448A43-3890-B0AB-02FB-FCB9BCFB5BA7}"/>
                </a:ext>
              </a:extLst>
            </p:cNvPr>
            <p:cNvCxnSpPr>
              <a:cxnSpLocks/>
            </p:cNvCxnSpPr>
            <p:nvPr/>
          </p:nvCxnSpPr>
          <p:spPr>
            <a:xfrm>
              <a:off x="7430610" y="4851275"/>
              <a:ext cx="1250331" cy="0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52EB251F-5055-7255-292C-3AA4F8E16DB4}"/>
                </a:ext>
              </a:extLst>
            </p:cNvPr>
            <p:cNvSpPr/>
            <p:nvPr/>
          </p:nvSpPr>
          <p:spPr>
            <a:xfrm rot="1103999">
              <a:off x="8899624" y="4625518"/>
              <a:ext cx="399495" cy="337352"/>
            </a:xfrm>
            <a:prstGeom prst="star5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C5E491E-D2C7-B39F-356B-19305B70CD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42149" y="3861526"/>
              <a:ext cx="985994" cy="77051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B1E220F-FC79-B426-C90F-4D9486979D50}"/>
                </a:ext>
              </a:extLst>
            </p:cNvPr>
            <p:cNvSpPr/>
            <p:nvPr/>
          </p:nvSpPr>
          <p:spPr>
            <a:xfrm>
              <a:off x="8463546" y="4033841"/>
              <a:ext cx="1666292" cy="1615240"/>
            </a:xfrm>
            <a:prstGeom prst="arc">
              <a:avLst>
                <a:gd name="adj1" fmla="val 18770209"/>
                <a:gd name="adj2" fmla="val 5057"/>
              </a:avLst>
            </a:prstGeom>
            <a:ln w="12700">
              <a:solidFill>
                <a:schemeClr val="tx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C93060A-58B7-B785-AE32-01D437B856F5}"/>
                    </a:ext>
                  </a:extLst>
                </p:cNvPr>
                <p:cNvSpPr txBox="1"/>
                <p:nvPr/>
              </p:nvSpPr>
              <p:spPr>
                <a:xfrm>
                  <a:off x="10055561" y="4355041"/>
                  <a:ext cx="304803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s-ES" dirty="0">
                    <a:solidFill>
                      <a:schemeClr val="tx2"/>
                    </a:solidFill>
                  </a:endParaRPr>
                </a:p>
                <a:p>
                  <a:endParaRPr lang="es-E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7BA2FF2-25F3-0DF2-3D42-D2A91B005C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5561" y="4355041"/>
                  <a:ext cx="304803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5483C8C-0EB3-A5A2-A98F-16CE809AA7D9}"/>
                    </a:ext>
                  </a:extLst>
                </p:cNvPr>
                <p:cNvSpPr txBox="1"/>
                <p:nvPr/>
              </p:nvSpPr>
              <p:spPr>
                <a:xfrm>
                  <a:off x="6758940" y="4982085"/>
                  <a:ext cx="13462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Century" panose="02040604050505020304" pitchFamily="18" charset="0"/>
                    </a:rPr>
                    <a:t>neutron</a:t>
                  </a:r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s-ES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2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ES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200" dirty="0"/>
                    <a:t> 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1C28E05-80EB-7F90-92FD-F319D40D5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940" y="4982085"/>
                  <a:ext cx="13462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52" t="-444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D1A730-E423-EC85-C820-2AE89CBB95EF}"/>
                </a:ext>
              </a:extLst>
            </p:cNvPr>
            <p:cNvSpPr txBox="1"/>
            <p:nvPr/>
          </p:nvSpPr>
          <p:spPr>
            <a:xfrm>
              <a:off x="8901938" y="5338301"/>
              <a:ext cx="936000" cy="304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entury" panose="02040604050505020304" pitchFamily="18" charset="0"/>
                </a:rPr>
                <a:t>nucleus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33C1D72-97B2-29EA-C822-7B8BD16E3E48}"/>
                    </a:ext>
                  </a:extLst>
                </p:cNvPr>
                <p:cNvSpPr txBox="1"/>
                <p:nvPr/>
              </p:nvSpPr>
              <p:spPr>
                <a:xfrm>
                  <a:off x="8667055" y="4154579"/>
                  <a:ext cx="73994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s-E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s-E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E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4824339-39CD-225A-D003-66F4970B4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7055" y="4154579"/>
                  <a:ext cx="73994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7438" r="-7438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683845-2C1F-3EB8-9D41-F0D1C9FB1BAD}"/>
                </a:ext>
              </a:extLst>
            </p:cNvPr>
            <p:cNvSpPr/>
            <p:nvPr/>
          </p:nvSpPr>
          <p:spPr>
            <a:xfrm>
              <a:off x="7116125" y="4762900"/>
              <a:ext cx="216000" cy="21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14300" h="114300"/>
              <a:bevelB w="457200" h="457200"/>
            </a:sp3d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8903F3-C981-DB06-4777-751700446AF7}"/>
                </a:ext>
              </a:extLst>
            </p:cNvPr>
            <p:cNvSpPr/>
            <p:nvPr/>
          </p:nvSpPr>
          <p:spPr>
            <a:xfrm>
              <a:off x="10360364" y="3652016"/>
              <a:ext cx="216000" cy="21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14300" h="114300"/>
              <a:bevelB w="457200" h="457200"/>
            </a:sp3d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4B7CF65-BAC5-0C1A-99BA-54C73360C54B}"/>
                    </a:ext>
                  </a:extLst>
                </p:cNvPr>
                <p:cNvSpPr txBox="1"/>
                <p:nvPr/>
              </p:nvSpPr>
              <p:spPr>
                <a:xfrm>
                  <a:off x="10265280" y="3849793"/>
                  <a:ext cx="13462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Century" panose="02040604050505020304" pitchFamily="18" charset="0"/>
                    </a:rPr>
                    <a:t>neutron</a:t>
                  </a:r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s-ES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s-ES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2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s-ES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200" dirty="0"/>
                    <a:t> 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37AC2D0-FFCD-4F61-D128-339F62944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280" y="3849793"/>
                  <a:ext cx="134620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52" t="-444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D13C03-0FB1-E559-41A8-6D3F4A139DFB}"/>
                  </a:ext>
                </a:extLst>
              </p:cNvPr>
              <p:cNvSpPr txBox="1"/>
              <p:nvPr/>
            </p:nvSpPr>
            <p:spPr>
              <a:xfrm>
                <a:off x="6681975" y="3348762"/>
                <a:ext cx="4979391" cy="9580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s-ES" sz="20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b="1" i="1" smtClean="0">
                                  <a:solidFill>
                                    <a:srgbClr val="009E4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1">
                                  <a:solidFill>
                                    <a:srgbClr val="009E47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s-ES" sz="2000" b="1" i="1">
                                  <a:solidFill>
                                    <a:srgbClr val="009E47"/>
                                  </a:solidFill>
                                  <a:latin typeface="Cambria Math" panose="02040503050406030204" pitchFamily="18" charset="0"/>
                                </a:rPr>
                                <m:t>𝒆𝒍</m:t>
                              </m:r>
                            </m:sub>
                          </m:sSub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2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2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es-ES" sz="20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s-E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r>
                            <a:rPr lang="es-E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s-E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DBC8433-B804-82A5-A5F9-486734EED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975" y="3348762"/>
                <a:ext cx="4979391" cy="9580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F74A56D-F928-E83D-8F6D-C0C9B45B6035}"/>
              </a:ext>
            </a:extLst>
          </p:cNvPr>
          <p:cNvSpPr txBox="1"/>
          <p:nvPr/>
        </p:nvSpPr>
        <p:spPr>
          <a:xfrm>
            <a:off x="7258184" y="2979967"/>
            <a:ext cx="3743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524000" algn="l"/>
              </a:tabLst>
            </a:pPr>
            <a:r>
              <a:rPr lang="en-US" sz="1600" dirty="0"/>
              <a:t>Differential cross section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B6B231-C6D7-7A86-5462-408B0949BF2B}"/>
              </a:ext>
            </a:extLst>
          </p:cNvPr>
          <p:cNvSpPr txBox="1"/>
          <p:nvPr/>
        </p:nvSpPr>
        <p:spPr>
          <a:xfrm>
            <a:off x="10716121" y="4844034"/>
            <a:ext cx="137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Legendre Polynomial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BAEB3D-BF38-B3A6-1F10-36F548FBA4E2}"/>
              </a:ext>
            </a:extLst>
          </p:cNvPr>
          <p:cNvSpPr txBox="1"/>
          <p:nvPr/>
        </p:nvSpPr>
        <p:spPr>
          <a:xfrm>
            <a:off x="8239645" y="5242413"/>
            <a:ext cx="258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Legendre Coefficients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(in ENDF-6 files)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3FA9FBB-22ED-2E3E-EDDC-5D3F91F8592F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9534055" y="4072111"/>
            <a:ext cx="383939" cy="1170302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FF02D5-7B46-9D69-B839-5905B94C79BA}"/>
              </a:ext>
            </a:extLst>
          </p:cNvPr>
          <p:cNvCxnSpPr>
            <a:cxnSpLocks/>
          </p:cNvCxnSpPr>
          <p:nvPr/>
        </p:nvCxnSpPr>
        <p:spPr>
          <a:xfrm>
            <a:off x="10652316" y="4079356"/>
            <a:ext cx="702033" cy="78241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CB96D1A-241E-466B-4FA3-CAC3D7F2569F}"/>
              </a:ext>
            </a:extLst>
          </p:cNvPr>
          <p:cNvCxnSpPr>
            <a:cxnSpLocks/>
          </p:cNvCxnSpPr>
          <p:nvPr/>
        </p:nvCxnSpPr>
        <p:spPr>
          <a:xfrm flipH="1">
            <a:off x="7451759" y="3845408"/>
            <a:ext cx="563617" cy="786244"/>
          </a:xfrm>
          <a:prstGeom prst="straightConnector1">
            <a:avLst/>
          </a:prstGeom>
          <a:ln w="19050">
            <a:solidFill>
              <a:srgbClr val="009E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A484366-F83C-F925-6E60-B48EC4E7CD21}"/>
              </a:ext>
            </a:extLst>
          </p:cNvPr>
          <p:cNvSpPr txBox="1"/>
          <p:nvPr/>
        </p:nvSpPr>
        <p:spPr>
          <a:xfrm>
            <a:off x="6438880" y="4651588"/>
            <a:ext cx="202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E47"/>
                </a:solidFill>
              </a:rPr>
              <a:t>Elastic scattering cross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60BA1-E168-A39D-E237-471AD275DA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13" y="1768860"/>
            <a:ext cx="6187621" cy="3794296"/>
          </a:xfrm>
          <a:prstGeom prst="rect">
            <a:avLst/>
          </a:prstGeom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06B1985-08DD-DD91-E9BD-02036C19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352E0C5-0BF7-F5EF-5B98-8F2B6D38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018689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974F4-7868-CE0A-6523-E15F6917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B409EACC-AB57-8F6E-2CDF-473EFAFDEE8C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EA52B5-C096-6E44-8E41-F869F1AC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on propagation of uncertainties - aspis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D21BE-366E-2597-48FC-BC9F6280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0069B6C-93D9-F696-4944-EBEDF79C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03777B96-09BC-B618-3A6D-3F8190FA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BE7EE-AC73-3A19-95C1-52BC12F6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01" y="1230104"/>
            <a:ext cx="6428467" cy="51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53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BB588-43B5-F4A9-980C-BB659BA24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0159807C-C5DD-F7EE-5575-8C1FCF77B6E0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E9B516-6D3A-B090-D6F0-74FE6CCD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98CC98-09B3-843B-5745-DA75E9F1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9787187" cy="552753"/>
          </a:xfrm>
        </p:spPr>
        <p:txBody>
          <a:bodyPr>
            <a:normAutofit/>
          </a:bodyPr>
          <a:lstStyle/>
          <a:p>
            <a:r>
              <a:rPr lang="en-US" dirty="0"/>
              <a:t>Scope &amp; limitations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89D03A1-E5F8-1839-EBBD-26F925B6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6BB99187-6089-5695-B4BF-572FE551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FC3464-C65A-CA99-8E01-E18D7B0C095C}"/>
              </a:ext>
            </a:extLst>
          </p:cNvPr>
          <p:cNvGrpSpPr/>
          <p:nvPr/>
        </p:nvGrpSpPr>
        <p:grpSpPr>
          <a:xfrm>
            <a:off x="1271307" y="1424260"/>
            <a:ext cx="10266324" cy="1622982"/>
            <a:chOff x="985794" y="1456232"/>
            <a:chExt cx="9751328" cy="16229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24EF84-BA0B-728B-EED1-6624B63E9E27}"/>
                </a:ext>
              </a:extLst>
            </p:cNvPr>
            <p:cNvSpPr txBox="1"/>
            <p:nvPr/>
          </p:nvSpPr>
          <p:spPr>
            <a:xfrm>
              <a:off x="1271307" y="1878885"/>
              <a:ext cx="94658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Results are based on neutron energies </a:t>
              </a:r>
              <a:r>
                <a:rPr lang="en-US" b="1" dirty="0"/>
                <a:t>E &gt; 0.5 MeV</a:t>
              </a:r>
              <a:r>
                <a:rPr lang="en-US" dirty="0"/>
                <a:t>, with </a:t>
              </a:r>
              <a:r>
                <a:rPr lang="en-US" b="1" dirty="0"/>
                <a:t>higher robustness above 1 MeV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b="1" kern="0" dirty="0" err="1"/>
                <a:t>Gkatis</a:t>
              </a:r>
              <a:r>
                <a:rPr lang="en-US" b="1" kern="0" dirty="0"/>
                <a:t> data </a:t>
              </a:r>
              <a:r>
                <a:rPr lang="en-US" kern="0" dirty="0"/>
                <a:t>agrees reasonably well over 2.5 MeV, not so much below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kern="0" dirty="0"/>
                <a:t>Many experimental points that don’t agree with evaluation!</a:t>
              </a:r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Conclusions should not be extrapolated outside this energy range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393740-2056-E32E-97E8-E88A721B2CE5}"/>
                </a:ext>
              </a:extLst>
            </p:cNvPr>
            <p:cNvSpPr txBox="1"/>
            <p:nvPr/>
          </p:nvSpPr>
          <p:spPr>
            <a:xfrm>
              <a:off x="1448860" y="1456232"/>
              <a:ext cx="61566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Analysis &amp; scope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D97B8F-25CD-FBB9-DAD9-77FF94486D45}"/>
                </a:ext>
              </a:extLst>
            </p:cNvPr>
            <p:cNvSpPr/>
            <p:nvPr/>
          </p:nvSpPr>
          <p:spPr>
            <a:xfrm>
              <a:off x="985794" y="1460898"/>
              <a:ext cx="360000" cy="360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355E32-E57A-2CC6-89F6-D5AE8629C256}"/>
              </a:ext>
            </a:extLst>
          </p:cNvPr>
          <p:cNvGrpSpPr/>
          <p:nvPr/>
        </p:nvGrpSpPr>
        <p:grpSpPr>
          <a:xfrm>
            <a:off x="1271307" y="3194065"/>
            <a:ext cx="10147186" cy="1088422"/>
            <a:chOff x="985794" y="4813374"/>
            <a:chExt cx="10147186" cy="10912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5D7C22-E99E-0501-5B8D-28B03534F942}"/>
                </a:ext>
              </a:extLst>
            </p:cNvPr>
            <p:cNvSpPr txBox="1"/>
            <p:nvPr/>
          </p:nvSpPr>
          <p:spPr>
            <a:xfrm>
              <a:off x="1345794" y="5258336"/>
              <a:ext cx="97871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The list of </a:t>
              </a:r>
              <a:r>
                <a:rPr lang="en-US" b="1" dirty="0"/>
                <a:t>EXFOR experiments may not be exhaustive</a:t>
              </a:r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Some reactions/energy ranges may be underrepresented due to limited available data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8914E5-09D0-6EE5-16C1-561F2BCAAA4E}"/>
                </a:ext>
              </a:extLst>
            </p:cNvPr>
            <p:cNvSpPr txBox="1"/>
            <p:nvPr/>
          </p:nvSpPr>
          <p:spPr>
            <a:xfrm>
              <a:off x="1448860" y="4813374"/>
              <a:ext cx="61566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Data coverage limitations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DA9C303-0380-BE90-133C-F95D3490CFFC}"/>
                </a:ext>
              </a:extLst>
            </p:cNvPr>
            <p:cNvSpPr/>
            <p:nvPr/>
          </p:nvSpPr>
          <p:spPr>
            <a:xfrm>
              <a:off x="985794" y="4818040"/>
              <a:ext cx="360000" cy="360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FD8172E-2CCC-B298-15EE-03DEF8EFA47E}"/>
              </a:ext>
            </a:extLst>
          </p:cNvPr>
          <p:cNvGrpSpPr/>
          <p:nvPr/>
        </p:nvGrpSpPr>
        <p:grpSpPr>
          <a:xfrm>
            <a:off x="1271307" y="4478949"/>
            <a:ext cx="9002524" cy="1917233"/>
            <a:chOff x="882728" y="3490413"/>
            <a:chExt cx="9002524" cy="19222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4BAB40-15C3-C98C-06D3-32E777D037C8}"/>
                </a:ext>
              </a:extLst>
            </p:cNvPr>
            <p:cNvSpPr txBox="1"/>
            <p:nvPr/>
          </p:nvSpPr>
          <p:spPr>
            <a:xfrm>
              <a:off x="1345794" y="3935375"/>
              <a:ext cx="853945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This work is </a:t>
              </a:r>
              <a:r>
                <a:rPr lang="en-US" b="1" dirty="0"/>
                <a:t>ongoing</a:t>
              </a:r>
              <a:r>
                <a:rPr lang="en-US" dirty="0"/>
                <a:t> and subject to refinement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Feedback is welcome, particularly on: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dirty="0"/>
                <a:t>Missing or relevant experimental data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dirty="0"/>
                <a:t>Reactions or energy regions of higher interest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dirty="0"/>
                <a:t>Alternative analysis approaches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9B5702-6D28-B510-A242-2F0336816E27}"/>
                </a:ext>
              </a:extLst>
            </p:cNvPr>
            <p:cNvSpPr txBox="1"/>
            <p:nvPr/>
          </p:nvSpPr>
          <p:spPr>
            <a:xfrm>
              <a:off x="1345794" y="3490413"/>
              <a:ext cx="61566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Current status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7C87A8-6B6E-BDFE-D9C3-87A1C5222116}"/>
                </a:ext>
              </a:extLst>
            </p:cNvPr>
            <p:cNvSpPr/>
            <p:nvPr/>
          </p:nvSpPr>
          <p:spPr>
            <a:xfrm>
              <a:off x="882728" y="3495079"/>
              <a:ext cx="360000" cy="360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960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CC309-9601-9980-D53C-D096C8DE4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12658D0D-FCE1-98F9-119B-BD4863CDC486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44E056-1D9F-5517-3537-0EEE8EED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open questions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0AF3A0-9E87-B221-2628-D294882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6EFE17D-AFB2-BBB4-C622-EDC5D4AF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86780D4-5BFD-0A55-B604-93500ED2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8">
                <a:extLst>
                  <a:ext uri="{FF2B5EF4-FFF2-40B4-BE49-F238E27FC236}">
                    <a16:creationId xmlns:a16="http://schemas.microsoft.com/office/drawing/2014/main" id="{F804D9BE-B59F-1F25-5EAE-B32F2B5B5C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360" y="1689797"/>
                <a:ext cx="11514364" cy="467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400" b="1" kern="1200" cap="all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8900" indent="-889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 2" panose="05020102010507070707" pitchFamily="18" charset="2"/>
                  </a:defRPr>
                </a:lvl4pPr>
                <a:lvl5pPr marL="179388" indent="-904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2"/>
                  </a:buClr>
                  <a:buSzPct val="100000"/>
                  <a:buFont typeface="Symbol" panose="05050102010706020507" pitchFamily="18" charset="2"/>
                  <a:buChar char="·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6700" indent="-87313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74650" lvl="3" indent="-285750">
                  <a:lnSpc>
                    <a:spcPct val="100000"/>
                  </a:lnSpc>
                </a:pPr>
                <a:r>
                  <a:rPr lang="en-US" sz="2000" b="1" kern="0" dirty="0"/>
                  <a:t>Covariance quality is generally poor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000" b="0" i="1" kern="0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s-ES" sz="20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≫1</m:t>
                        </m:r>
                      </m:e>
                    </m:d>
                  </m:oMath>
                </a14:m>
                <a:r>
                  <a:rPr lang="en-US" sz="2000" kern="0" dirty="0"/>
                  <a:t> across libraries</a:t>
                </a:r>
              </a:p>
              <a:p>
                <a:pPr marL="374650" lvl="3" indent="-285750">
                  <a:lnSpc>
                    <a:spcPct val="10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From a </a:t>
                </a:r>
                <a:r>
                  <a:rPr lang="en-US" sz="2000" b="1" dirty="0">
                    <a:effectLst/>
                    <a:ea typeface="Times New Roman" panose="02020603050405020304" pitchFamily="18" charset="0"/>
                  </a:rPr>
                  <a:t>nuclear safety standpoint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, uncertainties must be accurate or conservative without any doubts, therefore reliability of ND variances/covariances is an issue</a:t>
                </a:r>
              </a:p>
              <a:p>
                <a:pPr marL="374650" lvl="3" indent="-285750">
                  <a:lnSpc>
                    <a:spcPct val="100000"/>
                  </a:lnSpc>
                </a:pPr>
                <a:r>
                  <a:rPr lang="en-US" sz="2000" dirty="0"/>
                  <a:t>Which </a:t>
                </a:r>
                <a:r>
                  <a:rPr lang="en-US" sz="2000" b="1" dirty="0"/>
                  <a:t>experimental datasets</a:t>
                </a:r>
                <a:r>
                  <a:rPr lang="en-US" sz="2000" dirty="0"/>
                  <a:t> were actually used in the evaluations?</a:t>
                </a:r>
              </a:p>
              <a:p>
                <a:pPr marL="552450" lvl="5" indent="-285750">
                  <a:lnSpc>
                    <a:spcPct val="100000"/>
                  </a:lnSpc>
                </a:pPr>
                <a:r>
                  <a:rPr lang="en-US" sz="1900" dirty="0"/>
                  <a:t>Big data sets of experiments are they trustworthy?</a:t>
                </a:r>
              </a:p>
              <a:p>
                <a:pPr marL="374650" lvl="3" indent="-285750">
                  <a:lnSpc>
                    <a:spcPct val="100000"/>
                  </a:lnSpc>
                </a:pPr>
                <a:r>
                  <a:rPr lang="en-US" sz="2000" dirty="0"/>
                  <a:t>What </a:t>
                </a:r>
                <a:r>
                  <a:rPr lang="en-US" sz="2000" b="1" dirty="0"/>
                  <a:t>energy resolution assumptions</a:t>
                </a:r>
                <a:r>
                  <a:rPr lang="en-US" sz="2000" dirty="0"/>
                  <a:t> were applied in cases where experimental resolution is unclear or unavailable?</a:t>
                </a:r>
              </a:p>
              <a:p>
                <a:pPr marL="374650" lvl="3" indent="-285750">
                  <a:lnSpc>
                    <a:spcPct val="100000"/>
                  </a:lnSpc>
                </a:pPr>
                <a:r>
                  <a:rPr lang="en-US" sz="2000" dirty="0"/>
                  <a:t>Which </a:t>
                </a:r>
                <a:r>
                  <a:rPr lang="en-US" sz="2000" b="1" dirty="0"/>
                  <a:t>integral benchmarks</a:t>
                </a:r>
                <a:r>
                  <a:rPr lang="en-US" sz="2000" dirty="0"/>
                  <a:t> were used to validate the evaluations?</a:t>
                </a:r>
              </a:p>
              <a:p>
                <a:pPr marL="374650" lvl="3" indent="-285750">
                  <a:lnSpc>
                    <a:spcPct val="100000"/>
                  </a:lnSpc>
                </a:pPr>
                <a:r>
                  <a:rPr lang="en-US" sz="2000" b="1" dirty="0"/>
                  <a:t>Missing correlations</a:t>
                </a:r>
                <a:r>
                  <a:rPr lang="en-US" sz="2000" dirty="0"/>
                  <a:t> between cross sections and angular distributions are acknowledged as important</a:t>
                </a:r>
              </a:p>
              <a:p>
                <a:pPr marL="552450" lvl="5" indent="-285750">
                  <a:lnSpc>
                    <a:spcPct val="100000"/>
                  </a:lnSpc>
                </a:pPr>
                <a:r>
                  <a:rPr lang="en-US" sz="2000" dirty="0"/>
                  <a:t>Is it preferable to </a:t>
                </a:r>
                <a:r>
                  <a:rPr lang="en-US" sz="2000" b="1" dirty="0"/>
                  <a:t>exclude correlations entirely</a:t>
                </a:r>
                <a:r>
                  <a:rPr lang="en-US" sz="2000" dirty="0"/>
                  <a:t> rather than include model-driven correlations (e.g. TALYS-based)?</a:t>
                </a:r>
                <a:endParaRPr lang="en-US" sz="2000" kern="0" dirty="0"/>
              </a:p>
              <a:p>
                <a:pPr marL="374650" lvl="3" indent="-285750">
                  <a:lnSpc>
                    <a:spcPct val="100000"/>
                  </a:lnSpc>
                </a:pPr>
                <a:r>
                  <a:rPr lang="en-US" sz="2000" dirty="0"/>
                  <a:t>Is there a </a:t>
                </a:r>
                <a:r>
                  <a:rPr lang="en-US" sz="2000" b="1" dirty="0"/>
                  <a:t>perspective or timeline for a new Fe-56 evaluation</a:t>
                </a:r>
                <a:r>
                  <a:rPr lang="en-US" sz="2000" dirty="0"/>
                  <a:t>, including improved covariances?</a:t>
                </a:r>
              </a:p>
            </p:txBody>
          </p:sp>
        </mc:Choice>
        <mc:Fallback>
          <p:sp>
            <p:nvSpPr>
              <p:cNvPr id="15" name="Content Placeholder 8">
                <a:extLst>
                  <a:ext uri="{FF2B5EF4-FFF2-40B4-BE49-F238E27FC236}">
                    <a16:creationId xmlns:a16="http://schemas.microsoft.com/office/drawing/2014/main" id="{F804D9BE-B59F-1F25-5EAE-B32F2B5B5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60" y="1689797"/>
                <a:ext cx="11514364" cy="4673600"/>
              </a:xfrm>
              <a:prstGeom prst="rect">
                <a:avLst/>
              </a:prstGeom>
              <a:blipFill>
                <a:blip r:embed="rId2"/>
                <a:stretch>
                  <a:fillRect t="-522" r="-582" b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242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B2AE-1761-9F52-27F4-1EF409054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290E2-3DE8-1E28-EF50-6AD5FF7A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89" y="2536348"/>
            <a:ext cx="6355011" cy="892652"/>
          </a:xfrm>
        </p:spPr>
        <p:txBody>
          <a:bodyPr>
            <a:normAutofit/>
          </a:bodyPr>
          <a:lstStyle/>
          <a:p>
            <a:r>
              <a:rPr lang="en-US" sz="3200" dirty="0"/>
              <a:t>BACKUP SLIDES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1EBC0-E7AB-0CAE-8E7B-AC12C0BF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6C39321-845C-E460-03BE-0FC4A6FB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83C8470-B238-EE97-8BD6-A33E6DF8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681105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2B383-F3B2-4482-7108-91383FAE9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152C33F5-BDAF-5642-3181-0F38EA0C659F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1B8DE3-8D9E-7E47-069E-50158205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461818"/>
            <a:ext cx="11592174" cy="552753"/>
          </a:xfrm>
        </p:spPr>
        <p:txBody>
          <a:bodyPr>
            <a:normAutofit fontScale="90000"/>
          </a:bodyPr>
          <a:lstStyle/>
          <a:p>
            <a:r>
              <a:rPr lang="en-US" dirty="0"/>
              <a:t>Propagation of uncertainties to differential cross section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45A231-C2A0-7751-FA31-4E94C016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800" noProof="0" dirty="0"/>
              <a:t>November</a:t>
            </a:r>
            <a:r>
              <a:rPr lang="fr-FR" sz="800" dirty="0"/>
              <a:t>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16DD20-501E-216F-4F81-4DB44341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z="800" dirty="0"/>
              <a:t>Impact of elastic scattering angular distribution covariances on fast neutron fluence; Application to Fe-56</a:t>
            </a:r>
            <a:endParaRPr lang="fr-FR" sz="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9EF50-5038-1B91-D6E2-6ECC1F50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54</a:t>
            </a:fld>
            <a:endParaRPr lang="fr-F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5B2D6C-D693-2F0B-696F-E0DD7B8304EC}"/>
              </a:ext>
            </a:extLst>
          </p:cNvPr>
          <p:cNvGrpSpPr/>
          <p:nvPr/>
        </p:nvGrpSpPr>
        <p:grpSpPr>
          <a:xfrm>
            <a:off x="1075612" y="1372883"/>
            <a:ext cx="6156460" cy="934502"/>
            <a:chOff x="992485" y="1237673"/>
            <a:chExt cx="6156460" cy="93450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A0A490B-18CD-540B-C233-34E3E31AF625}"/>
                </a:ext>
              </a:extLst>
            </p:cNvPr>
            <p:cNvSpPr/>
            <p:nvPr/>
          </p:nvSpPr>
          <p:spPr>
            <a:xfrm>
              <a:off x="1126836" y="1237673"/>
              <a:ext cx="6022109" cy="934502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B7F383E-C69A-DCF0-B98F-D627FEC7B241}"/>
                    </a:ext>
                  </a:extLst>
                </p:cNvPr>
                <p:cNvSpPr txBox="1"/>
                <p:nvPr/>
              </p:nvSpPr>
              <p:spPr>
                <a:xfrm>
                  <a:off x="992485" y="1277969"/>
                  <a:ext cx="6156036" cy="8714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Ω</m:t>
                            </m:r>
                          </m:den>
                        </m:f>
                        <m:r>
                          <a:rPr lang="es-E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s-E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𝒆𝒍</m:t>
                                </m:r>
                              </m:sub>
                            </m:sSub>
                          </m:num>
                          <m:den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sup>
                          <m:e>
                            <m:f>
                              <m:fPr>
                                <m:ctrlP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s-E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s-E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E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d>
                            <m:r>
                              <a:rPr lang="es-E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s-E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s-E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  <m:r>
                              <a:rPr lang="es-E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  <m:r>
                              <a:rPr lang="es-E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B7F383E-C69A-DCF0-B98F-D627FEC7B2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485" y="1277969"/>
                  <a:ext cx="6156036" cy="87145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607730-37FB-0AC0-32DC-401733F2A229}"/>
              </a:ext>
            </a:extLst>
          </p:cNvPr>
          <p:cNvGrpSpPr/>
          <p:nvPr/>
        </p:nvGrpSpPr>
        <p:grpSpPr>
          <a:xfrm>
            <a:off x="3017858" y="5274526"/>
            <a:ext cx="6156036" cy="871457"/>
            <a:chOff x="2844377" y="5190836"/>
            <a:chExt cx="6156036" cy="87145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1CE7BC3-3416-D20E-1BD4-44D3DF001243}"/>
                </a:ext>
              </a:extLst>
            </p:cNvPr>
            <p:cNvSpPr/>
            <p:nvPr/>
          </p:nvSpPr>
          <p:spPr>
            <a:xfrm>
              <a:off x="2844377" y="5190836"/>
              <a:ext cx="6156036" cy="87145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DCBB6BF-92FA-900B-C57B-AB97849E5EBC}"/>
                    </a:ext>
                  </a:extLst>
                </p:cNvPr>
                <p:cNvSpPr txBox="1"/>
                <p:nvPr/>
              </p:nvSpPr>
              <p:spPr>
                <a:xfrm>
                  <a:off x="2844377" y="5248457"/>
                  <a:ext cx="6156036" cy="7750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</m:d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E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</m:sub>
                            </m:sSub>
                          </m:e>
                        </m:d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DCBB6BF-92FA-900B-C57B-AB97849E5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4377" y="5248457"/>
                  <a:ext cx="6156036" cy="7750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508FC2-867A-312C-5601-E6AF8C4B9930}"/>
              </a:ext>
            </a:extLst>
          </p:cNvPr>
          <p:cNvGrpSpPr/>
          <p:nvPr/>
        </p:nvGrpSpPr>
        <p:grpSpPr>
          <a:xfrm>
            <a:off x="2138448" y="2665697"/>
            <a:ext cx="4049916" cy="2118739"/>
            <a:chOff x="2138448" y="2665697"/>
            <a:chExt cx="4049916" cy="211873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95CE06-CE77-06C1-876E-3CED9F022743}"/>
                </a:ext>
              </a:extLst>
            </p:cNvPr>
            <p:cNvSpPr/>
            <p:nvPr/>
          </p:nvSpPr>
          <p:spPr>
            <a:xfrm>
              <a:off x="2189018" y="2665697"/>
              <a:ext cx="3999346" cy="2118739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2604A5-4BF1-C744-9569-3443BFEA7775}"/>
                    </a:ext>
                  </a:extLst>
                </p:cNvPr>
                <p:cNvSpPr txBox="1"/>
                <p:nvPr/>
              </p:nvSpPr>
              <p:spPr>
                <a:xfrm>
                  <a:off x="2138448" y="2756580"/>
                  <a:ext cx="3755367" cy="6183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Ω</m:t>
                            </m:r>
                          </m:den>
                        </m:f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</m:sub>
                            </m:sSub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2604A5-4BF1-C744-9569-3443BFEA7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8448" y="2756580"/>
                  <a:ext cx="3755367" cy="6183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60CE4CB-EA2E-4A9B-D5E7-7A30BEC9B997}"/>
                    </a:ext>
                  </a:extLst>
                </p:cNvPr>
                <p:cNvSpPr txBox="1"/>
                <p:nvPr/>
              </p:nvSpPr>
              <p:spPr>
                <a:xfrm>
                  <a:off x="2474532" y="3903579"/>
                  <a:ext cx="1527095" cy="6766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</m:sub>
                            </m:sSub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60CE4CB-EA2E-4A9B-D5E7-7A30BEC9B9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532" y="3903579"/>
                  <a:ext cx="1527095" cy="67666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4A81A73-95D5-F65D-0959-292CD56A9996}"/>
                    </a:ext>
                  </a:extLst>
                </p:cNvPr>
                <p:cNvSpPr txBox="1"/>
                <p:nvPr/>
              </p:nvSpPr>
              <p:spPr>
                <a:xfrm>
                  <a:off x="4326424" y="3902360"/>
                  <a:ext cx="1685639" cy="6190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</m:sub>
                            </m:sSub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4A81A73-95D5-F65D-0959-292CD56A99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6424" y="3902360"/>
                  <a:ext cx="1685639" cy="61908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D29D23-39D6-B699-4247-63B3DACB7CA2}"/>
                </a:ext>
              </a:extLst>
            </p:cNvPr>
            <p:cNvSpPr txBox="1"/>
            <p:nvPr/>
          </p:nvSpPr>
          <p:spPr>
            <a:xfrm>
              <a:off x="3526171" y="3513035"/>
              <a:ext cx="1230746" cy="36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Gradients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039C75-28B2-9762-FFEA-B1D87BE3685E}"/>
              </a:ext>
            </a:extLst>
          </p:cNvPr>
          <p:cNvGrpSpPr/>
          <p:nvPr/>
        </p:nvGrpSpPr>
        <p:grpSpPr>
          <a:xfrm>
            <a:off x="7687655" y="1680336"/>
            <a:ext cx="4130417" cy="2467739"/>
            <a:chOff x="7449126" y="2437966"/>
            <a:chExt cx="4130417" cy="24677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8CEA37-16DF-7B55-DBF5-609FF4424746}"/>
                </a:ext>
              </a:extLst>
            </p:cNvPr>
            <p:cNvGrpSpPr/>
            <p:nvPr/>
          </p:nvGrpSpPr>
          <p:grpSpPr>
            <a:xfrm>
              <a:off x="7449126" y="2437966"/>
              <a:ext cx="4072557" cy="2467739"/>
              <a:chOff x="7975207" y="1689796"/>
              <a:chExt cx="4072557" cy="246773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88EAB4-5D37-EB31-CCDB-7E69437F1BC7}"/>
                  </a:ext>
                </a:extLst>
              </p:cNvPr>
              <p:cNvSpPr/>
              <p:nvPr/>
            </p:nvSpPr>
            <p:spPr>
              <a:xfrm>
                <a:off x="8463546" y="1689796"/>
                <a:ext cx="3584218" cy="2467739"/>
              </a:xfrm>
              <a:prstGeom prst="rect">
                <a:avLst/>
              </a:prstGeom>
              <a:effectLst>
                <a:softEdge rad="63500"/>
              </a:effectLst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99C477B-4D37-CC23-1B9D-5F25B3C1604E}"/>
                      </a:ext>
                    </a:extLst>
                  </p:cNvPr>
                  <p:cNvSpPr txBox="1"/>
                  <p:nvPr/>
                </p:nvSpPr>
                <p:spPr>
                  <a:xfrm>
                    <a:off x="7975207" y="1921647"/>
                    <a:ext cx="2931473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99C477B-4D37-CC23-1B9D-5F25B3C160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5207" y="1921647"/>
                    <a:ext cx="2931473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A9048DC-5E40-DF32-3FBD-E23931B36A4E}"/>
                      </a:ext>
                    </a:extLst>
                  </p:cNvPr>
                  <p:cNvSpPr txBox="1"/>
                  <p:nvPr/>
                </p:nvSpPr>
                <p:spPr>
                  <a:xfrm>
                    <a:off x="8269640" y="2379703"/>
                    <a:ext cx="2931473" cy="56861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A9048DC-5E40-DF32-3FBD-E23931B36A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69640" y="2379703"/>
                    <a:ext cx="2931473" cy="56861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18DC5EE-DFBE-AA37-9AC1-5B83DD0E0275}"/>
                      </a:ext>
                    </a:extLst>
                  </p:cNvPr>
                  <p:cNvSpPr txBox="1"/>
                  <p:nvPr/>
                </p:nvSpPr>
                <p:spPr>
                  <a:xfrm>
                    <a:off x="8432121" y="3075731"/>
                    <a:ext cx="2931473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18DC5EE-DFBE-AA37-9AC1-5B83DD0E02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2121" y="3075731"/>
                    <a:ext cx="2931473" cy="33855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F0634E4-99A3-3374-AEA3-D19BD8E1A03E}"/>
                      </a:ext>
                    </a:extLst>
                  </p:cNvPr>
                  <p:cNvSpPr txBox="1"/>
                  <p:nvPr/>
                </p:nvSpPr>
                <p:spPr>
                  <a:xfrm>
                    <a:off x="7975207" y="3643158"/>
                    <a:ext cx="2931473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F0634E4-99A3-3374-AEA3-D19BD8E1A0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5207" y="3643158"/>
                    <a:ext cx="2931473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0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4EF12EE-5B85-F565-67EF-8809A73A5610}"/>
                    </a:ext>
                  </a:extLst>
                </p:cNvPr>
                <p:cNvSpPr txBox="1"/>
                <p:nvPr/>
              </p:nvSpPr>
              <p:spPr>
                <a:xfrm>
                  <a:off x="9665210" y="2684950"/>
                  <a:ext cx="191433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sz="160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𝐶𝑜𝑣</m:t>
                        </m:r>
                        <m:d>
                          <m:d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4EF12EE-5B85-F565-67EF-8809A73A56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5210" y="2684950"/>
                  <a:ext cx="1914333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892AE9-A140-A8C1-C954-A5D634947C6E}"/>
              </a:ext>
            </a:extLst>
          </p:cNvPr>
          <p:cNvCxnSpPr>
            <a:cxnSpLocks/>
          </p:cNvCxnSpPr>
          <p:nvPr/>
        </p:nvCxnSpPr>
        <p:spPr>
          <a:xfrm>
            <a:off x="7398327" y="1927320"/>
            <a:ext cx="746242" cy="15414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01B8AA-0BC0-4615-F400-FC3928779692}"/>
              </a:ext>
            </a:extLst>
          </p:cNvPr>
          <p:cNvCxnSpPr>
            <a:cxnSpLocks/>
          </p:cNvCxnSpPr>
          <p:nvPr/>
        </p:nvCxnSpPr>
        <p:spPr>
          <a:xfrm flipH="1">
            <a:off x="6382270" y="3538065"/>
            <a:ext cx="1704439" cy="11560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B43352-B950-99BE-B877-C7FCBA35E581}"/>
              </a:ext>
            </a:extLst>
          </p:cNvPr>
          <p:cNvCxnSpPr>
            <a:cxnSpLocks/>
          </p:cNvCxnSpPr>
          <p:nvPr/>
        </p:nvCxnSpPr>
        <p:spPr>
          <a:xfrm>
            <a:off x="4257963" y="4856442"/>
            <a:ext cx="0" cy="35436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58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4F074-91BE-ACE8-94A5-19BA632BF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F6371F34-A0A5-4249-38C4-0611203FD644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80D954-6B43-033A-AFC0-B01231A0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461818"/>
            <a:ext cx="11592174" cy="552753"/>
          </a:xfrm>
        </p:spPr>
        <p:txBody>
          <a:bodyPr>
            <a:normAutofit/>
          </a:bodyPr>
          <a:lstStyle/>
          <a:p>
            <a:r>
              <a:rPr lang="en-US" dirty="0"/>
              <a:t>Energy folding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18BB73-D96A-B81F-6CDD-D2F506A0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800" noProof="0" dirty="0"/>
              <a:t>November</a:t>
            </a:r>
            <a:r>
              <a:rPr lang="fr-FR" sz="800" dirty="0"/>
              <a:t>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817E4-65F0-B603-718A-D67C45E3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z="800" dirty="0"/>
              <a:t>Impact of elastic scattering angular distribution covariances on fast neutron fluence; Application to Fe-56</a:t>
            </a:r>
            <a:endParaRPr lang="fr-FR" sz="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C41457-31B7-13AB-F4E6-506A8B7C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55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222CFC-DA09-7754-0244-6F32E6130B83}"/>
                  </a:ext>
                </a:extLst>
              </p:cNvPr>
              <p:cNvSpPr txBox="1"/>
              <p:nvPr/>
            </p:nvSpPr>
            <p:spPr>
              <a:xfrm>
                <a:off x="6413156" y="2039781"/>
                <a:ext cx="1266564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ad>
                        <m:radPr>
                          <m:deg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222CFC-DA09-7754-0244-6F32E6130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156" y="2039781"/>
                <a:ext cx="1266564" cy="501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0364E1D-23FA-CAF3-18E9-0C60F2F8ABEE}"/>
                  </a:ext>
                </a:extLst>
              </p:cNvPr>
              <p:cNvSpPr txBox="1"/>
              <p:nvPr/>
            </p:nvSpPr>
            <p:spPr>
              <a:xfrm>
                <a:off x="8482075" y="2070555"/>
                <a:ext cx="2318712" cy="519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𝐹𝑊𝐻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𝐹𝑊𝐻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0364E1D-23FA-CAF3-18E9-0C60F2F8A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075" y="2070555"/>
                <a:ext cx="2318712" cy="519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AA9CE0B-9E07-0348-2FF9-EBBE59473247}"/>
              </a:ext>
            </a:extLst>
          </p:cNvPr>
          <p:cNvSpPr txBox="1"/>
          <p:nvPr/>
        </p:nvSpPr>
        <p:spPr>
          <a:xfrm>
            <a:off x="7977352" y="2119622"/>
            <a:ext cx="14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6613E1-4513-828B-DA7B-3364831485CC}"/>
                  </a:ext>
                </a:extLst>
              </p:cNvPr>
              <p:cNvSpPr txBox="1"/>
              <p:nvPr/>
            </p:nvSpPr>
            <p:spPr>
              <a:xfrm>
                <a:off x="6413156" y="2886035"/>
                <a:ext cx="3644780" cy="523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𝑠𝑡𝑑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𝐹𝑊𝐻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𝐹𝑊𝐻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6613E1-4513-828B-DA7B-33648314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156" y="2886035"/>
                <a:ext cx="3644780" cy="523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2C05E3-82FC-B1E0-E4F0-1BFA8B6925D0}"/>
                  </a:ext>
                </a:extLst>
              </p:cNvPr>
              <p:cNvSpPr txBox="1"/>
              <p:nvPr/>
            </p:nvSpPr>
            <p:spPr>
              <a:xfrm>
                <a:off x="2086752" y="4378878"/>
                <a:ext cx="2766335" cy="555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2C05E3-82FC-B1E0-E4F0-1BFA8B692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752" y="4378878"/>
                <a:ext cx="2766335" cy="555601"/>
              </a:xfrm>
              <a:prstGeom prst="rect">
                <a:avLst/>
              </a:prstGeom>
              <a:blipFill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8">
                <a:extLst>
                  <a:ext uri="{FF2B5EF4-FFF2-40B4-BE49-F238E27FC236}">
                    <a16:creationId xmlns:a16="http://schemas.microsoft.com/office/drawing/2014/main" id="{DDB3BEF3-C03C-A45F-5BE0-A33CAD1583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5234" y="1260633"/>
                <a:ext cx="10788183" cy="369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400" b="1" kern="1200" cap="all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8900" indent="-889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 2" panose="05020102010507070707" pitchFamily="18" charset="2"/>
                  </a:defRPr>
                </a:lvl4pPr>
                <a:lvl5pPr marL="179388" indent="-904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2"/>
                  </a:buClr>
                  <a:buSzPct val="100000"/>
                  <a:buFont typeface="Symbol" panose="05050102010706020507" pitchFamily="18" charset="2"/>
                  <a:buChar char="·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6700" indent="-87313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74650" lvl="3" indent="-285750">
                  <a:lnSpc>
                    <a:spcPct val="100000"/>
                  </a:lnSpc>
                </a:pPr>
                <a:r>
                  <a:rPr lang="en-US" sz="1600" b="1" dirty="0"/>
                  <a:t>Goal: </a:t>
                </a:r>
                <a:r>
                  <a:rPr lang="en-US" sz="1600" dirty="0"/>
                  <a:t>Smooth cross sections at energy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/>
                  <a:t> by averaging the evaluated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1600" kern="0" dirty="0"/>
                  <a:t> over a finite energy resolution</a:t>
                </a:r>
              </a:p>
            </p:txBody>
          </p:sp>
        </mc:Choice>
        <mc:Fallback xmlns="">
          <p:sp>
            <p:nvSpPr>
              <p:cNvPr id="36" name="Content Placeholder 8">
                <a:extLst>
                  <a:ext uri="{FF2B5EF4-FFF2-40B4-BE49-F238E27FC236}">
                    <a16:creationId xmlns:a16="http://schemas.microsoft.com/office/drawing/2014/main" id="{DDB3BEF3-C03C-A45F-5BE0-A33CAD158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34" y="1260633"/>
                <a:ext cx="10788183" cy="369332"/>
              </a:xfrm>
              <a:prstGeom prst="rect">
                <a:avLst/>
              </a:prstGeom>
              <a:blipFill>
                <a:blip r:embed="rId6"/>
                <a:stretch>
                  <a:fillRect t="-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4F31784-100F-3036-5637-077A407885E8}"/>
                  </a:ext>
                </a:extLst>
              </p:cNvPr>
              <p:cNvSpPr txBox="1"/>
              <p:nvPr/>
            </p:nvSpPr>
            <p:spPr>
              <a:xfrm>
                <a:off x="400079" y="1875284"/>
                <a:ext cx="4910447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s-E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</m:d>
                    <m:r>
                      <a:rPr lang="es-E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neutron energy variable in the evaluation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s-ES" sz="1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</m:d>
                    <m:r>
                      <a:rPr lang="es-E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/>
                  <a:t>central energy where we want the folded value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s-E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s-E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𝑏𝑎𝑟𝑛</m:t>
                        </m:r>
                      </m:e>
                    </m:d>
                    <m:r>
                      <a:rPr lang="es-E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200" dirty="0"/>
                  <a:t>cross section from the evaluation (resonance structure)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s-E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s-E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/>
                  <a:t> flight path length (source 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 detector)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r>
                      <a:rPr lang="es-ES" sz="1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s-E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/>
                  <a:t>time of </a:t>
                </a:r>
                <a:r>
                  <a:rPr lang="en-US" sz="1200" dirty="0" err="1"/>
                  <a:t>flighy</a:t>
                </a:r>
                <a:r>
                  <a:rPr lang="en-US" sz="1200" dirty="0"/>
                  <a:t> (TOF) corresponding to energy </a:t>
                </a:r>
                <a14:m>
                  <m:oMath xmlns:m="http://schemas.openxmlformats.org/officeDocument/2006/math">
                    <m:r>
                      <a:rPr lang="es-ES" sz="1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𝑭𝑾𝑯</m:t>
                    </m:r>
                    <m:sSub>
                      <m:sSubPr>
                        <m:ctrlP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s-ES" sz="1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s-E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/>
                  <a:t>timing resolution (Full Width at Half Maximum)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𝑭𝑾𝑯</m:t>
                    </m:r>
                    <m:sSub>
                      <m:sSubPr>
                        <m:ctrlPr>
                          <a:rPr lang="es-ES" sz="1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s-ES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s-ES" sz="1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</m:d>
                    <m:r>
                      <a:rPr lang="es-E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/>
                  <a:t>corresponding energy resolution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𝒔𝒕𝒅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s-ES" sz="1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s-ES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s-E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𝑏𝑎𝑟𝑛</m:t>
                        </m:r>
                      </m:e>
                    </m:d>
                    <m:r>
                      <a:rPr lang="es-E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200" dirty="0"/>
                  <a:t>Gaussian standard deviation in energy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s-ES" sz="1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/>
                  <a:t>neutron mass</a:t>
                </a: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4F31784-100F-3036-5637-077A40788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79" y="1875284"/>
                <a:ext cx="4910447" cy="1846659"/>
              </a:xfrm>
              <a:prstGeom prst="rect">
                <a:avLst/>
              </a:prstGeom>
              <a:blipFill>
                <a:blip r:embed="rId7"/>
                <a:stretch>
                  <a:fillRect l="-1863" t="-2970" r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8">
                <a:extLst>
                  <a:ext uri="{FF2B5EF4-FFF2-40B4-BE49-F238E27FC236}">
                    <a16:creationId xmlns:a16="http://schemas.microsoft.com/office/drawing/2014/main" id="{600C8763-D324-A0E5-8AC9-46F7437BAA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5234" y="3934358"/>
                <a:ext cx="10788183" cy="369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400" b="1" kern="1200" cap="all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8900" indent="-889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 2" panose="05020102010507070707" pitchFamily="18" charset="2"/>
                  </a:defRPr>
                </a:lvl4pPr>
                <a:lvl5pPr marL="179388" indent="-904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2"/>
                  </a:buClr>
                  <a:buSzPct val="100000"/>
                  <a:buFont typeface="Symbol" panose="05050102010706020507" pitchFamily="18" charset="2"/>
                  <a:buChar char="·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6700" indent="-87313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74650" lvl="3" indent="-285750">
                  <a:lnSpc>
                    <a:spcPct val="100000"/>
                  </a:lnSpc>
                </a:pPr>
                <a:r>
                  <a:rPr lang="en-US" sz="1600" noProof="0" dirty="0">
                    <a:solidFill>
                      <a:schemeClr val="tx1"/>
                    </a:solidFill>
                  </a:rPr>
                  <a:t>Define a Gaussian resolution kernel 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16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noProof="0" dirty="0">
                    <a:solidFill>
                      <a:schemeClr val="tx1"/>
                    </a:solidFill>
                  </a:rPr>
                  <a:t> </a:t>
                </a:r>
                <a:endParaRPr lang="en-US" sz="1600" kern="0" noProof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8">
                <a:extLst>
                  <a:ext uri="{FF2B5EF4-FFF2-40B4-BE49-F238E27FC236}">
                    <a16:creationId xmlns:a16="http://schemas.microsoft.com/office/drawing/2014/main" id="{600C8763-D324-A0E5-8AC9-46F7437BA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34" y="3934358"/>
                <a:ext cx="10788183" cy="369332"/>
              </a:xfrm>
              <a:prstGeom prst="rect">
                <a:avLst/>
              </a:prstGeom>
              <a:blipFill>
                <a:blip r:embed="rId8"/>
                <a:stretch>
                  <a:fillRect t="-491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B189B477-8DD5-32FF-D808-C9D7135326A1}"/>
              </a:ext>
            </a:extLst>
          </p:cNvPr>
          <p:cNvSpPr txBox="1">
            <a:spLocks/>
          </p:cNvSpPr>
          <p:nvPr/>
        </p:nvSpPr>
        <p:spPr>
          <a:xfrm>
            <a:off x="1115234" y="5149278"/>
            <a:ext cx="10788183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900" indent="-88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873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0" lvl="3" indent="-285750">
              <a:lnSpc>
                <a:spcPct val="100000"/>
              </a:lnSpc>
            </a:pPr>
            <a:r>
              <a:rPr lang="en-US" sz="1600" noProof="0" dirty="0">
                <a:solidFill>
                  <a:schemeClr val="tx1"/>
                </a:solidFill>
              </a:rPr>
              <a:t>Folded cross section with normalized Gaussian average:</a:t>
            </a:r>
            <a:endParaRPr lang="en-US" sz="1600" kern="0" noProof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E6A1A7-9E99-22BD-EE1D-993E9C2450C6}"/>
                  </a:ext>
                </a:extLst>
              </p:cNvPr>
              <p:cNvSpPr txBox="1"/>
              <p:nvPr/>
            </p:nvSpPr>
            <p:spPr>
              <a:xfrm>
                <a:off x="2086752" y="5593798"/>
                <a:ext cx="2729914" cy="603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𝑓𝑜𝑙𝑑</m:t>
                          </m:r>
                        </m:sub>
                      </m:sSub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E6A1A7-9E99-22BD-EE1D-993E9C245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752" y="5593798"/>
                <a:ext cx="2729914" cy="6039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24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FBFDA-CC42-9B1B-698F-83DCD2133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7F61681B-AFEE-FB7D-D6BC-A6BF7FE2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8" y="1397953"/>
            <a:ext cx="6041739" cy="453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llipse 4">
            <a:extLst>
              <a:ext uri="{FF2B5EF4-FFF2-40B4-BE49-F238E27FC236}">
                <a16:creationId xmlns:a16="http://schemas.microsoft.com/office/drawing/2014/main" id="{DEEE5377-3D2D-CA86-A95D-43C8A7EE2AE4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693BB8-65A4-FE91-154A-94F034EC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461818"/>
            <a:ext cx="11592174" cy="552753"/>
          </a:xfrm>
        </p:spPr>
        <p:txBody>
          <a:bodyPr/>
          <a:lstStyle/>
          <a:p>
            <a:r>
              <a:rPr lang="en-US" dirty="0"/>
              <a:t>Legendre coefficients and polynomial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5B907-9B4C-A066-B14A-89002872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0E7DDE-9268-A2DC-4300-EEE935FDD290}"/>
                  </a:ext>
                </a:extLst>
              </p:cNvPr>
              <p:cNvSpPr txBox="1"/>
              <p:nvPr/>
            </p:nvSpPr>
            <p:spPr>
              <a:xfrm>
                <a:off x="6675729" y="1557052"/>
                <a:ext cx="4979391" cy="8714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1" i="1" smtClean="0">
                                  <a:solidFill>
                                    <a:srgbClr val="009E4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solidFill>
                                    <a:srgbClr val="009E47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s-ES" b="1" i="1">
                                  <a:solidFill>
                                    <a:srgbClr val="009E47"/>
                                  </a:solidFill>
                                  <a:latin typeface="Cambria Math" panose="02040503050406030204" pitchFamily="18" charset="0"/>
                                </a:rPr>
                                <m:t>𝒆𝒍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d>
                            <m:dPr>
                              <m:ctrlPr>
                                <a:rPr lang="es-E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es-E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s-E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r>
                            <a:rPr lang="es-E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s-E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0E7DDE-9268-A2DC-4300-EEE935FDD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729" y="1557052"/>
                <a:ext cx="4979391" cy="8714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4EA46A-DCDD-BF82-671B-0A2D70E952CB}"/>
                  </a:ext>
                </a:extLst>
              </p:cNvPr>
              <p:cNvSpPr txBox="1"/>
              <p:nvPr/>
            </p:nvSpPr>
            <p:spPr>
              <a:xfrm>
                <a:off x="6743568" y="2984262"/>
                <a:ext cx="3287334" cy="212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05CD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5CD05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b="1" i="1" smtClean="0">
                            <a:solidFill>
                              <a:srgbClr val="05CD05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s-ES" b="1" i="1">
                            <a:solidFill>
                              <a:srgbClr val="05CD0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solidFill>
                              <a:srgbClr val="05CD05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s-ES" b="1" i="1" smtClean="0">
                        <a:solidFill>
                          <a:srgbClr val="05CD0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 smtClean="0">
                        <a:solidFill>
                          <a:srgbClr val="05CD05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5CD05"/>
                    </a:solidFill>
                  </a:rPr>
                  <a:t> 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18D0A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18D0A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b="1" i="1">
                            <a:solidFill>
                              <a:srgbClr val="18D0A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s-ES" b="1" i="1">
                            <a:solidFill>
                              <a:srgbClr val="18D0A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solidFill>
                              <a:srgbClr val="18D0A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s-ES" b="1" i="1">
                        <a:solidFill>
                          <a:srgbClr val="18D0A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>
                        <a:solidFill>
                          <a:srgbClr val="18D0A2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s-ES" b="1" i="0" smtClean="0">
                        <a:solidFill>
                          <a:srgbClr val="18D0A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0" smtClean="0">
                        <a:solidFill>
                          <a:srgbClr val="18D0A2"/>
                        </a:solidFill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s-ES" b="1" i="0" smtClean="0">
                        <a:solidFill>
                          <a:srgbClr val="18D0A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solidFill>
                          <a:srgbClr val="18D0A2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s-ES" b="1" i="1" smtClean="0">
                        <a:solidFill>
                          <a:srgbClr val="18D0A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18D0A2"/>
                    </a:solidFill>
                  </a:rPr>
                  <a:t> 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b="1" i="1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s-ES" b="1" i="1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s-ES" b="1" i="1">
                        <a:solidFill>
                          <a:srgbClr val="1111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1" i="1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1" i="1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ES" b="1" i="1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s-ES" b="1" i="1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s-ES" b="1" i="1">
                                <a:solidFill>
                                  <a:srgbClr val="1111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1" i="1">
                                <a:solidFill>
                                  <a:srgbClr val="1111FF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s-ES" b="1" i="1">
                                <a:solidFill>
                                  <a:srgbClr val="1111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s-ES" b="1" i="1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1" i="1">
                            <a:solidFill>
                              <a:srgbClr val="1111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s-ES" b="1" dirty="0">
                    <a:solidFill>
                      <a:srgbClr val="1111FF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b="1" i="1" smtClean="0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s-ES" b="1" i="1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s-ES" b="1" i="1">
                        <a:solidFill>
                          <a:srgbClr val="1F5D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1" i="1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1" i="1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ES" b="1" i="1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s-ES" b="1" i="1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s-ES" b="1" i="1">
                                <a:solidFill>
                                  <a:srgbClr val="1F5D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1" i="1">
                                <a:solidFill>
                                  <a:srgbClr val="1F5DFF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s-ES" b="1" i="1" smtClean="0">
                                <a:solidFill>
                                  <a:srgbClr val="1F5D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s-ES" b="1" i="1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1" i="1" smtClean="0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s-ES" b="1" i="1" smtClean="0">
                            <a:solidFill>
                              <a:srgbClr val="1F5D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b="1" i="1" smtClean="0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s-ES" b="1" i="1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s-ES" b="1" i="1">
                        <a:solidFill>
                          <a:srgbClr val="D118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1" i="1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1" i="1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ES" b="1" i="1" smtClean="0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d>
                      <m:dPr>
                        <m:ctrlPr>
                          <a:rPr lang="es-ES" b="1" i="1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s-ES" b="1" i="1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s-ES" b="1" i="1">
                                <a:solidFill>
                                  <a:srgbClr val="D11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1" i="1">
                                <a:solidFill>
                                  <a:srgbClr val="D118FF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s-ES" b="1" i="1" smtClean="0">
                                <a:solidFill>
                                  <a:srgbClr val="D118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s-ES" b="1" i="1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1" i="1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  <m:sSup>
                          <m:sSupPr>
                            <m:ctrlPr>
                              <a:rPr lang="es-ES" b="1" i="1" smtClean="0">
                                <a:solidFill>
                                  <a:srgbClr val="D11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1" i="1">
                                <a:solidFill>
                                  <a:srgbClr val="D118FF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s-ES" b="1" i="1" smtClean="0">
                                <a:solidFill>
                                  <a:srgbClr val="D118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s-ES" b="1" i="1" smtClean="0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b="1" i="1" smtClean="0">
                            <a:solidFill>
                              <a:srgbClr val="D118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…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4EA46A-DCDD-BF82-671B-0A2D70E95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568" y="2984262"/>
                <a:ext cx="3287334" cy="2121030"/>
              </a:xfrm>
              <a:prstGeom prst="rect">
                <a:avLst/>
              </a:prstGeom>
              <a:blipFill>
                <a:blip r:embed="rId4"/>
                <a:stretch>
                  <a:fillRect l="-1484" b="-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FA60D4A-7EF7-AF58-2F23-7C93211C0B60}"/>
              </a:ext>
            </a:extLst>
          </p:cNvPr>
          <p:cNvSpPr txBox="1"/>
          <p:nvPr/>
        </p:nvSpPr>
        <p:spPr>
          <a:xfrm>
            <a:off x="7293761" y="1228676"/>
            <a:ext cx="3743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524000" algn="l"/>
              </a:tabLst>
            </a:pPr>
            <a:r>
              <a:rPr lang="en-US" sz="1600" dirty="0"/>
              <a:t>Differential cross section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CFECA-EE2C-9DBA-1A5E-F82B027D2943}"/>
              </a:ext>
            </a:extLst>
          </p:cNvPr>
          <p:cNvSpPr txBox="1"/>
          <p:nvPr/>
        </p:nvSpPr>
        <p:spPr>
          <a:xfrm>
            <a:off x="6029201" y="2707320"/>
            <a:ext cx="3743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524000" algn="l"/>
              </a:tabLst>
            </a:pPr>
            <a:r>
              <a:rPr lang="en-US" sz="1600" b="1" u="sng" dirty="0">
                <a:solidFill>
                  <a:schemeClr val="accent2"/>
                </a:solidFill>
              </a:rPr>
              <a:t>Legendre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4DF427-5AFD-5824-4199-4FFC3B1C19CF}"/>
                  </a:ext>
                </a:extLst>
              </p:cNvPr>
              <p:cNvSpPr txBox="1"/>
              <p:nvPr/>
            </p:nvSpPr>
            <p:spPr>
              <a:xfrm>
                <a:off x="6464123" y="5259558"/>
                <a:ext cx="54278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The </a:t>
                </a:r>
                <a:r>
                  <a:rPr lang="fr-FR" b="1" dirty="0">
                    <a:solidFill>
                      <a:schemeClr val="accent4"/>
                    </a:solidFill>
                  </a:rPr>
                  <a:t>Legendre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ar-AE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  <m:d>
                      <m:dPr>
                        <m:ctrlPr>
                          <a:rPr lang="ar-AE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s-ES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define the </a:t>
                </a:r>
                <a:r>
                  <a:rPr lang="en-GB" b="1" u="sng" noProof="0" dirty="0"/>
                  <a:t>linear combination </a:t>
                </a:r>
                <a:r>
                  <a:rPr lang="en-GB" noProof="0" dirty="0"/>
                  <a:t>of </a:t>
                </a:r>
                <a:r>
                  <a:rPr lang="en-GB" b="1" noProof="0" dirty="0">
                    <a:solidFill>
                      <a:schemeClr val="accent2"/>
                    </a:solidFill>
                  </a:rPr>
                  <a:t>Legendre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ar-AE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  <m:d>
                      <m:dPr>
                        <m:ctrlPr>
                          <a:rPr lang="ar-AE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</m:oMath>
                </a14:m>
                <a:r>
                  <a:rPr lang="fr-FR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noProof="0" dirty="0"/>
                  <a:t>that reconstructs the </a:t>
                </a:r>
                <a:r>
                  <a:rPr lang="en-US" b="1" noProof="0" dirty="0"/>
                  <a:t>angular </a:t>
                </a:r>
                <a:r>
                  <a:rPr lang="fr-FR" b="1" dirty="0"/>
                  <a:t>distribution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4DF427-5AFD-5824-4199-4FFC3B1C1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123" y="5259558"/>
                <a:ext cx="5427840" cy="923330"/>
              </a:xfrm>
              <a:prstGeom prst="rect">
                <a:avLst/>
              </a:prstGeom>
              <a:blipFill>
                <a:blip r:embed="rId5"/>
                <a:stretch>
                  <a:fillRect l="-898" t="-3974" r="-898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8EA772-70AB-A7A9-3303-6BC22703D5BA}"/>
              </a:ext>
            </a:extLst>
          </p:cNvPr>
          <p:cNvCxnSpPr>
            <a:cxnSpLocks/>
          </p:cNvCxnSpPr>
          <p:nvPr/>
        </p:nvCxnSpPr>
        <p:spPr>
          <a:xfrm flipV="1">
            <a:off x="6095876" y="3639127"/>
            <a:ext cx="579853" cy="85898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4C127B3-1A8A-34F5-18CB-13206CE6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C280F469-F56B-A522-6678-8029E158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98911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850C1-A34F-6DBA-7331-C29389C9C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7A4E85EC-5D40-4C7C-B3C5-E7390980DCCF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B4E46E-1EB6-BD2F-B76B-DC772EC9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461818"/>
            <a:ext cx="11273376" cy="552753"/>
          </a:xfrm>
        </p:spPr>
        <p:txBody>
          <a:bodyPr>
            <a:normAutofit/>
          </a:bodyPr>
          <a:lstStyle/>
          <a:p>
            <a:r>
              <a:rPr lang="en-US" dirty="0"/>
              <a:t>Uncertainties on fe-56 (JEFF &amp; JENDL-5)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8785CA-CD48-05B1-52BE-0B20C361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3A438F-5E0D-E871-CF33-1A8E8360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96" y="1846519"/>
            <a:ext cx="5586107" cy="3936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B5B418-02C1-DA90-F07A-97A81190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36" y="1846519"/>
            <a:ext cx="5586107" cy="3936202"/>
          </a:xfrm>
          <a:prstGeom prst="rect">
            <a:avLst/>
          </a:prstGeom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77776B1-8DCD-209C-597E-82183FF0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10AFA30-7DAA-689E-7DE2-9FA23236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7805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444DC-AA6B-F2FC-DBDD-1F2C57952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80FCCF-065E-25F0-39D0-8BC7E9A6D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6" y="1625795"/>
            <a:ext cx="5801302" cy="4689778"/>
          </a:xfrm>
          <a:prstGeom prst="rect">
            <a:avLst/>
          </a:prstGeom>
        </p:spPr>
      </p:pic>
      <p:sp>
        <p:nvSpPr>
          <p:cNvPr id="40" name="Ellipse 4">
            <a:extLst>
              <a:ext uri="{FF2B5EF4-FFF2-40B4-BE49-F238E27FC236}">
                <a16:creationId xmlns:a16="http://schemas.microsoft.com/office/drawing/2014/main" id="{781ECB1A-B13B-5661-C286-A26793AA183A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FAB439-547C-5362-0188-D488F574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461818"/>
            <a:ext cx="11592174" cy="552753"/>
          </a:xfrm>
        </p:spPr>
        <p:txBody>
          <a:bodyPr/>
          <a:lstStyle/>
          <a:p>
            <a:r>
              <a:rPr lang="en-US" dirty="0"/>
              <a:t>Covariance data on fe-56 (JEFF-3.3 &amp; JENDL-5)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42981E-AF4B-4CA1-DF74-D7C6C4A8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CF1E0-12F2-C2AA-65C6-3572A27BC62A}"/>
              </a:ext>
            </a:extLst>
          </p:cNvPr>
          <p:cNvSpPr txBox="1"/>
          <p:nvPr/>
        </p:nvSpPr>
        <p:spPr>
          <a:xfrm>
            <a:off x="8463546" y="1135517"/>
            <a:ext cx="146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JENDL-5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9318E-A5C0-9014-46AB-182D88754AC0}"/>
              </a:ext>
            </a:extLst>
          </p:cNvPr>
          <p:cNvSpPr txBox="1"/>
          <p:nvPr/>
        </p:nvSpPr>
        <p:spPr>
          <a:xfrm>
            <a:off x="2265680" y="1135517"/>
            <a:ext cx="146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JEFF-3.3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4E9106-E2B1-7E70-14F4-3B45D3640FC7}"/>
              </a:ext>
            </a:extLst>
          </p:cNvPr>
          <p:cNvCxnSpPr>
            <a:cxnSpLocks/>
          </p:cNvCxnSpPr>
          <p:nvPr/>
        </p:nvCxnSpPr>
        <p:spPr>
          <a:xfrm>
            <a:off x="6095876" y="1406447"/>
            <a:ext cx="0" cy="4786707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5D8C2C8-A87D-B97A-175B-1F12AD2D4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15" y="1625795"/>
            <a:ext cx="5645748" cy="4713804"/>
          </a:xfrm>
          <a:prstGeom prst="rect">
            <a:avLst/>
          </a:prstGeom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EAAF238-4209-9094-44E1-86C001EA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570CAD8-A1A4-413F-F546-F318BB2E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24090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66011-A305-83B2-99AA-1DD8E85D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4">
            <a:extLst>
              <a:ext uri="{FF2B5EF4-FFF2-40B4-BE49-F238E27FC236}">
                <a16:creationId xmlns:a16="http://schemas.microsoft.com/office/drawing/2014/main" id="{CA4782AF-EC3B-D06D-C75B-CE55AEEFE6AA}"/>
              </a:ext>
            </a:extLst>
          </p:cNvPr>
          <p:cNvSpPr/>
          <p:nvPr/>
        </p:nvSpPr>
        <p:spPr>
          <a:xfrm>
            <a:off x="144236" y="-4491"/>
            <a:ext cx="848249" cy="1694288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">
                <a:srgbClr val="AFE1FA">
                  <a:alpha val="30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4CF4C5-1A5A-B078-BBA6-4D96C4C3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461818"/>
            <a:ext cx="11592174" cy="552753"/>
          </a:xfrm>
        </p:spPr>
        <p:txBody>
          <a:bodyPr/>
          <a:lstStyle/>
          <a:p>
            <a:r>
              <a:rPr lang="en-US" dirty="0"/>
              <a:t>Covariance data on fe-56 (tendl-2023)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06C31D-EA4C-668D-28EB-49A9ACDC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01022-EE0C-75C5-2F4B-7804ACD8E3BE}"/>
              </a:ext>
            </a:extLst>
          </p:cNvPr>
          <p:cNvSpPr txBox="1"/>
          <p:nvPr/>
        </p:nvSpPr>
        <p:spPr>
          <a:xfrm>
            <a:off x="4243326" y="1167518"/>
            <a:ext cx="23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TENDL-2023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2B9DAE-97AD-B247-5202-35229D19E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64" y="1689797"/>
            <a:ext cx="5804282" cy="4692187"/>
          </a:xfrm>
          <a:prstGeom prst="rect">
            <a:avLst/>
          </a:prstGeom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1EC3591-58DD-4C9E-458E-2F75A3EC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 sz="800" noProof="0" dirty="0"/>
              <a:t>December</a:t>
            </a:r>
            <a:r>
              <a:rPr lang="fr-FR" sz="800" dirty="0"/>
              <a:t> 2025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0E63337-0B6D-D7BD-2354-85243574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en-US" sz="800" dirty="0"/>
              <a:t>Revisiting Elastic scattering of fe-56: angular distributions and covariances across major libraries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243024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SNR">
      <a:dk1>
        <a:sysClr val="windowText" lastClr="000000"/>
      </a:dk1>
      <a:lt1>
        <a:sysClr val="window" lastClr="FFFFFF"/>
      </a:lt1>
      <a:dk2>
        <a:srgbClr val="0A0096"/>
      </a:dk2>
      <a:lt2>
        <a:srgbClr val="E7E6E6"/>
      </a:lt2>
      <a:accent1>
        <a:srgbClr val="0A0096"/>
      </a:accent1>
      <a:accent2>
        <a:srgbClr val="0082FF"/>
      </a:accent2>
      <a:accent3>
        <a:srgbClr val="AFE1FA"/>
      </a:accent3>
      <a:accent4>
        <a:srgbClr val="FF735F"/>
      </a:accent4>
      <a:accent5>
        <a:srgbClr val="FFAF96"/>
      </a:accent5>
      <a:accent6>
        <a:srgbClr val="FFE6BE"/>
      </a:accent6>
      <a:hlink>
        <a:srgbClr val="0A0096"/>
      </a:hlink>
      <a:folHlink>
        <a:srgbClr val="0A0096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7F133823-D135-404D-8A24-CCC362ACEA56}" vid="{7E615270-2F8D-4B31-8D46-77F92DA85F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GTN_JuanMonleon</Template>
  <TotalTime>21920</TotalTime>
  <Words>3957</Words>
  <Application>Microsoft Office PowerPoint</Application>
  <PresentationFormat>Widescreen</PresentationFormat>
  <Paragraphs>798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 Black</vt:lpstr>
      <vt:lpstr>Calibri</vt:lpstr>
      <vt:lpstr>Cambria Math</vt:lpstr>
      <vt:lpstr>Century</vt:lpstr>
      <vt:lpstr>Symbol</vt:lpstr>
      <vt:lpstr>Times New Roman</vt:lpstr>
      <vt:lpstr>Wingdings</vt:lpstr>
      <vt:lpstr>Wingdings 2</vt:lpstr>
      <vt:lpstr>Thème Office</vt:lpstr>
      <vt:lpstr>Revisiting Elastic scattering of fe-56: angular distributions and covariances across major libraries</vt:lpstr>
      <vt:lpstr>Uncertainty need in safety</vt:lpstr>
      <vt:lpstr>Motivation</vt:lpstr>
      <vt:lpstr>Motivation</vt:lpstr>
      <vt:lpstr>Angular distributions</vt:lpstr>
      <vt:lpstr>Legendre coefficients and polynomial</vt:lpstr>
      <vt:lpstr>Uncertainties on fe-56 (JEFF &amp; JENDL-5)</vt:lpstr>
      <vt:lpstr>Covariance data on fe-56 (JEFF-3.3 &amp; JENDL-5)</vt:lpstr>
      <vt:lpstr>Covariance data on fe-56 (tendl-2023)</vt:lpstr>
      <vt:lpstr>How do we judge whether uncertainties are “good”?</vt:lpstr>
      <vt:lpstr>EXFOR data</vt:lpstr>
      <vt:lpstr>Propagating uncertainties to differential cross sections</vt:lpstr>
      <vt:lpstr>Energy resolution folding</vt:lpstr>
      <vt:lpstr>Propagating uncertainties to differential cross sections</vt:lpstr>
      <vt:lpstr>Propagating uncertainties to differential cross sections</vt:lpstr>
      <vt:lpstr>Propagating uncertainties to differential cross sections</vt:lpstr>
      <vt:lpstr>Propagating uncertainties to differential cross sections</vt:lpstr>
      <vt:lpstr>Propagating uncertainties to differential cross sections</vt:lpstr>
      <vt:lpstr>Propagating uncertainties to differential cross sections</vt:lpstr>
      <vt:lpstr>Propagating uncertainties to differential cross sections</vt:lpstr>
      <vt:lpstr>Propagating uncertainties to differential cross sections</vt:lpstr>
      <vt:lpstr>CHI square analysis</vt:lpstr>
      <vt:lpstr>EXFOR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on propagation of uncertainties - aspis</vt:lpstr>
      <vt:lpstr>Application on propagation of uncertainties - aspis</vt:lpstr>
      <vt:lpstr>Scope &amp; limitations</vt:lpstr>
      <vt:lpstr>Summary &amp; open questions</vt:lpstr>
      <vt:lpstr>BACKUP SLIDES</vt:lpstr>
      <vt:lpstr>Propagation of uncertainties to differential cross section</vt:lpstr>
      <vt:lpstr>Energy folding</vt:lpstr>
    </vt:vector>
  </TitlesOfParts>
  <Company>IRSN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MONLEON DE LA LLUVIA Juan Antonio</dc:creator>
  <cp:lastModifiedBy>MONLEON DE LA LLUVIA Juan Antonio</cp:lastModifiedBy>
  <cp:revision>185</cp:revision>
  <dcterms:created xsi:type="dcterms:W3CDTF">2025-03-04T12:11:07Z</dcterms:created>
  <dcterms:modified xsi:type="dcterms:W3CDTF">2026-01-09T10:40:23Z</dcterms:modified>
</cp:coreProperties>
</file>