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264" r:id="rId3"/>
    <p:sldId id="579" r:id="rId4"/>
    <p:sldId id="568" r:id="rId5"/>
    <p:sldId id="387" r:id="rId6"/>
    <p:sldId id="565" r:id="rId7"/>
    <p:sldId id="570" r:id="rId8"/>
    <p:sldId id="336" r:id="rId9"/>
    <p:sldId id="573" r:id="rId10"/>
    <p:sldId id="578" r:id="rId11"/>
    <p:sldId id="572" r:id="rId12"/>
    <p:sldId id="575" r:id="rId13"/>
    <p:sldId id="576" r:id="rId14"/>
    <p:sldId id="580" r:id="rId15"/>
    <p:sldId id="581" r:id="rId16"/>
    <p:sldId id="583" r:id="rId17"/>
    <p:sldId id="259" r:id="rId18"/>
    <p:sldId id="567" r:id="rId19"/>
    <p:sldId id="291" r:id="rId20"/>
    <p:sldId id="301" r:id="rId21"/>
    <p:sldId id="566" r:id="rId22"/>
    <p:sldId id="582" r:id="rId23"/>
    <p:sldId id="569" r:id="rId24"/>
    <p:sldId id="574" r:id="rId25"/>
    <p:sldId id="584" r:id="rId26"/>
    <p:sldId id="571" r:id="rId27"/>
    <p:sldId id="329" r:id="rId28"/>
    <p:sldId id="300" r:id="rId2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CCECFF"/>
    <a:srgbClr val="A00078"/>
    <a:srgbClr val="5A6EB4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153" autoAdjust="0"/>
  </p:normalViewPr>
  <p:slideViewPr>
    <p:cSldViewPr>
      <p:cViewPr varScale="1">
        <p:scale>
          <a:sx n="118" d="100"/>
          <a:sy n="118" d="100"/>
        </p:scale>
        <p:origin x="715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notesViewPr>
    <p:cSldViewPr>
      <p:cViewPr varScale="1">
        <p:scale>
          <a:sx n="110" d="100"/>
          <a:sy n="110" d="100"/>
        </p:scale>
        <p:origin x="255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2"/>
          <c:tx>
            <c:v>BB_endf_300K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Tabelle1!$E$3:$E$10</c:f>
              <c:numCache>
                <c:formatCode>General</c:formatCode>
                <c:ptCount val="8"/>
                <c:pt idx="0">
                  <c:v>2.8659901059798001E-2</c:v>
                </c:pt>
                <c:pt idx="1">
                  <c:v>2.7325054072020998E-2</c:v>
                </c:pt>
                <c:pt idx="2">
                  <c:v>2.6221883830531E-2</c:v>
                </c:pt>
                <c:pt idx="3">
                  <c:v>2.5142903852060999E-2</c:v>
                </c:pt>
                <c:pt idx="4">
                  <c:v>2.4074463916763999E-2</c:v>
                </c:pt>
                <c:pt idx="5">
                  <c:v>2.3031533713378998E-2</c:v>
                </c:pt>
                <c:pt idx="6">
                  <c:v>2.2000887137059999E-2</c:v>
                </c:pt>
                <c:pt idx="7">
                  <c:v>2.0799620666635002E-2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7A-4610-AB73-E18B6C741E80}"/>
            </c:ext>
          </c:extLst>
        </c:ser>
        <c:ser>
          <c:idx val="3"/>
          <c:order val="3"/>
          <c:tx>
            <c:v>RD-endf_300K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Tabelle1!$F$3:$F$10</c:f>
              <c:numCache>
                <c:formatCode>General</c:formatCode>
                <c:ptCount val="8"/>
                <c:pt idx="0">
                  <c:v>2.3740000000000001E-2</c:v>
                </c:pt>
                <c:pt idx="1">
                  <c:v>2.3939999999999999E-2</c:v>
                </c:pt>
                <c:pt idx="2">
                  <c:v>2.4150000000000001E-2</c:v>
                </c:pt>
                <c:pt idx="3">
                  <c:v>2.436E-2</c:v>
                </c:pt>
                <c:pt idx="4">
                  <c:v>2.4590000000000001E-2</c:v>
                </c:pt>
                <c:pt idx="5">
                  <c:v>2.4830000000000001E-2</c:v>
                </c:pt>
                <c:pt idx="6">
                  <c:v>2.5100000000000001E-2</c:v>
                </c:pt>
                <c:pt idx="7">
                  <c:v>2.6939999999999999E-2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7A-4610-AB73-E18B6C741E80}"/>
            </c:ext>
          </c:extLst>
        </c:ser>
        <c:ser>
          <c:idx val="4"/>
          <c:order val="4"/>
          <c:tx>
            <c:v>RD-JEFF300K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Tabelle1!$H$3:$H$10</c:f>
              <c:numCache>
                <c:formatCode>General</c:formatCode>
                <c:ptCount val="8"/>
                <c:pt idx="0">
                  <c:v>2.349E-2</c:v>
                </c:pt>
                <c:pt idx="1">
                  <c:v>2.3699999999999999E-2</c:v>
                </c:pt>
                <c:pt idx="2">
                  <c:v>2.3900000000000001E-2</c:v>
                </c:pt>
                <c:pt idx="3">
                  <c:v>2.4109999999999999E-2</c:v>
                </c:pt>
                <c:pt idx="4">
                  <c:v>2.4330000000000001E-2</c:v>
                </c:pt>
                <c:pt idx="5">
                  <c:v>2.4570000000000002E-2</c:v>
                </c:pt>
                <c:pt idx="6">
                  <c:v>2.4840000000000001E-2</c:v>
                </c:pt>
                <c:pt idx="7">
                  <c:v>2.666E-2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87A-4610-AB73-E18B6C741E80}"/>
            </c:ext>
          </c:extLst>
        </c:ser>
        <c:ser>
          <c:idx val="5"/>
          <c:order val="5"/>
          <c:tx>
            <c:v>RD-JEFF_900K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Tabelle1!$I$3:$I$10</c:f>
              <c:numCache>
                <c:formatCode>General</c:formatCode>
                <c:ptCount val="8"/>
                <c:pt idx="0">
                  <c:v>2.359E-2</c:v>
                </c:pt>
                <c:pt idx="1">
                  <c:v>2.3800000000000002E-2</c:v>
                </c:pt>
                <c:pt idx="2">
                  <c:v>2.402E-2</c:v>
                </c:pt>
                <c:pt idx="3">
                  <c:v>2.4230000000000002E-2</c:v>
                </c:pt>
                <c:pt idx="4">
                  <c:v>2.444E-2</c:v>
                </c:pt>
                <c:pt idx="5">
                  <c:v>2.4649999999999998E-2</c:v>
                </c:pt>
                <c:pt idx="6">
                  <c:v>2.487E-2</c:v>
                </c:pt>
                <c:pt idx="7">
                  <c:v>2.6579999999999999E-2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87A-4610-AB73-E18B6C741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482608"/>
        <c:axId val="86087259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Tabelle1!$B$3:$B$10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-1</c:v>
                      </c:pt>
                      <c:pt idx="1">
                        <c:v>-0.75</c:v>
                      </c:pt>
                      <c:pt idx="2">
                        <c:v>-0.5</c:v>
                      </c:pt>
                      <c:pt idx="3">
                        <c:v>-0.25</c:v>
                      </c:pt>
                      <c:pt idx="4">
                        <c:v>0</c:v>
                      </c:pt>
                      <c:pt idx="5">
                        <c:v>0.25</c:v>
                      </c:pt>
                      <c:pt idx="6">
                        <c:v>0.5</c:v>
                      </c:pt>
                      <c:pt idx="7">
                        <c:v>0.75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Tabelle1!$C$3:$C$10</c15:sqref>
                        </c15:formulaRef>
                      </c:ext>
                    </c:extLst>
                    <c:numCache>
                      <c:formatCode>0.0000E+00</c:formatCode>
                      <c:ptCount val="8"/>
                      <c:pt idx="0">
                        <c:v>132414500</c:v>
                      </c:pt>
                      <c:pt idx="1">
                        <c:v>140062000</c:v>
                      </c:pt>
                      <c:pt idx="2">
                        <c:v>146623300</c:v>
                      </c:pt>
                      <c:pt idx="3">
                        <c:v>153262800</c:v>
                      </c:pt>
                      <c:pt idx="4">
                        <c:v>160064700</c:v>
                      </c:pt>
                      <c:pt idx="5">
                        <c:v>166933700</c:v>
                      </c:pt>
                      <c:pt idx="6">
                        <c:v>173956700</c:v>
                      </c:pt>
                      <c:pt idx="7">
                        <c:v>182454600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687A-4610-AB73-E18B6C741E80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-1</c:v>
                      </c:pt>
                      <c:pt idx="1">
                        <c:v>-0.75</c:v>
                      </c:pt>
                      <c:pt idx="2">
                        <c:v>-0.5</c:v>
                      </c:pt>
                      <c:pt idx="3">
                        <c:v>-0.25</c:v>
                      </c:pt>
                      <c:pt idx="4">
                        <c:v>0</c:v>
                      </c:pt>
                      <c:pt idx="5">
                        <c:v>0.25</c:v>
                      </c:pt>
                      <c:pt idx="6">
                        <c:v>0.5</c:v>
                      </c:pt>
                      <c:pt idx="7">
                        <c:v>0.75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Tabelle1!$D$3:$D$10</c15:sqref>
                        </c15:formulaRef>
                      </c:ext>
                    </c:extLst>
                    <c:numCache>
                      <c:formatCode>0.0000E+00</c:formatCode>
                      <c:ptCount val="8"/>
                      <c:pt idx="0">
                        <c:v>1.324145E-2</c:v>
                      </c:pt>
                      <c:pt idx="1">
                        <c:v>1.40062E-2</c:v>
                      </c:pt>
                      <c:pt idx="2">
                        <c:v>1.4662329999999999E-2</c:v>
                      </c:pt>
                      <c:pt idx="3">
                        <c:v>1.5326279999999999E-2</c:v>
                      </c:pt>
                      <c:pt idx="4">
                        <c:v>1.6006469999999998E-2</c:v>
                      </c:pt>
                      <c:pt idx="5">
                        <c:v>1.6693369999999999E-2</c:v>
                      </c:pt>
                      <c:pt idx="6">
                        <c:v>1.7395669999999998E-2</c:v>
                      </c:pt>
                      <c:pt idx="7">
                        <c:v>1.8245460000000002E-2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87A-4610-AB73-E18B6C741E80}"/>
                  </c:ext>
                </c:extLst>
              </c15:ser>
            </c15:filteredScatterSeries>
          </c:ext>
        </c:extLst>
      </c:scatterChart>
      <c:valAx>
        <c:axId val="1128482608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0872592"/>
        <c:crosses val="autoZero"/>
        <c:crossBetween val="midCat"/>
      </c:valAx>
      <c:valAx>
        <c:axId val="860872592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8482608"/>
        <c:crossesAt val="-1"/>
        <c:crossBetween val="midCat"/>
        <c:majorUnit val="5.0000000000000012E-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Cl-35 17408eV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'17400'!$B$1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'17400'!$A$2:$A$9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'17400'!$B$2:$B$9</c:f>
              <c:numCache>
                <c:formatCode>General</c:formatCode>
                <c:ptCount val="8"/>
                <c:pt idx="0">
                  <c:v>0.192</c:v>
                </c:pt>
                <c:pt idx="1">
                  <c:v>0.19500000000000001</c:v>
                </c:pt>
                <c:pt idx="2">
                  <c:v>0.19800000000000001</c:v>
                </c:pt>
                <c:pt idx="3">
                  <c:v>0.20100000000000001</c:v>
                </c:pt>
                <c:pt idx="4">
                  <c:v>0.20399999999999999</c:v>
                </c:pt>
                <c:pt idx="5">
                  <c:v>0.20699999999999999</c:v>
                </c:pt>
                <c:pt idx="6">
                  <c:v>0.20899999999999999</c:v>
                </c:pt>
                <c:pt idx="7">
                  <c:v>0.214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15-4B0A-92A2-408697900970}"/>
            </c:ext>
          </c:extLst>
        </c:ser>
        <c:ser>
          <c:idx val="1"/>
          <c:order val="1"/>
          <c:tx>
            <c:strRef>
              <c:f>'17400'!$C$1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'17400'!$A$2:$A$9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'17400'!$C$2:$C$9</c:f>
              <c:numCache>
                <c:formatCode>General</c:formatCode>
                <c:ptCount val="8"/>
                <c:pt idx="0">
                  <c:v>0.1086</c:v>
                </c:pt>
                <c:pt idx="1">
                  <c:v>0.13388</c:v>
                </c:pt>
                <c:pt idx="2">
                  <c:v>0.15723999999999999</c:v>
                </c:pt>
                <c:pt idx="3">
                  <c:v>0.18237</c:v>
                </c:pt>
                <c:pt idx="4">
                  <c:v>0.21002000000000001</c:v>
                </c:pt>
                <c:pt idx="5">
                  <c:v>0.23938999999999999</c:v>
                </c:pt>
                <c:pt idx="6">
                  <c:v>0.27143</c:v>
                </c:pt>
                <c:pt idx="7">
                  <c:v>0.31242999999999999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15-4B0A-92A2-408697900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78240"/>
        <c:axId val="171380320"/>
      </c:lineChart>
      <c:catAx>
        <c:axId val="1713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380320"/>
        <c:crosses val="autoZero"/>
        <c:auto val="1"/>
        <c:lblAlgn val="ctr"/>
        <c:lblOffset val="100"/>
        <c:noMultiLvlLbl val="0"/>
      </c:catAx>
      <c:valAx>
        <c:axId val="17138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3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70381956491194"/>
          <c:y val="0.60052633040773251"/>
          <c:w val="0.39879952230349497"/>
          <c:h val="9.376689627078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Cl-35</a:t>
            </a:r>
            <a:r>
              <a:rPr lang="de-DE" baseline="0"/>
              <a:t> 16447eV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'16450'!$B$1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'16450'!$A$2:$A$9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'16450'!$B$2:$B$9</c:f>
              <c:numCache>
                <c:formatCode>General</c:formatCode>
                <c:ptCount val="8"/>
                <c:pt idx="0">
                  <c:v>0.19900000000000001</c:v>
                </c:pt>
                <c:pt idx="1">
                  <c:v>0.20200000000000001</c:v>
                </c:pt>
                <c:pt idx="2">
                  <c:v>0.20499999999999999</c:v>
                </c:pt>
                <c:pt idx="3">
                  <c:v>0.20699999999999999</c:v>
                </c:pt>
                <c:pt idx="4">
                  <c:v>0.21099999999999999</c:v>
                </c:pt>
                <c:pt idx="5">
                  <c:v>0.21299999999999999</c:v>
                </c:pt>
                <c:pt idx="6">
                  <c:v>0.218</c:v>
                </c:pt>
                <c:pt idx="7">
                  <c:v>0.217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D-4BCC-95D9-05B27B093165}"/>
            </c:ext>
          </c:extLst>
        </c:ser>
        <c:ser>
          <c:idx val="1"/>
          <c:order val="1"/>
          <c:tx>
            <c:strRef>
              <c:f>'16450'!$C$1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'16450'!$A$2:$A$9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'16450'!$C$2:$C$9</c:f>
              <c:numCache>
                <c:formatCode>General</c:formatCode>
                <c:ptCount val="8"/>
                <c:pt idx="0">
                  <c:v>0.12978999999999999</c:v>
                </c:pt>
                <c:pt idx="1">
                  <c:v>0.15160000000000001</c:v>
                </c:pt>
                <c:pt idx="2">
                  <c:v>0.17247000000000001</c:v>
                </c:pt>
                <c:pt idx="3">
                  <c:v>0.19195000000000001</c:v>
                </c:pt>
                <c:pt idx="4">
                  <c:v>0.21457000000000001</c:v>
                </c:pt>
                <c:pt idx="5">
                  <c:v>0.23829</c:v>
                </c:pt>
                <c:pt idx="6">
                  <c:v>0.26341999999999999</c:v>
                </c:pt>
                <c:pt idx="7">
                  <c:v>0.29561999999999999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D-4BCC-95D9-05B27B093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48032"/>
        <c:axId val="164948448"/>
      </c:lineChart>
      <c:catAx>
        <c:axId val="1649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4948448"/>
        <c:crosses val="autoZero"/>
        <c:auto val="1"/>
        <c:lblAlgn val="ctr"/>
        <c:lblOffset val="100"/>
        <c:noMultiLvlLbl val="0"/>
      </c:catAx>
      <c:valAx>
        <c:axId val="16494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49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39984821746487"/>
          <c:y val="0.5762467741917825"/>
          <c:w val="0.36148186796478854"/>
          <c:h val="0.11088951832675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Cl-35</a:t>
            </a:r>
            <a:r>
              <a:rPr lang="de-DE" baseline="0"/>
              <a:t> 16203eV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'16200'!$B$1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'16200'!$A$2:$A$9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'16200'!$B$2:$B$9</c:f>
              <c:numCache>
                <c:formatCode>General</c:formatCode>
                <c:ptCount val="8"/>
                <c:pt idx="0">
                  <c:v>0.20499999999999999</c:v>
                </c:pt>
                <c:pt idx="1">
                  <c:v>0.20799999999999999</c:v>
                </c:pt>
                <c:pt idx="2">
                  <c:v>0.21099999999999999</c:v>
                </c:pt>
                <c:pt idx="3">
                  <c:v>0.214</c:v>
                </c:pt>
                <c:pt idx="4">
                  <c:v>0.218</c:v>
                </c:pt>
                <c:pt idx="5">
                  <c:v>0.22</c:v>
                </c:pt>
                <c:pt idx="6">
                  <c:v>0.22500000000000001</c:v>
                </c:pt>
                <c:pt idx="7">
                  <c:v>0.22600000000000001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D-4A8B-AE07-BCF43C062568}"/>
            </c:ext>
          </c:extLst>
        </c:ser>
        <c:ser>
          <c:idx val="1"/>
          <c:order val="1"/>
          <c:tx>
            <c:strRef>
              <c:f>'16200'!$C$1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'16200'!$A$2:$A$9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'16200'!$C$2:$C$9</c:f>
              <c:numCache>
                <c:formatCode>General</c:formatCode>
                <c:ptCount val="8"/>
                <c:pt idx="0">
                  <c:v>0.30473</c:v>
                </c:pt>
                <c:pt idx="1">
                  <c:v>0.27551999999999999</c:v>
                </c:pt>
                <c:pt idx="2">
                  <c:v>0.25133</c:v>
                </c:pt>
                <c:pt idx="3">
                  <c:v>0.22792000000000001</c:v>
                </c:pt>
                <c:pt idx="4">
                  <c:v>0.20499000000000001</c:v>
                </c:pt>
                <c:pt idx="5">
                  <c:v>0.18268000000000001</c:v>
                </c:pt>
                <c:pt idx="6">
                  <c:v>0.16100999999999999</c:v>
                </c:pt>
                <c:pt idx="7">
                  <c:v>0.13616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D-4A8B-AE07-BCF43C062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835440"/>
        <c:axId val="1926491008"/>
      </c:lineChart>
      <c:catAx>
        <c:axId val="19638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6491008"/>
        <c:crosses val="autoZero"/>
        <c:auto val="1"/>
        <c:lblAlgn val="ctr"/>
        <c:lblOffset val="100"/>
        <c:noMultiLvlLbl val="0"/>
      </c:catAx>
      <c:valAx>
        <c:axId val="19264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6383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u="none" strike="noStrike" kern="1200" spc="0" baseline="0" noProof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Angular distribution BB vs RD Ni62 42. keV, ENDF/B8.0 </a:t>
            </a:r>
          </a:p>
        </c:rich>
      </c:tx>
      <c:layout>
        <c:manualLayout>
          <c:xMode val="edge"/>
          <c:yMode val="edge"/>
          <c:x val="5.3123725489787846E-2"/>
          <c:y val="5.50330544991905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'Ni62 - 42keV'!$A$2:$A$9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'Ni62 - 42keV'!$B$2:$B$9</c:f>
              <c:numCache>
                <c:formatCode>0.000E+00</c:formatCode>
                <c:ptCount val="8"/>
                <c:pt idx="0">
                  <c:v>8.2979999999999998E-2</c:v>
                </c:pt>
                <c:pt idx="1">
                  <c:v>8.3650000000000002E-2</c:v>
                </c:pt>
                <c:pt idx="2">
                  <c:v>8.4339999999999998E-2</c:v>
                </c:pt>
                <c:pt idx="3">
                  <c:v>8.5080000000000003E-2</c:v>
                </c:pt>
                <c:pt idx="4">
                  <c:v>8.5730000000000001E-2</c:v>
                </c:pt>
                <c:pt idx="5">
                  <c:v>8.6080000000000004E-2</c:v>
                </c:pt>
                <c:pt idx="6">
                  <c:v>8.6660000000000001E-2</c:v>
                </c:pt>
                <c:pt idx="7">
                  <c:v>9.0880000000000002E-2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D97-429C-A183-65A912DEAEF7}"/>
            </c:ext>
          </c:extLst>
        </c:ser>
        <c:ser>
          <c:idx val="1"/>
          <c:order val="1"/>
          <c:tx>
            <c:v>BB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'Ni62 - 42keV'!$A$2:$A$9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'Ni62 - 42keV'!$C$2:$C$9</c:f>
              <c:numCache>
                <c:formatCode>General</c:formatCode>
                <c:ptCount val="8"/>
                <c:pt idx="0">
                  <c:v>6.053E-2</c:v>
                </c:pt>
                <c:pt idx="1">
                  <c:v>7.0830000000000004E-2</c:v>
                </c:pt>
                <c:pt idx="2">
                  <c:v>8.022E-2</c:v>
                </c:pt>
                <c:pt idx="3">
                  <c:v>9.0209999999999999E-2</c:v>
                </c:pt>
                <c:pt idx="4">
                  <c:v>0.10095999999999999</c:v>
                </c:pt>
                <c:pt idx="5">
                  <c:v>0.11234</c:v>
                </c:pt>
                <c:pt idx="6">
                  <c:v>0.12451</c:v>
                </c:pt>
                <c:pt idx="7">
                  <c:v>0.13994999999999999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D97-429C-A183-65A912DEA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4671"/>
        <c:axId val="42315551"/>
      </c:scatterChart>
      <c:valAx>
        <c:axId val="42324671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15551"/>
        <c:crossesAt val="-1"/>
        <c:crossBetween val="midCat"/>
      </c:valAx>
      <c:valAx>
        <c:axId val="42315551"/>
        <c:scaling>
          <c:orientation val="minMax"/>
          <c:max val="0.16000000000000003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24671"/>
        <c:crossesAt val="-1"/>
        <c:crossBetween val="midCat"/>
        <c:majorUnit val="2.5000000000000005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Angular distribution BB vs RD Ni62 42.5 keV, endf/B8.0 </a:t>
            </a:r>
            <a:endParaRPr lang="de-DE"/>
          </a:p>
        </c:rich>
      </c:tx>
      <c:layout>
        <c:manualLayout>
          <c:xMode val="edge"/>
          <c:yMode val="edge"/>
          <c:x val="8.4733371707283886E-2"/>
          <c:y val="4.5012581957443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'Ni62 - 42,5keV'!$A$2:$A$9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'Ni62 - 42,5keV'!$B$2:$B$9</c:f>
              <c:numCache>
                <c:formatCode>0.0000E+00</c:formatCode>
                <c:ptCount val="8"/>
                <c:pt idx="0">
                  <c:v>0.1719</c:v>
                </c:pt>
                <c:pt idx="1">
                  <c:v>0.17330000000000001</c:v>
                </c:pt>
                <c:pt idx="2">
                  <c:v>0.17469999999999999</c:v>
                </c:pt>
                <c:pt idx="3">
                  <c:v>0.17599999999999999</c:v>
                </c:pt>
                <c:pt idx="4">
                  <c:v>0.17730000000000001</c:v>
                </c:pt>
                <c:pt idx="5">
                  <c:v>0.17929999999999999</c:v>
                </c:pt>
                <c:pt idx="6">
                  <c:v>0.18190000000000001</c:v>
                </c:pt>
                <c:pt idx="7">
                  <c:v>0.18079999999999999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28-4AAC-91DE-4FC14456E5E9}"/>
            </c:ext>
          </c:extLst>
        </c:ser>
        <c:ser>
          <c:idx val="1"/>
          <c:order val="1"/>
          <c:tx>
            <c:v>BB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'Ni62 - 42,5keV'!$A$2:$A$9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'Ni62 - 42,5keV'!$F$2:$F$9</c:f>
              <c:numCache>
                <c:formatCode>General</c:formatCode>
                <c:ptCount val="8"/>
                <c:pt idx="0">
                  <c:v>0.24221093000000002</c:v>
                </c:pt>
                <c:pt idx="1">
                  <c:v>0.21967116</c:v>
                </c:pt>
                <c:pt idx="2">
                  <c:v>0.20141951</c:v>
                </c:pt>
                <c:pt idx="3">
                  <c:v>0.18394135</c:v>
                </c:pt>
                <c:pt idx="4">
                  <c:v>0.16701955999999998</c:v>
                </c:pt>
                <c:pt idx="5">
                  <c:v>0.15091197000000001</c:v>
                </c:pt>
                <c:pt idx="6">
                  <c:v>0.13541502999999999</c:v>
                </c:pt>
                <c:pt idx="7">
                  <c:v>0.11795043999999999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528-4AAC-91DE-4FC14456E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13407"/>
        <c:axId val="95515807"/>
      </c:scatterChart>
      <c:valAx>
        <c:axId val="95513407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515807"/>
        <c:crosses val="autoZero"/>
        <c:crossBetween val="midCat"/>
        <c:majorUnit val="0.25"/>
      </c:valAx>
      <c:valAx>
        <c:axId val="95515807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513407"/>
        <c:crossesAt val="-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Angular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distribution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BB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vs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RD Ni62 23 keV,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endf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/B8.0 </a:t>
            </a:r>
            <a:endParaRPr lang="de-DE" sz="18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'Ni64 - 23keV'!$A$2:$A$9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'Ni64 - 23keV'!$B$2:$B$9</c:f>
              <c:numCache>
                <c:formatCode>0.00E+00</c:formatCode>
                <c:ptCount val="8"/>
                <c:pt idx="0">
                  <c:v>0.23499999999999999</c:v>
                </c:pt>
                <c:pt idx="1">
                  <c:v>0.2369</c:v>
                </c:pt>
                <c:pt idx="2">
                  <c:v>0.23880000000000001</c:v>
                </c:pt>
                <c:pt idx="3">
                  <c:v>0.24060000000000001</c:v>
                </c:pt>
                <c:pt idx="4">
                  <c:v>0.24249999999999999</c:v>
                </c:pt>
                <c:pt idx="5">
                  <c:v>0.2447</c:v>
                </c:pt>
                <c:pt idx="6">
                  <c:v>0.2467</c:v>
                </c:pt>
                <c:pt idx="7">
                  <c:v>0.2432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B4-47F5-A457-3A392DBD48AB}"/>
            </c:ext>
          </c:extLst>
        </c:ser>
        <c:ser>
          <c:idx val="1"/>
          <c:order val="1"/>
          <c:tx>
            <c:v>BB*4,8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'Ni64 - 23keV'!$A$2:$A$9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'Ni64 - 23keV'!$C$2:$C$9</c:f>
              <c:numCache>
                <c:formatCode>0.00E+00</c:formatCode>
                <c:ptCount val="8"/>
                <c:pt idx="0">
                  <c:v>0.17207999999999998</c:v>
                </c:pt>
                <c:pt idx="1">
                  <c:v>0.193296</c:v>
                </c:pt>
                <c:pt idx="2">
                  <c:v>0.212256</c:v>
                </c:pt>
                <c:pt idx="3">
                  <c:v>0.23207999999999998</c:v>
                </c:pt>
                <c:pt idx="4">
                  <c:v>0.25315199999999999</c:v>
                </c:pt>
                <c:pt idx="5">
                  <c:v>0.27513599999999999</c:v>
                </c:pt>
                <c:pt idx="6">
                  <c:v>0.29831999999999997</c:v>
                </c:pt>
                <c:pt idx="7">
                  <c:v>0.32740800000000003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B4-47F5-A457-3A392DBD4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664304"/>
        <c:axId val="391674864"/>
      </c:scatterChart>
      <c:valAx>
        <c:axId val="391664304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1674864"/>
        <c:crossesAt val="-1"/>
        <c:crossBetween val="midCat"/>
      </c:valAx>
      <c:valAx>
        <c:axId val="391674864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1664304"/>
        <c:crossesAt val="-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Angular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distribution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BB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vs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RD Cr52 31 keV,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endf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/B8.0 </a:t>
            </a:r>
            <a:endParaRPr lang="de-DE" sz="18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5074854291444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'Cr52 - 31keV'!$A$2:$A$9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'Cr52 - 31keV'!$B$2:$B$9</c:f>
              <c:numCache>
                <c:formatCode>0.0000E+00</c:formatCode>
                <c:ptCount val="8"/>
                <c:pt idx="0">
                  <c:v>0.1173</c:v>
                </c:pt>
                <c:pt idx="1">
                  <c:v>0.11840000000000001</c:v>
                </c:pt>
                <c:pt idx="2">
                  <c:v>0.1196</c:v>
                </c:pt>
                <c:pt idx="3">
                  <c:v>0.1207</c:v>
                </c:pt>
                <c:pt idx="4">
                  <c:v>0.12189999999999999</c:v>
                </c:pt>
                <c:pt idx="5">
                  <c:v>0.1229</c:v>
                </c:pt>
                <c:pt idx="6">
                  <c:v>0.12429999999999999</c:v>
                </c:pt>
                <c:pt idx="7">
                  <c:v>0.12670000000000001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0C-4E7D-9316-D61E05E9EB98}"/>
            </c:ext>
          </c:extLst>
        </c:ser>
        <c:ser>
          <c:idx val="1"/>
          <c:order val="1"/>
          <c:tx>
            <c:v>BB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'Cr52 - 31keV'!$A$2:$A$9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'Cr52 - 31keV'!$C$2:$C$9</c:f>
              <c:numCache>
                <c:formatCode>General</c:formatCode>
                <c:ptCount val="8"/>
                <c:pt idx="0">
                  <c:v>0.10928</c:v>
                </c:pt>
                <c:pt idx="1">
                  <c:v>0.1133</c:v>
                </c:pt>
                <c:pt idx="2">
                  <c:v>0.11675000000000001</c:v>
                </c:pt>
                <c:pt idx="3">
                  <c:v>0.12025</c:v>
                </c:pt>
                <c:pt idx="4">
                  <c:v>0.12384000000000001</c:v>
                </c:pt>
                <c:pt idx="5">
                  <c:v>0.12748000000000001</c:v>
                </c:pt>
                <c:pt idx="6">
                  <c:v>0.13120999999999999</c:v>
                </c:pt>
                <c:pt idx="7">
                  <c:v>0.13574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0C-4E7D-9316-D61E05E9E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092143"/>
        <c:axId val="793089263"/>
      </c:scatterChart>
      <c:valAx>
        <c:axId val="793092143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3089263"/>
        <c:crosses val="autoZero"/>
        <c:crossBetween val="midCat"/>
      </c:valAx>
      <c:valAx>
        <c:axId val="793089263"/>
        <c:scaling>
          <c:orientation val="minMax"/>
          <c:max val="0.2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3092143"/>
        <c:crossesAt val="-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Angular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distribution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BB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vs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RD Cr52 46 keV, </a:t>
            </a:r>
            <a:r>
              <a:rPr lang="de-DE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endf</a:t>
            </a:r>
            <a:r>
              <a:rPr lang="de-DE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/B8.0 </a:t>
            </a:r>
            <a:endParaRPr lang="de-DE" sz="18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24300270878903971"/>
          <c:y val="3.520642608757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954265091863518"/>
          <c:y val="0.1763888888888889"/>
          <c:w val="0.78739479440069993"/>
          <c:h val="0.62949292796733747"/>
        </c:manualLayout>
      </c:layout>
      <c:scatterChart>
        <c:scatterStyle val="smoothMarker"/>
        <c:varyColors val="0"/>
        <c:ser>
          <c:idx val="0"/>
          <c:order val="0"/>
          <c:tx>
            <c:v>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'Cr52 - 46 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'Cr52 - 46 keV'!$B$2:$B$9</c:f>
              <c:numCache>
                <c:formatCode>0.0000E+00</c:formatCode>
                <c:ptCount val="8"/>
                <c:pt idx="0">
                  <c:v>4.5399999999999998E-4</c:v>
                </c:pt>
                <c:pt idx="1">
                  <c:v>4.5839999999999998E-4</c:v>
                </c:pt>
                <c:pt idx="2">
                  <c:v>4.6279999999999997E-4</c:v>
                </c:pt>
                <c:pt idx="3">
                  <c:v>4.6700000000000002E-4</c:v>
                </c:pt>
                <c:pt idx="4">
                  <c:v>4.7029999999999999E-4</c:v>
                </c:pt>
                <c:pt idx="5">
                  <c:v>4.7560000000000001E-4</c:v>
                </c:pt>
                <c:pt idx="6">
                  <c:v>4.7839999999999997E-4</c:v>
                </c:pt>
                <c:pt idx="7">
                  <c:v>4.9569999999999996E-4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F35-4049-B194-59344E36690F}"/>
            </c:ext>
          </c:extLst>
        </c:ser>
        <c:ser>
          <c:idx val="1"/>
          <c:order val="1"/>
          <c:tx>
            <c:v>BB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'Cr52 - 46 keV'!$A$2:$A$9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'Cr52 - 46 keV'!$C$2:$C$9</c:f>
              <c:numCache>
                <c:formatCode>0.0000E+00</c:formatCode>
                <c:ptCount val="8"/>
                <c:pt idx="0">
                  <c:v>2.9614110000000002E-4</c:v>
                </c:pt>
                <c:pt idx="1">
                  <c:v>5.0032169999999999E-4</c:v>
                </c:pt>
                <c:pt idx="2">
                  <c:v>6.0546600000000003E-4</c:v>
                </c:pt>
                <c:pt idx="3">
                  <c:v>6.4731949999999999E-4</c:v>
                </c:pt>
                <c:pt idx="4">
                  <c:v>6.2395530000000003E-4</c:v>
                </c:pt>
                <c:pt idx="5">
                  <c:v>5.3326700000000003E-4</c:v>
                </c:pt>
                <c:pt idx="6">
                  <c:v>3.716611E-4</c:v>
                </c:pt>
                <c:pt idx="7">
                  <c:v>8.3947200000000002E-5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F35-4049-B194-59344E366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591744"/>
        <c:axId val="2104592224"/>
      </c:scatterChart>
      <c:valAx>
        <c:axId val="2104591744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4592224"/>
        <c:crosses val="autoZero"/>
        <c:crossBetween val="midCat"/>
      </c:valAx>
      <c:valAx>
        <c:axId val="210459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4591744"/>
        <c:crossesAt val="-1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27887864575445"/>
          <c:y val="0.89553386501852505"/>
          <c:w val="0.34532498019927355"/>
          <c:h val="0.1044661349814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8797171376747"/>
          <c:y val="9.4759978291638694E-2"/>
          <c:w val="0.83420647164018902"/>
          <c:h val="0.70150528921106636"/>
        </c:manualLayout>
      </c:layout>
      <c:scatterChart>
        <c:scatterStyle val="smoothMarker"/>
        <c:varyColors val="0"/>
        <c:ser>
          <c:idx val="2"/>
          <c:order val="2"/>
          <c:tx>
            <c:v>BB_endf_300K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Tabelle1!$E$3:$E$10</c:f>
              <c:numCache>
                <c:formatCode>General</c:formatCode>
                <c:ptCount val="8"/>
                <c:pt idx="0">
                  <c:v>2.8659901059798001E-2</c:v>
                </c:pt>
                <c:pt idx="1">
                  <c:v>2.7325054072020998E-2</c:v>
                </c:pt>
                <c:pt idx="2">
                  <c:v>2.6221883830531E-2</c:v>
                </c:pt>
                <c:pt idx="3">
                  <c:v>2.5142903852060999E-2</c:v>
                </c:pt>
                <c:pt idx="4">
                  <c:v>2.4074463916763999E-2</c:v>
                </c:pt>
                <c:pt idx="5">
                  <c:v>2.3031533713378998E-2</c:v>
                </c:pt>
                <c:pt idx="6">
                  <c:v>2.2000887137059999E-2</c:v>
                </c:pt>
                <c:pt idx="7">
                  <c:v>2.0799620666635002E-2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F7-435A-8D38-3A8EB9C76F07}"/>
            </c:ext>
          </c:extLst>
        </c:ser>
        <c:ser>
          <c:idx val="3"/>
          <c:order val="3"/>
          <c:tx>
            <c:v>RD-endf_300K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Tabelle1!$F$3:$F$10</c:f>
              <c:numCache>
                <c:formatCode>General</c:formatCode>
                <c:ptCount val="8"/>
                <c:pt idx="0">
                  <c:v>2.3740000000000001E-2</c:v>
                </c:pt>
                <c:pt idx="1">
                  <c:v>2.3939999999999999E-2</c:v>
                </c:pt>
                <c:pt idx="2">
                  <c:v>2.4150000000000001E-2</c:v>
                </c:pt>
                <c:pt idx="3">
                  <c:v>2.436E-2</c:v>
                </c:pt>
                <c:pt idx="4">
                  <c:v>2.4590000000000001E-2</c:v>
                </c:pt>
                <c:pt idx="5">
                  <c:v>2.4830000000000001E-2</c:v>
                </c:pt>
                <c:pt idx="6">
                  <c:v>2.5100000000000001E-2</c:v>
                </c:pt>
                <c:pt idx="7">
                  <c:v>2.6939999999999999E-2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EF7-435A-8D38-3A8EB9C76F07}"/>
            </c:ext>
          </c:extLst>
        </c:ser>
        <c:ser>
          <c:idx val="4"/>
          <c:order val="4"/>
          <c:tx>
            <c:v>RD-JEFF300K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Tabelle1!$H$3:$H$10</c:f>
              <c:numCache>
                <c:formatCode>General</c:formatCode>
                <c:ptCount val="8"/>
                <c:pt idx="0">
                  <c:v>2.349E-2</c:v>
                </c:pt>
                <c:pt idx="1">
                  <c:v>2.3699999999999999E-2</c:v>
                </c:pt>
                <c:pt idx="2">
                  <c:v>2.3900000000000001E-2</c:v>
                </c:pt>
                <c:pt idx="3">
                  <c:v>2.4109999999999999E-2</c:v>
                </c:pt>
                <c:pt idx="4">
                  <c:v>2.4330000000000001E-2</c:v>
                </c:pt>
                <c:pt idx="5">
                  <c:v>2.4570000000000002E-2</c:v>
                </c:pt>
                <c:pt idx="6">
                  <c:v>2.4840000000000001E-2</c:v>
                </c:pt>
                <c:pt idx="7">
                  <c:v>2.666E-2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EF7-435A-8D38-3A8EB9C76F07}"/>
            </c:ext>
          </c:extLst>
        </c:ser>
        <c:ser>
          <c:idx val="5"/>
          <c:order val="5"/>
          <c:tx>
            <c:v>RD-JEFF_900K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Tabelle1!$B$3:$B$10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xVal>
          <c:yVal>
            <c:numRef>
              <c:f>Tabelle1!$I$3:$I$10</c:f>
              <c:numCache>
                <c:formatCode>General</c:formatCode>
                <c:ptCount val="8"/>
                <c:pt idx="0">
                  <c:v>2.359E-2</c:v>
                </c:pt>
                <c:pt idx="1">
                  <c:v>2.3800000000000002E-2</c:v>
                </c:pt>
                <c:pt idx="2">
                  <c:v>2.402E-2</c:v>
                </c:pt>
                <c:pt idx="3">
                  <c:v>2.4230000000000002E-2</c:v>
                </c:pt>
                <c:pt idx="4">
                  <c:v>2.444E-2</c:v>
                </c:pt>
                <c:pt idx="5">
                  <c:v>2.4649999999999998E-2</c:v>
                </c:pt>
                <c:pt idx="6">
                  <c:v>2.487E-2</c:v>
                </c:pt>
                <c:pt idx="7">
                  <c:v>2.6579999999999999E-2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EF7-435A-8D38-3A8EB9C76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482608"/>
        <c:axId val="86087259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Tabelle1!$B$3:$B$10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-1</c:v>
                      </c:pt>
                      <c:pt idx="1">
                        <c:v>-0.75</c:v>
                      </c:pt>
                      <c:pt idx="2">
                        <c:v>-0.5</c:v>
                      </c:pt>
                      <c:pt idx="3">
                        <c:v>-0.25</c:v>
                      </c:pt>
                      <c:pt idx="4">
                        <c:v>0</c:v>
                      </c:pt>
                      <c:pt idx="5">
                        <c:v>0.25</c:v>
                      </c:pt>
                      <c:pt idx="6">
                        <c:v>0.5</c:v>
                      </c:pt>
                      <c:pt idx="7">
                        <c:v>0.75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Tabelle1!$C$3:$C$10</c15:sqref>
                        </c15:formulaRef>
                      </c:ext>
                    </c:extLst>
                    <c:numCache>
                      <c:formatCode>0.0000E+00</c:formatCode>
                      <c:ptCount val="8"/>
                      <c:pt idx="0">
                        <c:v>132414500</c:v>
                      </c:pt>
                      <c:pt idx="1">
                        <c:v>140062000</c:v>
                      </c:pt>
                      <c:pt idx="2">
                        <c:v>146623300</c:v>
                      </c:pt>
                      <c:pt idx="3">
                        <c:v>153262800</c:v>
                      </c:pt>
                      <c:pt idx="4">
                        <c:v>160064700</c:v>
                      </c:pt>
                      <c:pt idx="5">
                        <c:v>166933700</c:v>
                      </c:pt>
                      <c:pt idx="6">
                        <c:v>173956700</c:v>
                      </c:pt>
                      <c:pt idx="7">
                        <c:v>182454600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EEF7-435A-8D38-3A8EB9C76F07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-1</c:v>
                      </c:pt>
                      <c:pt idx="1">
                        <c:v>-0.75</c:v>
                      </c:pt>
                      <c:pt idx="2">
                        <c:v>-0.5</c:v>
                      </c:pt>
                      <c:pt idx="3">
                        <c:v>-0.25</c:v>
                      </c:pt>
                      <c:pt idx="4">
                        <c:v>0</c:v>
                      </c:pt>
                      <c:pt idx="5">
                        <c:v>0.25</c:v>
                      </c:pt>
                      <c:pt idx="6">
                        <c:v>0.5</c:v>
                      </c:pt>
                      <c:pt idx="7">
                        <c:v>0.75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Tabelle1!$D$3:$D$10</c15:sqref>
                        </c15:formulaRef>
                      </c:ext>
                    </c:extLst>
                    <c:numCache>
                      <c:formatCode>0.0000E+00</c:formatCode>
                      <c:ptCount val="8"/>
                      <c:pt idx="0">
                        <c:v>1.324145E-2</c:v>
                      </c:pt>
                      <c:pt idx="1">
                        <c:v>1.40062E-2</c:v>
                      </c:pt>
                      <c:pt idx="2">
                        <c:v>1.4662329999999999E-2</c:v>
                      </c:pt>
                      <c:pt idx="3">
                        <c:v>1.5326279999999999E-2</c:v>
                      </c:pt>
                      <c:pt idx="4">
                        <c:v>1.6006469999999998E-2</c:v>
                      </c:pt>
                      <c:pt idx="5">
                        <c:v>1.6693369999999999E-2</c:v>
                      </c:pt>
                      <c:pt idx="6">
                        <c:v>1.7395669999999998E-2</c:v>
                      </c:pt>
                      <c:pt idx="7">
                        <c:v>1.8245460000000002E-2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EF7-435A-8D38-3A8EB9C76F07}"/>
                  </c:ext>
                </c:extLst>
              </c15:ser>
            </c15:filteredScatterSeries>
          </c:ext>
        </c:extLst>
      </c:scatterChart>
      <c:valAx>
        <c:axId val="1128482608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0872592"/>
        <c:crosses val="autoZero"/>
        <c:crossBetween val="midCat"/>
      </c:valAx>
      <c:valAx>
        <c:axId val="860872592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8482608"/>
        <c:crossesAt val="-1"/>
        <c:crossBetween val="midCat"/>
        <c:majorUnit val="1.0000000000000002E-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82753065751315"/>
          <c:y val="0.63640750387818179"/>
          <c:w val="0.53230244532216731"/>
          <c:h val="0.12083445898302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Fe-56 24010eV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'24000'!$B$1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'24000'!$A$2:$A$9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'24000'!$B$2:$B$9</c:f>
              <c:numCache>
                <c:formatCode>General</c:formatCode>
                <c:ptCount val="8"/>
                <c:pt idx="0">
                  <c:v>1.0800000000000001E-2</c:v>
                </c:pt>
                <c:pt idx="1">
                  <c:v>1.09E-2</c:v>
                </c:pt>
                <c:pt idx="2">
                  <c:v>1.0999999999999999E-2</c:v>
                </c:pt>
                <c:pt idx="3">
                  <c:v>1.11E-2</c:v>
                </c:pt>
                <c:pt idx="4">
                  <c:v>1.12E-2</c:v>
                </c:pt>
                <c:pt idx="5">
                  <c:v>1.1299999999999999E-2</c:v>
                </c:pt>
                <c:pt idx="6">
                  <c:v>1.15E-2</c:v>
                </c:pt>
                <c:pt idx="7">
                  <c:v>1.17E-2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A-46CC-9807-FBB41EC32A0B}"/>
            </c:ext>
          </c:extLst>
        </c:ser>
        <c:ser>
          <c:idx val="1"/>
          <c:order val="1"/>
          <c:tx>
            <c:strRef>
              <c:f>'24000'!$C$1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'24000'!$A$2:$A$9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'24000'!$C$2:$C$9</c:f>
              <c:numCache>
                <c:formatCode>General</c:formatCode>
                <c:ptCount val="8"/>
                <c:pt idx="0">
                  <c:v>8.9999999999999993E-3</c:v>
                </c:pt>
                <c:pt idx="1">
                  <c:v>9.75E-3</c:v>
                </c:pt>
                <c:pt idx="2">
                  <c:v>1.042E-2</c:v>
                </c:pt>
                <c:pt idx="3">
                  <c:v>1.11E-2</c:v>
                </c:pt>
                <c:pt idx="4">
                  <c:v>1.1809999999999999E-2</c:v>
                </c:pt>
                <c:pt idx="5">
                  <c:v>1.255E-2</c:v>
                </c:pt>
                <c:pt idx="6">
                  <c:v>1.3310000000000001E-2</c:v>
                </c:pt>
                <c:pt idx="7">
                  <c:v>1.4250000000000001E-2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A-46CC-9807-FBB41EC32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37856"/>
        <c:axId val="140742848"/>
      </c:lineChart>
      <c:catAx>
        <c:axId val="140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742848"/>
        <c:crosses val="autoZero"/>
        <c:auto val="1"/>
        <c:lblAlgn val="ctr"/>
        <c:lblOffset val="100"/>
        <c:noMultiLvlLbl val="0"/>
      </c:catAx>
      <c:valAx>
        <c:axId val="140742848"/>
        <c:scaling>
          <c:orientation val="minMax"/>
          <c:min val="8.000000000000001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7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Fe-56 30042eV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'30000'!$B$1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'30000'!$A$2:$A$9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'30000'!$B$2:$B$9</c:f>
              <c:numCache>
                <c:formatCode>General</c:formatCode>
                <c:ptCount val="8"/>
                <c:pt idx="0">
                  <c:v>2.8</c:v>
                </c:pt>
                <c:pt idx="1">
                  <c:v>2.83</c:v>
                </c:pt>
                <c:pt idx="2">
                  <c:v>2.85</c:v>
                </c:pt>
                <c:pt idx="3">
                  <c:v>2.88</c:v>
                </c:pt>
                <c:pt idx="4">
                  <c:v>2.91</c:v>
                </c:pt>
                <c:pt idx="5">
                  <c:v>2.95</c:v>
                </c:pt>
                <c:pt idx="6">
                  <c:v>3</c:v>
                </c:pt>
                <c:pt idx="7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4-4498-ACE1-1746DFE88582}"/>
            </c:ext>
          </c:extLst>
        </c:ser>
        <c:ser>
          <c:idx val="1"/>
          <c:order val="1"/>
          <c:tx>
            <c:strRef>
              <c:f>'30000'!$C$1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'30000'!$A$2:$A$9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'30000'!$C$2:$C$9</c:f>
              <c:numCache>
                <c:formatCode>General</c:formatCode>
                <c:ptCount val="8"/>
                <c:pt idx="0">
                  <c:v>2.8637199999999998</c:v>
                </c:pt>
                <c:pt idx="1">
                  <c:v>2.8769100000000001</c:v>
                </c:pt>
                <c:pt idx="2">
                  <c:v>2.8880699999999999</c:v>
                </c:pt>
                <c:pt idx="3">
                  <c:v>2.8992200000000001</c:v>
                </c:pt>
                <c:pt idx="4">
                  <c:v>2.9105300000000001</c:v>
                </c:pt>
                <c:pt idx="5">
                  <c:v>2.9216799999999998</c:v>
                </c:pt>
                <c:pt idx="6">
                  <c:v>2.9329900000000002</c:v>
                </c:pt>
                <c:pt idx="7">
                  <c:v>2.9466600000000001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4-4498-ACE1-1746DFE88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48672"/>
        <c:axId val="140749088"/>
      </c:lineChart>
      <c:catAx>
        <c:axId val="1407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749088"/>
        <c:crosses val="autoZero"/>
        <c:auto val="1"/>
        <c:lblAlgn val="ctr"/>
        <c:lblOffset val="100"/>
        <c:noMultiLvlLbl val="0"/>
      </c:catAx>
      <c:valAx>
        <c:axId val="1407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7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Fe-56 45791eV</a:t>
            </a:r>
          </a:p>
        </c:rich>
      </c:tx>
      <c:layout>
        <c:manualLayout>
          <c:xMode val="edge"/>
          <c:yMode val="edge"/>
          <c:x val="0.3955277777777777"/>
          <c:y val="0.15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'45800'!$B$1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'45800'!$A$2:$A$9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'45800'!$B$2:$B$9</c:f>
              <c:numCache>
                <c:formatCode>General</c:formatCode>
                <c:ptCount val="8"/>
                <c:pt idx="0">
                  <c:v>0.57399999999999995</c:v>
                </c:pt>
                <c:pt idx="1">
                  <c:v>0.57899999999999996</c:v>
                </c:pt>
                <c:pt idx="2">
                  <c:v>0.58499999999999996</c:v>
                </c:pt>
                <c:pt idx="3">
                  <c:v>0.59199999999999997</c:v>
                </c:pt>
                <c:pt idx="4">
                  <c:v>0.59899999999999998</c:v>
                </c:pt>
                <c:pt idx="5">
                  <c:v>0.60699999999999998</c:v>
                </c:pt>
                <c:pt idx="6">
                  <c:v>0.61699999999999999</c:v>
                </c:pt>
                <c:pt idx="7">
                  <c:v>0.623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3-4BFB-A453-96055A8B6DA8}"/>
            </c:ext>
          </c:extLst>
        </c:ser>
        <c:ser>
          <c:idx val="1"/>
          <c:order val="1"/>
          <c:tx>
            <c:strRef>
              <c:f>'45800'!$C$1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'45800'!$A$2:$A$9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'45800'!$C$2:$C$9</c:f>
              <c:numCache>
                <c:formatCode>General</c:formatCode>
                <c:ptCount val="8"/>
                <c:pt idx="0">
                  <c:v>0.64727999999999997</c:v>
                </c:pt>
                <c:pt idx="1">
                  <c:v>0.63214000000000004</c:v>
                </c:pt>
                <c:pt idx="2">
                  <c:v>0.61921999999999999</c:v>
                </c:pt>
                <c:pt idx="3">
                  <c:v>0.60614000000000001</c:v>
                </c:pt>
                <c:pt idx="4">
                  <c:v>0.59274000000000004</c:v>
                </c:pt>
                <c:pt idx="5">
                  <c:v>0.57920000000000005</c:v>
                </c:pt>
                <c:pt idx="6">
                  <c:v>0.56535000000000002</c:v>
                </c:pt>
                <c:pt idx="7">
                  <c:v>0.54857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23-4BFB-A453-96055A8B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93936"/>
        <c:axId val="2122283952"/>
      </c:lineChart>
      <c:catAx>
        <c:axId val="21222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83952"/>
        <c:crosses val="autoZero"/>
        <c:auto val="1"/>
        <c:lblAlgn val="ctr"/>
        <c:lblOffset val="100"/>
        <c:noMultiLvlLbl val="0"/>
      </c:catAx>
      <c:valAx>
        <c:axId val="212228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93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7520538057742781"/>
          <c:y val="0.48205963837853599"/>
          <c:w val="0.25792257217847769"/>
          <c:h val="0.11979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Fe-56 46949eV</a:t>
            </a:r>
          </a:p>
        </c:rich>
      </c:tx>
      <c:layout>
        <c:manualLayout>
          <c:xMode val="edge"/>
          <c:yMode val="edge"/>
          <c:x val="0.12598629254059185"/>
          <c:y val="0.14603080712335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7.0752675670613177E-2"/>
          <c:w val="0.88396062992125979"/>
          <c:h val="0.8221032428019851"/>
        </c:manualLayout>
      </c:layout>
      <c:lineChart>
        <c:grouping val="standard"/>
        <c:varyColors val="0"/>
        <c:ser>
          <c:idx val="0"/>
          <c:order val="0"/>
          <c:tx>
            <c:strRef>
              <c:f>'47000'!$B$1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'47000'!$A$2:$A$9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'47000'!$B$2:$B$9</c:f>
              <c:numCache>
                <c:formatCode>General</c:formatCode>
                <c:ptCount val="8"/>
                <c:pt idx="0">
                  <c:v>0.55400000000000005</c:v>
                </c:pt>
                <c:pt idx="1">
                  <c:v>0.55900000000000005</c:v>
                </c:pt>
                <c:pt idx="2">
                  <c:v>0.56499999999999995</c:v>
                </c:pt>
                <c:pt idx="3">
                  <c:v>0.57099999999999995</c:v>
                </c:pt>
                <c:pt idx="4">
                  <c:v>0.57799999999999996</c:v>
                </c:pt>
                <c:pt idx="5">
                  <c:v>0.58599999999999997</c:v>
                </c:pt>
                <c:pt idx="6">
                  <c:v>0.59599999999999997</c:v>
                </c:pt>
                <c:pt idx="7">
                  <c:v>0.59899999999999998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23-4530-B8C6-FD4AE0E21290}"/>
            </c:ext>
          </c:extLst>
        </c:ser>
        <c:ser>
          <c:idx val="1"/>
          <c:order val="1"/>
          <c:tx>
            <c:strRef>
              <c:f>'47000'!$C$1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'47000'!$A$2:$A$9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'47000'!$C$2:$C$9</c:f>
              <c:numCache>
                <c:formatCode>General</c:formatCode>
                <c:ptCount val="8"/>
                <c:pt idx="0">
                  <c:v>0.53171000000000002</c:v>
                </c:pt>
                <c:pt idx="1">
                  <c:v>0.54574</c:v>
                </c:pt>
                <c:pt idx="2">
                  <c:v>0.55764000000000002</c:v>
                </c:pt>
                <c:pt idx="3">
                  <c:v>0.56955999999999996</c:v>
                </c:pt>
                <c:pt idx="4">
                  <c:v>0.58165999999999995</c:v>
                </c:pt>
                <c:pt idx="5">
                  <c:v>0.59377999999999997</c:v>
                </c:pt>
                <c:pt idx="6">
                  <c:v>0.60604000000000002</c:v>
                </c:pt>
                <c:pt idx="7">
                  <c:v>0.61538999999999999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23-4530-B8C6-FD4AE0E21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79376"/>
        <c:axId val="2122279792"/>
      </c:lineChart>
      <c:catAx>
        <c:axId val="212227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79792"/>
        <c:crosses val="autoZero"/>
        <c:auto val="1"/>
        <c:lblAlgn val="ctr"/>
        <c:lblOffset val="100"/>
        <c:noMultiLvlLbl val="0"/>
      </c:catAx>
      <c:valAx>
        <c:axId val="212227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7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31649168853893"/>
          <c:y val="0.55150408282298036"/>
          <c:w val="0.227367016622922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Fe-52826eV</a:t>
            </a:r>
          </a:p>
        </c:rich>
      </c:tx>
      <c:layout>
        <c:manualLayout>
          <c:xMode val="edge"/>
          <c:yMode val="edge"/>
          <c:x val="0.19154999342044826"/>
          <c:y val="0.20850565573015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3.7453703703703718E-2"/>
          <c:w val="0.88396062992125979"/>
          <c:h val="0.86035469524642749"/>
        </c:manualLayout>
      </c:layout>
      <c:lineChart>
        <c:grouping val="standard"/>
        <c:varyColors val="0"/>
        <c:ser>
          <c:idx val="0"/>
          <c:order val="0"/>
          <c:tx>
            <c:strRef>
              <c:f>'52800'!$B$1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'52800'!$A$2:$A$9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'52800'!$B$2:$B$9</c:f>
              <c:numCache>
                <c:formatCode>General</c:formatCode>
                <c:ptCount val="8"/>
                <c:pt idx="0">
                  <c:v>0.47699999999999998</c:v>
                </c:pt>
                <c:pt idx="1">
                  <c:v>0.48099999999999998</c:v>
                </c:pt>
                <c:pt idx="2">
                  <c:v>0.48499999999999999</c:v>
                </c:pt>
                <c:pt idx="3">
                  <c:v>0.48799999999999999</c:v>
                </c:pt>
                <c:pt idx="4">
                  <c:v>0.49099999999999999</c:v>
                </c:pt>
                <c:pt idx="5">
                  <c:v>0.495</c:v>
                </c:pt>
                <c:pt idx="6">
                  <c:v>0.498</c:v>
                </c:pt>
                <c:pt idx="7">
                  <c:v>0.503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69-44B0-9C98-AD897EA71095}"/>
            </c:ext>
          </c:extLst>
        </c:ser>
        <c:ser>
          <c:idx val="1"/>
          <c:order val="1"/>
          <c:tx>
            <c:strRef>
              <c:f>'52800'!$C$1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'52800'!$A$2:$A$9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'52800'!$C$2:$C$9</c:f>
              <c:numCache>
                <c:formatCode>General</c:formatCode>
                <c:ptCount val="8"/>
                <c:pt idx="0">
                  <c:v>0.37852999999999998</c:v>
                </c:pt>
                <c:pt idx="1">
                  <c:v>0.41341</c:v>
                </c:pt>
                <c:pt idx="2">
                  <c:v>0.44394</c:v>
                </c:pt>
                <c:pt idx="3">
                  <c:v>0.47536</c:v>
                </c:pt>
                <c:pt idx="4">
                  <c:v>0.5081</c:v>
                </c:pt>
                <c:pt idx="5">
                  <c:v>0.54171999999999998</c:v>
                </c:pt>
                <c:pt idx="6">
                  <c:v>0.57664000000000004</c:v>
                </c:pt>
                <c:pt idx="7">
                  <c:v>0.61963000000000001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69-44B0-9C98-AD897EA71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86864"/>
        <c:axId val="2122290192"/>
      </c:lineChart>
      <c:catAx>
        <c:axId val="212228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90192"/>
        <c:crosses val="autoZero"/>
        <c:auto val="1"/>
        <c:lblAlgn val="ctr"/>
        <c:lblOffset val="100"/>
        <c:noMultiLvlLbl val="0"/>
      </c:catAx>
      <c:valAx>
        <c:axId val="212229019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8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64982502187224"/>
          <c:y val="0.56539297171186931"/>
          <c:w val="0.227367016622922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Cl-35</a:t>
            </a:r>
            <a:r>
              <a:rPr lang="de-DE" baseline="0" dirty="0"/>
              <a:t> 14700eV</a:t>
            </a:r>
            <a:endParaRPr lang="de-DE" dirty="0"/>
          </a:p>
        </c:rich>
      </c:tx>
      <c:layout>
        <c:manualLayout>
          <c:xMode val="edge"/>
          <c:yMode val="edge"/>
          <c:x val="0.1767985564304462"/>
          <c:y val="0.21636365888093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759492563429572"/>
          <c:y val="3.2966891050360547E-2"/>
          <c:w val="0.87129396325459318"/>
          <c:h val="0.85751781802139759"/>
        </c:manualLayout>
      </c:layout>
      <c:lineChart>
        <c:grouping val="standard"/>
        <c:varyColors val="0"/>
        <c:ser>
          <c:idx val="0"/>
          <c:order val="0"/>
          <c:tx>
            <c:strRef>
              <c:f>'14700'!$B$1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'14700'!$A$2:$A$9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'14700'!$B$2:$B$9</c:f>
              <c:numCache>
                <c:formatCode>General</c:formatCode>
                <c:ptCount val="8"/>
                <c:pt idx="0">
                  <c:v>0.13700000000000001</c:v>
                </c:pt>
                <c:pt idx="1">
                  <c:v>0.13900000000000001</c:v>
                </c:pt>
                <c:pt idx="2">
                  <c:v>0.14099999999999999</c:v>
                </c:pt>
                <c:pt idx="3">
                  <c:v>0.14299999999999999</c:v>
                </c:pt>
                <c:pt idx="4">
                  <c:v>0.14599999999999999</c:v>
                </c:pt>
                <c:pt idx="5">
                  <c:v>0.14699999999999999</c:v>
                </c:pt>
                <c:pt idx="6">
                  <c:v>0.151</c:v>
                </c:pt>
                <c:pt idx="7">
                  <c:v>0.154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63-44F9-B59E-9F0C217C4A13}"/>
            </c:ext>
          </c:extLst>
        </c:ser>
        <c:ser>
          <c:idx val="1"/>
          <c:order val="1"/>
          <c:tx>
            <c:strRef>
              <c:f>'14700'!$C$1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'14700'!$A$2:$A$9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'14700'!$C$2:$C$9</c:f>
              <c:numCache>
                <c:formatCode>General</c:formatCode>
                <c:ptCount val="8"/>
                <c:pt idx="0">
                  <c:v>0.13575000000000001</c:v>
                </c:pt>
                <c:pt idx="1">
                  <c:v>0.13864000000000001</c:v>
                </c:pt>
                <c:pt idx="2">
                  <c:v>0.14112</c:v>
                </c:pt>
                <c:pt idx="3">
                  <c:v>0.14360000000000001</c:v>
                </c:pt>
                <c:pt idx="4">
                  <c:v>0.14616000000000001</c:v>
                </c:pt>
                <c:pt idx="5">
                  <c:v>0.14871999999999999</c:v>
                </c:pt>
                <c:pt idx="6">
                  <c:v>0.15135999999999999</c:v>
                </c:pt>
                <c:pt idx="7">
                  <c:v>0.15453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63-44F9-B59E-9F0C217C4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94352"/>
        <c:axId val="2122280208"/>
      </c:lineChart>
      <c:catAx>
        <c:axId val="21222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80208"/>
        <c:crosses val="autoZero"/>
        <c:auto val="1"/>
        <c:lblAlgn val="ctr"/>
        <c:lblOffset val="100"/>
        <c:noMultiLvlLbl val="0"/>
      </c:catAx>
      <c:valAx>
        <c:axId val="212228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9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9831583552056"/>
          <c:y val="0.65335593467483222"/>
          <c:w val="0.227367016622922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Cl-35 15300eV</a:t>
            </a:r>
          </a:p>
        </c:rich>
      </c:tx>
      <c:layout>
        <c:manualLayout>
          <c:xMode val="edge"/>
          <c:yMode val="edge"/>
          <c:x val="0.40179855643044621"/>
          <c:y val="1.4790718810092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6.9861111111111124E-2"/>
          <c:w val="0.88396062992125979"/>
          <c:h val="0.79310311386470567"/>
        </c:manualLayout>
      </c:layout>
      <c:lineChart>
        <c:grouping val="standard"/>
        <c:varyColors val="0"/>
        <c:ser>
          <c:idx val="0"/>
          <c:order val="0"/>
          <c:tx>
            <c:strRef>
              <c:f>'15300'!$B$1</c:f>
              <c:strCache>
                <c:ptCount val="1"/>
                <c:pt idx="0">
                  <c:v>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'15300'!$A$2:$A$9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'15300'!$B$2:$B$9</c:f>
              <c:numCache>
                <c:formatCode>General</c:formatCode>
                <c:ptCount val="8"/>
                <c:pt idx="0">
                  <c:v>0.25800000000000001</c:v>
                </c:pt>
                <c:pt idx="1">
                  <c:v>0.26200000000000001</c:v>
                </c:pt>
                <c:pt idx="2">
                  <c:v>0.26600000000000001</c:v>
                </c:pt>
                <c:pt idx="3">
                  <c:v>0.27</c:v>
                </c:pt>
                <c:pt idx="4">
                  <c:v>0.27400000000000002</c:v>
                </c:pt>
                <c:pt idx="5">
                  <c:v>0.27700000000000002</c:v>
                </c:pt>
                <c:pt idx="6">
                  <c:v>0.28499999999999998</c:v>
                </c:pt>
                <c:pt idx="7">
                  <c:v>0.27739999999999998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77-4378-AA22-8F38763F11EA}"/>
            </c:ext>
          </c:extLst>
        </c:ser>
        <c:ser>
          <c:idx val="1"/>
          <c:order val="1"/>
          <c:tx>
            <c:strRef>
              <c:f>'15300'!$C$1</c:f>
              <c:strCache>
                <c:ptCount val="1"/>
                <c:pt idx="0">
                  <c:v>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'15300'!$A$2:$A$9</c:f>
              <c:numCache>
                <c:formatCode>General</c:formatCode>
                <c:ptCount val="8"/>
                <c:pt idx="0">
                  <c:v>-1</c:v>
                </c:pt>
                <c:pt idx="1">
                  <c:v>-0.75</c:v>
                </c:pt>
                <c:pt idx="2">
                  <c:v>-0.5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</c:numCache>
            </c:numRef>
          </c:cat>
          <c:val>
            <c:numRef>
              <c:f>'15300'!$C$2:$C$9</c:f>
              <c:numCache>
                <c:formatCode>General</c:formatCode>
                <c:ptCount val="8"/>
                <c:pt idx="0">
                  <c:v>0.29107</c:v>
                </c:pt>
                <c:pt idx="1">
                  <c:v>0.28526000000000001</c:v>
                </c:pt>
                <c:pt idx="2">
                  <c:v>0.28022999999999998</c:v>
                </c:pt>
                <c:pt idx="3">
                  <c:v>0.2752</c:v>
                </c:pt>
                <c:pt idx="4">
                  <c:v>0.27001999999999998</c:v>
                </c:pt>
                <c:pt idx="5">
                  <c:v>0.26484000000000002</c:v>
                </c:pt>
                <c:pt idx="6">
                  <c:v>0.25964999999999999</c:v>
                </c:pt>
                <c:pt idx="7">
                  <c:v>0.25336999999999998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77-4378-AA22-8F38763F1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91024"/>
        <c:axId val="2122294768"/>
      </c:lineChart>
      <c:catAx>
        <c:axId val="21222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94768"/>
        <c:crosses val="autoZero"/>
        <c:auto val="1"/>
        <c:lblAlgn val="ctr"/>
        <c:lblOffset val="100"/>
        <c:noMultiLvlLbl val="0"/>
      </c:catAx>
      <c:valAx>
        <c:axId val="212229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2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76093613298336"/>
          <c:y val="0.59780037911927675"/>
          <c:w val="0.227367016622922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0.29529</cdr:x>
      <cdr:y>0.09377</cdr:y>
    </cdr:from>
    <cdr:to>
      <cdr:x>0.54926</cdr:x>
      <cdr:y>0.48219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EDB9A89B-8D03-481D-9DA0-0895D035CB0C}"/>
            </a:ext>
          </a:extLst>
        </cdr:cNvPr>
        <cdr:cNvSpPr txBox="1"/>
      </cdr:nvSpPr>
      <cdr:spPr>
        <a:xfrm xmlns:a="http://schemas.openxmlformats.org/drawingml/2006/main">
          <a:off x="1233264" y="207256"/>
          <a:ext cx="1060704" cy="858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25110 eV (opposite tendency </a:t>
          </a:r>
        </a:p>
        <a:p xmlns:a="http://schemas.openxmlformats.org/drawingml/2006/main">
          <a:r>
            <a:rPr lang="en-GB" sz="1100" dirty="0"/>
            <a:t>of forward and backward in BB and RD)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5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7" y="9263140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/>
              <a:t>KIT – University of the State of Baden-Wuerttemberg and </a:t>
            </a:r>
            <a:br>
              <a:rPr lang="en-US" altLang="de-DE" sz="800"/>
            </a:br>
            <a:r>
              <a:rPr lang="en-US" altLang="de-DE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8740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2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Pollux in Einlagerungsstrecke DBE-</a:t>
            </a:r>
            <a:r>
              <a:rPr lang="de-DE" dirty="0" err="1"/>
              <a:t>Tec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E5ADF-DEE0-46C6-8A08-CD383807D4C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15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97046C38-1B9B-5729-8A38-8C93DAA7D4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/>
              <a:t>Prof. Dr. Max Mustermann | Musterfakultät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723E2E7-6B71-7B7B-5AA5-81CBB305A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68D0B13-C671-B119-C474-B9D6CBF7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/>
              <a:t>KIT – University of the State of Baden-Wuerttemberg and </a:t>
            </a:r>
            <a:br>
              <a:rPr lang="en-US" altLang="de-DE" sz="800"/>
            </a:br>
            <a:r>
              <a:rPr lang="en-US" altLang="de-DE" sz="800"/>
              <a:t>National Research Center of the Helmholtz Association</a:t>
            </a:r>
            <a:r>
              <a:rPr lang="de-DE" altLang="de-DE" sz="800"/>
              <a:t> </a:t>
            </a:r>
            <a:endParaRPr lang="en-US" altLang="de-DE" sz="80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2" y="3367088"/>
            <a:ext cx="493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000" b="1" noProof="0" dirty="0">
                <a:solidFill>
                  <a:schemeClr val="bg1"/>
                </a:solidFill>
              </a:rPr>
              <a:t>Karlsruhe Institute of Technology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712" y="6396038"/>
            <a:ext cx="4248150" cy="216024"/>
          </a:xfrm>
          <a:solidFill>
            <a:schemeClr val="bg1">
              <a:lumMod val="8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noProof="0"/>
              <a:t>Thermal Neutron Scattering  in view of renewable energy applications</a:t>
            </a:r>
            <a:endParaRPr lang="en-US" altLang="de-DE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7524328" y="6381328"/>
            <a:ext cx="13681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736" y="6512464"/>
            <a:ext cx="4248150" cy="216025"/>
          </a:xfrm>
          <a:solidFill>
            <a:schemeClr val="bg1">
              <a:lumMod val="8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Thermal Neutron Scattering  in view of renewable energy applications</a:t>
            </a:r>
            <a:endParaRPr lang="en-US" altLang="de-DE" dirty="0"/>
          </a:p>
        </p:txBody>
      </p:sp>
      <p:sp>
        <p:nvSpPr>
          <p:cNvPr id="6" name="Rectangle 12"/>
          <p:cNvSpPr txBox="1">
            <a:spLocks noChangeArrowheads="1"/>
          </p:cNvSpPr>
          <p:nvPr userDrawn="1"/>
        </p:nvSpPr>
        <p:spPr bwMode="auto">
          <a:xfrm>
            <a:off x="7164288" y="6404452"/>
            <a:ext cx="1655862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noProof="0"/>
              <a:t>Thermal Neutron Scattering  in view of renewable energy applications</a:t>
            </a:r>
            <a:endParaRPr lang="en-US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5702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| Cowberr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72704" y="2519271"/>
            <a:ext cx="7886700" cy="39729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US"/>
              <a:t>Click icon to add chart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3FB4F49D-00F0-BE43-89D8-EA3AD63BB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1119" y="1544491"/>
            <a:ext cx="7228355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05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400CC25B-FD63-9E4A-B692-287E56EA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73" y="1860151"/>
            <a:ext cx="7886700" cy="46847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69075A0-C73E-6506-DC1A-BCB4CC1D8A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R. Dagan . A. Konobeev  ICTT_Paris 2019</a:t>
            </a:r>
            <a:endParaRPr 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DE0B4D7-A0D3-FF44-CB88-1BC11AA0BC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C0F6D-AC14-45E8-B8ED-2B7662CE58C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4C7E18E-AC8E-63E6-11AF-FA5ED83491D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833C-A2FB-465A-8E9A-7CF422CEC7A9}" type="datetime1">
              <a:rPr lang="de-DE"/>
              <a:pPr>
                <a:defRPr/>
              </a:pPr>
              <a:t>16.12.2025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69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heme" Target="../theme/theme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altLang="de-DE" sz="900" noProof="0" dirty="0"/>
              <a:t>AAA Workshop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4" y="6445250"/>
            <a:ext cx="13669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altLang="de-DE" sz="900" noProof="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774" y="6373018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altLang="de-DE" noProof="0"/>
              <a:t>Thermal Neutron Scattering  in view of renewable energy applications</a:t>
            </a:r>
            <a:endParaRPr lang="en-US" altLang="de-DE" noProof="0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Thermal Neutron Scattering  in view of renewable energy applications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4480A8B0-7D62-489C-BD80-D23FD0E39B75}" type="slidenum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58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5.wmf"/><Relationship Id="rId7" Type="http://schemas.openxmlformats.org/officeDocument/2006/relationships/chart" Target="../charts/chart6.xml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9.wmf"/><Relationship Id="rId7" Type="http://schemas.openxmlformats.org/officeDocument/2006/relationships/chart" Target="../charts/chart8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9.wmf"/><Relationship Id="rId7" Type="http://schemas.openxmlformats.org/officeDocument/2006/relationships/image" Target="../media/image4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5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7.png"/><Relationship Id="rId5" Type="http://schemas.openxmlformats.org/officeDocument/2006/relationships/image" Target="../media/image39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5.wmf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35696" y="620688"/>
            <a:ext cx="6768752" cy="67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On the models of scattering kernels of 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structure materials 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 the keV range</a:t>
            </a:r>
            <a:endParaRPr lang="de-DE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399832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9E42D6-6642-4A82-894C-12108222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0331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D3EF1A-6225-43B2-9CDA-6EA0DFFA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156" y="2290285"/>
            <a:ext cx="45817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de-DE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KIT- Karlsruhe Institute of Technology, INE-Institute for Nuclear Waste Disposal, </a:t>
            </a:r>
            <a:endParaRPr kumimoji="0" lang="de-DE" altLang="de-DE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Hermann-von-Helmholtz-Platz 1, 76344 Eggenstein-Leopoldshafen</a:t>
            </a:r>
            <a:endParaRPr kumimoji="0" lang="de-DE" altLang="de-DE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7BAB7B-9842-43EA-A99F-94B3059A927B}"/>
              </a:ext>
            </a:extLst>
          </p:cNvPr>
          <p:cNvSpPr txBox="1"/>
          <p:nvPr/>
        </p:nvSpPr>
        <p:spPr>
          <a:xfrm>
            <a:off x="683568" y="417199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How accurate Can we Calculate Neutrons Slowing Down in Water? R. Cullen  2006 UCRL-TR 220605</a:t>
            </a:r>
          </a:p>
          <a:p>
            <a:endParaRPr lang="en-GB" sz="1200" dirty="0"/>
          </a:p>
          <a:p>
            <a:r>
              <a:rPr lang="en-GB" sz="1200" dirty="0"/>
              <a:t>From this report by R. Cullen:</a:t>
            </a:r>
          </a:p>
          <a:p>
            <a:r>
              <a:rPr lang="en-GB" sz="1200" dirty="0"/>
              <a:t>“human nature is such that if we know the (experimental) answer to a given problem today’s codes allow us enough flexibility to dial in almost any answer we want.”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172DBB-64C0-AE91-2A86-3A5A643FA27D}"/>
              </a:ext>
            </a:extLst>
          </p:cNvPr>
          <p:cNvSpPr txBox="1"/>
          <p:nvPr/>
        </p:nvSpPr>
        <p:spPr>
          <a:xfrm>
            <a:off x="971600" y="1576975"/>
            <a:ext cx="749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R. Dagan, S. Biswas, M. Hornberger, P. Winney, F. Becker, A. Konobeev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B5314-4E78-4CD2-99B9-DFFAEEF7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9594"/>
            <a:ext cx="7956376" cy="719126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scattering for         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 resonances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 model in (SAMMY) compared with the RD model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F47AC08-7434-4628-9C62-538E128B6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79693"/>
              </p:ext>
            </p:extLst>
          </p:nvPr>
        </p:nvGraphicFramePr>
        <p:xfrm>
          <a:off x="3649571" y="128218"/>
          <a:ext cx="583089" cy="3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03040" progId="Equation.DSMT4">
                  <p:embed/>
                </p:oleObj>
              </mc:Choice>
              <mc:Fallback>
                <p:oleObj name="Equation" r:id="rId2" imgW="304560" imgH="203040" progId="Equation.DSMT4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679B57AF-5E15-47BE-894E-7B4A321C4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9571" y="128218"/>
                        <a:ext cx="583089" cy="38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55D2427-ED1F-4690-AAC2-AFC0A8FCA834}"/>
              </a:ext>
            </a:extLst>
          </p:cNvPr>
          <p:cNvSpPr txBox="1"/>
          <p:nvPr/>
        </p:nvSpPr>
        <p:spPr>
          <a:xfrm>
            <a:off x="2286000" y="32424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B9EE12-380D-4D27-9062-C5F9FF89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08720"/>
            <a:ext cx="5033828" cy="46854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055223-3E77-4001-AB07-C082F580C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366134"/>
            <a:ext cx="1781424" cy="1343212"/>
          </a:xfrm>
          <a:prstGeom prst="rect">
            <a:avLst/>
          </a:prstGeom>
        </p:spPr>
      </p:pic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FF64868-0B12-4062-AE0F-9CD5FD98D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86492"/>
              </p:ext>
            </p:extLst>
          </p:nvPr>
        </p:nvGraphicFramePr>
        <p:xfrm>
          <a:off x="5175612" y="787855"/>
          <a:ext cx="3438128" cy="17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A59CA2C6-D915-45E0-A85C-97EFE2838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99263"/>
              </p:ext>
            </p:extLst>
          </p:nvPr>
        </p:nvGraphicFramePr>
        <p:xfrm>
          <a:off x="5294476" y="2564905"/>
          <a:ext cx="3438128" cy="165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9AF52B8E-4DEF-40B8-98EA-DAF2A5050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63628"/>
              </p:ext>
            </p:extLst>
          </p:nvPr>
        </p:nvGraphicFramePr>
        <p:xfrm>
          <a:off x="5475084" y="4289377"/>
          <a:ext cx="3222104" cy="165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3794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A2942-9CCD-423D-9B69-DC475095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31" y="333374"/>
            <a:ext cx="7257413" cy="367717"/>
          </a:xfrm>
        </p:spPr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scattering for         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 resonance by BB model in SAMMY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F0D1058-3E50-4A00-B18C-1B9CF8886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68101"/>
              </p:ext>
            </p:extLst>
          </p:nvPr>
        </p:nvGraphicFramePr>
        <p:xfrm>
          <a:off x="2915816" y="440927"/>
          <a:ext cx="528593" cy="3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1960" imgH="203040" progId="Equation.DSMT4">
                  <p:embed/>
                </p:oleObj>
              </mc:Choice>
              <mc:Fallback>
                <p:oleObj name="Equation" r:id="rId2" imgW="291960" imgH="20304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105C106-5DCD-4E48-ABA2-FBA167F0D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15816" y="440927"/>
                        <a:ext cx="528593" cy="3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593CCE10-AD54-414F-AA47-B74AB9238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39" y="5436216"/>
            <a:ext cx="3687943" cy="4096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6E59CD-9F69-4F0A-B828-75D71245B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10" y="1184710"/>
            <a:ext cx="4079103" cy="4264246"/>
          </a:xfrm>
          <a:prstGeom prst="rect">
            <a:avLst/>
          </a:prstGeom>
        </p:spPr>
      </p:pic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4FD6B831-F7AD-4F7F-A63F-FB1A9B5E0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72000" y="4340193"/>
            <a:ext cx="3991445" cy="1108763"/>
          </a:xfrm>
        </p:spPr>
      </p:pic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91D6B041-9FCD-4263-A43F-2C8A17DE0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053336"/>
              </p:ext>
            </p:extLst>
          </p:nvPr>
        </p:nvGraphicFramePr>
        <p:xfrm>
          <a:off x="4310290" y="701090"/>
          <a:ext cx="4572000" cy="193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060CC17A-8764-4AAC-84DA-EF8C9439B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906853"/>
              </p:ext>
            </p:extLst>
          </p:nvPr>
        </p:nvGraphicFramePr>
        <p:xfrm>
          <a:off x="4406634" y="2766748"/>
          <a:ext cx="4305317" cy="144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86EA24-E04A-47D8-AE47-7858A0A2622D}"/>
              </a:ext>
            </a:extLst>
          </p:cNvPr>
          <p:cNvCxnSpPr/>
          <p:nvPr/>
        </p:nvCxnSpPr>
        <p:spPr>
          <a:xfrm>
            <a:off x="1907704" y="4340193"/>
            <a:ext cx="3024335" cy="672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DBA9401-1B14-4DF2-8104-82A74E315AFB}"/>
              </a:ext>
            </a:extLst>
          </p:cNvPr>
          <p:cNvCxnSpPr/>
          <p:nvPr/>
        </p:nvCxnSpPr>
        <p:spPr>
          <a:xfrm flipV="1">
            <a:off x="3707904" y="3284984"/>
            <a:ext cx="936104" cy="284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B321316-666C-49BD-BB7B-5DC5D9F6A9C8}"/>
              </a:ext>
            </a:extLst>
          </p:cNvPr>
          <p:cNvCxnSpPr>
            <a:cxnSpLocks/>
          </p:cNvCxnSpPr>
          <p:nvPr/>
        </p:nvCxnSpPr>
        <p:spPr>
          <a:xfrm flipV="1">
            <a:off x="2123728" y="2060848"/>
            <a:ext cx="2679461" cy="144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1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AAE29-8CDB-47B9-B705-4BD44908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scattering for      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 resonances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 model in (SAMMY) </a:t>
            </a:r>
            <a:endParaRPr lang="en-GB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1FE09DF-E618-44CB-AFF2-72CAFF24F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72132"/>
              </p:ext>
            </p:extLst>
          </p:nvPr>
        </p:nvGraphicFramePr>
        <p:xfrm>
          <a:off x="3779912" y="149516"/>
          <a:ext cx="528593" cy="3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1960" imgH="203040" progId="Equation.DSMT4">
                  <p:embed/>
                </p:oleObj>
              </mc:Choice>
              <mc:Fallback>
                <p:oleObj name="Equation" r:id="rId2" imgW="291960" imgH="20304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F0D1058-3E50-4A00-B18C-1B9CF8886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149516"/>
                        <a:ext cx="528593" cy="3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CA51858-C309-4ACB-9422-FE67E5CB3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63884"/>
              </p:ext>
            </p:extLst>
          </p:nvPr>
        </p:nvGraphicFramePr>
        <p:xfrm>
          <a:off x="5411304" y="2348880"/>
          <a:ext cx="27900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27E5977-D193-411D-A051-C4206801E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231534"/>
              </p:ext>
            </p:extLst>
          </p:nvPr>
        </p:nvGraphicFramePr>
        <p:xfrm>
          <a:off x="4975092" y="654968"/>
          <a:ext cx="3078088" cy="18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12074A0-C110-4AEA-A7FC-2EB890DC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9512" y="1079209"/>
            <a:ext cx="4678440" cy="4894262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55EBFC1-55C6-43DD-B5D6-CC0A5728B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1412776"/>
            <a:ext cx="1584176" cy="1343212"/>
          </a:xfrm>
          <a:prstGeom prst="rect">
            <a:avLst/>
          </a:prstGeom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92F489A9-2677-4F39-A8DF-CE1D29E56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27555"/>
              </p:ext>
            </p:extLst>
          </p:nvPr>
        </p:nvGraphicFramePr>
        <p:xfrm>
          <a:off x="5597314" y="4293096"/>
          <a:ext cx="2934072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D6FF726-FC1C-4354-BC64-BAC08F01F224}"/>
              </a:ext>
            </a:extLst>
          </p:cNvPr>
          <p:cNvCxnSpPr/>
          <p:nvPr/>
        </p:nvCxnSpPr>
        <p:spPr>
          <a:xfrm>
            <a:off x="1259632" y="5157192"/>
            <a:ext cx="419366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287989F-8AD9-4B6D-9336-3DEA7086BB49}"/>
              </a:ext>
            </a:extLst>
          </p:cNvPr>
          <p:cNvCxnSpPr/>
          <p:nvPr/>
        </p:nvCxnSpPr>
        <p:spPr>
          <a:xfrm flipV="1">
            <a:off x="1907704" y="1844824"/>
            <a:ext cx="3067388" cy="109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FF04DFC-996F-48E6-ADF2-3BFD99BCC3D8}"/>
              </a:ext>
            </a:extLst>
          </p:cNvPr>
          <p:cNvCxnSpPr/>
          <p:nvPr/>
        </p:nvCxnSpPr>
        <p:spPr>
          <a:xfrm>
            <a:off x="4499992" y="329655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0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8C03-4BB0-49D2-A9D9-D283BB51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BB vs. RD           42 and 42.5 keV 300K ENDF8.0 (S Resonance at 42.87)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F6A69C6-7419-BE3F-D582-A55A76BB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40436"/>
            <a:ext cx="3505535" cy="2789690"/>
          </a:xfrm>
          <a:prstGeom prst="rect">
            <a:avLst/>
          </a:prstGeo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0755042-2D80-2516-9D27-9F47F3B8F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98599"/>
              </p:ext>
            </p:extLst>
          </p:nvPr>
        </p:nvGraphicFramePr>
        <p:xfrm>
          <a:off x="4644008" y="148079"/>
          <a:ext cx="622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03040" progId="Equation.DSMT4">
                  <p:embed/>
                </p:oleObj>
              </mc:Choice>
              <mc:Fallback>
                <p:oleObj name="Equation" r:id="rId3" imgW="317160" imgH="203040" progId="Equation.DSMT4">
                  <p:embed/>
                  <p:pic>
                    <p:nvPicPr>
                      <p:cNvPr id="5" name="Inhaltsplatzhalter 3">
                        <a:extLst>
                          <a:ext uri="{FF2B5EF4-FFF2-40B4-BE49-F238E27FC236}">
                            <a16:creationId xmlns:a16="http://schemas.microsoft.com/office/drawing/2014/main" id="{80F38163-6D49-4E05-88B7-111983283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148079"/>
                        <a:ext cx="6223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F745C4D-2E4D-397C-67E0-672F5CAA9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15532"/>
              </p:ext>
            </p:extLst>
          </p:nvPr>
        </p:nvGraphicFramePr>
        <p:xfrm>
          <a:off x="490401" y="1076864"/>
          <a:ext cx="4322739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9D80F15-6243-A2D7-6DA3-4DC9FE2FF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007281"/>
              </p:ext>
            </p:extLst>
          </p:nvPr>
        </p:nvGraphicFramePr>
        <p:xfrm>
          <a:off x="683568" y="3473432"/>
          <a:ext cx="4174707" cy="240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316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58C2C-A0E3-E1DA-A4AB-A54A45EF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6633"/>
            <a:ext cx="7565851" cy="77871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BB vs RD Ni62 23 keV, ENDF/B8.0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79BC011-28DE-1FF4-3D98-DD9E069DC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914748"/>
              </p:ext>
            </p:extLst>
          </p:nvPr>
        </p:nvGraphicFramePr>
        <p:xfrm>
          <a:off x="3923928" y="3140968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62A6F6D1-BF25-C6A2-31CB-30EB8E17D4C9}"/>
              </a:ext>
            </a:extLst>
          </p:cNvPr>
          <p:cNvSpPr txBox="1"/>
          <p:nvPr/>
        </p:nvSpPr>
        <p:spPr>
          <a:xfrm>
            <a:off x="179512" y="11967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seems that a problem exists by the spin data of Ni62.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BB values  do not sum up to the total elastic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normalized by factor 4.8 </a:t>
            </a:r>
          </a:p>
        </p:txBody>
      </p:sp>
    </p:spTree>
    <p:extLst>
      <p:ext uri="{BB962C8B-B14F-4D97-AF65-F5344CB8AC3E}">
        <p14:creationId xmlns:p14="http://schemas.microsoft.com/office/powerpoint/2010/main" val="85802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9D101-9A98-3D11-B0D1-D75E11DA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1079401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BB vs RD CR52 31 keV, ENDF/B8.0 (S-resonance at 31.68 keV)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24BEEB3-9AA4-83A2-2642-5437EA62D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09598"/>
              </p:ext>
            </p:extLst>
          </p:nvPr>
        </p:nvGraphicFramePr>
        <p:xfrm>
          <a:off x="4631998" y="1438806"/>
          <a:ext cx="4248721" cy="194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 5" descr="Ein Bild, das Diagramm, Reihe enthält.&#10;&#10;KI-generierte Inhalte können fehlerhaft sein.">
            <a:extLst>
              <a:ext uri="{FF2B5EF4-FFF2-40B4-BE49-F238E27FC236}">
                <a16:creationId xmlns:a16="http://schemas.microsoft.com/office/drawing/2014/main" id="{CF2606A1-2FC3-7AC7-1057-90F73FFF4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8913"/>
            <a:ext cx="2664296" cy="2709453"/>
          </a:xfrm>
          <a:prstGeom prst="rect">
            <a:avLst/>
          </a:prstGeom>
        </p:spPr>
      </p:pic>
      <p:pic>
        <p:nvPicPr>
          <p:cNvPr id="9" name="Grafik 8" descr="Ein Bild, das Tex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D9FE1186-5F5B-981C-C0B8-D70D9405F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7738"/>
            <a:ext cx="4527131" cy="3621705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6EA71F5-82FB-33CC-B803-2959A96697BE}"/>
              </a:ext>
            </a:extLst>
          </p:cNvPr>
          <p:cNvCxnSpPr>
            <a:cxnSpLocks/>
          </p:cNvCxnSpPr>
          <p:nvPr/>
        </p:nvCxnSpPr>
        <p:spPr>
          <a:xfrm flipV="1">
            <a:off x="1156234" y="2493754"/>
            <a:ext cx="4120468" cy="572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25145E8-5B81-A847-E37E-7245EF2C9980}"/>
              </a:ext>
            </a:extLst>
          </p:cNvPr>
          <p:cNvCxnSpPr>
            <a:cxnSpLocks/>
          </p:cNvCxnSpPr>
          <p:nvPr/>
        </p:nvCxnSpPr>
        <p:spPr>
          <a:xfrm>
            <a:off x="2780168" y="4500790"/>
            <a:ext cx="2655928" cy="80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Diagramm, Text, Reihe enthält.&#10;&#10;KI-generierte Inhalte können fehlerhaft sein.">
            <a:extLst>
              <a:ext uri="{FF2B5EF4-FFF2-40B4-BE49-F238E27FC236}">
                <a16:creationId xmlns:a16="http://schemas.microsoft.com/office/drawing/2014/main" id="{E97BCDAC-4269-78A3-6D00-38A4A3E19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21810" b="181"/>
          <a:stretch/>
        </p:blipFill>
        <p:spPr>
          <a:xfrm>
            <a:off x="5617454" y="3548110"/>
            <a:ext cx="2477311" cy="24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Text, Reihe enthält.&#10;&#10;KI-generierte Inhalte können fehlerhaft sein.">
            <a:extLst>
              <a:ext uri="{FF2B5EF4-FFF2-40B4-BE49-F238E27FC236}">
                <a16:creationId xmlns:a16="http://schemas.microsoft.com/office/drawing/2014/main" id="{078A39B2-5C39-0F57-7AFF-297E78D42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8346"/>
            <a:ext cx="3432662" cy="2746130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00EF5A4-7F6C-1149-7DC4-8C63AB8F07F8}"/>
              </a:ext>
            </a:extLst>
          </p:cNvPr>
          <p:cNvCxnSpPr>
            <a:cxnSpLocks/>
          </p:cNvCxnSpPr>
          <p:nvPr/>
        </p:nvCxnSpPr>
        <p:spPr>
          <a:xfrm flipV="1">
            <a:off x="971600" y="2996952"/>
            <a:ext cx="3600400" cy="916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E536AE18-8ED7-1F90-13AC-E86E6C62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r="20766" b="-1"/>
          <a:stretch/>
        </p:blipFill>
        <p:spPr>
          <a:xfrm>
            <a:off x="4644008" y="1628800"/>
            <a:ext cx="2529204" cy="2451268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DE5C74F-A5A1-C3B1-0319-A2E19EC0FE2F}"/>
              </a:ext>
            </a:extLst>
          </p:cNvPr>
          <p:cNvCxnSpPr>
            <a:cxnSpLocks/>
          </p:cNvCxnSpPr>
          <p:nvPr/>
        </p:nvCxnSpPr>
        <p:spPr>
          <a:xfrm>
            <a:off x="6167238" y="3264700"/>
            <a:ext cx="0" cy="956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B5743AE-D789-5757-4D68-927A479C8334}"/>
              </a:ext>
            </a:extLst>
          </p:cNvPr>
          <p:cNvSpPr txBox="1"/>
          <p:nvPr/>
        </p:nvSpPr>
        <p:spPr>
          <a:xfrm>
            <a:off x="683568" y="17642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Angular distribution BB vs RD CR52 46 keV, ENDF/B8.0</a:t>
            </a:r>
          </a:p>
          <a:p>
            <a: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(S-resonance at 51.0 keV, 2 p resonances </a:t>
            </a:r>
            <a:r>
              <a:rPr lang="en-GB" sz="2400" b="1" dirty="0">
                <a:solidFill>
                  <a:schemeClr val="tx2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between </a:t>
            </a:r>
            <a: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dip and the s Resonance)</a:t>
            </a:r>
            <a:b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GB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873D14A-2485-7E1F-2AC0-A85407EB7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978948"/>
              </p:ext>
            </p:extLst>
          </p:nvPr>
        </p:nvGraphicFramePr>
        <p:xfrm>
          <a:off x="4645118" y="4192032"/>
          <a:ext cx="3222104" cy="193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24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6FC55-CAF8-431D-A062-157C1F94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3200"/>
            <a:ext cx="7277819" cy="561975"/>
          </a:xfrm>
        </p:spPr>
        <p:txBody>
          <a:bodyPr/>
          <a:lstStyle/>
          <a:p>
            <a:r>
              <a:rPr lang="en-GB" dirty="0"/>
              <a:t>Open Issues for scattering at the lower keV range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290CA-6FF2-4844-8E0A-1472EDBF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Differential scattering by </a:t>
            </a:r>
            <a:r>
              <a:rPr lang="en-GB" dirty="0">
                <a:highlight>
                  <a:srgbClr val="FF00FF"/>
                </a:highlight>
              </a:rPr>
              <a:t>Classic  </a:t>
            </a:r>
            <a:r>
              <a:rPr lang="en-GB" dirty="0"/>
              <a:t> approach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highlight>
                  <a:srgbClr val="FFFF00"/>
                </a:highlight>
              </a:rPr>
              <a:t>azimuth angle is </a:t>
            </a:r>
            <a:r>
              <a:rPr lang="en-GB" dirty="0"/>
              <a:t>a dependent variable via the classical Resonant scattering </a:t>
            </a:r>
            <a:r>
              <a:rPr lang="en-GB" sz="800" dirty="0"/>
              <a:t>(see </a:t>
            </a:r>
            <a:r>
              <a:rPr lang="en-GB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R. Dagan “On the Angular Distribution of ideal gas scattering kernel”. Annals of Nuclear Energy 35, pp 1109-1116, may 2008)</a:t>
            </a:r>
            <a:r>
              <a:rPr lang="en-GB" sz="800" dirty="0"/>
              <a:t> </a:t>
            </a:r>
          </a:p>
          <a:p>
            <a:endParaRPr lang="en-GB" dirty="0"/>
          </a:p>
          <a:p>
            <a:r>
              <a:rPr lang="en-GB" dirty="0"/>
              <a:t>In QM the azimuth angle is connected to </a:t>
            </a:r>
            <a:r>
              <a:rPr lang="en-US" sz="2000" dirty="0">
                <a:solidFill>
                  <a:srgbClr val="0066FF"/>
                </a:solidFill>
              </a:rPr>
              <a:t>magnetic quantum number.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66FF"/>
                </a:solidFill>
              </a:rPr>
              <a:t>      via the spherical harmonic function  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Objekt 2">
            <a:extLst>
              <a:ext uri="{FF2B5EF4-FFF2-40B4-BE49-F238E27FC236}">
                <a16:creationId xmlns:a16="http://schemas.microsoft.com/office/drawing/2014/main" id="{F010C731-9635-47D9-AD64-FA2C1DCE6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30031"/>
              </p:ext>
            </p:extLst>
          </p:nvPr>
        </p:nvGraphicFramePr>
        <p:xfrm>
          <a:off x="4860032" y="5085184"/>
          <a:ext cx="25765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355600" progId="Equation.DSMT4">
                  <p:embed/>
                </p:oleObj>
              </mc:Choice>
              <mc:Fallback>
                <p:oleObj name="Equation" r:id="rId2" imgW="2298700" imgH="355600" progId="Equation.DSMT4">
                  <p:embed/>
                  <p:pic>
                    <p:nvPicPr>
                      <p:cNvPr id="8" name="Objekt 2">
                        <a:extLst>
                          <a:ext uri="{FF2B5EF4-FFF2-40B4-BE49-F238E27FC236}">
                            <a16:creationId xmlns:a16="http://schemas.microsoft.com/office/drawing/2014/main" id="{F010C731-9635-47D9-AD64-FA2C1DCE6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085184"/>
                        <a:ext cx="25765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7">
            <a:extLst>
              <a:ext uri="{FF2B5EF4-FFF2-40B4-BE49-F238E27FC236}">
                <a16:creationId xmlns:a16="http://schemas.microsoft.com/office/drawing/2014/main" id="{8487D256-3BF4-4AF2-8428-6C2DFB269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32554"/>
              </p:ext>
            </p:extLst>
          </p:nvPr>
        </p:nvGraphicFramePr>
        <p:xfrm>
          <a:off x="2769195" y="1685763"/>
          <a:ext cx="3667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0" imgH="368300" progId="Equation.DSMT4">
                  <p:embed/>
                </p:oleObj>
              </mc:Choice>
              <mc:Fallback>
                <p:oleObj name="Equation" r:id="rId4" imgW="3175000" imgH="368300" progId="Equation.DSMT4">
                  <p:embed/>
                  <p:pic>
                    <p:nvPicPr>
                      <p:cNvPr id="39942" name="Objekt 7">
                        <a:extLst>
                          <a:ext uri="{FF2B5EF4-FFF2-40B4-BE49-F238E27FC236}">
                            <a16:creationId xmlns:a16="http://schemas.microsoft.com/office/drawing/2014/main" id="{40BF197F-D5D1-453D-8AFA-A38F0AE25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195" y="1685763"/>
                        <a:ext cx="36671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8">
            <a:extLst>
              <a:ext uri="{FF2B5EF4-FFF2-40B4-BE49-F238E27FC236}">
                <a16:creationId xmlns:a16="http://schemas.microsoft.com/office/drawing/2014/main" id="{C303E1AE-367E-4C1D-A265-DC83913AC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10851"/>
              </p:ext>
            </p:extLst>
          </p:nvPr>
        </p:nvGraphicFramePr>
        <p:xfrm>
          <a:off x="2428676" y="2248575"/>
          <a:ext cx="529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" imgH="393700" progId="Equation.DSMT4">
                  <p:embed/>
                </p:oleObj>
              </mc:Choice>
              <mc:Fallback>
                <p:oleObj name="Equation" r:id="rId6" imgW="3657600" imgH="393700" progId="Equation.DSMT4">
                  <p:embed/>
                  <p:pic>
                    <p:nvPicPr>
                      <p:cNvPr id="39943" name="Objekt 8">
                        <a:extLst>
                          <a:ext uri="{FF2B5EF4-FFF2-40B4-BE49-F238E27FC236}">
                            <a16:creationId xmlns:a16="http://schemas.microsoft.com/office/drawing/2014/main" id="{9A21B7C9-D835-4435-A72B-A460577CA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676" y="2248575"/>
                        <a:ext cx="52959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9">
            <a:extLst>
              <a:ext uri="{FF2B5EF4-FFF2-40B4-BE49-F238E27FC236}">
                <a16:creationId xmlns:a16="http://schemas.microsoft.com/office/drawing/2014/main" id="{3EDE40E7-C042-42B4-B000-D42969195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56121"/>
              </p:ext>
            </p:extLst>
          </p:nvPr>
        </p:nvGraphicFramePr>
        <p:xfrm>
          <a:off x="2602507" y="3227462"/>
          <a:ext cx="4000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82900" imgH="368300" progId="Equation.DSMT4">
                  <p:embed/>
                </p:oleObj>
              </mc:Choice>
              <mc:Fallback>
                <p:oleObj name="Equation" r:id="rId8" imgW="2882900" imgH="368300" progId="Equation.DSMT4">
                  <p:embed/>
                  <p:pic>
                    <p:nvPicPr>
                      <p:cNvPr id="39944" name="Objekt 9">
                        <a:extLst>
                          <a:ext uri="{FF2B5EF4-FFF2-40B4-BE49-F238E27FC236}">
                            <a16:creationId xmlns:a16="http://schemas.microsoft.com/office/drawing/2014/main" id="{7C3842FD-EBC9-4A25-9A14-58E3E406C8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507" y="3227462"/>
                        <a:ext cx="4000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10">
            <a:extLst>
              <a:ext uri="{FF2B5EF4-FFF2-40B4-BE49-F238E27FC236}">
                <a16:creationId xmlns:a16="http://schemas.microsoft.com/office/drawing/2014/main" id="{C763FDFC-37F1-4E55-A3E8-84E966F3A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4943"/>
              </p:ext>
            </p:extLst>
          </p:nvPr>
        </p:nvGraphicFramePr>
        <p:xfrm>
          <a:off x="2600339" y="2753981"/>
          <a:ext cx="3876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24100" imgH="355600" progId="Equation.DSMT4">
                  <p:embed/>
                </p:oleObj>
              </mc:Choice>
              <mc:Fallback>
                <p:oleObj name="Equation" r:id="rId10" imgW="2324100" imgH="355600" progId="Equation.DSMT4">
                  <p:embed/>
                  <p:pic>
                    <p:nvPicPr>
                      <p:cNvPr id="39945" name="Objekt 10">
                        <a:extLst>
                          <a:ext uri="{FF2B5EF4-FFF2-40B4-BE49-F238E27FC236}">
                            <a16:creationId xmlns:a16="http://schemas.microsoft.com/office/drawing/2014/main" id="{42957A23-624E-48FF-BA71-B7859E6239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39" y="2753981"/>
                        <a:ext cx="3876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61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1">
            <a:extLst>
              <a:ext uri="{FF2B5EF4-FFF2-40B4-BE49-F238E27FC236}">
                <a16:creationId xmlns:a16="http://schemas.microsoft.com/office/drawing/2014/main" id="{1C9021CD-D398-34B1-9BE8-678472F33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de-DE" altLang="de-DE" sz="900" dirty="0"/>
          </a:p>
        </p:txBody>
      </p:sp>
      <p:sp>
        <p:nvSpPr>
          <p:cNvPr id="28675" name="Foliennummernplatzhalter 2">
            <a:extLst>
              <a:ext uri="{FF2B5EF4-FFF2-40B4-BE49-F238E27FC236}">
                <a16:creationId xmlns:a16="http://schemas.microsoft.com/office/drawing/2014/main" id="{3B53AF33-C2B1-DB72-8EAD-55BCA52C9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46A425-56A5-4D47-964C-EFD4E344A7B2}" type="slidenum">
              <a:rPr lang="de-DE" altLang="de-DE" sz="900"/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de-DE" altLang="de-DE" sz="900"/>
          </a:p>
        </p:txBody>
      </p:sp>
      <p:sp>
        <p:nvSpPr>
          <p:cNvPr id="28676" name="Datumsplatzhalter 3">
            <a:extLst>
              <a:ext uri="{FF2B5EF4-FFF2-40B4-BE49-F238E27FC236}">
                <a16:creationId xmlns:a16="http://schemas.microsoft.com/office/drawing/2014/main" id="{E81C178E-CE23-61B7-08AF-B8DE8786A2F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B46704-E047-4133-8118-F3E170434711}" type="datetime1">
              <a:rPr lang="de-DE" altLang="de-DE" sz="900" smtClean="0"/>
              <a:pPr>
                <a:spcBef>
                  <a:spcPct val="0"/>
                </a:spcBef>
                <a:buSzTx/>
                <a:buFontTx/>
                <a:buNone/>
              </a:pPr>
              <a:t>16.12.2025</a:t>
            </a:fld>
            <a:endParaRPr lang="de-DE" altLang="de-DE" sz="900"/>
          </a:p>
        </p:txBody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88204A1C-23B0-03A2-7232-39305938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73866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de-DE" sz="2300">
                <a:solidFill>
                  <a:srgbClr val="FF0066"/>
                </a:solidFill>
                <a:cs typeface="Arial" panose="020B0604020202020204" pitchFamily="34" charset="0"/>
              </a:rPr>
              <a:t>~1920-1998: Different types of scattering kernels for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de-DE" sz="2300">
                <a:solidFill>
                  <a:srgbClr val="FF0066"/>
                </a:solidFill>
                <a:cs typeface="Arial" panose="020B0604020202020204" pitchFamily="34" charset="0"/>
              </a:rPr>
              <a:t>a 6.52 eV neutron interacting with U238</a:t>
            </a:r>
          </a:p>
        </p:txBody>
      </p:sp>
      <p:sp>
        <p:nvSpPr>
          <p:cNvPr id="28678" name="Text Box 3">
            <a:extLst>
              <a:ext uri="{FF2B5EF4-FFF2-40B4-BE49-F238E27FC236}">
                <a16:creationId xmlns:a16="http://schemas.microsoft.com/office/drawing/2014/main" id="{FCE341BD-F9C6-4ED8-EA53-7F23D6AFF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06500"/>
            <a:ext cx="882015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342900" indent="-342900"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altLang="de-DE" sz="2000" b="1">
                <a:cs typeface="Arial" panose="020B0604020202020204" pitchFamily="34" charset="0"/>
              </a:rPr>
              <a:t>MCNP Manual: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altLang="de-DE" sz="2000" b="1">
                <a:cs typeface="Arial" panose="020B0604020202020204" pitchFamily="34" charset="0"/>
              </a:rPr>
              <a:t>    “If the energy of the neutron is greater than 400KT and the target is not Hydrogen the velocity of the target is set to Zero” </a:t>
            </a:r>
            <a:r>
              <a:rPr lang="en-US" altLang="de-DE" sz="2000" b="1">
                <a:solidFill>
                  <a:srgbClr val="00CC00"/>
                </a:solidFill>
                <a:cs typeface="Arial" panose="020B0604020202020204" pitchFamily="34" charset="0"/>
              </a:rPr>
              <a:t>(Asymptotic kernel)</a:t>
            </a:r>
          </a:p>
        </p:txBody>
      </p:sp>
      <p:grpSp>
        <p:nvGrpSpPr>
          <p:cNvPr id="28679" name="Group 4">
            <a:extLst>
              <a:ext uri="{FF2B5EF4-FFF2-40B4-BE49-F238E27FC236}">
                <a16:creationId xmlns:a16="http://schemas.microsoft.com/office/drawing/2014/main" id="{FBC00B6A-A4FA-25C1-F581-67F1FF1ACAD0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36838"/>
            <a:ext cx="4603750" cy="3630612"/>
            <a:chOff x="480" y="1749"/>
            <a:chExt cx="5950" cy="2805"/>
          </a:xfrm>
        </p:grpSpPr>
        <p:graphicFrame>
          <p:nvGraphicFramePr>
            <p:cNvPr id="28682" name="Object 5">
              <a:extLst>
                <a:ext uri="{FF2B5EF4-FFF2-40B4-BE49-F238E27FC236}">
                  <a16:creationId xmlns:a16="http://schemas.microsoft.com/office/drawing/2014/main" id="{3515A3F6-43C6-687F-0156-08B14805CB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749"/>
            <a:ext cx="5950" cy="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iagramm" r:id="rId4" imgW="4922520" imgH="3147060" progId="Excel.Chart.8">
                    <p:embed/>
                  </p:oleObj>
                </mc:Choice>
                <mc:Fallback>
                  <p:oleObj name="Diagramm" r:id="rId4" imgW="4922520" imgH="3147060" progId="Excel.Chart.8">
                    <p:embed/>
                    <p:pic>
                      <p:nvPicPr>
                        <p:cNvPr id="28682" name="Object 5">
                          <a:extLst>
                            <a:ext uri="{FF2B5EF4-FFF2-40B4-BE49-F238E27FC236}">
                              <a16:creationId xmlns:a16="http://schemas.microsoft.com/office/drawing/2014/main" id="{3515A3F6-43C6-687F-0156-08B14805CB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749"/>
                          <a:ext cx="5950" cy="280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3" name="Line 6">
              <a:extLst>
                <a:ext uri="{FF2B5EF4-FFF2-40B4-BE49-F238E27FC236}">
                  <a16:creationId xmlns:a16="http://schemas.microsoft.com/office/drawing/2014/main" id="{C344F0F0-7047-12CD-75E2-C589B51AB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1" y="1931"/>
              <a:ext cx="0" cy="199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7">
              <a:extLst>
                <a:ext uri="{FF2B5EF4-FFF2-40B4-BE49-F238E27FC236}">
                  <a16:creationId xmlns:a16="http://schemas.microsoft.com/office/drawing/2014/main" id="{B5E2F6D5-7F34-446F-EE3E-3A0417A8D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6" y="1939"/>
              <a:ext cx="0" cy="1995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8">
              <a:extLst>
                <a:ext uri="{FF2B5EF4-FFF2-40B4-BE49-F238E27FC236}">
                  <a16:creationId xmlns:a16="http://schemas.microsoft.com/office/drawing/2014/main" id="{BBC0395C-568C-515A-F776-D5A463043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1931"/>
              <a:ext cx="635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Text Box 9">
              <a:extLst>
                <a:ext uri="{FF2B5EF4-FFF2-40B4-BE49-F238E27FC236}">
                  <a16:creationId xmlns:a16="http://schemas.microsoft.com/office/drawing/2014/main" id="{0902A391-9707-E0C5-9031-BE99FA6D5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" y="1886"/>
              <a:ext cx="127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49" tIns="37874" rIns="75749" bIns="37874">
              <a:spAutoFit/>
            </a:bodyPr>
            <a:lstStyle>
              <a:lvl1pPr defTabSz="757238">
                <a:spcBef>
                  <a:spcPct val="20000"/>
                </a:spcBef>
                <a:buSzPct val="7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de-DE" sz="1500">
                  <a:solidFill>
                    <a:srgbClr val="0066FF"/>
                  </a:solidFill>
                </a:rPr>
                <a:t>Temp=0K</a:t>
              </a:r>
            </a:p>
          </p:txBody>
        </p:sp>
        <p:sp>
          <p:nvSpPr>
            <p:cNvPr id="28687" name="Line 10">
              <a:extLst>
                <a:ext uri="{FF2B5EF4-FFF2-40B4-BE49-F238E27FC236}">
                  <a16:creationId xmlns:a16="http://schemas.microsoft.com/office/drawing/2014/main" id="{0105A4C3-19A8-F3D3-4D74-A6F84B1FC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9" y="2067"/>
              <a:ext cx="181" cy="9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Text Box 11">
              <a:extLst>
                <a:ext uri="{FF2B5EF4-FFF2-40B4-BE49-F238E27FC236}">
                  <a16:creationId xmlns:a16="http://schemas.microsoft.com/office/drawing/2014/main" id="{C0A81D2B-107C-936C-D824-9A54FE6A5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" y="2551"/>
              <a:ext cx="223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49" tIns="37874" rIns="75749" bIns="37874">
              <a:spAutoFit/>
            </a:bodyPr>
            <a:lstStyle>
              <a:lvl1pPr defTabSz="757238">
                <a:spcBef>
                  <a:spcPct val="20000"/>
                </a:spcBef>
                <a:buSzPct val="7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de-DE" sz="1200">
                  <a:solidFill>
                    <a:srgbClr val="000099"/>
                  </a:solidFill>
                </a:rPr>
                <a:t>Temp= T K ,XS=Const</a:t>
              </a:r>
              <a:r>
                <a:rPr lang="en-US" altLang="de-DE" sz="1200">
                  <a:solidFill>
                    <a:srgbClr val="000066"/>
                  </a:solidFill>
                </a:rPr>
                <a:t>.</a:t>
              </a:r>
            </a:p>
          </p:txBody>
        </p:sp>
        <p:sp>
          <p:nvSpPr>
            <p:cNvPr id="28689" name="Line 12">
              <a:extLst>
                <a:ext uri="{FF2B5EF4-FFF2-40B4-BE49-F238E27FC236}">
                  <a16:creationId xmlns:a16="http://schemas.microsoft.com/office/drawing/2014/main" id="{55EB8503-5F34-EF35-6E69-38D7F4126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" y="2701"/>
              <a:ext cx="318" cy="45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90" name="Text Box 13">
              <a:extLst>
                <a:ext uri="{FF2B5EF4-FFF2-40B4-BE49-F238E27FC236}">
                  <a16:creationId xmlns:a16="http://schemas.microsoft.com/office/drawing/2014/main" id="{E10EB907-EF6F-D30C-E1AE-ACCC89B66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0" y="2195"/>
              <a:ext cx="203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749" tIns="37874" rIns="75749" bIns="37874">
              <a:spAutoFit/>
            </a:bodyPr>
            <a:lstStyle>
              <a:lvl1pPr defTabSz="757238">
                <a:spcBef>
                  <a:spcPct val="20000"/>
                </a:spcBef>
                <a:buSzPct val="7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7238">
                <a:spcBef>
                  <a:spcPct val="20000"/>
                </a:spcBef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7238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de-DE" sz="1200">
                  <a:solidFill>
                    <a:srgbClr val="FF00FF"/>
                  </a:solidFill>
                </a:rPr>
                <a:t>Temp=T K , XS=f (E)</a:t>
              </a:r>
            </a:p>
          </p:txBody>
        </p:sp>
      </p:grpSp>
      <p:sp>
        <p:nvSpPr>
          <p:cNvPr id="28680" name="Line 14">
            <a:extLst>
              <a:ext uri="{FF2B5EF4-FFF2-40B4-BE49-F238E27FC236}">
                <a16:creationId xmlns:a16="http://schemas.microsoft.com/office/drawing/2014/main" id="{51A0AA33-B4D2-B1CE-BDAA-0591D763B2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375" y="3429000"/>
            <a:ext cx="582613" cy="5556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8681" name="Object 15">
            <a:extLst>
              <a:ext uri="{FF2B5EF4-FFF2-40B4-BE49-F238E27FC236}">
                <a16:creationId xmlns:a16="http://schemas.microsoft.com/office/drawing/2014/main" id="{35CCE4CF-AA78-BABF-94E4-973C32EE80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708275"/>
          <a:ext cx="39433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6" imgW="6118897" imgH="3002330" progId="Excel.Chart.8">
                  <p:embed/>
                </p:oleObj>
              </mc:Choice>
              <mc:Fallback>
                <p:oleObj name="Diagramm" r:id="rId6" imgW="6118897" imgH="3002330" progId="Excel.Chart.8">
                  <p:embed/>
                  <p:pic>
                    <p:nvPicPr>
                      <p:cNvPr id="28681" name="Object 15">
                        <a:extLst>
                          <a:ext uri="{FF2B5EF4-FFF2-40B4-BE49-F238E27FC236}">
                            <a16:creationId xmlns:a16="http://schemas.microsoft.com/office/drawing/2014/main" id="{35CCE4CF-AA78-BABF-94E4-973C32EE80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120"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394335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>
            <a:extLst>
              <a:ext uri="{FF2B5EF4-FFF2-40B4-BE49-F238E27FC236}">
                <a16:creationId xmlns:a16="http://schemas.microsoft.com/office/drawing/2014/main" id="{97BF2A51-1F6D-B506-2770-5D305FE57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de-DE" altLang="de-DE" sz="900" dirty="0"/>
          </a:p>
        </p:txBody>
      </p:sp>
      <p:sp>
        <p:nvSpPr>
          <p:cNvPr id="13315" name="Foliennummernplatzhalter 4">
            <a:extLst>
              <a:ext uri="{FF2B5EF4-FFF2-40B4-BE49-F238E27FC236}">
                <a16:creationId xmlns:a16="http://schemas.microsoft.com/office/drawing/2014/main" id="{78E9CF3E-8D6A-1574-DE8D-5795A63DE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7950" y="6438900"/>
            <a:ext cx="3984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44E0B7-2432-4868-8D66-5FCD8380F18B}" type="slidenum">
              <a:rPr lang="de-DE" altLang="de-DE" smtClean="0"/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de-DE" altLang="de-DE" sz="900"/>
          </a:p>
        </p:txBody>
      </p:sp>
      <p:sp>
        <p:nvSpPr>
          <p:cNvPr id="13316" name="Datumsplatzhalter 5">
            <a:extLst>
              <a:ext uri="{FF2B5EF4-FFF2-40B4-BE49-F238E27FC236}">
                <a16:creationId xmlns:a16="http://schemas.microsoft.com/office/drawing/2014/main" id="{B766FD99-1A5A-597D-CBB7-DC74916D1A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xfrm>
            <a:off x="390525" y="6438900"/>
            <a:ext cx="8683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fld id="{92BEF465-D970-4172-890A-0EFC48118537}" type="datetime1">
              <a:rPr lang="de-DE" smtClean="0"/>
              <a:pPr>
                <a:spcBef>
                  <a:spcPct val="0"/>
                </a:spcBef>
                <a:buSzTx/>
                <a:buFontTx/>
                <a:buNone/>
                <a:defRPr/>
              </a:pPr>
              <a:t>16.12.2025</a:t>
            </a:fld>
            <a:endParaRPr lang="de-DE" altLang="de-DE" sz="9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6F577FFB-D7F0-81CA-6F80-B50F264BB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/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CB59814D-8D08-AF06-C3E0-601B449EB33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4475"/>
            <a:ext cx="7548562" cy="58483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67861-D976-FD78-F601-1AAD5F03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647353"/>
          </a:xfrm>
        </p:spPr>
        <p:txBody>
          <a:bodyPr/>
          <a:lstStyle/>
          <a:p>
            <a:r>
              <a:rPr lang="en-GB" dirty="0"/>
              <a:t>Motivation I: </a:t>
            </a:r>
            <a:br>
              <a:rPr lang="en-GB" dirty="0"/>
            </a:br>
            <a:r>
              <a:rPr lang="en-GB" dirty="0"/>
              <a:t>From INDEN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6B03E-94FA-BDF6-74C7-9B7B1D31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INDEN 2020: V. V.  </a:t>
            </a:r>
            <a:r>
              <a:rPr lang="en-GB" sz="1400" dirty="0" err="1"/>
              <a:t>Sinitsa</a:t>
            </a:r>
            <a:endParaRPr lang="en-GB" sz="1400" dirty="0"/>
          </a:p>
          <a:p>
            <a:pPr lvl="1"/>
            <a:r>
              <a:rPr lang="en-GB" sz="1200" dirty="0"/>
              <a:t>Godiva experiment with different reflectors : Ni62, Ni64, FE52, Cr-52</a:t>
            </a:r>
          </a:p>
          <a:p>
            <a:pPr lvl="1"/>
            <a:r>
              <a:rPr lang="en-GB" sz="1200" dirty="0"/>
              <a:t>Blatt </a:t>
            </a:r>
            <a:r>
              <a:rPr lang="en-GB" sz="1200" dirty="0" err="1"/>
              <a:t>Biedenharn</a:t>
            </a:r>
            <a:r>
              <a:rPr lang="en-GB" sz="1200" dirty="0"/>
              <a:t> scattering kernel based on GRUCON vs Reference ENDF/B-8</a:t>
            </a:r>
          </a:p>
          <a:p>
            <a:pPr lvl="1"/>
            <a:r>
              <a:rPr lang="en-GB" sz="1200" dirty="0"/>
              <a:t>From INDEN report , section 2.10: </a:t>
            </a:r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INDEN 2020: R. Capote</a:t>
            </a:r>
          </a:p>
          <a:p>
            <a:pPr marL="476250" lvl="1" indent="0">
              <a:buNone/>
            </a:pPr>
            <a:r>
              <a:rPr lang="en-GB" sz="1200" dirty="0"/>
              <a:t>        </a:t>
            </a:r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</p:txBody>
      </p:sp>
      <p:pic>
        <p:nvPicPr>
          <p:cNvPr id="5" name="Grafik 4" descr="Ein Bild, das Text, Schrift, Screenshot, Informationen enthält.&#10;&#10;KI-generierte Inhalte können fehlerhaft sein.">
            <a:extLst>
              <a:ext uri="{FF2B5EF4-FFF2-40B4-BE49-F238E27FC236}">
                <a16:creationId xmlns:a16="http://schemas.microsoft.com/office/drawing/2014/main" id="{2A7D143D-7402-828F-D763-4C6B86D3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6759526" cy="15698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864750-09A6-EBF7-65B6-5820A1F3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55533"/>
            <a:ext cx="6972904" cy="6782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C43DF4-63B7-F7D9-F797-F7C76A1D8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3" y="4969282"/>
            <a:ext cx="6637595" cy="69348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AEB61F8-E892-7DD7-E4B2-97BBF9B89C96}"/>
              </a:ext>
            </a:extLst>
          </p:cNvPr>
          <p:cNvSpPr/>
          <p:nvPr/>
        </p:nvSpPr>
        <p:spPr>
          <a:xfrm>
            <a:off x="1979712" y="4797152"/>
            <a:ext cx="648072" cy="1366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6FC55-CAF8-431D-A062-157C1F94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3200"/>
            <a:ext cx="7277819" cy="561975"/>
          </a:xfrm>
        </p:spPr>
        <p:txBody>
          <a:bodyPr/>
          <a:lstStyle/>
          <a:p>
            <a:r>
              <a:rPr lang="en-GB" dirty="0"/>
              <a:t>The Blatt </a:t>
            </a:r>
            <a:r>
              <a:rPr lang="en-GB" dirty="0" err="1"/>
              <a:t>Biedenharn</a:t>
            </a:r>
            <a:r>
              <a:rPr lang="en-GB" dirty="0"/>
              <a:t> approach (I)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290CA-6FF2-4844-8E0A-1472EDBF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908720"/>
            <a:ext cx="8356600" cy="489426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Using of BB coefficients and </a:t>
            </a:r>
            <a:r>
              <a:rPr lang="en-GB" sz="1800" dirty="0">
                <a:highlight>
                  <a:srgbClr val="FFFF00"/>
                </a:highlight>
              </a:rPr>
              <a:t>Legendre polynomials  in physical and mathematical form. </a:t>
            </a:r>
            <a:endParaRPr lang="en-GB" sz="1800" dirty="0"/>
          </a:p>
          <a:p>
            <a:r>
              <a:rPr lang="en-GB" sz="1800" dirty="0"/>
              <a:t>physical interpretation of BB: at the peak Isotropic scattering  (BB) for S resonances  and anisotropy for p resonances. This means l=0 or l=1 for S and p resonances respectively.</a:t>
            </a:r>
          </a:p>
          <a:p>
            <a:r>
              <a:rPr lang="en-GB" sz="1800" dirty="0"/>
              <a:t>The practical solutions uses generally 6 Mathematical Legendre terms to achieve mathematically improved accuracy (NJOY, SAMMY etc)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The angular distributions plots show alternating tendency of forward and backward scattering by transition points( peak, dip or change from S to P resonances)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The BB coefficients points out the adjustment of the spins used for the total and differential scattering and “define” resonances (see RPI study) </a:t>
            </a:r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7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A51A4-464A-07EF-5A84-D35EDD8B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Blatt </a:t>
            </a:r>
            <a:r>
              <a:rPr lang="en-GB" dirty="0" err="1"/>
              <a:t>Biedenharn</a:t>
            </a:r>
            <a:r>
              <a:rPr lang="en-GB" dirty="0"/>
              <a:t> (1952) approach (II): </a:t>
            </a:r>
          </a:p>
        </p:txBody>
      </p:sp>
      <p:pic>
        <p:nvPicPr>
          <p:cNvPr id="10" name="Grafik 9" descr="Ein Bild, das Text, Schrift, weiß, Schwarzweiß enthält.&#10;&#10;KI-generierte Inhalte können fehlerhaft sein.">
            <a:extLst>
              <a:ext uri="{FF2B5EF4-FFF2-40B4-BE49-F238E27FC236}">
                <a16:creationId xmlns:a16="http://schemas.microsoft.com/office/drawing/2014/main" id="{3C50BF1A-419B-20FE-B146-D4A5FD3CC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268"/>
            <a:ext cx="3429297" cy="952583"/>
          </a:xfrm>
          <a:prstGeom prst="rect">
            <a:avLst/>
          </a:prstGeom>
        </p:spPr>
      </p:pic>
      <p:pic>
        <p:nvPicPr>
          <p:cNvPr id="12" name="Grafik 11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78AE3BAF-A554-842B-35A7-DA5A27810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7" y="1378480"/>
            <a:ext cx="3299746" cy="124978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C41EE01-0B27-34F9-A84C-114A9B81DF92}"/>
              </a:ext>
            </a:extLst>
          </p:cNvPr>
          <p:cNvSpPr/>
          <p:nvPr/>
        </p:nvSpPr>
        <p:spPr>
          <a:xfrm>
            <a:off x="304917" y="2628268"/>
            <a:ext cx="2466883" cy="1526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84D192-88DE-98A9-ED0A-4BF6D3353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06" y="1744270"/>
            <a:ext cx="2149026" cy="144793"/>
          </a:xfrm>
          <a:prstGeom prst="rect">
            <a:avLst/>
          </a:prstGeom>
        </p:spPr>
      </p:pic>
      <p:pic>
        <p:nvPicPr>
          <p:cNvPr id="7" name="Grafik 6" descr="Ein Bild, das Text, Schrift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1EB34520-8712-39A9-106F-88B2AE1FE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9063"/>
            <a:ext cx="3322608" cy="243099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31243CF-0EB1-8945-DC5A-3CFB263BF471}"/>
              </a:ext>
            </a:extLst>
          </p:cNvPr>
          <p:cNvSpPr/>
          <p:nvPr/>
        </p:nvSpPr>
        <p:spPr>
          <a:xfrm>
            <a:off x="4788024" y="2060848"/>
            <a:ext cx="3429297" cy="8219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20D1A9-C0DB-D179-A6A1-B67A1E9C940D}"/>
              </a:ext>
            </a:extLst>
          </p:cNvPr>
          <p:cNvSpPr txBox="1"/>
          <p:nvPr/>
        </p:nvSpPr>
        <p:spPr>
          <a:xfrm>
            <a:off x="179512" y="41490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 but not identical to the RD model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6CCD581-B844-10B1-DF91-37A21534A3A9}"/>
              </a:ext>
            </a:extLst>
          </p:cNvPr>
          <p:cNvCxnSpPr/>
          <p:nvPr/>
        </p:nvCxnSpPr>
        <p:spPr>
          <a:xfrm flipH="1">
            <a:off x="2555776" y="2492896"/>
            <a:ext cx="360040" cy="16561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8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F3CB2-7A40-40F3-BEB9-A972D1FE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(I)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5B4ED-9DEE-4C34-9205-249EC852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RD and BB models handle the resonance dependent scattering kernel in a very accurate manner. Yet with some differences:</a:t>
            </a:r>
          </a:p>
          <a:p>
            <a:r>
              <a:rPr lang="en-GB" dirty="0"/>
              <a:t>The RD model allows for a full description of angle, energy and temperature dependent scattering kernel</a:t>
            </a:r>
          </a:p>
          <a:p>
            <a:r>
              <a:rPr lang="en-GB" dirty="0"/>
              <a:t> The BB model shows at different energies opposite tendency of forward and backward scattering  whereas in the RD model the forwards scattering is stronger pronounced.</a:t>
            </a:r>
          </a:p>
          <a:p>
            <a:r>
              <a:rPr lang="en-GB" dirty="0"/>
              <a:t>The RD model emphasizes the use of the </a:t>
            </a:r>
            <a:r>
              <a:rPr lang="en-GB" dirty="0">
                <a:solidFill>
                  <a:srgbClr val="00B050"/>
                </a:solidFill>
              </a:rPr>
              <a:t>azimuth angle </a:t>
            </a:r>
            <a:r>
              <a:rPr lang="en-GB" dirty="0"/>
              <a:t>not in an isotropic independent manner, while the BB model </a:t>
            </a:r>
            <a:r>
              <a:rPr lang="en-GB" dirty="0">
                <a:highlight>
                  <a:srgbClr val="FFFF00"/>
                </a:highlight>
              </a:rPr>
              <a:t>averages</a:t>
            </a:r>
            <a:r>
              <a:rPr lang="en-GB" dirty="0"/>
              <a:t> the “individual” impact of the azimuth angle  </a:t>
            </a:r>
          </a:p>
          <a:p>
            <a:r>
              <a:rPr lang="en-GB" dirty="0"/>
              <a:t>Dedicated differential  angle and energy dependent measurements are needed  to confirm the models.</a:t>
            </a:r>
          </a:p>
        </p:txBody>
      </p:sp>
    </p:spTree>
    <p:extLst>
      <p:ext uri="{BB962C8B-B14F-4D97-AF65-F5344CB8AC3E}">
        <p14:creationId xmlns:p14="http://schemas.microsoft.com/office/powerpoint/2010/main" val="406409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BF47F-8DFD-4FB3-BA53-1D38D3B6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414D81-0A52-4EB3-B83C-E268B431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a practical point of view the RD based model in Monte Carlos codes should be extended up to about 50 KeV, which is very easy to do for MC codes.</a:t>
            </a:r>
          </a:p>
          <a:p>
            <a:r>
              <a:rPr lang="en-GB" dirty="0"/>
              <a:t>Implementation of the BB model is more cumbersome but offers a better method to handle the scattering kernels even up and beyond 1 MeV. (see GRUCON)</a:t>
            </a:r>
          </a:p>
          <a:p>
            <a:r>
              <a:rPr lang="en-GB" dirty="0"/>
              <a:t>With further  dedicated experiments the scattering kernels as well as the total scattering cross sections can be improved further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which is needed for further medical and industrial applications with their own relevant materials beyond Fe and Cl.  </a:t>
            </a:r>
          </a:p>
        </p:txBody>
      </p:sp>
    </p:spTree>
    <p:extLst>
      <p:ext uri="{BB962C8B-B14F-4D97-AF65-F5344CB8AC3E}">
        <p14:creationId xmlns:p14="http://schemas.microsoft.com/office/powerpoint/2010/main" val="17902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15541-7ED4-E375-AE86-0730703D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3BF0E-0DB2-BB7F-3C33-5585F72BF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68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09B2A-9420-4D3D-9C86-0561E5C9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56583"/>
            <a:ext cx="6911975" cy="561975"/>
          </a:xfrm>
        </p:spPr>
        <p:txBody>
          <a:bodyPr/>
          <a:lstStyle/>
          <a:p>
            <a:r>
              <a:rPr lang="en-GB" dirty="0"/>
              <a:t>Differential cross section application </a:t>
            </a:r>
            <a:br>
              <a:rPr lang="en-GB" dirty="0"/>
            </a:br>
            <a:r>
              <a:rPr lang="en-GB" dirty="0"/>
              <a:t> for           and 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79B57AF-5E15-47BE-894E-7B4A321C480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21682"/>
              </p:ext>
            </p:extLst>
          </p:nvPr>
        </p:nvGraphicFramePr>
        <p:xfrm>
          <a:off x="862956" y="501717"/>
          <a:ext cx="698947" cy="4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03040" progId="Equation.DSMT4">
                  <p:embed/>
                </p:oleObj>
              </mc:Choice>
              <mc:Fallback>
                <p:oleObj name="Equation" r:id="rId2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956" y="501717"/>
                        <a:ext cx="698947" cy="46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105C106-5DCD-4E48-ABA2-FBA167F0D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20105"/>
              </p:ext>
            </p:extLst>
          </p:nvPr>
        </p:nvGraphicFramePr>
        <p:xfrm>
          <a:off x="2483768" y="531711"/>
          <a:ext cx="528593" cy="3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531711"/>
                        <a:ext cx="528593" cy="3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36270F5-9A64-456D-A9B4-16337EB8440B}"/>
              </a:ext>
            </a:extLst>
          </p:cNvPr>
          <p:cNvSpPr txBox="1"/>
          <p:nvPr/>
        </p:nvSpPr>
        <p:spPr>
          <a:xfrm>
            <a:off x="504805" y="1206170"/>
            <a:ext cx="686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Both materials are relevant for different types of storage galleries.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    Clay Rocks with concrete cover with iron strengthening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     salt rocks </a:t>
            </a:r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00A30376-4D1E-4AC5-A155-02A0ED6E5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75000"/>
              </p:ext>
            </p:extLst>
          </p:nvPr>
        </p:nvGraphicFramePr>
        <p:xfrm>
          <a:off x="683568" y="1484784"/>
          <a:ext cx="482923" cy="32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03040" progId="Equation.DSMT4">
                  <p:embed/>
                </p:oleObj>
              </mc:Choice>
              <mc:Fallback>
                <p:oleObj name="Equation" r:id="rId6" imgW="304560" imgH="203040" progId="Equation.DSMT4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679B57AF-5E15-47BE-894E-7B4A321C4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482923" cy="321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A767379-DC01-4BC6-9932-4A9047C2C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32845"/>
              </p:ext>
            </p:extLst>
          </p:nvPr>
        </p:nvGraphicFramePr>
        <p:xfrm>
          <a:off x="683837" y="1747525"/>
          <a:ext cx="528593" cy="3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105C106-5DCD-4E48-ABA2-FBA167F0D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837" y="1747525"/>
                        <a:ext cx="528593" cy="3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id="{48ED741D-3676-5869-367C-4808726094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-1194"/>
          <a:stretch/>
        </p:blipFill>
        <p:spPr>
          <a:xfrm>
            <a:off x="504805" y="2520000"/>
            <a:ext cx="4071732" cy="2772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DF8442FA-0936-C0EF-869D-A73952C27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r="-262" b="-2036"/>
          <a:stretch/>
        </p:blipFill>
        <p:spPr>
          <a:xfrm>
            <a:off x="4526269" y="2592000"/>
            <a:ext cx="4032000" cy="273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4638398-13F3-4B98-8D9D-90EBDF463D42}"/>
              </a:ext>
            </a:extLst>
          </p:cNvPr>
          <p:cNvSpPr txBox="1"/>
          <p:nvPr/>
        </p:nvSpPr>
        <p:spPr>
          <a:xfrm>
            <a:off x="1166491" y="5589240"/>
            <a:ext cx="468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performed by Sushanta Biswas in KIT.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E6EBB2-F477-40AF-BD63-2645D793C095}"/>
              </a:ext>
            </a:extLst>
          </p:cNvPr>
          <p:cNvSpPr txBox="1"/>
          <p:nvPr/>
        </p:nvSpPr>
        <p:spPr>
          <a:xfrm>
            <a:off x="1763688" y="3313669"/>
            <a:ext cx="84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salt rocks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C37272-70D9-4BF6-9CDA-CC37F7E28F73}"/>
              </a:ext>
            </a:extLst>
          </p:cNvPr>
          <p:cNvSpPr txBox="1"/>
          <p:nvPr/>
        </p:nvSpPr>
        <p:spPr>
          <a:xfrm>
            <a:off x="5580112" y="3244334"/>
            <a:ext cx="127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concrete</a:t>
            </a:r>
          </a:p>
        </p:txBody>
      </p:sp>
    </p:spTree>
    <p:extLst>
      <p:ext uri="{BB962C8B-B14F-4D97-AF65-F5344CB8AC3E}">
        <p14:creationId xmlns:p14="http://schemas.microsoft.com/office/powerpoint/2010/main" val="83695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899" y="93722"/>
            <a:ext cx="7781875" cy="468451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How far should we go with developing nuclear data?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34" y="1255092"/>
            <a:ext cx="1182081" cy="130028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92971" y="1145568"/>
            <a:ext cx="5580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E" dirty="0">
                <a:solidFill>
                  <a:schemeClr val="accent5">
                    <a:lumMod val="75000"/>
                  </a:schemeClr>
                </a:solidFill>
              </a:rPr>
              <a:t>Cecil R. Lubitz (1925-2021)</a:t>
            </a:r>
          </a:p>
          <a:p>
            <a:r>
              <a:rPr lang="en-AE" dirty="0"/>
              <a:t>“…</a:t>
            </a:r>
            <a:r>
              <a:rPr lang="en-US" dirty="0"/>
              <a:t>He and I often disagree when it comes to whether processing codes (i.e., NJOY) should invent cross sections or simply translate what the evaluators already </a:t>
            </a:r>
            <a:r>
              <a:rPr lang="en-US" dirty="0">
                <a:solidFill>
                  <a:srgbClr val="FF0000"/>
                </a:solidFill>
              </a:rPr>
              <a:t>invented</a:t>
            </a:r>
            <a:r>
              <a:rPr lang="en-US" dirty="0"/>
              <a:t>,, .</a:t>
            </a:r>
            <a:endParaRPr lang="en-CA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6342" b="18201"/>
          <a:stretch>
            <a:fillRect/>
          </a:stretch>
        </p:blipFill>
        <p:spPr bwMode="auto">
          <a:xfrm>
            <a:off x="305364" y="2714414"/>
            <a:ext cx="1287607" cy="162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691680" y="2857529"/>
            <a:ext cx="4575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E" dirty="0">
                <a:solidFill>
                  <a:schemeClr val="accent5">
                    <a:lumMod val="75000"/>
                  </a:schemeClr>
                </a:solidFill>
              </a:rPr>
              <a:t> John Rowlands (1929-2011)</a:t>
            </a:r>
          </a:p>
          <a:p>
            <a:r>
              <a:rPr lang="en-AE" dirty="0"/>
              <a:t>“…</a:t>
            </a:r>
            <a:r>
              <a:rPr lang="en-US" dirty="0"/>
              <a:t>and now we will see that all what we have done is wrong” </a:t>
            </a:r>
            <a:r>
              <a:rPr lang="en-AE" dirty="0"/>
              <a:t>… by presenting a new speaker on </a:t>
            </a:r>
            <a:r>
              <a:rPr lang="en-AE" dirty="0">
                <a:solidFill>
                  <a:srgbClr val="00B0F0"/>
                </a:solidFill>
              </a:rPr>
              <a:t>a new scattering theory </a:t>
            </a:r>
            <a:r>
              <a:rPr lang="en-AE" dirty="0"/>
              <a:t>(…he himself was part of it.)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4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>
            <a:extLst>
              <a:ext uri="{FF2B5EF4-FFF2-40B4-BE49-F238E27FC236}">
                <a16:creationId xmlns:a16="http://schemas.microsoft.com/office/drawing/2014/main" id="{B97EBD95-EE75-FD74-C589-BEB5573DE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de-DE" altLang="de-DE" sz="900" dirty="0"/>
          </a:p>
        </p:txBody>
      </p:sp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3FCDA2BB-B2D6-88EC-667F-068C81B66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7950" y="6438900"/>
            <a:ext cx="3984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44E0B7-2432-4868-8D66-5FCD8380F18B}" type="slidenum">
              <a:rPr lang="de-DE" altLang="de-DE" smtClean="0"/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de-DE" altLang="de-DE" sz="900"/>
          </a:p>
        </p:txBody>
      </p:sp>
      <p:sp>
        <p:nvSpPr>
          <p:cNvPr id="12292" name="Datumsplatzhalter 5">
            <a:extLst>
              <a:ext uri="{FF2B5EF4-FFF2-40B4-BE49-F238E27FC236}">
                <a16:creationId xmlns:a16="http://schemas.microsoft.com/office/drawing/2014/main" id="{33FA4EE9-1DB1-D6DC-15E1-5D84A2544E4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xfrm>
            <a:off x="390525" y="6438900"/>
            <a:ext cx="8683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fld id="{92BEF465-D970-4172-890A-0EFC48118537}" type="datetime1">
              <a:rPr lang="de-DE" smtClean="0"/>
              <a:pPr>
                <a:spcBef>
                  <a:spcPct val="0"/>
                </a:spcBef>
                <a:buSzTx/>
                <a:buFontTx/>
                <a:buNone/>
                <a:defRPr/>
              </a:pPr>
              <a:t>16.12.2025</a:t>
            </a:fld>
            <a:endParaRPr lang="de-DE" altLang="de-DE" sz="9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2CC80BC3-D433-9EF0-F4EB-DEF5ADBEE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911975" cy="561975"/>
          </a:xfrm>
        </p:spPr>
        <p:txBody>
          <a:bodyPr/>
          <a:lstStyle/>
          <a:p>
            <a:pPr eaLnBrk="1" hangingPunct="1"/>
            <a:r>
              <a:rPr lang="en-US" altLang="de-DE"/>
              <a:t>The Danon Experiment</a:t>
            </a: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692A6784-2134-C43D-2F6A-0E520AFF6E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"/>
          <a:stretch>
            <a:fillRect/>
          </a:stretch>
        </p:blipFill>
        <p:spPr>
          <a:xfrm>
            <a:off x="539750" y="908050"/>
            <a:ext cx="7202488" cy="53403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6FC55-CAF8-431D-A062-157C1F94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3200"/>
            <a:ext cx="7416824" cy="823946"/>
          </a:xfrm>
        </p:spPr>
        <p:txBody>
          <a:bodyPr/>
          <a:lstStyle/>
          <a:p>
            <a:r>
              <a:rPr lang="en-GB" sz="2000" dirty="0"/>
              <a:t>Motivation II: </a:t>
            </a:r>
            <a:br>
              <a:rPr lang="en-GB" sz="2000" dirty="0"/>
            </a:br>
            <a:r>
              <a:rPr lang="en-GB" sz="2000" dirty="0"/>
              <a:t>Angular distributions modelling using BB in Mev range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290CA-6FF2-4844-8E0A-1472EDBF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Generating </a:t>
            </a:r>
            <a:r>
              <a:rPr lang="en-GB" dirty="0">
                <a:highlight>
                  <a:srgbClr val="FFFF00"/>
                </a:highlight>
              </a:rPr>
              <a:t>total resonance cross sections </a:t>
            </a:r>
            <a:r>
              <a:rPr lang="en-GB" dirty="0"/>
              <a:t>from differential cross sections. </a:t>
            </a:r>
          </a:p>
          <a:p>
            <a:r>
              <a:rPr lang="en-GB" dirty="0"/>
              <a:t>Adjusting target spin used in BB for the target spin of the total cross section.</a:t>
            </a:r>
          </a:p>
          <a:p>
            <a:r>
              <a:rPr lang="en-GB" dirty="0"/>
              <a:t>Work done in RPI: fitting resonance parameter to angular distribution experiments.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1A9177-24C6-4DA2-9C58-6AD8D161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3716311"/>
            <a:ext cx="3878741" cy="19431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5D8C4B-FBB2-4BDE-AB8B-02754206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6" y="3716311"/>
            <a:ext cx="4291697" cy="21145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332FFB-15C1-4F0C-BC76-4E1F1EDCB399}"/>
              </a:ext>
            </a:extLst>
          </p:cNvPr>
          <p:cNvSpPr txBox="1"/>
          <p:nvPr/>
        </p:nvSpPr>
        <p:spPr>
          <a:xfrm>
            <a:off x="611560" y="58308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Picking spin and refitting in SAMMY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36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A90F7-ABD8-E7F3-A1D6-DC2FA1B5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66" y="236245"/>
            <a:ext cx="7886700" cy="468479"/>
          </a:xfrm>
        </p:spPr>
        <p:txBody>
          <a:bodyPr>
            <a:normAutofit fontScale="90000"/>
          </a:bodyPr>
          <a:lstStyle/>
          <a:p>
            <a:r>
              <a:rPr lang="de-DE" dirty="0"/>
              <a:t> Motivation III: </a:t>
            </a:r>
            <a:br>
              <a:rPr lang="de-DE" dirty="0"/>
            </a:br>
            <a:r>
              <a:rPr lang="de-DE" dirty="0"/>
              <a:t>DBRC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 err="1"/>
              <a:t>kernel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GB" dirty="0"/>
              <a:t>storage cask  in horizontal   tunnel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43C02CF-EDC6-FF5E-283A-28D3C5C3730D}"/>
              </a:ext>
            </a:extLst>
          </p:cNvPr>
          <p:cNvGrpSpPr/>
          <p:nvPr/>
        </p:nvGrpSpPr>
        <p:grpSpPr>
          <a:xfrm>
            <a:off x="435126" y="2204871"/>
            <a:ext cx="4352898" cy="3558598"/>
            <a:chOff x="1475656" y="1465711"/>
            <a:chExt cx="5824286" cy="433624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79F88EA-F1E0-0D7C-5634-41BB0B89C672}"/>
                </a:ext>
              </a:extLst>
            </p:cNvPr>
            <p:cNvGrpSpPr/>
            <p:nvPr/>
          </p:nvGrpSpPr>
          <p:grpSpPr>
            <a:xfrm>
              <a:off x="1475656" y="1465711"/>
              <a:ext cx="5824286" cy="4336240"/>
              <a:chOff x="1475656" y="1465711"/>
              <a:chExt cx="5824286" cy="433624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0CE1AC1-1E55-F2D5-F050-43B659C38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656" y="1593223"/>
                <a:ext cx="5824286" cy="4000625"/>
              </a:xfrm>
              <a:prstGeom prst="rect">
                <a:avLst/>
              </a:prstGeom>
            </p:spPr>
          </p:pic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74C332F-7238-A4C1-8F41-BA4D4617DC05}"/>
                  </a:ext>
                </a:extLst>
              </p:cNvPr>
              <p:cNvSpPr txBox="1"/>
              <p:nvPr/>
            </p:nvSpPr>
            <p:spPr>
              <a:xfrm>
                <a:off x="5419470" y="1465711"/>
                <a:ext cx="79208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DE" sz="1400" dirty="0"/>
              </a:p>
            </p:txBody>
          </p: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DFBE739D-0ADF-173E-8322-00E3A1EB05BE}"/>
                  </a:ext>
                </a:extLst>
              </p:cNvPr>
              <p:cNvSpPr txBox="1"/>
              <p:nvPr/>
            </p:nvSpPr>
            <p:spPr>
              <a:xfrm>
                <a:off x="5563484" y="2171300"/>
                <a:ext cx="592690" cy="337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err="1"/>
                  <a:t>air</a:t>
                </a:r>
                <a:endParaRPr lang="en-DE" sz="1200" dirty="0"/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CC2077C-FCC9-0E65-7639-F83612353F25}"/>
                  </a:ext>
                </a:extLst>
              </p:cNvPr>
              <p:cNvSpPr txBox="1"/>
              <p:nvPr/>
            </p:nvSpPr>
            <p:spPr>
              <a:xfrm>
                <a:off x="5193685" y="3759626"/>
                <a:ext cx="1335469" cy="337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Graphite</a:t>
                </a:r>
                <a:endParaRPr lang="en-DE" sz="1200" dirty="0"/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4DF1FF-59DE-18B5-F7EB-3E7684AA066C}"/>
                  </a:ext>
                </a:extLst>
              </p:cNvPr>
              <p:cNvSpPr txBox="1"/>
              <p:nvPr/>
            </p:nvSpPr>
            <p:spPr>
              <a:xfrm>
                <a:off x="5198726" y="4077072"/>
                <a:ext cx="1101466" cy="562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Inner shielding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D1DDC0C-F407-DA23-61F1-EA3E091D59B7}"/>
                  </a:ext>
                </a:extLst>
              </p:cNvPr>
              <p:cNvSpPr txBox="1"/>
              <p:nvPr/>
            </p:nvSpPr>
            <p:spPr>
              <a:xfrm>
                <a:off x="5193685" y="4901700"/>
                <a:ext cx="703068" cy="562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PET </a:t>
                </a:r>
                <a:r>
                  <a:rPr lang="de-DE" sz="1200" dirty="0" err="1"/>
                  <a:t>rods</a:t>
                </a:r>
                <a:endParaRPr lang="en-DE" sz="1200" dirty="0"/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4C177A5-06C8-3559-BEB5-228C28939899}"/>
                  </a:ext>
                </a:extLst>
              </p:cNvPr>
              <p:cNvSpPr txBox="1"/>
              <p:nvPr/>
            </p:nvSpPr>
            <p:spPr>
              <a:xfrm>
                <a:off x="3856112" y="5239401"/>
                <a:ext cx="1431776" cy="562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Inactive Zone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FED62B6-3657-6026-25A5-A07C67926A8A}"/>
                  </a:ext>
                </a:extLst>
              </p:cNvPr>
              <p:cNvSpPr txBox="1"/>
              <p:nvPr/>
            </p:nvSpPr>
            <p:spPr>
              <a:xfrm>
                <a:off x="5193080" y="3038673"/>
                <a:ext cx="1252989" cy="562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Outer shielding</a:t>
                </a:r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33C52A2-643D-D0EE-B376-FB88BC2FE5D4}"/>
                </a:ext>
              </a:extLst>
            </p:cNvPr>
            <p:cNvSpPr txBox="1"/>
            <p:nvPr/>
          </p:nvSpPr>
          <p:spPr>
            <a:xfrm>
              <a:off x="1837316" y="4977791"/>
              <a:ext cx="2080710" cy="562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Burned up fuel: Active Zone</a:t>
              </a:r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>
            <a:off x="1475656" y="1988840"/>
            <a:ext cx="0" cy="535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19174" y="271370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3,7 m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988320" y="2339990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149868" y="20305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5,1 m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1331640" y="3789653"/>
            <a:ext cx="0" cy="863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3860" y="42548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1,6 m</a:t>
            </a:r>
          </a:p>
        </p:txBody>
      </p:sp>
      <p:cxnSp>
        <p:nvCxnSpPr>
          <p:cNvPr id="42" name="Gerade Verbindung mit Pfeil 41"/>
          <p:cNvCxnSpPr>
            <a:cxnSpLocks/>
          </p:cNvCxnSpPr>
          <p:nvPr/>
        </p:nvCxnSpPr>
        <p:spPr>
          <a:xfrm>
            <a:off x="358993" y="5765570"/>
            <a:ext cx="2379429" cy="125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166998" y="577182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5,5 m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2A54960-1159-F449-EB42-36C81ECAEF5C}"/>
              </a:ext>
            </a:extLst>
          </p:cNvPr>
          <p:cNvSpPr txBox="1">
            <a:spLocks/>
          </p:cNvSpPr>
          <p:nvPr/>
        </p:nvSpPr>
        <p:spPr>
          <a:xfrm>
            <a:off x="1692275" y="6445250"/>
            <a:ext cx="4248150" cy="3603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900" dirty="0"/>
              <a:t>56. Jahrestagung des Fachverbandes für Strahlenschutz         Frank Becker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D7720B0-CC8F-4D84-1279-E899C85C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48671"/>
              </p:ext>
            </p:extLst>
          </p:nvPr>
        </p:nvGraphicFramePr>
        <p:xfrm>
          <a:off x="4769606" y="1978221"/>
          <a:ext cx="4249831" cy="193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055">
                  <a:extLst>
                    <a:ext uri="{9D8B030D-6E8A-4147-A177-3AD203B41FA5}">
                      <a16:colId xmlns:a16="http://schemas.microsoft.com/office/drawing/2014/main" val="3877195904"/>
                    </a:ext>
                  </a:extLst>
                </a:gridCol>
                <a:gridCol w="923378">
                  <a:extLst>
                    <a:ext uri="{9D8B030D-6E8A-4147-A177-3AD203B41FA5}">
                      <a16:colId xmlns:a16="http://schemas.microsoft.com/office/drawing/2014/main" val="3597345377"/>
                    </a:ext>
                  </a:extLst>
                </a:gridCol>
                <a:gridCol w="814407">
                  <a:extLst>
                    <a:ext uri="{9D8B030D-6E8A-4147-A177-3AD203B41FA5}">
                      <a16:colId xmlns:a16="http://schemas.microsoft.com/office/drawing/2014/main" val="2342466908"/>
                    </a:ext>
                  </a:extLst>
                </a:gridCol>
                <a:gridCol w="871760">
                  <a:extLst>
                    <a:ext uri="{9D8B030D-6E8A-4147-A177-3AD203B41FA5}">
                      <a16:colId xmlns:a16="http://schemas.microsoft.com/office/drawing/2014/main" val="563325611"/>
                    </a:ext>
                  </a:extLst>
                </a:gridCol>
                <a:gridCol w="762790">
                  <a:extLst>
                    <a:ext uri="{9D8B030D-6E8A-4147-A177-3AD203B41FA5}">
                      <a16:colId xmlns:a16="http://schemas.microsoft.com/office/drawing/2014/main" val="2821469449"/>
                    </a:ext>
                  </a:extLst>
                </a:gridCol>
                <a:gridCol w="120441">
                  <a:extLst>
                    <a:ext uri="{9D8B030D-6E8A-4147-A177-3AD203B41FA5}">
                      <a16:colId xmlns:a16="http://schemas.microsoft.com/office/drawing/2014/main" val="2923294930"/>
                    </a:ext>
                  </a:extLst>
                </a:gridCol>
              </a:tblGrid>
              <a:tr h="163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noProof="0" dirty="0">
                          <a:effectLst/>
                        </a:rPr>
                        <a:t>distance(m)</a:t>
                      </a:r>
                      <a:endParaRPr lang="en-GB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800" b="1" u="none" strike="noStrike" dirty="0">
                          <a:effectLst/>
                        </a:rPr>
                        <a:t>Neutron dose(µSv/h)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27603"/>
                  </a:ext>
                </a:extLst>
              </a:tr>
              <a:tr h="20769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noProof="0" dirty="0">
                          <a:effectLst/>
                        </a:rPr>
                        <a:t>Salt rock</a:t>
                      </a:r>
                      <a:endParaRPr lang="en-GB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noProof="0" dirty="0">
                          <a:effectLst/>
                        </a:rPr>
                        <a:t>Concrete cover</a:t>
                      </a:r>
                      <a:endParaRPr lang="en-GB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61984"/>
                  </a:ext>
                </a:extLst>
              </a:tr>
              <a:tr h="245149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noProof="0" dirty="0">
                          <a:effectLst/>
                        </a:rPr>
                        <a:t>DBRC                    without  DBRC</a:t>
                      </a:r>
                      <a:endParaRPr lang="en-GB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noProof="0" dirty="0">
                          <a:effectLst/>
                        </a:rPr>
                        <a:t>   DBRC                  without  DBRC</a:t>
                      </a:r>
                      <a:endParaRPr lang="en-GB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067135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0.5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12.88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13.03 (0.3%)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11.38 (0.6%)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11.51 (0.4%)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8198335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1.0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6.94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6.99 (0.3%)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5.27 (0.6%)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5.31 (0.3%)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797569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2.0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3.76 (0.4%)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3.81 (0.3%)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2.32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2.36 (0.4%)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7716636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4.0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1.88 (0.4%)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1.92 (0.7%)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1.00 (0.4%)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1.01 (0.3%)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691472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5.0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1.43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1.45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0.73 (0.5%)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0.75 (0.7%)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6775296"/>
                  </a:ext>
                </a:extLst>
              </a:tr>
              <a:tr h="204290">
                <a:tc>
                  <a:txBody>
                    <a:bodyPr/>
                    <a:lstStyle/>
                    <a:p>
                      <a:pPr algn="ctr" fontAlgn="t"/>
                      <a:r>
                        <a:rPr lang="en-DE" sz="800" u="none" strike="noStrike" dirty="0">
                          <a:effectLst/>
                        </a:rPr>
                        <a:t>10.0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0.45 (0.7%)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0.46 (1.1%)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0.23 (0.7%)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59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DE" sz="800" u="none" strike="noStrike" dirty="0">
                          <a:effectLst/>
                        </a:rPr>
                        <a:t>0.23 (0.6%)</a:t>
                      </a:r>
                      <a:endParaRPr lang="en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518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6866267"/>
                  </a:ext>
                </a:extLst>
              </a:tr>
              <a:tr h="88526"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DE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5433883"/>
                  </a:ext>
                </a:extLst>
              </a:tr>
            </a:tbl>
          </a:graphicData>
        </a:graphic>
      </p:graphicFrame>
      <p:pic>
        <p:nvPicPr>
          <p:cNvPr id="18" name="Grafik 17" descr="Ein Bild, das Farbigkeit, Screenshot, Uhr, lila enthält.&#10;&#10;KI-generierte Inhalte können fehlerhaft sein.">
            <a:extLst>
              <a:ext uri="{FF2B5EF4-FFF2-40B4-BE49-F238E27FC236}">
                <a16:creationId xmlns:a16="http://schemas.microsoft.com/office/drawing/2014/main" id="{122BD2A2-17CD-BE9E-DDFF-46776EFE2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37803"/>
            <a:ext cx="2966393" cy="628567"/>
          </a:xfrm>
          <a:prstGeom prst="rect">
            <a:avLst/>
          </a:prstGeom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8C04CFAB-4CFE-389B-33C7-9DEE14C06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60973"/>
              </p:ext>
            </p:extLst>
          </p:nvPr>
        </p:nvGraphicFramePr>
        <p:xfrm>
          <a:off x="4816731" y="4406108"/>
          <a:ext cx="4201352" cy="138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33363" imgH="1645660" progId="Word.Document.12">
                  <p:embed/>
                </p:oleObj>
              </mc:Choice>
              <mc:Fallback>
                <p:oleObj name="Document" r:id="rId5" imgW="5733363" imgH="164566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6B5BACB-7D39-FB7D-59C7-2C049812B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6731" y="4406108"/>
                        <a:ext cx="4201352" cy="13865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61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6FC55-CAF8-431D-A062-157C1F94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3200"/>
            <a:ext cx="7277819" cy="561975"/>
          </a:xfrm>
        </p:spPr>
        <p:txBody>
          <a:bodyPr/>
          <a:lstStyle/>
          <a:p>
            <a:r>
              <a:rPr lang="en-GB" dirty="0"/>
              <a:t>Open Issues for scattering at the lower keV range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290CA-6FF2-4844-8E0A-1472EDBF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4 formally relevant Models are available to handle the scattering kernel:  </a:t>
            </a:r>
          </a:p>
          <a:p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Energy and angular variables </a:t>
            </a:r>
            <a:r>
              <a:rPr lang="en-GB" dirty="0"/>
              <a:t>are</a:t>
            </a:r>
          </a:p>
          <a:p>
            <a:pPr lvl="1"/>
            <a:r>
              <a:rPr lang="en-GB" dirty="0"/>
              <a:t>Target at rest :                   dependent </a:t>
            </a:r>
          </a:p>
          <a:p>
            <a:pPr lvl="1"/>
            <a:r>
              <a:rPr lang="en-GB" dirty="0" err="1"/>
              <a:t>Rothenstein</a:t>
            </a:r>
            <a:r>
              <a:rPr lang="en-GB" dirty="0"/>
              <a:t> Dagan (RD): independent </a:t>
            </a:r>
          </a:p>
          <a:p>
            <a:pPr lvl="1"/>
            <a:r>
              <a:rPr lang="en-GB" dirty="0"/>
              <a:t>(QM) Blatt </a:t>
            </a:r>
            <a:r>
              <a:rPr lang="en-GB" dirty="0" err="1"/>
              <a:t>Biedenharn</a:t>
            </a:r>
            <a:r>
              <a:rPr lang="en-GB" dirty="0"/>
              <a:t> (BB):   dependent</a:t>
            </a:r>
          </a:p>
          <a:p>
            <a:pPr lvl="1"/>
            <a:r>
              <a:rPr lang="en-GB" dirty="0"/>
              <a:t>(QM) Optical Model Potential: dependent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Resonance and temperature dependency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 Target at rest :               Resonance independent 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Rothenstein</a:t>
            </a:r>
            <a:r>
              <a:rPr lang="en-GB" dirty="0"/>
              <a:t> Dagan (RD): Temperature &amp; </a:t>
            </a:r>
            <a:r>
              <a:rPr lang="en-GB" dirty="0">
                <a:solidFill>
                  <a:srgbClr val="00B050"/>
                </a:solidFill>
              </a:rPr>
              <a:t>Resonance dependent </a:t>
            </a:r>
          </a:p>
          <a:p>
            <a:pPr lvl="1"/>
            <a:r>
              <a:rPr lang="en-GB" dirty="0"/>
              <a:t>(QM) Blatt </a:t>
            </a:r>
            <a:r>
              <a:rPr lang="en-GB" dirty="0" err="1"/>
              <a:t>Biedenharn</a:t>
            </a:r>
            <a:r>
              <a:rPr lang="en-GB" dirty="0"/>
              <a:t> (BB):         </a:t>
            </a:r>
            <a:r>
              <a:rPr lang="en-GB" dirty="0">
                <a:solidFill>
                  <a:srgbClr val="00B050"/>
                </a:solidFill>
              </a:rPr>
              <a:t>Resonance (parameters) dependent  </a:t>
            </a:r>
          </a:p>
          <a:p>
            <a:pPr lvl="1"/>
            <a:r>
              <a:rPr lang="en-GB" dirty="0"/>
              <a:t>(QM) Optical Model Potential:         Resonance independent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A895E70-E863-4C2F-AF7D-81AA00284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42801"/>
              </p:ext>
            </p:extLst>
          </p:nvPr>
        </p:nvGraphicFramePr>
        <p:xfrm>
          <a:off x="4139952" y="4964607"/>
          <a:ext cx="596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203040" progId="Equation.DSMT4">
                  <p:embed/>
                </p:oleObj>
              </mc:Choice>
              <mc:Fallback>
                <p:oleObj name="Equation" r:id="rId2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39952" y="4964607"/>
                        <a:ext cx="596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93D332D-EF41-4E6A-81C0-1CE1CF5F7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46854"/>
              </p:ext>
            </p:extLst>
          </p:nvPr>
        </p:nvGraphicFramePr>
        <p:xfrm>
          <a:off x="2771800" y="3933056"/>
          <a:ext cx="5984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03040" progId="Equation.DSMT4">
                  <p:embed/>
                </p:oleObj>
              </mc:Choice>
              <mc:Fallback>
                <p:oleObj name="Equation" r:id="rId4" imgW="380880" imgH="20304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A895E70-E863-4C2F-AF7D-81AA00284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3933056"/>
                        <a:ext cx="59848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7E7FD192-4004-41AA-A3F8-D10CC1499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19289"/>
              </p:ext>
            </p:extLst>
          </p:nvPr>
        </p:nvGraphicFramePr>
        <p:xfrm>
          <a:off x="4067944" y="4597412"/>
          <a:ext cx="596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A895E70-E863-4C2F-AF7D-81AA00284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7944" y="4597412"/>
                        <a:ext cx="596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DB032-4DA3-401D-826F-2188AF5F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0973"/>
            <a:ext cx="6911975" cy="935385"/>
          </a:xfrm>
        </p:spPr>
        <p:txBody>
          <a:bodyPr/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BB vs. RD             25110 eV 300K ENDF8.0 and JEFF3.3 with  Temperature Effect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5710E72-30AA-443A-8BBA-68DABE2A0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74766"/>
              </p:ext>
            </p:extLst>
          </p:nvPr>
        </p:nvGraphicFramePr>
        <p:xfrm>
          <a:off x="564995" y="1182030"/>
          <a:ext cx="7967569" cy="483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80F38163-6D49-4E05-88B7-111983283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99383"/>
              </p:ext>
            </p:extLst>
          </p:nvPr>
        </p:nvGraphicFramePr>
        <p:xfrm>
          <a:off x="3902773" y="184450"/>
          <a:ext cx="597219" cy="39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BF47AC08-7434-4628-9C62-538E128B6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773" y="184450"/>
                        <a:ext cx="597219" cy="398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34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9AECE6CA-3491-CF89-6F7D-0AB59B5F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z="2000" dirty="0" err="1"/>
              <a:t>koning</a:t>
            </a:r>
            <a:r>
              <a:rPr lang="en-GB" altLang="de-DE" sz="2000" dirty="0"/>
              <a:t> </a:t>
            </a:r>
            <a:r>
              <a:rPr lang="en-GB" altLang="de-DE" sz="2000" dirty="0" err="1"/>
              <a:t>Delarouche</a:t>
            </a:r>
            <a:r>
              <a:rPr lang="en-GB" altLang="de-DE" sz="2000" dirty="0"/>
              <a:t> Optical model based scattering kernel for FE56 at 25 KEV</a:t>
            </a:r>
          </a:p>
        </p:txBody>
      </p:sp>
      <p:pic>
        <p:nvPicPr>
          <p:cNvPr id="24579" name="Inhaltsplatzhalter 6">
            <a:extLst>
              <a:ext uri="{FF2B5EF4-FFF2-40B4-BE49-F238E27FC236}">
                <a16:creationId xmlns:a16="http://schemas.microsoft.com/office/drawing/2014/main" id="{56345A89-178E-2969-61A1-C49A5D02D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237483"/>
            <a:ext cx="4224338" cy="3168650"/>
          </a:xfrm>
        </p:spPr>
      </p:pic>
      <p:sp>
        <p:nvSpPr>
          <p:cNvPr id="24580" name="Fußzeilenplatzhalter 3">
            <a:extLst>
              <a:ext uri="{FF2B5EF4-FFF2-40B4-BE49-F238E27FC236}">
                <a16:creationId xmlns:a16="http://schemas.microsoft.com/office/drawing/2014/main" id="{FB342600-9950-292A-9DC1-EFB14A874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de-DE" altLang="de-DE" sz="900" dirty="0"/>
          </a:p>
        </p:txBody>
      </p:sp>
      <p:sp>
        <p:nvSpPr>
          <p:cNvPr id="24581" name="Foliennummernplatzhalter 4">
            <a:extLst>
              <a:ext uri="{FF2B5EF4-FFF2-40B4-BE49-F238E27FC236}">
                <a16:creationId xmlns:a16="http://schemas.microsoft.com/office/drawing/2014/main" id="{0BD80F29-8201-C577-4C84-7646E86E7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331640" y="6435849"/>
            <a:ext cx="3984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44E0B7-2432-4868-8D66-5FCD8380F18B}" type="slidenum">
              <a:rPr lang="de-DE" altLang="de-DE" smtClean="0"/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de-DE" altLang="de-DE" sz="900" dirty="0"/>
          </a:p>
        </p:txBody>
      </p:sp>
      <p:sp>
        <p:nvSpPr>
          <p:cNvPr id="24582" name="Datumsplatzhalter 5">
            <a:extLst>
              <a:ext uri="{FF2B5EF4-FFF2-40B4-BE49-F238E27FC236}">
                <a16:creationId xmlns:a16="http://schemas.microsoft.com/office/drawing/2014/main" id="{1E9786AB-56E6-7E78-DFD4-88D39630DEA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xfrm>
            <a:off x="390525" y="6438900"/>
            <a:ext cx="8683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fld id="{92BEF465-D970-4172-890A-0EFC48118537}" type="datetime1">
              <a:rPr lang="de-DE" smtClean="0"/>
              <a:pPr>
                <a:spcBef>
                  <a:spcPct val="0"/>
                </a:spcBef>
                <a:buSzTx/>
                <a:buFontTx/>
                <a:buNone/>
                <a:defRPr/>
              </a:pPr>
              <a:t>16.12.2025</a:t>
            </a:fld>
            <a:endParaRPr lang="de-DE" altLang="de-DE" sz="900"/>
          </a:p>
        </p:txBody>
      </p:sp>
      <p:sp>
        <p:nvSpPr>
          <p:cNvPr id="24583" name="Rechteck 7">
            <a:extLst>
              <a:ext uri="{FF2B5EF4-FFF2-40B4-BE49-F238E27FC236}">
                <a16:creationId xmlns:a16="http://schemas.microsoft.com/office/drawing/2014/main" id="{6F40CD21-B47F-9288-9B0F-93DC4009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" y="1294926"/>
            <a:ext cx="341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de-DE" sz="1600" dirty="0"/>
              <a:t>~3% more forward scattering at 0</a:t>
            </a:r>
            <a:r>
              <a:rPr lang="he-IL" altLang="de-DE" sz="1600" dirty="0"/>
              <a:t> </a:t>
            </a:r>
            <a:r>
              <a:rPr lang="de-DE" altLang="de-DE" sz="1600" dirty="0"/>
              <a:t>°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de-DE" sz="1600" dirty="0"/>
              <a:t>compared to 180°  </a:t>
            </a:r>
          </a:p>
        </p:txBody>
      </p:sp>
      <p:pic>
        <p:nvPicPr>
          <p:cNvPr id="2" name="Inhaltsplatzhalter 6" descr="C:\Users\dp1441\AppData\Local\Microsoft\Windows\INetCache\Content.Outlook\X1RTV5JJ\Bild_Fe56.png">
            <a:extLst>
              <a:ext uri="{FF2B5EF4-FFF2-40B4-BE49-F238E27FC236}">
                <a16:creationId xmlns:a16="http://schemas.microsoft.com/office/drawing/2014/main" id="{5116BA24-0D37-7E5D-AF8F-C364680A6EA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60" y="2276872"/>
            <a:ext cx="3837310" cy="28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C933538-C75D-64A8-51FD-7D58B1AB6E9A}"/>
              </a:ext>
            </a:extLst>
          </p:cNvPr>
          <p:cNvSpPr txBox="1"/>
          <p:nvPr/>
        </p:nvSpPr>
        <p:spPr>
          <a:xfrm>
            <a:off x="5364088" y="1530746"/>
            <a:ext cx="3563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de-DE" sz="1400" dirty="0"/>
              <a:t>comparison between the OM (Koning-Delaroche) and ENDF/B-VIII library for Fe56 (Konobeev 2019)</a:t>
            </a:r>
            <a:endParaRPr lang="en-GB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B5314-4E78-4CD2-99B9-DFFAEEF7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7935"/>
            <a:ext cx="7956376" cy="729273"/>
          </a:xfrm>
        </p:spPr>
        <p:txBody>
          <a:bodyPr/>
          <a:lstStyle/>
          <a:p>
            <a:r>
              <a:rPr lang="en-GB" dirty="0"/>
              <a:t>Differential scattering for        </a:t>
            </a:r>
            <a:r>
              <a:rPr lang="en-GB" dirty="0" err="1"/>
              <a:t>for</a:t>
            </a:r>
            <a:r>
              <a:rPr lang="en-GB" dirty="0"/>
              <a:t> S  resonance</a:t>
            </a:r>
            <a:br>
              <a:rPr lang="en-GB" dirty="0"/>
            </a:br>
            <a:r>
              <a:rPr lang="en-GB" dirty="0"/>
              <a:t> by BB model with SAMMY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AAFB6C9-8335-4D50-8E50-A572061F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21439"/>
          <a:stretch/>
        </p:blipFill>
        <p:spPr>
          <a:xfrm>
            <a:off x="5940152" y="3578668"/>
            <a:ext cx="2088232" cy="2398646"/>
          </a:xfr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F47AC08-7434-4628-9C62-538E128B6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932597"/>
              </p:ext>
            </p:extLst>
          </p:nvPr>
        </p:nvGraphicFramePr>
        <p:xfrm>
          <a:off x="4024250" y="197936"/>
          <a:ext cx="698947" cy="4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BF47AC08-7434-4628-9C62-538E128B6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4250" y="197936"/>
                        <a:ext cx="698947" cy="46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8199F8BF-45E1-4BC8-BBA5-31F3C01C1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907" y="2708920"/>
            <a:ext cx="1867161" cy="13146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676567C-8434-4DA4-A5A9-AC01CC3A8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39" y="927208"/>
            <a:ext cx="5139740" cy="50501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A384A5-BD19-40D9-9B29-6CA1D6061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284" y="2617662"/>
            <a:ext cx="1952898" cy="12288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D25506-03B9-4A8F-96FB-1D97BD8F8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169" y="3474401"/>
            <a:ext cx="3159847" cy="263548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7BCCF2-49D9-4B56-9E73-B0484CFFC6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4547" y="1094874"/>
            <a:ext cx="3264449" cy="193384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9312A70-3CF2-4343-978F-DFFA5F814A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4547" y="2875822"/>
            <a:ext cx="3264449" cy="409632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F1556CA-AC1B-4544-851E-1269CEF7C097}"/>
              </a:ext>
            </a:extLst>
          </p:cNvPr>
          <p:cNvCxnSpPr/>
          <p:nvPr/>
        </p:nvCxnSpPr>
        <p:spPr>
          <a:xfrm>
            <a:off x="1763688" y="4365104"/>
            <a:ext cx="34563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0BDE3CF-C272-41D2-B331-36207BF45C01}"/>
              </a:ext>
            </a:extLst>
          </p:cNvPr>
          <p:cNvCxnSpPr>
            <a:cxnSpLocks/>
          </p:cNvCxnSpPr>
          <p:nvPr/>
        </p:nvCxnSpPr>
        <p:spPr>
          <a:xfrm>
            <a:off x="3779912" y="1340768"/>
            <a:ext cx="1575257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9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34B8C-21FB-4C1D-9EA0-BC6B3BB4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6216"/>
            <a:ext cx="6911975" cy="561975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BB vs. RD         300K ENDF8.0</a:t>
            </a:r>
            <a:endParaRPr lang="en-GB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F8029B7-215A-4E62-B000-84539CE4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826482"/>
            <a:ext cx="3267829" cy="341659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C907BB-6C36-4DA5-B860-CEF0B5720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204864"/>
            <a:ext cx="1254315" cy="958796"/>
          </a:xfrm>
          <a:prstGeom prst="rect">
            <a:avLst/>
          </a:prstGeom>
        </p:spPr>
      </p:pic>
      <p:graphicFrame>
        <p:nvGraphicFramePr>
          <p:cNvPr id="8" name="Inhaltsplatzhalter 3">
            <a:extLst>
              <a:ext uri="{FF2B5EF4-FFF2-40B4-BE49-F238E27FC236}">
                <a16:creationId xmlns:a16="http://schemas.microsoft.com/office/drawing/2014/main" id="{08F75B2B-3B88-44DB-A52C-1367315DA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72801"/>
              </p:ext>
            </p:extLst>
          </p:nvPr>
        </p:nvGraphicFramePr>
        <p:xfrm>
          <a:off x="4130824" y="3284984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60EEA0C-EEDF-461D-825C-3771A3920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55207"/>
              </p:ext>
            </p:extLst>
          </p:nvPr>
        </p:nvGraphicFramePr>
        <p:xfrm>
          <a:off x="335354" y="4235688"/>
          <a:ext cx="3222104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BDC4B91-705C-48D7-A5EC-90B9AAE4A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888306"/>
              </p:ext>
            </p:extLst>
          </p:nvPr>
        </p:nvGraphicFramePr>
        <p:xfrm>
          <a:off x="4283968" y="953480"/>
          <a:ext cx="3711143" cy="221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Inhaltsplatzhalter 3">
            <a:extLst>
              <a:ext uri="{FF2B5EF4-FFF2-40B4-BE49-F238E27FC236}">
                <a16:creationId xmlns:a16="http://schemas.microsoft.com/office/drawing/2014/main" id="{42637668-AD7A-48D7-9019-A038CE720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444560"/>
              </p:ext>
            </p:extLst>
          </p:nvPr>
        </p:nvGraphicFramePr>
        <p:xfrm>
          <a:off x="4572000" y="111272"/>
          <a:ext cx="698947" cy="4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4" name="Inhaltsplatzhalter 3">
                        <a:extLst>
                          <a:ext uri="{FF2B5EF4-FFF2-40B4-BE49-F238E27FC236}">
                            <a16:creationId xmlns:a16="http://schemas.microsoft.com/office/drawing/2014/main" id="{BF47AC08-7434-4628-9C62-538E128B6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11272"/>
                        <a:ext cx="698947" cy="46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669118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7_e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1511</Words>
  <Application>Microsoft Office PowerPoint</Application>
  <PresentationFormat>Bildschirmpräsentation (4:3)</PresentationFormat>
  <Paragraphs>205</Paragraphs>
  <Slides>27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KIT_master_ppt2007_en</vt:lpstr>
      <vt:lpstr>cea</vt:lpstr>
      <vt:lpstr>Equation</vt:lpstr>
      <vt:lpstr>Document</vt:lpstr>
      <vt:lpstr>Diagramm</vt:lpstr>
      <vt:lpstr>PowerPoint-Präsentation</vt:lpstr>
      <vt:lpstr>Motivation I:  From INDEN 2020</vt:lpstr>
      <vt:lpstr>Motivation II:  Angular distributions modelling using BB in Mev range</vt:lpstr>
      <vt:lpstr> Motivation III:  DBRC based Scattering kernel for storage cask  in horizontal   tunnel</vt:lpstr>
      <vt:lpstr>Open Issues for scattering at the lower keV range</vt:lpstr>
      <vt:lpstr>Angular Distribution BB vs. RD             25110 eV 300K ENDF8.0 and JEFF3.3 with  Temperature Effect  </vt:lpstr>
      <vt:lpstr>koning Delarouche Optical model based scattering kernel for FE56 at 25 KEV</vt:lpstr>
      <vt:lpstr>Differential scattering for        for S  resonance  by BB model with SAMMY</vt:lpstr>
      <vt:lpstr>Angular Distribution BB vs. RD         300K ENDF8.0</vt:lpstr>
      <vt:lpstr>Differential scattering for           for p  resonances  BB model in (SAMMY) compared with the RD model</vt:lpstr>
      <vt:lpstr>Differential scattering for          for S  resonance by BB model in SAMMY </vt:lpstr>
      <vt:lpstr>Differential scattering for        for p  resonances  BB model in (SAMMY) </vt:lpstr>
      <vt:lpstr>Angular Distribution BB vs. RD           42 and 42.5 keV 300K ENDF8.0 (S Resonance at 42.87)</vt:lpstr>
      <vt:lpstr>Angular distribution BB vs RD Ni62 23 keV, ENDF/B8.0  </vt:lpstr>
      <vt:lpstr>Angular distribution BB vs RD CR52 31 keV, ENDF/B8.0 (S-resonance at 31.68 keV) </vt:lpstr>
      <vt:lpstr>PowerPoint-Präsentation</vt:lpstr>
      <vt:lpstr>Open Issues for scattering at the lower keV range</vt:lpstr>
      <vt:lpstr>PowerPoint-Präsentation</vt:lpstr>
      <vt:lpstr>PowerPoint-Präsentation</vt:lpstr>
      <vt:lpstr>The Blatt Biedenharn approach (I)</vt:lpstr>
      <vt:lpstr>The Blatt Biedenharn (1952) approach (II): </vt:lpstr>
      <vt:lpstr>Conclusions (I)</vt:lpstr>
      <vt:lpstr>Conclusion (II)</vt:lpstr>
      <vt:lpstr>Thank You for your attention</vt:lpstr>
      <vt:lpstr>Differential cross section application   for           and  </vt:lpstr>
      <vt:lpstr> How far should we go with developing nuclear data?</vt:lpstr>
      <vt:lpstr>The Danon Experiment</vt:lpstr>
    </vt:vector>
  </TitlesOfParts>
  <Company>Karlsruhe Institute of Technology (KIT)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Herm, Michel (INE)</dc:creator>
  <cp:lastModifiedBy>Dagan, Ron (INE)</cp:lastModifiedBy>
  <cp:revision>539</cp:revision>
  <cp:lastPrinted>2023-10-06T15:00:44Z</cp:lastPrinted>
  <dcterms:created xsi:type="dcterms:W3CDTF">2015-06-23T09:34:38Z</dcterms:created>
  <dcterms:modified xsi:type="dcterms:W3CDTF">2025-12-16T17:26:09Z</dcterms:modified>
</cp:coreProperties>
</file>