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0" r:id="rId3"/>
    <p:sldId id="397" r:id="rId4"/>
    <p:sldId id="427" r:id="rId5"/>
    <p:sldId id="277" r:id="rId6"/>
    <p:sldId id="398" r:id="rId7"/>
    <p:sldId id="410" r:id="rId8"/>
    <p:sldId id="412" r:id="rId9"/>
    <p:sldId id="413" r:id="rId10"/>
    <p:sldId id="417" r:id="rId11"/>
    <p:sldId id="400" r:id="rId12"/>
    <p:sldId id="425" r:id="rId13"/>
    <p:sldId id="276" r:id="rId14"/>
    <p:sldId id="285" r:id="rId15"/>
    <p:sldId id="426" r:id="rId16"/>
    <p:sldId id="399" r:id="rId17"/>
  </p:sldIdLst>
  <p:sldSz cx="9144000" cy="6858000" type="screen4x3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7" autoAdjust="0"/>
    <p:restoredTop sz="86393"/>
  </p:normalViewPr>
  <p:slideViewPr>
    <p:cSldViewPr>
      <p:cViewPr varScale="1">
        <p:scale>
          <a:sx n="46" d="100"/>
          <a:sy n="46" d="100"/>
        </p:scale>
        <p:origin x="1156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80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324"/>
    </p:cViewPr>
  </p:sorterViewPr>
  <p:notesViewPr>
    <p:cSldViewPr>
      <p:cViewPr varScale="1">
        <p:scale>
          <a:sx n="61" d="100"/>
          <a:sy n="61" d="100"/>
        </p:scale>
        <p:origin x="2004" y="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Stone" userId="26a3787e9fc49850" providerId="LiveId" clId="{6BDCED82-2DEE-444E-BF9E-5F1851BEDABF}"/>
    <pc:docChg chg="custSel modSld">
      <pc:chgData name="Nicholas Stone" userId="26a3787e9fc49850" providerId="LiveId" clId="{6BDCED82-2DEE-444E-BF9E-5F1851BEDABF}" dt="2025-12-14T21:34:59.333" v="426" actId="20577"/>
      <pc:docMkLst>
        <pc:docMk/>
      </pc:docMkLst>
      <pc:sldChg chg="modSp mod">
        <pc:chgData name="Nicholas Stone" userId="26a3787e9fc49850" providerId="LiveId" clId="{6BDCED82-2DEE-444E-BF9E-5F1851BEDABF}" dt="2025-12-13T10:04:24.229" v="68" actId="1036"/>
        <pc:sldMkLst>
          <pc:docMk/>
          <pc:sldMk cId="1220592615" sldId="256"/>
        </pc:sldMkLst>
        <pc:spChg chg="mod">
          <ac:chgData name="Nicholas Stone" userId="26a3787e9fc49850" providerId="LiveId" clId="{6BDCED82-2DEE-444E-BF9E-5F1851BEDABF}" dt="2025-12-12T16:53:21.918" v="44" actId="20577"/>
          <ac:spMkLst>
            <pc:docMk/>
            <pc:sldMk cId="1220592615" sldId="256"/>
            <ac:spMk id="2" creationId="{00000000-0000-0000-0000-000000000000}"/>
          </ac:spMkLst>
        </pc:spChg>
        <pc:spChg chg="mod">
          <ac:chgData name="Nicholas Stone" userId="26a3787e9fc49850" providerId="LiveId" clId="{6BDCED82-2DEE-444E-BF9E-5F1851BEDABF}" dt="2025-12-13T10:04:24.229" v="68" actId="1036"/>
          <ac:spMkLst>
            <pc:docMk/>
            <pc:sldMk cId="1220592615" sldId="256"/>
            <ac:spMk id="3" creationId="{00000000-0000-0000-0000-000000000000}"/>
          </ac:spMkLst>
        </pc:spChg>
      </pc:sldChg>
      <pc:sldChg chg="modSp mod">
        <pc:chgData name="Nicholas Stone" userId="26a3787e9fc49850" providerId="LiveId" clId="{6BDCED82-2DEE-444E-BF9E-5F1851BEDABF}" dt="2025-12-14T16:47:05.691" v="211" actId="20577"/>
        <pc:sldMkLst>
          <pc:docMk/>
          <pc:sldMk cId="934652080" sldId="412"/>
        </pc:sldMkLst>
        <pc:spChg chg="mod">
          <ac:chgData name="Nicholas Stone" userId="26a3787e9fc49850" providerId="LiveId" clId="{6BDCED82-2DEE-444E-BF9E-5F1851BEDABF}" dt="2025-12-14T16:47:05.691" v="211" actId="20577"/>
          <ac:spMkLst>
            <pc:docMk/>
            <pc:sldMk cId="934652080" sldId="412"/>
            <ac:spMk id="4" creationId="{00000000-0000-0000-0000-000000000000}"/>
          </ac:spMkLst>
        </pc:spChg>
      </pc:sldChg>
      <pc:sldChg chg="modSp mod">
        <pc:chgData name="Nicholas Stone" userId="26a3787e9fc49850" providerId="LiveId" clId="{6BDCED82-2DEE-444E-BF9E-5F1851BEDABF}" dt="2025-12-14T21:30:53.325" v="369" actId="20577"/>
        <pc:sldMkLst>
          <pc:docMk/>
          <pc:sldMk cId="4250649046" sldId="413"/>
        </pc:sldMkLst>
        <pc:spChg chg="mod">
          <ac:chgData name="Nicholas Stone" userId="26a3787e9fc49850" providerId="LiveId" clId="{6BDCED82-2DEE-444E-BF9E-5F1851BEDABF}" dt="2025-12-14T21:30:53.325" v="369" actId="20577"/>
          <ac:spMkLst>
            <pc:docMk/>
            <pc:sldMk cId="4250649046" sldId="413"/>
            <ac:spMk id="2" creationId="{00000000-0000-0000-0000-000000000000}"/>
          </ac:spMkLst>
        </pc:spChg>
      </pc:sldChg>
      <pc:sldChg chg="modSp mod">
        <pc:chgData name="Nicholas Stone" userId="26a3787e9fc49850" providerId="LiveId" clId="{6BDCED82-2DEE-444E-BF9E-5F1851BEDABF}" dt="2025-12-14T21:34:59.333" v="426" actId="20577"/>
        <pc:sldMkLst>
          <pc:docMk/>
          <pc:sldMk cId="1258120832" sldId="417"/>
        </pc:sldMkLst>
        <pc:spChg chg="mod">
          <ac:chgData name="Nicholas Stone" userId="26a3787e9fc49850" providerId="LiveId" clId="{6BDCED82-2DEE-444E-BF9E-5F1851BEDABF}" dt="2025-12-14T21:34:59.333" v="426" actId="20577"/>
          <ac:spMkLst>
            <pc:docMk/>
            <pc:sldMk cId="1258120832" sldId="417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2CFD6B-FDA1-1478-43CF-035DE8D048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068899" cy="3554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8D74E7-45F0-587F-6A5A-88DE816A6C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317479" y="0"/>
            <a:ext cx="4068899" cy="3554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E3E0A-3788-4AF4-9CA9-2A0418266516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166663-4B87-B649-EA29-4C9715313A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746991"/>
            <a:ext cx="4068899" cy="3554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42F5B7-FD80-8DE9-25A7-6A81FAFF6AD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317479" y="6746991"/>
            <a:ext cx="4068899" cy="3554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7E2114-76F9-48B1-A91F-8CAFF1AF6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747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68899" cy="3554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79" y="0"/>
            <a:ext cx="4068899" cy="3554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9EE906-DD7D-4DF6-8354-8B361CD021A9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95625" y="887413"/>
            <a:ext cx="3197225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6991"/>
            <a:ext cx="4068899" cy="3554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79" y="6746991"/>
            <a:ext cx="4068899" cy="3554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FF8D-AA38-4BA8-8BE1-51F51E832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30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1FF8D-AA38-4BA8-8BE1-51F51E8329D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9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1FF8D-AA38-4BA8-8BE1-51F51E8329D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139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747-82A8-48E9-9C5A-7A4A6CD14A8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B2C2-D72C-449D-A72B-68A735A0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906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747-82A8-48E9-9C5A-7A4A6CD14A8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B2C2-D72C-449D-A72B-68A735A0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40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747-82A8-48E9-9C5A-7A4A6CD14A8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B2C2-D72C-449D-A72B-68A735A0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96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747-82A8-48E9-9C5A-7A4A6CD14A8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B2C2-D72C-449D-A72B-68A735A0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747-82A8-48E9-9C5A-7A4A6CD14A8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B2C2-D72C-449D-A72B-68A735A0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472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747-82A8-48E9-9C5A-7A4A6CD14A8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B2C2-D72C-449D-A72B-68A735A0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28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747-82A8-48E9-9C5A-7A4A6CD14A8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B2C2-D72C-449D-A72B-68A735A0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05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747-82A8-48E9-9C5A-7A4A6CD14A8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B2C2-D72C-449D-A72B-68A735A0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461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747-82A8-48E9-9C5A-7A4A6CD14A8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B2C2-D72C-449D-A72B-68A735A0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76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747-82A8-48E9-9C5A-7A4A6CD14A8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B2C2-D72C-449D-A72B-68A735A0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75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747-82A8-48E9-9C5A-7A4A6CD14A8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B2C2-D72C-449D-A72B-68A735A0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46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70747-82A8-48E9-9C5A-7A4A6CD14A8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6B2C2-D72C-449D-A72B-68A735A0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9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252554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Nuclear moments: Existing Tables; Recent Developments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9552" y="3921753"/>
            <a:ext cx="6400800" cy="231555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err="1">
                <a:solidFill>
                  <a:srgbClr val="002060"/>
                </a:solidFill>
              </a:rPr>
              <a:t>N.J.Stone</a:t>
            </a:r>
            <a:r>
              <a:rPr lang="en-US" dirty="0">
                <a:solidFill>
                  <a:srgbClr val="002060"/>
                </a:solidFill>
              </a:rPr>
              <a:t>,    </a:t>
            </a:r>
          </a:p>
          <a:p>
            <a:r>
              <a:rPr lang="en-US" dirty="0">
                <a:solidFill>
                  <a:srgbClr val="002060"/>
                </a:solidFill>
              </a:rPr>
              <a:t>Oxford Physics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>
                <a:solidFill>
                  <a:srgbClr val="002060"/>
                </a:solidFill>
              </a:rPr>
              <a:t>Vienna December 2025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5" descr="C:\AW-Documents\ERASMUS 2000\ncrest-tran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6180" y="476672"/>
            <a:ext cx="1485900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05926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88640"/>
            <a:ext cx="3456384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From </a:t>
            </a:r>
            <a:r>
              <a:rPr lang="en-GB" dirty="0" err="1"/>
              <a:t>Antusek</a:t>
            </a:r>
            <a:r>
              <a:rPr lang="en-GB" dirty="0"/>
              <a:t> 2020</a:t>
            </a:r>
            <a:endParaRPr lang="en-GB" sz="2000" dirty="0"/>
          </a:p>
          <a:p>
            <a:r>
              <a:rPr lang="en-GB" sz="2400" dirty="0"/>
              <a:t>24 transition element corrections compared to</a:t>
            </a:r>
          </a:p>
          <a:p>
            <a:r>
              <a:rPr lang="en-GB" sz="2400" dirty="0"/>
              <a:t>Lin, Johnston and </a:t>
            </a:r>
            <a:r>
              <a:rPr lang="en-GB" sz="2400" dirty="0" err="1"/>
              <a:t>Feioch</a:t>
            </a:r>
            <a:endParaRPr lang="en-GB" sz="2400" dirty="0"/>
          </a:p>
          <a:p>
            <a:r>
              <a:rPr lang="en-GB" sz="2400" dirty="0"/>
              <a:t>(full line on plot). Shaded </a:t>
            </a:r>
          </a:p>
          <a:p>
            <a:r>
              <a:rPr lang="en-GB" sz="2400" dirty="0"/>
              <a:t>p</a:t>
            </a:r>
            <a:r>
              <a:rPr lang="en-GB" sz="2400"/>
              <a:t>lot </a:t>
            </a:r>
            <a:r>
              <a:rPr lang="en-GB" sz="2400" dirty="0"/>
              <a:t>is 0.75LJF +/- 10%.</a:t>
            </a:r>
          </a:p>
          <a:p>
            <a:r>
              <a:rPr lang="en-GB" sz="2400" dirty="0">
                <a:solidFill>
                  <a:srgbClr val="FF0000"/>
                </a:solidFill>
              </a:rPr>
              <a:t>          </a:t>
            </a:r>
            <a:r>
              <a:rPr lang="en-GB" sz="2400" b="1" dirty="0">
                <a:solidFill>
                  <a:srgbClr val="00B050"/>
                </a:solidFill>
              </a:rPr>
              <a:t> </a:t>
            </a:r>
          </a:p>
          <a:p>
            <a:r>
              <a:rPr lang="en-GB" sz="2400" b="1" dirty="0">
                <a:solidFill>
                  <a:srgbClr val="00B050"/>
                </a:solidFill>
              </a:rPr>
              <a:t>Paramagnetic effects across the d-subshells </a:t>
            </a:r>
            <a:endParaRPr lang="en-GB" sz="2400" b="1" dirty="0">
              <a:solidFill>
                <a:srgbClr val="FF0000"/>
              </a:solidFill>
            </a:endParaRPr>
          </a:p>
          <a:p>
            <a:r>
              <a:rPr lang="en-GB" sz="2400" b="1" dirty="0">
                <a:solidFill>
                  <a:srgbClr val="FF0000"/>
                </a:solidFill>
              </a:rPr>
              <a:t>which can </a:t>
            </a:r>
            <a:r>
              <a:rPr lang="en-GB" sz="2400" b="1" dirty="0"/>
              <a:t>reverse sign </a:t>
            </a:r>
            <a:r>
              <a:rPr lang="en-GB" sz="2400" dirty="0">
                <a:solidFill>
                  <a:srgbClr val="FF0000"/>
                </a:solidFill>
              </a:rPr>
              <a:t>of correction. </a:t>
            </a:r>
          </a:p>
          <a:p>
            <a:r>
              <a:rPr lang="en-GB" sz="2400" dirty="0">
                <a:solidFill>
                  <a:srgbClr val="FF0000"/>
                </a:solidFill>
              </a:rPr>
              <a:t>Adjustment needed by</a:t>
            </a:r>
          </a:p>
          <a:p>
            <a:r>
              <a:rPr lang="en-GB" sz="2400" b="1" dirty="0">
                <a:solidFill>
                  <a:srgbClr val="00B050"/>
                </a:solidFill>
              </a:rPr>
              <a:t>as much as 2% in</a:t>
            </a:r>
          </a:p>
          <a:p>
            <a:r>
              <a:rPr lang="en-GB" sz="2400" b="1" dirty="0">
                <a:solidFill>
                  <a:srgbClr val="00B050"/>
                </a:solidFill>
              </a:rPr>
              <a:t>reference moments.</a:t>
            </a:r>
            <a:endParaRPr lang="en-GB" sz="2400" dirty="0">
              <a:solidFill>
                <a:srgbClr val="FF0000"/>
              </a:solidFill>
            </a:endParaRPr>
          </a:p>
          <a:p>
            <a:r>
              <a:rPr lang="en-GB" sz="2800" b="1" dirty="0">
                <a:solidFill>
                  <a:srgbClr val="FF0000"/>
                </a:solidFill>
              </a:rPr>
              <a:t>A major earthquake </a:t>
            </a:r>
          </a:p>
          <a:p>
            <a:r>
              <a:rPr lang="en-GB" sz="2800" b="1" dirty="0">
                <a:solidFill>
                  <a:srgbClr val="FF0000"/>
                </a:solidFill>
              </a:rPr>
              <a:t>In the small world of diamagnetism!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19872" y="5157192"/>
            <a:ext cx="59766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61Ni      was -0.75002(4)        now -0.7473(4)</a:t>
            </a:r>
          </a:p>
          <a:p>
            <a:r>
              <a:rPr lang="en-GB" sz="2400" dirty="0"/>
              <a:t>97Mo    was -0.9335(1)          now -0.9287(4)</a:t>
            </a:r>
          </a:p>
          <a:p>
            <a:r>
              <a:rPr lang="en-GB" sz="2400" dirty="0"/>
              <a:t>199Hg   was +0.5058855(9)  now +0.5059(5) </a:t>
            </a:r>
            <a:endParaRPr lang="en-US" sz="2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8289228-563A-6ACF-A8C3-B55C405611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600" y="-63388"/>
            <a:ext cx="5686400" cy="5220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120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47ECD-7F11-8805-BB85-E040B6D69C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350696" cy="1470025"/>
          </a:xfrm>
        </p:spPr>
        <p:txBody>
          <a:bodyPr>
            <a:normAutofit fontScale="90000"/>
          </a:bodyPr>
          <a:lstStyle/>
          <a:p>
            <a:r>
              <a:rPr lang="en-GB" dirty="0"/>
              <a:t>Back to 123Sb</a:t>
            </a:r>
            <a:br>
              <a:rPr lang="en-GB" dirty="0"/>
            </a:br>
            <a:r>
              <a:rPr lang="en-GB" dirty="0"/>
              <a:t>Raw moment 	2.5341(4) nm</a:t>
            </a:r>
            <a:br>
              <a:rPr lang="en-GB" dirty="0"/>
            </a:br>
            <a:r>
              <a:rPr lang="en-GB" dirty="0"/>
              <a:t>LFJ correction	2.5498(4) nm</a:t>
            </a:r>
            <a:br>
              <a:rPr lang="en-GB" dirty="0"/>
            </a:br>
            <a:br>
              <a:rPr lang="en-GB" dirty="0"/>
            </a:br>
            <a:r>
              <a:rPr lang="en-GB" dirty="0"/>
              <a:t>With correction 75(10)% of LFJ.</a:t>
            </a:r>
            <a:br>
              <a:rPr lang="en-GB" dirty="0"/>
            </a:br>
            <a:r>
              <a:rPr lang="en-GB" dirty="0"/>
              <a:t>Recommended value	2.5457(12) nm</a:t>
            </a:r>
            <a:br>
              <a:rPr lang="en-GB" dirty="0"/>
            </a:br>
            <a:br>
              <a:rPr lang="en-GB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1B5A02-BD10-C6A7-A3B3-3722B993BF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783160"/>
          </a:xfrm>
        </p:spPr>
        <p:txBody>
          <a:bodyPr>
            <a:normAutofit fontScale="92500"/>
          </a:bodyPr>
          <a:lstStyle/>
          <a:p>
            <a:endParaRPr lang="en-GB" dirty="0"/>
          </a:p>
          <a:p>
            <a:r>
              <a:rPr lang="en-GB" dirty="0"/>
              <a:t>This value was adopted as reference dipole moment by Lechner et al., 2023</a:t>
            </a:r>
          </a:p>
          <a:p>
            <a:r>
              <a:rPr lang="en-GB" dirty="0"/>
              <a:t>(N.B. Small changes in the 2D moment also slightly change the 123Sb value)</a:t>
            </a:r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216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9D043BE-73E8-D722-651E-43A93F2E4D52}"/>
              </a:ext>
            </a:extLst>
          </p:cNvPr>
          <p:cNvSpPr txBox="1"/>
          <p:nvPr/>
        </p:nvSpPr>
        <p:spPr>
          <a:xfrm>
            <a:off x="2483768" y="1628800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Quadrupole Moments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17272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3548" y="228123"/>
            <a:ext cx="8136904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How is Q obtained ?</a:t>
            </a:r>
            <a:r>
              <a:rPr lang="en-US" sz="3200" b="1" i="1" dirty="0">
                <a:solidFill>
                  <a:srgbClr val="00B050"/>
                </a:solidFill>
              </a:rPr>
              <a:t> </a:t>
            </a:r>
          </a:p>
          <a:p>
            <a:endParaRPr lang="en-US" b="1" i="1" dirty="0">
              <a:solidFill>
                <a:srgbClr val="00B050"/>
              </a:solidFill>
            </a:endParaRPr>
          </a:p>
          <a:p>
            <a:r>
              <a:rPr lang="en-US" sz="2400" b="1" i="1" dirty="0">
                <a:solidFill>
                  <a:srgbClr val="00B050"/>
                </a:solidFill>
              </a:rPr>
              <a:t>Q never measured directly.</a:t>
            </a:r>
          </a:p>
          <a:p>
            <a:r>
              <a:rPr lang="en-US" sz="2400" b="1" i="1" dirty="0">
                <a:solidFill>
                  <a:srgbClr val="FF0000"/>
                </a:solidFill>
              </a:rPr>
              <a:t>Quadrupole moment coupled with electric field gradient [</a:t>
            </a:r>
            <a:r>
              <a:rPr lang="en-US" sz="2400" b="1" i="1" dirty="0" err="1">
                <a:solidFill>
                  <a:srgbClr val="FF0000"/>
                </a:solidFill>
              </a:rPr>
              <a:t>efg</a:t>
            </a:r>
            <a:r>
              <a:rPr lang="en-US" sz="2400" b="1" i="1" dirty="0">
                <a:solidFill>
                  <a:srgbClr val="FF0000"/>
                </a:solidFill>
              </a:rPr>
              <a:t>] </a:t>
            </a:r>
          </a:p>
          <a:p>
            <a:endParaRPr lang="en-US" sz="2400" dirty="0"/>
          </a:p>
          <a:p>
            <a:r>
              <a:rPr lang="en-US" sz="2400" b="1" u="sng" dirty="0" err="1">
                <a:solidFill>
                  <a:schemeClr val="accent4">
                    <a:lumMod val="50000"/>
                  </a:schemeClr>
                </a:solidFill>
              </a:rPr>
              <a:t>Efgs</a:t>
            </a:r>
            <a:r>
              <a:rPr lang="en-US" sz="2400" b="1" u="sng" dirty="0">
                <a:solidFill>
                  <a:schemeClr val="accent4">
                    <a:lumMod val="50000"/>
                  </a:schemeClr>
                </a:solidFill>
              </a:rPr>
              <a:t> are (almost always) calculated not measured (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exceptions Coulomb excitation, electron scattering).</a:t>
            </a:r>
          </a:p>
          <a:p>
            <a:endParaRPr lang="en-US" sz="2400" dirty="0"/>
          </a:p>
          <a:p>
            <a:r>
              <a:rPr lang="en-US" sz="2400" dirty="0"/>
              <a:t>For many elements an adopted ‘</a:t>
            </a:r>
            <a:r>
              <a:rPr lang="en-US" sz="2400" b="1" dirty="0"/>
              <a:t>best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</a:rPr>
              <a:t> calculation’ of the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</a:rPr>
              <a:t>efg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</a:rPr>
              <a:t> in a system suitable for measurement </a:t>
            </a:r>
            <a:r>
              <a:rPr lang="en-US" sz="2400" dirty="0"/>
              <a:t>has been used to set reference Q for that element.</a:t>
            </a:r>
          </a:p>
          <a:p>
            <a:endParaRPr lang="en-US" sz="2400" dirty="0"/>
          </a:p>
          <a:p>
            <a:r>
              <a:rPr lang="en-US" sz="2400" b="1" dirty="0">
                <a:solidFill>
                  <a:schemeClr val="accent4">
                    <a:lumMod val="50000"/>
                  </a:schemeClr>
                </a:solidFill>
              </a:rPr>
              <a:t>Advances in computational ability improve</a:t>
            </a:r>
            <a:r>
              <a:rPr lang="en-US" sz="2400" dirty="0"/>
              <a:t> calculations in multi-electron systems, atoms, ions and molecules, metals ….</a:t>
            </a:r>
          </a:p>
          <a:p>
            <a:endParaRPr lang="en-US" sz="2400" dirty="0"/>
          </a:p>
          <a:p>
            <a:r>
              <a:rPr lang="en-US" sz="2400" dirty="0"/>
              <a:t>Ref. Pyykko, Molecular Physics </a:t>
            </a:r>
            <a:r>
              <a:rPr lang="en-US" sz="2400" b="1" dirty="0"/>
              <a:t>99</a:t>
            </a:r>
            <a:r>
              <a:rPr lang="en-US" sz="2400" dirty="0"/>
              <a:t> 1617 (2001), </a:t>
            </a:r>
            <a:r>
              <a:rPr lang="en-US" sz="2400" b="1" dirty="0"/>
              <a:t>106</a:t>
            </a:r>
            <a:r>
              <a:rPr lang="en-US" sz="2400" dirty="0"/>
              <a:t> 1965 (2008) and </a:t>
            </a:r>
            <a:r>
              <a:rPr lang="en-US" sz="2400" b="1" dirty="0"/>
              <a:t>116</a:t>
            </a:r>
            <a:r>
              <a:rPr lang="en-US" sz="2400" dirty="0"/>
              <a:t> 1328 (2018) for commentary and recommendations.</a:t>
            </a:r>
          </a:p>
        </p:txBody>
      </p:sp>
    </p:spTree>
    <p:extLst>
      <p:ext uri="{BB962C8B-B14F-4D97-AF65-F5344CB8AC3E}">
        <p14:creationId xmlns:p14="http://schemas.microsoft.com/office/powerpoint/2010/main" val="2271922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48680"/>
            <a:ext cx="820891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</a:rPr>
              <a:t>Values as given in P. </a:t>
            </a:r>
            <a:r>
              <a:rPr lang="en-US" sz="2800" b="1" dirty="0" err="1">
                <a:solidFill>
                  <a:srgbClr val="00B050"/>
                </a:solidFill>
              </a:rPr>
              <a:t>Pyykko</a:t>
            </a:r>
            <a:r>
              <a:rPr lang="en-US" sz="2800" b="1" dirty="0">
                <a:solidFill>
                  <a:srgbClr val="00B050"/>
                </a:solidFill>
              </a:rPr>
              <a:t> listings. </a:t>
            </a:r>
          </a:p>
          <a:p>
            <a:pPr marL="342900" indent="-342900">
              <a:buAutoNum type="arabicPeriod"/>
            </a:pPr>
            <a:endParaRPr lang="en-US" sz="2000" b="1" dirty="0">
              <a:solidFill>
                <a:srgbClr val="00B050"/>
              </a:solidFill>
            </a:endParaRPr>
          </a:p>
          <a:p>
            <a:r>
              <a:rPr lang="en-US" sz="2400" dirty="0"/>
              <a:t>Elements for which </a:t>
            </a:r>
            <a:r>
              <a:rPr lang="en-US" sz="2400" b="1" dirty="0">
                <a:solidFill>
                  <a:srgbClr val="002060"/>
                </a:solidFill>
              </a:rPr>
              <a:t>new field gradient calculations produced considerable Q changes in </a:t>
            </a:r>
            <a:r>
              <a:rPr lang="en-US" sz="2400" b="1" dirty="0">
                <a:solidFill>
                  <a:srgbClr val="FF0000"/>
                </a:solidFill>
              </a:rPr>
              <a:t>2018</a:t>
            </a:r>
            <a:r>
              <a:rPr lang="en-US" sz="2400" b="1" dirty="0">
                <a:solidFill>
                  <a:srgbClr val="002060"/>
                </a:solidFill>
              </a:rPr>
              <a:t> compared to </a:t>
            </a:r>
            <a:r>
              <a:rPr lang="en-US" sz="2400" b="1" dirty="0">
                <a:solidFill>
                  <a:srgbClr val="FF0000"/>
                </a:solidFill>
              </a:rPr>
              <a:t>2008</a:t>
            </a:r>
            <a:r>
              <a:rPr lang="en-US" sz="2400" dirty="0"/>
              <a:t>.</a:t>
            </a:r>
          </a:p>
          <a:p>
            <a:r>
              <a:rPr lang="en-US" dirty="0"/>
              <a:t>______________________________________________________________________</a:t>
            </a:r>
          </a:p>
          <a:p>
            <a:r>
              <a:rPr lang="en-US" dirty="0"/>
              <a:t>		</a:t>
            </a:r>
            <a:r>
              <a:rPr lang="en-US" sz="2000" b="1" dirty="0"/>
              <a:t>       Element                  Change from 2008 (%)</a:t>
            </a:r>
          </a:p>
          <a:p>
            <a:r>
              <a:rPr lang="en-US" sz="2000" b="1" dirty="0"/>
              <a:t>             			F		        -22			</a:t>
            </a:r>
          </a:p>
          <a:p>
            <a:r>
              <a:rPr lang="en-US" sz="2000" b="1" dirty="0"/>
              <a:t>            			Ca		       -26.1		      		  	Ge		      +15.3		                  			Se		      -30.9		      	         </a:t>
            </a:r>
          </a:p>
          <a:p>
            <a:r>
              <a:rPr lang="en-US" sz="2000" b="1" dirty="0"/>
              <a:t>   			</a:t>
            </a:r>
            <a:r>
              <a:rPr lang="en-US" sz="2000" b="1" dirty="0" err="1"/>
              <a:t>Sr</a:t>
            </a:r>
            <a:r>
              <a:rPr lang="en-US" sz="2000" b="1" dirty="0"/>
              <a:t>	  	        -7.6			</a:t>
            </a:r>
          </a:p>
          <a:p>
            <a:r>
              <a:rPr lang="en-US" sz="2000" b="1" dirty="0"/>
              <a:t>            			In		        -5.1</a:t>
            </a:r>
          </a:p>
          <a:p>
            <a:r>
              <a:rPr lang="en-US" sz="2000" b="1" dirty="0"/>
              <a:t>           			Sn		      +25.7 </a:t>
            </a:r>
          </a:p>
          <a:p>
            <a:r>
              <a:rPr lang="en-US" sz="2000" b="1" dirty="0"/>
              <a:t>			Sb		      +52</a:t>
            </a:r>
          </a:p>
          <a:p>
            <a:r>
              <a:rPr lang="en-US" sz="2000" b="1" dirty="0"/>
              <a:t>			Cs   	 	        -6.0 </a:t>
            </a:r>
          </a:p>
          <a:p>
            <a:r>
              <a:rPr lang="en-US" sz="2000" b="1" dirty="0"/>
              <a:t>			Ba		        +9.6</a:t>
            </a:r>
          </a:p>
          <a:p>
            <a:r>
              <a:rPr lang="en-US" sz="2000" b="1" dirty="0"/>
              <a:t>			</a:t>
            </a:r>
            <a:r>
              <a:rPr lang="en-US" sz="2000" b="1" dirty="0" err="1"/>
              <a:t>Gd</a:t>
            </a:r>
            <a:r>
              <a:rPr lang="en-US" sz="2000" b="1" dirty="0"/>
              <a:t>		        -5.0</a:t>
            </a:r>
          </a:p>
          <a:p>
            <a:r>
              <a:rPr lang="en-US" dirty="0"/>
              <a:t>______________________________________________________________________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6702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70B0D46-FCBE-00E7-2245-E41D493A8179}"/>
              </a:ext>
            </a:extLst>
          </p:cNvPr>
          <p:cNvSpPr txBox="1"/>
          <p:nvPr/>
        </p:nvSpPr>
        <p:spPr>
          <a:xfrm>
            <a:off x="395536" y="620688"/>
            <a:ext cx="8352928" cy="526297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/>
              <a:t>Back to Sb</a:t>
            </a:r>
          </a:p>
          <a:p>
            <a:endParaRPr lang="en-GB" sz="2800" dirty="0"/>
          </a:p>
          <a:p>
            <a:r>
              <a:rPr lang="en-GB" sz="2800" dirty="0"/>
              <a:t>Prior to 2008 the value for Q(123Sb) listed by </a:t>
            </a:r>
            <a:r>
              <a:rPr lang="en-GB" sz="2800" dirty="0" err="1"/>
              <a:t>Pyykko</a:t>
            </a:r>
            <a:r>
              <a:rPr lang="en-GB" sz="2800" dirty="0"/>
              <a:t> was </a:t>
            </a:r>
            <a:r>
              <a:rPr lang="en-GB" sz="2800" b="1" dirty="0">
                <a:solidFill>
                  <a:srgbClr val="FF0000"/>
                </a:solidFill>
              </a:rPr>
              <a:t>-0.490(50) b.</a:t>
            </a:r>
          </a:p>
          <a:p>
            <a:endParaRPr lang="en-GB" sz="2800" dirty="0"/>
          </a:p>
          <a:p>
            <a:r>
              <a:rPr lang="en-GB" sz="2800" dirty="0" err="1"/>
              <a:t>Pyykko</a:t>
            </a:r>
            <a:r>
              <a:rPr lang="en-GB" sz="2800" dirty="0"/>
              <a:t> P., Molecular Physics 106 1965 (2008) new </a:t>
            </a:r>
            <a:r>
              <a:rPr lang="en-GB" sz="2800" dirty="0" err="1"/>
              <a:t>efg</a:t>
            </a:r>
            <a:r>
              <a:rPr lang="en-GB" sz="2800" dirty="0"/>
              <a:t> calculations on Sb molecules provided improved value 		</a:t>
            </a:r>
            <a:r>
              <a:rPr lang="en-GB" sz="2800" b="1" dirty="0">
                <a:solidFill>
                  <a:srgbClr val="FF0000"/>
                </a:solidFill>
              </a:rPr>
              <a:t>Q(123Sb) = -0.692(14) b.  </a:t>
            </a:r>
          </a:p>
          <a:p>
            <a:endParaRPr lang="en-GB" sz="2800" dirty="0"/>
          </a:p>
          <a:p>
            <a:r>
              <a:rPr lang="en-GB" sz="2800" dirty="0"/>
              <a:t>This taken as reference by Lechner et al. 2023.	</a:t>
            </a:r>
          </a:p>
          <a:p>
            <a:endParaRPr lang="en-GB" sz="2800" dirty="0"/>
          </a:p>
          <a:p>
            <a:r>
              <a:rPr lang="en-GB" sz="2800" dirty="0"/>
              <a:t>[Present problem with lack of NSR’s since ¬ 2022]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15010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76CCA15-4440-41B8-DE9C-2B08CC55DF16}"/>
              </a:ext>
            </a:extLst>
          </p:cNvPr>
          <p:cNvSpPr txBox="1"/>
          <p:nvPr/>
        </p:nvSpPr>
        <p:spPr>
          <a:xfrm>
            <a:off x="2286000" y="2413338"/>
            <a:ext cx="4572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  <a:latin typeface="Google Sans"/>
              </a:rPr>
              <a:t>         Thank You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51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7584" y="1916832"/>
            <a:ext cx="727280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What is being measured?</a:t>
            </a:r>
          </a:p>
          <a:p>
            <a:pPr lvl="1"/>
            <a:r>
              <a:rPr lang="en-US" sz="2400" dirty="0"/>
              <a:t>Changing flow of results reflecting</a:t>
            </a:r>
          </a:p>
          <a:p>
            <a:pPr lvl="1"/>
            <a:r>
              <a:rPr lang="en-US" sz="2400" dirty="0"/>
              <a:t>	change in people and facilities</a:t>
            </a:r>
          </a:p>
          <a:p>
            <a:pPr lvl="1"/>
            <a:endParaRPr lang="en-US" sz="2400" dirty="0"/>
          </a:p>
          <a:p>
            <a:r>
              <a:rPr lang="en-US" sz="2400" b="1" dirty="0">
                <a:solidFill>
                  <a:srgbClr val="FF0000"/>
                </a:solidFill>
              </a:rPr>
              <a:t>Magnetic dipole moments</a:t>
            </a:r>
          </a:p>
          <a:p>
            <a:r>
              <a:rPr lang="en-US" sz="2400" dirty="0"/>
              <a:t>          1.	 Measurements and corrections</a:t>
            </a:r>
          </a:p>
          <a:p>
            <a:r>
              <a:rPr lang="en-US" sz="2400" dirty="0"/>
              <a:t>          2.	 Reference moment values</a:t>
            </a:r>
          </a:p>
          <a:p>
            <a:r>
              <a:rPr lang="en-US" sz="2400" dirty="0"/>
              <a:t>          3. Latest developments  </a:t>
            </a:r>
          </a:p>
          <a:p>
            <a:endParaRPr lang="en-US" sz="2400" dirty="0"/>
          </a:p>
          <a:p>
            <a:r>
              <a:rPr lang="en-US" sz="2400" b="1" dirty="0">
                <a:solidFill>
                  <a:srgbClr val="FF0000"/>
                </a:solidFill>
              </a:rPr>
              <a:t>Electric quadrupole moments</a:t>
            </a:r>
          </a:p>
          <a:p>
            <a:r>
              <a:rPr lang="en-US" sz="2400" dirty="0"/>
              <a:t>          1. Recent improved </a:t>
            </a:r>
            <a:r>
              <a:rPr lang="en-US" sz="2400" dirty="0" err="1"/>
              <a:t>efg</a:t>
            </a:r>
            <a:r>
              <a:rPr lang="en-US" sz="2400" dirty="0"/>
              <a:t> calculation consequences</a:t>
            </a:r>
          </a:p>
          <a:p>
            <a:r>
              <a:rPr lang="en-US" dirty="0"/>
              <a:t>             </a:t>
            </a:r>
          </a:p>
        </p:txBody>
      </p:sp>
    </p:spTree>
    <p:extLst>
      <p:ext uri="{BB962C8B-B14F-4D97-AF65-F5344CB8AC3E}">
        <p14:creationId xmlns:p14="http://schemas.microsoft.com/office/powerpoint/2010/main" val="885813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796AC-C800-EF5B-4165-E972825F0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being measured?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042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0893F87-1D93-6293-8451-052746C996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5889007"/>
              </p:ext>
            </p:extLst>
          </p:nvPr>
        </p:nvGraphicFramePr>
        <p:xfrm>
          <a:off x="323528" y="260648"/>
          <a:ext cx="8424936" cy="6510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5029101" imgH="3886068" progId="Acrobat.Document.DC">
                  <p:embed/>
                </p:oleObj>
              </mc:Choice>
              <mc:Fallback>
                <p:oleObj name="Acrobat Document" r:id="rId2" imgW="5029101" imgH="3886068" progId="Acrobat.Document.DC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50893F87-1D93-6293-8451-052746C996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3528" y="260648"/>
                        <a:ext cx="8424936" cy="65101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2706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404663"/>
            <a:ext cx="82089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404663"/>
            <a:ext cx="83483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F67AB2-237A-F479-A01E-FD4293A231D9}"/>
              </a:ext>
            </a:extLst>
          </p:cNvPr>
          <p:cNvSpPr/>
          <p:nvPr/>
        </p:nvSpPr>
        <p:spPr>
          <a:xfrm>
            <a:off x="634350" y="241676"/>
            <a:ext cx="8136904" cy="63746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Example of recent publications</a:t>
            </a:r>
          </a:p>
          <a:p>
            <a:pPr algn="ctr"/>
            <a:r>
              <a:rPr lang="en-GB" sz="2800" dirty="0">
                <a:solidFill>
                  <a:srgbClr val="FFFF00"/>
                </a:solidFill>
              </a:rPr>
              <a:t>Laser data on moments of 112-133Sb </a:t>
            </a:r>
          </a:p>
          <a:p>
            <a:pPr algn="ctr"/>
            <a:r>
              <a:rPr lang="en-GB" sz="2800" dirty="0">
                <a:solidFill>
                  <a:srgbClr val="FFFF00"/>
                </a:solidFill>
              </a:rPr>
              <a:t> Lechner et al., Physics Letters B 138278 October 2023</a:t>
            </a:r>
          </a:p>
          <a:p>
            <a:pPr algn="ctr"/>
            <a:r>
              <a:rPr lang="en-GB" sz="2400" dirty="0"/>
              <a:t> </a:t>
            </a:r>
          </a:p>
          <a:p>
            <a:pPr algn="ctr"/>
            <a:r>
              <a:rPr lang="en-GB" sz="2400" dirty="0"/>
              <a:t>Magnetic dipole and electric quadrupole moments of 19 ground state  and  long-lived isomeric states in 112-133Sb. </a:t>
            </a:r>
          </a:p>
          <a:p>
            <a:pPr algn="ctr"/>
            <a:r>
              <a:rPr lang="en-GB" sz="2400" dirty="0"/>
              <a:t>Long series of measurements with same equipment.</a:t>
            </a:r>
          </a:p>
          <a:p>
            <a:pPr algn="ctr"/>
            <a:endParaRPr lang="en-GB" sz="2400" dirty="0"/>
          </a:p>
          <a:p>
            <a:pPr algn="ctr"/>
            <a:r>
              <a:rPr lang="en-GB" sz="2400" dirty="0"/>
              <a:t>Dipole moments 	Small changes   	      </a:t>
            </a:r>
          </a:p>
          <a:p>
            <a:pPr algn="ctr"/>
            <a:r>
              <a:rPr lang="en-GB" sz="2400" dirty="0"/>
              <a:t>                                                     Errors  substantially reduced			</a:t>
            </a:r>
          </a:p>
          <a:p>
            <a:pPr algn="ctr"/>
            <a:r>
              <a:rPr lang="en-GB" sz="2400" dirty="0"/>
              <a:t>Quadrupole moments  New			</a:t>
            </a:r>
          </a:p>
          <a:p>
            <a:pPr algn="ctr"/>
            <a:r>
              <a:rPr lang="en-GB" sz="2400" dirty="0"/>
              <a:t>.</a:t>
            </a:r>
          </a:p>
          <a:p>
            <a:pPr algn="ctr"/>
            <a:r>
              <a:rPr lang="en-GB" sz="2400" dirty="0"/>
              <a:t> </a:t>
            </a:r>
            <a:r>
              <a:rPr lang="en-GB" sz="2400" b="1" dirty="0">
                <a:solidFill>
                  <a:srgbClr val="FFFF00"/>
                </a:solidFill>
              </a:rPr>
              <a:t>All results are obtained by ratio to the recommended moments of 123Sb</a:t>
            </a:r>
          </a:p>
          <a:p>
            <a:pPr algn="ctr"/>
            <a:r>
              <a:rPr lang="en-GB" sz="2400" b="1" dirty="0">
                <a:solidFill>
                  <a:srgbClr val="FFFF00"/>
                </a:solidFill>
              </a:rPr>
              <a:t> </a:t>
            </a:r>
            <a:r>
              <a:rPr lang="en-GB" sz="3200" b="1" dirty="0">
                <a:solidFill>
                  <a:srgbClr val="002060"/>
                </a:solidFill>
              </a:rPr>
              <a:t>How well are the reference moments  known?</a:t>
            </a:r>
          </a:p>
        </p:txBody>
      </p:sp>
    </p:spTree>
    <p:extLst>
      <p:ext uri="{BB962C8B-B14F-4D97-AF65-F5344CB8AC3E}">
        <p14:creationId xmlns:p14="http://schemas.microsoft.com/office/powerpoint/2010/main" val="3801941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ECEA31-4896-0205-F07A-F6CF0DA5F624}"/>
              </a:ext>
            </a:extLst>
          </p:cNvPr>
          <p:cNvSpPr/>
          <p:nvPr/>
        </p:nvSpPr>
        <p:spPr>
          <a:xfrm rot="10800000" flipH="1" flipV="1">
            <a:off x="971600" y="764704"/>
            <a:ext cx="7366520" cy="547260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FFFF00"/>
                </a:solidFill>
              </a:rPr>
              <a:t>Reference dipole moment for 123Sb</a:t>
            </a:r>
          </a:p>
          <a:p>
            <a:pPr algn="ctr"/>
            <a:endParaRPr lang="en-GB" sz="2400" dirty="0"/>
          </a:p>
          <a:p>
            <a:pPr algn="ctr"/>
            <a:r>
              <a:rPr lang="en-GB" sz="2400" dirty="0"/>
              <a:t>NMR measurement on </a:t>
            </a:r>
            <a:r>
              <a:rPr lang="en-GB" sz="2400" dirty="0" err="1"/>
              <a:t>NaSbF</a:t>
            </a:r>
            <a:r>
              <a:rPr lang="en-GB" sz="2400" dirty="0"/>
              <a:t>(6);D(2)O in solution</a:t>
            </a:r>
          </a:p>
          <a:p>
            <a:pPr algn="ctr"/>
            <a:r>
              <a:rPr lang="en-GB" sz="2400" dirty="0"/>
              <a:t>[Proctor and Yu Phys Rev 81 20 (1951)]</a:t>
            </a:r>
          </a:p>
          <a:p>
            <a:pPr algn="ctr"/>
            <a:r>
              <a:rPr lang="en-GB" sz="2400" dirty="0"/>
              <a:t>Compared 123Sb frequency with 2D frequency</a:t>
            </a:r>
          </a:p>
          <a:p>
            <a:pPr algn="ctr"/>
            <a:endParaRPr lang="en-GB" sz="2400" dirty="0"/>
          </a:p>
          <a:p>
            <a:pPr algn="ctr"/>
            <a:r>
              <a:rPr lang="en-GB" sz="2400" dirty="0"/>
              <a:t>Dipole moment (123Sb) = 2.5341(4) nm</a:t>
            </a:r>
          </a:p>
          <a:p>
            <a:pPr algn="ctr"/>
            <a:endParaRPr lang="en-GB" sz="2400" dirty="0"/>
          </a:p>
          <a:p>
            <a:pPr algn="ctr"/>
            <a:r>
              <a:rPr lang="en-GB" sz="2400" dirty="0"/>
              <a:t>Based on raw data with no corrections although need to correct both Sb  and D for diamagnetic shielding recognised.</a:t>
            </a:r>
          </a:p>
          <a:p>
            <a:pPr algn="ctr"/>
            <a:endParaRPr lang="en-GB" sz="2400" dirty="0"/>
          </a:p>
          <a:p>
            <a:pPr algn="ctr"/>
            <a:r>
              <a:rPr lang="en-GB" sz="2400" dirty="0"/>
              <a:t>“</a:t>
            </a:r>
            <a:r>
              <a:rPr lang="en-GB" sz="2400" dirty="0" err="1"/>
              <a:t>DiAMAGNETISM</a:t>
            </a:r>
            <a:r>
              <a:rPr lang="en-GB" sz="2400" dirty="0"/>
              <a:t> ESTIMATES NO RELIABLE ENOUGH”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2487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524" y="22413"/>
            <a:ext cx="856895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Diamagnetic corrections – a short history</a:t>
            </a:r>
          </a:p>
          <a:p>
            <a:endParaRPr lang="en-GB" sz="2400" b="1" dirty="0">
              <a:solidFill>
                <a:srgbClr val="FF0000"/>
              </a:solidFill>
            </a:endParaRPr>
          </a:p>
          <a:p>
            <a:r>
              <a:rPr lang="en-GB" sz="2400" b="1" dirty="0">
                <a:solidFill>
                  <a:srgbClr val="FF0000"/>
                </a:solidFill>
              </a:rPr>
              <a:t>1941	</a:t>
            </a:r>
            <a:r>
              <a:rPr lang="en-GB" b="1" dirty="0"/>
              <a:t>Willis Lamb, Phys Rev 60 817 found 0.0000319Z^4/3  giving 1.43% at Z = 92.</a:t>
            </a:r>
          </a:p>
          <a:p>
            <a:r>
              <a:rPr lang="en-GB" sz="2400" b="1" dirty="0">
                <a:solidFill>
                  <a:srgbClr val="FF0000"/>
                </a:solidFill>
              </a:rPr>
              <a:t>1950	</a:t>
            </a:r>
            <a:r>
              <a:rPr lang="en-GB" sz="2000" b="1" dirty="0" err="1"/>
              <a:t>W.C.Dickinson</a:t>
            </a:r>
            <a:r>
              <a:rPr lang="en-GB" sz="2000" b="1" dirty="0"/>
              <a:t>, Phys Rev 80 563 Thomas-Fermi  gave 1.16% at Z = 92.</a:t>
            </a:r>
            <a:endParaRPr lang="en-US" sz="2000" b="1" dirty="0"/>
          </a:p>
          <a:p>
            <a:r>
              <a:rPr lang="en-US" sz="2400" b="1" dirty="0">
                <a:solidFill>
                  <a:srgbClr val="FF0000"/>
                </a:solidFill>
              </a:rPr>
              <a:t>1969</a:t>
            </a:r>
            <a:r>
              <a:rPr lang="en-US" sz="2000" b="1" dirty="0"/>
              <a:t>     </a:t>
            </a:r>
            <a:r>
              <a:rPr lang="en-US" sz="2000" b="1" dirty="0" err="1"/>
              <a:t>Feiock</a:t>
            </a:r>
            <a:r>
              <a:rPr lang="en-US" sz="2000" b="1" dirty="0"/>
              <a:t> and Johnson, </a:t>
            </a:r>
            <a:r>
              <a:rPr lang="en-US" sz="2000" b="1" dirty="0" err="1"/>
              <a:t>Phys</a:t>
            </a:r>
            <a:r>
              <a:rPr lang="en-US" sz="2000" b="1" dirty="0"/>
              <a:t> Rev 187 39 (1969) made calculation giving</a:t>
            </a:r>
            <a:endParaRPr lang="en-US" sz="2000" dirty="0"/>
          </a:p>
          <a:p>
            <a:r>
              <a:rPr lang="en-US" sz="2000" dirty="0"/>
              <a:t>		N		1.000332	0.033%</a:t>
            </a:r>
          </a:p>
          <a:p>
            <a:r>
              <a:rPr lang="en-US" sz="2000" dirty="0"/>
              <a:t>		Ba</a:t>
            </a:r>
            <a:r>
              <a:rPr lang="en-GB" sz="2000" dirty="0"/>
              <a:t>		1.005549	0.55% </a:t>
            </a:r>
          </a:p>
          <a:p>
            <a:r>
              <a:rPr lang="en-GB" sz="2000" dirty="0"/>
              <a:t>		Pb	             	1.017200	1.72% </a:t>
            </a:r>
          </a:p>
          <a:p>
            <a:r>
              <a:rPr lang="en-GB" sz="2400" b="1" dirty="0">
                <a:solidFill>
                  <a:srgbClr val="002060"/>
                </a:solidFill>
              </a:rPr>
              <a:t>Calculations very limited, essentially only for atoms. </a:t>
            </a:r>
          </a:p>
          <a:p>
            <a:endParaRPr lang="en-GB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3284984"/>
            <a:ext cx="85689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B050"/>
                </a:solidFill>
              </a:rPr>
              <a:t>1976 Fuller</a:t>
            </a:r>
            <a:r>
              <a:rPr lang="en-GB" sz="2400" b="1" dirty="0">
                <a:solidFill>
                  <a:srgbClr val="FF0000"/>
                </a:solidFill>
              </a:rPr>
              <a:t> applied</a:t>
            </a:r>
            <a:r>
              <a:rPr lang="en-GB" sz="2400" b="1" dirty="0"/>
              <a:t> Dickinson </a:t>
            </a:r>
            <a:r>
              <a:rPr lang="en-GB" sz="2400" b="1" dirty="0">
                <a:solidFill>
                  <a:srgbClr val="FF0000"/>
                </a:solidFill>
              </a:rPr>
              <a:t>results allowing 10% error.</a:t>
            </a:r>
          </a:p>
          <a:p>
            <a:r>
              <a:rPr lang="en-GB" sz="2400" b="1" dirty="0">
                <a:solidFill>
                  <a:srgbClr val="00B050"/>
                </a:solidFill>
              </a:rPr>
              <a:t>1989 Raghavan adopted</a:t>
            </a:r>
            <a:r>
              <a:rPr lang="en-GB" sz="2400" b="1" dirty="0">
                <a:solidFill>
                  <a:srgbClr val="FF0000"/>
                </a:solidFill>
              </a:rPr>
              <a:t> Lin, </a:t>
            </a:r>
            <a:r>
              <a:rPr lang="en-GB" sz="2400" b="1" dirty="0" err="1">
                <a:solidFill>
                  <a:srgbClr val="FF0000"/>
                </a:solidFill>
              </a:rPr>
              <a:t>Feioch</a:t>
            </a:r>
            <a:r>
              <a:rPr lang="en-GB" sz="2400" b="1" dirty="0">
                <a:solidFill>
                  <a:srgbClr val="FF0000"/>
                </a:solidFill>
              </a:rPr>
              <a:t> and Johnson (LFJ)</a:t>
            </a:r>
            <a:r>
              <a:rPr lang="en-GB" sz="2400" b="1" dirty="0"/>
              <a:t> </a:t>
            </a:r>
            <a:r>
              <a:rPr lang="en-GB" sz="2400" b="1" dirty="0" err="1">
                <a:solidFill>
                  <a:srgbClr val="FF0000"/>
                </a:solidFill>
              </a:rPr>
              <a:t>val</a:t>
            </a:r>
            <a:r>
              <a:rPr lang="en-GB" sz="2400" b="1" dirty="0">
                <a:solidFill>
                  <a:srgbClr val="FF0000"/>
                </a:solidFill>
              </a:rPr>
              <a:t>			</a:t>
            </a:r>
            <a:r>
              <a:rPr lang="en-GB" sz="2400" b="1" dirty="0">
                <a:solidFill>
                  <a:srgbClr val="0070C0"/>
                </a:solidFill>
              </a:rPr>
              <a:t>with no errors</a:t>
            </a:r>
            <a:r>
              <a:rPr lang="en-GB" sz="2400" b="1" dirty="0">
                <a:solidFill>
                  <a:srgbClr val="FF0000"/>
                </a:solidFill>
              </a:rPr>
              <a:t>,  in ADNDT 42 189 Table.</a:t>
            </a:r>
          </a:p>
          <a:p>
            <a:r>
              <a:rPr lang="en-GB" sz="2400" b="1" dirty="0">
                <a:solidFill>
                  <a:srgbClr val="00B050"/>
                </a:solidFill>
              </a:rPr>
              <a:t>Until 2014 Tabulations were author’s values many following Raghavan. </a:t>
            </a:r>
            <a:endParaRPr lang="en-GB" sz="2400" b="1" dirty="0">
              <a:solidFill>
                <a:srgbClr val="FF0000"/>
              </a:solidFill>
            </a:endParaRPr>
          </a:p>
          <a:p>
            <a:endParaRPr lang="en-GB" sz="2400" b="1" dirty="0"/>
          </a:p>
          <a:p>
            <a:r>
              <a:rPr lang="en-GB" sz="2400" b="1" dirty="0"/>
              <a:t>This treatment resulted in many discrepancies in apparently highly accurate results by different groups and methods.				</a:t>
            </a:r>
            <a:r>
              <a:rPr lang="en-GB" sz="2400" b="1" dirty="0">
                <a:solidFill>
                  <a:srgbClr val="00B050"/>
                </a:solidFill>
              </a:rPr>
              <a:t>Recommended values???</a:t>
            </a:r>
          </a:p>
          <a:p>
            <a:endParaRPr lang="en-GB" sz="2400" b="1" dirty="0">
              <a:solidFill>
                <a:srgbClr val="00B050"/>
              </a:solidFill>
            </a:endParaRPr>
          </a:p>
          <a:p>
            <a:endParaRPr lang="en-US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765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0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332656"/>
            <a:ext cx="79928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The diamagnetic correction is a multi-electron computation problem benefitting from techniques much improved in the last 20 years. </a:t>
            </a:r>
          </a:p>
          <a:p>
            <a:r>
              <a:rPr lang="en-GB" sz="2400" dirty="0"/>
              <a:t>Serious diamagnetic shielding calculation in specific systems now possible.</a:t>
            </a:r>
          </a:p>
          <a:p>
            <a:endParaRPr lang="en-GB" sz="2400" dirty="0"/>
          </a:p>
          <a:p>
            <a:r>
              <a:rPr lang="en-GB" sz="2400" dirty="0">
                <a:solidFill>
                  <a:srgbClr val="FF0000"/>
                </a:solidFill>
              </a:rPr>
              <a:t>Effects are small, precision is difficult even with best methods. Problem is being tackled, easier (lighter) elements first. 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As of 2019 32 elements had dipole moments based on up-to-date corrections. Details allow </a:t>
            </a:r>
            <a:r>
              <a:rPr lang="en-GB" sz="2400" b="1" dirty="0">
                <a:solidFill>
                  <a:srgbClr val="002060"/>
                </a:solidFill>
              </a:rPr>
              <a:t>uncertainty estimates </a:t>
            </a:r>
            <a:r>
              <a:rPr lang="en-GB" sz="2400" dirty="0">
                <a:solidFill>
                  <a:srgbClr val="FF0000"/>
                </a:solidFill>
              </a:rPr>
              <a:t>as well as better based values.</a:t>
            </a:r>
          </a:p>
          <a:p>
            <a:endParaRPr lang="en-GB" sz="2400" dirty="0"/>
          </a:p>
          <a:p>
            <a:r>
              <a:rPr lang="en-GB" sz="2400" dirty="0"/>
              <a:t>Gurus: Karol Jackowski and the Warsaw theory group and Andrej </a:t>
            </a:r>
            <a:r>
              <a:rPr lang="en-GB" sz="2400" dirty="0" err="1"/>
              <a:t>Antushek</a:t>
            </a:r>
            <a:r>
              <a:rPr lang="en-GB" sz="2400" dirty="0"/>
              <a:t> (Bratislava).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34652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5048" y="692696"/>
            <a:ext cx="812930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Examples in light, medium and heavy nuclei.	</a:t>
            </a:r>
          </a:p>
          <a:p>
            <a:r>
              <a:rPr lang="en-US" dirty="0"/>
              <a:t>	Nucleus	 	Correction  	Moment		  </a:t>
            </a:r>
          </a:p>
          <a:p>
            <a:endParaRPr lang="en-US" dirty="0"/>
          </a:p>
          <a:p>
            <a:r>
              <a:rPr lang="en-US" sz="2000" dirty="0" err="1"/>
              <a:t>Expt+LJF</a:t>
            </a:r>
            <a:r>
              <a:rPr lang="en-US" sz="2000" dirty="0"/>
              <a:t>	    14N		1.000332	+0.40376100(6)  	 Old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dirty="0"/>
              <a:t>New			1.000224(5)	+0.403573(2)	New	   </a:t>
            </a:r>
          </a:p>
          <a:p>
            <a:endParaRPr lang="en-US" sz="2000" dirty="0"/>
          </a:p>
          <a:p>
            <a:r>
              <a:rPr lang="en-US" sz="2000" dirty="0" err="1"/>
              <a:t>Expt+LJF</a:t>
            </a:r>
            <a:r>
              <a:rPr lang="en-US" sz="2000" dirty="0"/>
              <a:t>     137Ba	   	1.007564	+0.937372(2)	Old</a:t>
            </a:r>
          </a:p>
          <a:p>
            <a:r>
              <a:rPr lang="en-US" sz="2000" dirty="0"/>
              <a:t>New			1.00685(21)	+0.9375(2)	New</a:t>
            </a:r>
            <a:r>
              <a:rPr lang="en-US" sz="2000" b="1" dirty="0">
                <a:solidFill>
                  <a:srgbClr val="FF0000"/>
                </a:solidFill>
              </a:rPr>
              <a:t>	</a:t>
            </a:r>
            <a:r>
              <a:rPr lang="en-US" sz="2000" dirty="0"/>
              <a:t>	          	                     	</a:t>
            </a:r>
            <a:endParaRPr lang="en-GB" sz="2000" dirty="0"/>
          </a:p>
          <a:p>
            <a:r>
              <a:rPr lang="en-GB" sz="2000" dirty="0" err="1"/>
              <a:t>Expt+LJF</a:t>
            </a:r>
            <a:r>
              <a:rPr lang="en-GB" sz="2000" dirty="0"/>
              <a:t>	     207Pb	1.0172</a:t>
            </a:r>
            <a:r>
              <a:rPr lang="en-US" sz="2000" dirty="0"/>
              <a:t>		</a:t>
            </a:r>
            <a:r>
              <a:rPr lang="en-GB" sz="2000" dirty="0"/>
              <a:t>+0.592583(9)	Old       </a:t>
            </a:r>
          </a:p>
          <a:p>
            <a:r>
              <a:rPr lang="en-GB" sz="2000" dirty="0"/>
              <a:t>New	                        	1.0129(13) 	+0.5906(4)	New</a:t>
            </a:r>
          </a:p>
          <a:p>
            <a:r>
              <a:rPr lang="en-US" sz="2800" dirty="0"/>
              <a:t>Moments</a:t>
            </a:r>
            <a:r>
              <a:rPr lang="en-US" sz="2800" b="1" dirty="0">
                <a:solidFill>
                  <a:srgbClr val="FF0000"/>
                </a:solidFill>
              </a:rPr>
              <a:t> smaller</a:t>
            </a:r>
            <a:r>
              <a:rPr lang="en-US" sz="2800" dirty="0"/>
              <a:t> and errors </a:t>
            </a:r>
            <a:r>
              <a:rPr lang="en-US" sz="2800" b="1" dirty="0">
                <a:solidFill>
                  <a:srgbClr val="FF0000"/>
                </a:solidFill>
              </a:rPr>
              <a:t>much increased</a:t>
            </a:r>
            <a:r>
              <a:rPr lang="en-US" sz="2800" b="1" dirty="0"/>
              <a:t>. </a:t>
            </a:r>
          </a:p>
          <a:p>
            <a:r>
              <a:rPr lang="en-GB" sz="2400" b="1" dirty="0">
                <a:solidFill>
                  <a:srgbClr val="00B050"/>
                </a:solidFill>
              </a:rPr>
              <a:t>Correction uncertainty dominates final dipole moment error.</a:t>
            </a:r>
            <a:endParaRPr lang="en-US" sz="2400" b="1" dirty="0">
              <a:solidFill>
                <a:srgbClr val="00B050"/>
              </a:solidFill>
            </a:endParaRPr>
          </a:p>
          <a:p>
            <a:r>
              <a:rPr lang="en-US" sz="2400" b="1" dirty="0"/>
              <a:t>Discrepancies shown to be related to differing samples.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LFJ corrections too large by 25(10)%. 	</a:t>
            </a:r>
            <a:r>
              <a:rPr lang="en-US" sz="2400" dirty="0"/>
              <a:t>	</a:t>
            </a:r>
          </a:p>
          <a:p>
            <a:r>
              <a:rPr lang="en-US" sz="2400" dirty="0"/>
              <a:t>Acted on for IAEA Report 2020.</a:t>
            </a:r>
          </a:p>
          <a:p>
            <a:r>
              <a:rPr lang="en-US" sz="2800" dirty="0">
                <a:solidFill>
                  <a:srgbClr val="C00000"/>
                </a:solidFill>
              </a:rPr>
              <a:t>Bombshell – </a:t>
            </a:r>
            <a:r>
              <a:rPr lang="en-US" sz="2800" dirty="0" err="1">
                <a:solidFill>
                  <a:srgbClr val="C00000"/>
                </a:solidFill>
              </a:rPr>
              <a:t>Antushek</a:t>
            </a:r>
            <a:r>
              <a:rPr lang="en-US" sz="2800" dirty="0">
                <a:solidFill>
                  <a:srgbClr val="C00000"/>
                </a:solidFill>
              </a:rPr>
              <a:t> 2020 re transition elements!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5048" y="98048"/>
            <a:ext cx="85689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Changes produced by state-of-the-art screening calculations.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649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9282</TotalTime>
  <Words>1176</Words>
  <Application>Microsoft Office PowerPoint</Application>
  <PresentationFormat>On-screen Show (4:3)</PresentationFormat>
  <Paragraphs>161</Paragraphs>
  <Slides>16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Arial</vt:lpstr>
      <vt:lpstr>Calibri</vt:lpstr>
      <vt:lpstr>Google Sans</vt:lpstr>
      <vt:lpstr>Office Theme</vt:lpstr>
      <vt:lpstr>Acrobat Document</vt:lpstr>
      <vt:lpstr>Nuclear moments: Existing Tables; Recent Developments</vt:lpstr>
      <vt:lpstr>Outline</vt:lpstr>
      <vt:lpstr>What is being measured?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Back to 123Sb Raw moment  2.5341(4) nm LFJ correction 2.5498(4) nm  With correction 75(10)% of LFJ. Recommended value 2.5457(12) nm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Tennessee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Nuclear Moments: the techniques, analysis and physics of magnetic dipole and electric quadrupole moments.</dc:title>
  <dc:creator>Nick</dc:creator>
  <cp:lastModifiedBy>Nicholas Stone</cp:lastModifiedBy>
  <cp:revision>130</cp:revision>
  <cp:lastPrinted>2015-01-31T16:43:54Z</cp:lastPrinted>
  <dcterms:created xsi:type="dcterms:W3CDTF">2015-01-09T16:05:50Z</dcterms:created>
  <dcterms:modified xsi:type="dcterms:W3CDTF">2025-12-14T21:35:07Z</dcterms:modified>
</cp:coreProperties>
</file>