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19"/>
  </p:notesMasterIdLst>
  <p:handoutMasterIdLst>
    <p:handoutMasterId r:id="rId20"/>
  </p:handoutMasterIdLst>
  <p:sldIdLst>
    <p:sldId id="259" r:id="rId2"/>
    <p:sldId id="312" r:id="rId3"/>
    <p:sldId id="322" r:id="rId4"/>
    <p:sldId id="323" r:id="rId5"/>
    <p:sldId id="320" r:id="rId6"/>
    <p:sldId id="319" r:id="rId7"/>
    <p:sldId id="318" r:id="rId8"/>
    <p:sldId id="317" r:id="rId9"/>
    <p:sldId id="316" r:id="rId10"/>
    <p:sldId id="315" r:id="rId11"/>
    <p:sldId id="314" r:id="rId12"/>
    <p:sldId id="301" r:id="rId13"/>
    <p:sldId id="306" r:id="rId14"/>
    <p:sldId id="309" r:id="rId15"/>
    <p:sldId id="308" r:id="rId16"/>
    <p:sldId id="321" r:id="rId17"/>
    <p:sldId id="30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9D3B6"/>
    <a:srgbClr val="C2B9A7"/>
    <a:srgbClr val="D8661F"/>
    <a:srgbClr val="003262"/>
    <a:srgbClr val="D84900"/>
    <a:srgbClr val="D86600"/>
    <a:srgbClr val="D5893E"/>
    <a:srgbClr val="2D637F"/>
    <a:srgbClr val="53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33AF7-F4B8-4D19-843F-D9F4DC5734CA}" v="4" dt="2025-07-21T20:18:58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9" autoAdjust="0"/>
    <p:restoredTop sz="96261" autoAdjust="0"/>
  </p:normalViewPr>
  <p:slideViewPr>
    <p:cSldViewPr snapToGrid="0">
      <p:cViewPr>
        <p:scale>
          <a:sx n="109" d="100"/>
          <a:sy n="109" d="100"/>
        </p:scale>
        <p:origin x="123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.laplace@outlook.com" userId="0d3eade2f8fffc88" providerId="LiveId" clId="{BA333AF7-F4B8-4D19-843F-D9F4DC5734CA}"/>
    <pc:docChg chg="undo custSel addSld delSld modSld sldOrd">
      <pc:chgData name="thibault.laplace@outlook.com" userId="0d3eade2f8fffc88" providerId="LiveId" clId="{BA333AF7-F4B8-4D19-843F-D9F4DC5734CA}" dt="2025-07-21T20:18:58.486" v="23"/>
      <pc:docMkLst>
        <pc:docMk/>
      </pc:docMkLst>
      <pc:sldChg chg="del">
        <pc:chgData name="thibault.laplace@outlook.com" userId="0d3eade2f8fffc88" providerId="LiveId" clId="{BA333AF7-F4B8-4D19-843F-D9F4DC5734CA}" dt="2025-07-21T20:17:08.734" v="3" actId="47"/>
        <pc:sldMkLst>
          <pc:docMk/>
          <pc:sldMk cId="3663179287" sldId="285"/>
        </pc:sldMkLst>
      </pc:sldChg>
      <pc:sldChg chg="ord modAnim">
        <pc:chgData name="thibault.laplace@outlook.com" userId="0d3eade2f8fffc88" providerId="LiveId" clId="{BA333AF7-F4B8-4D19-843F-D9F4DC5734CA}" dt="2025-07-21T20:18:58.486" v="23"/>
        <pc:sldMkLst>
          <pc:docMk/>
          <pc:sldMk cId="1299624134" sldId="286"/>
        </pc:sldMkLst>
      </pc:sldChg>
      <pc:sldChg chg="modSp mod">
        <pc:chgData name="thibault.laplace@outlook.com" userId="0d3eade2f8fffc88" providerId="LiveId" clId="{BA333AF7-F4B8-4D19-843F-D9F4DC5734CA}" dt="2025-07-21T20:17:39.204" v="6" actId="1076"/>
        <pc:sldMkLst>
          <pc:docMk/>
          <pc:sldMk cId="2862165981" sldId="291"/>
        </pc:sldMkLst>
        <pc:graphicFrameChg chg="mod modGraphic">
          <ac:chgData name="thibault.laplace@outlook.com" userId="0d3eade2f8fffc88" providerId="LiveId" clId="{BA333AF7-F4B8-4D19-843F-D9F4DC5734CA}" dt="2025-07-21T20:17:39.204" v="6" actId="1076"/>
          <ac:graphicFrameMkLst>
            <pc:docMk/>
            <pc:sldMk cId="2862165981" sldId="291"/>
            <ac:graphicFrameMk id="6" creationId="{DE036EBD-792A-B50B-65C3-221012C7E6F5}"/>
          </ac:graphicFrameMkLst>
        </pc:graphicFrameChg>
      </pc:sldChg>
      <pc:sldChg chg="add del">
        <pc:chgData name="thibault.laplace@outlook.com" userId="0d3eade2f8fffc88" providerId="LiveId" clId="{BA333AF7-F4B8-4D19-843F-D9F4DC5734CA}" dt="2025-07-21T20:17:04.484" v="2" actId="47"/>
        <pc:sldMkLst>
          <pc:docMk/>
          <pc:sldMk cId="1022614369" sldId="292"/>
        </pc:sldMkLst>
      </pc:sldChg>
      <pc:sldChg chg="delSp modSp mod delAnim">
        <pc:chgData name="thibault.laplace@outlook.com" userId="0d3eade2f8fffc88" providerId="LiveId" clId="{BA333AF7-F4B8-4D19-843F-D9F4DC5734CA}" dt="2025-07-21T20:18:22.578" v="9" actId="478"/>
        <pc:sldMkLst>
          <pc:docMk/>
          <pc:sldMk cId="4011456795" sldId="295"/>
        </pc:sldMkLst>
        <pc:spChg chg="del mod">
          <ac:chgData name="thibault.laplace@outlook.com" userId="0d3eade2f8fffc88" providerId="LiveId" clId="{BA333AF7-F4B8-4D19-843F-D9F4DC5734CA}" dt="2025-07-21T20:18:22.578" v="9" actId="478"/>
          <ac:spMkLst>
            <pc:docMk/>
            <pc:sldMk cId="4011456795" sldId="295"/>
            <ac:spMk id="5" creationId="{FB187023-FA6C-6C6C-4BA2-9B70B2D05D4C}"/>
          </ac:spMkLst>
        </pc:spChg>
      </pc:sldChg>
      <pc:sldChg chg="modSp add mod modAnim">
        <pc:chgData name="thibault.laplace@outlook.com" userId="0d3eade2f8fffc88" providerId="LiveId" clId="{BA333AF7-F4B8-4D19-843F-D9F4DC5734CA}" dt="2025-07-21T20:18:31.886" v="16" actId="1035"/>
        <pc:sldMkLst>
          <pc:docMk/>
          <pc:sldMk cId="3814402480" sldId="298"/>
        </pc:sldMkLst>
        <pc:spChg chg="mod">
          <ac:chgData name="thibault.laplace@outlook.com" userId="0d3eade2f8fffc88" providerId="LiveId" clId="{BA333AF7-F4B8-4D19-843F-D9F4DC5734CA}" dt="2025-07-21T20:18:31.886" v="16" actId="1035"/>
          <ac:spMkLst>
            <pc:docMk/>
            <pc:sldMk cId="3814402480" sldId="298"/>
            <ac:spMk id="5" creationId="{180BFBF9-5DA0-42FD-D22B-CD6EFC69BC3C}"/>
          </ac:spMkLst>
        </pc:spChg>
      </pc:sldChg>
      <pc:sldChg chg="delSp add mod delAnim">
        <pc:chgData name="thibault.laplace@outlook.com" userId="0d3eade2f8fffc88" providerId="LiveId" clId="{BA333AF7-F4B8-4D19-843F-D9F4DC5734CA}" dt="2025-07-21T20:18:46.548" v="19" actId="478"/>
        <pc:sldMkLst>
          <pc:docMk/>
          <pc:sldMk cId="1997330903" sldId="299"/>
        </pc:sldMkLst>
        <pc:spChg chg="del">
          <ac:chgData name="thibault.laplace@outlook.com" userId="0d3eade2f8fffc88" providerId="LiveId" clId="{BA333AF7-F4B8-4D19-843F-D9F4DC5734CA}" dt="2025-07-21T20:18:46.548" v="19" actId="478"/>
          <ac:spMkLst>
            <pc:docMk/>
            <pc:sldMk cId="1997330903" sldId="299"/>
            <ac:spMk id="9" creationId="{4EEE3262-5E6A-CCBA-F4C9-7C729593E1A9}"/>
          </ac:spMkLst>
        </pc:spChg>
        <pc:picChg chg="del">
          <ac:chgData name="thibault.laplace@outlook.com" userId="0d3eade2f8fffc88" providerId="LiveId" clId="{BA333AF7-F4B8-4D19-843F-D9F4DC5734CA}" dt="2025-07-21T20:18:42.870" v="18" actId="478"/>
          <ac:picMkLst>
            <pc:docMk/>
            <pc:sldMk cId="1997330903" sldId="299"/>
            <ac:picMk id="8" creationId="{4FEC75D7-4D03-41FD-7C5C-F3011039DC3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B0447-16F7-234F-A67A-00B099208B6B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F4B62-C2D6-B643-ABA2-C64FF8808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0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1458-292F-3847-8603-B82856C6141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E644B-9D12-D440-B002-B1721AD7B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7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E644B-9D12-D440-B002-B1721AD7B1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2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03C7A-4BEA-62CB-4B91-75C110D43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AB8C2-5827-7ADB-5BB3-A29C69C7C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C3946-C8F9-02A4-EC45-CA9061D75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9954E-4CC9-6E4D-928E-8DB257285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E644B-9D12-D440-B002-B1721AD7B1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4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A1CEB-7A4E-F6C1-4385-AD9CFFB20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7067B8-88E8-39CF-21AA-5763D2762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00503-4E79-CF30-31BE-CC90A7334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3BA52-69C7-7613-E67A-79D6D273A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E644B-9D12-D440-B002-B1721AD7B1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8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C7825-9437-24EA-BF1D-250704971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2BA19-9E37-97EE-EB69-BDEFD4CB3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54426-6053-7305-8D18-00F6FF09D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C01D8-31AC-D9DC-505B-3E150C3D0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E644B-9D12-D440-B002-B1721AD7B1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380D4-E236-0408-7EAE-2C25A2030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C270D-7850-366D-D65F-3755F0592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16896-5391-86A8-6BE6-8F2CEEAC1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EDD41-07F7-68DF-6401-712A16074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E644B-9D12-D440-B002-B1721AD7B1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1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53A40-629A-05A1-FADB-E4062C3F5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F411AD-3BCC-731D-A436-A8325D275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032BD-C98B-838E-9428-35C91DFEE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0EFA0-F391-B6EA-C5C3-ECA221E09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E644B-9D12-D440-B002-B1721AD7B1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2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FC94B-FD9F-AEDB-F8CA-936184F3C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900F66-D1F9-6DFC-B43B-7D64E01DA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5B354A-27F0-978F-312B-FBC3A75C4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0A11F-DD1A-BF2B-4EB4-E90F02019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E644B-9D12-D440-B002-B1721AD7B1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21B6F-5807-44E4-9CC2-AA98FCBFE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937D7-CF31-CE0E-46FE-ABD4C95FC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0D715-1116-BF41-1558-E28B3C7B4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E20DE-1E5E-D24F-66DC-F8DF03DCB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E644B-9D12-D440-B002-B1721AD7B1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438981"/>
            <a:ext cx="9866489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6874" y="2983088"/>
            <a:ext cx="9911644" cy="96802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Sed</a:t>
            </a:r>
            <a:r>
              <a:rPr lang="en-US" dirty="0"/>
              <a:t> un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excepture</a:t>
            </a:r>
            <a:r>
              <a:rPr lang="en-US" dirty="0"/>
              <a:t> </a:t>
            </a:r>
            <a:r>
              <a:rPr lang="en-US" dirty="0" err="1"/>
              <a:t>sint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17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1946"/>
            <a:ext cx="10972800" cy="43126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316783"/>
            <a:ext cx="10972800" cy="4880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FDB51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18520" y="6406445"/>
            <a:ext cx="1373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04385" y="6340825"/>
            <a:ext cx="313087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cs-CZ"/>
              <a:t>11/15/13 | 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54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1058327"/>
            <a:ext cx="4011084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66733" y="1091489"/>
            <a:ext cx="6503341" cy="42566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547984"/>
            <a:ext cx="4011084" cy="37860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316783"/>
            <a:ext cx="4602104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DB515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062709" y="312435"/>
            <a:ext cx="2984500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18520" y="6406445"/>
            <a:ext cx="1373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04385" y="6340825"/>
            <a:ext cx="313087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cs-CZ"/>
              <a:t>11/15/13 | 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377049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718" y="330553"/>
            <a:ext cx="8616949" cy="3394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715" y="4351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18520" y="6406445"/>
            <a:ext cx="1373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04385" y="6340825"/>
            <a:ext cx="313087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cs-CZ"/>
              <a:t>11/15/13 | Lorem 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16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706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9138"/>
            <a:ext cx="109728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32407" y="62420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cs-CZ"/>
              <a:t>11/15/13 | Lorem Ipsum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510" y="6081534"/>
            <a:ext cx="2327564" cy="533400"/>
          </a:xfrm>
          <a:prstGeom prst="rect">
            <a:avLst/>
          </a:prstGeom>
        </p:spPr>
      </p:pic>
      <p:pic>
        <p:nvPicPr>
          <p:cNvPr id="6" name="Picture 5" descr="Structures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04" y="0"/>
            <a:ext cx="12361333" cy="6870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09C796-58CC-515F-E9C6-0F2AD22C3A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0633" y="6081534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DB515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2.png"/><Relationship Id="rId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2.png"/><Relationship Id="rId5" Type="http://schemas.openxmlformats.org/officeDocument/2006/relationships/image" Target="../media/image3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0338" y="1438981"/>
            <a:ext cx="12257649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Comparison of theoretical calculations to Oslo-type data</a:t>
            </a:r>
            <a:br>
              <a:rPr lang="en-US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4296" y="2619182"/>
            <a:ext cx="12325564" cy="199410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200" dirty="0"/>
              <a:t>T.A. Laplace, K.L. Malatji, M. </a:t>
            </a:r>
            <a:r>
              <a:rPr lang="en-US" sz="2200" dirty="0" err="1"/>
              <a:t>Wiedeking</a:t>
            </a:r>
            <a:endParaRPr lang="en-US" sz="2200" dirty="0"/>
          </a:p>
          <a:p>
            <a:pPr algn="ctr"/>
            <a:r>
              <a:rPr lang="en-US" sz="2200" dirty="0"/>
              <a:t>Nuclear Science Division, Lawrence Berkeley National Laboratory</a:t>
            </a:r>
          </a:p>
          <a:p>
            <a:pPr algn="ctr"/>
            <a:r>
              <a:rPr lang="en-US" sz="2200" dirty="0"/>
              <a:t>Department of Nuclear Engineering, University of California, Berkeley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Theoretical models by S. </a:t>
            </a:r>
            <a:r>
              <a:rPr lang="en-US" sz="2200" dirty="0" err="1"/>
              <a:t>Goriely</a:t>
            </a:r>
            <a:endParaRPr lang="en-US" sz="2200" dirty="0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9FD7B46-C5DB-5573-2380-76F06A233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235" y="5913357"/>
            <a:ext cx="2554356" cy="780276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5F327A-EBB1-DD76-34A4-290E9BE57869}"/>
              </a:ext>
            </a:extLst>
          </p:cNvPr>
          <p:cNvSpPr txBox="1">
            <a:spLocks/>
          </p:cNvSpPr>
          <p:nvPr/>
        </p:nvSpPr>
        <p:spPr>
          <a:xfrm>
            <a:off x="8393723" y="6317570"/>
            <a:ext cx="4837689" cy="3760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IAEA PSF meeting – November 2025</a:t>
            </a:r>
          </a:p>
        </p:txBody>
      </p:sp>
    </p:spTree>
    <p:extLst>
      <p:ext uri="{BB962C8B-B14F-4D97-AF65-F5344CB8AC3E}">
        <p14:creationId xmlns:p14="http://schemas.microsoft.com/office/powerpoint/2010/main" val="359368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65B89-3238-1EFE-7B2B-BE7A8707B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1AA0-4715-43E5-335E-B1C7B84D3BE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2-3 MeV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6521F-8B4D-3B98-B7B2-D82D191B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545" y="2389302"/>
            <a:ext cx="4180455" cy="2852878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C0B3CE5-8610-E6F0-310D-99DB5C09EBC2}"/>
              </a:ext>
            </a:extLst>
          </p:cNvPr>
          <p:cNvSpPr txBox="1">
            <a:spLocks/>
          </p:cNvSpPr>
          <p:nvPr/>
        </p:nvSpPr>
        <p:spPr>
          <a:xfrm>
            <a:off x="1044263" y="1852798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SMLO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C5DE3-13D3-E868-8EDE-71D9DE681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89302"/>
            <a:ext cx="4180455" cy="2852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42CC0-01E6-9CFE-BB7B-FA646AA1D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44" y="2388882"/>
            <a:ext cx="4180455" cy="2853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5A5B0-AB30-2DEC-8FA0-BBF17F05B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88881"/>
            <a:ext cx="4180454" cy="2852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BC8AD-6E3C-ADF5-214C-C837C4ADC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145" y="2387820"/>
            <a:ext cx="4180453" cy="2852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69CCB7-7C9E-7371-3A20-9701D6E60C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547" y="2386337"/>
            <a:ext cx="4180453" cy="2852876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129C7F79-C16A-6A8A-2BC5-7FD6981FFF91}"/>
              </a:ext>
            </a:extLst>
          </p:cNvPr>
          <p:cNvSpPr txBox="1">
            <a:spLocks/>
          </p:cNvSpPr>
          <p:nvPr/>
        </p:nvSpPr>
        <p:spPr>
          <a:xfrm>
            <a:off x="4914408" y="1851737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47881B4-3C04-0333-D479-96045608C1D5}"/>
              </a:ext>
            </a:extLst>
          </p:cNvPr>
          <p:cNvSpPr txBox="1">
            <a:spLocks/>
          </p:cNvSpPr>
          <p:nvPr/>
        </p:nvSpPr>
        <p:spPr>
          <a:xfrm>
            <a:off x="8011545" y="1851737"/>
            <a:ext cx="418045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 de-excitation</a:t>
            </a:r>
          </a:p>
        </p:txBody>
      </p:sp>
    </p:spTree>
    <p:extLst>
      <p:ext uri="{BB962C8B-B14F-4D97-AF65-F5344CB8AC3E}">
        <p14:creationId xmlns:p14="http://schemas.microsoft.com/office/powerpoint/2010/main" val="342436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6B16A-F8F6-7555-B331-ED81F04B6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992B0-E4CF-05A1-5D2A-96F0294D497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1-2 MeV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EAE8C26-5E9D-1E33-DF59-43F02B5661CF}"/>
              </a:ext>
            </a:extLst>
          </p:cNvPr>
          <p:cNvSpPr txBox="1">
            <a:spLocks/>
          </p:cNvSpPr>
          <p:nvPr/>
        </p:nvSpPr>
        <p:spPr>
          <a:xfrm>
            <a:off x="8011545" y="1851737"/>
            <a:ext cx="418045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 de-excitation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28750-1CB2-B7A5-0100-7A7E9AB3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545" y="2389302"/>
            <a:ext cx="4180455" cy="2852878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A901B21-637A-0137-0B50-643F34D00CF2}"/>
              </a:ext>
            </a:extLst>
          </p:cNvPr>
          <p:cNvSpPr txBox="1">
            <a:spLocks/>
          </p:cNvSpPr>
          <p:nvPr/>
        </p:nvSpPr>
        <p:spPr>
          <a:xfrm>
            <a:off x="4914408" y="1851737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394F89C-FC15-2262-5727-5FD7B9C88DFB}"/>
              </a:ext>
            </a:extLst>
          </p:cNvPr>
          <p:cNvSpPr txBox="1">
            <a:spLocks/>
          </p:cNvSpPr>
          <p:nvPr/>
        </p:nvSpPr>
        <p:spPr>
          <a:xfrm>
            <a:off x="1044263" y="1852798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SMLO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2E729C-4501-9399-F1AD-5E52AB30D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89302"/>
            <a:ext cx="4180455" cy="2852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5898CA-A648-3F62-7F54-FA1448A38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44" y="2388882"/>
            <a:ext cx="4180455" cy="28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6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05E75-881E-A699-0679-FBDAD2292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A7ABC-B20F-DF28-AFDC-8535AE5107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755" y="316783"/>
            <a:ext cx="11398645" cy="488017"/>
          </a:xfrm>
        </p:spPr>
        <p:txBody>
          <a:bodyPr/>
          <a:lstStyle/>
          <a:p>
            <a:r>
              <a:rPr lang="en-US" dirty="0"/>
              <a:t>Some outliers (here showing D1M-QRPA)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6BEBBB4-9122-48C5-D76B-52D3F6EF41F1}"/>
              </a:ext>
            </a:extLst>
          </p:cNvPr>
          <p:cNvSpPr txBox="1">
            <a:spLocks/>
          </p:cNvSpPr>
          <p:nvPr/>
        </p:nvSpPr>
        <p:spPr>
          <a:xfrm>
            <a:off x="428397" y="4447251"/>
            <a:ext cx="11689861" cy="2093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Closed shells (Pb, Sn, A=82)</a:t>
            </a:r>
          </a:p>
          <a:p>
            <a:pPr marL="0" indent="0" algn="ctr">
              <a:buFont typeface="Arial"/>
              <a:buNone/>
            </a:pPr>
            <a:r>
              <a:rPr lang="en-US" sz="1800" dirty="0"/>
              <a:t>LEE underestimated A~50-65</a:t>
            </a:r>
          </a:p>
          <a:p>
            <a:pPr marL="0" indent="0" algn="ctr">
              <a:buFont typeface="Arial"/>
              <a:buNone/>
            </a:pPr>
            <a:r>
              <a:rPr lang="en-US" sz="1800" dirty="0"/>
              <a:t>Scissors A~150-180 + actinides</a:t>
            </a:r>
          </a:p>
        </p:txBody>
      </p:sp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ED36E779-BC7D-C3F6-9329-5A4771A18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317" y="1406012"/>
            <a:ext cx="4113604" cy="2805266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B565850E-80BF-04AF-261B-D0175A14C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287" y="1406012"/>
            <a:ext cx="4113604" cy="2805266"/>
          </a:xfrm>
          <a:prstGeom prst="rect">
            <a:avLst/>
          </a:prstGeom>
        </p:spPr>
      </p:pic>
      <p:pic>
        <p:nvPicPr>
          <p:cNvPr id="9" name="Picture 8" descr="A graph of a number of red and black lines&#10;&#10;AI-generated content may be incorrect.">
            <a:extLst>
              <a:ext uri="{FF2B5EF4-FFF2-40B4-BE49-F238E27FC236}">
                <a16:creationId xmlns:a16="http://schemas.microsoft.com/office/drawing/2014/main" id="{AFFF6E01-04C3-6945-59DE-3E8E6CBDA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397" y="1406012"/>
            <a:ext cx="4113603" cy="2805265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7FB6C16-6A9B-9154-D0ED-8F384DB4F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235" y="5913357"/>
            <a:ext cx="2554356" cy="780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E71CD-7D01-129C-6C7D-24173C7D0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24168" y="1406012"/>
            <a:ext cx="4113603" cy="2807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8BF9C-3879-0AFF-1A3E-8F3D573D4C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781" y="1415016"/>
            <a:ext cx="4122107" cy="2813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A2860C-56C9-096D-E925-4CD8F810E3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9888" y="1406012"/>
            <a:ext cx="4155537" cy="28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9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4F131-7FBD-453C-6E2C-27FA0A4B0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11DFE-D233-FEA4-420B-100BCD82B33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Strength vs deformation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C9FCCBB-B20E-E8F9-1048-F0ED29F2E6F7}"/>
              </a:ext>
            </a:extLst>
          </p:cNvPr>
          <p:cNvSpPr txBox="1">
            <a:spLocks/>
          </p:cNvSpPr>
          <p:nvPr/>
        </p:nvSpPr>
        <p:spPr>
          <a:xfrm>
            <a:off x="3159182" y="4811838"/>
            <a:ext cx="5530424" cy="1053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Clustering of data as we increase gamma-ray energy</a:t>
            </a:r>
          </a:p>
          <a:p>
            <a:pPr marL="0" indent="0" algn="ctr">
              <a:buFont typeface="Arial"/>
              <a:buNone/>
            </a:pPr>
            <a:endParaRPr lang="en-US" sz="1800" dirty="0"/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72BED16-6E53-738F-4D6F-E4A9803DC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35" y="5913357"/>
            <a:ext cx="2554356" cy="780276"/>
          </a:xfrm>
          <a:prstGeom prst="rect">
            <a:avLst/>
          </a:prstGeom>
        </p:spPr>
      </p:pic>
      <p:pic>
        <p:nvPicPr>
          <p:cNvPr id="12" name="Content Placeholder 11" descr="A graph showing a number of dots&#10;&#10;AI-generated content may be incorrect.">
            <a:extLst>
              <a:ext uri="{FF2B5EF4-FFF2-40B4-BE49-F238E27FC236}">
                <a16:creationId xmlns:a16="http://schemas.microsoft.com/office/drawing/2014/main" id="{082F7F76-06F5-BAC3-182D-20FA57171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96863" y="1758649"/>
            <a:ext cx="3850695" cy="2625975"/>
          </a:xfrm>
        </p:spPr>
      </p:pic>
      <p:pic>
        <p:nvPicPr>
          <p:cNvPr id="14" name="Picture 13" descr="A graph showing a number of dots&#10;&#10;AI-generated content may be incorrect.">
            <a:extLst>
              <a:ext uri="{FF2B5EF4-FFF2-40B4-BE49-F238E27FC236}">
                <a16:creationId xmlns:a16="http://schemas.microsoft.com/office/drawing/2014/main" id="{3256B7F0-1E90-8B34-C307-306E1FD72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047" y="1758647"/>
            <a:ext cx="3850695" cy="2625975"/>
          </a:xfrm>
          <a:prstGeom prst="rect">
            <a:avLst/>
          </a:prstGeom>
        </p:spPr>
      </p:pic>
      <p:pic>
        <p:nvPicPr>
          <p:cNvPr id="16" name="Picture 15" descr="A graph of a person's plot&#10;&#10;AI-generated content may be incorrect.">
            <a:extLst>
              <a:ext uri="{FF2B5EF4-FFF2-40B4-BE49-F238E27FC236}">
                <a16:creationId xmlns:a16="http://schemas.microsoft.com/office/drawing/2014/main" id="{4998EC63-26FB-39A1-7815-BD99332CD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768" y="1758647"/>
            <a:ext cx="3850695" cy="2625975"/>
          </a:xfrm>
          <a:prstGeom prst="rect">
            <a:avLst/>
          </a:prstGeom>
        </p:spPr>
      </p:pic>
      <p:pic>
        <p:nvPicPr>
          <p:cNvPr id="5" name="Picture 4" descr="A graph of a number&#10;&#10;AI-generated content may be incorrect.">
            <a:extLst>
              <a:ext uri="{FF2B5EF4-FFF2-40B4-BE49-F238E27FC236}">
                <a16:creationId xmlns:a16="http://schemas.microsoft.com/office/drawing/2014/main" id="{18F06FF4-D41B-8A44-25F0-D67868898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8768" y="1758646"/>
            <a:ext cx="3850694" cy="2625975"/>
          </a:xfrm>
          <a:prstGeom prst="rect">
            <a:avLst/>
          </a:prstGeom>
        </p:spPr>
      </p:pic>
      <p:pic>
        <p:nvPicPr>
          <p:cNvPr id="9" name="Picture 8" descr="A graph showing a number of dots&#10;&#10;AI-generated content may be incorrect.">
            <a:extLst>
              <a:ext uri="{FF2B5EF4-FFF2-40B4-BE49-F238E27FC236}">
                <a16:creationId xmlns:a16="http://schemas.microsoft.com/office/drawing/2014/main" id="{4E659C79-7A89-2475-6C32-892299555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9045" y="1758646"/>
            <a:ext cx="3850693" cy="2625974"/>
          </a:xfrm>
          <a:prstGeom prst="rect">
            <a:avLst/>
          </a:prstGeom>
        </p:spPr>
      </p:pic>
      <p:pic>
        <p:nvPicPr>
          <p:cNvPr id="13" name="Picture 12" descr="A graph showing a number of dots&#10;&#10;AI-generated content may be incorrect.">
            <a:extLst>
              <a:ext uri="{FF2B5EF4-FFF2-40B4-BE49-F238E27FC236}">
                <a16:creationId xmlns:a16="http://schemas.microsoft.com/office/drawing/2014/main" id="{5A7DCF9A-FCF9-8BD8-80C4-067119C6ED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6855" y="1758646"/>
            <a:ext cx="3850693" cy="26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9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4E5A7-3000-1D49-5670-941C0506A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D3B8-C247-553C-D4AE-B2574A62234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Z-dependent clusters (D1M)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FCE1014-0EB2-2B3D-49AC-8CB54F19D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35" y="5913357"/>
            <a:ext cx="2554356" cy="780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961CC8-8DEF-4513-47E5-E5D5A9886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812" y="1031744"/>
            <a:ext cx="8097415" cy="5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EBBD-B035-18AD-451B-0E911AF89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234F-5B95-7B14-77AA-810FB72F67A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Strength vs deformation (D1M)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F2D08FD-6BB5-44C5-26DC-173D71369990}"/>
              </a:ext>
            </a:extLst>
          </p:cNvPr>
          <p:cNvSpPr txBox="1">
            <a:spLocks/>
          </p:cNvSpPr>
          <p:nvPr/>
        </p:nvSpPr>
        <p:spPr>
          <a:xfrm>
            <a:off x="2910377" y="4744181"/>
            <a:ext cx="6115470" cy="1053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/>
              <a:t>Overall, Oslo data follows similar clustering</a:t>
            </a:r>
          </a:p>
          <a:p>
            <a:pPr marL="0" indent="0" algn="ctr">
              <a:buFont typeface="Arial"/>
              <a:buNone/>
            </a:pPr>
            <a:r>
              <a:rPr lang="en-US" sz="1600" dirty="0"/>
              <a:t>In 3-4 MeV range</a:t>
            </a:r>
          </a:p>
          <a:p>
            <a:pPr marL="0" indent="0" algn="ctr">
              <a:buFont typeface="Arial"/>
              <a:buNone/>
            </a:pPr>
            <a:r>
              <a:rPr lang="en-US" sz="1600" dirty="0"/>
              <a:t>Z ~ 80-85: theory systematically overpredicts</a:t>
            </a:r>
          </a:p>
          <a:p>
            <a:pPr marL="0" indent="0" algn="ctr">
              <a:buFont typeface="Arial"/>
              <a:buNone/>
            </a:pPr>
            <a:r>
              <a:rPr lang="en-US" sz="1600" dirty="0"/>
              <a:t>Z~14-30 and actinides: theory systematically underpredicts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EB3C1FE-842F-2E83-25DC-8E3720241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35" y="5913357"/>
            <a:ext cx="2554356" cy="780276"/>
          </a:xfrm>
          <a:prstGeom prst="rect">
            <a:avLst/>
          </a:prstGeom>
        </p:spPr>
      </p:pic>
      <p:pic>
        <p:nvPicPr>
          <p:cNvPr id="12" name="Content Placeholder 11" descr="A graph showing a number of dots&#10;&#10;AI-generated content may be incorrect.">
            <a:extLst>
              <a:ext uri="{FF2B5EF4-FFF2-40B4-BE49-F238E27FC236}">
                <a16:creationId xmlns:a16="http://schemas.microsoft.com/office/drawing/2014/main" id="{76A01820-CA50-D154-E539-82F83810E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96863" y="1758649"/>
            <a:ext cx="3850695" cy="2625975"/>
          </a:xfrm>
        </p:spPr>
      </p:pic>
      <p:pic>
        <p:nvPicPr>
          <p:cNvPr id="14" name="Picture 13" descr="A graph showing a number of dots&#10;&#10;AI-generated content may be incorrect.">
            <a:extLst>
              <a:ext uri="{FF2B5EF4-FFF2-40B4-BE49-F238E27FC236}">
                <a16:creationId xmlns:a16="http://schemas.microsoft.com/office/drawing/2014/main" id="{8D80ECA8-C633-FEC7-90A5-FFA8F24BD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047" y="1758647"/>
            <a:ext cx="3850695" cy="2625975"/>
          </a:xfrm>
          <a:prstGeom prst="rect">
            <a:avLst/>
          </a:prstGeom>
        </p:spPr>
      </p:pic>
      <p:pic>
        <p:nvPicPr>
          <p:cNvPr id="16" name="Picture 15" descr="A graph of a person's plot&#10;&#10;AI-generated content may be incorrect.">
            <a:extLst>
              <a:ext uri="{FF2B5EF4-FFF2-40B4-BE49-F238E27FC236}">
                <a16:creationId xmlns:a16="http://schemas.microsoft.com/office/drawing/2014/main" id="{30AEB32E-934B-EA3A-DF10-BAA555EA2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768" y="1758647"/>
            <a:ext cx="3850695" cy="2625975"/>
          </a:xfrm>
          <a:prstGeom prst="rect">
            <a:avLst/>
          </a:prstGeom>
        </p:spPr>
      </p:pic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C7030F43-DA51-92A7-726C-0F41B28580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8769" y="1752276"/>
            <a:ext cx="3850696" cy="2625976"/>
          </a:xfrm>
          <a:prstGeom prst="rect">
            <a:avLst/>
          </a:prstGeom>
        </p:spPr>
      </p:pic>
      <p:pic>
        <p:nvPicPr>
          <p:cNvPr id="7" name="Picture 6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9E14DFAE-B426-EA22-0AFA-5BDD3771A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862" y="1758647"/>
            <a:ext cx="3894001" cy="2655508"/>
          </a:xfrm>
          <a:prstGeom prst="rect">
            <a:avLst/>
          </a:prstGeom>
        </p:spPr>
      </p:pic>
      <p:pic>
        <p:nvPicPr>
          <p:cNvPr id="9" name="Picture 8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1B4C3F43-778F-C25B-B532-9EC26631CD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4195" y="1758647"/>
            <a:ext cx="3850694" cy="2625975"/>
          </a:xfrm>
          <a:prstGeom prst="rect">
            <a:avLst/>
          </a:prstGeom>
        </p:spPr>
      </p:pic>
      <p:pic>
        <p:nvPicPr>
          <p:cNvPr id="15" name="Picture 14" descr="A graph of a graph showing a number of stars&#10;&#10;AI-generated content may be incorrect.">
            <a:extLst>
              <a:ext uri="{FF2B5EF4-FFF2-40B4-BE49-F238E27FC236}">
                <a16:creationId xmlns:a16="http://schemas.microsoft.com/office/drawing/2014/main" id="{F7E23508-D223-40F1-C6F6-A562B6E17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3916" y="1761847"/>
            <a:ext cx="3860990" cy="2632996"/>
          </a:xfrm>
          <a:prstGeom prst="rect">
            <a:avLst/>
          </a:prstGeom>
        </p:spPr>
      </p:pic>
      <p:pic>
        <p:nvPicPr>
          <p:cNvPr id="18" name="Picture 17" descr="A graph of a graph&#10;&#10;AI-generated content may be incorrect.">
            <a:extLst>
              <a:ext uri="{FF2B5EF4-FFF2-40B4-BE49-F238E27FC236}">
                <a16:creationId xmlns:a16="http://schemas.microsoft.com/office/drawing/2014/main" id="{C9186B9B-4BCD-6CFE-0875-47E2176136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4194" y="1758646"/>
            <a:ext cx="3845548" cy="2622465"/>
          </a:xfrm>
          <a:prstGeom prst="rect">
            <a:avLst/>
          </a:prstGeom>
        </p:spPr>
      </p:pic>
      <p:pic>
        <p:nvPicPr>
          <p:cNvPr id="20" name="Picture 19" descr="A graph of a number of red dots&#10;&#10;AI-generated content may be incorrect.">
            <a:extLst>
              <a:ext uri="{FF2B5EF4-FFF2-40B4-BE49-F238E27FC236}">
                <a16:creationId xmlns:a16="http://schemas.microsoft.com/office/drawing/2014/main" id="{D2010BEA-E47D-C062-AE95-1F3B1E520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1715" y="1758646"/>
            <a:ext cx="3894001" cy="26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6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330E8-81BC-AF77-BB3E-94FBAD2E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7DAEC-8C30-871E-0DC2-0A38CB109B5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Strength vs deformation (D1M-QRPA de-excitation)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DE7F5AA-061E-A5E0-FF56-9101C1C496DD}"/>
              </a:ext>
            </a:extLst>
          </p:cNvPr>
          <p:cNvSpPr txBox="1">
            <a:spLocks/>
          </p:cNvSpPr>
          <p:nvPr/>
        </p:nvSpPr>
        <p:spPr>
          <a:xfrm>
            <a:off x="2910377" y="4744181"/>
            <a:ext cx="6115470" cy="1053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/>
              <a:t>Overall, Oslo data follows similar clustering</a:t>
            </a:r>
          </a:p>
          <a:p>
            <a:pPr marL="0" indent="0" algn="ctr">
              <a:buFont typeface="Arial"/>
              <a:buNone/>
            </a:pPr>
            <a:r>
              <a:rPr lang="en-US" sz="1600" dirty="0"/>
              <a:t>In 3-4 MeV range</a:t>
            </a:r>
          </a:p>
          <a:p>
            <a:pPr marL="0" indent="0" algn="ctr">
              <a:buFont typeface="Arial"/>
              <a:buNone/>
            </a:pPr>
            <a:r>
              <a:rPr lang="en-US" sz="1600" dirty="0"/>
              <a:t>Z ~ 80-85: theory systematically overpredicts</a:t>
            </a:r>
          </a:p>
          <a:p>
            <a:pPr marL="0" indent="0" algn="ctr">
              <a:buFont typeface="Arial"/>
              <a:buNone/>
            </a:pPr>
            <a:r>
              <a:rPr lang="en-US" sz="1600" dirty="0"/>
              <a:t>Z~14-30 and actinides: theory systematically underpredicts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1E49ACC-2292-8291-96EB-3A7FC610E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35" y="5913357"/>
            <a:ext cx="2554356" cy="780276"/>
          </a:xfrm>
          <a:prstGeom prst="rect">
            <a:avLst/>
          </a:prstGeom>
        </p:spPr>
      </p:pic>
      <p:pic>
        <p:nvPicPr>
          <p:cNvPr id="12" name="Content Placeholder 11" descr="A graph showing a number of dots&#10;&#10;AI-generated content may be incorrect.">
            <a:extLst>
              <a:ext uri="{FF2B5EF4-FFF2-40B4-BE49-F238E27FC236}">
                <a16:creationId xmlns:a16="http://schemas.microsoft.com/office/drawing/2014/main" id="{48E5776D-8D7E-EC09-38A6-6DB4E2602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96863" y="1758649"/>
            <a:ext cx="3850695" cy="2625975"/>
          </a:xfrm>
        </p:spPr>
      </p:pic>
      <p:pic>
        <p:nvPicPr>
          <p:cNvPr id="14" name="Picture 13" descr="A graph showing a number of dots&#10;&#10;AI-generated content may be incorrect.">
            <a:extLst>
              <a:ext uri="{FF2B5EF4-FFF2-40B4-BE49-F238E27FC236}">
                <a16:creationId xmlns:a16="http://schemas.microsoft.com/office/drawing/2014/main" id="{6C40FDF3-E95B-E631-A6E1-392FF84CB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047" y="1758647"/>
            <a:ext cx="3850695" cy="2625975"/>
          </a:xfrm>
          <a:prstGeom prst="rect">
            <a:avLst/>
          </a:prstGeom>
        </p:spPr>
      </p:pic>
      <p:pic>
        <p:nvPicPr>
          <p:cNvPr id="16" name="Picture 15" descr="A graph of a person's plot&#10;&#10;AI-generated content may be incorrect.">
            <a:extLst>
              <a:ext uri="{FF2B5EF4-FFF2-40B4-BE49-F238E27FC236}">
                <a16:creationId xmlns:a16="http://schemas.microsoft.com/office/drawing/2014/main" id="{790D44E7-534D-C604-FA4B-23524E788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768" y="1758647"/>
            <a:ext cx="3850695" cy="2625975"/>
          </a:xfrm>
          <a:prstGeom prst="rect">
            <a:avLst/>
          </a:prstGeom>
        </p:spPr>
      </p:pic>
      <p:pic>
        <p:nvPicPr>
          <p:cNvPr id="5" name="Picture 4" descr="A graph of a graph&#10;&#10;AI-generated content may be incorrect.">
            <a:extLst>
              <a:ext uri="{FF2B5EF4-FFF2-40B4-BE49-F238E27FC236}">
                <a16:creationId xmlns:a16="http://schemas.microsoft.com/office/drawing/2014/main" id="{78861BD7-E83A-525B-ED35-D37D1CD6C2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8769" y="1752276"/>
            <a:ext cx="3850696" cy="2625976"/>
          </a:xfrm>
          <a:prstGeom prst="rect">
            <a:avLst/>
          </a:prstGeom>
        </p:spPr>
      </p:pic>
      <p:pic>
        <p:nvPicPr>
          <p:cNvPr id="7" name="Picture 6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116B8E3F-568D-8EC2-2630-10EBACF21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862" y="1758647"/>
            <a:ext cx="3894001" cy="2655508"/>
          </a:xfrm>
          <a:prstGeom prst="rect">
            <a:avLst/>
          </a:prstGeom>
        </p:spPr>
      </p:pic>
      <p:pic>
        <p:nvPicPr>
          <p:cNvPr id="9" name="Picture 8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87DECE2E-94AC-4A81-C726-A8638C3070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4195" y="1758647"/>
            <a:ext cx="3850694" cy="2625975"/>
          </a:xfrm>
          <a:prstGeom prst="rect">
            <a:avLst/>
          </a:prstGeom>
        </p:spPr>
      </p:pic>
      <p:pic>
        <p:nvPicPr>
          <p:cNvPr id="15" name="Picture 14" descr="A graph of a graph showing a number of stars&#10;&#10;AI-generated content may be incorrect.">
            <a:extLst>
              <a:ext uri="{FF2B5EF4-FFF2-40B4-BE49-F238E27FC236}">
                <a16:creationId xmlns:a16="http://schemas.microsoft.com/office/drawing/2014/main" id="{C5AF7A53-6BA4-F3FC-0CD8-3228A5A0F4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3916" y="1761847"/>
            <a:ext cx="3860990" cy="2632996"/>
          </a:xfrm>
          <a:prstGeom prst="rect">
            <a:avLst/>
          </a:prstGeom>
        </p:spPr>
      </p:pic>
      <p:pic>
        <p:nvPicPr>
          <p:cNvPr id="18" name="Picture 17" descr="A graph of a graph&#10;&#10;AI-generated content may be incorrect.">
            <a:extLst>
              <a:ext uri="{FF2B5EF4-FFF2-40B4-BE49-F238E27FC236}">
                <a16:creationId xmlns:a16="http://schemas.microsoft.com/office/drawing/2014/main" id="{96D0838D-87A0-3AEE-531E-BECEC86001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4194" y="1758646"/>
            <a:ext cx="3845548" cy="2622465"/>
          </a:xfrm>
          <a:prstGeom prst="rect">
            <a:avLst/>
          </a:prstGeom>
        </p:spPr>
      </p:pic>
      <p:pic>
        <p:nvPicPr>
          <p:cNvPr id="20" name="Picture 19" descr="A graph of a number of red dots&#10;&#10;AI-generated content may be incorrect.">
            <a:extLst>
              <a:ext uri="{FF2B5EF4-FFF2-40B4-BE49-F238E27FC236}">
                <a16:creationId xmlns:a16="http://schemas.microsoft.com/office/drawing/2014/main" id="{9D5B83FD-8C63-5054-0C79-C741E67FA0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1715" y="1758646"/>
            <a:ext cx="3894001" cy="2655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F8C8F8-14DB-D725-7516-CD756D3B40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1753" y="1758646"/>
            <a:ext cx="3873963" cy="2643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97E708-07B0-C8A8-6ED8-4A69FA536A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9340" y="1752276"/>
            <a:ext cx="3900574" cy="26618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535F9E-4182-D784-4A18-9A59EB147F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90890" y="1752276"/>
            <a:ext cx="3872277" cy="26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39C30-FE84-2B34-645D-D424AA59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4C9010-1A10-4D42-0693-436A6FF8E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947922"/>
            <a:ext cx="11153521" cy="3773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Compared PSF data from Oslo type measurements to theoretical models</a:t>
            </a:r>
          </a:p>
          <a:p>
            <a:r>
              <a:rPr lang="en-US" sz="1800" dirty="0"/>
              <a:t>Introduced Quality Indicators (no clear correlations but let’s not discard them just yet)</a:t>
            </a: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      re-evaluation of D0 as part of the NLD collaboration</a:t>
            </a: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800" dirty="0">
                <a:sym typeface="Wingdings" panose="05000000000000000000" pitchFamily="2" charset="2"/>
              </a:rPr>
              <a:t>      spin distribution assumption – can this be improved?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Identified outliers – look at it on case-by-case basis</a:t>
            </a:r>
          </a:p>
          <a:p>
            <a:r>
              <a:rPr lang="en-US" sz="1800" dirty="0"/>
              <a:t>Theory underestimate Low Energy Enhancement (LEE) and Scissors Mode (SM)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Interesting clustering as a function of deformation </a:t>
            </a:r>
            <a:r>
              <a:rPr lang="en-US" sz="1800" dirty="0">
                <a:sym typeface="Wingdings" panose="05000000000000000000" pitchFamily="2" charset="2"/>
              </a:rPr>
              <a:t> could improve phenomenological description of LEE and SM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8E97-B8F1-164F-A8C4-E0DAD0EEF39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58" name="Picture 5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70F55A0-D310-50F7-4BBC-9D1F3612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35" y="5913357"/>
            <a:ext cx="2554356" cy="7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7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39E14-83F9-BFCF-F712-298C8ADDD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06B80-CD34-7DD4-6D80-16F896F0B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1987"/>
            <a:ext cx="10972800" cy="3912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Looking at Oslo data vs 3 theoretical models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PSF vs A (as a function of energy)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PSF vs quadrupole deformation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B8E46-C4F4-19FD-BC40-778E2EF84D3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3BA5D02-A119-C6E0-871E-642C0B91D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35" y="5913357"/>
            <a:ext cx="2554356" cy="78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7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39EEE9-323C-72CB-3A2C-EA4AFE55D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4113" y="3345857"/>
            <a:ext cx="6817887" cy="29846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585E7-BA4D-2C3D-4275-51163F264C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Theoretical models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8AF11-A411-9E2B-9B2F-2385E63BD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378" y="922563"/>
            <a:ext cx="8123228" cy="262566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8B155D3-E003-7173-5676-C27C95230220}"/>
              </a:ext>
            </a:extLst>
          </p:cNvPr>
          <p:cNvSpPr txBox="1">
            <a:spLocks/>
          </p:cNvSpPr>
          <p:nvPr/>
        </p:nvSpPr>
        <p:spPr>
          <a:xfrm>
            <a:off x="9257753" y="3345857"/>
            <a:ext cx="2813131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rgbClr val="000000"/>
                </a:solidFill>
              </a:rPr>
              <a:t>D1M-QRPA de-excitation</a:t>
            </a:r>
          </a:p>
        </p:txBody>
      </p:sp>
    </p:spTree>
    <p:extLst>
      <p:ext uri="{BB962C8B-B14F-4D97-AF65-F5344CB8AC3E}">
        <p14:creationId xmlns:p14="http://schemas.microsoft.com/office/powerpoint/2010/main" val="386522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321F84-9E9A-93D1-A446-CDA4DFC9F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See talk from </a:t>
            </a:r>
            <a:r>
              <a:rPr lang="en-US" dirty="0" err="1"/>
              <a:t>Kgashane</a:t>
            </a:r>
            <a:r>
              <a:rPr lang="en-US" dirty="0"/>
              <a:t> Malatji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brief, quality indicators were assigned to take into account:</a:t>
            </a:r>
          </a:p>
          <a:p>
            <a:pPr>
              <a:buFontTx/>
              <a:buChar char="-"/>
            </a:pPr>
            <a:r>
              <a:rPr lang="en-US" dirty="0"/>
              <a:t>Presence of external nuclear data used for normalization (D0, </a:t>
            </a:r>
            <a:r>
              <a:rPr lang="el-GR" dirty="0"/>
              <a:t>Γ</a:t>
            </a:r>
            <a:r>
              <a:rPr lang="el-GR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Quality of uncertainty analysis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this time, no clear correlation between quality indicators and discrepancy with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750A5-B6CE-9678-327F-CFB1FA6CAFB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Quality indicators for Oslo data</a:t>
            </a:r>
          </a:p>
        </p:txBody>
      </p:sp>
    </p:spTree>
    <p:extLst>
      <p:ext uri="{BB962C8B-B14F-4D97-AF65-F5344CB8AC3E}">
        <p14:creationId xmlns:p14="http://schemas.microsoft.com/office/powerpoint/2010/main" val="95349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20608-82A2-FCC6-8748-C92FA64CE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D0B8-B083-2ABE-2D5D-BDE8A7768E9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7-8 MeV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01989-158E-6531-3827-873BE2863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545" y="2389302"/>
            <a:ext cx="4180455" cy="2852878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D482B87D-1027-AC69-F9DA-716B98534922}"/>
              </a:ext>
            </a:extLst>
          </p:cNvPr>
          <p:cNvSpPr txBox="1">
            <a:spLocks/>
          </p:cNvSpPr>
          <p:nvPr/>
        </p:nvSpPr>
        <p:spPr>
          <a:xfrm>
            <a:off x="1044263" y="1852798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SMLO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6C3147-0193-5507-5A88-5A788562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89302"/>
            <a:ext cx="4180455" cy="2852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5908-E7F8-C2CA-9B6C-2D0F38958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44" y="2388882"/>
            <a:ext cx="4180455" cy="2853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A22D1-E4CA-B8B4-FFB3-24D8078DF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88882"/>
            <a:ext cx="4181071" cy="2853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44125-C7BC-7922-BEBE-07243FE21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143" y="2388883"/>
            <a:ext cx="4194474" cy="28624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9F6871-F588-EDC3-F2D3-A37101726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544" y="2388881"/>
            <a:ext cx="4180455" cy="2852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F17ADF-6352-A600-B753-27806B034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928" y="2388459"/>
            <a:ext cx="4170378" cy="2846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A65F12-A4E5-7207-3478-0F93B3768D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4" y="2388459"/>
            <a:ext cx="4170378" cy="28460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977B31-21D9-6377-FC45-E10E8DD020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5121" y="2388459"/>
            <a:ext cx="4205476" cy="2869953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BF052ED-A1E4-41F5-81B9-ED577BEB23B5}"/>
              </a:ext>
            </a:extLst>
          </p:cNvPr>
          <p:cNvSpPr txBox="1">
            <a:spLocks/>
          </p:cNvSpPr>
          <p:nvPr/>
        </p:nvSpPr>
        <p:spPr>
          <a:xfrm>
            <a:off x="4914408" y="1851737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B463C802-B17E-8BD1-33D5-F9D4032C34EB}"/>
              </a:ext>
            </a:extLst>
          </p:cNvPr>
          <p:cNvSpPr txBox="1">
            <a:spLocks/>
          </p:cNvSpPr>
          <p:nvPr/>
        </p:nvSpPr>
        <p:spPr>
          <a:xfrm>
            <a:off x="8011545" y="1851737"/>
            <a:ext cx="418045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 de-excitation</a:t>
            </a:r>
          </a:p>
        </p:txBody>
      </p:sp>
    </p:spTree>
    <p:extLst>
      <p:ext uri="{BB962C8B-B14F-4D97-AF65-F5344CB8AC3E}">
        <p14:creationId xmlns:p14="http://schemas.microsoft.com/office/powerpoint/2010/main" val="8952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5BC5B-7C50-23F4-F6D9-17BD2AB6E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F06A1-A2B7-3A87-B822-86E0B89858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6-7 MeV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02D87-B374-0D60-8218-0FF278BBE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545" y="2389302"/>
            <a:ext cx="4180455" cy="2852878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13ABEC7-8879-98A3-BF84-C7A2897AAF70}"/>
              </a:ext>
            </a:extLst>
          </p:cNvPr>
          <p:cNvSpPr txBox="1">
            <a:spLocks/>
          </p:cNvSpPr>
          <p:nvPr/>
        </p:nvSpPr>
        <p:spPr>
          <a:xfrm>
            <a:off x="1044263" y="1852798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SMLO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D9DF2C-0D16-7A67-0507-FED2A53F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89302"/>
            <a:ext cx="4180455" cy="2852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29EA5B-0992-8C43-E312-F6E81CFAC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44" y="2388882"/>
            <a:ext cx="4180455" cy="2853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6C524B-8868-C447-4742-342E74CF1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88882"/>
            <a:ext cx="4181071" cy="2853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A1D70A-6170-2820-B0C0-C80BC4AC0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143" y="2388883"/>
            <a:ext cx="4194474" cy="28624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08BEAD-B108-38CD-0B6B-1211A9BEB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544" y="2388881"/>
            <a:ext cx="4180455" cy="2852878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EB73092-A4C9-AAAD-4F70-0EE824A471C3}"/>
              </a:ext>
            </a:extLst>
          </p:cNvPr>
          <p:cNvSpPr txBox="1">
            <a:spLocks/>
          </p:cNvSpPr>
          <p:nvPr/>
        </p:nvSpPr>
        <p:spPr>
          <a:xfrm>
            <a:off x="4914408" y="1851737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8D480EE2-B95B-EFB7-874C-04280BE49D03}"/>
              </a:ext>
            </a:extLst>
          </p:cNvPr>
          <p:cNvSpPr txBox="1">
            <a:spLocks/>
          </p:cNvSpPr>
          <p:nvPr/>
        </p:nvSpPr>
        <p:spPr>
          <a:xfrm>
            <a:off x="8011545" y="1851737"/>
            <a:ext cx="418045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 de-excitation</a:t>
            </a:r>
          </a:p>
        </p:txBody>
      </p:sp>
    </p:spTree>
    <p:extLst>
      <p:ext uri="{BB962C8B-B14F-4D97-AF65-F5344CB8AC3E}">
        <p14:creationId xmlns:p14="http://schemas.microsoft.com/office/powerpoint/2010/main" val="308902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C0F34-85E1-4E85-4C59-E8129BFB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28FC8-E5F9-AD05-F373-6EF54D57B4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5-6 MeV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EC9C5B-8FE7-B56C-90A7-E4F405BE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545" y="2389302"/>
            <a:ext cx="4180455" cy="2852878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8F1DED3-D017-BF43-05A0-2A1D9252D09B}"/>
              </a:ext>
            </a:extLst>
          </p:cNvPr>
          <p:cNvSpPr txBox="1">
            <a:spLocks/>
          </p:cNvSpPr>
          <p:nvPr/>
        </p:nvSpPr>
        <p:spPr>
          <a:xfrm>
            <a:off x="1044263" y="1852798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SMLO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A58394-DA71-CF3B-0157-0CE86402B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89302"/>
            <a:ext cx="4180455" cy="2852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43C067-055F-1DC9-A44C-818A5A979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44" y="2388882"/>
            <a:ext cx="4180455" cy="28532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5D918E-3383-6C6D-246B-8EF730EE1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474" y="2403802"/>
            <a:ext cx="4180455" cy="2837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34DA7A-E451-EC5D-25D6-CF0BA55DB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7" y="2388882"/>
            <a:ext cx="4180454" cy="2852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3A61DB-6C71-BF93-0DBA-71C163161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617" y="2387821"/>
            <a:ext cx="4180455" cy="2852878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ABBC466B-69A2-FF59-CE86-1C63935E9B2D}"/>
              </a:ext>
            </a:extLst>
          </p:cNvPr>
          <p:cNvSpPr txBox="1">
            <a:spLocks/>
          </p:cNvSpPr>
          <p:nvPr/>
        </p:nvSpPr>
        <p:spPr>
          <a:xfrm>
            <a:off x="4914408" y="1851737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A0CBCFF-FCB6-476D-557F-FEF2049CA4A7}"/>
              </a:ext>
            </a:extLst>
          </p:cNvPr>
          <p:cNvSpPr txBox="1">
            <a:spLocks/>
          </p:cNvSpPr>
          <p:nvPr/>
        </p:nvSpPr>
        <p:spPr>
          <a:xfrm>
            <a:off x="8011545" y="1851737"/>
            <a:ext cx="418045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 de-excitation</a:t>
            </a:r>
          </a:p>
        </p:txBody>
      </p:sp>
    </p:spTree>
    <p:extLst>
      <p:ext uri="{BB962C8B-B14F-4D97-AF65-F5344CB8AC3E}">
        <p14:creationId xmlns:p14="http://schemas.microsoft.com/office/powerpoint/2010/main" val="200452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A5EF0-63FD-CBA5-8CE4-B2240FC9C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4CD2A-D8B9-8DD0-CA09-A87E206407A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4-5 MeV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22769D-07AF-D8E1-687E-D311DD64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545" y="2389302"/>
            <a:ext cx="4180455" cy="2852878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70C9125-07EC-1D48-CAEA-42C312A30FC6}"/>
              </a:ext>
            </a:extLst>
          </p:cNvPr>
          <p:cNvSpPr txBox="1">
            <a:spLocks/>
          </p:cNvSpPr>
          <p:nvPr/>
        </p:nvSpPr>
        <p:spPr>
          <a:xfrm>
            <a:off x="1044263" y="1852798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SMLO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059308-6F52-A161-542E-ADA7715A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89302"/>
            <a:ext cx="4180455" cy="2852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422E34-AD9C-BC18-63E4-843856573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44" y="2388882"/>
            <a:ext cx="4180455" cy="2853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78AF9F-093C-3C6D-3CBE-FCD2945C4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545" y="2388883"/>
            <a:ext cx="4180455" cy="28528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C0C89-8701-C5D7-EF5B-56F22AFA7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388881"/>
            <a:ext cx="4180456" cy="2852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4FC68-9924-796C-9044-6143736A3D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" y="2388882"/>
            <a:ext cx="4180456" cy="28528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08D16C-AE33-6BBB-1676-4AE52FC65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144" y="2388881"/>
            <a:ext cx="4180455" cy="2852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04BA32-A89A-57CA-5F1A-37D0F86B1A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8596" y="2388881"/>
            <a:ext cx="4192003" cy="28607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294F5A-2F2C-A1CE-3DB0-96FEE180E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6299" y="2388460"/>
            <a:ext cx="4158592" cy="2837958"/>
          </a:xfrm>
          <a:prstGeom prst="rect">
            <a:avLst/>
          </a:prstGeom>
        </p:spPr>
      </p:pic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3E56D347-8031-8B62-A762-C4C2A12DABE1}"/>
              </a:ext>
            </a:extLst>
          </p:cNvPr>
          <p:cNvSpPr txBox="1">
            <a:spLocks/>
          </p:cNvSpPr>
          <p:nvPr/>
        </p:nvSpPr>
        <p:spPr>
          <a:xfrm>
            <a:off x="4914408" y="1851737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3BE53E59-90EA-5188-6431-504925E18AB2}"/>
              </a:ext>
            </a:extLst>
          </p:cNvPr>
          <p:cNvSpPr txBox="1">
            <a:spLocks/>
          </p:cNvSpPr>
          <p:nvPr/>
        </p:nvSpPr>
        <p:spPr>
          <a:xfrm>
            <a:off x="8011545" y="1851737"/>
            <a:ext cx="418045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 de-excitation</a:t>
            </a:r>
          </a:p>
        </p:txBody>
      </p:sp>
    </p:spTree>
    <p:extLst>
      <p:ext uri="{BB962C8B-B14F-4D97-AF65-F5344CB8AC3E}">
        <p14:creationId xmlns:p14="http://schemas.microsoft.com/office/powerpoint/2010/main" val="82237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3B45F-32F9-AEFA-C74E-245965186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EA89-F983-8FCF-2381-00FB3692BA9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3-4 MeV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AF0F43-92A7-EBE9-490C-CE362D73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545" y="2389302"/>
            <a:ext cx="4180455" cy="2852878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68453C0-3FC8-44CA-98B1-4C63DCFF52C1}"/>
              </a:ext>
            </a:extLst>
          </p:cNvPr>
          <p:cNvSpPr txBox="1">
            <a:spLocks/>
          </p:cNvSpPr>
          <p:nvPr/>
        </p:nvSpPr>
        <p:spPr>
          <a:xfrm>
            <a:off x="1044263" y="1852798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SMLO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D352F6-94DB-443F-0BC7-7DC9A285D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89302"/>
            <a:ext cx="4180455" cy="2852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14F0D2-906C-8ACF-6E27-DD86EEB28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44" y="2388882"/>
            <a:ext cx="4180455" cy="2853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BD56F7-FC37-ABFF-708C-3483A6C71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545" y="2388883"/>
            <a:ext cx="4180455" cy="28528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D218F9-C69E-9931-DF1F-F4683565F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388881"/>
            <a:ext cx="4180456" cy="28528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1B9AF0-1219-6610-2F06-AE0537CBE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0144" y="2388881"/>
            <a:ext cx="4180455" cy="2852878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3F9498C-5B07-8E1D-D05D-9B83EDA3F20F}"/>
              </a:ext>
            </a:extLst>
          </p:cNvPr>
          <p:cNvSpPr txBox="1">
            <a:spLocks/>
          </p:cNvSpPr>
          <p:nvPr/>
        </p:nvSpPr>
        <p:spPr>
          <a:xfrm>
            <a:off x="4914408" y="1851737"/>
            <a:ext cx="209192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FAD631FB-F8A7-48D0-70FC-5D1D63128B56}"/>
              </a:ext>
            </a:extLst>
          </p:cNvPr>
          <p:cNvSpPr txBox="1">
            <a:spLocks/>
          </p:cNvSpPr>
          <p:nvPr/>
        </p:nvSpPr>
        <p:spPr>
          <a:xfrm>
            <a:off x="8011545" y="1851737"/>
            <a:ext cx="4180455" cy="4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D1M-QRPA de-excitation</a:t>
            </a:r>
          </a:p>
        </p:txBody>
      </p:sp>
    </p:spTree>
    <p:extLst>
      <p:ext uri="{BB962C8B-B14F-4D97-AF65-F5344CB8AC3E}">
        <p14:creationId xmlns:p14="http://schemas.microsoft.com/office/powerpoint/2010/main" val="2123598118"/>
      </p:ext>
    </p:extLst>
  </p:cSld>
  <p:clrMapOvr>
    <a:masterClrMapping/>
  </p:clrMapOvr>
</p:sld>
</file>

<file path=ppt/theme/theme1.xml><?xml version="1.0" encoding="utf-8"?>
<a:theme xmlns:a="http://schemas.openxmlformats.org/drawingml/2006/main" name="1_Berkeley_heritage">
  <a:themeElements>
    <a:clrScheme name="Berkeley heritage">
      <a:dk1>
        <a:srgbClr val="FDB515"/>
      </a:dk1>
      <a:lt1>
        <a:sysClr val="window" lastClr="FFFFFF"/>
      </a:lt1>
      <a:dk2>
        <a:srgbClr val="003262"/>
      </a:dk2>
      <a:lt2>
        <a:srgbClr val="C2B9A7"/>
      </a:lt2>
      <a:accent1>
        <a:srgbClr val="FDB500"/>
      </a:accent1>
      <a:accent2>
        <a:srgbClr val="D8661F"/>
      </a:accent2>
      <a:accent3>
        <a:srgbClr val="B9D3B6"/>
      </a:accent3>
      <a:accent4>
        <a:srgbClr val="584F29"/>
      </a:accent4>
      <a:accent5>
        <a:srgbClr val="00B2A5"/>
      </a:accent5>
      <a:accent6>
        <a:srgbClr val="F79646"/>
      </a:accent6>
      <a:hlink>
        <a:srgbClr val="00B0DA"/>
      </a:hlink>
      <a:folHlink>
        <a:srgbClr val="EE1F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Berkeley_Brights_Tessellations.thmx</Template>
  <TotalTime>25667</TotalTime>
  <Words>384</Words>
  <Application>Microsoft Office PowerPoint</Application>
  <PresentationFormat>Widescreen</PresentationFormat>
  <Paragraphs>86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Lucida Grande</vt:lpstr>
      <vt:lpstr>Wingdings</vt:lpstr>
      <vt:lpstr>1_Berkeley_heritage</vt:lpstr>
      <vt:lpstr>Comparison of theoretical calculations to Oslo-type data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thibault.laplace@outlook.com</cp:lastModifiedBy>
  <cp:revision>137</cp:revision>
  <dcterms:created xsi:type="dcterms:W3CDTF">2013-01-04T23:59:15Z</dcterms:created>
  <dcterms:modified xsi:type="dcterms:W3CDTF">2025-11-12T10:05:31Z</dcterms:modified>
</cp:coreProperties>
</file>