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5" r:id="rId1"/>
    <p:sldMasterId id="2147483657" r:id="rId2"/>
    <p:sldMasterId id="2147483659" r:id="rId3"/>
    <p:sldMasterId id="2147483661" r:id="rId4"/>
  </p:sldMasterIdLst>
  <p:notesMasterIdLst>
    <p:notesMasterId r:id="rId23"/>
  </p:notesMasterIdLst>
  <p:handoutMasterIdLst>
    <p:handoutMasterId r:id="rId24"/>
  </p:handoutMasterIdLst>
  <p:sldIdLst>
    <p:sldId id="256" r:id="rId5"/>
    <p:sldId id="416" r:id="rId6"/>
    <p:sldId id="490" r:id="rId7"/>
    <p:sldId id="494" r:id="rId8"/>
    <p:sldId id="493" r:id="rId9"/>
    <p:sldId id="495" r:id="rId10"/>
    <p:sldId id="499" r:id="rId11"/>
    <p:sldId id="492" r:id="rId12"/>
    <p:sldId id="433" r:id="rId13"/>
    <p:sldId id="457" r:id="rId14"/>
    <p:sldId id="456" r:id="rId15"/>
    <p:sldId id="496" r:id="rId16"/>
    <p:sldId id="497" r:id="rId17"/>
    <p:sldId id="459" r:id="rId18"/>
    <p:sldId id="476" r:id="rId19"/>
    <p:sldId id="469" r:id="rId20"/>
    <p:sldId id="498" r:id="rId21"/>
    <p:sldId id="500" r:id="rId22"/>
  </p:sldIdLst>
  <p:sldSz cx="9144000" cy="6858000" type="screen4x3"/>
  <p:notesSz cx="6797675" cy="9926638"/>
  <p:defaultTex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99FF"/>
    <a:srgbClr val="CCFFFF"/>
    <a:srgbClr val="FFFFCC"/>
    <a:srgbClr val="99CCFF"/>
    <a:srgbClr val="EFFF9C"/>
    <a:srgbClr val="006983"/>
    <a:srgbClr val="A33F1F"/>
    <a:srgbClr val="4D4D4D"/>
    <a:srgbClr val="FF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79592" autoAdjust="0"/>
  </p:normalViewPr>
  <p:slideViewPr>
    <p:cSldViewPr>
      <p:cViewPr>
        <p:scale>
          <a:sx n="80" d="100"/>
          <a:sy n="80" d="100"/>
        </p:scale>
        <p:origin x="-1344" y="-444"/>
      </p:cViewPr>
      <p:guideLst>
        <p:guide orient="horz" pos="2160"/>
        <p:guide pos="2880"/>
      </p:guideLst>
    </p:cSldViewPr>
  </p:slideViewPr>
  <p:notesTextViewPr>
    <p:cViewPr>
      <p:scale>
        <a:sx n="100" d="100"/>
        <a:sy n="100" d="100"/>
      </p:scale>
      <p:origin x="0" y="0"/>
    </p:cViewPr>
  </p:notesTextViewPr>
  <p:sorterViewPr>
    <p:cViewPr>
      <p:scale>
        <a:sx n="74" d="100"/>
        <a:sy n="74"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0898" name="Rectangle 2"/>
          <p:cNvSpPr>
            <a:spLocks noGrp="1" noChangeArrowheads="1"/>
          </p:cNvSpPr>
          <p:nvPr>
            <p:ph type="hdr" sz="quarter"/>
          </p:nvPr>
        </p:nvSpPr>
        <p:spPr bwMode="auto">
          <a:xfrm>
            <a:off x="0" y="1"/>
            <a:ext cx="2945935"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970" tIns="31485" rIns="62970" bIns="31485" numCol="1" anchor="t" anchorCtr="0" compatLnSpc="1">
            <a:prstTxWarp prst="textNoShape">
              <a:avLst/>
            </a:prstTxWarp>
          </a:bodyPr>
          <a:lstStyle>
            <a:lvl1pPr eaLnBrk="1" hangingPunct="1">
              <a:defRPr sz="800"/>
            </a:lvl1pPr>
          </a:lstStyle>
          <a:p>
            <a:endParaRPr lang="en-AU" dirty="0"/>
          </a:p>
        </p:txBody>
      </p:sp>
      <p:sp>
        <p:nvSpPr>
          <p:cNvPr id="720899" name="Rectangle 3"/>
          <p:cNvSpPr>
            <a:spLocks noGrp="1" noChangeArrowheads="1"/>
          </p:cNvSpPr>
          <p:nvPr>
            <p:ph type="dt" sz="quarter" idx="1"/>
          </p:nvPr>
        </p:nvSpPr>
        <p:spPr bwMode="auto">
          <a:xfrm>
            <a:off x="3851740" y="1"/>
            <a:ext cx="2945183"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970" tIns="31485" rIns="62970" bIns="31485" numCol="1" anchor="t" anchorCtr="0" compatLnSpc="1">
            <a:prstTxWarp prst="textNoShape">
              <a:avLst/>
            </a:prstTxWarp>
          </a:bodyPr>
          <a:lstStyle>
            <a:lvl1pPr algn="r" eaLnBrk="1" hangingPunct="1">
              <a:defRPr sz="800"/>
            </a:lvl1pPr>
          </a:lstStyle>
          <a:p>
            <a:endParaRPr lang="en-AU" dirty="0"/>
          </a:p>
        </p:txBody>
      </p:sp>
      <p:sp>
        <p:nvSpPr>
          <p:cNvPr id="720900" name="Rectangle 4"/>
          <p:cNvSpPr>
            <a:spLocks noGrp="1" noChangeArrowheads="1"/>
          </p:cNvSpPr>
          <p:nvPr>
            <p:ph type="ftr" sz="quarter" idx="2"/>
          </p:nvPr>
        </p:nvSpPr>
        <p:spPr bwMode="auto">
          <a:xfrm>
            <a:off x="0" y="9428164"/>
            <a:ext cx="294593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970" tIns="31485" rIns="62970" bIns="31485" numCol="1" anchor="b" anchorCtr="0" compatLnSpc="1">
            <a:prstTxWarp prst="textNoShape">
              <a:avLst/>
            </a:prstTxWarp>
          </a:bodyPr>
          <a:lstStyle>
            <a:lvl1pPr eaLnBrk="1" hangingPunct="1">
              <a:defRPr sz="800"/>
            </a:lvl1pPr>
          </a:lstStyle>
          <a:p>
            <a:endParaRPr lang="en-AU" dirty="0"/>
          </a:p>
        </p:txBody>
      </p:sp>
      <p:sp>
        <p:nvSpPr>
          <p:cNvPr id="720901" name="Rectangle 5"/>
          <p:cNvSpPr>
            <a:spLocks noGrp="1" noChangeArrowheads="1"/>
          </p:cNvSpPr>
          <p:nvPr>
            <p:ph type="sldNum" sz="quarter" idx="3"/>
          </p:nvPr>
        </p:nvSpPr>
        <p:spPr bwMode="auto">
          <a:xfrm>
            <a:off x="3851740" y="9428164"/>
            <a:ext cx="294518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970" tIns="31485" rIns="62970" bIns="31485" numCol="1" anchor="b" anchorCtr="0" compatLnSpc="1">
            <a:prstTxWarp prst="textNoShape">
              <a:avLst/>
            </a:prstTxWarp>
          </a:bodyPr>
          <a:lstStyle>
            <a:lvl1pPr algn="r" eaLnBrk="1" hangingPunct="1">
              <a:defRPr sz="800"/>
            </a:lvl1pPr>
          </a:lstStyle>
          <a:p>
            <a:fld id="{C2366735-1210-48F4-B25A-A42EB6154B6D}" type="slidenum">
              <a:rPr lang="en-AU"/>
              <a:pPr/>
              <a:t>‹#›</a:t>
            </a:fld>
            <a:endParaRPr lang="en-AU" dirty="0"/>
          </a:p>
        </p:txBody>
      </p:sp>
    </p:spTree>
    <p:extLst>
      <p:ext uri="{BB962C8B-B14F-4D97-AF65-F5344CB8AC3E}">
        <p14:creationId xmlns:p14="http://schemas.microsoft.com/office/powerpoint/2010/main" val="3464973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5935"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4" rIns="91426" bIns="45714" numCol="1" anchor="t" anchorCtr="0" compatLnSpc="1">
            <a:prstTxWarp prst="textNoShape">
              <a:avLst/>
            </a:prstTxWarp>
          </a:bodyPr>
          <a:lstStyle>
            <a:lvl1pPr defTabSz="914008" eaLnBrk="1" hangingPunct="1">
              <a:defRPr sz="1200"/>
            </a:lvl1pPr>
          </a:lstStyle>
          <a:p>
            <a:endParaRPr lang="en-AU" dirty="0"/>
          </a:p>
        </p:txBody>
      </p:sp>
      <p:sp>
        <p:nvSpPr>
          <p:cNvPr id="6147" name="Rectangle 3"/>
          <p:cNvSpPr>
            <a:spLocks noGrp="1" noChangeArrowheads="1"/>
          </p:cNvSpPr>
          <p:nvPr>
            <p:ph type="dt" idx="1"/>
          </p:nvPr>
        </p:nvSpPr>
        <p:spPr bwMode="auto">
          <a:xfrm>
            <a:off x="3849486" y="1"/>
            <a:ext cx="2947438"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4" rIns="91426" bIns="45714" numCol="1" anchor="t" anchorCtr="0" compatLnSpc="1">
            <a:prstTxWarp prst="textNoShape">
              <a:avLst/>
            </a:prstTxWarp>
          </a:bodyPr>
          <a:lstStyle>
            <a:lvl1pPr algn="r" defTabSz="914008" eaLnBrk="1" hangingPunct="1">
              <a:defRPr sz="1200"/>
            </a:lvl1pPr>
          </a:lstStyle>
          <a:p>
            <a:endParaRPr lang="en-AU" dirty="0"/>
          </a:p>
        </p:txBody>
      </p:sp>
      <p:sp>
        <p:nvSpPr>
          <p:cNvPr id="6148" name="Rectangle 4"/>
          <p:cNvSpPr>
            <a:spLocks noGrp="1" noRot="1" noChangeAspect="1" noChangeArrowheads="1" noTextEdit="1"/>
          </p:cNvSpPr>
          <p:nvPr>
            <p:ph type="sldImg" idx="2"/>
          </p:nvPr>
        </p:nvSpPr>
        <p:spPr bwMode="auto">
          <a:xfrm>
            <a:off x="228600" y="744538"/>
            <a:ext cx="3967163" cy="29765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401411" y="4027489"/>
            <a:ext cx="5994853"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4" rIns="91426" bIns="45714"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150" name="Rectangle 6"/>
          <p:cNvSpPr>
            <a:spLocks noGrp="1" noChangeArrowheads="1"/>
          </p:cNvSpPr>
          <p:nvPr>
            <p:ph type="ftr" sz="quarter" idx="4"/>
          </p:nvPr>
        </p:nvSpPr>
        <p:spPr bwMode="auto">
          <a:xfrm>
            <a:off x="0" y="9428164"/>
            <a:ext cx="294593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4" rIns="91426" bIns="45714" numCol="1" anchor="b" anchorCtr="0" compatLnSpc="1">
            <a:prstTxWarp prst="textNoShape">
              <a:avLst/>
            </a:prstTxWarp>
          </a:bodyPr>
          <a:lstStyle>
            <a:lvl1pPr defTabSz="914008" eaLnBrk="1" hangingPunct="1">
              <a:defRPr sz="1200"/>
            </a:lvl1pPr>
          </a:lstStyle>
          <a:p>
            <a:endParaRPr lang="en-AU" dirty="0"/>
          </a:p>
        </p:txBody>
      </p:sp>
      <p:sp>
        <p:nvSpPr>
          <p:cNvPr id="6151" name="Rectangle 7"/>
          <p:cNvSpPr>
            <a:spLocks noGrp="1" noChangeArrowheads="1"/>
          </p:cNvSpPr>
          <p:nvPr>
            <p:ph type="sldNum" sz="quarter" idx="5"/>
          </p:nvPr>
        </p:nvSpPr>
        <p:spPr bwMode="auto">
          <a:xfrm>
            <a:off x="3849486" y="9428164"/>
            <a:ext cx="294743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4" rIns="91426" bIns="45714" numCol="1" anchor="b" anchorCtr="0" compatLnSpc="1">
            <a:prstTxWarp prst="textNoShape">
              <a:avLst/>
            </a:prstTxWarp>
          </a:bodyPr>
          <a:lstStyle>
            <a:lvl1pPr algn="r" defTabSz="914008" eaLnBrk="1" hangingPunct="1">
              <a:defRPr sz="1200"/>
            </a:lvl1pPr>
          </a:lstStyle>
          <a:p>
            <a:fld id="{386D5F1B-53E7-4659-96D1-A3B4CE2A565E}" type="slidenum">
              <a:rPr lang="en-AU"/>
              <a:pPr/>
              <a:t>‹#›</a:t>
            </a:fld>
            <a:endParaRPr lang="en-AU" dirty="0"/>
          </a:p>
        </p:txBody>
      </p:sp>
    </p:spTree>
    <p:extLst>
      <p:ext uri="{BB962C8B-B14F-4D97-AF65-F5344CB8AC3E}">
        <p14:creationId xmlns:p14="http://schemas.microsoft.com/office/powerpoint/2010/main" val="28317144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1</a:t>
            </a:fld>
            <a:endParaRPr lang="en-AU" dirty="0"/>
          </a:p>
        </p:txBody>
      </p:sp>
    </p:spTree>
    <p:extLst>
      <p:ext uri="{BB962C8B-B14F-4D97-AF65-F5344CB8AC3E}">
        <p14:creationId xmlns:p14="http://schemas.microsoft.com/office/powerpoint/2010/main" val="2144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2</a:t>
            </a:fld>
            <a:endParaRPr lang="en-AU" dirty="0"/>
          </a:p>
        </p:txBody>
      </p:sp>
    </p:spTree>
    <p:extLst>
      <p:ext uri="{BB962C8B-B14F-4D97-AF65-F5344CB8AC3E}">
        <p14:creationId xmlns:p14="http://schemas.microsoft.com/office/powerpoint/2010/main" val="88463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388F2C2-7503-4CC2-AE80-BDFE9202302F}" type="slidenum">
              <a:rPr lang="en-AU" altLang="en-US" smtClean="0"/>
              <a:pPr>
                <a:defRPr/>
              </a:pPr>
              <a:t>6</a:t>
            </a:fld>
            <a:endParaRPr lang="en-AU" altLang="en-US" dirty="0"/>
          </a:p>
        </p:txBody>
      </p:sp>
    </p:spTree>
    <p:extLst>
      <p:ext uri="{BB962C8B-B14F-4D97-AF65-F5344CB8AC3E}">
        <p14:creationId xmlns:p14="http://schemas.microsoft.com/office/powerpoint/2010/main" val="25000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8</a:t>
            </a:fld>
            <a:endParaRPr lang="en-AU" dirty="0"/>
          </a:p>
        </p:txBody>
      </p:sp>
    </p:spTree>
    <p:extLst>
      <p:ext uri="{BB962C8B-B14F-4D97-AF65-F5344CB8AC3E}">
        <p14:creationId xmlns:p14="http://schemas.microsoft.com/office/powerpoint/2010/main" val="403320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9</a:t>
            </a:fld>
            <a:endParaRPr lang="en-AU" dirty="0"/>
          </a:p>
        </p:txBody>
      </p:sp>
    </p:spTree>
    <p:extLst>
      <p:ext uri="{BB962C8B-B14F-4D97-AF65-F5344CB8AC3E}">
        <p14:creationId xmlns:p14="http://schemas.microsoft.com/office/powerpoint/2010/main" val="403320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10</a:t>
            </a:fld>
            <a:endParaRPr lang="en-AU" dirty="0"/>
          </a:p>
        </p:txBody>
      </p:sp>
    </p:spTree>
    <p:extLst>
      <p:ext uri="{BB962C8B-B14F-4D97-AF65-F5344CB8AC3E}">
        <p14:creationId xmlns:p14="http://schemas.microsoft.com/office/powerpoint/2010/main" val="403320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6D5F1B-53E7-4659-96D1-A3B4CE2A565E}" type="slidenum">
              <a:rPr lang="en-AU" smtClean="0"/>
              <a:pPr/>
              <a:t>14</a:t>
            </a:fld>
            <a:endParaRPr lang="en-AU" dirty="0"/>
          </a:p>
        </p:txBody>
      </p:sp>
    </p:spTree>
    <p:extLst>
      <p:ext uri="{BB962C8B-B14F-4D97-AF65-F5344CB8AC3E}">
        <p14:creationId xmlns:p14="http://schemas.microsoft.com/office/powerpoint/2010/main" val="403320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66E53-A402-4F75-B0FA-8C754BAC0D6D}" type="slidenum">
              <a:rPr lang="en-AU"/>
              <a:pPr/>
              <a:t>16</a:t>
            </a:fld>
            <a:endParaRPr lang="en-AU" dirty="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r>
              <a:rPr lang="en-AU" dirty="0"/>
              <a:t>The next obvious super-giant is Olympic Dam. It is 45 times larger than Prominent Hill in terms of copper  resources. Although gold and uranium grades are not high in comparison to gold and uranium only deposits, the total resources of gold and uranium are huge and make it a super-giant gold and/or uranium deposit.</a:t>
            </a:r>
          </a:p>
          <a:p>
            <a:r>
              <a:rPr lang="en-AU" dirty="0"/>
              <a:t>I have only shown two super-giants. There are many in Australia and outside. Most super-giants sit alone. Some notable examples are:</a:t>
            </a:r>
          </a:p>
          <a:p>
            <a:r>
              <a:rPr lang="en-AU" dirty="0"/>
              <a:t>Mt Isa and Hilton/George Fisher: 35 Mt and 37 Mt respectively</a:t>
            </a:r>
          </a:p>
          <a:p>
            <a:r>
              <a:rPr lang="en-AU" dirty="0"/>
              <a:t>Mt Isa Copper:  ~15 Mt</a:t>
            </a:r>
          </a:p>
          <a:p>
            <a:r>
              <a:rPr lang="en-AU" dirty="0"/>
              <a:t>Telfer: ~ 760 T (gold)</a:t>
            </a:r>
          </a:p>
          <a:p>
            <a:r>
              <a:rPr lang="en-AU" dirty="0"/>
              <a:t>Bendigo: 1032 T (gold); Stawell: 170 T (gold)</a:t>
            </a:r>
          </a:p>
          <a:p>
            <a:r>
              <a:rPr lang="en-AU" dirty="0"/>
              <a:t>Murantau: 3950 T (gold); Amantaitu: 290 T (gold)</a:t>
            </a:r>
          </a:p>
          <a:p>
            <a:r>
              <a:rPr lang="en-AU" dirty="0"/>
              <a:t>Ashanti: 2070 T (gold); Prestea: 390 T (gold)</a:t>
            </a:r>
          </a:p>
          <a:p>
            <a:r>
              <a:rPr lang="en-AU" dirty="0"/>
              <a:t>Lubin (Poland): 52 Mt (Cu)</a:t>
            </a:r>
          </a:p>
          <a:p>
            <a:r>
              <a:rPr lang="en-AU" dirty="0"/>
              <a:t>Fungurume (Zaire): 41 Mt (Cu); Kolweizi: 36 Mt (Cu)</a:t>
            </a:r>
          </a:p>
          <a:p>
            <a:r>
              <a:rPr lang="en-AU" dirty="0"/>
              <a:t>Also mention porphyry Cu (e.g. Butte)</a:t>
            </a:r>
          </a:p>
          <a:p>
            <a:endParaRPr lang="en-AU" dirty="0"/>
          </a:p>
          <a:p>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89608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860550"/>
            <a:ext cx="2057400" cy="26225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11188" y="1860550"/>
            <a:ext cx="6022975" cy="2622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588370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AU" noProof="0" smtClean="0"/>
              <a:t>Click to edit Master Author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6425365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79494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18188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3995896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1612077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490286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28910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2002087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110237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425812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961628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162342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15692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11188" y="2482850"/>
            <a:ext cx="4038600" cy="396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02188" y="2482850"/>
            <a:ext cx="4038600" cy="396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009005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56187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936032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82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104401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3770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508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99053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860550"/>
            <a:ext cx="2057400" cy="10191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11188" y="1860550"/>
            <a:ext cx="6022975" cy="1019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73483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665603"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solidFill>
                  <a:schemeClr val="tx1"/>
                </a:solidFill>
              </a:defRPr>
            </a:lvl1pPr>
          </a:lstStyle>
          <a:p>
            <a:pPr lvl="0"/>
            <a:r>
              <a:rPr lang="en-AU" noProof="0" smtClean="0"/>
              <a:t>Click to edit Master Author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16285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67621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390666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3745302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91724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11188" y="2409825"/>
            <a:ext cx="4038600" cy="207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02188" y="2409825"/>
            <a:ext cx="4038600" cy="207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2274316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1338931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1676380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1346393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2789167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US" dirty="0" smtClean="0"/>
              <a:t>URAM 2014</a:t>
            </a:r>
            <a:endParaRPr lang="en-AU" dirty="0"/>
          </a:p>
        </p:txBody>
      </p:sp>
    </p:spTree>
    <p:extLst>
      <p:ext uri="{BB962C8B-B14F-4D97-AF65-F5344CB8AC3E}">
        <p14:creationId xmlns:p14="http://schemas.microsoft.com/office/powerpoint/2010/main" val="79957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8792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37223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356005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286708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URAM 2014</a:t>
            </a:r>
            <a:endParaRPr lang="en-AU" b="0" dirty="0"/>
          </a:p>
        </p:txBody>
      </p:sp>
    </p:spTree>
    <p:extLst>
      <p:ext uri="{BB962C8B-B14F-4D97-AF65-F5344CB8AC3E}">
        <p14:creationId xmlns:p14="http://schemas.microsoft.com/office/powerpoint/2010/main" val="37853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7" name="Rectangle 9"/>
          <p:cNvSpPr>
            <a:spLocks noGrp="1" noChangeArrowheads="1"/>
          </p:cNvSpPr>
          <p:nvPr>
            <p:ph type="body" idx="1"/>
          </p:nvPr>
        </p:nvSpPr>
        <p:spPr bwMode="auto">
          <a:xfrm>
            <a:off x="611188" y="2409825"/>
            <a:ext cx="82296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499" name="Rectangle 11"/>
          <p:cNvSpPr>
            <a:spLocks noGrp="1" noChangeArrowheads="1"/>
          </p:cNvSpPr>
          <p:nvPr>
            <p:ph type="title"/>
          </p:nvPr>
        </p:nvSpPr>
        <p:spPr bwMode="auto">
          <a:xfrm>
            <a:off x="614363" y="1860550"/>
            <a:ext cx="8229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p>
        </p:txBody>
      </p:sp>
      <p:sp>
        <p:nvSpPr>
          <p:cNvPr id="63500" name="Rectangle 12"/>
          <p:cNvSpPr>
            <a:spLocks noGrp="1" noChangeArrowheads="1"/>
          </p:cNvSpPr>
          <p:nvPr>
            <p:ph type="ftr" sz="quarter" idx="3"/>
          </p:nvPr>
        </p:nvSpPr>
        <p:spPr bwMode="auto">
          <a:xfrm>
            <a:off x="611188" y="5084763"/>
            <a:ext cx="8208962"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lnSpc>
                <a:spcPct val="80000"/>
              </a:lnSpc>
              <a:spcBef>
                <a:spcPct val="50000"/>
              </a:spcBef>
              <a:defRPr sz="1700" b="1">
                <a:solidFill>
                  <a:srgbClr val="4D4D4D"/>
                </a:solidFill>
              </a:defRPr>
            </a:lvl1pPr>
          </a:lstStyle>
          <a:p>
            <a:r>
              <a:rPr lang="en-US" dirty="0" smtClean="0"/>
              <a:t>URAM 2014</a:t>
            </a:r>
            <a:endParaRPr lang="en-AU" b="0" dirty="0"/>
          </a:p>
        </p:txBody>
      </p:sp>
    </p:spTree>
  </p:cSld>
  <p:clrMap bg1="lt1" tx1="dk1" bg2="lt2" tx2="dk2" accent1="accent1" accent2="accent2" accent3="accent3" accent4="accent4" accent5="accent5" accent6="accent6" hlink="hlink" folHlink="folHlink"/>
  <p:sldLayoutIdLst>
    <p:sldLayoutId id="2147483656"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rgbClr val="006983"/>
          </a:solidFill>
          <a:latin typeface="Arial" charset="0"/>
        </a:defRPr>
      </a:lvl2pPr>
      <a:lvl3pPr algn="l" rtl="0" fontAlgn="base">
        <a:spcBef>
          <a:spcPct val="0"/>
        </a:spcBef>
        <a:spcAft>
          <a:spcPct val="0"/>
        </a:spcAft>
        <a:defRPr sz="2600" b="1">
          <a:solidFill>
            <a:srgbClr val="006983"/>
          </a:solidFill>
          <a:latin typeface="Arial" charset="0"/>
        </a:defRPr>
      </a:lvl3pPr>
      <a:lvl4pPr algn="l" rtl="0" fontAlgn="base">
        <a:spcBef>
          <a:spcPct val="0"/>
        </a:spcBef>
        <a:spcAft>
          <a:spcPct val="0"/>
        </a:spcAft>
        <a:defRPr sz="2600" b="1">
          <a:solidFill>
            <a:srgbClr val="006983"/>
          </a:solidFill>
          <a:latin typeface="Arial" charset="0"/>
        </a:defRPr>
      </a:lvl4pPr>
      <a:lvl5pPr algn="l" rtl="0" fontAlgn="base">
        <a:spcBef>
          <a:spcPct val="0"/>
        </a:spcBef>
        <a:spcAft>
          <a:spcPct val="0"/>
        </a:spcAft>
        <a:defRPr sz="2600" b="1">
          <a:solidFill>
            <a:srgbClr val="006983"/>
          </a:solidFill>
          <a:latin typeface="Arial" charset="0"/>
        </a:defRPr>
      </a:lvl5pPr>
      <a:lvl6pPr marL="457200" algn="l" rtl="0" fontAlgn="base">
        <a:spcBef>
          <a:spcPct val="0"/>
        </a:spcBef>
        <a:spcAft>
          <a:spcPct val="0"/>
        </a:spcAft>
        <a:defRPr sz="2600" b="1">
          <a:solidFill>
            <a:srgbClr val="006983"/>
          </a:solidFill>
          <a:latin typeface="Arial" charset="0"/>
        </a:defRPr>
      </a:lvl6pPr>
      <a:lvl7pPr marL="914400" algn="l" rtl="0" fontAlgn="base">
        <a:spcBef>
          <a:spcPct val="0"/>
        </a:spcBef>
        <a:spcAft>
          <a:spcPct val="0"/>
        </a:spcAft>
        <a:defRPr sz="2600" b="1">
          <a:solidFill>
            <a:srgbClr val="006983"/>
          </a:solidFill>
          <a:latin typeface="Arial" charset="0"/>
        </a:defRPr>
      </a:lvl7pPr>
      <a:lvl8pPr marL="1371600" algn="l" rtl="0" fontAlgn="base">
        <a:spcBef>
          <a:spcPct val="0"/>
        </a:spcBef>
        <a:spcAft>
          <a:spcPct val="0"/>
        </a:spcAft>
        <a:defRPr sz="2600" b="1">
          <a:solidFill>
            <a:srgbClr val="006983"/>
          </a:solidFill>
          <a:latin typeface="Arial" charset="0"/>
        </a:defRPr>
      </a:lvl8pPr>
      <a:lvl9pPr marL="1828800" algn="l" rtl="0" fontAlgn="base">
        <a:spcBef>
          <a:spcPct val="0"/>
        </a:spcBef>
        <a:spcAft>
          <a:spcPct val="0"/>
        </a:spcAft>
        <a:defRPr sz="2600" b="1">
          <a:solidFill>
            <a:srgbClr val="006983"/>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5113" algn="l" rtl="0" fontAlgn="base">
        <a:spcBef>
          <a:spcPct val="25000"/>
        </a:spcBef>
        <a:spcAft>
          <a:spcPct val="0"/>
        </a:spcAft>
        <a:buFont typeface="Arial" charset="0"/>
        <a:buChar char="–"/>
        <a:defRPr sz="2000">
          <a:solidFill>
            <a:srgbClr val="4D4D4D"/>
          </a:solidFill>
          <a:latin typeface="+mn-lt"/>
        </a:defRPr>
      </a:lvl3pPr>
      <a:lvl4pPr marL="1344613" indent="-268288" algn="l" rtl="0" fontAlgn="base">
        <a:spcBef>
          <a:spcPct val="25000"/>
        </a:spcBef>
        <a:spcAft>
          <a:spcPct val="0"/>
        </a:spcAft>
        <a:buChar char="•"/>
        <a:defRPr sz="2000">
          <a:solidFill>
            <a:srgbClr val="4D4D4D"/>
          </a:solidFill>
          <a:latin typeface="+mn-lt"/>
        </a:defRPr>
      </a:lvl4pPr>
      <a:lvl5pPr marL="1792288" indent="-268288" algn="l" rtl="0" fontAlgn="base">
        <a:spcBef>
          <a:spcPct val="25000"/>
        </a:spcBef>
        <a:spcAft>
          <a:spcPct val="0"/>
        </a:spcAft>
        <a:buFont typeface="Arial" charset="0"/>
        <a:buChar char="–"/>
        <a:defRPr sz="2000">
          <a:solidFill>
            <a:srgbClr val="4D4D4D"/>
          </a:solidFill>
          <a:latin typeface="+mn-lt"/>
        </a:defRPr>
      </a:lvl5pPr>
      <a:lvl6pPr marL="2249488" indent="-268288" algn="l" rtl="0" fontAlgn="base">
        <a:spcBef>
          <a:spcPct val="25000"/>
        </a:spcBef>
        <a:spcAft>
          <a:spcPct val="0"/>
        </a:spcAft>
        <a:buFont typeface="Arial" charset="0"/>
        <a:buChar char="–"/>
        <a:defRPr sz="2000">
          <a:solidFill>
            <a:srgbClr val="4D4D4D"/>
          </a:solidFill>
          <a:latin typeface="+mn-lt"/>
        </a:defRPr>
      </a:lvl6pPr>
      <a:lvl7pPr marL="2706688" indent="-268288" algn="l" rtl="0" fontAlgn="base">
        <a:spcBef>
          <a:spcPct val="25000"/>
        </a:spcBef>
        <a:spcAft>
          <a:spcPct val="0"/>
        </a:spcAft>
        <a:buFont typeface="Arial" charset="0"/>
        <a:buChar char="–"/>
        <a:defRPr sz="2000">
          <a:solidFill>
            <a:srgbClr val="4D4D4D"/>
          </a:solidFill>
          <a:latin typeface="+mn-lt"/>
        </a:defRPr>
      </a:lvl7pPr>
      <a:lvl8pPr marL="3163888" indent="-268288" algn="l" rtl="0" fontAlgn="base">
        <a:spcBef>
          <a:spcPct val="25000"/>
        </a:spcBef>
        <a:spcAft>
          <a:spcPct val="0"/>
        </a:spcAft>
        <a:buFont typeface="Arial" charset="0"/>
        <a:buChar char="–"/>
        <a:defRPr sz="2000">
          <a:solidFill>
            <a:srgbClr val="4D4D4D"/>
          </a:solidFill>
          <a:latin typeface="+mn-lt"/>
        </a:defRPr>
      </a:lvl8pPr>
      <a:lvl9pPr marL="3621088" indent="-268288" algn="l" rtl="0" fontAlgn="base">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r>
              <a:rPr lang="en-US" dirty="0" smtClean="0"/>
              <a:t>URAM 2014</a:t>
            </a:r>
            <a:endParaRPr lang="en-AU" dirty="0"/>
          </a:p>
        </p:txBody>
      </p:sp>
    </p:spTree>
  </p:cSld>
  <p:clrMap bg1="lt1" tx1="dk1" bg2="lt2" tx2="dk2" accent1="accent1" accent2="accent2" accent3="accent3" accent4="accent4" accent5="accent5" accent6="accent6" hlink="hlink" folHlink="folHlink"/>
  <p:sldLayoutIdLst>
    <p:sldLayoutId id="2147483658"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614363" y="1860550"/>
            <a:ext cx="822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p>
        </p:txBody>
      </p:sp>
      <p:sp>
        <p:nvSpPr>
          <p:cNvPr id="413699" name="Rectangle 3"/>
          <p:cNvSpPr>
            <a:spLocks noGrp="1" noChangeArrowheads="1"/>
          </p:cNvSpPr>
          <p:nvPr>
            <p:ph type="body" idx="1"/>
          </p:nvPr>
        </p:nvSpPr>
        <p:spPr bwMode="auto">
          <a:xfrm>
            <a:off x="611188" y="2482850"/>
            <a:ext cx="822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Author style</a:t>
            </a:r>
          </a:p>
        </p:txBody>
      </p:sp>
    </p:spTree>
  </p:cSld>
  <p:clrMap bg1="lt1" tx1="dk1" bg2="lt2" tx2="dk2" accent1="accent1" accent2="accent2" accent3="accent3" accent4="accent4" accent5="accent5" accent6="accent6" hlink="hlink" folHlink="folHlink"/>
  <p:sldLayoutIdLst>
    <p:sldLayoutId id="2147483660"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dt="0"/>
  <p:txStyles>
    <p:titleStyle>
      <a:lvl1pPr algn="l" rtl="0" fontAlgn="base">
        <a:spcBef>
          <a:spcPct val="0"/>
        </a:spcBef>
        <a:spcAft>
          <a:spcPct val="0"/>
        </a:spcAft>
        <a:defRPr sz="3000" b="1">
          <a:solidFill>
            <a:srgbClr val="4D4D4D"/>
          </a:solidFill>
          <a:latin typeface="+mj-lt"/>
          <a:ea typeface="+mj-ea"/>
          <a:cs typeface="+mj-cs"/>
        </a:defRPr>
      </a:lvl1pPr>
      <a:lvl2pPr algn="l" rtl="0" fontAlgn="base">
        <a:spcBef>
          <a:spcPct val="0"/>
        </a:spcBef>
        <a:spcAft>
          <a:spcPct val="0"/>
        </a:spcAft>
        <a:defRPr sz="3000" b="1">
          <a:solidFill>
            <a:srgbClr val="4D4D4D"/>
          </a:solidFill>
          <a:latin typeface="Arial" charset="0"/>
        </a:defRPr>
      </a:lvl2pPr>
      <a:lvl3pPr algn="l" rtl="0" fontAlgn="base">
        <a:spcBef>
          <a:spcPct val="0"/>
        </a:spcBef>
        <a:spcAft>
          <a:spcPct val="0"/>
        </a:spcAft>
        <a:defRPr sz="3000" b="1">
          <a:solidFill>
            <a:srgbClr val="4D4D4D"/>
          </a:solidFill>
          <a:latin typeface="Arial" charset="0"/>
        </a:defRPr>
      </a:lvl3pPr>
      <a:lvl4pPr algn="l" rtl="0" fontAlgn="base">
        <a:spcBef>
          <a:spcPct val="0"/>
        </a:spcBef>
        <a:spcAft>
          <a:spcPct val="0"/>
        </a:spcAft>
        <a:defRPr sz="3000" b="1">
          <a:solidFill>
            <a:srgbClr val="4D4D4D"/>
          </a:solidFill>
          <a:latin typeface="Arial" charset="0"/>
        </a:defRPr>
      </a:lvl4pPr>
      <a:lvl5pPr algn="l" rtl="0" fontAlgn="base">
        <a:spcBef>
          <a:spcPct val="0"/>
        </a:spcBef>
        <a:spcAft>
          <a:spcPct val="0"/>
        </a:spcAft>
        <a:defRPr sz="3000" b="1">
          <a:solidFill>
            <a:srgbClr val="4D4D4D"/>
          </a:solidFill>
          <a:latin typeface="Arial" charset="0"/>
        </a:defRPr>
      </a:lvl5pPr>
      <a:lvl6pPr marL="457200" algn="l" rtl="0" fontAlgn="base">
        <a:spcBef>
          <a:spcPct val="0"/>
        </a:spcBef>
        <a:spcAft>
          <a:spcPct val="0"/>
        </a:spcAft>
        <a:defRPr sz="3000" b="1">
          <a:solidFill>
            <a:srgbClr val="4D4D4D"/>
          </a:solidFill>
          <a:latin typeface="Arial" charset="0"/>
        </a:defRPr>
      </a:lvl6pPr>
      <a:lvl7pPr marL="914400" algn="l" rtl="0" fontAlgn="base">
        <a:spcBef>
          <a:spcPct val="0"/>
        </a:spcBef>
        <a:spcAft>
          <a:spcPct val="0"/>
        </a:spcAft>
        <a:defRPr sz="3000" b="1">
          <a:solidFill>
            <a:srgbClr val="4D4D4D"/>
          </a:solidFill>
          <a:latin typeface="Arial" charset="0"/>
        </a:defRPr>
      </a:lvl7pPr>
      <a:lvl8pPr marL="1371600" algn="l" rtl="0" fontAlgn="base">
        <a:spcBef>
          <a:spcPct val="0"/>
        </a:spcBef>
        <a:spcAft>
          <a:spcPct val="0"/>
        </a:spcAft>
        <a:defRPr sz="3000" b="1">
          <a:solidFill>
            <a:srgbClr val="4D4D4D"/>
          </a:solidFill>
          <a:latin typeface="Arial" charset="0"/>
        </a:defRPr>
      </a:lvl8pPr>
      <a:lvl9pPr marL="1828800" algn="l" rtl="0" fontAlgn="base">
        <a:spcBef>
          <a:spcPct val="0"/>
        </a:spcBef>
        <a:spcAft>
          <a:spcPct val="0"/>
        </a:spcAft>
        <a:defRPr sz="3000" b="1">
          <a:solidFill>
            <a:srgbClr val="4D4D4D"/>
          </a:solidFill>
          <a:latin typeface="Arial" charset="0"/>
        </a:defRPr>
      </a:lvl9pPr>
    </p:titleStyle>
    <p:bodyStyle>
      <a:lvl1pPr marL="342900" indent="-342900" algn="l" rtl="0" fontAlgn="base">
        <a:spcBef>
          <a:spcPct val="20000"/>
        </a:spcBef>
        <a:spcAft>
          <a:spcPct val="0"/>
        </a:spcAft>
        <a:defRPr sz="2000">
          <a:solidFill>
            <a:srgbClr val="4D4D4D"/>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p>
        </p:txBody>
      </p:sp>
      <p:sp>
        <p:nvSpPr>
          <p:cNvPr id="664579"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64580"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r>
              <a:rPr lang="en-US" dirty="0" smtClean="0"/>
              <a:t>URAM 2014</a:t>
            </a:r>
            <a:endParaRPr lang="en-AU" dirty="0"/>
          </a:p>
        </p:txBody>
      </p:sp>
    </p:spTree>
  </p:cSld>
  <p:clrMap bg1="lt1" tx1="dk1" bg2="lt2" tx2="dk2" accent1="accent1" accent2="accent2" accent3="accent3" accent4="accent4" accent5="accent5" accent6="accent6" hlink="hlink" folHlink="folHlink"/>
  <p:sldLayoutIdLst>
    <p:sldLayoutId id="214748366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dt="0"/>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2200">
          <a:solidFill>
            <a:schemeClr val="bg1"/>
          </a:solidFill>
          <a:latin typeface="+mn-lt"/>
          <a:ea typeface="+mn-ea"/>
          <a:cs typeface="+mn-cs"/>
        </a:defRPr>
      </a:lvl1pPr>
      <a:lvl2pPr marL="447675" indent="-268288" algn="l" rtl="0" fontAlgn="base">
        <a:spcBef>
          <a:spcPct val="50000"/>
        </a:spcBef>
        <a:spcAft>
          <a:spcPct val="0"/>
        </a:spcAft>
        <a:buChar char="•"/>
        <a:defRPr sz="2200">
          <a:solidFill>
            <a:schemeClr val="bg1"/>
          </a:solidFill>
          <a:latin typeface="+mn-lt"/>
        </a:defRPr>
      </a:lvl2pPr>
      <a:lvl3pPr marL="895350" indent="-268288" algn="l" rtl="0" fontAlgn="base">
        <a:spcBef>
          <a:spcPct val="25000"/>
        </a:spcBef>
        <a:spcAft>
          <a:spcPct val="0"/>
        </a:spcAft>
        <a:buFont typeface="Arial" charset="0"/>
        <a:buChar char="–"/>
        <a:defRPr sz="2000">
          <a:solidFill>
            <a:schemeClr val="bg1"/>
          </a:solidFill>
          <a:latin typeface="+mn-lt"/>
        </a:defRPr>
      </a:lvl3pPr>
      <a:lvl4pPr marL="1350963" indent="-271463" algn="l" rtl="0" fontAlgn="base">
        <a:spcBef>
          <a:spcPct val="25000"/>
        </a:spcBef>
        <a:spcAft>
          <a:spcPct val="0"/>
        </a:spcAft>
        <a:buChar char="•"/>
        <a:defRPr sz="2000">
          <a:solidFill>
            <a:schemeClr val="bg1"/>
          </a:solidFill>
          <a:latin typeface="+mn-lt"/>
        </a:defRPr>
      </a:lvl4pPr>
      <a:lvl5pPr marL="1792288" indent="-261938" algn="l" rtl="0" fontAlgn="base">
        <a:spcBef>
          <a:spcPct val="25000"/>
        </a:spcBef>
        <a:spcAft>
          <a:spcPct val="0"/>
        </a:spcAft>
        <a:buFont typeface="Arial" charset="0"/>
        <a:buChar char="–"/>
        <a:defRPr sz="2000">
          <a:solidFill>
            <a:schemeClr val="bg1"/>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www.ga.gov.au/minerals/projects/concluded-projects/uranium-systems.html" TargetMode="External"/><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hyperlink" Target="http://www.ga.gov.au/minerals/projects/concluded-projects/mineral-potential.html"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ga.gov.au/minerals/projects/concluded-projects/uranium-systems.html" TargetMode="External"/><Relationship Id="rId2" Type="http://schemas.openxmlformats.org/officeDocument/2006/relationships/hyperlink" Target="http://www.ga.gov.au/minerals/projects/concluded-projects/mineral-potential.html"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projects\metallogeny\uranium\AEM\subhash_aem_disc\photos\IMG_6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21" y="2561999"/>
            <a:ext cx="8798467" cy="4249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2978" name="Rectangle 2"/>
          <p:cNvSpPr>
            <a:spLocks noGrp="1" noChangeArrowheads="1"/>
          </p:cNvSpPr>
          <p:nvPr>
            <p:ph type="ctrTitle"/>
          </p:nvPr>
        </p:nvSpPr>
        <p:spPr>
          <a:xfrm>
            <a:off x="613569" y="1484784"/>
            <a:ext cx="7916862" cy="1017844"/>
          </a:xfrm>
          <a:noFill/>
          <a:ln/>
        </p:spPr>
        <p:txBody>
          <a:bodyPr/>
          <a:lstStyle/>
          <a:p>
            <a:pPr algn="ctr"/>
            <a:r>
              <a:rPr lang="en-AU" dirty="0" smtClean="0"/>
              <a:t>Methods of Mineral Potential Assessment: A Mineral Systems Approach</a:t>
            </a:r>
            <a:endParaRPr lang="en-AU" dirty="0"/>
          </a:p>
        </p:txBody>
      </p:sp>
      <p:sp>
        <p:nvSpPr>
          <p:cNvPr id="382984" name="AutoShape 8" descr="image003"/>
          <p:cNvSpPr>
            <a:spLocks noChangeAspect="1" noChangeArrowheads="1"/>
          </p:cNvSpPr>
          <p:nvPr/>
        </p:nvSpPr>
        <p:spPr bwMode="auto">
          <a:xfrm>
            <a:off x="952500" y="-119063"/>
            <a:ext cx="7239000" cy="7096126"/>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7" name="Rectangle 5"/>
          <p:cNvSpPr txBox="1">
            <a:spLocks noChangeArrowheads="1"/>
          </p:cNvSpPr>
          <p:nvPr/>
        </p:nvSpPr>
        <p:spPr bwMode="auto">
          <a:xfrm>
            <a:off x="7561430" y="6237312"/>
            <a:ext cx="1260140" cy="46384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000" tIns="46800" rIns="90000" bIns="46800" numCol="1" anchor="t" anchorCtr="0" compatLnSpc="1">
            <a:prstTxWarp prst="textNoShape">
              <a:avLst/>
            </a:prstTxWarp>
            <a:spAutoFit/>
          </a:bodyPr>
          <a:lstStyle>
            <a:lvl1pPr algn="l" rtl="0" fontAlgn="base">
              <a:spcBef>
                <a:spcPct val="50000"/>
              </a:spcBef>
              <a:spcAft>
                <a:spcPct val="0"/>
              </a:spcAft>
              <a:defRPr sz="20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a:lstStyle>
          <a:p>
            <a:r>
              <a:rPr lang="en-AU" sz="2400" dirty="0" smtClean="0">
                <a:solidFill>
                  <a:schemeClr val="bg1"/>
                </a:solidFill>
              </a:rPr>
              <a:t>Ranger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6627" y="-27384"/>
            <a:ext cx="8624888" cy="646331"/>
          </a:xfrm>
        </p:spPr>
        <p:txBody>
          <a:bodyPr/>
          <a:lstStyle/>
          <a:p>
            <a:r>
              <a:rPr lang="en-AU" sz="3600" b="0" dirty="0" smtClean="0"/>
              <a:t>Seven important geological factors</a:t>
            </a:r>
            <a:endParaRPr lang="en-AU" sz="3600" b="0" dirty="0"/>
          </a:p>
        </p:txBody>
      </p:sp>
      <p:sp>
        <p:nvSpPr>
          <p:cNvPr id="752643" name="Rectangle 3"/>
          <p:cNvSpPr>
            <a:spLocks noGrp="1" noChangeArrowheads="1"/>
          </p:cNvSpPr>
          <p:nvPr>
            <p:ph type="body" idx="1"/>
          </p:nvPr>
        </p:nvSpPr>
        <p:spPr>
          <a:xfrm>
            <a:off x="112701" y="692696"/>
            <a:ext cx="8851787" cy="5832648"/>
          </a:xfrm>
        </p:spPr>
        <p:txBody>
          <a:bodyPr/>
          <a:lstStyle/>
          <a:p>
            <a:pPr marL="514350" indent="-514350">
              <a:buFont typeface="+mj-lt"/>
              <a:buAutoNum type="arabicPeriod"/>
            </a:pPr>
            <a:r>
              <a:rPr lang="en-AU" sz="3200" dirty="0" smtClean="0">
                <a:solidFill>
                  <a:srgbClr val="6699FF"/>
                </a:solidFill>
                <a:latin typeface="Arial Narrow" panose="020B0606020202030204" pitchFamily="34" charset="0"/>
              </a:rPr>
              <a:t>Source of fluids and ligands</a:t>
            </a:r>
          </a:p>
          <a:p>
            <a:pPr marL="514350" indent="-514350">
              <a:buFont typeface="+mj-lt"/>
              <a:buAutoNum type="arabicPeriod"/>
            </a:pPr>
            <a:r>
              <a:rPr lang="en-AU" sz="3200" dirty="0" smtClean="0">
                <a:solidFill>
                  <a:schemeClr val="tx1"/>
                </a:solidFill>
                <a:latin typeface="Arial Narrow" panose="020B0606020202030204" pitchFamily="34" charset="0"/>
              </a:rPr>
              <a:t>Source of metals and other components</a:t>
            </a:r>
          </a:p>
          <a:p>
            <a:pPr marL="514350" indent="-514350">
              <a:buFont typeface="+mj-lt"/>
              <a:buAutoNum type="arabicPeriod"/>
            </a:pPr>
            <a:r>
              <a:rPr lang="en-AU" sz="3200" dirty="0" smtClean="0">
                <a:solidFill>
                  <a:srgbClr val="6699FF"/>
                </a:solidFill>
                <a:latin typeface="Arial Narrow" panose="020B0606020202030204" pitchFamily="34" charset="0"/>
              </a:rPr>
              <a:t>Migration pathways (inflow and outflow zones)</a:t>
            </a:r>
          </a:p>
          <a:p>
            <a:pPr marL="514350" indent="-514350">
              <a:buFont typeface="+mj-lt"/>
              <a:buAutoNum type="arabicPeriod"/>
            </a:pPr>
            <a:r>
              <a:rPr lang="en-AU" sz="3200" dirty="0" smtClean="0">
                <a:solidFill>
                  <a:schemeClr val="tx1"/>
                </a:solidFill>
                <a:latin typeface="Arial Narrow" panose="020B0606020202030204" pitchFamily="34" charset="0"/>
              </a:rPr>
              <a:t>Thermal gradients</a:t>
            </a:r>
          </a:p>
          <a:p>
            <a:pPr marL="514350" indent="-514350">
              <a:buFont typeface="+mj-lt"/>
              <a:buAutoNum type="arabicPeriod"/>
            </a:pPr>
            <a:r>
              <a:rPr lang="en-AU" sz="3200" dirty="0" smtClean="0">
                <a:solidFill>
                  <a:srgbClr val="6699FF"/>
                </a:solidFill>
                <a:latin typeface="Arial Narrow" panose="020B0606020202030204" pitchFamily="34" charset="0"/>
              </a:rPr>
              <a:t>Source of energy to transport fluid and metals</a:t>
            </a:r>
          </a:p>
          <a:p>
            <a:pPr marL="514350" indent="-514350">
              <a:buFont typeface="+mj-lt"/>
              <a:buAutoNum type="arabicPeriod"/>
            </a:pPr>
            <a:r>
              <a:rPr lang="en-AU" sz="3200" dirty="0" smtClean="0">
                <a:solidFill>
                  <a:schemeClr val="tx1"/>
                </a:solidFill>
                <a:latin typeface="Arial Narrow" panose="020B0606020202030204" pitchFamily="34" charset="0"/>
              </a:rPr>
              <a:t>Mechanical and structural focusing mechanism at the trap site</a:t>
            </a:r>
          </a:p>
          <a:p>
            <a:pPr marL="514350" indent="-514350">
              <a:buFont typeface="+mj-lt"/>
              <a:buAutoNum type="arabicPeriod"/>
            </a:pPr>
            <a:r>
              <a:rPr lang="en-AU" sz="3200" dirty="0" smtClean="0">
                <a:solidFill>
                  <a:srgbClr val="6699FF"/>
                </a:solidFill>
                <a:latin typeface="Arial Narrow" panose="020B0606020202030204" pitchFamily="34" charset="0"/>
              </a:rPr>
              <a:t>Chemical and/or physical cause for precipitation at the trap site</a:t>
            </a:r>
          </a:p>
          <a:p>
            <a:endParaRPr lang="en-AU" sz="2800" dirty="0" smtClean="0">
              <a:solidFill>
                <a:schemeClr val="tx1"/>
              </a:solidFill>
            </a:endParaRPr>
          </a:p>
        </p:txBody>
      </p:sp>
      <p:sp>
        <p:nvSpPr>
          <p:cNvPr id="2" name="Footer Placeholder 1"/>
          <p:cNvSpPr>
            <a:spLocks noGrp="1"/>
          </p:cNvSpPr>
          <p:nvPr>
            <p:ph type="ftr" sz="quarter" idx="10"/>
          </p:nvPr>
        </p:nvSpPr>
        <p:spPr/>
        <p:txBody>
          <a:bodyPr/>
          <a:lstStyle/>
          <a:p>
            <a:r>
              <a:rPr lang="en-US" dirty="0" smtClean="0"/>
              <a:t>URAM 2014</a:t>
            </a:r>
            <a:endParaRPr lang="en-AU" dirty="0"/>
          </a:p>
        </p:txBody>
      </p:sp>
    </p:spTree>
    <p:extLst>
      <p:ext uri="{BB962C8B-B14F-4D97-AF65-F5344CB8AC3E}">
        <p14:creationId xmlns:p14="http://schemas.microsoft.com/office/powerpoint/2010/main" val="3151357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1" y="692696"/>
            <a:ext cx="8559311" cy="5957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noChangeArrowheads="1"/>
          </p:cNvSpPr>
          <p:nvPr/>
        </p:nvSpPr>
        <p:spPr>
          <a:xfrm>
            <a:off x="285584" y="-27384"/>
            <a:ext cx="8624888" cy="949274"/>
          </a:xfrm>
          <a:prstGeom prst="rect">
            <a:avLst/>
          </a:prstGeom>
        </p:spPr>
        <p:txBody>
          <a:bodyPr/>
          <a:lst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r>
              <a:rPr lang="en-AU" sz="3600" b="0" dirty="0" smtClean="0"/>
              <a:t>Mineral system</a:t>
            </a:r>
            <a:r>
              <a:rPr lang="en-AU" sz="3200" b="0" dirty="0" smtClean="0"/>
              <a:t> (</a:t>
            </a:r>
            <a:r>
              <a:rPr lang="en-AU" sz="2400" b="0" dirty="0" smtClean="0"/>
              <a:t>Knox-Robinson &amp; Wyborn, 1997</a:t>
            </a:r>
            <a:r>
              <a:rPr lang="en-AU" sz="3200" b="0" dirty="0" smtClean="0"/>
              <a:t>)</a:t>
            </a:r>
            <a:endParaRPr lang="en-AU" b="0" dirty="0"/>
          </a:p>
        </p:txBody>
      </p:sp>
      <p:sp>
        <p:nvSpPr>
          <p:cNvPr id="2" name="Footer Placeholder 1"/>
          <p:cNvSpPr>
            <a:spLocks noGrp="1"/>
          </p:cNvSpPr>
          <p:nvPr>
            <p:ph type="ftr" sz="quarter" idx="10"/>
          </p:nvPr>
        </p:nvSpPr>
        <p:spPr/>
        <p:txBody>
          <a:bodyPr/>
          <a:lstStyle/>
          <a:p>
            <a:r>
              <a:rPr lang="en-US" dirty="0" smtClean="0"/>
              <a:t>URAM 2014</a:t>
            </a:r>
            <a:endParaRPr lang="en-AU" dirty="0"/>
          </a:p>
        </p:txBody>
      </p:sp>
      <p:sp>
        <p:nvSpPr>
          <p:cNvPr id="5" name="Rectangle 2"/>
          <p:cNvSpPr txBox="1">
            <a:spLocks noChangeArrowheads="1"/>
          </p:cNvSpPr>
          <p:nvPr/>
        </p:nvSpPr>
        <p:spPr>
          <a:xfrm>
            <a:off x="2733394" y="1212776"/>
            <a:ext cx="3816424" cy="432048"/>
          </a:xfrm>
          <a:prstGeom prst="rect">
            <a:avLst/>
          </a:prstGeom>
          <a:solidFill>
            <a:schemeClr val="bg1"/>
          </a:solidFill>
        </p:spPr>
        <p:txBody>
          <a:bodyPr/>
          <a:lst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r>
              <a:rPr lang="en-AU" sz="2000" b="0" dirty="0" smtClean="0">
                <a:latin typeface="+mn-lt"/>
              </a:rPr>
              <a:t>source-pathway-trap paradigm</a:t>
            </a:r>
            <a:endParaRPr lang="en-AU" sz="2000" b="0" dirty="0">
              <a:latin typeface="+mn-lt"/>
            </a:endParaRPr>
          </a:p>
        </p:txBody>
      </p:sp>
    </p:spTree>
    <p:extLst>
      <p:ext uri="{BB962C8B-B14F-4D97-AF65-F5344CB8AC3E}">
        <p14:creationId xmlns:p14="http://schemas.microsoft.com/office/powerpoint/2010/main" val="3928463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35" name="Text Box 23"/>
          <p:cNvSpPr txBox="1">
            <a:spLocks noChangeArrowheads="1"/>
          </p:cNvSpPr>
          <p:nvPr/>
        </p:nvSpPr>
        <p:spPr bwMode="auto">
          <a:xfrm>
            <a:off x="73819" y="-88900"/>
            <a:ext cx="760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ctr">
              <a:spcBef>
                <a:spcPct val="50000"/>
              </a:spcBef>
            </a:pPr>
            <a:r>
              <a:rPr lang="en-AU" altLang="en-US" sz="3200" dirty="0">
                <a:solidFill>
                  <a:srgbClr val="006983"/>
                </a:solidFill>
                <a:latin typeface="+mj-lt"/>
              </a:rPr>
              <a:t>Mineral </a:t>
            </a:r>
            <a:r>
              <a:rPr lang="en-AU" altLang="en-US" sz="3200" dirty="0" smtClean="0">
                <a:solidFill>
                  <a:srgbClr val="006983"/>
                </a:solidFill>
                <a:latin typeface="+mj-lt"/>
              </a:rPr>
              <a:t>potential assessment method</a:t>
            </a:r>
            <a:endParaRPr lang="en-AU" altLang="en-US" sz="3200" dirty="0">
              <a:solidFill>
                <a:srgbClr val="006983"/>
              </a:solidFill>
              <a:latin typeface="+mj-lt"/>
            </a:endParaRPr>
          </a:p>
        </p:txBody>
      </p:sp>
      <p:sp>
        <p:nvSpPr>
          <p:cNvPr id="166917" name="Rectangle 5"/>
          <p:cNvSpPr>
            <a:spLocks noChangeArrowheads="1"/>
          </p:cNvSpPr>
          <p:nvPr/>
        </p:nvSpPr>
        <p:spPr bwMode="auto">
          <a:xfrm>
            <a:off x="330200" y="1594272"/>
            <a:ext cx="1320800" cy="393700"/>
          </a:xfrm>
          <a:prstGeom prst="rect">
            <a:avLst/>
          </a:prstGeom>
          <a:solidFill>
            <a:schemeClr val="accent1">
              <a:lumMod val="20000"/>
              <a:lumOff val="80000"/>
            </a:schemeClr>
          </a:solidFill>
          <a:ln w="9525">
            <a:solidFill>
              <a:schemeClr val="bg1"/>
            </a:solidFill>
            <a:miter lim="800000"/>
            <a:headEnd/>
            <a:tailEnd/>
          </a:ln>
          <a:effectLst/>
          <a:extLst/>
        </p:spPr>
        <p:txBody>
          <a:bodyPr wrap="none" anchor="ctr"/>
          <a:lstStyle/>
          <a:p>
            <a:pPr algn="ctr"/>
            <a:r>
              <a:rPr lang="en-AU" altLang="en-US" dirty="0">
                <a:solidFill>
                  <a:srgbClr val="3366FF"/>
                </a:solidFill>
                <a:latin typeface="Arial Narrow" panose="020B0606020202030204" pitchFamily="34" charset="0"/>
              </a:rPr>
              <a:t>Setting</a:t>
            </a:r>
          </a:p>
        </p:txBody>
      </p:sp>
      <p:sp>
        <p:nvSpPr>
          <p:cNvPr id="166918" name="Rectangle 6"/>
          <p:cNvSpPr>
            <a:spLocks noChangeArrowheads="1"/>
          </p:cNvSpPr>
          <p:nvPr/>
        </p:nvSpPr>
        <p:spPr bwMode="auto">
          <a:xfrm>
            <a:off x="330200" y="2127672"/>
            <a:ext cx="1308100" cy="1066800"/>
          </a:xfrm>
          <a:prstGeom prst="rect">
            <a:avLst/>
          </a:prstGeom>
          <a:solidFill>
            <a:srgbClr val="EFFF9C"/>
          </a:solidFill>
          <a:ln w="9525">
            <a:solidFill>
              <a:schemeClr val="bg1"/>
            </a:solidFill>
            <a:miter lim="800000"/>
            <a:headEnd/>
            <a:tailEnd/>
          </a:ln>
          <a:effectLst/>
          <a:extLst/>
        </p:spPr>
        <p:txBody>
          <a:bodyPr wrap="none" anchor="ctr"/>
          <a:lstStyle/>
          <a:p>
            <a:pPr algn="ctr"/>
            <a:endParaRPr lang="en-AU" altLang="en-US" dirty="0" smtClean="0">
              <a:solidFill>
                <a:srgbClr val="3366FF"/>
              </a:solidFill>
              <a:latin typeface="Arial Narrow" panose="020B0606020202030204" pitchFamily="34" charset="0"/>
            </a:endParaRPr>
          </a:p>
          <a:p>
            <a:pPr algn="ctr"/>
            <a:r>
              <a:rPr lang="en-AU" altLang="en-US" dirty="0" smtClean="0">
                <a:solidFill>
                  <a:srgbClr val="3366FF"/>
                </a:solidFill>
                <a:latin typeface="Arial Narrow" panose="020B0606020202030204" pitchFamily="34" charset="0"/>
              </a:rPr>
              <a:t>Source</a:t>
            </a:r>
            <a:endParaRPr lang="en-AU" altLang="en-US" dirty="0" smtClean="0">
              <a:latin typeface="Arial Narrow" panose="020B0606020202030204" pitchFamily="34" charset="0"/>
            </a:endParaRPr>
          </a:p>
          <a:p>
            <a:pPr algn="ctr"/>
            <a:r>
              <a:rPr lang="en-AU" altLang="en-US" dirty="0" smtClean="0">
                <a:latin typeface="Arial Narrow" panose="020B0606020202030204" pitchFamily="34" charset="0"/>
              </a:rPr>
              <a:t>Metal</a:t>
            </a:r>
            <a:endParaRPr lang="en-AU" altLang="en-US" dirty="0">
              <a:latin typeface="Arial Narrow" panose="020B0606020202030204" pitchFamily="34" charset="0"/>
            </a:endParaRPr>
          </a:p>
          <a:p>
            <a:pPr algn="ctr"/>
            <a:r>
              <a:rPr lang="en-AU" altLang="en-US" dirty="0">
                <a:latin typeface="Arial Narrow" panose="020B0606020202030204" pitchFamily="34" charset="0"/>
              </a:rPr>
              <a:t>Ligand</a:t>
            </a:r>
          </a:p>
          <a:p>
            <a:pPr algn="ctr"/>
            <a:r>
              <a:rPr lang="en-AU" altLang="en-US" dirty="0">
                <a:latin typeface="Arial Narrow" panose="020B0606020202030204" pitchFamily="34" charset="0"/>
              </a:rPr>
              <a:t>Energy</a:t>
            </a:r>
          </a:p>
          <a:p>
            <a:pPr algn="ctr"/>
            <a:endParaRPr lang="en-AU" altLang="en-US" dirty="0">
              <a:latin typeface="Arial Narrow" panose="020B0606020202030204" pitchFamily="34" charset="0"/>
            </a:endParaRPr>
          </a:p>
        </p:txBody>
      </p:sp>
      <p:sp>
        <p:nvSpPr>
          <p:cNvPr id="166919" name="Rectangle 7"/>
          <p:cNvSpPr>
            <a:spLocks noChangeArrowheads="1"/>
          </p:cNvSpPr>
          <p:nvPr/>
        </p:nvSpPr>
        <p:spPr bwMode="auto">
          <a:xfrm>
            <a:off x="317500" y="3804072"/>
            <a:ext cx="1295400" cy="1066800"/>
          </a:xfrm>
          <a:prstGeom prst="rect">
            <a:avLst/>
          </a:prstGeom>
          <a:solidFill>
            <a:schemeClr val="accent5"/>
          </a:solidFill>
          <a:ln w="9525">
            <a:solidFill>
              <a:schemeClr val="bg1"/>
            </a:solidFill>
            <a:miter lim="800000"/>
            <a:headEnd/>
            <a:tailEnd/>
          </a:ln>
          <a:effectLst/>
          <a:extLst/>
        </p:spPr>
        <p:txBody>
          <a:bodyPr wrap="none" anchor="ctr"/>
          <a:lstStyle/>
          <a:p>
            <a:pPr algn="ctr"/>
            <a:r>
              <a:rPr lang="en-AU" altLang="en-US" dirty="0">
                <a:solidFill>
                  <a:srgbClr val="3366FF"/>
                </a:solidFill>
                <a:latin typeface="Arial Narrow" panose="020B0606020202030204" pitchFamily="34" charset="0"/>
              </a:rPr>
              <a:t>Trap:</a:t>
            </a:r>
          </a:p>
          <a:p>
            <a:pPr algn="ctr"/>
            <a:r>
              <a:rPr lang="en-AU" altLang="en-US" dirty="0">
                <a:latin typeface="Arial Narrow" panose="020B0606020202030204" pitchFamily="34" charset="0"/>
              </a:rPr>
              <a:t>Mechanical</a:t>
            </a:r>
          </a:p>
          <a:p>
            <a:pPr algn="ctr"/>
            <a:r>
              <a:rPr lang="en-AU" altLang="en-US" dirty="0">
                <a:latin typeface="Arial Narrow" panose="020B0606020202030204" pitchFamily="34" charset="0"/>
              </a:rPr>
              <a:t>Chemical</a:t>
            </a:r>
          </a:p>
        </p:txBody>
      </p:sp>
      <p:sp>
        <p:nvSpPr>
          <p:cNvPr id="166920" name="Rectangle 8"/>
          <p:cNvSpPr>
            <a:spLocks noChangeArrowheads="1"/>
          </p:cNvSpPr>
          <p:nvPr/>
        </p:nvSpPr>
        <p:spPr bwMode="auto">
          <a:xfrm>
            <a:off x="330200" y="5696372"/>
            <a:ext cx="1295400" cy="482600"/>
          </a:xfrm>
          <a:prstGeom prst="rect">
            <a:avLst/>
          </a:prstGeom>
          <a:solidFill>
            <a:srgbClr val="FFFFCC"/>
          </a:solidFill>
          <a:ln w="9525">
            <a:solidFill>
              <a:schemeClr val="bg1"/>
            </a:solidFill>
            <a:miter lim="800000"/>
            <a:headEnd/>
            <a:tailEnd/>
          </a:ln>
          <a:effectLst/>
          <a:extLst/>
        </p:spPr>
        <p:txBody>
          <a:bodyPr wrap="none" anchor="ctr"/>
          <a:lstStyle/>
          <a:p>
            <a:pPr algn="ctr"/>
            <a:endParaRPr lang="en-AU" altLang="en-US" dirty="0" smtClean="0">
              <a:solidFill>
                <a:srgbClr val="3366FF"/>
              </a:solidFill>
              <a:latin typeface="Arial Narrow" panose="020B0606020202030204" pitchFamily="34" charset="0"/>
            </a:endParaRPr>
          </a:p>
          <a:p>
            <a:pPr algn="ctr"/>
            <a:r>
              <a:rPr lang="en-AU" altLang="en-US" dirty="0" smtClean="0">
                <a:solidFill>
                  <a:srgbClr val="3366FF"/>
                </a:solidFill>
                <a:latin typeface="Arial Narrow" panose="020B0606020202030204" pitchFamily="34" charset="0"/>
              </a:rPr>
              <a:t>Preservation</a:t>
            </a:r>
            <a:endParaRPr lang="en-AU" altLang="en-US" dirty="0">
              <a:solidFill>
                <a:srgbClr val="3366FF"/>
              </a:solidFill>
              <a:latin typeface="Arial Narrow" panose="020B0606020202030204" pitchFamily="34" charset="0"/>
            </a:endParaRPr>
          </a:p>
          <a:p>
            <a:pPr algn="ctr"/>
            <a:endParaRPr lang="en-AU" altLang="en-US" dirty="0">
              <a:latin typeface="Arial Narrow" panose="020B0606020202030204" pitchFamily="34" charset="0"/>
            </a:endParaRPr>
          </a:p>
        </p:txBody>
      </p:sp>
      <p:sp>
        <p:nvSpPr>
          <p:cNvPr id="166921" name="Rectangle 9"/>
          <p:cNvSpPr>
            <a:spLocks noChangeArrowheads="1"/>
          </p:cNvSpPr>
          <p:nvPr/>
        </p:nvSpPr>
        <p:spPr bwMode="auto">
          <a:xfrm>
            <a:off x="330200" y="4959772"/>
            <a:ext cx="1295400" cy="482600"/>
          </a:xfrm>
          <a:prstGeom prst="rect">
            <a:avLst/>
          </a:prstGeom>
          <a:solidFill>
            <a:srgbClr val="CCFFFF"/>
          </a:solidFill>
          <a:ln w="9525">
            <a:solidFill>
              <a:schemeClr val="bg1"/>
            </a:solidFill>
            <a:miter lim="800000"/>
            <a:headEnd/>
            <a:tailEnd/>
          </a:ln>
          <a:effectLst/>
          <a:extLst/>
        </p:spPr>
        <p:txBody>
          <a:bodyPr wrap="none" anchor="ctr"/>
          <a:lstStyle/>
          <a:p>
            <a:pPr algn="ctr"/>
            <a:endParaRPr lang="en-AU" altLang="en-US" dirty="0" smtClean="0">
              <a:solidFill>
                <a:srgbClr val="3366FF"/>
              </a:solidFill>
              <a:latin typeface="Arial Narrow" panose="020B0606020202030204" pitchFamily="34" charset="0"/>
            </a:endParaRPr>
          </a:p>
          <a:p>
            <a:pPr algn="ctr"/>
            <a:r>
              <a:rPr lang="en-AU" altLang="en-US" dirty="0" smtClean="0">
                <a:solidFill>
                  <a:srgbClr val="3366FF"/>
                </a:solidFill>
                <a:latin typeface="Arial Narrow" panose="020B0606020202030204" pitchFamily="34" charset="0"/>
              </a:rPr>
              <a:t>Timing</a:t>
            </a:r>
            <a:endParaRPr lang="en-AU" altLang="en-US" dirty="0">
              <a:solidFill>
                <a:srgbClr val="3366FF"/>
              </a:solidFill>
              <a:latin typeface="Arial Narrow" panose="020B0606020202030204" pitchFamily="34" charset="0"/>
            </a:endParaRPr>
          </a:p>
          <a:p>
            <a:pPr algn="ctr"/>
            <a:endParaRPr lang="en-AU" altLang="en-US" dirty="0">
              <a:solidFill>
                <a:srgbClr val="3366FF"/>
              </a:solidFill>
              <a:latin typeface="Arial Narrow" panose="020B0606020202030204" pitchFamily="34" charset="0"/>
            </a:endParaRPr>
          </a:p>
        </p:txBody>
      </p:sp>
      <p:sp>
        <p:nvSpPr>
          <p:cNvPr id="166922" name="Rectangle 10"/>
          <p:cNvSpPr>
            <a:spLocks noChangeArrowheads="1"/>
          </p:cNvSpPr>
          <p:nvPr/>
        </p:nvSpPr>
        <p:spPr bwMode="auto">
          <a:xfrm>
            <a:off x="152400" y="502072"/>
            <a:ext cx="1765300" cy="1016000"/>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AU" altLang="en-US" sz="2000" dirty="0" smtClean="0">
                <a:solidFill>
                  <a:srgbClr val="3366FF"/>
                </a:solidFill>
                <a:latin typeface="Arial Narrow" panose="020B0606020202030204" pitchFamily="34" charset="0"/>
              </a:rPr>
              <a:t>Features</a:t>
            </a: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Of</a:t>
            </a:r>
          </a:p>
          <a:p>
            <a:pPr algn="ctr"/>
            <a:r>
              <a:rPr lang="en-AU" altLang="en-US" sz="2000" dirty="0">
                <a:solidFill>
                  <a:srgbClr val="3366FF"/>
                </a:solidFill>
                <a:latin typeface="Arial Narrow" panose="020B0606020202030204" pitchFamily="34" charset="0"/>
              </a:rPr>
              <a:t>Mineral System</a:t>
            </a:r>
          </a:p>
        </p:txBody>
      </p:sp>
      <p:sp>
        <p:nvSpPr>
          <p:cNvPr id="166923" name="Rectangle 11"/>
          <p:cNvSpPr>
            <a:spLocks noChangeArrowheads="1"/>
          </p:cNvSpPr>
          <p:nvPr/>
        </p:nvSpPr>
        <p:spPr bwMode="auto">
          <a:xfrm>
            <a:off x="2273300" y="3003972"/>
            <a:ext cx="1765300" cy="1346200"/>
          </a:xfrm>
          <a:prstGeom prst="rect">
            <a:avLst/>
          </a:prstGeom>
          <a:solidFill>
            <a:schemeClr val="accent1">
              <a:lumMod val="20000"/>
              <a:lumOff val="80000"/>
            </a:schemeClr>
          </a:solidFill>
          <a:ln w="9525">
            <a:solidFill>
              <a:schemeClr val="bg1"/>
            </a:solidFill>
            <a:miter lim="800000"/>
            <a:headEnd/>
            <a:tailEnd/>
          </a:ln>
          <a:effectLst/>
          <a:extLst/>
        </p:spPr>
        <p:txBody>
          <a:bodyPr wrap="none" anchor="ctr"/>
          <a:lstStyle/>
          <a:p>
            <a:pPr algn="ctr"/>
            <a:r>
              <a:rPr lang="en-AU" altLang="en-US" sz="2000" dirty="0">
                <a:solidFill>
                  <a:srgbClr val="3366FF"/>
                </a:solidFill>
                <a:latin typeface="Arial Narrow" panose="020B0606020202030204" pitchFamily="34" charset="0"/>
              </a:rPr>
              <a:t>Identify</a:t>
            </a:r>
          </a:p>
          <a:p>
            <a:pPr algn="ctr"/>
            <a:r>
              <a:rPr lang="en-AU" altLang="en-US" sz="2000" dirty="0">
                <a:solidFill>
                  <a:srgbClr val="3366FF"/>
                </a:solidFill>
                <a:latin typeface="Arial Narrow" panose="020B0606020202030204" pitchFamily="34" charset="0"/>
              </a:rPr>
              <a:t>m</a:t>
            </a:r>
            <a:r>
              <a:rPr lang="en-AU" altLang="en-US" sz="2000" dirty="0" smtClean="0">
                <a:solidFill>
                  <a:srgbClr val="3366FF"/>
                </a:solidFill>
                <a:latin typeface="Arial Narrow" panose="020B0606020202030204" pitchFamily="34" charset="0"/>
              </a:rPr>
              <a:t>appable</a:t>
            </a: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g</a:t>
            </a:r>
            <a:r>
              <a:rPr lang="en-AU" altLang="en-US" sz="2000" dirty="0" smtClean="0">
                <a:solidFill>
                  <a:srgbClr val="3366FF"/>
                </a:solidFill>
                <a:latin typeface="Arial Narrow" panose="020B0606020202030204" pitchFamily="34" charset="0"/>
              </a:rPr>
              <a:t>eological</a:t>
            </a: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f</a:t>
            </a:r>
            <a:r>
              <a:rPr lang="en-AU" altLang="en-US" sz="2000" dirty="0" smtClean="0">
                <a:solidFill>
                  <a:srgbClr val="3366FF"/>
                </a:solidFill>
                <a:latin typeface="Arial Narrow" panose="020B0606020202030204" pitchFamily="34" charset="0"/>
              </a:rPr>
              <a:t>eatures</a:t>
            </a:r>
            <a:endParaRPr lang="en-AU" altLang="en-US" sz="2000" dirty="0">
              <a:solidFill>
                <a:srgbClr val="3366FF"/>
              </a:solidFill>
              <a:latin typeface="Arial Narrow" panose="020B0606020202030204" pitchFamily="34" charset="0"/>
            </a:endParaRPr>
          </a:p>
        </p:txBody>
      </p:sp>
      <p:sp>
        <p:nvSpPr>
          <p:cNvPr id="166924" name="AutoShape 12"/>
          <p:cNvSpPr>
            <a:spLocks/>
          </p:cNvSpPr>
          <p:nvPr/>
        </p:nvSpPr>
        <p:spPr bwMode="auto">
          <a:xfrm>
            <a:off x="1727200" y="1759372"/>
            <a:ext cx="88900" cy="4457700"/>
          </a:xfrm>
          <a:prstGeom prst="rightBracket">
            <a:avLst>
              <a:gd name="adj" fmla="val 417857"/>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latin typeface="Arial Narrow" panose="020B0606020202030204" pitchFamily="34" charset="0"/>
            </a:endParaRPr>
          </a:p>
        </p:txBody>
      </p:sp>
      <p:sp>
        <p:nvSpPr>
          <p:cNvPr id="166925" name="Line 13"/>
          <p:cNvSpPr>
            <a:spLocks noChangeShapeType="1"/>
          </p:cNvSpPr>
          <p:nvPr/>
        </p:nvSpPr>
        <p:spPr bwMode="auto">
          <a:xfrm>
            <a:off x="1841500" y="3664372"/>
            <a:ext cx="40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latin typeface="Arial Narrow" panose="020B0606020202030204" pitchFamily="34" charset="0"/>
            </a:endParaRPr>
          </a:p>
        </p:txBody>
      </p:sp>
      <p:sp>
        <p:nvSpPr>
          <p:cNvPr id="166926" name="Rectangle 14"/>
          <p:cNvSpPr>
            <a:spLocks noChangeArrowheads="1"/>
          </p:cNvSpPr>
          <p:nvPr/>
        </p:nvSpPr>
        <p:spPr bwMode="auto">
          <a:xfrm>
            <a:off x="4445000" y="2915072"/>
            <a:ext cx="1765300" cy="1485900"/>
          </a:xfrm>
          <a:prstGeom prst="rect">
            <a:avLst/>
          </a:prstGeom>
          <a:solidFill>
            <a:schemeClr val="accent1">
              <a:lumMod val="20000"/>
              <a:lumOff val="80000"/>
            </a:schemeClr>
          </a:solidFill>
          <a:ln w="9525">
            <a:solidFill>
              <a:schemeClr val="bg1"/>
            </a:solidFill>
            <a:miter lim="800000"/>
            <a:headEnd/>
            <a:tailEnd/>
          </a:ln>
          <a:effectLst/>
          <a:extLst/>
        </p:spPr>
        <p:txBody>
          <a:bodyPr wrap="none" anchor="ctr"/>
          <a:lstStyle/>
          <a:p>
            <a:pPr algn="ct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Assign</a:t>
            </a:r>
          </a:p>
          <a:p>
            <a:pPr algn="ctr"/>
            <a:r>
              <a:rPr lang="en-AU" altLang="en-US" sz="2000" dirty="0">
                <a:solidFill>
                  <a:srgbClr val="3366FF"/>
                </a:solidFill>
                <a:latin typeface="Arial Narrow" panose="020B0606020202030204" pitchFamily="34" charset="0"/>
              </a:rPr>
              <a:t>p</a:t>
            </a:r>
            <a:r>
              <a:rPr lang="en-AU" altLang="en-US" sz="2000" dirty="0" smtClean="0">
                <a:solidFill>
                  <a:srgbClr val="3366FF"/>
                </a:solidFill>
                <a:latin typeface="Arial Narrow" panose="020B0606020202030204" pitchFamily="34" charset="0"/>
              </a:rPr>
              <a:t>robabilities to</a:t>
            </a:r>
            <a:endParaRPr lang="en-AU" altLang="en-US" sz="2000" dirty="0">
              <a:solidFill>
                <a:srgbClr val="3366FF"/>
              </a:solidFill>
              <a:latin typeface="Arial Narrow" panose="020B0606020202030204" pitchFamily="34" charset="0"/>
            </a:endParaRPr>
          </a:p>
          <a:p>
            <a:pPr algn="ctr"/>
            <a:r>
              <a:rPr lang="en-AU" altLang="en-US" sz="2000" dirty="0" smtClean="0">
                <a:solidFill>
                  <a:srgbClr val="3366FF"/>
                </a:solidFill>
                <a:latin typeface="Arial Narrow" panose="020B0606020202030204" pitchFamily="34" charset="0"/>
              </a:rPr>
              <a:t>mappable features</a:t>
            </a:r>
            <a:endParaRPr lang="en-AU" altLang="en-US" sz="2000" dirty="0">
              <a:solidFill>
                <a:srgbClr val="3366FF"/>
              </a:solidFill>
              <a:latin typeface="Arial Narrow" panose="020B0606020202030204" pitchFamily="34" charset="0"/>
            </a:endParaRPr>
          </a:p>
          <a:p>
            <a:pPr algn="ctr"/>
            <a:endParaRPr lang="en-AU" altLang="en-US" sz="2000" b="1" dirty="0">
              <a:solidFill>
                <a:srgbClr val="3366FF"/>
              </a:solidFill>
              <a:latin typeface="Arial Narrow" panose="020B0606020202030204" pitchFamily="34" charset="0"/>
            </a:endParaRPr>
          </a:p>
        </p:txBody>
      </p:sp>
      <p:sp>
        <p:nvSpPr>
          <p:cNvPr id="166929" name="Line 17"/>
          <p:cNvSpPr>
            <a:spLocks noChangeShapeType="1"/>
          </p:cNvSpPr>
          <p:nvPr/>
        </p:nvSpPr>
        <p:spPr bwMode="auto">
          <a:xfrm>
            <a:off x="4038600" y="3664372"/>
            <a:ext cx="40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latin typeface="Arial Narrow" panose="020B0606020202030204" pitchFamily="34" charset="0"/>
            </a:endParaRPr>
          </a:p>
        </p:txBody>
      </p:sp>
      <p:sp>
        <p:nvSpPr>
          <p:cNvPr id="166930" name="Line 18"/>
          <p:cNvSpPr>
            <a:spLocks noChangeShapeType="1"/>
          </p:cNvSpPr>
          <p:nvPr/>
        </p:nvSpPr>
        <p:spPr bwMode="auto">
          <a:xfrm>
            <a:off x="6248400" y="3664372"/>
            <a:ext cx="660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latin typeface="Arial Narrow" panose="020B0606020202030204" pitchFamily="34" charset="0"/>
            </a:endParaRPr>
          </a:p>
        </p:txBody>
      </p:sp>
      <p:sp>
        <p:nvSpPr>
          <p:cNvPr id="166931" name="Rectangle 19"/>
          <p:cNvSpPr>
            <a:spLocks noChangeArrowheads="1"/>
          </p:cNvSpPr>
          <p:nvPr/>
        </p:nvSpPr>
        <p:spPr bwMode="auto">
          <a:xfrm>
            <a:off x="4368800" y="5328072"/>
            <a:ext cx="1841500" cy="1269280"/>
          </a:xfrm>
          <a:prstGeom prst="rect">
            <a:avLst/>
          </a:prstGeom>
          <a:solidFill>
            <a:schemeClr val="accent1">
              <a:lumMod val="20000"/>
              <a:lumOff val="80000"/>
            </a:schemeClr>
          </a:solidFill>
          <a:ln w="9525">
            <a:solidFill>
              <a:schemeClr val="bg1"/>
            </a:solidFill>
            <a:miter lim="800000"/>
            <a:headEnd/>
            <a:tailEnd/>
          </a:ln>
          <a:effectLst/>
          <a:extLst/>
        </p:spPr>
        <p:txBody>
          <a:bodyPr wrap="none" anchor="ctr"/>
          <a:lstStyle/>
          <a:p>
            <a:pPr algn="ctr"/>
            <a:r>
              <a:rPr lang="en-AU" altLang="en-US" sz="2000" dirty="0" smtClean="0">
                <a:solidFill>
                  <a:srgbClr val="3366FF"/>
                </a:solidFill>
                <a:latin typeface="Arial Narrow" panose="020B0606020202030204" pitchFamily="34" charset="0"/>
              </a:rPr>
              <a:t>Map:</a:t>
            </a:r>
          </a:p>
          <a:p>
            <a:pPr algn="ctr"/>
            <a:r>
              <a:rPr lang="en-AU" altLang="en-US" sz="2000" dirty="0" smtClean="0">
                <a:solidFill>
                  <a:srgbClr val="3366FF"/>
                </a:solidFill>
                <a:latin typeface="Arial Narrow" panose="020B0606020202030204" pitchFamily="34" charset="0"/>
              </a:rPr>
              <a:t>prospectivity,</a:t>
            </a:r>
          </a:p>
          <a:p>
            <a:pPr algn="ctr"/>
            <a:r>
              <a:rPr lang="en-AU" altLang="en-US" sz="2000" dirty="0">
                <a:solidFill>
                  <a:srgbClr val="3366FF"/>
                </a:solidFill>
                <a:latin typeface="Arial Narrow" panose="020B0606020202030204" pitchFamily="34" charset="0"/>
              </a:rPr>
              <a:t>f</a:t>
            </a:r>
            <a:r>
              <a:rPr lang="en-AU" altLang="en-US" sz="2000" dirty="0" smtClean="0">
                <a:solidFill>
                  <a:srgbClr val="3366FF"/>
                </a:solidFill>
                <a:latin typeface="Arial Narrow" panose="020B0606020202030204" pitchFamily="34" charset="0"/>
              </a:rPr>
              <a:t>avourability,</a:t>
            </a:r>
          </a:p>
          <a:p>
            <a:pPr algn="ctr"/>
            <a:r>
              <a:rPr lang="en-AU" altLang="en-US" sz="2000" dirty="0">
                <a:solidFill>
                  <a:srgbClr val="3366FF"/>
                </a:solidFill>
                <a:latin typeface="Arial Narrow" panose="020B0606020202030204" pitchFamily="34" charset="0"/>
              </a:rPr>
              <a:t>m</a:t>
            </a:r>
            <a:r>
              <a:rPr lang="en-AU" altLang="en-US" sz="2000" dirty="0" smtClean="0">
                <a:solidFill>
                  <a:srgbClr val="3366FF"/>
                </a:solidFill>
                <a:latin typeface="Arial Narrow" panose="020B0606020202030204" pitchFamily="34" charset="0"/>
              </a:rPr>
              <a:t>ineral potential</a:t>
            </a:r>
            <a:endParaRPr lang="en-AU" altLang="en-US" sz="2000" dirty="0">
              <a:solidFill>
                <a:srgbClr val="3366FF"/>
              </a:solidFill>
              <a:latin typeface="Arial Narrow" panose="020B0606020202030204" pitchFamily="34" charset="0"/>
            </a:endParaRPr>
          </a:p>
        </p:txBody>
      </p:sp>
      <p:sp>
        <p:nvSpPr>
          <p:cNvPr id="166932" name="Rectangle 20"/>
          <p:cNvSpPr>
            <a:spLocks noChangeArrowheads="1"/>
          </p:cNvSpPr>
          <p:nvPr/>
        </p:nvSpPr>
        <p:spPr bwMode="auto">
          <a:xfrm>
            <a:off x="330200" y="3257972"/>
            <a:ext cx="1295400" cy="482600"/>
          </a:xfrm>
          <a:prstGeom prst="rect">
            <a:avLst/>
          </a:prstGeom>
          <a:solidFill>
            <a:srgbClr val="99CCFF"/>
          </a:solidFill>
          <a:ln w="9525">
            <a:solidFill>
              <a:schemeClr val="bg1"/>
            </a:solidFill>
            <a:miter lim="800000"/>
            <a:headEnd/>
            <a:tailEnd/>
          </a:ln>
          <a:effectLst/>
          <a:extLst/>
        </p:spPr>
        <p:txBody>
          <a:bodyPr wrap="none" anchor="ctr"/>
          <a:lstStyle/>
          <a:p>
            <a:pPr algn="ctr"/>
            <a:endParaRPr lang="en-AU" altLang="en-US" dirty="0" smtClean="0">
              <a:solidFill>
                <a:srgbClr val="3366FF"/>
              </a:solidFill>
              <a:latin typeface="Arial Narrow" panose="020B0606020202030204" pitchFamily="34" charset="0"/>
            </a:endParaRPr>
          </a:p>
          <a:p>
            <a:pPr algn="ctr"/>
            <a:r>
              <a:rPr lang="en-AU" altLang="en-US" dirty="0" smtClean="0">
                <a:solidFill>
                  <a:srgbClr val="3366FF"/>
                </a:solidFill>
                <a:latin typeface="Arial Narrow" panose="020B0606020202030204" pitchFamily="34" charset="0"/>
              </a:rPr>
              <a:t>Pathway</a:t>
            </a:r>
            <a:endParaRPr lang="en-AU" altLang="en-US" dirty="0">
              <a:solidFill>
                <a:srgbClr val="3366FF"/>
              </a:solidFill>
              <a:latin typeface="Arial Narrow" panose="020B0606020202030204" pitchFamily="34" charset="0"/>
            </a:endParaRPr>
          </a:p>
          <a:p>
            <a:pPr algn="ctr"/>
            <a:endParaRPr lang="en-AU" altLang="en-US" dirty="0">
              <a:solidFill>
                <a:srgbClr val="3366FF"/>
              </a:solidFill>
              <a:latin typeface="Arial Narrow" panose="020B0606020202030204" pitchFamily="34" charset="0"/>
            </a:endParaRPr>
          </a:p>
        </p:txBody>
      </p:sp>
      <p:sp>
        <p:nvSpPr>
          <p:cNvPr id="166933" name="Rectangle 21"/>
          <p:cNvSpPr>
            <a:spLocks noChangeArrowheads="1"/>
          </p:cNvSpPr>
          <p:nvPr/>
        </p:nvSpPr>
        <p:spPr bwMode="auto">
          <a:xfrm>
            <a:off x="6946900" y="2661072"/>
            <a:ext cx="2089596" cy="1790700"/>
          </a:xfrm>
          <a:prstGeom prst="rect">
            <a:avLst/>
          </a:prstGeom>
          <a:solidFill>
            <a:schemeClr val="accent1">
              <a:lumMod val="20000"/>
              <a:lumOff val="80000"/>
            </a:schemeClr>
          </a:solidFill>
          <a:ln w="9525">
            <a:solidFill>
              <a:schemeClr val="bg1"/>
            </a:solidFill>
            <a:miter lim="800000"/>
            <a:headEnd/>
            <a:tailEnd/>
          </a:ln>
          <a:effectLst/>
          <a:extLst/>
        </p:spPr>
        <p:txBody>
          <a:bodyPr wrap="none" anchor="ctr"/>
          <a:lstStyle/>
          <a:p>
            <a:pPr algn="ct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Assess</a:t>
            </a:r>
          </a:p>
          <a:p>
            <a:pPr algn="ctr"/>
            <a:r>
              <a:rPr lang="en-AU" altLang="en-US" sz="2000" dirty="0">
                <a:solidFill>
                  <a:srgbClr val="3366FF"/>
                </a:solidFill>
                <a:latin typeface="Arial Narrow" panose="020B0606020202030204" pitchFamily="34" charset="0"/>
              </a:rPr>
              <a:t>m</a:t>
            </a:r>
            <a:r>
              <a:rPr lang="en-AU" altLang="en-US" sz="2000" dirty="0" smtClean="0">
                <a:solidFill>
                  <a:srgbClr val="3366FF"/>
                </a:solidFill>
                <a:latin typeface="Arial Narrow" panose="020B0606020202030204" pitchFamily="34" charset="0"/>
              </a:rPr>
              <a:t>ineral</a:t>
            </a:r>
            <a:endParaRPr lang="en-AU" altLang="en-US" sz="2000" dirty="0">
              <a:solidFill>
                <a:srgbClr val="3366FF"/>
              </a:solidFill>
              <a:latin typeface="Arial Narrow" panose="020B0606020202030204" pitchFamily="34" charset="0"/>
            </a:endParaRPr>
          </a:p>
          <a:p>
            <a:pPr algn="ctr"/>
            <a:r>
              <a:rPr lang="en-AU" altLang="en-US" sz="2000" dirty="0">
                <a:solidFill>
                  <a:srgbClr val="3366FF"/>
                </a:solidFill>
                <a:latin typeface="Arial Narrow" panose="020B0606020202030204" pitchFamily="34" charset="0"/>
              </a:rPr>
              <a:t>p</a:t>
            </a:r>
            <a:r>
              <a:rPr lang="en-AU" altLang="en-US" sz="2000" dirty="0" smtClean="0">
                <a:solidFill>
                  <a:srgbClr val="3366FF"/>
                </a:solidFill>
                <a:latin typeface="Arial Narrow" panose="020B0606020202030204" pitchFamily="34" charset="0"/>
              </a:rPr>
              <a:t>otential </a:t>
            </a:r>
          </a:p>
          <a:p>
            <a:pPr algn="ctr"/>
            <a:r>
              <a:rPr lang="en-AU" altLang="en-US" sz="2000" dirty="0" smtClean="0">
                <a:solidFill>
                  <a:srgbClr val="3366FF"/>
                </a:solidFill>
                <a:latin typeface="Arial Narrow" panose="020B0606020202030204" pitchFamily="34" charset="0"/>
              </a:rPr>
              <a:t>(by computing</a:t>
            </a:r>
          </a:p>
          <a:p>
            <a:pPr algn="ctr"/>
            <a:r>
              <a:rPr lang="en-AU" altLang="en-US" sz="2000" dirty="0" smtClean="0">
                <a:solidFill>
                  <a:srgbClr val="3366FF"/>
                </a:solidFill>
                <a:latin typeface="Arial Narrow" panose="020B0606020202030204" pitchFamily="34" charset="0"/>
              </a:rPr>
              <a:t> probabilities)</a:t>
            </a:r>
            <a:endParaRPr lang="en-AU" altLang="en-US" sz="2000" dirty="0">
              <a:solidFill>
                <a:srgbClr val="3366FF"/>
              </a:solidFill>
              <a:latin typeface="Arial Narrow" panose="020B0606020202030204" pitchFamily="34" charset="0"/>
            </a:endParaRPr>
          </a:p>
          <a:p>
            <a:pPr algn="ctr"/>
            <a:endParaRPr lang="en-AU" altLang="en-US" sz="2000" b="1" dirty="0">
              <a:solidFill>
                <a:srgbClr val="3366FF"/>
              </a:solidFill>
              <a:latin typeface="Arial Narrow" panose="020B0606020202030204" pitchFamily="34" charset="0"/>
            </a:endParaRPr>
          </a:p>
        </p:txBody>
      </p:sp>
      <p:sp>
        <p:nvSpPr>
          <p:cNvPr id="166934" name="Line 22"/>
          <p:cNvSpPr>
            <a:spLocks noChangeShapeType="1"/>
          </p:cNvSpPr>
          <p:nvPr/>
        </p:nvSpPr>
        <p:spPr bwMode="auto">
          <a:xfrm flipH="1">
            <a:off x="7848600" y="4439072"/>
            <a:ext cx="12700" cy="330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latin typeface="Arial Narrow" panose="020B0606020202030204" pitchFamily="34" charset="0"/>
            </a:endParaRPr>
          </a:p>
        </p:txBody>
      </p:sp>
      <p:sp>
        <p:nvSpPr>
          <p:cNvPr id="166936" name="Rectangle 24"/>
          <p:cNvSpPr>
            <a:spLocks noChangeArrowheads="1"/>
          </p:cNvSpPr>
          <p:nvPr/>
        </p:nvSpPr>
        <p:spPr bwMode="auto">
          <a:xfrm>
            <a:off x="2463800" y="1252116"/>
            <a:ext cx="1765300" cy="508000"/>
          </a:xfrm>
          <a:prstGeom prst="rect">
            <a:avLst/>
          </a:prstGeom>
          <a:solidFill>
            <a:srgbClr val="CCFFFF"/>
          </a:solidFill>
          <a:ln w="9525">
            <a:solidFill>
              <a:schemeClr val="bg1"/>
            </a:solidFill>
            <a:miter lim="800000"/>
            <a:headEnd/>
            <a:tailEnd/>
          </a:ln>
          <a:effectLst/>
          <a:extLst/>
        </p:spPr>
        <p:txBody>
          <a:bodyPr wrap="none" anchor="ctr"/>
          <a:lstStyle/>
          <a:p>
            <a:pPr algn="ctr"/>
            <a:r>
              <a:rPr lang="en-AU" altLang="en-US" sz="1800" dirty="0">
                <a:latin typeface="Arial Narrow" panose="020B0606020202030204" pitchFamily="34" charset="0"/>
              </a:rPr>
              <a:t>Mineral System</a:t>
            </a:r>
          </a:p>
        </p:txBody>
      </p:sp>
      <p:sp>
        <p:nvSpPr>
          <p:cNvPr id="166937" name="Rectangle 25"/>
          <p:cNvSpPr>
            <a:spLocks noChangeArrowheads="1"/>
          </p:cNvSpPr>
          <p:nvPr/>
        </p:nvSpPr>
        <p:spPr bwMode="auto">
          <a:xfrm>
            <a:off x="4622800" y="1264816"/>
            <a:ext cx="1765300" cy="508000"/>
          </a:xfrm>
          <a:prstGeom prst="rect">
            <a:avLst/>
          </a:prstGeom>
          <a:solidFill>
            <a:srgbClr val="CCFFFF"/>
          </a:solidFill>
          <a:ln w="9525">
            <a:solidFill>
              <a:schemeClr val="bg1"/>
            </a:solidFill>
            <a:miter lim="800000"/>
            <a:headEnd/>
            <a:tailEnd/>
          </a:ln>
          <a:effectLst/>
          <a:extLst/>
        </p:spPr>
        <p:txBody>
          <a:bodyPr wrap="none" anchor="ctr"/>
          <a:lstStyle/>
          <a:p>
            <a:pPr algn="ctr"/>
            <a:r>
              <a:rPr lang="en-AU" altLang="en-US" sz="1800" dirty="0">
                <a:latin typeface="Arial Narrow" panose="020B0606020202030204" pitchFamily="34" charset="0"/>
              </a:rPr>
              <a:t>Probabilistic</a:t>
            </a:r>
          </a:p>
        </p:txBody>
      </p:sp>
      <p:sp>
        <p:nvSpPr>
          <p:cNvPr id="166938" name="Text Box 26"/>
          <p:cNvSpPr txBox="1">
            <a:spLocks noChangeArrowheads="1"/>
          </p:cNvSpPr>
          <p:nvPr/>
        </p:nvSpPr>
        <p:spPr bwMode="auto">
          <a:xfrm>
            <a:off x="4314825" y="1364829"/>
            <a:ext cx="2952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b="1" dirty="0">
                <a:latin typeface="Arial Narrow" panose="020B0606020202030204" pitchFamily="34" charset="0"/>
              </a:rPr>
              <a:t>+</a:t>
            </a:r>
          </a:p>
        </p:txBody>
      </p:sp>
      <p:sp>
        <p:nvSpPr>
          <p:cNvPr id="166939" name="Line 27"/>
          <p:cNvSpPr>
            <a:spLocks noChangeShapeType="1"/>
          </p:cNvSpPr>
          <p:nvPr/>
        </p:nvSpPr>
        <p:spPr bwMode="auto">
          <a:xfrm>
            <a:off x="4445000" y="476672"/>
            <a:ext cx="0" cy="788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latin typeface="Arial Narrow" panose="020B0606020202030204" pitchFamily="34" charset="0"/>
            </a:endParaRPr>
          </a:p>
        </p:txBody>
      </p:sp>
      <p:pic>
        <p:nvPicPr>
          <p:cNvPr id="166940"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238" y="4780385"/>
            <a:ext cx="2925762" cy="203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75856" y="755441"/>
            <a:ext cx="2358338" cy="369332"/>
          </a:xfrm>
          <a:prstGeom prst="rect">
            <a:avLst/>
          </a:prstGeom>
          <a:noFill/>
        </p:spPr>
        <p:txBody>
          <a:bodyPr wrap="none" rtlCol="0">
            <a:spAutoFit/>
          </a:bodyPr>
          <a:lstStyle/>
          <a:p>
            <a:r>
              <a:rPr lang="en-AU" dirty="0">
                <a:latin typeface="Arial Narrow" panose="020B0606020202030204" pitchFamily="34" charset="0"/>
              </a:rPr>
              <a:t>c</a:t>
            </a:r>
            <a:r>
              <a:rPr lang="en-AU" dirty="0" smtClean="0">
                <a:latin typeface="Arial Narrow" panose="020B0606020202030204" pitchFamily="34" charset="0"/>
              </a:rPr>
              <a:t>ombining 2   approaches</a:t>
            </a:r>
            <a:endParaRPr lang="en-AU" dirty="0">
              <a:latin typeface="Arial Narrow" panose="020B0606020202030204" pitchFamily="34" charset="0"/>
            </a:endParaRPr>
          </a:p>
        </p:txBody>
      </p:sp>
    </p:spTree>
    <p:extLst>
      <p:ext uri="{BB962C8B-B14F-4D97-AF65-F5344CB8AC3E}">
        <p14:creationId xmlns:p14="http://schemas.microsoft.com/office/powerpoint/2010/main" val="2320947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URAM 2014</a:t>
            </a:r>
            <a:endParaRPr lang="en-AU"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6" t="18527" r="68514" b="10201"/>
          <a:stretch/>
        </p:blipFill>
        <p:spPr bwMode="auto">
          <a:xfrm>
            <a:off x="107504" y="548681"/>
            <a:ext cx="3036174" cy="244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www.ga.gov.au/webtemp/image_cache/GA21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780928"/>
            <a:ext cx="285750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6" t="11999" r="73414" b="4210"/>
          <a:stretch/>
        </p:blipFill>
        <p:spPr bwMode="auto">
          <a:xfrm>
            <a:off x="4777270" y="311842"/>
            <a:ext cx="2325764" cy="26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494870"/>
            <a:ext cx="3989451" cy="332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3"/>
          <p:cNvSpPr txBox="1">
            <a:spLocks noChangeArrowheads="1"/>
          </p:cNvSpPr>
          <p:nvPr/>
        </p:nvSpPr>
        <p:spPr bwMode="auto">
          <a:xfrm>
            <a:off x="73819" y="-88900"/>
            <a:ext cx="760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p>
            <a:pPr>
              <a:spcBef>
                <a:spcPct val="50000"/>
              </a:spcBef>
            </a:pPr>
            <a:r>
              <a:rPr lang="en-AU" altLang="en-US" sz="3200" dirty="0" smtClean="0">
                <a:solidFill>
                  <a:srgbClr val="006983"/>
                </a:solidFill>
                <a:latin typeface="+mj-lt"/>
              </a:rPr>
              <a:t>Assessments at various scales</a:t>
            </a:r>
            <a:endParaRPr lang="en-AU" altLang="en-US" sz="3200" dirty="0">
              <a:solidFill>
                <a:srgbClr val="006983"/>
              </a:solidFill>
              <a:latin typeface="+mj-lt"/>
            </a:endParaRPr>
          </a:p>
        </p:txBody>
      </p:sp>
      <p:sp>
        <p:nvSpPr>
          <p:cNvPr id="3" name="Rectangle 2"/>
          <p:cNvSpPr/>
          <p:nvPr/>
        </p:nvSpPr>
        <p:spPr>
          <a:xfrm>
            <a:off x="-72008" y="2951827"/>
            <a:ext cx="4572000" cy="830997"/>
          </a:xfrm>
          <a:prstGeom prst="rect">
            <a:avLst/>
          </a:prstGeom>
        </p:spPr>
        <p:txBody>
          <a:bodyPr>
            <a:spAutoFit/>
          </a:bodyPr>
          <a:lstStyle/>
          <a:p>
            <a:r>
              <a:rPr lang="en-AU" sz="1600" dirty="0">
                <a:hlinkClick r:id="rId6"/>
              </a:rPr>
              <a:t>http://</a:t>
            </a:r>
            <a:r>
              <a:rPr lang="en-AU" sz="1600" dirty="0" smtClean="0">
                <a:hlinkClick r:id="rId6"/>
              </a:rPr>
              <a:t>www.ga.gov.au/minerals/projects/concluded-projects/mineral-potential.html</a:t>
            </a:r>
            <a:endParaRPr lang="en-AU" sz="1600" dirty="0" smtClean="0"/>
          </a:p>
          <a:p>
            <a:endParaRPr lang="en-AU" sz="1600" dirty="0"/>
          </a:p>
        </p:txBody>
      </p:sp>
      <p:sp>
        <p:nvSpPr>
          <p:cNvPr id="6" name="Rectangle 5"/>
          <p:cNvSpPr/>
          <p:nvPr/>
        </p:nvSpPr>
        <p:spPr>
          <a:xfrm>
            <a:off x="4499992" y="6003460"/>
            <a:ext cx="4572000" cy="830997"/>
          </a:xfrm>
          <a:prstGeom prst="rect">
            <a:avLst/>
          </a:prstGeom>
        </p:spPr>
        <p:txBody>
          <a:bodyPr>
            <a:spAutoFit/>
          </a:bodyPr>
          <a:lstStyle/>
          <a:p>
            <a:r>
              <a:rPr lang="en-AU" sz="1600" dirty="0">
                <a:hlinkClick r:id="rId7"/>
              </a:rPr>
              <a:t>http://</a:t>
            </a:r>
            <a:r>
              <a:rPr lang="en-AU" sz="1600" dirty="0" smtClean="0">
                <a:hlinkClick r:id="rId7"/>
              </a:rPr>
              <a:t>www.ga.gov.au/minerals/projects/concluded-projects/uranium-systems.html</a:t>
            </a:r>
            <a:endParaRPr lang="en-AU" sz="1600" dirty="0" smtClean="0"/>
          </a:p>
          <a:p>
            <a:endParaRPr lang="en-AU" sz="1600" dirty="0"/>
          </a:p>
        </p:txBody>
      </p:sp>
    </p:spTree>
    <p:extLst>
      <p:ext uri="{BB962C8B-B14F-4D97-AF65-F5344CB8AC3E}">
        <p14:creationId xmlns:p14="http://schemas.microsoft.com/office/powerpoint/2010/main" val="359360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250825" y="44624"/>
            <a:ext cx="8624888" cy="646331"/>
          </a:xfrm>
        </p:spPr>
        <p:txBody>
          <a:bodyPr/>
          <a:lstStyle/>
          <a:p>
            <a:r>
              <a:rPr lang="en-AU" sz="3600" b="0" dirty="0" smtClean="0"/>
              <a:t>Limitations of mineral-systems approach</a:t>
            </a:r>
            <a:endParaRPr lang="en-AU" sz="3600" b="0" dirty="0"/>
          </a:p>
        </p:txBody>
      </p:sp>
      <p:sp>
        <p:nvSpPr>
          <p:cNvPr id="752643" name="Rectangle 3"/>
          <p:cNvSpPr>
            <a:spLocks noGrp="1" noChangeArrowheads="1"/>
          </p:cNvSpPr>
          <p:nvPr>
            <p:ph type="body" idx="1"/>
          </p:nvPr>
        </p:nvSpPr>
        <p:spPr>
          <a:xfrm>
            <a:off x="179513" y="1196752"/>
            <a:ext cx="8496944" cy="5472608"/>
          </a:xfrm>
        </p:spPr>
        <p:txBody>
          <a:bodyPr/>
          <a:lstStyle/>
          <a:p>
            <a:pPr marL="514350" indent="-514350">
              <a:buFont typeface="Arial" pitchFamily="34" charset="0"/>
              <a:buChar char="•"/>
            </a:pPr>
            <a:r>
              <a:rPr lang="en-AU" sz="3200" dirty="0" smtClean="0">
                <a:solidFill>
                  <a:schemeClr val="tx1"/>
                </a:solidFill>
                <a:latin typeface="Arial Narrow" panose="020B0606020202030204" pitchFamily="34" charset="0"/>
              </a:rPr>
              <a:t>Preservation considered important but listed factors do not include features critical for preservation</a:t>
            </a:r>
          </a:p>
          <a:p>
            <a:pPr marL="514350" indent="-514350">
              <a:buFont typeface="Arial" pitchFamily="34" charset="0"/>
              <a:buChar char="•"/>
            </a:pPr>
            <a:r>
              <a:rPr lang="en-AU" sz="3200" dirty="0" smtClean="0">
                <a:solidFill>
                  <a:srgbClr val="6699FF"/>
                </a:solidFill>
                <a:latin typeface="Arial Narrow" panose="020B0606020202030204" pitchFamily="34" charset="0"/>
              </a:rPr>
              <a:t>Age, duration and relative timing of events in a mineral system do not receive adequate attention</a:t>
            </a:r>
          </a:p>
          <a:p>
            <a:pPr marL="514350" indent="-514350">
              <a:buFont typeface="Arial" pitchFamily="34" charset="0"/>
              <a:buChar char="•"/>
            </a:pPr>
            <a:r>
              <a:rPr lang="en-AU" sz="3200" dirty="0" smtClean="0">
                <a:solidFill>
                  <a:schemeClr val="tx1"/>
                </a:solidFill>
                <a:latin typeface="Arial Narrow" panose="020B0606020202030204" pitchFamily="34" charset="0"/>
              </a:rPr>
              <a:t>Requires change to focus on ‘giant’ instead of average-size deposits</a:t>
            </a:r>
          </a:p>
          <a:p>
            <a:pPr marL="514350" indent="-514350">
              <a:buFont typeface="Arial" pitchFamily="34" charset="0"/>
              <a:buChar char="•"/>
            </a:pPr>
            <a:r>
              <a:rPr lang="en-AU" sz="3200" dirty="0" smtClean="0">
                <a:solidFill>
                  <a:srgbClr val="6699FF"/>
                </a:solidFill>
                <a:latin typeface="Arial Narrow" panose="020B0606020202030204" pitchFamily="34" charset="0"/>
              </a:rPr>
              <a:t>Requires rethinking to take in take into account clustering of deposits</a:t>
            </a:r>
            <a:endParaRPr lang="en-AU" sz="3200" dirty="0" smtClean="0">
              <a:solidFill>
                <a:schemeClr val="tx1"/>
              </a:solidFill>
              <a:latin typeface="Arial Narrow" panose="020B0606020202030204" pitchFamily="34" charset="0"/>
            </a:endParaRPr>
          </a:p>
        </p:txBody>
      </p:sp>
      <p:sp>
        <p:nvSpPr>
          <p:cNvPr id="2" name="Footer Placeholder 1"/>
          <p:cNvSpPr>
            <a:spLocks noGrp="1"/>
          </p:cNvSpPr>
          <p:nvPr>
            <p:ph type="ftr" sz="quarter" idx="10"/>
          </p:nvPr>
        </p:nvSpPr>
        <p:spPr/>
        <p:txBody>
          <a:bodyPr/>
          <a:lstStyle/>
          <a:p>
            <a:r>
              <a:rPr lang="en-US" dirty="0" smtClean="0"/>
              <a:t>URAM 2014</a:t>
            </a:r>
            <a:endParaRPr lang="en-AU" dirty="0"/>
          </a:p>
        </p:txBody>
      </p:sp>
    </p:spTree>
    <p:extLst>
      <p:ext uri="{BB962C8B-B14F-4D97-AF65-F5344CB8AC3E}">
        <p14:creationId xmlns:p14="http://schemas.microsoft.com/office/powerpoint/2010/main" val="3142322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URAM 2014</a:t>
            </a:r>
            <a:endParaRPr lang="en-AU" dirty="0"/>
          </a:p>
        </p:txBody>
      </p:sp>
      <p:pic>
        <p:nvPicPr>
          <p:cNvPr id="1026" name="Picture 2" descr="G:\projects\metallogeny\global_resources\depdensity\paper_final_revised\figures\fig17.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58601"/>
            <a:ext cx="7926751" cy="4902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0" y="44625"/>
            <a:ext cx="9143999" cy="646331"/>
          </a:xfrm>
        </p:spPr>
        <p:txBody>
          <a:bodyPr/>
          <a:lstStyle/>
          <a:p>
            <a:r>
              <a:rPr lang="en-AU" sz="3600" b="0" dirty="0" smtClean="0"/>
              <a:t>4 regions with unconformity-related uranium</a:t>
            </a:r>
            <a:endParaRPr lang="en-AU" sz="3600" b="0" dirty="0"/>
          </a:p>
        </p:txBody>
      </p:sp>
      <p:sp>
        <p:nvSpPr>
          <p:cNvPr id="5" name="Rectangle 4"/>
          <p:cNvSpPr/>
          <p:nvPr/>
        </p:nvSpPr>
        <p:spPr bwMode="auto">
          <a:xfrm>
            <a:off x="77216" y="5764174"/>
            <a:ext cx="4998840" cy="833178"/>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400" dirty="0" smtClean="0">
                <a:solidFill>
                  <a:schemeClr val="accent1">
                    <a:lumMod val="50000"/>
                  </a:schemeClr>
                </a:solidFill>
                <a:latin typeface="Arial Narrow" panose="020B0606020202030204" pitchFamily="34" charset="0"/>
              </a:rPr>
              <a:t>Alligator Rivers and Eastern Athabasca similar</a:t>
            </a:r>
            <a:endParaRPr kumimoji="0" lang="en-AU" sz="2400" b="0" i="0" u="none" strike="noStrike" cap="none" normalizeH="0" baseline="0" dirty="0" smtClean="0">
              <a:ln>
                <a:noFill/>
              </a:ln>
              <a:solidFill>
                <a:schemeClr val="accent1">
                  <a:lumMod val="50000"/>
                </a:schemeClr>
              </a:solidFill>
              <a:effectLst/>
              <a:latin typeface="Arial Narrow" panose="020B0606020202030204" pitchFamily="34" charset="0"/>
            </a:endParaRPr>
          </a:p>
        </p:txBody>
      </p:sp>
      <p:sp>
        <p:nvSpPr>
          <p:cNvPr id="6" name="Rectangle 5"/>
          <p:cNvSpPr/>
          <p:nvPr/>
        </p:nvSpPr>
        <p:spPr bwMode="auto">
          <a:xfrm>
            <a:off x="5169828" y="5552675"/>
            <a:ext cx="3885256" cy="1202510"/>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400" dirty="0" smtClean="0">
                <a:solidFill>
                  <a:schemeClr val="accent1">
                    <a:lumMod val="50000"/>
                  </a:schemeClr>
                </a:solidFill>
                <a:latin typeface="Arial Narrow" panose="020B0606020202030204" pitchFamily="34" charset="0"/>
              </a:rPr>
              <a:t>Rum Jungle and </a:t>
            </a:r>
          </a:p>
          <a:p>
            <a:pPr marL="0" marR="0" indent="0" algn="ctr" defTabSz="914400" rtl="0" eaLnBrk="0" fontAlgn="base" latinLnBrk="0" hangingPunct="0">
              <a:lnSpc>
                <a:spcPct val="100000"/>
              </a:lnSpc>
              <a:spcBef>
                <a:spcPct val="0"/>
              </a:spcBef>
              <a:spcAft>
                <a:spcPct val="0"/>
              </a:spcAft>
              <a:buClrTx/>
              <a:buSzTx/>
              <a:buFontTx/>
              <a:buNone/>
              <a:tabLst/>
            </a:pPr>
            <a:r>
              <a:rPr lang="en-AU" sz="2400" dirty="0" smtClean="0">
                <a:solidFill>
                  <a:schemeClr val="accent1">
                    <a:lumMod val="50000"/>
                  </a:schemeClr>
                </a:solidFill>
                <a:latin typeface="Arial Narrow" panose="020B0606020202030204" pitchFamily="34" charset="0"/>
              </a:rPr>
              <a:t>S Alligator Valley </a:t>
            </a:r>
          </a:p>
          <a:p>
            <a:pPr marL="0" marR="0" indent="0" algn="ctr" defTabSz="914400" rtl="0" eaLnBrk="0" fontAlgn="base" latinLnBrk="0" hangingPunct="0">
              <a:lnSpc>
                <a:spcPct val="100000"/>
              </a:lnSpc>
              <a:spcBef>
                <a:spcPct val="0"/>
              </a:spcBef>
              <a:spcAft>
                <a:spcPct val="0"/>
              </a:spcAft>
              <a:buClrTx/>
              <a:buSzTx/>
              <a:buFontTx/>
              <a:buNone/>
              <a:tabLst/>
            </a:pPr>
            <a:r>
              <a:rPr lang="en-AU" sz="2400" dirty="0" smtClean="0">
                <a:solidFill>
                  <a:schemeClr val="accent1">
                    <a:lumMod val="50000"/>
                  </a:schemeClr>
                </a:solidFill>
                <a:latin typeface="Arial Narrow" panose="020B0606020202030204" pitchFamily="34" charset="0"/>
              </a:rPr>
              <a:t>different</a:t>
            </a:r>
            <a:endParaRPr kumimoji="0" lang="en-AU" sz="2400" b="0" i="0" u="none" strike="noStrike" cap="none" normalizeH="0" baseline="0" dirty="0" smtClean="0">
              <a:ln>
                <a:noFill/>
              </a:ln>
              <a:solidFill>
                <a:schemeClr val="accent1">
                  <a:lumMod val="50000"/>
                </a:schemeClr>
              </a:solidFill>
              <a:effectLst/>
              <a:latin typeface="Arial Narrow" panose="020B0606020202030204" pitchFamily="34" charset="0"/>
            </a:endParaRPr>
          </a:p>
        </p:txBody>
      </p:sp>
    </p:spTree>
    <p:extLst>
      <p:ext uri="{BB962C8B-B14F-4D97-AF65-F5344CB8AC3E}">
        <p14:creationId xmlns:p14="http://schemas.microsoft.com/office/powerpoint/2010/main" val="3445007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695325"/>
            <a:ext cx="8904287"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4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6500813"/>
            <a:ext cx="2806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08" name="Text Box 4"/>
          <p:cNvSpPr txBox="1">
            <a:spLocks noChangeArrowheads="1"/>
          </p:cNvSpPr>
          <p:nvPr/>
        </p:nvSpPr>
        <p:spPr bwMode="auto">
          <a:xfrm>
            <a:off x="47624" y="-95"/>
            <a:ext cx="9204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AU" sz="3600" dirty="0" smtClean="0">
                <a:solidFill>
                  <a:schemeClr val="tx2"/>
                </a:solidFill>
              </a:rPr>
              <a:t>Supergiant (Bull Elephant): </a:t>
            </a:r>
            <a:r>
              <a:rPr lang="en-AU" sz="3600" dirty="0">
                <a:solidFill>
                  <a:schemeClr val="tx2"/>
                </a:solidFill>
              </a:rPr>
              <a:t>Olympic Dam</a:t>
            </a:r>
            <a:endParaRPr lang="en-AU" sz="3600" dirty="0">
              <a:solidFill>
                <a:schemeClr val="tx2"/>
              </a:solidFill>
              <a:latin typeface="Arial" pitchFamily="34" charset="0"/>
            </a:endParaRPr>
          </a:p>
        </p:txBody>
      </p:sp>
      <p:sp>
        <p:nvSpPr>
          <p:cNvPr id="354309" name="Text Box 5"/>
          <p:cNvSpPr txBox="1">
            <a:spLocks noChangeArrowheads="1"/>
          </p:cNvSpPr>
          <p:nvPr/>
        </p:nvSpPr>
        <p:spPr bwMode="auto">
          <a:xfrm>
            <a:off x="285750" y="4725144"/>
            <a:ext cx="3278138" cy="1754326"/>
          </a:xfrm>
          <a:prstGeom prst="rect">
            <a:avLst/>
          </a:prstGeom>
          <a:solidFill>
            <a:srgbClr val="0000CC"/>
          </a:solidFill>
          <a:ln>
            <a:noFill/>
          </a:ln>
          <a:effectLst/>
          <a:extLs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2400" b="1" dirty="0">
                <a:solidFill>
                  <a:schemeClr val="bg1"/>
                </a:solidFill>
                <a:latin typeface="Arial Narrow" panose="020B0606020202030204" pitchFamily="34" charset="0"/>
              </a:rPr>
              <a:t>Olympic Dam is larger than Prominent Hill:</a:t>
            </a:r>
          </a:p>
          <a:p>
            <a:r>
              <a:rPr lang="en-AU" sz="2000" dirty="0">
                <a:latin typeface="Arial Narrow" panose="020B0606020202030204" pitchFamily="34" charset="0"/>
              </a:rPr>
              <a:t> </a:t>
            </a:r>
            <a:r>
              <a:rPr lang="en-AU" sz="2000" b="1" dirty="0">
                <a:solidFill>
                  <a:schemeClr val="bg1"/>
                </a:solidFill>
                <a:latin typeface="Arial Narrow" panose="020B0606020202030204" pitchFamily="34" charset="0"/>
              </a:rPr>
              <a:t>~200 times for U</a:t>
            </a:r>
          </a:p>
          <a:p>
            <a:r>
              <a:rPr lang="en-AU" sz="2000" b="1" dirty="0">
                <a:solidFill>
                  <a:schemeClr val="bg1"/>
                </a:solidFill>
                <a:latin typeface="Arial Narrow" panose="020B0606020202030204" pitchFamily="34" charset="0"/>
              </a:rPr>
              <a:t> ~45 times for Cu</a:t>
            </a:r>
          </a:p>
          <a:p>
            <a:r>
              <a:rPr lang="en-AU" sz="2000" b="1" dirty="0">
                <a:solidFill>
                  <a:schemeClr val="bg1"/>
                </a:solidFill>
                <a:latin typeface="Arial Narrow" panose="020B0606020202030204" pitchFamily="34" charset="0"/>
              </a:rPr>
              <a:t> ~20 times for Au</a:t>
            </a:r>
            <a:r>
              <a:rPr lang="en-AU" sz="2000" b="1" dirty="0">
                <a:solidFill>
                  <a:schemeClr val="bg1"/>
                </a:solidFill>
              </a:rPr>
              <a:t> </a:t>
            </a:r>
          </a:p>
        </p:txBody>
      </p:sp>
      <p:sp>
        <p:nvSpPr>
          <p:cNvPr id="354310" name="Rectangle 6"/>
          <p:cNvSpPr>
            <a:spLocks noChangeArrowheads="1"/>
          </p:cNvSpPr>
          <p:nvPr/>
        </p:nvSpPr>
        <p:spPr bwMode="auto">
          <a:xfrm>
            <a:off x="4848225" y="3897313"/>
            <a:ext cx="292100" cy="2921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AU" sz="2400" dirty="0"/>
          </a:p>
        </p:txBody>
      </p:sp>
      <p:sp>
        <p:nvSpPr>
          <p:cNvPr id="354311" name="Rectangle 7"/>
          <p:cNvSpPr>
            <a:spLocks noChangeArrowheads="1"/>
          </p:cNvSpPr>
          <p:nvPr/>
        </p:nvSpPr>
        <p:spPr bwMode="auto">
          <a:xfrm>
            <a:off x="2420938" y="2170113"/>
            <a:ext cx="211137" cy="215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AU" sz="2400" dirty="0"/>
          </a:p>
        </p:txBody>
      </p:sp>
      <p:sp>
        <p:nvSpPr>
          <p:cNvPr id="354312" name="Text Box 8"/>
          <p:cNvSpPr txBox="1">
            <a:spLocks noChangeArrowheads="1"/>
          </p:cNvSpPr>
          <p:nvPr/>
        </p:nvSpPr>
        <p:spPr bwMode="auto">
          <a:xfrm>
            <a:off x="4277939" y="4329113"/>
            <a:ext cx="238199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sz="2200" b="1" dirty="0">
                <a:solidFill>
                  <a:schemeClr val="accent2"/>
                </a:solidFill>
                <a:latin typeface="Arial Narrow" panose="020B0606020202030204" pitchFamily="34" charset="0"/>
              </a:rPr>
              <a:t>Olympic Dam</a:t>
            </a:r>
          </a:p>
          <a:p>
            <a:pPr algn="ctr"/>
            <a:r>
              <a:rPr lang="en-AU" sz="2200" b="1" dirty="0">
                <a:solidFill>
                  <a:schemeClr val="accent2"/>
                </a:solidFill>
                <a:latin typeface="Arial Narrow" panose="020B0606020202030204" pitchFamily="34" charset="0"/>
              </a:rPr>
              <a:t>(2.24 Mt U</a:t>
            </a:r>
            <a:r>
              <a:rPr lang="en-AU" sz="2200" b="1" baseline="-25000" dirty="0">
                <a:solidFill>
                  <a:schemeClr val="accent2"/>
                </a:solidFill>
                <a:latin typeface="Arial Narrow" panose="020B0606020202030204" pitchFamily="34" charset="0"/>
              </a:rPr>
              <a:t>3</a:t>
            </a:r>
            <a:r>
              <a:rPr lang="en-AU" sz="2200" b="1" dirty="0">
                <a:solidFill>
                  <a:schemeClr val="accent2"/>
                </a:solidFill>
                <a:latin typeface="Arial Narrow" panose="020B0606020202030204" pitchFamily="34" charset="0"/>
              </a:rPr>
              <a:t>O</a:t>
            </a:r>
            <a:r>
              <a:rPr lang="en-AU" sz="2200" b="1" baseline="-25000" dirty="0">
                <a:solidFill>
                  <a:schemeClr val="accent2"/>
                </a:solidFill>
                <a:latin typeface="Arial Narrow" panose="020B0606020202030204" pitchFamily="34" charset="0"/>
              </a:rPr>
              <a:t>8</a:t>
            </a:r>
            <a:r>
              <a:rPr lang="en-AU" sz="2200" b="1" dirty="0">
                <a:solidFill>
                  <a:schemeClr val="accent2"/>
                </a:solidFill>
                <a:latin typeface="Arial Narrow" panose="020B0606020202030204" pitchFamily="34" charset="0"/>
              </a:rPr>
              <a:t>;</a:t>
            </a:r>
          </a:p>
          <a:p>
            <a:pPr algn="ctr"/>
            <a:r>
              <a:rPr lang="en-AU" sz="2200" b="1" dirty="0">
                <a:solidFill>
                  <a:schemeClr val="accent2"/>
                </a:solidFill>
                <a:latin typeface="Arial Narrow" panose="020B0606020202030204" pitchFamily="34" charset="0"/>
              </a:rPr>
              <a:t>68 Mt Cu; 2480 t Au)</a:t>
            </a:r>
          </a:p>
        </p:txBody>
      </p:sp>
      <p:sp>
        <p:nvSpPr>
          <p:cNvPr id="354313" name="Text Box 9"/>
          <p:cNvSpPr txBox="1">
            <a:spLocks noChangeArrowheads="1"/>
          </p:cNvSpPr>
          <p:nvPr/>
        </p:nvSpPr>
        <p:spPr bwMode="auto">
          <a:xfrm>
            <a:off x="176213" y="814388"/>
            <a:ext cx="2114746" cy="10156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000" b="1" dirty="0">
                <a:solidFill>
                  <a:schemeClr val="bg1"/>
                </a:solidFill>
                <a:latin typeface="Arial Narrow" panose="020B0606020202030204" pitchFamily="34" charset="0"/>
              </a:rPr>
              <a:t>Prominent Hill </a:t>
            </a:r>
          </a:p>
          <a:p>
            <a:r>
              <a:rPr lang="en-AU" sz="2000" b="1" dirty="0">
                <a:solidFill>
                  <a:schemeClr val="bg1"/>
                </a:solidFill>
                <a:latin typeface="Arial Narrow" panose="020B0606020202030204" pitchFamily="34" charset="0"/>
              </a:rPr>
              <a:t>(0.01 Mt U</a:t>
            </a:r>
            <a:r>
              <a:rPr lang="en-AU" sz="2000" b="1" baseline="-25000" dirty="0">
                <a:solidFill>
                  <a:schemeClr val="bg1"/>
                </a:solidFill>
                <a:latin typeface="Arial Narrow" panose="020B0606020202030204" pitchFamily="34" charset="0"/>
              </a:rPr>
              <a:t>3</a:t>
            </a:r>
            <a:r>
              <a:rPr lang="en-AU" sz="2000" b="1" dirty="0">
                <a:solidFill>
                  <a:schemeClr val="bg1"/>
                </a:solidFill>
                <a:latin typeface="Arial Narrow" panose="020B0606020202030204" pitchFamily="34" charset="0"/>
              </a:rPr>
              <a:t>O</a:t>
            </a:r>
            <a:r>
              <a:rPr lang="en-AU" sz="2000" b="1" baseline="-25000" dirty="0">
                <a:solidFill>
                  <a:schemeClr val="bg1"/>
                </a:solidFill>
                <a:latin typeface="Arial Narrow" panose="020B0606020202030204" pitchFamily="34" charset="0"/>
              </a:rPr>
              <a:t>8</a:t>
            </a:r>
            <a:r>
              <a:rPr lang="en-AU" sz="2000" b="1" dirty="0">
                <a:solidFill>
                  <a:schemeClr val="bg1"/>
                </a:solidFill>
                <a:latin typeface="Arial Narrow" panose="020B0606020202030204" pitchFamily="34" charset="0"/>
              </a:rPr>
              <a:t>;</a:t>
            </a:r>
          </a:p>
          <a:p>
            <a:r>
              <a:rPr lang="en-AU" sz="2000" b="1" dirty="0">
                <a:solidFill>
                  <a:schemeClr val="bg1"/>
                </a:solidFill>
                <a:latin typeface="Arial Narrow" panose="020B0606020202030204" pitchFamily="34" charset="0"/>
              </a:rPr>
              <a:t>1.5 Mt Cu; 115 t Au)</a:t>
            </a:r>
          </a:p>
        </p:txBody>
      </p:sp>
      <p:sp>
        <p:nvSpPr>
          <p:cNvPr id="354314" name="Line 10"/>
          <p:cNvSpPr>
            <a:spLocks noChangeShapeType="1"/>
          </p:cNvSpPr>
          <p:nvPr/>
        </p:nvSpPr>
        <p:spPr bwMode="auto">
          <a:xfrm>
            <a:off x="1903413" y="1811338"/>
            <a:ext cx="588962" cy="44291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 name="Footer Placeholder 1"/>
          <p:cNvSpPr>
            <a:spLocks noGrp="1"/>
          </p:cNvSpPr>
          <p:nvPr>
            <p:ph type="ftr" sz="quarter" idx="10"/>
          </p:nvPr>
        </p:nvSpPr>
        <p:spPr/>
        <p:txBody>
          <a:bodyPr/>
          <a:lstStyle/>
          <a:p>
            <a:r>
              <a:rPr lang="en-US" dirty="0" smtClean="0"/>
              <a:t>URAM 2014</a:t>
            </a:r>
            <a:endParaRPr lang="en-AU" dirty="0"/>
          </a:p>
        </p:txBody>
      </p:sp>
    </p:spTree>
    <p:extLst>
      <p:ext uri="{BB962C8B-B14F-4D97-AF65-F5344CB8AC3E}">
        <p14:creationId xmlns:p14="http://schemas.microsoft.com/office/powerpoint/2010/main" val="3886605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 calcmode="lin" valueType="num">
                                      <p:cBhvr additive="base">
                                        <p:cTn id="7" dur="1000" fill="hold"/>
                                        <p:tgtEl>
                                          <p:spTgt spid="354309"/>
                                        </p:tgtEl>
                                        <p:attrNameLst>
                                          <p:attrName>ppt_x</p:attrName>
                                        </p:attrNameLst>
                                      </p:cBhvr>
                                      <p:tavLst>
                                        <p:tav tm="0">
                                          <p:val>
                                            <p:strVal val="1+#ppt_w/2"/>
                                          </p:val>
                                        </p:tav>
                                        <p:tav tm="100000">
                                          <p:val>
                                            <p:strVal val="#ppt_x"/>
                                          </p:val>
                                        </p:tav>
                                      </p:tavLst>
                                    </p:anim>
                                    <p:anim calcmode="lin" valueType="num">
                                      <p:cBhvr additive="base">
                                        <p:cTn id="8" dur="1000" fill="hold"/>
                                        <p:tgtEl>
                                          <p:spTgt spid="354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ltLang="en-US" dirty="0">
                <a:solidFill>
                  <a:schemeClr val="bg1"/>
                </a:solidFill>
              </a:rPr>
              <a:t>Mineral potential assessment</a:t>
            </a:r>
          </a:p>
        </p:txBody>
      </p:sp>
      <p:sp>
        <p:nvSpPr>
          <p:cNvPr id="22531" name="Rectangle 2"/>
          <p:cNvSpPr>
            <a:spLocks noGrp="1" noChangeArrowheads="1"/>
          </p:cNvSpPr>
          <p:nvPr>
            <p:ph type="title"/>
          </p:nvPr>
        </p:nvSpPr>
        <p:spPr>
          <a:xfrm>
            <a:off x="179512" y="116633"/>
            <a:ext cx="8964488" cy="646331"/>
          </a:xfrm>
        </p:spPr>
        <p:txBody>
          <a:bodyPr/>
          <a:lstStyle/>
          <a:p>
            <a:pPr eaLnBrk="1" hangingPunct="1"/>
            <a:r>
              <a:rPr lang="en-AU" altLang="en-US" sz="3600" b="0" dirty="0" smtClean="0"/>
              <a:t>Reliability or robustness of assessment </a:t>
            </a:r>
          </a:p>
        </p:txBody>
      </p:sp>
      <p:sp>
        <p:nvSpPr>
          <p:cNvPr id="22532" name="Rectangle 3"/>
          <p:cNvSpPr>
            <a:spLocks noGrp="1" noChangeArrowheads="1"/>
          </p:cNvSpPr>
          <p:nvPr>
            <p:ph type="body" idx="1"/>
          </p:nvPr>
        </p:nvSpPr>
        <p:spPr>
          <a:xfrm>
            <a:off x="251520" y="1052736"/>
            <a:ext cx="8496944" cy="4248472"/>
          </a:xfrm>
        </p:spPr>
        <p:txBody>
          <a:bodyPr/>
          <a:lstStyle/>
          <a:p>
            <a:pPr eaLnBrk="1" hangingPunct="1"/>
            <a:r>
              <a:rPr lang="en-AU" altLang="en-US" sz="2800" dirty="0" smtClean="0">
                <a:latin typeface="Arial Narrow" panose="020B0606020202030204" pitchFamily="34" charset="0"/>
              </a:rPr>
              <a:t>Depends on </a:t>
            </a:r>
          </a:p>
          <a:p>
            <a:pPr lvl="1" eaLnBrk="1" hangingPunct="1"/>
            <a:r>
              <a:rPr lang="en-AU" altLang="en-US" sz="2800" dirty="0" smtClean="0">
                <a:latin typeface="Arial Narrow" panose="020B0606020202030204" pitchFamily="34" charset="0"/>
              </a:rPr>
              <a:t>Knowledge of mineral systems/deposit styles (</a:t>
            </a:r>
            <a:r>
              <a:rPr lang="en-AU" altLang="en-US" sz="2800" u="sng" dirty="0" smtClean="0">
                <a:latin typeface="Arial Narrow" panose="020B0606020202030204" pitchFamily="34" charset="0"/>
              </a:rPr>
              <a:t>their critical features</a:t>
            </a:r>
            <a:r>
              <a:rPr lang="en-AU" altLang="en-US" sz="2800" dirty="0" smtClean="0">
                <a:latin typeface="Arial Narrow" panose="020B0606020202030204" pitchFamily="34" charset="0"/>
              </a:rPr>
              <a:t>) </a:t>
            </a:r>
            <a:endParaRPr lang="en-AU" altLang="en-US" sz="2800" dirty="0" smtClean="0">
              <a:solidFill>
                <a:schemeClr val="tx1"/>
              </a:solidFill>
              <a:latin typeface="Arial Narrow" panose="020B0606020202030204" pitchFamily="34" charset="0"/>
            </a:endParaRPr>
          </a:p>
          <a:p>
            <a:pPr lvl="1" eaLnBrk="1" hangingPunct="1"/>
            <a:r>
              <a:rPr lang="en-AU" altLang="en-US" sz="2800" dirty="0" smtClean="0">
                <a:solidFill>
                  <a:srgbClr val="3399FF"/>
                </a:solidFill>
                <a:latin typeface="Arial Narrow" panose="020B0606020202030204" pitchFamily="34" charset="0"/>
              </a:rPr>
              <a:t>Identification of mappable signatures in datasets which correspond to critical features of mineral systems </a:t>
            </a:r>
          </a:p>
          <a:p>
            <a:pPr lvl="1" eaLnBrk="1" hangingPunct="1"/>
            <a:r>
              <a:rPr lang="en-AU" altLang="en-US" sz="2800" dirty="0" smtClean="0">
                <a:solidFill>
                  <a:schemeClr val="tx1"/>
                </a:solidFill>
                <a:latin typeface="Arial Narrow" panose="020B0606020202030204" pitchFamily="34" charset="0"/>
              </a:rPr>
              <a:t>Extent and </a:t>
            </a:r>
            <a:r>
              <a:rPr lang="en-AU" altLang="en-US" sz="2800" dirty="0">
                <a:solidFill>
                  <a:schemeClr val="tx1"/>
                </a:solidFill>
                <a:latin typeface="Arial Narrow" panose="020B0606020202030204" pitchFamily="34" charset="0"/>
              </a:rPr>
              <a:t>q</a:t>
            </a:r>
            <a:r>
              <a:rPr lang="en-AU" altLang="en-US" sz="2800" dirty="0" smtClean="0">
                <a:solidFill>
                  <a:schemeClr val="tx1"/>
                </a:solidFill>
                <a:latin typeface="Arial Narrow" panose="020B0606020202030204" pitchFamily="34" charset="0"/>
              </a:rPr>
              <a:t>uality of datasets</a:t>
            </a:r>
            <a:endParaRPr lang="en-AU" altLang="en-US" sz="2800" dirty="0" smtClean="0">
              <a:solidFill>
                <a:srgbClr val="006983"/>
              </a:solidFill>
              <a:latin typeface="Arial Narrow" panose="020B0606020202030204" pitchFamily="34" charset="0"/>
            </a:endParaRPr>
          </a:p>
        </p:txBody>
      </p:sp>
    </p:spTree>
    <p:extLst>
      <p:ext uri="{BB962C8B-B14F-4D97-AF65-F5344CB8AC3E}">
        <p14:creationId xmlns:p14="http://schemas.microsoft.com/office/powerpoint/2010/main" val="2455125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URAM 2014</a:t>
            </a:r>
            <a:endParaRPr lang="en-AU" dirty="0"/>
          </a:p>
        </p:txBody>
      </p:sp>
      <p:sp>
        <p:nvSpPr>
          <p:cNvPr id="3" name="Rectangle 2"/>
          <p:cNvSpPr txBox="1">
            <a:spLocks noChangeArrowheads="1"/>
          </p:cNvSpPr>
          <p:nvPr/>
        </p:nvSpPr>
        <p:spPr>
          <a:xfrm>
            <a:off x="179512" y="116633"/>
            <a:ext cx="8964488" cy="646331"/>
          </a:xfrm>
          <a:prstGeom prst="rect">
            <a:avLst/>
          </a:prstGeom>
        </p:spPr>
        <p:txBody>
          <a:bodyPr/>
          <a:lst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eaLnBrk="1" hangingPunct="1"/>
            <a:r>
              <a:rPr lang="en-AU" altLang="en-US" sz="3600" b="0" kern="0" dirty="0" smtClean="0"/>
              <a:t>Conclusions</a:t>
            </a:r>
          </a:p>
        </p:txBody>
      </p:sp>
      <p:sp>
        <p:nvSpPr>
          <p:cNvPr id="4" name="Rectangle 3"/>
          <p:cNvSpPr txBox="1">
            <a:spLocks noChangeArrowheads="1"/>
          </p:cNvSpPr>
          <p:nvPr/>
        </p:nvSpPr>
        <p:spPr>
          <a:xfrm>
            <a:off x="251520" y="806297"/>
            <a:ext cx="8496944" cy="5544616"/>
          </a:xfrm>
          <a:prstGeom prst="rect">
            <a:avLst/>
          </a:prstGeom>
        </p:spPr>
        <p:txBody>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a:lstStyle>
          <a:p>
            <a:pPr lvl="1" eaLnBrk="1" hangingPunct="1"/>
            <a:r>
              <a:rPr lang="en-AU" altLang="en-US" sz="2800" kern="0" dirty="0" smtClean="0">
                <a:latin typeface="Arial Narrow" panose="020B0606020202030204" pitchFamily="34" charset="0"/>
              </a:rPr>
              <a:t>Choice of methods depends on the objective</a:t>
            </a:r>
            <a:endParaRPr lang="en-AU" altLang="en-US" sz="2800" kern="0" dirty="0" smtClean="0">
              <a:solidFill>
                <a:schemeClr val="tx1"/>
              </a:solidFill>
              <a:latin typeface="Arial Narrow" panose="020B0606020202030204" pitchFamily="34" charset="0"/>
            </a:endParaRPr>
          </a:p>
          <a:p>
            <a:pPr lvl="1" eaLnBrk="1" hangingPunct="1"/>
            <a:r>
              <a:rPr lang="en-AU" altLang="en-US" sz="2800" kern="0" dirty="0" smtClean="0">
                <a:solidFill>
                  <a:srgbClr val="3399FF"/>
                </a:solidFill>
                <a:latin typeface="Arial Narrow" panose="020B0606020202030204" pitchFamily="34" charset="0"/>
              </a:rPr>
              <a:t>Basics:</a:t>
            </a:r>
          </a:p>
          <a:p>
            <a:pPr lvl="2" eaLnBrk="1" hangingPunct="1"/>
            <a:r>
              <a:rPr lang="en-AU" altLang="en-US" sz="2600" kern="0" dirty="0" smtClean="0">
                <a:solidFill>
                  <a:srgbClr val="3399FF"/>
                </a:solidFill>
                <a:latin typeface="Arial Narrow" panose="020B0606020202030204" pitchFamily="34" charset="0"/>
              </a:rPr>
              <a:t>Know your mineral system (deposit-type): SCIENCE</a:t>
            </a:r>
          </a:p>
          <a:p>
            <a:pPr lvl="2" eaLnBrk="1" hangingPunct="1"/>
            <a:r>
              <a:rPr lang="en-AU" altLang="en-US" sz="2600" kern="0" dirty="0" smtClean="0">
                <a:solidFill>
                  <a:srgbClr val="3399FF"/>
                </a:solidFill>
                <a:latin typeface="Arial Narrow" panose="020B0606020202030204" pitchFamily="34" charset="0"/>
              </a:rPr>
              <a:t>Create useful datasets: A MUST</a:t>
            </a:r>
          </a:p>
          <a:p>
            <a:pPr lvl="1" eaLnBrk="1" hangingPunct="1"/>
            <a:r>
              <a:rPr lang="en-AU" altLang="en-US" sz="3000" kern="0" dirty="0" smtClean="0">
                <a:solidFill>
                  <a:schemeClr val="tx1"/>
                </a:solidFill>
                <a:latin typeface="Arial Narrow" panose="020B0606020202030204" pitchFamily="34" charset="0"/>
              </a:rPr>
              <a:t>Mineral system approach can be rewarding. For successful examples visit GA’s website:</a:t>
            </a:r>
          </a:p>
          <a:p>
            <a:pPr marL="627062" lvl="2" indent="0" eaLnBrk="1" hangingPunct="1">
              <a:buNone/>
            </a:pPr>
            <a:r>
              <a:rPr lang="en-AU" altLang="en-US" sz="1800" kern="0" dirty="0">
                <a:solidFill>
                  <a:schemeClr val="tx1"/>
                </a:solidFill>
                <a:latin typeface="Arial Narrow" panose="020B0606020202030204" pitchFamily="34" charset="0"/>
                <a:hlinkClick r:id="rId2"/>
              </a:rPr>
              <a:t>http://</a:t>
            </a:r>
            <a:r>
              <a:rPr lang="en-AU" altLang="en-US" sz="1800" kern="0" dirty="0" smtClean="0">
                <a:solidFill>
                  <a:schemeClr val="tx1"/>
                </a:solidFill>
                <a:latin typeface="Arial Narrow" panose="020B0606020202030204" pitchFamily="34" charset="0"/>
                <a:hlinkClick r:id="rId2"/>
              </a:rPr>
              <a:t>www.ga.gov.au/minerals/projects/concluded-projects/mineral-potential.html</a:t>
            </a:r>
            <a:r>
              <a:rPr lang="en-AU" altLang="en-US" sz="1800" kern="0" dirty="0">
                <a:solidFill>
                  <a:schemeClr val="tx1"/>
                </a:solidFill>
                <a:latin typeface="Arial Narrow" panose="020B0606020202030204" pitchFamily="34" charset="0"/>
              </a:rPr>
              <a:t>; and </a:t>
            </a:r>
            <a:r>
              <a:rPr lang="en-AU" altLang="en-US" sz="1800" kern="0" dirty="0">
                <a:solidFill>
                  <a:schemeClr val="tx1"/>
                </a:solidFill>
                <a:latin typeface="Arial Narrow" panose="020B0606020202030204" pitchFamily="34" charset="0"/>
                <a:hlinkClick r:id="rId3"/>
              </a:rPr>
              <a:t>http://</a:t>
            </a:r>
            <a:r>
              <a:rPr lang="en-AU" altLang="en-US" sz="1800" kern="0" dirty="0" smtClean="0">
                <a:solidFill>
                  <a:schemeClr val="tx1"/>
                </a:solidFill>
                <a:latin typeface="Arial Narrow" panose="020B0606020202030204" pitchFamily="34" charset="0"/>
                <a:hlinkClick r:id="rId3"/>
              </a:rPr>
              <a:t>www.ga.gov.au/minerals/projects/concluded-projects/uranium-systems.html</a:t>
            </a:r>
            <a:endParaRPr lang="en-AU" altLang="en-US" sz="1800" kern="0" dirty="0" smtClean="0">
              <a:solidFill>
                <a:schemeClr val="tx1"/>
              </a:solidFill>
              <a:latin typeface="Arial Narrow" panose="020B0606020202030204" pitchFamily="34" charset="0"/>
            </a:endParaRPr>
          </a:p>
          <a:p>
            <a:pPr lvl="1" eaLnBrk="1" hangingPunct="1"/>
            <a:r>
              <a:rPr lang="en-AU" altLang="en-US" sz="3000" kern="0" dirty="0" smtClean="0">
                <a:solidFill>
                  <a:schemeClr val="tx1"/>
                </a:solidFill>
                <a:latin typeface="Arial Narrow" panose="020B0606020202030204" pitchFamily="34" charset="0"/>
              </a:rPr>
              <a:t>Don’t overdo or oversell it (only detailed exploration such as drilling can find a deposit)</a:t>
            </a:r>
          </a:p>
        </p:txBody>
      </p:sp>
    </p:spTree>
    <p:extLst>
      <p:ext uri="{BB962C8B-B14F-4D97-AF65-F5344CB8AC3E}">
        <p14:creationId xmlns:p14="http://schemas.microsoft.com/office/powerpoint/2010/main" val="3071515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250825" y="44624"/>
            <a:ext cx="8624888" cy="707886"/>
          </a:xfrm>
        </p:spPr>
        <p:txBody>
          <a:bodyPr/>
          <a:lstStyle/>
          <a:p>
            <a:r>
              <a:rPr lang="en-AU" sz="4000" dirty="0"/>
              <a:t>O</a:t>
            </a:r>
            <a:r>
              <a:rPr lang="en-AU" sz="4000" dirty="0" smtClean="0"/>
              <a:t>utline </a:t>
            </a:r>
            <a:endParaRPr lang="en-AU" sz="4000" dirty="0"/>
          </a:p>
        </p:txBody>
      </p:sp>
      <p:sp>
        <p:nvSpPr>
          <p:cNvPr id="752643" name="Rectangle 3"/>
          <p:cNvSpPr>
            <a:spLocks noGrp="1" noChangeArrowheads="1"/>
          </p:cNvSpPr>
          <p:nvPr>
            <p:ph type="body" idx="1"/>
          </p:nvPr>
        </p:nvSpPr>
        <p:spPr>
          <a:xfrm>
            <a:off x="251520" y="1268760"/>
            <a:ext cx="8712968" cy="4320480"/>
          </a:xfrm>
        </p:spPr>
        <p:txBody>
          <a:bodyPr/>
          <a:lstStyle/>
          <a:p>
            <a:pPr marL="173038" indent="-173038">
              <a:spcBef>
                <a:spcPts val="800"/>
              </a:spcBef>
              <a:buFontTx/>
              <a:buChar char="•"/>
            </a:pPr>
            <a:r>
              <a:rPr lang="en-AU" sz="3200" dirty="0">
                <a:solidFill>
                  <a:schemeClr val="tx1"/>
                </a:solidFill>
                <a:latin typeface="Arial Narrow" panose="020B0606020202030204" pitchFamily="34" charset="0"/>
              </a:rPr>
              <a:t>Mineral potential assessment </a:t>
            </a:r>
            <a:endParaRPr lang="en-AU" sz="3200" dirty="0" smtClean="0">
              <a:solidFill>
                <a:schemeClr val="tx1"/>
              </a:solidFill>
              <a:latin typeface="Arial Narrow" panose="020B0606020202030204" pitchFamily="34" charset="0"/>
            </a:endParaRPr>
          </a:p>
          <a:p>
            <a:pPr marL="620713" lvl="1" indent="-173038">
              <a:spcBef>
                <a:spcPts val="800"/>
              </a:spcBef>
            </a:pPr>
            <a:r>
              <a:rPr lang="en-AU" sz="3200" dirty="0" smtClean="0">
                <a:solidFill>
                  <a:schemeClr val="tx1"/>
                </a:solidFill>
                <a:latin typeface="Arial Narrow" panose="020B0606020202030204" pitchFamily="34" charset="0"/>
              </a:rPr>
              <a:t>Methods of assessment (mineral potential, prospectivity, and favourability maps) </a:t>
            </a:r>
            <a:endParaRPr lang="en-AU" sz="3200" dirty="0">
              <a:solidFill>
                <a:schemeClr val="tx1"/>
              </a:solidFill>
              <a:latin typeface="Arial Narrow" panose="020B0606020202030204" pitchFamily="34" charset="0"/>
            </a:endParaRPr>
          </a:p>
          <a:p>
            <a:pPr marL="173038" indent="-173038">
              <a:spcBef>
                <a:spcPts val="800"/>
              </a:spcBef>
              <a:buFontTx/>
              <a:buChar char="•"/>
            </a:pPr>
            <a:r>
              <a:rPr lang="en-AU" sz="3200" dirty="0" smtClean="0">
                <a:solidFill>
                  <a:srgbClr val="6699FF"/>
                </a:solidFill>
                <a:latin typeface="Arial Narrow" panose="020B0606020202030204" pitchFamily="34" charset="0"/>
              </a:rPr>
              <a:t>Mineral-systems approach </a:t>
            </a:r>
          </a:p>
          <a:p>
            <a:pPr marL="620713" lvl="1" indent="-173038">
              <a:spcBef>
                <a:spcPts val="800"/>
              </a:spcBef>
            </a:pPr>
            <a:r>
              <a:rPr lang="en-AU" sz="3200" dirty="0" smtClean="0">
                <a:solidFill>
                  <a:srgbClr val="6699FF"/>
                </a:solidFill>
                <a:latin typeface="Arial Narrow" panose="020B0606020202030204" pitchFamily="34" charset="0"/>
              </a:rPr>
              <a:t>definition, advantages and disadvantages</a:t>
            </a:r>
          </a:p>
          <a:p>
            <a:pPr marL="173038" indent="-173038">
              <a:spcBef>
                <a:spcPts val="800"/>
              </a:spcBef>
              <a:buFontTx/>
              <a:buChar char="•"/>
            </a:pPr>
            <a:r>
              <a:rPr lang="en-AU" sz="3200" dirty="0" smtClean="0">
                <a:solidFill>
                  <a:schemeClr val="tx1"/>
                </a:solidFill>
                <a:latin typeface="Arial Narrow" panose="020B0606020202030204" pitchFamily="34" charset="0"/>
              </a:rPr>
              <a:t>Lessons learnt and not learnt</a:t>
            </a:r>
            <a:endParaRPr lang="en-AU" sz="2800" dirty="0">
              <a:solidFill>
                <a:schemeClr val="tx1"/>
              </a:solidFill>
            </a:endParaRPr>
          </a:p>
          <a:p>
            <a:endParaRPr lang="en-AU" sz="2800" dirty="0">
              <a:solidFill>
                <a:schemeClr val="tx1"/>
              </a:solidFill>
            </a:endParaRPr>
          </a:p>
          <a:p>
            <a:pPr lvl="1"/>
            <a:endParaRPr lang="en-AU" sz="1600" dirty="0">
              <a:solidFill>
                <a:schemeClr val="tx1"/>
              </a:solidFill>
            </a:endParaRPr>
          </a:p>
        </p:txBody>
      </p:sp>
      <p:sp>
        <p:nvSpPr>
          <p:cNvPr id="2" name="Footer Placeholder 1"/>
          <p:cNvSpPr>
            <a:spLocks noGrp="1"/>
          </p:cNvSpPr>
          <p:nvPr>
            <p:ph type="ftr" sz="quarter" idx="10"/>
          </p:nvPr>
        </p:nvSpPr>
        <p:spPr/>
        <p:txBody>
          <a:bodyPr/>
          <a:lstStyle/>
          <a:p>
            <a:r>
              <a:rPr lang="en-US" dirty="0" smtClean="0"/>
              <a:t>URAM 2014</a:t>
            </a:r>
            <a:endParaRPr lang="en-A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ltLang="en-US" dirty="0">
                <a:solidFill>
                  <a:schemeClr val="bg1"/>
                </a:solidFill>
              </a:rPr>
              <a:t>Mineral potential assessment</a:t>
            </a:r>
          </a:p>
        </p:txBody>
      </p:sp>
      <p:sp>
        <p:nvSpPr>
          <p:cNvPr id="12291" name="Rectangle 2"/>
          <p:cNvSpPr>
            <a:spLocks noGrp="1" noChangeArrowheads="1"/>
          </p:cNvSpPr>
          <p:nvPr>
            <p:ph type="title"/>
          </p:nvPr>
        </p:nvSpPr>
        <p:spPr>
          <a:xfrm>
            <a:off x="-36512" y="44624"/>
            <a:ext cx="8229600" cy="646331"/>
          </a:xfrm>
        </p:spPr>
        <p:txBody>
          <a:bodyPr/>
          <a:lstStyle/>
          <a:p>
            <a:pPr eaLnBrk="1" hangingPunct="1"/>
            <a:r>
              <a:rPr lang="en-AU" altLang="en-US" sz="3600" dirty="0" smtClean="0"/>
              <a:t>Mineral potential</a:t>
            </a:r>
          </a:p>
        </p:txBody>
      </p:sp>
      <p:sp>
        <p:nvSpPr>
          <p:cNvPr id="12292" name="Rectangle 3"/>
          <p:cNvSpPr>
            <a:spLocks noGrp="1" noChangeArrowheads="1"/>
          </p:cNvSpPr>
          <p:nvPr>
            <p:ph type="body" idx="1"/>
          </p:nvPr>
        </p:nvSpPr>
        <p:spPr>
          <a:xfrm>
            <a:off x="467544" y="620688"/>
            <a:ext cx="8496944" cy="6237312"/>
          </a:xfrm>
          <a:solidFill>
            <a:schemeClr val="bg1"/>
          </a:solidFill>
        </p:spPr>
        <p:txBody>
          <a:bodyPr/>
          <a:lstStyle/>
          <a:p>
            <a:pPr marL="419100" indent="-419100" eaLnBrk="1" hangingPunct="1">
              <a:buFontTx/>
              <a:buChar char="•"/>
            </a:pPr>
            <a:r>
              <a:rPr lang="en-AU" altLang="en-US" sz="2800" u="sng" dirty="0" smtClean="0">
                <a:latin typeface="Arial Narrow" panose="020B0606020202030204" pitchFamily="34" charset="0"/>
              </a:rPr>
              <a:t>Likelihood</a:t>
            </a:r>
            <a:r>
              <a:rPr lang="en-AU" altLang="en-US" sz="2800" dirty="0" smtClean="0">
                <a:latin typeface="Arial Narrow" panose="020B0606020202030204" pitchFamily="34" charset="0"/>
              </a:rPr>
              <a:t> that an economic mineral deposits could have formed in the area </a:t>
            </a:r>
          </a:p>
          <a:p>
            <a:pPr marL="419100" indent="-419100" eaLnBrk="1" hangingPunct="1">
              <a:buFontTx/>
              <a:buChar char="•"/>
            </a:pPr>
            <a:r>
              <a:rPr lang="en-AU" altLang="en-US" sz="2800" dirty="0" smtClean="0">
                <a:solidFill>
                  <a:srgbClr val="3399FF"/>
                </a:solidFill>
                <a:latin typeface="Arial Narrow" panose="020B0606020202030204" pitchFamily="34" charset="0"/>
              </a:rPr>
              <a:t>Probabilistic approach to mineral deposits instead of deterministic </a:t>
            </a:r>
          </a:p>
          <a:p>
            <a:pPr marL="419100" indent="-419100" eaLnBrk="1" hangingPunct="1">
              <a:buFontTx/>
              <a:buChar char="•"/>
            </a:pPr>
            <a:r>
              <a:rPr lang="en-AU" altLang="en-US" sz="2800" dirty="0" smtClean="0">
                <a:latin typeface="Arial Narrow" panose="020B0606020202030204" pitchFamily="34" charset="0"/>
              </a:rPr>
              <a:t>Probabilities are conditional</a:t>
            </a:r>
          </a:p>
          <a:p>
            <a:pPr marL="866775" lvl="1" indent="-419100" eaLnBrk="1" hangingPunct="1"/>
            <a:r>
              <a:rPr lang="en-AU" altLang="en-US" sz="2800" dirty="0" smtClean="0">
                <a:latin typeface="Arial Narrow" panose="020B0606020202030204" pitchFamily="34" charset="0"/>
              </a:rPr>
              <a:t>on geological processes occurring in an area</a:t>
            </a:r>
          </a:p>
          <a:p>
            <a:pPr marL="866775" lvl="1" indent="-419100" eaLnBrk="1" hangingPunct="1"/>
            <a:r>
              <a:rPr lang="en-AU" altLang="en-US" sz="2800" dirty="0" smtClean="0">
                <a:latin typeface="Arial Narrow" panose="020B0606020202030204" pitchFamily="34" charset="0"/>
              </a:rPr>
              <a:t>on geological features indicative of those processes</a:t>
            </a:r>
          </a:p>
          <a:p>
            <a:pPr marL="419100" indent="-419100" eaLnBrk="1" hangingPunct="1">
              <a:buFont typeface="Arial" panose="020B0604020202020204" pitchFamily="34" charset="0"/>
              <a:buChar char="•"/>
            </a:pPr>
            <a:r>
              <a:rPr lang="en-AU" altLang="en-US" sz="2800" dirty="0" smtClean="0">
                <a:solidFill>
                  <a:srgbClr val="3399FF"/>
                </a:solidFill>
                <a:latin typeface="Arial Narrow" panose="020B0606020202030204" pitchFamily="34" charset="0"/>
              </a:rPr>
              <a:t>Probability of sandstone-hosted uranium deposits in an area</a:t>
            </a:r>
          </a:p>
          <a:p>
            <a:pPr marL="866775" lvl="1" indent="-419100" eaLnBrk="1" hangingPunct="1">
              <a:buFont typeface="Arial" panose="020B0604020202020204" pitchFamily="34" charset="0"/>
              <a:buChar char="•"/>
            </a:pPr>
            <a:r>
              <a:rPr lang="en-AU" altLang="en-US" sz="2800" dirty="0">
                <a:solidFill>
                  <a:srgbClr val="3399FF"/>
                </a:solidFill>
                <a:latin typeface="Arial Narrow" panose="020B0606020202030204" pitchFamily="34" charset="0"/>
              </a:rPr>
              <a:t>p</a:t>
            </a:r>
            <a:r>
              <a:rPr lang="en-AU" altLang="en-US" sz="2800" dirty="0" smtClean="0">
                <a:solidFill>
                  <a:srgbClr val="3399FF"/>
                </a:solidFill>
                <a:latin typeface="Arial Narrow" panose="020B0606020202030204" pitchFamily="34" charset="0"/>
              </a:rPr>
              <a:t>rocess: transport of U</a:t>
            </a:r>
          </a:p>
          <a:p>
            <a:pPr marL="866775" lvl="1" indent="-419100" eaLnBrk="1" hangingPunct="1">
              <a:buFont typeface="Arial" panose="020B0604020202020204" pitchFamily="34" charset="0"/>
              <a:buChar char="•"/>
            </a:pPr>
            <a:r>
              <a:rPr lang="en-AU" altLang="en-US" sz="2800" dirty="0">
                <a:solidFill>
                  <a:srgbClr val="3399FF"/>
                </a:solidFill>
                <a:latin typeface="Arial Narrow" panose="020B0606020202030204" pitchFamily="34" charset="0"/>
              </a:rPr>
              <a:t>g</a:t>
            </a:r>
            <a:r>
              <a:rPr lang="en-AU" altLang="en-US" sz="2800" dirty="0" smtClean="0">
                <a:solidFill>
                  <a:srgbClr val="3399FF"/>
                </a:solidFill>
                <a:latin typeface="Arial Narrow" panose="020B0606020202030204" pitchFamily="34" charset="0"/>
              </a:rPr>
              <a:t>eological features:  leachable source of U; permeable sandstone; hydrogeological gradient  </a:t>
            </a:r>
          </a:p>
          <a:p>
            <a:pPr marL="866775" lvl="1" indent="-419100" eaLnBrk="1" hangingPunct="1">
              <a:buFont typeface="Arial" panose="020B0604020202020204" pitchFamily="34" charset="0"/>
              <a:buChar char="•"/>
            </a:pPr>
            <a:endParaRPr lang="en-AU" altLang="en-US" sz="2400" dirty="0" smtClean="0"/>
          </a:p>
          <a:p>
            <a:pPr marL="419100" indent="-419100" eaLnBrk="1" hangingPunct="1"/>
            <a:r>
              <a:rPr lang="en-AU" altLang="en-US" sz="2400" dirty="0" smtClean="0"/>
              <a:t> </a:t>
            </a:r>
          </a:p>
          <a:p>
            <a:pPr eaLnBrk="1" hangingPunct="1"/>
            <a:endParaRPr lang="en-AU" altLang="en-US" sz="2400" dirty="0" smtClean="0">
              <a:solidFill>
                <a:srgbClr val="3399FF"/>
              </a:solidFill>
            </a:endParaRPr>
          </a:p>
        </p:txBody>
      </p:sp>
    </p:spTree>
    <p:extLst>
      <p:ext uri="{BB962C8B-B14F-4D97-AF65-F5344CB8AC3E}">
        <p14:creationId xmlns:p14="http://schemas.microsoft.com/office/powerpoint/2010/main" val="944816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URAM 2014</a:t>
            </a:r>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5"/>
            <a:ext cx="5889308" cy="405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878495283"/>
              </p:ext>
            </p:extLst>
          </p:nvPr>
        </p:nvGraphicFramePr>
        <p:xfrm>
          <a:off x="683569" y="4869160"/>
          <a:ext cx="4752526" cy="1296144"/>
        </p:xfrm>
        <a:graphic>
          <a:graphicData uri="http://schemas.openxmlformats.org/drawingml/2006/table">
            <a:tbl>
              <a:tblPr firstRow="1" bandRow="1">
                <a:tableStyleId>{5C22544A-7EE6-4342-B048-85BDC9FD1C3A}</a:tableStyleId>
              </a:tblPr>
              <a:tblGrid>
                <a:gridCol w="1848205"/>
                <a:gridCol w="867768"/>
                <a:gridCol w="1041837"/>
                <a:gridCol w="994716"/>
              </a:tblGrid>
              <a:tr h="602238">
                <a:tc>
                  <a:txBody>
                    <a:bodyPr/>
                    <a:lstStyle/>
                    <a:p>
                      <a:r>
                        <a:rPr lang="en-AU" dirty="0" smtClean="0">
                          <a:latin typeface="Arial Narrow" panose="020B0606020202030204" pitchFamily="34" charset="0"/>
                        </a:rPr>
                        <a:t>probability</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90%</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50%</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10%</a:t>
                      </a:r>
                      <a:endParaRPr lang="en-AU" dirty="0">
                        <a:latin typeface="Arial Narrow" panose="020B0606020202030204" pitchFamily="34" charset="0"/>
                      </a:endParaRPr>
                    </a:p>
                  </a:txBody>
                  <a:tcPr/>
                </a:tc>
              </a:tr>
              <a:tr h="693906">
                <a:tc>
                  <a:txBody>
                    <a:bodyPr/>
                    <a:lstStyle/>
                    <a:p>
                      <a:r>
                        <a:rPr lang="en-AU" dirty="0" smtClean="0">
                          <a:latin typeface="Arial Narrow" panose="020B0606020202030204" pitchFamily="34" charset="0"/>
                        </a:rPr>
                        <a:t>Uranium</a:t>
                      </a:r>
                      <a:r>
                        <a:rPr lang="en-AU" baseline="0" dirty="0" smtClean="0">
                          <a:latin typeface="Arial Narrow" panose="020B0606020202030204" pitchFamily="34" charset="0"/>
                        </a:rPr>
                        <a:t> (t)</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xx</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yy</a:t>
                      </a:r>
                      <a:endParaRPr lang="en-AU" dirty="0">
                        <a:latin typeface="Arial Narrow" panose="020B0606020202030204" pitchFamily="34" charset="0"/>
                      </a:endParaRPr>
                    </a:p>
                  </a:txBody>
                  <a:tcPr/>
                </a:tc>
                <a:tc>
                  <a:txBody>
                    <a:bodyPr/>
                    <a:lstStyle/>
                    <a:p>
                      <a:r>
                        <a:rPr lang="en-AU" dirty="0" smtClean="0">
                          <a:latin typeface="Arial Narrow" panose="020B0606020202030204" pitchFamily="34" charset="0"/>
                        </a:rPr>
                        <a:t>zz</a:t>
                      </a:r>
                      <a:endParaRPr lang="en-AU" dirty="0">
                        <a:latin typeface="Arial Narrow" panose="020B0606020202030204" pitchFamily="34" charset="0"/>
                      </a:endParaRPr>
                    </a:p>
                  </a:txBody>
                  <a:tcPr/>
                </a:tc>
              </a:tr>
            </a:tbl>
          </a:graphicData>
        </a:graphic>
      </p:graphicFrame>
      <p:sp>
        <p:nvSpPr>
          <p:cNvPr id="6" name="Rectangle 3"/>
          <p:cNvSpPr txBox="1">
            <a:spLocks noChangeArrowheads="1"/>
          </p:cNvSpPr>
          <p:nvPr/>
        </p:nvSpPr>
        <p:spPr>
          <a:xfrm>
            <a:off x="5996812" y="980727"/>
            <a:ext cx="2967676" cy="5328593"/>
          </a:xfrm>
          <a:prstGeom prst="rect">
            <a:avLst/>
          </a:prstGeom>
          <a:solidFill>
            <a:schemeClr val="bg1"/>
          </a:solidFill>
        </p:spPr>
        <p:txBody>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a:lstStyle>
          <a:p>
            <a:pPr marL="342900" indent="-342900" eaLnBrk="1" hangingPunct="1">
              <a:buFont typeface="Arial" panose="020B0604020202020204" pitchFamily="34" charset="0"/>
              <a:buChar char="•"/>
            </a:pPr>
            <a:r>
              <a:rPr lang="en-AU" altLang="en-US" sz="2400" kern="0" dirty="0" smtClean="0">
                <a:latin typeface="Arial Narrow" panose="020B0606020202030204" pitchFamily="34" charset="0"/>
              </a:rPr>
              <a:t>Delineate areas permissive for a deposit </a:t>
            </a:r>
          </a:p>
          <a:p>
            <a:pPr marL="342900" indent="-342900" eaLnBrk="1" hangingPunct="1">
              <a:buFont typeface="Arial" panose="020B0604020202020204" pitchFamily="34" charset="0"/>
              <a:buChar char="•"/>
            </a:pPr>
            <a:r>
              <a:rPr lang="en-AU" altLang="en-US" sz="2400" kern="0" dirty="0">
                <a:solidFill>
                  <a:srgbClr val="6699FF"/>
                </a:solidFill>
                <a:latin typeface="Arial Narrow" panose="020B0606020202030204" pitchFamily="34" charset="0"/>
              </a:rPr>
              <a:t>E</a:t>
            </a:r>
            <a:r>
              <a:rPr lang="en-AU" altLang="en-US" sz="2400" kern="0" dirty="0" smtClean="0">
                <a:solidFill>
                  <a:srgbClr val="6699FF"/>
                </a:solidFill>
                <a:latin typeface="Arial Narrow" panose="020B0606020202030204" pitchFamily="34" charset="0"/>
              </a:rPr>
              <a:t>stimate number of deposits </a:t>
            </a:r>
          </a:p>
          <a:p>
            <a:pPr marL="419100" indent="-419100" eaLnBrk="1" hangingPunct="1">
              <a:buFont typeface="Arial" panose="020B0604020202020204" pitchFamily="34" charset="0"/>
              <a:buChar char="•"/>
            </a:pPr>
            <a:r>
              <a:rPr lang="en-AU" altLang="en-US" sz="2400" kern="0" dirty="0">
                <a:latin typeface="Arial Narrow" panose="020B0606020202030204" pitchFamily="34" charset="0"/>
              </a:rPr>
              <a:t>E</a:t>
            </a:r>
            <a:r>
              <a:rPr lang="en-AU" altLang="en-US" sz="2400" kern="0" dirty="0" smtClean="0">
                <a:latin typeface="Arial Narrow" panose="020B0606020202030204" pitchFamily="34" charset="0"/>
              </a:rPr>
              <a:t>stimate tonnage of metals at different probabilities</a:t>
            </a:r>
          </a:p>
          <a:p>
            <a:pPr marL="419100" indent="-419100" eaLnBrk="1" hangingPunct="1">
              <a:buFont typeface="Arial" panose="020B0604020202020204" pitchFamily="34" charset="0"/>
              <a:buChar char="•"/>
            </a:pPr>
            <a:r>
              <a:rPr lang="en-AU" altLang="en-US" sz="2400" kern="0" dirty="0" smtClean="0">
                <a:solidFill>
                  <a:srgbClr val="6699FF"/>
                </a:solidFill>
                <a:latin typeface="Arial Narrow" panose="020B0606020202030204" pitchFamily="34" charset="0"/>
              </a:rPr>
              <a:t>Methods: NURE; 3-part USGS; Deposit density etc</a:t>
            </a:r>
          </a:p>
          <a:p>
            <a:pPr marL="419100" indent="-419100" eaLnBrk="1" hangingPunct="1"/>
            <a:r>
              <a:rPr lang="en-AU" altLang="en-US" sz="2400" kern="0" dirty="0" smtClean="0"/>
              <a:t> </a:t>
            </a:r>
          </a:p>
          <a:p>
            <a:pPr eaLnBrk="1" hangingPunct="1"/>
            <a:endParaRPr lang="en-AU" altLang="en-US" sz="2400" kern="0" dirty="0" smtClean="0">
              <a:solidFill>
                <a:srgbClr val="3399FF"/>
              </a:solidFill>
            </a:endParaRPr>
          </a:p>
        </p:txBody>
      </p:sp>
      <p:sp>
        <p:nvSpPr>
          <p:cNvPr id="7" name="Rectangle 2"/>
          <p:cNvSpPr txBox="1">
            <a:spLocks noChangeArrowheads="1"/>
          </p:cNvSpPr>
          <p:nvPr/>
        </p:nvSpPr>
        <p:spPr>
          <a:xfrm>
            <a:off x="107504" y="46365"/>
            <a:ext cx="8229600" cy="646331"/>
          </a:xfrm>
          <a:prstGeom prst="rect">
            <a:avLst/>
          </a:prstGeom>
        </p:spPr>
        <p:txBody>
          <a:bodyPr/>
          <a:lst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eaLnBrk="1" hangingPunct="1"/>
            <a:r>
              <a:rPr lang="en-AU" altLang="en-US" sz="3600" b="0" kern="0" dirty="0" smtClean="0"/>
              <a:t>Methods of assessment (Quantitative)</a:t>
            </a:r>
          </a:p>
        </p:txBody>
      </p:sp>
    </p:spTree>
    <p:extLst>
      <p:ext uri="{BB962C8B-B14F-4D97-AF65-F5344CB8AC3E}">
        <p14:creationId xmlns:p14="http://schemas.microsoft.com/office/powerpoint/2010/main" val="1900779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URAM 2014</a:t>
            </a:r>
            <a:endParaRPr lang="en-AU" dirty="0"/>
          </a:p>
        </p:txBody>
      </p:sp>
      <p:pic>
        <p:nvPicPr>
          <p:cNvPr id="8" name="Picture 8"/>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846" r="586"/>
          <a:stretch/>
        </p:blipFill>
        <p:spPr bwMode="auto">
          <a:xfrm>
            <a:off x="35496" y="1167495"/>
            <a:ext cx="5477097" cy="40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txBox="1">
            <a:spLocks noChangeArrowheads="1"/>
          </p:cNvSpPr>
          <p:nvPr/>
        </p:nvSpPr>
        <p:spPr bwMode="auto">
          <a:xfrm>
            <a:off x="5400600" y="780066"/>
            <a:ext cx="3707904" cy="5313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a:lstStyle>
          <a:p>
            <a:pPr marL="457200" indent="-457200" eaLnBrk="1" hangingPunct="1">
              <a:buFont typeface="Arial" panose="020B0604020202020204" pitchFamily="34" charset="0"/>
              <a:buChar char="•"/>
            </a:pPr>
            <a:r>
              <a:rPr lang="en-AU" altLang="en-US" sz="2400" kern="0" dirty="0">
                <a:solidFill>
                  <a:schemeClr val="tx1"/>
                </a:solidFill>
                <a:latin typeface="Arial Narrow" panose="020B0606020202030204" pitchFamily="34" charset="0"/>
              </a:rPr>
              <a:t>D</a:t>
            </a:r>
            <a:r>
              <a:rPr lang="en-AU" altLang="en-US" sz="2400" kern="0" dirty="0" smtClean="0">
                <a:solidFill>
                  <a:schemeClr val="tx1"/>
                </a:solidFill>
                <a:latin typeface="Arial Narrow" panose="020B0606020202030204" pitchFamily="34" charset="0"/>
              </a:rPr>
              <a:t>elineate areas permissive for a deposit </a:t>
            </a:r>
          </a:p>
          <a:p>
            <a:pPr marL="419100" indent="-419100" eaLnBrk="1" hangingPunct="1">
              <a:buFont typeface="Arial" panose="020B0604020202020204" pitchFamily="34" charset="0"/>
              <a:buChar char="•"/>
            </a:pPr>
            <a:r>
              <a:rPr lang="en-AU" altLang="en-US" sz="2400" kern="0" dirty="0">
                <a:solidFill>
                  <a:srgbClr val="3399FF"/>
                </a:solidFill>
                <a:latin typeface="Arial Narrow" panose="020B0606020202030204" pitchFamily="34" charset="0"/>
              </a:rPr>
              <a:t>E</a:t>
            </a:r>
            <a:r>
              <a:rPr lang="en-AU" altLang="en-US" sz="2400" kern="0" dirty="0" smtClean="0">
                <a:solidFill>
                  <a:srgbClr val="3399FF"/>
                </a:solidFill>
                <a:latin typeface="Arial Narrow" panose="020B0606020202030204" pitchFamily="34" charset="0"/>
              </a:rPr>
              <a:t>stimate and assign probabilities</a:t>
            </a:r>
          </a:p>
          <a:p>
            <a:pPr marL="866775" lvl="1" indent="-419100" eaLnBrk="1" hangingPunct="1"/>
            <a:r>
              <a:rPr lang="en-AU" altLang="en-US" sz="2400" kern="0" dirty="0">
                <a:solidFill>
                  <a:schemeClr val="tx1"/>
                </a:solidFill>
                <a:latin typeface="Arial Narrow" panose="020B0606020202030204" pitchFamily="34" charset="0"/>
              </a:rPr>
              <a:t>N</a:t>
            </a:r>
            <a:r>
              <a:rPr lang="en-AU" altLang="en-US" sz="2400" kern="0" dirty="0" smtClean="0">
                <a:solidFill>
                  <a:schemeClr val="tx1"/>
                </a:solidFill>
                <a:latin typeface="Arial Narrow" panose="020B0606020202030204" pitchFamily="34" charset="0"/>
              </a:rPr>
              <a:t>on-numerical (high, moderate, low)</a:t>
            </a:r>
          </a:p>
          <a:p>
            <a:pPr marL="866775" lvl="1" indent="-419100" eaLnBrk="1" hangingPunct="1"/>
            <a:r>
              <a:rPr lang="en-AU" altLang="en-US" sz="2400" kern="0" dirty="0">
                <a:solidFill>
                  <a:srgbClr val="3399FF"/>
                </a:solidFill>
                <a:latin typeface="Arial Narrow" panose="020B0606020202030204" pitchFamily="34" charset="0"/>
              </a:rPr>
              <a:t>O</a:t>
            </a:r>
            <a:r>
              <a:rPr lang="en-AU" altLang="en-US" sz="2400" kern="0" dirty="0" smtClean="0">
                <a:solidFill>
                  <a:srgbClr val="3399FF"/>
                </a:solidFill>
                <a:latin typeface="Arial Narrow" panose="020B0606020202030204" pitchFamily="34" charset="0"/>
              </a:rPr>
              <a:t>rdinal (numbers expressing ranking) </a:t>
            </a:r>
          </a:p>
          <a:p>
            <a:pPr marL="866775" lvl="1" indent="-419100" eaLnBrk="1" hangingPunct="1"/>
            <a:r>
              <a:rPr lang="en-AU" altLang="en-US" sz="2400" kern="0" dirty="0">
                <a:solidFill>
                  <a:schemeClr val="tx1"/>
                </a:solidFill>
                <a:latin typeface="Arial Narrow" panose="020B0606020202030204" pitchFamily="34" charset="0"/>
              </a:rPr>
              <a:t>C</a:t>
            </a:r>
            <a:r>
              <a:rPr lang="en-AU" altLang="en-US" sz="2400" kern="0" dirty="0" smtClean="0">
                <a:solidFill>
                  <a:schemeClr val="tx1"/>
                </a:solidFill>
                <a:latin typeface="Arial Narrow" panose="020B0606020202030204" pitchFamily="34" charset="0"/>
              </a:rPr>
              <a:t>ardinal (numbers expressing quantities); can be computed by probability equations</a:t>
            </a:r>
          </a:p>
          <a:p>
            <a:pPr lvl="1" indent="0" eaLnBrk="1" hangingPunct="1">
              <a:buNone/>
            </a:pPr>
            <a:endParaRPr lang="en-AU" altLang="en-US" sz="2400" kern="0" dirty="0" smtClean="0"/>
          </a:p>
          <a:p>
            <a:pPr marL="419100" indent="-419100" eaLnBrk="1" hangingPunct="1"/>
            <a:r>
              <a:rPr lang="en-AU" altLang="en-US" sz="2400" kern="0" dirty="0" smtClean="0"/>
              <a:t> </a:t>
            </a:r>
          </a:p>
          <a:p>
            <a:pPr eaLnBrk="1" hangingPunct="1"/>
            <a:endParaRPr lang="en-AU" altLang="en-US" sz="2400" kern="0" dirty="0" smtClean="0">
              <a:solidFill>
                <a:srgbClr val="3399FF"/>
              </a:solidFill>
            </a:endParaRPr>
          </a:p>
        </p:txBody>
      </p:sp>
      <p:sp>
        <p:nvSpPr>
          <p:cNvPr id="10" name="Rectangle 2"/>
          <p:cNvSpPr>
            <a:spLocks noGrp="1" noChangeArrowheads="1"/>
          </p:cNvSpPr>
          <p:nvPr>
            <p:ph type="title"/>
          </p:nvPr>
        </p:nvSpPr>
        <p:spPr>
          <a:xfrm>
            <a:off x="107504" y="46365"/>
            <a:ext cx="8229600" cy="646331"/>
          </a:xfrm>
        </p:spPr>
        <p:txBody>
          <a:bodyPr/>
          <a:lstStyle/>
          <a:p>
            <a:pPr eaLnBrk="1" hangingPunct="1"/>
            <a:r>
              <a:rPr lang="en-AU" altLang="en-US" sz="3600" b="0" dirty="0" smtClean="0"/>
              <a:t>Methods of assessment (Qualitative)</a:t>
            </a:r>
          </a:p>
        </p:txBody>
      </p:sp>
    </p:spTree>
    <p:extLst>
      <p:ext uri="{BB962C8B-B14F-4D97-AF65-F5344CB8AC3E}">
        <p14:creationId xmlns:p14="http://schemas.microsoft.com/office/powerpoint/2010/main" val="815131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ltLang="en-US" dirty="0">
                <a:solidFill>
                  <a:schemeClr val="bg1"/>
                </a:solidFill>
              </a:rPr>
              <a:t>Mineral potential assessment</a:t>
            </a:r>
          </a:p>
        </p:txBody>
      </p:sp>
      <p:sp>
        <p:nvSpPr>
          <p:cNvPr id="11270" name="Text Box 8"/>
          <p:cNvSpPr txBox="1">
            <a:spLocks noChangeArrowheads="1"/>
          </p:cNvSpPr>
          <p:nvPr/>
        </p:nvSpPr>
        <p:spPr bwMode="auto">
          <a:xfrm>
            <a:off x="971550" y="2492375"/>
            <a:ext cx="180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dirty="0"/>
          </a:p>
        </p:txBody>
      </p:sp>
      <p:sp>
        <p:nvSpPr>
          <p:cNvPr id="11" name="Rectangle 2"/>
          <p:cNvSpPr>
            <a:spLocks noGrp="1" noChangeArrowheads="1"/>
          </p:cNvSpPr>
          <p:nvPr>
            <p:ph type="title"/>
          </p:nvPr>
        </p:nvSpPr>
        <p:spPr>
          <a:xfrm>
            <a:off x="107504" y="-27384"/>
            <a:ext cx="8229600" cy="707886"/>
          </a:xfrm>
        </p:spPr>
        <p:txBody>
          <a:bodyPr/>
          <a:lstStyle/>
          <a:p>
            <a:pPr eaLnBrk="1" hangingPunct="1"/>
            <a:r>
              <a:rPr lang="en-AU" altLang="en-US" sz="4000" b="0" dirty="0" smtClean="0"/>
              <a:t>GIS methods of assessment</a:t>
            </a:r>
          </a:p>
        </p:txBody>
      </p:sp>
      <p:sp>
        <p:nvSpPr>
          <p:cNvPr id="12" name="Rectangle 3"/>
          <p:cNvSpPr txBox="1">
            <a:spLocks noChangeArrowheads="1"/>
          </p:cNvSpPr>
          <p:nvPr/>
        </p:nvSpPr>
        <p:spPr bwMode="auto">
          <a:xfrm>
            <a:off x="467544" y="692696"/>
            <a:ext cx="8424936"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50000"/>
              </a:spcBef>
              <a:spcAft>
                <a:spcPct val="0"/>
              </a:spcAft>
              <a:defRPr sz="2200">
                <a:solidFill>
                  <a:srgbClr val="4D4D4D"/>
                </a:solidFill>
                <a:latin typeface="+mn-lt"/>
                <a:ea typeface="+mn-ea"/>
                <a:cs typeface="+mn-cs"/>
              </a:defRPr>
            </a:lvl1pPr>
            <a:lvl2pPr marL="447675" indent="-268288" algn="l" rtl="0" eaLnBrk="0" fontAlgn="base" hangingPunct="0">
              <a:spcBef>
                <a:spcPct val="50000"/>
              </a:spcBef>
              <a:spcAft>
                <a:spcPct val="0"/>
              </a:spcAft>
              <a:buChar char="•"/>
              <a:defRPr sz="2200">
                <a:solidFill>
                  <a:srgbClr val="4D4D4D"/>
                </a:solidFill>
                <a:latin typeface="+mn-lt"/>
              </a:defRPr>
            </a:lvl2pPr>
            <a:lvl3pPr marL="895350" indent="-268288" algn="l" rtl="0" eaLnBrk="0" fontAlgn="base" hangingPunct="0">
              <a:spcBef>
                <a:spcPct val="25000"/>
              </a:spcBef>
              <a:spcAft>
                <a:spcPct val="0"/>
              </a:spcAft>
              <a:buFont typeface="Arial" charset="0"/>
              <a:buChar char="–"/>
              <a:defRPr sz="2000">
                <a:solidFill>
                  <a:srgbClr val="4D4D4D"/>
                </a:solidFill>
                <a:latin typeface="+mn-lt"/>
              </a:defRPr>
            </a:lvl3pPr>
            <a:lvl4pPr marL="1350963" indent="-271463" algn="l" rtl="0" eaLnBrk="0" fontAlgn="base" hangingPunct="0">
              <a:spcBef>
                <a:spcPct val="25000"/>
              </a:spcBef>
              <a:spcAft>
                <a:spcPct val="0"/>
              </a:spcAft>
              <a:buChar char="•"/>
              <a:defRPr sz="2000">
                <a:solidFill>
                  <a:srgbClr val="4D4D4D"/>
                </a:solidFill>
                <a:latin typeface="+mn-lt"/>
              </a:defRPr>
            </a:lvl4pPr>
            <a:lvl5pPr marL="1792288" indent="-261938" algn="l" rtl="0" eaLnBrk="0" fontAlgn="base" hangingPunct="0">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a:lstStyle>
          <a:p>
            <a:pPr marL="419100" indent="-419100" eaLnBrk="1" hangingPunct="1">
              <a:buFontTx/>
              <a:buChar char="•"/>
            </a:pPr>
            <a:r>
              <a:rPr lang="en-AU" altLang="en-US" sz="2800" kern="0" dirty="0">
                <a:latin typeface="Arial Narrow" panose="020B0606020202030204" pitchFamily="34" charset="0"/>
              </a:rPr>
              <a:t>M</a:t>
            </a:r>
            <a:r>
              <a:rPr lang="en-AU" altLang="en-US" sz="2800" kern="0" dirty="0" smtClean="0">
                <a:latin typeface="Arial Narrow" panose="020B0606020202030204" pitchFamily="34" charset="0"/>
              </a:rPr>
              <a:t>ethods are not quantitative but the method of visualisation is quantitative </a:t>
            </a:r>
          </a:p>
          <a:p>
            <a:pPr marL="419100" indent="-419100" eaLnBrk="1" hangingPunct="1">
              <a:buFontTx/>
              <a:buChar char="•"/>
            </a:pPr>
            <a:r>
              <a:rPr lang="en-AU" altLang="en-US" sz="2800" kern="0" dirty="0" smtClean="0">
                <a:solidFill>
                  <a:srgbClr val="3399FF"/>
                </a:solidFill>
                <a:latin typeface="Arial Narrow" panose="020B0606020202030204" pitchFamily="34" charset="0"/>
              </a:rPr>
              <a:t>Produce favourability or prospectivity maps by estimating probabilities</a:t>
            </a:r>
          </a:p>
          <a:p>
            <a:pPr marL="419100" indent="-419100" eaLnBrk="1" hangingPunct="1">
              <a:buFont typeface="Arial" panose="020B0604020202020204" pitchFamily="34" charset="0"/>
              <a:buChar char="•"/>
            </a:pPr>
            <a:r>
              <a:rPr lang="en-AU" altLang="en-US" sz="2800" kern="0" dirty="0" smtClean="0">
                <a:solidFill>
                  <a:schemeClr val="tx1"/>
                </a:solidFill>
                <a:latin typeface="Arial Narrow" panose="020B0606020202030204" pitchFamily="34" charset="0"/>
              </a:rPr>
              <a:t>Dominantly data-driven and ‘objective’ </a:t>
            </a:r>
          </a:p>
          <a:p>
            <a:pPr marL="419100" indent="-419100" eaLnBrk="1" hangingPunct="1">
              <a:buFont typeface="Arial" panose="020B0604020202020204" pitchFamily="34" charset="0"/>
              <a:buChar char="•"/>
            </a:pPr>
            <a:r>
              <a:rPr lang="en-AU" altLang="en-US" sz="2800" kern="0" dirty="0" smtClean="0">
                <a:solidFill>
                  <a:srgbClr val="3399FF"/>
                </a:solidFill>
                <a:latin typeface="Arial Narrow" panose="020B0606020202030204" pitchFamily="34" charset="0"/>
              </a:rPr>
              <a:t>Techniques (see Bonham-Carter, 1994):</a:t>
            </a:r>
          </a:p>
          <a:p>
            <a:pPr marL="866775" lvl="1" indent="-419100" eaLnBrk="1" hangingPunct="1">
              <a:buFont typeface="Arial" panose="020B0604020202020204" pitchFamily="34" charset="0"/>
              <a:buChar char="•"/>
            </a:pPr>
            <a:r>
              <a:rPr lang="en-AU" altLang="en-US" sz="2800" kern="0" dirty="0" smtClean="0">
                <a:solidFill>
                  <a:srgbClr val="3399FF"/>
                </a:solidFill>
                <a:latin typeface="Arial Narrow" panose="020B0606020202030204" pitchFamily="34" charset="0"/>
              </a:rPr>
              <a:t>Boolean logic</a:t>
            </a:r>
          </a:p>
          <a:p>
            <a:pPr marL="866775" lvl="1" indent="-419100" eaLnBrk="1" hangingPunct="1">
              <a:buFont typeface="Arial" panose="020B0604020202020204" pitchFamily="34" charset="0"/>
              <a:buChar char="•"/>
            </a:pPr>
            <a:r>
              <a:rPr lang="en-AU" altLang="en-US" sz="2800" kern="0" dirty="0" smtClean="0">
                <a:solidFill>
                  <a:schemeClr val="tx1"/>
                </a:solidFill>
                <a:latin typeface="Arial Narrow" panose="020B0606020202030204" pitchFamily="34" charset="0"/>
              </a:rPr>
              <a:t>Index overlay</a:t>
            </a:r>
          </a:p>
          <a:p>
            <a:pPr marL="866775" lvl="1" indent="-419100" eaLnBrk="1" hangingPunct="1">
              <a:buFont typeface="Arial" panose="020B0604020202020204" pitchFamily="34" charset="0"/>
              <a:buChar char="•"/>
            </a:pPr>
            <a:r>
              <a:rPr lang="en-AU" altLang="en-US" sz="2800" kern="0" dirty="0" smtClean="0">
                <a:solidFill>
                  <a:srgbClr val="3399FF"/>
                </a:solidFill>
                <a:latin typeface="Arial Narrow" panose="020B0606020202030204" pitchFamily="34" charset="0"/>
              </a:rPr>
              <a:t>Bayesian (Weights of evidence)</a:t>
            </a:r>
          </a:p>
          <a:p>
            <a:pPr marL="866775" lvl="1" indent="-419100" eaLnBrk="1" hangingPunct="1">
              <a:buFont typeface="Arial" panose="020B0604020202020204" pitchFamily="34" charset="0"/>
              <a:buChar char="•"/>
            </a:pPr>
            <a:r>
              <a:rPr lang="en-AU" altLang="en-US" sz="2800" kern="0" dirty="0" smtClean="0">
                <a:solidFill>
                  <a:schemeClr val="tx1"/>
                </a:solidFill>
                <a:latin typeface="Arial Narrow" panose="020B0606020202030204" pitchFamily="34" charset="0"/>
              </a:rPr>
              <a:t>Fuzzy logic</a:t>
            </a:r>
          </a:p>
          <a:p>
            <a:pPr marL="419100" indent="-419100" eaLnBrk="1" hangingPunct="1"/>
            <a:r>
              <a:rPr lang="en-AU" altLang="en-US" sz="2400" kern="0" dirty="0" smtClean="0"/>
              <a:t> </a:t>
            </a:r>
          </a:p>
        </p:txBody>
      </p:sp>
    </p:spTree>
    <p:extLst>
      <p:ext uri="{BB962C8B-B14F-4D97-AF65-F5344CB8AC3E}">
        <p14:creationId xmlns:p14="http://schemas.microsoft.com/office/powerpoint/2010/main" val="1802212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ltLang="en-US" dirty="0">
                <a:solidFill>
                  <a:schemeClr val="bg1"/>
                </a:solidFill>
              </a:rPr>
              <a:t>Mineral potential assessment</a:t>
            </a:r>
          </a:p>
        </p:txBody>
      </p:sp>
      <p:sp>
        <p:nvSpPr>
          <p:cNvPr id="23555" name="Rectangle 2"/>
          <p:cNvSpPr>
            <a:spLocks noGrp="1" noChangeArrowheads="1"/>
          </p:cNvSpPr>
          <p:nvPr>
            <p:ph type="title"/>
          </p:nvPr>
        </p:nvSpPr>
        <p:spPr>
          <a:xfrm>
            <a:off x="107504" y="-99392"/>
            <a:ext cx="8229600" cy="646331"/>
          </a:xfrm>
        </p:spPr>
        <p:txBody>
          <a:bodyPr/>
          <a:lstStyle/>
          <a:p>
            <a:pPr eaLnBrk="1" hangingPunct="1"/>
            <a:r>
              <a:rPr lang="en-AU" altLang="en-US" sz="3600" b="0" dirty="0" smtClean="0"/>
              <a:t>Which method and why</a:t>
            </a:r>
          </a:p>
        </p:txBody>
      </p:sp>
      <p:sp>
        <p:nvSpPr>
          <p:cNvPr id="23556" name="Rectangle 3"/>
          <p:cNvSpPr>
            <a:spLocks noGrp="1" noChangeArrowheads="1"/>
          </p:cNvSpPr>
          <p:nvPr>
            <p:ph type="body" idx="1"/>
          </p:nvPr>
        </p:nvSpPr>
        <p:spPr>
          <a:xfrm>
            <a:off x="323528" y="620688"/>
            <a:ext cx="8712968" cy="5760640"/>
          </a:xfrm>
        </p:spPr>
        <p:txBody>
          <a:bodyPr/>
          <a:lstStyle/>
          <a:p>
            <a:pPr lvl="1" eaLnBrk="1" hangingPunct="1"/>
            <a:r>
              <a:rPr lang="en-AU" altLang="en-US" sz="2800" dirty="0" smtClean="0">
                <a:latin typeface="Arial Narrow" panose="020B0606020202030204" pitchFamily="34" charset="0"/>
              </a:rPr>
              <a:t>Depends on the purpose/aim/objective</a:t>
            </a:r>
          </a:p>
          <a:p>
            <a:pPr lvl="1" eaLnBrk="1" hangingPunct="1"/>
            <a:r>
              <a:rPr lang="en-AU" altLang="en-US" sz="2800" dirty="0" smtClean="0">
                <a:solidFill>
                  <a:srgbClr val="3399FF"/>
                </a:solidFill>
                <a:latin typeface="Arial Narrow" panose="020B0606020202030204" pitchFamily="34" charset="0"/>
              </a:rPr>
              <a:t>For regional-scale exploration targeting</a:t>
            </a:r>
            <a:endParaRPr lang="en-AU" altLang="en-US" sz="2800" dirty="0">
              <a:solidFill>
                <a:srgbClr val="3399FF"/>
              </a:solidFill>
              <a:latin typeface="Arial Narrow" panose="020B0606020202030204" pitchFamily="34" charset="0"/>
            </a:endParaRPr>
          </a:p>
          <a:p>
            <a:pPr lvl="2" eaLnBrk="1" hangingPunct="1"/>
            <a:r>
              <a:rPr lang="en-AU" altLang="en-US" sz="2800" dirty="0" smtClean="0">
                <a:solidFill>
                  <a:srgbClr val="3399FF"/>
                </a:solidFill>
                <a:latin typeface="Arial Narrow" panose="020B0606020202030204" pitchFamily="34" charset="0"/>
              </a:rPr>
              <a:t>qualitative (GIS-based) </a:t>
            </a:r>
          </a:p>
          <a:p>
            <a:pPr lvl="1" eaLnBrk="1" hangingPunct="1"/>
            <a:r>
              <a:rPr lang="en-AU" altLang="en-US" sz="2800" dirty="0" smtClean="0">
                <a:solidFill>
                  <a:schemeClr val="tx1"/>
                </a:solidFill>
                <a:latin typeface="Arial Narrow" panose="020B0606020202030204" pitchFamily="34" charset="0"/>
              </a:rPr>
              <a:t>For local-scale brown-fields exploration</a:t>
            </a:r>
          </a:p>
          <a:p>
            <a:pPr lvl="2" eaLnBrk="1" hangingPunct="1"/>
            <a:r>
              <a:rPr lang="en-AU" altLang="en-US" sz="2800" dirty="0" smtClean="0">
                <a:solidFill>
                  <a:schemeClr val="tx1"/>
                </a:solidFill>
                <a:latin typeface="Arial Narrow" panose="020B0606020202030204" pitchFamily="34" charset="0"/>
              </a:rPr>
              <a:t>qualitative (GIS-based)</a:t>
            </a:r>
          </a:p>
          <a:p>
            <a:pPr lvl="1" eaLnBrk="1" hangingPunct="1"/>
            <a:r>
              <a:rPr lang="en-AU" altLang="en-US" sz="2800" dirty="0">
                <a:solidFill>
                  <a:srgbClr val="3399FF"/>
                </a:solidFill>
                <a:latin typeface="Arial Narrow" panose="020B0606020202030204" pitchFamily="34" charset="0"/>
              </a:rPr>
              <a:t>Competing land-use decisions</a:t>
            </a:r>
          </a:p>
          <a:p>
            <a:pPr lvl="2" eaLnBrk="1" hangingPunct="1"/>
            <a:r>
              <a:rPr lang="en-AU" altLang="en-US" sz="2800" dirty="0">
                <a:solidFill>
                  <a:srgbClr val="3399FF"/>
                </a:solidFill>
                <a:latin typeface="Arial Narrow" panose="020B0606020202030204" pitchFamily="34" charset="0"/>
              </a:rPr>
              <a:t>quantitative</a:t>
            </a:r>
          </a:p>
          <a:p>
            <a:pPr lvl="2" eaLnBrk="1" hangingPunct="1"/>
            <a:r>
              <a:rPr lang="en-AU" altLang="en-US" sz="2800" dirty="0">
                <a:solidFill>
                  <a:srgbClr val="3399FF"/>
                </a:solidFill>
                <a:latin typeface="Arial Narrow" panose="020B0606020202030204" pitchFamily="34" charset="0"/>
              </a:rPr>
              <a:t>qualitative </a:t>
            </a:r>
            <a:r>
              <a:rPr lang="en-AU" altLang="en-US" sz="3000" dirty="0" smtClean="0">
                <a:solidFill>
                  <a:srgbClr val="3399FF"/>
                </a:solidFill>
                <a:latin typeface="Arial Narrow" panose="020B0606020202030204" pitchFamily="34" charset="0"/>
              </a:rPr>
              <a:t> </a:t>
            </a:r>
          </a:p>
          <a:p>
            <a:pPr lvl="1" eaLnBrk="1" hangingPunct="1"/>
            <a:r>
              <a:rPr lang="en-AU" altLang="en-US" sz="2800" dirty="0" smtClean="0">
                <a:solidFill>
                  <a:schemeClr val="tx1"/>
                </a:solidFill>
                <a:latin typeface="Arial Narrow" panose="020B0606020202030204" pitchFamily="34" charset="0"/>
              </a:rPr>
              <a:t>For mineral endowment and inventory</a:t>
            </a:r>
          </a:p>
          <a:p>
            <a:pPr lvl="2" eaLnBrk="1" hangingPunct="1"/>
            <a:r>
              <a:rPr lang="en-AU" altLang="en-US" sz="2600" dirty="0" smtClean="0">
                <a:solidFill>
                  <a:schemeClr val="tx1"/>
                </a:solidFill>
                <a:latin typeface="Arial Narrow" panose="020B0606020202030204" pitchFamily="34" charset="0"/>
              </a:rPr>
              <a:t>quantitative</a:t>
            </a:r>
          </a:p>
          <a:p>
            <a:pPr lvl="1" eaLnBrk="1" hangingPunct="1"/>
            <a:endParaRPr lang="en-AU" altLang="en-US" sz="2800" dirty="0" smtClean="0">
              <a:solidFill>
                <a:srgbClr val="006983"/>
              </a:solidFill>
            </a:endParaRPr>
          </a:p>
          <a:p>
            <a:pPr lvl="2" eaLnBrk="1" hangingPunct="1"/>
            <a:endParaRPr lang="en-AU" altLang="en-US" sz="1800" dirty="0" smtClean="0">
              <a:solidFill>
                <a:srgbClr val="006983"/>
              </a:solidFill>
            </a:endParaRPr>
          </a:p>
          <a:p>
            <a:pPr lvl="1" eaLnBrk="1" hangingPunct="1"/>
            <a:endParaRPr lang="en-AU" altLang="en-US" sz="2000" dirty="0" smtClean="0">
              <a:solidFill>
                <a:srgbClr val="006983"/>
              </a:solidFill>
            </a:endParaRPr>
          </a:p>
        </p:txBody>
      </p:sp>
      <p:sp>
        <p:nvSpPr>
          <p:cNvPr id="7" name="Rectangle 6"/>
          <p:cNvSpPr/>
          <p:nvPr/>
        </p:nvSpPr>
        <p:spPr bwMode="auto">
          <a:xfrm>
            <a:off x="6325363" y="1196752"/>
            <a:ext cx="2232248" cy="1818063"/>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50000"/>
                  </a:schemeClr>
                </a:solidFill>
                <a:latin typeface="Arial Narrow" panose="020B0606020202030204" pitchFamily="34" charset="0"/>
              </a:rPr>
              <a:t>Prospectivity map</a:t>
            </a:r>
          </a:p>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50000"/>
                  </a:schemeClr>
                </a:solidFill>
                <a:latin typeface="Arial Narrow" panose="020B0606020202030204" pitchFamily="34" charset="0"/>
              </a:rPr>
              <a:t>Favourability map</a:t>
            </a:r>
            <a:endParaRPr kumimoji="0" lang="en-AU" sz="2800" b="0" i="0" u="none" strike="noStrike" cap="none" normalizeH="0" baseline="0" dirty="0" smtClean="0">
              <a:ln>
                <a:noFill/>
              </a:ln>
              <a:solidFill>
                <a:schemeClr val="accent1">
                  <a:lumMod val="50000"/>
                </a:schemeClr>
              </a:solidFill>
              <a:effectLst/>
              <a:latin typeface="Arial Narrow" panose="020B0606020202030204" pitchFamily="34" charset="0"/>
            </a:endParaRPr>
          </a:p>
        </p:txBody>
      </p:sp>
      <p:sp>
        <p:nvSpPr>
          <p:cNvPr id="8" name="Rectangle 7"/>
          <p:cNvSpPr/>
          <p:nvPr/>
        </p:nvSpPr>
        <p:spPr bwMode="auto">
          <a:xfrm>
            <a:off x="6289645" y="4005064"/>
            <a:ext cx="2232248" cy="1387176"/>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50000"/>
                  </a:schemeClr>
                </a:solidFill>
                <a:latin typeface="Arial Narrow" panose="020B0606020202030204" pitchFamily="34" charset="0"/>
              </a:rPr>
              <a:t>Mineral potential </a:t>
            </a:r>
          </a:p>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50000"/>
                  </a:schemeClr>
                </a:solidFill>
                <a:latin typeface="Arial Narrow" panose="020B0606020202030204" pitchFamily="34" charset="0"/>
              </a:rPr>
              <a:t>map</a:t>
            </a:r>
            <a:endParaRPr kumimoji="0" lang="en-AU" sz="2800" b="0" i="0" u="none" strike="noStrike" cap="none" normalizeH="0" baseline="0" dirty="0" smtClean="0">
              <a:ln>
                <a:noFill/>
              </a:ln>
              <a:solidFill>
                <a:schemeClr val="accent1">
                  <a:lumMod val="50000"/>
                </a:schemeClr>
              </a:solidFill>
              <a:effectLst/>
              <a:latin typeface="Arial Narrow" panose="020B0606020202030204" pitchFamily="34" charset="0"/>
            </a:endParaRPr>
          </a:p>
        </p:txBody>
      </p:sp>
    </p:spTree>
    <p:extLst>
      <p:ext uri="{BB962C8B-B14F-4D97-AF65-F5344CB8AC3E}">
        <p14:creationId xmlns:p14="http://schemas.microsoft.com/office/powerpoint/2010/main" val="3724695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0" y="0"/>
            <a:ext cx="9144000" cy="584775"/>
          </a:xfrm>
        </p:spPr>
        <p:txBody>
          <a:bodyPr/>
          <a:lstStyle/>
          <a:p>
            <a:r>
              <a:rPr lang="en-AU" sz="3200" b="0" dirty="0" smtClean="0"/>
              <a:t>Essential for qualitative and quantitative methods</a:t>
            </a:r>
            <a:endParaRPr lang="en-AU" sz="3200" b="0" dirty="0"/>
          </a:p>
        </p:txBody>
      </p:sp>
      <p:sp>
        <p:nvSpPr>
          <p:cNvPr id="5" name="Rectangle 4"/>
          <p:cNvSpPr/>
          <p:nvPr/>
        </p:nvSpPr>
        <p:spPr bwMode="auto">
          <a:xfrm>
            <a:off x="1763688" y="836712"/>
            <a:ext cx="4998840" cy="956288"/>
          </a:xfrm>
          <a:prstGeom prst="rect">
            <a:avLst/>
          </a:prstGeom>
          <a:solidFill>
            <a:schemeClr val="accent1">
              <a:lumMod val="20000"/>
              <a:lumOff val="80000"/>
            </a:schemeClr>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75000"/>
                  </a:schemeClr>
                </a:solidFill>
                <a:latin typeface="Arial Narrow" panose="020B0606020202030204" pitchFamily="34" charset="0"/>
              </a:rPr>
              <a:t>Delineation of permissive or favourable areas</a:t>
            </a:r>
            <a:endParaRPr kumimoji="0" lang="en-AU" sz="2800" b="0" i="0" u="none" strike="noStrike" cap="none" normalizeH="0" baseline="0" dirty="0" smtClean="0">
              <a:ln>
                <a:noFill/>
              </a:ln>
              <a:solidFill>
                <a:schemeClr val="accent1">
                  <a:lumMod val="75000"/>
                </a:schemeClr>
              </a:solidFill>
              <a:effectLst/>
              <a:latin typeface="Arial Narrow" panose="020B0606020202030204" pitchFamily="34" charset="0"/>
            </a:endParaRPr>
          </a:p>
        </p:txBody>
      </p:sp>
      <p:sp>
        <p:nvSpPr>
          <p:cNvPr id="2" name="Footer Placeholder 1"/>
          <p:cNvSpPr>
            <a:spLocks noGrp="1"/>
          </p:cNvSpPr>
          <p:nvPr>
            <p:ph type="ftr" sz="quarter" idx="10"/>
          </p:nvPr>
        </p:nvSpPr>
        <p:spPr/>
        <p:txBody>
          <a:bodyPr/>
          <a:lstStyle/>
          <a:p>
            <a:r>
              <a:rPr lang="en-US" dirty="0" smtClean="0"/>
              <a:t>URAM 2014</a:t>
            </a:r>
            <a:endParaRPr lang="en-AU" dirty="0"/>
          </a:p>
        </p:txBody>
      </p:sp>
      <p:cxnSp>
        <p:nvCxnSpPr>
          <p:cNvPr id="15" name="Straight Arrow Connector 14"/>
          <p:cNvCxnSpPr/>
          <p:nvPr/>
        </p:nvCxnSpPr>
        <p:spPr bwMode="auto">
          <a:xfrm>
            <a:off x="4173003" y="1844824"/>
            <a:ext cx="0" cy="750853"/>
          </a:xfrm>
          <a:prstGeom prst="straightConnector1">
            <a:avLst/>
          </a:prstGeom>
          <a:solidFill>
            <a:schemeClr val="accent1"/>
          </a:solidFill>
          <a:ln w="539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p:cNvSpPr/>
          <p:nvPr/>
        </p:nvSpPr>
        <p:spPr bwMode="auto">
          <a:xfrm>
            <a:off x="1734570" y="4657947"/>
            <a:ext cx="4998840" cy="525401"/>
          </a:xfrm>
          <a:prstGeom prst="rect">
            <a:avLst/>
          </a:prstGeom>
          <a:solidFill>
            <a:schemeClr val="accent6">
              <a:lumMod val="20000"/>
              <a:lumOff val="80000"/>
            </a:schemeClr>
          </a:solidFill>
          <a:ln w="9525" cap="flat" cmpd="sng" algn="ctr">
            <a:solidFill>
              <a:schemeClr val="accent2">
                <a:lumMod val="20000"/>
                <a:lumOff val="8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rgbClr val="6699FF"/>
                </a:solidFill>
                <a:latin typeface="Arial Narrow" panose="020B0606020202030204" pitchFamily="34" charset="0"/>
              </a:rPr>
              <a:t>Mineral deposit models/types</a:t>
            </a:r>
            <a:endParaRPr kumimoji="0" lang="en-AU" sz="2800" b="0" i="0" u="none" strike="noStrike" cap="none" normalizeH="0" baseline="0" dirty="0" smtClean="0">
              <a:ln>
                <a:noFill/>
              </a:ln>
              <a:solidFill>
                <a:srgbClr val="6699FF"/>
              </a:solidFill>
              <a:effectLst/>
              <a:latin typeface="Arial Narrow" panose="020B0606020202030204" pitchFamily="34" charset="0"/>
            </a:endParaRPr>
          </a:p>
        </p:txBody>
      </p:sp>
      <p:sp>
        <p:nvSpPr>
          <p:cNvPr id="12" name="Rectangle 11"/>
          <p:cNvSpPr/>
          <p:nvPr/>
        </p:nvSpPr>
        <p:spPr bwMode="auto">
          <a:xfrm>
            <a:off x="1754524" y="2595806"/>
            <a:ext cx="4998840" cy="956288"/>
          </a:xfrm>
          <a:prstGeom prst="rect">
            <a:avLst/>
          </a:prstGeom>
          <a:solidFill>
            <a:srgbClr val="FFFFCC"/>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4">
                    <a:lumMod val="60000"/>
                    <a:lumOff val="40000"/>
                  </a:schemeClr>
                </a:solidFill>
                <a:latin typeface="Arial Narrow" panose="020B0606020202030204" pitchFamily="34" charset="0"/>
              </a:rPr>
              <a:t>Features essential for a fertile mineralising process</a:t>
            </a:r>
            <a:endParaRPr kumimoji="0" lang="en-AU" sz="2800" b="0" i="0" u="none" strike="noStrike" cap="none" normalizeH="0" baseline="0" dirty="0" smtClean="0">
              <a:ln>
                <a:noFill/>
              </a:ln>
              <a:solidFill>
                <a:schemeClr val="accent4">
                  <a:lumMod val="60000"/>
                  <a:lumOff val="40000"/>
                </a:schemeClr>
              </a:solidFill>
              <a:effectLst/>
              <a:latin typeface="Arial Narrow" panose="020B0606020202030204" pitchFamily="34" charset="0"/>
            </a:endParaRPr>
          </a:p>
        </p:txBody>
      </p:sp>
      <p:cxnSp>
        <p:nvCxnSpPr>
          <p:cNvPr id="16" name="Straight Arrow Connector 15"/>
          <p:cNvCxnSpPr/>
          <p:nvPr/>
        </p:nvCxnSpPr>
        <p:spPr bwMode="auto">
          <a:xfrm>
            <a:off x="4173003" y="3602942"/>
            <a:ext cx="0" cy="1055005"/>
          </a:xfrm>
          <a:prstGeom prst="straightConnector1">
            <a:avLst/>
          </a:prstGeom>
          <a:solidFill>
            <a:schemeClr val="accent1"/>
          </a:solidFill>
          <a:ln w="539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bwMode="auto">
          <a:xfrm>
            <a:off x="1673583" y="5733256"/>
            <a:ext cx="4998840" cy="525401"/>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2800" dirty="0" smtClean="0">
                <a:solidFill>
                  <a:schemeClr val="accent1">
                    <a:lumMod val="50000"/>
                  </a:schemeClr>
                </a:solidFill>
                <a:latin typeface="Arial Narrow" panose="020B0606020202030204" pitchFamily="34" charset="0"/>
              </a:rPr>
              <a:t>Mineral-systems</a:t>
            </a:r>
            <a:endParaRPr kumimoji="0" lang="en-AU" sz="2800" b="0" i="0" u="none" strike="noStrike" cap="none" normalizeH="0" baseline="0" dirty="0" smtClean="0">
              <a:ln>
                <a:noFill/>
              </a:ln>
              <a:solidFill>
                <a:schemeClr val="accent1">
                  <a:lumMod val="50000"/>
                </a:schemeClr>
              </a:solidFill>
              <a:effectLst/>
              <a:latin typeface="Arial Narrow" panose="020B0606020202030204" pitchFamily="34" charset="0"/>
            </a:endParaRPr>
          </a:p>
        </p:txBody>
      </p:sp>
      <p:sp>
        <p:nvSpPr>
          <p:cNvPr id="3" name="TextBox 2"/>
          <p:cNvSpPr txBox="1"/>
          <p:nvPr/>
        </p:nvSpPr>
        <p:spPr>
          <a:xfrm>
            <a:off x="3135399" y="1985477"/>
            <a:ext cx="864096" cy="369332"/>
          </a:xfrm>
          <a:prstGeom prst="rect">
            <a:avLst/>
          </a:prstGeom>
          <a:noFill/>
        </p:spPr>
        <p:txBody>
          <a:bodyPr wrap="square" rtlCol="0">
            <a:spAutoFit/>
          </a:bodyPr>
          <a:lstStyle/>
          <a:p>
            <a:r>
              <a:rPr lang="en-AU" dirty="0">
                <a:latin typeface="Arial Narrow" panose="020B0606020202030204" pitchFamily="34" charset="0"/>
              </a:rPr>
              <a:t>U</a:t>
            </a:r>
            <a:r>
              <a:rPr lang="en-AU" dirty="0" smtClean="0">
                <a:latin typeface="Arial Narrow" panose="020B0606020202030204" pitchFamily="34" charset="0"/>
              </a:rPr>
              <a:t>sing</a:t>
            </a:r>
            <a:endParaRPr lang="en-AU" dirty="0">
              <a:latin typeface="Arial Narrow" panose="020B0606020202030204" pitchFamily="34" charset="0"/>
            </a:endParaRPr>
          </a:p>
        </p:txBody>
      </p:sp>
      <p:sp>
        <p:nvSpPr>
          <p:cNvPr id="13" name="TextBox 12"/>
          <p:cNvSpPr txBox="1"/>
          <p:nvPr/>
        </p:nvSpPr>
        <p:spPr>
          <a:xfrm>
            <a:off x="2917028" y="3770818"/>
            <a:ext cx="1223152" cy="369332"/>
          </a:xfrm>
          <a:prstGeom prst="rect">
            <a:avLst/>
          </a:prstGeom>
          <a:noFill/>
        </p:spPr>
        <p:txBody>
          <a:bodyPr wrap="square" rtlCol="0">
            <a:spAutoFit/>
          </a:bodyPr>
          <a:lstStyle/>
          <a:p>
            <a:r>
              <a:rPr lang="en-AU" dirty="0" smtClean="0">
                <a:latin typeface="Arial Narrow" panose="020B0606020202030204" pitchFamily="34" charset="0"/>
              </a:rPr>
              <a:t>Identified in</a:t>
            </a:r>
            <a:endParaRPr lang="en-AU" dirty="0">
              <a:latin typeface="Arial Narrow" panose="020B0606020202030204" pitchFamily="34" charset="0"/>
            </a:endParaRPr>
          </a:p>
        </p:txBody>
      </p:sp>
      <p:sp>
        <p:nvSpPr>
          <p:cNvPr id="18" name="TextBox 17"/>
          <p:cNvSpPr txBox="1"/>
          <p:nvPr/>
        </p:nvSpPr>
        <p:spPr>
          <a:xfrm>
            <a:off x="3956979" y="5343205"/>
            <a:ext cx="432048" cy="369332"/>
          </a:xfrm>
          <a:prstGeom prst="rect">
            <a:avLst/>
          </a:prstGeom>
          <a:noFill/>
        </p:spPr>
        <p:txBody>
          <a:bodyPr wrap="square" rtlCol="0">
            <a:spAutoFit/>
          </a:bodyPr>
          <a:lstStyle/>
          <a:p>
            <a:r>
              <a:rPr lang="en-AU" dirty="0">
                <a:latin typeface="Arial Narrow" panose="020B0606020202030204" pitchFamily="34" charset="0"/>
              </a:rPr>
              <a:t>O</a:t>
            </a:r>
            <a:r>
              <a:rPr lang="en-AU" dirty="0" smtClean="0">
                <a:latin typeface="Arial Narrow" panose="020B0606020202030204" pitchFamily="34" charset="0"/>
              </a:rPr>
              <a:t>r</a:t>
            </a:r>
            <a:endParaRPr lang="en-AU" dirty="0">
              <a:latin typeface="Arial Narrow" panose="020B0606020202030204" pitchFamily="34" charset="0"/>
            </a:endParaRPr>
          </a:p>
        </p:txBody>
      </p:sp>
    </p:spTree>
    <p:extLst>
      <p:ext uri="{BB962C8B-B14F-4D97-AF65-F5344CB8AC3E}">
        <p14:creationId xmlns:p14="http://schemas.microsoft.com/office/powerpoint/2010/main" val="1187696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3" name="Rectangle 3"/>
          <p:cNvSpPr>
            <a:spLocks noGrp="1" noChangeArrowheads="1"/>
          </p:cNvSpPr>
          <p:nvPr>
            <p:ph type="body" idx="1"/>
          </p:nvPr>
        </p:nvSpPr>
        <p:spPr>
          <a:xfrm>
            <a:off x="112701" y="908720"/>
            <a:ext cx="9031299" cy="4824536"/>
          </a:xfrm>
        </p:spPr>
        <p:txBody>
          <a:bodyPr/>
          <a:lstStyle/>
          <a:p>
            <a:pPr marL="173038" indent="-173038">
              <a:buFontTx/>
              <a:buChar char="•"/>
            </a:pPr>
            <a:r>
              <a:rPr lang="en-AU" sz="3200" dirty="0" smtClean="0">
                <a:solidFill>
                  <a:schemeClr val="tx1"/>
                </a:solidFill>
                <a:latin typeface="Arial Narrow" panose="020B0606020202030204" pitchFamily="34" charset="0"/>
              </a:rPr>
              <a:t>Wyborn et al (1994)</a:t>
            </a:r>
          </a:p>
          <a:p>
            <a:pPr marL="173038" indent="-173038">
              <a:buFontTx/>
              <a:buChar char="•"/>
            </a:pPr>
            <a:r>
              <a:rPr lang="en-AU" sz="3200" dirty="0" smtClean="0">
                <a:solidFill>
                  <a:srgbClr val="6699FF"/>
                </a:solidFill>
                <a:latin typeface="Arial Narrow" panose="020B0606020202030204" pitchFamily="34" charset="0"/>
              </a:rPr>
              <a:t>Australian Proterozoic mineral </a:t>
            </a:r>
            <a:r>
              <a:rPr lang="en-AU" sz="3200" dirty="0">
                <a:solidFill>
                  <a:srgbClr val="6699FF"/>
                </a:solidFill>
                <a:latin typeface="Arial Narrow" panose="020B0606020202030204" pitchFamily="34" charset="0"/>
              </a:rPr>
              <a:t>s</a:t>
            </a:r>
            <a:r>
              <a:rPr lang="en-AU" sz="3200" dirty="0" smtClean="0">
                <a:solidFill>
                  <a:srgbClr val="6699FF"/>
                </a:solidFill>
                <a:latin typeface="Arial Narrow" panose="020B0606020202030204" pitchFamily="34" charset="0"/>
              </a:rPr>
              <a:t>ystem: </a:t>
            </a:r>
            <a:r>
              <a:rPr lang="en-AU" sz="3200" dirty="0">
                <a:solidFill>
                  <a:srgbClr val="6699FF"/>
                </a:solidFill>
                <a:latin typeface="Arial Narrow" panose="020B0606020202030204" pitchFamily="34" charset="0"/>
              </a:rPr>
              <a:t>e</a:t>
            </a:r>
            <a:r>
              <a:rPr lang="en-AU" sz="3200" dirty="0" smtClean="0">
                <a:solidFill>
                  <a:srgbClr val="6699FF"/>
                </a:solidFill>
                <a:latin typeface="Arial Narrow" panose="020B0606020202030204" pitchFamily="34" charset="0"/>
              </a:rPr>
              <a:t>ssential </a:t>
            </a:r>
            <a:r>
              <a:rPr lang="en-AU" sz="3200" dirty="0">
                <a:solidFill>
                  <a:srgbClr val="6699FF"/>
                </a:solidFill>
                <a:latin typeface="Arial Narrow" panose="020B0606020202030204" pitchFamily="34" charset="0"/>
              </a:rPr>
              <a:t>i</a:t>
            </a:r>
            <a:r>
              <a:rPr lang="en-AU" sz="3200" dirty="0" smtClean="0">
                <a:solidFill>
                  <a:srgbClr val="6699FF"/>
                </a:solidFill>
                <a:latin typeface="Arial Narrow" panose="020B0606020202030204" pitchFamily="34" charset="0"/>
              </a:rPr>
              <a:t>ngredients and mappable criteria </a:t>
            </a:r>
          </a:p>
          <a:p>
            <a:pPr marL="173038" indent="-173038">
              <a:buFontTx/>
              <a:buChar char="•"/>
            </a:pPr>
            <a:r>
              <a:rPr lang="en-AU" sz="3200" dirty="0" smtClean="0">
                <a:solidFill>
                  <a:schemeClr val="tx1"/>
                </a:solidFill>
                <a:latin typeface="Arial Narrow" panose="020B0606020202030204" pitchFamily="34" charset="0"/>
              </a:rPr>
              <a:t>“All geological factors that control generation and preservation of mineral deposits …”</a:t>
            </a:r>
          </a:p>
          <a:p>
            <a:pPr marL="173038" indent="-173038">
              <a:buFontTx/>
              <a:buChar char="•"/>
            </a:pPr>
            <a:r>
              <a:rPr lang="en-AU" sz="3200" dirty="0" smtClean="0">
                <a:solidFill>
                  <a:srgbClr val="6699FF"/>
                </a:solidFill>
                <a:latin typeface="Arial Narrow" panose="020B0606020202030204" pitchFamily="34" charset="0"/>
              </a:rPr>
              <a:t>Stress on “Processes”</a:t>
            </a:r>
          </a:p>
          <a:p>
            <a:pPr marL="173038" indent="-173038">
              <a:buFontTx/>
              <a:buChar char="•"/>
            </a:pPr>
            <a:r>
              <a:rPr lang="en-AU" sz="3200" dirty="0" smtClean="0">
                <a:solidFill>
                  <a:schemeClr val="tx1"/>
                </a:solidFill>
                <a:latin typeface="Arial Narrow" panose="020B0606020202030204" pitchFamily="34" charset="0"/>
              </a:rPr>
              <a:t>Analogous to Petroleum Systems</a:t>
            </a:r>
          </a:p>
          <a:p>
            <a:pPr marL="173038" indent="-173038">
              <a:buFontTx/>
              <a:buChar char="•"/>
            </a:pPr>
            <a:r>
              <a:rPr lang="en-AU" sz="3200" dirty="0">
                <a:solidFill>
                  <a:srgbClr val="6699FF"/>
                </a:solidFill>
                <a:latin typeface="Arial Narrow" panose="020B0606020202030204" pitchFamily="34" charset="0"/>
              </a:rPr>
              <a:t>Emergence of Relational Databases and GISs</a:t>
            </a:r>
          </a:p>
          <a:p>
            <a:endParaRPr lang="en-AU" sz="2800" dirty="0" smtClean="0">
              <a:solidFill>
                <a:schemeClr val="tx1"/>
              </a:solidFill>
            </a:endParaRPr>
          </a:p>
        </p:txBody>
      </p:sp>
      <p:sp>
        <p:nvSpPr>
          <p:cNvPr id="5" name="Rectangle 2"/>
          <p:cNvSpPr txBox="1">
            <a:spLocks noChangeArrowheads="1"/>
          </p:cNvSpPr>
          <p:nvPr/>
        </p:nvSpPr>
        <p:spPr bwMode="auto">
          <a:xfrm>
            <a:off x="0" y="33834"/>
            <a:ext cx="86248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600" b="1">
                <a:solidFill>
                  <a:schemeClr val="tx2"/>
                </a:solidFill>
                <a:latin typeface="+mj-lt"/>
                <a:ea typeface="+mj-ea"/>
                <a:cs typeface="+mj-cs"/>
              </a:defRPr>
            </a:lvl1pPr>
            <a:lvl2pPr algn="l" rtl="0" fontAlgn="base">
              <a:spcBef>
                <a:spcPct val="0"/>
              </a:spcBef>
              <a:spcAft>
                <a:spcPct val="0"/>
              </a:spcAft>
              <a:defRPr sz="2600" b="1">
                <a:solidFill>
                  <a:schemeClr val="tx2"/>
                </a:solidFill>
                <a:latin typeface="Arial" charset="0"/>
              </a:defRPr>
            </a:lvl2pPr>
            <a:lvl3pPr algn="l" rtl="0" fontAlgn="base">
              <a:spcBef>
                <a:spcPct val="0"/>
              </a:spcBef>
              <a:spcAft>
                <a:spcPct val="0"/>
              </a:spcAft>
              <a:defRPr sz="2600" b="1">
                <a:solidFill>
                  <a:schemeClr val="tx2"/>
                </a:solidFill>
                <a:latin typeface="Arial" charset="0"/>
              </a:defRPr>
            </a:lvl3pPr>
            <a:lvl4pPr algn="l" rtl="0" fontAlgn="base">
              <a:spcBef>
                <a:spcPct val="0"/>
              </a:spcBef>
              <a:spcAft>
                <a:spcPct val="0"/>
              </a:spcAft>
              <a:defRPr sz="2600" b="1">
                <a:solidFill>
                  <a:schemeClr val="tx2"/>
                </a:solidFill>
                <a:latin typeface="Arial" charset="0"/>
              </a:defRPr>
            </a:lvl4pPr>
            <a:lvl5pPr algn="l" rtl="0" fontAlgn="base">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pPr eaLnBrk="1" hangingPunct="1"/>
            <a:r>
              <a:rPr lang="en-AU" sz="4000" kern="0" dirty="0" smtClean="0"/>
              <a:t>Mineral system: initial concept </a:t>
            </a:r>
            <a:endParaRPr lang="en-AU" sz="4000" kern="0" dirty="0"/>
          </a:p>
        </p:txBody>
      </p:sp>
      <p:sp>
        <p:nvSpPr>
          <p:cNvPr id="2" name="Footer Placeholder 1"/>
          <p:cNvSpPr>
            <a:spLocks noGrp="1"/>
          </p:cNvSpPr>
          <p:nvPr>
            <p:ph type="ftr" sz="quarter" idx="10"/>
          </p:nvPr>
        </p:nvSpPr>
        <p:spPr/>
        <p:txBody>
          <a:bodyPr/>
          <a:lstStyle/>
          <a:p>
            <a:r>
              <a:rPr lang="en-US" dirty="0" smtClean="0"/>
              <a:t>URAM 2014</a:t>
            </a:r>
            <a:endParaRPr lang="en-AU" dirty="0"/>
          </a:p>
        </p:txBody>
      </p:sp>
    </p:spTree>
    <p:extLst>
      <p:ext uri="{BB962C8B-B14F-4D97-AF65-F5344CB8AC3E}">
        <p14:creationId xmlns:p14="http://schemas.microsoft.com/office/powerpoint/2010/main" val="2531304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GA PPT Example File">
  <a:themeElements>
    <a:clrScheme name="GA PPT Example Fi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PPT Example Fi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PPT Example Fi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PPT Example Fi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PPT Example Fi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PPT Example Fi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PPT Example Fi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PPT Example Fi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PPT Example Fi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PPT Example Fi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PPT Example Fi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PPT Example Fi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PPT Example Fi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PPT Example Fi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A Internal Title Slide">
  <a:themeElements>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Internal 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Internal 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Internal 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Internal 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Internal 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Internal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Internal 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Internal 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Internal 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Internal 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Internal 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Internal 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 PPT Example File</Template>
  <TotalTime>7487</TotalTime>
  <Words>957</Words>
  <Application>Microsoft Office PowerPoint</Application>
  <PresentationFormat>On-screen Show (4:3)</PresentationFormat>
  <Paragraphs>205</Paragraphs>
  <Slides>18</Slides>
  <Notes>8</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GA PPT Example File</vt:lpstr>
      <vt:lpstr>GA White Pages</vt:lpstr>
      <vt:lpstr>GA Internal Title Slide</vt:lpstr>
      <vt:lpstr>GA Blue Pages</vt:lpstr>
      <vt:lpstr>Methods of Mineral Potential Assessment: A Mineral Systems Approach</vt:lpstr>
      <vt:lpstr>Outline </vt:lpstr>
      <vt:lpstr>Mineral potential</vt:lpstr>
      <vt:lpstr>PowerPoint Presentation</vt:lpstr>
      <vt:lpstr>Methods of assessment (Qualitative)</vt:lpstr>
      <vt:lpstr>GIS methods of assessment</vt:lpstr>
      <vt:lpstr>Which method and why</vt:lpstr>
      <vt:lpstr>Essential for qualitative and quantitative methods</vt:lpstr>
      <vt:lpstr>PowerPoint Presentation</vt:lpstr>
      <vt:lpstr>Seven important geological factors</vt:lpstr>
      <vt:lpstr>PowerPoint Presentation</vt:lpstr>
      <vt:lpstr>PowerPoint Presentation</vt:lpstr>
      <vt:lpstr>PowerPoint Presentation</vt:lpstr>
      <vt:lpstr>Limitations of mineral-systems approach</vt:lpstr>
      <vt:lpstr>4 regions with unconformity-related uranium</vt:lpstr>
      <vt:lpstr>PowerPoint Presentation</vt:lpstr>
      <vt:lpstr>Reliability or robustness of assessment </vt:lpstr>
      <vt:lpstr>PowerPoint Presentation</vt:lpstr>
    </vt:vector>
  </TitlesOfParts>
  <Company>Geoscience Australia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u62764</dc:creator>
  <cp:lastModifiedBy>Geoscience Australia</cp:lastModifiedBy>
  <cp:revision>344</cp:revision>
  <cp:lastPrinted>2013-06-07T03:04:35Z</cp:lastPrinted>
  <dcterms:created xsi:type="dcterms:W3CDTF">2012-05-30T07:25:35Z</dcterms:created>
  <dcterms:modified xsi:type="dcterms:W3CDTF">2014-06-01T23:58:32Z</dcterms:modified>
</cp:coreProperties>
</file>