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7" r:id="rId4"/>
    <p:sldId id="268" r:id="rId5"/>
    <p:sldId id="269" r:id="rId6"/>
    <p:sldId id="270" r:id="rId7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6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11608-7FFE-4CC7-AD25-9E9D6BF25291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BCA93-8F33-4930-A8C4-CC3E45A9E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24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CA93-8F33-4930-A8C4-CC3E45A9E1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31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0" y="0"/>
            <a:ext cx="9143640" cy="3337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/>
        </p:nvSpPr>
        <p:spPr>
          <a:xfrm>
            <a:off x="0" y="6463080"/>
            <a:ext cx="9143640" cy="539280"/>
          </a:xfrm>
          <a:prstGeom prst="rect">
            <a:avLst/>
          </a:prstGeom>
          <a:solidFill>
            <a:srgbClr val="58A030"/>
          </a:solidFill>
          <a:ln>
            <a:solidFill>
              <a:srgbClr val="4BACC6">
                <a:lumMod val="75000"/>
              </a:srgbClr>
            </a:solidFill>
            <a:round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19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600" b="0" strike="noStrike" spc="-1">
                <a:solidFill>
                  <a:srgbClr val="669C34"/>
                </a:solidFill>
                <a:latin typeface="Calibri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ftr"/>
          </p:nvPr>
        </p:nvSpPr>
        <p:spPr>
          <a:xfrm>
            <a:off x="1401480" y="6618600"/>
            <a:ext cx="6471720" cy="2282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200" b="0" strike="noStrike" spc="-1">
                <a:solidFill>
                  <a:srgbClr val="FFFFFF"/>
                </a:solidFill>
                <a:latin typeface="Arial"/>
              </a:rPr>
              <a:t>asasasasas</a:t>
            </a:r>
            <a:endParaRPr lang="en-GB" sz="1200" b="0" strike="noStrike" spc="-1">
              <a:latin typeface="Times New Roman"/>
            </a:endParaRPr>
          </a:p>
        </p:txBody>
      </p:sp>
      <p:pic>
        <p:nvPicPr>
          <p:cNvPr id="3" name="Picture 1"/>
          <p:cNvPicPr/>
          <p:nvPr/>
        </p:nvPicPr>
        <p:blipFill>
          <a:blip r:embed="rId14"/>
          <a:stretch/>
        </p:blipFill>
        <p:spPr>
          <a:xfrm>
            <a:off x="8510040" y="6525360"/>
            <a:ext cx="514080" cy="32364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itle 2"/>
          <p:cNvSpPr txBox="1"/>
          <p:nvPr/>
        </p:nvSpPr>
        <p:spPr>
          <a:xfrm>
            <a:off x="0" y="0"/>
            <a:ext cx="9143640" cy="719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GB" sz="3600" b="0" strike="noStrike" spc="-1">
                <a:solidFill>
                  <a:srgbClr val="669C34"/>
                </a:solidFill>
                <a:latin typeface="Calibri"/>
              </a:rPr>
              <a:t> </a:t>
            </a:r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Rectangle 4"/>
          <p:cNvSpPr/>
          <p:nvPr/>
        </p:nvSpPr>
        <p:spPr>
          <a:xfrm>
            <a:off x="323640" y="2465640"/>
            <a:ext cx="8280720" cy="57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3200" b="0" strike="noStrike" spc="-1" dirty="0">
                <a:solidFill>
                  <a:srgbClr val="92D050"/>
                </a:solidFill>
                <a:latin typeface="Calibri"/>
              </a:rPr>
              <a:t>ADAS principles and outlook for development</a:t>
            </a:r>
            <a:endParaRPr lang="en-GB" sz="3200" b="0" strike="noStrike" spc="-1" dirty="0">
              <a:latin typeface="Arial"/>
            </a:endParaRPr>
          </a:p>
        </p:txBody>
      </p:sp>
      <p:sp>
        <p:nvSpPr>
          <p:cNvPr id="166" name="Rectangle 5"/>
          <p:cNvSpPr/>
          <p:nvPr/>
        </p:nvSpPr>
        <p:spPr>
          <a:xfrm>
            <a:off x="816120" y="4170960"/>
            <a:ext cx="7511760" cy="10796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360" tIns="44280" rIns="90360" bIns="44280">
            <a:noAutofit/>
          </a:bodyPr>
          <a:lstStyle/>
          <a:p>
            <a:pPr marL="343080" indent="-342720" algn="ctr">
              <a:lnSpc>
                <a:spcPct val="9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en-GB" sz="1800" b="1" strike="noStrike" spc="-1">
                <a:solidFill>
                  <a:srgbClr val="000000"/>
                </a:solidFill>
                <a:latin typeface="Calibri"/>
              </a:rPr>
              <a:t>Martin O’Mullane </a:t>
            </a:r>
            <a:r>
              <a:rPr lang="en-GB" sz="1800" b="0" strike="noStrike" spc="-1">
                <a:solidFill>
                  <a:srgbClr val="000000"/>
                </a:solidFill>
                <a:latin typeface="Calibri"/>
              </a:rPr>
              <a:t>and ADAS contributors</a:t>
            </a:r>
            <a:endParaRPr lang="en-GB" sz="1800" b="0" strike="noStrike" spc="-1">
              <a:latin typeface="Arial"/>
            </a:endParaRPr>
          </a:p>
          <a:p>
            <a:pPr marL="343080" indent="-342720" algn="ctr">
              <a:lnSpc>
                <a:spcPct val="90000"/>
              </a:lnSpc>
              <a:spcBef>
                <a:spcPts val="360"/>
              </a:spcBef>
              <a:tabLst>
                <a:tab pos="0" algn="l"/>
              </a:tabLst>
            </a:pPr>
            <a:endParaRPr lang="en-GB" sz="1800" b="0" strike="noStrike" spc="-1">
              <a:latin typeface="Arial"/>
            </a:endParaRPr>
          </a:p>
        </p:txBody>
      </p:sp>
      <p:sp>
        <p:nvSpPr>
          <p:cNvPr id="167" name="Footer Placeholder 8"/>
          <p:cNvSpPr txBox="1"/>
          <p:nvPr/>
        </p:nvSpPr>
        <p:spPr>
          <a:xfrm>
            <a:off x="1401480" y="6618600"/>
            <a:ext cx="6471720" cy="228240"/>
          </a:xfrm>
          <a:prstGeom prst="rect">
            <a:avLst/>
          </a:prstGeom>
          <a:solidFill>
            <a:srgbClr val="669C34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200" b="0" strike="noStrike" spc="-1" dirty="0">
                <a:solidFill>
                  <a:srgbClr val="FFFFFF"/>
                </a:solidFill>
                <a:latin typeface="Arial"/>
              </a:rPr>
              <a:t>TM of GNAMPP, IAEA Vienna, 09 July 2025</a:t>
            </a:r>
            <a:endParaRPr lang="en-GB" sz="1200" b="0" strike="noStrike" spc="-1" dirty="0">
              <a:latin typeface="Times New Roman"/>
            </a:endParaRPr>
          </a:p>
        </p:txBody>
      </p:sp>
      <p:pic>
        <p:nvPicPr>
          <p:cNvPr id="168" name="Picture 1"/>
          <p:cNvPicPr/>
          <p:nvPr/>
        </p:nvPicPr>
        <p:blipFill>
          <a:blip r:embed="rId2"/>
          <a:stretch/>
        </p:blipFill>
        <p:spPr>
          <a:xfrm>
            <a:off x="3435120" y="197640"/>
            <a:ext cx="2273400" cy="1567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le 1"/>
          <p:cNvSpPr txBox="1"/>
          <p:nvPr/>
        </p:nvSpPr>
        <p:spPr>
          <a:xfrm>
            <a:off x="0" y="-41396"/>
            <a:ext cx="9143640" cy="719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2800" spc="-1" dirty="0">
                <a:solidFill>
                  <a:srgbClr val="669C34"/>
                </a:solidFill>
                <a:latin typeface="Calibri"/>
              </a:rPr>
              <a:t>Recap of ADAS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Box 3"/>
          <p:cNvSpPr/>
          <p:nvPr/>
        </p:nvSpPr>
        <p:spPr>
          <a:xfrm>
            <a:off x="388980" y="719640"/>
            <a:ext cx="8496720" cy="56308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GB" sz="1800" b="0" strike="noStrike" spc="-1" dirty="0">
                <a:solidFill>
                  <a:srgbClr val="000000"/>
                </a:solidFill>
                <a:latin typeface="Calibri"/>
              </a:rPr>
              <a:t>ADAS is a set of computer codes and a reaction database oriented to the needs of magnetic confined fusion and astrophysics research. 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It originated </a:t>
            </a:r>
            <a:r>
              <a:rPr lang="en-GB" sz="1800" b="0" strike="noStrike" spc="-1" dirty="0">
                <a:solidFill>
                  <a:srgbClr val="000000"/>
                </a:solidFill>
                <a:latin typeface="Calibri"/>
              </a:rPr>
              <a:t>at JET and became a consortium with most of the national and international fusion laboratories as stakeholders.</a:t>
            </a:r>
            <a:endParaRPr lang="en-GB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GB" sz="1800" b="0" strike="noStrike" spc="-1" dirty="0">
                <a:solidFill>
                  <a:srgbClr val="000000"/>
                </a:solidFill>
                <a:latin typeface="Calibri"/>
              </a:rPr>
              <a:t>Effective coefficients, characterizing finite density conditions, are required for modelling and diagnostic interpretation. Collections of fundamental, individual process data, are needed to produce the derived, effective data. 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These are still relevant for the fusion landscape of today.</a:t>
            </a:r>
            <a:endParaRPr lang="en-GB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GB" sz="1800" b="0" strike="noStrike" spc="-1" dirty="0">
                <a:solidFill>
                  <a:srgbClr val="000000"/>
                </a:solidFill>
                <a:latin typeface="Calibri"/>
              </a:rPr>
              <a:t>OPEN-ADAS is the pathway for ADAS data and support software to be made publicly available and is an agreed and shared project between ADAS and IAEA. </a:t>
            </a:r>
          </a:p>
          <a:p>
            <a:pPr algn="just">
              <a:lnSpc>
                <a:spcPct val="100000"/>
              </a:lnSpc>
            </a:pPr>
            <a:endParaRPr lang="en-GB" sz="18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lang="en-GB" sz="1800" b="0" strike="noStrike" spc="-1" dirty="0">
                <a:solidFill>
                  <a:srgbClr val="000000"/>
                </a:solidFill>
                <a:latin typeface="Calibri"/>
              </a:rPr>
              <a:t>But the landscape has changed: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JET has closed.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Funding science seems to be more precarious.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b="0" strike="noStrike" spc="-1" dirty="0">
                <a:solidFill>
                  <a:srgbClr val="000000"/>
                </a:solidFill>
                <a:latin typeface="Calibri"/>
              </a:rPr>
              <a:t>Private fusion companies are now significant players.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Computing is very different – laptop and HPC are the main paradigms.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Provenance and uncertainty quantification are expected.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Licensing of code and data present obstacles.</a:t>
            </a:r>
            <a:endParaRPr lang="en-GB" b="0" strike="noStrike" spc="-1" dirty="0">
              <a:latin typeface="Arial"/>
            </a:endParaRPr>
          </a:p>
        </p:txBody>
      </p:sp>
      <p:sp>
        <p:nvSpPr>
          <p:cNvPr id="7" name="Footer Placeholder 8"/>
          <p:cNvSpPr txBox="1"/>
          <p:nvPr/>
        </p:nvSpPr>
        <p:spPr>
          <a:xfrm>
            <a:off x="1401480" y="6618600"/>
            <a:ext cx="6471720" cy="228240"/>
          </a:xfrm>
          <a:prstGeom prst="rect">
            <a:avLst/>
          </a:prstGeom>
          <a:solidFill>
            <a:srgbClr val="669C34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200" spc="-1">
                <a:solidFill>
                  <a:srgbClr val="FFFFFF"/>
                </a:solidFill>
              </a:rPr>
              <a:t>TM of GNAMPP, IAEA Vienna, 09 July 2025</a:t>
            </a:r>
            <a:endParaRPr lang="en-GB" sz="1200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le 1"/>
          <p:cNvSpPr txBox="1"/>
          <p:nvPr/>
        </p:nvSpPr>
        <p:spPr>
          <a:xfrm>
            <a:off x="0" y="11160"/>
            <a:ext cx="9143640" cy="719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2800" spc="-1" dirty="0">
                <a:solidFill>
                  <a:srgbClr val="669C34"/>
                </a:solidFill>
                <a:latin typeface="Calibri"/>
              </a:rPr>
              <a:t>Pipeline for atomic data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Box 3"/>
          <p:cNvSpPr/>
          <p:nvPr/>
        </p:nvSpPr>
        <p:spPr>
          <a:xfrm>
            <a:off x="323460" y="617006"/>
            <a:ext cx="8496720" cy="590785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However the</a:t>
            </a:r>
            <a:r>
              <a:rPr lang="en-GB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“</a:t>
            </a:r>
            <a:r>
              <a:rPr lang="en-GB" sz="1800" b="0" strike="noStrike" spc="-1" dirty="0">
                <a:solidFill>
                  <a:srgbClr val="000000"/>
                </a:solidFill>
                <a:latin typeface="Calibri"/>
              </a:rPr>
              <a:t>issues” around fundamental atomic data are comfortingly familiar: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The amount/precision/quality/availability/range is always insufficient.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However a lot of new, high quality data has been produced over the last 2 decades, 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eg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tungsten data motivated by fusion needs with new theoretical, computational and experimental work.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b="0" strike="noStrike" spc="-1" dirty="0">
                <a:solidFill>
                  <a:srgbClr val="000000"/>
                </a:solidFill>
                <a:latin typeface="Calibri"/>
              </a:rPr>
              <a:t>We can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, and will, improve this – W</a:t>
            </a:r>
            <a:r>
              <a:rPr lang="en-GB" spc="-1" baseline="30000" dirty="0">
                <a:solidFill>
                  <a:srgbClr val="000000"/>
                </a:solidFill>
                <a:latin typeface="Calibri"/>
              </a:rPr>
              <a:t>0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ionization is still an issue, spectra and not fully analysed, recombination of ions with </a:t>
            </a:r>
            <a:r>
              <a:rPr lang="en-GB" i="1" spc="-1" dirty="0">
                <a:solidFill>
                  <a:srgbClr val="000000"/>
                </a:solidFill>
                <a:latin typeface="Calibri"/>
              </a:rPr>
              <a:t>4f</a:t>
            </a:r>
            <a:r>
              <a:rPr lang="en-GB" i="1" spc="-1" baseline="30000" dirty="0">
                <a:solidFill>
                  <a:srgbClr val="000000"/>
                </a:solidFill>
                <a:latin typeface="Calibri"/>
              </a:rPr>
              <a:t>n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(n&lt;14) are not complete etc. but these are minor quibbles compared to where we started from.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The needs of fusion are not always a priority to the groups who can calculate and measure the data we need.</a:t>
            </a:r>
            <a:endParaRPr lang="en-GB" b="0" strike="noStrike" spc="-1" dirty="0">
              <a:solidFill>
                <a:srgbClr val="000000"/>
              </a:solidFill>
              <a:latin typeface="Calibri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Atomic physics, and spectroscopy, is a mature academic discipline which is declining across the world.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Computational atomic physics has lost the originators of many of the codes we rely on in the few years. I Grant (GRASP), R Cowan (RCN/RCG), C Froese Fischer (MCHF), N 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Badnell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(AUTOSTRUCTURE).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The group responsible for the NIST ASD database is not longer at NIST.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Atomic physics, and relevant spectroscopy, in hot collisional plasmas must be nurtured. Continuing improvements and new theoretical approaches are essential.   </a:t>
            </a:r>
            <a:endParaRPr lang="en-GB" b="0" strike="noStrike" spc="-1" dirty="0">
              <a:latin typeface="Arial"/>
            </a:endParaRPr>
          </a:p>
        </p:txBody>
      </p:sp>
      <p:sp>
        <p:nvSpPr>
          <p:cNvPr id="7" name="Footer Placeholder 8"/>
          <p:cNvSpPr txBox="1"/>
          <p:nvPr/>
        </p:nvSpPr>
        <p:spPr>
          <a:xfrm>
            <a:off x="1401480" y="6618600"/>
            <a:ext cx="6471720" cy="228240"/>
          </a:xfrm>
          <a:prstGeom prst="rect">
            <a:avLst/>
          </a:prstGeom>
          <a:solidFill>
            <a:srgbClr val="669C34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200" spc="-1">
                <a:solidFill>
                  <a:srgbClr val="FFFFFF"/>
                </a:solidFill>
              </a:rPr>
              <a:t>TM of GNAMPP, IAEA Vienna, 09 July 2025</a:t>
            </a:r>
            <a:endParaRPr lang="en-GB" sz="1200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751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le 1"/>
          <p:cNvSpPr txBox="1"/>
          <p:nvPr/>
        </p:nvSpPr>
        <p:spPr>
          <a:xfrm>
            <a:off x="0" y="11160"/>
            <a:ext cx="9143640" cy="719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2800" spc="-1" dirty="0">
                <a:solidFill>
                  <a:srgbClr val="669C34"/>
                </a:solidFill>
                <a:latin typeface="Calibri"/>
              </a:rPr>
              <a:t>ADAS principles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Box 3"/>
          <p:cNvSpPr/>
          <p:nvPr/>
        </p:nvSpPr>
        <p:spPr>
          <a:xfrm>
            <a:off x="323460" y="617006"/>
            <a:ext cx="8496720" cy="39688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Core ideas remain</a:t>
            </a:r>
            <a:r>
              <a:rPr lang="en-GB" sz="1800" b="0" strike="noStrike" spc="-1" dirty="0">
                <a:solidFill>
                  <a:srgbClr val="000000"/>
                </a:solidFill>
                <a:latin typeface="Calibri"/>
              </a:rPr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Assemble a useful database of fundamental and derived data to be applied to modelling fusion plasmas and interpreting the radiation.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Define rigorous file formats (adf00 to adf56) to store the required data – these are ensembles of data rather than individual processes.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All code, and required driver files, to transform fundamental data to derived data is part of the ADAS system -  it is the Atomic Data and Analysis Structure.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Provide codes to enable a baseline (or better) quality of fundamental data for most atomic processes needed for fusion (still have lacunae for ion impact processes).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Remain in the atomic domain – molecules are complicated. But this principle may be too restrictive.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  <a:p>
            <a:pPr lvl="1" algn="just"/>
            <a:endParaRPr lang="en-GB" b="0" strike="noStrike" spc="-1" dirty="0">
              <a:latin typeface="Arial"/>
            </a:endParaRPr>
          </a:p>
        </p:txBody>
      </p:sp>
      <p:sp>
        <p:nvSpPr>
          <p:cNvPr id="7" name="Footer Placeholder 8"/>
          <p:cNvSpPr txBox="1"/>
          <p:nvPr/>
        </p:nvSpPr>
        <p:spPr>
          <a:xfrm>
            <a:off x="1401480" y="6618600"/>
            <a:ext cx="6471720" cy="228240"/>
          </a:xfrm>
          <a:prstGeom prst="rect">
            <a:avLst/>
          </a:prstGeom>
          <a:solidFill>
            <a:srgbClr val="669C34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200" spc="-1">
                <a:solidFill>
                  <a:srgbClr val="FFFFFF"/>
                </a:solidFill>
              </a:rPr>
              <a:t>TM of GNAMPP, IAEA Vienna, 09 July 2025</a:t>
            </a:r>
            <a:endParaRPr lang="en-GB" sz="1200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8415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le 1"/>
          <p:cNvSpPr txBox="1"/>
          <p:nvPr/>
        </p:nvSpPr>
        <p:spPr>
          <a:xfrm>
            <a:off x="0" y="11160"/>
            <a:ext cx="9143640" cy="719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2800" spc="-1" dirty="0">
                <a:solidFill>
                  <a:srgbClr val="669C34"/>
                </a:solidFill>
                <a:latin typeface="Calibri"/>
              </a:rPr>
              <a:t>Incoming atomic data/models for ADAS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Box 3"/>
          <p:cNvSpPr/>
          <p:nvPr/>
        </p:nvSpPr>
        <p:spPr>
          <a:xfrm>
            <a:off x="323460" y="859600"/>
            <a:ext cx="7672875" cy="45228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New data to revise H, He, B, C, 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Ar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and some stages of Fe, W.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Heavy species for stages I-VI of high Z species, 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Yb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, Ce, Nd, 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Te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etc. – astrophysics!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Photo-ionization data and simple PI + collisional abundance code.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Extension to low-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Te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for GCR – relevant for cold divertors.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New technique to optimize configurations for total radiated power – extend to more elements.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Generate DR satellite lines for synthetic spectra.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Energy resolved radiated power coefficients for SXR and bolometry.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 No immediate plan for new CX data or codes.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Population model for molecular (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ie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diatomics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) could be revived but other groups are probably more advanced in code and data curation.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Refine ‘any data is better than none’ message. 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Footer Placeholder 8"/>
          <p:cNvSpPr txBox="1"/>
          <p:nvPr/>
        </p:nvSpPr>
        <p:spPr>
          <a:xfrm>
            <a:off x="1401480" y="6618600"/>
            <a:ext cx="6471720" cy="228240"/>
          </a:xfrm>
          <a:prstGeom prst="rect">
            <a:avLst/>
          </a:prstGeom>
          <a:solidFill>
            <a:srgbClr val="669C34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200" spc="-1">
                <a:solidFill>
                  <a:srgbClr val="FFFFFF"/>
                </a:solidFill>
              </a:rPr>
              <a:t>TM of GNAMPP, IAEA Vienna, 09 July 2025</a:t>
            </a:r>
            <a:endParaRPr lang="en-GB" sz="1200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847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le 1"/>
          <p:cNvSpPr txBox="1"/>
          <p:nvPr/>
        </p:nvSpPr>
        <p:spPr>
          <a:xfrm>
            <a:off x="0" y="11160"/>
            <a:ext cx="9143640" cy="719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2800" spc="-1" dirty="0">
                <a:solidFill>
                  <a:srgbClr val="669C34"/>
                </a:solidFill>
                <a:latin typeface="Calibri"/>
              </a:rPr>
              <a:t>Code development of ADAS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Box 3"/>
          <p:cNvSpPr/>
          <p:nvPr/>
        </p:nvSpPr>
        <p:spPr>
          <a:xfrm>
            <a:off x="323460" y="644997"/>
            <a:ext cx="8496720" cy="646185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A linkable library, scripting toolbox and interactive GUI.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Codes for data production are self contained and suitable for job scheduling.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ADAS always separated the computational and presentation layers.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Move the presentation layer from IDL to python.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python scripting coverage has replaced IDL and new extensions will be in python.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Develop library in modern 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fortran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(2008+).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Can co-exist with legacy (fortran77) code.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Modern 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fortran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is much simpler to interface with python.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New code development in modern 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fortran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– developing an ADAS standard.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Extract a library for use in SOLPS-ITER/JINTRAC and license under EUPL.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Slight extension can be used to provide a library and python access routines for OPEN-ADAS (same EUPL licensing).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Discussions on licensing OPEN-ADAS data under CC-BY-SA.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Library supplied as a git repository (initially at git.adas.ac.uk).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Considering a git repository as a complementary access method for OPEN-ADAS data.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Add </a:t>
            </a:r>
            <a:r>
              <a:rPr lang="en-GB" spc="-1" dirty="0" err="1">
                <a:solidFill>
                  <a:srgbClr val="000000"/>
                </a:solidFill>
                <a:latin typeface="Calibri"/>
              </a:rPr>
              <a:t>collisionDB</a:t>
            </a:r>
            <a:r>
              <a:rPr lang="en-GB" spc="-1" dirty="0">
                <a:solidFill>
                  <a:srgbClr val="000000"/>
                </a:solidFill>
                <a:latin typeface="Calibri"/>
              </a:rPr>
              <a:t> style metadata to ADAS data.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000000"/>
                </a:solidFill>
                <a:latin typeface="Calibri"/>
              </a:rPr>
              <a:t>Improve tooling to generate OPEN-ADAS database.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Footer Placeholder 8"/>
          <p:cNvSpPr txBox="1"/>
          <p:nvPr/>
        </p:nvSpPr>
        <p:spPr>
          <a:xfrm>
            <a:off x="1401480" y="6618600"/>
            <a:ext cx="6471720" cy="228240"/>
          </a:xfrm>
          <a:prstGeom prst="rect">
            <a:avLst/>
          </a:prstGeom>
          <a:solidFill>
            <a:srgbClr val="669C34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200" spc="-1">
                <a:solidFill>
                  <a:srgbClr val="FFFFFF"/>
                </a:solidFill>
              </a:rPr>
              <a:t>TM of GNAMPP, IAEA Vienna, 09 July 2025</a:t>
            </a:r>
            <a:endParaRPr lang="en-GB" sz="1200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3162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2467</TotalTime>
  <Words>947</Words>
  <Application>Microsoft Office PowerPoint</Application>
  <PresentationFormat>On-screen Show (4:3)</PresentationFormat>
  <Paragraphs>77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ADAS matters : data highlights</dc:title>
  <dc:subject/>
  <dc:creator>mog</dc:creator>
  <dc:description/>
  <cp:lastModifiedBy>Martin O'Mullane</cp:lastModifiedBy>
  <cp:revision>184</cp:revision>
  <dcterms:created xsi:type="dcterms:W3CDTF">2015-10-06T13:08:42Z</dcterms:created>
  <dcterms:modified xsi:type="dcterms:W3CDTF">2025-07-09T07:48:50Z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12</vt:i4>
  </property>
</Properties>
</file>