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69" r:id="rId2"/>
    <p:sldId id="471" r:id="rId3"/>
    <p:sldId id="422" r:id="rId4"/>
    <p:sldId id="581" r:id="rId5"/>
    <p:sldId id="584" r:id="rId6"/>
    <p:sldId id="529" r:id="rId7"/>
    <p:sldId id="572" r:id="rId8"/>
    <p:sldId id="677" r:id="rId9"/>
    <p:sldId id="607" r:id="rId10"/>
    <p:sldId id="567" r:id="rId11"/>
    <p:sldId id="668" r:id="rId12"/>
    <p:sldId id="669" r:id="rId13"/>
    <p:sldId id="670" r:id="rId14"/>
    <p:sldId id="671" r:id="rId15"/>
    <p:sldId id="423" r:id="rId16"/>
    <p:sldId id="673" r:id="rId17"/>
    <p:sldId id="675" r:id="rId18"/>
    <p:sldId id="41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05"/>
  </p:normalViewPr>
  <p:slideViewPr>
    <p:cSldViewPr snapToObjects="1">
      <p:cViewPr varScale="1">
        <p:scale>
          <a:sx n="114" d="100"/>
          <a:sy n="114" d="100"/>
        </p:scale>
        <p:origin x="5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47900FB4-D8CA-E889-0202-4978200427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DA8203C3-2124-76C8-63C3-83E13BA0A4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>
            <a:extLst>
              <a:ext uri="{FF2B5EF4-FFF2-40B4-BE49-F238E27FC236}">
                <a16:creationId xmlns:a16="http://schemas.microsoft.com/office/drawing/2014/main" id="{13B77621-3897-003C-EA79-D9571E431F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7" name="Rectangle 5">
            <a:extLst>
              <a:ext uri="{FF2B5EF4-FFF2-40B4-BE49-F238E27FC236}">
                <a16:creationId xmlns:a16="http://schemas.microsoft.com/office/drawing/2014/main" id="{7B98D457-0BE4-90A5-878E-A247B05961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061FD4CB-5C23-064C-9136-5A959B398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C3A657BA-C8A3-B565-E33D-A545113A50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9473D52C-2C9F-A5D5-8D02-B5AEACF3C9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08D87EB-4DFA-1B7C-584C-1FC0CE8468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98E3D319-531B-38D8-50C2-ED8D66D087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C992647C-2081-5F13-91D1-DA5AB68B43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46777E69-74AD-C5EF-BE70-A80A85D85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3E5D8B7C-1A25-B140-94C7-FEBC8881FE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CFB58-69A0-D140-817D-17B7C853A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F7173-BE7B-3E46-967E-FBB410F163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50A6AD1-031D-9F87-3411-126862443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E353EB-10BF-4C4A-9134-8608D0A3165E}" type="slidenum">
              <a:rPr lang="en-US" altLang="en-US" sz="1200" baseline="0"/>
              <a:pPr eaLnBrk="1" hangingPunct="1"/>
              <a:t>18</a:t>
            </a:fld>
            <a:endParaRPr lang="en-US" altLang="en-US" sz="1200" baseline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0B354D7-2182-DC2F-4DFD-B8DD877E1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D6992E5-3AA1-25BD-1175-93E575CF7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1BAF850-4186-9641-0F97-680C433EE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A2433B-6E97-CF4F-83A2-D80A2D81CDF2}" type="slidenum">
              <a:rPr lang="en-US" altLang="en-US" sz="1200" baseline="0"/>
              <a:pPr eaLnBrk="1" hangingPunct="1"/>
              <a:t>3</a:t>
            </a:fld>
            <a:endParaRPr lang="en-US" altLang="en-US" sz="1200" baseline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62B3590-7578-67E6-FCFA-741794022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34AA8B0-6E2A-8F0E-98BF-8D6F39B72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3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7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3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58CB608-9521-A72B-46BF-57B3FB4F3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C9E6C5-90D5-EA49-B23C-BC00BA92E7A4}" type="slidenum">
              <a:rPr lang="en-US" altLang="en-US" sz="1200" baseline="0"/>
              <a:pPr eaLnBrk="1" hangingPunct="1"/>
              <a:t>15</a:t>
            </a:fld>
            <a:endParaRPr lang="en-US" altLang="en-US" sz="1200" baseline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FAC1A67-B01C-F1AC-80D4-C0A9AAF82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F3A254B-4A5F-11BC-9F90-EE38D51DA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58CB608-9521-A72B-46BF-57B3FB4F3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C9E6C5-90D5-EA49-B23C-BC00BA92E7A4}" type="slidenum">
              <a:rPr lang="en-US" altLang="en-US" sz="1200" baseline="0"/>
              <a:pPr eaLnBrk="1" hangingPunct="1"/>
              <a:t>16</a:t>
            </a:fld>
            <a:endParaRPr lang="en-US" altLang="en-US" sz="1200" baseline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FAC1A67-B01C-F1AC-80D4-C0A9AAF82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F3A254B-4A5F-11BC-9F90-EE38D51DA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36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58CB608-9521-A72B-46BF-57B3FB4F3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C9E6C5-90D5-EA49-B23C-BC00BA92E7A4}" type="slidenum">
              <a:rPr lang="en-US" altLang="en-US" sz="1200" baseline="0"/>
              <a:pPr eaLnBrk="1" hangingPunct="1"/>
              <a:t>17</a:t>
            </a:fld>
            <a:endParaRPr lang="en-US" altLang="en-US" sz="1200" baseline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FAC1A67-B01C-F1AC-80D4-C0A9AAF82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F3A254B-4A5F-11BC-9F90-EE38D51DA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61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marL="1828800">
              <a:buFont typeface="Times New Roman" pitchFamily="18" charset="0"/>
              <a:buNone/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342900" indent="-342900">
              <a:spcBef>
                <a:spcPct val="20000"/>
              </a:spcBef>
              <a:buFont typeface="Times New Roman" pitchFamily="18" charset="0"/>
              <a:buChar char="•"/>
              <a:defRPr>
                <a:latin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3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50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120650"/>
            <a:ext cx="1941512" cy="5667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0650"/>
            <a:ext cx="5675313" cy="5667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56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69225" cy="1292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844675"/>
            <a:ext cx="6934200" cy="3943350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39789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17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7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44675"/>
            <a:ext cx="33909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44675"/>
            <a:ext cx="33909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8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07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36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07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8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5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ECA48CA6-542F-D77E-076B-6E78C1B77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0650"/>
            <a:ext cx="7769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745FC56D-019E-7B82-A9B7-7FF84B33F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44675"/>
            <a:ext cx="6934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6">
            <a:extLst>
              <a:ext uri="{FF2B5EF4-FFF2-40B4-BE49-F238E27FC236}">
                <a16:creationId xmlns:a16="http://schemas.microsoft.com/office/drawing/2014/main" id="{B7034A07-8557-765B-4AB3-31631290D7C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6237288"/>
            <a:ext cx="82073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9" name="Picture 9" descr="masthead_3colour">
            <a:extLst>
              <a:ext uri="{FF2B5EF4-FFF2-40B4-BE49-F238E27FC236}">
                <a16:creationId xmlns:a16="http://schemas.microsoft.com/office/drawing/2014/main" id="{D727E8B6-6342-A18F-CB10-2F6777CF37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76975"/>
            <a:ext cx="7905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2" charset="0"/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2" charset="0"/>
        <a:defRPr sz="4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2" charset="0"/>
        <a:defRPr sz="4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2" charset="0"/>
        <a:defRPr sz="4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pitchFamily="2" charset="0"/>
        <a:defRPr sz="4400">
          <a:solidFill>
            <a:schemeClr val="accent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chemeClr val="accent2"/>
          </a:solidFill>
          <a:latin typeface="Times New Roman" pitchFamily="18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chemeClr val="accent2"/>
          </a:solidFill>
          <a:latin typeface="Times New Roman" pitchFamily="18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chemeClr val="accent2"/>
          </a:solidFill>
          <a:latin typeface="Times New Roman" pitchFamily="18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" charset="0"/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39725" indent="-339725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" pitchFamily="2" charset="0"/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" pitchFamily="2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" pitchFamily="2" charset="0"/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" pitchFamily="2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" pitchFamily="2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2.emf"/><Relationship Id="rId10" Type="http://schemas.openxmlformats.org/officeDocument/2006/relationships/image" Target="../media/image34.png"/><Relationship Id="rId4" Type="http://schemas.openxmlformats.org/officeDocument/2006/relationships/image" Target="../media/image31.emf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w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10" Type="http://schemas.openxmlformats.org/officeDocument/2006/relationships/image" Target="../media/image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emf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emf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13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254" y="260648"/>
            <a:ext cx="7759647" cy="1292225"/>
          </a:xfrm>
        </p:spPr>
        <p:txBody>
          <a:bodyPr/>
          <a:lstStyle/>
          <a:p>
            <a:pPr algn="ctr"/>
            <a:r>
              <a:rPr lang="en-GB" sz="32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 collisions with atoms and molecules</a:t>
            </a:r>
            <a:endParaRPr lang="en-US" sz="2800" b="1" dirty="0">
              <a:ln w="15875">
                <a:noFill/>
              </a:ln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24789" y="2141001"/>
            <a:ext cx="88931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GB" sz="2600" b="1" baseline="0" dirty="0">
                <a:solidFill>
                  <a:schemeClr val="tx1"/>
                </a:solidFill>
                <a:latin typeface="Arial" charset="0"/>
              </a:rPr>
              <a:t>D.V. Fursa</a:t>
            </a:r>
            <a:endParaRPr lang="en-AU" sz="1000" b="1" i="1" baseline="0" dirty="0">
              <a:solidFill>
                <a:schemeClr val="hlink"/>
              </a:solidFill>
              <a:latin typeface="Arial" charset="0"/>
            </a:endParaRPr>
          </a:p>
          <a:p>
            <a:pPr algn="ctr"/>
            <a:r>
              <a:rPr lang="en-AU" sz="2400" b="1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AU" sz="2400" b="1" baseline="0" dirty="0">
                <a:solidFill>
                  <a:schemeClr val="hlink"/>
                </a:solidFill>
                <a:latin typeface="Arial" charset="0"/>
              </a:rPr>
              <a:t>Curtin University, Perth, Australia</a:t>
            </a:r>
          </a:p>
          <a:p>
            <a:r>
              <a:rPr lang="en-AU" sz="1200" b="1" dirty="0">
                <a:latin typeface="Arial" charset="0"/>
              </a:rPr>
              <a:t>    </a:t>
            </a:r>
            <a:endParaRPr lang="en-AU" sz="1200" b="1" baseline="0" dirty="0">
              <a:solidFill>
                <a:schemeClr val="hlink"/>
              </a:solidFill>
              <a:latin typeface="Arial" charset="0"/>
            </a:endParaRPr>
          </a:p>
          <a:p>
            <a:pPr algn="ctr"/>
            <a:r>
              <a:rPr lang="en-GB" sz="1600" b="1" baseline="0" dirty="0">
                <a:solidFill>
                  <a:schemeClr val="tx1"/>
                </a:solidFill>
                <a:latin typeface="Arial" charset="0"/>
              </a:rPr>
              <a:t>in collaboration with</a:t>
            </a:r>
            <a:r>
              <a:rPr lang="en-GB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N. A. Mori,</a:t>
            </a:r>
            <a:r>
              <a:rPr lang="en-GB" sz="1600" b="1" baseline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Umer, L.H. Scarlett, I. Bray, M.C. Zammit </a:t>
            </a:r>
            <a:endParaRPr lang="en-US" sz="1600" b="1" baseline="0" dirty="0">
              <a:ln w="0">
                <a:noFill/>
              </a:ln>
              <a:solidFill>
                <a:prstClr val="black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56270" y="4005064"/>
            <a:ext cx="2691594" cy="63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2400" b="1" i="1" baseline="0" dirty="0">
                <a:solidFill>
                  <a:schemeClr val="accent2"/>
                </a:solidFill>
                <a:latin typeface="Times New Roman" charset="0"/>
              </a:rPr>
              <a:t>Acknowledgements</a:t>
            </a:r>
            <a:endParaRPr lang="en-AU" sz="2400" b="1" i="1" baseline="0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56270" y="4721293"/>
            <a:ext cx="4059746" cy="114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533400" indent="-533400" defTabSz="449263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" charset="0"/>
              <a:buNone/>
            </a:pPr>
            <a:r>
              <a:rPr lang="en-US" sz="1600" baseline="0" dirty="0">
                <a:solidFill>
                  <a:srgbClr val="000000"/>
                </a:solidFill>
                <a:latin typeface="Times" charset="0"/>
              </a:rPr>
              <a:t>Australian Research Council</a:t>
            </a:r>
          </a:p>
          <a:p>
            <a:pPr marL="533400" indent="-533400" defTabSz="449263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1600" baseline="0" dirty="0">
                <a:solidFill>
                  <a:srgbClr val="000000"/>
                </a:solidFill>
                <a:latin typeface="Times" charset="0"/>
              </a:rPr>
              <a:t>Pawsey Supercomputing Centre</a:t>
            </a:r>
          </a:p>
          <a:p>
            <a:pPr marL="533400" indent="-533400" defTabSz="449263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1600" baseline="0" dirty="0">
                <a:solidFill>
                  <a:srgbClr val="000000"/>
                </a:solidFill>
                <a:latin typeface="Times" charset="0"/>
              </a:rPr>
              <a:t>Los Alamos National Laboratory</a:t>
            </a:r>
          </a:p>
          <a:p>
            <a:pPr marL="533400" indent="-533400" defTabSz="449263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1600" baseline="0" dirty="0">
                <a:solidFill>
                  <a:srgbClr val="000000"/>
                </a:solidFill>
                <a:latin typeface="Times" charset="0"/>
              </a:rPr>
              <a:t>US Air Force Office of Scientific Research </a:t>
            </a:r>
          </a:p>
          <a:p>
            <a:pPr marL="533400" indent="-533400" defTabSz="449263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1600" baseline="0" dirty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120651"/>
            <a:ext cx="8928992" cy="5000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a typeface="ＭＳ Ｐゴシック" pitchFamily="34" charset="-128"/>
              </a:rPr>
              <a:t>Electron-impact dissociation of H</a:t>
            </a:r>
            <a:r>
              <a:rPr lang="en-US" sz="2800" b="1" baseline="-25000" dirty="0">
                <a:ea typeface="ＭＳ Ｐゴシック" pitchFamily="34" charset="-128"/>
              </a:rPr>
              <a:t>2</a:t>
            </a:r>
            <a:r>
              <a:rPr lang="en-US" sz="2800" b="1" dirty="0">
                <a:ea typeface="ＭＳ Ｐゴシック" pitchFamily="34" charset="-128"/>
              </a:rPr>
              <a:t> to neutral fragments</a:t>
            </a:r>
            <a:endParaRPr lang="en-AU" sz="2800" b="1" dirty="0">
              <a:ea typeface="ＭＳ Ｐゴシック" pitchFamily="34" charset="-128"/>
            </a:endParaRPr>
          </a:p>
        </p:txBody>
      </p:sp>
      <p:pic>
        <p:nvPicPr>
          <p:cNvPr id="6" name="Picture 5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948" y="4964791"/>
            <a:ext cx="8999997" cy="6300000"/>
          </a:xfrm>
          <a:prstGeom prst="rect">
            <a:avLst/>
          </a:prstGeom>
        </p:spPr>
      </p:pic>
      <p:pic>
        <p:nvPicPr>
          <p:cNvPr id="7" name="Picture 6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48" y="5117191"/>
            <a:ext cx="8999997" cy="6300000"/>
          </a:xfrm>
          <a:prstGeom prst="rect">
            <a:avLst/>
          </a:prstGeom>
        </p:spPr>
      </p:pic>
      <p:pic>
        <p:nvPicPr>
          <p:cNvPr id="9" name="Picture 8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48" y="5269591"/>
            <a:ext cx="8999997" cy="6300000"/>
          </a:xfrm>
          <a:prstGeom prst="rect">
            <a:avLst/>
          </a:prstGeom>
        </p:spPr>
      </p:pic>
      <p:pic>
        <p:nvPicPr>
          <p:cNvPr id="12" name="Picture 11" descr="Figure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272" y="11228945"/>
            <a:ext cx="8999988" cy="63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0790" y="5907753"/>
            <a:ext cx="2983098" cy="3395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aseline="0" dirty="0">
                <a:latin typeface="+mj-lt"/>
              </a:rPr>
              <a:t>Scarlett </a:t>
            </a:r>
            <a:r>
              <a:rPr lang="en-US" sz="1200" i="1" baseline="0" dirty="0">
                <a:latin typeface="+mj-lt"/>
              </a:rPr>
              <a:t>et al.,  </a:t>
            </a:r>
            <a:r>
              <a:rPr lang="is-IS" sz="1200" i="1" baseline="0" dirty="0">
                <a:latin typeface="+mj-lt"/>
              </a:rPr>
              <a:t>Eur. Phys. J. D  72 (2018) 34</a:t>
            </a:r>
            <a:r>
              <a:rPr lang="en-US" sz="1200" i="1" baseline="0" dirty="0">
                <a:latin typeface="+mj-lt"/>
              </a:rPr>
              <a:t> </a:t>
            </a:r>
            <a:r>
              <a:rPr lang="en-US" sz="1200" baseline="0" dirty="0">
                <a:latin typeface="+mj-lt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5568" y="1052736"/>
            <a:ext cx="3924944" cy="1296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AU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Recommended cross sections are due to Yoon </a:t>
            </a:r>
            <a:r>
              <a:rPr lang="en-AU" sz="1400" i="1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et al.  </a:t>
            </a:r>
            <a:r>
              <a:rPr lang="en-AU" sz="1400" baseline="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J.Phys</a:t>
            </a:r>
            <a:r>
              <a:rPr lang="en-AU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. Chem. Ref. Data </a:t>
            </a:r>
            <a:r>
              <a:rPr lang="en-AU" sz="1400" b="1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37</a:t>
            </a:r>
            <a:r>
              <a:rPr lang="en-AU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(2008) 913</a:t>
            </a:r>
            <a:r>
              <a:rPr lang="en-AU" sz="1400" i="1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AU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based on the data of </a:t>
            </a:r>
            <a:r>
              <a:rPr lang="pt-BR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Corrigan </a:t>
            </a:r>
          </a:p>
          <a:p>
            <a:pPr>
              <a:defRPr/>
            </a:pPr>
            <a:r>
              <a:rPr lang="pt-BR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(J. </a:t>
            </a:r>
            <a:r>
              <a:rPr lang="pt-BR" sz="1400" baseline="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Chem</a:t>
            </a:r>
            <a:r>
              <a:rPr lang="pt-BR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. </a:t>
            </a:r>
            <a:r>
              <a:rPr lang="pt-BR" sz="1400" baseline="0" dirty="0" err="1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Phys</a:t>
            </a:r>
            <a:r>
              <a:rPr lang="pt-BR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. </a:t>
            </a:r>
            <a:r>
              <a:rPr lang="pt-BR" sz="1400" b="1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43 </a:t>
            </a:r>
            <a:r>
              <a:rPr lang="pt-BR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(1965) 4381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5568" y="2385329"/>
            <a:ext cx="3852936" cy="2704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1400" b="1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Main features</a:t>
            </a:r>
          </a:p>
          <a:p>
            <a:pPr marL="285750" lvl="0" indent="-285750">
              <a:buFont typeface="Arial"/>
              <a:buChar char="•"/>
              <a:defRPr/>
            </a:pPr>
            <a:r>
              <a:rPr lang="en-U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low energy dominated by the </a:t>
            </a:r>
            <a:r>
              <a:rPr lang="en-US" sz="1400" i="1" baseline="0" dirty="0">
                <a:latin typeface="Times New Roman" charset="0"/>
              </a:rPr>
              <a:t>b</a:t>
            </a:r>
            <a:r>
              <a:rPr lang="en-US" sz="1400" baseline="0" dirty="0">
                <a:latin typeface="Times New Roman" charset="0"/>
              </a:rPr>
              <a:t> </a:t>
            </a:r>
            <a:r>
              <a:rPr lang="en-US" sz="1400" dirty="0">
                <a:latin typeface="Times New Roman" charset="0"/>
              </a:rPr>
              <a:t>3</a:t>
            </a:r>
            <a:r>
              <a:rPr lang="en-US" sz="1400" baseline="0" dirty="0">
                <a:latin typeface="Symbol" charset="2"/>
                <a:cs typeface="Symbol" charset="2"/>
              </a:rPr>
              <a:t>S</a:t>
            </a:r>
            <a:r>
              <a:rPr lang="en-US" sz="1400" baseline="-25000" dirty="0">
                <a:cs typeface="Symbol" charset="2"/>
              </a:rPr>
              <a:t>u</a:t>
            </a:r>
            <a:r>
              <a:rPr lang="en-US" sz="1400" dirty="0">
                <a:cs typeface="Symbol" charset="2"/>
              </a:rPr>
              <a:t>+</a:t>
            </a:r>
            <a:r>
              <a:rPr lang="en-US" sz="1400" baseline="0" dirty="0">
                <a:cs typeface="Symbol" charset="2"/>
              </a:rPr>
              <a:t> </a:t>
            </a:r>
            <a:r>
              <a:rPr lang="en-US" sz="1400" baseline="0" dirty="0">
                <a:latin typeface="+mj-lt"/>
                <a:cs typeface="Symbol" charset="2"/>
              </a:rPr>
              <a:t>state</a:t>
            </a:r>
          </a:p>
          <a:p>
            <a:pPr marL="285750" lvl="0" indent="-285750">
              <a:buFont typeface="Arial"/>
              <a:buChar char="•"/>
              <a:defRPr/>
            </a:pPr>
            <a:r>
              <a:rPr lang="en-U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other triplet states make equally large contribution at the peak and above</a:t>
            </a:r>
          </a:p>
          <a:p>
            <a:pPr marL="285750" lvl="0" indent="-285750">
              <a:buFont typeface="Arial"/>
              <a:buChar char="•"/>
              <a:defRPr/>
            </a:pPr>
            <a:r>
              <a:rPr lang="en-U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singlet states dominate above 50 eV :</a:t>
            </a:r>
          </a:p>
          <a:p>
            <a:pPr marL="742950" lvl="1" indent="-285750">
              <a:buFont typeface="System Font Regular"/>
              <a:buChar char="-"/>
              <a:defRPr/>
            </a:pPr>
            <a:r>
              <a:rPr lang="en-U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At high energies (&gt; 50 eV) the main dissociation pathway for H</a:t>
            </a:r>
            <a:r>
              <a:rPr lang="en-US" sz="1400" baseline="-2500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2</a:t>
            </a:r>
            <a:r>
              <a:rPr lang="en-U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 is radiative decay to the ground state vibrational continuum via the </a:t>
            </a:r>
            <a:r>
              <a:rPr lang="en-US" sz="1400" i="1" baseline="0" dirty="0">
                <a:solidFill>
                  <a:srgbClr val="000000"/>
                </a:solidFill>
                <a:latin typeface="Times New Roman" charset="0"/>
              </a:rPr>
              <a:t>B</a:t>
            </a:r>
            <a:r>
              <a:rPr lang="en-US" sz="1400" baseline="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1400" baseline="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400" baseline="-25000" dirty="0">
                <a:solidFill>
                  <a:srgbClr val="000000"/>
                </a:solidFill>
                <a:cs typeface="Symbol" charset="2"/>
              </a:rPr>
              <a:t>u</a:t>
            </a:r>
            <a:r>
              <a:rPr lang="en-US" sz="1400" dirty="0">
                <a:solidFill>
                  <a:srgbClr val="000000"/>
                </a:solidFill>
                <a:cs typeface="Symbol" charset="2"/>
              </a:rPr>
              <a:t>+</a:t>
            </a:r>
            <a:r>
              <a:rPr lang="en-US" sz="1400" baseline="0" dirty="0">
                <a:solidFill>
                  <a:srgbClr val="000000"/>
                </a:solidFill>
                <a:cs typeface="Symbol" charset="2"/>
              </a:rPr>
              <a:t> </a:t>
            </a:r>
            <a:r>
              <a:rPr lang="en-U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  <a:cs typeface="Symbol" charset="2"/>
              </a:rPr>
              <a:t>state.</a:t>
            </a:r>
            <a:endParaRPr lang="en-US" sz="1400" baseline="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  <a:p>
            <a:pPr lvl="0">
              <a:defRPr/>
            </a:pPr>
            <a:endParaRPr lang="en-US" sz="1400" baseline="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2F7EA-C1B2-3E49-BFBC-CA2990943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" y="983280"/>
            <a:ext cx="5351783" cy="4749976"/>
          </a:xfrm>
          <a:prstGeom prst="rect">
            <a:avLst/>
          </a:prstGeom>
        </p:spPr>
      </p:pic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AD9E595F-91BC-905F-E757-9C4D8C6ECB9C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(11)</a:t>
            </a:r>
          </a:p>
        </p:txBody>
      </p:sp>
    </p:spTree>
    <p:extLst>
      <p:ext uri="{BB962C8B-B14F-4D97-AF65-F5344CB8AC3E}">
        <p14:creationId xmlns:p14="http://schemas.microsoft.com/office/powerpoint/2010/main" val="88147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192999C-8ECC-504E-A813-8DAAB268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0" y="1700809"/>
            <a:ext cx="4546142" cy="37042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24B3F0-A307-FA4A-9A01-A93F40FEC511}"/>
              </a:ext>
            </a:extLst>
          </p:cNvPr>
          <p:cNvSpPr txBox="1"/>
          <p:nvPr/>
        </p:nvSpPr>
        <p:spPr>
          <a:xfrm>
            <a:off x="4644010" y="1452927"/>
            <a:ext cx="449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latin typeface="+mj-lt"/>
              </a:rPr>
              <a:t>AN R-matrix calculations  TT02:  </a:t>
            </a:r>
            <a:r>
              <a:rPr lang="en-US" sz="1400" baseline="0" dirty="0" err="1">
                <a:latin typeface="+mj-lt"/>
              </a:rPr>
              <a:t>Trevisan</a:t>
            </a:r>
            <a:r>
              <a:rPr lang="en-US" sz="1400" baseline="0" dirty="0">
                <a:latin typeface="+mj-lt"/>
              </a:rPr>
              <a:t> and Tennyson, </a:t>
            </a:r>
          </a:p>
          <a:p>
            <a:r>
              <a:rPr lang="en-US" sz="1400" baseline="0" dirty="0">
                <a:latin typeface="+mj-lt"/>
              </a:rPr>
              <a:t>Plasma Phys. Control. Fusion </a:t>
            </a:r>
            <a:r>
              <a:rPr lang="en-US" sz="1400" b="1" baseline="0" dirty="0">
                <a:latin typeface="+mj-lt"/>
              </a:rPr>
              <a:t>44</a:t>
            </a:r>
            <a:r>
              <a:rPr lang="en-US" sz="1400" baseline="0" dirty="0">
                <a:latin typeface="+mj-lt"/>
              </a:rPr>
              <a:t> (2002) 1263, 2217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FBECC5-0091-CC46-B57F-2192486AB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F787D2-AB71-4D40-AE39-16862512C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28" y="5229875"/>
            <a:ext cx="4176464" cy="791413"/>
          </a:xfrm>
          <a:prstGeom prst="rect">
            <a:avLst/>
          </a:prstGeom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38F6DA-204E-1D41-BF58-1F009689147C}"/>
              </a:ext>
            </a:extLst>
          </p:cNvPr>
          <p:cNvSpPr txBox="1"/>
          <p:nvPr/>
        </p:nvSpPr>
        <p:spPr>
          <a:xfrm>
            <a:off x="4990498" y="2039445"/>
            <a:ext cx="4015142" cy="1764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aseline="0" dirty="0">
                <a:latin typeface="+mj-lt"/>
              </a:rPr>
              <a:t>TT02 theoretical 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aseline="0" dirty="0">
                <a:latin typeface="+mj-lt"/>
              </a:rPr>
              <a:t>Explicit mass dependence – cross sections scale with mass of the </a:t>
            </a:r>
            <a:r>
              <a:rPr lang="en-US" sz="1400" baseline="0" dirty="0" err="1">
                <a:latin typeface="+mj-lt"/>
              </a:rPr>
              <a:t>isotopologue</a:t>
            </a:r>
            <a:endParaRPr lang="en-US" sz="1400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aseline="0" dirty="0">
                <a:latin typeface="+mj-lt"/>
              </a:rPr>
              <a:t>Explicit dependence on the energy of the dissociating fragments </a:t>
            </a:r>
            <a:r>
              <a:rPr lang="en-AU" sz="1400" i="1" baseline="0" dirty="0" err="1">
                <a:latin typeface="+mj-lt"/>
              </a:rPr>
              <a:t>E</a:t>
            </a:r>
            <a:r>
              <a:rPr lang="en-AU" sz="1400" i="1" baseline="-25000" dirty="0" err="1">
                <a:latin typeface="+mj-lt"/>
              </a:rPr>
              <a:t>k</a:t>
            </a:r>
            <a:r>
              <a:rPr lang="en-AU" sz="1400" i="1" baseline="-25000" dirty="0">
                <a:latin typeface="+mj-lt"/>
              </a:rPr>
              <a:t> </a:t>
            </a:r>
            <a:r>
              <a:rPr lang="en-AU" sz="1400" i="1" baseline="0" dirty="0">
                <a:latin typeface="+mj-lt"/>
              </a:rPr>
              <a:t> </a:t>
            </a:r>
            <a:r>
              <a:rPr lang="en-AU" sz="1400" baseline="0" dirty="0">
                <a:latin typeface="+mj-lt"/>
              </a:rPr>
              <a:t>for KER cross sections</a:t>
            </a:r>
          </a:p>
          <a:p>
            <a:endParaRPr lang="en-US" sz="800" baseline="-25000" dirty="0">
              <a:latin typeface="+mj-lt"/>
            </a:endParaRPr>
          </a:p>
          <a:p>
            <a:endParaRPr lang="en-US" sz="800" baseline="-25000" dirty="0">
              <a:latin typeface="+mj-lt"/>
            </a:endParaRPr>
          </a:p>
          <a:p>
            <a:r>
              <a:rPr lang="en-US" sz="1400" baseline="0" dirty="0">
                <a:latin typeface="+mj-lt"/>
              </a:rPr>
              <a:t>-     widely used in plasma modelling applications</a:t>
            </a:r>
          </a:p>
          <a:p>
            <a:r>
              <a:rPr lang="en-US" sz="1400" baseline="0" dirty="0">
                <a:latin typeface="+mj-lt"/>
              </a:rPr>
              <a:t>-     recommended dataset</a:t>
            </a:r>
            <a:endParaRPr lang="en-US" sz="1400" baseline="-25000" dirty="0">
              <a:latin typeface="+mj-lt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349D6E7F-20FB-794F-A01E-20711C219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7344815" cy="6889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Isotopic and vibrational-level dependence of H</a:t>
            </a:r>
            <a:r>
              <a:rPr lang="en-US" altLang="en-US" sz="2800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dissociation by electron impact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DC1F00-66BF-894A-8CC2-746FD0EE576D}"/>
              </a:ext>
            </a:extLst>
          </p:cNvPr>
          <p:cNvSpPr txBox="1"/>
          <p:nvPr/>
        </p:nvSpPr>
        <p:spPr>
          <a:xfrm>
            <a:off x="5445690" y="3951962"/>
            <a:ext cx="3230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latin typeface="+mj-lt"/>
              </a:rPr>
              <a:t>TT02: AN R-matrix calculations:</a:t>
            </a:r>
          </a:p>
          <a:p>
            <a:r>
              <a:rPr lang="en-US" sz="1400" baseline="0" dirty="0">
                <a:latin typeface="+mj-lt"/>
              </a:rPr>
              <a:t> - R-matrix part is fine.</a:t>
            </a:r>
          </a:p>
          <a:p>
            <a:r>
              <a:rPr lang="en-US" sz="1400" baseline="0" dirty="0">
                <a:latin typeface="+mj-lt"/>
              </a:rPr>
              <a:t> - Errors in the account of nuclear motion.</a:t>
            </a:r>
          </a:p>
          <a:p>
            <a:endParaRPr lang="en-US" sz="1400" baseline="0" dirty="0">
              <a:latin typeface="+mj-lt"/>
            </a:endParaRPr>
          </a:p>
          <a:p>
            <a:r>
              <a:rPr lang="en-US" sz="1400" baseline="0" dirty="0">
                <a:latin typeface="+mj-lt"/>
              </a:rPr>
              <a:t>See detailed analysis in:</a:t>
            </a:r>
          </a:p>
        </p:txBody>
      </p:sp>
    </p:spTree>
    <p:extLst>
      <p:ext uri="{BB962C8B-B14F-4D97-AF65-F5344CB8AC3E}">
        <p14:creationId xmlns:p14="http://schemas.microsoft.com/office/powerpoint/2010/main" val="52205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FBECC5-0091-CC46-B57F-2192486AB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(13)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349D6E7F-20FB-794F-A01E-20711C219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7200799" cy="6889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Isotopic and vibrational-level dependence of H</a:t>
            </a:r>
            <a:r>
              <a:rPr lang="en-US" altLang="en-US" sz="2800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err="1">
                <a:ea typeface="ＭＳ Ｐゴシック" panose="020B0600070205080204" pitchFamily="34" charset="-128"/>
              </a:rPr>
              <a:t>excitaions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by electron impact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D6EBF-B1FC-F165-212A-C916A06B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0" y="1462374"/>
            <a:ext cx="409091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B5D4BF-AF7D-214E-3566-FA8DFCA3D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72" y="1462374"/>
            <a:ext cx="4090911" cy="324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255CB7-FC3D-BE3C-EED1-048F78454F6E}"/>
              </a:ext>
            </a:extLst>
          </p:cNvPr>
          <p:cNvSpPr txBox="1"/>
          <p:nvPr/>
        </p:nvSpPr>
        <p:spPr>
          <a:xfrm>
            <a:off x="467544" y="4795461"/>
            <a:ext cx="4104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aseline="0" dirty="0">
                <a:effectLst/>
                <a:latin typeface="+mj-lt"/>
              </a:rPr>
              <a:t>Cross sections for total electronic excitation (summed over final vibrational levels) and dissociative excitation (DE) of the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B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US" sz="1200" baseline="0" dirty="0">
                <a:ea typeface="ＭＳ Ｐゴシック" charset="0"/>
                <a:cs typeface="Symbol" charset="2"/>
              </a:rPr>
              <a:t>,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B’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US" sz="1200" baseline="0" dirty="0">
                <a:ea typeface="ＭＳ Ｐゴシック" charset="0"/>
                <a:cs typeface="Symbol" charset="2"/>
              </a:rPr>
              <a:t>,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l-GR" sz="1200" baseline="0" dirty="0">
                <a:effectLst/>
                <a:latin typeface="+mj-lt"/>
              </a:rPr>
              <a:t>Π</a:t>
            </a:r>
            <a:r>
              <a:rPr lang="en-US" sz="1200" baseline="-25000" dirty="0">
                <a:effectLst/>
                <a:latin typeface="+mj-lt"/>
                <a:ea typeface="ＭＳ Ｐゴシック" charset="0"/>
              </a:rPr>
              <a:t>u</a:t>
            </a:r>
            <a:r>
              <a:rPr lang="en-AU" sz="1200" baseline="0" dirty="0">
                <a:effectLst/>
                <a:latin typeface="+mj-lt"/>
              </a:rPr>
              <a:t> and</a:t>
            </a:r>
            <a:r>
              <a:rPr lang="en-AU" sz="1200" baseline="0" dirty="0">
                <a:latin typeface="+mj-lt"/>
              </a:rPr>
              <a:t> h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AU" sz="1200" baseline="0" dirty="0">
                <a:effectLst/>
                <a:latin typeface="+mj-lt"/>
              </a:rPr>
              <a:t> states of H</a:t>
            </a:r>
            <a:r>
              <a:rPr lang="en-AU" sz="1200" baseline="-25000" dirty="0">
                <a:effectLst/>
                <a:latin typeface="+mj-lt"/>
              </a:rPr>
              <a:t>2</a:t>
            </a:r>
            <a:r>
              <a:rPr lang="en-AU" sz="1200" baseline="0" dirty="0">
                <a:effectLst/>
                <a:latin typeface="+mj-lt"/>
              </a:rPr>
              <a:t>, D</a:t>
            </a:r>
            <a:r>
              <a:rPr lang="en-AU" sz="1200" baseline="-25000" dirty="0">
                <a:effectLst/>
                <a:latin typeface="+mj-lt"/>
              </a:rPr>
              <a:t>2</a:t>
            </a:r>
            <a:r>
              <a:rPr lang="en-AU" sz="1200" baseline="0" dirty="0">
                <a:effectLst/>
                <a:latin typeface="+mj-lt"/>
              </a:rPr>
              <a:t>, T</a:t>
            </a:r>
            <a:r>
              <a:rPr lang="en-AU" sz="1200" baseline="-25000" dirty="0">
                <a:effectLst/>
                <a:latin typeface="+mj-lt"/>
              </a:rPr>
              <a:t>2</a:t>
            </a:r>
            <a:r>
              <a:rPr lang="en-AU" sz="1200" baseline="0" dirty="0">
                <a:effectLst/>
                <a:latin typeface="+mj-lt"/>
              </a:rPr>
              <a:t>, HD, HT, and DT from the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X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US" sz="1200" baseline="0" dirty="0">
                <a:ea typeface="ＭＳ Ｐゴシック" charset="0"/>
                <a:cs typeface="Symbol" charset="2"/>
              </a:rPr>
              <a:t>,</a:t>
            </a:r>
            <a:r>
              <a:rPr lang="en-AU" sz="1200" baseline="0" dirty="0">
                <a:effectLst/>
                <a:latin typeface="+mj-lt"/>
              </a:rPr>
              <a:t> (</a:t>
            </a:r>
            <a:r>
              <a:rPr lang="en-AU" sz="1200" i="1" baseline="0" dirty="0">
                <a:effectLst/>
                <a:latin typeface="+mj-lt"/>
              </a:rPr>
              <a:t>v</a:t>
            </a:r>
            <a:r>
              <a:rPr lang="en-AU" sz="1200" i="1" baseline="-25000" dirty="0">
                <a:effectLst/>
                <a:latin typeface="+mj-lt"/>
              </a:rPr>
              <a:t>i</a:t>
            </a:r>
            <a:r>
              <a:rPr lang="en-AU" sz="1200" i="1" baseline="0" dirty="0">
                <a:effectLst/>
                <a:latin typeface="+mj-lt"/>
              </a:rPr>
              <a:t> = 0</a:t>
            </a:r>
            <a:r>
              <a:rPr lang="en-AU" sz="1200" baseline="0" dirty="0">
                <a:effectLst/>
                <a:latin typeface="+mj-lt"/>
              </a:rPr>
              <a:t>) state.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FC8D8-FE15-5CFA-3890-D2C7F0F26B13}"/>
              </a:ext>
            </a:extLst>
          </p:cNvPr>
          <p:cNvSpPr txBox="1"/>
          <p:nvPr/>
        </p:nvSpPr>
        <p:spPr>
          <a:xfrm>
            <a:off x="5004048" y="4795461"/>
            <a:ext cx="4032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aseline="0" dirty="0">
                <a:effectLst/>
                <a:latin typeface="+mj-lt"/>
              </a:rPr>
              <a:t>Cross sections for total electronic excitation and dissociative excitation (DE) of the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B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US" sz="1200" baseline="0" dirty="0">
                <a:ea typeface="ＭＳ Ｐゴシック" charset="0"/>
                <a:cs typeface="Symbol" charset="2"/>
              </a:rPr>
              <a:t>,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B’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US" sz="1200" baseline="0" dirty="0">
                <a:ea typeface="ＭＳ Ｐゴシック" charset="0"/>
                <a:cs typeface="Symbol" charset="2"/>
              </a:rPr>
              <a:t>,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l-GR" sz="1200" baseline="0" dirty="0">
                <a:effectLst/>
                <a:latin typeface="+mj-lt"/>
              </a:rPr>
              <a:t>Π</a:t>
            </a:r>
            <a:r>
              <a:rPr lang="en-US" sz="1200" baseline="-25000" dirty="0">
                <a:effectLst/>
                <a:latin typeface="+mj-lt"/>
                <a:ea typeface="ＭＳ Ｐゴシック" charset="0"/>
              </a:rPr>
              <a:t>u</a:t>
            </a:r>
            <a:r>
              <a:rPr lang="en-AU" sz="1200" baseline="0" dirty="0">
                <a:effectLst/>
                <a:latin typeface="+mj-lt"/>
              </a:rPr>
              <a:t> and</a:t>
            </a:r>
            <a:r>
              <a:rPr lang="en-AU" sz="1200" baseline="0" dirty="0">
                <a:latin typeface="+mj-lt"/>
              </a:rPr>
              <a:t> h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AU" sz="1200" baseline="0" dirty="0">
                <a:effectLst/>
                <a:latin typeface="+mj-lt"/>
              </a:rPr>
              <a:t> states of H</a:t>
            </a:r>
            <a:r>
              <a:rPr lang="en-AU" sz="1200" baseline="-25000" dirty="0">
                <a:effectLst/>
                <a:latin typeface="+mj-lt"/>
              </a:rPr>
              <a:t>2</a:t>
            </a:r>
            <a:r>
              <a:rPr lang="en-AU" sz="1200" baseline="0" dirty="0">
                <a:effectLst/>
                <a:latin typeface="+mj-lt"/>
              </a:rPr>
              <a:t>, D</a:t>
            </a:r>
            <a:r>
              <a:rPr lang="en-AU" sz="1200" baseline="-25000" dirty="0">
                <a:effectLst/>
                <a:latin typeface="+mj-lt"/>
              </a:rPr>
              <a:t>2</a:t>
            </a:r>
            <a:r>
              <a:rPr lang="en-AU" sz="1200" baseline="0" dirty="0">
                <a:effectLst/>
                <a:latin typeface="+mj-lt"/>
              </a:rPr>
              <a:t>, T</a:t>
            </a:r>
            <a:r>
              <a:rPr lang="en-AU" sz="1200" baseline="-25000" dirty="0">
                <a:effectLst/>
                <a:latin typeface="+mj-lt"/>
              </a:rPr>
              <a:t>2</a:t>
            </a:r>
            <a:r>
              <a:rPr lang="en-AU" sz="1200" baseline="0" dirty="0">
                <a:effectLst/>
                <a:latin typeface="+mj-lt"/>
              </a:rPr>
              <a:t>, HD, HT, and DT from excited vibrational levels in the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X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US" sz="1200" baseline="0" dirty="0">
                <a:ea typeface="ＭＳ Ｐゴシック" charset="0"/>
                <a:cs typeface="Symbol" charset="2"/>
              </a:rPr>
              <a:t>,</a:t>
            </a:r>
            <a:r>
              <a:rPr lang="en-AU" sz="1200" baseline="0" dirty="0">
                <a:effectLst/>
                <a:latin typeface="+mj-lt"/>
              </a:rPr>
              <a:t> (</a:t>
            </a:r>
            <a:r>
              <a:rPr lang="en-AU" sz="1200" i="1" baseline="0" dirty="0">
                <a:effectLst/>
                <a:latin typeface="+mj-lt"/>
              </a:rPr>
              <a:t>v</a:t>
            </a:r>
            <a:r>
              <a:rPr lang="en-AU" sz="1200" i="1" baseline="-25000" dirty="0">
                <a:effectLst/>
                <a:latin typeface="+mj-lt"/>
              </a:rPr>
              <a:t>i</a:t>
            </a:r>
            <a:r>
              <a:rPr lang="en-AU" sz="1200" i="1" baseline="0" dirty="0">
                <a:effectLst/>
                <a:latin typeface="+mj-lt"/>
              </a:rPr>
              <a:t> = 0</a:t>
            </a:r>
            <a:r>
              <a:rPr lang="en-AU" sz="1200" baseline="0" dirty="0">
                <a:effectLst/>
                <a:latin typeface="+mj-lt"/>
              </a:rPr>
              <a:t>) state. The cross sections are presented as a function of the initial vibrational level energy (relative to the </a:t>
            </a:r>
            <a:r>
              <a:rPr lang="en-US" sz="1200" baseline="0" dirty="0">
                <a:latin typeface="Times New Roman" charset="0"/>
                <a:ea typeface="ＭＳ Ｐゴシック" charset="0"/>
                <a:cs typeface="ＭＳ Ｐゴシック" charset="0"/>
              </a:rPr>
              <a:t>X </a:t>
            </a:r>
            <a:r>
              <a:rPr lang="en-US" sz="12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200" baseline="0" dirty="0"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1200" baseline="-25000" dirty="0">
                <a:ea typeface="ＭＳ Ｐゴシック" charset="0"/>
                <a:cs typeface="Symbol" charset="2"/>
              </a:rPr>
              <a:t>g</a:t>
            </a:r>
            <a:r>
              <a:rPr lang="en-US" sz="1200" dirty="0">
                <a:ea typeface="ＭＳ Ｐゴシック" charset="0"/>
                <a:cs typeface="Symbol" charset="2"/>
              </a:rPr>
              <a:t>+</a:t>
            </a:r>
            <a:r>
              <a:rPr lang="en-AU" sz="1200" baseline="0" dirty="0">
                <a:effectLst/>
                <a:latin typeface="+mj-lt"/>
              </a:rPr>
              <a:t> equilibrium energy) at a fixed incident energy.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A2C11-50C2-09CF-8358-F9893842B43E}"/>
              </a:ext>
            </a:extLst>
          </p:cNvPr>
          <p:cNvSpPr txBox="1"/>
          <p:nvPr/>
        </p:nvSpPr>
        <p:spPr>
          <a:xfrm>
            <a:off x="827584" y="5719545"/>
            <a:ext cx="3600400" cy="33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Atom. Data </a:t>
            </a:r>
            <a:r>
              <a:rPr lang="en-US" sz="1200" baseline="0" dirty="0" err="1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Nucl</a:t>
            </a:r>
            <a:r>
              <a:rPr lang="en-US" sz="12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. Data Tables 139 (2021) 101403</a:t>
            </a:r>
          </a:p>
        </p:txBody>
      </p:sp>
    </p:spTree>
    <p:extLst>
      <p:ext uri="{BB962C8B-B14F-4D97-AF65-F5344CB8AC3E}">
        <p14:creationId xmlns:p14="http://schemas.microsoft.com/office/powerpoint/2010/main" val="405478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91E8A-413B-9AFD-C085-D27054477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36657"/>
            <a:ext cx="5832648" cy="58403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Applications of H</a:t>
            </a:r>
            <a:r>
              <a:rPr lang="en-US" altLang="en-US" sz="2800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collision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9DB96-E969-1BC9-DE4A-7D49780209B8}"/>
              </a:ext>
            </a:extLst>
          </p:cNvPr>
          <p:cNvSpPr txBox="1"/>
          <p:nvPr/>
        </p:nvSpPr>
        <p:spPr>
          <a:xfrm>
            <a:off x="323528" y="764704"/>
            <a:ext cx="475252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aseline="0" dirty="0">
                <a:effectLst/>
                <a:latin typeface="+mj-lt"/>
              </a:rPr>
              <a:t>MCCC  - (nearly) complete dataset</a:t>
            </a:r>
          </a:p>
          <a:p>
            <a:endParaRPr lang="en-AU" sz="1000" baseline="0" dirty="0">
              <a:latin typeface="+mj-lt"/>
            </a:endParaRPr>
          </a:p>
          <a:p>
            <a:r>
              <a:rPr lang="en-AU" sz="1600" baseline="0" dirty="0">
                <a:latin typeface="+mj-lt"/>
              </a:rPr>
              <a:t>Previous datasets - a limited set of transitions</a:t>
            </a:r>
          </a:p>
          <a:p>
            <a:r>
              <a:rPr lang="en-AU" sz="1600" baseline="0" dirty="0">
                <a:effectLst/>
                <a:latin typeface="+mj-lt"/>
              </a:rPr>
              <a:t>- Miles, Thompson, Green, J. App. Phys. 43 (1972) 678</a:t>
            </a:r>
          </a:p>
          <a:p>
            <a:r>
              <a:rPr lang="en-AU" sz="1600" baseline="0" dirty="0">
                <a:effectLst/>
                <a:latin typeface="+mj-lt"/>
              </a:rPr>
              <a:t>- </a:t>
            </a:r>
            <a:r>
              <a:rPr lang="en-AU" sz="1600" baseline="0" dirty="0" err="1">
                <a:effectLst/>
                <a:latin typeface="+mj-lt"/>
              </a:rPr>
              <a:t>Janev</a:t>
            </a:r>
            <a:r>
              <a:rPr lang="en-AU" sz="1600" baseline="0" dirty="0">
                <a:effectLst/>
                <a:latin typeface="+mj-lt"/>
              </a:rPr>
              <a:t>, Reiter, </a:t>
            </a:r>
            <a:r>
              <a:rPr lang="en-AU" sz="1600" baseline="0" dirty="0" err="1">
                <a:effectLst/>
                <a:latin typeface="+mj-lt"/>
              </a:rPr>
              <a:t>Samm</a:t>
            </a:r>
            <a:r>
              <a:rPr lang="en-AU" sz="1600" baseline="0" dirty="0">
                <a:effectLst/>
                <a:latin typeface="+mj-lt"/>
              </a:rPr>
              <a:t>, JÜL-4105, </a:t>
            </a:r>
            <a:r>
              <a:rPr lang="en-AU" sz="1600" baseline="0" dirty="0" err="1">
                <a:effectLst/>
                <a:latin typeface="+mj-lt"/>
              </a:rPr>
              <a:t>Jülich</a:t>
            </a:r>
            <a:r>
              <a:rPr lang="en-AU" sz="1600" baseline="0" dirty="0">
                <a:effectLst/>
                <a:latin typeface="+mj-lt"/>
              </a:rPr>
              <a:t>, 2003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D3392-088E-4BE9-8048-8B7D150A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0"/>
            <a:ext cx="2596364" cy="20159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179A7-853C-D3F8-8DC8-A9B79FE6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51" y="4192557"/>
            <a:ext cx="2596364" cy="2015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417FED-BCC5-9372-30BD-5C0ABB660F90}"/>
              </a:ext>
            </a:extLst>
          </p:cNvPr>
          <p:cNvSpPr txBox="1"/>
          <p:nvPr/>
        </p:nvSpPr>
        <p:spPr>
          <a:xfrm>
            <a:off x="251520" y="2060848"/>
            <a:ext cx="51845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aseline="0" dirty="0">
                <a:effectLst/>
                <a:latin typeface="+mj-lt"/>
              </a:rPr>
              <a:t>Availability of the electron-impact excitation cross-sections. The circle markers indicate the available data in MCCC database, while plus markers and dots indicate those available in </a:t>
            </a:r>
            <a:r>
              <a:rPr lang="en-AU" sz="1600" baseline="0" dirty="0" err="1">
                <a:effectLst/>
                <a:latin typeface="+mj-lt"/>
              </a:rPr>
              <a:t>Janev</a:t>
            </a:r>
            <a:r>
              <a:rPr lang="en-AU" sz="1600" baseline="0" dirty="0">
                <a:effectLst/>
                <a:latin typeface="+mj-lt"/>
              </a:rPr>
              <a:t> dataset and Miles, respectively.</a:t>
            </a:r>
            <a:endParaRPr lang="en-AU" sz="1000" baseline="0" dirty="0">
              <a:latin typeface="+mj-lt"/>
            </a:endParaRPr>
          </a:p>
          <a:p>
            <a:r>
              <a:rPr lang="en-AU" sz="1400" baseline="0" dirty="0" err="1">
                <a:effectLst/>
                <a:latin typeface="+mj-lt"/>
              </a:rPr>
              <a:t>Fujii</a:t>
            </a:r>
            <a:r>
              <a:rPr lang="en-AU" sz="1400" baseline="0" dirty="0">
                <a:latin typeface="+mj-lt"/>
              </a:rPr>
              <a:t> </a:t>
            </a:r>
            <a:r>
              <a:rPr lang="en-AU" sz="1400" baseline="0" dirty="0">
                <a:effectLst/>
                <a:latin typeface="+mj-lt"/>
              </a:rPr>
              <a:t>et al, arXiv:2405.10227v1  (2024)</a:t>
            </a:r>
          </a:p>
          <a:p>
            <a:endParaRPr lang="en-AU" baseline="0" dirty="0">
              <a:effectLst/>
              <a:latin typeface="+mj-lt"/>
            </a:endParaRPr>
          </a:p>
          <a:p>
            <a:r>
              <a:rPr lang="en-AU" i="1" baseline="0" dirty="0">
                <a:latin typeface="+mj-lt"/>
              </a:rPr>
              <a:t>MCCC dataset is extended to scattering from several electronically excited states</a:t>
            </a:r>
            <a:endParaRPr lang="en-AU" i="1" baseline="0" dirty="0">
              <a:effectLst/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C00C0A-C113-DA7B-1D53-45C1E68BC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899602"/>
            <a:ext cx="3168352" cy="31683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D930B8-5F03-2FCA-7C14-ADFAFC1C3882}"/>
              </a:ext>
            </a:extLst>
          </p:cNvPr>
          <p:cNvSpPr txBox="1"/>
          <p:nvPr/>
        </p:nvSpPr>
        <p:spPr>
          <a:xfrm>
            <a:off x="397404" y="4581128"/>
            <a:ext cx="2808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aseline="0" dirty="0">
                <a:effectLst/>
                <a:latin typeface="+mj-lt"/>
              </a:rPr>
              <a:t>Significant differences between cross sections from MCCC, Miles, and </a:t>
            </a:r>
            <a:r>
              <a:rPr lang="en-AU" sz="1600" baseline="0" dirty="0" err="1">
                <a:effectLst/>
                <a:latin typeface="+mj-lt"/>
              </a:rPr>
              <a:t>Janev</a:t>
            </a:r>
            <a:r>
              <a:rPr lang="en-AU" sz="1600" baseline="0" dirty="0">
                <a:effectLst/>
                <a:latin typeface="+mj-lt"/>
              </a:rPr>
              <a:t> datasets.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484126-BF7E-59D6-553A-2DCCE51797BF}"/>
              </a:ext>
            </a:extLst>
          </p:cNvPr>
          <p:cNvSpPr txBox="1"/>
          <p:nvPr/>
        </p:nvSpPr>
        <p:spPr>
          <a:xfrm>
            <a:off x="827584" y="71014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effectLst/>
                <a:latin typeface="Helvetica" pitchFamily="2" charset="0"/>
              </a:rPr>
              <a:t>However, many cross sections from excited states are still</a:t>
            </a:r>
          </a:p>
          <a:p>
            <a:r>
              <a:rPr lang="en-AU" dirty="0">
                <a:effectLst/>
                <a:latin typeface="Helvetica" pitchFamily="2" charset="0"/>
              </a:rPr>
              <a:t>missing, which are important for high-density plasmas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657A9F43-27C7-2CDA-AE3F-FA61AC683513}"/>
              </a:ext>
            </a:extLst>
          </p:cNvPr>
          <p:cNvSpPr txBox="1">
            <a:spLocks/>
          </p:cNvSpPr>
          <p:nvPr/>
        </p:nvSpPr>
        <p:spPr>
          <a:xfrm>
            <a:off x="8138548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(14)</a:t>
            </a:r>
          </a:p>
        </p:txBody>
      </p:sp>
    </p:spTree>
    <p:extLst>
      <p:ext uri="{BB962C8B-B14F-4D97-AF65-F5344CB8AC3E}">
        <p14:creationId xmlns:p14="http://schemas.microsoft.com/office/powerpoint/2010/main" val="233582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91E8A-413B-9AFD-C085-D27054477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1705" y="110523"/>
            <a:ext cx="7632848" cy="444266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Applications of H</a:t>
            </a:r>
            <a:r>
              <a:rPr lang="en-US" altLang="en-US" sz="2800" b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collision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17FED-BCC5-9372-30BD-5C0ABB660F90}"/>
              </a:ext>
            </a:extLst>
          </p:cNvPr>
          <p:cNvSpPr txBox="1"/>
          <p:nvPr/>
        </p:nvSpPr>
        <p:spPr>
          <a:xfrm>
            <a:off x="172669" y="618138"/>
            <a:ext cx="4680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u="sng" baseline="0" dirty="0">
                <a:effectLst/>
                <a:latin typeface="+mj-lt"/>
              </a:rPr>
              <a:t>Collision Radiative </a:t>
            </a:r>
            <a:r>
              <a:rPr lang="en-AU" sz="1600" u="sng" baseline="0" dirty="0">
                <a:latin typeface="+mj-lt"/>
              </a:rPr>
              <a:t>M</a:t>
            </a:r>
            <a:r>
              <a:rPr lang="en-AU" sz="1600" u="sng" baseline="0" dirty="0">
                <a:effectLst/>
                <a:latin typeface="+mj-lt"/>
              </a:rPr>
              <a:t>odels  for H</a:t>
            </a:r>
            <a:r>
              <a:rPr lang="en-AU" sz="1600" u="sng" baseline="-25000" dirty="0">
                <a:effectLst/>
                <a:latin typeface="+mj-lt"/>
              </a:rPr>
              <a:t>2</a:t>
            </a:r>
          </a:p>
          <a:p>
            <a:r>
              <a:rPr lang="en-AU" sz="1400" baseline="0" dirty="0">
                <a:effectLst/>
                <a:latin typeface="+mj-lt"/>
              </a:rPr>
              <a:t>solves the excited-state population based on the rate equations.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114536-1180-A20B-ECD9-53E3690D0AAD}"/>
              </a:ext>
            </a:extLst>
          </p:cNvPr>
          <p:cNvGrpSpPr/>
          <p:nvPr/>
        </p:nvGrpSpPr>
        <p:grpSpPr>
          <a:xfrm>
            <a:off x="5672431" y="949623"/>
            <a:ext cx="3148041" cy="2558796"/>
            <a:chOff x="5456407" y="2928181"/>
            <a:chExt cx="2808312" cy="22970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50061A-1301-2344-749E-38ED9B8BD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6407" y="2928181"/>
              <a:ext cx="2808312" cy="22970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C161C-5670-0448-7BFF-478C508155F2}"/>
                </a:ext>
              </a:extLst>
            </p:cNvPr>
            <p:cNvSpPr txBox="1"/>
            <p:nvPr/>
          </p:nvSpPr>
          <p:spPr>
            <a:xfrm>
              <a:off x="6891726" y="3162383"/>
              <a:ext cx="792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b="1" baseline="0" dirty="0" err="1">
                  <a:solidFill>
                    <a:srgbClr val="FFC000"/>
                  </a:solidFill>
                  <a:effectLst/>
                  <a:latin typeface="+mj-lt"/>
                </a:rPr>
                <a:t>Janev</a:t>
              </a:r>
              <a:r>
                <a:rPr lang="en-AU" sz="1000" b="1" baseline="0" dirty="0">
                  <a:solidFill>
                    <a:srgbClr val="FFC000"/>
                  </a:solidFill>
                  <a:effectLst/>
                  <a:latin typeface="+mj-lt"/>
                </a:rPr>
                <a:t> et al</a:t>
              </a:r>
              <a:endParaRPr lang="en-AU" sz="1000" b="1" baseline="-25000" dirty="0">
                <a:solidFill>
                  <a:srgbClr val="FFC000"/>
                </a:solidFill>
                <a:effectLst/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35FC69-4492-90BC-D269-6D1D89ADF864}"/>
                </a:ext>
              </a:extLst>
            </p:cNvPr>
            <p:cNvSpPr txBox="1"/>
            <p:nvPr/>
          </p:nvSpPr>
          <p:spPr>
            <a:xfrm>
              <a:off x="6891726" y="4196667"/>
              <a:ext cx="79208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b="1" baseline="0" dirty="0">
                  <a:solidFill>
                    <a:srgbClr val="0070C0"/>
                  </a:solidFill>
                  <a:effectLst/>
                  <a:latin typeface="+mj-lt"/>
                </a:rPr>
                <a:t>Miles et al</a:t>
              </a:r>
              <a:endParaRPr lang="en-AU" sz="1000" b="1" baseline="-25000" dirty="0">
                <a:solidFill>
                  <a:srgbClr val="0070C0"/>
                </a:solidFill>
                <a:effectLst/>
                <a:latin typeface="+mj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33E8F7-21E3-1D21-673D-FA9AD8FFAAE4}"/>
              </a:ext>
            </a:extLst>
          </p:cNvPr>
          <p:cNvSpPr txBox="1"/>
          <p:nvPr/>
        </p:nvSpPr>
        <p:spPr>
          <a:xfrm>
            <a:off x="823263" y="4507925"/>
            <a:ext cx="34803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the line-integrated population of molecular hydrogen observed for the LHD divertor plasmas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14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8BEF5-0C99-BB3D-B257-5C2D3FFB8600}"/>
              </a:ext>
            </a:extLst>
          </p:cNvPr>
          <p:cNvSpPr txBox="1"/>
          <p:nvPr/>
        </p:nvSpPr>
        <p:spPr>
          <a:xfrm>
            <a:off x="111640" y="3524329"/>
            <a:ext cx="4157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Fujii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al, arXiv:2405.10227v1  (2024)</a:t>
            </a:r>
          </a:p>
          <a:p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CRM 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considers 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of molecule in each electronic- and vibrational states up to n = 4 states, </a:t>
            </a:r>
          </a:p>
          <a:p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rotational states are not resolved.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F8F7D0-409D-3207-B12A-5C83171B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03" y="3667211"/>
            <a:ext cx="4747033" cy="24980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0FC6C6-74D3-6C88-6062-83DCF1E873EA}"/>
              </a:ext>
            </a:extLst>
          </p:cNvPr>
          <p:cNvSpPr txBox="1"/>
          <p:nvPr/>
        </p:nvSpPr>
        <p:spPr>
          <a:xfrm>
            <a:off x="59415" y="5419082"/>
            <a:ext cx="40324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Miles’ and 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Janev’s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sections, MCCC cross sections show a better agreement with the experiment.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D7E3A-B033-C3FC-0729-2D94514C9741}"/>
              </a:ext>
            </a:extLst>
          </p:cNvPr>
          <p:cNvSpPr txBox="1"/>
          <p:nvPr/>
        </p:nvSpPr>
        <p:spPr>
          <a:xfrm>
            <a:off x="111639" y="1267530"/>
            <a:ext cx="54376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Wünderlich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al,  J. Phys. D: Appl. Phys. 54 (2021) 115201</a:t>
            </a:r>
          </a:p>
          <a:p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AU" sz="140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Yacora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 for the triplet system of the hydrogen molecule.</a:t>
            </a:r>
          </a:p>
          <a:p>
            <a:endParaRPr lang="en-AU" sz="60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 electronic states of to the principal quantum number n = 10</a:t>
            </a:r>
          </a:p>
          <a:p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included in the </a:t>
            </a:r>
            <a:r>
              <a:rPr lang="en-AU" sz="140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CRMbut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without the </a:t>
            </a:r>
            <a:r>
              <a:rPr lang="en-AU" sz="140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-vibrational levels.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C6B6DA-B812-1913-8B84-202B4BC1A3BA}"/>
              </a:ext>
            </a:extLst>
          </p:cNvPr>
          <p:cNvSpPr txBox="1"/>
          <p:nvPr/>
        </p:nvSpPr>
        <p:spPr>
          <a:xfrm>
            <a:off x="958229" y="2346691"/>
            <a:ext cx="47470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measured population densities of the d</a:t>
            </a:r>
            <a:r>
              <a:rPr lang="en-US" sz="800" baseline="0" dirty="0">
                <a:effectLst/>
                <a:latin typeface="Times New Roman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l-GR" sz="1400" baseline="0" dirty="0">
                <a:effectLst/>
                <a:latin typeface="+mj-lt"/>
              </a:rPr>
              <a:t>Π</a:t>
            </a:r>
            <a:r>
              <a:rPr lang="en-US" sz="1400" baseline="-25000" dirty="0">
                <a:effectLst/>
                <a:latin typeface="+mj-lt"/>
                <a:ea typeface="ＭＳ Ｐゴシック" charset="0"/>
              </a:rPr>
              <a:t>u</a:t>
            </a:r>
            <a:r>
              <a:rPr lang="en-AU" sz="1400" baseline="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to the ones calculated with the CRM </a:t>
            </a:r>
            <a:r>
              <a:rPr lang="en-AU" sz="140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Yacora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AU" sz="14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using</a:t>
            </a:r>
          </a:p>
          <a:p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from either Miles,  </a:t>
            </a:r>
            <a:r>
              <a:rPr lang="en-AU" sz="1400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Janev</a:t>
            </a:r>
            <a:r>
              <a:rPr lang="en-AU" sz="140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the MCCC data.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DD2B9883-0742-02CF-1553-4C1043B7BCD1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(15)</a:t>
            </a:r>
          </a:p>
        </p:txBody>
      </p:sp>
    </p:spTree>
    <p:extLst>
      <p:ext uri="{BB962C8B-B14F-4D97-AF65-F5344CB8AC3E}">
        <p14:creationId xmlns:p14="http://schemas.microsoft.com/office/powerpoint/2010/main" val="364403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712FCC7-FF11-E971-5868-0044E0AF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03358"/>
            <a:ext cx="3600400" cy="8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b="1" kern="0" baseline="0" dirty="0">
                <a:ea typeface="ＭＳ Ｐゴシック" panose="020B0600070205080204" pitchFamily="34" charset="-128"/>
              </a:rPr>
              <a:t>Beyond H</a:t>
            </a:r>
            <a:r>
              <a:rPr lang="en-US" altLang="en-US" sz="2800" b="1" kern="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kern="0" baseline="0" dirty="0">
                <a:ea typeface="ＭＳ Ｐゴシック" panose="020B0600070205080204" pitchFamily="34" charset="-128"/>
              </a:rPr>
              <a:t>: </a:t>
            </a:r>
            <a:r>
              <a:rPr lang="en-US" altLang="en-US" sz="2800" b="1" kern="0" baseline="0" dirty="0" err="1">
                <a:ea typeface="ＭＳ Ｐゴシック" panose="020B0600070205080204" pitchFamily="34" charset="-128"/>
              </a:rPr>
              <a:t>HeH</a:t>
            </a:r>
            <a:r>
              <a:rPr lang="en-US" altLang="en-US" sz="2800" b="1" kern="0" dirty="0">
                <a:ea typeface="ＭＳ Ｐゴシック" panose="020B0600070205080204" pitchFamily="34" charset="-128"/>
              </a:rPr>
              <a:t>+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 b="1" kern="0" baseline="0" dirty="0">
                <a:ea typeface="ＭＳ Ｐゴシック" panose="020B0600070205080204" pitchFamily="34" charset="-128"/>
              </a:rPr>
              <a:t>   </a:t>
            </a:r>
            <a:r>
              <a:rPr lang="en-US" altLang="en-US" sz="2000" b="1" kern="0" baseline="0" dirty="0">
                <a:ea typeface="ＭＳ Ｐゴシック" panose="020B0600070205080204" pitchFamily="34" charset="-128"/>
              </a:rPr>
              <a:t>AN calculations</a:t>
            </a:r>
            <a:endParaRPr lang="en-US" altLang="en-US" sz="2000" b="1" kern="0" baseline="-250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37AC0-83DF-A84F-AC98-FA0CCAF38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0" y="2354627"/>
            <a:ext cx="3649189" cy="2117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7D6BC-5DC8-6144-F571-BAEBC1F15B55}"/>
              </a:ext>
            </a:extLst>
          </p:cNvPr>
          <p:cNvSpPr txBox="1"/>
          <p:nvPr/>
        </p:nvSpPr>
        <p:spPr>
          <a:xfrm>
            <a:off x="1187624" y="1658459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471D7-F06C-3362-6F75-82DAE85389DA}"/>
              </a:ext>
            </a:extLst>
          </p:cNvPr>
          <p:cNvSpPr txBox="1"/>
          <p:nvPr/>
        </p:nvSpPr>
        <p:spPr>
          <a:xfrm>
            <a:off x="454081" y="4706560"/>
            <a:ext cx="39683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two previous calculations (Kohn)</a:t>
            </a:r>
            <a:endParaRPr lang="en-A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E. Orel et al., Phys. Rev. A </a:t>
            </a:r>
            <a:r>
              <a:rPr lang="en-AU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4328–4335 (1991)</a:t>
            </a:r>
            <a:b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AU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Ertan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EPJ Web Conf. </a:t>
            </a:r>
            <a:r>
              <a:rPr lang="en-AU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4–9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CCCAC-B9FE-323B-F012-868DDE42D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36" y="1043922"/>
            <a:ext cx="3606848" cy="3354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B166C7-6BC3-5577-C937-AB1D5785834F}"/>
              </a:ext>
            </a:extLst>
          </p:cNvPr>
          <p:cNvSpPr txBox="1"/>
          <p:nvPr/>
        </p:nvSpPr>
        <p:spPr>
          <a:xfrm>
            <a:off x="5141608" y="5617932"/>
            <a:ext cx="368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Lecointre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J. Phys. B </a:t>
            </a:r>
            <a:r>
              <a:rPr lang="en-AU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015203 (2014) </a:t>
            </a:r>
          </a:p>
          <a:p>
            <a:r>
              <a:rPr lang="en-AU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Stromholm</a:t>
            </a:r>
            <a:r>
              <a:rPr lang="en-A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A 54, 3086 (1996)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BDDD4-90E0-54AC-E4BF-E3085A969AAE}"/>
              </a:ext>
            </a:extLst>
          </p:cNvPr>
          <p:cNvSpPr txBox="1"/>
          <p:nvPr/>
        </p:nvSpPr>
        <p:spPr>
          <a:xfrm>
            <a:off x="4950545" y="4220257"/>
            <a:ext cx="4134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Above 30 eV only one set of measurements (</a:t>
            </a:r>
            <a:r>
              <a:rPr lang="en-US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Lecointre</a:t>
            </a:r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calculations (MCCC) </a:t>
            </a:r>
          </a:p>
          <a:p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MCCC predicts total DE cross section larger than measured</a:t>
            </a:r>
          </a:p>
          <a:p>
            <a:r>
              <a:rPr lang="en-US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theory/experiment required to resolve this issue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05A8905-4FD0-4819-C824-A1A24C1E4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654836"/>
            <a:ext cx="1888568" cy="41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400" kern="0" baseline="0" dirty="0">
                <a:ea typeface="ＭＳ Ｐゴシック" panose="020B0600070205080204" pitchFamily="34" charset="-128"/>
              </a:rPr>
              <a:t>Dissociation</a:t>
            </a:r>
            <a:endParaRPr lang="en-US" altLang="en-US" sz="2400" kern="0" baseline="-25000" dirty="0"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52E91-81EF-2803-2DFF-802B0E2EFB66}"/>
              </a:ext>
            </a:extLst>
          </p:cNvPr>
          <p:cNvSpPr txBox="1"/>
          <p:nvPr/>
        </p:nvSpPr>
        <p:spPr>
          <a:xfrm>
            <a:off x="4674297" y="194544"/>
            <a:ext cx="41345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Scarlett et al. Phys. Rev. A 106, 042818 (2022)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D76FEF75-C583-2A8B-794D-A5A6986A7B6D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(16)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712FCC7-FF11-E971-5868-0044E0AF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6268830" cy="82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b="1" kern="0" baseline="0" dirty="0">
                <a:ea typeface="ＭＳ Ｐゴシック" panose="020B0600070205080204" pitchFamily="34" charset="-128"/>
              </a:rPr>
              <a:t>Beyond H</a:t>
            </a:r>
            <a:r>
              <a:rPr lang="en-US" altLang="en-US" sz="2800" b="1" kern="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kern="0" baseline="0" dirty="0">
                <a:ea typeface="ＭＳ Ｐゴシック" panose="020B0600070205080204" pitchFamily="34" charset="-128"/>
              </a:rPr>
              <a:t>: </a:t>
            </a:r>
            <a:r>
              <a:rPr lang="en-US" altLang="en-US" sz="2800" b="1" kern="0" baseline="0" dirty="0" err="1">
                <a:ea typeface="ＭＳ Ｐゴシック" panose="020B0600070205080204" pitchFamily="34" charset="-128"/>
              </a:rPr>
              <a:t>LiH</a:t>
            </a:r>
            <a:endParaRPr lang="en-US" altLang="en-US" sz="2800" b="1" kern="0" baseline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5000"/>
              </a:lnSpc>
            </a:pPr>
            <a:endParaRPr lang="en-US" altLang="en-US" sz="800" b="1" kern="0" baseline="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sz="1600" b="1" kern="0" baseline="0" dirty="0">
                <a:ea typeface="ＭＳ Ｐゴシック" panose="020B0600070205080204" pitchFamily="34" charset="-128"/>
              </a:rPr>
              <a:t>H. Umer </a:t>
            </a:r>
            <a:r>
              <a:rPr lang="en-US" altLang="en-US" sz="1600" b="1" kern="0" baseline="0" dirty="0" err="1">
                <a:ea typeface="ＭＳ Ｐゴシック" panose="020B0600070205080204" pitchFamily="34" charset="-128"/>
              </a:rPr>
              <a:t>etal</a:t>
            </a:r>
            <a:r>
              <a:rPr lang="en-US" altLang="en-US" sz="1600" b="1" kern="0" baseline="0" dirty="0">
                <a:ea typeface="ＭＳ Ｐゴシック" panose="020B0600070205080204" pitchFamily="34" charset="-128"/>
              </a:rPr>
              <a:t>, PHYSICAL REVIEW A 111, 022810 (2025)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600" b="1" kern="0" baseline="0" dirty="0">
                <a:ea typeface="ＭＳ Ｐゴシック" panose="020B0600070205080204" pitchFamily="34" charset="-128"/>
              </a:rPr>
              <a:t>(extended to Li</a:t>
            </a:r>
            <a:r>
              <a:rPr lang="en-US" altLang="en-US" sz="1600" b="1" kern="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600" b="1" kern="0" baseline="0" dirty="0">
                <a:ea typeface="ＭＳ Ｐゴシック" panose="020B0600070205080204" pitchFamily="34" charset="-128"/>
              </a:rPr>
              <a:t>,; to be extended to </a:t>
            </a:r>
            <a:r>
              <a:rPr lang="en-US" altLang="en-US" sz="1600" b="1" kern="0" baseline="0" dirty="0" err="1">
                <a:ea typeface="ＭＳ Ｐゴシック" panose="020B0600070205080204" pitchFamily="34" charset="-128"/>
              </a:rPr>
              <a:t>NaH</a:t>
            </a:r>
            <a:r>
              <a:rPr lang="en-US" altLang="en-US" sz="1600" b="1" kern="0" baseline="0" dirty="0">
                <a:ea typeface="ＭＳ Ｐゴシック" panose="020B0600070205080204" pitchFamily="34" charset="-128"/>
              </a:rPr>
              <a:t>, Cs</a:t>
            </a:r>
            <a:r>
              <a:rPr lang="en-US" altLang="en-US" sz="1600" b="1" kern="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600" b="1" kern="0" baseline="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b="1" kern="0" baseline="0" dirty="0" err="1">
                <a:ea typeface="ＭＳ Ｐゴシック" panose="020B0600070205080204" pitchFamily="34" charset="-128"/>
              </a:rPr>
              <a:t>CsRb</a:t>
            </a:r>
            <a:r>
              <a:rPr lang="en-US" altLang="en-US" sz="1600" b="1" kern="0" baseline="0" dirty="0">
                <a:ea typeface="ＭＳ Ｐゴシック" panose="020B0600070205080204" pitchFamily="34" charset="-128"/>
              </a:rPr>
              <a:t>, …)</a:t>
            </a:r>
            <a:endParaRPr lang="en-US" altLang="en-US" sz="1600" b="1" kern="0" baseline="-25000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48F91-448C-C4F1-3801-4FE3FC6D850E}"/>
              </a:ext>
            </a:extLst>
          </p:cNvPr>
          <p:cNvSpPr txBox="1"/>
          <p:nvPr/>
        </p:nvSpPr>
        <p:spPr>
          <a:xfrm>
            <a:off x="4456501" y="5282624"/>
            <a:ext cx="4687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aseline="0" dirty="0">
                <a:latin typeface="+mj-lt"/>
              </a:rPr>
              <a:t>Convergence of the MCCC ionisation cross section. </a:t>
            </a:r>
          </a:p>
          <a:p>
            <a:r>
              <a:rPr lang="en-AU" sz="1400" baseline="0" dirty="0">
                <a:latin typeface="+mj-lt"/>
              </a:rPr>
              <a:t>Compared with a Spherical Complex Optical Potential (SCOP) presented by </a:t>
            </a:r>
            <a:r>
              <a:rPr lang="en-AU" sz="1400" baseline="0" dirty="0" err="1">
                <a:latin typeface="+mj-lt"/>
              </a:rPr>
              <a:t>Shelat</a:t>
            </a:r>
            <a:r>
              <a:rPr lang="en-AU" sz="1400" baseline="0" dirty="0">
                <a:latin typeface="+mj-lt"/>
              </a:rPr>
              <a:t> </a:t>
            </a:r>
            <a:r>
              <a:rPr lang="en-AU" sz="1400" i="1" baseline="0" dirty="0">
                <a:latin typeface="+mj-lt"/>
              </a:rPr>
              <a:t>et al</a:t>
            </a:r>
            <a:r>
              <a:rPr lang="en-AU" sz="1400" baseline="0" dirty="0">
                <a:latin typeface="+mj-lt"/>
              </a:rPr>
              <a:t> (2012, </a:t>
            </a:r>
            <a:r>
              <a:rPr lang="en-AU" sz="1400" i="1" baseline="0" dirty="0">
                <a:latin typeface="+mj-lt"/>
              </a:rPr>
              <a:t>Indian J. Phys. </a:t>
            </a:r>
            <a:r>
              <a:rPr lang="en-AU" sz="1400" b="1" baseline="0" dirty="0">
                <a:latin typeface="+mj-lt"/>
              </a:rPr>
              <a:t>85</a:t>
            </a:r>
            <a:r>
              <a:rPr lang="en-AU" sz="1400" baseline="0" dirty="0">
                <a:latin typeface="+mj-lt"/>
              </a:rPr>
              <a:t> 1739).</a:t>
            </a:r>
            <a:endParaRPr lang="en-US" sz="1400" baseline="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7DF68-5DCB-891F-70BB-82C2ACA0728E}"/>
                  </a:ext>
                </a:extLst>
              </p:cNvPr>
              <p:cNvSpPr txBox="1"/>
              <p:nvPr/>
            </p:nvSpPr>
            <p:spPr>
              <a:xfrm>
                <a:off x="323528" y="5282624"/>
                <a:ext cx="39604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A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xcitation cross section of the </a:t>
                </a:r>
                <a:r>
                  <a:rPr lang="en-AU" sz="1400" baseline="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4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4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4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AU" sz="1400" b="0" i="0" baseline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400" baseline="0" dirty="0"/>
                  <a:t> </a:t>
                </a:r>
                <a:r>
                  <a:rPr lang="en-A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</a:t>
                </a:r>
                <a:r>
                  <a:rPr lang="en-AU" sz="14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LiH</a:t>
                </a:r>
                <a:r>
                  <a:rPr lang="en-A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compared with R-matrix calculation by Antony </a:t>
                </a:r>
                <a:r>
                  <a:rPr lang="en-AU" sz="14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</a:t>
                </a:r>
                <a:r>
                  <a:rPr lang="en-A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(2004, </a:t>
                </a:r>
                <a:r>
                  <a:rPr lang="en-AU" sz="140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 Phys. B </a:t>
                </a:r>
                <a:r>
                  <a:rPr lang="en-AU" sz="14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  <a:r>
                  <a:rPr lang="en-AU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1689).</a:t>
                </a:r>
                <a:endParaRPr lang="en-US" sz="1400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7DF68-5DCB-891F-70BB-82C2ACA07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82624"/>
                <a:ext cx="3960440" cy="738664"/>
              </a:xfrm>
              <a:prstGeom prst="rect">
                <a:avLst/>
              </a:prstGeom>
              <a:blipFill>
                <a:blip r:embed="rId3"/>
                <a:stretch>
                  <a:fillRect l="-319" t="-169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0A4BF5-0A2F-66FB-313E-41F02EF7F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496" y="1703035"/>
            <a:ext cx="4365000" cy="3492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7CE9976-49AC-5FF8-767B-498814C7421B}"/>
              </a:ext>
            </a:extLst>
          </p:cNvPr>
          <p:cNvGrpSpPr/>
          <p:nvPr/>
        </p:nvGrpSpPr>
        <p:grpSpPr>
          <a:xfrm>
            <a:off x="207000" y="1666643"/>
            <a:ext cx="4365000" cy="3492000"/>
            <a:chOff x="207000" y="1412776"/>
            <a:chExt cx="4365000" cy="349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17977D-D7E7-716D-8742-FCDBAC526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000" y="1412776"/>
              <a:ext cx="4365000" cy="349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EB0052-7965-978B-D370-F9E49ED4E49F}"/>
                    </a:ext>
                  </a:extLst>
                </p:cNvPr>
                <p:cNvSpPr txBox="1"/>
                <p:nvPr/>
              </p:nvSpPr>
              <p:spPr>
                <a:xfrm>
                  <a:off x="2217358" y="3463165"/>
                  <a:ext cx="7704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400" baseline="0" dirty="0"/>
                    <a:t>B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AU" sz="1400" b="0" i="1" baseline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4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AU" sz="1400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AU" sz="1400" b="0" i="0" baseline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a14:m>
                  <a:endParaRPr lang="en-US" sz="1400" baseline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EB0052-7965-978B-D370-F9E49ED4E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358" y="3463165"/>
                  <a:ext cx="770466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4000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BA2680-B7ED-6189-2347-4620DC712DD3}"/>
                  </a:ext>
                </a:extLst>
              </p:cNvPr>
              <p:cNvSpPr txBox="1"/>
              <p:nvPr/>
            </p:nvSpPr>
            <p:spPr>
              <a:xfrm>
                <a:off x="1403648" y="3717032"/>
                <a:ext cx="770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aseline="0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4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4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4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AU" sz="14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400" b="0" i="0" baseline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4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400" baseline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BA2680-B7ED-6189-2347-4620DC71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17032"/>
                <a:ext cx="770466" cy="307777"/>
              </a:xfrm>
              <a:prstGeom prst="rect">
                <a:avLst/>
              </a:prstGeom>
              <a:blipFill>
                <a:blip r:embed="rId7"/>
                <a:stretch>
                  <a:fillRect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99C613-1BFF-672E-4923-CA6B9D54B256}"/>
              </a:ext>
            </a:extLst>
          </p:cNvPr>
          <p:cNvCxnSpPr/>
          <p:nvPr/>
        </p:nvCxnSpPr>
        <p:spPr>
          <a:xfrm>
            <a:off x="2021714" y="387762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54F963-9C6F-61C7-3AF0-F4E8C2FB1A26}"/>
              </a:ext>
            </a:extLst>
          </p:cNvPr>
          <p:cNvGrpSpPr/>
          <p:nvPr/>
        </p:nvGrpSpPr>
        <p:grpSpPr>
          <a:xfrm>
            <a:off x="6588224" y="207092"/>
            <a:ext cx="2376264" cy="1133676"/>
            <a:chOff x="8031118" y="2428569"/>
            <a:chExt cx="3827962" cy="199434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8B8DD2-1288-496C-0DFD-9378CD7DE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9770" y="2655485"/>
              <a:ext cx="1399590" cy="687325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A1DE5CD-7109-5318-672B-855C1FC5A14D}"/>
                </a:ext>
              </a:extLst>
            </p:cNvPr>
            <p:cNvCxnSpPr>
              <a:cxnSpLocks/>
            </p:cNvCxnSpPr>
            <p:nvPr/>
          </p:nvCxnSpPr>
          <p:spPr>
            <a:xfrm>
              <a:off x="8614442" y="3342811"/>
              <a:ext cx="2874579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62BE03-E7EA-F6FD-0338-9A0E244741D6}"/>
                </a:ext>
              </a:extLst>
            </p:cNvPr>
            <p:cNvSpPr/>
            <p:nvPr/>
          </p:nvSpPr>
          <p:spPr>
            <a:xfrm>
              <a:off x="8477808" y="3206177"/>
              <a:ext cx="273269" cy="27326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56367D-D10E-7989-E5DB-1B836F5A9E67}"/>
                </a:ext>
              </a:extLst>
            </p:cNvPr>
            <p:cNvSpPr/>
            <p:nvPr/>
          </p:nvSpPr>
          <p:spPr>
            <a:xfrm flipH="1">
              <a:off x="11484349" y="3290258"/>
              <a:ext cx="105105" cy="10510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Doughnut 14">
              <a:extLst>
                <a:ext uri="{FF2B5EF4-FFF2-40B4-BE49-F238E27FC236}">
                  <a16:creationId xmlns:a16="http://schemas.microsoft.com/office/drawing/2014/main" id="{10E19C6E-4EB4-7C79-E9C9-2FD20DE6525A}"/>
                </a:ext>
              </a:extLst>
            </p:cNvPr>
            <p:cNvSpPr/>
            <p:nvPr/>
          </p:nvSpPr>
          <p:spPr>
            <a:xfrm>
              <a:off x="8031118" y="2759487"/>
              <a:ext cx="1166648" cy="1166648"/>
            </a:xfrm>
            <a:prstGeom prst="donut">
              <a:avLst>
                <a:gd name="adj" fmla="val 487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5608526-12D2-6558-39DC-C59CD9A68696}"/>
                    </a:ext>
                  </a:extLst>
                </p:cNvPr>
                <p:cNvSpPr txBox="1"/>
                <p:nvPr/>
              </p:nvSpPr>
              <p:spPr>
                <a:xfrm>
                  <a:off x="8110641" y="3943063"/>
                  <a:ext cx="1007602" cy="479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/>
                    <a:t>Li</a:t>
                  </a:r>
                  <a:r>
                    <a:rPr lang="en-US" sz="1200" baseline="30000"/>
                    <a:t>+</a:t>
                  </a:r>
                  <a:r>
                    <a:rPr lang="en-US" sz="1200"/>
                    <a:t> (</a:t>
                  </a:r>
                  <a14:m>
                    <m:oMath xmlns:m="http://schemas.openxmlformats.org/officeDocument/2006/math">
                      <m:r>
                        <a:rPr lang="en-AU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AU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200"/>
                    <a:t>)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5608526-12D2-6558-39DC-C59CD9A68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641" y="3943063"/>
                  <a:ext cx="1007602" cy="479846"/>
                </a:xfrm>
                <a:prstGeom prst="rect">
                  <a:avLst/>
                </a:prstGeom>
                <a:blipFill>
                  <a:blip r:embed="rId8"/>
                  <a:stretch>
                    <a:fillRect t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30D4CB-2EDA-DBF1-A63F-B5C737574B2F}"/>
                </a:ext>
              </a:extLst>
            </p:cNvPr>
            <p:cNvSpPr txBox="1"/>
            <p:nvPr/>
          </p:nvSpPr>
          <p:spPr>
            <a:xfrm>
              <a:off x="11322413" y="3479447"/>
              <a:ext cx="536667" cy="3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</a:t>
              </a:r>
              <a:r>
                <a:rPr lang="en-US" sz="1200" baseline="30000" dirty="0"/>
                <a:t>+</a:t>
              </a:r>
              <a:endParaRPr lang="en-US" sz="1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79D830-4180-96B6-71D9-AFB0F4AEB064}"/>
                </a:ext>
              </a:extLst>
            </p:cNvPr>
            <p:cNvSpPr txBox="1"/>
            <p:nvPr/>
          </p:nvSpPr>
          <p:spPr>
            <a:xfrm>
              <a:off x="9906886" y="3342810"/>
              <a:ext cx="289448" cy="3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R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3EC3DD-D04A-C2BD-59B9-DFC2A442E3FF}"/>
                </a:ext>
              </a:extLst>
            </p:cNvPr>
            <p:cNvSpPr/>
            <p:nvPr/>
          </p:nvSpPr>
          <p:spPr>
            <a:xfrm>
              <a:off x="10009360" y="2570985"/>
              <a:ext cx="84500" cy="84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593948-B4CB-2094-8DFE-BDB750D0A47F}"/>
                </a:ext>
              </a:extLst>
            </p:cNvPr>
            <p:cNvSpPr txBox="1"/>
            <p:nvPr/>
          </p:nvSpPr>
          <p:spPr>
            <a:xfrm>
              <a:off x="10093859" y="2428569"/>
              <a:ext cx="573381" cy="3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baseline="30000" dirty="0"/>
                <a:t>-</a:t>
              </a:r>
              <a:endParaRPr lang="en-US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CE7FDB-A767-38AF-CAEA-9CEA2C11AA9D}"/>
                </a:ext>
              </a:extLst>
            </p:cNvPr>
            <p:cNvSpPr txBox="1"/>
            <p:nvPr/>
          </p:nvSpPr>
          <p:spPr>
            <a:xfrm>
              <a:off x="9146531" y="2613235"/>
              <a:ext cx="424468" cy="3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aseline="0" dirty="0"/>
                <a:t>r</a:t>
              </a:r>
              <a:r>
                <a:rPr lang="en-US" sz="800" baseline="-25000" dirty="0"/>
                <a:t>1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8544BD2F-3DBE-EE02-5438-36629070B8DA}"/>
              </a:ext>
            </a:extLst>
          </p:cNvPr>
          <p:cNvSpPr/>
          <p:nvPr/>
        </p:nvSpPr>
        <p:spPr>
          <a:xfrm>
            <a:off x="8047937" y="500646"/>
            <a:ext cx="52455" cy="480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5378FA-0093-3511-59FC-69CE62C468FB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7035149" y="536516"/>
            <a:ext cx="976319" cy="19027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77950A-8F06-0326-9285-6F4B087E4859}"/>
              </a:ext>
            </a:extLst>
          </p:cNvPr>
          <p:cNvSpPr txBox="1"/>
          <p:nvPr/>
        </p:nvSpPr>
        <p:spPr>
          <a:xfrm>
            <a:off x="7524328" y="405244"/>
            <a:ext cx="263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/>
              <a:t>r</a:t>
            </a:r>
            <a:r>
              <a:rPr lang="en-US" sz="800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78D85-4361-FF35-D0D3-034A5FAF5B88}"/>
                  </a:ext>
                </a:extLst>
              </p:cNvPr>
              <p:cNvSpPr txBox="1"/>
              <p:nvPr/>
            </p:nvSpPr>
            <p:spPr>
              <a:xfrm>
                <a:off x="1441373" y="1124744"/>
                <a:ext cx="4010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aseline="0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AU" sz="12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baseline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baseline="0" dirty="0"/>
                  <a:t>, </a:t>
                </a:r>
                <a:r>
                  <a:rPr lang="en-AU" sz="1200" baseline="0" dirty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aseline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baseline="0" dirty="0"/>
                  <a:t>, 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aseline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AU" sz="1200" baseline="0" dirty="0"/>
                  <a:t>, </a:t>
                </a:r>
                <a:r>
                  <a:rPr lang="en-US" sz="1200" baseline="0" dirty="0"/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aseline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AU" sz="1200" baseline="0" dirty="0"/>
                  <a:t>,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aseline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AU" sz="1200" baseline="0" dirty="0"/>
                  <a:t>,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aseline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baseline="0" dirty="0"/>
                  <a:t>, </a:t>
                </a:r>
                <a:r>
                  <a:rPr lang="en-AU" sz="1200" baseline="0" dirty="0"/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aseline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baseline="0" dirty="0"/>
                  <a:t>, </a:t>
                </a:r>
                <a:r>
                  <a:rPr lang="en-AU" sz="1200" baseline="0" dirty="0"/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aseline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200" baseline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78D85-4361-FF35-D0D3-034A5FAF5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73" y="1124744"/>
                <a:ext cx="4010828" cy="276999"/>
              </a:xfrm>
              <a:prstGeom prst="rect">
                <a:avLst/>
              </a:prstGeom>
              <a:blipFill>
                <a:blip r:embed="rId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8E90C2-CEF0-838D-0625-D0D2DB94ACDD}"/>
                  </a:ext>
                </a:extLst>
              </p:cNvPr>
              <p:cNvSpPr txBox="1"/>
              <p:nvPr/>
            </p:nvSpPr>
            <p:spPr>
              <a:xfrm>
                <a:off x="467544" y="1135777"/>
                <a:ext cx="7704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baseline="0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AU" sz="12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baseline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200" baseline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8E90C2-CEF0-838D-0625-D0D2DB94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35777"/>
                <a:ext cx="770466" cy="276999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287E79-8664-B9B6-F9C9-FDBF3730BA93}"/>
              </a:ext>
            </a:extLst>
          </p:cNvPr>
          <p:cNvCxnSpPr/>
          <p:nvPr/>
        </p:nvCxnSpPr>
        <p:spPr>
          <a:xfrm>
            <a:off x="1085610" y="128533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B25C69-80C5-D781-DA89-4B6339779097}"/>
                  </a:ext>
                </a:extLst>
              </p:cNvPr>
              <p:cNvSpPr txBox="1"/>
              <p:nvPr/>
            </p:nvSpPr>
            <p:spPr>
              <a:xfrm>
                <a:off x="1441373" y="1421177"/>
                <a:ext cx="4010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aseline="0" dirty="0"/>
                  <a:t>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AU" sz="12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="0" i="0" baseline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baseline="0" dirty="0"/>
                  <a:t>, 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aseline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200" baseline="0" dirty="0"/>
                  <a:t>, 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aseline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200" baseline="0" dirty="0"/>
                  <a:t>, j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aseline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200" baseline="0" dirty="0"/>
                  <a:t>, </a:t>
                </a:r>
                <a:r>
                  <a:rPr lang="en-AU" sz="1200" baseline="0" dirty="0"/>
                  <a:t>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1200" baseline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baseline="0" dirty="0"/>
                  <a:t>,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="0" i="0" baseline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200" baseline="0" dirty="0"/>
                  <a:t>,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aseline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200" baseline="0" dirty="0"/>
                  <a:t>, J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2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i="1" baseline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AU" sz="1200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AU" sz="1200" b="0" i="0" baseline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200" baseline="0" dirty="0"/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B25C69-80C5-D781-DA89-4B6339779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73" y="1421177"/>
                <a:ext cx="4010828" cy="276999"/>
              </a:xfrm>
              <a:prstGeom prst="rect">
                <a:avLst/>
              </a:prstGeom>
              <a:blipFill>
                <a:blip r:embed="rId11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C85090-004A-E2CB-917A-8BA3390B2371}"/>
              </a:ext>
            </a:extLst>
          </p:cNvPr>
          <p:cNvCxnSpPr/>
          <p:nvPr/>
        </p:nvCxnSpPr>
        <p:spPr>
          <a:xfrm>
            <a:off x="1085610" y="1581765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86371D89-ADA5-FD98-4599-C0F704DFC12C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(17)</a:t>
            </a:r>
          </a:p>
        </p:txBody>
      </p:sp>
    </p:spTree>
    <p:extLst>
      <p:ext uri="{BB962C8B-B14F-4D97-AF65-F5344CB8AC3E}">
        <p14:creationId xmlns:p14="http://schemas.microsoft.com/office/powerpoint/2010/main" val="72472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712FCC7-FF11-E971-5868-0044E0AF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5" y="188639"/>
            <a:ext cx="28083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b="1" kern="0" baseline="0" dirty="0">
                <a:ea typeface="ＭＳ Ｐゴシック" panose="020B0600070205080204" pitchFamily="34" charset="-128"/>
              </a:rPr>
              <a:t>Beyond H</a:t>
            </a:r>
            <a:r>
              <a:rPr lang="en-US" altLang="en-US" sz="2800" b="1" kern="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b="1" kern="0" baseline="0" dirty="0">
                <a:ea typeface="ＭＳ Ｐゴシック" panose="020B0600070205080204" pitchFamily="34" charset="-128"/>
              </a:rPr>
              <a:t>: H</a:t>
            </a:r>
            <a:r>
              <a:rPr lang="en-US" altLang="en-US" sz="2800" b="1" kern="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b="1" kern="0" dirty="0">
                <a:ea typeface="ＭＳ Ｐゴシック" panose="020B0600070205080204" pitchFamily="34" charset="-128"/>
              </a:rPr>
              <a:t>+</a:t>
            </a:r>
            <a:endParaRPr lang="en-US" altLang="en-US" sz="2800" b="1" kern="0" baseline="0" dirty="0">
              <a:ea typeface="ＭＳ Ｐゴシック" panose="020B0600070205080204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73887-7F15-ACEE-DD38-F71F8721D826}"/>
              </a:ext>
            </a:extLst>
          </p:cNvPr>
          <p:cNvSpPr txBox="1"/>
          <p:nvPr/>
        </p:nvSpPr>
        <p:spPr>
          <a:xfrm>
            <a:off x="179512" y="4852317"/>
            <a:ext cx="4320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aseline="0" dirty="0"/>
              <a:t>Comparison of the MCCC-AN(61,6) total dissociative excitation cross section with (</a:t>
            </a:r>
            <a:r>
              <a:rPr lang="en-AU" sz="1200" baseline="0" dirty="0" err="1"/>
              <a:t>Lecointre</a:t>
            </a:r>
            <a:r>
              <a:rPr lang="en-AU" sz="1200" baseline="0" dirty="0"/>
              <a:t> et al, 2009, J. Phys. B, 42 075201), (Jensen J. et al, 2001, Phys. Rev. A, 63 052701), the fixed-nuclei R-Matrix results of (</a:t>
            </a:r>
            <a:r>
              <a:rPr lang="en-AU" sz="1200" baseline="0" dirty="0" err="1"/>
              <a:t>Gorfinkiel</a:t>
            </a:r>
            <a:r>
              <a:rPr lang="en-AU" sz="1200" baseline="0" dirty="0"/>
              <a:t> J. D. and Tennyson J. 2005, </a:t>
            </a:r>
            <a:r>
              <a:rPr lang="en-AU" sz="1200" baseline="0" dirty="0" err="1"/>
              <a:t>J.Phys.B</a:t>
            </a:r>
            <a:r>
              <a:rPr lang="en-AU" sz="1200" baseline="0" dirty="0"/>
              <a:t>, 38 1607) and the adiabatic complex-Kohn results of (Orel A. 1992, Phys. Rev. A, 46 1333).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576D7844-48ED-AFCF-D872-A9BCA60411E4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(18)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88F2153-F0B2-660E-6444-3431E2F9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45683"/>
            <a:ext cx="29523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 kern="0" baseline="0" dirty="0">
                <a:ea typeface="ＭＳ Ｐゴシック" panose="020B0600070205080204" pitchFamily="34" charset="-128"/>
              </a:rPr>
              <a:t>R. Horton </a:t>
            </a:r>
            <a:r>
              <a:rPr lang="en-US" altLang="en-US" sz="1400" kern="0" baseline="0" dirty="0" err="1">
                <a:ea typeface="ＭＳ Ｐゴシック" panose="020B0600070205080204" pitchFamily="34" charset="-128"/>
              </a:rPr>
              <a:t>etal</a:t>
            </a:r>
            <a:r>
              <a:rPr lang="en-US" altLang="en-US" sz="1400" kern="0" baseline="0" dirty="0">
                <a:ea typeface="ＭＳ Ｐゴシック" panose="020B0600070205080204" pitchFamily="34" charset="-128"/>
              </a:rPr>
              <a:t>,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400" kern="0" baseline="0" dirty="0">
                <a:ea typeface="ＭＳ Ｐゴシック" panose="020B0600070205080204" pitchFamily="34" charset="-128"/>
              </a:rPr>
              <a:t>Phys.  Rev. Lett. 134, 063001 (2025)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400" kern="0" baseline="0" dirty="0">
                <a:ea typeface="ＭＳ Ｐゴシック" panose="020B0600070205080204" pitchFamily="34" charset="-128"/>
              </a:rPr>
              <a:t>Phys. Rev. A 111, 022802 (2025)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1400" kern="0" baseline="0" dirty="0">
                <a:ea typeface="ＭＳ Ｐゴシック" panose="020B0600070205080204" pitchFamily="34" charset="-128"/>
              </a:rPr>
              <a:t>Phys. Rev A 111, 062817 (2025)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AFB529-0A49-B74B-5229-EE14E3B4C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8" y="1323925"/>
            <a:ext cx="3972440" cy="3465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816AA8-8678-1D62-FC50-0ED52B37D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35" y="1395197"/>
            <a:ext cx="3972440" cy="34656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25048A-2270-5D3B-C0F9-0F4C0A59ABA7}"/>
              </a:ext>
            </a:extLst>
          </p:cNvPr>
          <p:cNvSpPr txBox="1"/>
          <p:nvPr/>
        </p:nvSpPr>
        <p:spPr>
          <a:xfrm>
            <a:off x="5220072" y="4844766"/>
            <a:ext cx="37444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1200" baseline="0" dirty="0">
                <a:solidFill>
                  <a:srgbClr val="1B2A2D"/>
                </a:solidFill>
                <a:effectLst/>
                <a:latin typeface="Helvetica" pitchFamily="2" charset="0"/>
              </a:rPr>
              <a:t>Experimental total dissociative ionisation cross section of (</a:t>
            </a:r>
            <a:r>
              <a:rPr lang="en-AU" sz="1200" baseline="0" dirty="0" err="1">
                <a:solidFill>
                  <a:srgbClr val="1B2A2D"/>
                </a:solidFill>
                <a:effectLst/>
                <a:latin typeface="Helvetica" pitchFamily="2" charset="0"/>
              </a:rPr>
              <a:t>Lecointre</a:t>
            </a:r>
            <a:r>
              <a:rPr lang="en-AU" sz="1200" baseline="0" dirty="0">
                <a:solidFill>
                  <a:srgbClr val="1B2A2D"/>
                </a:solidFill>
                <a:effectLst/>
                <a:latin typeface="Helvetica" pitchFamily="2" charset="0"/>
              </a:rPr>
              <a:t> et al, 2009, J. Phys. B, 42 075201), the fixed-nuclei R-Matrix results of (</a:t>
            </a:r>
            <a:r>
              <a:rPr lang="en-AU" sz="1200" baseline="0" dirty="0" err="1">
                <a:solidFill>
                  <a:srgbClr val="1B2A2D"/>
                </a:solidFill>
                <a:effectLst/>
                <a:latin typeface="Helvetica" pitchFamily="2" charset="0"/>
              </a:rPr>
              <a:t>Gorfinkiel</a:t>
            </a:r>
            <a:r>
              <a:rPr lang="en-AU" sz="1200" baseline="0" dirty="0">
                <a:solidFill>
                  <a:srgbClr val="1B2A2D"/>
                </a:solidFill>
                <a:latin typeface="Helvetica" pitchFamily="2" charset="0"/>
              </a:rPr>
              <a:t> </a:t>
            </a:r>
            <a:r>
              <a:rPr lang="en-AU" sz="1200" baseline="0" dirty="0">
                <a:solidFill>
                  <a:srgbClr val="1B2A2D"/>
                </a:solidFill>
                <a:effectLst/>
                <a:latin typeface="Helvetica" pitchFamily="2" charset="0"/>
              </a:rPr>
              <a:t>J. D. and Tennyson J. 2005, </a:t>
            </a:r>
            <a:r>
              <a:rPr lang="en-AU" sz="1200" baseline="0" dirty="0" err="1">
                <a:solidFill>
                  <a:srgbClr val="1B2A2D"/>
                </a:solidFill>
                <a:effectLst/>
                <a:latin typeface="Helvetica" pitchFamily="2" charset="0"/>
              </a:rPr>
              <a:t>J.Phys.B</a:t>
            </a:r>
            <a:r>
              <a:rPr lang="en-AU" sz="1200" baseline="0" dirty="0">
                <a:solidFill>
                  <a:srgbClr val="1B2A2D"/>
                </a:solidFill>
                <a:effectLst/>
                <a:latin typeface="Helvetica" pitchFamily="2" charset="0"/>
              </a:rPr>
              <a:t> 38 1607) and present SCB-AN(778,6) model.</a:t>
            </a:r>
          </a:p>
        </p:txBody>
      </p:sp>
      <p:pic>
        <p:nvPicPr>
          <p:cNvPr id="23" name="Picture 22" descr="A triangle with black lines and dots&#10;&#10;AI-generated content may be incorrect.">
            <a:extLst>
              <a:ext uri="{FF2B5EF4-FFF2-40B4-BE49-F238E27FC236}">
                <a16:creationId xmlns:a16="http://schemas.microsoft.com/office/drawing/2014/main" id="{7076013F-19D1-C9C0-5AB6-B1AAA598B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64" y="188640"/>
            <a:ext cx="3228896" cy="10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1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5877BB2-29C7-5B66-8287-99600F3C8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006" y="973102"/>
            <a:ext cx="8281987" cy="432810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A comprehensive set of cross sections for electron collisions with H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isotopologues</a:t>
            </a:r>
            <a:r>
              <a:rPr lang="en-US" altLang="en-US" sz="2000" dirty="0">
                <a:ea typeface="ＭＳ Ｐゴシック" panose="020B0600070205080204" pitchFamily="34" charset="-128"/>
              </a:rPr>
              <a:t>: elastic, electronic, vibrational, rotational excitations, dissociation, ionization, more than 70,000 entries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The dataset is available through open-access web databases (mccc-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db.org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LXCat</a:t>
            </a:r>
            <a:r>
              <a:rPr lang="en-US" altLang="en-US" sz="2000" dirty="0">
                <a:ea typeface="ＭＳ Ｐゴシック" panose="020B0600070205080204" pitchFamily="34" charset="-128"/>
              </a:rPr>
              <a:t>, ATOMDB)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Electron impact on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HeH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New results for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LiH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H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+</a:t>
            </a:r>
            <a:r>
              <a:rPr lang="en-US" altLang="en-US" sz="2000" dirty="0">
                <a:ea typeface="ＭＳ Ｐゴシック" panose="020B0600070205080204" pitchFamily="34" charset="-128"/>
              </a:rPr>
              <a:t> are published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Future directions: </a:t>
            </a:r>
          </a:p>
          <a:p>
            <a:pPr marL="0" indent="0" eaLnBrk="1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more complex diatomic  molecules: O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NO, CO,… and beyond… H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O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B4455DE-8CE1-B462-8BCA-68D33B90C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4666"/>
            <a:ext cx="7054552" cy="500038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Conclusions and future directions</a:t>
            </a:r>
            <a:endParaRPr lang="en-AU" altLang="en-US" sz="2800" b="1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2FFF328-06A1-44F6-FF15-3A672A54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" y="5304308"/>
            <a:ext cx="77692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49263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" pitchFamily="2" charset="0"/>
              <a:buNone/>
            </a:pPr>
            <a:r>
              <a:rPr lang="en-US" altLang="en-US" sz="3600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Thank you</a:t>
            </a:r>
            <a:endParaRPr lang="en-AU" altLang="en-US" sz="3600" baseline="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49DFE064-2D45-60D7-B99D-A34E4B89A614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C136601C-ED97-E4AD-F279-FE07BFF3FC81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30287-8486-06BF-6B4A-D68FC072D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3" y="1556792"/>
            <a:ext cx="2362200" cy="336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6B5AB-06D9-2AD6-76E2-F3EA97F8C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571213"/>
            <a:ext cx="5928503" cy="33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5D441F-6A48-D616-7EA2-99DBFEF7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2827"/>
            <a:ext cx="7704856" cy="53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2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AU" altLang="en-US" sz="2800" b="1" kern="0" baseline="0" dirty="0">
                <a:ea typeface="ＭＳ Ｐゴシック" panose="020B0600070205080204" pitchFamily="34" charset="-128"/>
              </a:rPr>
              <a:t>Content</a:t>
            </a:r>
          </a:p>
        </p:txBody>
      </p:sp>
      <p:sp>
        <p:nvSpPr>
          <p:cNvPr id="3" name="TextBox 87">
            <a:extLst>
              <a:ext uri="{FF2B5EF4-FFF2-40B4-BE49-F238E27FC236}">
                <a16:creationId xmlns:a16="http://schemas.microsoft.com/office/drawing/2014/main" id="{D89C8D42-B389-BC1E-3E7D-03B05018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9165"/>
            <a:ext cx="5616624" cy="3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collisions with molecules: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MCCC method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AU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AU" altLang="en-US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isotopologues</a:t>
            </a:r>
            <a:endParaRPr lang="en-AU" alt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Results &amp; applications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Beyond H</a:t>
            </a:r>
            <a:r>
              <a:rPr lang="en-AU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AU" altLang="en-US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HeH</a:t>
            </a:r>
            <a:r>
              <a:rPr lang="en-A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AU" altLang="en-US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LiH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AU" altLang="en-US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</a:t>
            </a:r>
            <a:r>
              <a:rPr lang="en-AU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Cs</a:t>
            </a:r>
            <a:r>
              <a:rPr lang="en-AU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altLang="en-US" sz="20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CsRb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</a:t>
            </a:r>
            <a:r>
              <a:rPr lang="en-AU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A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AU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alt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O,…</a:t>
            </a:r>
            <a:endParaRPr lang="en-A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D00BF42-0D71-BAC2-774F-4A73B50D98F0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2557" y="784423"/>
            <a:ext cx="4392611" cy="15388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aseline="0" dirty="0"/>
              <a:t>Born-Oppenheimer approximation</a:t>
            </a:r>
            <a:endParaRPr lang="en-US" sz="2000" baseline="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aseline="0" dirty="0"/>
              <a:t>Fixed-nuclei approximation, </a:t>
            </a:r>
            <a:r>
              <a:rPr lang="en-US" sz="1600" i="1" baseline="0" dirty="0"/>
              <a:t>R =</a:t>
            </a:r>
            <a:r>
              <a:rPr lang="en-US" sz="1600" baseline="0" dirty="0"/>
              <a:t> fixed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aseline="0" dirty="0"/>
              <a:t>Diagonalization of the target Hamiltonian </a:t>
            </a:r>
            <a:r>
              <a:rPr lang="en-US" sz="1600" i="1" baseline="0" dirty="0"/>
              <a:t>H</a:t>
            </a:r>
            <a:r>
              <a:rPr lang="en-US" sz="1600" i="1" baseline="-25000" dirty="0"/>
              <a:t>T</a:t>
            </a:r>
            <a:r>
              <a:rPr lang="en-US" sz="1600" baseline="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600" baseline="0" dirty="0"/>
              <a:t>      in a </a:t>
            </a:r>
            <a:r>
              <a:rPr lang="en-US" sz="1600" baseline="0" dirty="0" err="1"/>
              <a:t>Sturmian</a:t>
            </a:r>
            <a:r>
              <a:rPr lang="en-US" sz="1600" baseline="0" dirty="0"/>
              <a:t> (Laguerre) basis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016" y="1602411"/>
            <a:ext cx="439261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aseline="0" dirty="0">
                <a:latin typeface="+mj-lt"/>
              </a:rPr>
              <a:t>modeling of </a:t>
            </a:r>
            <a:r>
              <a:rPr lang="en-US" sz="1600" i="1" baseline="0" dirty="0">
                <a:latin typeface="+mj-lt"/>
              </a:rPr>
              <a:t>infinite</a:t>
            </a:r>
            <a:r>
              <a:rPr lang="en-US" sz="1600" baseline="0" dirty="0">
                <a:latin typeface="+mj-lt"/>
              </a:rPr>
              <a:t> number of bound &amp; continuum states with a </a:t>
            </a:r>
            <a:r>
              <a:rPr lang="en-US" sz="1600" i="1" baseline="0" dirty="0">
                <a:latin typeface="+mj-lt"/>
              </a:rPr>
              <a:t>finite</a:t>
            </a:r>
            <a:r>
              <a:rPr lang="en-US" sz="1600" baseline="0" dirty="0">
                <a:latin typeface="+mj-lt"/>
              </a:rPr>
              <a:t> number of </a:t>
            </a:r>
            <a:r>
              <a:rPr lang="en-US" sz="1600" baseline="0" dirty="0" err="1">
                <a:latin typeface="+mj-lt"/>
              </a:rPr>
              <a:t>pseudostates</a:t>
            </a:r>
            <a:r>
              <a:rPr lang="en-US" sz="1600" baseline="0" dirty="0">
                <a:latin typeface="+mj-lt"/>
              </a:rPr>
              <a:t>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09370"/>
              </p:ext>
            </p:extLst>
          </p:nvPr>
        </p:nvGraphicFramePr>
        <p:xfrm>
          <a:off x="4523876" y="2930922"/>
          <a:ext cx="3207091" cy="64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6300" imgH="431800" progId="Equation.3">
                  <p:embed/>
                </p:oleObj>
              </mc:Choice>
              <mc:Fallback>
                <p:oleObj name="Equation" r:id="rId2" imgW="2146300" imgH="431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876" y="2930922"/>
                        <a:ext cx="3207091" cy="642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223406" y="3125291"/>
            <a:ext cx="4503737" cy="4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marL="339725" indent="-339725" defTabSz="449263">
              <a:spcBef>
                <a:spcPts val="7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 i="1" baseline="0" dirty="0"/>
              <a:t>N</a:t>
            </a:r>
            <a:r>
              <a:rPr lang="en-US" sz="1600" baseline="0" dirty="0"/>
              <a:t>-state multi-channel expansion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57449"/>
              </p:ext>
            </p:extLst>
          </p:nvPr>
        </p:nvGraphicFramePr>
        <p:xfrm>
          <a:off x="4544921" y="3722863"/>
          <a:ext cx="4344247" cy="64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98800" imgH="457200" progId="Equation.3">
                  <p:embed/>
                </p:oleObj>
              </mc:Choice>
              <mc:Fallback>
                <p:oleObj name="Equation" r:id="rId4" imgW="30988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921" y="3722863"/>
                        <a:ext cx="4344247" cy="642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10190"/>
              </p:ext>
            </p:extLst>
          </p:nvPr>
        </p:nvGraphicFramePr>
        <p:xfrm>
          <a:off x="4860032" y="4394077"/>
          <a:ext cx="1613536" cy="47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500" imgH="431800" progId="Equation.3">
                  <p:embed/>
                </p:oleObj>
              </mc:Choice>
              <mc:Fallback>
                <p:oleObj name="Equation" r:id="rId6" imgW="1460500" imgH="431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394077"/>
                        <a:ext cx="1613536" cy="477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47786" y="188641"/>
            <a:ext cx="868871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2800" b="1" baseline="0" dirty="0">
                <a:latin typeface="Times New Roman" charset="0"/>
                <a:ea typeface="ＭＳ Ｐゴシック" charset="0"/>
                <a:cs typeface="ＭＳ Ｐゴシック" charset="0"/>
              </a:rPr>
              <a:t>MCCC method:  fixed-nuclei (FN) approach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12279" y="3628487"/>
            <a:ext cx="450373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marL="339725" indent="-339725" defTabSz="449263">
              <a:spcBef>
                <a:spcPts val="775"/>
              </a:spcBef>
              <a:buClr>
                <a:srgbClr val="000000"/>
              </a:buClr>
              <a:buSzPct val="100000"/>
              <a:buFont typeface="Times" charset="0"/>
              <a:buNone/>
            </a:pPr>
            <a:endParaRPr lang="en-US" sz="800" baseline="0" dirty="0"/>
          </a:p>
          <a:p>
            <a:pPr marL="339725" indent="-339725" defTabSz="449263">
              <a:spcBef>
                <a:spcPts val="7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 baseline="0" dirty="0"/>
              <a:t>Solve integral LS equation for the </a:t>
            </a:r>
            <a:r>
              <a:rPr lang="en-US" sz="1600" i="1" baseline="0" dirty="0"/>
              <a:t>T</a:t>
            </a:r>
            <a:r>
              <a:rPr lang="en-US" sz="1600" baseline="0" dirty="0"/>
              <a:t> matrix</a:t>
            </a:r>
          </a:p>
          <a:p>
            <a:pPr defTabSz="449263">
              <a:spcBef>
                <a:spcPts val="775"/>
              </a:spcBef>
              <a:buClr>
                <a:srgbClr val="000000"/>
              </a:buClr>
              <a:buSzPct val="100000"/>
            </a:pPr>
            <a:endParaRPr lang="en-US" sz="1200" baseline="0" dirty="0"/>
          </a:p>
          <a:p>
            <a:pPr marL="339725" indent="-339725" defTabSz="449263">
              <a:spcBef>
                <a:spcPts val="7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 baseline="0" dirty="0"/>
              <a:t>Cross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8E8E1-CAE4-C54F-8F3C-471AFE531356}"/>
              </a:ext>
            </a:extLst>
          </p:cNvPr>
          <p:cNvSpPr txBox="1"/>
          <p:nvPr/>
        </p:nvSpPr>
        <p:spPr>
          <a:xfrm>
            <a:off x="5022151" y="870691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0000"/>
                </a:solidFill>
                <a:latin typeface="+mj-lt"/>
              </a:rPr>
              <a:t>Solve for the electronic </a:t>
            </a:r>
          </a:p>
          <a:p>
            <a:r>
              <a:rPr lang="en-US" sz="1600" baseline="0" dirty="0">
                <a:solidFill>
                  <a:srgbClr val="000000"/>
                </a:solidFill>
                <a:latin typeface="+mj-lt"/>
              </a:rPr>
              <a:t>wave function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DA8259-289A-8941-92C0-AEE688331396}"/>
                  </a:ext>
                </a:extLst>
              </p:cNvPr>
              <p:cNvSpPr txBox="1"/>
              <p:nvPr/>
            </p:nvSpPr>
            <p:spPr>
              <a:xfrm>
                <a:off x="4314684" y="911285"/>
                <a:ext cx="418384" cy="4810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DA8259-289A-8941-92C0-AEE688331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684" y="911285"/>
                <a:ext cx="418384" cy="481094"/>
              </a:xfrm>
              <a:prstGeom prst="rect">
                <a:avLst/>
              </a:prstGeom>
              <a:blipFill>
                <a:blip r:embed="rId8"/>
                <a:stretch>
                  <a:fillRect l="-23529" r="-588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4E2A71-4E20-1744-8F6F-DFF995F1A775}"/>
                  </a:ext>
                </a:extLst>
              </p:cNvPr>
              <p:cNvSpPr txBox="1"/>
              <p:nvPr/>
            </p:nvSpPr>
            <p:spPr>
              <a:xfrm>
                <a:off x="4139952" y="1731933"/>
                <a:ext cx="418384" cy="4810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4E2A71-4E20-1744-8F6F-DFF995F1A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31933"/>
                <a:ext cx="418384" cy="481094"/>
              </a:xfrm>
              <a:prstGeom prst="rect">
                <a:avLst/>
              </a:prstGeom>
              <a:blipFill>
                <a:blip r:embed="rId9"/>
                <a:stretch>
                  <a:fillRect l="-22857"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89C74C4-0372-1345-BC44-07E7507B6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9072" y="2495799"/>
            <a:ext cx="2109607" cy="271746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3140DA7A-C242-214F-A53A-E25A31D9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86" y="5054664"/>
            <a:ext cx="807329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49263">
              <a:spcBef>
                <a:spcPts val="775"/>
              </a:spcBef>
              <a:buClr>
                <a:srgbClr val="000000"/>
              </a:buClr>
              <a:buSzPct val="100000"/>
            </a:pPr>
            <a:r>
              <a:rPr lang="en-US" sz="1600" baseline="0" dirty="0"/>
              <a:t>Why electron-molecule is difficult: no central potential </a:t>
            </a:r>
          </a:p>
          <a:p>
            <a:pPr defTabSz="449263">
              <a:spcBef>
                <a:spcPts val="775"/>
              </a:spcBef>
              <a:buClr>
                <a:srgbClr val="000000"/>
              </a:buClr>
              <a:buSzPct val="100000"/>
            </a:pPr>
            <a:r>
              <a:rPr lang="en-US" sz="1600" baseline="0" dirty="0">
                <a:sym typeface="Wingdings" pitchFamily="2" charset="2"/>
              </a:rPr>
              <a:t>        multi-channel expansion + projectile partial wave expansion lead to a very large size of</a:t>
            </a:r>
          </a:p>
          <a:p>
            <a:pPr defTabSz="449263">
              <a:spcBef>
                <a:spcPts val="775"/>
              </a:spcBef>
              <a:buClr>
                <a:srgbClr val="000000"/>
              </a:buClr>
              <a:buSzPct val="100000"/>
            </a:pPr>
            <a:r>
              <a:rPr lang="en-US" sz="1600" baseline="0" dirty="0">
                <a:sym typeface="Wingdings" pitchFamily="2" charset="2"/>
              </a:rPr>
              <a:t>           coupled equations,  to solve need fast computers, effective parallelization, </a:t>
            </a:r>
            <a:r>
              <a:rPr lang="en-US" sz="1600" baseline="0" dirty="0" err="1">
                <a:sym typeface="Wingdings" pitchFamily="2" charset="2"/>
              </a:rPr>
              <a:t>etc</a:t>
            </a:r>
            <a:r>
              <a:rPr lang="en-US" sz="1600" baseline="0" dirty="0">
                <a:sym typeface="Wingdings" pitchFamily="2" charset="2"/>
              </a:rPr>
              <a:t>…. </a:t>
            </a:r>
            <a:endParaRPr lang="en-US" sz="1600" baseline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AC3ACE2-986F-164D-A53D-F8FB224C2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31786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47786" y="188641"/>
            <a:ext cx="868871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2800" b="1" baseline="0" dirty="0">
                <a:latin typeface="Times New Roman" charset="0"/>
                <a:ea typeface="ＭＳ Ｐゴシック" charset="0"/>
                <a:cs typeface="ＭＳ Ｐゴシック" charset="0"/>
              </a:rPr>
              <a:t>MCCC method: adiabatic nuclei (AN) approach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961829" y="1484784"/>
          <a:ext cx="3930651" cy="44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200" imgH="342900" progId="Equation.3">
                  <p:embed/>
                </p:oleObj>
              </mc:Choice>
              <mc:Fallback>
                <p:oleObj name="Equation" r:id="rId2" imgW="3251200" imgH="34290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829" y="1484784"/>
                        <a:ext cx="3930651" cy="44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5485858" y="2843956"/>
          <a:ext cx="2172916" cy="57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431800" progId="Equation.3">
                  <p:embed/>
                </p:oleObj>
              </mc:Choice>
              <mc:Fallback>
                <p:oleObj name="Equation" r:id="rId4" imgW="1765300" imgH="431800" progId="Equation.3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858" y="2843956"/>
                        <a:ext cx="2172916" cy="574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4468176" y="1052736"/>
            <a:ext cx="4208280" cy="210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marL="285750" indent="-285750" defTabSz="449263">
              <a:spcBef>
                <a:spcPts val="775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aseline="0" dirty="0"/>
              <a:t>AN </a:t>
            </a:r>
            <a:r>
              <a:rPr lang="en-US" sz="1600" i="1" baseline="0" dirty="0"/>
              <a:t>T</a:t>
            </a:r>
            <a:r>
              <a:rPr lang="en-US" sz="1600" baseline="0" dirty="0"/>
              <a:t> matrix</a:t>
            </a:r>
          </a:p>
          <a:p>
            <a:pPr marL="285750" indent="-285750" defTabSz="449263">
              <a:spcBef>
                <a:spcPts val="775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800" i="1" baseline="0" dirty="0">
              <a:latin typeface="Symbol" charset="0"/>
            </a:endParaRPr>
          </a:p>
          <a:p>
            <a:pPr marL="285750" indent="-285750" defTabSz="449263">
              <a:spcBef>
                <a:spcPts val="775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1600" i="1" baseline="0" dirty="0">
              <a:latin typeface="Symbol" charset="0"/>
            </a:endParaRPr>
          </a:p>
          <a:p>
            <a:pPr marL="285750" indent="-285750" defTabSz="449263">
              <a:spcBef>
                <a:spcPts val="775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400" i="1" baseline="0" dirty="0">
              <a:latin typeface="Symbol" charset="0"/>
            </a:endParaRPr>
          </a:p>
          <a:p>
            <a:pPr marL="285750" indent="-285750" defTabSz="449263">
              <a:spcBef>
                <a:spcPts val="775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i="1" baseline="0" dirty="0" err="1">
                <a:latin typeface="Symbol" charset="0"/>
              </a:rPr>
              <a:t>j</a:t>
            </a:r>
            <a:r>
              <a:rPr lang="en-US" sz="1600" i="1" baseline="-25000" dirty="0" err="1"/>
              <a:t>n</a:t>
            </a:r>
            <a:r>
              <a:rPr lang="en-US" sz="1600" i="1" baseline="-25000" dirty="0" err="1">
                <a:latin typeface="Symbol" charset="0"/>
              </a:rPr>
              <a:t>m</a:t>
            </a:r>
            <a:r>
              <a:rPr lang="en-US" sz="1600" i="1" baseline="0" dirty="0"/>
              <a:t>(R) </a:t>
            </a:r>
            <a:r>
              <a:rPr lang="en-US" sz="1600" baseline="0" dirty="0"/>
              <a:t>are vibrational wave functions </a:t>
            </a:r>
            <a:endParaRPr lang="en-US" sz="1600" i="1" baseline="0" dirty="0"/>
          </a:p>
          <a:p>
            <a:pPr marL="285750" indent="-285750" defTabSz="449263">
              <a:spcBef>
                <a:spcPts val="775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600" baseline="0" dirty="0"/>
              <a:t>vibrationally-resolved cross </a:t>
            </a:r>
            <a:r>
              <a:rPr lang="en-US" sz="1600" baseline="0" dirty="0" err="1"/>
              <a:t>sectionsC</a:t>
            </a:r>
            <a:endParaRPr lang="en-US" sz="1600" i="1" baseline="0" dirty="0">
              <a:latin typeface="Symbol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5C561D08-769E-664E-A932-12A80417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4679153"/>
            <a:ext cx="5184576" cy="11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 defTabSz="457200"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 defTabSz="45720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 defTabSz="45720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600" baseline="0" dirty="0"/>
              <a:t>Spheroidal-coordinate formulation of the MCCC method</a:t>
            </a:r>
          </a:p>
          <a:p>
            <a:pPr marL="0" indent="0">
              <a:lnSpc>
                <a:spcPct val="150000"/>
              </a:lnSpc>
            </a:pPr>
            <a:r>
              <a:rPr lang="en-US" sz="1600" baseline="0" dirty="0"/>
              <a:t>Many FN calculations have to be performed on a grid of </a:t>
            </a:r>
            <a:r>
              <a:rPr lang="en-US" sz="1600" i="1" baseline="0" dirty="0"/>
              <a:t>R</a:t>
            </a:r>
          </a:p>
          <a:p>
            <a:pPr marL="0" indent="0">
              <a:lnSpc>
                <a:spcPct val="150000"/>
              </a:lnSpc>
            </a:pPr>
            <a:r>
              <a:rPr lang="en-US" sz="1600" baseline="0" dirty="0"/>
              <a:t>Computationally efficient / feasible  approach is required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345C7B-451B-4C46-B985-AEF617C18E07}"/>
              </a:ext>
            </a:extLst>
          </p:cNvPr>
          <p:cNvGrpSpPr/>
          <p:nvPr/>
        </p:nvGrpSpPr>
        <p:grpSpPr>
          <a:xfrm>
            <a:off x="323163" y="908720"/>
            <a:ext cx="4248837" cy="3471608"/>
            <a:chOff x="5646587" y="1288435"/>
            <a:chExt cx="3212380" cy="262971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BDF849-BDFB-464E-B97C-7B3E614E6908}"/>
                </a:ext>
              </a:extLst>
            </p:cNvPr>
            <p:cNvSpPr/>
            <p:nvPr/>
          </p:nvSpPr>
          <p:spPr>
            <a:xfrm>
              <a:off x="6091707" y="1374820"/>
              <a:ext cx="2604752" cy="2166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CC9E277-46F4-E942-B31E-F85200A6F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6587" y="1288435"/>
              <a:ext cx="3212380" cy="2629718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3" name="TextBox 2">
            <a:extLst>
              <a:ext uri="{FF2B5EF4-FFF2-40B4-BE49-F238E27FC236}">
                <a16:creationId xmlns:a16="http://schemas.microsoft.com/office/drawing/2014/main" id="{A8A45FD6-FDFC-924C-BB06-13E4FD4C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519" y="3492877"/>
            <a:ext cx="4021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>
              <a:defRPr sz="320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2pPr>
            <a:lvl3pPr defTabSz="457200">
              <a:defRPr sz="24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3pPr>
            <a:lvl4pPr defTabSz="45720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4pPr>
            <a:lvl5pPr defTabSz="45720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rgbClr val="000000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aseline="0" dirty="0"/>
              <a:t>computationally expensive (many </a:t>
            </a:r>
            <a:r>
              <a:rPr lang="en-US" sz="1600" i="1" baseline="0" dirty="0"/>
              <a:t>R</a:t>
            </a:r>
            <a:r>
              <a:rPr lang="en-US" sz="1600" baseline="0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aseline="0" dirty="0"/>
              <a:t>need high accuracy of FN model at large </a:t>
            </a:r>
            <a:r>
              <a:rPr lang="en-US" sz="1600" i="1" baseline="0" dirty="0"/>
              <a:t>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F77042-23EF-1349-9D33-02D2F5829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00976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1S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0" y="1124744"/>
            <a:ext cx="8112696" cy="432048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23728" y="608516"/>
            <a:ext cx="5832648" cy="52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sz="2000" b="1" kern="0" baseline="0" dirty="0">
                <a:solidFill>
                  <a:srgbClr val="800000"/>
                </a:solidFill>
                <a:ea typeface="ＭＳ Ｐゴシック" pitchFamily="34" charset="-128"/>
              </a:rPr>
              <a:t>e</a:t>
            </a:r>
            <a:r>
              <a:rPr lang="en-US" sz="2000" b="1" kern="0" dirty="0">
                <a:solidFill>
                  <a:srgbClr val="800000"/>
                </a:solidFill>
                <a:ea typeface="ＭＳ Ｐゴシック" pitchFamily="34" charset="-128"/>
              </a:rPr>
              <a:t>-</a:t>
            </a:r>
            <a:r>
              <a:rPr lang="en-US" sz="2000" b="1" kern="0" baseline="0" dirty="0">
                <a:solidFill>
                  <a:srgbClr val="800000"/>
                </a:solidFill>
                <a:ea typeface="ＭＳ Ｐゴシック" pitchFamily="34" charset="-128"/>
              </a:rPr>
              <a:t>-</a:t>
            </a:r>
            <a:r>
              <a:rPr lang="en-US" sz="2000" b="1" baseline="0" dirty="0">
                <a:solidFill>
                  <a:srgbClr val="800000"/>
                </a:solidFill>
                <a:ea typeface="ＭＳ Ｐゴシック" pitchFamily="34" charset="-128"/>
              </a:rPr>
              <a:t>H</a:t>
            </a:r>
            <a:r>
              <a:rPr lang="en-US" sz="2000" b="1" baseline="-25000" dirty="0">
                <a:solidFill>
                  <a:srgbClr val="800000"/>
                </a:solidFill>
                <a:ea typeface="ＭＳ Ｐゴシック" pitchFamily="34" charset="-128"/>
              </a:rPr>
              <a:t>2</a:t>
            </a:r>
            <a:r>
              <a:rPr lang="en-US" sz="2000" b="1" baseline="0" dirty="0">
                <a:solidFill>
                  <a:srgbClr val="800000"/>
                </a:solidFill>
                <a:ea typeface="ＭＳ Ｐゴシック" pitchFamily="34" charset="-128"/>
              </a:rPr>
              <a:t> excitation ICS: </a:t>
            </a:r>
            <a:r>
              <a:rPr lang="en-US" sz="2000" b="1" baseline="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 </a:t>
            </a:r>
            <a:r>
              <a:rPr lang="en-US" sz="2000" b="1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b="1" baseline="0" dirty="0">
                <a:solidFill>
                  <a:srgbClr val="800000"/>
                </a:solidFill>
                <a:latin typeface="Symbol" charset="2"/>
                <a:ea typeface="ＭＳ Ｐゴシック" charset="0"/>
                <a:cs typeface="Symbol" charset="2"/>
              </a:rPr>
              <a:t>S</a:t>
            </a:r>
            <a:r>
              <a:rPr lang="en-US" sz="2000" b="1" baseline="-25000" dirty="0">
                <a:solidFill>
                  <a:srgbClr val="800000"/>
                </a:solidFill>
                <a:ea typeface="ＭＳ Ｐゴシック" charset="0"/>
                <a:cs typeface="Symbol" charset="2"/>
              </a:rPr>
              <a:t>g</a:t>
            </a:r>
            <a:r>
              <a:rPr lang="en-US" sz="2000" b="1" dirty="0">
                <a:solidFill>
                  <a:srgbClr val="800000"/>
                </a:solidFill>
                <a:ea typeface="ＭＳ Ｐゴシック" charset="0"/>
                <a:cs typeface="Symbol" charset="2"/>
              </a:rPr>
              <a:t>+</a:t>
            </a:r>
            <a:r>
              <a:rPr lang="en-US" sz="2000" b="1" baseline="0" dirty="0">
                <a:solidFill>
                  <a:srgbClr val="800000"/>
                </a:solidFill>
                <a:ea typeface="ＭＳ Ｐゴシック" charset="0"/>
                <a:cs typeface="Symbol" charset="2"/>
              </a:rPr>
              <a:t> - Lyman band</a:t>
            </a:r>
            <a:endParaRPr lang="en-AU" sz="2000" b="1" dirty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929535"/>
            <a:ext cx="4824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400" baseline="0" dirty="0">
                <a:latin typeface="+mj-lt"/>
                <a:ea typeface="ＭＳ Ｐゴシック" pitchFamily="34" charset="-128"/>
                <a:cs typeface="+mn-cs"/>
              </a:rPr>
              <a:t>Zammit, Savage, Fursa &amp; Bray, </a:t>
            </a:r>
            <a:r>
              <a:rPr lang="is-I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Phys. Rev. A </a:t>
            </a:r>
            <a:r>
              <a:rPr lang="is-IS" sz="1400" b="1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95 </a:t>
            </a:r>
            <a:r>
              <a:rPr lang="is-IS" sz="1400" baseline="0" dirty="0">
                <a:solidFill>
                  <a:srgbClr val="000000"/>
                </a:solidFill>
                <a:latin typeface="Times New Roman"/>
                <a:ea typeface="ＭＳ Ｐゴシック" pitchFamily="34" charset="-128"/>
              </a:rPr>
              <a:t>(2017) 022708</a:t>
            </a:r>
            <a:endParaRPr lang="en-AU" sz="1400" baseline="0" dirty="0">
              <a:solidFill>
                <a:srgbClr val="000000"/>
              </a:solidFill>
              <a:latin typeface="Times New Roman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569495"/>
            <a:ext cx="8496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aseline="0" dirty="0">
                <a:latin typeface="Times New Roman" charset="0"/>
              </a:rPr>
              <a:t>SMC, RM ~  9-state</a:t>
            </a:r>
            <a:r>
              <a:rPr lang="en-AU" sz="1400" baseline="0" dirty="0">
                <a:latin typeface="+mj-lt"/>
              </a:rPr>
              <a:t>; </a:t>
            </a:r>
            <a:r>
              <a:rPr lang="en-AU" sz="1400" baseline="0" dirty="0">
                <a:latin typeface="+mj-lt"/>
                <a:ea typeface="ＭＳ Ｐゴシック" pitchFamily="34" charset="-128"/>
                <a:cs typeface="+mn-cs"/>
              </a:rPr>
              <a:t>recommended cross sections are due to Yoon </a:t>
            </a:r>
            <a:r>
              <a:rPr lang="en-AU" sz="1400" i="1" baseline="0" dirty="0">
                <a:latin typeface="+mj-lt"/>
                <a:ea typeface="ＭＳ Ｐゴシック" pitchFamily="34" charset="-128"/>
                <a:cs typeface="+mn-cs"/>
              </a:rPr>
              <a:t>et al.,  </a:t>
            </a:r>
            <a:r>
              <a:rPr lang="en-AU" sz="1400" baseline="0" dirty="0">
                <a:latin typeface="+mj-lt"/>
                <a:ea typeface="ＭＳ Ｐゴシック" pitchFamily="34" charset="-128"/>
                <a:cs typeface="+mn-cs"/>
              </a:rPr>
              <a:t>J. Phys. Chem. Ref. Data </a:t>
            </a:r>
            <a:r>
              <a:rPr lang="en-AU" sz="1400" b="1" baseline="0" dirty="0">
                <a:latin typeface="+mj-lt"/>
                <a:ea typeface="ＭＳ Ｐゴシック" pitchFamily="34" charset="-128"/>
                <a:cs typeface="+mn-cs"/>
              </a:rPr>
              <a:t>37</a:t>
            </a:r>
            <a:r>
              <a:rPr lang="en-AU" sz="1400" baseline="0" dirty="0">
                <a:latin typeface="+mj-lt"/>
                <a:ea typeface="ＭＳ Ｐゴシック" pitchFamily="34" charset="-128"/>
                <a:cs typeface="+mn-cs"/>
              </a:rPr>
              <a:t> (2008) 913</a:t>
            </a:r>
            <a:r>
              <a:rPr lang="en-AU" sz="1400" i="1" baseline="0" dirty="0">
                <a:latin typeface="+mj-lt"/>
                <a:ea typeface="ＭＳ Ｐゴシック" pitchFamily="34" charset="-128"/>
                <a:cs typeface="+mn-cs"/>
              </a:rPr>
              <a:t> </a:t>
            </a:r>
            <a:endParaRPr lang="en-AU" sz="1400" i="1" dirty="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03EC253-385F-1ECF-0092-F310F021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69" y="150337"/>
            <a:ext cx="7032576" cy="4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  <a:cs typeface="ＭＳ Ｐゴシック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sz="2800" b="1" kern="0" baseline="0" dirty="0">
                <a:solidFill>
                  <a:srgbClr val="800000"/>
                </a:solidFill>
                <a:ea typeface="ＭＳ Ｐゴシック" pitchFamily="34" charset="-128"/>
              </a:rPr>
              <a:t>Explicit demonstration of </a:t>
            </a:r>
            <a:r>
              <a:rPr lang="en-US" sz="2800" b="1" kern="0" baseline="0" dirty="0">
                <a:solidFill>
                  <a:srgbClr val="800000"/>
                </a:solidFill>
                <a:ea typeface="ＭＳ Ｐゴシック" charset="0"/>
              </a:rPr>
              <a:t>convergence</a:t>
            </a:r>
            <a:endParaRPr lang="en-AU" sz="2800" b="1" dirty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9E1652A-A58A-EFE2-2669-6BD26E22990F}"/>
              </a:ext>
            </a:extLst>
          </p:cNvPr>
          <p:cNvSpPr txBox="1">
            <a:spLocks/>
          </p:cNvSpPr>
          <p:nvPr/>
        </p:nvSpPr>
        <p:spPr>
          <a:xfrm>
            <a:off x="8138548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71293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948" y="4964791"/>
            <a:ext cx="8999997" cy="6300000"/>
          </a:xfrm>
          <a:prstGeom prst="rect">
            <a:avLst/>
          </a:prstGeom>
        </p:spPr>
      </p:pic>
      <p:pic>
        <p:nvPicPr>
          <p:cNvPr id="7" name="Picture 6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48" y="5117191"/>
            <a:ext cx="8999997" cy="6300000"/>
          </a:xfrm>
          <a:prstGeom prst="rect">
            <a:avLst/>
          </a:prstGeom>
        </p:spPr>
      </p:pic>
      <p:pic>
        <p:nvPicPr>
          <p:cNvPr id="9" name="Picture 8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48" y="5269591"/>
            <a:ext cx="8999997" cy="6300000"/>
          </a:xfrm>
          <a:prstGeom prst="rect">
            <a:avLst/>
          </a:prstGeom>
        </p:spPr>
      </p:pic>
      <p:pic>
        <p:nvPicPr>
          <p:cNvPr id="12" name="Picture 11" descr="Figure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272" y="11228945"/>
            <a:ext cx="8999988" cy="63000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12938" y="27890224"/>
          <a:ext cx="40624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200" imgH="457200" progId="Equation.3">
                  <p:embed/>
                </p:oleObj>
              </mc:Choice>
              <mc:Fallback>
                <p:oleObj name="Equation" r:id="rId5" imgW="1473200" imgH="457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2938" y="27890224"/>
                        <a:ext cx="4062412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57925" y="27836249"/>
          <a:ext cx="346710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300" imgH="469900" progId="Equation.3">
                  <p:embed/>
                </p:oleObj>
              </mc:Choice>
              <mc:Fallback>
                <p:oleObj name="Equation" r:id="rId7" imgW="1257300" imgH="469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7925" y="27836249"/>
                        <a:ext cx="3467100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76864" cy="7200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kern="12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Cross sections for the </a:t>
            </a:r>
            <a:r>
              <a:rPr lang="en-US" sz="3200" b="1" kern="12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b </a:t>
            </a:r>
            <a:r>
              <a:rPr lang="en-US" sz="3200" b="1" kern="1200" baseline="300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3</a:t>
            </a:r>
            <a:r>
              <a:rPr lang="en-US" sz="3200" b="1" kern="1200" dirty="0">
                <a:solidFill>
                  <a:srgbClr val="800000"/>
                </a:solidFill>
                <a:latin typeface="Symbol" charset="2"/>
                <a:ea typeface="ＭＳ Ｐゴシック" charset="0"/>
                <a:cs typeface="Symbol" charset="2"/>
                <a:sym typeface="Wingdings" charset="0"/>
              </a:rPr>
              <a:t>S</a:t>
            </a:r>
            <a:r>
              <a:rPr lang="en-US" sz="3200" b="1" kern="1200" baseline="-250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u</a:t>
            </a:r>
            <a:r>
              <a:rPr lang="en-US" sz="3200" b="1" kern="1200" baseline="300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+</a:t>
            </a:r>
            <a:r>
              <a:rPr lang="en-US" sz="2800" b="1" dirty="0">
                <a:ea typeface="ＭＳ Ｐゴシック" pitchFamily="34" charset="-128"/>
              </a:rPr>
              <a:t> state</a:t>
            </a:r>
            <a:endParaRPr lang="en-AU" sz="2800" b="1" dirty="0">
              <a:ea typeface="ＭＳ Ｐゴシック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6D7652-0C6A-CD2E-93DD-FE07ADD52C2F}"/>
              </a:ext>
            </a:extLst>
          </p:cNvPr>
          <p:cNvGrpSpPr/>
          <p:nvPr/>
        </p:nvGrpSpPr>
        <p:grpSpPr>
          <a:xfrm>
            <a:off x="7020272" y="227911"/>
            <a:ext cx="1925075" cy="1616913"/>
            <a:chOff x="5646587" y="1288435"/>
            <a:chExt cx="3212380" cy="2629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D3BE98-5D10-5602-CF1B-B67634C09CED}"/>
                </a:ext>
              </a:extLst>
            </p:cNvPr>
            <p:cNvSpPr/>
            <p:nvPr/>
          </p:nvSpPr>
          <p:spPr>
            <a:xfrm>
              <a:off x="6091707" y="1374820"/>
              <a:ext cx="2604752" cy="2166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CA7031-E2D9-28AE-6D80-5FDC788C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46587" y="1288435"/>
              <a:ext cx="3212380" cy="2629718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10" name="Picture 9" descr="b3Su-1.ps">
            <a:extLst>
              <a:ext uri="{FF2B5EF4-FFF2-40B4-BE49-F238E27FC236}">
                <a16:creationId xmlns:a16="http://schemas.microsoft.com/office/drawing/2014/main" id="{2F9B41E1-7A80-CDF1-BCA5-95D8E4474E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" y="1756800"/>
            <a:ext cx="5973564" cy="3977691"/>
          </a:xfrm>
          <a:prstGeom prst="rect">
            <a:avLst/>
          </a:prstGeom>
        </p:spPr>
      </p:pic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51A1682E-F0BB-C994-F86D-0F1989ED2026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172194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948" y="4964791"/>
            <a:ext cx="8999997" cy="6300000"/>
          </a:xfrm>
          <a:prstGeom prst="rect">
            <a:avLst/>
          </a:prstGeom>
        </p:spPr>
      </p:pic>
      <p:pic>
        <p:nvPicPr>
          <p:cNvPr id="7" name="Picture 6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48" y="5117191"/>
            <a:ext cx="8999997" cy="6300000"/>
          </a:xfrm>
          <a:prstGeom prst="rect">
            <a:avLst/>
          </a:prstGeom>
        </p:spPr>
      </p:pic>
      <p:pic>
        <p:nvPicPr>
          <p:cNvPr id="9" name="Picture 8" descr="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48" y="5269591"/>
            <a:ext cx="8999997" cy="6300000"/>
          </a:xfrm>
          <a:prstGeom prst="rect">
            <a:avLst/>
          </a:prstGeom>
        </p:spPr>
      </p:pic>
      <p:pic>
        <p:nvPicPr>
          <p:cNvPr id="12" name="Picture 11" descr="Figure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272" y="11228945"/>
            <a:ext cx="8999988" cy="63000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12938" y="27890224"/>
          <a:ext cx="40624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200" imgH="457200" progId="Equation.3">
                  <p:embed/>
                </p:oleObj>
              </mc:Choice>
              <mc:Fallback>
                <p:oleObj name="Equation" r:id="rId5" imgW="1473200" imgH="4572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2938" y="27890224"/>
                        <a:ext cx="4062412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57925" y="27836249"/>
          <a:ext cx="346710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300" imgH="469900" progId="Equation.3">
                  <p:embed/>
                </p:oleObj>
              </mc:Choice>
              <mc:Fallback>
                <p:oleObj name="Equation" r:id="rId7" imgW="1257300" imgH="469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7925" y="27836249"/>
                        <a:ext cx="3467100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7776864" cy="7200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kern="12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Cross sections for the </a:t>
            </a:r>
            <a:r>
              <a:rPr lang="en-US" sz="3200" b="1" kern="12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b </a:t>
            </a:r>
            <a:r>
              <a:rPr lang="en-US" sz="3200" b="1" kern="1200" baseline="300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3</a:t>
            </a:r>
            <a:r>
              <a:rPr lang="en-US" sz="3200" b="1" kern="1200" dirty="0">
                <a:solidFill>
                  <a:srgbClr val="800000"/>
                </a:solidFill>
                <a:latin typeface="Symbol" charset="2"/>
                <a:ea typeface="ＭＳ Ｐゴシック" charset="0"/>
                <a:cs typeface="Symbol" charset="2"/>
                <a:sym typeface="Wingdings" charset="0"/>
              </a:rPr>
              <a:t>S</a:t>
            </a:r>
            <a:r>
              <a:rPr lang="en-US" sz="3200" b="1" kern="1200" baseline="-250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u</a:t>
            </a:r>
            <a:r>
              <a:rPr lang="en-US" sz="3200" b="1" kern="1200" baseline="30000" dirty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+</a:t>
            </a:r>
            <a:r>
              <a:rPr lang="en-US" sz="2800" b="1" dirty="0">
                <a:ea typeface="ＭＳ Ｐゴシック" pitchFamily="34" charset="-128"/>
              </a:rPr>
              <a:t> state</a:t>
            </a:r>
            <a:endParaRPr lang="en-AU" sz="2800" b="1" dirty="0">
              <a:ea typeface="ＭＳ Ｐゴシック" pitchFamily="34" charset="-128"/>
            </a:endParaRPr>
          </a:p>
        </p:txBody>
      </p:sp>
      <p:pic>
        <p:nvPicPr>
          <p:cNvPr id="2" name="Picture 1" descr="b3Su-2.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" y="1756800"/>
            <a:ext cx="5974029" cy="397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285" y="5826750"/>
            <a:ext cx="6575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latin typeface="+mj-lt"/>
              </a:rPr>
              <a:t>Old experiments: likely transmission problems for electrostatic spectrometers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94B8FF-E995-014C-8C2E-39ED45B130DF}"/>
              </a:ext>
            </a:extLst>
          </p:cNvPr>
          <p:cNvSpPr txBox="1"/>
          <p:nvPr/>
        </p:nvSpPr>
        <p:spPr>
          <a:xfrm>
            <a:off x="253406" y="964798"/>
            <a:ext cx="6770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latin typeface="+mj-lt"/>
                <a:ea typeface="Calibri"/>
              </a:rPr>
              <a:t>New time of flight (TOF) spectrometer at California State University, Fullerton:</a:t>
            </a:r>
          </a:p>
          <a:p>
            <a:r>
              <a:rPr lang="en-US" sz="1600" baseline="0" dirty="0">
                <a:latin typeface="+mj-lt"/>
                <a:ea typeface="Calibri"/>
              </a:rPr>
              <a:t>               Prof. </a:t>
            </a:r>
            <a:r>
              <a:rPr lang="en-US" sz="1600" baseline="0" dirty="0" err="1">
                <a:latin typeface="+mj-lt"/>
                <a:ea typeface="Calibri"/>
              </a:rPr>
              <a:t>Murtadha</a:t>
            </a:r>
            <a:r>
              <a:rPr lang="en-US" sz="1600" baseline="0" dirty="0">
                <a:latin typeface="+mj-lt"/>
                <a:ea typeface="Calibri"/>
              </a:rPr>
              <a:t> </a:t>
            </a:r>
            <a:r>
              <a:rPr lang="en-US" sz="1600" baseline="0" dirty="0" err="1">
                <a:latin typeface="+mj-lt"/>
                <a:ea typeface="Calibri"/>
              </a:rPr>
              <a:t>Khakoo</a:t>
            </a:r>
            <a:r>
              <a:rPr lang="en-US" sz="1600" baseline="0" dirty="0">
                <a:latin typeface="+mj-lt"/>
                <a:ea typeface="Calibri"/>
              </a:rPr>
              <a:t> group</a:t>
            </a:r>
          </a:p>
          <a:p>
            <a:pPr lvl="1"/>
            <a:r>
              <a:rPr lang="en-US" sz="1600" baseline="0" dirty="0">
                <a:latin typeface="+mj-lt"/>
                <a:ea typeface="Calibri"/>
              </a:rPr>
              <a:t>      details: Phys. Rev. A </a:t>
            </a:r>
            <a:r>
              <a:rPr lang="en-US" sz="1600" b="1" baseline="0" dirty="0">
                <a:latin typeface="+mj-lt"/>
                <a:ea typeface="Calibri"/>
              </a:rPr>
              <a:t>97 </a:t>
            </a:r>
            <a:r>
              <a:rPr lang="en-US" sz="1600" baseline="0" dirty="0">
                <a:latin typeface="+mj-lt"/>
                <a:ea typeface="Calibri"/>
              </a:rPr>
              <a:t>(2018 050702(R), </a:t>
            </a:r>
            <a:r>
              <a:rPr lang="en-US" sz="1600" b="1" baseline="0" dirty="0">
                <a:solidFill>
                  <a:srgbClr val="000000"/>
                </a:solidFill>
                <a:latin typeface="Times New Roman"/>
              </a:rPr>
              <a:t>98</a:t>
            </a:r>
            <a:r>
              <a:rPr lang="en-US" sz="1600" baseline="0" dirty="0">
                <a:solidFill>
                  <a:srgbClr val="000000"/>
                </a:solidFill>
                <a:latin typeface="Times New Roman"/>
              </a:rPr>
              <a:t> (2018) </a:t>
            </a:r>
            <a:r>
              <a:rPr lang="is-IS" sz="1600" baseline="0" dirty="0">
                <a:solidFill>
                  <a:srgbClr val="000000"/>
                </a:solidFill>
                <a:latin typeface="Times New Roman"/>
              </a:rPr>
              <a:t>062704</a:t>
            </a:r>
            <a:r>
              <a:rPr lang="en-US" sz="1600" baseline="0" dirty="0">
                <a:latin typeface="+mj-lt"/>
                <a:ea typeface="Calibri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6D7652-0C6A-CD2E-93DD-FE07ADD52C2F}"/>
              </a:ext>
            </a:extLst>
          </p:cNvPr>
          <p:cNvGrpSpPr/>
          <p:nvPr/>
        </p:nvGrpSpPr>
        <p:grpSpPr>
          <a:xfrm>
            <a:off x="7020272" y="227911"/>
            <a:ext cx="1925075" cy="1616913"/>
            <a:chOff x="5646587" y="1288435"/>
            <a:chExt cx="3212380" cy="2629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D3BE98-5D10-5602-CF1B-B67634C09CED}"/>
                </a:ext>
              </a:extLst>
            </p:cNvPr>
            <p:cNvSpPr/>
            <p:nvPr/>
          </p:nvSpPr>
          <p:spPr>
            <a:xfrm>
              <a:off x="6091707" y="1374820"/>
              <a:ext cx="2604752" cy="2166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CA7031-E2D9-28AE-6D80-5FDC788C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46587" y="1288435"/>
              <a:ext cx="3212380" cy="2629718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479DCCF-5464-6986-0D3E-6202DC43B7FB}"/>
              </a:ext>
            </a:extLst>
          </p:cNvPr>
          <p:cNvSpPr txBox="1">
            <a:spLocks/>
          </p:cNvSpPr>
          <p:nvPr/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111559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94EE4-D8F3-122F-E8D2-A2C57BE2059B}"/>
              </a:ext>
            </a:extLst>
          </p:cNvPr>
          <p:cNvSpPr txBox="1"/>
          <p:nvPr/>
        </p:nvSpPr>
        <p:spPr>
          <a:xfrm>
            <a:off x="184515" y="2277898"/>
            <a:ext cx="4781286" cy="3805529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Atom. Data </a:t>
            </a:r>
            <a:r>
              <a:rPr lang="en-US" sz="1200" b="1" baseline="0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Nucl</a:t>
            </a:r>
            <a:r>
              <a:rPr lang="en-US" sz="1200" b="1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. Data Tables supplementary materials</a:t>
            </a:r>
          </a:p>
          <a:p>
            <a:pPr>
              <a:lnSpc>
                <a:spcPct val="150000"/>
              </a:lnSpc>
            </a:pPr>
            <a:r>
              <a:rPr lang="en-AU" sz="1000" baseline="0" dirty="0"/>
              <a:t>Complete collision data set for electrons scattering on molecular hydrogen and its </a:t>
            </a:r>
            <a:r>
              <a:rPr lang="en-AU" sz="1000" baseline="0" dirty="0" err="1"/>
              <a:t>isotopologues</a:t>
            </a:r>
            <a:r>
              <a:rPr lang="en-AU" sz="1000" baseline="0" dirty="0"/>
              <a:t>:  </a:t>
            </a:r>
          </a:p>
          <a:p>
            <a:pPr>
              <a:lnSpc>
                <a:spcPct val="150000"/>
              </a:lnSpc>
            </a:pPr>
            <a:r>
              <a:rPr lang="en-AU" sz="1000" baseline="0" dirty="0"/>
              <a:t>I. Fully vibrationally-resolved electronic excitation of H</a:t>
            </a:r>
            <a:r>
              <a:rPr lang="en-AU" sz="1000" baseline="-25000" dirty="0"/>
              <a:t>2</a:t>
            </a:r>
            <a:r>
              <a:rPr lang="en-AU" sz="1000" baseline="0" dirty="0"/>
              <a:t>(</a:t>
            </a:r>
            <a:r>
              <a:rPr lang="en-US" sz="1000" i="1" baseline="0" dirty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1000" baseline="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1000" baseline="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000" baseline="-25000" dirty="0">
                <a:solidFill>
                  <a:srgbClr val="000000"/>
                </a:solidFill>
                <a:cs typeface="Symbol" charset="2"/>
              </a:rPr>
              <a:t>g</a:t>
            </a:r>
            <a:r>
              <a:rPr lang="en-US" sz="1000" dirty="0">
                <a:solidFill>
                  <a:srgbClr val="000000"/>
                </a:solidFill>
                <a:cs typeface="Symbol" charset="2"/>
              </a:rPr>
              <a:t>+</a:t>
            </a:r>
            <a:r>
              <a:rPr lang="en-AU" sz="1000" dirty="0"/>
              <a:t> </a:t>
            </a:r>
            <a:r>
              <a:rPr lang="en-AU" sz="1000" baseline="0" dirty="0"/>
              <a:t>): </a:t>
            </a:r>
            <a:r>
              <a:rPr lang="en-US" sz="9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137 (2021) 101361</a:t>
            </a:r>
          </a:p>
          <a:p>
            <a:pPr>
              <a:lnSpc>
                <a:spcPct val="150000"/>
              </a:lnSpc>
            </a:pPr>
            <a:r>
              <a:rPr lang="en-US" sz="10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II. Fully vibrationally-resolved electronic excitation of the </a:t>
            </a:r>
            <a:r>
              <a:rPr lang="en-US" sz="1000" baseline="0" dirty="0" err="1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isotopologues</a:t>
            </a:r>
            <a:r>
              <a:rPr lang="en-US" sz="10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 of H</a:t>
            </a:r>
            <a:r>
              <a:rPr lang="en-US" sz="1000" baseline="-2500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2</a:t>
            </a:r>
            <a:r>
              <a:rPr lang="en-US" sz="10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(</a:t>
            </a:r>
            <a:r>
              <a:rPr lang="en-US" sz="1000" i="1" baseline="0" dirty="0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1000" baseline="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1000" baseline="0" dirty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000" baseline="-25000" dirty="0">
                <a:solidFill>
                  <a:srgbClr val="000000"/>
                </a:solidFill>
                <a:cs typeface="Symbol" charset="2"/>
              </a:rPr>
              <a:t>g</a:t>
            </a:r>
            <a:r>
              <a:rPr lang="en-US" sz="1000" dirty="0">
                <a:solidFill>
                  <a:srgbClr val="000000"/>
                </a:solidFill>
                <a:cs typeface="Symbol" charset="2"/>
              </a:rPr>
              <a:t>+</a:t>
            </a:r>
            <a:r>
              <a:rPr lang="en-US" sz="10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): </a:t>
            </a:r>
            <a:r>
              <a:rPr lang="en-US" sz="9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139 (2021) 101403</a:t>
            </a:r>
          </a:p>
          <a:p>
            <a:pPr>
              <a:lnSpc>
                <a:spcPct val="150000"/>
              </a:lnSpc>
            </a:pPr>
            <a:r>
              <a:rPr lang="en-US" sz="10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III. Vibrational excitation via electronic excitation and radiative decay: </a:t>
            </a:r>
            <a:r>
              <a:rPr lang="en-US" sz="9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148 (2022) 101534</a:t>
            </a:r>
          </a:p>
          <a:p>
            <a:pPr>
              <a:lnSpc>
                <a:spcPct val="150000"/>
              </a:lnSpc>
            </a:pPr>
            <a:r>
              <a:rPr lang="en-US" sz="10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IV. Vibrationally-resolved ionization of the ground and excited electronic states: </a:t>
            </a:r>
            <a:r>
              <a:rPr lang="en-US" sz="900" baseline="0" dirty="0"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151 (2023) 101573</a:t>
            </a:r>
            <a:endParaRPr lang="en-US" sz="900" b="1" dirty="0">
              <a:solidFill>
                <a:srgbClr val="00099C"/>
              </a:solidFill>
              <a:effectLst>
                <a:outerShdw blurRad="50800" dist="50800" dir="5400000" algn="ctr" rotWithShape="0">
                  <a:srgbClr val="000000">
                    <a:alpha val="9000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baseline="0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LXCat</a:t>
            </a:r>
            <a:r>
              <a:rPr lang="en-US" sz="1200" b="1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 Database – </a:t>
            </a:r>
            <a:r>
              <a:rPr lang="en-US" sz="1200" baseline="0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lxcat.net</a:t>
            </a:r>
            <a:endParaRPr lang="en-US" sz="800" baseline="0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9000"/>
                  </a:srgbClr>
                </a:outerShdw>
              </a:effectLst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IAEA </a:t>
            </a:r>
            <a:r>
              <a:rPr lang="en-US" sz="1200" b="1" baseline="0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hcdb</a:t>
            </a:r>
            <a:r>
              <a:rPr lang="en-US" sz="1200" b="1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: Atomic and Molecular Data for Fusion Energy Research</a:t>
            </a:r>
            <a:r>
              <a:rPr lang="en-US" sz="1200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 https://</a:t>
            </a:r>
            <a:r>
              <a:rPr lang="en-US" sz="1200" baseline="0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db-amdis.org</a:t>
            </a:r>
            <a:r>
              <a:rPr lang="en-US" sz="1200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/</a:t>
            </a:r>
            <a:r>
              <a:rPr lang="en-US" sz="1200" baseline="0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hcdb</a:t>
            </a:r>
            <a:r>
              <a:rPr lang="en-US" sz="1200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/</a:t>
            </a:r>
            <a:endParaRPr lang="en-US" sz="800" baseline="0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9000"/>
                  </a:srgbClr>
                </a:outerShdw>
              </a:effectLst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</a:rPr>
              <a:t>MCCC Database – </a:t>
            </a:r>
            <a:r>
              <a:rPr lang="en-US" sz="1200" baseline="0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mccc-</a:t>
            </a:r>
            <a:r>
              <a:rPr lang="en-US" sz="1200" baseline="0" dirty="0" err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000"/>
                    </a:srgbClr>
                  </a:outerShdw>
                </a:effectLst>
                <a:latin typeface="Fira Code" panose="020B0509050000020004" pitchFamily="49" charset="0"/>
                <a:ea typeface="Fira Code" panose="020B0509050000020004" pitchFamily="49" charset="0"/>
              </a:rPr>
              <a:t>db.org</a:t>
            </a:r>
            <a:endParaRPr lang="en-US" sz="1600" b="1" dirty="0">
              <a:solidFill>
                <a:srgbClr val="00099C"/>
              </a:solidFill>
              <a:effectLst>
                <a:outerShdw blurRad="50800" dist="50800" dir="5400000" algn="ctr" rotWithShape="0">
                  <a:srgbClr val="000000">
                    <a:alpha val="9000"/>
                  </a:srgbClr>
                </a:outerShdw>
              </a:effectLst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AFD576-6DAD-CD40-9E62-BB9B4E6A7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8496944" cy="7200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a typeface="ＭＳ Ｐゴシック" pitchFamily="34" charset="-128"/>
              </a:rPr>
              <a:t>MCCC fully vibrationally resolved cross sections</a:t>
            </a:r>
            <a:endParaRPr lang="en-AU" sz="2800" b="1" dirty="0">
              <a:ea typeface="ＭＳ Ｐゴシック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D5278-3119-2641-8BB4-53C280AC741A}"/>
              </a:ext>
            </a:extLst>
          </p:cNvPr>
          <p:cNvSpPr txBox="1"/>
          <p:nvPr/>
        </p:nvSpPr>
        <p:spPr>
          <a:xfrm>
            <a:off x="179513" y="764704"/>
            <a:ext cx="4662724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latin typeface="+mj-lt"/>
                <a:cs typeface="Symbol" charset="2"/>
              </a:rPr>
              <a:t>Calculations have been performed for over 70,000 transitions in H</a:t>
            </a:r>
            <a:r>
              <a:rPr lang="en-US" sz="1600" baseline="-25000" dirty="0">
                <a:latin typeface="+mj-lt"/>
                <a:cs typeface="Symbol" charset="2"/>
              </a:rPr>
              <a:t>2</a:t>
            </a:r>
            <a:r>
              <a:rPr lang="en-US" sz="1600" baseline="0" dirty="0">
                <a:latin typeface="+mj-lt"/>
                <a:cs typeface="Symbol" charset="2"/>
              </a:rPr>
              <a:t> and its 5 </a:t>
            </a:r>
            <a:r>
              <a:rPr lang="en-US" sz="1600" baseline="0" dirty="0" err="1">
                <a:latin typeface="+mj-lt"/>
                <a:cs typeface="Symbol" charset="2"/>
              </a:rPr>
              <a:t>isotopologues</a:t>
            </a:r>
            <a:endParaRPr lang="en-US" sz="1600" baseline="0" dirty="0">
              <a:latin typeface="+mj-lt"/>
              <a:cs typeface="Symbol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aseline="0" dirty="0">
                <a:latin typeface="+mj-lt"/>
                <a:cs typeface="Symbol" charset="2"/>
              </a:rPr>
              <a:t>includes dissociation cross sections and analytic 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B8BBB-2401-BF4E-A26D-4B06364E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370" y="1562419"/>
            <a:ext cx="3103126" cy="43204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76CE5-F135-944B-A317-1EC7C21AF973}"/>
              </a:ext>
            </a:extLst>
          </p:cNvPr>
          <p:cNvGrpSpPr/>
          <p:nvPr/>
        </p:nvGrpSpPr>
        <p:grpSpPr>
          <a:xfrm>
            <a:off x="4572000" y="1751829"/>
            <a:ext cx="1476000" cy="366029"/>
            <a:chOff x="3731802" y="1881815"/>
            <a:chExt cx="2077650" cy="33997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75F45EE-85FD-1947-A091-8C7A2002D1FC}"/>
                </a:ext>
              </a:extLst>
            </p:cNvPr>
            <p:cNvCxnSpPr>
              <a:cxnSpLocks/>
              <a:stCxn id="13" idx="3"/>
              <a:endCxn id="20" idx="1"/>
            </p:cNvCxnSpPr>
            <p:nvPr/>
          </p:nvCxnSpPr>
          <p:spPr>
            <a:xfrm>
              <a:off x="4987004" y="1996164"/>
              <a:ext cx="822448" cy="225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D9EBED-5499-ED44-9A53-192012052D58}"/>
                </a:ext>
              </a:extLst>
            </p:cNvPr>
            <p:cNvSpPr txBox="1"/>
            <p:nvPr/>
          </p:nvSpPr>
          <p:spPr>
            <a:xfrm>
              <a:off x="3731802" y="1881815"/>
              <a:ext cx="1255202" cy="2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aseline="0" dirty="0"/>
                <a:t>Initial states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8345A2-0DBB-894D-AEA0-FE0C7CC70E5D}"/>
              </a:ext>
            </a:extLst>
          </p:cNvPr>
          <p:cNvGrpSpPr/>
          <p:nvPr/>
        </p:nvGrpSpPr>
        <p:grpSpPr>
          <a:xfrm>
            <a:off x="5045173" y="3817997"/>
            <a:ext cx="837089" cy="763131"/>
            <a:chOff x="4241124" y="4034744"/>
            <a:chExt cx="837089" cy="7631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3D45B0-CA97-DE41-BD30-103952C21D8F}"/>
                </a:ext>
              </a:extLst>
            </p:cNvPr>
            <p:cNvSpPr txBox="1"/>
            <p:nvPr/>
          </p:nvSpPr>
          <p:spPr>
            <a:xfrm>
              <a:off x="4241124" y="4551654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aseline="0" dirty="0"/>
                <a:t>Final states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C7D881E-18B5-6942-A7E7-C095E9770B81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4659669" y="4034744"/>
              <a:ext cx="303794" cy="516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003F5A-48C5-E542-8B0B-E97E65D8D5F4}"/>
              </a:ext>
            </a:extLst>
          </p:cNvPr>
          <p:cNvSpPr txBox="1"/>
          <p:nvPr/>
        </p:nvSpPr>
        <p:spPr>
          <a:xfrm>
            <a:off x="6577295" y="1285420"/>
            <a:ext cx="2387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0" dirty="0">
                <a:latin typeface="+mj-lt"/>
              </a:rPr>
              <a:t>Number of bound vibrational levels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F3B7E0-C7DB-1F47-9D8F-A1F2F2ACBF24}"/>
                  </a:ext>
                </a:extLst>
              </p:cNvPr>
              <p:cNvSpPr txBox="1"/>
              <p:nvPr/>
            </p:nvSpPr>
            <p:spPr>
              <a:xfrm>
                <a:off x="4935828" y="860768"/>
                <a:ext cx="423680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aseline="0" dirty="0">
                    <a:solidFill>
                      <a:schemeClr val="tx1"/>
                    </a:solidFill>
                    <a:latin typeface="+mj-lt"/>
                  </a:rPr>
                  <a:t>Scattering on all bound levels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6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sup>
                    </m:sSup>
                    <m:sSubSup>
                      <m:sSubSupPr>
                        <m:ctrlPr>
                          <a:rPr lang="en-US" sz="16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1600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sup>
                    </m:sSubSup>
                  </m:oMath>
                </a14:m>
                <a:r>
                  <a:rPr lang="en-US" sz="1600" baseline="0" dirty="0">
                    <a:solidFill>
                      <a:schemeClr val="tx1"/>
                    </a:solidFill>
                    <a:latin typeface="+mj-lt"/>
                  </a:rPr>
                  <a:t> state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F3B7E0-C7DB-1F47-9D8F-A1F2F2ACB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28" y="860768"/>
                <a:ext cx="4236801" cy="362984"/>
              </a:xfrm>
              <a:prstGeom prst="rect">
                <a:avLst/>
              </a:prstGeom>
              <a:blipFill>
                <a:blip r:embed="rId3"/>
                <a:stretch>
                  <a:fillRect l="-8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6A07931-4A3B-894F-97FA-BAA788B53EC1}"/>
              </a:ext>
            </a:extLst>
          </p:cNvPr>
          <p:cNvSpPr/>
          <p:nvPr/>
        </p:nvSpPr>
        <p:spPr>
          <a:xfrm>
            <a:off x="6066505" y="2215868"/>
            <a:ext cx="2872378" cy="356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07A92F-EF90-794D-A7FA-FC294787538E}"/>
              </a:ext>
            </a:extLst>
          </p:cNvPr>
          <p:cNvSpPr/>
          <p:nvPr/>
        </p:nvSpPr>
        <p:spPr>
          <a:xfrm>
            <a:off x="6048000" y="2004696"/>
            <a:ext cx="2916000" cy="2263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3FBB9F46-5188-3141-A9D9-7A61CE3AD2F8}"/>
              </a:ext>
            </a:extLst>
          </p:cNvPr>
          <p:cNvSpPr/>
          <p:nvPr/>
        </p:nvSpPr>
        <p:spPr>
          <a:xfrm>
            <a:off x="5819127" y="2240126"/>
            <a:ext cx="184243" cy="3493130"/>
          </a:xfrm>
          <a:prstGeom prst="leftBrace">
            <a:avLst>
              <a:gd name="adj1" fmla="val 8333"/>
              <a:gd name="adj2" fmla="val 440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8B1E4E-7F25-5045-981C-206C11125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62395" y="6372225"/>
            <a:ext cx="681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(10)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518512-1905-C526-FEB8-505DD8A2A24E}"/>
              </a:ext>
            </a:extLst>
          </p:cNvPr>
          <p:cNvSpPr txBox="1"/>
          <p:nvPr/>
        </p:nvSpPr>
        <p:spPr>
          <a:xfrm>
            <a:off x="837929" y="1612672"/>
            <a:ext cx="2773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baseline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cross sections and fits are available online</a:t>
            </a:r>
            <a:endParaRPr lang="en-US" b="1" baseline="0" dirty="0">
              <a:solidFill>
                <a:srgbClr val="0070C0"/>
              </a:solidFill>
              <a:effectLst>
                <a:outerShdw blurRad="50800" dist="50800" dir="5400000" algn="ctr" rotWithShape="0">
                  <a:srgbClr val="000000">
                    <a:alpha val="9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193923"/>
      </p:ext>
    </p:extLst>
  </p:cSld>
  <p:clrMapOvr>
    <a:masterClrMapping/>
  </p:clrMapOvr>
</p:sld>
</file>

<file path=ppt/theme/theme1.xml><?xml version="1.0" encoding="utf-8"?>
<a:theme xmlns:a="http://schemas.openxmlformats.org/drawingml/2006/main" name="murdoch">
  <a:themeElements>
    <a:clrScheme name="murdoch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murdoch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rdo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do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rdo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do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do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do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rdo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hardware:Applications:Microsoft Office 2004:Templates:Presentations:Designs:murdoch.pot</Template>
  <TotalTime>65924</TotalTime>
  <Words>1962</Words>
  <Application>Microsoft Macintosh PowerPoint</Application>
  <PresentationFormat>On-screen Show (4:3)</PresentationFormat>
  <Paragraphs>209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Cambria Math</vt:lpstr>
      <vt:lpstr>Fira Code</vt:lpstr>
      <vt:lpstr>Helvetica</vt:lpstr>
      <vt:lpstr>Helvetica Neue Condensed Black</vt:lpstr>
      <vt:lpstr>Symbol</vt:lpstr>
      <vt:lpstr>System Font Regular</vt:lpstr>
      <vt:lpstr>Times</vt:lpstr>
      <vt:lpstr>Times New Roman</vt:lpstr>
      <vt:lpstr>Wingdings</vt:lpstr>
      <vt:lpstr>murdoch</vt:lpstr>
      <vt:lpstr>Equation</vt:lpstr>
      <vt:lpstr>Electron collisions with atoms and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 sections for the b 3Su+ state</vt:lpstr>
      <vt:lpstr>Cross sections for the b 3Su+ state</vt:lpstr>
      <vt:lpstr>MCCC fully vibrationally resolved cross sections</vt:lpstr>
      <vt:lpstr>Electron-impact dissociation of H2 to neutral fragments</vt:lpstr>
      <vt:lpstr>Isotopic and vibrational-level dependence of H2 dissociation by electron impact</vt:lpstr>
      <vt:lpstr>Isotopic and vibrational-level dependence of H2 excitaions by electron impact</vt:lpstr>
      <vt:lpstr>Applications of H2 collision data</vt:lpstr>
      <vt:lpstr>Applications of H2 collision data</vt:lpstr>
      <vt:lpstr>PowerPoint Presentation</vt:lpstr>
      <vt:lpstr>PowerPoint Presentation</vt:lpstr>
      <vt:lpstr>PowerPoint Presentation</vt:lpstr>
      <vt:lpstr>Conclusions and future directions</vt:lpstr>
    </vt:vector>
  </TitlesOfParts>
  <Company>Murdoch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in the Coulomb Three Body Problem</dc:title>
  <dc:creator>Andris Stelbovics</dc:creator>
  <cp:lastModifiedBy>Dmitry Fursa</cp:lastModifiedBy>
  <cp:revision>635</cp:revision>
  <dcterms:created xsi:type="dcterms:W3CDTF">2011-11-09T08:14:24Z</dcterms:created>
  <dcterms:modified xsi:type="dcterms:W3CDTF">2025-07-09T07:43:47Z</dcterms:modified>
</cp:coreProperties>
</file>