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6"/>
  </p:notesMasterIdLst>
  <p:sldIdLst>
    <p:sldId id="256" r:id="rId5"/>
    <p:sldId id="298" r:id="rId6"/>
    <p:sldId id="299" r:id="rId7"/>
    <p:sldId id="300" r:id="rId8"/>
    <p:sldId id="301" r:id="rId9"/>
    <p:sldId id="302" r:id="rId10"/>
    <p:sldId id="303" r:id="rId11"/>
    <p:sldId id="305" r:id="rId12"/>
    <p:sldId id="304" r:id="rId13"/>
    <p:sldId id="306" r:id="rId14"/>
    <p:sldId id="307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10">
          <p15:clr>
            <a:srgbClr val="A4A3A4"/>
          </p15:clr>
        </p15:guide>
        <p15:guide id="3" orient="horz" pos="981">
          <p15:clr>
            <a:srgbClr val="A4A3A4"/>
          </p15:clr>
        </p15:guide>
        <p15:guide id="4" orient="horz" pos="3702">
          <p15:clr>
            <a:srgbClr val="A4A3A4"/>
          </p15:clr>
        </p15:guide>
        <p15:guide id="5" pos="2880">
          <p15:clr>
            <a:srgbClr val="A4A3A4"/>
          </p15:clr>
        </p15:guide>
        <p15:guide id="6" pos="5148">
          <p15:clr>
            <a:srgbClr val="A4A3A4"/>
          </p15:clr>
        </p15:guide>
        <p15:guide id="7" pos="249">
          <p15:clr>
            <a:srgbClr val="A4A3A4"/>
          </p15:clr>
        </p15:guide>
        <p15:guide id="8" pos="5511">
          <p15:clr>
            <a:srgbClr val="A4A3A4"/>
          </p15:clr>
        </p15:guide>
        <p15:guide id="9" pos="61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962108-1D76-75DC-76B5-AAF715D6E8AC}" name="TOCINO Florent" initials="TF" userId="S::florent.tocino@edf.fr::ca465b78-a3f0-4198-898a-5ae4070dd642" providerId="AD"/>
  <p188:author id="{65C15123-F91D-744B-7553-8AD37D51324B}" name="MOATTI Marie" initials="MM" userId="S::marie.moatti@edf.fr::272f61f7-04cd-4bcc-b507-19feafee2868" providerId="AD"/>
  <p188:author id="{BAA55899-1192-8580-8ECB-5F0FAFCA4142}" name="DYAN Anthony" initials="DA" userId="S::anthony.dyan@edf.fr::1e26422d-18a6-4540-8898-ba18300474c5" providerId="AD"/>
  <p188:author id="{4857F2A5-E2D5-B274-489D-92220903B966}" name="HAZAN Jerome" initials="JH" userId="S::jerome.hazan@edf.fr::55dde82f-2ef0-4e3c-9914-6f9dd6e808a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E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>
        <p:guide orient="horz" pos="2160"/>
        <p:guide orient="horz" pos="4110"/>
        <p:guide orient="horz" pos="981"/>
        <p:guide orient="horz" pos="3702"/>
        <p:guide pos="2880"/>
        <p:guide pos="5148"/>
        <p:guide pos="249"/>
        <p:guide pos="5511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C6FFB-FB79-47D1-B5D0-05648DC55AD5}" type="datetimeFigureOut">
              <a:rPr lang="fr-FR" smtClean="0"/>
              <a:pPr/>
              <a:t>29/10/2025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EE165-B28E-43DD-AD9B-C38514D778C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1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088" y="1844824"/>
            <a:ext cx="3769964" cy="1728192"/>
          </a:xfrm>
        </p:spPr>
        <p:txBody>
          <a:bodyPr lIns="36000" tIns="0" rIns="36000" bIns="0" anchor="t" anchorCtr="0">
            <a:noAutofit/>
          </a:bodyPr>
          <a:lstStyle>
            <a:lvl1pPr algn="l">
              <a:spcBef>
                <a:spcPts val="0"/>
              </a:spcBef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088" y="4509120"/>
            <a:ext cx="3769964" cy="576064"/>
          </a:xfr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827088" y="5144666"/>
            <a:ext cx="3769964" cy="288007"/>
          </a:xfrm>
        </p:spPr>
        <p:txBody>
          <a:bodyPr wrap="none" lIns="36000" tIns="0" rIns="3600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IAEA technological meeting: advanced technology fuel - 30 octobre 2025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logo_EDF_sommair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2060848"/>
            <a:ext cx="7200900" cy="323974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000" b="1">
                <a:solidFill>
                  <a:schemeClr val="accent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/>
              <a:t>Texte de clôture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2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088" y="2276872"/>
            <a:ext cx="3528888" cy="1728192"/>
          </a:xfrm>
        </p:spPr>
        <p:txBody>
          <a:bodyPr lIns="36000" tIns="0" rIns="36000" bIns="0" anchor="t" anchorCtr="0">
            <a:noAutofit/>
          </a:bodyPr>
          <a:lstStyle>
            <a:lvl1pPr algn="l">
              <a:spcBef>
                <a:spcPts val="0"/>
              </a:spcBef>
              <a:defRPr sz="3100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19326" y="4509120"/>
            <a:ext cx="3777726" cy="576064"/>
          </a:xfrm>
        </p:spPr>
        <p:txBody>
          <a:bodyPr lIns="36000" tIns="0" rIns="3600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819326" y="5144666"/>
            <a:ext cx="3777726" cy="288007"/>
          </a:xfrm>
        </p:spPr>
        <p:txBody>
          <a:bodyPr wrap="none" lIns="36000" tIns="0" rIns="3600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761" y="922710"/>
            <a:ext cx="8353425" cy="850106"/>
          </a:xfrm>
        </p:spPr>
        <p:txBody>
          <a:bodyPr/>
          <a:lstStyle>
            <a:lvl1pPr>
              <a:defRPr sz="38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IAEA technological meeting: advanced technology fuel - 30 octobre 2025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95288" y="2060575"/>
            <a:ext cx="8353425" cy="4032250"/>
          </a:xfrm>
        </p:spPr>
        <p:txBody>
          <a:bodyPr/>
          <a:lstStyle>
            <a:lvl1pPr marL="358775" indent="-358775">
              <a:buSzPct val="125000"/>
              <a:buFont typeface="+mj-lt"/>
              <a:buAutoNum type="arabicPeriod"/>
              <a:defRPr sz="1300" cap="all" baseline="0"/>
            </a:lvl1pPr>
            <a:lvl2pPr marL="360000" indent="0">
              <a:spcBef>
                <a:spcPts val="0"/>
              </a:spcBef>
              <a:buClr>
                <a:schemeClr val="bg1"/>
              </a:buClr>
              <a:buSzPct val="25000"/>
              <a:buFontTx/>
              <a:buNone/>
              <a:defRPr sz="1300" cap="all" baseline="0"/>
            </a:lvl2pPr>
            <a:lvl3pPr marL="360000" indent="0">
              <a:spcBef>
                <a:spcPts val="0"/>
              </a:spcBef>
              <a:buFontTx/>
              <a:buNone/>
              <a:defRPr sz="1300" cap="all" baseline="0"/>
            </a:lvl3pPr>
            <a:lvl4pPr marL="360000" indent="0">
              <a:spcBef>
                <a:spcPts val="0"/>
              </a:spcBef>
              <a:buFontTx/>
              <a:buNone/>
              <a:defRPr sz="1300" cap="all" baseline="0"/>
            </a:lvl4pPr>
            <a:lvl5pPr marL="360000" indent="0">
              <a:spcBef>
                <a:spcPts val="0"/>
              </a:spcBef>
              <a:buFontTx/>
              <a:buNone/>
              <a:defRPr sz="1300" cap="all" baseline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1557338"/>
            <a:ext cx="8353424" cy="4568826"/>
          </a:xfrm>
        </p:spPr>
        <p:txBody>
          <a:bodyPr/>
          <a:lstStyle>
            <a:lvl1pPr marL="0" indent="0">
              <a:buClr>
                <a:schemeClr val="bg1"/>
              </a:buClr>
              <a:buSzPct val="25000"/>
              <a:buFontTx/>
              <a:buNone/>
              <a:defRPr sz="22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technological meeting: advanced technology fuel - 30 octobre 2025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technological meeting: advanced technology fuel - 30 octobre 2025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7" y="1268414"/>
            <a:ext cx="3816673" cy="48577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technological meeting: advanced technology fuel - 30 octobre 2025</a:t>
            </a:r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2"/>
          </p:nvPr>
        </p:nvSpPr>
        <p:spPr>
          <a:xfrm>
            <a:off x="4932040" y="1268413"/>
            <a:ext cx="3816673" cy="45368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7" y="1268414"/>
            <a:ext cx="4176713" cy="48577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technological meeting: advanced technology fuel - 30 octobre 2025</a:t>
            </a:r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6084888" y="1268413"/>
            <a:ext cx="2663825" cy="4824883"/>
          </a:xfrm>
          <a:solidFill>
            <a:schemeClr val="accent6"/>
          </a:solidFill>
        </p:spPr>
        <p:txBody>
          <a:bodyPr lIns="72000" tIns="72000" rIns="72000" bIns="72000"/>
          <a:lstStyle>
            <a:lvl1pPr marL="0" indent="0" algn="ctr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 sz="1200" b="0" cap="all" baseline="0">
                <a:solidFill>
                  <a:schemeClr val="bg1"/>
                </a:solidFill>
              </a:defRPr>
            </a:lvl1pPr>
            <a:lvl2pPr marL="108000" indent="-108000">
              <a:buClr>
                <a:schemeClr val="bg1"/>
              </a:buClr>
              <a:buFont typeface="Wingdings" pitchFamily="2" charset="2"/>
              <a:buChar char="n"/>
              <a:defRPr sz="1200">
                <a:solidFill>
                  <a:schemeClr val="bg1"/>
                </a:solidFill>
              </a:defRPr>
            </a:lvl2pPr>
            <a:lvl3pPr marL="216000" indent="-108000"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 marL="538163" indent="-174625">
              <a:defRPr sz="1000">
                <a:solidFill>
                  <a:schemeClr val="bg1"/>
                </a:solidFill>
              </a:defRPr>
            </a:lvl4pPr>
            <a:lvl5pPr marL="714375" indent="-176213"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IAEA technological meeting: advanced technology fuel - 30 octobre 2025</a:t>
            </a:r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1"/>
          </p:nvPr>
        </p:nvSpPr>
        <p:spPr>
          <a:xfrm>
            <a:off x="971550" y="1557338"/>
            <a:ext cx="7200900" cy="4319587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IAEA technological meeting: advanced technology fuel - 30 octobre 2025</a:t>
            </a:r>
            <a:endParaRPr lang="fr-FR"/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1"/>
          </p:nvPr>
        </p:nvSpPr>
        <p:spPr>
          <a:xfrm>
            <a:off x="971550" y="1557338"/>
            <a:ext cx="7200900" cy="4319587"/>
          </a:xfrm>
        </p:spPr>
        <p:txBody>
          <a:bodyPr/>
          <a:lstStyle/>
          <a:p>
            <a:r>
              <a:rPr lang="fr-FR"/>
              <a:t>Cliquez sur l'icône pour ajouter un tableau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5287" y="274638"/>
            <a:ext cx="8353425" cy="850106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287" y="1268414"/>
            <a:ext cx="8353425" cy="485775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0" y="6381328"/>
            <a:ext cx="3888432" cy="153888"/>
          </a:xfrm>
          <a:prstGeom prst="rect">
            <a:avLst/>
          </a:prstGeom>
        </p:spPr>
        <p:txBody>
          <a:bodyPr vert="horz" wrap="none" lIns="36000" tIns="0" rIns="36000" bIns="0" rtlCol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IAEA technological meeting: advanced technology fuel - 30 octobre 2025</a:t>
            </a:r>
            <a:endParaRPr lang="fr-FR"/>
          </a:p>
        </p:txBody>
      </p:sp>
      <p:pic>
        <p:nvPicPr>
          <p:cNvPr id="7" name="Picture 8" descr="logo_EDF_sommair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8460432" y="6381328"/>
            <a:ext cx="371380" cy="153888"/>
          </a:xfrm>
          <a:prstGeom prst="rect">
            <a:avLst/>
          </a:prstGeom>
          <a:noFill/>
        </p:spPr>
        <p:txBody>
          <a:bodyPr wrap="none" lIns="36000" tIns="0" rIns="0" bIns="0" rtlCol="0" anchor="ctr" anchorCtr="0">
            <a:spAutoFit/>
          </a:bodyPr>
          <a:lstStyle/>
          <a:p>
            <a:r>
              <a:rPr lang="fr-FR" sz="1000"/>
              <a:t>|  </a:t>
            </a:r>
            <a:fld id="{A4A6FBFB-9464-423D-8908-BCA7DB9DC592}" type="slidenum">
              <a:rPr lang="fr-FR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‹N°›</a:t>
            </a:fld>
            <a:endParaRPr lang="fr-FR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  <p:sldLayoutId id="2147483650" r:id="rId5"/>
    <p:sldLayoutId id="2147483656" r:id="rId6"/>
    <p:sldLayoutId id="2147483659" r:id="rId7"/>
    <p:sldLayoutId id="2147483658" r:id="rId8"/>
    <p:sldLayoutId id="2147483660" r:id="rId9"/>
    <p:sldLayoutId id="2147483655" r:id="rId10"/>
    <p:sldLayoutId id="2147483653" r:id="rId11"/>
  </p:sldLayoutIdLst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800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1800"/>
        </a:spcBef>
        <a:buClr>
          <a:schemeClr val="accent6"/>
        </a:buClr>
        <a:buFont typeface="Wingdings" pitchFamily="2" charset="2"/>
        <a:buChar char="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600"/>
        </a:spcBef>
        <a:buClr>
          <a:schemeClr val="accent6"/>
        </a:buClr>
        <a:buSzPct val="5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3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44000" algn="l" defTabSz="914400" rtl="0" eaLnBrk="1" latinLnBrk="0" hangingPunct="1">
        <a:spcBef>
          <a:spcPts val="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08000" algn="l" defTabSz="914400" rtl="0" eaLnBrk="1" latinLnBrk="0" hangingPunct="1">
        <a:spcBef>
          <a:spcPts val="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85786" y="1844824"/>
            <a:ext cx="7572428" cy="1728192"/>
          </a:xfrm>
        </p:spPr>
        <p:txBody>
          <a:bodyPr/>
          <a:lstStyle/>
          <a:p>
            <a:pPr algn="ctr"/>
            <a:r>
              <a:rPr lang="en-GB" sz="3600" b="1" cap="all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EATF safety benefit: </a:t>
            </a:r>
            <a:r>
              <a:rPr lang="en-GB" sz="3600" b="1" cap="all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edf</a:t>
            </a:r>
            <a:r>
              <a:rPr lang="en-GB" sz="3600" b="1" cap="all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preliminary assessment</a:t>
            </a:r>
            <a:br>
              <a:rPr lang="fr-FR" sz="2400" b="1" cap="al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fr-FR" b="1"/>
            </a:br>
            <a:br>
              <a:rPr lang="fr-FR"/>
            </a:br>
            <a:endParaRPr lang="fr-FR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30B01E91-B186-132F-A92A-0DD24F373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088" y="4509120"/>
            <a:ext cx="5921184" cy="576064"/>
          </a:xfrm>
        </p:spPr>
        <p:txBody>
          <a:bodyPr/>
          <a:lstStyle/>
          <a:p>
            <a:r>
              <a:rPr lang="fr-FR" dirty="0"/>
              <a:t>Antoine </a:t>
            </a:r>
            <a:r>
              <a:rPr lang="fr-FR" dirty="0" err="1"/>
              <a:t>Ambard</a:t>
            </a:r>
            <a:r>
              <a:rPr lang="fr-FR" dirty="0"/>
              <a:t>, Anthony </a:t>
            </a:r>
            <a:r>
              <a:rPr lang="fr-FR" dirty="0" err="1"/>
              <a:t>Dyan</a:t>
            </a:r>
            <a:r>
              <a:rPr lang="fr-FR" dirty="0"/>
              <a:t>, Marc Ton-That, Jérôme Hazan, Marie </a:t>
            </a:r>
            <a:r>
              <a:rPr lang="fr-FR" dirty="0" err="1"/>
              <a:t>Moatti</a:t>
            </a:r>
            <a:r>
              <a:rPr lang="fr-FR" dirty="0"/>
              <a:t>, Jean-Jérôme </a:t>
            </a:r>
            <a:r>
              <a:rPr lang="fr-FR" dirty="0" err="1"/>
              <a:t>Vermoyal</a:t>
            </a:r>
            <a:r>
              <a:rPr lang="fr-FR" dirty="0"/>
              <a:t>, Julian </a:t>
            </a:r>
            <a:r>
              <a:rPr lang="fr-FR" dirty="0" err="1"/>
              <a:t>Soulacroix</a:t>
            </a:r>
            <a:r>
              <a:rPr lang="fr-FR" dirty="0"/>
              <a:t>, Edouard </a:t>
            </a:r>
            <a:r>
              <a:rPr lang="fr-FR" dirty="0" err="1"/>
              <a:t>Pouillier</a:t>
            </a:r>
            <a:endParaRPr lang="fr-FR" dirty="0"/>
          </a:p>
        </p:txBody>
      </p:sp>
      <p:sp>
        <p:nvSpPr>
          <p:cNvPr id="7" name="Sous-titre 4">
            <a:extLst>
              <a:ext uri="{FF2B5EF4-FFF2-40B4-BE49-F238E27FC236}">
                <a16:creationId xmlns:a16="http://schemas.microsoft.com/office/drawing/2014/main" id="{423BD3FA-0FEF-08FF-612E-4811E331FD27}"/>
              </a:ext>
            </a:extLst>
          </p:cNvPr>
          <p:cNvSpPr txBox="1">
            <a:spLocks/>
          </p:cNvSpPr>
          <p:nvPr/>
        </p:nvSpPr>
        <p:spPr>
          <a:xfrm>
            <a:off x="827088" y="5534736"/>
            <a:ext cx="3769964" cy="576064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6"/>
              </a:buClr>
              <a:buFont typeface="Wingdings" pitchFamily="2" charset="2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6"/>
              </a:buClr>
              <a:buSzPct val="5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EDF R&amp;D, EDF DT, EDF DCN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DE6F4A-59BC-4193-2022-2118CB0C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Specific</a:t>
            </a:r>
            <a:r>
              <a:rPr lang="fr-FR"/>
              <a:t> to the french </a:t>
            </a:r>
            <a:r>
              <a:rPr lang="fr-FR" err="1"/>
              <a:t>closed</a:t>
            </a:r>
            <a:r>
              <a:rPr lang="fr-FR"/>
              <a:t> fuel cycle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6E47BB-BCCA-3244-E736-C6BC3FF3D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Need to </a:t>
            </a:r>
            <a:r>
              <a:rPr lang="fr-FR" dirty="0" err="1"/>
              <a:t>demonstrate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every</a:t>
            </a:r>
            <a:r>
              <a:rPr lang="fr-FR" dirty="0"/>
              <a:t> fuel </a:t>
            </a:r>
            <a:r>
              <a:rPr lang="fr-FR" dirty="0" err="1"/>
              <a:t>assembly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reprocessible</a:t>
            </a:r>
            <a:endParaRPr lang="fr-FR" dirty="0"/>
          </a:p>
          <a:p>
            <a:r>
              <a:rPr lang="fr-FR" dirty="0"/>
              <a:t>In </a:t>
            </a:r>
            <a:r>
              <a:rPr lang="fr-FR" dirty="0" err="1"/>
              <a:t>nuclear</a:t>
            </a:r>
            <a:r>
              <a:rPr lang="fr-FR" dirty="0"/>
              <a:t> </a:t>
            </a:r>
            <a:r>
              <a:rPr lang="fr-FR" dirty="0" err="1"/>
              <a:t>waste</a:t>
            </a:r>
            <a:r>
              <a:rPr lang="fr-FR" dirty="0"/>
              <a:t>, </a:t>
            </a:r>
            <a:r>
              <a:rPr lang="fr-FR" dirty="0" err="1"/>
              <a:t>chromium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limited</a:t>
            </a:r>
            <a:endParaRPr lang="fr-FR" dirty="0"/>
          </a:p>
          <a:p>
            <a:pPr lvl="1"/>
            <a:r>
              <a:rPr lang="fr-FR" dirty="0"/>
              <a:t>Forms a </a:t>
            </a:r>
            <a:r>
              <a:rPr lang="fr-FR" dirty="0" err="1"/>
              <a:t>detrimental</a:t>
            </a:r>
            <a:r>
              <a:rPr lang="fr-FR" dirty="0"/>
              <a:t> phase if </a:t>
            </a:r>
            <a:r>
              <a:rPr lang="fr-FR" dirty="0" err="1"/>
              <a:t>dissolved</a:t>
            </a:r>
            <a:r>
              <a:rPr lang="fr-FR" dirty="0"/>
              <a:t> in the glass</a:t>
            </a:r>
          </a:p>
          <a:p>
            <a:pPr lvl="1"/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increase</a:t>
            </a:r>
            <a:r>
              <a:rPr lang="fr-FR" dirty="0"/>
              <a:t> the fine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limited</a:t>
            </a:r>
            <a:endParaRPr lang="fr-FR" dirty="0"/>
          </a:p>
          <a:p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phenomena</a:t>
            </a:r>
            <a:r>
              <a:rPr lang="fr-FR" dirty="0"/>
              <a:t> are </a:t>
            </a:r>
            <a:r>
              <a:rPr lang="fr-FR" dirty="0" err="1"/>
              <a:t>currently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assessed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F11305-E78F-261F-5625-B779416CD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technological meeting: advanced technology fuel - 30 octobre 2025</a:t>
            </a:r>
            <a:endParaRPr lang="fr-FR"/>
          </a:p>
        </p:txBody>
      </p:sp>
      <p:pic>
        <p:nvPicPr>
          <p:cNvPr id="6" name="Espace réservé du contenu 6">
            <a:extLst>
              <a:ext uri="{FF2B5EF4-FFF2-40B4-BE49-F238E27FC236}">
                <a16:creationId xmlns:a16="http://schemas.microsoft.com/office/drawing/2014/main" id="{741B6D64-2B95-BCB0-4D4E-5B0C350A1416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22" y="1677483"/>
            <a:ext cx="3816350" cy="18594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07557A39-E960-C49F-09FF-284E8B653655}"/>
              </a:ext>
            </a:extLst>
          </p:cNvPr>
          <p:cNvSpPr txBox="1">
            <a:spLocks/>
          </p:cNvSpPr>
          <p:nvPr/>
        </p:nvSpPr>
        <p:spPr>
          <a:xfrm>
            <a:off x="4823722" y="3586725"/>
            <a:ext cx="3816673" cy="534368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spcBef>
                <a:spcPts val="1800"/>
              </a:spcBef>
              <a:buClr>
                <a:schemeClr val="accent6"/>
              </a:buClr>
              <a:buFont typeface="Wingdings" pitchFamily="2" charset="2"/>
              <a:buChar char="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600"/>
              </a:spcBef>
              <a:buClr>
                <a:schemeClr val="accent6"/>
              </a:buClr>
              <a:buSzPct val="5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1080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0" i="1" kern="0">
                <a:latin typeface="Arial" panose="020B0604020202020204" pitchFamily="34" charset="0"/>
                <a:ea typeface="Calibri" panose="020F0502020204030204" pitchFamily="34" charset="0"/>
              </a:rPr>
              <a:t>From Treatment and recycling of spent nuclear fuel Actinide partitioning – Application to waste management, A CEA DEN monograph</a:t>
            </a:r>
            <a:endParaRPr lang="fr-FR" sz="1200" b="0" i="1"/>
          </a:p>
        </p:txBody>
      </p:sp>
    </p:spTree>
    <p:extLst>
      <p:ext uri="{BB962C8B-B14F-4D97-AF65-F5344CB8AC3E}">
        <p14:creationId xmlns:p14="http://schemas.microsoft.com/office/powerpoint/2010/main" val="211949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AAE385-AE69-B988-34E4-4F22E4F7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Conclusions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6104E9F-0A76-1899-842C-D3FABB557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Coated</a:t>
            </a:r>
            <a:r>
              <a:rPr lang="fr-FR" dirty="0"/>
              <a:t> </a:t>
            </a:r>
            <a:r>
              <a:rPr lang="fr-FR" dirty="0" err="1"/>
              <a:t>claddings</a:t>
            </a:r>
            <a:r>
              <a:rPr lang="fr-FR" dirty="0"/>
              <a:t> </a:t>
            </a:r>
            <a:r>
              <a:rPr lang="fr-FR" dirty="0" err="1"/>
              <a:t>provide</a:t>
            </a:r>
            <a:r>
              <a:rPr lang="fr-FR" dirty="0"/>
              <a:t> </a:t>
            </a:r>
            <a:r>
              <a:rPr lang="fr-FR" dirty="0" err="1"/>
              <a:t>improvements</a:t>
            </a:r>
            <a:r>
              <a:rPr lang="fr-FR" dirty="0"/>
              <a:t> over </a:t>
            </a:r>
            <a:r>
              <a:rPr lang="fr-FR" dirty="0" err="1"/>
              <a:t>classical</a:t>
            </a:r>
            <a:r>
              <a:rPr lang="fr-FR" dirty="0"/>
              <a:t> </a:t>
            </a:r>
            <a:r>
              <a:rPr lang="fr-FR" dirty="0" err="1"/>
              <a:t>claddings</a:t>
            </a:r>
            <a:r>
              <a:rPr lang="fr-FR" dirty="0"/>
              <a:t> </a:t>
            </a:r>
          </a:p>
          <a:p>
            <a:pPr lvl="1"/>
            <a:r>
              <a:rPr lang="fr-FR" dirty="0" err="1"/>
              <a:t>Better</a:t>
            </a:r>
            <a:r>
              <a:rPr lang="fr-FR" dirty="0"/>
              <a:t> corrosion </a:t>
            </a:r>
            <a:r>
              <a:rPr lang="fr-FR" dirty="0" err="1"/>
              <a:t>resistance</a:t>
            </a:r>
            <a:endParaRPr lang="fr-FR" dirty="0"/>
          </a:p>
          <a:p>
            <a:pPr lvl="1"/>
            <a:r>
              <a:rPr lang="fr-FR" dirty="0" err="1"/>
              <a:t>Lower</a:t>
            </a:r>
            <a:r>
              <a:rPr lang="fr-FR" dirty="0"/>
              <a:t> </a:t>
            </a:r>
            <a:r>
              <a:rPr lang="fr-FR" dirty="0" err="1"/>
              <a:t>hydrogen</a:t>
            </a:r>
            <a:r>
              <a:rPr lang="fr-FR" dirty="0"/>
              <a:t> pickup</a:t>
            </a:r>
          </a:p>
          <a:p>
            <a:pPr lvl="1"/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oxidation</a:t>
            </a:r>
            <a:r>
              <a:rPr lang="fr-FR" dirty="0"/>
              <a:t> </a:t>
            </a:r>
            <a:r>
              <a:rPr lang="fr-FR" dirty="0" err="1"/>
              <a:t>resistance</a:t>
            </a:r>
            <a:endParaRPr lang="fr-FR" dirty="0"/>
          </a:p>
          <a:p>
            <a:pPr lvl="1"/>
            <a:r>
              <a:rPr lang="fr-FR" dirty="0" err="1"/>
              <a:t>Lower</a:t>
            </a:r>
            <a:r>
              <a:rPr lang="fr-FR" dirty="0"/>
              <a:t> thermal </a:t>
            </a:r>
            <a:r>
              <a:rPr lang="fr-FR" dirty="0" err="1"/>
              <a:t>creep</a:t>
            </a:r>
            <a:r>
              <a:rPr lang="fr-FR" dirty="0"/>
              <a:t> rate</a:t>
            </a:r>
          </a:p>
          <a:p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comes</a:t>
            </a:r>
            <a:r>
              <a:rPr lang="fr-FR" dirty="0"/>
              <a:t> to the french </a:t>
            </a:r>
            <a:r>
              <a:rPr lang="fr-FR" dirty="0" err="1"/>
              <a:t>safety</a:t>
            </a:r>
            <a:r>
              <a:rPr lang="fr-FR" dirty="0"/>
              <a:t> files, the transposition of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improvements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benefit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hardly</a:t>
            </a:r>
            <a:r>
              <a:rPr lang="fr-FR" dirty="0"/>
              <a:t> </a:t>
            </a:r>
            <a:r>
              <a:rPr lang="fr-FR" dirty="0" err="1"/>
              <a:t>seen</a:t>
            </a:r>
            <a:endParaRPr lang="fr-FR" dirty="0"/>
          </a:p>
          <a:p>
            <a:pPr lvl="1"/>
            <a:r>
              <a:rPr lang="fr-FR" dirty="0"/>
              <a:t>In the case of ECR: </a:t>
            </a:r>
            <a:r>
              <a:rPr lang="fr-FR" dirty="0" err="1"/>
              <a:t>because</a:t>
            </a:r>
            <a:r>
              <a:rPr lang="fr-FR" dirty="0"/>
              <a:t> the </a:t>
            </a:r>
            <a:r>
              <a:rPr lang="fr-FR" dirty="0" err="1"/>
              <a:t>actual</a:t>
            </a:r>
            <a:r>
              <a:rPr lang="fr-FR" dirty="0"/>
              <a:t> </a:t>
            </a:r>
            <a:r>
              <a:rPr lang="fr-FR" dirty="0" err="1"/>
              <a:t>limiting</a:t>
            </a:r>
            <a:r>
              <a:rPr lang="fr-FR" dirty="0"/>
              <a:t> </a:t>
            </a:r>
            <a:r>
              <a:rPr lang="fr-FR" dirty="0" err="1"/>
              <a:t>phenomenon</a:t>
            </a:r>
            <a:r>
              <a:rPr lang="fr-FR" dirty="0"/>
              <a:t> (</a:t>
            </a:r>
            <a:r>
              <a:rPr lang="fr-FR" dirty="0" err="1"/>
              <a:t>secondary</a:t>
            </a:r>
            <a:r>
              <a:rPr lang="fr-FR" dirty="0"/>
              <a:t> </a:t>
            </a:r>
            <a:r>
              <a:rPr lang="fr-FR" dirty="0" err="1"/>
              <a:t>hydriding</a:t>
            </a:r>
            <a:r>
              <a:rPr lang="fr-FR" dirty="0"/>
              <a:t>)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modified</a:t>
            </a:r>
            <a:r>
              <a:rPr lang="fr-FR" dirty="0"/>
              <a:t> by the </a:t>
            </a:r>
            <a:r>
              <a:rPr lang="fr-FR" dirty="0" err="1"/>
              <a:t>coating</a:t>
            </a:r>
            <a:endParaRPr lang="fr-FR" dirty="0"/>
          </a:p>
          <a:p>
            <a:pPr lvl="1"/>
            <a:r>
              <a:rPr lang="fr-FR" dirty="0"/>
              <a:t>In the case of </a:t>
            </a:r>
            <a:r>
              <a:rPr lang="fr-FR" dirty="0" err="1"/>
              <a:t>ballooning</a:t>
            </a:r>
            <a:r>
              <a:rPr lang="fr-FR" dirty="0"/>
              <a:t>: </a:t>
            </a:r>
            <a:r>
              <a:rPr lang="fr-FR" dirty="0" err="1"/>
              <a:t>because</a:t>
            </a:r>
            <a:r>
              <a:rPr lang="fr-FR" dirty="0"/>
              <a:t> in the </a:t>
            </a:r>
            <a:r>
              <a:rPr lang="fr-FR" dirty="0" err="1"/>
              <a:t>actual</a:t>
            </a:r>
            <a:r>
              <a:rPr lang="fr-FR" dirty="0"/>
              <a:t> </a:t>
            </a:r>
            <a:r>
              <a:rPr lang="fr-FR" dirty="0" err="1"/>
              <a:t>safety</a:t>
            </a:r>
            <a:r>
              <a:rPr lang="fr-FR" dirty="0"/>
              <a:t> </a:t>
            </a:r>
            <a:r>
              <a:rPr lang="fr-FR" dirty="0" err="1"/>
              <a:t>framework</a:t>
            </a:r>
            <a:r>
              <a:rPr lang="fr-FR" dirty="0"/>
              <a:t>, the conditions </a:t>
            </a:r>
            <a:r>
              <a:rPr lang="fr-FR" dirty="0" err="1"/>
              <a:t>where</a:t>
            </a:r>
            <a:r>
              <a:rPr lang="fr-FR" dirty="0"/>
              <a:t> the </a:t>
            </a:r>
            <a:r>
              <a:rPr lang="fr-FR" dirty="0" err="1"/>
              <a:t>benefit</a:t>
            </a:r>
            <a:r>
              <a:rPr lang="fr-FR" dirty="0"/>
              <a:t> </a:t>
            </a:r>
            <a:r>
              <a:rPr lang="fr-FR" dirty="0" err="1"/>
              <a:t>materializes</a:t>
            </a:r>
            <a:r>
              <a:rPr lang="fr-FR" dirty="0"/>
              <a:t> are not </a:t>
            </a:r>
            <a:r>
              <a:rPr lang="fr-FR" dirty="0" err="1"/>
              <a:t>reached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E6EC6F-BC8E-47FE-38F2-F8831B16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technological meeting: advanced technology fuel - 30 octobre 2025</a:t>
            </a:r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7F0F38F-869D-4F71-020E-92E540EFE20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 vert="horz" lIns="36000" tIns="0" rIns="36000" bIns="0" rtlCol="0" anchor="t">
            <a:noAutofit/>
          </a:bodyPr>
          <a:lstStyle/>
          <a:p>
            <a:pPr marL="179070" indent="-179070"/>
            <a:r>
              <a:rPr lang="fr-FR" dirty="0" err="1"/>
              <a:t>Additional</a:t>
            </a:r>
            <a:r>
              <a:rPr lang="fr-FR" dirty="0"/>
              <a:t> </a:t>
            </a:r>
            <a:r>
              <a:rPr lang="fr-FR" dirty="0" err="1"/>
              <a:t>phenomena</a:t>
            </a:r>
            <a:r>
              <a:rPr lang="fr-FR" dirty="0"/>
              <a:t>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taken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endParaRPr lang="fr-FR" dirty="0">
              <a:cs typeface="Arial"/>
            </a:endParaRPr>
          </a:p>
          <a:p>
            <a:pPr marL="359410" lvl="1" indent="-179705"/>
            <a:r>
              <a:rPr lang="fr-FR" dirty="0"/>
              <a:t>Tritium </a:t>
            </a:r>
            <a:r>
              <a:rPr lang="fr-FR" dirty="0" err="1"/>
              <a:t>permeation</a:t>
            </a:r>
            <a:r>
              <a:rPr lang="fr-FR" dirty="0"/>
              <a:t>, </a:t>
            </a:r>
            <a:r>
              <a:rPr lang="fr-FR" dirty="0" err="1"/>
              <a:t>uncoated</a:t>
            </a:r>
            <a:r>
              <a:rPr lang="fr-FR" dirty="0"/>
              <a:t> surface, </a:t>
            </a:r>
            <a:r>
              <a:rPr lang="fr-FR" dirty="0" err="1"/>
              <a:t>defects</a:t>
            </a:r>
            <a:endParaRPr lang="fr-FR" dirty="0" err="1">
              <a:cs typeface="Arial"/>
            </a:endParaRPr>
          </a:p>
          <a:p>
            <a:pPr marL="179070" indent="-179070"/>
            <a:r>
              <a:rPr lang="fr-FR" dirty="0" err="1"/>
              <a:t>Specificities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closed</a:t>
            </a:r>
            <a:r>
              <a:rPr lang="fr-FR" dirty="0"/>
              <a:t> french </a:t>
            </a:r>
            <a:r>
              <a:rPr lang="fr-FR" dirty="0" err="1"/>
              <a:t>nuclear</a:t>
            </a:r>
            <a:r>
              <a:rPr lang="fr-FR" dirty="0"/>
              <a:t> cycle must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assessed</a:t>
            </a:r>
            <a:endParaRPr lang="fr-FR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133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508DDC-E8BC-97B8-D15A-15F936C71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Introduction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85B523-1D88-1834-9C24-1FCA51B89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technological meeting: advanced technology fuel - 30 octobre 2025</a:t>
            </a:r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98B21D-3FB5-191C-9A6D-A014B06B5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36000" tIns="0" rIns="36000" bIns="0" rtlCol="0" anchor="t">
            <a:noAutofit/>
          </a:bodyPr>
          <a:lstStyle/>
          <a:p>
            <a:pPr marL="179070" indent="-179070"/>
            <a:r>
              <a:rPr lang="en-US" dirty="0"/>
              <a:t>Since 2012, new fuel concepts envisioned with better performance in accidental conditions</a:t>
            </a:r>
            <a:endParaRPr lang="fr-FR" dirty="0"/>
          </a:p>
          <a:p>
            <a:pPr marL="359410" lvl="1" indent="-179705"/>
            <a:r>
              <a:rPr lang="en-US" dirty="0"/>
              <a:t>Evolutionary concepts such as coated cladding, doped fuel</a:t>
            </a:r>
            <a:endParaRPr lang="en-US" dirty="0">
              <a:cs typeface="Arial"/>
            </a:endParaRPr>
          </a:p>
          <a:p>
            <a:pPr marL="359410" lvl="1" indent="-179705"/>
            <a:r>
              <a:rPr lang="en-US" dirty="0"/>
              <a:t>New cladding materials such as MAX phases, silicon carbide…</a:t>
            </a:r>
            <a:endParaRPr lang="en-US" dirty="0">
              <a:cs typeface="Arial"/>
            </a:endParaRPr>
          </a:p>
          <a:p>
            <a:pPr marL="359410" lvl="1" indent="-179705"/>
            <a:r>
              <a:rPr lang="en-US" dirty="0"/>
              <a:t>New fuels (for commercial reactors) such as silicide or carbide or even metallic</a:t>
            </a:r>
            <a:endParaRPr lang="en-US" dirty="0">
              <a:cs typeface="Arial"/>
            </a:endParaRPr>
          </a:p>
          <a:p>
            <a:pPr marL="179070" indent="-179070"/>
            <a:r>
              <a:rPr lang="en-US" dirty="0"/>
              <a:t>They are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named « enhanced accident tolerant fuel », E-ATF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Arial"/>
            </a:endParaRPr>
          </a:p>
          <a:p>
            <a:pPr marL="359410" lvl="1" indent="-179705"/>
            <a:r>
              <a:rPr lang="en-US" dirty="0"/>
              <a:t>They are under development and most of them are not available yet at a commercial scale </a:t>
            </a:r>
            <a:endParaRPr lang="en-US" dirty="0">
              <a:cs typeface="Arial"/>
            </a:endParaRPr>
          </a:p>
          <a:p>
            <a:pPr marL="179070" indent="-179070"/>
            <a:r>
              <a:rPr lang="fr-FR" dirty="0" err="1"/>
              <a:t>Chromium</a:t>
            </a:r>
            <a:r>
              <a:rPr lang="fr-FR" dirty="0"/>
              <a:t> </a:t>
            </a:r>
            <a:r>
              <a:rPr lang="fr-FR" dirty="0" err="1"/>
              <a:t>coated</a:t>
            </a:r>
            <a:r>
              <a:rPr lang="fr-FR" dirty="0"/>
              <a:t> </a:t>
            </a:r>
            <a:r>
              <a:rPr lang="fr-FR" dirty="0" err="1"/>
              <a:t>claddings</a:t>
            </a:r>
            <a:r>
              <a:rPr lang="fr-FR" dirty="0"/>
              <a:t> (CCC) are the </a:t>
            </a:r>
            <a:r>
              <a:rPr lang="fr-FR" dirty="0" err="1"/>
              <a:t>readiest</a:t>
            </a:r>
            <a:r>
              <a:rPr lang="fr-FR" dirty="0"/>
              <a:t> </a:t>
            </a:r>
            <a:r>
              <a:rPr lang="fr-FR" dirty="0" err="1"/>
              <a:t>products</a:t>
            </a:r>
            <a:endParaRPr lang="fr-FR" dirty="0">
              <a:cs typeface="Arial"/>
            </a:endParaRPr>
          </a:p>
          <a:p>
            <a:pPr marL="359410" lvl="1" indent="-179705"/>
            <a:r>
              <a:rPr lang="fr-FR" dirty="0" err="1"/>
              <a:t>Various</a:t>
            </a:r>
            <a:r>
              <a:rPr lang="fr-FR" dirty="0"/>
              <a:t> lead test </a:t>
            </a:r>
            <a:r>
              <a:rPr lang="fr-FR" dirty="0" err="1"/>
              <a:t>assemblies</a:t>
            </a:r>
            <a:r>
              <a:rPr lang="fr-FR" dirty="0"/>
              <a:t> </a:t>
            </a:r>
            <a:r>
              <a:rPr lang="fr-FR" dirty="0" err="1"/>
              <a:t>irradiated</a:t>
            </a:r>
            <a:r>
              <a:rPr lang="fr-FR" dirty="0"/>
              <a:t> </a:t>
            </a:r>
            <a:r>
              <a:rPr lang="fr-FR" dirty="0" err="1"/>
              <a:t>throughout</a:t>
            </a:r>
            <a:r>
              <a:rPr lang="fr-FR" dirty="0"/>
              <a:t> the world</a:t>
            </a:r>
            <a:endParaRPr lang="fr-FR" dirty="0">
              <a:cs typeface="Arial"/>
            </a:endParaRPr>
          </a:p>
          <a:p>
            <a:pPr marL="359410" lvl="1" indent="-179705"/>
            <a:r>
              <a:rPr lang="fr-FR" dirty="0" err="1"/>
              <a:t>Including</a:t>
            </a:r>
            <a:r>
              <a:rPr lang="fr-FR" dirty="0"/>
              <a:t> in </a:t>
            </a:r>
            <a:r>
              <a:rPr lang="fr-FR" dirty="0" err="1"/>
              <a:t>EDF’s</a:t>
            </a:r>
            <a:r>
              <a:rPr lang="fr-FR" dirty="0"/>
              <a:t> </a:t>
            </a:r>
            <a:r>
              <a:rPr lang="fr-FR" dirty="0" err="1"/>
              <a:t>reactors</a:t>
            </a:r>
            <a:r>
              <a:rPr lang="fr-FR" dirty="0"/>
              <a:t> (Blayais)</a:t>
            </a:r>
            <a:endParaRPr lang="fr-FR" dirty="0">
              <a:cs typeface="Arial"/>
            </a:endParaRPr>
          </a:p>
          <a:p>
            <a:pPr marL="179070" indent="-179070"/>
            <a:r>
              <a:rPr lang="fr-FR" dirty="0" err="1">
                <a:cs typeface="Arial"/>
              </a:rPr>
              <a:t>Chromium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doped</a:t>
            </a:r>
            <a:r>
              <a:rPr lang="fr-FR" dirty="0">
                <a:cs typeface="Arial"/>
              </a:rPr>
              <a:t> pellets are not </a:t>
            </a:r>
            <a:r>
              <a:rPr lang="fr-FR" dirty="0" err="1">
                <a:cs typeface="Arial"/>
              </a:rPr>
              <a:t>considered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because</a:t>
            </a:r>
            <a:r>
              <a:rPr lang="fr-FR" dirty="0">
                <a:cs typeface="Arial"/>
              </a:rPr>
              <a:t> of </a:t>
            </a:r>
            <a:r>
              <a:rPr lang="fr-FR" dirty="0" err="1">
                <a:cs typeface="Arial"/>
              </a:rPr>
              <a:t>reprocessing</a:t>
            </a:r>
            <a:r>
              <a:rPr lang="fr-FR" dirty="0">
                <a:cs typeface="Arial"/>
              </a:rPr>
              <a:t> issues</a:t>
            </a:r>
            <a:endParaRPr lang="fr-FR" dirty="0"/>
          </a:p>
          <a:p>
            <a:pPr marL="179070" indent="-179070"/>
            <a:r>
              <a:rPr lang="fr-FR" dirty="0"/>
              <a:t>CCC are the focus of </a:t>
            </a:r>
            <a:r>
              <a:rPr lang="fr-FR" dirty="0" err="1"/>
              <a:t>EDF’s</a:t>
            </a:r>
            <a:r>
              <a:rPr lang="fr-FR" dirty="0"/>
              <a:t> </a:t>
            </a:r>
            <a:r>
              <a:rPr lang="fr-FR" dirty="0" err="1"/>
              <a:t>interest</a:t>
            </a:r>
            <a:endParaRPr lang="fr-FR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2405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B9EE75-42A0-EB6C-C054-6FA150F4C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EATF </a:t>
            </a:r>
            <a:r>
              <a:rPr lang="fr-FR" err="1"/>
              <a:t>within</a:t>
            </a:r>
            <a:r>
              <a:rPr lang="fr-FR"/>
              <a:t> EDF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35B1FC-5064-B682-9B25-19D4D6A71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36000" tIns="0" rIns="36000" bIns="0" rtlCol="0" anchor="t">
            <a:noAutofit/>
          </a:bodyPr>
          <a:lstStyle/>
          <a:p>
            <a:pPr marL="179070" indent="-179070"/>
            <a:r>
              <a:rPr lang="fr-FR"/>
              <a:t>EDF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irradiating</a:t>
            </a:r>
            <a:r>
              <a:rPr lang="fr-FR"/>
              <a:t> lead test </a:t>
            </a:r>
            <a:r>
              <a:rPr lang="fr-FR" err="1"/>
              <a:t>rods</a:t>
            </a:r>
            <a:r>
              <a:rPr lang="fr-FR"/>
              <a:t> in Blayais 3 </a:t>
            </a:r>
            <a:r>
              <a:rPr lang="fr-FR" err="1"/>
              <a:t>with</a:t>
            </a:r>
            <a:r>
              <a:rPr lang="fr-FR"/>
              <a:t> FRAMATOME </a:t>
            </a:r>
            <a:endParaRPr lang="fr-FR">
              <a:cs typeface="Arial"/>
            </a:endParaRPr>
          </a:p>
          <a:p>
            <a:pPr marL="359410" lvl="1" indent="-179705"/>
            <a:r>
              <a:rPr lang="fr-FR"/>
              <a:t>The second cycle </a:t>
            </a:r>
            <a:r>
              <a:rPr lang="fr-FR" err="1"/>
              <a:t>is</a:t>
            </a:r>
            <a:r>
              <a:rPr lang="fr-FR"/>
              <a:t> running to </a:t>
            </a:r>
            <a:r>
              <a:rPr lang="fr-FR" err="1"/>
              <a:t>its</a:t>
            </a:r>
            <a:r>
              <a:rPr lang="fr-FR"/>
              <a:t> end</a:t>
            </a:r>
            <a:endParaRPr lang="fr-FR">
              <a:cs typeface="Arial"/>
            </a:endParaRPr>
          </a:p>
          <a:p>
            <a:pPr marL="359410" lvl="1" indent="-179705"/>
            <a:r>
              <a:rPr lang="fr-FR" err="1"/>
              <a:t>Extracted</a:t>
            </a:r>
            <a:r>
              <a:rPr lang="fr-FR"/>
              <a:t> </a:t>
            </a:r>
            <a:r>
              <a:rPr lang="fr-FR" err="1"/>
              <a:t>rods</a:t>
            </a:r>
            <a:r>
              <a:rPr lang="fr-FR"/>
              <a:t> </a:t>
            </a:r>
            <a:r>
              <a:rPr lang="fr-FR" err="1"/>
              <a:t>will</a:t>
            </a:r>
            <a:r>
              <a:rPr lang="fr-FR"/>
              <a:t> </a:t>
            </a:r>
            <a:r>
              <a:rPr lang="fr-FR" err="1"/>
              <a:t>be</a:t>
            </a:r>
            <a:r>
              <a:rPr lang="fr-FR"/>
              <a:t> </a:t>
            </a:r>
            <a:r>
              <a:rPr lang="fr-FR" err="1"/>
              <a:t>shipped</a:t>
            </a:r>
            <a:r>
              <a:rPr lang="fr-FR"/>
              <a:t> to hot </a:t>
            </a:r>
            <a:r>
              <a:rPr lang="fr-FR" err="1"/>
              <a:t>cells</a:t>
            </a:r>
            <a:r>
              <a:rPr lang="fr-FR"/>
              <a:t> for PIE ([H]…)</a:t>
            </a:r>
            <a:endParaRPr lang="fr-FR">
              <a:cs typeface="Arial"/>
            </a:endParaRPr>
          </a:p>
          <a:p>
            <a:pPr marL="359410" lvl="1" indent="-179705"/>
            <a:r>
              <a:rPr lang="fr-FR"/>
              <a:t>ITV </a:t>
            </a:r>
            <a:r>
              <a:rPr lang="fr-FR" err="1"/>
              <a:t>after</a:t>
            </a:r>
            <a:r>
              <a:rPr lang="fr-FR"/>
              <a:t> the first cycle show </a:t>
            </a:r>
            <a:r>
              <a:rPr lang="fr-FR" err="1"/>
              <a:t>unaffected</a:t>
            </a:r>
            <a:r>
              <a:rPr lang="fr-FR"/>
              <a:t> </a:t>
            </a:r>
            <a:r>
              <a:rPr lang="fr-FR" err="1"/>
              <a:t>rod</a:t>
            </a:r>
            <a:r>
              <a:rPr lang="fr-FR"/>
              <a:t>, </a:t>
            </a:r>
            <a:r>
              <a:rPr lang="fr-FR" err="1"/>
              <a:t>bright</a:t>
            </a:r>
            <a:r>
              <a:rPr lang="fr-FR"/>
              <a:t>, non </a:t>
            </a:r>
            <a:r>
              <a:rPr lang="fr-FR" err="1"/>
              <a:t>corroded</a:t>
            </a:r>
            <a:endParaRPr lang="fr-FR">
              <a:cs typeface="Arial"/>
            </a:endParaRPr>
          </a:p>
          <a:p>
            <a:pPr marL="179705" lvl="1" indent="0">
              <a:buNone/>
            </a:pPr>
            <a:endParaRPr lang="fr-FR">
              <a:cs typeface="Arial"/>
            </a:endParaRPr>
          </a:p>
          <a:p>
            <a:pPr marL="179705" lvl="1" indent="0">
              <a:buNone/>
            </a:pPr>
            <a:endParaRPr lang="fr-FR">
              <a:cs typeface="Arial"/>
            </a:endParaRPr>
          </a:p>
          <a:p>
            <a:pPr marL="179705" lvl="1" indent="0">
              <a:buNone/>
            </a:pPr>
            <a:endParaRPr lang="fr-FR">
              <a:cs typeface="Arial"/>
            </a:endParaRPr>
          </a:p>
          <a:p>
            <a:pPr marL="179705" lvl="1" indent="0">
              <a:buNone/>
            </a:pPr>
            <a:endParaRPr lang="fr-FR">
              <a:cs typeface="Arial"/>
            </a:endParaRPr>
          </a:p>
          <a:p>
            <a:pPr marL="179705" lvl="1" indent="0">
              <a:buNone/>
            </a:pPr>
            <a:endParaRPr lang="fr-FR">
              <a:cs typeface="Arial"/>
            </a:endParaRPr>
          </a:p>
          <a:p>
            <a:pPr marL="179705" lvl="1" indent="0">
              <a:buNone/>
            </a:pPr>
            <a:endParaRPr lang="fr-FR">
              <a:cs typeface="Arial"/>
            </a:endParaRPr>
          </a:p>
          <a:p>
            <a:pPr marL="179705" lvl="1" indent="0">
              <a:buNone/>
            </a:pPr>
            <a:endParaRPr lang="fr-FR">
              <a:cs typeface="Arial"/>
            </a:endParaRPr>
          </a:p>
          <a:p>
            <a:pPr marL="179705" lvl="1" indent="0">
              <a:buNone/>
            </a:pPr>
            <a:endParaRPr lang="fr-FR">
              <a:cs typeface="Arial"/>
            </a:endParaRPr>
          </a:p>
          <a:p>
            <a:pPr marL="179705" lvl="1" indent="0">
              <a:buNone/>
            </a:pPr>
            <a:endParaRPr lang="fr-FR">
              <a:cs typeface="Arial"/>
            </a:endParaRPr>
          </a:p>
          <a:p>
            <a:pPr marL="179070" indent="-179070"/>
            <a:r>
              <a:rPr lang="fr-FR"/>
              <a:t>Lead test </a:t>
            </a:r>
            <a:r>
              <a:rPr lang="fr-FR" err="1"/>
              <a:t>rods</a:t>
            </a:r>
            <a:r>
              <a:rPr lang="fr-FR"/>
              <a:t> irradiation </a:t>
            </a:r>
            <a:r>
              <a:rPr lang="fr-FR" err="1"/>
              <a:t>with</a:t>
            </a:r>
            <a:r>
              <a:rPr lang="fr-FR"/>
              <a:t> Westinghouse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under</a:t>
            </a:r>
            <a:r>
              <a:rPr lang="fr-FR"/>
              <a:t> </a:t>
            </a:r>
            <a:r>
              <a:rPr lang="fr-FR" err="1"/>
              <a:t>review</a:t>
            </a:r>
            <a:endParaRPr lang="fr-FR">
              <a:cs typeface="Arial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2948EF-375A-D329-6D2D-DB077A916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technological meeting: advanced technology fuel - 30 octobre 2025</a:t>
            </a:r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DD540D-100E-F6EB-E6A6-2596F6E1AA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81"/>
          <a:stretch/>
        </p:blipFill>
        <p:spPr>
          <a:xfrm>
            <a:off x="1888798" y="2807208"/>
            <a:ext cx="4627418" cy="239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1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BF835-7CE0-C75F-E8F2-03E047251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Improvements</a:t>
            </a:r>
            <a:r>
              <a:rPr lang="fr-FR"/>
              <a:t> </a:t>
            </a:r>
            <a:r>
              <a:rPr lang="fr-FR" err="1"/>
              <a:t>from</a:t>
            </a:r>
            <a:r>
              <a:rPr lang="fr-FR"/>
              <a:t> </a:t>
            </a:r>
            <a:r>
              <a:rPr lang="fr-FR" err="1"/>
              <a:t>coated</a:t>
            </a:r>
            <a:r>
              <a:rPr lang="fr-FR"/>
              <a:t> </a:t>
            </a:r>
            <a:r>
              <a:rPr lang="fr-FR" err="1"/>
              <a:t>claddings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37F6F-978B-7CDC-85C0-3FED15317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16" y="1856625"/>
            <a:ext cx="3816673" cy="4553003"/>
          </a:xfrm>
        </p:spPr>
        <p:txBody>
          <a:bodyPr vert="horz" lIns="36000" tIns="0" rIns="36000" bIns="0" rtlCol="0" anchor="t">
            <a:noAutofit/>
          </a:bodyPr>
          <a:lstStyle/>
          <a:p>
            <a:pPr marL="179070" indent="-179070"/>
            <a:r>
              <a:rPr lang="fr-FR" dirty="0" err="1"/>
              <a:t>Lower</a:t>
            </a:r>
            <a:r>
              <a:rPr lang="fr-FR" dirty="0"/>
              <a:t> corrosion in </a:t>
            </a:r>
            <a:r>
              <a:rPr lang="fr-FR" dirty="0" err="1"/>
              <a:t>primary</a:t>
            </a:r>
            <a:r>
              <a:rPr lang="fr-FR" dirty="0"/>
              <a:t> water</a:t>
            </a:r>
            <a:endParaRPr lang="fr-FR" dirty="0">
              <a:cs typeface="Arial"/>
            </a:endParaRPr>
          </a:p>
          <a:p>
            <a:pPr marL="359410" lvl="1" indent="-179705"/>
            <a:r>
              <a:rPr lang="fr-FR" dirty="0"/>
              <a:t>Few </a:t>
            </a:r>
            <a:r>
              <a:rPr lang="fr-FR" dirty="0" err="1"/>
              <a:t>measurements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>
              <a:cs typeface="Arial"/>
            </a:endParaRPr>
          </a:p>
          <a:p>
            <a:pPr marL="359410" lvl="1" indent="-179705"/>
            <a:r>
              <a:rPr lang="fr-FR" dirty="0"/>
              <a:t>Visual inspection shows </a:t>
            </a:r>
            <a:r>
              <a:rPr lang="fr-FR" dirty="0" err="1"/>
              <a:t>rods</a:t>
            </a:r>
            <a:r>
              <a:rPr lang="fr-FR" dirty="0"/>
              <a:t> are </a:t>
            </a:r>
            <a:r>
              <a:rPr lang="fr-FR" dirty="0" err="1"/>
              <a:t>bright</a:t>
            </a:r>
            <a:endParaRPr lang="fr-FR" dirty="0">
              <a:cs typeface="Arial"/>
            </a:endParaRPr>
          </a:p>
          <a:p>
            <a:pPr marL="179070" indent="-179070"/>
            <a:r>
              <a:rPr lang="fr-FR" dirty="0" err="1"/>
              <a:t>Lower</a:t>
            </a:r>
            <a:r>
              <a:rPr lang="fr-FR" dirty="0"/>
              <a:t> </a:t>
            </a:r>
            <a:r>
              <a:rPr lang="fr-FR" dirty="0" err="1"/>
              <a:t>oxidation</a:t>
            </a:r>
            <a:r>
              <a:rPr lang="fr-FR" dirty="0"/>
              <a:t> at high </a:t>
            </a:r>
            <a:r>
              <a:rPr lang="fr-FR" dirty="0" err="1"/>
              <a:t>temperature</a:t>
            </a:r>
            <a:endParaRPr lang="fr-FR" dirty="0">
              <a:cs typeface="Arial"/>
            </a:endParaRPr>
          </a:p>
          <a:p>
            <a:pPr marL="359410" lvl="1" indent="-179705"/>
            <a:r>
              <a:rPr lang="fr-FR" dirty="0"/>
              <a:t>At a </a:t>
            </a:r>
            <a:r>
              <a:rPr lang="fr-FR" dirty="0" err="1"/>
              <a:t>given</a:t>
            </a:r>
            <a:r>
              <a:rPr lang="fr-FR" dirty="0"/>
              <a:t> time </a:t>
            </a:r>
            <a:r>
              <a:rPr lang="fr-FR" dirty="0" err="1"/>
              <a:t>spent</a:t>
            </a:r>
            <a:r>
              <a:rPr lang="fr-FR" dirty="0"/>
              <a:t> at </a:t>
            </a:r>
            <a:r>
              <a:rPr lang="fr-FR" dirty="0" err="1"/>
              <a:t>temperature</a:t>
            </a:r>
            <a:r>
              <a:rPr lang="fr-FR" dirty="0"/>
              <a:t>, the </a:t>
            </a:r>
            <a:r>
              <a:rPr lang="fr-FR" dirty="0" err="1"/>
              <a:t>coated</a:t>
            </a:r>
            <a:r>
              <a:rPr lang="fr-FR" dirty="0"/>
              <a:t> </a:t>
            </a:r>
            <a:r>
              <a:rPr lang="fr-FR" dirty="0" err="1"/>
              <a:t>cladding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brittle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the non-</a:t>
            </a:r>
            <a:r>
              <a:rPr lang="fr-FR" dirty="0" err="1"/>
              <a:t>coated</a:t>
            </a:r>
            <a:r>
              <a:rPr lang="fr-FR" dirty="0"/>
              <a:t> one</a:t>
            </a:r>
            <a:endParaRPr lang="fr-FR" dirty="0">
              <a:cs typeface="Arial"/>
            </a:endParaRPr>
          </a:p>
          <a:p>
            <a:pPr marL="179070" indent="-179070"/>
            <a:r>
              <a:rPr lang="fr-FR" dirty="0" err="1"/>
              <a:t>Lower</a:t>
            </a:r>
            <a:r>
              <a:rPr lang="fr-FR" dirty="0"/>
              <a:t> </a:t>
            </a:r>
            <a:r>
              <a:rPr lang="fr-FR" dirty="0" err="1"/>
              <a:t>hydrogen</a:t>
            </a:r>
            <a:r>
              <a:rPr lang="fr-FR" dirty="0"/>
              <a:t> pick-up</a:t>
            </a:r>
            <a:endParaRPr lang="fr-FR" dirty="0">
              <a:cs typeface="Arial"/>
            </a:endParaRPr>
          </a:p>
          <a:p>
            <a:pPr marL="359410" lvl="1" indent="-179705"/>
            <a:r>
              <a:rPr lang="fr-FR" dirty="0"/>
              <a:t>Few </a:t>
            </a:r>
            <a:r>
              <a:rPr lang="fr-FR" dirty="0" err="1"/>
              <a:t>measurements</a:t>
            </a:r>
            <a:r>
              <a:rPr lang="fr-FR" dirty="0"/>
              <a:t> </a:t>
            </a:r>
            <a:r>
              <a:rPr lang="fr-FR" dirty="0" err="1"/>
              <a:t>available</a:t>
            </a:r>
            <a:endParaRPr lang="fr-FR" dirty="0">
              <a:cs typeface="Arial"/>
            </a:endParaRPr>
          </a:p>
          <a:p>
            <a:pPr marL="179070" indent="-179070"/>
            <a:r>
              <a:rPr lang="fr-FR" dirty="0" err="1"/>
              <a:t>Lower</a:t>
            </a:r>
            <a:r>
              <a:rPr lang="fr-FR" dirty="0"/>
              <a:t> thermal </a:t>
            </a:r>
            <a:r>
              <a:rPr lang="fr-FR" dirty="0" err="1"/>
              <a:t>creep</a:t>
            </a:r>
            <a:endParaRPr lang="fr-FR" dirty="0">
              <a:cs typeface="Arial"/>
            </a:endParaRPr>
          </a:p>
          <a:p>
            <a:pPr marL="359410" lvl="1" indent="-179705"/>
            <a:r>
              <a:rPr lang="fr-FR" dirty="0"/>
              <a:t>Irradiation </a:t>
            </a:r>
            <a:r>
              <a:rPr lang="fr-FR" dirty="0" err="1"/>
              <a:t>creep</a:t>
            </a:r>
            <a:r>
              <a:rPr lang="fr-FR" dirty="0"/>
              <a:t> </a:t>
            </a:r>
            <a:r>
              <a:rPr lang="fr-FR" dirty="0" err="1"/>
              <a:t>seems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similar</a:t>
            </a:r>
            <a:endParaRPr lang="fr-FR" dirty="0">
              <a:cs typeface="Arial"/>
            </a:endParaRPr>
          </a:p>
          <a:p>
            <a:pPr marL="179070" indent="-179070"/>
            <a:r>
              <a:rPr lang="fr-FR" dirty="0" err="1"/>
              <a:t>Further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are </a:t>
            </a:r>
            <a:r>
              <a:rPr lang="fr-FR" dirty="0" err="1"/>
              <a:t>needed</a:t>
            </a:r>
            <a:r>
              <a:rPr lang="fr-FR" dirty="0"/>
              <a:t> to </a:t>
            </a:r>
            <a:r>
              <a:rPr lang="fr-FR" dirty="0" err="1"/>
              <a:t>assess</a:t>
            </a:r>
            <a:r>
              <a:rPr lang="fr-FR" dirty="0"/>
              <a:t> the </a:t>
            </a:r>
            <a:r>
              <a:rPr lang="fr-FR" dirty="0" err="1"/>
              <a:t>effect</a:t>
            </a:r>
            <a:r>
              <a:rPr lang="fr-FR" dirty="0"/>
              <a:t> on  CRUD</a:t>
            </a:r>
            <a:endParaRPr lang="fr-FR" dirty="0">
              <a:cs typeface="Arial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6731AA-5B36-3EAD-3D9B-F10227FE0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technological meeting: advanced technology fuel - 30 octobre 2025</a:t>
            </a:r>
            <a:endParaRPr lang="fr-FR"/>
          </a:p>
        </p:txBody>
      </p:sp>
      <p:pic>
        <p:nvPicPr>
          <p:cNvPr id="6" name="Espace réservé du contenu 7">
            <a:extLst>
              <a:ext uri="{FF2B5EF4-FFF2-40B4-BE49-F238E27FC236}">
                <a16:creationId xmlns:a16="http://schemas.microsoft.com/office/drawing/2014/main" id="{8A885743-3075-E78B-E0D7-BBF26850A719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4932363" y="1081840"/>
            <a:ext cx="3816350" cy="2441341"/>
          </a:xfrm>
        </p:spPr>
      </p:pic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D8364796-F688-BFEB-06EA-F6FC1B732645}"/>
              </a:ext>
            </a:extLst>
          </p:cNvPr>
          <p:cNvSpPr txBox="1">
            <a:spLocks/>
          </p:cNvSpPr>
          <p:nvPr/>
        </p:nvSpPr>
        <p:spPr>
          <a:xfrm>
            <a:off x="5540711" y="3607076"/>
            <a:ext cx="3816673" cy="180425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179388" indent="-179388" algn="l" defTabSz="914400" rtl="0" eaLnBrk="1" latinLnBrk="0" hangingPunct="1">
              <a:spcBef>
                <a:spcPts val="1800"/>
              </a:spcBef>
              <a:buClr>
                <a:schemeClr val="accent6"/>
              </a:buClr>
              <a:buFont typeface="Wingdings" pitchFamily="2" charset="2"/>
              <a:buChar char="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600"/>
              </a:spcBef>
              <a:buClr>
                <a:schemeClr val="accent6"/>
              </a:buClr>
              <a:buSzPct val="5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1080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FR" sz="1050" b="0" i="1"/>
              <a:t>Brachet et al. Corrosion Science 2020 108537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5D449FE-7D82-A96E-820F-BAA24D8CF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287" y="3895184"/>
            <a:ext cx="3277145" cy="2230980"/>
          </a:xfrm>
          <a:prstGeom prst="rect">
            <a:avLst/>
          </a:prstGeom>
        </p:spPr>
      </p:pic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F78D7E0D-6BAD-40EC-CAC4-F5F7C042699B}"/>
              </a:ext>
            </a:extLst>
          </p:cNvPr>
          <p:cNvSpPr txBox="1">
            <a:spLocks/>
          </p:cNvSpPr>
          <p:nvPr/>
        </p:nvSpPr>
        <p:spPr>
          <a:xfrm>
            <a:off x="5007625" y="6151473"/>
            <a:ext cx="4136375" cy="31536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179388" indent="-179388" algn="l" defTabSz="914400" rtl="0" eaLnBrk="1" latinLnBrk="0" hangingPunct="1">
              <a:spcBef>
                <a:spcPts val="1800"/>
              </a:spcBef>
              <a:buClr>
                <a:schemeClr val="accent6"/>
              </a:buClr>
              <a:buFont typeface="Wingdings" pitchFamily="2" charset="2"/>
              <a:buChar char="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600"/>
              </a:spcBef>
              <a:buClr>
                <a:schemeClr val="accent6"/>
              </a:buClr>
              <a:buSzPct val="5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1080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FR" sz="1050" b="0" i="1"/>
              <a:t>Schweitzer et al. The </a:t>
            </a:r>
            <a:r>
              <a:rPr lang="fr-FR" sz="1050" b="0" i="1" err="1"/>
              <a:t>gochrom</a:t>
            </a:r>
            <a:r>
              <a:rPr lang="fr-FR" sz="1050" b="0" i="1"/>
              <a:t> irradiation program TOPFUEL 2025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A854D1-EE01-04F6-4BBE-77D5FF0D81F7}"/>
              </a:ext>
            </a:extLst>
          </p:cNvPr>
          <p:cNvSpPr txBox="1"/>
          <p:nvPr/>
        </p:nvSpPr>
        <p:spPr>
          <a:xfrm>
            <a:off x="435625" y="908323"/>
            <a:ext cx="4572000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b="1" i="1" baseline="0" dirty="0" err="1">
                <a:solidFill>
                  <a:srgbClr val="7F7F7F"/>
                </a:solidFill>
                <a:latin typeface="Arial"/>
              </a:rPr>
              <a:t>From</a:t>
            </a:r>
            <a:r>
              <a:rPr lang="fr-FR" sz="1400" b="1" i="1" baseline="0" dirty="0">
                <a:solidFill>
                  <a:srgbClr val="7F7F7F"/>
                </a:solidFill>
                <a:latin typeface="Arial"/>
              </a:rPr>
              <a:t> </a:t>
            </a:r>
            <a:r>
              <a:rPr lang="fr-FR" sz="1400" b="1" i="1" baseline="0" dirty="0" err="1">
                <a:solidFill>
                  <a:srgbClr val="7F7F7F"/>
                </a:solidFill>
                <a:latin typeface="Arial"/>
              </a:rPr>
              <a:t>litterature</a:t>
            </a:r>
            <a:r>
              <a:rPr lang="fr-FR" sz="1400" b="1" i="1" baseline="0" dirty="0">
                <a:solidFill>
                  <a:srgbClr val="7F7F7F"/>
                </a:solidFill>
                <a:latin typeface="Arial"/>
              </a:rPr>
              <a:t>, four major </a:t>
            </a:r>
            <a:r>
              <a:rPr lang="fr-FR" sz="1400" b="1" i="1" baseline="0" dirty="0" err="1">
                <a:solidFill>
                  <a:srgbClr val="7F7F7F"/>
                </a:solidFill>
                <a:latin typeface="Arial"/>
              </a:rPr>
              <a:t>improvements</a:t>
            </a:r>
            <a:r>
              <a:rPr lang="fr-FR" sz="1400" b="1" i="1" baseline="0" dirty="0">
                <a:solidFill>
                  <a:srgbClr val="7F7F7F"/>
                </a:solidFill>
                <a:latin typeface="Arial"/>
              </a:rPr>
              <a:t> over </a:t>
            </a:r>
            <a:r>
              <a:rPr lang="fr-FR" sz="1400" b="1" i="1" baseline="0" dirty="0" err="1">
                <a:solidFill>
                  <a:srgbClr val="7F7F7F"/>
                </a:solidFill>
                <a:latin typeface="Arial"/>
              </a:rPr>
              <a:t>classical</a:t>
            </a:r>
            <a:r>
              <a:rPr lang="fr-FR" sz="1400" b="1" i="1" baseline="0" dirty="0">
                <a:solidFill>
                  <a:srgbClr val="7F7F7F"/>
                </a:solidFill>
                <a:latin typeface="Arial"/>
              </a:rPr>
              <a:t> zirconium </a:t>
            </a:r>
            <a:r>
              <a:rPr lang="fr-FR" sz="1400" b="1" i="1" baseline="0" dirty="0" err="1">
                <a:solidFill>
                  <a:srgbClr val="7F7F7F"/>
                </a:solidFill>
                <a:latin typeface="Arial"/>
              </a:rPr>
              <a:t>claddings</a:t>
            </a:r>
            <a:r>
              <a:rPr lang="fr-FR" sz="1400" b="1" i="1" baseline="0" dirty="0">
                <a:solidFill>
                  <a:srgbClr val="7F7F7F"/>
                </a:solidFill>
                <a:latin typeface="Arial"/>
              </a:rPr>
              <a:t> are </a:t>
            </a:r>
            <a:r>
              <a:rPr lang="fr-FR" sz="1400" b="1" i="1" baseline="0" dirty="0" err="1">
                <a:solidFill>
                  <a:srgbClr val="7F7F7F"/>
                </a:solidFill>
                <a:latin typeface="Arial"/>
              </a:rPr>
              <a:t>expected</a:t>
            </a:r>
            <a:r>
              <a:rPr lang="fr-FR" sz="1400" b="1" i="1" baseline="0" dirty="0">
                <a:solidFill>
                  <a:srgbClr val="7F7F7F"/>
                </a:solidFill>
                <a:latin typeface="Arial"/>
              </a:rPr>
              <a:t> </a:t>
            </a:r>
            <a:r>
              <a:rPr lang="fr-FR" sz="1400" b="1" i="1" baseline="0" dirty="0" err="1">
                <a:solidFill>
                  <a:srgbClr val="7F7F7F"/>
                </a:solidFill>
                <a:latin typeface="Arial"/>
              </a:rPr>
              <a:t>with</a:t>
            </a:r>
            <a:r>
              <a:rPr lang="fr-FR" sz="1400" b="1" i="1" baseline="0" dirty="0">
                <a:solidFill>
                  <a:srgbClr val="7F7F7F"/>
                </a:solidFill>
                <a:latin typeface="Arial"/>
              </a:rPr>
              <a:t> the </a:t>
            </a:r>
            <a:r>
              <a:rPr lang="fr-FR" sz="1400" b="1" i="1" baseline="0" dirty="0" err="1">
                <a:solidFill>
                  <a:srgbClr val="7F7F7F"/>
                </a:solidFill>
                <a:latin typeface="Arial"/>
              </a:rPr>
              <a:t>following</a:t>
            </a:r>
            <a:r>
              <a:rPr lang="fr-FR" sz="1400" b="1" i="1" baseline="0" dirty="0">
                <a:solidFill>
                  <a:srgbClr val="7F7F7F"/>
                </a:solidFill>
                <a:latin typeface="Arial"/>
              </a:rPr>
              <a:t> </a:t>
            </a:r>
            <a:r>
              <a:rPr lang="fr-FR" sz="1400" b="1" i="1" baseline="0" dirty="0" err="1">
                <a:solidFill>
                  <a:srgbClr val="7F7F7F"/>
                </a:solidFill>
                <a:latin typeface="Arial"/>
              </a:rPr>
              <a:t>results</a:t>
            </a:r>
            <a:r>
              <a:rPr lang="fr-FR" sz="1400" b="1" i="1" baseline="0" dirty="0">
                <a:solidFill>
                  <a:srgbClr val="7F7F7F"/>
                </a:solidFill>
                <a:latin typeface="Arial"/>
              </a:rPr>
              <a:t> </a:t>
            </a:r>
            <a:r>
              <a:rPr lang="fr-FR" sz="1400" b="1" i="1" baseline="0" dirty="0" err="1">
                <a:solidFill>
                  <a:srgbClr val="7F7F7F"/>
                </a:solidFill>
                <a:latin typeface="Arial"/>
              </a:rPr>
              <a:t>obtained</a:t>
            </a:r>
            <a:r>
              <a:rPr lang="fr-FR" sz="1400" b="1" i="1" baseline="0" dirty="0">
                <a:solidFill>
                  <a:srgbClr val="7F7F7F"/>
                </a:solidFill>
                <a:latin typeface="Arial"/>
              </a:rPr>
              <a:t> </a:t>
            </a:r>
            <a:r>
              <a:rPr lang="fr-FR" sz="1400" b="1" i="1" baseline="0" dirty="0" err="1">
                <a:solidFill>
                  <a:srgbClr val="7F7F7F"/>
                </a:solidFill>
                <a:latin typeface="Arial"/>
              </a:rPr>
              <a:t>so</a:t>
            </a:r>
            <a:r>
              <a:rPr lang="fr-FR" sz="1400" b="1" i="1" baseline="0" dirty="0">
                <a:solidFill>
                  <a:srgbClr val="7F7F7F"/>
                </a:solidFill>
                <a:latin typeface="Arial"/>
              </a:rPr>
              <a:t> far:</a:t>
            </a:r>
            <a:endParaRPr lang="fr-FR" b="1" i="1" dirty="0">
              <a:cs typeface="Arial"/>
            </a:endParaRPr>
          </a:p>
          <a:p>
            <a:pPr algn="ctr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1606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831EA6-E530-D4B6-3B46-B2FF5442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ECR case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99359C-D43F-9AA1-1773-575B61334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limiting</a:t>
            </a:r>
            <a:r>
              <a:rPr lang="fr-FR" dirty="0"/>
              <a:t> ECR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defined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mechanical</a:t>
            </a:r>
            <a:r>
              <a:rPr lang="fr-FR" dirty="0"/>
              <a:t> </a:t>
            </a:r>
            <a:r>
              <a:rPr lang="fr-FR" dirty="0" err="1"/>
              <a:t>resistance</a:t>
            </a:r>
            <a:r>
              <a:rPr lang="fr-FR" dirty="0"/>
              <a:t> of the </a:t>
            </a:r>
            <a:r>
              <a:rPr lang="fr-FR" dirty="0" err="1"/>
              <a:t>oxidized</a:t>
            </a:r>
            <a:r>
              <a:rPr lang="fr-FR" dirty="0"/>
              <a:t> </a:t>
            </a:r>
            <a:r>
              <a:rPr lang="fr-FR" dirty="0" err="1"/>
              <a:t>cladding</a:t>
            </a:r>
            <a:endParaRPr lang="fr-FR" dirty="0"/>
          </a:p>
          <a:p>
            <a:pPr lvl="1"/>
            <a:r>
              <a:rPr lang="fr-FR" dirty="0" err="1"/>
              <a:t>Used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ring compression test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oxidation</a:t>
            </a:r>
            <a:endParaRPr lang="fr-FR" dirty="0"/>
          </a:p>
          <a:p>
            <a:pPr lvl="1"/>
            <a:r>
              <a:rPr lang="fr-FR" dirty="0"/>
              <a:t>The </a:t>
            </a:r>
            <a:r>
              <a:rPr lang="fr-FR" dirty="0" err="1"/>
              <a:t>ultimate</a:t>
            </a:r>
            <a:r>
              <a:rPr lang="fr-FR" dirty="0"/>
              <a:t> goal </a:t>
            </a:r>
            <a:r>
              <a:rPr lang="fr-FR" dirty="0" err="1"/>
              <a:t>is</a:t>
            </a:r>
            <a:r>
              <a:rPr lang="fr-FR" dirty="0"/>
              <a:t> to </a:t>
            </a:r>
            <a:r>
              <a:rPr lang="fr-FR" dirty="0" err="1"/>
              <a:t>prevent</a:t>
            </a:r>
            <a:r>
              <a:rPr lang="fr-FR" dirty="0"/>
              <a:t> </a:t>
            </a:r>
            <a:r>
              <a:rPr lang="fr-FR" dirty="0" err="1"/>
              <a:t>core</a:t>
            </a:r>
            <a:r>
              <a:rPr lang="fr-FR" dirty="0"/>
              <a:t> </a:t>
            </a:r>
            <a:r>
              <a:rPr lang="fr-FR" dirty="0" err="1"/>
              <a:t>disintegration</a:t>
            </a:r>
            <a:r>
              <a:rPr lang="fr-FR" dirty="0"/>
              <a:t> </a:t>
            </a:r>
            <a:r>
              <a:rPr lang="fr-FR" dirty="0" err="1"/>
              <a:t>upon</a:t>
            </a:r>
            <a:r>
              <a:rPr lang="fr-FR" dirty="0"/>
              <a:t> </a:t>
            </a:r>
            <a:r>
              <a:rPr lang="fr-FR" dirty="0" err="1"/>
              <a:t>quenching</a:t>
            </a:r>
            <a:endParaRPr lang="fr-FR" dirty="0"/>
          </a:p>
          <a:p>
            <a:r>
              <a:rPr lang="fr-FR" dirty="0"/>
              <a:t>In France, the </a:t>
            </a:r>
            <a:r>
              <a:rPr lang="fr-FR" dirty="0" err="1"/>
              <a:t>critical</a:t>
            </a:r>
            <a:r>
              <a:rPr lang="fr-FR" dirty="0"/>
              <a:t> ECR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a </a:t>
            </a:r>
            <a:r>
              <a:rPr lang="fr-FR" dirty="0" err="1"/>
              <a:t>quench</a:t>
            </a:r>
            <a:r>
              <a:rPr lang="fr-FR" dirty="0"/>
              <a:t> test </a:t>
            </a:r>
            <a:r>
              <a:rPr lang="fr-FR" dirty="0" err="1"/>
              <a:t>under</a:t>
            </a:r>
            <a:r>
              <a:rPr lang="fr-FR" dirty="0"/>
              <a:t> </a:t>
            </a:r>
            <a:r>
              <a:rPr lang="fr-FR" dirty="0" err="1"/>
              <a:t>load</a:t>
            </a:r>
            <a:r>
              <a:rPr lang="fr-FR" dirty="0"/>
              <a:t> in a </a:t>
            </a:r>
            <a:r>
              <a:rPr lang="fr-FR" dirty="0" err="1"/>
              <a:t>specific</a:t>
            </a:r>
            <a:r>
              <a:rPr lang="fr-FR" dirty="0"/>
              <a:t> LOCA </a:t>
            </a:r>
            <a:r>
              <a:rPr lang="fr-FR" dirty="0" err="1"/>
              <a:t>testing</a:t>
            </a:r>
            <a:r>
              <a:rPr lang="fr-FR" dirty="0"/>
              <a:t> </a:t>
            </a:r>
            <a:r>
              <a:rPr lang="fr-FR" dirty="0" err="1"/>
              <a:t>device</a:t>
            </a:r>
            <a:endParaRPr lang="fr-FR" dirty="0"/>
          </a:p>
          <a:p>
            <a:pPr lvl="1"/>
            <a:r>
              <a:rPr lang="fr-FR" dirty="0"/>
              <a:t>The </a:t>
            </a:r>
            <a:r>
              <a:rPr lang="fr-FR" dirty="0" err="1"/>
              <a:t>whole</a:t>
            </a:r>
            <a:r>
              <a:rPr lang="fr-FR" dirty="0"/>
              <a:t> test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ballooning</a:t>
            </a:r>
            <a:r>
              <a:rPr lang="fr-FR" dirty="0"/>
              <a:t>, </a:t>
            </a:r>
            <a:r>
              <a:rPr lang="fr-FR" dirty="0" err="1"/>
              <a:t>burst</a:t>
            </a:r>
            <a:r>
              <a:rPr lang="fr-FR" dirty="0"/>
              <a:t>, </a:t>
            </a:r>
            <a:r>
              <a:rPr lang="fr-FR" dirty="0" err="1"/>
              <a:t>oxidation</a:t>
            </a:r>
            <a:r>
              <a:rPr lang="fr-FR" dirty="0"/>
              <a:t> and </a:t>
            </a:r>
            <a:r>
              <a:rPr lang="fr-FR" dirty="0" err="1"/>
              <a:t>quenching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</a:t>
            </a:r>
            <a:r>
              <a:rPr lang="fr-FR" dirty="0" err="1"/>
              <a:t>load</a:t>
            </a:r>
            <a:endParaRPr lang="fr-FR" dirty="0"/>
          </a:p>
          <a:p>
            <a:pPr lvl="1"/>
            <a:r>
              <a:rPr lang="fr-FR" dirty="0"/>
              <a:t>ECR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calculated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the </a:t>
            </a:r>
            <a:r>
              <a:rPr lang="fr-FR" dirty="0" err="1"/>
              <a:t>ballooning</a:t>
            </a:r>
            <a:r>
              <a:rPr lang="fr-FR" dirty="0"/>
              <a:t> </a:t>
            </a:r>
            <a:r>
              <a:rPr lang="fr-FR" dirty="0" err="1"/>
              <a:t>diameter</a:t>
            </a:r>
            <a:r>
              <a:rPr lang="fr-FR" dirty="0"/>
              <a:t> and the time </a:t>
            </a:r>
            <a:r>
              <a:rPr lang="fr-FR" dirty="0" err="1"/>
              <a:t>spent</a:t>
            </a:r>
            <a:r>
              <a:rPr lang="fr-FR" dirty="0"/>
              <a:t> at </a:t>
            </a:r>
            <a:r>
              <a:rPr lang="fr-FR" dirty="0" err="1"/>
              <a:t>temperature</a:t>
            </a:r>
            <a:endParaRPr lang="fr-FR" dirty="0"/>
          </a:p>
          <a:p>
            <a:pPr lvl="1"/>
            <a:r>
              <a:rPr lang="fr-FR" dirty="0"/>
              <a:t>Critical ECR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defined</a:t>
            </a:r>
            <a:r>
              <a:rPr lang="fr-FR" dirty="0"/>
              <a:t> as the max. ECR for non-</a:t>
            </a:r>
            <a:r>
              <a:rPr lang="fr-FR" dirty="0" err="1"/>
              <a:t>failed</a:t>
            </a:r>
            <a:r>
              <a:rPr lang="fr-FR" dirty="0"/>
              <a:t> </a:t>
            </a:r>
            <a:r>
              <a:rPr lang="fr-FR" dirty="0" err="1"/>
              <a:t>rod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</a:t>
            </a:r>
            <a:r>
              <a:rPr lang="fr-FR" dirty="0" err="1"/>
              <a:t>quenching</a:t>
            </a:r>
            <a:endParaRPr lang="fr-FR" dirty="0"/>
          </a:p>
          <a:p>
            <a:pPr lvl="1"/>
            <a:r>
              <a:rPr lang="fr-FR" dirty="0"/>
              <a:t>Critical ECR </a:t>
            </a:r>
            <a:r>
              <a:rPr lang="fr-FR" dirty="0" err="1"/>
              <a:t>encompass</a:t>
            </a:r>
            <a:r>
              <a:rPr lang="fr-FR" dirty="0"/>
              <a:t> rupture at the </a:t>
            </a:r>
            <a:r>
              <a:rPr lang="fr-FR" dirty="0" err="1"/>
              <a:t>balloon</a:t>
            </a:r>
            <a:r>
              <a:rPr lang="fr-FR" dirty="0"/>
              <a:t> </a:t>
            </a:r>
            <a:r>
              <a:rPr lang="fr-FR" dirty="0" err="1"/>
              <a:t>caused</a:t>
            </a:r>
            <a:r>
              <a:rPr lang="fr-FR" dirty="0"/>
              <a:t> by oxydation AND </a:t>
            </a:r>
            <a:r>
              <a:rPr lang="fr-FR" dirty="0" err="1"/>
              <a:t>failure</a:t>
            </a:r>
            <a:r>
              <a:rPr lang="fr-FR" dirty="0"/>
              <a:t> at </a:t>
            </a:r>
            <a:r>
              <a:rPr lang="fr-FR" dirty="0" err="1"/>
              <a:t>secondary</a:t>
            </a:r>
            <a:r>
              <a:rPr lang="fr-FR" dirty="0"/>
              <a:t> </a:t>
            </a:r>
            <a:r>
              <a:rPr lang="fr-FR" dirty="0" err="1"/>
              <a:t>hydriding</a:t>
            </a:r>
            <a:r>
              <a:rPr lang="fr-FR" dirty="0"/>
              <a:t> position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6DA011-8FFE-D612-1AA0-4050D473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technological meeting: advanced technology fuel - 30 octobre 2025</a:t>
            </a:r>
            <a:endParaRPr lang="fr-FR"/>
          </a:p>
        </p:txBody>
      </p:sp>
      <p:pic>
        <p:nvPicPr>
          <p:cNvPr id="6" name="Espace réservé du contenu 7">
            <a:extLst>
              <a:ext uri="{FF2B5EF4-FFF2-40B4-BE49-F238E27FC236}">
                <a16:creationId xmlns:a16="http://schemas.microsoft.com/office/drawing/2014/main" id="{719569F8-84AD-C892-2B12-102014679673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4888132" y="419959"/>
            <a:ext cx="3816350" cy="1478835"/>
          </a:xfr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940AE380-9441-AFE2-4AE0-37047A7A22F8}"/>
              </a:ext>
            </a:extLst>
          </p:cNvPr>
          <p:cNvGrpSpPr/>
          <p:nvPr/>
        </p:nvGrpSpPr>
        <p:grpSpPr>
          <a:xfrm>
            <a:off x="4677564" y="1717602"/>
            <a:ext cx="3528392" cy="4569779"/>
            <a:chOff x="5580112" y="1844824"/>
            <a:chExt cx="3528392" cy="4569779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FBC1E339-626B-E55C-A3C8-A24DCAB95824}"/>
                </a:ext>
              </a:extLst>
            </p:cNvPr>
            <p:cNvGrpSpPr/>
            <p:nvPr/>
          </p:nvGrpSpPr>
          <p:grpSpPr>
            <a:xfrm>
              <a:off x="5580112" y="1844824"/>
              <a:ext cx="3528392" cy="4569779"/>
              <a:chOff x="1403553" y="1943148"/>
              <a:chExt cx="3528392" cy="4569779"/>
            </a:xfrm>
          </p:grpSpPr>
          <p:pic>
            <p:nvPicPr>
              <p:cNvPr id="10" name="Picture 7" descr="Z:\Local00\local00\home\E12947\Documents\COMBUSTIBLE\Accidentel\3_APRP\Essais_semi-integraux\Studsvik\Avancement\Photos_102012\Sample.jpg">
                <a:extLst>
                  <a:ext uri="{FF2B5EF4-FFF2-40B4-BE49-F238E27FC236}">
                    <a16:creationId xmlns:a16="http://schemas.microsoft.com/office/drawing/2014/main" id="{E4B0063D-CDC4-53CD-86AD-755A48E134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955241" y="2369730"/>
                <a:ext cx="2457522" cy="3277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itre 1">
                <a:extLst>
                  <a:ext uri="{FF2B5EF4-FFF2-40B4-BE49-F238E27FC236}">
                    <a16:creationId xmlns:a16="http://schemas.microsoft.com/office/drawing/2014/main" id="{F19A718C-CAEC-2458-E211-853EAE5E8AA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391945" y="3569602"/>
                <a:ext cx="540000" cy="316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18000" rIns="18000" bIns="1800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000" b="1" kern="0">
                    <a:solidFill>
                      <a:schemeClr val="accent6"/>
                    </a:solidFill>
                    <a:cs typeface="Times New Roman" pitchFamily="18" charset="0"/>
                  </a:rPr>
                  <a:t>Infrared furnace</a:t>
                </a:r>
              </a:p>
            </p:txBody>
          </p:sp>
          <p:cxnSp>
            <p:nvCxnSpPr>
              <p:cNvPr id="12" name="Connecteur droit avec flèche 11">
                <a:extLst>
                  <a:ext uri="{FF2B5EF4-FFF2-40B4-BE49-F238E27FC236}">
                    <a16:creationId xmlns:a16="http://schemas.microsoft.com/office/drawing/2014/main" id="{0666AC94-44BC-5989-2E9C-1F3BCCC2800C}"/>
                  </a:ext>
                </a:extLst>
              </p:cNvPr>
              <p:cNvCxnSpPr>
                <a:stCxn id="11" idx="1"/>
              </p:cNvCxnSpPr>
              <p:nvPr/>
            </p:nvCxnSpPr>
            <p:spPr bwMode="auto">
              <a:xfrm flipH="1" flipV="1">
                <a:off x="3758999" y="3714772"/>
                <a:ext cx="632946" cy="13011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itre 1">
                <a:extLst>
                  <a:ext uri="{FF2B5EF4-FFF2-40B4-BE49-F238E27FC236}">
                    <a16:creationId xmlns:a16="http://schemas.microsoft.com/office/drawing/2014/main" id="{9F9676ED-E0E2-5A93-6175-A455D76F7A4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12764" y="4382109"/>
                <a:ext cx="447174" cy="289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18000" rIns="18000" bIns="1800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000" b="1" kern="0">
                    <a:solidFill>
                      <a:schemeClr val="accent6"/>
                    </a:solidFill>
                    <a:cs typeface="Times New Roman" pitchFamily="18" charset="0"/>
                  </a:rPr>
                  <a:t>Quartz tube</a:t>
                </a:r>
              </a:p>
            </p:txBody>
          </p:sp>
          <p:cxnSp>
            <p:nvCxnSpPr>
              <p:cNvPr id="14" name="Connecteur droit avec flèche 13">
                <a:extLst>
                  <a:ext uri="{FF2B5EF4-FFF2-40B4-BE49-F238E27FC236}">
                    <a16:creationId xmlns:a16="http://schemas.microsoft.com/office/drawing/2014/main" id="{F20E3F66-31B5-89F5-FF0D-A8A5BDE15783}"/>
                  </a:ext>
                </a:extLst>
              </p:cNvPr>
              <p:cNvCxnSpPr>
                <a:stCxn id="13" idx="1"/>
              </p:cNvCxnSpPr>
              <p:nvPr/>
            </p:nvCxnSpPr>
            <p:spPr bwMode="auto">
              <a:xfrm flipH="1" flipV="1">
                <a:off x="3447840" y="4433628"/>
                <a:ext cx="964924" cy="93481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lèche à angle droit 46">
                <a:extLst>
                  <a:ext uri="{FF2B5EF4-FFF2-40B4-BE49-F238E27FC236}">
                    <a16:creationId xmlns:a16="http://schemas.microsoft.com/office/drawing/2014/main" id="{FED59546-8CC1-14B4-BD02-EFF4F4BDB943}"/>
                  </a:ext>
                </a:extLst>
              </p:cNvPr>
              <p:cNvSpPr/>
              <p:nvPr/>
            </p:nvSpPr>
            <p:spPr>
              <a:xfrm flipH="1">
                <a:off x="3330000" y="5327414"/>
                <a:ext cx="648000" cy="144000"/>
              </a:xfrm>
              <a:prstGeom prst="bentUp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itre 1">
                <a:extLst>
                  <a:ext uri="{FF2B5EF4-FFF2-40B4-BE49-F238E27FC236}">
                    <a16:creationId xmlns:a16="http://schemas.microsoft.com/office/drawing/2014/main" id="{04D2F1EA-49E5-51C1-9710-1479095B528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403553" y="4433628"/>
                <a:ext cx="540000" cy="184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18000" rIns="18000" bIns="1800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000" b="1" kern="0">
                    <a:solidFill>
                      <a:schemeClr val="accent6"/>
                    </a:solidFill>
                    <a:cs typeface="Times New Roman" pitchFamily="18" charset="0"/>
                  </a:rPr>
                  <a:t>Test rod</a:t>
                </a:r>
              </a:p>
            </p:txBody>
          </p:sp>
          <p:cxnSp>
            <p:nvCxnSpPr>
              <p:cNvPr id="17" name="Connecteur droit avec flèche 16">
                <a:extLst>
                  <a:ext uri="{FF2B5EF4-FFF2-40B4-BE49-F238E27FC236}">
                    <a16:creationId xmlns:a16="http://schemas.microsoft.com/office/drawing/2014/main" id="{DDBA2E88-1F1B-17A3-8DB0-9800A78B7BD2}"/>
                  </a:ext>
                </a:extLst>
              </p:cNvPr>
              <p:cNvCxnSpPr>
                <a:stCxn id="16" idx="3"/>
              </p:cNvCxnSpPr>
              <p:nvPr/>
            </p:nvCxnSpPr>
            <p:spPr>
              <a:xfrm>
                <a:off x="1943553" y="4525901"/>
                <a:ext cx="1314447" cy="1208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itre 1">
                <a:extLst>
                  <a:ext uri="{FF2B5EF4-FFF2-40B4-BE49-F238E27FC236}">
                    <a16:creationId xmlns:a16="http://schemas.microsoft.com/office/drawing/2014/main" id="{8FB05906-0D02-00B2-85F5-0AD3C9B8E45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403553" y="3969564"/>
                <a:ext cx="540000" cy="289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18000" rIns="18000" bIns="1800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000" b="1" kern="0">
                    <a:solidFill>
                      <a:schemeClr val="accent6"/>
                    </a:solidFill>
                    <a:cs typeface="Times New Roman" pitchFamily="18" charset="0"/>
                  </a:rPr>
                  <a:t>Infrared lamp</a:t>
                </a:r>
              </a:p>
            </p:txBody>
          </p:sp>
          <p:cxnSp>
            <p:nvCxnSpPr>
              <p:cNvPr id="19" name="Connecteur droit avec flèche 18">
                <a:extLst>
                  <a:ext uri="{FF2B5EF4-FFF2-40B4-BE49-F238E27FC236}">
                    <a16:creationId xmlns:a16="http://schemas.microsoft.com/office/drawing/2014/main" id="{159EC05B-41F6-5115-8E6A-D46F931430BC}"/>
                  </a:ext>
                </a:extLst>
              </p:cNvPr>
              <p:cNvCxnSpPr>
                <a:stCxn id="18" idx="3"/>
              </p:cNvCxnSpPr>
              <p:nvPr/>
            </p:nvCxnSpPr>
            <p:spPr>
              <a:xfrm>
                <a:off x="1943553" y="4114564"/>
                <a:ext cx="666447" cy="0"/>
              </a:xfrm>
              <a:prstGeom prst="straightConnector1">
                <a:avLst/>
              </a:prstGeom>
              <a:ln w="25400">
                <a:solidFill>
                  <a:schemeClr val="accent6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itre 1">
                <a:extLst>
                  <a:ext uri="{FF2B5EF4-FFF2-40B4-BE49-F238E27FC236}">
                    <a16:creationId xmlns:a16="http://schemas.microsoft.com/office/drawing/2014/main" id="{77433E0B-2DEA-7BF1-500B-29D135DCDC5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575888" y="1943148"/>
                <a:ext cx="1234295" cy="421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18000" rIns="18000" bIns="1800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defRPr/>
                </a:pPr>
                <a:r>
                  <a:rPr lang="en-US" sz="1000" b="1" kern="0">
                    <a:solidFill>
                      <a:schemeClr val="accent6"/>
                    </a:solidFill>
                    <a:cs typeface="Times New Roman" pitchFamily="18" charset="0"/>
                  </a:rPr>
                  <a:t>System of rod inner pressurization</a:t>
                </a:r>
              </a:p>
            </p:txBody>
          </p:sp>
          <p:sp>
            <p:nvSpPr>
              <p:cNvPr id="21" name="Titre 1">
                <a:extLst>
                  <a:ext uri="{FF2B5EF4-FFF2-40B4-BE49-F238E27FC236}">
                    <a16:creationId xmlns:a16="http://schemas.microsoft.com/office/drawing/2014/main" id="{2B28D6E9-8D6D-2133-035F-A5EB000E568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489704" y="5797038"/>
                <a:ext cx="1409584" cy="313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8000" tIns="18000" rIns="18000" bIns="1800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000" b="1" kern="0">
                    <a:solidFill>
                      <a:schemeClr val="accent6"/>
                    </a:solidFill>
                    <a:cs typeface="Times New Roman" pitchFamily="18" charset="0"/>
                  </a:rPr>
                  <a:t>Elongation measurement by LVDT</a:t>
                </a:r>
              </a:p>
            </p:txBody>
          </p:sp>
          <p:sp>
            <p:nvSpPr>
              <p:cNvPr id="22" name="Titre 1">
                <a:extLst>
                  <a:ext uri="{FF2B5EF4-FFF2-40B4-BE49-F238E27FC236}">
                    <a16:creationId xmlns:a16="http://schemas.microsoft.com/office/drawing/2014/main" id="{D577FF49-010D-38AD-3F82-229C75F0363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36668" y="6200282"/>
                <a:ext cx="1169816" cy="3126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18000" tIns="18000" rIns="18000" bIns="1800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000" b="1" kern="0">
                    <a:solidFill>
                      <a:schemeClr val="bg1"/>
                    </a:solidFill>
                    <a:cs typeface="Times New Roman" pitchFamily="18" charset="0"/>
                  </a:rPr>
                  <a:t>Axial loading system + load cell</a:t>
                </a:r>
              </a:p>
            </p:txBody>
          </p:sp>
          <p:cxnSp>
            <p:nvCxnSpPr>
              <p:cNvPr id="23" name="Connecteur droit avec flèche 22">
                <a:extLst>
                  <a:ext uri="{FF2B5EF4-FFF2-40B4-BE49-F238E27FC236}">
                    <a16:creationId xmlns:a16="http://schemas.microsoft.com/office/drawing/2014/main" id="{B26F2D1D-C1EF-58CD-DF9D-C42528E37CD5}"/>
                  </a:ext>
                </a:extLst>
              </p:cNvPr>
              <p:cNvCxnSpPr>
                <a:endCxn id="22" idx="0"/>
              </p:cNvCxnSpPr>
              <p:nvPr/>
            </p:nvCxnSpPr>
            <p:spPr>
              <a:xfrm>
                <a:off x="3317768" y="5675297"/>
                <a:ext cx="3808" cy="524985"/>
              </a:xfrm>
              <a:prstGeom prst="straightConnector1">
                <a:avLst/>
              </a:prstGeom>
              <a:ln w="107950">
                <a:solidFill>
                  <a:schemeClr val="tx2"/>
                </a:solidFill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itre 1">
                <a:extLst>
                  <a:ext uri="{FF2B5EF4-FFF2-40B4-BE49-F238E27FC236}">
                    <a16:creationId xmlns:a16="http://schemas.microsoft.com/office/drawing/2014/main" id="{80C7BDBC-6041-7DD7-C72A-D68F222887F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79617" y="5302432"/>
                <a:ext cx="599001" cy="3138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8000" tIns="18000" rIns="18000" bIns="1800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000" b="1" kern="0">
                    <a:solidFill>
                      <a:schemeClr val="accent6"/>
                    </a:solidFill>
                    <a:cs typeface="Times New Roman" pitchFamily="18" charset="0"/>
                  </a:rPr>
                  <a:t>Flooding water</a:t>
                </a:r>
              </a:p>
            </p:txBody>
          </p:sp>
          <p:sp>
            <p:nvSpPr>
              <p:cNvPr id="25" name="Flèche à angle droit 69">
                <a:extLst>
                  <a:ext uri="{FF2B5EF4-FFF2-40B4-BE49-F238E27FC236}">
                    <a16:creationId xmlns:a16="http://schemas.microsoft.com/office/drawing/2014/main" id="{07078CE9-C66B-2A5C-40DC-903F427C4834}"/>
                  </a:ext>
                </a:extLst>
              </p:cNvPr>
              <p:cNvSpPr/>
              <p:nvPr/>
            </p:nvSpPr>
            <p:spPr>
              <a:xfrm>
                <a:off x="2610000" y="5327414"/>
                <a:ext cx="648000" cy="144000"/>
              </a:xfrm>
              <a:prstGeom prst="bentUp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itre 1">
                <a:extLst>
                  <a:ext uri="{FF2B5EF4-FFF2-40B4-BE49-F238E27FC236}">
                    <a16:creationId xmlns:a16="http://schemas.microsoft.com/office/drawing/2014/main" id="{34D2EF4F-966E-CC06-BFC7-7DEB717216B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964406" y="5223540"/>
                <a:ext cx="582747" cy="4218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8000" tIns="18000" rIns="18000" bIns="1800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defRPr/>
                </a:pPr>
                <a:r>
                  <a:rPr lang="en-US" sz="1000" b="1" kern="0">
                    <a:solidFill>
                      <a:schemeClr val="accent6"/>
                    </a:solidFill>
                    <a:cs typeface="Times New Roman" pitchFamily="18" charset="0"/>
                  </a:rPr>
                  <a:t>Steam injection at 100°C</a:t>
                </a:r>
              </a:p>
            </p:txBody>
          </p:sp>
        </p:grpSp>
        <p:sp>
          <p:nvSpPr>
            <p:cNvPr id="9" name="Flèche à angle droit 84">
              <a:extLst>
                <a:ext uri="{FF2B5EF4-FFF2-40B4-BE49-F238E27FC236}">
                  <a16:creationId xmlns:a16="http://schemas.microsoft.com/office/drawing/2014/main" id="{20A1F743-912F-9B5F-3DB7-8617586B5E27}"/>
                </a:ext>
              </a:extLst>
            </p:cNvPr>
            <p:cNvSpPr/>
            <p:nvPr/>
          </p:nvSpPr>
          <p:spPr>
            <a:xfrm rot="10800000">
              <a:off x="7380352" y="2060864"/>
              <a:ext cx="360000" cy="144000"/>
            </a:xfrm>
            <a:prstGeom prst="bentUp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489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03C7DF-0A56-3D7A-DD50-7A0660B2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CRITICAL ECR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1C7C24-5A24-36C7-50CF-1FE0D4CA8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69" y="1943115"/>
            <a:ext cx="3816673" cy="4857750"/>
          </a:xfrm>
        </p:spPr>
        <p:txBody>
          <a:bodyPr/>
          <a:lstStyle/>
          <a:p>
            <a:r>
              <a:rPr lang="fr-FR" dirty="0"/>
              <a:t>It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decreasing</a:t>
            </a:r>
            <a:r>
              <a:rPr lang="fr-FR" dirty="0"/>
              <a:t> </a:t>
            </a:r>
            <a:r>
              <a:rPr lang="fr-FR" dirty="0" err="1"/>
              <a:t>function</a:t>
            </a:r>
            <a:r>
              <a:rPr lang="fr-FR" dirty="0"/>
              <a:t> of the </a:t>
            </a:r>
            <a:r>
              <a:rPr lang="fr-FR" dirty="0" err="1"/>
              <a:t>pre</a:t>
            </a:r>
            <a:r>
              <a:rPr lang="fr-FR" dirty="0"/>
              <a:t>-transient H content</a:t>
            </a:r>
          </a:p>
          <a:p>
            <a:pPr lvl="1"/>
            <a:r>
              <a:rPr lang="fr-FR" dirty="0" err="1"/>
              <a:t>Coated</a:t>
            </a:r>
            <a:r>
              <a:rPr lang="fr-FR" dirty="0"/>
              <a:t> </a:t>
            </a:r>
            <a:r>
              <a:rPr lang="fr-FR" dirty="0" err="1"/>
              <a:t>specimens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provide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margins</a:t>
            </a:r>
            <a:r>
              <a:rPr lang="fr-FR" dirty="0"/>
              <a:t> </a:t>
            </a:r>
            <a:r>
              <a:rPr lang="fr-FR" dirty="0" err="1"/>
              <a:t>because</a:t>
            </a:r>
            <a:r>
              <a:rPr lang="fr-FR" dirty="0"/>
              <a:t> of the </a:t>
            </a:r>
            <a:r>
              <a:rPr lang="fr-FR" dirty="0" err="1"/>
              <a:t>decrease</a:t>
            </a:r>
            <a:r>
              <a:rPr lang="fr-FR" dirty="0"/>
              <a:t> of [H]</a:t>
            </a:r>
          </a:p>
          <a:p>
            <a:pPr lvl="1"/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provide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margins</a:t>
            </a:r>
            <a:r>
              <a:rPr lang="fr-FR" dirty="0"/>
              <a:t> </a:t>
            </a:r>
            <a:r>
              <a:rPr lang="fr-FR" dirty="0" err="1"/>
              <a:t>because</a:t>
            </a:r>
            <a:r>
              <a:rPr lang="fr-FR" dirty="0"/>
              <a:t> of the </a:t>
            </a:r>
            <a:r>
              <a:rPr lang="fr-FR" dirty="0" err="1"/>
              <a:t>lowering</a:t>
            </a:r>
            <a:r>
              <a:rPr lang="fr-FR" dirty="0"/>
              <a:t> of the </a:t>
            </a:r>
            <a:r>
              <a:rPr lang="fr-FR" dirty="0" err="1"/>
              <a:t>oxidation</a:t>
            </a:r>
            <a:r>
              <a:rPr lang="fr-FR" dirty="0"/>
              <a:t> </a:t>
            </a:r>
            <a:r>
              <a:rPr lang="fr-FR" dirty="0" err="1"/>
              <a:t>embrittlement</a:t>
            </a:r>
            <a:endParaRPr lang="fr-FR" dirty="0"/>
          </a:p>
          <a:p>
            <a:r>
              <a:rPr lang="fr-FR" dirty="0" err="1"/>
              <a:t>We</a:t>
            </a:r>
            <a:r>
              <a:rPr lang="fr-FR" dirty="0"/>
              <a:t> are </a:t>
            </a:r>
            <a:r>
              <a:rPr lang="fr-FR" dirty="0" err="1"/>
              <a:t>currently</a:t>
            </a:r>
            <a:r>
              <a:rPr lang="fr-FR" dirty="0"/>
              <a:t> </a:t>
            </a:r>
            <a:r>
              <a:rPr lang="fr-FR" dirty="0" err="1"/>
              <a:t>assessing</a:t>
            </a:r>
            <a:r>
              <a:rPr lang="fr-FR" dirty="0"/>
              <a:t> the impact of Cr </a:t>
            </a:r>
            <a:r>
              <a:rPr lang="fr-FR" dirty="0" err="1"/>
              <a:t>coating</a:t>
            </a:r>
            <a:r>
              <a:rPr lang="fr-FR" dirty="0"/>
              <a:t> on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limiting</a:t>
            </a:r>
            <a:r>
              <a:rPr lang="fr-FR" dirty="0"/>
              <a:t> ECR.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E357B-7E8A-5E57-2F09-4E11D49DC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technological meeting: advanced technology fuel - 30 octobre 2025</a:t>
            </a:r>
            <a:endParaRPr lang="fr-FR"/>
          </a:p>
        </p:txBody>
      </p:sp>
      <p:pic>
        <p:nvPicPr>
          <p:cNvPr id="67" name="Espace réservé du contenu 66">
            <a:extLst>
              <a:ext uri="{FF2B5EF4-FFF2-40B4-BE49-F238E27FC236}">
                <a16:creationId xmlns:a16="http://schemas.microsoft.com/office/drawing/2014/main" id="{6EE786E2-9659-64A7-BB97-669EBE129E4E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4850881" y="1943115"/>
            <a:ext cx="3816350" cy="2856715"/>
          </a:xfrm>
        </p:spPr>
      </p:pic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27590A32-4FE3-AC26-5350-C1B319B6A03D}"/>
              </a:ext>
            </a:extLst>
          </p:cNvPr>
          <p:cNvSpPr txBox="1">
            <a:spLocks/>
          </p:cNvSpPr>
          <p:nvPr/>
        </p:nvSpPr>
        <p:spPr>
          <a:xfrm>
            <a:off x="5540712" y="4914885"/>
            <a:ext cx="3816673" cy="180425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179388" indent="-179388" algn="l" defTabSz="914400" rtl="0" eaLnBrk="1" latinLnBrk="0" hangingPunct="1">
              <a:spcBef>
                <a:spcPts val="1800"/>
              </a:spcBef>
              <a:buClr>
                <a:schemeClr val="accent6"/>
              </a:buClr>
              <a:buFont typeface="Wingdings" pitchFamily="2" charset="2"/>
              <a:buChar char="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600"/>
              </a:spcBef>
              <a:buClr>
                <a:schemeClr val="accent6"/>
              </a:buClr>
              <a:buSzPct val="5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1080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FR" sz="1050" b="0" i="1"/>
              <a:t>Boutin et al. EUROSAFE 2016</a:t>
            </a:r>
          </a:p>
        </p:txBody>
      </p:sp>
    </p:spTree>
    <p:extLst>
      <p:ext uri="{BB962C8B-B14F-4D97-AF65-F5344CB8AC3E}">
        <p14:creationId xmlns:p14="http://schemas.microsoft.com/office/powerpoint/2010/main" val="256159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9CB7A3-AC5C-BC80-1BD9-51A723F5A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Preliminary tests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1710DA-146F-E72B-EF96-CDE177458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36000" tIns="0" rIns="36000" bIns="0" rtlCol="0" anchor="t">
            <a:noAutofit/>
          </a:bodyPr>
          <a:lstStyle/>
          <a:p>
            <a:pPr marL="179070" indent="-179070"/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coated</a:t>
            </a:r>
            <a:r>
              <a:rPr lang="fr-FR" dirty="0"/>
              <a:t> </a:t>
            </a:r>
            <a:r>
              <a:rPr lang="fr-FR" dirty="0" err="1"/>
              <a:t>specimens</a:t>
            </a:r>
            <a:r>
              <a:rPr lang="fr-FR" dirty="0"/>
              <a:t> </a:t>
            </a:r>
            <a:r>
              <a:rPr lang="fr-FR" dirty="0" err="1"/>
              <a:t>provided</a:t>
            </a:r>
            <a:r>
              <a:rPr lang="fr-FR" dirty="0"/>
              <a:t> by MIT and CTU</a:t>
            </a:r>
          </a:p>
          <a:p>
            <a:pPr marL="179070" indent="-179070"/>
            <a:r>
              <a:rPr lang="fr-FR" dirty="0">
                <a:cs typeface="Arial"/>
              </a:rPr>
              <a:t>ECR </a:t>
            </a:r>
            <a:r>
              <a:rPr lang="fr-FR" dirty="0" err="1">
                <a:cs typeface="Arial"/>
              </a:rPr>
              <a:t>is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calculated</a:t>
            </a:r>
            <a:r>
              <a:rPr lang="fr-FR" dirty="0">
                <a:cs typeface="Arial"/>
              </a:rPr>
              <a:t> for </a:t>
            </a:r>
            <a:r>
              <a:rPr lang="fr-FR" dirty="0" err="1">
                <a:cs typeface="Arial"/>
              </a:rPr>
              <a:t>coated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specimen</a:t>
            </a:r>
            <a:r>
              <a:rPr lang="fr-FR" dirty="0">
                <a:cs typeface="Arial"/>
              </a:rPr>
              <a:t> </a:t>
            </a:r>
            <a:r>
              <a:rPr lang="fr-FR" dirty="0" err="1">
                <a:cs typeface="Arial"/>
              </a:rPr>
              <a:t>considering</a:t>
            </a:r>
            <a:r>
              <a:rPr lang="fr-FR" dirty="0">
                <a:cs typeface="Arial"/>
              </a:rPr>
              <a:t> double face </a:t>
            </a:r>
            <a:r>
              <a:rPr lang="fr-FR" dirty="0" err="1">
                <a:cs typeface="Arial"/>
              </a:rPr>
              <a:t>oxidation</a:t>
            </a:r>
            <a:r>
              <a:rPr lang="fr-FR" dirty="0">
                <a:cs typeface="Arial"/>
              </a:rPr>
              <a:t> to enable </a:t>
            </a:r>
            <a:r>
              <a:rPr lang="fr-FR" dirty="0" err="1">
                <a:cs typeface="Arial"/>
              </a:rPr>
              <a:t>comparison</a:t>
            </a:r>
            <a:endParaRPr lang="fr-FR" dirty="0">
              <a:cs typeface="Arial"/>
            </a:endParaRPr>
          </a:p>
          <a:p>
            <a:pPr marL="179070" indent="-179070"/>
            <a:r>
              <a:rPr lang="fr-FR" dirty="0"/>
              <a:t>The </a:t>
            </a:r>
            <a:r>
              <a:rPr lang="fr-FR" dirty="0" err="1"/>
              <a:t>results</a:t>
            </a:r>
            <a:r>
              <a:rPr lang="fr-FR" dirty="0"/>
              <a:t> show </a:t>
            </a:r>
            <a:r>
              <a:rPr lang="fr-FR" dirty="0" err="1"/>
              <a:t>that</a:t>
            </a:r>
            <a:r>
              <a:rPr lang="fr-FR" dirty="0"/>
              <a:t> the first non-</a:t>
            </a:r>
            <a:r>
              <a:rPr lang="fr-FR" dirty="0" err="1"/>
              <a:t>failed</a:t>
            </a:r>
            <a:r>
              <a:rPr lang="fr-FR" dirty="0"/>
              <a:t> ECR of </a:t>
            </a:r>
            <a:r>
              <a:rPr lang="fr-FR" dirty="0" err="1"/>
              <a:t>coated</a:t>
            </a:r>
            <a:r>
              <a:rPr lang="fr-FR" dirty="0"/>
              <a:t> </a:t>
            </a:r>
            <a:r>
              <a:rPr lang="fr-FR" dirty="0" err="1"/>
              <a:t>claddings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similar</a:t>
            </a:r>
            <a:r>
              <a:rPr lang="fr-FR" dirty="0"/>
              <a:t> to the one of </a:t>
            </a:r>
            <a:r>
              <a:rPr lang="fr-FR" dirty="0" err="1"/>
              <a:t>classical</a:t>
            </a:r>
            <a:r>
              <a:rPr lang="fr-FR" dirty="0"/>
              <a:t> </a:t>
            </a:r>
            <a:r>
              <a:rPr lang="fr-FR" dirty="0" err="1"/>
              <a:t>claddings</a:t>
            </a:r>
            <a:endParaRPr lang="fr-FR" dirty="0">
              <a:cs typeface="Arial"/>
            </a:endParaRPr>
          </a:p>
          <a:p>
            <a:pPr marL="179070" indent="-179070"/>
            <a:r>
              <a:rPr lang="fr-FR" dirty="0"/>
              <a:t>The </a:t>
            </a:r>
            <a:r>
              <a:rPr lang="fr-FR" dirty="0" err="1"/>
              <a:t>reason</a:t>
            </a:r>
            <a:r>
              <a:rPr lang="fr-FR" dirty="0"/>
              <a:t> lies in the </a:t>
            </a:r>
            <a:r>
              <a:rPr lang="fr-FR" dirty="0" err="1"/>
              <a:t>secondary</a:t>
            </a:r>
            <a:r>
              <a:rPr lang="fr-FR" dirty="0"/>
              <a:t> </a:t>
            </a:r>
            <a:r>
              <a:rPr lang="fr-FR" dirty="0" err="1"/>
              <a:t>hydriding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occurs</a:t>
            </a:r>
            <a:r>
              <a:rPr lang="fr-FR" dirty="0"/>
              <a:t> </a:t>
            </a:r>
            <a:r>
              <a:rPr lang="fr-FR" dirty="0" err="1"/>
              <a:t>inside</a:t>
            </a:r>
            <a:r>
              <a:rPr lang="fr-FR" dirty="0"/>
              <a:t> the </a:t>
            </a:r>
            <a:r>
              <a:rPr lang="fr-FR" dirty="0" err="1"/>
              <a:t>burst</a:t>
            </a:r>
            <a:r>
              <a:rPr lang="fr-FR" dirty="0"/>
              <a:t> </a:t>
            </a:r>
            <a:r>
              <a:rPr lang="fr-FR" dirty="0" err="1"/>
              <a:t>specimen</a:t>
            </a:r>
            <a:endParaRPr lang="fr-FR" dirty="0">
              <a:cs typeface="Arial"/>
            </a:endParaRPr>
          </a:p>
          <a:p>
            <a:pPr marL="359410" lvl="1" indent="-179705"/>
            <a:r>
              <a:rPr lang="fr-FR" dirty="0"/>
              <a:t>Rupture </a:t>
            </a:r>
            <a:r>
              <a:rPr lang="fr-FR" dirty="0" err="1"/>
              <a:t>occurs</a:t>
            </a:r>
            <a:r>
              <a:rPr lang="fr-FR" dirty="0"/>
              <a:t> at </a:t>
            </a:r>
            <a:r>
              <a:rPr lang="fr-FR" dirty="0" err="1"/>
              <a:t>this</a:t>
            </a:r>
            <a:r>
              <a:rPr lang="fr-FR" dirty="0"/>
              <a:t> location in </a:t>
            </a:r>
            <a:r>
              <a:rPr lang="fr-FR" dirty="0" err="1"/>
              <a:t>both</a:t>
            </a:r>
            <a:r>
              <a:rPr lang="fr-FR" dirty="0"/>
              <a:t> cases</a:t>
            </a:r>
            <a:endParaRPr lang="fr-FR" dirty="0">
              <a:cs typeface="Arial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605E99-FAC1-7A4C-19D0-0643062A8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technological meeting: advanced technology fuel - 30 octobre 2025</a:t>
            </a: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42B6A53-4A8E-7EB7-435E-A5BB8A4E6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95" y="857844"/>
            <a:ext cx="3255995" cy="283049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96C1FF4-3726-86F7-3A36-A6CCFA3DC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822" y="3803576"/>
            <a:ext cx="4560718" cy="2322588"/>
          </a:xfrm>
          <a:prstGeom prst="rect">
            <a:avLst/>
          </a:prstGeom>
        </p:spPr>
      </p:pic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BEF33FB-4D03-3339-459D-9EAFA84F8CC6}"/>
              </a:ext>
            </a:extLst>
          </p:cNvPr>
          <p:cNvSpPr txBox="1">
            <a:spLocks/>
          </p:cNvSpPr>
          <p:nvPr/>
        </p:nvSpPr>
        <p:spPr>
          <a:xfrm>
            <a:off x="4571999" y="6126164"/>
            <a:ext cx="4073357" cy="255164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179388" indent="-179388" algn="l" defTabSz="914400" rtl="0" eaLnBrk="1" latinLnBrk="0" hangingPunct="1">
              <a:spcBef>
                <a:spcPts val="1800"/>
              </a:spcBef>
              <a:buClr>
                <a:schemeClr val="accent6"/>
              </a:buClr>
              <a:buFont typeface="Wingdings" pitchFamily="2" charset="2"/>
              <a:buChar char="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600"/>
              </a:spcBef>
              <a:buClr>
                <a:schemeClr val="accent6"/>
              </a:buClr>
              <a:buSzPct val="5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1080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FR" sz="1000" b="0" i="1"/>
              <a:t>Hazan et al. Journal of the </a:t>
            </a:r>
            <a:r>
              <a:rPr lang="fr-FR" sz="1000" b="0" i="1" err="1"/>
              <a:t>Nuclear</a:t>
            </a:r>
            <a:r>
              <a:rPr lang="fr-FR" sz="1000" b="0" i="1"/>
              <a:t> Materials 2021, 152940 </a:t>
            </a:r>
          </a:p>
        </p:txBody>
      </p:sp>
    </p:spTree>
    <p:extLst>
      <p:ext uri="{BB962C8B-B14F-4D97-AF65-F5344CB8AC3E}">
        <p14:creationId xmlns:p14="http://schemas.microsoft.com/office/powerpoint/2010/main" val="20506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890756-A306-EF3A-34F5-E04E3EF7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Balloon</a:t>
            </a:r>
            <a:r>
              <a:rPr lang="fr-FR"/>
              <a:t> size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F60343-9E86-DE25-973D-DB0366AD7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Reduction in </a:t>
            </a:r>
            <a:r>
              <a:rPr lang="fr-FR" dirty="0" err="1"/>
              <a:t>balloon</a:t>
            </a:r>
            <a:r>
              <a:rPr lang="fr-FR" dirty="0"/>
              <a:t> size (</a:t>
            </a:r>
            <a:r>
              <a:rPr lang="fr-FR" dirty="0" err="1"/>
              <a:t>hoop</a:t>
            </a:r>
            <a:r>
              <a:rPr lang="fr-FR" dirty="0"/>
              <a:t> </a:t>
            </a:r>
            <a:r>
              <a:rPr lang="fr-FR" dirty="0" err="1"/>
              <a:t>strain</a:t>
            </a:r>
            <a:r>
              <a:rPr lang="fr-FR" dirty="0"/>
              <a:t>)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beneficial</a:t>
            </a:r>
            <a:endParaRPr lang="fr-FR" dirty="0"/>
          </a:p>
          <a:p>
            <a:pPr lvl="1"/>
            <a:r>
              <a:rPr lang="fr-FR" dirty="0"/>
              <a:t>e.g. to </a:t>
            </a:r>
            <a:r>
              <a:rPr lang="fr-FR" dirty="0" err="1"/>
              <a:t>reduce</a:t>
            </a:r>
            <a:r>
              <a:rPr lang="fr-FR" dirty="0"/>
              <a:t> FFRD</a:t>
            </a:r>
          </a:p>
          <a:p>
            <a:pPr lvl="1"/>
            <a:r>
              <a:rPr lang="fr-FR" dirty="0" err="1"/>
              <a:t>Effect</a:t>
            </a:r>
            <a:r>
              <a:rPr lang="fr-FR" dirty="0"/>
              <a:t> </a:t>
            </a:r>
            <a:r>
              <a:rPr lang="fr-FR" dirty="0" err="1"/>
              <a:t>reported</a:t>
            </a:r>
            <a:r>
              <a:rPr lang="fr-FR" dirty="0"/>
              <a:t> by CEA</a:t>
            </a:r>
          </a:p>
          <a:p>
            <a:r>
              <a:rPr lang="fr-FR" dirty="0" err="1"/>
              <a:t>Further</a:t>
            </a:r>
            <a:r>
              <a:rPr lang="fr-FR" dirty="0"/>
              <a:t> </a:t>
            </a:r>
            <a:r>
              <a:rPr lang="fr-FR" dirty="0" err="1"/>
              <a:t>works</a:t>
            </a:r>
            <a:r>
              <a:rPr lang="fr-FR" dirty="0"/>
              <a:t> by </a:t>
            </a:r>
            <a:r>
              <a:rPr lang="fr-FR" dirty="0" err="1"/>
              <a:t>Alakiozidis</a:t>
            </a:r>
            <a:r>
              <a:rPr lang="fr-FR" dirty="0"/>
              <a:t> et al. Show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depends</a:t>
            </a:r>
            <a:r>
              <a:rPr lang="fr-FR" dirty="0"/>
              <a:t> on the </a:t>
            </a:r>
            <a:r>
              <a:rPr lang="fr-FR" dirty="0" err="1"/>
              <a:t>burst</a:t>
            </a:r>
            <a:r>
              <a:rPr lang="fr-FR" dirty="0"/>
              <a:t> </a:t>
            </a:r>
            <a:r>
              <a:rPr lang="fr-FR" dirty="0" err="1"/>
              <a:t>temperature</a:t>
            </a:r>
            <a:endParaRPr lang="fr-FR" dirty="0"/>
          </a:p>
          <a:p>
            <a:pPr lvl="1"/>
            <a:r>
              <a:rPr lang="fr-FR" dirty="0"/>
              <a:t>The </a:t>
            </a:r>
            <a:r>
              <a:rPr lang="fr-FR" dirty="0" err="1"/>
              <a:t>effect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more effective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burst</a:t>
            </a:r>
            <a:r>
              <a:rPr lang="fr-FR" dirty="0"/>
              <a:t> </a:t>
            </a:r>
            <a:r>
              <a:rPr lang="fr-FR" dirty="0" err="1"/>
              <a:t>occurs</a:t>
            </a:r>
            <a:r>
              <a:rPr lang="fr-FR" dirty="0"/>
              <a:t> in the beta phase</a:t>
            </a:r>
          </a:p>
          <a:p>
            <a:r>
              <a:rPr lang="en-US" dirty="0"/>
              <a:t>The gain of Cr-coated cladding depends on the LOCA methodology and its conservatisms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CB5D40-45E4-2FA5-B68A-6161769E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technological meeting: advanced technology fuel - 30 octobre 2025</a:t>
            </a:r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9355451-E970-AB54-0253-5A01D87024F2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4966265" y="322784"/>
            <a:ext cx="3262313" cy="24769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E020285-347D-9993-6EE0-D5FB2BAA5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046" y="3187693"/>
            <a:ext cx="3386750" cy="2467072"/>
          </a:xfrm>
          <a:prstGeom prst="rect">
            <a:avLst/>
          </a:prstGeom>
        </p:spPr>
      </p:pic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DEE529C7-A425-7B28-26D3-5E0D2178C8FB}"/>
              </a:ext>
            </a:extLst>
          </p:cNvPr>
          <p:cNvSpPr txBox="1">
            <a:spLocks/>
          </p:cNvSpPr>
          <p:nvPr/>
        </p:nvSpPr>
        <p:spPr>
          <a:xfrm>
            <a:off x="3484156" y="2904418"/>
            <a:ext cx="3816673" cy="180425"/>
          </a:xfrm>
          <a:prstGeom prst="rect">
            <a:avLst/>
          </a:prstGeom>
        </p:spPr>
        <p:txBody>
          <a:bodyPr vert="horz" lIns="36000" tIns="36000" rIns="36000" bIns="36000" rtlCol="0">
            <a:sp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6"/>
              </a:buClr>
              <a:buFontTx/>
              <a:buNone/>
              <a:defRPr sz="7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spcBef>
                <a:spcPts val="0"/>
              </a:spcBef>
              <a:buClr>
                <a:schemeClr val="accent6"/>
              </a:buClr>
              <a:buSzPct val="50000"/>
              <a:buFontTx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spcBef>
                <a:spcPts val="0"/>
              </a:spcBef>
              <a:buClr>
                <a:schemeClr val="accent6"/>
              </a:buClr>
              <a:buFontTx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spcBef>
                <a:spcPts val="0"/>
              </a:spcBef>
              <a:buFontTx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spcBef>
                <a:spcPts val="0"/>
              </a:spcBef>
              <a:buFontTx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Brachet et al. WRFPM 2017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88B01263-1088-8AEE-D818-D88D6F2386DF}"/>
              </a:ext>
            </a:extLst>
          </p:cNvPr>
          <p:cNvSpPr txBox="1">
            <a:spLocks/>
          </p:cNvSpPr>
          <p:nvPr/>
        </p:nvSpPr>
        <p:spPr>
          <a:xfrm>
            <a:off x="3924844" y="5774180"/>
            <a:ext cx="3816673" cy="180425"/>
          </a:xfrm>
          <a:prstGeom prst="rect">
            <a:avLst/>
          </a:prstGeom>
        </p:spPr>
        <p:txBody>
          <a:bodyPr vert="horz" lIns="36000" tIns="36000" rIns="36000" bIns="36000" rtlCol="0">
            <a:sp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6"/>
              </a:buClr>
              <a:buFontTx/>
              <a:buNone/>
              <a:defRPr sz="7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spcBef>
                <a:spcPts val="0"/>
              </a:spcBef>
              <a:buClr>
                <a:schemeClr val="accent6"/>
              </a:buClr>
              <a:buSzPct val="50000"/>
              <a:buFontTx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spcBef>
                <a:spcPts val="0"/>
              </a:spcBef>
              <a:buClr>
                <a:schemeClr val="accent6"/>
              </a:buClr>
              <a:buFontTx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spcBef>
                <a:spcPts val="0"/>
              </a:spcBef>
              <a:buFontTx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spcBef>
                <a:spcPts val="0"/>
              </a:spcBef>
              <a:buFontTx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err="1"/>
              <a:t>Alakiozidis</a:t>
            </a:r>
            <a:r>
              <a:rPr lang="fr-FR"/>
              <a:t> et al. Journal of </a:t>
            </a:r>
            <a:r>
              <a:rPr lang="fr-FR" err="1"/>
              <a:t>Nuclear</a:t>
            </a:r>
            <a:r>
              <a:rPr lang="fr-FR"/>
              <a:t> Materials, 2025, 155766</a:t>
            </a:r>
          </a:p>
        </p:txBody>
      </p:sp>
    </p:spTree>
    <p:extLst>
      <p:ext uri="{BB962C8B-B14F-4D97-AF65-F5344CB8AC3E}">
        <p14:creationId xmlns:p14="http://schemas.microsoft.com/office/powerpoint/2010/main" val="16572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B0D2C2-89BB-E66F-9190-20E20C532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Specific</a:t>
            </a:r>
            <a:r>
              <a:rPr lang="fr-FR"/>
              <a:t> to </a:t>
            </a:r>
            <a:r>
              <a:rPr lang="fr-FR" err="1"/>
              <a:t>coating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DA4B79-E2A8-5A35-F2EF-C0BF82622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Tritium release</a:t>
            </a:r>
          </a:p>
          <a:p>
            <a:pPr lvl="1"/>
            <a:r>
              <a:rPr lang="fr-FR" dirty="0"/>
              <a:t>Most of the tritium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generated</a:t>
            </a:r>
            <a:r>
              <a:rPr lang="fr-FR" dirty="0"/>
              <a:t> in the fuel</a:t>
            </a:r>
          </a:p>
          <a:p>
            <a:pPr lvl="1"/>
            <a:r>
              <a:rPr lang="fr-FR" dirty="0"/>
              <a:t>It has been </a:t>
            </a:r>
            <a:r>
              <a:rPr lang="fr-FR" dirty="0" err="1"/>
              <a:t>demonstrated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tritium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retained</a:t>
            </a:r>
            <a:r>
              <a:rPr lang="fr-FR" dirty="0"/>
              <a:t> </a:t>
            </a:r>
            <a:r>
              <a:rPr lang="fr-FR" dirty="0" err="1"/>
              <a:t>inside</a:t>
            </a:r>
            <a:r>
              <a:rPr lang="fr-FR" dirty="0"/>
              <a:t> the fuel </a:t>
            </a:r>
            <a:r>
              <a:rPr lang="fr-FR" dirty="0" err="1"/>
              <a:t>rod</a:t>
            </a:r>
            <a:r>
              <a:rPr lang="fr-FR" dirty="0"/>
              <a:t> by the </a:t>
            </a:r>
            <a:r>
              <a:rPr lang="fr-FR" dirty="0" err="1"/>
              <a:t>zirconia</a:t>
            </a:r>
            <a:r>
              <a:rPr lang="fr-FR" dirty="0"/>
              <a:t> layer (s)</a:t>
            </a:r>
          </a:p>
          <a:p>
            <a:pPr lvl="1"/>
            <a:r>
              <a:rPr lang="fr-FR" dirty="0" err="1"/>
              <a:t>What</a:t>
            </a:r>
            <a:r>
              <a:rPr lang="fr-FR" dirty="0"/>
              <a:t> about the </a:t>
            </a:r>
            <a:r>
              <a:rPr lang="fr-FR" dirty="0" err="1"/>
              <a:t>coating</a:t>
            </a:r>
            <a:r>
              <a:rPr lang="fr-FR" dirty="0"/>
              <a:t>?</a:t>
            </a:r>
          </a:p>
          <a:p>
            <a:r>
              <a:rPr lang="fr-FR" dirty="0"/>
              <a:t>If not,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released</a:t>
            </a:r>
            <a:r>
              <a:rPr lang="fr-FR" dirty="0"/>
              <a:t> in the </a:t>
            </a:r>
            <a:r>
              <a:rPr lang="fr-FR" dirty="0" err="1"/>
              <a:t>primary</a:t>
            </a:r>
            <a:r>
              <a:rPr lang="fr-FR" dirty="0"/>
              <a:t> water </a:t>
            </a:r>
            <a:r>
              <a:rPr lang="fr-FR" dirty="0" err="1"/>
              <a:t>generating</a:t>
            </a:r>
            <a:r>
              <a:rPr lang="fr-FR" dirty="0"/>
              <a:t> </a:t>
            </a:r>
            <a:r>
              <a:rPr lang="fr-FR" dirty="0" err="1"/>
              <a:t>huge</a:t>
            </a:r>
            <a:r>
              <a:rPr lang="fr-FR" dirty="0"/>
              <a:t> </a:t>
            </a:r>
            <a:r>
              <a:rPr lang="fr-FR" dirty="0" err="1"/>
              <a:t>difficulties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Tritium release in the </a:t>
            </a:r>
            <a:r>
              <a:rPr lang="fr-FR" dirty="0" err="1"/>
              <a:t>environment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hardly</a:t>
            </a:r>
            <a:r>
              <a:rPr lang="fr-FR" dirty="0"/>
              <a:t> </a:t>
            </a:r>
            <a:r>
              <a:rPr lang="fr-FR" dirty="0" err="1"/>
              <a:t>preventible</a:t>
            </a:r>
            <a:r>
              <a:rPr lang="fr-FR" dirty="0"/>
              <a:t> and </a:t>
            </a:r>
            <a:r>
              <a:rPr lang="fr-FR" dirty="0" err="1"/>
              <a:t>severely</a:t>
            </a:r>
            <a:r>
              <a:rPr lang="fr-FR" dirty="0"/>
              <a:t> </a:t>
            </a:r>
            <a:r>
              <a:rPr lang="fr-FR" dirty="0" err="1"/>
              <a:t>controlled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 err="1"/>
              <a:t>Currently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/>
              <a:t> investigation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FBDAD1-5952-1CE0-7459-E4A27590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IAEA technological meeting: advanced technology fuel - 30 octobre 2025</a:t>
            </a:r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3F61D7E-3A57-D4C3-9E79-0D17B141149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 vert="horz" lIns="36000" tIns="0" rIns="36000" bIns="0" rtlCol="0" anchor="t">
            <a:noAutofit/>
          </a:bodyPr>
          <a:lstStyle/>
          <a:p>
            <a:pPr marL="179070" indent="-179070"/>
            <a:r>
              <a:rPr lang="fr-FR" dirty="0" err="1"/>
              <a:t>Uncoated</a:t>
            </a:r>
            <a:r>
              <a:rPr lang="fr-FR" dirty="0"/>
              <a:t> surfaces: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</a:t>
            </a:r>
            <a:r>
              <a:rPr lang="fr-FR" dirty="0" err="1"/>
              <a:t>happen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an </a:t>
            </a:r>
            <a:r>
              <a:rPr lang="fr-FR" dirty="0" err="1"/>
              <a:t>uncoated</a:t>
            </a:r>
            <a:r>
              <a:rPr lang="fr-FR" dirty="0"/>
              <a:t> surface?</a:t>
            </a:r>
          </a:p>
          <a:p>
            <a:pPr marL="359410" lvl="1" indent="-179705"/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occur</a:t>
            </a:r>
            <a:r>
              <a:rPr lang="fr-FR" dirty="0"/>
              <a:t> as insertion scratches, </a:t>
            </a:r>
            <a:r>
              <a:rPr lang="fr-FR" dirty="0" err="1"/>
              <a:t>spalling</a:t>
            </a:r>
            <a:endParaRPr lang="fr-FR" dirty="0" err="1">
              <a:cs typeface="Arial"/>
            </a:endParaRPr>
          </a:p>
          <a:p>
            <a:pPr marL="539750" lvl="2" indent="-179705">
              <a:buFont typeface="Wingdings" pitchFamily="2" charset="2"/>
              <a:buChar char="§"/>
            </a:pPr>
            <a:r>
              <a:rPr lang="fr-FR" dirty="0" err="1"/>
              <a:t>Specifically</a:t>
            </a:r>
            <a:r>
              <a:rPr lang="fr-FR" dirty="0"/>
              <a:t> insertion scratches </a:t>
            </a:r>
            <a:r>
              <a:rPr lang="fr-FR" dirty="0" err="1"/>
              <a:t>machined</a:t>
            </a:r>
            <a:r>
              <a:rPr lang="fr-FR" dirty="0"/>
              <a:t> on the lead test </a:t>
            </a:r>
            <a:r>
              <a:rPr lang="fr-FR" dirty="0" err="1"/>
              <a:t>rods</a:t>
            </a:r>
            <a:r>
              <a:rPr lang="fr-FR" dirty="0"/>
              <a:t> </a:t>
            </a:r>
            <a:r>
              <a:rPr lang="fr-FR" dirty="0" err="1"/>
              <a:t>introduced</a:t>
            </a:r>
            <a:r>
              <a:rPr lang="fr-FR" dirty="0"/>
              <a:t> in Blayais</a:t>
            </a:r>
            <a:endParaRPr lang="fr-FR" dirty="0">
              <a:cs typeface="Arial"/>
            </a:endParaRPr>
          </a:p>
          <a:p>
            <a:pPr marL="539750" lvl="2" indent="-179705">
              <a:buFont typeface="Wingdings" pitchFamily="2" charset="2"/>
              <a:buChar char="§"/>
            </a:pPr>
            <a:r>
              <a:rPr lang="fr-FR" dirty="0"/>
              <a:t>No </a:t>
            </a:r>
            <a:r>
              <a:rPr lang="fr-FR" dirty="0" err="1"/>
              <a:t>specificity</a:t>
            </a:r>
            <a:r>
              <a:rPr lang="fr-FR" dirty="0"/>
              <a:t> </a:t>
            </a:r>
            <a:r>
              <a:rPr lang="fr-FR" dirty="0" err="1"/>
              <a:t>observed</a:t>
            </a:r>
            <a:endParaRPr lang="fr-FR" dirty="0" err="1">
              <a:cs typeface="Arial"/>
            </a:endParaRPr>
          </a:p>
          <a:p>
            <a:pPr marL="179070" indent="-179070"/>
            <a:r>
              <a:rPr lang="fr-FR" dirty="0" err="1">
                <a:latin typeface="Arial"/>
                <a:cs typeface="Arial"/>
              </a:rPr>
              <a:t>Defects</a:t>
            </a:r>
            <a:r>
              <a:rPr lang="fr-FR" dirty="0">
                <a:latin typeface="Arial"/>
                <a:cs typeface="Arial"/>
              </a:rPr>
              <a:t> in the </a:t>
            </a:r>
            <a:r>
              <a:rPr lang="fr-FR" dirty="0" err="1">
                <a:latin typeface="Arial"/>
                <a:cs typeface="Arial"/>
              </a:rPr>
              <a:t>coatings</a:t>
            </a:r>
            <a:r>
              <a:rPr lang="fr-FR" dirty="0">
                <a:latin typeface="Arial"/>
                <a:cs typeface="Arial"/>
              </a:rPr>
              <a:t> </a:t>
            </a:r>
          </a:p>
          <a:p>
            <a:pPr marL="359410" lvl="1" indent="-179705"/>
            <a:r>
              <a:rPr lang="fr-FR" dirty="0" err="1">
                <a:latin typeface="Arial"/>
                <a:cs typeface="Arial"/>
              </a:rPr>
              <a:t>Known</a:t>
            </a:r>
            <a:r>
              <a:rPr lang="fr-FR" dirty="0">
                <a:latin typeface="Arial"/>
                <a:cs typeface="Arial"/>
              </a:rPr>
              <a:t> to </a:t>
            </a:r>
            <a:r>
              <a:rPr lang="fr-FR" dirty="0" err="1">
                <a:latin typeface="Arial"/>
                <a:cs typeface="Arial"/>
              </a:rPr>
              <a:t>exist</a:t>
            </a:r>
            <a:r>
              <a:rPr lang="fr-FR" dirty="0">
                <a:latin typeface="Arial"/>
                <a:cs typeface="Arial"/>
              </a:rPr>
              <a:t> (pores, </a:t>
            </a:r>
            <a:r>
              <a:rPr lang="fr-FR" dirty="0" err="1">
                <a:latin typeface="Arial"/>
                <a:cs typeface="Arial"/>
              </a:rPr>
              <a:t>splats</a:t>
            </a:r>
            <a:r>
              <a:rPr lang="fr-FR" dirty="0">
                <a:latin typeface="Arial"/>
                <a:cs typeface="Arial"/>
              </a:rPr>
              <a:t>...)</a:t>
            </a:r>
            <a:endParaRPr lang="fr-FR" b="1" dirty="0">
              <a:latin typeface="Arial"/>
              <a:cs typeface="Arial"/>
            </a:endParaRPr>
          </a:p>
          <a:p>
            <a:pPr marL="359410" lvl="1" indent="-179705"/>
            <a:r>
              <a:rPr lang="fr-FR" dirty="0">
                <a:latin typeface="Arial"/>
                <a:cs typeface="Arial"/>
              </a:rPr>
              <a:t>If the </a:t>
            </a:r>
            <a:r>
              <a:rPr lang="fr-FR" dirty="0" err="1">
                <a:latin typeface="Arial"/>
                <a:cs typeface="Arial"/>
              </a:rPr>
              <a:t>quality</a:t>
            </a:r>
            <a:r>
              <a:rPr lang="fr-FR" dirty="0">
                <a:latin typeface="Arial"/>
                <a:cs typeface="Arial"/>
              </a:rPr>
              <a:t> of the CC influences the </a:t>
            </a:r>
            <a:r>
              <a:rPr lang="fr-FR" dirty="0" err="1">
                <a:latin typeface="Arial"/>
                <a:cs typeface="Arial"/>
              </a:rPr>
              <a:t>cladding's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behaviour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under</a:t>
            </a:r>
            <a:r>
              <a:rPr lang="fr-FR" dirty="0">
                <a:latin typeface="Arial"/>
                <a:cs typeface="Arial"/>
              </a:rPr>
              <a:t> accident conditions, </a:t>
            </a:r>
            <a:r>
              <a:rPr lang="fr-FR" dirty="0" err="1">
                <a:latin typeface="Arial"/>
                <a:cs typeface="Arial"/>
              </a:rPr>
              <a:t>this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introduces</a:t>
            </a:r>
            <a:r>
              <a:rPr lang="fr-FR" dirty="0">
                <a:latin typeface="Arial"/>
                <a:cs typeface="Arial"/>
              </a:rPr>
              <a:t> a </a:t>
            </a:r>
            <a:r>
              <a:rPr lang="fr-FR" dirty="0" err="1">
                <a:latin typeface="Arial"/>
                <a:cs typeface="Arial"/>
              </a:rPr>
              <a:t>level</a:t>
            </a:r>
            <a:r>
              <a:rPr lang="fr-FR" dirty="0">
                <a:latin typeface="Arial"/>
                <a:cs typeface="Arial"/>
              </a:rPr>
              <a:t> of </a:t>
            </a:r>
            <a:r>
              <a:rPr lang="fr-FR" dirty="0" err="1">
                <a:latin typeface="Arial"/>
                <a:cs typeface="Arial"/>
              </a:rPr>
              <a:t>complexity</a:t>
            </a:r>
            <a:r>
              <a:rPr lang="fr-FR" dirty="0">
                <a:latin typeface="Arial"/>
                <a:cs typeface="Arial"/>
              </a:rPr>
              <a:t> in the </a:t>
            </a:r>
            <a:r>
              <a:rPr lang="fr-FR" dirty="0" err="1">
                <a:latin typeface="Arial"/>
                <a:cs typeface="Arial"/>
              </a:rPr>
              <a:t>safety</a:t>
            </a:r>
            <a:r>
              <a:rPr lang="fr-FR" dirty="0">
                <a:latin typeface="Arial"/>
                <a:cs typeface="Arial"/>
              </a:rPr>
              <a:t> </a:t>
            </a:r>
            <a:r>
              <a:rPr lang="fr-FR" dirty="0" err="1">
                <a:latin typeface="Arial"/>
                <a:cs typeface="Arial"/>
              </a:rPr>
              <a:t>demonstration</a:t>
            </a:r>
            <a:r>
              <a:rPr lang="fr-FR" dirty="0">
                <a:latin typeface="Arial"/>
                <a:cs typeface="Arial"/>
              </a:rPr>
              <a:t>.</a:t>
            </a:r>
            <a:endParaRPr lang="fr-FR" dirty="0">
              <a:cs typeface="Arial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111DDDF-F012-3FAD-492F-3C5036281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38" y="3970267"/>
            <a:ext cx="2733769" cy="1336283"/>
          </a:xfrm>
          <a:prstGeom prst="rect">
            <a:avLst/>
          </a:prstGeom>
        </p:spPr>
      </p:pic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0C14C06E-DC66-4033-6ECA-592B40E88540}"/>
              </a:ext>
            </a:extLst>
          </p:cNvPr>
          <p:cNvSpPr txBox="1">
            <a:spLocks/>
          </p:cNvSpPr>
          <p:nvPr/>
        </p:nvSpPr>
        <p:spPr>
          <a:xfrm>
            <a:off x="1267476" y="5318217"/>
            <a:ext cx="3816673" cy="180425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179388" indent="-179388" algn="l" defTabSz="914400" rtl="0" eaLnBrk="1" latinLnBrk="0" hangingPunct="1">
              <a:spcBef>
                <a:spcPts val="1800"/>
              </a:spcBef>
              <a:buClr>
                <a:schemeClr val="accent6"/>
              </a:buClr>
              <a:buFont typeface="Wingdings" pitchFamily="2" charset="2"/>
              <a:buChar char="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spcBef>
                <a:spcPts val="600"/>
              </a:spcBef>
              <a:buClr>
                <a:schemeClr val="accent6"/>
              </a:buClr>
              <a:buSzPct val="5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1080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FR" sz="1050" b="0" i="1"/>
              <a:t>Andrieu et al. JNM 304 (2005) 12-19</a:t>
            </a:r>
          </a:p>
        </p:txBody>
      </p:sp>
    </p:spTree>
    <p:extLst>
      <p:ext uri="{BB962C8B-B14F-4D97-AF65-F5344CB8AC3E}">
        <p14:creationId xmlns:p14="http://schemas.microsoft.com/office/powerpoint/2010/main" val="3173779679"/>
      </p:ext>
    </p:extLst>
  </p:cSld>
  <p:clrMapOvr>
    <a:masterClrMapping/>
  </p:clrMapOvr>
</p:sld>
</file>

<file path=ppt/theme/theme1.xml><?xml version="1.0" encoding="utf-8"?>
<a:theme xmlns:a="http://schemas.openxmlformats.org/drawingml/2006/main" name="EDF_PPT2007_Bleu_fonc___v1">
  <a:themeElements>
    <a:clrScheme name="EDF_Couleurs">
      <a:dk1>
        <a:srgbClr val="7F7F7F"/>
      </a:dk1>
      <a:lt1>
        <a:srgbClr val="FFFFFF"/>
      </a:lt1>
      <a:dk2>
        <a:srgbClr val="474747"/>
      </a:dk2>
      <a:lt2>
        <a:srgbClr val="FFFFFF"/>
      </a:lt2>
      <a:accent1>
        <a:srgbClr val="FE5815"/>
      </a:accent1>
      <a:accent2>
        <a:srgbClr val="FFA02F"/>
      </a:accent2>
      <a:accent3>
        <a:srgbClr val="C4D600"/>
      </a:accent3>
      <a:accent4>
        <a:srgbClr val="509E2F"/>
      </a:accent4>
      <a:accent5>
        <a:srgbClr val="005BBB"/>
      </a:accent5>
      <a:accent6>
        <a:srgbClr val="001A70"/>
      </a:accent6>
      <a:hlink>
        <a:srgbClr val="005BBB"/>
      </a:hlink>
      <a:folHlink>
        <a:srgbClr val="001A7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accent6"/>
          </a:solidFill>
        </a:ln>
      </a:spPr>
      <a:bodyPr lIns="36000" tIns="36000" rIns="36000" bIns="36000" rtlCol="0" anchor="ctr"/>
      <a:lstStyle>
        <a:defPPr algn="ctr"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0" rIns="36000" bIns="0" rtlCol="0">
        <a:spAutoFit/>
      </a:bodyPr>
      <a:lstStyle>
        <a:defPPr>
          <a:defRPr sz="16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911664087BD1458EDF9808C6F7AF4B" ma:contentTypeVersion="3" ma:contentTypeDescription="Crée un document." ma:contentTypeScope="" ma:versionID="f7f21f2e51ea9f95e1bdd851efde4e84">
  <xsd:schema xmlns:xsd="http://www.w3.org/2001/XMLSchema" xmlns:xs="http://www.w3.org/2001/XMLSchema" xmlns:p="http://schemas.microsoft.com/office/2006/metadata/properties" xmlns:ns2="1b0a67d5-e7c3-4be6-a5aa-1729e2a446fd" targetNamespace="http://schemas.microsoft.com/office/2006/metadata/properties" ma:root="true" ma:fieldsID="f4a9d2c92c9772cbcdfa07f4bee6e90d" ns2:_="">
    <xsd:import namespace="1b0a67d5-e7c3-4be6-a5aa-1729e2a446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a67d5-e7c3-4be6-a5aa-1729e2a446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C2CC10-19F2-4E7C-B1E6-B8FE62684687}">
  <ds:schemaRefs>
    <ds:schemaRef ds:uri="1b0a67d5-e7c3-4be6-a5aa-1729e2a446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7B1FF67-36EC-48A6-AC38-4023EA949F07}">
  <ds:schemaRefs>
    <ds:schemaRef ds:uri="1b0a67d5-e7c3-4be6-a5aa-1729e2a446f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ECC9EE8-ABCE-4DA9-8959-7141B6AD5EF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d26f538-337a-4593-a7e6-123667b1a538}" enabled="1" method="Standard" siteId="{e242425b-70fc-44dc-9ddf-c21e304e6c8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EDF_PPT2007_Bleu_fonc___v1</Template>
  <TotalTime>185</TotalTime>
  <Words>1112</Words>
  <Application>Microsoft Office PowerPoint</Application>
  <PresentationFormat>Affichage à l'écran (4:3)</PresentationFormat>
  <Paragraphs>136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EDF_PPT2007_Bleu_fonc___v1</vt:lpstr>
      <vt:lpstr>EATF safety benefit: edf preliminary assessment   </vt:lpstr>
      <vt:lpstr>Introduction</vt:lpstr>
      <vt:lpstr>EATF within EDF</vt:lpstr>
      <vt:lpstr>Improvements from coated claddings</vt:lpstr>
      <vt:lpstr>ECR case</vt:lpstr>
      <vt:lpstr>CRITICAL ECR</vt:lpstr>
      <vt:lpstr>Preliminary tests </vt:lpstr>
      <vt:lpstr>Balloon size</vt:lpstr>
      <vt:lpstr>Specific to coating</vt:lpstr>
      <vt:lpstr>Specific to the french closed fuel cycle</vt:lpstr>
      <vt:lpstr>Conclusions</vt:lpstr>
    </vt:vector>
  </TitlesOfParts>
  <Company>EDF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I65074</dc:creator>
  <cp:lastModifiedBy>AMBARD Antoine</cp:lastModifiedBy>
  <cp:revision>209</cp:revision>
  <dcterms:created xsi:type="dcterms:W3CDTF">2015-01-27T09:31:34Z</dcterms:created>
  <dcterms:modified xsi:type="dcterms:W3CDTF">2025-10-29T15:38:08Z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d26f538-337a-4593-a7e6-123667b1a538_Enabled">
    <vt:lpwstr>true</vt:lpwstr>
  </property>
  <property fmtid="{D5CDD505-2E9C-101B-9397-08002B2CF9AE}" pid="3" name="MSIP_Label_2d26f538-337a-4593-a7e6-123667b1a538_SetDate">
    <vt:lpwstr>2022-11-08T08:05:17Z</vt:lpwstr>
  </property>
  <property fmtid="{D5CDD505-2E9C-101B-9397-08002B2CF9AE}" pid="4" name="MSIP_Label_2d26f538-337a-4593-a7e6-123667b1a538_Method">
    <vt:lpwstr>Standard</vt:lpwstr>
  </property>
  <property fmtid="{D5CDD505-2E9C-101B-9397-08002B2CF9AE}" pid="5" name="MSIP_Label_2d26f538-337a-4593-a7e6-123667b1a538_Name">
    <vt:lpwstr>C1 Interne</vt:lpwstr>
  </property>
  <property fmtid="{D5CDD505-2E9C-101B-9397-08002B2CF9AE}" pid="6" name="MSIP_Label_2d26f538-337a-4593-a7e6-123667b1a538_SiteId">
    <vt:lpwstr>e242425b-70fc-44dc-9ddf-c21e304e6c80</vt:lpwstr>
  </property>
  <property fmtid="{D5CDD505-2E9C-101B-9397-08002B2CF9AE}" pid="7" name="MSIP_Label_2d26f538-337a-4593-a7e6-123667b1a538_ActionId">
    <vt:lpwstr>47284d07-6641-48b5-aad0-fc003f49c2de</vt:lpwstr>
  </property>
  <property fmtid="{D5CDD505-2E9C-101B-9397-08002B2CF9AE}" pid="8" name="MSIP_Label_2d26f538-337a-4593-a7e6-123667b1a538_ContentBits">
    <vt:lpwstr>0</vt:lpwstr>
  </property>
  <property fmtid="{D5CDD505-2E9C-101B-9397-08002B2CF9AE}" pid="9" name="ContentTypeId">
    <vt:lpwstr>0x010100C0911664087BD1458EDF9808C6F7AF4B</vt:lpwstr>
  </property>
</Properties>
</file>