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sldIdLst>
    <p:sldId id="256" r:id="rId5"/>
    <p:sldId id="257" r:id="rId6"/>
    <p:sldId id="318" r:id="rId7"/>
    <p:sldId id="266" r:id="rId8"/>
    <p:sldId id="287" r:id="rId9"/>
    <p:sldId id="319" r:id="rId10"/>
    <p:sldId id="315" r:id="rId11"/>
    <p:sldId id="316" r:id="rId12"/>
    <p:sldId id="275" r:id="rId13"/>
    <p:sldId id="317" r:id="rId14"/>
    <p:sldId id="277" r:id="rId15"/>
    <p:sldId id="274" r:id="rId16"/>
    <p:sldId id="296" r:id="rId17"/>
    <p:sldId id="279" r:id="rId18"/>
    <p:sldId id="278" r:id="rId19"/>
    <p:sldId id="284" r:id="rId20"/>
    <p:sldId id="295" r:id="rId21"/>
    <p:sldId id="283" r:id="rId22"/>
    <p:sldId id="297" r:id="rId23"/>
    <p:sldId id="290" r:id="rId24"/>
    <p:sldId id="320" r:id="rId25"/>
    <p:sldId id="293" r:id="rId26"/>
    <p:sldId id="285" r:id="rId27"/>
    <p:sldId id="298" r:id="rId28"/>
    <p:sldId id="286" r:id="rId29"/>
    <p:sldId id="258" r:id="rId3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45AC34"/>
    <a:srgbClr val="3790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DB4A83-DC07-EC47-9CAD-7F8418115B52}" v="3" dt="2023-09-06T09:18:47.6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5332" autoAdjust="0"/>
  </p:normalViewPr>
  <p:slideViewPr>
    <p:cSldViewPr snapToGrid="0">
      <p:cViewPr varScale="1">
        <p:scale>
          <a:sx n="80" d="100"/>
          <a:sy n="80" d="100"/>
        </p:scale>
        <p:origin x="710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48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47C1ED-1E55-414F-B365-E9C22CCF14AE}" type="datetimeFigureOut">
              <a:rPr lang="en-GB" smtClean="0"/>
              <a:t>08/10/2025</a:t>
            </a:fld>
            <a:endParaRPr lang="en-GB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76CEBB-DA05-4844-BFA2-3261A796B8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2535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3CE01-966A-47B4-9258-E1B20F27BF11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43189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3CE01-966A-47B4-9258-E1B20F27BF11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09403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7B382DEC-27E9-43D3-8F15-3FC016DB72A6}"/>
              </a:ext>
            </a:extLst>
          </p:cNvPr>
          <p:cNvSpPr txBox="1"/>
          <p:nvPr userDrawn="1"/>
        </p:nvSpPr>
        <p:spPr>
          <a:xfrm>
            <a:off x="3666882" y="1083541"/>
            <a:ext cx="7839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>
                <a:solidFill>
                  <a:schemeClr val="bg1"/>
                </a:solidFill>
              </a:rPr>
              <a:t>Energiatudományi Kutatóközpont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C2F3BD6E-1BFD-48EB-8B95-083D02A67D4F}"/>
              </a:ext>
            </a:extLst>
          </p:cNvPr>
          <p:cNvSpPr txBox="1"/>
          <p:nvPr userDrawn="1"/>
        </p:nvSpPr>
        <p:spPr>
          <a:xfrm>
            <a:off x="948513" y="1458817"/>
            <a:ext cx="104052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HUN-REN Centre </a:t>
            </a:r>
            <a:r>
              <a:rPr lang="hu-HU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hu-HU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hu-HU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Research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BD81521-EE71-42D3-A10C-557F1EAD86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A2F34-5412-4F40-A4DB-B7B98A06672C}" type="datetimeFigureOut">
              <a:rPr lang="hu-HU" smtClean="0"/>
              <a:t>2025. 10. 08.</a:t>
            </a:fld>
            <a:endParaRPr lang="hu-HU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B38941F-F8A0-4636-AD7D-A4B4A9C727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67F9394-8D74-4B03-9D91-DB16ACAD9A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F1F73-F485-4D4B-BE83-4A5422F4D902}" type="slidenum">
              <a:rPr lang="hu-HU" smtClean="0"/>
              <a:t>‹#›</a:t>
            </a:fld>
            <a:endParaRPr lang="hu-HU"/>
          </a:p>
        </p:txBody>
      </p:sp>
      <p:pic>
        <p:nvPicPr>
          <p:cNvPr id="10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6D25BF66-4322-CD3C-7359-9922838F77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444" y="284099"/>
            <a:ext cx="3368749" cy="130627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51AAA4C-C811-4A38-521D-EBBD8D096E7C}"/>
              </a:ext>
            </a:extLst>
          </p:cNvPr>
          <p:cNvSpPr/>
          <p:nvPr userDrawn="1"/>
        </p:nvSpPr>
        <p:spPr>
          <a:xfrm rot="5400000">
            <a:off x="7266829" y="1932667"/>
            <a:ext cx="640080" cy="9230140"/>
          </a:xfrm>
          <a:prstGeom prst="rect">
            <a:avLst/>
          </a:prstGeom>
          <a:solidFill>
            <a:srgbClr val="45A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000392-A7DE-6012-1250-E0D17D344F14}"/>
              </a:ext>
            </a:extLst>
          </p:cNvPr>
          <p:cNvSpPr/>
          <p:nvPr userDrawn="1"/>
        </p:nvSpPr>
        <p:spPr>
          <a:xfrm>
            <a:off x="-19879" y="5909647"/>
            <a:ext cx="2904192" cy="960019"/>
          </a:xfrm>
          <a:prstGeom prst="rect">
            <a:avLst/>
          </a:prstGeom>
          <a:solidFill>
            <a:srgbClr val="114C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26E79D89-BB8E-6790-0680-8A7D6772B631}"/>
              </a:ext>
            </a:extLst>
          </p:cNvPr>
          <p:cNvSpPr/>
          <p:nvPr userDrawn="1"/>
        </p:nvSpPr>
        <p:spPr>
          <a:xfrm>
            <a:off x="2863637" y="5902614"/>
            <a:ext cx="965833" cy="965164"/>
          </a:xfrm>
          <a:prstGeom prst="rtTriangle">
            <a:avLst/>
          </a:prstGeom>
          <a:solidFill>
            <a:srgbClr val="114C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14" name="Szövegdoboz 2">
            <a:extLst>
              <a:ext uri="{FF2B5EF4-FFF2-40B4-BE49-F238E27FC236}">
                <a16:creationId xmlns:a16="http://schemas.microsoft.com/office/drawing/2014/main" id="{05747B49-686B-AC99-17B2-B30457B9D296}"/>
              </a:ext>
            </a:extLst>
          </p:cNvPr>
          <p:cNvSpPr txBox="1"/>
          <p:nvPr userDrawn="1"/>
        </p:nvSpPr>
        <p:spPr>
          <a:xfrm>
            <a:off x="8902148" y="5824817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0" dirty="0">
                <a:latin typeface="Arial" panose="020B0604020202020204" pitchFamily="34" charset="0"/>
                <a:cs typeface="Arial" panose="020B0604020202020204" pitchFamily="34" charset="0"/>
              </a:rPr>
              <a:t>Research. </a:t>
            </a:r>
            <a:r>
              <a:rPr lang="hu-HU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  <a:r>
              <a:rPr lang="hu-HU" sz="1600" b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Impact</a:t>
            </a:r>
            <a:r>
              <a:rPr lang="hu-HU" sz="16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5" name="Picture 14" descr="A blue green and black hexagon logo&#10;&#10;Description automatically generated">
            <a:extLst>
              <a:ext uri="{FF2B5EF4-FFF2-40B4-BE49-F238E27FC236}">
                <a16:creationId xmlns:a16="http://schemas.microsoft.com/office/drawing/2014/main" id="{2E746F46-F074-5BF6-D13A-A1DF33CDEA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164" y="535387"/>
            <a:ext cx="2877029" cy="660570"/>
          </a:xfrm>
          <a:prstGeom prst="rect">
            <a:avLst/>
          </a:prstGeom>
        </p:spPr>
      </p:pic>
      <p:pic>
        <p:nvPicPr>
          <p:cNvPr id="4" name="Picture 3" descr="Shape">
            <a:extLst>
              <a:ext uri="{FF2B5EF4-FFF2-40B4-BE49-F238E27FC236}">
                <a16:creationId xmlns:a16="http://schemas.microsoft.com/office/drawing/2014/main" id="{677C41D4-8F3E-659C-158A-030D12713B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161" y="363172"/>
            <a:ext cx="2877030" cy="98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12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8327684-76F2-4C13-B677-AE3CD540A2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A2F34-5412-4F40-A4DB-B7B98A06672C}" type="datetimeFigureOut">
              <a:rPr lang="hu-HU" smtClean="0"/>
              <a:t>2025. 10. 08.</a:t>
            </a:fld>
            <a:endParaRPr lang="hu-H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E66AD04-395A-4A8D-A588-9A580A90E1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FBACF0A-5F9B-42F1-B0F5-F57343EB03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F1F73-F485-4D4B-BE83-4A5422F4D902}" type="slidenum">
              <a:rPr lang="hu-HU" smtClean="0"/>
              <a:t>‹#›</a:t>
            </a:fld>
            <a:endParaRPr lang="hu-H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FB3B27-4F2C-6719-73EF-75BA47ADEA16}"/>
              </a:ext>
            </a:extLst>
          </p:cNvPr>
          <p:cNvSpPr/>
          <p:nvPr userDrawn="1"/>
        </p:nvSpPr>
        <p:spPr>
          <a:xfrm rot="5400000">
            <a:off x="6778904" y="-4926956"/>
            <a:ext cx="509289" cy="10340051"/>
          </a:xfrm>
          <a:prstGeom prst="rect">
            <a:avLst/>
          </a:prstGeom>
          <a:solidFill>
            <a:srgbClr val="45A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2D370E-D970-94B2-976F-749849D6417B}"/>
              </a:ext>
            </a:extLst>
          </p:cNvPr>
          <p:cNvSpPr/>
          <p:nvPr userDrawn="1"/>
        </p:nvSpPr>
        <p:spPr>
          <a:xfrm>
            <a:off x="-10899" y="-11574"/>
            <a:ext cx="1689225" cy="810228"/>
          </a:xfrm>
          <a:prstGeom prst="rect">
            <a:avLst/>
          </a:prstGeom>
          <a:solidFill>
            <a:srgbClr val="114C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D11ADD7B-D68A-A10E-AD27-CAECBC41A684}"/>
              </a:ext>
            </a:extLst>
          </p:cNvPr>
          <p:cNvSpPr/>
          <p:nvPr userDrawn="1"/>
        </p:nvSpPr>
        <p:spPr>
          <a:xfrm rot="5400000">
            <a:off x="1753222" y="-86471"/>
            <a:ext cx="810228" cy="960020"/>
          </a:xfrm>
          <a:prstGeom prst="rtTriangle">
            <a:avLst/>
          </a:prstGeom>
          <a:solidFill>
            <a:srgbClr val="114C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4805DEFF-DA10-6B9B-596F-35AF1960F3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079" y="138893"/>
            <a:ext cx="1165653" cy="442900"/>
          </a:xfrm>
          <a:prstGeom prst="rect">
            <a:avLst/>
          </a:prstGeom>
        </p:spPr>
      </p:pic>
      <p:pic>
        <p:nvPicPr>
          <p:cNvPr id="3" name="Picture 2" descr="Text">
            <a:extLst>
              <a:ext uri="{FF2B5EF4-FFF2-40B4-BE49-F238E27FC236}">
                <a16:creationId xmlns:a16="http://schemas.microsoft.com/office/drawing/2014/main" id="{33154768-6A88-8680-8E2E-CF92B49845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5253" y="95805"/>
            <a:ext cx="1284677" cy="31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742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8D82CFFB-F19F-4966-BE5C-C6E4FCBD1F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A2F34-5412-4F40-A4DB-B7B98A06672C}" type="datetimeFigureOut">
              <a:rPr lang="hu-HU" smtClean="0"/>
              <a:t>2025. 10. 08.</a:t>
            </a:fld>
            <a:endParaRPr lang="hu-H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B656DB6-A53C-4CBA-9794-8432A178C4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BB2FA2D-4590-4BAC-901B-71975D4BE4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F1F73-F485-4D4B-BE83-4A5422F4D902}" type="slidenum">
              <a:rPr lang="hu-HU" smtClean="0"/>
              <a:t>‹#›</a:t>
            </a:fld>
            <a:endParaRPr lang="hu-HU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8A6F38F-4A1D-040D-42C4-E3ACD343B8A4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1A2F34-5412-4F40-A4DB-B7B98A06672C}" type="datetimeFigureOut">
              <a:rPr lang="hu-HU" smtClean="0"/>
              <a:pPr/>
              <a:t>2025. 10. 08.</a:t>
            </a:fld>
            <a:endParaRPr lang="hu-HU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ADA406E-AA8D-CE70-D827-43CF1B9E3DFE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3F1F73-F485-4D4B-BE83-4A5422F4D902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DD9F45-D03A-23DF-2940-D2F2662D2FB5}"/>
              </a:ext>
            </a:extLst>
          </p:cNvPr>
          <p:cNvSpPr/>
          <p:nvPr userDrawn="1"/>
        </p:nvSpPr>
        <p:spPr>
          <a:xfrm rot="5400000">
            <a:off x="7266829" y="1932667"/>
            <a:ext cx="640080" cy="9230140"/>
          </a:xfrm>
          <a:prstGeom prst="rect">
            <a:avLst/>
          </a:prstGeom>
          <a:solidFill>
            <a:srgbClr val="45A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722FF1-E2D9-388B-D332-646FBB91A69B}"/>
              </a:ext>
            </a:extLst>
          </p:cNvPr>
          <p:cNvSpPr/>
          <p:nvPr userDrawn="1"/>
        </p:nvSpPr>
        <p:spPr>
          <a:xfrm>
            <a:off x="-19879" y="5909647"/>
            <a:ext cx="2904192" cy="960019"/>
          </a:xfrm>
          <a:prstGeom prst="rect">
            <a:avLst/>
          </a:prstGeom>
          <a:solidFill>
            <a:srgbClr val="114C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2D98586D-824D-7DE1-B0F5-39DD853EAC45}"/>
              </a:ext>
            </a:extLst>
          </p:cNvPr>
          <p:cNvSpPr/>
          <p:nvPr userDrawn="1"/>
        </p:nvSpPr>
        <p:spPr>
          <a:xfrm>
            <a:off x="2863637" y="5902614"/>
            <a:ext cx="965833" cy="965164"/>
          </a:xfrm>
          <a:prstGeom prst="rtTriangle">
            <a:avLst/>
          </a:prstGeom>
          <a:solidFill>
            <a:srgbClr val="114C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2" name="Szövegdoboz 2">
            <a:extLst>
              <a:ext uri="{FF2B5EF4-FFF2-40B4-BE49-F238E27FC236}">
                <a16:creationId xmlns:a16="http://schemas.microsoft.com/office/drawing/2014/main" id="{7EAE434B-0EAC-8B18-0D0C-69DA98343DDE}"/>
              </a:ext>
            </a:extLst>
          </p:cNvPr>
          <p:cNvSpPr txBox="1"/>
          <p:nvPr userDrawn="1"/>
        </p:nvSpPr>
        <p:spPr>
          <a:xfrm>
            <a:off x="2971799" y="457113"/>
            <a:ext cx="64631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600" b="1" dirty="0">
                <a:latin typeface="Arial" panose="020B0604020202020204" pitchFamily="34" charset="0"/>
                <a:cs typeface="Arial" panose="020B0604020202020204" pitchFamily="34" charset="0"/>
              </a:rPr>
              <a:t>HUN-REN Centre </a:t>
            </a:r>
            <a:r>
              <a:rPr lang="hu-HU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hu-HU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hu-HU" sz="2600" b="1" dirty="0">
                <a:latin typeface="Arial" panose="020B0604020202020204" pitchFamily="34" charset="0"/>
                <a:cs typeface="Arial" panose="020B0604020202020204" pitchFamily="34" charset="0"/>
              </a:rPr>
              <a:t> Research</a:t>
            </a:r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13DE22C-09BE-54A9-0A1A-DF5EEFF00E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987" y="457113"/>
            <a:ext cx="1846886" cy="425216"/>
          </a:xfrm>
          <a:prstGeom prst="rect">
            <a:avLst/>
          </a:prstGeom>
        </p:spPr>
      </p:pic>
      <p:pic>
        <p:nvPicPr>
          <p:cNvPr id="4" name="Picture 3" descr="Shape">
            <a:extLst>
              <a:ext uri="{FF2B5EF4-FFF2-40B4-BE49-F238E27FC236}">
                <a16:creationId xmlns:a16="http://schemas.microsoft.com/office/drawing/2014/main" id="{3773D344-FC07-C02D-77E9-40BDC10328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9284" y="273051"/>
            <a:ext cx="2148644" cy="73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511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A2F34-5412-4F40-A4DB-B7B98A06672C}" type="datetimeFigureOut">
              <a:rPr lang="hu-HU" smtClean="0"/>
              <a:t>2025. 10. 08.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F1F73-F485-4D4B-BE83-4A5422F4D90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0405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12" Type="http://schemas.openxmlformats.org/officeDocument/2006/relationships/image" Target="../media/image4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39.emf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18" Type="http://schemas.openxmlformats.org/officeDocument/2006/relationships/image" Target="../media/image5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17" Type="http://schemas.openxmlformats.org/officeDocument/2006/relationships/image" Target="../media/image55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5" Type="http://schemas.openxmlformats.org/officeDocument/2006/relationships/image" Target="../media/image53.emf"/><Relationship Id="rId10" Type="http://schemas.openxmlformats.org/officeDocument/2006/relationships/image" Target="../media/image48.jpeg"/><Relationship Id="rId19" Type="http://schemas.openxmlformats.org/officeDocument/2006/relationships/image" Target="../media/image57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Relationship Id="rId1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microsoft.com/office/2007/relationships/hdphoto" Target="../media/hdphoto14.wdp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microsoft.com/office/2007/relationships/hdphoto" Target="../media/hdphoto16.wdp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7" Type="http://schemas.microsoft.com/office/2007/relationships/hdphoto" Target="../media/hdphoto21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microsoft.com/office/2007/relationships/hdphoto" Target="../media/hdphoto20.wdp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emf"/><Relationship Id="rId3" Type="http://schemas.microsoft.com/office/2007/relationships/hdphoto" Target="../media/hdphoto22.wdp"/><Relationship Id="rId7" Type="http://schemas.microsoft.com/office/2007/relationships/hdphoto" Target="../media/hdphoto24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microsoft.com/office/2007/relationships/hdphoto" Target="../media/hdphoto23.wdp"/><Relationship Id="rId10" Type="http://schemas.openxmlformats.org/officeDocument/2006/relationships/image" Target="../media/image84.emf"/><Relationship Id="rId4" Type="http://schemas.openxmlformats.org/officeDocument/2006/relationships/image" Target="../media/image80.png"/><Relationship Id="rId9" Type="http://schemas.openxmlformats.org/officeDocument/2006/relationships/image" Target="../media/image83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904875" y="1590676"/>
            <a:ext cx="10534650" cy="40767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hu-HU" sz="6700" b="1" dirty="0" smtClean="0">
                <a:solidFill>
                  <a:srgbClr val="0070C0"/>
                </a:solidFill>
                <a:latin typeface="+mn-lt"/>
              </a:rPr>
              <a:t>S</a:t>
            </a:r>
            <a:r>
              <a:rPr lang="en-US" sz="6700" b="1" dirty="0" err="1" smtClean="0">
                <a:solidFill>
                  <a:srgbClr val="0070C0"/>
                </a:solidFill>
                <a:latin typeface="+mn-lt"/>
              </a:rPr>
              <a:t>eparate</a:t>
            </a:r>
            <a:r>
              <a:rPr lang="en-US" sz="6700" b="1" dirty="0" smtClean="0">
                <a:solidFill>
                  <a:srgbClr val="0070C0"/>
                </a:solidFill>
                <a:latin typeface="+mn-lt"/>
              </a:rPr>
              <a:t> effects tests conducted</a:t>
            </a:r>
            <a:r>
              <a:rPr lang="hu-HU" sz="6700" b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6700" b="1" dirty="0" smtClean="0">
                <a:solidFill>
                  <a:srgbClr val="0070C0"/>
                </a:solidFill>
                <a:latin typeface="+mn-lt"/>
              </a:rPr>
              <a:t>with </a:t>
            </a:r>
            <a:r>
              <a:rPr lang="hu-HU" sz="6700" b="1" dirty="0" smtClean="0">
                <a:solidFill>
                  <a:srgbClr val="0070C0"/>
                </a:solidFill>
                <a:latin typeface="+mn-lt"/>
              </a:rPr>
              <a:t>ATF</a:t>
            </a:r>
            <a:r>
              <a:rPr lang="en-US" sz="6700" b="1" dirty="0" smtClean="0">
                <a:solidFill>
                  <a:srgbClr val="0070C0"/>
                </a:solidFill>
                <a:latin typeface="+mn-lt"/>
              </a:rPr>
              <a:t> fuel cladding materials</a:t>
            </a:r>
            <a:r>
              <a:rPr lang="en-US" sz="6700" b="1" dirty="0">
                <a:solidFill>
                  <a:srgbClr val="0070C0"/>
                </a:solidFill>
                <a:latin typeface="+mn-lt"/>
              </a:rPr>
              <a:t/>
            </a:r>
            <a:br>
              <a:rPr lang="en-US" sz="6700" b="1" dirty="0">
                <a:solidFill>
                  <a:srgbClr val="0070C0"/>
                </a:solidFill>
                <a:latin typeface="+mn-lt"/>
              </a:rPr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hu-HU" sz="4000" u="sng" dirty="0" smtClean="0"/>
              <a:t>Márton Király</a:t>
            </a:r>
            <a:r>
              <a:rPr lang="hu-HU" sz="4000" dirty="0" smtClean="0"/>
              <a:t>, Zoltán </a:t>
            </a:r>
            <a:r>
              <a:rPr lang="hu-HU" sz="4000" dirty="0" err="1" smtClean="0"/>
              <a:t>Hózer</a:t>
            </a:r>
            <a:r>
              <a:rPr lang="hu-HU" sz="4000" dirty="0" smtClean="0"/>
              <a:t>, Márta </a:t>
            </a:r>
            <a:r>
              <a:rPr lang="hu-HU" sz="4000" dirty="0"/>
              <a:t>Horváth, Tamás </a:t>
            </a:r>
            <a:r>
              <a:rPr lang="hu-HU" sz="4000" dirty="0" err="1"/>
              <a:t>Novotny</a:t>
            </a:r>
            <a:r>
              <a:rPr lang="hu-HU" sz="4000" dirty="0"/>
              <a:t>, Erzsébet Perez-Feró, Nóra Vér, Péter Szabó</a:t>
            </a:r>
            <a:r>
              <a:rPr lang="hu-HU" sz="4000" dirty="0" smtClean="0"/>
              <a:t>, Anna </a:t>
            </a:r>
            <a:r>
              <a:rPr lang="hu-HU" sz="4000" dirty="0"/>
              <a:t>Pintér, Dávid </a:t>
            </a:r>
            <a:r>
              <a:rPr lang="hu-HU" sz="4000" dirty="0" err="1" smtClean="0"/>
              <a:t>Cinger</a:t>
            </a:r>
            <a:r>
              <a:rPr lang="hu-HU" sz="4000" dirty="0" smtClean="0"/>
              <a:t>, Barbara Somfai, Levente Illés</a:t>
            </a:r>
            <a:br>
              <a:rPr lang="hu-HU" sz="4000" dirty="0" smtClean="0"/>
            </a:br>
            <a:r>
              <a:rPr lang="hu-HU" sz="3600" dirty="0" smtClean="0"/>
              <a:t/>
            </a:r>
            <a:br>
              <a:rPr lang="hu-HU" sz="3600" dirty="0" smtClean="0"/>
            </a:br>
            <a:r>
              <a:rPr lang="hu-HU" sz="3100" dirty="0" smtClean="0"/>
              <a:t>IAEA </a:t>
            </a:r>
            <a:r>
              <a:rPr lang="en-US" sz="3100" dirty="0" smtClean="0"/>
              <a:t>Technical </a:t>
            </a:r>
            <a:r>
              <a:rPr lang="en-US" sz="3100" dirty="0"/>
              <a:t>Meeting on Advanced Technology </a:t>
            </a:r>
            <a:r>
              <a:rPr lang="en-US" sz="3100" dirty="0" smtClean="0"/>
              <a:t>Fuels,</a:t>
            </a:r>
            <a:r>
              <a:rPr lang="hu-HU" sz="3100" dirty="0" smtClean="0"/>
              <a:t> </a:t>
            </a:r>
            <a:r>
              <a:rPr lang="hu-HU" sz="3100" dirty="0" err="1" smtClean="0"/>
              <a:t>October</a:t>
            </a:r>
            <a:r>
              <a:rPr lang="hu-HU" sz="3100" dirty="0" smtClean="0"/>
              <a:t> 2025</a:t>
            </a:r>
            <a:endParaRPr lang="en-GB" sz="3100" dirty="0"/>
          </a:p>
        </p:txBody>
      </p:sp>
    </p:spTree>
    <p:extLst>
      <p:ext uri="{BB962C8B-B14F-4D97-AF65-F5344CB8AC3E}">
        <p14:creationId xmlns:p14="http://schemas.microsoft.com/office/powerpoint/2010/main" val="295957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4DEF1C46-BC77-11E4-4DBC-78EA3CFCD1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51" t="21128" r="22481" b="23471"/>
          <a:stretch/>
        </p:blipFill>
        <p:spPr>
          <a:xfrm rot="5400000">
            <a:off x="7143154" y="2033988"/>
            <a:ext cx="6120000" cy="3347268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4A50301E-D4B4-6B24-1D10-C86A8D73E36C}"/>
              </a:ext>
            </a:extLst>
          </p:cNvPr>
          <p:cNvSpPr txBox="1"/>
          <p:nvPr/>
        </p:nvSpPr>
        <p:spPr>
          <a:xfrm>
            <a:off x="414671" y="847724"/>
            <a:ext cx="5805154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3200" dirty="0" err="1"/>
              <a:t>Some</a:t>
            </a:r>
            <a:r>
              <a:rPr lang="hu-HU" sz="3200" dirty="0"/>
              <a:t> </a:t>
            </a:r>
            <a:r>
              <a:rPr lang="hu-HU" sz="3200" dirty="0" err="1"/>
              <a:t>samples</a:t>
            </a:r>
            <a:r>
              <a:rPr lang="hu-HU" sz="3200" dirty="0"/>
              <a:t>, </a:t>
            </a:r>
            <a:r>
              <a:rPr lang="hu-HU" sz="3200" dirty="0" err="1"/>
              <a:t>especially</a:t>
            </a:r>
            <a:r>
              <a:rPr lang="hu-HU" sz="3200" dirty="0"/>
              <a:t> </a:t>
            </a:r>
            <a:r>
              <a:rPr lang="hu-HU" sz="3200" dirty="0" err="1"/>
              <a:t>the</a:t>
            </a:r>
            <a:r>
              <a:rPr lang="hu-HU" sz="3200" dirty="0"/>
              <a:t> </a:t>
            </a:r>
            <a:r>
              <a:rPr lang="hu-HU" sz="3200" dirty="0" err="1"/>
              <a:t>FeCrAl</a:t>
            </a:r>
            <a:r>
              <a:rPr lang="hu-HU" sz="3200" dirty="0"/>
              <a:t> </a:t>
            </a:r>
            <a:r>
              <a:rPr lang="hu-HU" sz="3200" dirty="0" err="1"/>
              <a:t>samples</a:t>
            </a:r>
            <a:r>
              <a:rPr lang="hu-HU" sz="3200" dirty="0"/>
              <a:t> failed </a:t>
            </a:r>
            <a:r>
              <a:rPr lang="hu-HU" sz="3200" dirty="0" err="1"/>
              <a:t>after</a:t>
            </a:r>
            <a:r>
              <a:rPr lang="hu-HU" sz="3200" dirty="0"/>
              <a:t> </a:t>
            </a:r>
            <a:r>
              <a:rPr lang="hu-HU" sz="3200" dirty="0" err="1"/>
              <a:t>small</a:t>
            </a:r>
            <a:r>
              <a:rPr lang="hu-HU" sz="3200" dirty="0"/>
              <a:t> </a:t>
            </a:r>
            <a:r>
              <a:rPr lang="hu-HU" sz="3200" dirty="0" err="1"/>
              <a:t>ballooning</a:t>
            </a:r>
            <a:r>
              <a:rPr lang="hu-HU" sz="3200" dirty="0"/>
              <a:t>, </a:t>
            </a:r>
            <a:r>
              <a:rPr lang="hu-HU" sz="3200" dirty="0" err="1"/>
              <a:t>but</a:t>
            </a:r>
            <a:r>
              <a:rPr lang="hu-HU" sz="3200" dirty="0"/>
              <a:t> </a:t>
            </a:r>
            <a:r>
              <a:rPr lang="hu-HU" sz="3200" dirty="0" err="1"/>
              <a:t>the</a:t>
            </a:r>
            <a:r>
              <a:rPr lang="hu-HU" sz="3200" dirty="0"/>
              <a:t> </a:t>
            </a:r>
            <a:r>
              <a:rPr lang="hu-HU" sz="3200" dirty="0" err="1"/>
              <a:t>crack</a:t>
            </a:r>
            <a:r>
              <a:rPr lang="hu-HU" sz="3200" dirty="0"/>
              <a:t> </a:t>
            </a:r>
            <a:r>
              <a:rPr lang="hu-HU" sz="3200" dirty="0" err="1"/>
              <a:t>propagation</a:t>
            </a:r>
            <a:r>
              <a:rPr lang="hu-HU" sz="3200" dirty="0"/>
              <a:t> </a:t>
            </a:r>
            <a:r>
              <a:rPr lang="hu-HU" sz="3200" dirty="0" err="1"/>
              <a:t>was</a:t>
            </a:r>
            <a:r>
              <a:rPr lang="hu-HU" sz="3200" dirty="0"/>
              <a:t> </a:t>
            </a:r>
            <a:r>
              <a:rPr lang="hu-HU" sz="3200" dirty="0" err="1" smtClean="0"/>
              <a:t>different</a:t>
            </a:r>
            <a:r>
              <a:rPr lang="hu-HU" sz="3200" dirty="0" smtClean="0"/>
              <a:t> </a:t>
            </a:r>
            <a:r>
              <a:rPr lang="hu-HU" sz="3200" dirty="0" err="1" smtClean="0"/>
              <a:t>than</a:t>
            </a:r>
            <a:r>
              <a:rPr lang="hu-HU" sz="3200" dirty="0" smtClean="0"/>
              <a:t> </a:t>
            </a:r>
            <a:r>
              <a:rPr lang="hu-HU" sz="3200" dirty="0" err="1" smtClean="0"/>
              <a:t>for</a:t>
            </a:r>
            <a:r>
              <a:rPr lang="hu-HU" sz="3200" dirty="0" smtClean="0"/>
              <a:t> </a:t>
            </a:r>
            <a:r>
              <a:rPr lang="hu-HU" sz="3200" dirty="0" err="1" smtClean="0"/>
              <a:t>Zr-based</a:t>
            </a:r>
            <a:r>
              <a:rPr lang="hu-HU" sz="3200" dirty="0" smtClean="0"/>
              <a:t> </a:t>
            </a:r>
            <a:r>
              <a:rPr lang="hu-HU" sz="3200" dirty="0" err="1" smtClean="0"/>
              <a:t>alloys</a:t>
            </a:r>
            <a:r>
              <a:rPr lang="hu-HU" sz="3200" dirty="0" smtClean="0"/>
              <a:t>.</a:t>
            </a:r>
            <a:endParaRPr lang="hu-HU" sz="3200" dirty="0"/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3200" dirty="0"/>
              <a:t>We </a:t>
            </a:r>
            <a:r>
              <a:rPr lang="hu-HU" sz="3200" dirty="0" err="1"/>
              <a:t>have</a:t>
            </a:r>
            <a:r>
              <a:rPr lang="hu-HU" sz="3200" dirty="0"/>
              <a:t> </a:t>
            </a:r>
            <a:r>
              <a:rPr lang="hu-HU" sz="3200" dirty="0" err="1"/>
              <a:t>seen</a:t>
            </a:r>
            <a:r>
              <a:rPr lang="hu-HU" sz="3200" dirty="0"/>
              <a:t> </a:t>
            </a:r>
            <a:r>
              <a:rPr lang="hu-HU" sz="3200" dirty="0" err="1"/>
              <a:t>similar</a:t>
            </a:r>
            <a:r>
              <a:rPr lang="hu-HU" sz="3200" dirty="0"/>
              <a:t> </a:t>
            </a:r>
            <a:r>
              <a:rPr lang="hu-HU" sz="3200" dirty="0" err="1"/>
              <a:t>behaviour</a:t>
            </a:r>
            <a:r>
              <a:rPr lang="hu-HU" sz="3200" dirty="0"/>
              <a:t> </a:t>
            </a:r>
            <a:r>
              <a:rPr lang="hu-HU" sz="3200" dirty="0" err="1"/>
              <a:t>with</a:t>
            </a:r>
            <a:r>
              <a:rPr lang="hu-HU" sz="3200" dirty="0"/>
              <a:t> </a:t>
            </a:r>
            <a:r>
              <a:rPr lang="hu-HU" sz="3200" dirty="0" err="1"/>
              <a:t>the</a:t>
            </a:r>
            <a:r>
              <a:rPr lang="hu-HU" sz="3200" dirty="0"/>
              <a:t> </a:t>
            </a:r>
            <a:r>
              <a:rPr lang="hu-HU" sz="3200" dirty="0" smtClean="0"/>
              <a:t>15-15Ti </a:t>
            </a:r>
            <a:r>
              <a:rPr lang="hu-HU" sz="3200" dirty="0" err="1" smtClean="0"/>
              <a:t>fast</a:t>
            </a:r>
            <a:r>
              <a:rPr lang="hu-HU" sz="3200" dirty="0" smtClean="0"/>
              <a:t> </a:t>
            </a:r>
            <a:r>
              <a:rPr lang="hu-HU" sz="3200" dirty="0" err="1" smtClean="0"/>
              <a:t>reactor</a:t>
            </a:r>
            <a:r>
              <a:rPr lang="hu-HU" sz="3200" dirty="0" smtClean="0"/>
              <a:t> </a:t>
            </a:r>
            <a:r>
              <a:rPr lang="hu-HU" sz="3200" dirty="0" err="1" smtClean="0"/>
              <a:t>cladding</a:t>
            </a:r>
            <a:r>
              <a:rPr lang="hu-HU" sz="3200" dirty="0" smtClean="0"/>
              <a:t> </a:t>
            </a:r>
            <a:r>
              <a:rPr lang="hu-HU" sz="3200" dirty="0" err="1" smtClean="0"/>
              <a:t>samples</a:t>
            </a:r>
            <a:r>
              <a:rPr lang="hu-HU" sz="3200" dirty="0" smtClean="0"/>
              <a:t>.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D2DB7789-0C83-ED49-4317-72EB8EB041D5}"/>
              </a:ext>
            </a:extLst>
          </p:cNvPr>
          <p:cNvSpPr txBox="1"/>
          <p:nvPr/>
        </p:nvSpPr>
        <p:spPr>
          <a:xfrm>
            <a:off x="2443163" y="0"/>
            <a:ext cx="545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000" dirty="0" err="1">
                <a:solidFill>
                  <a:schemeClr val="bg1"/>
                </a:solidFill>
              </a:rPr>
              <a:t>Failure</a:t>
            </a:r>
            <a:r>
              <a:rPr lang="hu-HU" sz="3000" dirty="0">
                <a:solidFill>
                  <a:schemeClr val="bg1"/>
                </a:solidFill>
              </a:rPr>
              <a:t> </a:t>
            </a:r>
            <a:r>
              <a:rPr lang="hu-HU" sz="3000" dirty="0" err="1">
                <a:solidFill>
                  <a:schemeClr val="bg1"/>
                </a:solidFill>
              </a:rPr>
              <a:t>modes</a:t>
            </a:r>
            <a:endParaRPr lang="en-GB" sz="3000" dirty="0">
              <a:solidFill>
                <a:schemeClr val="bg1"/>
              </a:solidFill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388550" y="2866761"/>
            <a:ext cx="6120000" cy="172912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497138" y="3616434"/>
            <a:ext cx="1982492" cy="431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57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914400" y="885825"/>
            <a:ext cx="109078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We have found no evidence of the effect of the coatings on the burst pressure, even after some oxidation in steam.</a:t>
            </a:r>
            <a:endParaRPr lang="en-US" sz="320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566" y="2136902"/>
            <a:ext cx="5413717" cy="432853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824" y="2136902"/>
            <a:ext cx="5413717" cy="4334632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45893"/>
            <a:ext cx="4140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+mn-lt"/>
              </a:rPr>
              <a:t>Burst results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255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B8FDD6A2-31F6-4F23-80FB-69E75D06B7BC}"/>
              </a:ext>
            </a:extLst>
          </p:cNvPr>
          <p:cNvSpPr txBox="1"/>
          <p:nvPr/>
        </p:nvSpPr>
        <p:spPr>
          <a:xfrm>
            <a:off x="733425" y="981075"/>
            <a:ext cx="111156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3200" dirty="0" smtClean="0"/>
              <a:t>The protectiveness of candidate ATF coatings was investigated in high temperature steam, at 1000 °C for 3600 s and at 1200 °C for 1800 s, double sided oxidation, 8 mm rings, the reference uncoated samples were compared to the coated samples.</a:t>
            </a:r>
          </a:p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3200" dirty="0" smtClean="0"/>
              <a:t>The oxidation in high temperature steam is used to determine the kinetics of oxidation at different temperatures during a design basis accident, to be implemented in various codes.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  <a14:imgEffect>
                      <a14:brightnessContrast bright="5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287" t="16368" b="9657"/>
          <a:stretch/>
        </p:blipFill>
        <p:spPr>
          <a:xfrm>
            <a:off x="5695950" y="4533041"/>
            <a:ext cx="5769654" cy="2160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 cstate="screen">
            <a:lum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01" t="28059" b="22138"/>
          <a:stretch/>
        </p:blipFill>
        <p:spPr>
          <a:xfrm>
            <a:off x="947985" y="4533041"/>
            <a:ext cx="4415125" cy="10800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5" cstate="screen">
            <a:lum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3" t="27286" b="25584"/>
          <a:stretch/>
        </p:blipFill>
        <p:spPr>
          <a:xfrm>
            <a:off x="947985" y="5613041"/>
            <a:ext cx="4415125" cy="1080000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45893"/>
            <a:ext cx="4140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+mn-lt"/>
              </a:rPr>
              <a:t>Oxidation tests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4197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B8FDD6A2-31F6-4F23-80FB-69E75D06B7BC}"/>
              </a:ext>
            </a:extLst>
          </p:cNvPr>
          <p:cNvSpPr txBox="1"/>
          <p:nvPr/>
        </p:nvSpPr>
        <p:spPr>
          <a:xfrm>
            <a:off x="733425" y="1095375"/>
            <a:ext cx="1102042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3200" dirty="0" smtClean="0"/>
              <a:t>The specific mass gain of the coated side was calculated as:</a:t>
            </a:r>
          </a:p>
          <a:p>
            <a:pPr marL="360000" indent="-360000"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 marL="360000" indent="-360000"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 marL="360000" indent="-360000"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 marL="360000" indent="-360000"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 marL="360000" indent="-360000"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 marL="360000" indent="-360000"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3200" dirty="0" smtClean="0"/>
              <a:t>In most cases, the coatings adequately protected the claddings, the coatings reduced the oxidation at 1000 °C by over 95%, at 1200 °C by 70-90%, the Cr/</a:t>
            </a:r>
            <a:r>
              <a:rPr lang="en-US" sz="3200" dirty="0" err="1" smtClean="0"/>
              <a:t>CrN</a:t>
            </a:r>
            <a:r>
              <a:rPr lang="en-US" sz="3200" dirty="0" smtClean="0"/>
              <a:t> coating was the most effective.</a:t>
            </a:r>
          </a:p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3200" dirty="0" smtClean="0"/>
              <a:t>The </a:t>
            </a:r>
            <a:r>
              <a:rPr lang="en-US" sz="3200" dirty="0" err="1" smtClean="0"/>
              <a:t>FeCrAl</a:t>
            </a:r>
            <a:r>
              <a:rPr lang="en-US" sz="3200" dirty="0" smtClean="0"/>
              <a:t> cladding hardly oxidized, at 1200 °C to 1.3 ECR%.</a:t>
            </a:r>
            <a:endParaRPr lang="en-US" sz="32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8547" y="1687373"/>
            <a:ext cx="9010180" cy="288000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45893"/>
            <a:ext cx="4140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+mn-lt"/>
              </a:rPr>
              <a:t>Oxidation tests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2139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ép 1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40429" y="509352"/>
            <a:ext cx="1127095" cy="1368000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07584" y="2030109"/>
            <a:ext cx="1157537" cy="1368000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03725" y="5071623"/>
            <a:ext cx="1284056" cy="1404000"/>
          </a:xfrm>
          <a:prstGeom prst="rect">
            <a:avLst/>
          </a:prstGeom>
        </p:spPr>
      </p:pic>
      <p:pic>
        <p:nvPicPr>
          <p:cNvPr id="24" name="Kép 2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8209" y="3550866"/>
            <a:ext cx="1327352" cy="1404000"/>
          </a:xfrm>
          <a:prstGeom prst="rect">
            <a:avLst/>
          </a:prstGeom>
        </p:spPr>
      </p:pic>
      <p:pic>
        <p:nvPicPr>
          <p:cNvPr id="39" name="Kép 3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26" y="3550866"/>
            <a:ext cx="1167804" cy="1368000"/>
          </a:xfrm>
          <a:prstGeom prst="rect">
            <a:avLst/>
          </a:prstGeom>
        </p:spPr>
      </p:pic>
      <p:pic>
        <p:nvPicPr>
          <p:cNvPr id="40" name="Kép 39"/>
          <p:cNvPicPr>
            <a:picLocks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26" y="5071623"/>
            <a:ext cx="1167804" cy="1368000"/>
          </a:xfrm>
          <a:prstGeom prst="rect">
            <a:avLst/>
          </a:prstGeom>
        </p:spPr>
      </p:pic>
      <p:pic>
        <p:nvPicPr>
          <p:cNvPr id="46" name="Kép 45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3" y="509352"/>
            <a:ext cx="1167804" cy="1368000"/>
          </a:xfrm>
          <a:prstGeom prst="rect">
            <a:avLst/>
          </a:prstGeom>
        </p:spPr>
      </p:pic>
      <p:pic>
        <p:nvPicPr>
          <p:cNvPr id="47" name="Kép 46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3" y="2030109"/>
            <a:ext cx="1167804" cy="13680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290" y="5439200"/>
            <a:ext cx="9723294" cy="1771639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7021" y="548537"/>
            <a:ext cx="6717959" cy="4680000"/>
          </a:xfrm>
          <a:prstGeom prst="rect">
            <a:avLst/>
          </a:prstGeom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45893"/>
            <a:ext cx="4140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+mn-lt"/>
              </a:rPr>
              <a:t>Oxidation results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0983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1961" y="524868"/>
            <a:ext cx="1091222" cy="13680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83776" y="1966450"/>
            <a:ext cx="1167592" cy="13680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9911" y="4846607"/>
            <a:ext cx="2008228" cy="1856666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39128" y="3405025"/>
            <a:ext cx="1252872" cy="1368000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72" y="524868"/>
            <a:ext cx="1167360" cy="1368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26" y="1966450"/>
            <a:ext cx="1146706" cy="136800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3332" y="5345332"/>
            <a:ext cx="1170882" cy="136800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57" y="3404369"/>
            <a:ext cx="1066789" cy="136800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25" y="4842288"/>
            <a:ext cx="1067514" cy="1368000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9176" y="5345332"/>
            <a:ext cx="1053730" cy="1368000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3152" y="5345332"/>
            <a:ext cx="1061568" cy="1368000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9392" y="5345332"/>
            <a:ext cx="1054033" cy="1368000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5417" y="556619"/>
            <a:ext cx="6721167" cy="4680000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3736" y="5345332"/>
            <a:ext cx="1099286" cy="1368000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607" y="5345332"/>
            <a:ext cx="1099349" cy="1368000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3025" y="5345332"/>
            <a:ext cx="1075603" cy="1368000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0617" y="5345332"/>
            <a:ext cx="1076049" cy="1368000"/>
          </a:xfrm>
          <a:prstGeom prst="rect">
            <a:avLst/>
          </a:prstGeom>
        </p:spPr>
      </p:pic>
      <p:sp>
        <p:nvSpPr>
          <p:cNvPr id="23" name="Szövegdoboz 22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45893"/>
            <a:ext cx="4140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+mn-lt"/>
              </a:rPr>
              <a:t>Oxidation results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6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45893"/>
            <a:ext cx="3892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+mn-lt"/>
              </a:rPr>
              <a:t>Ring tensile tests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B8FDD6A2-31F6-4F23-80FB-69E75D06B7BC}"/>
              </a:ext>
            </a:extLst>
          </p:cNvPr>
          <p:cNvSpPr txBox="1"/>
          <p:nvPr/>
        </p:nvSpPr>
        <p:spPr>
          <a:xfrm>
            <a:off x="733425" y="733425"/>
            <a:ext cx="114585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3200" dirty="0" smtClean="0"/>
              <a:t>The cladding samples were cut into 2 mm full rings and were tested at room temperature. </a:t>
            </a:r>
          </a:p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3200" dirty="0" smtClean="0"/>
              <a:t>From each cladding type two rings were tested in as-received state, two after oxidation in steam at 1000 °C and at 1200 °C.</a:t>
            </a:r>
          </a:p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3200" dirty="0" smtClean="0"/>
              <a:t>The UTS of untreated samples was not influenced by the coatings.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99" t="3101" r="4826" b="3965"/>
          <a:stretch/>
        </p:blipFill>
        <p:spPr>
          <a:xfrm>
            <a:off x="453536" y="3336720"/>
            <a:ext cx="2515538" cy="34200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4372" y="3336720"/>
            <a:ext cx="4683440" cy="342000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5717" y="3336720"/>
            <a:ext cx="4162012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21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870" y="3509808"/>
            <a:ext cx="7533931" cy="3060000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B8FDD6A2-31F6-4F23-80FB-69E75D06B7BC}"/>
              </a:ext>
            </a:extLst>
          </p:cNvPr>
          <p:cNvSpPr txBox="1"/>
          <p:nvPr/>
        </p:nvSpPr>
        <p:spPr>
          <a:xfrm>
            <a:off x="733425" y="1095375"/>
            <a:ext cx="109346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3200" dirty="0" smtClean="0"/>
              <a:t>Double-sided oxidation with coating only on the outer side, the protective effect is hardly visible after 30 ECR% oxidation.</a:t>
            </a:r>
          </a:p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3200" dirty="0" smtClean="0"/>
              <a:t>The </a:t>
            </a:r>
            <a:r>
              <a:rPr lang="en-US" sz="3200" dirty="0" err="1" smtClean="0"/>
              <a:t>FeCrAl</a:t>
            </a:r>
            <a:r>
              <a:rPr lang="en-US" sz="3200" dirty="0" smtClean="0"/>
              <a:t> lost 30% strength after only 1.3 ECR% oxidation at 1200 °C, may be due to changes in the crystal structure.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5801" y="3509808"/>
            <a:ext cx="3728070" cy="306000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45893"/>
            <a:ext cx="3892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+mn-lt"/>
              </a:rPr>
              <a:t>Ring tensile tests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9391650" y="3572299"/>
            <a:ext cx="20954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 err="1" smtClean="0"/>
              <a:t>As-received</a:t>
            </a:r>
            <a:endParaRPr lang="hu-HU" sz="1100" dirty="0" smtClean="0"/>
          </a:p>
          <a:p>
            <a:r>
              <a:rPr lang="hu-HU" sz="1100" dirty="0" err="1" smtClean="0"/>
              <a:t>Oxidation</a:t>
            </a:r>
            <a:r>
              <a:rPr lang="hu-HU" sz="1100" dirty="0" smtClean="0"/>
              <a:t> 1000 °C</a:t>
            </a:r>
          </a:p>
          <a:p>
            <a:r>
              <a:rPr lang="hu-HU" sz="1100" dirty="0" err="1" smtClean="0"/>
              <a:t>Oxidation</a:t>
            </a:r>
            <a:r>
              <a:rPr lang="hu-HU" sz="1100" dirty="0" smtClean="0"/>
              <a:t> 1200 °C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191520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45893"/>
            <a:ext cx="4140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+mn-lt"/>
              </a:rPr>
              <a:t>Ring compression tests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B8FDD6A2-31F6-4F23-80FB-69E75D06B7BC}"/>
              </a:ext>
            </a:extLst>
          </p:cNvPr>
          <p:cNvSpPr txBox="1"/>
          <p:nvPr/>
        </p:nvSpPr>
        <p:spPr>
          <a:xfrm>
            <a:off x="733425" y="1095375"/>
            <a:ext cx="111061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3200" dirty="0" smtClean="0"/>
              <a:t>Ring compression tests were carried out at room temperature with 8 mm long samples after oxidation at 1000 °C and 1200 °C.</a:t>
            </a:r>
          </a:p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3200" dirty="0" smtClean="0"/>
              <a:t>The </a:t>
            </a:r>
            <a:r>
              <a:rPr lang="en-US" sz="3200" dirty="0" err="1" smtClean="0"/>
              <a:t>Zr</a:t>
            </a:r>
            <a:r>
              <a:rPr lang="en-US" sz="3200" dirty="0" smtClean="0"/>
              <a:t>-based claddings with coatings could keep ductility after oxidation at 1000 °C, while the mechanical behavior of </a:t>
            </a:r>
            <a:r>
              <a:rPr lang="en-US" sz="3200" dirty="0" err="1" smtClean="0"/>
              <a:t>FeCrAl</a:t>
            </a:r>
            <a:r>
              <a:rPr lang="en-US" sz="3200" dirty="0" smtClean="0"/>
              <a:t> cladding was not influenced by the oxidation.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600" y="3649867"/>
            <a:ext cx="8088388" cy="306000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0988" y="3649867"/>
            <a:ext cx="3529051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82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288" y="3618555"/>
            <a:ext cx="3574976" cy="3060000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B8FDD6A2-31F6-4F23-80FB-69E75D06B7BC}"/>
              </a:ext>
            </a:extLst>
          </p:cNvPr>
          <p:cNvSpPr txBox="1"/>
          <p:nvPr/>
        </p:nvSpPr>
        <p:spPr>
          <a:xfrm>
            <a:off x="733426" y="1095375"/>
            <a:ext cx="112358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3200" dirty="0" smtClean="0"/>
              <a:t>The double-sided oxidation at 1200 °C resulted in brittle behavior and failure at low loads for the Cr coated samples.</a:t>
            </a:r>
          </a:p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3200" dirty="0" smtClean="0"/>
              <a:t>The </a:t>
            </a:r>
            <a:r>
              <a:rPr lang="en-US" sz="3200" dirty="0" err="1" smtClean="0"/>
              <a:t>CrN</a:t>
            </a:r>
            <a:r>
              <a:rPr lang="en-US" sz="3200" dirty="0" smtClean="0"/>
              <a:t> coating and the multilayer Cr/</a:t>
            </a:r>
            <a:r>
              <a:rPr lang="en-US" sz="3200" dirty="0" err="1" smtClean="0"/>
              <a:t>CrN</a:t>
            </a:r>
            <a:r>
              <a:rPr lang="en-US" sz="3200" dirty="0" smtClean="0"/>
              <a:t> coating significantly improved the cladding behavior, the </a:t>
            </a:r>
            <a:r>
              <a:rPr lang="en-US" sz="3200" dirty="0" err="1" smtClean="0"/>
              <a:t>FeCrAl</a:t>
            </a:r>
            <a:r>
              <a:rPr lang="en-US" sz="3200" dirty="0" smtClean="0"/>
              <a:t> was unaffected.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" y="3618555"/>
            <a:ext cx="8127588" cy="3060000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45893"/>
            <a:ext cx="4140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+mn-lt"/>
              </a:rPr>
              <a:t>Ring compression tests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0789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64943"/>
            <a:ext cx="3152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  <a:latin typeface="+mn-lt"/>
              </a:rPr>
              <a:t>Overview</a:t>
            </a:r>
            <a:endParaRPr lang="en-GB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B8FDD6A2-31F6-4F23-80FB-69E75D06B7BC}"/>
              </a:ext>
            </a:extLst>
          </p:cNvPr>
          <p:cNvSpPr txBox="1"/>
          <p:nvPr/>
        </p:nvSpPr>
        <p:spPr>
          <a:xfrm>
            <a:off x="590550" y="1123950"/>
            <a:ext cx="5629275" cy="5180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0000" indent="-540000" algn="just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4400" dirty="0" smtClean="0"/>
              <a:t>ATF </a:t>
            </a:r>
            <a:r>
              <a:rPr lang="hu-HU" sz="4400" dirty="0" err="1" smtClean="0"/>
              <a:t>materials</a:t>
            </a:r>
            <a:endParaRPr lang="hu-HU" sz="4400" dirty="0" smtClean="0"/>
          </a:p>
          <a:p>
            <a:pPr marL="540000" indent="-540000" algn="just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400" dirty="0" smtClean="0"/>
              <a:t>Planned experiments</a:t>
            </a:r>
          </a:p>
          <a:p>
            <a:pPr marL="540000" indent="-540000" algn="just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400" dirty="0" smtClean="0"/>
              <a:t>Burst test</a:t>
            </a:r>
          </a:p>
          <a:p>
            <a:pPr marL="540000" indent="-540000" algn="just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400" dirty="0" smtClean="0"/>
              <a:t>Oxidation tests</a:t>
            </a:r>
          </a:p>
          <a:p>
            <a:pPr marL="540000" indent="-540000" algn="just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400" dirty="0" smtClean="0"/>
              <a:t>Tensile and RCT tests</a:t>
            </a:r>
          </a:p>
          <a:p>
            <a:pPr marL="540000" indent="-540000" algn="just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400" dirty="0" smtClean="0"/>
              <a:t>Mandrel tests</a:t>
            </a:r>
            <a:endParaRPr lang="hu-HU" sz="4400" dirty="0" smtClean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20000"/>
                    </a14:imgEffect>
                    <a14:imgEffect>
                      <a14:brightnessContrast bright="1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567" t="14385" r="49376" b="18953"/>
          <a:stretch/>
        </p:blipFill>
        <p:spPr>
          <a:xfrm>
            <a:off x="6309197" y="799887"/>
            <a:ext cx="5605098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52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6178" y="1114720"/>
            <a:ext cx="1594247" cy="2770692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471" y="4114258"/>
            <a:ext cx="3229590" cy="2569584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4452" t="12839"/>
          <a:stretch/>
        </p:blipFill>
        <p:spPr>
          <a:xfrm>
            <a:off x="7239000" y="682662"/>
            <a:ext cx="4577806" cy="597747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7232" y="4114258"/>
            <a:ext cx="3340510" cy="2569584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514350" y="885825"/>
            <a:ext cx="50196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The mandrel ductility test is similar to the ring compression tests, but the load is radial, simulating PCMI with the radially cracked fuel pellet</a:t>
            </a:r>
            <a:endParaRPr lang="en-US" sz="3200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45893"/>
            <a:ext cx="4140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+mn-lt"/>
              </a:rPr>
              <a:t>Mandrel ductility tests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4762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914400" y="885825"/>
            <a:ext cx="1102042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/>
              <a:t>Mandrel ductility test were conducted with untreated cladding materials (8 mm rings) to assess the possible strengthening effects of the coatings</a:t>
            </a:r>
            <a:r>
              <a:rPr lang="hu-HU" sz="3200" dirty="0" smtClean="0"/>
              <a:t> and </a:t>
            </a:r>
            <a:r>
              <a:rPr lang="hu-HU" sz="3200" dirty="0" err="1" smtClean="0"/>
              <a:t>failure</a:t>
            </a:r>
            <a:r>
              <a:rPr lang="hu-HU" sz="3200" dirty="0" smtClean="0"/>
              <a:t> </a:t>
            </a:r>
            <a:r>
              <a:rPr lang="hu-HU" sz="3200" dirty="0" err="1" smtClean="0"/>
              <a:t>mechanisms</a:t>
            </a:r>
            <a:r>
              <a:rPr lang="en-GB" sz="3200" dirty="0" smtClean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/>
              <a:t>The crosshead speed was 2 mm/min, the deformation rate was 5%/min average inner diameter increase. All tests were conducted at room temperature and up to full sample rupture.</a:t>
            </a:r>
          </a:p>
          <a:p>
            <a:endParaRPr lang="en-GB" sz="3200" dirty="0" smtClean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45893"/>
            <a:ext cx="4140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+mn-lt"/>
              </a:rPr>
              <a:t>Mandrel ductility tests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3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9353" t="23800" r="29141" b="16416"/>
          <a:stretch/>
        </p:blipFill>
        <p:spPr>
          <a:xfrm rot="10800000">
            <a:off x="5649460" y="4063725"/>
            <a:ext cx="2894676" cy="2520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3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967" t="21506" r="25699" b="22229"/>
          <a:stretch/>
        </p:blipFill>
        <p:spPr>
          <a:xfrm flipH="1">
            <a:off x="8544136" y="4063725"/>
            <a:ext cx="3184890" cy="2520000"/>
          </a:xfrm>
          <a:prstGeom prst="rect">
            <a:avLst/>
          </a:prstGeom>
        </p:spPr>
      </p:pic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21</a:t>
            </a:fld>
            <a:endParaRPr lang="hu-HU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639" t="2105" r="1824" b="3946"/>
          <a:stretch/>
        </p:blipFill>
        <p:spPr>
          <a:xfrm>
            <a:off x="1327612" y="4063725"/>
            <a:ext cx="4255384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77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914400" y="885825"/>
            <a:ext cx="10887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There was no significant effect of the coatings on the ductility</a:t>
            </a:r>
            <a:endParaRPr lang="en-US" sz="320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802" t="1009" r="1549" b="2581"/>
          <a:stretch/>
        </p:blipFill>
        <p:spPr>
          <a:xfrm>
            <a:off x="885825" y="1524000"/>
            <a:ext cx="6886575" cy="5095875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3646E5C0-2833-18D7-E3FE-29CB4CE63D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2074" y="1936782"/>
            <a:ext cx="3765392" cy="4046544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45893"/>
            <a:ext cx="4140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+mn-lt"/>
              </a:rPr>
              <a:t>Mandrel ductility tests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5339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B8FDD6A2-31F6-4F23-80FB-69E75D06B7BC}"/>
              </a:ext>
            </a:extLst>
          </p:cNvPr>
          <p:cNvSpPr txBox="1"/>
          <p:nvPr/>
        </p:nvSpPr>
        <p:spPr>
          <a:xfrm>
            <a:off x="733425" y="952500"/>
            <a:ext cx="112395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3200" dirty="0" smtClean="0"/>
              <a:t>Two scanning electron microscopes were used for morphological and composition (EDX) studies. Secondary electron images were taken on the outer side surface of the samples at 5 </a:t>
            </a:r>
            <a:r>
              <a:rPr lang="en-US" sz="3200" dirty="0" err="1" smtClean="0"/>
              <a:t>keV</a:t>
            </a:r>
            <a:r>
              <a:rPr lang="en-US" sz="3200" dirty="0" smtClean="0"/>
              <a:t>. SEI and BEI images were taken on the cross sectional samples.</a:t>
            </a:r>
          </a:p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3200" dirty="0" smtClean="0"/>
              <a:t>In some cases FIB (Ga+) was used to investigate the samples in depth by ablating a few micrometer deep trenches.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45893"/>
            <a:ext cx="4140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chemeClr val="bg1"/>
                </a:solidFill>
                <a:latin typeface="+mn-lt"/>
              </a:rPr>
              <a:t>SEM </a:t>
            </a:r>
            <a:r>
              <a:rPr lang="hu-HU" sz="3200" dirty="0" err="1" smtClean="0">
                <a:solidFill>
                  <a:schemeClr val="bg1"/>
                </a:solidFill>
                <a:latin typeface="+mn-lt"/>
              </a:rPr>
              <a:t>as-received</a:t>
            </a:r>
            <a:endParaRPr lang="en-GB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5750" y="3949425"/>
            <a:ext cx="3868897" cy="288000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2194" y="3949425"/>
            <a:ext cx="4005981" cy="288000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03" y="3949425"/>
            <a:ext cx="38458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52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B8FDD6A2-31F6-4F23-80FB-69E75D06B7BC}"/>
              </a:ext>
            </a:extLst>
          </p:cNvPr>
          <p:cNvSpPr txBox="1"/>
          <p:nvPr/>
        </p:nvSpPr>
        <p:spPr>
          <a:xfrm>
            <a:off x="733425" y="904875"/>
            <a:ext cx="110108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3200" dirty="0" smtClean="0"/>
              <a:t>After characterizing the as-received samples, some were investigated after the mandrel and the oxidation tests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45893"/>
            <a:ext cx="4140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chemeClr val="bg1"/>
                </a:solidFill>
                <a:latin typeface="+mn-lt"/>
              </a:rPr>
              <a:t>SEM post-test</a:t>
            </a:r>
            <a:endParaRPr lang="en-GB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8108"/>
          <a:stretch/>
        </p:blipFill>
        <p:spPr>
          <a:xfrm>
            <a:off x="685893" y="1921871"/>
            <a:ext cx="3516802" cy="2160000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8863"/>
          <a:stretch/>
        </p:blipFill>
        <p:spPr>
          <a:xfrm>
            <a:off x="8048132" y="1971673"/>
            <a:ext cx="3549568" cy="2160000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8859" y="1965823"/>
            <a:ext cx="3533109" cy="2160000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8450" y="4214175"/>
            <a:ext cx="3553928" cy="2520000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129" y="4214175"/>
            <a:ext cx="3553927" cy="2520000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3772" y="4214175"/>
            <a:ext cx="3553928" cy="2520000"/>
          </a:xfrm>
          <a:prstGeom prst="rect">
            <a:avLst/>
          </a:prstGeom>
        </p:spPr>
      </p:pic>
      <p:sp>
        <p:nvSpPr>
          <p:cNvPr id="18" name="Szövegdoboz 17"/>
          <p:cNvSpPr txBox="1"/>
          <p:nvPr/>
        </p:nvSpPr>
        <p:spPr>
          <a:xfrm>
            <a:off x="10818319" y="4214175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EXI-22</a:t>
            </a:r>
            <a:endParaRPr lang="en-GB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4312412" y="6163714"/>
            <a:ext cx="904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ECRI-22</a:t>
            </a:r>
            <a:endParaRPr lang="en-GB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3131796" y="6163714"/>
            <a:ext cx="110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OPZCR-22</a:t>
            </a:r>
            <a:endParaRPr lang="en-GB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3352029" y="1907517"/>
            <a:ext cx="904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ECRI-11</a:t>
            </a:r>
            <a:endParaRPr lang="en-GB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4358859" y="3642383"/>
            <a:ext cx="105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ECRNI-11</a:t>
            </a:r>
            <a:endParaRPr lang="en-GB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Szövegdoboz 23"/>
          <p:cNvSpPr txBox="1"/>
          <p:nvPr/>
        </p:nvSpPr>
        <p:spPr>
          <a:xfrm>
            <a:off x="8043772" y="3642383"/>
            <a:ext cx="110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OPZCR-11</a:t>
            </a:r>
            <a:endParaRPr lang="en-GB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110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B8FDD6A2-31F6-4F23-80FB-69E75D06B7BC}"/>
              </a:ext>
            </a:extLst>
          </p:cNvPr>
          <p:cNvSpPr txBox="1"/>
          <p:nvPr/>
        </p:nvSpPr>
        <p:spPr>
          <a:xfrm>
            <a:off x="685800" y="809625"/>
            <a:ext cx="1100137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3200" dirty="0" smtClean="0"/>
              <a:t>Several kinds of tests and experiments have been performed with the ATF candidate materials received from the partners.</a:t>
            </a:r>
          </a:p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3200" dirty="0" smtClean="0"/>
              <a:t>There was no significant difference in the mechanical properties of the coated and uncoated reference claddings.</a:t>
            </a:r>
          </a:p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3200" dirty="0" smtClean="0"/>
              <a:t>The protectiveness of the Cr and </a:t>
            </a:r>
            <a:r>
              <a:rPr lang="en-US" sz="3200" dirty="0" err="1" smtClean="0"/>
              <a:t>CrN</a:t>
            </a:r>
            <a:r>
              <a:rPr lang="en-US" sz="3200" dirty="0" smtClean="0"/>
              <a:t> coatings against oxidation in high temperature steam was adequate at 1000 °C, but their performance varied at 1200 °C, and </a:t>
            </a:r>
            <a:r>
              <a:rPr lang="en-US" sz="3200" dirty="0" err="1" smtClean="0"/>
              <a:t>TiAl</a:t>
            </a:r>
            <a:r>
              <a:rPr lang="en-US" sz="3200" dirty="0" smtClean="0"/>
              <a:t> was not protective.</a:t>
            </a:r>
          </a:p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3200" dirty="0" smtClean="0"/>
              <a:t>The </a:t>
            </a:r>
            <a:r>
              <a:rPr lang="en-US" sz="3200" dirty="0" err="1" smtClean="0"/>
              <a:t>FeCrAl</a:t>
            </a:r>
            <a:r>
              <a:rPr lang="en-US" sz="3200" dirty="0" smtClean="0"/>
              <a:t> alloy needs to be studied further as it showed very different behavior under LOCA-related circumstances as the </a:t>
            </a:r>
            <a:r>
              <a:rPr lang="en-US" sz="3200" dirty="0" err="1" smtClean="0"/>
              <a:t>Zr</a:t>
            </a:r>
            <a:r>
              <a:rPr lang="en-US" sz="3200" dirty="0" smtClean="0"/>
              <a:t>-based claddings, especially in ductility and burst behavior.</a:t>
            </a:r>
          </a:p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3200" dirty="0" smtClean="0"/>
              <a:t>The data was collected into a Database of separate effect tests. 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45893"/>
            <a:ext cx="4140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+mn-lt"/>
              </a:rPr>
              <a:t>Summary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1565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B8FDD6A2-31F6-4F23-80FB-69E75D06B7BC}"/>
              </a:ext>
            </a:extLst>
          </p:cNvPr>
          <p:cNvSpPr txBox="1"/>
          <p:nvPr/>
        </p:nvSpPr>
        <p:spPr>
          <a:xfrm>
            <a:off x="2891703" y="2317173"/>
            <a:ext cx="62007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228083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B8FDD6A2-31F6-4F23-80FB-69E75D06B7BC}"/>
              </a:ext>
            </a:extLst>
          </p:cNvPr>
          <p:cNvSpPr txBox="1"/>
          <p:nvPr/>
        </p:nvSpPr>
        <p:spPr>
          <a:xfrm>
            <a:off x="733425" y="962025"/>
            <a:ext cx="1062037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buFont typeface="Arial" panose="020B0604020202020204" pitchFamily="34" charset="0"/>
              <a:buChar char="•"/>
            </a:pPr>
            <a:r>
              <a:rPr lang="hu-HU" sz="3100" dirty="0" smtClean="0"/>
              <a:t>In </a:t>
            </a:r>
            <a:r>
              <a:rPr lang="hu-HU" sz="3100" dirty="0" err="1" smtClean="0"/>
              <a:t>the</a:t>
            </a:r>
            <a:r>
              <a:rPr lang="hu-HU" sz="3100" dirty="0" smtClean="0"/>
              <a:t> IAEA CRP ATF-TS programme, </a:t>
            </a:r>
            <a:r>
              <a:rPr lang="hu-HU" sz="3100" dirty="0" err="1" smtClean="0"/>
              <a:t>various</a:t>
            </a:r>
            <a:r>
              <a:rPr lang="hu-HU" sz="3100" dirty="0" smtClean="0"/>
              <a:t> AT</a:t>
            </a:r>
            <a:r>
              <a:rPr lang="en-GB" sz="3100" dirty="0" smtClean="0"/>
              <a:t>F cladding samples underwent testing and examinations, including: </a:t>
            </a:r>
          </a:p>
          <a:p>
            <a:pPr marL="817200" lvl="1" indent="-360000">
              <a:buFont typeface="Arial" panose="020B0604020202020204" pitchFamily="34" charset="0"/>
              <a:buChar char="•"/>
            </a:pPr>
            <a:r>
              <a:rPr lang="en-GB" sz="3000" dirty="0" smtClean="0"/>
              <a:t>Ballooning and burst tests with linear pressure increase of samples at 800-1000 °C (isothermal). </a:t>
            </a:r>
          </a:p>
          <a:p>
            <a:pPr marL="817200" lvl="1" indent="-360000">
              <a:buFont typeface="Arial" panose="020B0604020202020204" pitchFamily="34" charset="0"/>
              <a:buChar char="•"/>
            </a:pPr>
            <a:r>
              <a:rPr lang="en-GB" sz="3000" dirty="0" smtClean="0"/>
              <a:t>Mandrel ductility tests at room temperature to investigate the cladding under radial pellet-cladding interaction (PCMI) loads.</a:t>
            </a:r>
          </a:p>
          <a:p>
            <a:pPr marL="817200" lvl="1" indent="-360000">
              <a:buFont typeface="Arial" panose="020B0604020202020204" pitchFamily="34" charset="0"/>
              <a:buChar char="•"/>
            </a:pPr>
            <a:r>
              <a:rPr lang="en-GB" sz="3000" dirty="0" smtClean="0"/>
              <a:t>Oxidation in high temperature steam (1000 °C and 1200 °C).</a:t>
            </a:r>
          </a:p>
          <a:p>
            <a:pPr marL="817200" lvl="1" indent="-360000">
              <a:buFont typeface="Arial" panose="020B0604020202020204" pitchFamily="34" charset="0"/>
              <a:buChar char="•"/>
            </a:pPr>
            <a:r>
              <a:rPr lang="en-GB" sz="3000" dirty="0" smtClean="0"/>
              <a:t>Mechanical tests</a:t>
            </a:r>
            <a:r>
              <a:rPr lang="hu-HU" sz="3000" dirty="0" smtClean="0"/>
              <a:t>,</a:t>
            </a:r>
            <a:r>
              <a:rPr lang="en-GB" sz="3000" dirty="0" smtClean="0"/>
              <a:t> ring tensile tests</a:t>
            </a:r>
            <a:r>
              <a:rPr lang="hu-HU" sz="3000" dirty="0" smtClean="0"/>
              <a:t> and</a:t>
            </a:r>
            <a:r>
              <a:rPr lang="en-GB" sz="3000" dirty="0" smtClean="0"/>
              <a:t> ring compression tests, with as-received and pre-oxidized samples.</a:t>
            </a:r>
          </a:p>
          <a:p>
            <a:pPr marL="817200" lvl="1" indent="-360000">
              <a:buFont typeface="Arial" panose="020B0604020202020204" pitchFamily="34" charset="0"/>
              <a:buChar char="•"/>
            </a:pPr>
            <a:r>
              <a:rPr lang="en-GB" sz="3000" dirty="0" err="1" smtClean="0"/>
              <a:t>Profilometry</a:t>
            </a:r>
            <a:r>
              <a:rPr lang="en-GB" sz="3000" dirty="0" smtClean="0"/>
              <a:t>, metallography and SEM of selected samples</a:t>
            </a:r>
          </a:p>
          <a:p>
            <a:pPr marL="817200" lvl="1" indent="-360000">
              <a:buFont typeface="Arial" panose="020B0604020202020204" pitchFamily="34" charset="0"/>
              <a:buChar char="•"/>
            </a:pPr>
            <a:r>
              <a:rPr lang="hu-HU" sz="3100" dirty="0" smtClean="0"/>
              <a:t>CODEX-ATF </a:t>
            </a:r>
            <a:r>
              <a:rPr lang="hu-HU" sz="3100" dirty="0" err="1" smtClean="0"/>
              <a:t>integral</a:t>
            </a:r>
            <a:r>
              <a:rPr lang="hu-HU" sz="3100" dirty="0" smtClean="0"/>
              <a:t> test, </a:t>
            </a:r>
            <a:r>
              <a:rPr lang="hu-HU" sz="3100" dirty="0" err="1" smtClean="0"/>
              <a:t>simulating</a:t>
            </a:r>
            <a:r>
              <a:rPr lang="hu-HU" sz="3100" dirty="0" smtClean="0"/>
              <a:t> </a:t>
            </a:r>
            <a:r>
              <a:rPr lang="hu-HU" sz="3100" dirty="0" err="1" smtClean="0"/>
              <a:t>beyond</a:t>
            </a:r>
            <a:r>
              <a:rPr lang="hu-HU" sz="3100" dirty="0" smtClean="0"/>
              <a:t> design </a:t>
            </a:r>
            <a:r>
              <a:rPr lang="hu-HU" sz="3100" dirty="0" err="1" smtClean="0"/>
              <a:t>basis</a:t>
            </a:r>
            <a:r>
              <a:rPr lang="hu-HU" sz="3100" dirty="0" smtClean="0"/>
              <a:t> </a:t>
            </a:r>
            <a:r>
              <a:rPr lang="hu-HU" sz="3100" dirty="0" err="1" smtClean="0"/>
              <a:t>conditions</a:t>
            </a:r>
            <a:r>
              <a:rPr lang="hu-HU" sz="3100" dirty="0" smtClean="0"/>
              <a:t>, </a:t>
            </a:r>
            <a:r>
              <a:rPr lang="hu-HU" sz="3100" dirty="0" err="1" smtClean="0"/>
              <a:t>with</a:t>
            </a:r>
            <a:r>
              <a:rPr lang="hu-HU" sz="3100" dirty="0" smtClean="0"/>
              <a:t> </a:t>
            </a:r>
            <a:r>
              <a:rPr lang="hu-HU" sz="3100" dirty="0" err="1" smtClean="0"/>
              <a:t>temperatures</a:t>
            </a:r>
            <a:r>
              <a:rPr lang="hu-HU" sz="3100" dirty="0" smtClean="0"/>
              <a:t> </a:t>
            </a:r>
            <a:r>
              <a:rPr lang="hu-HU" sz="3100" dirty="0" err="1" smtClean="0"/>
              <a:t>above</a:t>
            </a:r>
            <a:r>
              <a:rPr lang="hu-HU" sz="3100" dirty="0" smtClean="0"/>
              <a:t> 1400 °C in </a:t>
            </a:r>
            <a:r>
              <a:rPr lang="hu-HU" sz="3100" dirty="0" err="1" smtClean="0"/>
              <a:t>steam</a:t>
            </a:r>
            <a:endParaRPr lang="en-GB" sz="3100" dirty="0" smtClean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45893"/>
            <a:ext cx="4140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err="1" smtClean="0">
                <a:solidFill>
                  <a:schemeClr val="bg1"/>
                </a:solidFill>
                <a:latin typeface="+mn-lt"/>
              </a:rPr>
              <a:t>Tests</a:t>
            </a:r>
            <a:r>
              <a:rPr lang="hu-HU" sz="3200" dirty="0" smtClean="0">
                <a:solidFill>
                  <a:schemeClr val="bg1"/>
                </a:solidFill>
                <a:latin typeface="+mn-lt"/>
              </a:rPr>
              <a:t> and </a:t>
            </a:r>
            <a:r>
              <a:rPr lang="hu-HU" sz="3200" dirty="0" err="1" smtClean="0">
                <a:solidFill>
                  <a:schemeClr val="bg1"/>
                </a:solidFill>
                <a:latin typeface="+mn-lt"/>
              </a:rPr>
              <a:t>experiments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3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4526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B8FDD6A2-31F6-4F23-80FB-69E75D06B7BC}"/>
              </a:ext>
            </a:extLst>
          </p:cNvPr>
          <p:cNvSpPr txBox="1"/>
          <p:nvPr/>
        </p:nvSpPr>
        <p:spPr>
          <a:xfrm>
            <a:off x="733425" y="962025"/>
            <a:ext cx="9810750" cy="533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3100" dirty="0" smtClean="0"/>
              <a:t>Tests were conducted with </a:t>
            </a:r>
            <a:r>
              <a:rPr lang="en-US" sz="3100" dirty="0" err="1" smtClean="0"/>
              <a:t>Zr</a:t>
            </a:r>
            <a:r>
              <a:rPr lang="en-US" sz="3100" dirty="0" smtClean="0"/>
              <a:t>-based cladding alloys and coated ATF variants in the framework of the </a:t>
            </a:r>
            <a:r>
              <a:rPr lang="en-US" sz="3100" dirty="0" err="1" smtClean="0"/>
              <a:t>programme</a:t>
            </a:r>
            <a:r>
              <a:rPr lang="en-US" sz="3100" dirty="0" smtClean="0"/>
              <a:t>.</a:t>
            </a:r>
          </a:p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3100" dirty="0" smtClean="0"/>
              <a:t>These experiments were part of a collaborative effort to provide data on the changes in the ATF fuel cladding during normal operation and design basis accidents. </a:t>
            </a:r>
          </a:p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3100" dirty="0" smtClean="0"/>
              <a:t>Over 300 ATF cladding samples underwent testing in more than 600 measurements and examinations.</a:t>
            </a:r>
          </a:p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3100" dirty="0" smtClean="0"/>
              <a:t>It was intended to carry out parallel tests with all cladding types, however, the total </a:t>
            </a:r>
            <a:r>
              <a:rPr lang="hu-HU" sz="3100" dirty="0" err="1" smtClean="0"/>
              <a:t>amount</a:t>
            </a:r>
            <a:r>
              <a:rPr lang="en-US" sz="3100" dirty="0" smtClean="0"/>
              <a:t> of tubes provided by partners varied, so the number of tests performed with cladding types was limited by the available materials.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45893"/>
            <a:ext cx="4140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+mn-lt"/>
              </a:rPr>
              <a:t>Materials tested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754" b="30540"/>
          <a:stretch/>
        </p:blipFill>
        <p:spPr>
          <a:xfrm rot="16200000">
            <a:off x="8066670" y="3082072"/>
            <a:ext cx="5680878" cy="84468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3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222" t="43792" b="39171"/>
          <a:stretch/>
        </p:blipFill>
        <p:spPr>
          <a:xfrm rot="16200000" flipH="1">
            <a:off x="8712862" y="3107661"/>
            <a:ext cx="5878657" cy="76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77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ábláza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078615"/>
              </p:ext>
            </p:extLst>
          </p:nvPr>
        </p:nvGraphicFramePr>
        <p:xfrm>
          <a:off x="933450" y="866769"/>
          <a:ext cx="10515600" cy="58102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6580">
                  <a:extLst>
                    <a:ext uri="{9D8B030D-6E8A-4147-A177-3AD203B41FA5}">
                      <a16:colId xmlns:a16="http://schemas.microsoft.com/office/drawing/2014/main" val="3714529720"/>
                    </a:ext>
                  </a:extLst>
                </a:gridCol>
                <a:gridCol w="3289280">
                  <a:extLst>
                    <a:ext uri="{9D8B030D-6E8A-4147-A177-3AD203B41FA5}">
                      <a16:colId xmlns:a16="http://schemas.microsoft.com/office/drawing/2014/main" val="459578237"/>
                    </a:ext>
                  </a:extLst>
                </a:gridCol>
                <a:gridCol w="1419606">
                  <a:extLst>
                    <a:ext uri="{9D8B030D-6E8A-4147-A177-3AD203B41FA5}">
                      <a16:colId xmlns:a16="http://schemas.microsoft.com/office/drawing/2014/main" val="4283626845"/>
                    </a:ext>
                  </a:extLst>
                </a:gridCol>
                <a:gridCol w="1671980">
                  <a:extLst>
                    <a:ext uri="{9D8B030D-6E8A-4147-A177-3AD203B41FA5}">
                      <a16:colId xmlns:a16="http://schemas.microsoft.com/office/drawing/2014/main" val="2470074353"/>
                    </a:ext>
                  </a:extLst>
                </a:gridCol>
                <a:gridCol w="2328154">
                  <a:extLst>
                    <a:ext uri="{9D8B030D-6E8A-4147-A177-3AD203B41FA5}">
                      <a16:colId xmlns:a16="http://schemas.microsoft.com/office/drawing/2014/main" val="883166720"/>
                    </a:ext>
                  </a:extLst>
                </a:gridCol>
              </a:tblGrid>
              <a:tr h="4150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 dirty="0">
                          <a:effectLst/>
                        </a:rPr>
                        <a:t>Short name</a:t>
                      </a:r>
                      <a:endParaRPr lang="hu-H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Cladding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Provider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OD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Wall thickness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01984208"/>
                  </a:ext>
                </a:extLst>
              </a:tr>
              <a:tr h="4150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OPZ-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 dirty="0">
                          <a:effectLst/>
                        </a:rPr>
                        <a:t>Uncoated </a:t>
                      </a:r>
                      <a:r>
                        <a:rPr lang="en-GB" sz="2400" kern="1000" dirty="0" err="1" smtClean="0">
                          <a:effectLst/>
                        </a:rPr>
                        <a:t>optZIRLO</a:t>
                      </a:r>
                      <a:r>
                        <a:rPr lang="en-GB" sz="2400" kern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™</a:t>
                      </a:r>
                      <a:endParaRPr lang="hu-H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 dirty="0">
                          <a:effectLst/>
                        </a:rPr>
                        <a:t>CTU</a:t>
                      </a:r>
                      <a:endParaRPr lang="hu-H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9.075 mm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0.568 mm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22491979"/>
                  </a:ext>
                </a:extLst>
              </a:tr>
              <a:tr h="4150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OPZCR-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 dirty="0">
                          <a:effectLst/>
                        </a:rPr>
                        <a:t>Cr coated </a:t>
                      </a:r>
                      <a:r>
                        <a:rPr lang="en-GB" sz="2400" kern="1000" dirty="0" err="1" smtClean="0">
                          <a:effectLst/>
                        </a:rPr>
                        <a:t>optZIRLO</a:t>
                      </a:r>
                      <a:r>
                        <a:rPr lang="en-GB" sz="2400" kern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™</a:t>
                      </a:r>
                      <a:endParaRPr lang="hu-H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CTU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9.085 mm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0.576 mm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33288863"/>
                  </a:ext>
                </a:extLst>
              </a:tr>
              <a:tr h="4150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EI-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 dirty="0">
                          <a:effectLst/>
                        </a:rPr>
                        <a:t>Uncoated Zr1%Nb </a:t>
                      </a:r>
                      <a:endParaRPr lang="hu-H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AEOI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9.077 mm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0.679 mm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72138904"/>
                  </a:ext>
                </a:extLst>
              </a:tr>
              <a:tr h="4150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ECRI-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 dirty="0">
                          <a:effectLst/>
                        </a:rPr>
                        <a:t>Cr coated Zr1%Nb </a:t>
                      </a:r>
                      <a:endParaRPr lang="hu-H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AEOI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9.08 mm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0.699 mm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88531280"/>
                  </a:ext>
                </a:extLst>
              </a:tr>
              <a:tr h="4150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ECRNI-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 dirty="0" err="1">
                          <a:effectLst/>
                        </a:rPr>
                        <a:t>CrN</a:t>
                      </a:r>
                      <a:r>
                        <a:rPr lang="en-GB" sz="2400" kern="1000" dirty="0">
                          <a:effectLst/>
                        </a:rPr>
                        <a:t> coated Zr1%Nb </a:t>
                      </a:r>
                      <a:endParaRPr lang="hu-H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AEOI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9.05 mm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0.685 mm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12624158"/>
                  </a:ext>
                </a:extLst>
              </a:tr>
              <a:tr h="4150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EXI-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 dirty="0" err="1">
                          <a:effectLst/>
                        </a:rPr>
                        <a:t>CrN</a:t>
                      </a:r>
                      <a:r>
                        <a:rPr lang="en-GB" sz="2400" kern="1000" dirty="0">
                          <a:effectLst/>
                        </a:rPr>
                        <a:t>/Cr coated Zr1%Nb </a:t>
                      </a:r>
                      <a:endParaRPr lang="hu-H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AEOI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9.08 mm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0.704 mm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63212802"/>
                  </a:ext>
                </a:extLst>
              </a:tr>
              <a:tr h="4150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BSU-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 dirty="0">
                          <a:effectLst/>
                        </a:rPr>
                        <a:t>Cr coated </a:t>
                      </a:r>
                      <a:r>
                        <a:rPr lang="en-GB" sz="2400" kern="1000" dirty="0" err="1">
                          <a:effectLst/>
                        </a:rPr>
                        <a:t>Zr</a:t>
                      </a:r>
                      <a:r>
                        <a:rPr lang="en-GB" sz="2400" kern="1000" dirty="0">
                          <a:effectLst/>
                        </a:rPr>
                        <a:t> alloy</a:t>
                      </a:r>
                      <a:endParaRPr lang="hu-H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BSU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9.10 mm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0.696 mm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9891526"/>
                  </a:ext>
                </a:extLst>
              </a:tr>
              <a:tr h="4150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ZRY4-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 dirty="0">
                          <a:effectLst/>
                        </a:rPr>
                        <a:t>Uncoated Zircaloy-4</a:t>
                      </a:r>
                      <a:endParaRPr lang="hu-H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KIT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10.70 mm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0.718 mm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74401177"/>
                  </a:ext>
                </a:extLst>
              </a:tr>
              <a:tr h="4150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ZRY4CR-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 dirty="0">
                          <a:effectLst/>
                        </a:rPr>
                        <a:t>Cr coated Zircaloy-4</a:t>
                      </a:r>
                      <a:endParaRPr lang="hu-H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KIT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10.68 mm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0.695 mm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60564288"/>
                  </a:ext>
                </a:extLst>
              </a:tr>
              <a:tr h="4150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ZCR-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 dirty="0">
                          <a:effectLst/>
                        </a:rPr>
                        <a:t>Cr coated </a:t>
                      </a:r>
                      <a:r>
                        <a:rPr lang="en-GB" sz="2400" kern="1000" dirty="0" smtClean="0">
                          <a:effectLst/>
                        </a:rPr>
                        <a:t>ZIRLO</a:t>
                      </a:r>
                      <a:r>
                        <a:rPr lang="en-GB" sz="2400" kern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™</a:t>
                      </a:r>
                      <a:endParaRPr lang="hu-H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KIT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10.70 mm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0.722 mm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8568092"/>
                  </a:ext>
                </a:extLst>
              </a:tr>
              <a:tr h="4150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FCA-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FeCrAl (B136Y)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KIT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9.445 mm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0.377 mm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97273883"/>
                  </a:ext>
                </a:extLst>
              </a:tr>
              <a:tr h="4150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ZY4TIAL-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TiAl coated Zircaloy-4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CNL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12.991 mm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0.389 mm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32251061"/>
                  </a:ext>
                </a:extLst>
              </a:tr>
              <a:tr h="4150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ZY4-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Uncoated Zircaloy-4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CNL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>
                          <a:effectLst/>
                        </a:rPr>
                        <a:t>12.985 mm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kern="1000" dirty="0">
                          <a:effectLst/>
                        </a:rPr>
                        <a:t>0.383 mm</a:t>
                      </a:r>
                      <a:endParaRPr lang="hu-H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94041997"/>
                  </a:ext>
                </a:extLst>
              </a:tr>
            </a:tbl>
          </a:graphicData>
        </a:graphic>
      </p:graphicFrame>
      <p:sp>
        <p:nvSpPr>
          <p:cNvPr id="3" name="Szövegdoboz 2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45893"/>
            <a:ext cx="3152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+mn-lt"/>
              </a:rPr>
              <a:t>Materials tested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002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64943"/>
            <a:ext cx="3152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err="1" smtClean="0">
                <a:solidFill>
                  <a:schemeClr val="bg1"/>
                </a:solidFill>
                <a:latin typeface="+mn-lt"/>
              </a:rPr>
              <a:t>Burst</a:t>
            </a:r>
            <a:r>
              <a:rPr lang="hu-HU" sz="32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+mn-lt"/>
              </a:rPr>
              <a:t>tests</a:t>
            </a:r>
            <a:endParaRPr lang="en-GB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B8FDD6A2-31F6-4F23-80FB-69E75D06B7BC}"/>
              </a:ext>
            </a:extLst>
          </p:cNvPr>
          <p:cNvSpPr txBox="1"/>
          <p:nvPr/>
        </p:nvSpPr>
        <p:spPr>
          <a:xfrm>
            <a:off x="733426" y="1095375"/>
            <a:ext cx="417194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3200" dirty="0" smtClean="0"/>
              <a:t>The burst test rig consists of a high temperature tube furnace, a pressure regulating system, a data acquisition and control system, and two high temperature telescopes that were built into the furnace</a:t>
            </a:r>
            <a:r>
              <a:rPr lang="hu-HU" sz="3200" dirty="0" smtClean="0"/>
              <a:t>.</a:t>
            </a:r>
            <a:endParaRPr lang="en-US" sz="3200" dirty="0"/>
          </a:p>
        </p:txBody>
      </p:sp>
      <p:pic>
        <p:nvPicPr>
          <p:cNvPr id="6" name="Tartalom helye 8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5374" y="1202769"/>
            <a:ext cx="6715125" cy="548490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 cstate="screen">
            <a:lum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545359" y="3896101"/>
            <a:ext cx="1435154" cy="850461"/>
          </a:xfrm>
          <a:prstGeom prst="rect">
            <a:avLst/>
          </a:prstGeom>
        </p:spPr>
      </p:pic>
      <p:sp>
        <p:nvSpPr>
          <p:cNvPr id="2" name="Dia számának hely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3F1F73-F485-4D4B-BE83-4A5422F4D902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0318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B8FDD6A2-31F6-4F23-80FB-69E75D06B7BC}"/>
              </a:ext>
            </a:extLst>
          </p:cNvPr>
          <p:cNvSpPr txBox="1"/>
          <p:nvPr/>
        </p:nvSpPr>
        <p:spPr>
          <a:xfrm>
            <a:off x="733424" y="933450"/>
            <a:ext cx="7848601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3000" dirty="0"/>
              <a:t>The samples were welded, plugged on one </a:t>
            </a:r>
            <a:r>
              <a:rPr lang="en-US" sz="3000" dirty="0" smtClean="0"/>
              <a:t>end </a:t>
            </a:r>
            <a:r>
              <a:rPr lang="en-US" sz="3000" dirty="0"/>
              <a:t>and a diameter converter welded on the other, </a:t>
            </a:r>
            <a:r>
              <a:rPr lang="en-US" sz="3000" dirty="0" smtClean="0"/>
              <a:t>that </a:t>
            </a:r>
            <a:r>
              <a:rPr lang="en-US" sz="3000" dirty="0"/>
              <a:t>was attached to the pressure system.</a:t>
            </a:r>
          </a:p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3000" dirty="0"/>
              <a:t>Isothermal </a:t>
            </a:r>
            <a:r>
              <a:rPr lang="en-US" sz="3000" dirty="0" smtClean="0"/>
              <a:t>temperature</a:t>
            </a:r>
            <a:r>
              <a:rPr lang="hu-HU" sz="3000" dirty="0"/>
              <a:t>s</a:t>
            </a:r>
            <a:r>
              <a:rPr lang="en-US" sz="3000" dirty="0" smtClean="0"/>
              <a:t> 800</a:t>
            </a:r>
            <a:r>
              <a:rPr lang="hu-HU" sz="3000" dirty="0" smtClean="0"/>
              <a:t>°C, 900°C and </a:t>
            </a:r>
            <a:r>
              <a:rPr lang="en-US" sz="3000" dirty="0" smtClean="0"/>
              <a:t>1000 </a:t>
            </a:r>
            <a:r>
              <a:rPr lang="en-US" sz="3000" dirty="0"/>
              <a:t>°C, constant </a:t>
            </a:r>
            <a:r>
              <a:rPr lang="hu-HU" sz="3000" dirty="0" smtClean="0"/>
              <a:t>argon </a:t>
            </a:r>
            <a:r>
              <a:rPr lang="en-US" sz="3000" dirty="0" smtClean="0"/>
              <a:t>pressure </a:t>
            </a:r>
            <a:r>
              <a:rPr lang="en-US" sz="3000" dirty="0"/>
              <a:t>increment </a:t>
            </a:r>
            <a:r>
              <a:rPr lang="hu-HU" sz="3000" dirty="0" smtClean="0"/>
              <a:t>of </a:t>
            </a:r>
            <a:r>
              <a:rPr lang="en-US" sz="3000" dirty="0" smtClean="0"/>
              <a:t>100 </a:t>
            </a:r>
            <a:r>
              <a:rPr lang="en-US" sz="3000" dirty="0" err="1"/>
              <a:t>kPa</a:t>
            </a:r>
            <a:r>
              <a:rPr lang="en-US" sz="3000" dirty="0"/>
              <a:t>/s in most tests</a:t>
            </a:r>
            <a:r>
              <a:rPr lang="en-US" sz="3000" dirty="0" smtClean="0"/>
              <a:t>.</a:t>
            </a:r>
            <a:endParaRPr lang="hu-HU" sz="3000" dirty="0" smtClean="0"/>
          </a:p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2800" dirty="0"/>
              <a:t>90 successful burst tests in inert atmosphere and 23 successful burst tests in steam atmosphere.</a:t>
            </a:r>
            <a:r>
              <a:rPr lang="hu-HU" sz="2800" dirty="0"/>
              <a:t> The </a:t>
            </a:r>
            <a:r>
              <a:rPr lang="hu-HU" sz="2800" dirty="0" err="1"/>
              <a:t>first</a:t>
            </a:r>
            <a:r>
              <a:rPr lang="hu-HU" sz="2800" dirty="0"/>
              <a:t> 24 </a:t>
            </a:r>
            <a:r>
              <a:rPr lang="hu-HU" sz="2800" dirty="0" err="1"/>
              <a:t>tests</a:t>
            </a:r>
            <a:r>
              <a:rPr lang="hu-HU" sz="2800" dirty="0"/>
              <a:t> </a:t>
            </a:r>
            <a:r>
              <a:rPr lang="hu-HU" sz="2800" dirty="0" err="1"/>
              <a:t>completed</a:t>
            </a:r>
            <a:r>
              <a:rPr lang="hu-HU" sz="2800" dirty="0"/>
              <a:t> </a:t>
            </a:r>
            <a:r>
              <a:rPr lang="hu-HU" sz="2800" dirty="0" err="1"/>
              <a:t>by</a:t>
            </a:r>
            <a:r>
              <a:rPr lang="hu-HU" sz="2800" dirty="0"/>
              <a:t> 2022 </a:t>
            </a:r>
            <a:r>
              <a:rPr lang="hu-HU" sz="2800" dirty="0" err="1"/>
              <a:t>were</a:t>
            </a:r>
            <a:r>
              <a:rPr lang="hu-HU" sz="2800" dirty="0"/>
              <a:t> </a:t>
            </a:r>
            <a:r>
              <a:rPr lang="hu-HU" sz="2800" dirty="0" err="1"/>
              <a:t>the</a:t>
            </a:r>
            <a:r>
              <a:rPr lang="hu-HU" sz="2800" dirty="0"/>
              <a:t> </a:t>
            </a:r>
            <a:r>
              <a:rPr lang="hu-HU" sz="2800" dirty="0" err="1"/>
              <a:t>basis</a:t>
            </a:r>
            <a:r>
              <a:rPr lang="hu-HU" sz="2800" dirty="0"/>
              <a:t> of benchmark </a:t>
            </a:r>
            <a:r>
              <a:rPr lang="hu-HU" sz="2800" dirty="0" err="1"/>
              <a:t>calculations</a:t>
            </a:r>
            <a:r>
              <a:rPr lang="hu-HU" sz="2800" dirty="0"/>
              <a:t> in </a:t>
            </a:r>
            <a:r>
              <a:rPr lang="hu-HU" sz="2800" dirty="0" err="1"/>
              <a:t>the</a:t>
            </a:r>
            <a:r>
              <a:rPr lang="hu-HU" sz="2800" dirty="0"/>
              <a:t> CRP. </a:t>
            </a:r>
            <a:endParaRPr lang="en-US" sz="2800" dirty="0"/>
          </a:p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2800" dirty="0"/>
              <a:t>Photography and raw measurement data (t, T, p)</a:t>
            </a:r>
          </a:p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2800" dirty="0"/>
              <a:t>Post-test circumference measurement at 5 points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45893"/>
            <a:ext cx="4140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+mn-lt"/>
              </a:rPr>
              <a:t>Burst 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tests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555" t="2491" r="1720" b="4704"/>
          <a:stretch/>
        </p:blipFill>
        <p:spPr>
          <a:xfrm>
            <a:off x="8646362" y="605591"/>
            <a:ext cx="3420000" cy="2013949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7361" b="15694"/>
          <a:stretch/>
        </p:blipFill>
        <p:spPr>
          <a:xfrm>
            <a:off x="8646362" y="2619540"/>
            <a:ext cx="3420000" cy="1526333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6362" y="4145873"/>
            <a:ext cx="3420000" cy="257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8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904875" y="1000125"/>
            <a:ext cx="1028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/>
              <a:t>Significant cracking of the coating, long axial ridges were observed on the Cr coating post-test, not only at the burst location, but all along the tubes.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500313" y="0"/>
            <a:ext cx="545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000" dirty="0" err="1" smtClean="0">
                <a:solidFill>
                  <a:schemeClr val="bg1"/>
                </a:solidFill>
              </a:rPr>
              <a:t>Burst</a:t>
            </a:r>
            <a:r>
              <a:rPr lang="hu-HU" sz="3000" dirty="0" smtClean="0">
                <a:solidFill>
                  <a:schemeClr val="bg1"/>
                </a:solidFill>
              </a:rPr>
              <a:t> post-</a:t>
            </a:r>
            <a:r>
              <a:rPr lang="en-US" sz="3000" dirty="0">
                <a:solidFill>
                  <a:schemeClr val="bg1"/>
                </a:solidFill>
              </a:rPr>
              <a:t>test</a:t>
            </a:r>
            <a:r>
              <a:rPr lang="hu-HU" sz="3000" dirty="0">
                <a:solidFill>
                  <a:schemeClr val="bg1"/>
                </a:solidFill>
              </a:rPr>
              <a:t> </a:t>
            </a:r>
            <a:r>
              <a:rPr lang="en-GB" sz="3000" dirty="0" smtClean="0">
                <a:solidFill>
                  <a:schemeClr val="bg1"/>
                </a:solidFill>
              </a:rPr>
              <a:t>examinations</a:t>
            </a:r>
            <a:endParaRPr lang="en-GB" sz="3000" dirty="0">
              <a:solidFill>
                <a:schemeClr val="bg1"/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9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905" r="13983"/>
          <a:stretch/>
        </p:blipFill>
        <p:spPr>
          <a:xfrm>
            <a:off x="6581490" y="2672477"/>
            <a:ext cx="4890012" cy="39600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1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75" y="2672477"/>
            <a:ext cx="5276565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10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B8FDD6A2-31F6-4F23-80FB-69E75D06B7BC}"/>
              </a:ext>
            </a:extLst>
          </p:cNvPr>
          <p:cNvSpPr txBox="1"/>
          <p:nvPr/>
        </p:nvSpPr>
        <p:spPr>
          <a:xfrm>
            <a:off x="695326" y="1038225"/>
            <a:ext cx="438699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3200" dirty="0" smtClean="0"/>
              <a:t>14 samples were analyzed in detail:</a:t>
            </a:r>
          </a:p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3200" dirty="0" smtClean="0"/>
              <a:t>The behavior of the coatings varied based on the temperature, different cracking patterns were seen.</a:t>
            </a:r>
          </a:p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sz="3200" dirty="0" smtClean="0"/>
              <a:t>The burst of the </a:t>
            </a:r>
            <a:r>
              <a:rPr lang="en-US" sz="3200" dirty="0" err="1" smtClean="0"/>
              <a:t>FeCrAl</a:t>
            </a:r>
            <a:r>
              <a:rPr lang="en-US" sz="3200" dirty="0" smtClean="0"/>
              <a:t> cladding was different, it needs to be investigated further.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331218" y="2705918"/>
            <a:ext cx="5760000" cy="1627415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523379" y="2890975"/>
            <a:ext cx="5760000" cy="125730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959143" y="2800903"/>
            <a:ext cx="5760000" cy="1437444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786297" y="2776675"/>
            <a:ext cx="5760000" cy="1485900"/>
          </a:xfrm>
          <a:prstGeom prst="rect">
            <a:avLst/>
          </a:prstGeom>
        </p:spPr>
      </p:pic>
      <p:sp>
        <p:nvSpPr>
          <p:cNvPr id="19" name="Szövegdoboz 18">
            <a:extLst>
              <a:ext uri="{FF2B5EF4-FFF2-40B4-BE49-F238E27FC236}">
                <a16:creationId xmlns:a16="http://schemas.microsoft.com/office/drawing/2014/main" id="{B8FDD6A2-31F6-4F23-80FB-69E75D06B7BC}"/>
              </a:ext>
            </a:extLst>
          </p:cNvPr>
          <p:cNvSpPr txBox="1"/>
          <p:nvPr/>
        </p:nvSpPr>
        <p:spPr>
          <a:xfrm>
            <a:off x="5619751" y="6319675"/>
            <a:ext cx="67480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704975" algn="l"/>
                <a:tab pos="3143250" algn="l"/>
                <a:tab pos="5019675" algn="l"/>
              </a:tabLst>
            </a:pPr>
            <a:r>
              <a:rPr lang="hu-HU" sz="3200" dirty="0" err="1" smtClean="0"/>
              <a:t>Cr</a:t>
            </a:r>
            <a:r>
              <a:rPr lang="hu-HU" sz="3200" dirty="0" smtClean="0"/>
              <a:t>	</a:t>
            </a:r>
            <a:r>
              <a:rPr lang="hu-HU" sz="3200" dirty="0" err="1" smtClean="0"/>
              <a:t>CrN</a:t>
            </a:r>
            <a:r>
              <a:rPr lang="hu-HU" sz="3200" dirty="0" smtClean="0"/>
              <a:t>	</a:t>
            </a:r>
            <a:r>
              <a:rPr lang="hu-HU" sz="3200" dirty="0" err="1" smtClean="0"/>
              <a:t>Cr</a:t>
            </a:r>
            <a:r>
              <a:rPr lang="hu-HU" sz="3200" dirty="0" smtClean="0"/>
              <a:t>/</a:t>
            </a:r>
            <a:r>
              <a:rPr lang="hu-HU" sz="3200" dirty="0" err="1" smtClean="0"/>
              <a:t>CrN</a:t>
            </a:r>
            <a:r>
              <a:rPr lang="hu-HU" sz="3200" dirty="0" smtClean="0"/>
              <a:t>	</a:t>
            </a:r>
            <a:r>
              <a:rPr lang="hu-HU" sz="3200" dirty="0" err="1" smtClean="0"/>
              <a:t>FeCrAl</a:t>
            </a:r>
            <a:endParaRPr lang="en-GB" sz="3200" dirty="0" smtClean="0"/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2631931" y="-45893"/>
            <a:ext cx="4140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+mn-lt"/>
              </a:rPr>
              <a:t>Burst results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6695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0843B81-792A-46AD-82EE-D17754240462}" vid="{0287F088-6E5E-4A04-8C4E-5F68CA9EB0BF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4FE760112F7148BF428BCB26307398" ma:contentTypeVersion="12" ma:contentTypeDescription="Create a new document." ma:contentTypeScope="" ma:versionID="4adea60ee58e941b4137d49f12d9af97">
  <xsd:schema xmlns:xsd="http://www.w3.org/2001/XMLSchema" xmlns:xs="http://www.w3.org/2001/XMLSchema" xmlns:p="http://schemas.microsoft.com/office/2006/metadata/properties" xmlns:ns2="c6ef2f46-e68f-412b-a1b1-50bc4b5144f4" xmlns:ns3="a8277836-7e9d-4ee8-80e9-46dda8e28708" targetNamespace="http://schemas.microsoft.com/office/2006/metadata/properties" ma:root="true" ma:fieldsID="2ff90a0c352c7dbb805f117f3eee74d3" ns2:_="" ns3:_="">
    <xsd:import namespace="c6ef2f46-e68f-412b-a1b1-50bc4b5144f4"/>
    <xsd:import namespace="a8277836-7e9d-4ee8-80e9-46dda8e287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ef2f46-e68f-412b-a1b1-50bc4b5144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38c7bd71-0de2-450a-8d3d-78c5334383f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277836-7e9d-4ee8-80e9-46dda8e2870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72bde49-5a12-4b8a-8edd-c27ed43d9034}" ma:internalName="TaxCatchAll" ma:showField="CatchAllData" ma:web="a8277836-7e9d-4ee8-80e9-46dda8e287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6ef2f46-e68f-412b-a1b1-50bc4b5144f4">
      <Terms xmlns="http://schemas.microsoft.com/office/infopath/2007/PartnerControls"/>
    </lcf76f155ced4ddcb4097134ff3c332f>
    <TaxCatchAll xmlns="a8277836-7e9d-4ee8-80e9-46dda8e28708" xsi:nil="true"/>
  </documentManagement>
</p:properties>
</file>

<file path=customXml/itemProps1.xml><?xml version="1.0" encoding="utf-8"?>
<ds:datastoreItem xmlns:ds="http://schemas.openxmlformats.org/officeDocument/2006/customXml" ds:itemID="{7CC7E240-C0ED-47E7-93D9-9E4F5E5EE3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6ef2f46-e68f-412b-a1b1-50bc4b5144f4"/>
    <ds:schemaRef ds:uri="a8277836-7e9d-4ee8-80e9-46dda8e287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CDBE7CF-0580-484A-9845-231EF01865B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F0753C9-BF52-4F9F-BEE9-CED36AE64609}">
  <ds:schemaRefs>
    <ds:schemaRef ds:uri="http://www.w3.org/XML/1998/namespace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a8277836-7e9d-4ee8-80e9-46dda8e28708"/>
    <ds:schemaRef ds:uri="c6ef2f46-e68f-412b-a1b1-50bc4b5144f4"/>
    <ds:schemaRef ds:uri="http://purl.org/dc/terms/"/>
    <ds:schemaRef ds:uri="http://schemas.microsoft.com/office/infopath/2007/PartnerControl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3945</TotalTime>
  <Words>1347</Words>
  <Application>Microsoft Office PowerPoint</Application>
  <PresentationFormat>Szélesvásznú</PresentationFormat>
  <Paragraphs>173</Paragraphs>
  <Slides>26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Office Theme</vt:lpstr>
      <vt:lpstr>Separate effects tests conducted with ATF fuel cladding materials  Márton Király, Zoltán Hózer, Márta Horváth, Tamás Novotny, Erzsébet Perez-Feró, Nóra Vér, Péter Szabó, Anna Pintér, Dávid Cinger, Barbara Somfai, Levente Illés  IAEA Technical Meeting on Advanced Technology Fuels, October 2025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Tomzi</dc:creator>
  <cp:lastModifiedBy>User</cp:lastModifiedBy>
  <cp:revision>95</cp:revision>
  <dcterms:created xsi:type="dcterms:W3CDTF">2016-11-26T14:36:45Z</dcterms:created>
  <dcterms:modified xsi:type="dcterms:W3CDTF">2025-10-08T08:25:02Z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0x010100104FE760112F7148BF428BCB26307398</vt:lpwstr>
  </property>
  <property fmtid="{D5CDD505-2E9C-101B-9397-08002B2CF9AE}" pid="3" name="MediaServiceImageTags">
    <vt:lpwstr/>
  </property>
</Properties>
</file>