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Lst>
  <p:notesMasterIdLst>
    <p:notesMasterId r:id="rId29"/>
  </p:notesMasterIdLst>
  <p:sldIdLst>
    <p:sldId id="384" r:id="rId3"/>
    <p:sldId id="385" r:id="rId4"/>
    <p:sldId id="386" r:id="rId5"/>
    <p:sldId id="383" r:id="rId6"/>
    <p:sldId id="367" r:id="rId7"/>
    <p:sldId id="368" r:id="rId8"/>
    <p:sldId id="369" r:id="rId9"/>
    <p:sldId id="370" r:id="rId10"/>
    <p:sldId id="389" r:id="rId11"/>
    <p:sldId id="371" r:id="rId12"/>
    <p:sldId id="372" r:id="rId13"/>
    <p:sldId id="373" r:id="rId14"/>
    <p:sldId id="374" r:id="rId15"/>
    <p:sldId id="401" r:id="rId16"/>
    <p:sldId id="402" r:id="rId17"/>
    <p:sldId id="403" r:id="rId18"/>
    <p:sldId id="375" r:id="rId19"/>
    <p:sldId id="377" r:id="rId20"/>
    <p:sldId id="405" r:id="rId21"/>
    <p:sldId id="406" r:id="rId22"/>
    <p:sldId id="407" r:id="rId23"/>
    <p:sldId id="379" r:id="rId24"/>
    <p:sldId id="404" r:id="rId25"/>
    <p:sldId id="381" r:id="rId26"/>
    <p:sldId id="400" r:id="rId27"/>
    <p:sldId id="39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404040"/>
    <a:srgbClr val="A7A7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9" autoAdjust="0"/>
    <p:restoredTop sz="94061" autoAdjust="0"/>
  </p:normalViewPr>
  <p:slideViewPr>
    <p:cSldViewPr snapToGrid="0">
      <p:cViewPr varScale="1">
        <p:scale>
          <a:sx n="84" d="100"/>
          <a:sy n="84" d="100"/>
        </p:scale>
        <p:origin x="600" y="82"/>
      </p:cViewPr>
      <p:guideLst/>
    </p:cSldViewPr>
  </p:slideViewPr>
  <p:notesTextViewPr>
    <p:cViewPr>
      <p:scale>
        <a:sx n="1" d="1"/>
        <a:sy n="1" d="1"/>
      </p:scale>
      <p:origin x="0" y="0"/>
    </p:cViewPr>
  </p:notesTextViewPr>
  <p:sorterViewPr>
    <p:cViewPr>
      <p:scale>
        <a:sx n="150" d="100"/>
        <a:sy n="150" d="100"/>
      </p:scale>
      <p:origin x="0" y="-230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4E5B8D-0E2E-4F5D-8E55-F3D125559E69}"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6E89E-4810-4A81-922A-B94F170CCE61}" type="slidenum">
              <a:rPr lang="en-US" smtClean="0"/>
              <a:t>‹#›</a:t>
            </a:fld>
            <a:endParaRPr lang="en-US"/>
          </a:p>
        </p:txBody>
      </p:sp>
    </p:spTree>
    <p:extLst>
      <p:ext uri="{BB962C8B-B14F-4D97-AF65-F5344CB8AC3E}">
        <p14:creationId xmlns:p14="http://schemas.microsoft.com/office/powerpoint/2010/main" val="316411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7B382DEC-27E9-43D3-8F15-3FC016DB72A6}"/>
              </a:ext>
            </a:extLst>
          </p:cNvPr>
          <p:cNvSpPr txBox="1"/>
          <p:nvPr userDrawn="1"/>
        </p:nvSpPr>
        <p:spPr>
          <a:xfrm>
            <a:off x="3666882" y="1083541"/>
            <a:ext cx="78397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4400" b="0" i="0" u="none" strike="noStrike" kern="1200" cap="none" spc="0" normalizeH="0" baseline="0" noProof="0" dirty="0">
                <a:ln>
                  <a:noFill/>
                </a:ln>
                <a:solidFill>
                  <a:prstClr val="white"/>
                </a:solidFill>
                <a:effectLst/>
                <a:uLnTx/>
                <a:uFillTx/>
                <a:latin typeface="Calibri" panose="020F0502020204030204"/>
                <a:ea typeface="+mn-ea"/>
                <a:cs typeface="+mn-cs"/>
              </a:rPr>
              <a:t>Energiatudományi Kutatóközpont</a:t>
            </a:r>
          </a:p>
        </p:txBody>
      </p:sp>
      <p:sp>
        <p:nvSpPr>
          <p:cNvPr id="7" name="Szövegdoboz 6">
            <a:extLst>
              <a:ext uri="{FF2B5EF4-FFF2-40B4-BE49-F238E27FC236}">
                <a16:creationId xmlns:a16="http://schemas.microsoft.com/office/drawing/2014/main" id="{C2F3BD6E-1BFD-48EB-8B95-083D02A67D4F}"/>
              </a:ext>
            </a:extLst>
          </p:cNvPr>
          <p:cNvSpPr txBox="1"/>
          <p:nvPr userDrawn="1"/>
        </p:nvSpPr>
        <p:spPr>
          <a:xfrm>
            <a:off x="948513" y="1458817"/>
            <a:ext cx="1040528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HUN-REN Centre </a:t>
            </a:r>
            <a:r>
              <a:rPr kumimoji="0" lang="hu-HU"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for</a:t>
            </a:r>
            <a:r>
              <a:rPr kumimoji="0" lang="hu-HU"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hu-HU"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Energy</a:t>
            </a:r>
            <a:r>
              <a:rPr kumimoji="0" lang="hu-HU"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Research</a:t>
            </a:r>
          </a:p>
        </p:txBody>
      </p:sp>
      <p:sp>
        <p:nvSpPr>
          <p:cNvPr id="11" name="Date Placeholder 3">
            <a:extLst>
              <a:ext uri="{FF2B5EF4-FFF2-40B4-BE49-F238E27FC236}">
                <a16:creationId xmlns:a16="http://schemas.microsoft.com/office/drawing/2014/main" id="{6BD81521-EE71-42D3-A10C-557F1EAD8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7ABE4D1-2DB0-4068-B79E-DA40C03A3EEB}" type="datetime1">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2025. 10. 08.</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Footer Placeholder 4">
            <a:extLst>
              <a:ext uri="{FF2B5EF4-FFF2-40B4-BE49-F238E27FC236}">
                <a16:creationId xmlns:a16="http://schemas.microsoft.com/office/drawing/2014/main" id="{6B38941F-F8A0-4636-AD7D-A4B4A9C727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Slide Number Placeholder 5">
            <a:extLst>
              <a:ext uri="{FF2B5EF4-FFF2-40B4-BE49-F238E27FC236}">
                <a16:creationId xmlns:a16="http://schemas.microsoft.com/office/drawing/2014/main" id="{B67F9394-8D74-4B03-9D91-DB16ACAD9A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descr="A blue and black logo&#10;&#10;Description automatically generated">
            <a:extLst>
              <a:ext uri="{FF2B5EF4-FFF2-40B4-BE49-F238E27FC236}">
                <a16:creationId xmlns:a16="http://schemas.microsoft.com/office/drawing/2014/main" id="{6D25BF66-4322-CD3C-7359-9922838F77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1444" y="284099"/>
            <a:ext cx="3368749" cy="1306278"/>
          </a:xfrm>
          <a:prstGeom prst="rect">
            <a:avLst/>
          </a:prstGeom>
        </p:spPr>
      </p:pic>
      <p:sp>
        <p:nvSpPr>
          <p:cNvPr id="2" name="Rectangle 1">
            <a:extLst>
              <a:ext uri="{FF2B5EF4-FFF2-40B4-BE49-F238E27FC236}">
                <a16:creationId xmlns:a16="http://schemas.microsoft.com/office/drawing/2014/main" id="{F51AAA4C-C811-4A38-521D-EBBD8D096E7C}"/>
              </a:ext>
            </a:extLst>
          </p:cNvPr>
          <p:cNvSpPr/>
          <p:nvPr userDrawn="1"/>
        </p:nvSpPr>
        <p:spPr>
          <a:xfrm rot="5400000">
            <a:off x="7266829" y="1932667"/>
            <a:ext cx="640080" cy="9230140"/>
          </a:xfrm>
          <a:prstGeom prst="rect">
            <a:avLst/>
          </a:prstGeom>
          <a:solidFill>
            <a:srgbClr val="45A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0000392-A7DE-6012-1250-E0D17D344F14}"/>
              </a:ext>
            </a:extLst>
          </p:cNvPr>
          <p:cNvSpPr/>
          <p:nvPr userDrawn="1"/>
        </p:nvSpPr>
        <p:spPr>
          <a:xfrm>
            <a:off x="-19879" y="5909647"/>
            <a:ext cx="2904192" cy="960019"/>
          </a:xfrm>
          <a:prstGeom prst="rect">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Triangle 8">
            <a:extLst>
              <a:ext uri="{FF2B5EF4-FFF2-40B4-BE49-F238E27FC236}">
                <a16:creationId xmlns:a16="http://schemas.microsoft.com/office/drawing/2014/main" id="{26E79D89-BB8E-6790-0680-8A7D6772B631}"/>
              </a:ext>
            </a:extLst>
          </p:cNvPr>
          <p:cNvSpPr/>
          <p:nvPr userDrawn="1"/>
        </p:nvSpPr>
        <p:spPr>
          <a:xfrm>
            <a:off x="2863637" y="5902614"/>
            <a:ext cx="965833" cy="965164"/>
          </a:xfrm>
          <a:prstGeom prst="rtTriangle">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zövegdoboz 2">
            <a:extLst>
              <a:ext uri="{FF2B5EF4-FFF2-40B4-BE49-F238E27FC236}">
                <a16:creationId xmlns:a16="http://schemas.microsoft.com/office/drawing/2014/main" id="{05747B49-686B-AC99-17B2-B30457B9D296}"/>
              </a:ext>
            </a:extLst>
          </p:cNvPr>
          <p:cNvSpPr txBox="1"/>
          <p:nvPr userDrawn="1"/>
        </p:nvSpPr>
        <p:spPr>
          <a:xfrm>
            <a:off x="8902148" y="5824817"/>
            <a:ext cx="32004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Research. </a:t>
            </a:r>
            <a:r>
              <a:rPr kumimoji="0" lang="hu-HU"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Innovation</a:t>
            </a:r>
            <a:r>
              <a:rPr kumimoji="0" lang="hu-H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hu-HU"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Impact</a:t>
            </a:r>
            <a:r>
              <a:rPr kumimoji="0" lang="hu-H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5" name="Picture 14" descr="A blue green and black hexagon logo&#10;&#10;Description automatically generated">
            <a:extLst>
              <a:ext uri="{FF2B5EF4-FFF2-40B4-BE49-F238E27FC236}">
                <a16:creationId xmlns:a16="http://schemas.microsoft.com/office/drawing/2014/main" id="{2E746F46-F074-5BF6-D13A-A1DF33CDEA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64" y="535387"/>
            <a:ext cx="2877029" cy="660570"/>
          </a:xfrm>
          <a:prstGeom prst="rect">
            <a:avLst/>
          </a:prstGeom>
        </p:spPr>
      </p:pic>
      <p:pic>
        <p:nvPicPr>
          <p:cNvPr id="4" name="Picture 3" descr="Shape">
            <a:extLst>
              <a:ext uri="{FF2B5EF4-FFF2-40B4-BE49-F238E27FC236}">
                <a16:creationId xmlns:a16="http://schemas.microsoft.com/office/drawing/2014/main" id="{677C41D4-8F3E-659C-158A-030D12713B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66161" y="363172"/>
            <a:ext cx="2877030" cy="980606"/>
          </a:xfrm>
          <a:prstGeom prst="rect">
            <a:avLst/>
          </a:prstGeom>
        </p:spPr>
      </p:pic>
    </p:spTree>
    <p:extLst>
      <p:ext uri="{BB962C8B-B14F-4D97-AF65-F5344CB8AC3E}">
        <p14:creationId xmlns:p14="http://schemas.microsoft.com/office/powerpoint/2010/main" val="989651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D8327684-76F2-4C13-B677-AE3CD540A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332E6A-473C-4B26-95A8-777A7C96CA99}" type="datetime1">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2025. 10. 08.</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a:extLst>
              <a:ext uri="{FF2B5EF4-FFF2-40B4-BE49-F238E27FC236}">
                <a16:creationId xmlns:a16="http://schemas.microsoft.com/office/drawing/2014/main" id="{FE66AD04-395A-4A8D-A588-9A580A90E1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8FBACF0A-5F9B-42F1-B0F5-F57343EB03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1FB3B27-4F2C-6719-73EF-75BA47ADEA16}"/>
              </a:ext>
            </a:extLst>
          </p:cNvPr>
          <p:cNvSpPr/>
          <p:nvPr userDrawn="1"/>
        </p:nvSpPr>
        <p:spPr>
          <a:xfrm rot="5400000">
            <a:off x="6778904" y="-4926956"/>
            <a:ext cx="509289" cy="10340051"/>
          </a:xfrm>
          <a:prstGeom prst="rect">
            <a:avLst/>
          </a:prstGeom>
          <a:solidFill>
            <a:srgbClr val="45A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82D370E-D970-94B2-976F-749849D6417B}"/>
              </a:ext>
            </a:extLst>
          </p:cNvPr>
          <p:cNvSpPr/>
          <p:nvPr userDrawn="1"/>
        </p:nvSpPr>
        <p:spPr>
          <a:xfrm>
            <a:off x="-10899" y="-11574"/>
            <a:ext cx="1689225" cy="810228"/>
          </a:xfrm>
          <a:prstGeom prst="rect">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D11ADD7B-D68A-A10E-AD27-CAECBC41A684}"/>
              </a:ext>
            </a:extLst>
          </p:cNvPr>
          <p:cNvSpPr/>
          <p:nvPr userDrawn="1"/>
        </p:nvSpPr>
        <p:spPr>
          <a:xfrm rot="5400000">
            <a:off x="1753222" y="-86471"/>
            <a:ext cx="810228" cy="960020"/>
          </a:xfrm>
          <a:prstGeom prst="rtTriangle">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black and white logo&#10;&#10;Description automatically generated">
            <a:extLst>
              <a:ext uri="{FF2B5EF4-FFF2-40B4-BE49-F238E27FC236}">
                <a16:creationId xmlns:a16="http://schemas.microsoft.com/office/drawing/2014/main" id="{4805DEFF-DA10-6B9B-596F-35AF1960F3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079" y="138893"/>
            <a:ext cx="1165653" cy="442900"/>
          </a:xfrm>
          <a:prstGeom prst="rect">
            <a:avLst/>
          </a:prstGeom>
        </p:spPr>
      </p:pic>
      <p:pic>
        <p:nvPicPr>
          <p:cNvPr id="3" name="Picture 2" descr="Text">
            <a:extLst>
              <a:ext uri="{FF2B5EF4-FFF2-40B4-BE49-F238E27FC236}">
                <a16:creationId xmlns:a16="http://schemas.microsoft.com/office/drawing/2014/main" id="{33154768-6A88-8680-8E2E-CF92B49845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45253" y="95805"/>
            <a:ext cx="1284677" cy="318439"/>
          </a:xfrm>
          <a:prstGeom prst="rect">
            <a:avLst/>
          </a:prstGeom>
        </p:spPr>
      </p:pic>
    </p:spTree>
    <p:extLst>
      <p:ext uri="{BB962C8B-B14F-4D97-AF65-F5344CB8AC3E}">
        <p14:creationId xmlns:p14="http://schemas.microsoft.com/office/powerpoint/2010/main" val="4229903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8D82CFFB-F19F-4966-BE5C-C6E4FCBD1F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0DCBAF0-44DD-4D7F-97C8-5CD6863DF389}" type="datetime1">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2025. 10. 08.</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oter Placeholder 4">
            <a:extLst>
              <a:ext uri="{FF2B5EF4-FFF2-40B4-BE49-F238E27FC236}">
                <a16:creationId xmlns:a16="http://schemas.microsoft.com/office/drawing/2014/main" id="{8B656DB6-A53C-4CBA-9794-8432A178C4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5">
            <a:extLst>
              <a:ext uri="{FF2B5EF4-FFF2-40B4-BE49-F238E27FC236}">
                <a16:creationId xmlns:a16="http://schemas.microsoft.com/office/drawing/2014/main" id="{0BB2FA2D-4590-4BAC-901B-71975D4BE4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Date Placeholder 3">
            <a:extLst>
              <a:ext uri="{FF2B5EF4-FFF2-40B4-BE49-F238E27FC236}">
                <a16:creationId xmlns:a16="http://schemas.microsoft.com/office/drawing/2014/main" id="{28A6F38F-4A1D-040D-42C4-E3ACD343B8A4}"/>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hu-H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A1A2F34-5412-4F40-A4DB-B7B98A06672C}" type="datetimeFigureOut">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2025. 10. 08.</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Slide Number Placeholder 5">
            <a:extLst>
              <a:ext uri="{FF2B5EF4-FFF2-40B4-BE49-F238E27FC236}">
                <a16:creationId xmlns:a16="http://schemas.microsoft.com/office/drawing/2014/main" id="{5ADA406E-AA8D-CE70-D827-43CF1B9E3DFE}"/>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hu-H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CDD9F45-D03A-23DF-2940-D2F2662D2FB5}"/>
              </a:ext>
            </a:extLst>
          </p:cNvPr>
          <p:cNvSpPr/>
          <p:nvPr userDrawn="1"/>
        </p:nvSpPr>
        <p:spPr>
          <a:xfrm rot="5400000">
            <a:off x="7266829" y="1932667"/>
            <a:ext cx="640080" cy="9230140"/>
          </a:xfrm>
          <a:prstGeom prst="rect">
            <a:avLst/>
          </a:prstGeom>
          <a:solidFill>
            <a:srgbClr val="45A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9722FF1-E2D9-388B-D332-646FBB91A69B}"/>
              </a:ext>
            </a:extLst>
          </p:cNvPr>
          <p:cNvSpPr/>
          <p:nvPr userDrawn="1"/>
        </p:nvSpPr>
        <p:spPr>
          <a:xfrm>
            <a:off x="-19879" y="5909647"/>
            <a:ext cx="2904192" cy="960019"/>
          </a:xfrm>
          <a:prstGeom prst="rect">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Triangle 15">
            <a:extLst>
              <a:ext uri="{FF2B5EF4-FFF2-40B4-BE49-F238E27FC236}">
                <a16:creationId xmlns:a16="http://schemas.microsoft.com/office/drawing/2014/main" id="{2D98586D-824D-7DE1-B0F5-39DD853EAC45}"/>
              </a:ext>
            </a:extLst>
          </p:cNvPr>
          <p:cNvSpPr/>
          <p:nvPr userDrawn="1"/>
        </p:nvSpPr>
        <p:spPr>
          <a:xfrm>
            <a:off x="2863637" y="5902614"/>
            <a:ext cx="965833" cy="965164"/>
          </a:xfrm>
          <a:prstGeom prst="rtTriangle">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zövegdoboz 2">
            <a:extLst>
              <a:ext uri="{FF2B5EF4-FFF2-40B4-BE49-F238E27FC236}">
                <a16:creationId xmlns:a16="http://schemas.microsoft.com/office/drawing/2014/main" id="{7EAE434B-0EAC-8B18-0D0C-69DA98343DDE}"/>
              </a:ext>
            </a:extLst>
          </p:cNvPr>
          <p:cNvSpPr txBox="1"/>
          <p:nvPr userDrawn="1"/>
        </p:nvSpPr>
        <p:spPr>
          <a:xfrm>
            <a:off x="2971799" y="457113"/>
            <a:ext cx="646311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HUN-REN Centre </a:t>
            </a:r>
            <a:r>
              <a:rPr kumimoji="0" lang="hu-HU"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for</a:t>
            </a:r>
            <a:r>
              <a:rPr kumimoji="0" lang="hu-HU"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hu-HU"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Energy</a:t>
            </a:r>
            <a:r>
              <a:rPr kumimoji="0" lang="hu-HU"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Research</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C13DE22C-09BE-54A9-0A1A-DF5EEFF00E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3987" y="457113"/>
            <a:ext cx="1846886" cy="425216"/>
          </a:xfrm>
          <a:prstGeom prst="rect">
            <a:avLst/>
          </a:prstGeom>
        </p:spPr>
      </p:pic>
      <p:pic>
        <p:nvPicPr>
          <p:cNvPr id="4" name="Picture 3" descr="Shape">
            <a:extLst>
              <a:ext uri="{FF2B5EF4-FFF2-40B4-BE49-F238E27FC236}">
                <a16:creationId xmlns:a16="http://schemas.microsoft.com/office/drawing/2014/main" id="{3773D344-FC07-C02D-77E9-40BDC10328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19284" y="273051"/>
            <a:ext cx="2148644" cy="732343"/>
          </a:xfrm>
          <a:prstGeom prst="rect">
            <a:avLst/>
          </a:prstGeom>
        </p:spPr>
      </p:pic>
    </p:spTree>
    <p:extLst>
      <p:ext uri="{BB962C8B-B14F-4D97-AF65-F5344CB8AC3E}">
        <p14:creationId xmlns:p14="http://schemas.microsoft.com/office/powerpoint/2010/main" val="417471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7B382DEC-27E9-43D3-8F15-3FC016DB72A6}"/>
              </a:ext>
            </a:extLst>
          </p:cNvPr>
          <p:cNvSpPr txBox="1"/>
          <p:nvPr userDrawn="1"/>
        </p:nvSpPr>
        <p:spPr>
          <a:xfrm>
            <a:off x="3666882" y="1083541"/>
            <a:ext cx="78397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4400" b="0" i="0" u="none" strike="noStrike" kern="1200" cap="none" spc="0" normalizeH="0" baseline="0" noProof="0" dirty="0">
                <a:ln>
                  <a:noFill/>
                </a:ln>
                <a:solidFill>
                  <a:prstClr val="white"/>
                </a:solidFill>
                <a:effectLst/>
                <a:uLnTx/>
                <a:uFillTx/>
                <a:latin typeface="Calibri" panose="020F0502020204030204"/>
                <a:ea typeface="+mn-ea"/>
                <a:cs typeface="+mn-cs"/>
              </a:rPr>
              <a:t>Energiatudományi Kutatóközpont</a:t>
            </a:r>
          </a:p>
        </p:txBody>
      </p:sp>
      <p:sp>
        <p:nvSpPr>
          <p:cNvPr id="7" name="Szövegdoboz 6">
            <a:extLst>
              <a:ext uri="{FF2B5EF4-FFF2-40B4-BE49-F238E27FC236}">
                <a16:creationId xmlns:a16="http://schemas.microsoft.com/office/drawing/2014/main" id="{C2F3BD6E-1BFD-48EB-8B95-083D02A67D4F}"/>
              </a:ext>
            </a:extLst>
          </p:cNvPr>
          <p:cNvSpPr txBox="1"/>
          <p:nvPr userDrawn="1"/>
        </p:nvSpPr>
        <p:spPr>
          <a:xfrm>
            <a:off x="948513" y="1458817"/>
            <a:ext cx="1040528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HUN-REN Centre </a:t>
            </a:r>
            <a:r>
              <a:rPr kumimoji="0" lang="hu-HU"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for</a:t>
            </a:r>
            <a:r>
              <a:rPr kumimoji="0" lang="hu-HU"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hu-HU"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Energy</a:t>
            </a:r>
            <a:r>
              <a:rPr kumimoji="0" lang="hu-HU"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Research</a:t>
            </a:r>
          </a:p>
        </p:txBody>
      </p:sp>
      <p:sp>
        <p:nvSpPr>
          <p:cNvPr id="11" name="Date Placeholder 3">
            <a:extLst>
              <a:ext uri="{FF2B5EF4-FFF2-40B4-BE49-F238E27FC236}">
                <a16:creationId xmlns:a16="http://schemas.microsoft.com/office/drawing/2014/main" id="{6BD81521-EE71-42D3-A10C-557F1EAD8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7ABE4D1-2DB0-4068-B79E-DA40C03A3EEB}" type="datetime1">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2025. 10. 08.</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Footer Placeholder 4">
            <a:extLst>
              <a:ext uri="{FF2B5EF4-FFF2-40B4-BE49-F238E27FC236}">
                <a16:creationId xmlns:a16="http://schemas.microsoft.com/office/drawing/2014/main" id="{6B38941F-F8A0-4636-AD7D-A4B4A9C727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Slide Number Placeholder 5">
            <a:extLst>
              <a:ext uri="{FF2B5EF4-FFF2-40B4-BE49-F238E27FC236}">
                <a16:creationId xmlns:a16="http://schemas.microsoft.com/office/drawing/2014/main" id="{B67F9394-8D74-4B03-9D91-DB16ACAD9A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descr="A blue and black logo&#10;&#10;Description automatically generated">
            <a:extLst>
              <a:ext uri="{FF2B5EF4-FFF2-40B4-BE49-F238E27FC236}">
                <a16:creationId xmlns:a16="http://schemas.microsoft.com/office/drawing/2014/main" id="{6D25BF66-4322-CD3C-7359-9922838F77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1444" y="284099"/>
            <a:ext cx="3368749" cy="1306278"/>
          </a:xfrm>
          <a:prstGeom prst="rect">
            <a:avLst/>
          </a:prstGeom>
        </p:spPr>
      </p:pic>
      <p:sp>
        <p:nvSpPr>
          <p:cNvPr id="2" name="Rectangle 1">
            <a:extLst>
              <a:ext uri="{FF2B5EF4-FFF2-40B4-BE49-F238E27FC236}">
                <a16:creationId xmlns:a16="http://schemas.microsoft.com/office/drawing/2014/main" id="{F51AAA4C-C811-4A38-521D-EBBD8D096E7C}"/>
              </a:ext>
            </a:extLst>
          </p:cNvPr>
          <p:cNvSpPr/>
          <p:nvPr userDrawn="1"/>
        </p:nvSpPr>
        <p:spPr>
          <a:xfrm rot="5400000">
            <a:off x="7266829" y="1932667"/>
            <a:ext cx="640080" cy="9230140"/>
          </a:xfrm>
          <a:prstGeom prst="rect">
            <a:avLst/>
          </a:prstGeom>
          <a:solidFill>
            <a:srgbClr val="45A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0000392-A7DE-6012-1250-E0D17D344F14}"/>
              </a:ext>
            </a:extLst>
          </p:cNvPr>
          <p:cNvSpPr/>
          <p:nvPr userDrawn="1"/>
        </p:nvSpPr>
        <p:spPr>
          <a:xfrm>
            <a:off x="-19879" y="5909647"/>
            <a:ext cx="2904192" cy="960019"/>
          </a:xfrm>
          <a:prstGeom prst="rect">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Triangle 8">
            <a:extLst>
              <a:ext uri="{FF2B5EF4-FFF2-40B4-BE49-F238E27FC236}">
                <a16:creationId xmlns:a16="http://schemas.microsoft.com/office/drawing/2014/main" id="{26E79D89-BB8E-6790-0680-8A7D6772B631}"/>
              </a:ext>
            </a:extLst>
          </p:cNvPr>
          <p:cNvSpPr/>
          <p:nvPr userDrawn="1"/>
        </p:nvSpPr>
        <p:spPr>
          <a:xfrm>
            <a:off x="2863637" y="5902614"/>
            <a:ext cx="965833" cy="965164"/>
          </a:xfrm>
          <a:prstGeom prst="rtTriangle">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zövegdoboz 2">
            <a:extLst>
              <a:ext uri="{FF2B5EF4-FFF2-40B4-BE49-F238E27FC236}">
                <a16:creationId xmlns:a16="http://schemas.microsoft.com/office/drawing/2014/main" id="{05747B49-686B-AC99-17B2-B30457B9D296}"/>
              </a:ext>
            </a:extLst>
          </p:cNvPr>
          <p:cNvSpPr txBox="1"/>
          <p:nvPr userDrawn="1"/>
        </p:nvSpPr>
        <p:spPr>
          <a:xfrm>
            <a:off x="8902148" y="5824817"/>
            <a:ext cx="32004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Research. </a:t>
            </a:r>
            <a:r>
              <a:rPr kumimoji="0" lang="hu-HU"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Innovation</a:t>
            </a:r>
            <a:r>
              <a:rPr kumimoji="0" lang="hu-H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hu-HU"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Impact</a:t>
            </a:r>
            <a:r>
              <a:rPr kumimoji="0" lang="hu-H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5" name="Picture 14" descr="A blue green and black hexagon logo&#10;&#10;Description automatically generated">
            <a:extLst>
              <a:ext uri="{FF2B5EF4-FFF2-40B4-BE49-F238E27FC236}">
                <a16:creationId xmlns:a16="http://schemas.microsoft.com/office/drawing/2014/main" id="{2E746F46-F074-5BF6-D13A-A1DF33CDEA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164" y="535387"/>
            <a:ext cx="2877029" cy="660570"/>
          </a:xfrm>
          <a:prstGeom prst="rect">
            <a:avLst/>
          </a:prstGeom>
        </p:spPr>
      </p:pic>
      <p:pic>
        <p:nvPicPr>
          <p:cNvPr id="4" name="Picture 3" descr="Shape">
            <a:extLst>
              <a:ext uri="{FF2B5EF4-FFF2-40B4-BE49-F238E27FC236}">
                <a16:creationId xmlns:a16="http://schemas.microsoft.com/office/drawing/2014/main" id="{677C41D4-8F3E-659C-158A-030D12713B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66161" y="363172"/>
            <a:ext cx="2877030" cy="980606"/>
          </a:xfrm>
          <a:prstGeom prst="rect">
            <a:avLst/>
          </a:prstGeom>
        </p:spPr>
      </p:pic>
    </p:spTree>
    <p:extLst>
      <p:ext uri="{BB962C8B-B14F-4D97-AF65-F5344CB8AC3E}">
        <p14:creationId xmlns:p14="http://schemas.microsoft.com/office/powerpoint/2010/main" val="2733850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D8327684-76F2-4C13-B677-AE3CD540A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332E6A-473C-4B26-95A8-777A7C96CA99}" type="datetime1">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2025. 10. 08.</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a:extLst>
              <a:ext uri="{FF2B5EF4-FFF2-40B4-BE49-F238E27FC236}">
                <a16:creationId xmlns:a16="http://schemas.microsoft.com/office/drawing/2014/main" id="{FE66AD04-395A-4A8D-A588-9A580A90E1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8FBACF0A-5F9B-42F1-B0F5-F57343EB03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1FB3B27-4F2C-6719-73EF-75BA47ADEA16}"/>
              </a:ext>
            </a:extLst>
          </p:cNvPr>
          <p:cNvSpPr/>
          <p:nvPr userDrawn="1"/>
        </p:nvSpPr>
        <p:spPr>
          <a:xfrm rot="5400000">
            <a:off x="6778904" y="-4926956"/>
            <a:ext cx="509289" cy="10340051"/>
          </a:xfrm>
          <a:prstGeom prst="rect">
            <a:avLst/>
          </a:prstGeom>
          <a:solidFill>
            <a:srgbClr val="45A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82D370E-D970-94B2-976F-749849D6417B}"/>
              </a:ext>
            </a:extLst>
          </p:cNvPr>
          <p:cNvSpPr/>
          <p:nvPr userDrawn="1"/>
        </p:nvSpPr>
        <p:spPr>
          <a:xfrm>
            <a:off x="-10899" y="-11574"/>
            <a:ext cx="1689225" cy="810228"/>
          </a:xfrm>
          <a:prstGeom prst="rect">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D11ADD7B-D68A-A10E-AD27-CAECBC41A684}"/>
              </a:ext>
            </a:extLst>
          </p:cNvPr>
          <p:cNvSpPr/>
          <p:nvPr userDrawn="1"/>
        </p:nvSpPr>
        <p:spPr>
          <a:xfrm rot="5400000">
            <a:off x="1753222" y="-86471"/>
            <a:ext cx="810228" cy="960020"/>
          </a:xfrm>
          <a:prstGeom prst="rtTriangle">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black and white logo&#10;&#10;Description automatically generated">
            <a:extLst>
              <a:ext uri="{FF2B5EF4-FFF2-40B4-BE49-F238E27FC236}">
                <a16:creationId xmlns:a16="http://schemas.microsoft.com/office/drawing/2014/main" id="{4805DEFF-DA10-6B9B-596F-35AF1960F3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079" y="138893"/>
            <a:ext cx="1165653" cy="442900"/>
          </a:xfrm>
          <a:prstGeom prst="rect">
            <a:avLst/>
          </a:prstGeom>
        </p:spPr>
      </p:pic>
      <p:pic>
        <p:nvPicPr>
          <p:cNvPr id="3" name="Picture 2" descr="Text">
            <a:extLst>
              <a:ext uri="{FF2B5EF4-FFF2-40B4-BE49-F238E27FC236}">
                <a16:creationId xmlns:a16="http://schemas.microsoft.com/office/drawing/2014/main" id="{33154768-6A88-8680-8E2E-CF92B49845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45253" y="95805"/>
            <a:ext cx="1284677" cy="318439"/>
          </a:xfrm>
          <a:prstGeom prst="rect">
            <a:avLst/>
          </a:prstGeom>
        </p:spPr>
      </p:pic>
    </p:spTree>
    <p:extLst>
      <p:ext uri="{BB962C8B-B14F-4D97-AF65-F5344CB8AC3E}">
        <p14:creationId xmlns:p14="http://schemas.microsoft.com/office/powerpoint/2010/main" val="1300648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8D82CFFB-F19F-4966-BE5C-C6E4FCBD1F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0DCBAF0-44DD-4D7F-97C8-5CD6863DF389}" type="datetime1">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2025. 10. 08.</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oter Placeholder 4">
            <a:extLst>
              <a:ext uri="{FF2B5EF4-FFF2-40B4-BE49-F238E27FC236}">
                <a16:creationId xmlns:a16="http://schemas.microsoft.com/office/drawing/2014/main" id="{8B656DB6-A53C-4CBA-9794-8432A178C4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5">
            <a:extLst>
              <a:ext uri="{FF2B5EF4-FFF2-40B4-BE49-F238E27FC236}">
                <a16:creationId xmlns:a16="http://schemas.microsoft.com/office/drawing/2014/main" id="{0BB2FA2D-4590-4BAC-901B-71975D4BE4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Date Placeholder 3">
            <a:extLst>
              <a:ext uri="{FF2B5EF4-FFF2-40B4-BE49-F238E27FC236}">
                <a16:creationId xmlns:a16="http://schemas.microsoft.com/office/drawing/2014/main" id="{28A6F38F-4A1D-040D-42C4-E3ACD343B8A4}"/>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hu-H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A1A2F34-5412-4F40-A4DB-B7B98A06672C}" type="datetimeFigureOut">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2025. 10. 08.</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Slide Number Placeholder 5">
            <a:extLst>
              <a:ext uri="{FF2B5EF4-FFF2-40B4-BE49-F238E27FC236}">
                <a16:creationId xmlns:a16="http://schemas.microsoft.com/office/drawing/2014/main" id="{5ADA406E-AA8D-CE70-D827-43CF1B9E3DFE}"/>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hu-H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CDD9F45-D03A-23DF-2940-D2F2662D2FB5}"/>
              </a:ext>
            </a:extLst>
          </p:cNvPr>
          <p:cNvSpPr/>
          <p:nvPr userDrawn="1"/>
        </p:nvSpPr>
        <p:spPr>
          <a:xfrm rot="5400000">
            <a:off x="7266829" y="1932667"/>
            <a:ext cx="640080" cy="9230140"/>
          </a:xfrm>
          <a:prstGeom prst="rect">
            <a:avLst/>
          </a:prstGeom>
          <a:solidFill>
            <a:srgbClr val="45A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9722FF1-E2D9-388B-D332-646FBB91A69B}"/>
              </a:ext>
            </a:extLst>
          </p:cNvPr>
          <p:cNvSpPr/>
          <p:nvPr userDrawn="1"/>
        </p:nvSpPr>
        <p:spPr>
          <a:xfrm>
            <a:off x="-19879" y="5909647"/>
            <a:ext cx="2904192" cy="960019"/>
          </a:xfrm>
          <a:prstGeom prst="rect">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Triangle 15">
            <a:extLst>
              <a:ext uri="{FF2B5EF4-FFF2-40B4-BE49-F238E27FC236}">
                <a16:creationId xmlns:a16="http://schemas.microsoft.com/office/drawing/2014/main" id="{2D98586D-824D-7DE1-B0F5-39DD853EAC45}"/>
              </a:ext>
            </a:extLst>
          </p:cNvPr>
          <p:cNvSpPr/>
          <p:nvPr userDrawn="1"/>
        </p:nvSpPr>
        <p:spPr>
          <a:xfrm>
            <a:off x="2863637" y="5902614"/>
            <a:ext cx="965833" cy="965164"/>
          </a:xfrm>
          <a:prstGeom prst="rtTriangle">
            <a:avLst/>
          </a:prstGeom>
          <a:solidFill>
            <a:srgbClr val="114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zövegdoboz 2">
            <a:extLst>
              <a:ext uri="{FF2B5EF4-FFF2-40B4-BE49-F238E27FC236}">
                <a16:creationId xmlns:a16="http://schemas.microsoft.com/office/drawing/2014/main" id="{7EAE434B-0EAC-8B18-0D0C-69DA98343DDE}"/>
              </a:ext>
            </a:extLst>
          </p:cNvPr>
          <p:cNvSpPr txBox="1"/>
          <p:nvPr userDrawn="1"/>
        </p:nvSpPr>
        <p:spPr>
          <a:xfrm>
            <a:off x="2971799" y="457113"/>
            <a:ext cx="646311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HUN-REN Centre </a:t>
            </a:r>
            <a:r>
              <a:rPr kumimoji="0" lang="hu-HU"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for</a:t>
            </a:r>
            <a:r>
              <a:rPr kumimoji="0" lang="hu-HU"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hu-HU" sz="2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Energy</a:t>
            </a:r>
            <a:r>
              <a:rPr kumimoji="0" lang="hu-HU"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Research</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C13DE22C-09BE-54A9-0A1A-DF5EEFF00E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3987" y="457113"/>
            <a:ext cx="1846886" cy="425216"/>
          </a:xfrm>
          <a:prstGeom prst="rect">
            <a:avLst/>
          </a:prstGeom>
        </p:spPr>
      </p:pic>
      <p:pic>
        <p:nvPicPr>
          <p:cNvPr id="4" name="Picture 3" descr="Shape">
            <a:extLst>
              <a:ext uri="{FF2B5EF4-FFF2-40B4-BE49-F238E27FC236}">
                <a16:creationId xmlns:a16="http://schemas.microsoft.com/office/drawing/2014/main" id="{3773D344-FC07-C02D-77E9-40BDC10328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19284" y="273051"/>
            <a:ext cx="2148644" cy="732343"/>
          </a:xfrm>
          <a:prstGeom prst="rect">
            <a:avLst/>
          </a:prstGeom>
        </p:spPr>
      </p:pic>
    </p:spTree>
    <p:extLst>
      <p:ext uri="{BB962C8B-B14F-4D97-AF65-F5344CB8AC3E}">
        <p14:creationId xmlns:p14="http://schemas.microsoft.com/office/powerpoint/2010/main" val="3274841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09B5F-02E0-F7FC-D73A-A3F714EB4E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2528B5-E614-A7D3-2800-FCD75F4DE4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14CBE6-38CF-BBF5-3CCC-E676D5BF5576}"/>
              </a:ext>
            </a:extLst>
          </p:cNvPr>
          <p:cNvSpPr>
            <a:spLocks noGrp="1"/>
          </p:cNvSpPr>
          <p:nvPr>
            <p:ph type="dt" sz="half" idx="10"/>
          </p:nvPr>
        </p:nvSpPr>
        <p:spPr/>
        <p:txBody>
          <a:bodyPr/>
          <a:lstStyle/>
          <a:p>
            <a:fld id="{9676F47B-4806-4C82-88E0-B0EAD389CA66}" type="datetimeFigureOut">
              <a:rPr lang="en-US" smtClean="0"/>
              <a:t>10/8/2025</a:t>
            </a:fld>
            <a:endParaRPr lang="en-US"/>
          </a:p>
        </p:txBody>
      </p:sp>
      <p:sp>
        <p:nvSpPr>
          <p:cNvPr id="5" name="Footer Placeholder 4">
            <a:extLst>
              <a:ext uri="{FF2B5EF4-FFF2-40B4-BE49-F238E27FC236}">
                <a16:creationId xmlns:a16="http://schemas.microsoft.com/office/drawing/2014/main" id="{9EFCD8EE-ACFD-4B37-3F5F-D082CF41E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E1E0A-7F05-B10A-39AE-79F83A47EE33}"/>
              </a:ext>
            </a:extLst>
          </p:cNvPr>
          <p:cNvSpPr>
            <a:spLocks noGrp="1"/>
          </p:cNvSpPr>
          <p:nvPr>
            <p:ph type="sldNum" sz="quarter" idx="12"/>
          </p:nvPr>
        </p:nvSpPr>
        <p:spPr/>
        <p:txBody>
          <a:bodyPr/>
          <a:lstStyle/>
          <a:p>
            <a:fld id="{E2E3EF8E-86EC-45B3-8B2A-51214985EA0F}" type="slidenum">
              <a:rPr lang="en-US" smtClean="0"/>
              <a:t>‹#›</a:t>
            </a:fld>
            <a:endParaRPr lang="en-US"/>
          </a:p>
        </p:txBody>
      </p:sp>
    </p:spTree>
    <p:extLst>
      <p:ext uri="{BB962C8B-B14F-4D97-AF65-F5344CB8AC3E}">
        <p14:creationId xmlns:p14="http://schemas.microsoft.com/office/powerpoint/2010/main" val="20263239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u-H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D028B5-7EB8-4BDF-889E-6E09E7EC42D1}" type="datetime1">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2025. 10. 08.</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490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u-H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D028B5-7EB8-4BDF-889E-6E09E7EC42D1}" type="datetime1">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2025. 10. 08.</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74238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 Id="rId5" Type="http://schemas.openxmlformats.org/officeDocument/2006/relationships/image" Target="../media/image34.tiff"/><Relationship Id="rId4" Type="http://schemas.openxmlformats.org/officeDocument/2006/relationships/image" Target="../media/image33.tif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8.jpe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10.wdp"/><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04875" y="1590676"/>
            <a:ext cx="10534650" cy="4076700"/>
          </a:xfrm>
          <a:solidFill>
            <a:schemeClr val="bg1"/>
          </a:solidFill>
        </p:spPr>
        <p:txBody>
          <a:bodyPr>
            <a:normAutofit fontScale="90000"/>
          </a:bodyPr>
          <a:lstStyle/>
          <a:p>
            <a:pPr algn="ctr"/>
            <a:r>
              <a:rPr lang="hu-HU" sz="6700" b="1" dirty="0" smtClean="0">
                <a:solidFill>
                  <a:srgbClr val="0070C0"/>
                </a:solidFill>
                <a:latin typeface="+mn-lt"/>
              </a:rPr>
              <a:t>T</a:t>
            </a:r>
            <a:r>
              <a:rPr lang="en-US" sz="6700" b="1" dirty="0" err="1" smtClean="0">
                <a:solidFill>
                  <a:srgbClr val="0070C0"/>
                </a:solidFill>
                <a:latin typeface="+mn-lt"/>
              </a:rPr>
              <a:t>esting</a:t>
            </a:r>
            <a:r>
              <a:rPr lang="en-US" sz="6700" b="1" dirty="0" smtClean="0">
                <a:solidFill>
                  <a:srgbClr val="0070C0"/>
                </a:solidFill>
                <a:latin typeface="+mn-lt"/>
              </a:rPr>
              <a:t>-simulation of pellet-cladding mechanical interaction with ATF claddings</a:t>
            </a:r>
            <a:r>
              <a:rPr lang="hu-HU" sz="6700" b="1" dirty="0" smtClean="0">
                <a:solidFill>
                  <a:srgbClr val="0070C0"/>
                </a:solidFill>
                <a:latin typeface="+mn-lt"/>
              </a:rPr>
              <a:t/>
            </a:r>
            <a:br>
              <a:rPr lang="hu-HU" sz="6700" b="1" dirty="0" smtClean="0">
                <a:solidFill>
                  <a:srgbClr val="0070C0"/>
                </a:solidFill>
                <a:latin typeface="+mn-lt"/>
              </a:rPr>
            </a:br>
            <a:r>
              <a:rPr lang="hu-HU" sz="4000" dirty="0" err="1"/>
              <a:t>Hamidreza</a:t>
            </a:r>
            <a:r>
              <a:rPr lang="hu-HU" sz="4000" dirty="0"/>
              <a:t> </a:t>
            </a:r>
            <a:r>
              <a:rPr lang="hu-HU" sz="4000" dirty="0" err="1"/>
              <a:t>Yousefi</a:t>
            </a:r>
            <a:r>
              <a:rPr lang="hu-HU" sz="4000" dirty="0"/>
              <a:t>, </a:t>
            </a:r>
            <a:r>
              <a:rPr lang="hu-HU" sz="4000" u="sng" dirty="0" smtClean="0"/>
              <a:t>Márton Király</a:t>
            </a:r>
            <a:r>
              <a:rPr lang="hu-HU" sz="4000" dirty="0" smtClean="0"/>
              <a:t>, Zoltán </a:t>
            </a:r>
            <a:r>
              <a:rPr lang="hu-HU" sz="4000" dirty="0" err="1" smtClean="0"/>
              <a:t>Hózer</a:t>
            </a:r>
            <a:r>
              <a:rPr lang="hu-HU" sz="4000" dirty="0" smtClean="0"/>
              <a:t>, Márta </a:t>
            </a:r>
            <a:r>
              <a:rPr lang="hu-HU" sz="4000" dirty="0"/>
              <a:t>Horváth, Erzsébet Perez-Feró, Tamás </a:t>
            </a:r>
            <a:r>
              <a:rPr lang="hu-HU" sz="4000" dirty="0" err="1"/>
              <a:t>Novotny</a:t>
            </a:r>
            <a:r>
              <a:rPr lang="hu-HU" sz="4000" dirty="0"/>
              <a:t>, </a:t>
            </a:r>
            <a:r>
              <a:rPr lang="hu-HU" sz="4000" dirty="0" smtClean="0"/>
              <a:t>Nóra Vér </a:t>
            </a:r>
            <a:br>
              <a:rPr lang="hu-HU" sz="4000" dirty="0" smtClean="0"/>
            </a:br>
            <a:r>
              <a:rPr lang="hu-HU" sz="3600" dirty="0" smtClean="0"/>
              <a:t/>
            </a:r>
            <a:br>
              <a:rPr lang="hu-HU" sz="3600" dirty="0" smtClean="0"/>
            </a:br>
            <a:r>
              <a:rPr lang="hu-HU" sz="3100" dirty="0" smtClean="0"/>
              <a:t>IAEA </a:t>
            </a:r>
            <a:r>
              <a:rPr lang="en-US" sz="3100" dirty="0" smtClean="0"/>
              <a:t>Technical </a:t>
            </a:r>
            <a:r>
              <a:rPr lang="en-US" sz="3100" dirty="0"/>
              <a:t>Meeting on Advanced Technology </a:t>
            </a:r>
            <a:r>
              <a:rPr lang="en-US" sz="3100" dirty="0" smtClean="0"/>
              <a:t>Fuels,</a:t>
            </a:r>
            <a:r>
              <a:rPr lang="hu-HU" sz="3100" dirty="0" smtClean="0"/>
              <a:t> </a:t>
            </a:r>
            <a:r>
              <a:rPr lang="hu-HU" sz="3100" dirty="0" err="1" smtClean="0"/>
              <a:t>October</a:t>
            </a:r>
            <a:r>
              <a:rPr lang="hu-HU" sz="3100" dirty="0" smtClean="0"/>
              <a:t> 2025</a:t>
            </a:r>
            <a:endParaRPr lang="en-GB" sz="3100" dirty="0"/>
          </a:p>
        </p:txBody>
      </p:sp>
    </p:spTree>
    <p:extLst>
      <p:ext uri="{BB962C8B-B14F-4D97-AF65-F5344CB8AC3E}">
        <p14:creationId xmlns:p14="http://schemas.microsoft.com/office/powerpoint/2010/main" val="2374375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zövegdoboz 8">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conditions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zövegdoboz 6">
            <a:extLst>
              <a:ext uri="{FF2B5EF4-FFF2-40B4-BE49-F238E27FC236}">
                <a16:creationId xmlns:a16="http://schemas.microsoft.com/office/drawing/2014/main" id="{B8FDD6A2-31F6-4F23-80FB-69E75D06B7BC}"/>
              </a:ext>
            </a:extLst>
          </p:cNvPr>
          <p:cNvSpPr txBox="1"/>
          <p:nvPr/>
        </p:nvSpPr>
        <p:spPr>
          <a:xfrm>
            <a:off x="897731" y="792957"/>
            <a:ext cx="1089422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test procedure was the following: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INSTRON 1195 type universal testing machine was started and the load cell was calibrated (50 </a:t>
            </a:r>
            <a:r>
              <a:rPr kumimoji="0" lang="en-GB" sz="3200" b="0" i="0" u="none" strike="noStrike" kern="1200" cap="none" spc="0" normalizeH="0" baseline="0" noProof="0" dirty="0" err="1">
                <a:ln>
                  <a:noFill/>
                </a:ln>
                <a:solidFill>
                  <a:prstClr val="black"/>
                </a:solidFill>
                <a:effectLst/>
                <a:uLnTx/>
                <a:uFillTx/>
                <a:latin typeface="Calibri" panose="020F0502020204030204"/>
                <a:ea typeface="+mn-ea"/>
                <a:cs typeface="+mn-cs"/>
              </a:rPr>
              <a:t>kN</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mandrels were assembled and tied together with a spring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extensions were fixed to the crosshead and the load cell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furnaces were assembled and fixed to these extensions, the thermocouples were fixed and connected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mandrels and the spike were fixed to the extensions and a high temperature graphite-based grease was applied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first sample was put on the mandrels and the spike was lowered to achieve contact at zero force, the </a:t>
            </a:r>
            <a:r>
              <a:rPr kumimoji="0" lang="en-GB" sz="3200" b="0" i="0" u="none" strike="noStrike" kern="1200" cap="none" spc="0" normalizeH="0" baseline="0" noProof="0" dirty="0" err="1">
                <a:ln>
                  <a:noFill/>
                </a:ln>
                <a:solidFill>
                  <a:prstClr val="black"/>
                </a:solidFill>
                <a:effectLst/>
                <a:uLnTx/>
                <a:uFillTx/>
                <a:latin typeface="Calibri" panose="020F0502020204030204"/>
                <a:ea typeface="+mn-ea"/>
                <a:cs typeface="+mn-cs"/>
              </a:rPr>
              <a:t>corrent</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alignment of the mandrels and the spike was checked</a:t>
            </a:r>
          </a:p>
        </p:txBody>
      </p:sp>
    </p:spTree>
    <p:extLst>
      <p:ext uri="{BB962C8B-B14F-4D97-AF65-F5344CB8AC3E}">
        <p14:creationId xmlns:p14="http://schemas.microsoft.com/office/powerpoint/2010/main" val="8346932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zövegdoboz 8">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conditions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zövegdoboz 6">
            <a:extLst>
              <a:ext uri="{FF2B5EF4-FFF2-40B4-BE49-F238E27FC236}">
                <a16:creationId xmlns:a16="http://schemas.microsoft.com/office/drawing/2014/main" id="{B8FDD6A2-31F6-4F23-80FB-69E75D06B7BC}"/>
              </a:ext>
            </a:extLst>
          </p:cNvPr>
          <p:cNvSpPr txBox="1"/>
          <p:nvPr/>
        </p:nvSpPr>
        <p:spPr>
          <a:xfrm>
            <a:off x="897731" y="792957"/>
            <a:ext cx="10941844"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test procedure was the following: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furnace was closed and the controllers were set to 300 °C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power supply units were turned on, the heating started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testing machine was set to the measurement range      </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(0-10 </a:t>
            </a:r>
            <a:r>
              <a:rPr kumimoji="0" lang="en-GB" sz="3200" b="0" i="0" u="none" strike="noStrike" kern="1200" cap="none" spc="0" normalizeH="0" baseline="0" noProof="0" dirty="0" err="1">
                <a:ln>
                  <a:noFill/>
                </a:ln>
                <a:solidFill>
                  <a:prstClr val="black"/>
                </a:solidFill>
                <a:effectLst/>
                <a:uLnTx/>
                <a:uFillTx/>
                <a:latin typeface="Calibri" panose="020F0502020204030204"/>
                <a:ea typeface="+mn-ea"/>
                <a:cs typeface="+mn-cs"/>
              </a:rPr>
              <a:t>kN</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and the crosshead speed (0.5 mm/min),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After reaching 300 °C, a hold time of 10 minutes before each test ensured that the whole apparatus and the samples reached the equilibrium temperature (&lt; ±5 °C)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length and diameter of each sample was measured, the name of the sample was registered in the data acquisition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test started by enabling the crosshead and the acquisition</a:t>
            </a:r>
          </a:p>
        </p:txBody>
      </p:sp>
    </p:spTree>
    <p:extLst>
      <p:ext uri="{BB962C8B-B14F-4D97-AF65-F5344CB8AC3E}">
        <p14:creationId xmlns:p14="http://schemas.microsoft.com/office/powerpoint/2010/main" val="2115967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zövegdoboz 8">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conditions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zövegdoboz 6">
            <a:extLst>
              <a:ext uri="{FF2B5EF4-FFF2-40B4-BE49-F238E27FC236}">
                <a16:creationId xmlns:a16="http://schemas.microsoft.com/office/drawing/2014/main" id="{B8FDD6A2-31F6-4F23-80FB-69E75D06B7BC}"/>
              </a:ext>
            </a:extLst>
          </p:cNvPr>
          <p:cNvSpPr txBox="1"/>
          <p:nvPr/>
        </p:nvSpPr>
        <p:spPr>
          <a:xfrm>
            <a:off x="897731" y="792957"/>
            <a:ext cx="1089422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test procedure was the following: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At low force the mandrel segments and the sample could move and align, the timer was only started after reaching   300 N (1000 N for the room temperature reference tests)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11 minutes corresponded to the 5% total average inner diameter increase, elastic and plastic deformation</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(11x1 min)</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At the end the crosshead was stopped and the direction was reversed, the spike was pulled out from the interconnected mandrels, then it moved out of the furnace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 furnace was opened and the samples were changed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There were timer switches attached to the furnace controllers that stopped them while the furnace was open (overshoot)</a:t>
            </a:r>
          </a:p>
        </p:txBody>
      </p:sp>
    </p:spTree>
    <p:extLst>
      <p:ext uri="{BB962C8B-B14F-4D97-AF65-F5344CB8AC3E}">
        <p14:creationId xmlns:p14="http://schemas.microsoft.com/office/powerpoint/2010/main" val="27487562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Kép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80924" y="683662"/>
            <a:ext cx="2592000" cy="5760000"/>
          </a:xfrm>
          <a:prstGeom prst="rect">
            <a:avLst/>
          </a:prstGeom>
        </p:spPr>
      </p:pic>
      <p:pic>
        <p:nvPicPr>
          <p:cNvPr id="8" name="Kép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08567" y="683662"/>
            <a:ext cx="2171914" cy="2880000"/>
          </a:xfrm>
          <a:prstGeom prst="rect">
            <a:avLst/>
          </a:prstGeom>
        </p:spPr>
      </p:pic>
      <p:pic>
        <p:nvPicPr>
          <p:cNvPr id="9" name="Kép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48971" y="683662"/>
            <a:ext cx="3163464" cy="5760000"/>
          </a:xfrm>
          <a:prstGeom prst="rect">
            <a:avLst/>
          </a:prstGeom>
        </p:spPr>
      </p:pic>
      <p:pic>
        <p:nvPicPr>
          <p:cNvPr id="10" name="Kép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08568" y="3563662"/>
            <a:ext cx="2171914" cy="2880000"/>
          </a:xfrm>
          <a:prstGeom prst="rect">
            <a:avLst/>
          </a:prstGeom>
        </p:spPr>
      </p:pic>
      <p:sp>
        <p:nvSpPr>
          <p:cNvPr id="13" name="Szövegdoboz 12">
            <a:extLst>
              <a:ext uri="{FF2B5EF4-FFF2-40B4-BE49-F238E27FC236}">
                <a16:creationId xmlns:a16="http://schemas.microsoft.com/office/drawing/2014/main" id="{B8FDD6A2-31F6-4F23-80FB-69E75D06B7BC}"/>
              </a:ext>
            </a:extLst>
          </p:cNvPr>
          <p:cNvSpPr txBox="1"/>
          <p:nvPr/>
        </p:nvSpPr>
        <p:spPr>
          <a:xfrm>
            <a:off x="561976" y="792957"/>
            <a:ext cx="3146590" cy="550920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grease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reapplied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start of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each</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day</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All</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samples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tested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successfully</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One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mandrel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segment</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broke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while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pulling</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out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spike</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Szövegdoboz 13">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conditions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5215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Szövegdoboz 12">
            <a:extLst>
              <a:ext uri="{FF2B5EF4-FFF2-40B4-BE49-F238E27FC236}">
                <a16:creationId xmlns:a16="http://schemas.microsoft.com/office/drawing/2014/main" id="{B8FDD6A2-31F6-4F23-80FB-69E75D06B7BC}"/>
              </a:ext>
            </a:extLst>
          </p:cNvPr>
          <p:cNvSpPr txBox="1"/>
          <p:nvPr/>
        </p:nvSpPr>
        <p:spPr>
          <a:xfrm>
            <a:off x="561976" y="792957"/>
            <a:ext cx="3955160" cy="6001643"/>
          </a:xfrm>
          <a:prstGeom prst="rect">
            <a:avLst/>
          </a:prstGeom>
          <a:noFill/>
        </p:spPr>
        <p:txBody>
          <a:bodyPr wrap="square" rtlCol="0">
            <a:spAutoFit/>
          </a:bodyPr>
          <a:lstStyle/>
          <a:p>
            <a:pPr marL="457200" lvl="0" indent="-457200">
              <a:buFont typeface="Arial" panose="020B0604020202020204" pitchFamily="34" charset="0"/>
              <a:buChar char="•"/>
              <a:defRPr/>
            </a:pPr>
            <a:r>
              <a:rPr lang="en-US" sz="3200" dirty="0" smtClean="0">
                <a:solidFill>
                  <a:prstClr val="black"/>
                </a:solidFill>
              </a:rPr>
              <a:t>15 </a:t>
            </a:r>
            <a:r>
              <a:rPr lang="en-US" sz="3200" dirty="0">
                <a:solidFill>
                  <a:prstClr val="black"/>
                </a:solidFill>
              </a:rPr>
              <a:t>tests were completed with </a:t>
            </a:r>
            <a:r>
              <a:rPr lang="en-US" sz="3200" dirty="0" smtClean="0">
                <a:solidFill>
                  <a:prstClr val="black"/>
                </a:solidFill>
              </a:rPr>
              <a:t>the</a:t>
            </a:r>
            <a:r>
              <a:rPr lang="hu-HU" sz="3200" dirty="0" smtClean="0">
                <a:solidFill>
                  <a:prstClr val="black"/>
                </a:solidFill>
              </a:rPr>
              <a:t> </a:t>
            </a:r>
            <a:r>
              <a:rPr lang="hu-HU" sz="3200" dirty="0" err="1" smtClean="0">
                <a:solidFill>
                  <a:prstClr val="black"/>
                </a:solidFill>
              </a:rPr>
              <a:t>available</a:t>
            </a:r>
            <a:r>
              <a:rPr lang="en-US" sz="3200" dirty="0" smtClean="0">
                <a:solidFill>
                  <a:prstClr val="black"/>
                </a:solidFill>
              </a:rPr>
              <a:t> </a:t>
            </a:r>
            <a:r>
              <a:rPr lang="en-US" sz="3200" dirty="0">
                <a:solidFill>
                  <a:prstClr val="black"/>
                </a:solidFill>
              </a:rPr>
              <a:t>materials</a:t>
            </a:r>
          </a:p>
          <a:p>
            <a:pPr marL="457200" lvl="0" indent="-457200">
              <a:buFont typeface="Arial" panose="020B0604020202020204" pitchFamily="34" charset="0"/>
              <a:buChar char="•"/>
              <a:defRPr/>
            </a:pPr>
            <a:r>
              <a:rPr lang="en-US" sz="3200" dirty="0">
                <a:solidFill>
                  <a:prstClr val="black"/>
                </a:solidFill>
              </a:rPr>
              <a:t>Only two samples were tested with </a:t>
            </a:r>
            <a:r>
              <a:rPr lang="en-US" sz="3200" dirty="0" smtClean="0">
                <a:solidFill>
                  <a:prstClr val="black"/>
                </a:solidFill>
              </a:rPr>
              <a:t>step</a:t>
            </a:r>
            <a:r>
              <a:rPr lang="hu-HU" sz="3200" dirty="0" err="1" smtClean="0">
                <a:solidFill>
                  <a:prstClr val="black"/>
                </a:solidFill>
              </a:rPr>
              <a:t>wise</a:t>
            </a:r>
            <a:r>
              <a:rPr lang="hu-HU" sz="3200" dirty="0" smtClean="0">
                <a:solidFill>
                  <a:prstClr val="black"/>
                </a:solidFill>
              </a:rPr>
              <a:t> </a:t>
            </a:r>
            <a:r>
              <a:rPr lang="en-US" sz="3200" dirty="0" smtClean="0">
                <a:solidFill>
                  <a:prstClr val="black"/>
                </a:solidFill>
              </a:rPr>
              <a:t>loading </a:t>
            </a:r>
            <a:r>
              <a:rPr lang="en-US" sz="3200" dirty="0">
                <a:solidFill>
                  <a:prstClr val="black"/>
                </a:solidFill>
              </a:rPr>
              <a:t>as there was limited materials available</a:t>
            </a:r>
          </a:p>
          <a:p>
            <a:pPr marL="457200" lvl="0" indent="-457200">
              <a:buFont typeface="Arial" panose="020B0604020202020204" pitchFamily="34" charset="0"/>
              <a:buChar char="•"/>
              <a:defRPr/>
            </a:pPr>
            <a:r>
              <a:rPr lang="en-US" sz="3200" dirty="0">
                <a:solidFill>
                  <a:prstClr val="black"/>
                </a:solidFill>
              </a:rPr>
              <a:t>The tested samples were sent to post-test measurements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Szövegdoboz 13">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smtClean="0">
                <a:ln>
                  <a:noFill/>
                </a:ln>
                <a:solidFill>
                  <a:prstClr val="white"/>
                </a:solidFill>
                <a:effectLst/>
                <a:uLnTx/>
                <a:uFillTx/>
                <a:latin typeface="Calibri" panose="020F0502020204030204"/>
                <a:ea typeface="+mn-ea"/>
                <a:cs typeface="+mn-cs"/>
              </a:rPr>
              <a:t>matrix</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1" name="Táblázat 10"/>
          <p:cNvGraphicFramePr>
            <a:graphicFrameLocks noGrp="1"/>
          </p:cNvGraphicFramePr>
          <p:nvPr>
            <p:extLst/>
          </p:nvPr>
        </p:nvGraphicFramePr>
        <p:xfrm>
          <a:off x="4615564" y="1363790"/>
          <a:ext cx="7380000" cy="5347680"/>
        </p:xfrm>
        <a:graphic>
          <a:graphicData uri="http://schemas.openxmlformats.org/drawingml/2006/table">
            <a:tbl>
              <a:tblPr firstRow="1" firstCol="1" bandRow="1">
                <a:tableStyleId>{5C22544A-7EE6-4342-B048-85BDC9FD1C3A}</a:tableStyleId>
              </a:tblPr>
              <a:tblGrid>
                <a:gridCol w="1260000">
                  <a:extLst>
                    <a:ext uri="{9D8B030D-6E8A-4147-A177-3AD203B41FA5}">
                      <a16:colId xmlns:a16="http://schemas.microsoft.com/office/drawing/2014/main" val="3967756917"/>
                    </a:ext>
                  </a:extLst>
                </a:gridCol>
                <a:gridCol w="1080000">
                  <a:extLst>
                    <a:ext uri="{9D8B030D-6E8A-4147-A177-3AD203B41FA5}">
                      <a16:colId xmlns:a16="http://schemas.microsoft.com/office/drawing/2014/main" val="1464939229"/>
                    </a:ext>
                  </a:extLst>
                </a:gridCol>
                <a:gridCol w="1080000">
                  <a:extLst>
                    <a:ext uri="{9D8B030D-6E8A-4147-A177-3AD203B41FA5}">
                      <a16:colId xmlns:a16="http://schemas.microsoft.com/office/drawing/2014/main" val="2759506363"/>
                    </a:ext>
                  </a:extLst>
                </a:gridCol>
                <a:gridCol w="1080000">
                  <a:extLst>
                    <a:ext uri="{9D8B030D-6E8A-4147-A177-3AD203B41FA5}">
                      <a16:colId xmlns:a16="http://schemas.microsoft.com/office/drawing/2014/main" val="4205096769"/>
                    </a:ext>
                  </a:extLst>
                </a:gridCol>
                <a:gridCol w="1440000">
                  <a:extLst>
                    <a:ext uri="{9D8B030D-6E8A-4147-A177-3AD203B41FA5}">
                      <a16:colId xmlns:a16="http://schemas.microsoft.com/office/drawing/2014/main" val="2458495202"/>
                    </a:ext>
                  </a:extLst>
                </a:gridCol>
                <a:gridCol w="1440000">
                  <a:extLst>
                    <a:ext uri="{9D8B030D-6E8A-4147-A177-3AD203B41FA5}">
                      <a16:colId xmlns:a16="http://schemas.microsoft.com/office/drawing/2014/main" val="2056779599"/>
                    </a:ext>
                  </a:extLst>
                </a:gridCol>
              </a:tblGrid>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Sample No.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Supplier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Base material</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Coating</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Temperature (°C)</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Comments</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837338982"/>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OPZ-M3</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3677661663"/>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OPZ-M4</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369767233"/>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OPZCR-M1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3984237325"/>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OPZCR-M7</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1616528027"/>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OPZCR-M8</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2340096848"/>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OPZCR-M9</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20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stepwise loading</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1651446456"/>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OPZCR-M10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stepwise loading</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225608667"/>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EI-M1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3320771398"/>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EI-M2</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1721601139"/>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ECRI-M1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3063186182"/>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ECRI-M2</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1309695386"/>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ECRNI-M1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err="1">
                          <a:effectLst/>
                          <a:latin typeface="Times New Roman" panose="02020603050405020304" pitchFamily="18" charset="0"/>
                          <a:cs typeface="Times New Roman" panose="02020603050405020304" pitchFamily="18" charset="0"/>
                        </a:rPr>
                        <a:t>CrN</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2326933208"/>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ECRNI-M2</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err="1">
                          <a:effectLst/>
                          <a:latin typeface="Times New Roman" panose="02020603050405020304" pitchFamily="18" charset="0"/>
                          <a:cs typeface="Times New Roman" panose="02020603050405020304" pitchFamily="18" charset="0"/>
                        </a:rPr>
                        <a:t>CrN</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2131052070"/>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EXI-M1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r>
                        <a:rPr lang="en-US" sz="1600" noProof="0" dirty="0" err="1">
                          <a:effectLst/>
                          <a:latin typeface="Times New Roman" panose="02020603050405020304" pitchFamily="18" charset="0"/>
                          <a:cs typeface="Times New Roman" panose="02020603050405020304" pitchFamily="18" charset="0"/>
                        </a:rPr>
                        <a:t>CrN</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3621038313"/>
                  </a:ext>
                </a:extLst>
              </a:tr>
              <a:tr h="324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EXI-M2</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r>
                        <a:rPr lang="en-US" sz="1600" noProof="0" dirty="0" err="1">
                          <a:effectLst/>
                          <a:latin typeface="Times New Roman" panose="02020603050405020304" pitchFamily="18" charset="0"/>
                          <a:cs typeface="Times New Roman" panose="02020603050405020304" pitchFamily="18" charset="0"/>
                        </a:rPr>
                        <a:t>CrN</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 </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2078122305"/>
                  </a:ext>
                </a:extLst>
              </a:tr>
            </a:tbl>
          </a:graphicData>
        </a:graphic>
      </p:graphicFrame>
    </p:spTree>
    <p:extLst>
      <p:ext uri="{BB962C8B-B14F-4D97-AF65-F5344CB8AC3E}">
        <p14:creationId xmlns:p14="http://schemas.microsoft.com/office/powerpoint/2010/main" val="1658651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Szövegdoboz 12">
            <a:extLst>
              <a:ext uri="{FF2B5EF4-FFF2-40B4-BE49-F238E27FC236}">
                <a16:creationId xmlns:a16="http://schemas.microsoft.com/office/drawing/2014/main" id="{B8FDD6A2-31F6-4F23-80FB-69E75D06B7BC}"/>
              </a:ext>
            </a:extLst>
          </p:cNvPr>
          <p:cNvSpPr txBox="1"/>
          <p:nvPr/>
        </p:nvSpPr>
        <p:spPr>
          <a:xfrm>
            <a:off x="0" y="1021557"/>
            <a:ext cx="4407406" cy="5509200"/>
          </a:xfrm>
          <a:prstGeom prst="rect">
            <a:avLst/>
          </a:prstGeom>
          <a:noFill/>
        </p:spPr>
        <p:txBody>
          <a:bodyPr wrap="square" rtlCol="0">
            <a:spAutoFit/>
          </a:bodyPr>
          <a:lstStyle/>
          <a:p>
            <a:pPr marL="457200" lvl="0" indent="-457200">
              <a:buFont typeface="Arial" panose="020B0604020202020204" pitchFamily="34" charset="0"/>
              <a:buChar char="•"/>
              <a:defRPr/>
            </a:pPr>
            <a:endParaRPr lang="hu-HU" sz="3200" dirty="0" smtClean="0">
              <a:solidFill>
                <a:prstClr val="black"/>
              </a:solidFill>
            </a:endParaRPr>
          </a:p>
          <a:p>
            <a:pPr marL="457200" lvl="0" indent="-457200">
              <a:buFont typeface="Arial" panose="020B0604020202020204" pitchFamily="34" charset="0"/>
              <a:buChar char="•"/>
              <a:defRPr/>
            </a:pPr>
            <a:endParaRPr lang="hu-HU" sz="3200" dirty="0">
              <a:solidFill>
                <a:prstClr val="black"/>
              </a:solidFill>
            </a:endParaRPr>
          </a:p>
          <a:p>
            <a:pPr marL="457200" lvl="0" indent="-457200">
              <a:buFont typeface="Arial" panose="020B0604020202020204" pitchFamily="34" charset="0"/>
              <a:buChar char="•"/>
              <a:defRPr/>
            </a:pPr>
            <a:r>
              <a:rPr lang="en-US" sz="3200" dirty="0" smtClean="0">
                <a:solidFill>
                  <a:prstClr val="black"/>
                </a:solidFill>
              </a:rPr>
              <a:t>These </a:t>
            </a:r>
            <a:r>
              <a:rPr lang="en-US" sz="3200" dirty="0">
                <a:solidFill>
                  <a:prstClr val="black"/>
                </a:solidFill>
              </a:rPr>
              <a:t>were conducted to test the behavior of the ATF materials at room temperature and to give additional information on </a:t>
            </a:r>
            <a:r>
              <a:rPr lang="hu-HU" sz="3200" dirty="0" err="1" smtClean="0">
                <a:solidFill>
                  <a:prstClr val="black"/>
                </a:solidFill>
              </a:rPr>
              <a:t>the</a:t>
            </a:r>
            <a:r>
              <a:rPr lang="hu-HU" sz="3200" dirty="0" smtClean="0">
                <a:solidFill>
                  <a:prstClr val="black"/>
                </a:solidFill>
              </a:rPr>
              <a:t> </a:t>
            </a:r>
            <a:r>
              <a:rPr lang="en-US" sz="3200" dirty="0" smtClean="0">
                <a:solidFill>
                  <a:prstClr val="black"/>
                </a:solidFill>
              </a:rPr>
              <a:t>reference</a:t>
            </a:r>
            <a:r>
              <a:rPr lang="hu-HU" sz="3200" dirty="0" smtClean="0">
                <a:solidFill>
                  <a:prstClr val="black"/>
                </a:solidFill>
              </a:rPr>
              <a:t> </a:t>
            </a:r>
            <a:r>
              <a:rPr lang="hu-HU" sz="3200" dirty="0" err="1" smtClean="0">
                <a:solidFill>
                  <a:prstClr val="black"/>
                </a:solidFill>
              </a:rPr>
              <a:t>cladding</a:t>
            </a:r>
            <a:r>
              <a:rPr lang="en-US" sz="3200" dirty="0" smtClean="0">
                <a:solidFill>
                  <a:prstClr val="black"/>
                </a:solidFill>
              </a:rPr>
              <a:t> </a:t>
            </a:r>
            <a:r>
              <a:rPr lang="hu-HU" sz="3200" dirty="0" err="1" smtClean="0">
                <a:solidFill>
                  <a:prstClr val="black"/>
                </a:solidFill>
              </a:rPr>
              <a:t>substrate</a:t>
            </a:r>
            <a:r>
              <a:rPr lang="hu-HU" sz="3200" dirty="0" smtClean="0">
                <a:solidFill>
                  <a:prstClr val="black"/>
                </a:solidFill>
              </a:rPr>
              <a:t> </a:t>
            </a:r>
            <a:r>
              <a:rPr lang="en-US" sz="3200" dirty="0" smtClean="0">
                <a:solidFill>
                  <a:prstClr val="black"/>
                </a:solidFill>
              </a:rPr>
              <a:t>materials</a:t>
            </a:r>
            <a:endParaRPr lang="en-US" sz="3200" dirty="0">
              <a:solidFill>
                <a:prstClr val="black"/>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Szövegdoboz 13">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smtClean="0">
                <a:ln>
                  <a:noFill/>
                </a:ln>
                <a:solidFill>
                  <a:prstClr val="white"/>
                </a:solidFill>
                <a:effectLst/>
                <a:uLnTx/>
                <a:uFillTx/>
                <a:latin typeface="Calibri" panose="020F0502020204030204"/>
                <a:ea typeface="+mn-ea"/>
                <a:cs typeface="+mn-cs"/>
              </a:rPr>
              <a:t>matrix</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áblázat 4"/>
          <p:cNvGraphicFramePr>
            <a:graphicFrameLocks noGrp="1"/>
          </p:cNvGraphicFramePr>
          <p:nvPr>
            <p:extLst>
              <p:ext uri="{D42A27DB-BD31-4B8C-83A1-F6EECF244321}">
                <p14:modId xmlns:p14="http://schemas.microsoft.com/office/powerpoint/2010/main" val="1891536344"/>
              </p:ext>
            </p:extLst>
          </p:nvPr>
        </p:nvGraphicFramePr>
        <p:xfrm>
          <a:off x="4407406" y="2268670"/>
          <a:ext cx="7626098" cy="4087680"/>
        </p:xfrm>
        <a:graphic>
          <a:graphicData uri="http://schemas.openxmlformats.org/drawingml/2006/table">
            <a:tbl>
              <a:tblPr firstRow="1" firstCol="1" bandRow="1">
                <a:tableStyleId>{5C22544A-7EE6-4342-B048-85BDC9FD1C3A}</a:tableStyleId>
              </a:tblPr>
              <a:tblGrid>
                <a:gridCol w="1143915">
                  <a:extLst>
                    <a:ext uri="{9D8B030D-6E8A-4147-A177-3AD203B41FA5}">
                      <a16:colId xmlns:a16="http://schemas.microsoft.com/office/drawing/2014/main" val="3967756917"/>
                    </a:ext>
                  </a:extLst>
                </a:gridCol>
                <a:gridCol w="1370687">
                  <a:extLst>
                    <a:ext uri="{9D8B030D-6E8A-4147-A177-3AD203B41FA5}">
                      <a16:colId xmlns:a16="http://schemas.microsoft.com/office/drawing/2014/main" val="1464939229"/>
                    </a:ext>
                  </a:extLst>
                </a:gridCol>
                <a:gridCol w="1161288">
                  <a:extLst>
                    <a:ext uri="{9D8B030D-6E8A-4147-A177-3AD203B41FA5}">
                      <a16:colId xmlns:a16="http://schemas.microsoft.com/office/drawing/2014/main" val="2759506363"/>
                    </a:ext>
                  </a:extLst>
                </a:gridCol>
                <a:gridCol w="899770">
                  <a:extLst>
                    <a:ext uri="{9D8B030D-6E8A-4147-A177-3AD203B41FA5}">
                      <a16:colId xmlns:a16="http://schemas.microsoft.com/office/drawing/2014/main" val="4205096769"/>
                    </a:ext>
                  </a:extLst>
                </a:gridCol>
                <a:gridCol w="1678838">
                  <a:extLst>
                    <a:ext uri="{9D8B030D-6E8A-4147-A177-3AD203B41FA5}">
                      <a16:colId xmlns:a16="http://schemas.microsoft.com/office/drawing/2014/main" val="2458495202"/>
                    </a:ext>
                  </a:extLst>
                </a:gridCol>
                <a:gridCol w="1371600">
                  <a:extLst>
                    <a:ext uri="{9D8B030D-6E8A-4147-A177-3AD203B41FA5}">
                      <a16:colId xmlns:a16="http://schemas.microsoft.com/office/drawing/2014/main" val="2056779599"/>
                    </a:ext>
                  </a:extLst>
                </a:gridCol>
              </a:tblGrid>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Sample No.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Supplier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Base material</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Coating</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Temperature (°C)</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Comments</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837338982"/>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SLIM-M1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hu-HU" sz="1600" noProof="0" dirty="0" smtClean="0">
                          <a:effectLst/>
                          <a:latin typeface="Times New Roman" panose="02020603050405020304" pitchFamily="18" charset="0"/>
                          <a:cs typeface="Times New Roman" panose="02020603050405020304" pitchFamily="18" charset="0"/>
                        </a:rPr>
                        <a:t>HUN-REN </a:t>
                      </a:r>
                      <a:r>
                        <a:rPr lang="en-US" sz="1600" noProof="0" dirty="0" smtClean="0">
                          <a:effectLst/>
                          <a:latin typeface="Times New Roman" panose="02020603050405020304" pitchFamily="18" charset="0"/>
                          <a:cs typeface="Times New Roman" panose="02020603050405020304" pitchFamily="18" charset="0"/>
                        </a:rPr>
                        <a:t>EK</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E110G</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20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1771326300"/>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SLIM-M2</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hu-HU" sz="1600" noProof="0" dirty="0" smtClean="0">
                          <a:effectLst/>
                          <a:latin typeface="Times New Roman" panose="02020603050405020304" pitchFamily="18" charset="0"/>
                          <a:cs typeface="Times New Roman" panose="02020603050405020304" pitchFamily="18" charset="0"/>
                        </a:rPr>
                        <a:t>HUN-REN </a:t>
                      </a:r>
                      <a:r>
                        <a:rPr lang="en-US" sz="1600" noProof="0" dirty="0" smtClean="0">
                          <a:effectLst/>
                          <a:latin typeface="Times New Roman" panose="02020603050405020304" pitchFamily="18" charset="0"/>
                          <a:cs typeface="Times New Roman" panose="02020603050405020304" pitchFamily="18" charset="0"/>
                        </a:rPr>
                        <a:t>EK</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E110G</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789525338"/>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E110-M1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hu-HU" sz="1600" noProof="0" dirty="0" smtClean="0">
                          <a:effectLst/>
                          <a:latin typeface="Times New Roman" panose="02020603050405020304" pitchFamily="18" charset="0"/>
                          <a:cs typeface="Times New Roman" panose="02020603050405020304" pitchFamily="18" charset="0"/>
                        </a:rPr>
                        <a:t>HUN-REN </a:t>
                      </a:r>
                      <a:r>
                        <a:rPr lang="en-US" sz="1600" noProof="0" dirty="0" smtClean="0">
                          <a:effectLst/>
                          <a:latin typeface="Times New Roman" panose="02020603050405020304" pitchFamily="18" charset="0"/>
                          <a:cs typeface="Times New Roman" panose="02020603050405020304" pitchFamily="18" charset="0"/>
                        </a:rPr>
                        <a:t>EK</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E110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1435706"/>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E110-M2</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hu-HU" sz="1600" noProof="0" dirty="0" smtClean="0">
                          <a:effectLst/>
                          <a:latin typeface="Times New Roman" panose="02020603050405020304" pitchFamily="18" charset="0"/>
                          <a:cs typeface="Times New Roman" panose="02020603050405020304" pitchFamily="18" charset="0"/>
                        </a:rPr>
                        <a:t>HUN-REN </a:t>
                      </a:r>
                      <a:r>
                        <a:rPr lang="en-US" sz="1600" noProof="0" dirty="0" smtClean="0">
                          <a:effectLst/>
                          <a:latin typeface="Times New Roman" panose="02020603050405020304" pitchFamily="18" charset="0"/>
                          <a:cs typeface="Times New Roman" panose="02020603050405020304" pitchFamily="18" charset="0"/>
                        </a:rPr>
                        <a:t>EK</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E110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300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2777240330"/>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EI-51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20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2043410036"/>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ECRI-51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20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3604418619"/>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ECRNI-51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err="1">
                          <a:effectLst/>
                          <a:latin typeface="Times New Roman" panose="02020603050405020304" pitchFamily="18" charset="0"/>
                          <a:cs typeface="Times New Roman" panose="02020603050405020304" pitchFamily="18" charset="0"/>
                        </a:rPr>
                        <a:t>CrN</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20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1451958995"/>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EXI-51</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AEOI</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Zr1%Nb</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r>
                        <a:rPr lang="en-US" sz="1600" noProof="0" dirty="0" err="1">
                          <a:effectLst/>
                          <a:latin typeface="Times New Roman" panose="02020603050405020304" pitchFamily="18" charset="0"/>
                          <a:cs typeface="Times New Roman" panose="02020603050405020304" pitchFamily="18" charset="0"/>
                        </a:rPr>
                        <a:t>CrN</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20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2130290144"/>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OPZCR-47</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20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1625206352"/>
                  </a:ext>
                </a:extLst>
              </a:tr>
              <a:tr h="360000">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OPZCR-48</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CTU</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Opt. ZIRLO</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Cr</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20</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tc>
                  <a:txBody>
                    <a:bodyPr/>
                    <a:lstStyle/>
                    <a:p>
                      <a:pPr algn="ctr">
                        <a:spcAft>
                          <a:spcPts val="0"/>
                        </a:spcAft>
                      </a:pPr>
                      <a:r>
                        <a:rPr lang="en-US" sz="1600" noProof="0" dirty="0">
                          <a:effectLst/>
                          <a:latin typeface="Times New Roman" panose="02020603050405020304" pitchFamily="18" charset="0"/>
                          <a:cs typeface="Times New Roman" panose="02020603050405020304" pitchFamily="18" charset="0"/>
                        </a:rPr>
                        <a:t>reference test</a:t>
                      </a:r>
                      <a:endParaRPr lang="en-US"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796" marR="25796" marT="0" marB="0" anchor="ctr"/>
                </a:tc>
                <a:extLst>
                  <a:ext uri="{0D108BD9-81ED-4DB2-BD59-A6C34878D82A}">
                    <a16:rowId xmlns:a16="http://schemas.microsoft.com/office/drawing/2014/main" val="3892585032"/>
                  </a:ext>
                </a:extLst>
              </a:tr>
            </a:tbl>
          </a:graphicData>
        </a:graphic>
      </p:graphicFrame>
      <p:sp>
        <p:nvSpPr>
          <p:cNvPr id="6" name="Szövegdoboz 5">
            <a:extLst>
              <a:ext uri="{FF2B5EF4-FFF2-40B4-BE49-F238E27FC236}">
                <a16:creationId xmlns:a16="http://schemas.microsoft.com/office/drawing/2014/main" id="{B8FDD6A2-31F6-4F23-80FB-69E75D06B7BC}"/>
              </a:ext>
            </a:extLst>
          </p:cNvPr>
          <p:cNvSpPr txBox="1"/>
          <p:nvPr/>
        </p:nvSpPr>
        <p:spPr>
          <a:xfrm>
            <a:off x="0" y="1037429"/>
            <a:ext cx="9793224" cy="1569660"/>
          </a:xfrm>
          <a:prstGeom prst="rect">
            <a:avLst/>
          </a:prstGeom>
          <a:noFill/>
        </p:spPr>
        <p:txBody>
          <a:bodyPr wrap="square" rtlCol="0">
            <a:spAutoFit/>
          </a:bodyPr>
          <a:lstStyle/>
          <a:p>
            <a:pPr marL="457200" lvl="0" indent="-457200">
              <a:buFont typeface="Arial" panose="020B0604020202020204" pitchFamily="34" charset="0"/>
              <a:buChar char="•"/>
              <a:defRPr/>
            </a:pPr>
            <a:r>
              <a:rPr lang="en-US" sz="3200" dirty="0" smtClean="0">
                <a:solidFill>
                  <a:prstClr val="black"/>
                </a:solidFill>
              </a:rPr>
              <a:t>10 </a:t>
            </a:r>
            <a:r>
              <a:rPr lang="en-US" sz="3200" dirty="0">
                <a:solidFill>
                  <a:prstClr val="black"/>
                </a:solidFill>
              </a:rPr>
              <a:t>additional „reference tests” were also </a:t>
            </a:r>
            <a:r>
              <a:rPr lang="en-US" sz="3200" dirty="0" smtClean="0">
                <a:solidFill>
                  <a:prstClr val="black"/>
                </a:solidFill>
              </a:rPr>
              <a:t>completed</a:t>
            </a:r>
            <a:r>
              <a:rPr lang="hu-HU" sz="3200" dirty="0" smtClean="0">
                <a:solidFill>
                  <a:prstClr val="black"/>
                </a:solidFill>
              </a:rPr>
              <a:t> </a:t>
            </a:r>
            <a:r>
              <a:rPr lang="hu-HU" sz="3200" dirty="0" err="1" smtClean="0">
                <a:solidFill>
                  <a:prstClr val="black"/>
                </a:solidFill>
              </a:rPr>
              <a:t>to</a:t>
            </a:r>
            <a:r>
              <a:rPr lang="hu-HU" sz="3200" dirty="0" smtClean="0">
                <a:solidFill>
                  <a:prstClr val="black"/>
                </a:solidFill>
              </a:rPr>
              <a:t> </a:t>
            </a:r>
            <a:r>
              <a:rPr lang="hu-HU" sz="3200" dirty="0" err="1" smtClean="0">
                <a:solidFill>
                  <a:prstClr val="black"/>
                </a:solidFill>
              </a:rPr>
              <a:t>ease</a:t>
            </a:r>
            <a:r>
              <a:rPr lang="hu-HU" sz="3200" dirty="0" smtClean="0">
                <a:solidFill>
                  <a:prstClr val="black"/>
                </a:solidFill>
              </a:rPr>
              <a:t> </a:t>
            </a:r>
            <a:r>
              <a:rPr lang="hu-HU" sz="3200" dirty="0" err="1" smtClean="0">
                <a:solidFill>
                  <a:prstClr val="black"/>
                </a:solidFill>
              </a:rPr>
              <a:t>the</a:t>
            </a:r>
            <a:r>
              <a:rPr lang="hu-HU" sz="3200" dirty="0" smtClean="0">
                <a:solidFill>
                  <a:prstClr val="black"/>
                </a:solidFill>
              </a:rPr>
              <a:t> post-test </a:t>
            </a:r>
            <a:r>
              <a:rPr lang="hu-HU" sz="3200" dirty="0" err="1" smtClean="0">
                <a:solidFill>
                  <a:prstClr val="black"/>
                </a:solidFill>
              </a:rPr>
              <a:t>finite</a:t>
            </a:r>
            <a:r>
              <a:rPr lang="hu-HU" sz="3200" dirty="0" smtClean="0">
                <a:solidFill>
                  <a:prstClr val="black"/>
                </a:solidFill>
              </a:rPr>
              <a:t> </a:t>
            </a:r>
            <a:r>
              <a:rPr lang="hu-HU" sz="3200" dirty="0" err="1" smtClean="0">
                <a:solidFill>
                  <a:prstClr val="black"/>
                </a:solidFill>
              </a:rPr>
              <a:t>element</a:t>
            </a:r>
            <a:r>
              <a:rPr lang="hu-HU" sz="3200" dirty="0" smtClean="0">
                <a:solidFill>
                  <a:prstClr val="black"/>
                </a:solidFill>
              </a:rPr>
              <a:t> </a:t>
            </a:r>
            <a:r>
              <a:rPr lang="hu-HU" sz="3200" dirty="0" err="1" smtClean="0">
                <a:solidFill>
                  <a:prstClr val="black"/>
                </a:solidFill>
              </a:rPr>
              <a:t>calculations</a:t>
            </a:r>
            <a:endParaRPr lang="en-US" sz="3200" dirty="0">
              <a:solidFill>
                <a:prstClr val="black"/>
              </a:solidFil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53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zövegdoboz 2">
            <a:extLst>
              <a:ext uri="{FF2B5EF4-FFF2-40B4-BE49-F238E27FC236}">
                <a16:creationId xmlns:a16="http://schemas.microsoft.com/office/drawing/2014/main" id="{B8FDD6A2-31F6-4F23-80FB-69E75D06B7BC}"/>
              </a:ext>
            </a:extLst>
          </p:cNvPr>
          <p:cNvSpPr txBox="1"/>
          <p:nvPr/>
        </p:nvSpPr>
        <p:spPr>
          <a:xfrm>
            <a:off x="897730" y="792957"/>
            <a:ext cx="10943749" cy="6555641"/>
          </a:xfrm>
          <a:prstGeom prst="rect">
            <a:avLst/>
          </a:prstGeom>
          <a:noFill/>
        </p:spPr>
        <p:txBody>
          <a:bodyPr wrap="square" rtlCol="0">
            <a:spAutoFit/>
          </a:bodyPr>
          <a:lstStyle/>
          <a:p>
            <a:pPr marL="457200" lvl="0" indent="-457200">
              <a:buFont typeface="Arial" panose="020B0604020202020204" pitchFamily="34" charset="0"/>
              <a:buChar char="•"/>
              <a:defRPr/>
            </a:pPr>
            <a:r>
              <a:rPr lang="en-US" sz="3000" dirty="0" smtClean="0">
                <a:solidFill>
                  <a:prstClr val="black"/>
                </a:solidFill>
              </a:rPr>
              <a:t>The </a:t>
            </a:r>
            <a:r>
              <a:rPr lang="en-US" sz="3000" dirty="0">
                <a:solidFill>
                  <a:prstClr val="black"/>
                </a:solidFill>
              </a:rPr>
              <a:t>forces of the Iranian Zr1%Nb and the E110 and SLIM materials was remarkably close, so the direct comparison between these two materials could be drawn. It was important for the modelling, as the detailed materials properties like anisotropy and stress-strain relationship were only available for the E110 material.</a:t>
            </a:r>
          </a:p>
          <a:p>
            <a:pPr marL="457200" lvl="0" indent="-457200">
              <a:buFont typeface="Arial" panose="020B0604020202020204" pitchFamily="34" charset="0"/>
              <a:buChar char="•"/>
              <a:defRPr/>
            </a:pPr>
            <a:r>
              <a:rPr lang="en-US" sz="3000" dirty="0">
                <a:solidFill>
                  <a:prstClr val="black"/>
                </a:solidFill>
              </a:rPr>
              <a:t>The Optimized ZIRLO cladding has higher yield strength compared to the Zr1%Nb claddings. This accounts for the measured difference of consistently higher maximum forces for the Optimized ZIRLO materials compared to the Zr1%Nb materials.</a:t>
            </a:r>
          </a:p>
          <a:p>
            <a:pPr marL="457200" lvl="0" indent="-457200">
              <a:buFont typeface="Arial" panose="020B0604020202020204" pitchFamily="34" charset="0"/>
              <a:buChar char="•"/>
              <a:defRPr/>
            </a:pPr>
            <a:r>
              <a:rPr lang="en-US" sz="3000" dirty="0">
                <a:solidFill>
                  <a:prstClr val="black"/>
                </a:solidFill>
              </a:rPr>
              <a:t>The step-loaded Optimized ZIRLO has reached similar maximum force compared to the regular mandrel-tested sample, which confirms the </a:t>
            </a:r>
            <a:r>
              <a:rPr lang="en-US" sz="3000" dirty="0" smtClean="0">
                <a:solidFill>
                  <a:prstClr val="black"/>
                </a:solidFill>
              </a:rPr>
              <a:t>repeatability </a:t>
            </a:r>
            <a:r>
              <a:rPr lang="en-US" sz="3000" dirty="0">
                <a:solidFill>
                  <a:prstClr val="black"/>
                </a:solidFill>
              </a:rPr>
              <a:t>of the test results in different configurations.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u-HU" sz="3000" b="0" i="0" u="none" strike="noStrike" kern="1200" cap="none" spc="0" normalizeH="0" baseline="0" noProof="0" dirty="0">
              <a:ln>
                <a:noFill/>
              </a:ln>
              <a:solidFill>
                <a:prstClr val="black"/>
              </a:solidFill>
              <a:effectLst/>
              <a:uLnTx/>
              <a:uFillTx/>
              <a:latin typeface="Calibri" panose="020F0502020204030204"/>
            </a:endParaRPr>
          </a:p>
        </p:txBody>
      </p:sp>
      <p:sp>
        <p:nvSpPr>
          <p:cNvPr id="4" name="Szövegdoboz 3">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a:defRPr/>
            </a:pPr>
            <a:r>
              <a:rPr lang="hu-HU" sz="3200" dirty="0">
                <a:solidFill>
                  <a:prstClr val="white"/>
                </a:solidFill>
              </a:rPr>
              <a:t>Mandrel test </a:t>
            </a:r>
            <a:r>
              <a:rPr lang="hu-HU" sz="3200" dirty="0" err="1" smtClean="0">
                <a:solidFill>
                  <a:prstClr val="white"/>
                </a:solidFill>
              </a:rPr>
              <a:t>results</a:t>
            </a:r>
            <a:endParaRPr lang="en-GB" sz="3200" dirty="0">
              <a:solidFill>
                <a:prstClr val="white"/>
              </a:solidFill>
            </a:endParaRPr>
          </a:p>
        </p:txBody>
      </p:sp>
    </p:spTree>
    <p:extLst>
      <p:ext uri="{BB962C8B-B14F-4D97-AF65-F5344CB8AC3E}">
        <p14:creationId xmlns:p14="http://schemas.microsoft.com/office/powerpoint/2010/main" val="3587421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Szövegdoboz 11">
            <a:extLst>
              <a:ext uri="{FF2B5EF4-FFF2-40B4-BE49-F238E27FC236}">
                <a16:creationId xmlns:a16="http://schemas.microsoft.com/office/drawing/2014/main" id="{B8FDD6A2-31F6-4F23-80FB-69E75D06B7BC}"/>
              </a:ext>
            </a:extLst>
          </p:cNvPr>
          <p:cNvSpPr txBox="1"/>
          <p:nvPr/>
        </p:nvSpPr>
        <p:spPr>
          <a:xfrm>
            <a:off x="897731" y="792957"/>
            <a:ext cx="10894220" cy="15696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results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tests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force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time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which</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corresponds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crosshead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spike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displacement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smtClean="0">
                <a:ln>
                  <a:noFill/>
                </a:ln>
                <a:solidFill>
                  <a:prstClr val="black"/>
                </a:solidFill>
                <a:effectLst/>
                <a:uLnTx/>
                <a:uFillTx/>
                <a:latin typeface="Calibri" panose="020F0502020204030204"/>
                <a:ea typeface="+mn-ea"/>
                <a:cs typeface="+mn-cs"/>
              </a:rPr>
              <a:t>The </a:t>
            </a:r>
            <a:r>
              <a:rPr kumimoji="0" lang="hu-HU"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raw</a:t>
            </a:r>
            <a:r>
              <a:rPr kumimoji="0" lang="hu-HU"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measured</a:t>
            </a:r>
            <a:r>
              <a:rPr kumimoji="0" lang="hu-HU"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data</a:t>
            </a:r>
            <a:r>
              <a:rPr kumimoji="0" lang="hu-HU"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was</a:t>
            </a:r>
            <a:r>
              <a:rPr kumimoji="0" lang="hu-HU"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distributed</a:t>
            </a:r>
            <a:r>
              <a:rPr kumimoji="0" lang="hu-HU"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User Team</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zövegdoboz 12">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results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Kép 6"/>
          <p:cNvPicPr/>
          <p:nvPr/>
        </p:nvPicPr>
        <p:blipFill rotWithShape="1">
          <a:blip r:embed="rId2">
            <a:extLst>
              <a:ext uri="{BEBA8EAE-BF5A-486C-A8C5-ECC9F3942E4B}">
                <a14:imgProps xmlns:a14="http://schemas.microsoft.com/office/drawing/2010/main">
                  <a14:imgLayer r:embed="rId3">
                    <a14:imgEffect>
                      <a14:saturation sat="400000"/>
                    </a14:imgEffect>
                    <a14:imgEffect>
                      <a14:brightnessContrast bright="10000" contrast="10000"/>
                    </a14:imgEffect>
                  </a14:imgLayer>
                </a14:imgProps>
              </a:ext>
              <a:ext uri="{28A0092B-C50C-407E-A947-70E740481C1C}">
                <a14:useLocalDpi xmlns:a14="http://schemas.microsoft.com/office/drawing/2010/main"/>
              </a:ext>
            </a:extLst>
          </a:blip>
          <a:srcRect l="3100" t="1476" r="1926" b="3250"/>
          <a:stretch/>
        </p:blipFill>
        <p:spPr bwMode="auto">
          <a:xfrm>
            <a:off x="638112" y="2285744"/>
            <a:ext cx="5135880" cy="3444240"/>
          </a:xfrm>
          <a:prstGeom prst="rect">
            <a:avLst/>
          </a:prstGeom>
          <a:noFill/>
          <a:ln>
            <a:noFill/>
          </a:ln>
          <a:extLst>
            <a:ext uri="{53640926-AAD7-44D8-BBD7-CCE9431645EC}">
              <a14:shadowObscured xmlns:a14="http://schemas.microsoft.com/office/drawing/2010/main"/>
            </a:ext>
          </a:extLst>
        </p:spPr>
      </p:pic>
      <p:pic>
        <p:nvPicPr>
          <p:cNvPr id="8" name="Kép 7"/>
          <p:cNvPicPr/>
          <p:nvPr/>
        </p:nvPicPr>
        <p:blipFill rotWithShape="1">
          <a:blip r:embed="rId4">
            <a:extLst>
              <a:ext uri="{BEBA8EAE-BF5A-486C-A8C5-ECC9F3942E4B}">
                <a14:imgProps xmlns:a14="http://schemas.microsoft.com/office/drawing/2010/main">
                  <a14:imgLayer r:embed="rId5">
                    <a14:imgEffect>
                      <a14:saturation sat="400000"/>
                    </a14:imgEffect>
                    <a14:imgEffect>
                      <a14:brightnessContrast bright="10000" contrast="10000"/>
                    </a14:imgEffect>
                  </a14:imgLayer>
                </a14:imgProps>
              </a:ext>
              <a:ext uri="{28A0092B-C50C-407E-A947-70E740481C1C}">
                <a14:useLocalDpi xmlns:a14="http://schemas.microsoft.com/office/drawing/2010/main"/>
              </a:ext>
            </a:extLst>
          </a:blip>
          <a:srcRect l="2393" t="1264" r="2744" b="3250"/>
          <a:stretch/>
        </p:blipFill>
        <p:spPr bwMode="auto">
          <a:xfrm>
            <a:off x="6042660" y="2289825"/>
            <a:ext cx="5135880" cy="3451860"/>
          </a:xfrm>
          <a:prstGeom prst="rect">
            <a:avLst/>
          </a:prstGeom>
          <a:noFill/>
          <a:ln>
            <a:noFill/>
          </a:ln>
          <a:extLst>
            <a:ext uri="{53640926-AAD7-44D8-BBD7-CCE9431645EC}">
              <a14:shadowObscured xmlns:a14="http://schemas.microsoft.com/office/drawing/2010/main"/>
            </a:ext>
          </a:extLst>
        </p:spPr>
      </p:pic>
      <p:sp>
        <p:nvSpPr>
          <p:cNvPr id="9" name="Téglalap 8"/>
          <p:cNvSpPr/>
          <p:nvPr/>
        </p:nvSpPr>
        <p:spPr>
          <a:xfrm>
            <a:off x="573167" y="5657671"/>
            <a:ext cx="5200825" cy="1200329"/>
          </a:xfrm>
          <a:prstGeom prst="rect">
            <a:avLst/>
          </a:prstGeom>
        </p:spPr>
        <p:txBody>
          <a:bodyPr wrap="square">
            <a:spAutoFit/>
          </a:bodyPr>
          <a:lstStyle/>
          <a:p>
            <a:pPr algn="just"/>
            <a:r>
              <a:rPr lang="en-US" i="1" noProof="0" dirty="0">
                <a:latin typeface="Times New Roman" panose="02020603050405020304" pitchFamily="18" charset="0"/>
                <a:ea typeface="Times New Roman" panose="02020603050405020304" pitchFamily="18" charset="0"/>
                <a:cs typeface="Times New Roman" panose="02020603050405020304" pitchFamily="18" charset="0"/>
              </a:rPr>
              <a:t>Figure 33: The comparison of the force-radial displacement of an uncoated Optimized ZIRLO sample (OPZ-M3) and a Cr-coated Optimized ZIRLO sample (OPZCR-M7).</a:t>
            </a:r>
            <a:endParaRPr lang="en-US" i="1" noProof="0" dirty="0">
              <a:latin typeface="Times New Roman" panose="02020603050405020304" pitchFamily="18" charset="0"/>
              <a:cs typeface="Times New Roman" panose="02020603050405020304" pitchFamily="18" charset="0"/>
            </a:endParaRPr>
          </a:p>
        </p:txBody>
      </p:sp>
      <p:sp>
        <p:nvSpPr>
          <p:cNvPr id="14" name="Téglalap 13"/>
          <p:cNvSpPr/>
          <p:nvPr/>
        </p:nvSpPr>
        <p:spPr>
          <a:xfrm>
            <a:off x="6040692" y="5687959"/>
            <a:ext cx="6096000" cy="923330"/>
          </a:xfrm>
          <a:prstGeom prst="rect">
            <a:avLst/>
          </a:prstGeom>
        </p:spPr>
        <p:txBody>
          <a:bodyPr>
            <a:spAutoFit/>
          </a:bodyPr>
          <a:lstStyle/>
          <a:p>
            <a:r>
              <a:rPr lang="en-US" i="1" noProof="0" dirty="0">
                <a:latin typeface="Times New Roman" panose="02020603050405020304" pitchFamily="18" charset="0"/>
                <a:ea typeface="Times New Roman" panose="02020603050405020304" pitchFamily="18" charset="0"/>
                <a:cs typeface="Times New Roman" panose="02020603050405020304" pitchFamily="18" charset="0"/>
              </a:rPr>
              <a:t>Figure 34: The comparison of the force-time graph of an uncoated Optimized ZIRLO sample (OPZ-M4) and a Cr-coated step-loaded Optimized ZIRLO sample (OPZCR-M10).</a:t>
            </a:r>
            <a:endParaRPr lang="en-US" i="1" noProof="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32328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B8FDD6A2-31F6-4F23-80FB-69E75D06B7BC}"/>
              </a:ext>
            </a:extLst>
          </p:cNvPr>
          <p:cNvSpPr txBox="1"/>
          <p:nvPr/>
        </p:nvSpPr>
        <p:spPr>
          <a:xfrm>
            <a:off x="522314" y="836072"/>
            <a:ext cx="6469105" cy="569386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Need</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evaluate the behavior of the coating in a simulated PCMI transient</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Will</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chromium coating on the zirconium cladding alloy surface</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flexibly follow the strain of the cladding tube in a simulated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PCMI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transient with little deformation</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Will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coating would break up into stripes of coated</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uncoated segments</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What</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will</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be </a:t>
            </a: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consequences</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hu-HU" sz="2800" b="0" i="0" u="none"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800" b="1" i="0" u="none" strike="noStrike" kern="1200" cap="none" spc="0" normalizeH="0" baseline="0" noProof="0" dirty="0" err="1">
                <a:ln>
                  <a:noFill/>
                </a:ln>
                <a:solidFill>
                  <a:prstClr val="black"/>
                </a:solidFill>
                <a:effectLst/>
                <a:uLnTx/>
                <a:uFillTx/>
                <a:latin typeface="Calibri" panose="020F0502020204030204"/>
                <a:ea typeface="+mn-ea"/>
                <a:cs typeface="+mn-cs"/>
              </a:rPr>
              <a:t>Preliminary</a:t>
            </a:r>
            <a:r>
              <a:rPr kumimoji="0" lang="hu-HU"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1" i="0" u="none" strike="noStrike" kern="1200" cap="none" spc="0" normalizeH="0" baseline="0" noProof="0" dirty="0" err="1">
                <a:ln>
                  <a:noFill/>
                </a:ln>
                <a:solidFill>
                  <a:prstClr val="black"/>
                </a:solidFill>
                <a:effectLst/>
                <a:uLnTx/>
                <a:uFillTx/>
                <a:latin typeface="Calibri" panose="020F0502020204030204"/>
                <a:ea typeface="+mn-ea"/>
                <a:cs typeface="+mn-cs"/>
              </a:rPr>
              <a:t>samples</a:t>
            </a:r>
            <a:r>
              <a:rPr kumimoji="0" lang="hu-HU"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1"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hu-HU"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1" i="0" u="none" strike="noStrike" kern="1200" cap="none" spc="0" normalizeH="0" baseline="0" noProof="0" dirty="0" err="1">
                <a:ln>
                  <a:noFill/>
                </a:ln>
                <a:solidFill>
                  <a:prstClr val="black"/>
                </a:solidFill>
                <a:effectLst/>
                <a:uLnTx/>
                <a:uFillTx/>
                <a:latin typeface="Calibri" panose="020F0502020204030204"/>
                <a:ea typeface="+mn-ea"/>
                <a:cs typeface="+mn-cs"/>
              </a:rPr>
              <a:t>prepared</a:t>
            </a:r>
            <a:r>
              <a:rPr kumimoji="0" lang="hu-HU" sz="2800" b="1" i="0" u="none" strike="noStrike" kern="1200" cap="none" spc="0" normalizeH="0" baseline="0" noProof="0" dirty="0">
                <a:ln>
                  <a:noFill/>
                </a:ln>
                <a:solidFill>
                  <a:prstClr val="black"/>
                </a:solidFill>
                <a:effectLst/>
                <a:uLnTx/>
                <a:uFillTx/>
                <a:latin typeface="Calibri" panose="020F0502020204030204"/>
                <a:ea typeface="+mn-ea"/>
                <a:cs typeface="+mn-cs"/>
              </a:rPr>
              <a:t> and mandrel tested </a:t>
            </a:r>
            <a:r>
              <a:rPr kumimoji="0" lang="hu-HU" sz="2800" b="1"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hu-HU"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1" i="0" u="none" strike="noStrike" kern="1200" cap="none" spc="0" normalizeH="0" baseline="0" noProof="0" dirty="0" err="1">
                <a:ln>
                  <a:noFill/>
                </a:ln>
                <a:solidFill>
                  <a:prstClr val="black"/>
                </a:solidFill>
                <a:effectLst/>
                <a:uLnTx/>
                <a:uFillTx/>
                <a:latin typeface="Calibri" panose="020F0502020204030204"/>
                <a:ea typeface="+mn-ea"/>
                <a:cs typeface="+mn-cs"/>
              </a:rPr>
              <a:t>room</a:t>
            </a:r>
            <a:r>
              <a:rPr kumimoji="0" lang="hu-HU"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1" i="0" u="none" strike="noStrike" kern="1200" cap="none" spc="0" normalizeH="0" baseline="0" noProof="0" dirty="0" err="1">
                <a:ln>
                  <a:noFill/>
                </a:ln>
                <a:solidFill>
                  <a:prstClr val="black"/>
                </a:solidFill>
                <a:effectLst/>
                <a:uLnTx/>
                <a:uFillTx/>
                <a:latin typeface="Calibri" panose="020F0502020204030204"/>
                <a:ea typeface="+mn-ea"/>
                <a:cs typeface="+mn-cs"/>
              </a:rPr>
              <a:t>temperature</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hu-HU"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Ellipszis 6"/>
          <p:cNvSpPr>
            <a:spLocks noChangeAspect="1"/>
          </p:cNvSpPr>
          <p:nvPr/>
        </p:nvSpPr>
        <p:spPr>
          <a:xfrm>
            <a:off x="6743715" y="2509834"/>
            <a:ext cx="1908000" cy="1908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zövegdoboz 4">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Objectives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Ellipszis 1"/>
          <p:cNvSpPr/>
          <p:nvPr/>
        </p:nvSpPr>
        <p:spPr>
          <a:xfrm>
            <a:off x="6805632" y="2578894"/>
            <a:ext cx="1764507" cy="1764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Ellipszis 5"/>
          <p:cNvSpPr>
            <a:spLocks noChangeAspect="1"/>
          </p:cNvSpPr>
          <p:nvPr/>
        </p:nvSpPr>
        <p:spPr>
          <a:xfrm>
            <a:off x="6993754" y="2752722"/>
            <a:ext cx="1404000" cy="140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zövegdoboz 2"/>
          <p:cNvSpPr txBox="1"/>
          <p:nvPr/>
        </p:nvSpPr>
        <p:spPr>
          <a:xfrm>
            <a:off x="8678637" y="2974969"/>
            <a:ext cx="7072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8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Cr</a:t>
            </a:r>
            <a:r>
              <a:rPr kumimoji="0" lang="hu-HU"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800" b="1" i="0" u="none" strike="noStrike" kern="1200" cap="none" spc="0" normalizeH="0" baseline="0" noProof="0" dirty="0" err="1">
                <a:ln>
                  <a:noFill/>
                </a:ln>
                <a:solidFill>
                  <a:srgbClr val="0099FF"/>
                </a:solidFill>
                <a:effectLst/>
                <a:uLnTx/>
                <a:uFillTx/>
                <a:latin typeface="Calibri" panose="020F0502020204030204"/>
                <a:ea typeface="+mn-ea"/>
                <a:cs typeface="+mn-cs"/>
              </a:rPr>
              <a:t>Zr</a:t>
            </a:r>
            <a:endParaRPr kumimoji="0" lang="hu-HU" sz="2800" b="1" i="0" u="none" strike="noStrike" kern="1200" cap="none" spc="0" normalizeH="0" baseline="0" noProof="0" dirty="0">
              <a:ln>
                <a:noFill/>
              </a:ln>
              <a:solidFill>
                <a:srgbClr val="0099FF"/>
              </a:solidFill>
              <a:effectLst/>
              <a:uLnTx/>
              <a:uFillTx/>
              <a:latin typeface="Calibri" panose="020F0502020204030204"/>
              <a:ea typeface="+mn-ea"/>
              <a:cs typeface="+mn-cs"/>
            </a:endParaRPr>
          </a:p>
        </p:txBody>
      </p:sp>
      <p:sp>
        <p:nvSpPr>
          <p:cNvPr id="8" name="Ellipszis 7"/>
          <p:cNvSpPr>
            <a:spLocks noChangeAspect="1"/>
          </p:cNvSpPr>
          <p:nvPr/>
        </p:nvSpPr>
        <p:spPr>
          <a:xfrm>
            <a:off x="9617899" y="1104888"/>
            <a:ext cx="2304000" cy="2304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Ellipszis 8"/>
          <p:cNvSpPr>
            <a:spLocks noChangeAspect="1"/>
          </p:cNvSpPr>
          <p:nvPr/>
        </p:nvSpPr>
        <p:spPr>
          <a:xfrm>
            <a:off x="9653899" y="1140888"/>
            <a:ext cx="2232000" cy="223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Ellipszis 9"/>
          <p:cNvSpPr>
            <a:spLocks noChangeAspect="1"/>
          </p:cNvSpPr>
          <p:nvPr/>
        </p:nvSpPr>
        <p:spPr>
          <a:xfrm>
            <a:off x="9775063" y="1262048"/>
            <a:ext cx="1980000" cy="198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lipszis 13"/>
          <p:cNvSpPr>
            <a:spLocks noChangeAspect="1"/>
          </p:cNvSpPr>
          <p:nvPr/>
        </p:nvSpPr>
        <p:spPr>
          <a:xfrm>
            <a:off x="9634568" y="3793338"/>
            <a:ext cx="2376000" cy="2376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áromszög 17"/>
          <p:cNvSpPr/>
          <p:nvPr/>
        </p:nvSpPr>
        <p:spPr>
          <a:xfrm rot="9137572">
            <a:off x="10156772" y="3889885"/>
            <a:ext cx="283956" cy="29880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Derékszögű háromszög 26"/>
          <p:cNvSpPr/>
          <p:nvPr/>
        </p:nvSpPr>
        <p:spPr>
          <a:xfrm rot="2467265">
            <a:off x="9800863" y="4087939"/>
            <a:ext cx="388112" cy="159313"/>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Derékszögű háromszög 27"/>
          <p:cNvSpPr/>
          <p:nvPr/>
        </p:nvSpPr>
        <p:spPr>
          <a:xfrm rot="504274">
            <a:off x="9581785" y="4354641"/>
            <a:ext cx="388112" cy="159313"/>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Derékszögű háromszög 28"/>
          <p:cNvSpPr/>
          <p:nvPr/>
        </p:nvSpPr>
        <p:spPr>
          <a:xfrm rot="17478782">
            <a:off x="10177276" y="5829393"/>
            <a:ext cx="388112" cy="159313"/>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Derékszögű háromszög 29"/>
          <p:cNvSpPr/>
          <p:nvPr/>
        </p:nvSpPr>
        <p:spPr>
          <a:xfrm rot="20086765">
            <a:off x="9505661" y="4905599"/>
            <a:ext cx="388112" cy="24923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Derékszögű háromszög 30"/>
          <p:cNvSpPr/>
          <p:nvPr/>
        </p:nvSpPr>
        <p:spPr>
          <a:xfrm rot="18243213">
            <a:off x="9581007" y="5302602"/>
            <a:ext cx="388112" cy="24923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Derékszögű háromszög 31"/>
          <p:cNvSpPr/>
          <p:nvPr/>
        </p:nvSpPr>
        <p:spPr>
          <a:xfrm rot="18243213">
            <a:off x="9816819" y="5711777"/>
            <a:ext cx="435168" cy="24468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erékszögű háromszög 32"/>
          <p:cNvSpPr/>
          <p:nvPr/>
        </p:nvSpPr>
        <p:spPr>
          <a:xfrm rot="14911664">
            <a:off x="10626223" y="6024333"/>
            <a:ext cx="388112" cy="159313"/>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Derékszögű háromszög 33"/>
          <p:cNvSpPr/>
          <p:nvPr/>
        </p:nvSpPr>
        <p:spPr>
          <a:xfrm rot="4453965">
            <a:off x="10452989" y="3888529"/>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Derékszögű háromszög 34"/>
          <p:cNvSpPr/>
          <p:nvPr/>
        </p:nvSpPr>
        <p:spPr>
          <a:xfrm rot="4873717">
            <a:off x="10774618" y="3713418"/>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Derékszögű háromszög 35"/>
          <p:cNvSpPr/>
          <p:nvPr/>
        </p:nvSpPr>
        <p:spPr>
          <a:xfrm rot="5818727">
            <a:off x="10927018" y="3865818"/>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Derékszögű háromszög 36"/>
          <p:cNvSpPr/>
          <p:nvPr/>
        </p:nvSpPr>
        <p:spPr>
          <a:xfrm rot="7241141">
            <a:off x="11286587" y="4011074"/>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Derékszögű háromszög 37"/>
          <p:cNvSpPr/>
          <p:nvPr/>
        </p:nvSpPr>
        <p:spPr>
          <a:xfrm rot="7802138">
            <a:off x="11514951" y="4131512"/>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Derékszögű háromszög 38"/>
          <p:cNvSpPr/>
          <p:nvPr/>
        </p:nvSpPr>
        <p:spPr>
          <a:xfrm rot="8980278">
            <a:off x="11622337" y="4442276"/>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Derékszögű háromszög 39"/>
          <p:cNvSpPr/>
          <p:nvPr/>
        </p:nvSpPr>
        <p:spPr>
          <a:xfrm rot="8980278">
            <a:off x="11667145" y="4762422"/>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Derékszögű háromszög 40"/>
          <p:cNvSpPr/>
          <p:nvPr/>
        </p:nvSpPr>
        <p:spPr>
          <a:xfrm rot="10300807">
            <a:off x="11671421" y="5095305"/>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Derékszögű háromszög 41"/>
          <p:cNvSpPr/>
          <p:nvPr/>
        </p:nvSpPr>
        <p:spPr>
          <a:xfrm rot="11979031">
            <a:off x="11576794" y="5406438"/>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Derékszögű háromszög 42"/>
          <p:cNvSpPr/>
          <p:nvPr/>
        </p:nvSpPr>
        <p:spPr>
          <a:xfrm rot="14302305">
            <a:off x="11006518" y="6024431"/>
            <a:ext cx="388112" cy="15983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Derékszögű háromszög 43"/>
          <p:cNvSpPr/>
          <p:nvPr/>
        </p:nvSpPr>
        <p:spPr>
          <a:xfrm rot="11758183">
            <a:off x="11479027" y="5743085"/>
            <a:ext cx="388112" cy="25574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Ellipszis 14"/>
          <p:cNvSpPr>
            <a:spLocks noChangeAspect="1"/>
          </p:cNvSpPr>
          <p:nvPr/>
        </p:nvSpPr>
        <p:spPr>
          <a:xfrm>
            <a:off x="9706288" y="3857914"/>
            <a:ext cx="2232000" cy="223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lipszis 15"/>
          <p:cNvSpPr>
            <a:spLocks noChangeAspect="1"/>
          </p:cNvSpPr>
          <p:nvPr/>
        </p:nvSpPr>
        <p:spPr>
          <a:xfrm>
            <a:off x="9833412" y="3992953"/>
            <a:ext cx="1980000" cy="1980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elfelé nyíl 44"/>
          <p:cNvSpPr/>
          <p:nvPr/>
        </p:nvSpPr>
        <p:spPr>
          <a:xfrm rot="4231105">
            <a:off x="8962152" y="2382127"/>
            <a:ext cx="314305" cy="875828"/>
          </a:xfrm>
          <a:prstGeom prst="up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elfelé nyíl 45"/>
          <p:cNvSpPr/>
          <p:nvPr/>
        </p:nvSpPr>
        <p:spPr>
          <a:xfrm rot="6939274">
            <a:off x="9014810" y="3726491"/>
            <a:ext cx="314305" cy="875828"/>
          </a:xfrm>
          <a:prstGeom prst="up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ia számának helye 10"/>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2157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zövegdoboz 8">
            <a:extLst>
              <a:ext uri="{FF2B5EF4-FFF2-40B4-BE49-F238E27FC236}">
                <a16:creationId xmlns:a16="http://schemas.microsoft.com/office/drawing/2014/main" id="{9C20A952-196A-4E31-85B4-C5654B9F55BA}"/>
              </a:ext>
            </a:extLst>
          </p:cNvPr>
          <p:cNvSpPr txBox="1"/>
          <p:nvPr/>
        </p:nvSpPr>
        <p:spPr>
          <a:xfrm>
            <a:off x="2631930" y="-45893"/>
            <a:ext cx="58643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SEM of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coatings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Kép 3">
            <a:extLst>
              <a:ext uri="{FF2B5EF4-FFF2-40B4-BE49-F238E27FC236}">
                <a16:creationId xmlns:a16="http://schemas.microsoft.com/office/drawing/2014/main" id="{EFDA8F4D-7A44-23C1-59F0-D01C4AB5FDB3}"/>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4063370" y="1268380"/>
            <a:ext cx="3666744" cy="2697480"/>
          </a:xfrm>
          <a:prstGeom prst="rect">
            <a:avLst/>
          </a:prstGeom>
        </p:spPr>
      </p:pic>
      <p:pic>
        <p:nvPicPr>
          <p:cNvPr id="12" name="Kép 11">
            <a:extLst>
              <a:ext uri="{FF2B5EF4-FFF2-40B4-BE49-F238E27FC236}">
                <a16:creationId xmlns:a16="http://schemas.microsoft.com/office/drawing/2014/main" id="{20B31EE8-D200-7929-F104-DC0C72873792}"/>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8017472" y="1268380"/>
            <a:ext cx="3666744" cy="2697480"/>
          </a:xfrm>
          <a:prstGeom prst="rect">
            <a:avLst/>
          </a:prstGeom>
        </p:spPr>
      </p:pic>
      <p:pic>
        <p:nvPicPr>
          <p:cNvPr id="13" name="Kép 5">
            <a:extLst>
              <a:ext uri="{FF2B5EF4-FFF2-40B4-BE49-F238E27FC236}">
                <a16:creationId xmlns:a16="http://schemas.microsoft.com/office/drawing/2014/main" id="{450103ED-6693-5E8D-E0C8-7AB1DDC487E1}"/>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063370" y="4160520"/>
            <a:ext cx="3666744" cy="2697480"/>
          </a:xfrm>
          <a:prstGeom prst="rect">
            <a:avLst/>
          </a:prstGeom>
        </p:spPr>
      </p:pic>
      <p:pic>
        <p:nvPicPr>
          <p:cNvPr id="14" name="Kép 13">
            <a:extLst>
              <a:ext uri="{FF2B5EF4-FFF2-40B4-BE49-F238E27FC236}">
                <a16:creationId xmlns:a16="http://schemas.microsoft.com/office/drawing/2014/main" id="{708C5C0F-F186-D09F-6B84-EA6CADCF0361}"/>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8017472" y="4148380"/>
            <a:ext cx="3666744" cy="2697480"/>
          </a:xfrm>
          <a:prstGeom prst="rect">
            <a:avLst/>
          </a:prstGeom>
        </p:spPr>
      </p:pic>
      <p:sp>
        <p:nvSpPr>
          <p:cNvPr id="10" name="Téglalap 15">
            <a:extLst>
              <a:ext uri="{FF2B5EF4-FFF2-40B4-BE49-F238E27FC236}">
                <a16:creationId xmlns:a16="http://schemas.microsoft.com/office/drawing/2014/main" id="{D38D9E66-E3B7-DA36-1FCA-B6E4A3B5B41D}"/>
              </a:ext>
            </a:extLst>
          </p:cNvPr>
          <p:cNvSpPr/>
          <p:nvPr/>
        </p:nvSpPr>
        <p:spPr>
          <a:xfrm>
            <a:off x="457209" y="6272839"/>
            <a:ext cx="3289683" cy="369332"/>
          </a:xfrm>
          <a:prstGeom prst="rect">
            <a:avLst/>
          </a:prstGeom>
        </p:spPr>
        <p:txBody>
          <a:bodyPr wrap="squar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LEO </a:t>
            </a:r>
            <a:r>
              <a:rPr kumimoji="0" 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1540XB type SEM, 5 </a:t>
            </a:r>
            <a:r>
              <a:rPr kumimoji="0" lang="en-US"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kV</a:t>
            </a:r>
            <a:endParaRPr kumimoji="0" lang="en-US"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7" name="Téglalap 16"/>
          <p:cNvSpPr/>
          <p:nvPr/>
        </p:nvSpPr>
        <p:spPr>
          <a:xfrm>
            <a:off x="457210" y="1440747"/>
            <a:ext cx="3289683" cy="4832092"/>
          </a:xfrm>
          <a:prstGeom prst="rect">
            <a:avLst/>
          </a:prstGeom>
        </p:spPr>
        <p:txBody>
          <a:bodyPr wrap="non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Iranian Zr1%Nb + Cr</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ctr" fontAlgn="b">
              <a:defRPr/>
            </a:pPr>
            <a:r>
              <a:rPr lang="hu-HU" sz="2800" dirty="0">
                <a:solidFill>
                  <a:srgbClr val="000000"/>
                </a:solidFill>
                <a:latin typeface="Times New Roman" panose="02020603050405020304" pitchFamily="18" charset="0"/>
                <a:cs typeface="Times New Roman" panose="02020603050405020304" pitchFamily="18" charset="0"/>
              </a:rPr>
              <a:t>5% </a:t>
            </a:r>
            <a:r>
              <a:rPr lang="en-US" sz="2800" dirty="0">
                <a:solidFill>
                  <a:srgbClr val="000000"/>
                </a:solidFill>
                <a:latin typeface="Times New Roman" panose="02020603050405020304" pitchFamily="18" charset="0"/>
                <a:cs typeface="Times New Roman" panose="02020603050405020304" pitchFamily="18" charset="0"/>
              </a:rPr>
              <a:t>average </a:t>
            </a:r>
            <a:br>
              <a:rPr lang="en-US" sz="2800" dirty="0">
                <a:solidFill>
                  <a:srgbClr val="000000"/>
                </a:solidFill>
                <a:latin typeface="Times New Roman" panose="02020603050405020304" pitchFamily="18" charset="0"/>
                <a:cs typeface="Times New Roman" panose="02020603050405020304" pitchFamily="18" charset="0"/>
              </a:rPr>
            </a:br>
            <a:r>
              <a:rPr lang="en-US" sz="2800" dirty="0">
                <a:solidFill>
                  <a:srgbClr val="000000"/>
                </a:solidFill>
                <a:latin typeface="Times New Roman" panose="02020603050405020304" pitchFamily="18" charset="0"/>
                <a:cs typeface="Times New Roman" panose="02020603050405020304" pitchFamily="18" charset="0"/>
              </a:rPr>
              <a:t>strain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hu-HU" sz="28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2</a:t>
            </a: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0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optZIRLO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Cr</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75140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9C20A952-196A-4E31-85B4-C5654B9F55BA}"/>
              </a:ext>
            </a:extLst>
          </p:cNvPr>
          <p:cNvSpPr txBox="1"/>
          <p:nvPr/>
        </p:nvSpPr>
        <p:spPr>
          <a:xfrm>
            <a:off x="2631931" y="-64943"/>
            <a:ext cx="3152775" cy="584775"/>
          </a:xfrm>
          <a:prstGeom prst="rect">
            <a:avLst/>
          </a:prstGeom>
          <a:noFill/>
        </p:spPr>
        <p:txBody>
          <a:bodyPr wrap="square" rtlCol="0">
            <a:spAutoFit/>
          </a:bodyPr>
          <a:lstStyle/>
          <a:p>
            <a:r>
              <a:rPr lang="en-GB" sz="3200" dirty="0" smtClean="0">
                <a:solidFill>
                  <a:schemeClr val="bg1"/>
                </a:solidFill>
                <a:latin typeface="+mn-lt"/>
              </a:rPr>
              <a:t>Overview</a:t>
            </a:r>
            <a:endParaRPr lang="en-GB" sz="3200" dirty="0">
              <a:solidFill>
                <a:schemeClr val="bg1"/>
              </a:solidFill>
              <a:latin typeface="+mn-lt"/>
            </a:endParaRPr>
          </a:p>
        </p:txBody>
      </p:sp>
      <p:sp>
        <p:nvSpPr>
          <p:cNvPr id="4" name="Szövegdoboz 3">
            <a:extLst>
              <a:ext uri="{FF2B5EF4-FFF2-40B4-BE49-F238E27FC236}">
                <a16:creationId xmlns:a16="http://schemas.microsoft.com/office/drawing/2014/main" id="{B8FDD6A2-31F6-4F23-80FB-69E75D06B7BC}"/>
              </a:ext>
            </a:extLst>
          </p:cNvPr>
          <p:cNvSpPr txBox="1"/>
          <p:nvPr/>
        </p:nvSpPr>
        <p:spPr>
          <a:xfrm>
            <a:off x="590550" y="1123950"/>
            <a:ext cx="5629275" cy="5180905"/>
          </a:xfrm>
          <a:prstGeom prst="rect">
            <a:avLst/>
          </a:prstGeom>
          <a:noFill/>
        </p:spPr>
        <p:txBody>
          <a:bodyPr wrap="square" rtlCol="0">
            <a:spAutoFit/>
          </a:bodyPr>
          <a:lstStyle/>
          <a:p>
            <a:pPr marL="540000" indent="-540000" algn="just">
              <a:spcBef>
                <a:spcPts val="800"/>
              </a:spcBef>
              <a:spcAft>
                <a:spcPts val="800"/>
              </a:spcAft>
              <a:buFont typeface="Arial" panose="020B0604020202020204" pitchFamily="34" charset="0"/>
              <a:buChar char="•"/>
            </a:pPr>
            <a:r>
              <a:rPr lang="hu-HU" sz="4400" dirty="0" smtClean="0"/>
              <a:t>OFFERR project</a:t>
            </a:r>
          </a:p>
          <a:p>
            <a:pPr marL="540000" indent="-540000" algn="just">
              <a:spcBef>
                <a:spcPts val="800"/>
              </a:spcBef>
              <a:spcAft>
                <a:spcPts val="800"/>
              </a:spcAft>
              <a:buFont typeface="Arial" panose="020B0604020202020204" pitchFamily="34" charset="0"/>
              <a:buChar char="•"/>
            </a:pPr>
            <a:r>
              <a:rPr lang="hu-HU" sz="4400" dirty="0" smtClean="0"/>
              <a:t>Mandrel test</a:t>
            </a:r>
          </a:p>
          <a:p>
            <a:pPr marL="540000" indent="-540000" algn="just">
              <a:spcBef>
                <a:spcPts val="800"/>
              </a:spcBef>
              <a:spcAft>
                <a:spcPts val="800"/>
              </a:spcAft>
              <a:buFont typeface="Arial" panose="020B0604020202020204" pitchFamily="34" charset="0"/>
              <a:buChar char="•"/>
            </a:pPr>
            <a:r>
              <a:rPr lang="hu-HU" sz="4400" dirty="0" smtClean="0"/>
              <a:t>SEM </a:t>
            </a:r>
            <a:r>
              <a:rPr lang="hu-HU" sz="4400" dirty="0" err="1" smtClean="0"/>
              <a:t>examinations</a:t>
            </a:r>
            <a:endParaRPr lang="hu-HU" sz="4400" dirty="0" smtClean="0"/>
          </a:p>
          <a:p>
            <a:pPr marL="540000" indent="-540000" algn="just">
              <a:spcBef>
                <a:spcPts val="800"/>
              </a:spcBef>
              <a:spcAft>
                <a:spcPts val="800"/>
              </a:spcAft>
              <a:buFont typeface="Arial" panose="020B0604020202020204" pitchFamily="34" charset="0"/>
              <a:buChar char="•"/>
            </a:pPr>
            <a:r>
              <a:rPr lang="hu-HU" sz="4400" dirty="0" smtClean="0"/>
              <a:t>Post-test </a:t>
            </a:r>
            <a:r>
              <a:rPr lang="hu-HU" sz="4400" dirty="0" err="1" smtClean="0"/>
              <a:t>oxidation</a:t>
            </a:r>
            <a:endParaRPr lang="hu-HU" sz="4400" dirty="0" smtClean="0"/>
          </a:p>
          <a:p>
            <a:pPr marL="540000" indent="-540000" algn="just">
              <a:spcBef>
                <a:spcPts val="800"/>
              </a:spcBef>
              <a:spcAft>
                <a:spcPts val="800"/>
              </a:spcAft>
              <a:buFont typeface="Arial" panose="020B0604020202020204" pitchFamily="34" charset="0"/>
              <a:buChar char="•"/>
            </a:pPr>
            <a:r>
              <a:rPr lang="hu-HU" sz="4400" dirty="0" err="1" smtClean="0"/>
              <a:t>Metallography</a:t>
            </a:r>
            <a:endParaRPr lang="hu-HU" sz="4400" dirty="0" smtClean="0"/>
          </a:p>
          <a:p>
            <a:pPr marL="540000" indent="-540000" algn="just">
              <a:spcBef>
                <a:spcPts val="800"/>
              </a:spcBef>
              <a:spcAft>
                <a:spcPts val="800"/>
              </a:spcAft>
              <a:buFont typeface="Arial" panose="020B0604020202020204" pitchFamily="34" charset="0"/>
              <a:buChar char="•"/>
            </a:pPr>
            <a:r>
              <a:rPr lang="hu-HU" sz="4400" dirty="0" err="1" smtClean="0"/>
              <a:t>Summary</a:t>
            </a:r>
            <a:endParaRPr lang="en-US" sz="4400" dirty="0" smtClean="0"/>
          </a:p>
        </p:txBody>
      </p:sp>
      <p:pic>
        <p:nvPicPr>
          <p:cNvPr id="6" name="Kép 5"/>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120000"/>
                    </a14:imgEffect>
                    <a14:imgEffect>
                      <a14:brightnessContrast bright="10000" contrast="20000"/>
                    </a14:imgEffect>
                  </a14:imgLayer>
                </a14:imgProps>
              </a:ext>
              <a:ext uri="{28A0092B-C50C-407E-A947-70E740481C1C}">
                <a14:useLocalDpi xmlns:a14="http://schemas.microsoft.com/office/drawing/2010/main" val="0"/>
              </a:ext>
            </a:extLst>
          </a:blip>
          <a:srcRect l="16567" t="14385" r="49376" b="18953"/>
          <a:stretch/>
        </p:blipFill>
        <p:spPr>
          <a:xfrm>
            <a:off x="6309197" y="799887"/>
            <a:ext cx="5605098" cy="5760000"/>
          </a:xfrm>
          <a:prstGeom prst="rect">
            <a:avLst/>
          </a:prstGeom>
        </p:spPr>
      </p:pic>
    </p:spTree>
    <p:extLst>
      <p:ext uri="{BB962C8B-B14F-4D97-AF65-F5344CB8AC3E}">
        <p14:creationId xmlns:p14="http://schemas.microsoft.com/office/powerpoint/2010/main" val="39801474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zövegdoboz 8">
            <a:extLst>
              <a:ext uri="{FF2B5EF4-FFF2-40B4-BE49-F238E27FC236}">
                <a16:creationId xmlns:a16="http://schemas.microsoft.com/office/drawing/2014/main" id="{9C20A952-196A-4E31-85B4-C5654B9F55BA}"/>
              </a:ext>
            </a:extLst>
          </p:cNvPr>
          <p:cNvSpPr txBox="1"/>
          <p:nvPr/>
        </p:nvSpPr>
        <p:spPr>
          <a:xfrm>
            <a:off x="2631930" y="-45893"/>
            <a:ext cx="58643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SEM of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coatings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églalap 3"/>
          <p:cNvSpPr/>
          <p:nvPr/>
        </p:nvSpPr>
        <p:spPr>
          <a:xfrm>
            <a:off x="457210" y="1440747"/>
            <a:ext cx="3289683" cy="4832092"/>
          </a:xfrm>
          <a:prstGeom prst="rect">
            <a:avLst/>
          </a:prstGeom>
        </p:spPr>
        <p:txBody>
          <a:bodyPr wrap="non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Iranian Zr1%Nb + Cr</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ctr" fontAlgn="b">
              <a:defRPr/>
            </a:pPr>
            <a:r>
              <a:rPr lang="hu-HU" sz="2800" dirty="0">
                <a:solidFill>
                  <a:srgbClr val="000000"/>
                </a:solidFill>
                <a:latin typeface="Times New Roman" panose="02020603050405020304" pitchFamily="18" charset="0"/>
                <a:cs typeface="Times New Roman" panose="02020603050405020304" pitchFamily="18" charset="0"/>
              </a:rPr>
              <a:t>5% </a:t>
            </a:r>
            <a:r>
              <a:rPr lang="en-US" sz="2800" dirty="0">
                <a:solidFill>
                  <a:srgbClr val="000000"/>
                </a:solidFill>
                <a:latin typeface="Times New Roman" panose="02020603050405020304" pitchFamily="18" charset="0"/>
                <a:cs typeface="Times New Roman" panose="02020603050405020304" pitchFamily="18" charset="0"/>
              </a:rPr>
              <a:t>average </a:t>
            </a:r>
            <a:br>
              <a:rPr lang="en-US" sz="2800" dirty="0">
                <a:solidFill>
                  <a:srgbClr val="000000"/>
                </a:solidFill>
                <a:latin typeface="Times New Roman" panose="02020603050405020304" pitchFamily="18" charset="0"/>
                <a:cs typeface="Times New Roman" panose="02020603050405020304" pitchFamily="18" charset="0"/>
              </a:rPr>
            </a:br>
            <a:r>
              <a:rPr lang="en-US" sz="2800" dirty="0">
                <a:solidFill>
                  <a:srgbClr val="000000"/>
                </a:solidFill>
                <a:latin typeface="Times New Roman" panose="02020603050405020304" pitchFamily="18" charset="0"/>
                <a:cs typeface="Times New Roman" panose="02020603050405020304" pitchFamily="18" charset="0"/>
              </a:rPr>
              <a:t>strain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300 °C</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optZIRLO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Cr</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5" name="Picture 2" descr="OPZCR-M8_024"/>
          <p:cNvPicPr>
            <a:picLocks noChangeAspect="1" noChangeArrowheads="1"/>
          </p:cNvPicPr>
          <p:nvPr/>
        </p:nvPicPr>
        <p:blipFill>
          <a:blip r:embed="rId2" cstate="print">
            <a:lum contrast="20000"/>
            <a:extLst>
              <a:ext uri="{28A0092B-C50C-407E-A947-70E740481C1C}">
                <a14:useLocalDpi xmlns:a14="http://schemas.microsoft.com/office/drawing/2010/main"/>
              </a:ext>
            </a:extLst>
          </a:blip>
          <a:srcRect/>
          <a:stretch>
            <a:fillRect/>
          </a:stretch>
        </p:blipFill>
        <p:spPr bwMode="auto">
          <a:xfrm>
            <a:off x="4166062" y="4063988"/>
            <a:ext cx="3634616"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ECRI-M2_010"/>
          <p:cNvPicPr>
            <a:picLocks noChangeAspect="1" noChangeArrowheads="1"/>
          </p:cNvPicPr>
          <p:nvPr/>
        </p:nvPicPr>
        <p:blipFill>
          <a:blip r:embed="rId3" cstate="print">
            <a:lum contrast="20000"/>
            <a:extLst>
              <a:ext uri="{28A0092B-C50C-407E-A947-70E740481C1C}">
                <a14:useLocalDpi xmlns:a14="http://schemas.microsoft.com/office/drawing/2010/main"/>
              </a:ext>
            </a:extLst>
          </a:blip>
          <a:srcRect/>
          <a:stretch>
            <a:fillRect/>
          </a:stretch>
        </p:blipFill>
        <p:spPr bwMode="auto">
          <a:xfrm>
            <a:off x="4135774" y="1283010"/>
            <a:ext cx="3664904"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OPZCR-M8_028"/>
          <p:cNvPicPr>
            <a:picLocks noChangeAspect="1" noChangeArrowheads="1"/>
          </p:cNvPicPr>
          <p:nvPr/>
        </p:nvPicPr>
        <p:blipFill>
          <a:blip r:embed="rId4" cstate="print">
            <a:lum contrast="20000"/>
            <a:extLst>
              <a:ext uri="{28A0092B-C50C-407E-A947-70E740481C1C}">
                <a14:useLocalDpi xmlns:a14="http://schemas.microsoft.com/office/drawing/2010/main"/>
              </a:ext>
            </a:extLst>
          </a:blip>
          <a:srcRect/>
          <a:stretch>
            <a:fillRect/>
          </a:stretch>
        </p:blipFill>
        <p:spPr bwMode="auto">
          <a:xfrm>
            <a:off x="8017472" y="4063988"/>
            <a:ext cx="3664904"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ECRI-M2_012"/>
          <p:cNvPicPr>
            <a:picLocks noChangeAspect="1" noChangeArrowheads="1"/>
          </p:cNvPicPr>
          <p:nvPr/>
        </p:nvPicPr>
        <p:blipFill>
          <a:blip r:embed="rId5" cstate="print">
            <a:lum contrast="20000"/>
            <a:extLst>
              <a:ext uri="{28A0092B-C50C-407E-A947-70E740481C1C}">
                <a14:useLocalDpi xmlns:a14="http://schemas.microsoft.com/office/drawing/2010/main"/>
              </a:ext>
            </a:extLst>
          </a:blip>
          <a:srcRect/>
          <a:stretch>
            <a:fillRect/>
          </a:stretch>
        </p:blipFill>
        <p:spPr bwMode="auto">
          <a:xfrm>
            <a:off x="8017472" y="1269976"/>
            <a:ext cx="3664904"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églalap 15">
            <a:extLst>
              <a:ext uri="{FF2B5EF4-FFF2-40B4-BE49-F238E27FC236}">
                <a16:creationId xmlns:a16="http://schemas.microsoft.com/office/drawing/2014/main" id="{D38D9E66-E3B7-DA36-1FCA-B6E4A3B5B41D}"/>
              </a:ext>
            </a:extLst>
          </p:cNvPr>
          <p:cNvSpPr/>
          <p:nvPr/>
        </p:nvSpPr>
        <p:spPr>
          <a:xfrm>
            <a:off x="457209" y="6272839"/>
            <a:ext cx="3289683" cy="369332"/>
          </a:xfrm>
          <a:prstGeom prst="rect">
            <a:avLst/>
          </a:prstGeom>
        </p:spPr>
        <p:txBody>
          <a:bodyPr wrap="squar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LEO </a:t>
            </a:r>
            <a:r>
              <a:rPr kumimoji="0" 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1540XB type SEM, 5 </a:t>
            </a:r>
            <a:r>
              <a:rPr kumimoji="0" lang="en-US"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kV</a:t>
            </a:r>
            <a:endParaRPr kumimoji="0" lang="en-US"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6206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zövegdoboz 8">
            <a:extLst>
              <a:ext uri="{FF2B5EF4-FFF2-40B4-BE49-F238E27FC236}">
                <a16:creationId xmlns:a16="http://schemas.microsoft.com/office/drawing/2014/main" id="{9C20A952-196A-4E31-85B4-C5654B9F55BA}"/>
              </a:ext>
            </a:extLst>
          </p:cNvPr>
          <p:cNvSpPr txBox="1"/>
          <p:nvPr/>
        </p:nvSpPr>
        <p:spPr>
          <a:xfrm>
            <a:off x="2631930" y="-45893"/>
            <a:ext cx="58643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SEM of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coatings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églalap 3"/>
          <p:cNvSpPr/>
          <p:nvPr/>
        </p:nvSpPr>
        <p:spPr>
          <a:xfrm>
            <a:off x="137617" y="1439728"/>
            <a:ext cx="4007828" cy="4832092"/>
          </a:xfrm>
          <a:prstGeom prst="rect">
            <a:avLst/>
          </a:prstGeom>
        </p:spPr>
        <p:txBody>
          <a:bodyPr wrap="non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Iranian Zr1%Nb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CrN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ctr" fontAlgn="b">
              <a:defRPr/>
            </a:pPr>
            <a:r>
              <a:rPr lang="hu-HU" sz="2800" dirty="0">
                <a:solidFill>
                  <a:srgbClr val="000000"/>
                </a:solidFill>
                <a:latin typeface="Times New Roman" panose="02020603050405020304" pitchFamily="18" charset="0"/>
                <a:cs typeface="Times New Roman" panose="02020603050405020304" pitchFamily="18" charset="0"/>
              </a:rPr>
              <a:t>5% </a:t>
            </a:r>
            <a:r>
              <a:rPr lang="en-US" sz="2800" dirty="0">
                <a:solidFill>
                  <a:srgbClr val="000000"/>
                </a:solidFill>
                <a:latin typeface="Times New Roman" panose="02020603050405020304" pitchFamily="18" charset="0"/>
                <a:cs typeface="Times New Roman" panose="02020603050405020304" pitchFamily="18" charset="0"/>
              </a:rPr>
              <a:t>average </a:t>
            </a:r>
            <a:br>
              <a:rPr lang="en-US" sz="2800" dirty="0">
                <a:solidFill>
                  <a:srgbClr val="000000"/>
                </a:solidFill>
                <a:latin typeface="Times New Roman" panose="02020603050405020304" pitchFamily="18" charset="0"/>
                <a:cs typeface="Times New Roman" panose="02020603050405020304" pitchFamily="18" charset="0"/>
              </a:rPr>
            </a:br>
            <a:r>
              <a:rPr lang="en-US" sz="2800" dirty="0">
                <a:solidFill>
                  <a:srgbClr val="000000"/>
                </a:solidFill>
                <a:latin typeface="Times New Roman" panose="02020603050405020304" pitchFamily="18" charset="0"/>
                <a:cs typeface="Times New Roman" panose="02020603050405020304" pitchFamily="18" charset="0"/>
              </a:rPr>
              <a:t>strain, 300 °C</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lvl="0" algn="ctr" fontAlgn="b">
              <a:defRPr/>
            </a:pPr>
            <a:r>
              <a:rPr lang="en-US" sz="2800" noProof="0" dirty="0">
                <a:solidFill>
                  <a:prstClr val="black"/>
                </a:solidFill>
                <a:latin typeface="Times New Roman" panose="02020603050405020304" pitchFamily="18" charset="0"/>
                <a:cs typeface="Times New Roman" panose="02020603050405020304" pitchFamily="18" charset="0"/>
              </a:rPr>
              <a:t>Iranian Zr1%Nb + Cr/</a:t>
            </a:r>
            <a:r>
              <a:rPr lang="en-US" sz="2800" noProof="0" dirty="0" err="1">
                <a:solidFill>
                  <a:prstClr val="black"/>
                </a:solidFill>
                <a:latin typeface="Times New Roman" panose="02020603050405020304" pitchFamily="18" charset="0"/>
                <a:cs typeface="Times New Roman" panose="02020603050405020304" pitchFamily="18" charset="0"/>
              </a:rPr>
              <a:t>CrN</a:t>
            </a:r>
            <a:endParaRPr lang="en-US" sz="2800" noProof="0" dirty="0">
              <a:solidFill>
                <a:prstClr val="black"/>
              </a:solidFill>
              <a:latin typeface="Times New Roman" panose="02020603050405020304" pitchFamily="18" charset="0"/>
              <a:cs typeface="Times New Roman" panose="02020603050405020304" pitchFamily="18" charset="0"/>
            </a:endParaRPr>
          </a:p>
        </p:txBody>
      </p:sp>
      <p:pic>
        <p:nvPicPr>
          <p:cNvPr id="6" name="Kép 5" descr="C:\Users\User\AppData\Local\Microsoft\Windows\INetCache\Content.Word\ECRNI-M2_006.tif"/>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4145901" y="1280749"/>
            <a:ext cx="3601443" cy="2700000"/>
          </a:xfrm>
          <a:prstGeom prst="rect">
            <a:avLst/>
          </a:prstGeom>
          <a:noFill/>
          <a:ln>
            <a:noFill/>
          </a:ln>
        </p:spPr>
      </p:pic>
      <p:pic>
        <p:nvPicPr>
          <p:cNvPr id="7" name="Picture 2" descr="ECRNI-M2_004"/>
          <p:cNvPicPr>
            <a:picLocks noChangeAspect="1" noChangeArrowheads="1"/>
          </p:cNvPicPr>
          <p:nvPr/>
        </p:nvPicPr>
        <p:blipFill>
          <a:blip r:embed="rId4" cstate="print">
            <a:lum contrast="20000"/>
            <a:extLst>
              <a:ext uri="{28A0092B-C50C-407E-A947-70E740481C1C}">
                <a14:useLocalDpi xmlns:a14="http://schemas.microsoft.com/office/drawing/2010/main"/>
              </a:ext>
            </a:extLst>
          </a:blip>
          <a:srcRect/>
          <a:stretch>
            <a:fillRect/>
          </a:stretch>
        </p:blipFill>
        <p:spPr bwMode="auto">
          <a:xfrm>
            <a:off x="7972575" y="1280749"/>
            <a:ext cx="3604327"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Kép 7" descr="C:\Users\User\AppData\Local\Microsoft\Windows\INetCache\Content.Word\EXI-M2_016.tif"/>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7976325" y="4075877"/>
            <a:ext cx="3600577" cy="2700000"/>
          </a:xfrm>
          <a:prstGeom prst="rect">
            <a:avLst/>
          </a:prstGeom>
          <a:noFill/>
          <a:ln>
            <a:noFill/>
          </a:ln>
        </p:spPr>
      </p:pic>
      <p:pic>
        <p:nvPicPr>
          <p:cNvPr id="10" name="Picture 3" descr="EXI-M2_019"/>
          <p:cNvPicPr>
            <a:picLocks noChangeAspect="1" noChangeArrowheads="1"/>
          </p:cNvPicPr>
          <p:nvPr/>
        </p:nvPicPr>
        <p:blipFill>
          <a:blip r:embed="rId7" cstate="print">
            <a:lum contrast="20000"/>
            <a:extLst>
              <a:ext uri="{28A0092B-C50C-407E-A947-70E740481C1C}">
                <a14:useLocalDpi xmlns:a14="http://schemas.microsoft.com/office/drawing/2010/main"/>
              </a:ext>
            </a:extLst>
          </a:blip>
          <a:srcRect/>
          <a:stretch>
            <a:fillRect/>
          </a:stretch>
        </p:blipFill>
        <p:spPr bwMode="auto">
          <a:xfrm>
            <a:off x="4145901" y="4075877"/>
            <a:ext cx="3604327"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églalap 15">
            <a:extLst>
              <a:ext uri="{FF2B5EF4-FFF2-40B4-BE49-F238E27FC236}">
                <a16:creationId xmlns:a16="http://schemas.microsoft.com/office/drawing/2014/main" id="{D38D9E66-E3B7-DA36-1FCA-B6E4A3B5B41D}"/>
              </a:ext>
            </a:extLst>
          </p:cNvPr>
          <p:cNvSpPr/>
          <p:nvPr/>
        </p:nvSpPr>
        <p:spPr>
          <a:xfrm>
            <a:off x="457209" y="6272839"/>
            <a:ext cx="3289683" cy="369332"/>
          </a:xfrm>
          <a:prstGeom prst="rect">
            <a:avLst/>
          </a:prstGeom>
        </p:spPr>
        <p:txBody>
          <a:bodyPr wrap="squar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LEO </a:t>
            </a:r>
            <a:r>
              <a:rPr kumimoji="0" lang="en-US"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1540XB type SEM, 5 </a:t>
            </a:r>
            <a:r>
              <a:rPr kumimoji="0" lang="en-US"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kV</a:t>
            </a:r>
            <a:endParaRPr kumimoji="0" lang="en-US"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03632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zövegdoboz 4">
            <a:extLst>
              <a:ext uri="{FF2B5EF4-FFF2-40B4-BE49-F238E27FC236}">
                <a16:creationId xmlns:a16="http://schemas.microsoft.com/office/drawing/2014/main" id="{B8FDD6A2-31F6-4F23-80FB-69E75D06B7BC}"/>
              </a:ext>
            </a:extLst>
          </p:cNvPr>
          <p:cNvSpPr txBox="1"/>
          <p:nvPr/>
        </p:nvSpPr>
        <p:spPr>
          <a:xfrm>
            <a:off x="897731" y="792957"/>
            <a:ext cx="10894220" cy="15696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hu-HU"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some</a:t>
            </a:r>
            <a:r>
              <a:rPr kumimoji="0" lang="hu-HU"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samples</a:t>
            </a:r>
            <a:r>
              <a:rPr kumimoji="0" lang="hu-HU"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oxidized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steam</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-argon </a:t>
            </a:r>
            <a:r>
              <a:rPr kumimoji="0" lang="hu-HU"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atmosphere</a:t>
            </a:r>
            <a:r>
              <a:rPr kumimoji="0" lang="hu-HU"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1800 s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1000 °C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see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if</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cracks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coating</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could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lead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loss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protection</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possibly</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even</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delamination</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Szövegdoboz 5">
            <a:extLst>
              <a:ext uri="{FF2B5EF4-FFF2-40B4-BE49-F238E27FC236}">
                <a16:creationId xmlns:a16="http://schemas.microsoft.com/office/drawing/2014/main" id="{9C20A952-196A-4E31-85B4-C5654B9F55BA}"/>
              </a:ext>
            </a:extLst>
          </p:cNvPr>
          <p:cNvSpPr txBox="1"/>
          <p:nvPr/>
        </p:nvSpPr>
        <p:spPr>
          <a:xfrm>
            <a:off x="2631930" y="-45893"/>
            <a:ext cx="61120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Oxidation</a:t>
            </a: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 of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cracked</a:t>
            </a: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coating</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Kép 6"/>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Effect>
                      <a14:saturation sat="80000"/>
                    </a14:imgEffect>
                    <a14:imgEffect>
                      <a14:brightnessContrast bright="10000" contrast="30000"/>
                    </a14:imgEffect>
                  </a14:imgLayer>
                </a14:imgProps>
              </a:ext>
              <a:ext uri="{28A0092B-C50C-407E-A947-70E740481C1C}">
                <a14:useLocalDpi xmlns:a14="http://schemas.microsoft.com/office/drawing/2010/main"/>
              </a:ext>
            </a:extLst>
          </a:blip>
          <a:stretch>
            <a:fillRect/>
          </a:stretch>
        </p:blipFill>
        <p:spPr>
          <a:xfrm>
            <a:off x="1027698" y="2455962"/>
            <a:ext cx="8261688" cy="3960000"/>
          </a:xfrm>
          <a:prstGeom prst="rect">
            <a:avLst/>
          </a:prstGeom>
        </p:spPr>
      </p:pic>
      <p:pic>
        <p:nvPicPr>
          <p:cNvPr id="8" name="Kép 7"/>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rcRect l="35108" t="35146" r="26375" b="34809"/>
          <a:stretch/>
        </p:blipFill>
        <p:spPr>
          <a:xfrm rot="16200000">
            <a:off x="8493447" y="3403755"/>
            <a:ext cx="3960000" cy="2064413"/>
          </a:xfrm>
          <a:prstGeom prst="rect">
            <a:avLst/>
          </a:prstGeom>
        </p:spPr>
      </p:pic>
    </p:spTree>
    <p:extLst>
      <p:ext uri="{BB962C8B-B14F-4D97-AF65-F5344CB8AC3E}">
        <p14:creationId xmlns:p14="http://schemas.microsoft.com/office/powerpoint/2010/main" val="4569848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a:extLst>
              <a:ext uri="{FF2B5EF4-FFF2-40B4-BE49-F238E27FC236}">
                <a16:creationId xmlns:a16="http://schemas.microsoft.com/office/drawing/2014/main" id="{9C20A952-196A-4E31-85B4-C5654B9F55BA}"/>
              </a:ext>
            </a:extLst>
          </p:cNvPr>
          <p:cNvSpPr txBox="1"/>
          <p:nvPr/>
        </p:nvSpPr>
        <p:spPr>
          <a:xfrm>
            <a:off x="2631930" y="-45893"/>
            <a:ext cx="5341637" cy="584775"/>
          </a:xfrm>
          <a:prstGeom prst="rect">
            <a:avLst/>
          </a:prstGeom>
          <a:noFill/>
        </p:spPr>
        <p:txBody>
          <a:bodyPr wrap="square" rtlCol="0">
            <a:spAutoFit/>
          </a:bodyPr>
          <a:lstStyle/>
          <a:p>
            <a:pPr lvl="0"/>
            <a:r>
              <a:rPr lang="hu-HU" sz="3200" dirty="0" err="1" smtClean="0">
                <a:solidFill>
                  <a:prstClr val="white"/>
                </a:solidFill>
              </a:rPr>
              <a:t>Metallography</a:t>
            </a:r>
            <a:r>
              <a:rPr lang="hu-HU" sz="3200" dirty="0" smtClean="0">
                <a:solidFill>
                  <a:prstClr val="white"/>
                </a:solidFill>
              </a:rPr>
              <a:t> </a:t>
            </a:r>
            <a:r>
              <a:rPr lang="hu-HU" sz="3200" dirty="0" err="1" smtClean="0">
                <a:solidFill>
                  <a:prstClr val="white"/>
                </a:solidFill>
              </a:rPr>
              <a:t>after</a:t>
            </a:r>
            <a:r>
              <a:rPr lang="hu-HU" sz="3200" dirty="0" smtClean="0">
                <a:solidFill>
                  <a:prstClr val="white"/>
                </a:solidFill>
              </a:rPr>
              <a:t> </a:t>
            </a:r>
            <a:r>
              <a:rPr lang="hu-HU" sz="3200" dirty="0" err="1" smtClean="0">
                <a:solidFill>
                  <a:prstClr val="white"/>
                </a:solidFill>
              </a:rPr>
              <a:t>oxidation</a:t>
            </a:r>
            <a:endParaRPr lang="en-GB" sz="3200" dirty="0">
              <a:solidFill>
                <a:prstClr val="white"/>
              </a:solidFill>
            </a:endParaRPr>
          </a:p>
        </p:txBody>
      </p:sp>
      <p:sp>
        <p:nvSpPr>
          <p:cNvPr id="6" name="Téglalap 5"/>
          <p:cNvSpPr/>
          <p:nvPr/>
        </p:nvSpPr>
        <p:spPr>
          <a:xfrm>
            <a:off x="9720495" y="1709203"/>
            <a:ext cx="2396791" cy="4893647"/>
          </a:xfrm>
          <a:prstGeom prst="rect">
            <a:avLst/>
          </a:prstGeom>
        </p:spPr>
        <p:txBody>
          <a:bodyPr wrap="squar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Iranian Zr1%Nb +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CrN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lvl="0" algn="ctr" fontAlgn="b">
              <a:defRPr/>
            </a:pPr>
            <a:r>
              <a:rPr lang="en-US" sz="2400" b="1" dirty="0">
                <a:solidFill>
                  <a:srgbClr val="FF0000"/>
                </a:solidFill>
                <a:latin typeface="Times New Roman" panose="02020603050405020304" pitchFamily="18" charset="0"/>
                <a:cs typeface="Times New Roman" panose="02020603050405020304" pitchFamily="18" charset="0"/>
              </a:rPr>
              <a:t>Mandrel test at 300 °C</a:t>
            </a:r>
          </a:p>
          <a:p>
            <a:pPr lvl="0" algn="ctr" fontAlgn="b">
              <a:defRPr/>
            </a:pPr>
            <a:r>
              <a:rPr lang="hu-HU" sz="2400" dirty="0">
                <a:solidFill>
                  <a:srgbClr val="000000"/>
                </a:solidFill>
                <a:latin typeface="Times New Roman" panose="02020603050405020304" pitchFamily="18" charset="0"/>
                <a:cs typeface="Times New Roman" panose="02020603050405020304" pitchFamily="18" charset="0"/>
              </a:rPr>
              <a:t>5% </a:t>
            </a:r>
            <a:r>
              <a:rPr lang="en-US" sz="2400" dirty="0">
                <a:solidFill>
                  <a:srgbClr val="000000"/>
                </a:solidFill>
                <a:latin typeface="Times New Roman" panose="02020603050405020304" pitchFamily="18" charset="0"/>
                <a:cs typeface="Times New Roman" panose="02020603050405020304" pitchFamily="18" charset="0"/>
              </a:rPr>
              <a:t>average </a:t>
            </a:r>
            <a:br>
              <a:rPr lang="en-US" sz="2400" dirty="0">
                <a:solidFill>
                  <a:srgbClr val="000000"/>
                </a:solidFill>
                <a:latin typeface="Times New Roman" panose="02020603050405020304" pitchFamily="18" charset="0"/>
                <a:cs typeface="Times New Roman" panose="02020603050405020304" pitchFamily="18" charset="0"/>
              </a:rPr>
            </a:br>
            <a:r>
              <a:rPr lang="en-US" sz="2400" dirty="0" smtClean="0">
                <a:solidFill>
                  <a:srgbClr val="000000"/>
                </a:solidFill>
                <a:latin typeface="Times New Roman" panose="02020603050405020304" pitchFamily="18" charset="0"/>
                <a:cs typeface="Times New Roman" panose="02020603050405020304" pitchFamily="18" charset="0"/>
              </a:rPr>
              <a:t>strain</a:t>
            </a:r>
            <a:r>
              <a:rPr lang="hu-HU" sz="2400" dirty="0" smtClean="0">
                <a:solidFill>
                  <a:srgbClr val="000000"/>
                </a:solidFill>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a:p>
            <a:pPr lvl="0" algn="ctr" fontAlgn="b">
              <a:defRPr/>
            </a:pP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cs typeface="Times New Roman" panose="02020603050405020304" pitchFamily="18" charset="0"/>
              </a:rPr>
              <a:t>1000 °C steam 1800 </a:t>
            </a:r>
            <a:r>
              <a:rPr lang="en-US" sz="2400" dirty="0" smtClean="0">
                <a:solidFill>
                  <a:srgbClr val="000000"/>
                </a:solidFill>
                <a:latin typeface="Times New Roman" panose="02020603050405020304" pitchFamily="18" charset="0"/>
                <a:cs typeface="Times New Roman" panose="02020603050405020304" pitchFamily="18" charset="0"/>
              </a:rPr>
              <a:t>s</a:t>
            </a:r>
            <a:endParaRPr lang="hu-HU" sz="2400" dirty="0" smtClean="0">
              <a:solidFill>
                <a:srgbClr val="000000"/>
              </a:solidFill>
              <a:latin typeface="Times New Roman" panose="02020603050405020304" pitchFamily="18" charset="0"/>
              <a:cs typeface="Times New Roman" panose="02020603050405020304" pitchFamily="18" charset="0"/>
            </a:endParaRPr>
          </a:p>
          <a:p>
            <a:pPr lvl="0" algn="ctr" fontAlgn="b">
              <a:defRPr/>
            </a:pPr>
            <a:endParaRPr lang="hu-HU" sz="2400" dirty="0">
              <a:solidFill>
                <a:srgbClr val="000000"/>
              </a:solidFill>
              <a:latin typeface="Times New Roman" panose="02020603050405020304" pitchFamily="18" charset="0"/>
              <a:cs typeface="Times New Roman" panose="02020603050405020304" pitchFamily="18" charset="0"/>
            </a:endParaRPr>
          </a:p>
          <a:p>
            <a:pPr algn="ctr" fontAlgn="b">
              <a:defRPr/>
            </a:pPr>
            <a:r>
              <a:rPr lang="en-US" sz="2400" dirty="0">
                <a:solidFill>
                  <a:prstClr val="black"/>
                </a:solidFill>
                <a:latin typeface="Times New Roman" panose="02020603050405020304" pitchFamily="18" charset="0"/>
                <a:cs typeface="Times New Roman" panose="02020603050405020304" pitchFamily="18" charset="0"/>
              </a:rPr>
              <a:t>Iranian Zr1%Nb + </a:t>
            </a:r>
            <a:r>
              <a:rPr lang="hu-HU" sz="2400" dirty="0" err="1" smtClean="0">
                <a:solidFill>
                  <a:prstClr val="black"/>
                </a:solidFill>
                <a:latin typeface="Times New Roman" panose="02020603050405020304" pitchFamily="18" charset="0"/>
                <a:cs typeface="Times New Roman" panose="02020603050405020304" pitchFamily="18" charset="0"/>
              </a:rPr>
              <a:t>Cr</a:t>
            </a:r>
            <a:r>
              <a:rPr lang="hu-HU" sz="2400" dirty="0" smtClean="0">
                <a:solidFill>
                  <a:prstClr val="black"/>
                </a:solidFill>
                <a:latin typeface="Times New Roman" panose="02020603050405020304" pitchFamily="18" charset="0"/>
                <a:cs typeface="Times New Roman" panose="02020603050405020304" pitchFamily="18" charset="0"/>
              </a:rPr>
              <a:t>/</a:t>
            </a:r>
            <a:r>
              <a:rPr lang="en-US" sz="2400" dirty="0" err="1" smtClean="0">
                <a:solidFill>
                  <a:prstClr val="black"/>
                </a:solidFill>
                <a:latin typeface="Times New Roman" panose="02020603050405020304" pitchFamily="18" charset="0"/>
                <a:cs typeface="Times New Roman" panose="02020603050405020304" pitchFamily="18" charset="0"/>
              </a:rPr>
              <a:t>CrN</a:t>
            </a:r>
            <a:endParaRPr lang="en-US" sz="2400" dirty="0">
              <a:solidFill>
                <a:prstClr val="black"/>
              </a:solidFill>
              <a:latin typeface="Times New Roman" panose="02020603050405020304" pitchFamily="18" charset="0"/>
              <a:cs typeface="Times New Roman" panose="02020603050405020304" pitchFamily="18" charset="0"/>
            </a:endParaRPr>
          </a:p>
          <a:p>
            <a:pPr lvl="0" algn="ctr" fontAlgn="b">
              <a:defRPr/>
            </a:pPr>
            <a:endParaRPr lang="en-US" sz="2400" dirty="0">
              <a:solidFill>
                <a:srgbClr val="000000"/>
              </a:solidFill>
              <a:latin typeface="Times New Roman" panose="02020603050405020304" pitchFamily="18" charset="0"/>
              <a:cs typeface="Times New Roman" panose="02020603050405020304" pitchFamily="18" charset="0"/>
            </a:endParaRPr>
          </a:p>
        </p:txBody>
      </p:sp>
      <p:pic>
        <p:nvPicPr>
          <p:cNvPr id="7" name="Kép 6"/>
          <p:cNvPicPr>
            <a:picLocks noChangeAspect="1"/>
          </p:cNvPicPr>
          <p:nvPr/>
        </p:nvPicPr>
        <p:blipFill>
          <a:blip r:embed="rId2">
            <a:extLst>
              <a:ext uri="{BEBA8EAE-BF5A-486C-A8C5-ECC9F3942E4B}">
                <a14:imgProps xmlns:a14="http://schemas.microsoft.com/office/drawing/2010/main">
                  <a14:imgLayer r:embed="rId3">
                    <a14:imgEffect>
                      <a14:brightnessContrast bright="5000" contrast="20000"/>
                    </a14:imgEffect>
                  </a14:imgLayer>
                </a14:imgProps>
              </a:ext>
              <a:ext uri="{28A0092B-C50C-407E-A947-70E740481C1C}">
                <a14:useLocalDpi xmlns:a14="http://schemas.microsoft.com/office/drawing/2010/main"/>
              </a:ext>
            </a:extLst>
          </a:blip>
          <a:srcRect/>
          <a:stretch>
            <a:fillRect/>
          </a:stretch>
        </p:blipFill>
        <p:spPr bwMode="auto">
          <a:xfrm>
            <a:off x="6203261" y="1226532"/>
            <a:ext cx="3603172" cy="2700000"/>
          </a:xfrm>
          <a:prstGeom prst="rect">
            <a:avLst/>
          </a:prstGeom>
          <a:noFill/>
        </p:spPr>
      </p:pic>
      <p:sp>
        <p:nvSpPr>
          <p:cNvPr id="8" name="Téglalap 7"/>
          <p:cNvSpPr/>
          <p:nvPr/>
        </p:nvSpPr>
        <p:spPr>
          <a:xfrm>
            <a:off x="88400" y="1816385"/>
            <a:ext cx="2346226" cy="4524315"/>
          </a:xfrm>
          <a:prstGeom prst="rect">
            <a:avLst/>
          </a:prstGeom>
        </p:spPr>
        <p:txBody>
          <a:bodyPr wrap="square">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Iranian Zr1%Nb + Cr</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lvl="0" algn="ctr" fontAlgn="b">
              <a:defRPr/>
            </a:pPr>
            <a:r>
              <a:rPr lang="en-US" sz="2400" b="1" dirty="0">
                <a:solidFill>
                  <a:srgbClr val="FF0000"/>
                </a:solidFill>
                <a:latin typeface="Times New Roman" panose="02020603050405020304" pitchFamily="18" charset="0"/>
                <a:cs typeface="Times New Roman" panose="02020603050405020304" pitchFamily="18" charset="0"/>
              </a:rPr>
              <a:t>Mandrel test at 300 °C</a:t>
            </a:r>
          </a:p>
          <a:p>
            <a:pPr lvl="0" algn="ctr" fontAlgn="b">
              <a:defRPr/>
            </a:pPr>
            <a:r>
              <a:rPr lang="hu-HU" sz="2400" dirty="0">
                <a:solidFill>
                  <a:srgbClr val="000000"/>
                </a:solidFill>
                <a:latin typeface="Times New Roman" panose="02020603050405020304" pitchFamily="18" charset="0"/>
                <a:cs typeface="Times New Roman" panose="02020603050405020304" pitchFamily="18" charset="0"/>
              </a:rPr>
              <a:t>5% </a:t>
            </a:r>
            <a:r>
              <a:rPr lang="en-US" sz="2400" dirty="0">
                <a:solidFill>
                  <a:srgbClr val="000000"/>
                </a:solidFill>
                <a:latin typeface="Times New Roman" panose="02020603050405020304" pitchFamily="18" charset="0"/>
                <a:cs typeface="Times New Roman" panose="02020603050405020304" pitchFamily="18" charset="0"/>
              </a:rPr>
              <a:t>average </a:t>
            </a:r>
            <a:br>
              <a:rPr lang="en-US" sz="2400" dirty="0">
                <a:solidFill>
                  <a:srgbClr val="000000"/>
                </a:solidFill>
                <a:latin typeface="Times New Roman" panose="02020603050405020304" pitchFamily="18" charset="0"/>
                <a:cs typeface="Times New Roman" panose="02020603050405020304" pitchFamily="18" charset="0"/>
              </a:rPr>
            </a:br>
            <a:r>
              <a:rPr lang="en-US" sz="2400" dirty="0" smtClean="0">
                <a:solidFill>
                  <a:srgbClr val="000000"/>
                </a:solidFill>
                <a:latin typeface="Times New Roman" panose="02020603050405020304" pitchFamily="18" charset="0"/>
                <a:cs typeface="Times New Roman" panose="02020603050405020304" pitchFamily="18" charset="0"/>
              </a:rPr>
              <a:t>strain</a:t>
            </a:r>
            <a:r>
              <a:rPr lang="hu-HU" sz="2400" dirty="0" smtClean="0">
                <a:solidFill>
                  <a:srgbClr val="000000"/>
                </a:solidFill>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a:p>
            <a:pPr lvl="0" algn="ctr" fontAlgn="b">
              <a:defRPr/>
            </a:pP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1000 °C steam 1800 s</a:t>
            </a:r>
          </a:p>
          <a:p>
            <a:pPr marL="0" marR="0" lvl="0" indent="0" algn="ctr" defTabSz="914400" rtl="0" eaLnBrk="1" fontAlgn="b"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pt-ZIRLO + Cr</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2400" noProof="0" dirty="0">
                <a:solidFill>
                  <a:prstClr val="black"/>
                </a:solidFill>
                <a:latin typeface="Times New Roman" panose="02020603050405020304" pitchFamily="18" charset="0"/>
                <a:cs typeface="Times New Roman" panose="02020603050405020304" pitchFamily="18" charset="0"/>
              </a:rPr>
              <a:t>(300 °C)</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9" name="Kép 8" descr="OPZCR-M7a-15"/>
          <p:cNvPicPr>
            <a:picLocks noChangeAspect="1"/>
          </p:cNvPicPr>
          <p:nvPr/>
        </p:nvPicPr>
        <p:blipFill>
          <a:blip r:embed="rId4" cstate="print">
            <a:extLst>
              <a:ext uri="{BEBA8EAE-BF5A-486C-A8C5-ECC9F3942E4B}">
                <a14:imgProps xmlns:a14="http://schemas.microsoft.com/office/drawing/2010/main">
                  <a14:imgLayer r:embed="rId5">
                    <a14:imgEffect>
                      <a14:saturation sat="33000"/>
                    </a14:imgEffect>
                    <a14:imgEffect>
                      <a14:brightnessContrast bright="5000" contrast="20000"/>
                    </a14:imgEffect>
                  </a14:imgLayer>
                </a14:imgProps>
              </a:ext>
              <a:ext uri="{28A0092B-C50C-407E-A947-70E740481C1C}">
                <a14:useLocalDpi xmlns:a14="http://schemas.microsoft.com/office/drawing/2010/main"/>
              </a:ext>
            </a:extLst>
          </a:blip>
          <a:srcRect/>
          <a:stretch>
            <a:fillRect/>
          </a:stretch>
        </p:blipFill>
        <p:spPr bwMode="auto">
          <a:xfrm>
            <a:off x="2473967" y="4073717"/>
            <a:ext cx="3600000" cy="2701987"/>
          </a:xfrm>
          <a:prstGeom prst="rect">
            <a:avLst/>
          </a:prstGeom>
          <a:noFill/>
          <a:ln>
            <a:noFill/>
          </a:ln>
        </p:spPr>
      </p:pic>
      <p:pic>
        <p:nvPicPr>
          <p:cNvPr id="10" name="Kép 9" descr="ECRI-51a-1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479706" y="1230143"/>
            <a:ext cx="3600000" cy="2700000"/>
          </a:xfrm>
          <a:prstGeom prst="rect">
            <a:avLst/>
          </a:prstGeom>
          <a:noFill/>
          <a:ln>
            <a:noFill/>
          </a:ln>
        </p:spPr>
      </p:pic>
      <p:pic>
        <p:nvPicPr>
          <p:cNvPr id="11" name="Kép 10" descr="EXI-M1f-5"/>
          <p:cNvPicPr>
            <a:picLocks noChangeAspect="1"/>
          </p:cNvPicPr>
          <p:nvPr/>
        </p:nvPicPr>
        <p:blipFill>
          <a:blip r:embed="rId8" cstate="print">
            <a:lum bright="20000" contrast="20000"/>
            <a:extLst>
              <a:ext uri="{28A0092B-C50C-407E-A947-70E740481C1C}">
                <a14:useLocalDpi xmlns:a14="http://schemas.microsoft.com/office/drawing/2010/main"/>
              </a:ext>
            </a:extLst>
          </a:blip>
          <a:srcRect/>
          <a:stretch>
            <a:fillRect/>
          </a:stretch>
        </p:blipFill>
        <p:spPr bwMode="auto">
          <a:xfrm>
            <a:off x="6163202" y="4075704"/>
            <a:ext cx="3597353" cy="2700000"/>
          </a:xfrm>
          <a:prstGeom prst="rect">
            <a:avLst/>
          </a:prstGeom>
          <a:noFill/>
          <a:ln>
            <a:noFill/>
          </a:ln>
        </p:spPr>
      </p:pic>
    </p:spTree>
    <p:extLst>
      <p:ext uri="{BB962C8B-B14F-4D97-AF65-F5344CB8AC3E}">
        <p14:creationId xmlns:p14="http://schemas.microsoft.com/office/powerpoint/2010/main" val="20248347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zövegdoboz 4">
            <a:extLst>
              <a:ext uri="{FF2B5EF4-FFF2-40B4-BE49-F238E27FC236}">
                <a16:creationId xmlns:a16="http://schemas.microsoft.com/office/drawing/2014/main" id="{B8FDD6A2-31F6-4F23-80FB-69E75D06B7BC}"/>
              </a:ext>
            </a:extLst>
          </p:cNvPr>
          <p:cNvSpPr txBox="1"/>
          <p:nvPr/>
        </p:nvSpPr>
        <p:spPr>
          <a:xfrm>
            <a:off x="897731" y="792957"/>
            <a:ext cx="11010756" cy="5509200"/>
          </a:xfrm>
          <a:prstGeom prst="rect">
            <a:avLst/>
          </a:prstGeom>
          <a:noFill/>
        </p:spPr>
        <p:txBody>
          <a:bodyPr wrap="square" rtlCol="0">
            <a:spAutoFit/>
          </a:bodyPr>
          <a:lstStyle/>
          <a:p>
            <a:pPr marL="457200" lvl="0" indent="-457200">
              <a:buFont typeface="Arial" panose="020B0604020202020204" pitchFamily="34" charset="0"/>
              <a:buChar char="•"/>
              <a:defRPr/>
            </a:pPr>
            <a:r>
              <a:rPr lang="en-US" sz="3200" dirty="0" smtClean="0">
                <a:solidFill>
                  <a:prstClr val="black"/>
                </a:solidFill>
              </a:rPr>
              <a:t>The </a:t>
            </a:r>
            <a:r>
              <a:rPr lang="en-US" sz="3200" dirty="0">
                <a:solidFill>
                  <a:prstClr val="black"/>
                </a:solidFill>
              </a:rPr>
              <a:t>metallography of the samples shows that the cracks in the protective coating leads to significant oxidation of the zirconium-based cladding substrate. It is clear that in all cases the cracking of the protective chromium layer led to local ZrO</a:t>
            </a:r>
            <a:r>
              <a:rPr lang="en-US" sz="3200" baseline="-25000" dirty="0">
                <a:solidFill>
                  <a:prstClr val="black"/>
                </a:solidFill>
              </a:rPr>
              <a:t>2</a:t>
            </a:r>
            <a:r>
              <a:rPr lang="en-US" sz="3200" dirty="0">
                <a:solidFill>
                  <a:prstClr val="black"/>
                </a:solidFill>
              </a:rPr>
              <a:t> oxide nodules forming under the coating and α-</a:t>
            </a:r>
            <a:r>
              <a:rPr lang="en-US" sz="3200" dirty="0" err="1">
                <a:solidFill>
                  <a:prstClr val="black"/>
                </a:solidFill>
              </a:rPr>
              <a:t>Zr</a:t>
            </a:r>
            <a:r>
              <a:rPr lang="en-US" sz="3200" dirty="0">
                <a:solidFill>
                  <a:prstClr val="black"/>
                </a:solidFill>
              </a:rPr>
              <a:t>(O) has penetrated deep into the cladding substrate.</a:t>
            </a:r>
          </a:p>
          <a:p>
            <a:pPr marL="457200" lvl="0" indent="-457200">
              <a:buFont typeface="Arial" panose="020B0604020202020204" pitchFamily="34" charset="0"/>
              <a:buChar char="•"/>
              <a:defRPr/>
            </a:pPr>
            <a:r>
              <a:rPr lang="en-US" sz="3200" dirty="0">
                <a:solidFill>
                  <a:prstClr val="black"/>
                </a:solidFill>
              </a:rPr>
              <a:t>However, the coatings have not delaminated and remained mostly protective, compared to the heavily-oxidized uncoated inner side (about 25-30 µm oxide thickness).</a:t>
            </a:r>
          </a:p>
          <a:p>
            <a:pPr marL="457200" lvl="0" indent="-457200">
              <a:buFont typeface="Arial" panose="020B0604020202020204" pitchFamily="34" charset="0"/>
              <a:buChar char="•"/>
              <a:defRPr/>
            </a:pPr>
            <a:r>
              <a:rPr lang="en-US" sz="3200" dirty="0">
                <a:solidFill>
                  <a:prstClr val="black"/>
                </a:solidFill>
              </a:rPr>
              <a:t>The samples that were mandrel tested at 20 °C and 300 °C show no difference in cracking and post-oxidation </a:t>
            </a:r>
            <a:r>
              <a:rPr lang="en-US" sz="3200" dirty="0" err="1">
                <a:solidFill>
                  <a:prstClr val="black"/>
                </a:solidFill>
              </a:rPr>
              <a:t>behaviour</a:t>
            </a:r>
            <a:r>
              <a:rPr lang="en-US" sz="3200" dirty="0" smtClean="0">
                <a:solidFill>
                  <a:prstClr val="black"/>
                </a:solidFill>
              </a:rPr>
              <a:t>.</a:t>
            </a:r>
            <a:endParaRPr lang="en-US" sz="3200" dirty="0">
              <a:solidFill>
                <a:prstClr val="black"/>
              </a:solidFill>
            </a:endParaRPr>
          </a:p>
        </p:txBody>
      </p:sp>
      <p:sp>
        <p:nvSpPr>
          <p:cNvPr id="6" name="Szövegdoboz 5">
            <a:extLst>
              <a:ext uri="{FF2B5EF4-FFF2-40B4-BE49-F238E27FC236}">
                <a16:creationId xmlns:a16="http://schemas.microsoft.com/office/drawing/2014/main" id="{9C20A952-196A-4E31-85B4-C5654B9F55BA}"/>
              </a:ext>
            </a:extLst>
          </p:cNvPr>
          <p:cNvSpPr txBox="1"/>
          <p:nvPr/>
        </p:nvSpPr>
        <p:spPr>
          <a:xfrm>
            <a:off x="2631930" y="-45893"/>
            <a:ext cx="61120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Metallography</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2124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B8FDD6A2-31F6-4F23-80FB-69E75D06B7BC}"/>
              </a:ext>
            </a:extLst>
          </p:cNvPr>
          <p:cNvSpPr txBox="1"/>
          <p:nvPr/>
        </p:nvSpPr>
        <p:spPr>
          <a:xfrm>
            <a:off x="685800" y="809625"/>
            <a:ext cx="11001376" cy="6001643"/>
          </a:xfrm>
          <a:prstGeom prst="rect">
            <a:avLst/>
          </a:prstGeom>
          <a:noFill/>
        </p:spPr>
        <p:txBody>
          <a:bodyPr wrap="square" rtlCol="0">
            <a:spAutoFit/>
          </a:bodyPr>
          <a:lstStyle/>
          <a:p>
            <a:pPr marL="360000" indent="-360000">
              <a:buFont typeface="Arial" panose="020B0604020202020204" pitchFamily="34" charset="0"/>
              <a:buChar char="•"/>
            </a:pPr>
            <a:r>
              <a:rPr lang="en-US" sz="3200" dirty="0" smtClean="0"/>
              <a:t>The </a:t>
            </a:r>
            <a:r>
              <a:rPr lang="en-US" sz="3200" dirty="0"/>
              <a:t>OFFERR ATF mandrel ductility testing project successfully assessed the mechanical </a:t>
            </a:r>
            <a:r>
              <a:rPr lang="en-US" sz="3200" dirty="0" err="1"/>
              <a:t>behaviour</a:t>
            </a:r>
            <a:r>
              <a:rPr lang="en-US" sz="3200" dirty="0"/>
              <a:t> of several ATF cladding candidates under representative postulated-PCMI </a:t>
            </a:r>
            <a:r>
              <a:rPr lang="en-US" sz="3200" dirty="0" smtClean="0"/>
              <a:t>conditions</a:t>
            </a:r>
            <a:endParaRPr lang="hu-HU" sz="3200" dirty="0" smtClean="0"/>
          </a:p>
          <a:p>
            <a:pPr marL="360000" indent="-360000">
              <a:buFont typeface="Arial" panose="020B0604020202020204" pitchFamily="34" charset="0"/>
              <a:buChar char="•"/>
            </a:pPr>
            <a:r>
              <a:rPr lang="hu-HU" sz="3200" dirty="0" smtClean="0"/>
              <a:t>The </a:t>
            </a:r>
            <a:r>
              <a:rPr lang="en-US" sz="3200" dirty="0" smtClean="0"/>
              <a:t>coatings </a:t>
            </a:r>
            <a:r>
              <a:rPr lang="en-US" sz="3200" dirty="0"/>
              <a:t>showed strong adhesion and good oxidation </a:t>
            </a:r>
            <a:r>
              <a:rPr lang="en-US" sz="3200" dirty="0" smtClean="0"/>
              <a:t>resistance, </a:t>
            </a:r>
            <a:r>
              <a:rPr lang="en-US" sz="3200" dirty="0"/>
              <a:t>no spalling </a:t>
            </a:r>
            <a:r>
              <a:rPr lang="en-US" sz="3200" dirty="0" smtClean="0"/>
              <a:t>occurred</a:t>
            </a:r>
            <a:r>
              <a:rPr lang="hu-HU" sz="3200" dirty="0" smtClean="0"/>
              <a:t>, and t</a:t>
            </a:r>
            <a:r>
              <a:rPr lang="en-US" sz="3200" dirty="0" smtClean="0"/>
              <a:t>he </a:t>
            </a:r>
            <a:r>
              <a:rPr lang="en-US" sz="3200" dirty="0"/>
              <a:t>coatings remained adherent even under extended LOCA oxidation </a:t>
            </a:r>
            <a:r>
              <a:rPr lang="en-US" sz="3200" dirty="0" smtClean="0"/>
              <a:t>conditions</a:t>
            </a:r>
            <a:r>
              <a:rPr lang="hu-HU" sz="3200" dirty="0" smtClean="0"/>
              <a:t>.</a:t>
            </a:r>
          </a:p>
          <a:p>
            <a:pPr marL="360000" indent="-360000">
              <a:buFont typeface="Arial" panose="020B0604020202020204" pitchFamily="34" charset="0"/>
              <a:buChar char="•"/>
            </a:pPr>
            <a:r>
              <a:rPr lang="hu-HU" sz="3200" dirty="0"/>
              <a:t>The </a:t>
            </a:r>
            <a:r>
              <a:rPr lang="en-US" sz="3200" dirty="0"/>
              <a:t>coatings </a:t>
            </a:r>
            <a:r>
              <a:rPr lang="hu-HU" sz="3200" dirty="0" err="1" smtClean="0"/>
              <a:t>were</a:t>
            </a:r>
            <a:r>
              <a:rPr lang="hu-HU" sz="3200" dirty="0" smtClean="0"/>
              <a:t> </a:t>
            </a:r>
            <a:r>
              <a:rPr lang="en-US" sz="3200" dirty="0" smtClean="0"/>
              <a:t>prone </a:t>
            </a:r>
            <a:r>
              <a:rPr lang="en-US" sz="3200" dirty="0"/>
              <a:t>to brittle </a:t>
            </a:r>
            <a:r>
              <a:rPr lang="en-US" sz="3200" dirty="0" smtClean="0"/>
              <a:t>cracking</a:t>
            </a:r>
            <a:r>
              <a:rPr lang="hu-HU" sz="3200" dirty="0" smtClean="0"/>
              <a:t> </a:t>
            </a:r>
            <a:r>
              <a:rPr lang="hu-HU" sz="3200" dirty="0" err="1" smtClean="0"/>
              <a:t>even</a:t>
            </a:r>
            <a:r>
              <a:rPr lang="hu-HU" sz="3200" dirty="0" smtClean="0"/>
              <a:t> </a:t>
            </a:r>
            <a:r>
              <a:rPr lang="hu-HU" sz="3200" dirty="0" err="1" smtClean="0"/>
              <a:t>at</a:t>
            </a:r>
            <a:r>
              <a:rPr lang="hu-HU" sz="3200" dirty="0" smtClean="0"/>
              <a:t> 300 °C, </a:t>
            </a:r>
            <a:r>
              <a:rPr lang="hu-HU" sz="3200" dirty="0" err="1" smtClean="0"/>
              <a:t>near</a:t>
            </a:r>
            <a:r>
              <a:rPr lang="hu-HU" sz="3200" dirty="0" smtClean="0"/>
              <a:t> </a:t>
            </a:r>
            <a:r>
              <a:rPr lang="hu-HU" sz="3200" dirty="0" err="1" smtClean="0"/>
              <a:t>the</a:t>
            </a:r>
            <a:r>
              <a:rPr lang="hu-HU" sz="3200" dirty="0" smtClean="0"/>
              <a:t> </a:t>
            </a:r>
            <a:r>
              <a:rPr lang="hu-HU" sz="3200" dirty="0" err="1" smtClean="0"/>
              <a:t>operating</a:t>
            </a:r>
            <a:r>
              <a:rPr lang="hu-HU" sz="3200" dirty="0" smtClean="0"/>
              <a:t> </a:t>
            </a:r>
            <a:r>
              <a:rPr lang="hu-HU" sz="3200" dirty="0" err="1" smtClean="0"/>
              <a:t>temperature</a:t>
            </a:r>
            <a:r>
              <a:rPr lang="en-US" sz="3200" dirty="0" smtClean="0"/>
              <a:t>. </a:t>
            </a:r>
            <a:r>
              <a:rPr lang="hu-HU" sz="3200" dirty="0" smtClean="0"/>
              <a:t>T</a:t>
            </a:r>
            <a:r>
              <a:rPr lang="en-US" sz="3200" dirty="0" smtClean="0"/>
              <a:t>he </a:t>
            </a:r>
            <a:r>
              <a:rPr lang="en-US" sz="3200" dirty="0" err="1"/>
              <a:t>interdiffusion</a:t>
            </a:r>
            <a:r>
              <a:rPr lang="en-US" sz="3200" dirty="0"/>
              <a:t> of both Cr and </a:t>
            </a:r>
            <a:r>
              <a:rPr lang="hu-HU" sz="3200" dirty="0" smtClean="0"/>
              <a:t>N </a:t>
            </a:r>
            <a:r>
              <a:rPr lang="hu-HU" sz="3200" dirty="0" err="1" smtClean="0"/>
              <a:t>into</a:t>
            </a:r>
            <a:r>
              <a:rPr lang="hu-HU" sz="3200" dirty="0" smtClean="0"/>
              <a:t> </a:t>
            </a:r>
            <a:r>
              <a:rPr lang="hu-HU" sz="3200" dirty="0" err="1" smtClean="0"/>
              <a:t>the</a:t>
            </a:r>
            <a:r>
              <a:rPr lang="hu-HU" sz="3200" dirty="0" smtClean="0"/>
              <a:t> </a:t>
            </a:r>
            <a:r>
              <a:rPr lang="hu-HU" sz="3200" dirty="0" err="1" smtClean="0"/>
              <a:t>Zr</a:t>
            </a:r>
            <a:r>
              <a:rPr lang="hu-HU" sz="3200" dirty="0" smtClean="0"/>
              <a:t> </a:t>
            </a:r>
            <a:r>
              <a:rPr lang="hu-HU" sz="3200" dirty="0" err="1" smtClean="0"/>
              <a:t>at</a:t>
            </a:r>
            <a:r>
              <a:rPr lang="hu-HU" sz="3200" dirty="0" smtClean="0"/>
              <a:t> </a:t>
            </a:r>
            <a:r>
              <a:rPr lang="hu-HU" sz="3200" dirty="0" err="1" smtClean="0"/>
              <a:t>high</a:t>
            </a:r>
            <a:r>
              <a:rPr lang="hu-HU" sz="3200" dirty="0" smtClean="0"/>
              <a:t> </a:t>
            </a:r>
            <a:r>
              <a:rPr lang="hu-HU" sz="3200" dirty="0" err="1" smtClean="0"/>
              <a:t>temerature</a:t>
            </a:r>
            <a:r>
              <a:rPr lang="hu-HU" sz="3200" dirty="0" smtClean="0"/>
              <a:t> </a:t>
            </a:r>
            <a:r>
              <a:rPr lang="en-US" sz="3200" dirty="0" smtClean="0"/>
              <a:t>remain </a:t>
            </a:r>
            <a:r>
              <a:rPr lang="en-US" sz="3200" dirty="0"/>
              <a:t>critical factors</a:t>
            </a:r>
            <a:r>
              <a:rPr lang="en-US" sz="3200" dirty="0" smtClean="0"/>
              <a:t>.</a:t>
            </a:r>
            <a:endParaRPr lang="hu-HU" sz="3200" dirty="0"/>
          </a:p>
          <a:p>
            <a:pPr marL="360000" indent="-360000">
              <a:buFont typeface="Arial" panose="020B0604020202020204" pitchFamily="34" charset="0"/>
              <a:buChar char="•"/>
            </a:pPr>
            <a:r>
              <a:rPr lang="en-US" sz="3200" dirty="0" smtClean="0"/>
              <a:t>Post-test </a:t>
            </a:r>
            <a:r>
              <a:rPr lang="en-US" sz="3200" dirty="0"/>
              <a:t>evaluations revealed the coating’s complex mechanical </a:t>
            </a:r>
            <a:r>
              <a:rPr lang="en-US" sz="3200" dirty="0" err="1"/>
              <a:t>behaviour</a:t>
            </a:r>
            <a:r>
              <a:rPr lang="en-US" sz="3200" dirty="0"/>
              <a:t> under varying conditions, underscoring the need for further experimental </a:t>
            </a:r>
            <a:r>
              <a:rPr lang="en-US" sz="3200" dirty="0" smtClean="0"/>
              <a:t>studies</a:t>
            </a:r>
            <a:r>
              <a:rPr lang="hu-HU" sz="3200" dirty="0" smtClean="0"/>
              <a:t>.</a:t>
            </a:r>
          </a:p>
        </p:txBody>
      </p:sp>
      <p:sp>
        <p:nvSpPr>
          <p:cNvPr id="5" name="Szövegdoboz 4">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r>
              <a:rPr lang="en-US" sz="3200" dirty="0" smtClean="0">
                <a:solidFill>
                  <a:schemeClr val="bg1"/>
                </a:solidFill>
                <a:latin typeface="+mn-lt"/>
              </a:rPr>
              <a:t>Summary</a:t>
            </a:r>
            <a:endParaRPr lang="en-US" sz="3200" dirty="0">
              <a:solidFill>
                <a:schemeClr val="bg1"/>
              </a:solidFill>
              <a:latin typeface="+mn-lt"/>
            </a:endParaRPr>
          </a:p>
        </p:txBody>
      </p:sp>
    </p:spTree>
    <p:extLst>
      <p:ext uri="{BB962C8B-B14F-4D97-AF65-F5344CB8AC3E}">
        <p14:creationId xmlns:p14="http://schemas.microsoft.com/office/powerpoint/2010/main" val="4455840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B8FDD6A2-31F6-4F23-80FB-69E75D06B7BC}"/>
              </a:ext>
            </a:extLst>
          </p:cNvPr>
          <p:cNvSpPr txBox="1"/>
          <p:nvPr/>
        </p:nvSpPr>
        <p:spPr>
          <a:xfrm>
            <a:off x="2891703" y="2317173"/>
            <a:ext cx="6200775" cy="1938992"/>
          </a:xfrm>
          <a:prstGeom prst="rect">
            <a:avLst/>
          </a:prstGeom>
          <a:noFill/>
        </p:spPr>
        <p:txBody>
          <a:bodyPr wrap="square" rtlCol="0">
            <a:spAutoFit/>
          </a:bodyPr>
          <a:lstStyle/>
          <a:p>
            <a:pPr algn="ctr"/>
            <a:r>
              <a:rPr lang="en-GB" sz="6000" b="1" dirty="0"/>
              <a:t>Thank you for your attention!</a:t>
            </a:r>
          </a:p>
        </p:txBody>
      </p:sp>
    </p:spTree>
    <p:extLst>
      <p:ext uri="{BB962C8B-B14F-4D97-AF65-F5344CB8AC3E}">
        <p14:creationId xmlns:p14="http://schemas.microsoft.com/office/powerpoint/2010/main" val="2499348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0B2EA-CCF7-C372-1986-B8B2B513E36A}"/>
            </a:ext>
          </a:extLst>
        </p:cNvPr>
        <p:cNvGrpSpPr/>
        <p:nvPr/>
      </p:nvGrpSpPr>
      <p:grpSpPr>
        <a:xfrm>
          <a:off x="0" y="0"/>
          <a:ext cx="0" cy="0"/>
          <a:chOff x="0" y="0"/>
          <a:chExt cx="0" cy="0"/>
        </a:xfrm>
      </p:grpSpPr>
      <p:pic>
        <p:nvPicPr>
          <p:cNvPr id="1026" name="Picture 2" descr="Budapest Must-see sights - Budapest Travel Tips">
            <a:extLst>
              <a:ext uri="{FF2B5EF4-FFF2-40B4-BE49-F238E27FC236}">
                <a16:creationId xmlns:a16="http://schemas.microsoft.com/office/drawing/2014/main" id="{EF981D76-3F00-BE72-7356-2F85984D1E49}"/>
              </a:ext>
            </a:extLst>
          </p:cNvPr>
          <p:cNvPicPr>
            <a:picLocks noChangeAspect="1" noChangeArrowheads="1"/>
          </p:cNvPicPr>
          <p:nvPr/>
        </p:nvPicPr>
        <p:blipFill>
          <a:blip r:embed="rId2">
            <a:alphaModFix amt="25000"/>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21963974-8C97-4DE7-5BEA-C12C985E2AAA}"/>
              </a:ext>
            </a:extLst>
          </p:cNvPr>
          <p:cNvSpPr>
            <a:spLocks noGrp="1"/>
          </p:cNvSpPr>
          <p:nvPr>
            <p:ph type="subTitle" idx="1"/>
          </p:nvPr>
        </p:nvSpPr>
        <p:spPr>
          <a:xfrm rot="16200000">
            <a:off x="-2914035" y="3049716"/>
            <a:ext cx="6819158" cy="719726"/>
          </a:xfrm>
        </p:spPr>
        <p:txBody>
          <a:bodyPr>
            <a:normAutofit/>
          </a:bodyPr>
          <a:lstStyle/>
          <a:p>
            <a:pPr algn="l"/>
            <a:r>
              <a:rPr lang="en-US" sz="2000" b="0" i="0" noProof="0" dirty="0">
                <a:solidFill>
                  <a:srgbClr val="00B0F0"/>
                </a:solidFill>
                <a:effectLst>
                  <a:outerShdw blurRad="38100" dist="38100" dir="2700000" algn="tl">
                    <a:srgbClr val="000000">
                      <a:alpha val="43137"/>
                    </a:srgbClr>
                  </a:outerShdw>
                </a:effectLst>
                <a:latin typeface="Open Sans" panose="020B0606030504020204" pitchFamily="34" charset="0"/>
              </a:rPr>
              <a:t>Nuclear Research Group of San Piero a Grado</a:t>
            </a:r>
            <a:endParaRPr lang="en-US" sz="2000" noProof="0" dirty="0">
              <a:solidFill>
                <a:srgbClr val="00B0F0"/>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2F891F5D-6EF8-1DA2-5EE5-E5654DF32C76}"/>
              </a:ext>
            </a:extLst>
          </p:cNvPr>
          <p:cNvSpPr txBox="1"/>
          <p:nvPr/>
        </p:nvSpPr>
        <p:spPr>
          <a:xfrm>
            <a:off x="495544" y="5055382"/>
            <a:ext cx="11484528" cy="830997"/>
          </a:xfrm>
          <a:prstGeom prst="rect">
            <a:avLst/>
          </a:prstGeom>
          <a:noFill/>
        </p:spPr>
        <p:txBody>
          <a:bodyPr wrap="square" rtlCol="0">
            <a:spAutoFit/>
          </a:bodyPr>
          <a:lstStyle/>
          <a:p>
            <a:pPr algn="ctr"/>
            <a:r>
              <a:rPr lang="en-US" sz="2400" noProof="0" dirty="0">
                <a:latin typeface="Times New Roman" panose="02020603050405020304" pitchFamily="18" charset="0"/>
                <a:cs typeface="Times New Roman" panose="02020603050405020304" pitchFamily="18" charset="0"/>
              </a:rPr>
              <a:t>“This work (mobility) has been supported by the ENEN2plus project (HORIZON-EURATOM-2021-NRT-01-13 101061677) founded by the European Union”.</a:t>
            </a:r>
            <a:endParaRPr lang="en-US" sz="3200" noProof="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136A17C-28BF-BA6B-74B1-CDF99C93C9F9}"/>
              </a:ext>
            </a:extLst>
          </p:cNvPr>
          <p:cNvSpPr txBox="1"/>
          <p:nvPr/>
        </p:nvSpPr>
        <p:spPr>
          <a:xfrm>
            <a:off x="358435" y="3235833"/>
            <a:ext cx="11484528" cy="954107"/>
          </a:xfrm>
          <a:prstGeom prst="rect">
            <a:avLst/>
          </a:prstGeom>
          <a:noFill/>
        </p:spPr>
        <p:txBody>
          <a:bodyPr wrap="square" rtlCol="0">
            <a:spAutoFit/>
          </a:bodyPr>
          <a:lstStyle/>
          <a:p>
            <a:pPr algn="ctr"/>
            <a:r>
              <a:rPr lang="en-US" sz="2800" noProof="0" dirty="0">
                <a:latin typeface="Times New Roman" panose="02020603050405020304" pitchFamily="18" charset="0"/>
                <a:cs typeface="Times New Roman" panose="02020603050405020304" pitchFamily="18" charset="0"/>
              </a:rPr>
              <a:t>“This work has been supported by the OFFERR-SNETP project founded by the Euratom-European Union”.</a:t>
            </a:r>
            <a:endParaRPr lang="en-US" sz="3600" noProof="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64E7506-1017-0661-2471-97057B0A2D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5601" y="4083562"/>
            <a:ext cx="2890195" cy="998431"/>
          </a:xfrm>
          <a:prstGeom prst="rect">
            <a:avLst/>
          </a:prstGeom>
        </p:spPr>
      </p:pic>
      <p:pic>
        <p:nvPicPr>
          <p:cNvPr id="11" name="Picture 10">
            <a:extLst>
              <a:ext uri="{FF2B5EF4-FFF2-40B4-BE49-F238E27FC236}">
                <a16:creationId xmlns:a16="http://schemas.microsoft.com/office/drawing/2014/main" id="{3216218A-E1D1-5603-F0FB-4FCF74A0C9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14212" y="1810437"/>
            <a:ext cx="2597703" cy="1365889"/>
          </a:xfrm>
          <a:prstGeom prst="rect">
            <a:avLst/>
          </a:prstGeom>
        </p:spPr>
      </p:pic>
      <p:pic>
        <p:nvPicPr>
          <p:cNvPr id="12" name="Picture 11">
            <a:extLst>
              <a:ext uri="{FF2B5EF4-FFF2-40B4-BE49-F238E27FC236}">
                <a16:creationId xmlns:a16="http://schemas.microsoft.com/office/drawing/2014/main" id="{5B9AF827-AF3B-A091-81E7-375939C3531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68684" y="1787467"/>
            <a:ext cx="2597703" cy="1390710"/>
          </a:xfrm>
          <a:prstGeom prst="rect">
            <a:avLst/>
          </a:prstGeom>
        </p:spPr>
      </p:pic>
      <p:sp>
        <p:nvSpPr>
          <p:cNvPr id="13" name="TextBox 12">
            <a:extLst>
              <a:ext uri="{FF2B5EF4-FFF2-40B4-BE49-F238E27FC236}">
                <a16:creationId xmlns:a16="http://schemas.microsoft.com/office/drawing/2014/main" id="{FD0D0630-C93D-A0BE-14B6-5EE8E58F1D13}"/>
              </a:ext>
            </a:extLst>
          </p:cNvPr>
          <p:cNvSpPr txBox="1"/>
          <p:nvPr/>
        </p:nvSpPr>
        <p:spPr>
          <a:xfrm>
            <a:off x="3917169" y="346664"/>
            <a:ext cx="4357661" cy="492443"/>
          </a:xfrm>
          <a:prstGeom prst="rect">
            <a:avLst/>
          </a:prstGeom>
          <a:noFill/>
        </p:spPr>
        <p:txBody>
          <a:bodyPr wrap="square" rtlCol="0">
            <a:spAutoFit/>
          </a:bodyPr>
          <a:lstStyle/>
          <a:p>
            <a:pPr marR="0" algn="ctr"/>
            <a:r>
              <a:rPr lang="hu-HU" sz="2600" b="1" noProof="0" dirty="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SNETP OFFERR</a:t>
            </a:r>
            <a:endParaRPr lang="en-US" sz="2600" b="1" noProof="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 name="Picture 13" descr="A blue and white symbol with letters and numbers&#10;&#10;AI-generated content may be incorrect.">
            <a:extLst>
              <a:ext uri="{FF2B5EF4-FFF2-40B4-BE49-F238E27FC236}">
                <a16:creationId xmlns:a16="http://schemas.microsoft.com/office/drawing/2014/main" id="{8C7FC903-ACB9-5CC8-B099-63635BF23C3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78241" y="64772"/>
            <a:ext cx="1260000" cy="1260000"/>
          </a:xfrm>
          <a:prstGeom prst="rect">
            <a:avLst/>
          </a:prstGeom>
        </p:spPr>
      </p:pic>
      <p:pic>
        <p:nvPicPr>
          <p:cNvPr id="15" name="Picture 14" descr="A blue circle with a face and text&#10;&#10;AI-generated content may be incorrect.">
            <a:extLst>
              <a:ext uri="{FF2B5EF4-FFF2-40B4-BE49-F238E27FC236}">
                <a16:creationId xmlns:a16="http://schemas.microsoft.com/office/drawing/2014/main" id="{7A0F3C80-4DA2-3231-3094-734A1F989F9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5834" y="64772"/>
            <a:ext cx="1260001" cy="1260000"/>
          </a:xfrm>
          <a:prstGeom prst="rect">
            <a:avLst/>
          </a:prstGeom>
        </p:spPr>
      </p:pic>
      <p:pic>
        <p:nvPicPr>
          <p:cNvPr id="16" name="Picture 15" descr="A blue and green logo&#10;&#10;AI-generated content may be incorrect.">
            <a:extLst>
              <a:ext uri="{FF2B5EF4-FFF2-40B4-BE49-F238E27FC236}">
                <a16:creationId xmlns:a16="http://schemas.microsoft.com/office/drawing/2014/main" id="{D62EFB09-04BD-5CC7-94A0-0AE85862FECE}"/>
              </a:ext>
            </a:extLst>
          </p:cNvPr>
          <p:cNvPicPr>
            <a:picLocks noChangeAspect="1"/>
          </p:cNvPicPr>
          <p:nvPr/>
        </p:nvPicPr>
        <p:blipFill>
          <a:blip r:embed="rId8"/>
          <a:stretch>
            <a:fillRect/>
          </a:stretch>
        </p:blipFill>
        <p:spPr>
          <a:xfrm>
            <a:off x="9636825" y="-46547"/>
            <a:ext cx="2426777" cy="1260000"/>
          </a:xfrm>
          <a:prstGeom prst="rect">
            <a:avLst/>
          </a:prstGeom>
        </p:spPr>
      </p:pic>
      <p:sp>
        <p:nvSpPr>
          <p:cNvPr id="17" name="Subtitle 2">
            <a:extLst>
              <a:ext uri="{FF2B5EF4-FFF2-40B4-BE49-F238E27FC236}">
                <a16:creationId xmlns:a16="http://schemas.microsoft.com/office/drawing/2014/main" id="{2A12D50C-F11E-0799-F62E-537A8701FBC4}"/>
              </a:ext>
            </a:extLst>
          </p:cNvPr>
          <p:cNvSpPr txBox="1">
            <a:spLocks/>
          </p:cNvSpPr>
          <p:nvPr/>
        </p:nvSpPr>
        <p:spPr>
          <a:xfrm rot="5400000">
            <a:off x="9457482" y="2964759"/>
            <a:ext cx="4420377" cy="8896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noProof="0" dirty="0">
                <a:solidFill>
                  <a:srgbClr val="00B0F0"/>
                </a:solidFill>
                <a:effectLst>
                  <a:outerShdw blurRad="38100" dist="38100" dir="2700000" algn="tl">
                    <a:srgbClr val="000000">
                      <a:alpha val="43137"/>
                    </a:srgbClr>
                  </a:outerShdw>
                </a:effectLst>
                <a:latin typeface="Open Sans" panose="020B0606030504020204" pitchFamily="34" charset="0"/>
              </a:rPr>
              <a:t>HUN-REN EK</a:t>
            </a:r>
            <a:endParaRPr lang="en-US" sz="2000" noProof="0" dirty="0">
              <a:solidFill>
                <a:srgbClr val="00B0F0"/>
              </a:solidFill>
              <a:effectLst>
                <a:outerShdw blurRad="38100" dist="38100" dir="2700000" algn="tl">
                  <a:srgbClr val="000000">
                    <a:alpha val="43137"/>
                  </a:srgbClr>
                </a:outerShdw>
              </a:effectLst>
            </a:endParaRPr>
          </a:p>
        </p:txBody>
      </p:sp>
      <p:pic>
        <p:nvPicPr>
          <p:cNvPr id="18" name="Picture 4" descr="CIEMAT - Wikipedia">
            <a:extLst>
              <a:ext uri="{FF2B5EF4-FFF2-40B4-BE49-F238E27FC236}">
                <a16:creationId xmlns:a16="http://schemas.microsoft.com/office/drawing/2014/main" id="{15750AD3-AEBC-4BDB-8133-1CBBE46E00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1088" y="5897380"/>
            <a:ext cx="1582683" cy="7263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zech Technical University in Prague ...">
            <a:extLst>
              <a:ext uri="{FF2B5EF4-FFF2-40B4-BE49-F238E27FC236}">
                <a16:creationId xmlns:a16="http://schemas.microsoft.com/office/drawing/2014/main" id="{98B7B616-B38D-1B58-A5B0-F4AA5E39AE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47563" y="5897380"/>
            <a:ext cx="1300094" cy="7263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New Logo for Ecole Polytechnique ...">
            <a:extLst>
              <a:ext uri="{FF2B5EF4-FFF2-40B4-BE49-F238E27FC236}">
                <a16:creationId xmlns:a16="http://schemas.microsoft.com/office/drawing/2014/main" id="{37E4E563-46AD-E403-2F4B-67FC23648E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4729" y="5844234"/>
            <a:ext cx="1472405" cy="8282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Joint Research Centre - Security ...">
            <a:extLst>
              <a:ext uri="{FF2B5EF4-FFF2-40B4-BE49-F238E27FC236}">
                <a16:creationId xmlns:a16="http://schemas.microsoft.com/office/drawing/2014/main" id="{5BB317EA-9B68-752D-8CE1-BFB9ACA284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91810" y="5897380"/>
            <a:ext cx="1781662" cy="7183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LEI Branding – Lithuanian Energy Institute">
            <a:extLst>
              <a:ext uri="{FF2B5EF4-FFF2-40B4-BE49-F238E27FC236}">
                <a16:creationId xmlns:a16="http://schemas.microsoft.com/office/drawing/2014/main" id="{47803319-F791-38DE-9684-1313E0E6A5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07829" y="5961476"/>
            <a:ext cx="1306814" cy="7109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NINE Nuclear and INdustrial Engineering ...">
            <a:extLst>
              <a:ext uri="{FF2B5EF4-FFF2-40B4-BE49-F238E27FC236}">
                <a16:creationId xmlns:a16="http://schemas.microsoft.com/office/drawing/2014/main" id="{7BCAB4A9-CB91-A7C2-334B-7A40562AAD1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17367" y="5968990"/>
            <a:ext cx="1329733" cy="719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7297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B8FDD6A2-31F6-4F23-80FB-69E75D06B7BC}"/>
              </a:ext>
            </a:extLst>
          </p:cNvPr>
          <p:cNvSpPr txBox="1"/>
          <p:nvPr/>
        </p:nvSpPr>
        <p:spPr>
          <a:xfrm>
            <a:off x="897731" y="792957"/>
            <a:ext cx="10894220"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Phase 1: (2024.10.</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1.-2024.1</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06</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Kick-off</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meeting in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October</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selection of test conditions (crosshead speed of the universal</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testing machine, testing temperature, maximum deformation limit)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selection of</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materials for the tests</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Phase 2: (2024.1</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.0</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6</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.-2025.0</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28</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execution of the mandrel test series</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distribution</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raw</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data</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numerical simulation of the mandrel tests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oxidation in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high-temperature</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steam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Phase 3: (2025.02.</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28</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mn-cs"/>
              </a:rPr>
              <a:t>2025.0</a:t>
            </a:r>
            <a:r>
              <a:rPr kumimoji="0" lang="hu-HU" sz="2700" b="0" i="0" u="none" strike="noStrike" kern="1200" cap="none" spc="0" normalizeH="0" baseline="0" noProof="0" dirty="0" smtClean="0">
                <a:ln>
                  <a:noFill/>
                </a:ln>
                <a:solidFill>
                  <a:prstClr val="black"/>
                </a:solidFill>
                <a:effectLst/>
                <a:uLnTx/>
                <a:uFillTx/>
                <a:latin typeface="Calibri" panose="020F0502020204030204"/>
                <a:ea typeface="+mn-ea"/>
                <a:cs typeface="+mn-cs"/>
              </a:rPr>
              <a:t>5</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hu-HU" sz="2700" b="0" i="0" u="none" strike="noStrike" kern="1200" cap="none" spc="0" normalizeH="0" baseline="0" noProof="0" dirty="0" smtClean="0">
                <a:ln>
                  <a:noFill/>
                </a:ln>
                <a:solidFill>
                  <a:prstClr val="black"/>
                </a:solidFill>
                <a:effectLst/>
                <a:uLnTx/>
                <a:uFillTx/>
                <a:latin typeface="Calibri" panose="020F0502020204030204"/>
                <a:ea typeface="+mn-ea"/>
                <a:cs typeface="+mn-cs"/>
              </a:rPr>
              <a:t>30</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Project meeting in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March</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surface analysis of the samples by SEM</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metallography</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oxidized</a:t>
            </a:r>
            <a:r>
              <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2700" b="0" i="0" u="none" strike="noStrike" kern="1200" cap="none" spc="0" normalizeH="0" baseline="0" noProof="0" dirty="0" err="1">
                <a:ln>
                  <a:noFill/>
                </a:ln>
                <a:solidFill>
                  <a:prstClr val="black"/>
                </a:solidFill>
                <a:effectLst/>
                <a:uLnTx/>
                <a:uFillTx/>
                <a:latin typeface="Calibri" panose="020F0502020204030204"/>
                <a:ea typeface="+mn-ea"/>
                <a:cs typeface="+mn-cs"/>
              </a:rPr>
              <a:t>samples</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	release of the final report</a:t>
            </a:r>
            <a:endParaRPr kumimoji="0" lang="hu-HU"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zövegdoboz 4">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Project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timeline</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016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B8FDD6A2-31F6-4F23-80FB-69E75D06B7BC}"/>
              </a:ext>
            </a:extLst>
          </p:cNvPr>
          <p:cNvSpPr txBox="1"/>
          <p:nvPr/>
        </p:nvSpPr>
        <p:spPr>
          <a:xfrm>
            <a:off x="733425" y="819150"/>
            <a:ext cx="11001376" cy="75469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The test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parameters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decided</a:t>
            </a:r>
            <a:r>
              <a:rPr kumimoji="0" lang="hu-HU"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hu-HU" sz="3200" b="0" i="0" u="none" strike="noStrike" kern="1200" cap="none" spc="0" normalizeH="0" noProof="0" dirty="0" err="1" smtClean="0">
                <a:ln>
                  <a:noFill/>
                </a:ln>
                <a:solidFill>
                  <a:prstClr val="black"/>
                </a:solidFill>
                <a:effectLst/>
                <a:uLnTx/>
                <a:uFillTx/>
                <a:latin typeface="Calibri" panose="020F0502020204030204"/>
                <a:ea typeface="+mn-ea"/>
                <a:cs typeface="+mn-cs"/>
              </a:rPr>
              <a:t>together</a:t>
            </a:r>
            <a:r>
              <a:rPr kumimoji="0" lang="hu-HU" sz="32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hu-HU" sz="3200" b="0" i="0" u="none" strike="noStrike" kern="1200" cap="none" spc="0" normalizeH="0" noProof="0" dirty="0" err="1" smtClean="0">
                <a:ln>
                  <a:noFill/>
                </a:ln>
                <a:solidFill>
                  <a:prstClr val="black"/>
                </a:solidFill>
                <a:effectLst/>
                <a:uLnTx/>
                <a:uFillTx/>
                <a:latin typeface="Calibri" panose="020F0502020204030204"/>
                <a:ea typeface="+mn-ea"/>
                <a:cs typeface="+mn-cs"/>
              </a:rPr>
              <a:t>with</a:t>
            </a:r>
            <a:r>
              <a:rPr kumimoji="0" lang="hu-HU" sz="32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hu-HU" sz="3200" b="0" i="0" u="none" strike="noStrike" kern="1200" cap="none" spc="0" normalizeH="0" noProof="0" dirty="0" err="1" smtClean="0">
                <a:ln>
                  <a:noFill/>
                </a:ln>
                <a:solidFill>
                  <a:prstClr val="black"/>
                </a:solidFill>
                <a:effectLst/>
                <a:uLnTx/>
                <a:uFillTx/>
                <a:latin typeface="Calibri" panose="020F0502020204030204"/>
                <a:ea typeface="+mn-ea"/>
                <a:cs typeface="+mn-cs"/>
              </a:rPr>
              <a:t>the</a:t>
            </a:r>
            <a:r>
              <a:rPr kumimoji="0" lang="hu-HU" sz="3200" b="0" i="0" u="none" strike="noStrike" kern="1200" cap="none" spc="0" normalizeH="0" noProof="0" dirty="0" smtClean="0">
                <a:ln>
                  <a:noFill/>
                </a:ln>
                <a:solidFill>
                  <a:prstClr val="black"/>
                </a:solidFill>
                <a:effectLst/>
                <a:uLnTx/>
                <a:uFillTx/>
                <a:latin typeface="Calibri" panose="020F0502020204030204"/>
                <a:ea typeface="+mn-ea"/>
                <a:cs typeface="+mn-cs"/>
              </a:rPr>
              <a:t> User Team</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zövegdoboz 4">
            <a:extLst>
              <a:ext uri="{FF2B5EF4-FFF2-40B4-BE49-F238E27FC236}">
                <a16:creationId xmlns:a16="http://schemas.microsoft.com/office/drawing/2014/main" id="{9C20A952-196A-4E31-85B4-C5654B9F55BA}"/>
              </a:ext>
            </a:extLst>
          </p:cNvPr>
          <p:cNvSpPr txBox="1"/>
          <p:nvPr/>
        </p:nvSpPr>
        <p:spPr>
          <a:xfrm>
            <a:off x="2631930" y="-45893"/>
            <a:ext cx="59786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parameters</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6" name="Táblázat 5"/>
          <p:cNvGraphicFramePr>
            <a:graphicFrameLocks noGrp="1"/>
          </p:cNvGraphicFramePr>
          <p:nvPr>
            <p:extLst/>
          </p:nvPr>
        </p:nvGraphicFramePr>
        <p:xfrm>
          <a:off x="571501" y="1565830"/>
          <a:ext cx="10782300" cy="4926409"/>
        </p:xfrm>
        <a:graphic>
          <a:graphicData uri="http://schemas.openxmlformats.org/drawingml/2006/table">
            <a:tbl>
              <a:tblPr>
                <a:tableStyleId>{5C22544A-7EE6-4342-B048-85BDC9FD1C3A}</a:tableStyleId>
              </a:tblPr>
              <a:tblGrid>
                <a:gridCol w="4395784">
                  <a:extLst>
                    <a:ext uri="{9D8B030D-6E8A-4147-A177-3AD203B41FA5}">
                      <a16:colId xmlns:a16="http://schemas.microsoft.com/office/drawing/2014/main" val="2149721477"/>
                    </a:ext>
                  </a:extLst>
                </a:gridCol>
                <a:gridCol w="6386516">
                  <a:extLst>
                    <a:ext uri="{9D8B030D-6E8A-4147-A177-3AD203B41FA5}">
                      <a16:colId xmlns:a16="http://schemas.microsoft.com/office/drawing/2014/main" val="3422333419"/>
                    </a:ext>
                  </a:extLst>
                </a:gridCol>
              </a:tblGrid>
              <a:tr h="609910">
                <a:tc>
                  <a:txBody>
                    <a:bodyPr/>
                    <a:lstStyle/>
                    <a:p>
                      <a:pPr algn="ctr" fontAlgn="b"/>
                      <a:r>
                        <a:rPr lang="en-US" sz="2400" b="1" u="none" strike="noStrike" noProof="0" dirty="0">
                          <a:solidFill>
                            <a:schemeClr val="bg1"/>
                          </a:solidFill>
                          <a:effectLst/>
                          <a:latin typeface="Times New Roman" panose="02020603050405020304" pitchFamily="18" charset="0"/>
                          <a:cs typeface="Times New Roman" panose="02020603050405020304" pitchFamily="18" charset="0"/>
                        </a:rPr>
                        <a:t>Testing temperature</a:t>
                      </a:r>
                      <a:endParaRPr lang="en-US" sz="2400" b="1" i="0" u="none" strike="noStrike" noProof="0"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1"/>
                    </a:solidFill>
                  </a:tcPr>
                </a:tc>
                <a:tc>
                  <a:txBody>
                    <a:bodyPr/>
                    <a:lstStyle/>
                    <a:p>
                      <a:pPr algn="ctr" fontAlgn="b"/>
                      <a:r>
                        <a:rPr lang="en-US" sz="2400" u="none" strike="noStrike" noProof="0" dirty="0">
                          <a:effectLst/>
                          <a:latin typeface="Times New Roman" panose="02020603050405020304" pitchFamily="18" charset="0"/>
                          <a:cs typeface="Times New Roman" panose="02020603050405020304" pitchFamily="18" charset="0"/>
                        </a:rPr>
                        <a:t>300 °C in air (reference</a:t>
                      </a:r>
                      <a:r>
                        <a:rPr lang="en-US" sz="2400" u="none" strike="noStrike" baseline="0" noProof="0" dirty="0">
                          <a:effectLst/>
                          <a:latin typeface="Times New Roman" panose="02020603050405020304" pitchFamily="18" charset="0"/>
                          <a:cs typeface="Times New Roman" panose="02020603050405020304" pitchFamily="18" charset="0"/>
                        </a:rPr>
                        <a:t> </a:t>
                      </a:r>
                      <a:r>
                        <a:rPr lang="en-US" sz="2400" u="none" strike="noStrike" noProof="0" dirty="0">
                          <a:effectLst/>
                          <a:latin typeface="Times New Roman" panose="02020603050405020304" pitchFamily="18" charset="0"/>
                          <a:cs typeface="Times New Roman" panose="02020603050405020304" pitchFamily="18" charset="0"/>
                        </a:rPr>
                        <a:t>at room temperature)</a:t>
                      </a:r>
                      <a:endParaRPr lang="en-US" sz="2400" b="0" i="0" u="none" strike="noStrike" noProof="0"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noFill/>
                  </a:tcPr>
                </a:tc>
                <a:extLst>
                  <a:ext uri="{0D108BD9-81ED-4DB2-BD59-A6C34878D82A}">
                    <a16:rowId xmlns:a16="http://schemas.microsoft.com/office/drawing/2014/main" val="1047408481"/>
                  </a:ext>
                </a:extLst>
              </a:tr>
              <a:tr h="885058">
                <a:tc>
                  <a:txBody>
                    <a:bodyPr/>
                    <a:lstStyle/>
                    <a:p>
                      <a:pPr algn="ctr" fontAlgn="b"/>
                      <a:r>
                        <a:rPr lang="en-US" sz="2400" b="1" u="none" strike="noStrike" noProof="0" dirty="0">
                          <a:solidFill>
                            <a:schemeClr val="bg1"/>
                          </a:solidFill>
                          <a:effectLst/>
                          <a:latin typeface="Times New Roman" panose="02020603050405020304" pitchFamily="18" charset="0"/>
                          <a:cs typeface="Times New Roman" panose="02020603050405020304" pitchFamily="18" charset="0"/>
                        </a:rPr>
                        <a:t>Maximum radial displacement</a:t>
                      </a:r>
                      <a:endParaRPr lang="en-US" sz="2400" b="1" i="0" u="none" strike="noStrike" noProof="0"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1"/>
                    </a:solidFill>
                  </a:tcPr>
                </a:tc>
                <a:tc>
                  <a:txBody>
                    <a:bodyPr/>
                    <a:lstStyle/>
                    <a:p>
                      <a:pPr algn="ctr" fontAlgn="b"/>
                      <a:r>
                        <a:rPr lang="en-US" sz="2400" u="none" strike="noStrike" noProof="0" dirty="0">
                          <a:effectLst/>
                          <a:latin typeface="Times New Roman" panose="02020603050405020304" pitchFamily="18" charset="0"/>
                          <a:cs typeface="Times New Roman" panose="02020603050405020304" pitchFamily="18" charset="0"/>
                        </a:rPr>
                        <a:t>5% average inner diameter increase</a:t>
                      </a:r>
                      <a:r>
                        <a:rPr lang="en-US" sz="2400" u="none" strike="noStrike" baseline="0" noProof="0" dirty="0">
                          <a:effectLst/>
                          <a:latin typeface="Times New Roman" panose="02020603050405020304" pitchFamily="18" charset="0"/>
                          <a:cs typeface="Times New Roman" panose="02020603050405020304" pitchFamily="18" charset="0"/>
                        </a:rPr>
                        <a:t> </a:t>
                      </a:r>
                      <a:endParaRPr lang="en-US" sz="2400" u="none" strike="noStrike" noProof="0" dirty="0">
                        <a:effectLst/>
                        <a:latin typeface="Times New Roman" panose="02020603050405020304" pitchFamily="18" charset="0"/>
                        <a:cs typeface="Times New Roman" panose="02020603050405020304" pitchFamily="18" charset="0"/>
                      </a:endParaRPr>
                    </a:p>
                    <a:p>
                      <a:pPr algn="ctr" fontAlgn="b"/>
                      <a:r>
                        <a:rPr lang="en-US" sz="2400" u="none" strike="noStrike" noProof="0" dirty="0">
                          <a:effectLst/>
                          <a:latin typeface="Times New Roman" panose="02020603050405020304" pitchFamily="18" charset="0"/>
                          <a:cs typeface="Times New Roman" panose="02020603050405020304" pitchFamily="18" charset="0"/>
                        </a:rPr>
                        <a:t>(0.19 mm average radial displacement)</a:t>
                      </a:r>
                      <a:endParaRPr lang="en-US" sz="2400" b="0" i="0" u="none" strike="noStrike" noProof="0"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noFill/>
                  </a:tcPr>
                </a:tc>
                <a:extLst>
                  <a:ext uri="{0D108BD9-81ED-4DB2-BD59-A6C34878D82A}">
                    <a16:rowId xmlns:a16="http://schemas.microsoft.com/office/drawing/2014/main" val="4199239146"/>
                  </a:ext>
                </a:extLst>
              </a:tr>
              <a:tr h="885058">
                <a:tc>
                  <a:txBody>
                    <a:bodyPr/>
                    <a:lstStyle/>
                    <a:p>
                      <a:pPr algn="ctr" fontAlgn="b"/>
                      <a:r>
                        <a:rPr lang="en-US" sz="2400" b="1" u="none" strike="noStrike" noProof="0" dirty="0">
                          <a:solidFill>
                            <a:schemeClr val="bg1"/>
                          </a:solidFill>
                          <a:effectLst/>
                          <a:latin typeface="Times New Roman" panose="02020603050405020304" pitchFamily="18" charset="0"/>
                          <a:cs typeface="Times New Roman" panose="02020603050405020304" pitchFamily="18" charset="0"/>
                        </a:rPr>
                        <a:t>Rate of displacement</a:t>
                      </a:r>
                      <a:endParaRPr lang="en-US" sz="2400" b="1" i="0" u="none" strike="noStrike" noProof="0"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1"/>
                    </a:solidFill>
                  </a:tcPr>
                </a:tc>
                <a:tc>
                  <a:txBody>
                    <a:bodyPr/>
                    <a:lstStyle/>
                    <a:p>
                      <a:pPr algn="ctr" fontAlgn="b"/>
                      <a:r>
                        <a:rPr lang="en-US" sz="2400" u="none" strike="noStrike" noProof="0" dirty="0">
                          <a:effectLst/>
                          <a:latin typeface="Times New Roman" panose="02020603050405020304" pitchFamily="18" charset="0"/>
                          <a:cs typeface="Times New Roman" panose="02020603050405020304" pitchFamily="18" charset="0"/>
                        </a:rPr>
                        <a:t>0.0175 mm/min radial displacement</a:t>
                      </a:r>
                    </a:p>
                    <a:p>
                      <a:pPr algn="ctr" fontAlgn="b"/>
                      <a:r>
                        <a:rPr lang="en-US" sz="2400" u="none" strike="noStrike" noProof="0" dirty="0">
                          <a:effectLst/>
                          <a:latin typeface="Times New Roman" panose="02020603050405020304" pitchFamily="18" charset="0"/>
                          <a:cs typeface="Times New Roman" panose="02020603050405020304" pitchFamily="18" charset="0"/>
                        </a:rPr>
                        <a:t>(0.5 mm/min crosshead speed, 11 minutes)</a:t>
                      </a:r>
                      <a:endParaRPr lang="en-US" sz="2400" b="0" i="0" u="none" strike="noStrike" noProof="0"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noFill/>
                  </a:tcPr>
                </a:tc>
                <a:extLst>
                  <a:ext uri="{0D108BD9-81ED-4DB2-BD59-A6C34878D82A}">
                    <a16:rowId xmlns:a16="http://schemas.microsoft.com/office/drawing/2014/main" val="2931357320"/>
                  </a:ext>
                </a:extLst>
              </a:tr>
              <a:tr h="978779">
                <a:tc>
                  <a:txBody>
                    <a:bodyPr/>
                    <a:lstStyle/>
                    <a:p>
                      <a:pPr algn="ctr" fontAlgn="b"/>
                      <a:r>
                        <a:rPr lang="en-US" sz="2400" b="1" u="none" strike="noStrike" noProof="0" dirty="0">
                          <a:solidFill>
                            <a:schemeClr val="bg1"/>
                          </a:solidFill>
                          <a:effectLst/>
                          <a:latin typeface="Times New Roman" panose="02020603050405020304" pitchFamily="18" charset="0"/>
                          <a:cs typeface="Times New Roman" panose="02020603050405020304" pitchFamily="18" charset="0"/>
                        </a:rPr>
                        <a:t>Optional: Step-loading</a:t>
                      </a:r>
                      <a:endParaRPr lang="en-US" sz="2400" b="1" i="0" u="none" strike="noStrike" noProof="0"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1"/>
                    </a:solidFill>
                  </a:tcPr>
                </a:tc>
                <a:tc>
                  <a:txBody>
                    <a:bodyPr/>
                    <a:lstStyle/>
                    <a:p>
                      <a:pPr algn="ctr" fontAlgn="b"/>
                      <a:r>
                        <a:rPr lang="en-US" sz="2400" u="none" strike="noStrike" noProof="0" dirty="0">
                          <a:effectLst/>
                          <a:latin typeface="Times New Roman" panose="02020603050405020304" pitchFamily="18" charset="0"/>
                          <a:cs typeface="Times New Roman" panose="02020603050405020304" pitchFamily="18" charset="0"/>
                        </a:rPr>
                        <a:t>two samples were step-loaded in 0.45% increments eleven times to reach the 5% total</a:t>
                      </a:r>
                      <a:endParaRPr lang="en-US" sz="2400" b="0" i="0" u="none" strike="noStrike" noProof="0"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noFill/>
                  </a:tcPr>
                </a:tc>
                <a:extLst>
                  <a:ext uri="{0D108BD9-81ED-4DB2-BD59-A6C34878D82A}">
                    <a16:rowId xmlns:a16="http://schemas.microsoft.com/office/drawing/2014/main" val="264514684"/>
                  </a:ext>
                </a:extLst>
              </a:tr>
              <a:tr h="957694">
                <a:tc>
                  <a:txBody>
                    <a:bodyPr/>
                    <a:lstStyle/>
                    <a:p>
                      <a:pPr algn="ctr" fontAlgn="b"/>
                      <a:r>
                        <a:rPr lang="en-US" sz="2400" b="1" u="none" strike="noStrike" noProof="0" dirty="0">
                          <a:solidFill>
                            <a:schemeClr val="bg1"/>
                          </a:solidFill>
                          <a:effectLst/>
                          <a:latin typeface="Times New Roman" panose="02020603050405020304" pitchFamily="18" charset="0"/>
                          <a:cs typeface="Times New Roman" panose="02020603050405020304" pitchFamily="18" charset="0"/>
                        </a:rPr>
                        <a:t>Post-test characterization methods</a:t>
                      </a:r>
                      <a:endParaRPr lang="en-US" sz="2400" b="1" i="0" u="none" strike="noStrike" noProof="0"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1"/>
                    </a:solidFill>
                  </a:tcPr>
                </a:tc>
                <a:tc>
                  <a:txBody>
                    <a:bodyPr/>
                    <a:lstStyle/>
                    <a:p>
                      <a:pPr algn="ctr" fontAlgn="b"/>
                      <a:r>
                        <a:rPr lang="en-US" sz="2400" u="none" strike="noStrike" noProof="0" dirty="0">
                          <a:effectLst/>
                          <a:latin typeface="Times New Roman" panose="02020603050405020304" pitchFamily="18" charset="0"/>
                          <a:cs typeface="Times New Roman" panose="02020603050405020304" pitchFamily="18" charset="0"/>
                        </a:rPr>
                        <a:t>SEM, 3D profilometry, </a:t>
                      </a:r>
                    </a:p>
                    <a:p>
                      <a:pPr algn="ctr" fontAlgn="b"/>
                      <a:r>
                        <a:rPr lang="en-US" sz="2400" u="none" strike="noStrike" noProof="0" dirty="0">
                          <a:effectLst/>
                          <a:latin typeface="Times New Roman" panose="02020603050405020304" pitchFamily="18" charset="0"/>
                          <a:cs typeface="Times New Roman" panose="02020603050405020304" pitchFamily="18" charset="0"/>
                        </a:rPr>
                        <a:t>metallography (after oxidation)</a:t>
                      </a:r>
                      <a:endParaRPr lang="en-US" sz="2400" b="0" i="0" u="none" strike="noStrike" noProof="0"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noFill/>
                  </a:tcPr>
                </a:tc>
                <a:extLst>
                  <a:ext uri="{0D108BD9-81ED-4DB2-BD59-A6C34878D82A}">
                    <a16:rowId xmlns:a16="http://schemas.microsoft.com/office/drawing/2014/main" val="2885252064"/>
                  </a:ext>
                </a:extLst>
              </a:tr>
              <a:tr h="609910">
                <a:tc>
                  <a:txBody>
                    <a:bodyPr/>
                    <a:lstStyle/>
                    <a:p>
                      <a:pPr algn="ctr" fontAlgn="b"/>
                      <a:r>
                        <a:rPr lang="en-US" sz="2400" b="1" u="none" strike="noStrike" noProof="0" dirty="0">
                          <a:solidFill>
                            <a:schemeClr val="bg1"/>
                          </a:solidFill>
                          <a:effectLst/>
                          <a:latin typeface="Times New Roman" panose="02020603050405020304" pitchFamily="18" charset="0"/>
                          <a:cs typeface="Times New Roman" panose="02020603050405020304" pitchFamily="18" charset="0"/>
                        </a:rPr>
                        <a:t>Post-test oxidation parameters</a:t>
                      </a:r>
                      <a:endParaRPr lang="en-US" sz="2400" b="1" i="0" u="none" strike="noStrike" noProof="0" dirty="0">
                        <a:solidFill>
                          <a:schemeClr val="bg1"/>
                        </a:solidFill>
                        <a:effectLst/>
                        <a:latin typeface="Times New Roman" panose="02020603050405020304" pitchFamily="18" charset="0"/>
                        <a:cs typeface="Times New Roman" panose="02020603050405020304" pitchFamily="18" charset="0"/>
                      </a:endParaRPr>
                    </a:p>
                  </a:txBody>
                  <a:tcPr marL="7620" marR="7620" marT="7620" marB="0" anchor="ctr">
                    <a:solidFill>
                      <a:schemeClr val="accent1"/>
                    </a:solidFill>
                  </a:tcPr>
                </a:tc>
                <a:tc>
                  <a:txBody>
                    <a:bodyPr/>
                    <a:lstStyle/>
                    <a:p>
                      <a:pPr algn="ctr" fontAlgn="b"/>
                      <a:r>
                        <a:rPr lang="en-US" sz="2400" u="none" strike="noStrike" noProof="0" dirty="0">
                          <a:effectLst/>
                          <a:latin typeface="Times New Roman" panose="02020603050405020304" pitchFamily="18" charset="0"/>
                          <a:cs typeface="Times New Roman" panose="02020603050405020304" pitchFamily="18" charset="0"/>
                        </a:rPr>
                        <a:t>Steam + argon, 1000 °C (isothermal), 1800 s</a:t>
                      </a:r>
                      <a:endParaRPr lang="en-US" sz="2400" b="0" i="0" u="none" strike="noStrike" noProof="0"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noFill/>
                  </a:tcPr>
                </a:tc>
                <a:extLst>
                  <a:ext uri="{0D108BD9-81ED-4DB2-BD59-A6C34878D82A}">
                    <a16:rowId xmlns:a16="http://schemas.microsoft.com/office/drawing/2014/main" val="1164535187"/>
                  </a:ext>
                </a:extLst>
              </a:tr>
            </a:tbl>
          </a:graphicData>
        </a:graphic>
      </p:graphicFrame>
    </p:spTree>
    <p:extLst>
      <p:ext uri="{BB962C8B-B14F-4D97-AF65-F5344CB8AC3E}">
        <p14:creationId xmlns:p14="http://schemas.microsoft.com/office/powerpoint/2010/main" val="36380522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zövegdoboz 5">
            <a:extLst>
              <a:ext uri="{FF2B5EF4-FFF2-40B4-BE49-F238E27FC236}">
                <a16:creationId xmlns:a16="http://schemas.microsoft.com/office/drawing/2014/main" id="{9C20A952-196A-4E31-85B4-C5654B9F55BA}"/>
              </a:ext>
            </a:extLst>
          </p:cNvPr>
          <p:cNvSpPr txBox="1"/>
          <p:nvPr/>
        </p:nvSpPr>
        <p:spPr>
          <a:xfrm>
            <a:off x="2631930" y="-45893"/>
            <a:ext cx="59786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Cladding</a:t>
            </a: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geometry</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Szövegdoboz 7">
            <a:extLst>
              <a:ext uri="{FF2B5EF4-FFF2-40B4-BE49-F238E27FC236}">
                <a16:creationId xmlns:a16="http://schemas.microsoft.com/office/drawing/2014/main" id="{B8FDD6A2-31F6-4F23-80FB-69E75D06B7BC}"/>
              </a:ext>
            </a:extLst>
          </p:cNvPr>
          <p:cNvSpPr txBox="1"/>
          <p:nvPr/>
        </p:nvSpPr>
        <p:spPr>
          <a:xfrm>
            <a:off x="797433" y="718566"/>
            <a:ext cx="11001376" cy="1077218"/>
          </a:xfrm>
          <a:prstGeom prst="rect">
            <a:avLst/>
          </a:prstGeom>
          <a:noFill/>
        </p:spPr>
        <p:txBody>
          <a:bodyPr wrap="square" rtlCol="0">
            <a:spAutoFit/>
          </a:bodyPr>
          <a:lstStyle/>
          <a:p>
            <a:pPr lvl="0">
              <a:defRPr/>
            </a:pPr>
            <a:r>
              <a:rPr lang="en-US" sz="3200" dirty="0">
                <a:solidFill>
                  <a:prstClr val="black"/>
                </a:solidFill>
              </a:rPr>
              <a:t>These ATF and uncoated reference materials were available </a:t>
            </a:r>
            <a:r>
              <a:rPr lang="en-US" sz="3200" dirty="0" smtClean="0">
                <a:solidFill>
                  <a:prstClr val="black"/>
                </a:solidFill>
              </a:rPr>
              <a:t>for</a:t>
            </a:r>
            <a:r>
              <a:rPr lang="hu-HU" sz="3200" dirty="0" smtClean="0">
                <a:solidFill>
                  <a:prstClr val="black"/>
                </a:solidFill>
              </a:rPr>
              <a:t> </a:t>
            </a:r>
            <a:r>
              <a:rPr lang="en-US" sz="3200" dirty="0" smtClean="0">
                <a:solidFill>
                  <a:prstClr val="black"/>
                </a:solidFill>
              </a:rPr>
              <a:t>the tests</a:t>
            </a:r>
            <a:r>
              <a:rPr lang="hu-HU" sz="3200" dirty="0" smtClean="0">
                <a:solidFill>
                  <a:prstClr val="black"/>
                </a:solidFill>
              </a:rPr>
              <a:t>. </a:t>
            </a:r>
            <a:r>
              <a:rPr kumimoji="0" lang="hu-HU" sz="3200" b="0" i="0" u="none" strike="noStrike" kern="1200" cap="none" spc="0" normalizeH="0" baseline="0" noProof="0" dirty="0" smtClean="0">
                <a:ln>
                  <a:noFill/>
                </a:ln>
                <a:solidFill>
                  <a:prstClr val="black"/>
                </a:solidFill>
                <a:effectLst/>
                <a:uLnTx/>
                <a:uFillTx/>
                <a:latin typeface="Calibri" panose="020F0502020204030204"/>
                <a:ea typeface="+mn-ea"/>
                <a:cs typeface="+mn-cs"/>
              </a:rPr>
              <a:t>The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geometry</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cladding</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materials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measured</a:t>
            </a:r>
            <a:r>
              <a:rPr lang="hu-HU" sz="3200" dirty="0">
                <a:solidFill>
                  <a:prstClr val="black"/>
                </a:solidFill>
                <a:latin typeface="Calibri" panose="020F0502020204030204"/>
              </a:rPr>
              <a:t>.</a:t>
            </a: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9">
            <a:extLst>
              <a:ext uri="{FF2B5EF4-FFF2-40B4-BE49-F238E27FC236}">
                <a16:creationId xmlns:a16="http://schemas.microsoft.com/office/drawing/2014/main" id="{3D20C90A-53C5-61E2-6493-382F78DC41DE}"/>
              </a:ext>
            </a:extLst>
          </p:cNvPr>
          <p:cNvGraphicFramePr>
            <a:graphicFrameLocks noGrp="1"/>
          </p:cNvGraphicFramePr>
          <p:nvPr>
            <p:extLst>
              <p:ext uri="{D42A27DB-BD31-4B8C-83A1-F6EECF244321}">
                <p14:modId xmlns:p14="http://schemas.microsoft.com/office/powerpoint/2010/main" val="779572091"/>
              </p:ext>
            </p:extLst>
          </p:nvPr>
        </p:nvGraphicFramePr>
        <p:xfrm>
          <a:off x="872780" y="1825624"/>
          <a:ext cx="10722666" cy="4713288"/>
        </p:xfrm>
        <a:graphic>
          <a:graphicData uri="http://schemas.openxmlformats.org/drawingml/2006/table">
            <a:tbl>
              <a:tblPr firstRow="1" firstCol="1" bandRow="1">
                <a:tableStyleId>{69012ECD-51FC-41F1-AA8D-1B2483CD663E}</a:tableStyleId>
              </a:tblPr>
              <a:tblGrid>
                <a:gridCol w="2144785">
                  <a:extLst>
                    <a:ext uri="{9D8B030D-6E8A-4147-A177-3AD203B41FA5}">
                      <a16:colId xmlns:a16="http://schemas.microsoft.com/office/drawing/2014/main" val="3535733637"/>
                    </a:ext>
                  </a:extLst>
                </a:gridCol>
                <a:gridCol w="1807783">
                  <a:extLst>
                    <a:ext uri="{9D8B030D-6E8A-4147-A177-3AD203B41FA5}">
                      <a16:colId xmlns:a16="http://schemas.microsoft.com/office/drawing/2014/main" val="2519285002"/>
                    </a:ext>
                  </a:extLst>
                </a:gridCol>
                <a:gridCol w="1818968">
                  <a:extLst>
                    <a:ext uri="{9D8B030D-6E8A-4147-A177-3AD203B41FA5}">
                      <a16:colId xmlns:a16="http://schemas.microsoft.com/office/drawing/2014/main" val="1027633529"/>
                    </a:ext>
                  </a:extLst>
                </a:gridCol>
                <a:gridCol w="1465007">
                  <a:extLst>
                    <a:ext uri="{9D8B030D-6E8A-4147-A177-3AD203B41FA5}">
                      <a16:colId xmlns:a16="http://schemas.microsoft.com/office/drawing/2014/main" val="1494836390"/>
                    </a:ext>
                  </a:extLst>
                </a:gridCol>
                <a:gridCol w="1848464">
                  <a:extLst>
                    <a:ext uri="{9D8B030D-6E8A-4147-A177-3AD203B41FA5}">
                      <a16:colId xmlns:a16="http://schemas.microsoft.com/office/drawing/2014/main" val="2425619853"/>
                    </a:ext>
                  </a:extLst>
                </a:gridCol>
                <a:gridCol w="1637659">
                  <a:extLst>
                    <a:ext uri="{9D8B030D-6E8A-4147-A177-3AD203B41FA5}">
                      <a16:colId xmlns:a16="http://schemas.microsoft.com/office/drawing/2014/main" val="2634506680"/>
                    </a:ext>
                  </a:extLst>
                </a:gridCol>
              </a:tblGrid>
              <a:tr h="587264">
                <a:tc>
                  <a:txBody>
                    <a:bodyPr/>
                    <a:lstStyle/>
                    <a:p>
                      <a:pPr marL="0" marR="0" algn="ctr">
                        <a:buNone/>
                      </a:pPr>
                      <a:r>
                        <a:rPr lang="en-GB" sz="2000" dirty="0">
                          <a:effectLst/>
                          <a:latin typeface="Times New Roman" panose="02020603050405020304" pitchFamily="18" charset="0"/>
                          <a:cs typeface="Times New Roman" panose="02020603050405020304" pitchFamily="18" charset="0"/>
                        </a:rPr>
                        <a:t>Sample code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dirty="0">
                          <a:effectLst/>
                          <a:latin typeface="Times New Roman" panose="02020603050405020304" pitchFamily="18" charset="0"/>
                          <a:cs typeface="Times New Roman" panose="02020603050405020304" pitchFamily="18" charset="0"/>
                        </a:rPr>
                        <a:t>Supplier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dirty="0">
                          <a:effectLst/>
                          <a:latin typeface="Times New Roman" panose="02020603050405020304" pitchFamily="18" charset="0"/>
                          <a:cs typeface="Times New Roman" panose="02020603050405020304" pitchFamily="18" charset="0"/>
                        </a:rPr>
                        <a:t>Base material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a:effectLst/>
                          <a:latin typeface="Times New Roman" panose="02020603050405020304" pitchFamily="18" charset="0"/>
                          <a:cs typeface="Times New Roman" panose="02020603050405020304" pitchFamily="18" charset="0"/>
                        </a:rPr>
                        <a:t>Coating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a:effectLst/>
                          <a:latin typeface="Times New Roman" panose="02020603050405020304" pitchFamily="18" charset="0"/>
                          <a:cs typeface="Times New Roman" panose="02020603050405020304" pitchFamily="18" charset="0"/>
                        </a:rPr>
                        <a:t>OD (mm)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dirty="0">
                          <a:effectLst/>
                          <a:latin typeface="Times New Roman" panose="02020603050405020304" pitchFamily="18" charset="0"/>
                          <a:cs typeface="Times New Roman" panose="02020603050405020304" pitchFamily="18" charset="0"/>
                        </a:rPr>
                        <a:t>ID (mm)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176116301"/>
                  </a:ext>
                </a:extLst>
              </a:tr>
              <a:tr h="515753">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OPZ</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a:effectLst/>
                          <a:latin typeface="Times New Roman" panose="02020603050405020304" pitchFamily="18" charset="0"/>
                          <a:cs typeface="Times New Roman" panose="02020603050405020304" pitchFamily="18" charset="0"/>
                        </a:rPr>
                        <a:t>CTU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Opt. ZIRLO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9.075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7.939</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758327420"/>
                  </a:ext>
                </a:extLst>
              </a:tr>
              <a:tr h="515753">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OPZCR</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a:effectLst/>
                          <a:latin typeface="Times New Roman" panose="02020603050405020304" pitchFamily="18" charset="0"/>
                          <a:cs typeface="Times New Roman" panose="02020603050405020304" pitchFamily="18" charset="0"/>
                        </a:rPr>
                        <a:t>CTU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Opt. ZIRLO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Cr</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9.085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7.933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728328600"/>
                  </a:ext>
                </a:extLst>
              </a:tr>
              <a:tr h="515753">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EI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a:effectLst/>
                          <a:latin typeface="Times New Roman" panose="02020603050405020304" pitchFamily="18" charset="0"/>
                          <a:cs typeface="Times New Roman" panose="02020603050405020304" pitchFamily="18" charset="0"/>
                        </a:rPr>
                        <a:t>AEOI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Zr1%Nb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9.057</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7.705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710176205"/>
                  </a:ext>
                </a:extLst>
              </a:tr>
              <a:tr h="515753">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ECRI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a:effectLst/>
                          <a:latin typeface="Times New Roman" panose="02020603050405020304" pitchFamily="18" charset="0"/>
                          <a:cs typeface="Times New Roman" panose="02020603050405020304" pitchFamily="18" charset="0"/>
                        </a:rPr>
                        <a:t>AEOI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Zr1%Nb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Cr</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9.08</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7.682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73012919"/>
                  </a:ext>
                </a:extLst>
              </a:tr>
              <a:tr h="515753">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ECRNI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a:effectLst/>
                          <a:latin typeface="Times New Roman" panose="02020603050405020304" pitchFamily="18" charset="0"/>
                          <a:cs typeface="Times New Roman" panose="02020603050405020304" pitchFamily="18" charset="0"/>
                        </a:rPr>
                        <a:t>AEOI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Zr1%Nb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CrN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9.05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7.68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680726602"/>
                  </a:ext>
                </a:extLst>
              </a:tr>
              <a:tr h="515753">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EXI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000">
                          <a:effectLst/>
                          <a:latin typeface="Times New Roman" panose="02020603050405020304" pitchFamily="18" charset="0"/>
                          <a:cs typeface="Times New Roman" panose="02020603050405020304" pitchFamily="18" charset="0"/>
                        </a:rPr>
                        <a:t>AEOI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Zr1%Nb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Cr/CrN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kern="1200" dirty="0">
                          <a:effectLst/>
                          <a:latin typeface="Times New Roman" panose="02020603050405020304" pitchFamily="18" charset="0"/>
                          <a:cs typeface="Times New Roman" panose="02020603050405020304" pitchFamily="18" charset="0"/>
                        </a:rPr>
                        <a:t>9.08</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kern="1200" dirty="0">
                          <a:effectLst/>
                          <a:latin typeface="Times New Roman" panose="02020603050405020304" pitchFamily="18" charset="0"/>
                          <a:cs typeface="Times New Roman" panose="02020603050405020304" pitchFamily="18" charset="0"/>
                        </a:rPr>
                        <a:t>7.672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953430758"/>
                  </a:ext>
                </a:extLst>
              </a:tr>
              <a:tr h="515753">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SLIM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hu-HU" sz="2000" dirty="0" smtClean="0">
                          <a:effectLst/>
                          <a:latin typeface="Times New Roman" panose="02020603050405020304" pitchFamily="18" charset="0"/>
                          <a:cs typeface="Times New Roman" panose="02020603050405020304" pitchFamily="18" charset="0"/>
                        </a:rPr>
                        <a:t>HUN-REN </a:t>
                      </a:r>
                      <a:r>
                        <a:rPr lang="en-GB" sz="2000" dirty="0" smtClean="0">
                          <a:effectLst/>
                          <a:latin typeface="Times New Roman" panose="02020603050405020304" pitchFamily="18" charset="0"/>
                          <a:cs typeface="Times New Roman" panose="02020603050405020304" pitchFamily="18" charset="0"/>
                        </a:rPr>
                        <a:t>EK</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E110opt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dirty="0" smtClean="0">
                          <a:effectLst/>
                          <a:latin typeface="Times New Roman" panose="02020603050405020304" pitchFamily="18" charset="0"/>
                          <a:cs typeface="Times New Roman" panose="02020603050405020304" pitchFamily="18" charset="0"/>
                        </a:rPr>
                        <a:t>8.</a:t>
                      </a:r>
                      <a:r>
                        <a:rPr lang="hu-HU" sz="2400" dirty="0" smtClean="0">
                          <a:effectLst/>
                          <a:latin typeface="Times New Roman" panose="02020603050405020304" pitchFamily="18" charset="0"/>
                          <a:cs typeface="Times New Roman" panose="02020603050405020304" pitchFamily="18" charset="0"/>
                        </a:rPr>
                        <a:t>8</a:t>
                      </a:r>
                      <a:r>
                        <a:rPr lang="en-GB" sz="2400" dirty="0" smtClean="0">
                          <a:effectLst/>
                          <a:latin typeface="Times New Roman" panose="02020603050405020304" pitchFamily="18" charset="0"/>
                          <a:cs typeface="Times New Roman" panose="02020603050405020304" pitchFamily="18" charset="0"/>
                        </a:rPr>
                        <a:t>9</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kern="1200" dirty="0" smtClean="0">
                          <a:effectLst/>
                          <a:latin typeface="Times New Roman" panose="02020603050405020304" pitchFamily="18" charset="0"/>
                          <a:cs typeface="Times New Roman" panose="02020603050405020304" pitchFamily="18" charset="0"/>
                        </a:rPr>
                        <a:t>7.</a:t>
                      </a:r>
                      <a:r>
                        <a:rPr lang="hu-HU" sz="2400" kern="1200" dirty="0" smtClean="0">
                          <a:effectLst/>
                          <a:latin typeface="Times New Roman" panose="02020603050405020304" pitchFamily="18" charset="0"/>
                          <a:cs typeface="Times New Roman" panose="02020603050405020304" pitchFamily="18" charset="0"/>
                        </a:rPr>
                        <a:t>76</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906493"/>
                  </a:ext>
                </a:extLst>
              </a:tr>
              <a:tr h="515753">
                <a:tc>
                  <a:txBody>
                    <a:bodyPr/>
                    <a:lstStyle/>
                    <a:p>
                      <a:pPr marL="0" marR="0" algn="ctr">
                        <a:buNone/>
                      </a:pPr>
                      <a:r>
                        <a:rPr lang="en-GB" sz="2400" dirty="0">
                          <a:effectLst/>
                          <a:latin typeface="Times New Roman" panose="02020603050405020304" pitchFamily="18" charset="0"/>
                          <a:cs typeface="Times New Roman" panose="02020603050405020304" pitchFamily="18" charset="0"/>
                        </a:rPr>
                        <a:t>E110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hu-HU" sz="2000" dirty="0" smtClean="0">
                          <a:effectLst/>
                          <a:latin typeface="Times New Roman" panose="02020603050405020304" pitchFamily="18" charset="0"/>
                          <a:cs typeface="Times New Roman" panose="02020603050405020304" pitchFamily="18" charset="0"/>
                        </a:rPr>
                        <a:t>HUN-REN </a:t>
                      </a:r>
                      <a:r>
                        <a:rPr lang="en-GB" sz="2000" dirty="0" smtClean="0">
                          <a:effectLst/>
                          <a:latin typeface="Times New Roman" panose="02020603050405020304" pitchFamily="18" charset="0"/>
                          <a:cs typeface="Times New Roman" panose="02020603050405020304" pitchFamily="18" charset="0"/>
                        </a:rPr>
                        <a:t>EK</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E110</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kern="1200" dirty="0" smtClean="0">
                          <a:effectLst/>
                          <a:latin typeface="Times New Roman" panose="02020603050405020304" pitchFamily="18" charset="0"/>
                          <a:cs typeface="Times New Roman" panose="02020603050405020304" pitchFamily="18" charset="0"/>
                        </a:rPr>
                        <a:t>9.</a:t>
                      </a:r>
                      <a:r>
                        <a:rPr lang="hu-HU" sz="2400" kern="1200" dirty="0" smtClean="0">
                          <a:effectLst/>
                          <a:latin typeface="Times New Roman" panose="02020603050405020304" pitchFamily="18" charset="0"/>
                          <a:cs typeface="Times New Roman" panose="02020603050405020304" pitchFamily="18" charset="0"/>
                        </a:rPr>
                        <a:t>09</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algn="ctr">
                        <a:buNone/>
                      </a:pPr>
                      <a:r>
                        <a:rPr lang="en-GB" sz="2400" kern="1200" dirty="0" smtClean="0">
                          <a:effectLst/>
                          <a:latin typeface="Times New Roman" panose="02020603050405020304" pitchFamily="18" charset="0"/>
                          <a:cs typeface="Times New Roman" panose="02020603050405020304" pitchFamily="18" charset="0"/>
                        </a:rPr>
                        <a:t>7.</a:t>
                      </a:r>
                      <a:r>
                        <a:rPr lang="hu-HU" sz="2400" kern="1200" dirty="0" smtClean="0">
                          <a:effectLst/>
                          <a:latin typeface="Times New Roman" panose="02020603050405020304" pitchFamily="18" charset="0"/>
                          <a:cs typeface="Times New Roman" panose="02020603050405020304" pitchFamily="18" charset="0"/>
                        </a:rPr>
                        <a:t>76</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762818396"/>
                  </a:ext>
                </a:extLst>
              </a:tr>
            </a:tbl>
          </a:graphicData>
        </a:graphic>
      </p:graphicFrame>
    </p:spTree>
    <p:extLst>
      <p:ext uri="{BB962C8B-B14F-4D97-AF65-F5344CB8AC3E}">
        <p14:creationId xmlns:p14="http://schemas.microsoft.com/office/powerpoint/2010/main" val="3267170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zövegdoboz 8">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geometry</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Kép 15"/>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rcRect t="19377"/>
          <a:stretch/>
        </p:blipFill>
        <p:spPr>
          <a:xfrm>
            <a:off x="6229350" y="893586"/>
            <a:ext cx="5451923" cy="5462764"/>
          </a:xfrm>
          <a:prstGeom prst="rect">
            <a:avLst/>
          </a:prstGeom>
        </p:spPr>
      </p:pic>
      <p:sp>
        <p:nvSpPr>
          <p:cNvPr id="17" name="Szövegdoboz 16">
            <a:extLst>
              <a:ext uri="{FF2B5EF4-FFF2-40B4-BE49-F238E27FC236}">
                <a16:creationId xmlns:a16="http://schemas.microsoft.com/office/drawing/2014/main" id="{B8FDD6A2-31F6-4F23-80FB-69E75D06B7BC}"/>
              </a:ext>
            </a:extLst>
          </p:cNvPr>
          <p:cNvSpPr txBox="1"/>
          <p:nvPr/>
        </p:nvSpPr>
        <p:spPr>
          <a:xfrm>
            <a:off x="523876" y="1012032"/>
            <a:ext cx="5657850" cy="550920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mandrel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segments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used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test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designed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load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only</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middle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13 mm of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30 mm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long</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samples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order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reproduce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axial</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cracking</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that</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is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expected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in PCMI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conditions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Fillets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added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sections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contact</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sample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order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reduce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stress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concentration.</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 name="Egyenes összekötő nyíllal 18"/>
          <p:cNvCxnSpPr/>
          <p:nvPr/>
        </p:nvCxnSpPr>
        <p:spPr>
          <a:xfrm flipV="1">
            <a:off x="5400675" y="3171825"/>
            <a:ext cx="3190875" cy="1609725"/>
          </a:xfrm>
          <a:prstGeom prst="straightConnector1">
            <a:avLst/>
          </a:prstGeom>
          <a:ln w="25400">
            <a:tailEnd type="triangle"/>
          </a:ln>
        </p:spPr>
        <p:style>
          <a:lnRef idx="1">
            <a:schemeClr val="accent2"/>
          </a:lnRef>
          <a:fillRef idx="0">
            <a:schemeClr val="accent2"/>
          </a:fillRef>
          <a:effectRef idx="0">
            <a:schemeClr val="accent2"/>
          </a:effectRef>
          <a:fontRef idx="minor">
            <a:schemeClr val="tx1"/>
          </a:fontRef>
        </p:style>
      </p:cxnSp>
      <p:cxnSp>
        <p:nvCxnSpPr>
          <p:cNvPr id="21" name="Egyenes összekötő nyíllal 20"/>
          <p:cNvCxnSpPr/>
          <p:nvPr/>
        </p:nvCxnSpPr>
        <p:spPr>
          <a:xfrm flipV="1">
            <a:off x="5381625" y="2228850"/>
            <a:ext cx="3190875" cy="2476501"/>
          </a:xfrm>
          <a:prstGeom prst="straightConnector1">
            <a:avLst/>
          </a:prstGeom>
          <a:ln w="254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570904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Szövegdoboz 2">
            <a:extLst>
              <a:ext uri="{FF2B5EF4-FFF2-40B4-BE49-F238E27FC236}">
                <a16:creationId xmlns:a16="http://schemas.microsoft.com/office/drawing/2014/main" id="{B8FDD6A2-31F6-4F23-80FB-69E75D06B7BC}"/>
              </a:ext>
            </a:extLst>
          </p:cNvPr>
          <p:cNvSpPr txBox="1"/>
          <p:nvPr/>
        </p:nvSpPr>
        <p:spPr>
          <a:xfrm>
            <a:off x="838200" y="792957"/>
            <a:ext cx="6747323" cy="600164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two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-part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furnace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previously</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constructed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around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test in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order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perform</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mandrel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tests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higher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temperatures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up</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350 °C).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required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extension</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be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added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like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 holding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tool</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mandrels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and an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extension</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tube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spike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heating</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two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halves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controlled</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by</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adding</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thermocouple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holding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tool</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beside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sample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another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fixed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spike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control</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3200" b="0" i="0" u="none" strike="noStrike" kern="1200" cap="none" spc="0" normalizeH="0" baseline="0" noProof="0" dirty="0" err="1">
                <a:ln>
                  <a:noFill/>
                </a:ln>
                <a:solidFill>
                  <a:prstClr val="black"/>
                </a:solidFill>
                <a:effectLst/>
                <a:uLnTx/>
                <a:uFillTx/>
                <a:latin typeface="Calibri" panose="020F0502020204030204"/>
                <a:ea typeface="+mn-ea"/>
                <a:cs typeface="+mn-cs"/>
              </a:rPr>
              <a:t>upper</a:t>
            </a:r>
            <a:r>
              <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rPr>
              <a:t> part</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Kép 4"/>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04573" y="752900"/>
            <a:ext cx="4527439" cy="5940000"/>
          </a:xfrm>
          <a:prstGeom prst="rect">
            <a:avLst/>
          </a:prstGeom>
        </p:spPr>
      </p:pic>
      <p:sp>
        <p:nvSpPr>
          <p:cNvPr id="8" name="Szövegdoboz 7">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a:ln>
                  <a:noFill/>
                </a:ln>
                <a:solidFill>
                  <a:prstClr val="white"/>
                </a:solidFill>
                <a:effectLst/>
                <a:uLnTx/>
                <a:uFillTx/>
                <a:latin typeface="Calibri" panose="020F0502020204030204"/>
                <a:ea typeface="+mn-ea"/>
                <a:cs typeface="+mn-cs"/>
              </a:rPr>
              <a:t>geometry</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9803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F1F73-F485-4D4B-BE83-4A5422F4D902}" type="slidenum">
              <a:rPr kumimoji="0" lang="hu-H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hu-H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Szövegdoboz 12">
            <a:extLst>
              <a:ext uri="{FF2B5EF4-FFF2-40B4-BE49-F238E27FC236}">
                <a16:creationId xmlns:a16="http://schemas.microsoft.com/office/drawing/2014/main" id="{B8FDD6A2-31F6-4F23-80FB-69E75D06B7BC}"/>
              </a:ext>
            </a:extLst>
          </p:cNvPr>
          <p:cNvSpPr txBox="1"/>
          <p:nvPr/>
        </p:nvSpPr>
        <p:spPr>
          <a:xfrm>
            <a:off x="561975" y="792957"/>
            <a:ext cx="11250579" cy="1569660"/>
          </a:xfrm>
          <a:prstGeom prst="rect">
            <a:avLst/>
          </a:prstGeom>
          <a:noFill/>
        </p:spPr>
        <p:txBody>
          <a:bodyPr wrap="square" rtlCol="0">
            <a:spAutoFit/>
          </a:bodyPr>
          <a:lstStyle/>
          <a:p>
            <a:pPr marL="457200" lvl="0" indent="-457200">
              <a:buFont typeface="Arial" panose="020B0604020202020204" pitchFamily="34" charset="0"/>
              <a:buChar char="•"/>
              <a:defRPr/>
            </a:pPr>
            <a:r>
              <a:rPr lang="en-US" sz="3200" dirty="0" smtClean="0">
                <a:solidFill>
                  <a:prstClr val="black"/>
                </a:solidFill>
              </a:rPr>
              <a:t>Considering </a:t>
            </a:r>
            <a:r>
              <a:rPr lang="en-US" sz="3200" dirty="0">
                <a:solidFill>
                  <a:prstClr val="black"/>
                </a:solidFill>
              </a:rPr>
              <a:t>the nature of PCMI (strain-controlled), the mandrel test is the closest test that can resemble the real PCMI.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u-H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Szövegdoboz 13">
            <a:extLst>
              <a:ext uri="{FF2B5EF4-FFF2-40B4-BE49-F238E27FC236}">
                <a16:creationId xmlns:a16="http://schemas.microsoft.com/office/drawing/2014/main" id="{9C20A952-196A-4E31-85B4-C5654B9F55BA}"/>
              </a:ext>
            </a:extLst>
          </p:cNvPr>
          <p:cNvSpPr txBox="1"/>
          <p:nvPr/>
        </p:nvSpPr>
        <p:spPr>
          <a:xfrm>
            <a:off x="2631931" y="-45893"/>
            <a:ext cx="4140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white"/>
                </a:solidFill>
                <a:effectLst/>
                <a:uLnTx/>
                <a:uFillTx/>
                <a:latin typeface="Calibri" panose="020F0502020204030204"/>
                <a:ea typeface="+mn-ea"/>
                <a:cs typeface="+mn-cs"/>
              </a:rPr>
              <a:t>Mandrel test </a:t>
            </a:r>
            <a:r>
              <a:rPr kumimoji="0" lang="hu-HU" sz="3200" b="0" i="0" u="none" strike="noStrike" kern="1200" cap="none" spc="0" normalizeH="0" baseline="0" noProof="0" dirty="0" err="1" smtClean="0">
                <a:ln>
                  <a:noFill/>
                </a:ln>
                <a:solidFill>
                  <a:prstClr val="white"/>
                </a:solidFill>
                <a:effectLst/>
                <a:uLnTx/>
                <a:uFillTx/>
                <a:latin typeface="Calibri" panose="020F0502020204030204"/>
                <a:ea typeface="+mn-ea"/>
                <a:cs typeface="+mn-cs"/>
              </a:rPr>
              <a:t>simulation</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Média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43601" y="1850856"/>
            <a:ext cx="8687326" cy="4886621"/>
          </a:xfrm>
          <a:prstGeom prst="rect">
            <a:avLst/>
          </a:prstGeom>
        </p:spPr>
      </p:pic>
      <p:pic>
        <p:nvPicPr>
          <p:cNvPr id="12" name="Picture 13" descr="A blue and white symbol with letters and numbers&#10;&#10;AI-generated content may be incorrect.">
            <a:extLst>
              <a:ext uri="{FF2B5EF4-FFF2-40B4-BE49-F238E27FC236}">
                <a16:creationId xmlns:a16="http://schemas.microsoft.com/office/drawing/2014/main" id="{C3A9E7E9-DAA1-55B7-6CE0-09F18857A44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1746" y="3340679"/>
            <a:ext cx="1209368" cy="1209368"/>
          </a:xfrm>
          <a:prstGeom prst="rect">
            <a:avLst/>
          </a:prstGeom>
        </p:spPr>
      </p:pic>
      <p:pic>
        <p:nvPicPr>
          <p:cNvPr id="15" name="Picture 14" descr="A blue circle with a face and text&#10;&#10;AI-generated content may be incorrect.">
            <a:extLst>
              <a:ext uri="{FF2B5EF4-FFF2-40B4-BE49-F238E27FC236}">
                <a16:creationId xmlns:a16="http://schemas.microsoft.com/office/drawing/2014/main" id="{934811FF-FEB9-E94B-A8EB-F523C47894E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1746" y="1969933"/>
            <a:ext cx="1209369" cy="1209368"/>
          </a:xfrm>
          <a:prstGeom prst="rect">
            <a:avLst/>
          </a:prstGeom>
        </p:spPr>
      </p:pic>
    </p:spTree>
    <p:extLst>
      <p:ext uri="{BB962C8B-B14F-4D97-AF65-F5344CB8AC3E}">
        <p14:creationId xmlns:p14="http://schemas.microsoft.com/office/powerpoint/2010/main" val="262663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0843B81-792A-46AD-82EE-D17754240462}" vid="{0287F088-6E5E-4A04-8C4E-5F68CA9EB0BF}"/>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0843B81-792A-46AD-82EE-D17754240462}" vid="{0287F088-6E5E-4A04-8C4E-5F68CA9EB0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8685</TotalTime>
  <Words>1746</Words>
  <Application>Microsoft Office PowerPoint</Application>
  <PresentationFormat>Szélesvásznú</PresentationFormat>
  <Paragraphs>409</Paragraphs>
  <Slides>26</Slides>
  <Notes>0</Notes>
  <HiddenSlides>0</HiddenSlides>
  <MMClips>1</MMClips>
  <ScaleCrop>false</ScaleCrop>
  <HeadingPairs>
    <vt:vector size="6" baseType="variant">
      <vt:variant>
        <vt:lpstr>Használt betűtípusok</vt:lpstr>
      </vt:variant>
      <vt:variant>
        <vt:i4>6</vt:i4>
      </vt:variant>
      <vt:variant>
        <vt:lpstr>Téma</vt:lpstr>
      </vt:variant>
      <vt:variant>
        <vt:i4>2</vt:i4>
      </vt:variant>
      <vt:variant>
        <vt:lpstr>Diacímek</vt:lpstr>
      </vt:variant>
      <vt:variant>
        <vt:i4>26</vt:i4>
      </vt:variant>
    </vt:vector>
  </HeadingPairs>
  <TitlesOfParts>
    <vt:vector size="34" baseType="lpstr">
      <vt:lpstr>Aptos</vt:lpstr>
      <vt:lpstr>Arial</vt:lpstr>
      <vt:lpstr>Calibri</vt:lpstr>
      <vt:lpstr>Calibri Light</vt:lpstr>
      <vt:lpstr>Open Sans</vt:lpstr>
      <vt:lpstr>Times New Roman</vt:lpstr>
      <vt:lpstr>1_Office Theme</vt:lpstr>
      <vt:lpstr>2_Office Theme</vt:lpstr>
      <vt:lpstr>Testing-simulation of pellet-cladding mechanical interaction with ATF claddings Hamidreza Yousefi, Márton Király, Zoltán Hózer, Márta Horváth, Erzsébet Perez-Feró, Tamás Novotny, Nóra Vér   IAEA Technical Meeting on Advanced Technology Fuels, October 2025</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Hamidreza Yousefi</dc:creator>
  <cp:lastModifiedBy>User</cp:lastModifiedBy>
  <cp:revision>463</cp:revision>
  <dcterms:created xsi:type="dcterms:W3CDTF">2025-03-06T09:27:19Z</dcterms:created>
  <dcterms:modified xsi:type="dcterms:W3CDTF">2025-10-08T08:16:14Z</dcterms:modified>
</cp:coreProperties>
</file>