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523" r:id="rId3"/>
    <p:sldId id="491" r:id="rId4"/>
    <p:sldId id="504" r:id="rId5"/>
    <p:sldId id="505" r:id="rId6"/>
    <p:sldId id="506" r:id="rId7"/>
    <p:sldId id="507" r:id="rId8"/>
    <p:sldId id="508" r:id="rId9"/>
    <p:sldId id="509" r:id="rId10"/>
    <p:sldId id="511" r:id="rId11"/>
    <p:sldId id="521" r:id="rId12"/>
    <p:sldId id="512" r:id="rId13"/>
    <p:sldId id="514" r:id="rId14"/>
    <p:sldId id="516" r:id="rId15"/>
    <p:sldId id="502" r:id="rId16"/>
    <p:sldId id="517" r:id="rId17"/>
    <p:sldId id="519" r:id="rId18"/>
    <p:sldId id="520" r:id="rId19"/>
    <p:sldId id="524" r:id="rId20"/>
    <p:sldId id="436" r:id="rId2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zelkova, Katerina" initials="VK" lastIdx="1" clrIdx="0">
    <p:extLst>
      <p:ext uri="{19B8F6BF-5375-455C-9EA6-DF929625EA0E}">
        <p15:presenceInfo xmlns:p15="http://schemas.microsoft.com/office/powerpoint/2012/main" userId="S-1-5-21-1202744845-3101423955-345487624-29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85A"/>
    <a:srgbClr val="E48B8E"/>
    <a:srgbClr val="BE1222"/>
    <a:srgbClr val="EA0000"/>
    <a:srgbClr val="FF00FF"/>
    <a:srgbClr val="0000FF"/>
    <a:srgbClr val="CCFFCC"/>
    <a:srgbClr val="FFCCFF"/>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940" autoAdjust="0"/>
  </p:normalViewPr>
  <p:slideViewPr>
    <p:cSldViewPr>
      <p:cViewPr varScale="1">
        <p:scale>
          <a:sx n="71" d="100"/>
          <a:sy n="71" d="100"/>
        </p:scale>
        <p:origin x="110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4047" y="6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37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51260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1245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80742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2" descr="Bundle_0gr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2992438"/>
            <a:ext cx="910748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I_rahmen_neu_tite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a:t>Titelmasterformat durch Klicken bearbeiten</a:t>
            </a:r>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a:t>Formatvorlage des Untertitelmasters durch Klicken bearbeiten</a:t>
            </a:r>
          </a:p>
        </p:txBody>
      </p:sp>
    </p:spTree>
    <p:extLst>
      <p:ext uri="{BB962C8B-B14F-4D97-AF65-F5344CB8AC3E}">
        <p14:creationId xmlns:p14="http://schemas.microsoft.com/office/powerpoint/2010/main" val="359675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787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958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9156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260585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837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0180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07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7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08286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1580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a:t>Karlsruhe Institute of Technology (KIT).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0" name="Text Box 11"/>
          <p:cNvSpPr txBox="1">
            <a:spLocks noChangeArrowheads="1"/>
          </p:cNvSpPr>
          <p:nvPr/>
        </p:nvSpPr>
        <p:spPr bwMode="auto">
          <a:xfrm>
            <a:off x="4859338" y="6453188"/>
            <a:ext cx="576758" cy="18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06D4C4BF-F5A5-4DFE-A9E8-E541260CD533}" type="slidenum">
              <a:rPr lang="de-DE" sz="900" b="1" smtClean="0"/>
              <a:pPr eaLnBrk="1" hangingPunct="1">
                <a:spcBef>
                  <a:spcPct val="50000"/>
                </a:spcBef>
                <a:defRPr/>
              </a:pPr>
              <a:t>‹Nr.›</a:t>
            </a:fld>
            <a:r>
              <a:rPr lang="de-DE" sz="900" b="1" dirty="0"/>
              <a:t> / 20</a:t>
            </a:r>
          </a:p>
        </p:txBody>
      </p:sp>
      <p:sp>
        <p:nvSpPr>
          <p:cNvPr id="1036" name="Text Box 12"/>
          <p:cNvSpPr txBox="1">
            <a:spLocks noChangeArrowheads="1"/>
          </p:cNvSpPr>
          <p:nvPr/>
        </p:nvSpPr>
        <p:spPr bwMode="auto">
          <a:xfrm>
            <a:off x="755650" y="6453188"/>
            <a:ext cx="647998" cy="215900"/>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sz="900" dirty="0"/>
              <a:t>29.10.2025</a:t>
            </a:r>
          </a:p>
        </p:txBody>
      </p:sp>
      <p:sp>
        <p:nvSpPr>
          <p:cNvPr id="2" name="Text Box 12"/>
          <p:cNvSpPr txBox="1">
            <a:spLocks noChangeArrowheads="1"/>
          </p:cNvSpPr>
          <p:nvPr userDrawn="1"/>
        </p:nvSpPr>
        <p:spPr bwMode="auto">
          <a:xfrm>
            <a:off x="1476375" y="6453188"/>
            <a:ext cx="3382963"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900" baseline="0" noProof="0" dirty="0"/>
              <a:t>J. Stuckert</a:t>
            </a:r>
          </a:p>
          <a:p>
            <a:pPr marL="0" marR="0" lvl="0" indent="0" algn="l" defTabSz="914400" rtl="0" eaLnBrk="1" fontAlgn="base" latinLnBrk="0" hangingPunct="1">
              <a:lnSpc>
                <a:spcPct val="100000"/>
              </a:lnSpc>
              <a:spcBef>
                <a:spcPct val="50000"/>
              </a:spcBef>
              <a:spcAft>
                <a:spcPct val="0"/>
              </a:spcAft>
              <a:buClrTx/>
              <a:buSzTx/>
              <a:buFontTx/>
              <a:buNone/>
              <a:tabLst/>
              <a:defRPr/>
            </a:pPr>
            <a:r>
              <a:rPr lang="en-US" sz="900" baseline="0" noProof="0" dirty="0"/>
              <a:t>IAEA ATF-TS project: </a:t>
            </a:r>
            <a:r>
              <a:rPr lang="en-US" sz="900" noProof="0" dirty="0"/>
              <a:t>Benchmarks for simulation of bundle tests</a:t>
            </a:r>
            <a:endParaRPr lang="en-US" sz="900" baseline="0" noProof="0" dirty="0"/>
          </a:p>
        </p:txBody>
      </p:sp>
      <p:pic>
        <p:nvPicPr>
          <p:cNvPr id="10" name="Grafik 9"/>
          <p:cNvPicPr>
            <a:picLocks noChangeAspect="1"/>
          </p:cNvPicPr>
          <p:nvPr userDrawn="1"/>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96068" y="6356872"/>
            <a:ext cx="440428" cy="488950"/>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6"/>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16"/>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16"/>
        </a:buBlip>
        <a:defRPr sz="1400">
          <a:solidFill>
            <a:schemeClr val="tx1"/>
          </a:solidFill>
          <a:latin typeface="+mn-lt"/>
        </a:defRPr>
      </a:lvl5pPr>
      <a:lvl6pPr marL="2514600" indent="-228600" algn="l" rtl="0" eaLnBrk="1" fontAlgn="base" hangingPunct="1">
        <a:spcBef>
          <a:spcPct val="20000"/>
        </a:spcBef>
        <a:spcAft>
          <a:spcPct val="0"/>
        </a:spcAft>
        <a:buSzPct val="60000"/>
        <a:buBlip>
          <a:blip r:embed="rId1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6"/>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doi.org/10.5445/IR/1000165938" TargetMode="External"/><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hyperlink" Target="https://doi.org/10.5445/IR/1000165938" TargetMode="Externa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quench.forschung.kit.edu/" TargetMode="External"/><Relationship Id="rId2" Type="http://schemas.openxmlformats.org/officeDocument/2006/relationships/hyperlink" Target="https://www.iam.kit.edu/awp/english/163.php" TargetMode="External"/><Relationship Id="rId1" Type="http://schemas.openxmlformats.org/officeDocument/2006/relationships/slideLayout" Target="../slideLayouts/slideLayout7.xml"/><Relationship Id="rId5" Type="http://schemas.openxmlformats.org/officeDocument/2006/relationships/hyperlink" Target="https://www.ek.hun-ren.hu/en/fuel-and-reactor-materials-department/" TargetMode="External"/><Relationship Id="rId4" Type="http://schemas.openxmlformats.org/officeDocument/2006/relationships/hyperlink" Target="https://criepi.denken.or.jp/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i.org/10.5445/IR/1000148370"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doi.org/10.5445/IR/1000148370" TargetMode="Externa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hyperlink" Target="https://doi.org/10.2172/1474581" TargetMode="External"/><Relationship Id="rId2" Type="http://schemas.openxmlformats.org/officeDocument/2006/relationships/hyperlink" Target="https://doi.org/10.1016/j.jnucmat.2022.153696"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doi.org/10.1016/j.corsci.2020.108537" TargetMode="Externa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9592" y="1478696"/>
            <a:ext cx="7920880" cy="792088"/>
          </a:xfrm>
        </p:spPr>
        <p:txBody>
          <a:bodyPr/>
          <a:lstStyle/>
          <a:p>
            <a:pPr algn="ctr" eaLnBrk="1" hangingPunct="1">
              <a:lnSpc>
                <a:spcPts val="3400"/>
              </a:lnSpc>
            </a:pPr>
            <a:r>
              <a:rPr lang="en-US" sz="2400" dirty="0">
                <a:solidFill>
                  <a:srgbClr val="008080"/>
                </a:solidFill>
                <a:latin typeface="Times New Roman" panose="02020603050405020304" pitchFamily="18" charset="0"/>
                <a:cs typeface="Times New Roman" panose="02020603050405020304" pitchFamily="18" charset="0"/>
              </a:rPr>
              <a:t>IAEA ATF-TS BENCHMARK FOR SIMULATION OF BUNDLE TESTS</a:t>
            </a:r>
            <a:endParaRPr lang="de-DE" sz="2400" dirty="0">
              <a:solidFill>
                <a:srgbClr val="008080"/>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a:xfrm>
            <a:off x="2843808" y="2667962"/>
            <a:ext cx="4032448" cy="360040"/>
          </a:xfrm>
        </p:spPr>
        <p:txBody>
          <a:bodyPr/>
          <a:lstStyle/>
          <a:p>
            <a:pPr algn="ctr" eaLnBrk="1" hangingPunct="1">
              <a:lnSpc>
                <a:spcPts val="2100"/>
              </a:lnSpc>
            </a:pPr>
            <a:r>
              <a:rPr lang="en-US" sz="1600" b="0" i="1" dirty="0">
                <a:solidFill>
                  <a:srgbClr val="060074"/>
                </a:solidFill>
                <a:latin typeface="Times New Roman" panose="02020603050405020304" pitchFamily="18" charset="0"/>
                <a:cs typeface="Times New Roman" panose="02020603050405020304" pitchFamily="18" charset="0"/>
              </a:rPr>
              <a:t>J. Stuckert, Z. Hózer, A. </a:t>
            </a:r>
            <a:r>
              <a:rPr lang="en-US" sz="1600" b="0" i="1" dirty="0" err="1">
                <a:solidFill>
                  <a:srgbClr val="060074"/>
                </a:solidFill>
                <a:latin typeface="Times New Roman" panose="02020603050405020304" pitchFamily="18" charset="0"/>
                <a:cs typeface="Times New Roman" panose="02020603050405020304" pitchFamily="18" charset="0"/>
              </a:rPr>
              <a:t>Khaperskaia</a:t>
            </a:r>
            <a:endParaRPr lang="en-US" sz="1600" b="0" i="1" dirty="0">
              <a:solidFill>
                <a:srgbClr val="060074"/>
              </a:solidFill>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11960" y="188640"/>
            <a:ext cx="908070" cy="10081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632435335"/>
              </p:ext>
            </p:extLst>
          </p:nvPr>
        </p:nvGraphicFramePr>
        <p:xfrm>
          <a:off x="827584" y="1700808"/>
          <a:ext cx="7560840" cy="2590004"/>
        </p:xfrm>
        <a:graphic>
          <a:graphicData uri="http://schemas.openxmlformats.org/drawingml/2006/table">
            <a:tbl>
              <a:tblPr firstRow="1" bandRow="1">
                <a:tableStyleId>{5C22544A-7EE6-4342-B048-85BDC9FD1C3A}</a:tableStyleId>
              </a:tblPr>
              <a:tblGrid>
                <a:gridCol w="1890210">
                  <a:extLst>
                    <a:ext uri="{9D8B030D-6E8A-4147-A177-3AD203B41FA5}">
                      <a16:colId xmlns:a16="http://schemas.microsoft.com/office/drawing/2014/main" val="765028401"/>
                    </a:ext>
                  </a:extLst>
                </a:gridCol>
                <a:gridCol w="1890210">
                  <a:extLst>
                    <a:ext uri="{9D8B030D-6E8A-4147-A177-3AD203B41FA5}">
                      <a16:colId xmlns:a16="http://schemas.microsoft.com/office/drawing/2014/main" val="2677944729"/>
                    </a:ext>
                  </a:extLst>
                </a:gridCol>
                <a:gridCol w="1890210">
                  <a:extLst>
                    <a:ext uri="{9D8B030D-6E8A-4147-A177-3AD203B41FA5}">
                      <a16:colId xmlns:a16="http://schemas.microsoft.com/office/drawing/2014/main" val="1561875930"/>
                    </a:ext>
                  </a:extLst>
                </a:gridCol>
                <a:gridCol w="1890210">
                  <a:extLst>
                    <a:ext uri="{9D8B030D-6E8A-4147-A177-3AD203B41FA5}">
                      <a16:colId xmlns:a16="http://schemas.microsoft.com/office/drawing/2014/main" val="1930746233"/>
                    </a:ext>
                  </a:extLst>
                </a:gridCol>
              </a:tblGrid>
              <a:tr h="865997">
                <a:tc>
                  <a:txBody>
                    <a:bodyPr/>
                    <a:lstStyle/>
                    <a:p>
                      <a:pPr algn="ctr" fontAlgn="ctr">
                        <a:lnSpc>
                          <a:spcPct val="150000"/>
                        </a:lnSpc>
                      </a:pPr>
                      <a:r>
                        <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participant</a:t>
                      </a: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KIT/INR Germany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CRIEPI</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Japan</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IBRAE</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Russia</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extLst>
                  <a:ext uri="{0D108BD9-81ED-4DB2-BD59-A6C34878D82A}">
                    <a16:rowId xmlns:a16="http://schemas.microsoft.com/office/drawing/2014/main" val="595901887"/>
                  </a:ext>
                </a:extLst>
              </a:tr>
              <a:tr h="1184007">
                <a:tc>
                  <a:txBody>
                    <a:bodyPr/>
                    <a:lstStyle/>
                    <a:p>
                      <a:pPr algn="ctr" fontAlgn="ctr">
                        <a:lnSpc>
                          <a:spcPct val="150000"/>
                        </a:lnSpc>
                      </a:pPr>
                      <a:r>
                        <a:rPr lang="de-DE" sz="1400" b="0" i="0" u="none" strike="noStrike" noProof="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code</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ASTEC</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FRAPTRAN </a:t>
                      </a: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SOCRAT</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extLst>
                  <a:ext uri="{0D108BD9-81ED-4DB2-BD59-A6C34878D82A}">
                    <a16:rowId xmlns:a16="http://schemas.microsoft.com/office/drawing/2014/main" val="1560485914"/>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post-test data delivered</a:t>
                      </a:r>
                    </a:p>
                  </a:txBody>
                  <a:tcPr marL="4102" marR="4102" marT="4102" marB="36000" anchor="ctr">
                    <a:solidFill>
                      <a:srgbClr val="CC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extLst>
                  <a:ext uri="{0D108BD9-81ED-4DB2-BD59-A6C34878D82A}">
                    <a16:rowId xmlns:a16="http://schemas.microsoft.com/office/drawing/2014/main" val="39804153"/>
                  </a:ext>
                </a:extLst>
              </a:tr>
            </a:tbl>
          </a:graphicData>
        </a:graphic>
      </p:graphicFrame>
      <p:pic>
        <p:nvPicPr>
          <p:cNvPr id="3" name="Grafik 2"/>
          <p:cNvPicPr>
            <a:picLocks noChangeAspect="1"/>
          </p:cNvPicPr>
          <p:nvPr/>
        </p:nvPicPr>
        <p:blipFill>
          <a:blip r:embed="rId2"/>
          <a:stretch>
            <a:fillRect/>
          </a:stretch>
        </p:blipFill>
        <p:spPr>
          <a:xfrm>
            <a:off x="179512" y="116631"/>
            <a:ext cx="1315694" cy="1287849"/>
          </a:xfrm>
          <a:prstGeom prst="rect">
            <a:avLst/>
          </a:prstGeom>
        </p:spPr>
      </p:pic>
      <p:sp>
        <p:nvSpPr>
          <p:cNvPr id="4" name="Rectangle 22"/>
          <p:cNvSpPr>
            <a:spLocks noChangeArrowheads="1"/>
          </p:cNvSpPr>
          <p:nvPr/>
        </p:nvSpPr>
        <p:spPr bwMode="auto">
          <a:xfrm>
            <a:off x="827585" y="4477467"/>
            <a:ext cx="7560840" cy="507375"/>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defTabSz="757238" eaLnBrk="0" hangingPunct="0"/>
            <a:r>
              <a:rPr lang="en-GB" sz="1400" i="1" dirty="0">
                <a:solidFill>
                  <a:srgbClr val="060074"/>
                </a:solidFill>
                <a:latin typeface="Times New Roman" panose="02020603050405020304" pitchFamily="18" charset="0"/>
                <a:cs typeface="Times New Roman" panose="02020603050405020304" pitchFamily="18" charset="0"/>
              </a:rPr>
              <a:t>Important point for the </a:t>
            </a:r>
            <a:r>
              <a:rPr lang="en-US" sz="1400" i="1" dirty="0">
                <a:solidFill>
                  <a:srgbClr val="060074"/>
                </a:solidFill>
                <a:latin typeface="Times New Roman" panose="02020603050405020304" pitchFamily="18" charset="0"/>
                <a:cs typeface="Times New Roman" panose="02020603050405020304" pitchFamily="18" charset="0"/>
              </a:rPr>
              <a:t>simulation of inductive heating: power distribution between tungsten heaters inside rods and direct heating of claddings by eddy currents.</a:t>
            </a:r>
            <a:endParaRPr lang="en-GB" sz="1400" i="1" dirty="0">
              <a:solidFill>
                <a:srgbClr val="060074"/>
              </a:solidFill>
              <a:latin typeface="Times New Roman" panose="02020603050405020304" pitchFamily="18" charset="0"/>
              <a:cs typeface="Times New Roman" panose="02020603050405020304" pitchFamily="18" charset="0"/>
            </a:endParaRPr>
          </a:p>
        </p:txBody>
      </p:sp>
      <p:sp>
        <p:nvSpPr>
          <p:cNvPr id="6" name="Rectangle 22"/>
          <p:cNvSpPr>
            <a:spLocks noChangeArrowheads="1"/>
          </p:cNvSpPr>
          <p:nvPr/>
        </p:nvSpPr>
        <p:spPr bwMode="auto">
          <a:xfrm>
            <a:off x="2265046" y="260648"/>
            <a:ext cx="5013282" cy="99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ATF-TS, </a:t>
            </a:r>
            <a:r>
              <a:rPr lang="en-US" sz="2000" b="1" u="sng" dirty="0">
                <a:solidFill>
                  <a:srgbClr val="008080"/>
                </a:solidFill>
                <a:latin typeface="Times New Roman" panose="02020603050405020304" pitchFamily="18" charset="0"/>
                <a:cs typeface="Times New Roman" panose="02020603050405020304" pitchFamily="18" charset="0"/>
              </a:rPr>
              <a:t>Work Task 2.2.2</a:t>
            </a:r>
            <a:r>
              <a:rPr lang="en-US" sz="2000" b="1" dirty="0">
                <a:solidFill>
                  <a:srgbClr val="008080"/>
                </a:solidFill>
                <a:latin typeface="Times New Roman" panose="02020603050405020304" pitchFamily="18" charset="0"/>
                <a:cs typeface="Times New Roman" panose="02020603050405020304" pitchFamily="18" charset="0"/>
              </a:rPr>
              <a: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Benchmark on the </a:t>
            </a:r>
            <a:r>
              <a:rPr lang="en-US" sz="2000" b="1" i="1" dirty="0">
                <a:solidFill>
                  <a:srgbClr val="008080"/>
                </a:solidFill>
                <a:latin typeface="Times New Roman" panose="02020603050405020304" pitchFamily="18" charset="0"/>
                <a:cs typeface="Times New Roman" panose="02020603050405020304" pitchFamily="18" charset="0"/>
              </a:rPr>
              <a:t>DEGREE-B3</a:t>
            </a:r>
            <a:r>
              <a:rPr lang="en-US" sz="2000" b="1" dirty="0">
                <a:solidFill>
                  <a:srgbClr val="008080"/>
                </a:solidFill>
                <a:latin typeface="Times New Roman" panose="02020603050405020304" pitchFamily="18" charset="0"/>
                <a:cs typeface="Times New Roman" panose="02020603050405020304" pitchFamily="18" charset="0"/>
              </a:rPr>
              <a:t> bundle test.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Participants: 9 planned, 3 participated</a:t>
            </a:r>
          </a:p>
        </p:txBody>
      </p:sp>
      <p:sp>
        <p:nvSpPr>
          <p:cNvPr id="7" name="Rectangle 22"/>
          <p:cNvSpPr>
            <a:spLocks noChangeArrowheads="1"/>
          </p:cNvSpPr>
          <p:nvPr/>
        </p:nvSpPr>
        <p:spPr bwMode="auto">
          <a:xfrm>
            <a:off x="619226" y="5171497"/>
            <a:ext cx="7977555" cy="938262"/>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Modelling output parameters for DEGREE-B3:</a:t>
            </a:r>
          </a:p>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	1) temperature progress at </a:t>
            </a:r>
            <a:r>
              <a:rPr lang="en-US" sz="1400" dirty="0">
                <a:solidFill>
                  <a:srgbClr val="060074"/>
                </a:solidFill>
                <a:latin typeface="Times New Roman" panose="02020603050405020304" pitchFamily="18" charset="0"/>
                <a:cs typeface="Times New Roman" panose="02020603050405020304" pitchFamily="18" charset="0"/>
              </a:rPr>
              <a:t>the surface of claddings for the elevations 125 and 180 mm;</a:t>
            </a:r>
          </a:p>
          <a:p>
            <a:pPr defTabSz="757238" eaLnBrk="0" hangingPunct="0"/>
            <a:r>
              <a:rPr lang="en-US" sz="1400" dirty="0">
                <a:solidFill>
                  <a:srgbClr val="060074"/>
                </a:solidFill>
                <a:latin typeface="Times New Roman" panose="02020603050405020304" pitchFamily="18" charset="0"/>
                <a:cs typeface="Times New Roman" panose="02020603050405020304" pitchFamily="18" charset="0"/>
              </a:rPr>
              <a:t>	2) hydrogen release rate as indicator of cladding oxidation progress and integral hydrogen release;</a:t>
            </a:r>
          </a:p>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	3) rod inner pressure change during cladding ballooning and burst.</a:t>
            </a:r>
          </a:p>
        </p:txBody>
      </p:sp>
    </p:spTree>
    <p:extLst>
      <p:ext uri="{BB962C8B-B14F-4D97-AF65-F5344CB8AC3E}">
        <p14:creationId xmlns:p14="http://schemas.microsoft.com/office/powerpoint/2010/main" val="258655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432067D2-BB16-0DEE-385F-8FDEA121F73F}"/>
              </a:ext>
            </a:extLst>
          </p:cNvPr>
          <p:cNvGrpSpPr/>
          <p:nvPr/>
        </p:nvGrpSpPr>
        <p:grpSpPr>
          <a:xfrm>
            <a:off x="220714" y="739911"/>
            <a:ext cx="4772162" cy="3230177"/>
            <a:chOff x="220714" y="508574"/>
            <a:chExt cx="4772162" cy="3230177"/>
          </a:xfrm>
        </p:grpSpPr>
        <p:pic>
          <p:nvPicPr>
            <p:cNvPr id="73" name="図 2">
              <a:extLst>
                <a:ext uri="{FF2B5EF4-FFF2-40B4-BE49-F238E27FC236}">
                  <a16:creationId xmlns:a16="http://schemas.microsoft.com/office/drawing/2014/main" id="{CF8B844C-7ED1-49A0-8F60-B5B725EA1BB8}"/>
                </a:ext>
              </a:extLst>
            </p:cNvPr>
            <p:cNvPicPr>
              <a:picLocks noChangeAspect="1"/>
            </p:cNvPicPr>
            <p:nvPr/>
          </p:nvPicPr>
          <p:blipFill>
            <a:blip r:embed="rId2"/>
            <a:stretch>
              <a:fillRect/>
            </a:stretch>
          </p:blipFill>
          <p:spPr>
            <a:xfrm>
              <a:off x="220714" y="620688"/>
              <a:ext cx="4772162" cy="3118063"/>
            </a:xfrm>
            <a:prstGeom prst="rect">
              <a:avLst/>
            </a:prstGeom>
          </p:spPr>
        </p:pic>
        <p:sp>
          <p:nvSpPr>
            <p:cNvPr id="75" name="テキスト ボックス 13">
              <a:extLst>
                <a:ext uri="{FF2B5EF4-FFF2-40B4-BE49-F238E27FC236}">
                  <a16:creationId xmlns:a16="http://schemas.microsoft.com/office/drawing/2014/main" id="{3B5AF820-22A6-45B0-9902-DAA3C8C017F6}"/>
                </a:ext>
              </a:extLst>
            </p:cNvPr>
            <p:cNvSpPr txBox="1"/>
            <p:nvPr/>
          </p:nvSpPr>
          <p:spPr>
            <a:xfrm>
              <a:off x="1331640" y="508574"/>
              <a:ext cx="3528392" cy="360141"/>
            </a:xfrm>
            <a:prstGeom prst="rect">
              <a:avLst/>
            </a:prstGeom>
            <a:noFill/>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822387">
                <a:defRPr/>
              </a:pPr>
              <a:r>
                <a:rPr lang="en-US" altLang="ja-JP" b="1" dirty="0">
                  <a:latin typeface="Calibri" panose="020F0502020204030204" pitchFamily="34" charset="0"/>
                  <a:ea typeface="+mn-ea"/>
                  <a:cs typeface="Calibri" panose="020F0502020204030204" pitchFamily="34" charset="0"/>
                </a:rPr>
                <a:t>Test Scenario</a:t>
              </a:r>
              <a:endParaRPr lang="ja-JP" altLang="en-US" b="1" dirty="0">
                <a:latin typeface="Calibri" panose="020F0502020204030204" pitchFamily="34" charset="0"/>
                <a:ea typeface="+mn-ea"/>
                <a:cs typeface="Calibri" panose="020F0502020204030204" pitchFamily="34" charset="0"/>
              </a:endParaRPr>
            </a:p>
          </p:txBody>
        </p:sp>
        <p:sp>
          <p:nvSpPr>
            <p:cNvPr id="76" name="テキスト ボックス 13">
              <a:extLst>
                <a:ext uri="{FF2B5EF4-FFF2-40B4-BE49-F238E27FC236}">
                  <a16:creationId xmlns:a16="http://schemas.microsoft.com/office/drawing/2014/main" id="{3316AA0B-BEAB-4A01-86EB-FDEAD47AD941}"/>
                </a:ext>
              </a:extLst>
            </p:cNvPr>
            <p:cNvSpPr txBox="1"/>
            <p:nvPr/>
          </p:nvSpPr>
          <p:spPr>
            <a:xfrm>
              <a:off x="3280172" y="1710706"/>
              <a:ext cx="1013519" cy="267808"/>
            </a:xfrm>
            <a:prstGeom prst="rect">
              <a:avLst/>
            </a:prstGeom>
            <a:noFill/>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822387">
                <a:defRPr/>
              </a:pPr>
              <a:r>
                <a:rPr lang="en-US" altLang="ja-JP" sz="1200" b="1" dirty="0">
                  <a:latin typeface="Calibri" panose="020F0502020204030204" pitchFamily="34" charset="0"/>
                  <a:ea typeface="+mn-ea"/>
                  <a:cs typeface="Calibri" panose="020F0502020204030204" pitchFamily="34" charset="0"/>
                </a:rPr>
                <a:t>P</a:t>
              </a:r>
              <a:r>
                <a:rPr lang="en-US" altLang="ja-JP" sz="1200" b="1" baseline="-25000" dirty="0">
                  <a:latin typeface="Calibri" panose="020F0502020204030204" pitchFamily="34" charset="0"/>
                  <a:ea typeface="+mn-ea"/>
                  <a:cs typeface="Calibri" panose="020F0502020204030204" pitchFamily="34" charset="0"/>
                </a:rPr>
                <a:t>max</a:t>
              </a:r>
              <a:r>
                <a:rPr lang="en-US" altLang="ja-JP" sz="1200" b="1" dirty="0">
                  <a:latin typeface="Calibri" panose="020F0502020204030204" pitchFamily="34" charset="0"/>
                  <a:ea typeface="+mn-ea"/>
                  <a:cs typeface="Calibri" panose="020F0502020204030204" pitchFamily="34" charset="0"/>
                </a:rPr>
                <a:t> </a:t>
              </a:r>
              <a:r>
                <a:rPr lang="en-US" altLang="ja-JP" sz="1200" b="1" i="0" dirty="0">
                  <a:solidFill>
                    <a:srgbClr val="333333"/>
                  </a:solidFill>
                  <a:effectLst/>
                  <a:latin typeface="Hiragino Kaku Gothic ProN"/>
                </a:rPr>
                <a:t>~</a:t>
              </a:r>
              <a:r>
                <a:rPr lang="en-US" altLang="ja-JP" sz="1200" b="1" dirty="0">
                  <a:latin typeface="Calibri" panose="020F0502020204030204" pitchFamily="34" charset="0"/>
                  <a:ea typeface="+mn-ea"/>
                  <a:cs typeface="Calibri" panose="020F0502020204030204" pitchFamily="34" charset="0"/>
                </a:rPr>
                <a:t>23 kW</a:t>
              </a:r>
              <a:endParaRPr lang="ja-JP" altLang="en-US" sz="1200" b="1" dirty="0">
                <a:latin typeface="Calibri" panose="020F0502020204030204" pitchFamily="34" charset="0"/>
                <a:ea typeface="+mn-ea"/>
                <a:cs typeface="Calibri" panose="020F0502020204030204" pitchFamily="34" charset="0"/>
              </a:endParaRPr>
            </a:p>
          </p:txBody>
        </p:sp>
        <p:sp>
          <p:nvSpPr>
            <p:cNvPr id="77" name="テキスト ボックス 13">
              <a:extLst>
                <a:ext uri="{FF2B5EF4-FFF2-40B4-BE49-F238E27FC236}">
                  <a16:creationId xmlns:a16="http://schemas.microsoft.com/office/drawing/2014/main" id="{53C8D68E-940B-4964-8CC0-127418243946}"/>
                </a:ext>
              </a:extLst>
            </p:cNvPr>
            <p:cNvSpPr txBox="1"/>
            <p:nvPr/>
          </p:nvSpPr>
          <p:spPr>
            <a:xfrm>
              <a:off x="755576" y="2990130"/>
              <a:ext cx="781762" cy="267808"/>
            </a:xfrm>
            <a:prstGeom prst="rect">
              <a:avLst/>
            </a:prstGeom>
            <a:noFill/>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822387">
                <a:defRPr/>
              </a:pPr>
              <a:r>
                <a:rPr lang="en-US" altLang="ja-JP" sz="1200" b="1" i="0" dirty="0">
                  <a:solidFill>
                    <a:srgbClr val="333333"/>
                  </a:solidFill>
                  <a:effectLst/>
                  <a:latin typeface="Hiragino Kaku Gothic ProN"/>
                </a:rPr>
                <a:t>~</a:t>
              </a:r>
              <a:r>
                <a:rPr lang="en-US" altLang="ja-JP" sz="1200" b="1" dirty="0">
                  <a:latin typeface="Calibri" panose="020F0502020204030204" pitchFamily="34" charset="0"/>
                  <a:ea typeface="+mn-ea"/>
                  <a:cs typeface="Calibri" panose="020F0502020204030204" pitchFamily="34" charset="0"/>
                </a:rPr>
                <a:t>2 kW</a:t>
              </a:r>
              <a:endParaRPr lang="ja-JP" altLang="en-US" sz="1200" b="1" dirty="0">
                <a:latin typeface="Calibri" panose="020F0502020204030204" pitchFamily="34" charset="0"/>
                <a:ea typeface="+mn-ea"/>
                <a:cs typeface="Calibri" panose="020F0502020204030204" pitchFamily="34" charset="0"/>
              </a:endParaRPr>
            </a:p>
          </p:txBody>
        </p:sp>
      </p:grpSp>
      <p:sp>
        <p:nvSpPr>
          <p:cNvPr id="83" name="Rectangle 22"/>
          <p:cNvSpPr>
            <a:spLocks noChangeArrowheads="1"/>
          </p:cNvSpPr>
          <p:nvPr/>
        </p:nvSpPr>
        <p:spPr bwMode="auto">
          <a:xfrm>
            <a:off x="107504" y="200797"/>
            <a:ext cx="9073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DEGREE-B3 test performed at CRIEPI on 11</a:t>
            </a:r>
            <a:r>
              <a:rPr lang="en-US" sz="2000" b="1" baseline="30000" dirty="0">
                <a:solidFill>
                  <a:srgbClr val="008080"/>
                </a:solidFill>
                <a:latin typeface="Times New Roman" panose="02020603050405020304" pitchFamily="18" charset="0"/>
                <a:cs typeface="Times New Roman" panose="02020603050405020304" pitchFamily="18" charset="0"/>
              </a:rPr>
              <a:t>th</a:t>
            </a:r>
            <a:r>
              <a:rPr lang="en-US" sz="2000" b="1" dirty="0">
                <a:solidFill>
                  <a:srgbClr val="008080"/>
                </a:solidFill>
                <a:latin typeface="Times New Roman" panose="02020603050405020304" pitchFamily="18" charset="0"/>
                <a:cs typeface="Times New Roman" panose="02020603050405020304" pitchFamily="18" charset="0"/>
              </a:rPr>
              <a:t> April 2023</a:t>
            </a:r>
          </a:p>
          <a:p>
            <a:pPr algn="ctr" defTabSz="757238" eaLnBrk="0" hangingPunct="0"/>
            <a:r>
              <a:rPr lang="en-US" sz="1000" dirty="0">
                <a:solidFill>
                  <a:srgbClr val="008080"/>
                </a:solidFill>
                <a:latin typeface="Times New Roman" panose="02020603050405020304" pitchFamily="18" charset="0"/>
                <a:cs typeface="Times New Roman" panose="02020603050405020304" pitchFamily="18" charset="0"/>
              </a:rPr>
              <a:t>/K. Nakamura et al. “Preliminary BDBA tests of Cr-coated Zr alloy cladding  at DEGREE facility”, QWS-28, Karlsruhe, 2023, </a:t>
            </a:r>
            <a:r>
              <a:rPr lang="en-US" sz="1000" dirty="0">
                <a:solidFill>
                  <a:srgbClr val="008080"/>
                </a:solidFill>
                <a:latin typeface="Times New Roman" panose="02020603050405020304" pitchFamily="18" charset="0"/>
                <a:cs typeface="Times New Roman" panose="02020603050405020304" pitchFamily="18" charset="0"/>
                <a:hlinkClick r:id="rId3"/>
              </a:rPr>
              <a:t>https://doi.org/10.5445/IR/1000165938</a:t>
            </a:r>
            <a:r>
              <a:rPr lang="en-US" sz="1000" dirty="0">
                <a:solidFill>
                  <a:srgbClr val="008080"/>
                </a:solidFill>
                <a:latin typeface="Times New Roman" panose="02020603050405020304" pitchFamily="18" charset="0"/>
                <a:cs typeface="Times New Roman" panose="02020603050405020304" pitchFamily="18" charset="0"/>
              </a:rPr>
              <a:t> /</a:t>
            </a:r>
          </a:p>
        </p:txBody>
      </p:sp>
      <p:grpSp>
        <p:nvGrpSpPr>
          <p:cNvPr id="3" name="グループ化 46">
            <a:extLst>
              <a:ext uri="{FF2B5EF4-FFF2-40B4-BE49-F238E27FC236}">
                <a16:creationId xmlns:a16="http://schemas.microsoft.com/office/drawing/2014/main" id="{15A2B392-7979-D1C1-3664-5E8E1A2BD60D}"/>
              </a:ext>
            </a:extLst>
          </p:cNvPr>
          <p:cNvGrpSpPr/>
          <p:nvPr/>
        </p:nvGrpSpPr>
        <p:grpSpPr>
          <a:xfrm>
            <a:off x="5252908" y="868614"/>
            <a:ext cx="2460895" cy="2695325"/>
            <a:chOff x="5308746" y="1514062"/>
            <a:chExt cx="2460895" cy="2695325"/>
          </a:xfrm>
        </p:grpSpPr>
        <p:grpSp>
          <p:nvGrpSpPr>
            <p:cNvPr id="4" name="グループ化 12">
              <a:extLst>
                <a:ext uri="{FF2B5EF4-FFF2-40B4-BE49-F238E27FC236}">
                  <a16:creationId xmlns:a16="http://schemas.microsoft.com/office/drawing/2014/main" id="{0DE81DF1-024E-9C41-35EB-0C88CAA68ADD}"/>
                </a:ext>
              </a:extLst>
            </p:cNvPr>
            <p:cNvGrpSpPr>
              <a:grpSpLocks noChangeAspect="1"/>
            </p:cNvGrpSpPr>
            <p:nvPr/>
          </p:nvGrpSpPr>
          <p:grpSpPr>
            <a:xfrm>
              <a:off x="5308746" y="1514062"/>
              <a:ext cx="2460895" cy="2089010"/>
              <a:chOff x="3234444" y="195002"/>
              <a:chExt cx="4788843" cy="4065162"/>
            </a:xfrm>
          </p:grpSpPr>
          <p:pic>
            <p:nvPicPr>
              <p:cNvPr id="6" name="図 32" descr="スーツを着ている人の足&#10;&#10;低い精度で自動的に生成された説明">
                <a:extLst>
                  <a:ext uri="{FF2B5EF4-FFF2-40B4-BE49-F238E27FC236}">
                    <a16:creationId xmlns:a16="http://schemas.microsoft.com/office/drawing/2014/main" id="{77E219FC-D089-64F7-8F1D-8EB9148CD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4444" y="195002"/>
                <a:ext cx="4788843" cy="4065162"/>
              </a:xfrm>
              <a:prstGeom prst="rect">
                <a:avLst/>
              </a:prstGeom>
            </p:spPr>
          </p:pic>
          <p:grpSp>
            <p:nvGrpSpPr>
              <p:cNvPr id="7" name="グループ化 33">
                <a:extLst>
                  <a:ext uri="{FF2B5EF4-FFF2-40B4-BE49-F238E27FC236}">
                    <a16:creationId xmlns:a16="http://schemas.microsoft.com/office/drawing/2014/main" id="{74E0EAAD-8D89-62EE-F85C-D095AA6CB680}"/>
                  </a:ext>
                </a:extLst>
              </p:cNvPr>
              <p:cNvGrpSpPr/>
              <p:nvPr/>
            </p:nvGrpSpPr>
            <p:grpSpPr>
              <a:xfrm>
                <a:off x="3964771" y="238643"/>
                <a:ext cx="3383781" cy="502412"/>
                <a:chOff x="3964771" y="238643"/>
                <a:chExt cx="3383781" cy="502412"/>
              </a:xfrm>
            </p:grpSpPr>
            <p:sp>
              <p:nvSpPr>
                <p:cNvPr id="8" name="円/楕円 130">
                  <a:extLst>
                    <a:ext uri="{FF2B5EF4-FFF2-40B4-BE49-F238E27FC236}">
                      <a16:creationId xmlns:a16="http://schemas.microsoft.com/office/drawing/2014/main" id="{F101299A-6418-3AC1-BE47-7C6D52655A82}"/>
                    </a:ext>
                  </a:extLst>
                </p:cNvPr>
                <p:cNvSpPr>
                  <a:spLocks noChangeAspect="1"/>
                </p:cNvSpPr>
                <p:nvPr/>
              </p:nvSpPr>
              <p:spPr bwMode="auto">
                <a:xfrm rot="164730">
                  <a:off x="3964771" y="238643"/>
                  <a:ext cx="497392" cy="49739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chemeClr val="tx1"/>
                      </a:solidFill>
                      <a:latin typeface="Calibri" panose="020F0502020204030204" pitchFamily="34" charset="0"/>
                      <a:cs typeface="Calibri" panose="020F0502020204030204" pitchFamily="34" charset="0"/>
                    </a:rPr>
                    <a:t>5</a:t>
                  </a:r>
                  <a:endParaRPr lang="ja-JP" altLang="en-US" dirty="0">
                    <a:solidFill>
                      <a:schemeClr val="tx1"/>
                    </a:solidFill>
                    <a:latin typeface="Calibri" panose="020F0502020204030204" pitchFamily="34" charset="0"/>
                    <a:cs typeface="Calibri" panose="020F0502020204030204" pitchFamily="34" charset="0"/>
                  </a:endParaRPr>
                </a:p>
              </p:txBody>
            </p:sp>
            <p:sp>
              <p:nvSpPr>
                <p:cNvPr id="9" name="円/楕円 131">
                  <a:extLst>
                    <a:ext uri="{FF2B5EF4-FFF2-40B4-BE49-F238E27FC236}">
                      <a16:creationId xmlns:a16="http://schemas.microsoft.com/office/drawing/2014/main" id="{96A4C07C-99F0-8FE2-F253-9677F69A7467}"/>
                    </a:ext>
                  </a:extLst>
                </p:cNvPr>
                <p:cNvSpPr>
                  <a:spLocks noChangeAspect="1"/>
                </p:cNvSpPr>
                <p:nvPr/>
              </p:nvSpPr>
              <p:spPr bwMode="auto">
                <a:xfrm rot="164730">
                  <a:off x="5366029" y="243664"/>
                  <a:ext cx="504195" cy="49739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b="1" dirty="0">
                      <a:solidFill>
                        <a:srgbClr val="FF0000"/>
                      </a:solidFill>
                      <a:latin typeface="Calibri" panose="020F0502020204030204" pitchFamily="34" charset="0"/>
                      <a:cs typeface="Calibri" panose="020F0502020204030204" pitchFamily="34" charset="0"/>
                    </a:rPr>
                    <a:t>4</a:t>
                  </a:r>
                  <a:endParaRPr lang="ja-JP" altLang="en-US" b="1" dirty="0">
                    <a:solidFill>
                      <a:srgbClr val="FF0000"/>
                    </a:solidFill>
                    <a:latin typeface="Calibri" panose="020F0502020204030204" pitchFamily="34" charset="0"/>
                    <a:cs typeface="Calibri" panose="020F0502020204030204" pitchFamily="34" charset="0"/>
                  </a:endParaRPr>
                </a:p>
              </p:txBody>
            </p:sp>
            <p:sp>
              <p:nvSpPr>
                <p:cNvPr id="10" name="円/楕円 132">
                  <a:extLst>
                    <a:ext uri="{FF2B5EF4-FFF2-40B4-BE49-F238E27FC236}">
                      <a16:creationId xmlns:a16="http://schemas.microsoft.com/office/drawing/2014/main" id="{4A7F3DC0-7F62-8A10-BBDD-64B634F5E9FF}"/>
                    </a:ext>
                  </a:extLst>
                </p:cNvPr>
                <p:cNvSpPr>
                  <a:spLocks noChangeAspect="1"/>
                </p:cNvSpPr>
                <p:nvPr/>
              </p:nvSpPr>
              <p:spPr bwMode="auto">
                <a:xfrm rot="164730">
                  <a:off x="6851161" y="238645"/>
                  <a:ext cx="497391" cy="49739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chemeClr val="tx1"/>
                      </a:solidFill>
                      <a:latin typeface="Calibri" panose="020F0502020204030204" pitchFamily="34" charset="0"/>
                      <a:cs typeface="Calibri" panose="020F0502020204030204" pitchFamily="34" charset="0"/>
                    </a:rPr>
                    <a:t>3</a:t>
                  </a:r>
                  <a:endParaRPr lang="ja-JP" altLang="en-US" dirty="0">
                    <a:solidFill>
                      <a:schemeClr val="tx1"/>
                    </a:solidFill>
                    <a:latin typeface="Calibri" panose="020F0502020204030204" pitchFamily="34" charset="0"/>
                    <a:cs typeface="Calibri" panose="020F0502020204030204" pitchFamily="34" charset="0"/>
                  </a:endParaRPr>
                </a:p>
              </p:txBody>
            </p:sp>
          </p:grpSp>
        </p:grpSp>
        <p:sp>
          <p:nvSpPr>
            <p:cNvPr id="5" name="矢印: 下 10">
              <a:extLst>
                <a:ext uri="{FF2B5EF4-FFF2-40B4-BE49-F238E27FC236}">
                  <a16:creationId xmlns:a16="http://schemas.microsoft.com/office/drawing/2014/main" id="{DE72C9DE-4ABB-746C-0087-EBF5838DF258}"/>
                </a:ext>
              </a:extLst>
            </p:cNvPr>
            <p:cNvSpPr/>
            <p:nvPr/>
          </p:nvSpPr>
          <p:spPr>
            <a:xfrm rot="1354706">
              <a:off x="6225955" y="3636532"/>
              <a:ext cx="314970" cy="572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cs typeface="Calibri" panose="020F0502020204030204" pitchFamily="34" charset="0"/>
              </a:endParaRPr>
            </a:p>
          </p:txBody>
        </p:sp>
      </p:grpSp>
      <p:grpSp>
        <p:nvGrpSpPr>
          <p:cNvPr id="60" name="Gruppieren 59">
            <a:extLst>
              <a:ext uri="{FF2B5EF4-FFF2-40B4-BE49-F238E27FC236}">
                <a16:creationId xmlns:a16="http://schemas.microsoft.com/office/drawing/2014/main" id="{A1C75B84-F4A5-7AF5-4A7B-921DB963AE76}"/>
              </a:ext>
            </a:extLst>
          </p:cNvPr>
          <p:cNvGrpSpPr/>
          <p:nvPr/>
        </p:nvGrpSpPr>
        <p:grpSpPr>
          <a:xfrm>
            <a:off x="4818982" y="3906790"/>
            <a:ext cx="2345856" cy="1947853"/>
            <a:chOff x="6245454" y="3663121"/>
            <a:chExt cx="2345856" cy="1947853"/>
          </a:xfrm>
        </p:grpSpPr>
        <p:pic>
          <p:nvPicPr>
            <p:cNvPr id="11" name="図 143" descr="結び目 が含まれている画像&#10;&#10;自動的に生成された説明">
              <a:extLst>
                <a:ext uri="{FF2B5EF4-FFF2-40B4-BE49-F238E27FC236}">
                  <a16:creationId xmlns:a16="http://schemas.microsoft.com/office/drawing/2014/main" id="{FFAADEF7-EF28-4719-3721-100B092D9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244065">
              <a:off x="6409789" y="3690734"/>
              <a:ext cx="1911706" cy="1920240"/>
            </a:xfrm>
            <a:prstGeom prst="rect">
              <a:avLst/>
            </a:prstGeom>
          </p:spPr>
        </p:pic>
        <p:sp>
          <p:nvSpPr>
            <p:cNvPr id="12" name="円/楕円 132">
              <a:extLst>
                <a:ext uri="{FF2B5EF4-FFF2-40B4-BE49-F238E27FC236}">
                  <a16:creationId xmlns:a16="http://schemas.microsoft.com/office/drawing/2014/main" id="{2BA0F04C-87CF-2844-049B-1A58D166D9C8}"/>
                </a:ext>
              </a:extLst>
            </p:cNvPr>
            <p:cNvSpPr>
              <a:spLocks noChangeAspect="1"/>
            </p:cNvSpPr>
            <p:nvPr/>
          </p:nvSpPr>
          <p:spPr bwMode="auto">
            <a:xfrm rot="164730">
              <a:off x="8336265" y="4591156"/>
              <a:ext cx="255045" cy="255045"/>
            </a:xfrm>
            <a:prstGeom prst="ellipse">
              <a:avLst/>
            </a:prstGeom>
            <a:solidFill>
              <a:srgbClr val="FFFFFF">
                <a:lumMod val="75000"/>
              </a:srgbClr>
            </a:solidFill>
            <a:ln w="12700" cap="flat" cmpd="sng" algn="ctr">
              <a:solidFill>
                <a:srgbClr val="110E5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rPr>
                <a:t>3</a:t>
              </a:r>
              <a:endParaRPr kumimoji="1" lang="ja-JP" altLang="en-US"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endParaRPr>
            </a:p>
          </p:txBody>
        </p:sp>
        <p:sp>
          <p:nvSpPr>
            <p:cNvPr id="20" name="円/楕円 131">
              <a:extLst>
                <a:ext uri="{FF2B5EF4-FFF2-40B4-BE49-F238E27FC236}">
                  <a16:creationId xmlns:a16="http://schemas.microsoft.com/office/drawing/2014/main" id="{2C2AD07F-D3CD-52AE-E8B2-4BED8EE362F5}"/>
                </a:ext>
              </a:extLst>
            </p:cNvPr>
            <p:cNvSpPr>
              <a:spLocks noChangeAspect="1"/>
            </p:cNvSpPr>
            <p:nvPr/>
          </p:nvSpPr>
          <p:spPr bwMode="auto">
            <a:xfrm rot="164730">
              <a:off x="7195975" y="4593724"/>
              <a:ext cx="291510" cy="251602"/>
            </a:xfrm>
            <a:prstGeom prst="ellipse">
              <a:avLst/>
            </a:prstGeom>
            <a:solidFill>
              <a:srgbClr val="FFFFFF">
                <a:lumMod val="75000"/>
              </a:srgbClr>
            </a:solidFill>
            <a:ln w="12700" cap="flat" cmpd="sng" algn="ctr">
              <a:solidFill>
                <a:srgbClr val="110E5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mn-cs"/>
                </a:rPr>
                <a:t>4</a:t>
              </a:r>
              <a:endParaRPr kumimoji="1" lang="ja-JP" altLang="en-US" sz="18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mn-cs"/>
              </a:endParaRPr>
            </a:p>
          </p:txBody>
        </p:sp>
        <p:sp>
          <p:nvSpPr>
            <p:cNvPr id="21" name="円/楕円 130">
              <a:extLst>
                <a:ext uri="{FF2B5EF4-FFF2-40B4-BE49-F238E27FC236}">
                  <a16:creationId xmlns:a16="http://schemas.microsoft.com/office/drawing/2014/main" id="{C3078CD4-01A2-C93B-6795-8BD3F3D335FA}"/>
                </a:ext>
              </a:extLst>
            </p:cNvPr>
            <p:cNvSpPr>
              <a:spLocks noChangeAspect="1"/>
            </p:cNvSpPr>
            <p:nvPr/>
          </p:nvSpPr>
          <p:spPr bwMode="auto">
            <a:xfrm rot="164730">
              <a:off x="6245454" y="4485682"/>
              <a:ext cx="255045" cy="255045"/>
            </a:xfrm>
            <a:prstGeom prst="ellipse">
              <a:avLst/>
            </a:prstGeom>
            <a:solidFill>
              <a:srgbClr val="FFFFFF">
                <a:lumMod val="75000"/>
              </a:srgbClr>
            </a:solidFill>
            <a:ln w="12700" cap="flat" cmpd="sng" algn="ctr">
              <a:solidFill>
                <a:srgbClr val="110E5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rPr>
                <a:t>5</a:t>
              </a:r>
              <a:endParaRPr kumimoji="1" lang="ja-JP" altLang="en-US"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endParaRPr>
            </a:p>
          </p:txBody>
        </p:sp>
        <p:sp>
          <p:nvSpPr>
            <p:cNvPr id="22" name="円/楕円 130">
              <a:extLst>
                <a:ext uri="{FF2B5EF4-FFF2-40B4-BE49-F238E27FC236}">
                  <a16:creationId xmlns:a16="http://schemas.microsoft.com/office/drawing/2014/main" id="{2A3BBA82-E8F8-DC8E-FD63-7F393296BFBF}"/>
                </a:ext>
              </a:extLst>
            </p:cNvPr>
            <p:cNvSpPr>
              <a:spLocks noChangeAspect="1"/>
            </p:cNvSpPr>
            <p:nvPr/>
          </p:nvSpPr>
          <p:spPr bwMode="auto">
            <a:xfrm rot="164730">
              <a:off x="7229120" y="3663121"/>
              <a:ext cx="255045" cy="255045"/>
            </a:xfrm>
            <a:prstGeom prst="ellipse">
              <a:avLst/>
            </a:prstGeom>
            <a:solidFill>
              <a:srgbClr val="FFFFFF">
                <a:lumMod val="75000"/>
              </a:srgbClr>
            </a:solidFill>
            <a:ln w="12700" cap="flat" cmpd="sng" algn="ctr">
              <a:solidFill>
                <a:srgbClr val="110E5D"/>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rPr>
                <a:t>9</a:t>
              </a:r>
              <a:endParaRPr kumimoji="1" lang="ja-JP" altLang="en-US" sz="1800" b="0" i="0" u="none" strike="noStrike" kern="0" cap="none" spc="0" normalizeH="0" baseline="0" noProof="0" dirty="0">
                <a:ln>
                  <a:noFill/>
                </a:ln>
                <a:solidFill>
                  <a:srgbClr val="110E5D"/>
                </a:solidFill>
                <a:effectLst/>
                <a:uLnTx/>
                <a:uFillTx/>
                <a:latin typeface="Calibri" panose="020F0502020204030204" pitchFamily="34" charset="0"/>
                <a:ea typeface="ＭＳ Ｐゴシック" panose="020B0600070205080204" pitchFamily="34" charset="-128"/>
                <a:cs typeface="+mn-cs"/>
              </a:endParaRPr>
            </a:p>
          </p:txBody>
        </p:sp>
        <p:sp>
          <p:nvSpPr>
            <p:cNvPr id="23" name="正方形/長方形 104">
              <a:extLst>
                <a:ext uri="{FF2B5EF4-FFF2-40B4-BE49-F238E27FC236}">
                  <a16:creationId xmlns:a16="http://schemas.microsoft.com/office/drawing/2014/main" id="{7A01CA50-F960-45DF-B12D-B704CA50E841}"/>
                </a:ext>
              </a:extLst>
            </p:cNvPr>
            <p:cNvSpPr>
              <a:spLocks noChangeAspect="1"/>
            </p:cNvSpPr>
            <p:nvPr/>
          </p:nvSpPr>
          <p:spPr>
            <a:xfrm rot="21411737">
              <a:off x="7194784" y="3931020"/>
              <a:ext cx="256680" cy="177582"/>
            </a:xfrm>
            <a:prstGeom prst="rect">
              <a:avLst/>
            </a:prstGeom>
            <a:no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28" name="正方形/長方形 149">
              <a:extLst>
                <a:ext uri="{FF2B5EF4-FFF2-40B4-BE49-F238E27FC236}">
                  <a16:creationId xmlns:a16="http://schemas.microsoft.com/office/drawing/2014/main" id="{BE3A45B7-C310-0DC2-0778-1E6C28353C32}"/>
                </a:ext>
              </a:extLst>
            </p:cNvPr>
            <p:cNvSpPr>
              <a:spLocks noChangeAspect="1"/>
            </p:cNvSpPr>
            <p:nvPr/>
          </p:nvSpPr>
          <p:spPr>
            <a:xfrm rot="5400000">
              <a:off x="7991320" y="4891712"/>
              <a:ext cx="256680" cy="1775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grpSp>
      <p:grpSp>
        <p:nvGrpSpPr>
          <p:cNvPr id="55" name="Gruppieren 54">
            <a:extLst>
              <a:ext uri="{FF2B5EF4-FFF2-40B4-BE49-F238E27FC236}">
                <a16:creationId xmlns:a16="http://schemas.microsoft.com/office/drawing/2014/main" id="{BE9F2066-F53A-D9C2-45D0-53620592BD0A}"/>
              </a:ext>
            </a:extLst>
          </p:cNvPr>
          <p:cNvGrpSpPr/>
          <p:nvPr/>
        </p:nvGrpSpPr>
        <p:grpSpPr>
          <a:xfrm>
            <a:off x="1697516" y="4359163"/>
            <a:ext cx="2266314" cy="1809394"/>
            <a:chOff x="6410142" y="906714"/>
            <a:chExt cx="2266314" cy="1809394"/>
          </a:xfrm>
        </p:grpSpPr>
        <p:pic>
          <p:nvPicPr>
            <p:cNvPr id="46" name="図 92" descr="レンガ が含まれている画像&#10;&#10;自動的に生成された説明">
              <a:extLst>
                <a:ext uri="{FF2B5EF4-FFF2-40B4-BE49-F238E27FC236}">
                  <a16:creationId xmlns:a16="http://schemas.microsoft.com/office/drawing/2014/main" id="{5266BAB1-B9C7-BF9D-EA20-17B176310F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410142" y="906714"/>
              <a:ext cx="2261740" cy="1809394"/>
            </a:xfrm>
            <a:prstGeom prst="rect">
              <a:avLst/>
            </a:prstGeom>
            <a:ln w="31750">
              <a:solidFill>
                <a:srgbClr val="FF00FF"/>
              </a:solidFill>
            </a:ln>
          </p:spPr>
        </p:pic>
        <p:grpSp>
          <p:nvGrpSpPr>
            <p:cNvPr id="47" name="グループ化 94">
              <a:extLst>
                <a:ext uri="{FF2B5EF4-FFF2-40B4-BE49-F238E27FC236}">
                  <a16:creationId xmlns:a16="http://schemas.microsoft.com/office/drawing/2014/main" id="{EDA70A47-8252-16CB-2DA7-34A5CA2D84E8}"/>
                </a:ext>
              </a:extLst>
            </p:cNvPr>
            <p:cNvGrpSpPr/>
            <p:nvPr/>
          </p:nvGrpSpPr>
          <p:grpSpPr>
            <a:xfrm>
              <a:off x="7992798" y="2501050"/>
              <a:ext cx="683658" cy="159868"/>
              <a:chOff x="6253740" y="827426"/>
              <a:chExt cx="1174940" cy="274749"/>
            </a:xfrm>
          </p:grpSpPr>
          <p:cxnSp>
            <p:nvCxnSpPr>
              <p:cNvPr id="48" name="直線コネクタ 95">
                <a:extLst>
                  <a:ext uri="{FF2B5EF4-FFF2-40B4-BE49-F238E27FC236}">
                    <a16:creationId xmlns:a16="http://schemas.microsoft.com/office/drawing/2014/main" id="{15EFD887-E3B9-5B13-89AA-EA81DE761C06}"/>
                  </a:ext>
                </a:extLst>
              </p:cNvPr>
              <p:cNvCxnSpPr/>
              <p:nvPr/>
            </p:nvCxnSpPr>
            <p:spPr>
              <a:xfrm>
                <a:off x="6253740" y="1039101"/>
                <a:ext cx="25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テキスト ボックス 96">
                <a:extLst>
                  <a:ext uri="{FF2B5EF4-FFF2-40B4-BE49-F238E27FC236}">
                    <a16:creationId xmlns:a16="http://schemas.microsoft.com/office/drawing/2014/main" id="{F0A658DA-A406-7273-5A17-FA9CEEE429B0}"/>
                  </a:ext>
                </a:extLst>
              </p:cNvPr>
              <p:cNvSpPr txBox="1"/>
              <p:nvPr/>
            </p:nvSpPr>
            <p:spPr>
              <a:xfrm>
                <a:off x="6396347" y="827426"/>
                <a:ext cx="1032333" cy="274749"/>
              </a:xfrm>
              <a:prstGeom prst="rect">
                <a:avLst/>
              </a:prstGeom>
              <a:noFill/>
            </p:spPr>
            <p:txBody>
              <a:bodyPr wrap="square">
                <a:spAutoFit/>
              </a:bodyPr>
              <a:lstStyle/>
              <a:p>
                <a:pPr algn="ctr">
                  <a:spcAft>
                    <a:spcPts val="0"/>
                  </a:spcAft>
                </a:pPr>
                <a:r>
                  <a:rPr lang="en-US" altLang="ja-JP" sz="1050" kern="100" dirty="0">
                    <a:solidFill>
                      <a:schemeClr val="bg1"/>
                    </a:solidFill>
                    <a:latin typeface="Calibri" panose="020F0502020204030204" pitchFamily="34" charset="0"/>
                    <a:ea typeface="+mn-ea"/>
                    <a:cs typeface="Calibri" panose="020F0502020204030204" pitchFamily="34" charset="0"/>
                  </a:rPr>
                  <a:t>100</a:t>
                </a:r>
                <a:r>
                  <a:rPr lang="en-US" altLang="ja-JP" sz="1050" kern="100" dirty="0">
                    <a:solidFill>
                      <a:schemeClr val="bg1"/>
                    </a:solidFill>
                    <a:effectLst/>
                    <a:latin typeface="Calibri" panose="020F0502020204030204" pitchFamily="34" charset="0"/>
                    <a:ea typeface="+mn-ea"/>
                    <a:cs typeface="Calibri" panose="020F0502020204030204" pitchFamily="34" charset="0"/>
                  </a:rPr>
                  <a:t> </a:t>
                </a:r>
                <a:r>
                  <a:rPr lang="en-US" altLang="ja-JP" sz="1050" kern="100" dirty="0">
                    <a:solidFill>
                      <a:schemeClr val="bg1"/>
                    </a:solidFill>
                    <a:latin typeface="Calibri" panose="020F0502020204030204" pitchFamily="34" charset="0"/>
                    <a:ea typeface="+mn-ea"/>
                    <a:cs typeface="Calibri" panose="020F0502020204030204" pitchFamily="34" charset="0"/>
                  </a:rPr>
                  <a:t>µ</a:t>
                </a:r>
                <a:r>
                  <a:rPr lang="en-US" altLang="ja-JP" sz="1050" kern="100" dirty="0">
                    <a:solidFill>
                      <a:schemeClr val="bg1"/>
                    </a:solidFill>
                    <a:effectLst/>
                    <a:latin typeface="Calibri" panose="020F0502020204030204" pitchFamily="34" charset="0"/>
                    <a:ea typeface="+mn-ea"/>
                    <a:cs typeface="Calibri" panose="020F0502020204030204" pitchFamily="34" charset="0"/>
                  </a:rPr>
                  <a:t>m</a:t>
                </a:r>
              </a:p>
            </p:txBody>
          </p:sp>
        </p:grpSp>
        <p:sp>
          <p:nvSpPr>
            <p:cNvPr id="51" name="円/楕円 130">
              <a:extLst>
                <a:ext uri="{FF2B5EF4-FFF2-40B4-BE49-F238E27FC236}">
                  <a16:creationId xmlns:a16="http://schemas.microsoft.com/office/drawing/2014/main" id="{078076E2-5A1A-0B79-DCD9-3520B6306620}"/>
                </a:ext>
              </a:extLst>
            </p:cNvPr>
            <p:cNvSpPr>
              <a:spLocks noChangeAspect="1"/>
            </p:cNvSpPr>
            <p:nvPr/>
          </p:nvSpPr>
          <p:spPr bwMode="auto">
            <a:xfrm rot="164730">
              <a:off x="6552386" y="1077524"/>
              <a:ext cx="160578" cy="160578"/>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50" dirty="0">
                  <a:solidFill>
                    <a:schemeClr val="tx1"/>
                  </a:solidFill>
                  <a:latin typeface="Calibri" panose="020F0502020204030204" pitchFamily="34" charset="0"/>
                  <a:cs typeface="Calibri" panose="020F0502020204030204" pitchFamily="34" charset="0"/>
                </a:rPr>
                <a:t>9</a:t>
              </a:r>
              <a:endParaRPr lang="ja-JP" altLang="en-US" sz="1050" dirty="0">
                <a:solidFill>
                  <a:schemeClr val="tx1"/>
                </a:solidFill>
                <a:latin typeface="Calibri" panose="020F0502020204030204" pitchFamily="34" charset="0"/>
                <a:cs typeface="Calibri" panose="020F0502020204030204" pitchFamily="34" charset="0"/>
              </a:endParaRPr>
            </a:p>
          </p:txBody>
        </p:sp>
        <p:sp>
          <p:nvSpPr>
            <p:cNvPr id="52" name="円/楕円 131">
              <a:extLst>
                <a:ext uri="{FF2B5EF4-FFF2-40B4-BE49-F238E27FC236}">
                  <a16:creationId xmlns:a16="http://schemas.microsoft.com/office/drawing/2014/main" id="{5F2C034E-24C6-883E-7C41-644544BFA9F8}"/>
                </a:ext>
              </a:extLst>
            </p:cNvPr>
            <p:cNvSpPr>
              <a:spLocks noChangeAspect="1"/>
            </p:cNvSpPr>
            <p:nvPr/>
          </p:nvSpPr>
          <p:spPr bwMode="auto">
            <a:xfrm rot="164730">
              <a:off x="6561616" y="2526680"/>
              <a:ext cx="183537" cy="15841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50" b="1" dirty="0">
                  <a:solidFill>
                    <a:srgbClr val="FF0000"/>
                  </a:solidFill>
                  <a:latin typeface="Calibri" panose="020F0502020204030204" pitchFamily="34" charset="0"/>
                  <a:cs typeface="Calibri" panose="020F0502020204030204" pitchFamily="34" charset="0"/>
                </a:rPr>
                <a:t>4</a:t>
              </a:r>
              <a:endParaRPr lang="ja-JP" altLang="en-US" sz="1050" b="1" dirty="0">
                <a:solidFill>
                  <a:srgbClr val="FF0000"/>
                </a:solidFill>
                <a:latin typeface="Calibri" panose="020F0502020204030204" pitchFamily="34" charset="0"/>
                <a:cs typeface="Calibri" panose="020F0502020204030204" pitchFamily="34" charset="0"/>
              </a:endParaRPr>
            </a:p>
          </p:txBody>
        </p:sp>
        <p:cxnSp>
          <p:nvCxnSpPr>
            <p:cNvPr id="53" name="直線コネクタ 115">
              <a:extLst>
                <a:ext uri="{FF2B5EF4-FFF2-40B4-BE49-F238E27FC236}">
                  <a16:creationId xmlns:a16="http://schemas.microsoft.com/office/drawing/2014/main" id="{A3B0F99B-C9C8-29AE-F849-85F1517209C6}"/>
                </a:ext>
              </a:extLst>
            </p:cNvPr>
            <p:cNvCxnSpPr>
              <a:cxnSpLocks/>
            </p:cNvCxnSpPr>
            <p:nvPr/>
          </p:nvCxnSpPr>
          <p:spPr>
            <a:xfrm>
              <a:off x="7541011" y="1563676"/>
              <a:ext cx="0" cy="411558"/>
            </a:xfrm>
            <a:prstGeom prst="line">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フリーフォーム: 図形 18">
              <a:extLst>
                <a:ext uri="{FF2B5EF4-FFF2-40B4-BE49-F238E27FC236}">
                  <a16:creationId xmlns:a16="http://schemas.microsoft.com/office/drawing/2014/main" id="{AE21AB04-C1A7-6D84-D897-7ECA6231130C}"/>
                </a:ext>
              </a:extLst>
            </p:cNvPr>
            <p:cNvSpPr/>
            <p:nvPr/>
          </p:nvSpPr>
          <p:spPr>
            <a:xfrm>
              <a:off x="6520561" y="1749300"/>
              <a:ext cx="2138841" cy="451868"/>
            </a:xfrm>
            <a:custGeom>
              <a:avLst/>
              <a:gdLst>
                <a:gd name="connsiteX0" fmla="*/ 3365204 w 3397102"/>
                <a:gd name="connsiteY0" fmla="*/ 79745 h 717698"/>
                <a:gd name="connsiteX1" fmla="*/ 3274828 w 3397102"/>
                <a:gd name="connsiteY1" fmla="*/ 0 h 717698"/>
                <a:gd name="connsiteX2" fmla="*/ 3051544 w 3397102"/>
                <a:gd name="connsiteY2" fmla="*/ 53163 h 717698"/>
                <a:gd name="connsiteX3" fmla="*/ 2918637 w 3397102"/>
                <a:gd name="connsiteY3" fmla="*/ 127591 h 717698"/>
                <a:gd name="connsiteX4" fmla="*/ 2690037 w 3397102"/>
                <a:gd name="connsiteY4" fmla="*/ 148856 h 717698"/>
                <a:gd name="connsiteX5" fmla="*/ 2503967 w 3397102"/>
                <a:gd name="connsiteY5" fmla="*/ 85061 h 717698"/>
                <a:gd name="connsiteX6" fmla="*/ 2402958 w 3397102"/>
                <a:gd name="connsiteY6" fmla="*/ 63796 h 717698"/>
                <a:gd name="connsiteX7" fmla="*/ 2036134 w 3397102"/>
                <a:gd name="connsiteY7" fmla="*/ 148856 h 717698"/>
                <a:gd name="connsiteX8" fmla="*/ 1780953 w 3397102"/>
                <a:gd name="connsiteY8" fmla="*/ 186070 h 717698"/>
                <a:gd name="connsiteX9" fmla="*/ 1547037 w 3397102"/>
                <a:gd name="connsiteY9" fmla="*/ 186070 h 717698"/>
                <a:gd name="connsiteX10" fmla="*/ 1329069 w 3397102"/>
                <a:gd name="connsiteY10" fmla="*/ 122275 h 717698"/>
                <a:gd name="connsiteX11" fmla="*/ 1127051 w 3397102"/>
                <a:gd name="connsiteY11" fmla="*/ 111642 h 717698"/>
                <a:gd name="connsiteX12" fmla="*/ 1010093 w 3397102"/>
                <a:gd name="connsiteY12" fmla="*/ 132907 h 717698"/>
                <a:gd name="connsiteX13" fmla="*/ 818707 w 3397102"/>
                <a:gd name="connsiteY13" fmla="*/ 143540 h 717698"/>
                <a:gd name="connsiteX14" fmla="*/ 707065 w 3397102"/>
                <a:gd name="connsiteY14" fmla="*/ 106326 h 717698"/>
                <a:gd name="connsiteX15" fmla="*/ 552893 w 3397102"/>
                <a:gd name="connsiteY15" fmla="*/ 63796 h 717698"/>
                <a:gd name="connsiteX16" fmla="*/ 430618 w 3397102"/>
                <a:gd name="connsiteY16" fmla="*/ 85061 h 717698"/>
                <a:gd name="connsiteX17" fmla="*/ 313660 w 3397102"/>
                <a:gd name="connsiteY17" fmla="*/ 79745 h 717698"/>
                <a:gd name="connsiteX18" fmla="*/ 233916 w 3397102"/>
                <a:gd name="connsiteY18" fmla="*/ 69112 h 717698"/>
                <a:gd name="connsiteX19" fmla="*/ 90376 w 3397102"/>
                <a:gd name="connsiteY19" fmla="*/ 191386 h 717698"/>
                <a:gd name="connsiteX20" fmla="*/ 0 w 3397102"/>
                <a:gd name="connsiteY20" fmla="*/ 467833 h 717698"/>
                <a:gd name="connsiteX21" fmla="*/ 90376 w 3397102"/>
                <a:gd name="connsiteY21" fmla="*/ 494414 h 717698"/>
                <a:gd name="connsiteX22" fmla="*/ 515679 w 3397102"/>
                <a:gd name="connsiteY22" fmla="*/ 409354 h 717698"/>
                <a:gd name="connsiteX23" fmla="*/ 685800 w 3397102"/>
                <a:gd name="connsiteY23" fmla="*/ 494414 h 717698"/>
                <a:gd name="connsiteX24" fmla="*/ 595423 w 3397102"/>
                <a:gd name="connsiteY24" fmla="*/ 547577 h 717698"/>
                <a:gd name="connsiteX25" fmla="*/ 74428 w 3397102"/>
                <a:gd name="connsiteY25" fmla="*/ 590107 h 717698"/>
                <a:gd name="connsiteX26" fmla="*/ 106325 w 3397102"/>
                <a:gd name="connsiteY26" fmla="*/ 627321 h 717698"/>
                <a:gd name="connsiteX27" fmla="*/ 425302 w 3397102"/>
                <a:gd name="connsiteY27" fmla="*/ 691117 h 717698"/>
                <a:gd name="connsiteX28" fmla="*/ 802758 w 3397102"/>
                <a:gd name="connsiteY28" fmla="*/ 717698 h 717698"/>
                <a:gd name="connsiteX29" fmla="*/ 1531088 w 3397102"/>
                <a:gd name="connsiteY29" fmla="*/ 680484 h 717698"/>
                <a:gd name="connsiteX30" fmla="*/ 1722474 w 3397102"/>
                <a:gd name="connsiteY30" fmla="*/ 622005 h 717698"/>
                <a:gd name="connsiteX31" fmla="*/ 2291316 w 3397102"/>
                <a:gd name="connsiteY31" fmla="*/ 643270 h 717698"/>
                <a:gd name="connsiteX32" fmla="*/ 2573079 w 3397102"/>
                <a:gd name="connsiteY32" fmla="*/ 680484 h 717698"/>
                <a:gd name="connsiteX33" fmla="*/ 2838893 w 3397102"/>
                <a:gd name="connsiteY33" fmla="*/ 691117 h 717698"/>
                <a:gd name="connsiteX34" fmla="*/ 3035595 w 3397102"/>
                <a:gd name="connsiteY34" fmla="*/ 653903 h 717698"/>
                <a:gd name="connsiteX35" fmla="*/ 3115339 w 3397102"/>
                <a:gd name="connsiteY35" fmla="*/ 579475 h 717698"/>
                <a:gd name="connsiteX36" fmla="*/ 3030279 w 3397102"/>
                <a:gd name="connsiteY36" fmla="*/ 414670 h 717698"/>
                <a:gd name="connsiteX37" fmla="*/ 3056860 w 3397102"/>
                <a:gd name="connsiteY37" fmla="*/ 377456 h 717698"/>
                <a:gd name="connsiteX38" fmla="*/ 3131288 w 3397102"/>
                <a:gd name="connsiteY38" fmla="*/ 414670 h 717698"/>
                <a:gd name="connsiteX39" fmla="*/ 3248246 w 3397102"/>
                <a:gd name="connsiteY39" fmla="*/ 377456 h 717698"/>
                <a:gd name="connsiteX40" fmla="*/ 3338623 w 3397102"/>
                <a:gd name="connsiteY40" fmla="*/ 324293 h 717698"/>
                <a:gd name="connsiteX41" fmla="*/ 3397102 w 3397102"/>
                <a:gd name="connsiteY41" fmla="*/ 345559 h 717698"/>
                <a:gd name="connsiteX42" fmla="*/ 3365204 w 3397102"/>
                <a:gd name="connsiteY42" fmla="*/ 79745 h 71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97102" h="717698">
                  <a:moveTo>
                    <a:pt x="3365204" y="79745"/>
                  </a:moveTo>
                  <a:lnTo>
                    <a:pt x="3274828" y="0"/>
                  </a:lnTo>
                  <a:lnTo>
                    <a:pt x="3051544" y="53163"/>
                  </a:lnTo>
                  <a:lnTo>
                    <a:pt x="2918637" y="127591"/>
                  </a:lnTo>
                  <a:lnTo>
                    <a:pt x="2690037" y="148856"/>
                  </a:lnTo>
                  <a:lnTo>
                    <a:pt x="2503967" y="85061"/>
                  </a:lnTo>
                  <a:lnTo>
                    <a:pt x="2402958" y="63796"/>
                  </a:lnTo>
                  <a:lnTo>
                    <a:pt x="2036134" y="148856"/>
                  </a:lnTo>
                  <a:lnTo>
                    <a:pt x="1780953" y="186070"/>
                  </a:lnTo>
                  <a:lnTo>
                    <a:pt x="1547037" y="186070"/>
                  </a:lnTo>
                  <a:lnTo>
                    <a:pt x="1329069" y="122275"/>
                  </a:lnTo>
                  <a:lnTo>
                    <a:pt x="1127051" y="111642"/>
                  </a:lnTo>
                  <a:lnTo>
                    <a:pt x="1010093" y="132907"/>
                  </a:lnTo>
                  <a:lnTo>
                    <a:pt x="818707" y="143540"/>
                  </a:lnTo>
                  <a:lnTo>
                    <a:pt x="707065" y="106326"/>
                  </a:lnTo>
                  <a:lnTo>
                    <a:pt x="552893" y="63796"/>
                  </a:lnTo>
                  <a:lnTo>
                    <a:pt x="430618" y="85061"/>
                  </a:lnTo>
                  <a:lnTo>
                    <a:pt x="313660" y="79745"/>
                  </a:lnTo>
                  <a:lnTo>
                    <a:pt x="233916" y="69112"/>
                  </a:lnTo>
                  <a:lnTo>
                    <a:pt x="90376" y="191386"/>
                  </a:lnTo>
                  <a:lnTo>
                    <a:pt x="0" y="467833"/>
                  </a:lnTo>
                  <a:lnTo>
                    <a:pt x="90376" y="494414"/>
                  </a:lnTo>
                  <a:lnTo>
                    <a:pt x="515679" y="409354"/>
                  </a:lnTo>
                  <a:lnTo>
                    <a:pt x="685800" y="494414"/>
                  </a:lnTo>
                  <a:lnTo>
                    <a:pt x="595423" y="547577"/>
                  </a:lnTo>
                  <a:lnTo>
                    <a:pt x="74428" y="590107"/>
                  </a:lnTo>
                  <a:lnTo>
                    <a:pt x="106325" y="627321"/>
                  </a:lnTo>
                  <a:lnTo>
                    <a:pt x="425302" y="691117"/>
                  </a:lnTo>
                  <a:lnTo>
                    <a:pt x="802758" y="717698"/>
                  </a:lnTo>
                  <a:lnTo>
                    <a:pt x="1531088" y="680484"/>
                  </a:lnTo>
                  <a:lnTo>
                    <a:pt x="1722474" y="622005"/>
                  </a:lnTo>
                  <a:lnTo>
                    <a:pt x="2291316" y="643270"/>
                  </a:lnTo>
                  <a:lnTo>
                    <a:pt x="2573079" y="680484"/>
                  </a:lnTo>
                  <a:lnTo>
                    <a:pt x="2838893" y="691117"/>
                  </a:lnTo>
                  <a:lnTo>
                    <a:pt x="3035595" y="653903"/>
                  </a:lnTo>
                  <a:lnTo>
                    <a:pt x="3115339" y="579475"/>
                  </a:lnTo>
                  <a:lnTo>
                    <a:pt x="3030279" y="414670"/>
                  </a:lnTo>
                  <a:lnTo>
                    <a:pt x="3056860" y="377456"/>
                  </a:lnTo>
                  <a:lnTo>
                    <a:pt x="3131288" y="414670"/>
                  </a:lnTo>
                  <a:lnTo>
                    <a:pt x="3248246" y="377456"/>
                  </a:lnTo>
                  <a:lnTo>
                    <a:pt x="3338623" y="324293"/>
                  </a:lnTo>
                  <a:lnTo>
                    <a:pt x="3397102" y="345559"/>
                  </a:lnTo>
                  <a:lnTo>
                    <a:pt x="3365204" y="79745"/>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Calibri" panose="020F0502020204030204" pitchFamily="34" charset="0"/>
                <a:cs typeface="Calibri" panose="020F0502020204030204" pitchFamily="34" charset="0"/>
              </a:endParaRPr>
            </a:p>
          </p:txBody>
        </p:sp>
        <p:sp>
          <p:nvSpPr>
            <p:cNvPr id="50" name="テキスト ボックス 25">
              <a:extLst>
                <a:ext uri="{FF2B5EF4-FFF2-40B4-BE49-F238E27FC236}">
                  <a16:creationId xmlns:a16="http://schemas.microsoft.com/office/drawing/2014/main" id="{894DB6AE-F38F-B6BC-53FB-0AB11308ABA9}"/>
                </a:ext>
              </a:extLst>
            </p:cNvPr>
            <p:cNvSpPr txBox="1">
              <a:spLocks noChangeArrowheads="1"/>
            </p:cNvSpPr>
            <p:nvPr/>
          </p:nvSpPr>
          <p:spPr bwMode="auto">
            <a:xfrm>
              <a:off x="6486730" y="1339167"/>
              <a:ext cx="2056127" cy="246221"/>
            </a:xfrm>
            <a:prstGeom prst="rect">
              <a:avLst/>
            </a:prstGeom>
            <a:noFill/>
            <a:ln w="9525">
              <a:noFill/>
              <a:miter lim="800000"/>
              <a:headEnd/>
              <a:tailEnd/>
            </a:ln>
          </p:spPr>
          <p:txBody>
            <a:bodyPr wrap="square" lIns="0" tIns="0" rIns="0" bIns="0" anchor="ctr" anchorCtr="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kumimoji="0" lang="de-DE" altLang="ja-JP" sz="1600" b="1" i="0" strike="noStrike" cap="none" normalizeH="0" baseline="0" dirty="0" err="1">
                  <a:ln>
                    <a:noFill/>
                  </a:ln>
                  <a:solidFill>
                    <a:schemeClr val="bg1"/>
                  </a:solidFill>
                  <a:effectLst/>
                  <a:ea typeface="+mn-ea"/>
                  <a:cs typeface="Calibri" panose="020F0502020204030204" pitchFamily="34" charset="0"/>
                </a:rPr>
                <a:t>Zr-Cr</a:t>
              </a:r>
              <a:r>
                <a:rPr kumimoji="0" lang="de-DE" altLang="ja-JP" sz="1600" b="1" i="0" strike="noStrike" cap="none" normalizeH="0" dirty="0">
                  <a:ln>
                    <a:noFill/>
                  </a:ln>
                  <a:solidFill>
                    <a:schemeClr val="bg1"/>
                  </a:solidFill>
                  <a:effectLst/>
                  <a:ea typeface="+mn-ea"/>
                  <a:cs typeface="Calibri" panose="020F0502020204030204" pitchFamily="34" charset="0"/>
                </a:rPr>
                <a:t> eutectic at </a:t>
              </a:r>
              <a:r>
                <a:rPr kumimoji="0" lang="de-DE" altLang="ja-JP" sz="1600" b="1" dirty="0">
                  <a:solidFill>
                    <a:schemeClr val="bg1"/>
                  </a:solidFill>
                  <a:ea typeface="+mn-ea"/>
                  <a:cs typeface="Calibri" panose="020F0502020204030204" pitchFamily="34" charset="0"/>
                </a:rPr>
                <a:t>1330 ℃</a:t>
              </a:r>
              <a:endParaRPr lang="ja-JP" altLang="en-US" sz="1600" b="1" dirty="0">
                <a:solidFill>
                  <a:schemeClr val="bg1"/>
                </a:solidFill>
                <a:ea typeface="+mn-ea"/>
                <a:cs typeface="Calibri" panose="020F0502020204030204" pitchFamily="34" charset="0"/>
              </a:endParaRPr>
            </a:p>
          </p:txBody>
        </p:sp>
      </p:grpSp>
      <p:grpSp>
        <p:nvGrpSpPr>
          <p:cNvPr id="56" name="Gruppieren 55">
            <a:extLst>
              <a:ext uri="{FF2B5EF4-FFF2-40B4-BE49-F238E27FC236}">
                <a16:creationId xmlns:a16="http://schemas.microsoft.com/office/drawing/2014/main" id="{9D4C2230-37A6-552F-EA52-905143068E6F}"/>
              </a:ext>
            </a:extLst>
          </p:cNvPr>
          <p:cNvGrpSpPr/>
          <p:nvPr/>
        </p:nvGrpSpPr>
        <p:grpSpPr>
          <a:xfrm>
            <a:off x="7342817" y="3573016"/>
            <a:ext cx="1592445" cy="2654075"/>
            <a:chOff x="6803848" y="3284984"/>
            <a:chExt cx="1592445" cy="2654075"/>
          </a:xfrm>
        </p:grpSpPr>
        <p:pic>
          <p:nvPicPr>
            <p:cNvPr id="57" name="図 139" descr="男, 雪, 覆い, スキー が含まれている画像&#10;&#10;自動的に生成された説明">
              <a:extLst>
                <a:ext uri="{FF2B5EF4-FFF2-40B4-BE49-F238E27FC236}">
                  <a16:creationId xmlns:a16="http://schemas.microsoft.com/office/drawing/2014/main" id="{53D79C34-4DB3-9D7C-B6CB-D76123036F2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0827" t="23396" r="22880" b="31570"/>
            <a:stretch/>
          </p:blipFill>
          <p:spPr>
            <a:xfrm rot="5400000">
              <a:off x="6273033" y="3815799"/>
              <a:ext cx="2654075" cy="1592445"/>
            </a:xfrm>
            <a:prstGeom prst="rect">
              <a:avLst/>
            </a:prstGeom>
            <a:ln w="31750">
              <a:solidFill>
                <a:srgbClr val="FF0000"/>
              </a:solidFill>
            </a:ln>
          </p:spPr>
        </p:pic>
        <p:cxnSp>
          <p:nvCxnSpPr>
            <p:cNvPr id="58" name="Gerade Verbindung mit Pfeil 57">
              <a:extLst>
                <a:ext uri="{FF2B5EF4-FFF2-40B4-BE49-F238E27FC236}">
                  <a16:creationId xmlns:a16="http://schemas.microsoft.com/office/drawing/2014/main" id="{6FF29E6F-F56C-FA97-2DA8-1FEBBE1F7285}"/>
                </a:ext>
              </a:extLst>
            </p:cNvPr>
            <p:cNvCxnSpPr/>
            <p:nvPr/>
          </p:nvCxnSpPr>
          <p:spPr>
            <a:xfrm>
              <a:off x="7164288" y="3789040"/>
              <a:ext cx="648072" cy="0"/>
            </a:xfrm>
            <a:prstGeom prst="straightConnector1">
              <a:avLst/>
            </a:prstGeom>
            <a:ln w="15875">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9" name="テキスト ボックス 25">
              <a:extLst>
                <a:ext uri="{FF2B5EF4-FFF2-40B4-BE49-F238E27FC236}">
                  <a16:creationId xmlns:a16="http://schemas.microsoft.com/office/drawing/2014/main" id="{EDC68E6C-890F-D0D3-1DEE-E73CF72F4344}"/>
                </a:ext>
              </a:extLst>
            </p:cNvPr>
            <p:cNvSpPr txBox="1">
              <a:spLocks noChangeArrowheads="1"/>
            </p:cNvSpPr>
            <p:nvPr/>
          </p:nvSpPr>
          <p:spPr bwMode="auto">
            <a:xfrm>
              <a:off x="7113300" y="3518731"/>
              <a:ext cx="806148" cy="492443"/>
            </a:xfrm>
            <a:prstGeom prst="rect">
              <a:avLst/>
            </a:prstGeom>
            <a:noFill/>
            <a:ln w="9525">
              <a:noFill/>
              <a:miter lim="800000"/>
              <a:headEnd/>
              <a:tailEnd/>
            </a:ln>
          </p:spPr>
          <p:txBody>
            <a:bodyPr wrap="square" lIns="0" tIns="0" rIns="0" bIns="0" anchor="ctr" anchorCtr="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kumimoji="0" lang="de-DE" altLang="ja-JP" sz="1600" b="1" i="0" strike="noStrike" cap="none" normalizeH="0" baseline="0" dirty="0">
                  <a:ln>
                    <a:noFill/>
                  </a:ln>
                  <a:solidFill>
                    <a:srgbClr val="FF0000"/>
                  </a:solidFill>
                  <a:effectLst/>
                  <a:ea typeface="+mn-ea"/>
                  <a:cs typeface="Calibri" panose="020F0502020204030204" pitchFamily="34" charset="0"/>
                </a:rPr>
                <a:t>ZrO</a:t>
              </a:r>
              <a:r>
                <a:rPr kumimoji="0" lang="de-DE" altLang="ja-JP" sz="1600" b="1" i="0" strike="noStrike" cap="none" normalizeH="0" baseline="-25000" dirty="0">
                  <a:ln>
                    <a:noFill/>
                  </a:ln>
                  <a:solidFill>
                    <a:srgbClr val="FF0000"/>
                  </a:solidFill>
                  <a:effectLst/>
                  <a:ea typeface="+mn-ea"/>
                  <a:cs typeface="Calibri" panose="020F0502020204030204" pitchFamily="34" charset="0"/>
                </a:rPr>
                <a:t>2</a:t>
              </a:r>
            </a:p>
            <a:p>
              <a:pPr algn="ctr">
                <a:spcBef>
                  <a:spcPct val="0"/>
                </a:spcBef>
                <a:buNone/>
              </a:pPr>
              <a:r>
                <a:rPr kumimoji="0" lang="de-DE" altLang="ja-JP" sz="1600" b="1" i="0" strike="noStrike" cap="none" normalizeH="0" baseline="0" dirty="0">
                  <a:ln>
                    <a:noFill/>
                  </a:ln>
                  <a:solidFill>
                    <a:srgbClr val="FF0000"/>
                  </a:solidFill>
                  <a:effectLst/>
                  <a:ea typeface="+mn-ea"/>
                  <a:cs typeface="Calibri" panose="020F0502020204030204" pitchFamily="34" charset="0"/>
                </a:rPr>
                <a:t>250 µm</a:t>
              </a:r>
              <a:endParaRPr lang="ja-JP" altLang="en-US" sz="1600" b="1" dirty="0">
                <a:solidFill>
                  <a:srgbClr val="FF0000"/>
                </a:solidFill>
                <a:ea typeface="+mn-ea"/>
                <a:cs typeface="Calibri" panose="020F0502020204030204" pitchFamily="34" charset="0"/>
              </a:endParaRPr>
            </a:p>
          </p:txBody>
        </p:sp>
      </p:grpSp>
      <p:cxnSp>
        <p:nvCxnSpPr>
          <p:cNvPr id="61" name="直線コネクタ 115">
            <a:extLst>
              <a:ext uri="{FF2B5EF4-FFF2-40B4-BE49-F238E27FC236}">
                <a16:creationId xmlns:a16="http://schemas.microsoft.com/office/drawing/2014/main" id="{E7C8B56F-3072-1614-6D29-0B7E8E9189EB}"/>
              </a:ext>
            </a:extLst>
          </p:cNvPr>
          <p:cNvCxnSpPr>
            <a:cxnSpLocks/>
            <a:stCxn id="23" idx="2"/>
            <a:endCxn id="46" idx="1"/>
          </p:cNvCxnSpPr>
          <p:nvPr/>
        </p:nvCxnSpPr>
        <p:spPr>
          <a:xfrm flipH="1">
            <a:off x="3959256" y="4352138"/>
            <a:ext cx="1942256" cy="911722"/>
          </a:xfrm>
          <a:prstGeom prst="line">
            <a:avLst/>
          </a:prstGeom>
          <a:ln w="19050">
            <a:solidFill>
              <a:srgbClr val="FF00FF"/>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68" name="直線コネクタ 115">
            <a:extLst>
              <a:ext uri="{FF2B5EF4-FFF2-40B4-BE49-F238E27FC236}">
                <a16:creationId xmlns:a16="http://schemas.microsoft.com/office/drawing/2014/main" id="{91E0F4A9-E289-3843-20E4-5FD8510D5E19}"/>
              </a:ext>
            </a:extLst>
          </p:cNvPr>
          <p:cNvCxnSpPr>
            <a:cxnSpLocks/>
          </p:cNvCxnSpPr>
          <p:nvPr/>
        </p:nvCxnSpPr>
        <p:spPr>
          <a:xfrm flipV="1">
            <a:off x="6781979" y="5131062"/>
            <a:ext cx="510673" cy="96856"/>
          </a:xfrm>
          <a:prstGeom prst="line">
            <a:avLst/>
          </a:prstGeom>
          <a:ln w="19050">
            <a:solidFill>
              <a:srgbClr val="FF0000"/>
            </a:solidFill>
            <a:headEnd type="none"/>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68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4240071704"/>
              </p:ext>
            </p:extLst>
          </p:nvPr>
        </p:nvGraphicFramePr>
        <p:xfrm>
          <a:off x="179512" y="980760"/>
          <a:ext cx="8712968" cy="4032416"/>
        </p:xfrm>
        <a:graphic>
          <a:graphicData uri="http://schemas.openxmlformats.org/drawingml/2006/table">
            <a:tbl>
              <a:tblPr firstRow="1" firstCol="1" bandRow="1">
                <a:tableStyleId>{F5AB1C69-6EDB-4FF4-983F-18BD219EF322}</a:tableStyleId>
              </a:tblPr>
              <a:tblGrid>
                <a:gridCol w="4356484">
                  <a:extLst>
                    <a:ext uri="{9D8B030D-6E8A-4147-A177-3AD203B41FA5}">
                      <a16:colId xmlns:a16="http://schemas.microsoft.com/office/drawing/2014/main" val="1586106901"/>
                    </a:ext>
                  </a:extLst>
                </a:gridCol>
                <a:gridCol w="4356484">
                  <a:extLst>
                    <a:ext uri="{9D8B030D-6E8A-4147-A177-3AD203B41FA5}">
                      <a16:colId xmlns:a16="http://schemas.microsoft.com/office/drawing/2014/main" val="2055950091"/>
                    </a:ext>
                  </a:extLst>
                </a:gridCol>
              </a:tblGrid>
              <a:tr h="3744416">
                <a:tc>
                  <a:txBody>
                    <a:bodyPr/>
                    <a:lstStyle/>
                    <a:p>
                      <a:pPr algn="ctr">
                        <a:spcBef>
                          <a:spcPts val="5"/>
                        </a:spcBef>
                        <a:spcAft>
                          <a:spcPts val="0"/>
                        </a:spcAft>
                      </a:pP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588372"/>
                  </a:ext>
                </a:extLst>
              </a:tr>
              <a:tr h="288000">
                <a:tc>
                  <a:txBody>
                    <a:bodyPr/>
                    <a:lstStyle/>
                    <a:p>
                      <a:pPr algn="ctr">
                        <a:spcBef>
                          <a:spcPts val="5"/>
                        </a:spcBef>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Clad temperatures of central rod at 125 mm</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Clad temperatures of central rod at 180 mm</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619043"/>
                  </a:ext>
                </a:extLst>
              </a:tr>
            </a:tbl>
          </a:graphicData>
        </a:graphic>
      </p:graphicFrame>
      <p:pic>
        <p:nvPicPr>
          <p:cNvPr id="2050" name="Grafik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48" y="1013924"/>
            <a:ext cx="4033421" cy="3579346"/>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16" y="1014372"/>
            <a:ext cx="4019841" cy="3566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2"/>
          <p:cNvSpPr>
            <a:spLocks noChangeArrowheads="1"/>
          </p:cNvSpPr>
          <p:nvPr/>
        </p:nvSpPr>
        <p:spPr bwMode="auto">
          <a:xfrm>
            <a:off x="2620984" y="240510"/>
            <a:ext cx="38300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DEGREE-B3: Comparison of temperature simulations </a:t>
            </a:r>
          </a:p>
        </p:txBody>
      </p:sp>
      <p:sp>
        <p:nvSpPr>
          <p:cNvPr id="6" name="Rectangle 22"/>
          <p:cNvSpPr>
            <a:spLocks noChangeArrowheads="1"/>
          </p:cNvSpPr>
          <p:nvPr/>
        </p:nvSpPr>
        <p:spPr bwMode="auto">
          <a:xfrm>
            <a:off x="288648" y="5229200"/>
            <a:ext cx="8603831" cy="938262"/>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marL="342900" indent="-342900" algn="just" defTabSz="757238" eaLnBrk="0" hangingPunct="0">
              <a:buAutoNum type="arabicParenR"/>
            </a:pPr>
            <a:r>
              <a:rPr lang="en-US" sz="1400" dirty="0">
                <a:solidFill>
                  <a:srgbClr val="060074"/>
                </a:solidFill>
                <a:latin typeface="Times New Roman" panose="02020603050405020304" pitchFamily="18" charset="0"/>
                <a:cs typeface="Times New Roman" panose="02020603050405020304" pitchFamily="18" charset="0"/>
              </a:rPr>
              <a:t>Good agreement with the experiment;</a:t>
            </a:r>
          </a:p>
          <a:p>
            <a:pPr marL="342900" indent="-342900" algn="just" defTabSz="757238" eaLnBrk="0" hangingPunct="0">
              <a:buAutoNum type="arabicParenR"/>
            </a:pPr>
            <a:r>
              <a:rPr lang="en-US" sz="1400" dirty="0">
                <a:solidFill>
                  <a:srgbClr val="060074"/>
                </a:solidFill>
                <a:latin typeface="Times New Roman" panose="02020603050405020304" pitchFamily="18" charset="0"/>
                <a:cs typeface="Times New Roman" panose="02020603050405020304" pitchFamily="18" charset="0"/>
              </a:rPr>
              <a:t>The temperature escalation predicted by the SOCRAT code at 125 mm should be associated with the diffusion of chromium into the zirconium matrix, leading to the disappearance of the protective chromium layer and accelerated oxidation of zirconium at this temperature.</a:t>
            </a:r>
            <a:endParaRPr lang="en-GB" sz="1400" dirty="0">
              <a:solidFill>
                <a:srgbClr val="060074"/>
              </a:solidFill>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4FA83E3F-11DB-F724-1579-F3BAB870F665}"/>
              </a:ext>
            </a:extLst>
          </p:cNvPr>
          <p:cNvPicPr>
            <a:picLocks noChangeAspect="1"/>
          </p:cNvPicPr>
          <p:nvPr/>
        </p:nvPicPr>
        <p:blipFill>
          <a:blip r:embed="rId4"/>
          <a:stretch>
            <a:fillRect/>
          </a:stretch>
        </p:blipFill>
        <p:spPr>
          <a:xfrm>
            <a:off x="179512" y="116632"/>
            <a:ext cx="792088" cy="775324"/>
          </a:xfrm>
          <a:prstGeom prst="rect">
            <a:avLst/>
          </a:prstGeom>
        </p:spPr>
      </p:pic>
    </p:spTree>
    <p:extLst>
      <p:ext uri="{BB962C8B-B14F-4D97-AF65-F5344CB8AC3E}">
        <p14:creationId xmlns:p14="http://schemas.microsoft.com/office/powerpoint/2010/main" val="129161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986605365"/>
              </p:ext>
            </p:extLst>
          </p:nvPr>
        </p:nvGraphicFramePr>
        <p:xfrm>
          <a:off x="239336" y="669250"/>
          <a:ext cx="8568952" cy="4459168"/>
        </p:xfrm>
        <a:graphic>
          <a:graphicData uri="http://schemas.openxmlformats.org/drawingml/2006/table">
            <a:tbl>
              <a:tblPr firstRow="1" firstCol="1" bandRow="1">
                <a:tableStyleId>{F5AB1C69-6EDB-4FF4-983F-18BD219EF322}</a:tableStyleId>
              </a:tblPr>
              <a:tblGrid>
                <a:gridCol w="4284476">
                  <a:extLst>
                    <a:ext uri="{9D8B030D-6E8A-4147-A177-3AD203B41FA5}">
                      <a16:colId xmlns:a16="http://schemas.microsoft.com/office/drawing/2014/main" val="1527651312"/>
                    </a:ext>
                  </a:extLst>
                </a:gridCol>
                <a:gridCol w="4284476">
                  <a:extLst>
                    <a:ext uri="{9D8B030D-6E8A-4147-A177-3AD203B41FA5}">
                      <a16:colId xmlns:a16="http://schemas.microsoft.com/office/drawing/2014/main" val="3066723405"/>
                    </a:ext>
                  </a:extLst>
                </a:gridCol>
              </a:tblGrid>
              <a:tr h="4032448">
                <a:tc>
                  <a:txBody>
                    <a:bodyPr/>
                    <a:lstStyle/>
                    <a:p>
                      <a:pPr algn="ctr">
                        <a:spcBef>
                          <a:spcPts val="5"/>
                        </a:spcBef>
                        <a:spcAft>
                          <a:spcPts val="0"/>
                        </a:spcAft>
                      </a:pPr>
                      <a:endParaRPr lang="en-US" sz="1400" b="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endParaRPr lang="en-US" sz="1400" b="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315344"/>
                  </a:ext>
                </a:extLst>
              </a:tr>
              <a:tr h="360000">
                <a:tc>
                  <a:txBody>
                    <a:bodyPr/>
                    <a:lstStyle/>
                    <a:p>
                      <a:pPr algn="ctr">
                        <a:spcBef>
                          <a:spcPts val="5"/>
                        </a:spcBef>
                        <a:spcAft>
                          <a:spcPts val="0"/>
                        </a:spcAft>
                      </a:pPr>
                      <a:r>
                        <a:rPr lang="en-GB" sz="1400" b="0" dirty="0">
                          <a:solidFill>
                            <a:srgbClr val="002060"/>
                          </a:solidFill>
                          <a:effectLst/>
                          <a:latin typeface="Times New Roman" panose="02020603050405020304" pitchFamily="18" charset="0"/>
                          <a:cs typeface="Times New Roman" panose="02020603050405020304" pitchFamily="18" charset="0"/>
                        </a:rPr>
                        <a:t>Hydrogen release without </a:t>
                      </a:r>
                      <a:r>
                        <a:rPr lang="en-GB" sz="1400" b="0" dirty="0" err="1">
                          <a:solidFill>
                            <a:srgbClr val="002060"/>
                          </a:solidFill>
                          <a:effectLst/>
                          <a:latin typeface="Times New Roman" panose="02020603050405020304" pitchFamily="18" charset="0"/>
                          <a:cs typeface="Times New Roman" panose="02020603050405020304" pitchFamily="18" charset="0"/>
                        </a:rPr>
                        <a:t>Zr</a:t>
                      </a:r>
                      <a:r>
                        <a:rPr lang="en-GB" sz="1400" b="0" dirty="0">
                          <a:solidFill>
                            <a:srgbClr val="002060"/>
                          </a:solidFill>
                          <a:effectLst/>
                          <a:latin typeface="Times New Roman" panose="02020603050405020304" pitchFamily="18" charset="0"/>
                          <a:cs typeface="Times New Roman" panose="02020603050405020304" pitchFamily="18" charset="0"/>
                        </a:rPr>
                        <a:t> oxidation</a:t>
                      </a:r>
                    </a:p>
                    <a:p>
                      <a:pPr algn="ctr">
                        <a:spcBef>
                          <a:spcPts val="5"/>
                        </a:spcBef>
                        <a:spcAft>
                          <a:spcPts val="0"/>
                        </a:spcAft>
                      </a:pPr>
                      <a:r>
                        <a:rPr lang="en-GB" sz="1400" b="0" dirty="0">
                          <a:solidFill>
                            <a:srgbClr val="002060"/>
                          </a:solidFill>
                          <a:effectLst/>
                          <a:latin typeface="Times New Roman" panose="02020603050405020304" pitchFamily="18" charset="0"/>
                          <a:cs typeface="Times New Roman" panose="02020603050405020304" pitchFamily="18" charset="0"/>
                        </a:rPr>
                        <a:t>(ASTEC and FRAPTRAN)</a:t>
                      </a:r>
                      <a:endParaRPr lang="en-US" sz="1400" b="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r>
                        <a:rPr lang="en-GB" sz="1400" b="0" dirty="0">
                          <a:solidFill>
                            <a:srgbClr val="002060"/>
                          </a:solidFill>
                          <a:effectLst/>
                          <a:latin typeface="Times New Roman" panose="02020603050405020304" pitchFamily="18" charset="0"/>
                          <a:cs typeface="Times New Roman" panose="02020603050405020304" pitchFamily="18" charset="0"/>
                        </a:rPr>
                        <a:t>Hydrogen release with </a:t>
                      </a:r>
                      <a:r>
                        <a:rPr lang="en-GB" sz="1400" b="0" dirty="0" err="1">
                          <a:solidFill>
                            <a:srgbClr val="002060"/>
                          </a:solidFill>
                          <a:effectLst/>
                          <a:latin typeface="Times New Roman" panose="02020603050405020304" pitchFamily="18" charset="0"/>
                          <a:cs typeface="Times New Roman" panose="02020603050405020304" pitchFamily="18" charset="0"/>
                        </a:rPr>
                        <a:t>Zr</a:t>
                      </a:r>
                      <a:r>
                        <a:rPr lang="en-GB" sz="1400" b="0" dirty="0">
                          <a:solidFill>
                            <a:srgbClr val="002060"/>
                          </a:solidFill>
                          <a:effectLst/>
                          <a:latin typeface="Times New Roman" panose="02020603050405020304" pitchFamily="18" charset="0"/>
                          <a:cs typeface="Times New Roman" panose="02020603050405020304" pitchFamily="18" charset="0"/>
                        </a:rPr>
                        <a:t> oxidation</a:t>
                      </a:r>
                    </a:p>
                    <a:p>
                      <a:pPr algn="ctr">
                        <a:spcBef>
                          <a:spcPts val="5"/>
                        </a:spcBef>
                        <a:spcAft>
                          <a:spcPts val="0"/>
                        </a:spcAft>
                      </a:pPr>
                      <a:r>
                        <a:rPr lang="en-GB" sz="1400" b="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(SOCRAT)</a:t>
                      </a:r>
                      <a:endParaRPr lang="en-US" sz="1400" b="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896800"/>
                  </a:ext>
                </a:extLst>
              </a:tr>
            </a:tbl>
          </a:graphicData>
        </a:graphic>
      </p:graphicFrame>
      <p:pic>
        <p:nvPicPr>
          <p:cNvPr id="3074" name="Grafik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03382"/>
            <a:ext cx="3533356" cy="3949745"/>
          </a:xfrm>
          <a:prstGeom prst="rect">
            <a:avLst/>
          </a:prstGeom>
          <a:noFill/>
          <a:extLst>
            <a:ext uri="{909E8E84-426E-40DD-AFC4-6F175D3DCCD1}">
              <a14:hiddenFill xmlns:a14="http://schemas.microsoft.com/office/drawing/2010/main">
                <a:solidFill>
                  <a:srgbClr val="FFFFFF"/>
                </a:solidFill>
              </a14:hiddenFill>
            </a:ext>
          </a:extLst>
        </p:spPr>
      </p:pic>
      <p:pic>
        <p:nvPicPr>
          <p:cNvPr id="3073"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703794"/>
            <a:ext cx="3521459" cy="39497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2"/>
          <p:cNvSpPr>
            <a:spLocks noChangeArrowheads="1"/>
          </p:cNvSpPr>
          <p:nvPr/>
        </p:nvSpPr>
        <p:spPr bwMode="auto">
          <a:xfrm>
            <a:off x="1043608" y="247661"/>
            <a:ext cx="66967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DEGREE-B3: Comparison of hydrogen release simulations </a:t>
            </a:r>
          </a:p>
        </p:txBody>
      </p:sp>
      <p:sp>
        <p:nvSpPr>
          <p:cNvPr id="6" name="Rectangle 22"/>
          <p:cNvSpPr>
            <a:spLocks noChangeArrowheads="1"/>
          </p:cNvSpPr>
          <p:nvPr/>
        </p:nvSpPr>
        <p:spPr bwMode="auto">
          <a:xfrm>
            <a:off x="59316" y="5155223"/>
            <a:ext cx="8928992" cy="1230650"/>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marL="285750" indent="-285750" algn="just" defTabSz="757238" eaLnBrk="0" hangingPunct="0">
              <a:spcAft>
                <a:spcPts val="600"/>
              </a:spcAft>
              <a:buFont typeface="Arial" panose="020B0604020202020204" pitchFamily="34" charset="0"/>
              <a:buChar char="•"/>
            </a:pPr>
            <a:r>
              <a:rPr lang="en-US" sz="1400" dirty="0">
                <a:solidFill>
                  <a:srgbClr val="060074"/>
                </a:solidFill>
                <a:latin typeface="Times New Roman" panose="02020603050405020304" pitchFamily="18" charset="0"/>
                <a:cs typeface="Times New Roman" panose="02020603050405020304" pitchFamily="18" charset="0"/>
              </a:rPr>
              <a:t>Calculations with the SOCRAT code showed an excess of the threshold temperature of 1332 °C, so after reaching this value, the standard </a:t>
            </a:r>
            <a:r>
              <a:rPr lang="en-US" sz="1400" dirty="0" err="1">
                <a:solidFill>
                  <a:srgbClr val="060074"/>
                </a:solidFill>
                <a:latin typeface="Times New Roman" panose="02020603050405020304" pitchFamily="18" charset="0"/>
                <a:cs typeface="Times New Roman" panose="02020603050405020304" pitchFamily="18" charset="0"/>
              </a:rPr>
              <a:t>Cathcart-Pawel</a:t>
            </a:r>
            <a:r>
              <a:rPr lang="en-US" sz="1400" dirty="0">
                <a:solidFill>
                  <a:srgbClr val="060074"/>
                </a:solidFill>
                <a:latin typeface="Times New Roman" panose="02020603050405020304" pitchFamily="18" charset="0"/>
                <a:cs typeface="Times New Roman" panose="02020603050405020304" pitchFamily="18" charset="0"/>
              </a:rPr>
              <a:t> correlation was used for the oxidation of Zircaloy-4 (right diagram).</a:t>
            </a:r>
          </a:p>
          <a:p>
            <a:pPr marL="285750" indent="-285750" algn="just" defTabSz="757238" eaLnBrk="0" hangingPunct="0">
              <a:buFont typeface="Arial" panose="020B0604020202020204" pitchFamily="34" charset="0"/>
              <a:buChar char="•"/>
            </a:pPr>
            <a:r>
              <a:rPr lang="en-US" sz="1400" dirty="0">
                <a:solidFill>
                  <a:srgbClr val="060074"/>
                </a:solidFill>
                <a:latin typeface="Times New Roman" panose="02020603050405020304" pitchFamily="18" charset="0"/>
                <a:cs typeface="Times New Roman" panose="02020603050405020304" pitchFamily="18" charset="0"/>
              </a:rPr>
              <a:t>From the two presented diagrams it is clear that taking into account only the oxidation of chromium leads to an underestimation of hydrogen, while inclusion of the kinetics of zirconium oxidation too early gives an overestimated result.</a:t>
            </a:r>
            <a:endParaRPr lang="en-GB" sz="1400" dirty="0">
              <a:solidFill>
                <a:srgbClr val="0600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17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796863481"/>
              </p:ext>
            </p:extLst>
          </p:nvPr>
        </p:nvGraphicFramePr>
        <p:xfrm>
          <a:off x="683568" y="1484784"/>
          <a:ext cx="7272810" cy="3130004"/>
        </p:xfrm>
        <a:graphic>
          <a:graphicData uri="http://schemas.openxmlformats.org/drawingml/2006/table">
            <a:tbl>
              <a:tblPr firstRow="1" bandRow="1">
                <a:tableStyleId>{5C22544A-7EE6-4342-B048-85BDC9FD1C3A}</a:tableStyleId>
              </a:tblPr>
              <a:tblGrid>
                <a:gridCol w="1454562">
                  <a:extLst>
                    <a:ext uri="{9D8B030D-6E8A-4147-A177-3AD203B41FA5}">
                      <a16:colId xmlns:a16="http://schemas.microsoft.com/office/drawing/2014/main" val="2162023655"/>
                    </a:ext>
                  </a:extLst>
                </a:gridCol>
                <a:gridCol w="1454562">
                  <a:extLst>
                    <a:ext uri="{9D8B030D-6E8A-4147-A177-3AD203B41FA5}">
                      <a16:colId xmlns:a16="http://schemas.microsoft.com/office/drawing/2014/main" val="3725906952"/>
                    </a:ext>
                  </a:extLst>
                </a:gridCol>
                <a:gridCol w="1454562">
                  <a:extLst>
                    <a:ext uri="{9D8B030D-6E8A-4147-A177-3AD203B41FA5}">
                      <a16:colId xmlns:a16="http://schemas.microsoft.com/office/drawing/2014/main" val="1503508207"/>
                    </a:ext>
                  </a:extLst>
                </a:gridCol>
                <a:gridCol w="1454562">
                  <a:extLst>
                    <a:ext uri="{9D8B030D-6E8A-4147-A177-3AD203B41FA5}">
                      <a16:colId xmlns:a16="http://schemas.microsoft.com/office/drawing/2014/main" val="1930746233"/>
                    </a:ext>
                  </a:extLst>
                </a:gridCol>
                <a:gridCol w="1454562">
                  <a:extLst>
                    <a:ext uri="{9D8B030D-6E8A-4147-A177-3AD203B41FA5}">
                      <a16:colId xmlns:a16="http://schemas.microsoft.com/office/drawing/2014/main" val="3232356025"/>
                    </a:ext>
                  </a:extLst>
                </a:gridCol>
              </a:tblGrid>
              <a:tr h="865997">
                <a:tc>
                  <a:txBody>
                    <a:bodyPr/>
                    <a:lstStyle/>
                    <a:p>
                      <a:pPr algn="ctr" fontAlgn="ctr">
                        <a:lnSpc>
                          <a:spcPct val="150000"/>
                        </a:lnSpc>
                      </a:pPr>
                      <a:r>
                        <a:rPr lang="de-DE" sz="1400" b="1" i="0" u="none" strike="noStrike" noProof="0"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Participant</a:t>
                      </a:r>
                      <a:endPar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tc>
                  <a:txBody>
                    <a:bodyPr/>
                    <a:lstStyle/>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CNEA</a:t>
                      </a:r>
                    </a:p>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Argentina</a:t>
                      </a: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GRS</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Germany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IBRAE</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Russia</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NUBIKI</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Hungary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tc>
                <a:extLst>
                  <a:ext uri="{0D108BD9-81ED-4DB2-BD59-A6C34878D82A}">
                    <a16:rowId xmlns:a16="http://schemas.microsoft.com/office/drawing/2014/main" val="595901887"/>
                  </a:ext>
                </a:extLst>
              </a:tr>
              <a:tr h="1184007">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de-DE"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Code</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DIONISIO</a:t>
                      </a: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ATHLET-CD</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SOCRAT</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MELCOR</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chemeClr val="accent2">
                        <a:lumMod val="40000"/>
                        <a:lumOff val="60000"/>
                      </a:schemeClr>
                    </a:solidFill>
                  </a:tcPr>
                </a:tc>
                <a:extLst>
                  <a:ext uri="{0D108BD9-81ED-4DB2-BD59-A6C34878D82A}">
                    <a16:rowId xmlns:a16="http://schemas.microsoft.com/office/drawing/2014/main" val="1560485914"/>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b="0" i="0" u="none" strike="noStrike" noProof="0" dirty="0" err="1">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pre</a:t>
                      </a:r>
                      <a:r>
                        <a:rPr lang="de-DE" sz="1400" b="0" i="0" u="none" strike="noStrike" noProof="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-test</a:t>
                      </a:r>
                      <a:endParaRPr lang="en-US" sz="1400" b="0" i="0" u="none" strike="noStrike" noProof="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rgbClr val="CC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rgbClr val="CCFFFF"/>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FF"/>
                    </a:solidFill>
                  </a:tcPr>
                </a:tc>
                <a:extLst>
                  <a:ext uri="{0D108BD9-81ED-4DB2-BD59-A6C34878D82A}">
                    <a16:rowId xmlns:a16="http://schemas.microsoft.com/office/drawing/2014/main" val="39804153"/>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b="0" i="0" u="none" strike="noStrike" noProof="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post-test</a:t>
                      </a:r>
                      <a:endParaRPr lang="en-US" sz="1400" b="0" i="0" u="none" strike="noStrike" noProof="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rgbClr val="CCFFCC"/>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CC"/>
                    </a:solidFill>
                  </a:tcPr>
                </a:tc>
                <a:tc>
                  <a:txBody>
                    <a:bodyPr/>
                    <a:lstStyle/>
                    <a:p>
                      <a:pPr algn="ctr" fontAlgn="ctr">
                        <a:lnSpc>
                          <a:spcPct val="100000"/>
                        </a:lnSpc>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4102" marR="4102" marT="4102" marB="36000" anchor="ctr">
                    <a:solidFill>
                      <a:srgbClr val="CCFFCC"/>
                    </a:solidFill>
                  </a:tcPr>
                </a:tc>
                <a:tc>
                  <a:txBody>
                    <a:bodyPr/>
                    <a:lstStyle/>
                    <a:p>
                      <a:pPr algn="ctr" fontAlgn="ctr">
                        <a:lnSpc>
                          <a:spcPct val="100000"/>
                        </a:lnSpc>
                      </a:pPr>
                      <a:endParaRPr lang="en-US" sz="2400" b="1" i="0" u="none" strike="noStrike" noProof="0"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36000" anchor="ctr">
                    <a:solidFill>
                      <a:srgbClr val="CCFFCC"/>
                    </a:solidFill>
                  </a:tcPr>
                </a:tc>
                <a:extLst>
                  <a:ext uri="{0D108BD9-81ED-4DB2-BD59-A6C34878D82A}">
                    <a16:rowId xmlns:a16="http://schemas.microsoft.com/office/drawing/2014/main" val="60574336"/>
                  </a:ext>
                </a:extLst>
              </a:tr>
            </a:tbl>
          </a:graphicData>
        </a:graphic>
      </p:graphicFrame>
      <p:sp>
        <p:nvSpPr>
          <p:cNvPr id="4" name="Rectangle 22"/>
          <p:cNvSpPr>
            <a:spLocks noChangeArrowheads="1"/>
          </p:cNvSpPr>
          <p:nvPr/>
        </p:nvSpPr>
        <p:spPr bwMode="auto">
          <a:xfrm>
            <a:off x="2233405" y="245050"/>
            <a:ext cx="5027966" cy="99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ctr" defTabSz="757238" eaLnBrk="0" hangingPunct="0"/>
            <a:r>
              <a:rPr lang="en-US" sz="2000" b="1" u="sng" dirty="0">
                <a:solidFill>
                  <a:srgbClr val="008080"/>
                </a:solidFill>
                <a:latin typeface="Times New Roman" panose="02020603050405020304" pitchFamily="18" charset="0"/>
                <a:cs typeface="Times New Roman" panose="02020603050405020304" pitchFamily="18" charset="0"/>
              </a:rPr>
              <a:t>Work Task 2.2.3</a:t>
            </a:r>
            <a:r>
              <a:rPr lang="en-US" sz="2000" b="1" dirty="0">
                <a:solidFill>
                  <a:srgbClr val="008080"/>
                </a:solidFill>
                <a:latin typeface="Times New Roman" panose="02020603050405020304" pitchFamily="18" charset="0"/>
                <a:cs typeface="Times New Roman" panose="02020603050405020304" pitchFamily="18" charset="0"/>
              </a:rPr>
              <a: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Benchmark on the </a:t>
            </a:r>
            <a:r>
              <a:rPr lang="en-US" sz="2000" b="1" i="1" dirty="0">
                <a:solidFill>
                  <a:srgbClr val="008080"/>
                </a:solidFill>
                <a:latin typeface="Times New Roman" panose="02020603050405020304" pitchFamily="18" charset="0"/>
                <a:cs typeface="Times New Roman" panose="02020603050405020304" pitchFamily="18" charset="0"/>
              </a:rPr>
              <a:t>CODEX-ATF</a:t>
            </a:r>
            <a:r>
              <a:rPr lang="en-US" sz="2000" b="1" dirty="0">
                <a:solidFill>
                  <a:srgbClr val="008080"/>
                </a:solidFill>
                <a:latin typeface="Times New Roman" panose="02020603050405020304" pitchFamily="18" charset="0"/>
                <a:cs typeface="Times New Roman" panose="02020603050405020304" pitchFamily="18" charset="0"/>
              </a:rPr>
              <a:t> bundle test.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Participants: 9 planned, 4 participated</a:t>
            </a:r>
          </a:p>
        </p:txBody>
      </p:sp>
      <p:sp>
        <p:nvSpPr>
          <p:cNvPr id="5" name="Rectangle 22"/>
          <p:cNvSpPr>
            <a:spLocks noChangeArrowheads="1"/>
          </p:cNvSpPr>
          <p:nvPr/>
        </p:nvSpPr>
        <p:spPr bwMode="auto">
          <a:xfrm>
            <a:off x="333599" y="4854705"/>
            <a:ext cx="7972747" cy="1092150"/>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ctr" defTabSz="757238" eaLnBrk="0" hangingPunct="0">
              <a:spcBef>
                <a:spcPts val="0"/>
              </a:spcBef>
              <a:spcAft>
                <a:spcPts val="600"/>
              </a:spcAft>
            </a:pPr>
            <a:r>
              <a:rPr lang="en-GB" sz="1400" dirty="0">
                <a:solidFill>
                  <a:srgbClr val="060074"/>
                </a:solidFill>
                <a:latin typeface="Times New Roman" panose="02020603050405020304" pitchFamily="18" charset="0"/>
                <a:cs typeface="Times New Roman" panose="02020603050405020304" pitchFamily="18" charset="0"/>
              </a:rPr>
              <a:t>Modelling output parameters for CODEX-ATF:</a:t>
            </a:r>
          </a:p>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	1) temperature progress at </a:t>
            </a:r>
            <a:r>
              <a:rPr lang="en-US" sz="1400" dirty="0">
                <a:solidFill>
                  <a:srgbClr val="060074"/>
                </a:solidFill>
                <a:latin typeface="Times New Roman" panose="02020603050405020304" pitchFamily="18" charset="0"/>
                <a:cs typeface="Times New Roman" panose="02020603050405020304" pitchFamily="18" charset="0"/>
              </a:rPr>
              <a:t>the surface of claddings for the bundle elevations with TCs:</a:t>
            </a:r>
          </a:p>
          <a:p>
            <a:pPr defTabSz="757238" eaLnBrk="0" hangingPunct="0">
              <a:spcBef>
                <a:spcPts val="0"/>
              </a:spcBef>
              <a:spcAft>
                <a:spcPts val="600"/>
              </a:spcAft>
            </a:pPr>
            <a:r>
              <a:rPr lang="en-US" sz="1400" dirty="0">
                <a:solidFill>
                  <a:srgbClr val="060074"/>
                </a:solidFill>
                <a:latin typeface="Times New Roman" panose="02020603050405020304" pitchFamily="18" charset="0"/>
                <a:cs typeface="Times New Roman" panose="02020603050405020304" pitchFamily="18" charset="0"/>
              </a:rPr>
              <a:t>	50, 150, 200, 300, 400, 500 and 550 mm;</a:t>
            </a:r>
          </a:p>
          <a:p>
            <a:pPr defTabSz="757238" eaLnBrk="0" hangingPunct="0"/>
            <a:r>
              <a:rPr lang="en-US" sz="1400" dirty="0">
                <a:solidFill>
                  <a:srgbClr val="060074"/>
                </a:solidFill>
                <a:latin typeface="Times New Roman" panose="02020603050405020304" pitchFamily="18" charset="0"/>
                <a:cs typeface="Times New Roman" panose="02020603050405020304" pitchFamily="18" charset="0"/>
              </a:rPr>
              <a:t>	2) hydrogen release rate as indicator of cladding oxidation progress and integral hydrogen release.</a:t>
            </a:r>
            <a:endParaRPr lang="en-GB" sz="1400" dirty="0">
              <a:solidFill>
                <a:srgbClr val="060074"/>
              </a:solidFill>
              <a:latin typeface="Times New Roman" panose="02020603050405020304" pitchFamily="18" charset="0"/>
              <a:cs typeface="Times New Roman" panose="02020603050405020304" pitchFamily="18" charset="0"/>
            </a:endParaRPr>
          </a:p>
        </p:txBody>
      </p:sp>
      <p:pic>
        <p:nvPicPr>
          <p:cNvPr id="3" name="Picture 2" descr="H:\Adatok\CODEX_ATF\kirill.JPG">
            <a:extLst>
              <a:ext uri="{FF2B5EF4-FFF2-40B4-BE49-F238E27FC236}">
                <a16:creationId xmlns:a16="http://schemas.microsoft.com/office/drawing/2014/main" id="{16206D45-BC8F-8894-AB4C-7B420B4B68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16" y="145010"/>
            <a:ext cx="1315691" cy="1162801"/>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6">
            <a:extLst>
              <a:ext uri="{FF2B5EF4-FFF2-40B4-BE49-F238E27FC236}">
                <a16:creationId xmlns:a16="http://schemas.microsoft.com/office/drawing/2014/main" id="{AB35FF8C-70EB-472C-A26E-9C94ADC133CD}"/>
              </a:ext>
            </a:extLst>
          </p:cNvPr>
          <p:cNvSpPr txBox="1"/>
          <p:nvPr/>
        </p:nvSpPr>
        <p:spPr>
          <a:xfrm>
            <a:off x="528839" y="1283341"/>
            <a:ext cx="563243" cy="138499"/>
          </a:xfrm>
          <a:prstGeom prst="rect">
            <a:avLst/>
          </a:prstGeom>
          <a:noFill/>
        </p:spPr>
        <p:txBody>
          <a:bodyPr wrap="square" lIns="0" tIns="0" rIns="0" bIns="0" rtlCol="0">
            <a:spAutoFit/>
          </a:bodyPr>
          <a:lstStyle/>
          <a:p>
            <a:pPr algn="ctr"/>
            <a:r>
              <a:rPr lang="en-US" sz="900" dirty="0">
                <a:solidFill>
                  <a:srgbClr val="CD585A"/>
                </a:solidFill>
              </a:rPr>
              <a:t>pressure</a:t>
            </a:r>
            <a:endParaRPr lang="en-US" sz="900" dirty="0">
              <a:solidFill>
                <a:srgbClr val="CD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95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251520" y="99760"/>
            <a:ext cx="8784976" cy="53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b="1" dirty="0">
                <a:solidFill>
                  <a:srgbClr val="008080"/>
                </a:solidFill>
                <a:latin typeface="Times New Roman" panose="02020603050405020304" pitchFamily="18" charset="0"/>
                <a:cs typeface="Times New Roman" panose="02020603050405020304" pitchFamily="18" charset="0"/>
              </a:rPr>
              <a:t>CODEX-ATF test performed at HUN-REN EK on 11</a:t>
            </a:r>
            <a:r>
              <a:rPr lang="en-US" b="1" baseline="30000" dirty="0">
                <a:solidFill>
                  <a:srgbClr val="008080"/>
                </a:solidFill>
                <a:latin typeface="Times New Roman" panose="02020603050405020304" pitchFamily="18" charset="0"/>
                <a:cs typeface="Times New Roman" panose="02020603050405020304" pitchFamily="18" charset="0"/>
              </a:rPr>
              <a:t>th</a:t>
            </a:r>
            <a:r>
              <a:rPr lang="en-US" b="1" dirty="0">
                <a:solidFill>
                  <a:srgbClr val="008080"/>
                </a:solidFill>
                <a:latin typeface="Times New Roman" panose="02020603050405020304" pitchFamily="18" charset="0"/>
                <a:cs typeface="Times New Roman" panose="02020603050405020304" pitchFamily="18" charset="0"/>
              </a:rPr>
              <a:t> August 2023</a:t>
            </a:r>
          </a:p>
          <a:p>
            <a:pPr algn="ctr" defTabSz="757238" eaLnBrk="0" hangingPunct="0"/>
            <a:r>
              <a:rPr lang="en-US" sz="1200" dirty="0">
                <a:solidFill>
                  <a:srgbClr val="008080"/>
                </a:solidFill>
                <a:latin typeface="Times New Roman" panose="02020603050405020304" pitchFamily="18" charset="0"/>
                <a:cs typeface="Times New Roman" panose="02020603050405020304" pitchFamily="18" charset="0"/>
              </a:rPr>
              <a:t>/R. Farkas et al., “The CODEX-ATF experiment”, 28</a:t>
            </a:r>
            <a:r>
              <a:rPr lang="en-US" sz="1200" baseline="30000" dirty="0">
                <a:solidFill>
                  <a:srgbClr val="008080"/>
                </a:solidFill>
                <a:latin typeface="Times New Roman" panose="02020603050405020304" pitchFamily="18" charset="0"/>
                <a:cs typeface="Times New Roman" panose="02020603050405020304" pitchFamily="18" charset="0"/>
              </a:rPr>
              <a:t>th</a:t>
            </a:r>
            <a:r>
              <a:rPr lang="en-US" sz="1200" dirty="0">
                <a:solidFill>
                  <a:srgbClr val="008080"/>
                </a:solidFill>
                <a:latin typeface="Times New Roman" panose="02020603050405020304" pitchFamily="18" charset="0"/>
                <a:cs typeface="Times New Roman" panose="02020603050405020304" pitchFamily="18" charset="0"/>
              </a:rPr>
              <a:t> QUENCH Workshop, Karlsruhe, 2023, </a:t>
            </a:r>
            <a:r>
              <a:rPr lang="en-US" sz="1200" dirty="0">
                <a:solidFill>
                  <a:srgbClr val="008080"/>
                </a:solidFill>
                <a:latin typeface="Times New Roman" panose="02020603050405020304" pitchFamily="18" charset="0"/>
                <a:cs typeface="Times New Roman" panose="02020603050405020304" pitchFamily="18" charset="0"/>
                <a:hlinkClick r:id="rId2"/>
              </a:rPr>
              <a:t>https://doi.org/10.5445/IR/1000165938</a:t>
            </a:r>
            <a:r>
              <a:rPr lang="en-US" sz="1200" dirty="0">
                <a:solidFill>
                  <a:srgbClr val="008080"/>
                </a:solidFill>
                <a:latin typeface="Times New Roman" panose="02020603050405020304" pitchFamily="18" charset="0"/>
                <a:cs typeface="Times New Roman" panose="02020603050405020304" pitchFamily="18" charset="0"/>
              </a:rPr>
              <a:t> / </a:t>
            </a:r>
          </a:p>
        </p:txBody>
      </p:sp>
      <p:pic>
        <p:nvPicPr>
          <p:cNvPr id="4" name="Kép 7"/>
          <p:cNvPicPr/>
          <p:nvPr/>
        </p:nvPicPr>
        <p:blipFill>
          <a:blip r:embed="rId3" cstate="print">
            <a:extLst>
              <a:ext uri="{28A0092B-C50C-407E-A947-70E740481C1C}">
                <a14:useLocalDpi xmlns:a14="http://schemas.microsoft.com/office/drawing/2010/main" val="0"/>
              </a:ext>
            </a:extLst>
          </a:blip>
          <a:stretch>
            <a:fillRect/>
          </a:stretch>
        </p:blipFill>
        <p:spPr>
          <a:xfrm>
            <a:off x="874264" y="617888"/>
            <a:ext cx="3481712" cy="1922916"/>
          </a:xfrm>
          <a:prstGeom prst="rect">
            <a:avLst/>
          </a:prstGeom>
        </p:spPr>
      </p:pic>
      <p:grpSp>
        <p:nvGrpSpPr>
          <p:cNvPr id="16" name="Gruppieren 15">
            <a:extLst>
              <a:ext uri="{FF2B5EF4-FFF2-40B4-BE49-F238E27FC236}">
                <a16:creationId xmlns:a16="http://schemas.microsoft.com/office/drawing/2014/main" id="{82BF7A74-7949-5DB5-EA07-18AB40980E90}"/>
              </a:ext>
            </a:extLst>
          </p:cNvPr>
          <p:cNvGrpSpPr/>
          <p:nvPr/>
        </p:nvGrpSpPr>
        <p:grpSpPr>
          <a:xfrm>
            <a:off x="5364088" y="620688"/>
            <a:ext cx="2657376" cy="1642978"/>
            <a:chOff x="6359378" y="836712"/>
            <a:chExt cx="2657376" cy="1642978"/>
          </a:xfrm>
        </p:grpSpPr>
        <p:pic>
          <p:nvPicPr>
            <p:cNvPr id="6" name="Picture 2" descr="H:\Adatok\CODEX_ATF\kir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836712"/>
              <a:ext cx="1708450" cy="150992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5"/>
            <p:cNvSpPr txBox="1"/>
            <p:nvPr/>
          </p:nvSpPr>
          <p:spPr>
            <a:xfrm>
              <a:off x="6359378" y="1058065"/>
              <a:ext cx="1145865" cy="246221"/>
            </a:xfrm>
            <a:prstGeom prst="rect">
              <a:avLst/>
            </a:prstGeom>
            <a:noFill/>
          </p:spPr>
          <p:txBody>
            <a:bodyPr wrap="square" rtlCol="0">
              <a:spAutoFit/>
            </a:bodyPr>
            <a:lstStyle/>
            <a:p>
              <a:r>
                <a:rPr lang="hu-HU" sz="1000" dirty="0"/>
                <a:t>opt</a:t>
              </a:r>
              <a:r>
                <a:rPr lang="de-DE" sz="1000" dirty="0"/>
                <a:t>. </a:t>
              </a:r>
              <a:r>
                <a:rPr lang="en-GB" sz="1000" dirty="0"/>
                <a:t>ZIRLO</a:t>
              </a:r>
              <a:r>
                <a:rPr lang="en-GB" sz="1000" baseline="30000" dirty="0"/>
                <a:t>TM</a:t>
              </a:r>
              <a:endParaRPr lang="hu-HU"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zövegdoboz 6"/>
            <p:cNvSpPr txBox="1"/>
            <p:nvPr/>
          </p:nvSpPr>
          <p:spPr>
            <a:xfrm>
              <a:off x="6359379" y="1932811"/>
              <a:ext cx="1398068" cy="400110"/>
            </a:xfrm>
            <a:prstGeom prst="rect">
              <a:avLst/>
            </a:prstGeom>
            <a:noFill/>
          </p:spPr>
          <p:txBody>
            <a:bodyPr wrap="square" rtlCol="0">
              <a:spAutoFit/>
            </a:bodyPr>
            <a:lstStyle/>
            <a:p>
              <a:r>
                <a:rPr lang="hu-HU" sz="1000" dirty="0"/>
                <a:t>Cr-coated</a:t>
              </a:r>
              <a:r>
                <a:rPr lang="de-DE" sz="1000" dirty="0"/>
                <a:t> (18 µm)</a:t>
              </a:r>
              <a:r>
                <a:rPr lang="hu-HU" sz="1000" dirty="0"/>
                <a:t> opt</a:t>
              </a:r>
              <a:r>
                <a:rPr lang="de-DE" sz="1000" dirty="0"/>
                <a:t>. </a:t>
              </a:r>
              <a:r>
                <a:rPr lang="en-GB" sz="1000" dirty="0"/>
                <a:t>ZIRLO</a:t>
              </a:r>
              <a:r>
                <a:rPr lang="en-GB" sz="1000" baseline="30000" dirty="0"/>
                <a:t>TM</a:t>
              </a:r>
              <a:endParaRPr lang="hu-HU" sz="1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Egyenes összekötő nyíllal 7"/>
            <p:cNvCxnSpPr/>
            <p:nvPr/>
          </p:nvCxnSpPr>
          <p:spPr>
            <a:xfrm>
              <a:off x="7380312" y="1196753"/>
              <a:ext cx="203613" cy="2473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8"/>
            <p:cNvCxnSpPr/>
            <p:nvPr/>
          </p:nvCxnSpPr>
          <p:spPr>
            <a:xfrm flipV="1">
              <a:off x="7452320" y="1988840"/>
              <a:ext cx="305126" cy="94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zövegdoboz 6"/>
            <p:cNvSpPr txBox="1"/>
            <p:nvPr/>
          </p:nvSpPr>
          <p:spPr>
            <a:xfrm>
              <a:off x="7884367" y="2341191"/>
              <a:ext cx="563243" cy="138499"/>
            </a:xfrm>
            <a:prstGeom prst="rect">
              <a:avLst/>
            </a:prstGeom>
            <a:noFill/>
          </p:spPr>
          <p:txBody>
            <a:bodyPr wrap="square" lIns="0" tIns="0" rIns="0" bIns="0" rtlCol="0">
              <a:spAutoFit/>
            </a:bodyPr>
            <a:lstStyle/>
            <a:p>
              <a:pPr algn="ctr"/>
              <a:r>
                <a:rPr lang="en-US" sz="900" dirty="0">
                  <a:solidFill>
                    <a:srgbClr val="CD585A"/>
                  </a:solidFill>
                </a:rPr>
                <a:t>pressure</a:t>
              </a:r>
              <a:endParaRPr lang="en-US" sz="900" dirty="0">
                <a:solidFill>
                  <a:srgbClr val="CD585A"/>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pieren 14">
            <a:extLst>
              <a:ext uri="{FF2B5EF4-FFF2-40B4-BE49-F238E27FC236}">
                <a16:creationId xmlns:a16="http://schemas.microsoft.com/office/drawing/2014/main" id="{4FFE3805-46D9-904D-669F-028DF43C8B39}"/>
              </a:ext>
            </a:extLst>
          </p:cNvPr>
          <p:cNvGrpSpPr/>
          <p:nvPr/>
        </p:nvGrpSpPr>
        <p:grpSpPr>
          <a:xfrm>
            <a:off x="323528" y="2564904"/>
            <a:ext cx="4968551" cy="3723341"/>
            <a:chOff x="2915816" y="2564904"/>
            <a:chExt cx="4968551" cy="3723341"/>
          </a:xfrm>
        </p:grpSpPr>
        <p:pic>
          <p:nvPicPr>
            <p:cNvPr id="5" name="Kép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2564904"/>
              <a:ext cx="4968551" cy="3723341"/>
            </a:xfrm>
            <a:prstGeom prst="rect">
              <a:avLst/>
            </a:prstGeom>
            <a:noFill/>
            <a:ln>
              <a:solidFill>
                <a:schemeClr val="accent1">
                  <a:shade val="50000"/>
                </a:schemeClr>
              </a:solidFill>
            </a:ln>
          </p:spPr>
        </p:pic>
        <p:cxnSp>
          <p:nvCxnSpPr>
            <p:cNvPr id="13" name="Gerader Verbinder 12"/>
            <p:cNvCxnSpPr/>
            <p:nvPr/>
          </p:nvCxnSpPr>
          <p:spPr>
            <a:xfrm>
              <a:off x="4743848" y="4593196"/>
              <a:ext cx="1512000" cy="0"/>
            </a:xfrm>
            <a:prstGeom prst="line">
              <a:avLst/>
            </a:prstGeom>
            <a:ln w="34925" cmpd="sng">
              <a:solidFill>
                <a:srgbClr val="7030A0">
                  <a:alpha val="60000"/>
                </a:srgbClr>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875936" y="4236992"/>
              <a:ext cx="687689" cy="123111"/>
            </a:xfrm>
            <a:prstGeom prst="rect">
              <a:avLst/>
            </a:prstGeom>
            <a:noFill/>
          </p:spPr>
          <p:txBody>
            <a:bodyPr wrap="none" lIns="0" tIns="0" rIns="0" bIns="0" rtlCol="0">
              <a:spAutoFit/>
            </a:bodyPr>
            <a:lstStyle/>
            <a:p>
              <a:r>
                <a:rPr lang="en-US" sz="800" dirty="0">
                  <a:solidFill>
                    <a:srgbClr val="0000FF"/>
                  </a:solidFill>
                </a:rPr>
                <a:t>proposed P</a:t>
              </a:r>
              <a:r>
                <a:rPr lang="en-US" sz="800" baseline="-25000" dirty="0">
                  <a:solidFill>
                    <a:srgbClr val="0000FF"/>
                  </a:solidFill>
                </a:rPr>
                <a:t>max</a:t>
              </a:r>
              <a:r>
                <a:rPr lang="en-US" sz="800" dirty="0">
                  <a:solidFill>
                    <a:srgbClr val="0000FF"/>
                  </a:solidFill>
                </a:rPr>
                <a:t>:</a:t>
              </a:r>
            </a:p>
          </p:txBody>
        </p:sp>
        <p:sp>
          <p:nvSpPr>
            <p:cNvPr id="18" name="Textfeld 17"/>
            <p:cNvSpPr txBox="1"/>
            <p:nvPr/>
          </p:nvSpPr>
          <p:spPr>
            <a:xfrm>
              <a:off x="5408043" y="4451288"/>
              <a:ext cx="838371" cy="123111"/>
            </a:xfrm>
            <a:prstGeom prst="rect">
              <a:avLst/>
            </a:prstGeom>
            <a:noFill/>
          </p:spPr>
          <p:txBody>
            <a:bodyPr wrap="none" lIns="0" tIns="0" rIns="0" bIns="0" rtlCol="0">
              <a:spAutoFit/>
            </a:bodyPr>
            <a:lstStyle/>
            <a:p>
              <a:r>
                <a:rPr lang="en-US" sz="800" b="1" dirty="0">
                  <a:solidFill>
                    <a:srgbClr val="7030A0"/>
                  </a:solidFill>
                </a:rPr>
                <a:t>real P</a:t>
              </a:r>
              <a:r>
                <a:rPr lang="en-US" sz="800" b="1" baseline="-25000" dirty="0">
                  <a:solidFill>
                    <a:srgbClr val="7030A0"/>
                  </a:solidFill>
                </a:rPr>
                <a:t>max</a:t>
              </a:r>
              <a:r>
                <a:rPr lang="en-US" sz="800" b="1" dirty="0">
                  <a:solidFill>
                    <a:srgbClr val="7030A0"/>
                  </a:solidFill>
                </a:rPr>
                <a:t>: 1000 W</a:t>
              </a:r>
            </a:p>
          </p:txBody>
        </p:sp>
        <p:sp>
          <p:nvSpPr>
            <p:cNvPr id="19" name="Rechteck 18"/>
            <p:cNvSpPr/>
            <p:nvPr/>
          </p:nvSpPr>
          <p:spPr>
            <a:xfrm>
              <a:off x="4875936" y="4236992"/>
              <a:ext cx="1136224" cy="128112"/>
            </a:xfrm>
            <a:prstGeom prst="rect">
              <a:avLst/>
            </a:prstGeom>
            <a:solidFill>
              <a:srgbClr val="0000F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zövegdoboz 6"/>
            <p:cNvSpPr txBox="1"/>
            <p:nvPr/>
          </p:nvSpPr>
          <p:spPr>
            <a:xfrm>
              <a:off x="6292336" y="3236029"/>
              <a:ext cx="1015968" cy="138499"/>
            </a:xfrm>
            <a:prstGeom prst="rect">
              <a:avLst/>
            </a:prstGeom>
            <a:noFill/>
          </p:spPr>
          <p:txBody>
            <a:bodyPr wrap="square" lIns="0" tIns="0" rIns="0" bIns="0" rtlCol="0">
              <a:spAutoFit/>
            </a:bodyPr>
            <a:lstStyle/>
            <a:p>
              <a:r>
                <a:rPr lang="en-US" sz="900" b="1" dirty="0">
                  <a:solidFill>
                    <a:srgbClr val="C00000"/>
                  </a:solidFill>
                </a:rPr>
                <a:t>real </a:t>
              </a:r>
              <a:r>
                <a:rPr lang="en-US" sz="900" b="1" dirty="0" err="1">
                  <a:solidFill>
                    <a:srgbClr val="C00000"/>
                  </a:solidFill>
                </a:rPr>
                <a:t>Tmax</a:t>
              </a:r>
              <a:r>
                <a:rPr lang="en-US" sz="900" b="1" dirty="0">
                  <a:solidFill>
                    <a:srgbClr val="C00000"/>
                  </a:solidFill>
                </a:rPr>
                <a:t>=1655 °C</a:t>
              </a:r>
              <a:endParaRPr lang="en-US" sz="9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0" name="Tabelle 19">
            <a:extLst>
              <a:ext uri="{FF2B5EF4-FFF2-40B4-BE49-F238E27FC236}">
                <a16:creationId xmlns:a16="http://schemas.microsoft.com/office/drawing/2014/main" id="{A41AE282-816F-8B4B-9465-E62C11E5B0CD}"/>
              </a:ext>
            </a:extLst>
          </p:cNvPr>
          <p:cNvGraphicFramePr>
            <a:graphicFrameLocks noGrp="1"/>
          </p:cNvGraphicFramePr>
          <p:nvPr>
            <p:extLst>
              <p:ext uri="{D42A27DB-BD31-4B8C-83A1-F6EECF244321}">
                <p14:modId xmlns:p14="http://schemas.microsoft.com/office/powerpoint/2010/main" val="2343031723"/>
              </p:ext>
            </p:extLst>
          </p:nvPr>
        </p:nvGraphicFramePr>
        <p:xfrm>
          <a:off x="5652120" y="2368060"/>
          <a:ext cx="3312368" cy="3829252"/>
        </p:xfrm>
        <a:graphic>
          <a:graphicData uri="http://schemas.openxmlformats.org/drawingml/2006/table">
            <a:tbl>
              <a:tblPr firstRow="1" bandRow="1">
                <a:tableStyleId>{F5AB1C69-6EDB-4FF4-983F-18BD219EF322}</a:tableStyleId>
              </a:tblPr>
              <a:tblGrid>
                <a:gridCol w="1800200">
                  <a:extLst>
                    <a:ext uri="{9D8B030D-6E8A-4147-A177-3AD203B41FA5}">
                      <a16:colId xmlns:a16="http://schemas.microsoft.com/office/drawing/2014/main" val="3838932281"/>
                    </a:ext>
                  </a:extLst>
                </a:gridCol>
                <a:gridCol w="1512168">
                  <a:extLst>
                    <a:ext uri="{9D8B030D-6E8A-4147-A177-3AD203B41FA5}">
                      <a16:colId xmlns:a16="http://schemas.microsoft.com/office/drawing/2014/main" val="3256158092"/>
                    </a:ext>
                  </a:extLst>
                </a:gridCol>
              </a:tblGrid>
              <a:tr h="3509212">
                <a:tc>
                  <a:txBody>
                    <a:bodyPr/>
                    <a:lstStyle/>
                    <a:p>
                      <a:pPr algn="ctr"/>
                      <a:endParaRPr lang="en-US" sz="1050" dirty="0"/>
                    </a:p>
                  </a:txBody>
                  <a:tcPr marL="0" marR="0" marT="0" marB="0">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050" dirty="0"/>
                    </a:p>
                  </a:txBody>
                  <a:tcPr marL="0" marR="0" marT="0" marB="0">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551221"/>
                  </a:ext>
                </a:extLst>
              </a:tr>
              <a:tr h="216024">
                <a:tc>
                  <a:txBody>
                    <a:bodyPr/>
                    <a:lstStyle/>
                    <a:p>
                      <a:pPr algn="ctr"/>
                      <a:r>
                        <a:rPr lang="en-US" sz="1050" noProof="0" dirty="0"/>
                        <a:t>rod 3: Cr coated opt. ZIRLO</a:t>
                      </a:r>
                    </a:p>
                  </a:txBody>
                  <a:tcPr marL="0" marR="0" marT="0" marB="0">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050" noProof="0" dirty="0"/>
                        <a:t>rod 4: not coated opt. ZIRLO</a:t>
                      </a:r>
                    </a:p>
                  </a:txBody>
                  <a:tcPr marL="0" marR="0" marT="0" marB="0">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081608"/>
                  </a:ext>
                </a:extLst>
              </a:tr>
            </a:tbl>
          </a:graphicData>
        </a:graphic>
      </p:graphicFrame>
      <p:pic>
        <p:nvPicPr>
          <p:cNvPr id="24" name="Kép 55">
            <a:extLst>
              <a:ext uri="{FF2B5EF4-FFF2-40B4-BE49-F238E27FC236}">
                <a16:creationId xmlns:a16="http://schemas.microsoft.com/office/drawing/2014/main" id="{B8876B34-72CF-86C2-C25F-3ECFAE48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921733" y="3527307"/>
            <a:ext cx="2774370" cy="1031939"/>
          </a:xfrm>
          <a:prstGeom prst="rect">
            <a:avLst/>
          </a:prstGeom>
        </p:spPr>
      </p:pic>
      <p:pic>
        <p:nvPicPr>
          <p:cNvPr id="25" name="Kép 58">
            <a:extLst>
              <a:ext uri="{FF2B5EF4-FFF2-40B4-BE49-F238E27FC236}">
                <a16:creationId xmlns:a16="http://schemas.microsoft.com/office/drawing/2014/main" id="{A9844B62-72BD-F810-AAE6-2633AEAFAA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451008" y="3588118"/>
            <a:ext cx="3120444" cy="1025815"/>
          </a:xfrm>
          <a:prstGeom prst="rect">
            <a:avLst/>
          </a:prstGeom>
        </p:spPr>
      </p:pic>
      <p:sp>
        <p:nvSpPr>
          <p:cNvPr id="26" name="Szövegdoboz 68">
            <a:extLst>
              <a:ext uri="{FF2B5EF4-FFF2-40B4-BE49-F238E27FC236}">
                <a16:creationId xmlns:a16="http://schemas.microsoft.com/office/drawing/2014/main" id="{F3CFA632-B973-8BDA-ED88-3E765E2E3348}"/>
              </a:ext>
            </a:extLst>
          </p:cNvPr>
          <p:cNvSpPr txBox="1"/>
          <p:nvPr/>
        </p:nvSpPr>
        <p:spPr>
          <a:xfrm>
            <a:off x="6762072" y="3377949"/>
            <a:ext cx="575327" cy="215444"/>
          </a:xfrm>
          <a:prstGeom prst="rect">
            <a:avLst/>
          </a:prstGeom>
          <a:noFill/>
        </p:spPr>
        <p:txBody>
          <a:bodyPr wrap="square" bIns="0" rtlCol="0">
            <a:spAutoFit/>
          </a:bodyPr>
          <a:lstStyle/>
          <a:p>
            <a:pPr algn="ctr"/>
            <a:r>
              <a:rPr lang="en-US" sz="1100" dirty="0">
                <a:solidFill>
                  <a:srgbClr val="FF00FF"/>
                </a:solidFill>
              </a:rPr>
              <a:t>Cr</a:t>
            </a:r>
            <a:r>
              <a:rPr lang="en-US" sz="1100" baseline="-25000" dirty="0">
                <a:solidFill>
                  <a:srgbClr val="FF00FF"/>
                </a:solidFill>
              </a:rPr>
              <a:t>2</a:t>
            </a:r>
            <a:r>
              <a:rPr lang="en-US" sz="1100" dirty="0">
                <a:solidFill>
                  <a:srgbClr val="FF00FF"/>
                </a:solidFill>
              </a:rPr>
              <a:t>O</a:t>
            </a:r>
            <a:r>
              <a:rPr lang="en-US" sz="1100" baseline="-25000" dirty="0">
                <a:solidFill>
                  <a:srgbClr val="FF00FF"/>
                </a:solidFill>
              </a:rPr>
              <a:t>3</a:t>
            </a:r>
          </a:p>
        </p:txBody>
      </p:sp>
      <p:cxnSp>
        <p:nvCxnSpPr>
          <p:cNvPr id="27" name="Egyenes összekötő nyíllal 69">
            <a:extLst>
              <a:ext uri="{FF2B5EF4-FFF2-40B4-BE49-F238E27FC236}">
                <a16:creationId xmlns:a16="http://schemas.microsoft.com/office/drawing/2014/main" id="{1D35B72C-9809-999B-9A65-BF2A88ED206F}"/>
              </a:ext>
            </a:extLst>
          </p:cNvPr>
          <p:cNvCxnSpPr>
            <a:cxnSpLocks/>
          </p:cNvCxnSpPr>
          <p:nvPr/>
        </p:nvCxnSpPr>
        <p:spPr>
          <a:xfrm flipH="1" flipV="1">
            <a:off x="6497752" y="5084839"/>
            <a:ext cx="245943" cy="432393"/>
          </a:xfrm>
          <a:prstGeom prst="straightConnector1">
            <a:avLst/>
          </a:prstGeom>
          <a:ln w="190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gyenes összekötő nyíllal 70">
            <a:extLst>
              <a:ext uri="{FF2B5EF4-FFF2-40B4-BE49-F238E27FC236}">
                <a16:creationId xmlns:a16="http://schemas.microsoft.com/office/drawing/2014/main" id="{9E004247-D393-5762-11A1-E93002FA5654}"/>
              </a:ext>
            </a:extLst>
          </p:cNvPr>
          <p:cNvCxnSpPr>
            <a:cxnSpLocks/>
          </p:cNvCxnSpPr>
          <p:nvPr/>
        </p:nvCxnSpPr>
        <p:spPr>
          <a:xfrm flipH="1" flipV="1">
            <a:off x="6591917" y="3226707"/>
            <a:ext cx="357550" cy="171909"/>
          </a:xfrm>
          <a:prstGeom prst="straightConnector1">
            <a:avLst/>
          </a:prstGeom>
          <a:ln w="190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Szövegdoboz 72">
            <a:extLst>
              <a:ext uri="{FF2B5EF4-FFF2-40B4-BE49-F238E27FC236}">
                <a16:creationId xmlns:a16="http://schemas.microsoft.com/office/drawing/2014/main" id="{3331B9A8-F6B3-7E69-ADF3-DAC5AE6CE535}"/>
              </a:ext>
            </a:extLst>
          </p:cNvPr>
          <p:cNvSpPr txBox="1"/>
          <p:nvPr/>
        </p:nvSpPr>
        <p:spPr>
          <a:xfrm>
            <a:off x="6254040" y="5491971"/>
            <a:ext cx="947379" cy="338554"/>
          </a:xfrm>
          <a:prstGeom prst="rect">
            <a:avLst/>
          </a:prstGeom>
          <a:noFill/>
        </p:spPr>
        <p:txBody>
          <a:bodyPr wrap="square" lIns="0" tIns="0" rIns="0" bIns="0" rtlCol="0">
            <a:spAutoFit/>
          </a:bodyPr>
          <a:lstStyle/>
          <a:p>
            <a:pPr algn="ctr"/>
            <a:r>
              <a:rPr lang="en-US" sz="1100" dirty="0">
                <a:solidFill>
                  <a:srgbClr val="FF00FF"/>
                </a:solidFill>
              </a:rPr>
              <a:t>not coated</a:t>
            </a:r>
          </a:p>
          <a:p>
            <a:pPr algn="ctr"/>
            <a:r>
              <a:rPr lang="en-US" sz="1100" dirty="0">
                <a:solidFill>
                  <a:srgbClr val="FF00FF"/>
                </a:solidFill>
              </a:rPr>
              <a:t>spacer grid </a:t>
            </a:r>
            <a:endParaRPr lang="en-US" sz="1100" baseline="-25000" dirty="0">
              <a:solidFill>
                <a:srgbClr val="FF00FF"/>
              </a:solidFill>
            </a:endParaRPr>
          </a:p>
        </p:txBody>
      </p:sp>
      <p:sp>
        <p:nvSpPr>
          <p:cNvPr id="30" name="Szövegdoboz 68">
            <a:extLst>
              <a:ext uri="{FF2B5EF4-FFF2-40B4-BE49-F238E27FC236}">
                <a16:creationId xmlns:a16="http://schemas.microsoft.com/office/drawing/2014/main" id="{09D7A9C3-9336-8E43-767C-C03BECFE6D8D}"/>
              </a:ext>
            </a:extLst>
          </p:cNvPr>
          <p:cNvSpPr txBox="1"/>
          <p:nvPr/>
        </p:nvSpPr>
        <p:spPr>
          <a:xfrm>
            <a:off x="6727730" y="4257297"/>
            <a:ext cx="741539" cy="338554"/>
          </a:xfrm>
          <a:prstGeom prst="rect">
            <a:avLst/>
          </a:prstGeom>
          <a:noFill/>
        </p:spPr>
        <p:txBody>
          <a:bodyPr wrap="square" lIns="0" tIns="0" rIns="0" bIns="0" rtlCol="0">
            <a:spAutoFit/>
          </a:bodyPr>
          <a:lstStyle/>
          <a:p>
            <a:pPr algn="ctr"/>
            <a:r>
              <a:rPr lang="en-US" sz="1100" dirty="0">
                <a:solidFill>
                  <a:srgbClr val="FF00FF"/>
                </a:solidFill>
              </a:rPr>
              <a:t>Zr/Cr</a:t>
            </a:r>
          </a:p>
          <a:p>
            <a:pPr algn="ctr"/>
            <a:r>
              <a:rPr lang="de-DE" sz="1100" dirty="0">
                <a:solidFill>
                  <a:srgbClr val="FF00FF"/>
                </a:solidFill>
              </a:rPr>
              <a:t>eutectic</a:t>
            </a:r>
            <a:endParaRPr lang="en-US" sz="1100" dirty="0">
              <a:solidFill>
                <a:srgbClr val="FF00FF"/>
              </a:solidFill>
            </a:endParaRPr>
          </a:p>
        </p:txBody>
      </p:sp>
      <p:cxnSp>
        <p:nvCxnSpPr>
          <p:cNvPr id="31" name="Egyenes összekötő nyíllal 70">
            <a:extLst>
              <a:ext uri="{FF2B5EF4-FFF2-40B4-BE49-F238E27FC236}">
                <a16:creationId xmlns:a16="http://schemas.microsoft.com/office/drawing/2014/main" id="{8E382856-7F1C-E4EC-8C47-77A0E546C80F}"/>
              </a:ext>
            </a:extLst>
          </p:cNvPr>
          <p:cNvCxnSpPr>
            <a:cxnSpLocks/>
          </p:cNvCxnSpPr>
          <p:nvPr/>
        </p:nvCxnSpPr>
        <p:spPr>
          <a:xfrm flipH="1" flipV="1">
            <a:off x="6497752" y="4045971"/>
            <a:ext cx="477277" cy="226748"/>
          </a:xfrm>
          <a:prstGeom prst="straightConnector1">
            <a:avLst/>
          </a:prstGeom>
          <a:ln w="190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32" name="Szövegdoboz 68">
            <a:extLst>
              <a:ext uri="{FF2B5EF4-FFF2-40B4-BE49-F238E27FC236}">
                <a16:creationId xmlns:a16="http://schemas.microsoft.com/office/drawing/2014/main" id="{9E6F8FBB-D5B2-435D-4220-29AA5A3CFCB4}"/>
              </a:ext>
            </a:extLst>
          </p:cNvPr>
          <p:cNvSpPr txBox="1"/>
          <p:nvPr/>
        </p:nvSpPr>
        <p:spPr>
          <a:xfrm>
            <a:off x="8544149" y="5158049"/>
            <a:ext cx="515437" cy="215444"/>
          </a:xfrm>
          <a:prstGeom prst="rect">
            <a:avLst/>
          </a:prstGeom>
          <a:noFill/>
        </p:spPr>
        <p:txBody>
          <a:bodyPr wrap="square" bIns="0" rtlCol="0">
            <a:spAutoFit/>
          </a:bodyPr>
          <a:lstStyle/>
          <a:p>
            <a:pPr algn="ctr"/>
            <a:r>
              <a:rPr lang="en-US" sz="1100" dirty="0">
                <a:solidFill>
                  <a:srgbClr val="FF00FF"/>
                </a:solidFill>
              </a:rPr>
              <a:t>ZrO</a:t>
            </a:r>
            <a:r>
              <a:rPr lang="en-US" sz="1100" baseline="-25000" dirty="0">
                <a:solidFill>
                  <a:srgbClr val="FF00FF"/>
                </a:solidFill>
              </a:rPr>
              <a:t>2</a:t>
            </a:r>
          </a:p>
        </p:txBody>
      </p:sp>
      <p:cxnSp>
        <p:nvCxnSpPr>
          <p:cNvPr id="33" name="Egyenes összekötő nyíllal 70">
            <a:extLst>
              <a:ext uri="{FF2B5EF4-FFF2-40B4-BE49-F238E27FC236}">
                <a16:creationId xmlns:a16="http://schemas.microsoft.com/office/drawing/2014/main" id="{31F88E45-23F2-A7EB-83B8-52F42DC1C441}"/>
              </a:ext>
            </a:extLst>
          </p:cNvPr>
          <p:cNvCxnSpPr>
            <a:cxnSpLocks/>
          </p:cNvCxnSpPr>
          <p:nvPr/>
        </p:nvCxnSpPr>
        <p:spPr>
          <a:xfrm flipH="1" flipV="1">
            <a:off x="8330172" y="4978667"/>
            <a:ext cx="369375" cy="212345"/>
          </a:xfrm>
          <a:prstGeom prst="straightConnector1">
            <a:avLst/>
          </a:prstGeom>
          <a:ln w="190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40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331640" y="188640"/>
            <a:ext cx="61926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CODEX-ATF: Comparison of temperature simulations </a:t>
            </a:r>
          </a:p>
        </p:txBody>
      </p:sp>
      <p:pic>
        <p:nvPicPr>
          <p:cNvPr id="6" name="Grafik 5"/>
          <p:cNvPicPr>
            <a:picLocks noChangeAspect="1"/>
          </p:cNvPicPr>
          <p:nvPr/>
        </p:nvPicPr>
        <p:blipFill>
          <a:blip r:embed="rId2"/>
          <a:stretch>
            <a:fillRect/>
          </a:stretch>
        </p:blipFill>
        <p:spPr>
          <a:xfrm>
            <a:off x="179512" y="692696"/>
            <a:ext cx="4322064" cy="2587752"/>
          </a:xfrm>
          <a:prstGeom prst="rect">
            <a:avLst/>
          </a:prstGeom>
        </p:spPr>
      </p:pic>
      <p:pic>
        <p:nvPicPr>
          <p:cNvPr id="8" name="Grafik 7"/>
          <p:cNvPicPr>
            <a:picLocks noChangeAspect="1"/>
          </p:cNvPicPr>
          <p:nvPr/>
        </p:nvPicPr>
        <p:blipFill>
          <a:blip r:embed="rId3"/>
          <a:stretch>
            <a:fillRect/>
          </a:stretch>
        </p:blipFill>
        <p:spPr>
          <a:xfrm>
            <a:off x="1838774" y="3573016"/>
            <a:ext cx="4317492" cy="2572512"/>
          </a:xfrm>
          <a:prstGeom prst="rect">
            <a:avLst/>
          </a:prstGeom>
        </p:spPr>
      </p:pic>
      <p:sp>
        <p:nvSpPr>
          <p:cNvPr id="9" name="Rectangle 22"/>
          <p:cNvSpPr>
            <a:spLocks noChangeArrowheads="1"/>
          </p:cNvSpPr>
          <p:nvPr/>
        </p:nvSpPr>
        <p:spPr bwMode="auto">
          <a:xfrm>
            <a:off x="188597" y="3247371"/>
            <a:ext cx="4311396" cy="445820"/>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just" defTabSz="757238" eaLnBrk="0" hangingPunct="0"/>
            <a:r>
              <a:rPr lang="en-US" sz="1200" dirty="0">
                <a:solidFill>
                  <a:srgbClr val="060074"/>
                </a:solidFill>
                <a:latin typeface="Times New Roman" panose="02020603050405020304" pitchFamily="18" charset="0"/>
                <a:cs typeface="Times New Roman" panose="02020603050405020304" pitchFamily="18" charset="0"/>
              </a:rPr>
              <a:t>Until escalation: well prediction for coated, overestimation for uncoated rods</a:t>
            </a:r>
            <a:endParaRPr lang="en-GB" sz="1200" dirty="0">
              <a:solidFill>
                <a:srgbClr val="060074"/>
              </a:solidFill>
              <a:latin typeface="Times New Roman" panose="02020603050405020304" pitchFamily="18" charset="0"/>
              <a:cs typeface="Times New Roman" panose="02020603050405020304" pitchFamily="18" charset="0"/>
            </a:endParaRPr>
          </a:p>
        </p:txBody>
      </p:sp>
      <p:sp>
        <p:nvSpPr>
          <p:cNvPr id="10" name="Rectangle 22"/>
          <p:cNvSpPr>
            <a:spLocks noChangeArrowheads="1"/>
          </p:cNvSpPr>
          <p:nvPr/>
        </p:nvSpPr>
        <p:spPr bwMode="auto">
          <a:xfrm>
            <a:off x="5076056" y="3230813"/>
            <a:ext cx="3816424" cy="261154"/>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just" defTabSz="757238" eaLnBrk="0" hangingPunct="0"/>
            <a:r>
              <a:rPr lang="en-US" sz="1200" dirty="0">
                <a:solidFill>
                  <a:srgbClr val="060074"/>
                </a:solidFill>
                <a:latin typeface="Times New Roman" panose="02020603050405020304" pitchFamily="18" charset="0"/>
                <a:cs typeface="Times New Roman" panose="02020603050405020304" pitchFamily="18" charset="0"/>
              </a:rPr>
              <a:t>Simulated </a:t>
            </a:r>
            <a:r>
              <a:rPr lang="en-US" sz="1200" u="sng" dirty="0">
                <a:solidFill>
                  <a:srgbClr val="060074"/>
                </a:solidFill>
                <a:latin typeface="Times New Roman" panose="02020603050405020304" pitchFamily="18" charset="0"/>
                <a:cs typeface="Times New Roman" panose="02020603050405020304" pitchFamily="18" charset="0"/>
              </a:rPr>
              <a:t>jump</a:t>
            </a:r>
            <a:r>
              <a:rPr lang="en-US" sz="1200" dirty="0">
                <a:solidFill>
                  <a:srgbClr val="060074"/>
                </a:solidFill>
                <a:latin typeface="Times New Roman" panose="02020603050405020304" pitchFamily="18" charset="0"/>
                <a:cs typeface="Times New Roman" panose="02020603050405020304" pitchFamily="18" charset="0"/>
              </a:rPr>
              <a:t> at T ≈ 1300 °C (failure of chromia layer)  </a:t>
            </a:r>
            <a:endParaRPr lang="en-GB" sz="1200" dirty="0">
              <a:solidFill>
                <a:srgbClr val="060074"/>
              </a:solidFill>
              <a:latin typeface="Times New Roman" panose="02020603050405020304" pitchFamily="18" charset="0"/>
              <a:cs typeface="Times New Roman" panose="02020603050405020304" pitchFamily="18" charset="0"/>
            </a:endParaRPr>
          </a:p>
        </p:txBody>
      </p:sp>
      <p:sp>
        <p:nvSpPr>
          <p:cNvPr id="11" name="Rectangle 22"/>
          <p:cNvSpPr>
            <a:spLocks noChangeArrowheads="1"/>
          </p:cNvSpPr>
          <p:nvPr/>
        </p:nvSpPr>
        <p:spPr bwMode="auto">
          <a:xfrm>
            <a:off x="3131840" y="6095893"/>
            <a:ext cx="2376264" cy="261154"/>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just" defTabSz="757238" eaLnBrk="0" hangingPunct="0"/>
            <a:r>
              <a:rPr lang="en-US" sz="1200" dirty="0">
                <a:solidFill>
                  <a:srgbClr val="060074"/>
                </a:solidFill>
                <a:latin typeface="Times New Roman" panose="02020603050405020304" pitchFamily="18" charset="0"/>
                <a:cs typeface="Times New Roman" panose="02020603050405020304" pitchFamily="18" charset="0"/>
              </a:rPr>
              <a:t>Underestimation until escalation</a:t>
            </a:r>
            <a:endParaRPr lang="en-GB" sz="1200" dirty="0">
              <a:solidFill>
                <a:srgbClr val="060074"/>
              </a:solidFill>
              <a:latin typeface="Times New Roman" panose="02020603050405020304" pitchFamily="18" charset="0"/>
              <a:cs typeface="Times New Roman" panose="02020603050405020304" pitchFamily="18" charset="0"/>
            </a:endParaRPr>
          </a:p>
        </p:txBody>
      </p:sp>
      <p:sp>
        <p:nvSpPr>
          <p:cNvPr id="12" name="Rectangle 22"/>
          <p:cNvSpPr>
            <a:spLocks noChangeArrowheads="1"/>
          </p:cNvSpPr>
          <p:nvPr/>
        </p:nvSpPr>
        <p:spPr bwMode="auto">
          <a:xfrm>
            <a:off x="6660232" y="4636362"/>
            <a:ext cx="2088232" cy="445820"/>
          </a:xfrm>
          <a:prstGeom prst="rect">
            <a:avLst/>
          </a:prstGeom>
          <a:noFill/>
          <a:ln w="6350">
            <a:solidFill>
              <a:srgbClr val="C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sz="1200" b="1" dirty="0">
                <a:solidFill>
                  <a:srgbClr val="C00000"/>
                </a:solidFill>
                <a:latin typeface="Times New Roman" panose="02020603050405020304" pitchFamily="18" charset="0"/>
                <a:cs typeface="Times New Roman" panose="02020603050405020304" pitchFamily="18" charset="0"/>
              </a:rPr>
              <a:t>Common: no reproduction of temperature escalation</a:t>
            </a:r>
            <a:endParaRPr lang="en-GB" sz="1200" b="1" dirty="0">
              <a:solidFill>
                <a:srgbClr val="C00000"/>
              </a:solidFill>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D91814CF-8985-C830-0FB2-EBFFAE37B677}"/>
              </a:ext>
            </a:extLst>
          </p:cNvPr>
          <p:cNvPicPr>
            <a:picLocks noChangeAspect="1"/>
          </p:cNvPicPr>
          <p:nvPr/>
        </p:nvPicPr>
        <p:blipFill>
          <a:blip r:embed="rId4"/>
          <a:stretch>
            <a:fillRect/>
          </a:stretch>
        </p:blipFill>
        <p:spPr>
          <a:xfrm>
            <a:off x="4578698" y="690178"/>
            <a:ext cx="4395216" cy="2577084"/>
          </a:xfrm>
          <a:prstGeom prst="rect">
            <a:avLst/>
          </a:prstGeom>
        </p:spPr>
      </p:pic>
    </p:spTree>
    <p:extLst>
      <p:ext uri="{BB962C8B-B14F-4D97-AF65-F5344CB8AC3E}">
        <p14:creationId xmlns:p14="http://schemas.microsoft.com/office/powerpoint/2010/main" val="290677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79512" y="178806"/>
            <a:ext cx="84249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CODEX-ATF: Comparison of hydrogen </a:t>
            </a:r>
            <a:r>
              <a:rPr lang="en-US" sz="2000" b="1" u="sng" dirty="0">
                <a:solidFill>
                  <a:srgbClr val="008080"/>
                </a:solidFill>
                <a:latin typeface="Times New Roman" panose="02020603050405020304" pitchFamily="18" charset="0"/>
                <a:cs typeface="Times New Roman" panose="02020603050405020304" pitchFamily="18" charset="0"/>
              </a:rPr>
              <a:t>integral</a:t>
            </a:r>
            <a:r>
              <a:rPr lang="en-US" sz="2000" b="1" dirty="0">
                <a:solidFill>
                  <a:srgbClr val="008080"/>
                </a:solidFill>
                <a:latin typeface="Times New Roman" panose="02020603050405020304" pitchFamily="18" charset="0"/>
                <a:cs typeface="Times New Roman" panose="02020603050405020304" pitchFamily="18" charset="0"/>
              </a:rPr>
              <a:t> release simulations </a:t>
            </a:r>
          </a:p>
        </p:txBody>
      </p:sp>
      <p:sp>
        <p:nvSpPr>
          <p:cNvPr id="6" name="Rectangle 22"/>
          <p:cNvSpPr>
            <a:spLocks noChangeArrowheads="1"/>
          </p:cNvSpPr>
          <p:nvPr/>
        </p:nvSpPr>
        <p:spPr bwMode="auto">
          <a:xfrm>
            <a:off x="4605208" y="4941168"/>
            <a:ext cx="4456112" cy="1092150"/>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spcBef>
                <a:spcPts val="200"/>
              </a:spcBef>
              <a:spcAft>
                <a:spcPts val="200"/>
              </a:spcAft>
            </a:pPr>
            <a:r>
              <a:rPr lang="en-US" sz="1400" u="sng" dirty="0">
                <a:solidFill>
                  <a:srgbClr val="060074"/>
                </a:solidFill>
                <a:latin typeface="Times New Roman" panose="02020603050405020304" pitchFamily="18" charset="0"/>
                <a:cs typeface="Times New Roman" panose="02020603050405020304" pitchFamily="18" charset="0"/>
              </a:rPr>
              <a:t>contribution of</a:t>
            </a:r>
            <a:r>
              <a:rPr lang="de-DE" sz="1400" u="sng" dirty="0">
                <a:solidFill>
                  <a:srgbClr val="060074"/>
                </a:solidFill>
                <a:latin typeface="Times New Roman" panose="02020603050405020304" pitchFamily="18" charset="0"/>
                <a:cs typeface="Times New Roman" panose="02020603050405020304" pitchFamily="18" charset="0"/>
              </a:rPr>
              <a:t> 4 </a:t>
            </a:r>
            <a:r>
              <a:rPr lang="en-US" sz="1400" u="sng" dirty="0">
                <a:solidFill>
                  <a:srgbClr val="060074"/>
                </a:solidFill>
                <a:latin typeface="Times New Roman" panose="02020603050405020304" pitchFamily="18" charset="0"/>
                <a:cs typeface="Times New Roman" panose="02020603050405020304" pitchFamily="18" charset="0"/>
              </a:rPr>
              <a:t>coated</a:t>
            </a:r>
            <a:r>
              <a:rPr lang="de-DE" sz="1400" u="sng" dirty="0">
                <a:solidFill>
                  <a:srgbClr val="060074"/>
                </a:solidFill>
                <a:latin typeface="Times New Roman" panose="02020603050405020304" pitchFamily="18" charset="0"/>
                <a:cs typeface="Times New Roman" panose="02020603050405020304" pitchFamily="18" charset="0"/>
              </a:rPr>
              <a:t> </a:t>
            </a:r>
            <a:r>
              <a:rPr lang="en-US" sz="1400" u="sng" dirty="0">
                <a:solidFill>
                  <a:srgbClr val="060074"/>
                </a:solidFill>
                <a:latin typeface="Times New Roman" panose="02020603050405020304" pitchFamily="18" charset="0"/>
                <a:cs typeface="Times New Roman" panose="02020603050405020304" pitchFamily="18" charset="0"/>
              </a:rPr>
              <a:t>claddings</a:t>
            </a:r>
          </a:p>
          <a:p>
            <a:pPr algn="ctr" defTabSz="757238" eaLnBrk="0" hangingPunct="0">
              <a:spcBef>
                <a:spcPts val="200"/>
              </a:spcBef>
              <a:spcAft>
                <a:spcPts val="200"/>
              </a:spcAft>
            </a:pPr>
            <a:r>
              <a:rPr lang="en-US" sz="1400" dirty="0">
                <a:solidFill>
                  <a:srgbClr val="060074"/>
                </a:solidFill>
                <a:latin typeface="Times New Roman" panose="02020603050405020304" pitchFamily="18" charset="0"/>
                <a:cs typeface="Times New Roman" panose="02020603050405020304" pitchFamily="18" charset="0"/>
              </a:rPr>
              <a:t>ATHLET-CD: oxidation of Zr substrate not simulated </a:t>
            </a:r>
          </a:p>
          <a:p>
            <a:pPr algn="ctr" defTabSz="757238" eaLnBrk="0" hangingPunct="0">
              <a:spcBef>
                <a:spcPts val="200"/>
              </a:spcBef>
              <a:spcAft>
                <a:spcPts val="200"/>
              </a:spcAft>
            </a:pPr>
            <a:r>
              <a:rPr lang="de-DE" sz="1400" dirty="0">
                <a:solidFill>
                  <a:srgbClr val="060074"/>
                </a:solidFill>
                <a:latin typeface="Times New Roman" panose="02020603050405020304" pitchFamily="18" charset="0"/>
                <a:cs typeface="Times New Roman" panose="02020603050405020304" pitchFamily="18" charset="0"/>
              </a:rPr>
              <a:t>SOCRAT: </a:t>
            </a:r>
            <a:r>
              <a:rPr lang="en-US" sz="1400" dirty="0">
                <a:solidFill>
                  <a:srgbClr val="060074"/>
                </a:solidFill>
                <a:latin typeface="Times New Roman" panose="02020603050405020304" pitchFamily="18" charset="0"/>
                <a:cs typeface="Times New Roman" panose="02020603050405020304" pitchFamily="18" charset="0"/>
              </a:rPr>
              <a:t>simulation of Zr substrate</a:t>
            </a:r>
          </a:p>
          <a:p>
            <a:pPr algn="ctr" defTabSz="757238" eaLnBrk="0" hangingPunct="0">
              <a:spcBef>
                <a:spcPts val="200"/>
              </a:spcBef>
              <a:spcAft>
                <a:spcPts val="200"/>
              </a:spcAft>
            </a:pPr>
            <a:r>
              <a:rPr lang="de-DE" sz="1400" dirty="0">
                <a:solidFill>
                  <a:srgbClr val="060074"/>
                </a:solidFill>
                <a:latin typeface="Times New Roman" panose="02020603050405020304" pitchFamily="18" charset="0"/>
                <a:cs typeface="Times New Roman" panose="02020603050405020304" pitchFamily="18" charset="0"/>
              </a:rPr>
              <a:t>DIONISIO: </a:t>
            </a:r>
            <a:r>
              <a:rPr lang="en-US" sz="1400" dirty="0">
                <a:solidFill>
                  <a:srgbClr val="060074"/>
                </a:solidFill>
                <a:latin typeface="Times New Roman" panose="02020603050405020304" pitchFamily="18" charset="0"/>
                <a:cs typeface="Times New Roman" panose="02020603050405020304" pitchFamily="18" charset="0"/>
              </a:rPr>
              <a:t>underestimation (strong T underestimation)</a:t>
            </a:r>
          </a:p>
        </p:txBody>
      </p:sp>
      <p:sp>
        <p:nvSpPr>
          <p:cNvPr id="7" name="Rectangle 22"/>
          <p:cNvSpPr>
            <a:spLocks noChangeArrowheads="1"/>
          </p:cNvSpPr>
          <p:nvPr/>
        </p:nvSpPr>
        <p:spPr bwMode="auto">
          <a:xfrm>
            <a:off x="179512" y="4967415"/>
            <a:ext cx="4425696" cy="1307594"/>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spcBef>
                <a:spcPts val="200"/>
              </a:spcBef>
              <a:spcAft>
                <a:spcPts val="200"/>
              </a:spcAft>
            </a:pPr>
            <a:r>
              <a:rPr lang="de-DE" sz="1400" u="sng" dirty="0">
                <a:solidFill>
                  <a:srgbClr val="060074"/>
                </a:solidFill>
                <a:latin typeface="Times New Roman" panose="02020603050405020304" pitchFamily="18" charset="0"/>
                <a:cs typeface="Times New Roman" panose="02020603050405020304" pitchFamily="18" charset="0"/>
              </a:rPr>
              <a:t>total H</a:t>
            </a:r>
            <a:r>
              <a:rPr lang="de-DE" sz="1400" u="sng" baseline="-25000" dirty="0">
                <a:solidFill>
                  <a:srgbClr val="060074"/>
                </a:solidFill>
                <a:latin typeface="Times New Roman" panose="02020603050405020304" pitchFamily="18" charset="0"/>
                <a:cs typeface="Times New Roman" panose="02020603050405020304" pitchFamily="18" charset="0"/>
              </a:rPr>
              <a:t>2</a:t>
            </a:r>
            <a:r>
              <a:rPr lang="de-DE" sz="1400" u="sng" dirty="0">
                <a:solidFill>
                  <a:srgbClr val="060074"/>
                </a:solidFill>
                <a:latin typeface="Times New Roman" panose="02020603050405020304" pitchFamily="18" charset="0"/>
                <a:cs typeface="Times New Roman" panose="02020603050405020304" pitchFamily="18" charset="0"/>
              </a:rPr>
              <a:t> </a:t>
            </a:r>
            <a:r>
              <a:rPr lang="en-US" sz="1400" u="sng" dirty="0">
                <a:solidFill>
                  <a:srgbClr val="060074"/>
                </a:solidFill>
                <a:latin typeface="Times New Roman" panose="02020603050405020304" pitchFamily="18" charset="0"/>
                <a:cs typeface="Times New Roman" panose="02020603050405020304" pitchFamily="18" charset="0"/>
              </a:rPr>
              <a:t>release</a:t>
            </a:r>
            <a:r>
              <a:rPr lang="de-DE" sz="1400" u="sng" dirty="0">
                <a:solidFill>
                  <a:srgbClr val="060074"/>
                </a:solidFill>
                <a:latin typeface="Times New Roman" panose="02020603050405020304" pitchFamily="18" charset="0"/>
                <a:cs typeface="Times New Roman" panose="02020603050405020304" pitchFamily="18" charset="0"/>
              </a:rPr>
              <a:t> </a:t>
            </a:r>
            <a:endParaRPr lang="en-US" sz="1400" u="sng" dirty="0">
              <a:solidFill>
                <a:srgbClr val="060074"/>
              </a:solidFill>
              <a:latin typeface="Times New Roman" panose="02020603050405020304" pitchFamily="18" charset="0"/>
              <a:cs typeface="Times New Roman" panose="02020603050405020304" pitchFamily="18" charset="0"/>
            </a:endParaRPr>
          </a:p>
          <a:p>
            <a:pPr algn="ctr" defTabSz="757238" eaLnBrk="0" hangingPunct="0">
              <a:spcBef>
                <a:spcPts val="200"/>
              </a:spcBef>
              <a:spcAft>
                <a:spcPts val="200"/>
              </a:spcAft>
            </a:pPr>
            <a:r>
              <a:rPr lang="en-US" sz="1400" dirty="0">
                <a:solidFill>
                  <a:srgbClr val="060074"/>
                </a:solidFill>
                <a:latin typeface="Times New Roman" panose="02020603050405020304" pitchFamily="18" charset="0"/>
                <a:cs typeface="Times New Roman" panose="02020603050405020304" pitchFamily="18" charset="0"/>
              </a:rPr>
              <a:t>ATHLET-CD: overestimation (due to overestimation of T)</a:t>
            </a:r>
          </a:p>
          <a:p>
            <a:pPr algn="ctr" defTabSz="757238" eaLnBrk="0" hangingPunct="0">
              <a:spcBef>
                <a:spcPts val="200"/>
              </a:spcBef>
              <a:spcAft>
                <a:spcPts val="200"/>
              </a:spcAft>
            </a:pPr>
            <a:r>
              <a:rPr lang="de-DE" sz="1400" dirty="0">
                <a:solidFill>
                  <a:srgbClr val="060074"/>
                </a:solidFill>
                <a:latin typeface="Times New Roman" panose="02020603050405020304" pitchFamily="18" charset="0"/>
                <a:cs typeface="Times New Roman" panose="02020603050405020304" pitchFamily="18" charset="0"/>
              </a:rPr>
              <a:t>SOCRAT: </a:t>
            </a:r>
            <a:r>
              <a:rPr lang="en-US" sz="1400" dirty="0">
                <a:solidFill>
                  <a:srgbClr val="060074"/>
                </a:solidFill>
                <a:latin typeface="Times New Roman" panose="02020603050405020304" pitchFamily="18" charset="0"/>
                <a:cs typeface="Times New Roman" panose="02020603050405020304" pitchFamily="18" charset="0"/>
              </a:rPr>
              <a:t>well prediction (accurate T prediction, oxidation of Zr substrate under Cr layer)</a:t>
            </a:r>
          </a:p>
          <a:p>
            <a:pPr algn="ctr" defTabSz="757238" eaLnBrk="0" hangingPunct="0">
              <a:spcBef>
                <a:spcPts val="200"/>
              </a:spcBef>
              <a:spcAft>
                <a:spcPts val="200"/>
              </a:spcAft>
            </a:pPr>
            <a:r>
              <a:rPr lang="de-DE" sz="1400" dirty="0">
                <a:solidFill>
                  <a:srgbClr val="060074"/>
                </a:solidFill>
                <a:latin typeface="Times New Roman" panose="02020603050405020304" pitchFamily="18" charset="0"/>
                <a:cs typeface="Times New Roman" panose="02020603050405020304" pitchFamily="18" charset="0"/>
              </a:rPr>
              <a:t>DIONISIO: </a:t>
            </a:r>
            <a:r>
              <a:rPr lang="en-US" sz="1400" dirty="0">
                <a:solidFill>
                  <a:srgbClr val="060074"/>
                </a:solidFill>
                <a:latin typeface="Times New Roman" panose="02020603050405020304" pitchFamily="18" charset="0"/>
                <a:cs typeface="Times New Roman" panose="02020603050405020304" pitchFamily="18" charset="0"/>
              </a:rPr>
              <a:t>underestimation</a:t>
            </a:r>
            <a:r>
              <a:rPr lang="en-GB" sz="1400" dirty="0">
                <a:solidFill>
                  <a:srgbClr val="060074"/>
                </a:solidFill>
                <a:latin typeface="Times New Roman" panose="02020603050405020304" pitchFamily="18" charset="0"/>
                <a:cs typeface="Times New Roman" panose="02020603050405020304" pitchFamily="18" charset="0"/>
              </a:rPr>
              <a:t> (shroud not simulated)</a:t>
            </a:r>
            <a:endParaRPr lang="en-US" sz="1400" dirty="0">
              <a:solidFill>
                <a:srgbClr val="060074"/>
              </a:solidFill>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5E5B924A-1C55-CED3-6937-EA9FF3B185AC}"/>
              </a:ext>
            </a:extLst>
          </p:cNvPr>
          <p:cNvPicPr>
            <a:picLocks noChangeAspect="1"/>
          </p:cNvPicPr>
          <p:nvPr/>
        </p:nvPicPr>
        <p:blipFill>
          <a:blip r:embed="rId3"/>
          <a:stretch>
            <a:fillRect/>
          </a:stretch>
        </p:blipFill>
        <p:spPr>
          <a:xfrm>
            <a:off x="206102" y="633146"/>
            <a:ext cx="4327280" cy="4287397"/>
          </a:xfrm>
          <a:prstGeom prst="rect">
            <a:avLst/>
          </a:prstGeom>
        </p:spPr>
      </p:pic>
      <p:pic>
        <p:nvPicPr>
          <p:cNvPr id="12" name="Grafik 11">
            <a:extLst>
              <a:ext uri="{FF2B5EF4-FFF2-40B4-BE49-F238E27FC236}">
                <a16:creationId xmlns:a16="http://schemas.microsoft.com/office/drawing/2014/main" id="{CB4C1D35-EA2E-38EB-A269-67D59B0BD24F}"/>
              </a:ext>
            </a:extLst>
          </p:cNvPr>
          <p:cNvPicPr>
            <a:picLocks noChangeAspect="1"/>
          </p:cNvPicPr>
          <p:nvPr/>
        </p:nvPicPr>
        <p:blipFill>
          <a:blip r:embed="rId4"/>
          <a:stretch>
            <a:fillRect/>
          </a:stretch>
        </p:blipFill>
        <p:spPr>
          <a:xfrm>
            <a:off x="4633711" y="633146"/>
            <a:ext cx="4327280" cy="4287397"/>
          </a:xfrm>
          <a:prstGeom prst="rect">
            <a:avLst/>
          </a:prstGeom>
        </p:spPr>
      </p:pic>
    </p:spTree>
    <p:extLst>
      <p:ext uri="{BB962C8B-B14F-4D97-AF65-F5344CB8AC3E}">
        <p14:creationId xmlns:p14="http://schemas.microsoft.com/office/powerpoint/2010/main" val="32741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79512" y="-99392"/>
            <a:ext cx="8784976" cy="6365389"/>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just" defTabSz="757238" eaLnBrk="0" hangingPunct="0"/>
            <a:endParaRPr lang="en-US" sz="1400" dirty="0">
              <a:solidFill>
                <a:srgbClr val="060074"/>
              </a:solidFill>
              <a:latin typeface="Times New Roman" panose="02020603050405020304" pitchFamily="18" charset="0"/>
              <a:cs typeface="Times New Roman" panose="02020603050405020304" pitchFamily="18" charset="0"/>
            </a:endParaRP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Conclusion on WT 2.2 of IAEA ATF-TS projects</a:t>
            </a:r>
          </a:p>
          <a:p>
            <a:pPr algn="ctr" defTabSz="757238" eaLnBrk="0" hangingPunct="0"/>
            <a:endParaRPr lang="en-US" dirty="0">
              <a:solidFill>
                <a:srgbClr val="060074"/>
              </a:solidFill>
              <a:latin typeface="Times New Roman" panose="02020603050405020304" pitchFamily="18" charset="0"/>
              <a:cs typeface="Times New Roman" panose="02020603050405020304" pitchFamily="18" charset="0"/>
            </a:endParaRPr>
          </a:p>
          <a:p>
            <a:pPr marL="285750" indent="-285750" algn="just" defTabSz="757238" eaLnBrk="0" hangingPunct="0">
              <a:lnSpc>
                <a:spcPts val="2800"/>
              </a:lnSpc>
              <a:spcAft>
                <a:spcPts val="1200"/>
              </a:spcAft>
              <a:buFont typeface="Wingdings" panose="05000000000000000000" pitchFamily="2" charset="2"/>
              <a:buChar char="Ø"/>
            </a:pPr>
            <a:r>
              <a:rPr lang="en-US" dirty="0">
                <a:solidFill>
                  <a:srgbClr val="060074"/>
                </a:solidFill>
                <a:latin typeface="Times New Roman" panose="02020603050405020304" pitchFamily="18" charset="0"/>
                <a:cs typeface="Times New Roman" panose="02020603050405020304" pitchFamily="18" charset="0"/>
              </a:rPr>
              <a:t>Benchmarks for simulating bundle experiments with ATF cladding materials, organized within the framework of the IAEA ATF-TS project, showed a good possibility of adapting codes for new materials.</a:t>
            </a:r>
          </a:p>
          <a:p>
            <a:pPr marL="285750" indent="-285750" algn="just" defTabSz="757238" eaLnBrk="0" hangingPunct="0">
              <a:lnSpc>
                <a:spcPts val="2800"/>
              </a:lnSpc>
              <a:spcAft>
                <a:spcPts val="1200"/>
              </a:spcAft>
              <a:buFont typeface="Wingdings" panose="05000000000000000000" pitchFamily="2" charset="2"/>
              <a:buChar char="Ø"/>
            </a:pPr>
            <a:r>
              <a:rPr lang="en-US" dirty="0">
                <a:solidFill>
                  <a:srgbClr val="060074"/>
                </a:solidFill>
                <a:latin typeface="Times New Roman" panose="02020603050405020304" pitchFamily="18" charset="0"/>
                <a:cs typeface="Times New Roman" panose="02020603050405020304" pitchFamily="18" charset="0"/>
              </a:rPr>
              <a:t>Data of </a:t>
            </a:r>
            <a:r>
              <a:rPr lang="de-DE" dirty="0">
                <a:solidFill>
                  <a:srgbClr val="060074"/>
                </a:solidFill>
                <a:latin typeface="Times New Roman" panose="02020603050405020304" pitchFamily="18" charset="0"/>
                <a:cs typeface="Times New Roman" panose="02020603050405020304" pitchFamily="18" charset="0"/>
              </a:rPr>
              <a:t>post-test </a:t>
            </a:r>
            <a:r>
              <a:rPr lang="en-US" dirty="0">
                <a:solidFill>
                  <a:srgbClr val="060074"/>
                </a:solidFill>
                <a:latin typeface="Times New Roman" panose="02020603050405020304" pitchFamily="18" charset="0"/>
                <a:cs typeface="Times New Roman" panose="02020603050405020304" pitchFamily="18" charset="0"/>
              </a:rPr>
              <a:t>simulations delivered by: 1) 7 participants for QUENCH-19</a:t>
            </a:r>
            <a:r>
              <a:rPr lang="de-DE" dirty="0">
                <a:solidFill>
                  <a:srgbClr val="060074"/>
                </a:solidFill>
                <a:latin typeface="Times New Roman" panose="02020603050405020304" pitchFamily="18" charset="0"/>
                <a:cs typeface="Times New Roman" panose="02020603050405020304" pitchFamily="18" charset="0"/>
              </a:rPr>
              <a:t>,                    </a:t>
            </a:r>
            <a:r>
              <a:rPr lang="en-US" dirty="0">
                <a:solidFill>
                  <a:srgbClr val="060074"/>
                </a:solidFill>
                <a:latin typeface="Times New Roman" panose="02020603050405020304" pitchFamily="18" charset="0"/>
                <a:cs typeface="Times New Roman" panose="02020603050405020304" pitchFamily="18" charset="0"/>
              </a:rPr>
              <a:t>2) 3 participants for DEGREE-B3, 3) 3 participants for CODEX-ATF.</a:t>
            </a:r>
          </a:p>
          <a:p>
            <a:pPr marL="285750" indent="-285750" algn="just" defTabSz="757238" eaLnBrk="0" hangingPunct="0">
              <a:lnSpc>
                <a:spcPts val="2800"/>
              </a:lnSpc>
              <a:spcAft>
                <a:spcPts val="1200"/>
              </a:spcAft>
              <a:buFont typeface="Wingdings" panose="05000000000000000000" pitchFamily="2" charset="2"/>
              <a:buChar char="Ø"/>
            </a:pPr>
            <a:r>
              <a:rPr lang="en-US" dirty="0">
                <a:solidFill>
                  <a:srgbClr val="060074"/>
                </a:solidFill>
                <a:latin typeface="Times New Roman" panose="02020603050405020304" pitchFamily="18" charset="0"/>
                <a:cs typeface="Times New Roman" panose="02020603050405020304" pitchFamily="18" charset="0"/>
              </a:rPr>
              <a:t>While the thermal-hydraulic parameters of the experiments were calculated using algorithms already built into the codes, the oxidation modules were modified to take into account the correlations of FeCrAl and Cr oxidation. Temperatures are mostly overestimated (before the escalation cases), whereas the hydrogen release values are widely scattered</a:t>
            </a:r>
            <a:r>
              <a:rPr lang="de-DE" dirty="0">
                <a:solidFill>
                  <a:srgbClr val="060074"/>
                </a:solidFill>
                <a:latin typeface="Times New Roman" panose="02020603050405020304" pitchFamily="18" charset="0"/>
                <a:cs typeface="Times New Roman" panose="02020603050405020304" pitchFamily="18" charset="0"/>
              </a:rPr>
              <a:t>.</a:t>
            </a:r>
            <a:endParaRPr lang="en-US" dirty="0">
              <a:solidFill>
                <a:srgbClr val="060074"/>
              </a:solidFill>
              <a:latin typeface="Times New Roman" panose="02020603050405020304" pitchFamily="18" charset="0"/>
              <a:cs typeface="Times New Roman" panose="02020603050405020304" pitchFamily="18" charset="0"/>
            </a:endParaRPr>
          </a:p>
          <a:p>
            <a:pPr marL="285750" indent="-285750" algn="just" defTabSz="757238" eaLnBrk="0" hangingPunct="0">
              <a:lnSpc>
                <a:spcPts val="2800"/>
              </a:lnSpc>
              <a:spcAft>
                <a:spcPts val="1200"/>
              </a:spcAft>
              <a:buFont typeface="Wingdings" panose="05000000000000000000" pitchFamily="2" charset="2"/>
              <a:buChar char="Ø"/>
            </a:pPr>
            <a:r>
              <a:rPr lang="en-US" dirty="0">
                <a:solidFill>
                  <a:srgbClr val="060074"/>
                </a:solidFill>
                <a:latin typeface="Times New Roman" panose="02020603050405020304" pitchFamily="18" charset="0"/>
                <a:cs typeface="Times New Roman" panose="02020603050405020304" pitchFamily="18" charset="0"/>
              </a:rPr>
              <a:t>The oxidation of FeCrAl included the entire operating temperature range, while the behavior of the chromium coating was described for temperatures below the point of formation of the Cr/Zr eutectic melt. Further research is needed to take into account processes above this eutectic point.</a:t>
            </a:r>
            <a:endParaRPr lang="en-GB" dirty="0">
              <a:solidFill>
                <a:srgbClr val="0600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72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2735796" y="836712"/>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400" b="1" dirty="0">
                <a:solidFill>
                  <a:srgbClr val="008080"/>
                </a:solidFill>
                <a:latin typeface="Times New Roman" panose="02020603050405020304" pitchFamily="18" charset="0"/>
                <a:cs typeface="Times New Roman" panose="02020603050405020304" pitchFamily="18" charset="0"/>
              </a:rPr>
              <a:t>Acknowledgements</a:t>
            </a:r>
          </a:p>
        </p:txBody>
      </p:sp>
      <p:sp>
        <p:nvSpPr>
          <p:cNvPr id="3" name="Rectangle 22"/>
          <p:cNvSpPr>
            <a:spLocks noChangeArrowheads="1"/>
          </p:cNvSpPr>
          <p:nvPr/>
        </p:nvSpPr>
        <p:spPr bwMode="auto">
          <a:xfrm>
            <a:off x="179512" y="1556792"/>
            <a:ext cx="8784976" cy="3256846"/>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just" defTabSz="757238" eaLnBrk="0" hangingPunct="0">
              <a:lnSpc>
                <a:spcPts val="2800"/>
              </a:lnSpc>
              <a:spcAft>
                <a:spcPts val="1200"/>
              </a:spcAft>
            </a:pPr>
            <a:r>
              <a:rPr lang="en-US" dirty="0">
                <a:solidFill>
                  <a:srgbClr val="060074"/>
                </a:solidFill>
                <a:latin typeface="Times New Roman" panose="02020603050405020304" pitchFamily="18" charset="0"/>
                <a:cs typeface="Times New Roman" panose="02020603050405020304" pitchFamily="18" charset="0"/>
              </a:rPr>
              <a:t>This work has been conducted within the framework of IAEA’s Coordinated Research Project on Testing and Simulation for Advanced Technology and Accident Tolerant Fuels (ATF-TS).</a:t>
            </a:r>
          </a:p>
          <a:p>
            <a:pPr algn="just" defTabSz="757238" eaLnBrk="0" hangingPunct="0">
              <a:lnSpc>
                <a:spcPts val="2800"/>
              </a:lnSpc>
              <a:spcAft>
                <a:spcPts val="1200"/>
              </a:spcAft>
            </a:pPr>
            <a:endParaRPr lang="en-US" dirty="0">
              <a:solidFill>
                <a:srgbClr val="060074"/>
              </a:solidFill>
              <a:latin typeface="Times New Roman" panose="02020603050405020304" pitchFamily="18" charset="0"/>
              <a:cs typeface="Times New Roman" panose="02020603050405020304" pitchFamily="18" charset="0"/>
            </a:endParaRPr>
          </a:p>
          <a:p>
            <a:pPr algn="just" defTabSz="757238" eaLnBrk="0" hangingPunct="0">
              <a:lnSpc>
                <a:spcPts val="2800"/>
              </a:lnSpc>
              <a:spcAft>
                <a:spcPts val="1200"/>
              </a:spcAft>
            </a:pPr>
            <a:r>
              <a:rPr lang="en-US" dirty="0">
                <a:solidFill>
                  <a:srgbClr val="060074"/>
                </a:solidFill>
                <a:latin typeface="Times New Roman" panose="02020603050405020304" pitchFamily="18" charset="0"/>
                <a:cs typeface="Times New Roman" panose="02020603050405020304" pitchFamily="18" charset="0"/>
              </a:rPr>
              <a:t>The authors are grateful to Alejandro Soba, Martin </a:t>
            </a:r>
            <a:r>
              <a:rPr lang="en-US" dirty="0" err="1">
                <a:solidFill>
                  <a:srgbClr val="060074"/>
                </a:solidFill>
                <a:latin typeface="Times New Roman" panose="02020603050405020304" pitchFamily="18" charset="0"/>
                <a:cs typeface="Times New Roman" panose="02020603050405020304" pitchFamily="18" charset="0"/>
              </a:rPr>
              <a:t>Lemes</a:t>
            </a:r>
            <a:r>
              <a:rPr lang="en-US" dirty="0">
                <a:solidFill>
                  <a:srgbClr val="060074"/>
                </a:solidFill>
                <a:latin typeface="Times New Roman" panose="02020603050405020304" pitchFamily="18" charset="0"/>
                <a:cs typeface="Times New Roman" panose="02020603050405020304" pitchFamily="18" charset="0"/>
              </a:rPr>
              <a:t> and Matias </a:t>
            </a:r>
            <a:r>
              <a:rPr lang="en-US" dirty="0" err="1">
                <a:solidFill>
                  <a:srgbClr val="060074"/>
                </a:solidFill>
                <a:latin typeface="Times New Roman" panose="02020603050405020304" pitchFamily="18" charset="0"/>
                <a:cs typeface="Times New Roman" panose="02020603050405020304" pitchFamily="18" charset="0"/>
              </a:rPr>
              <a:t>Loza</a:t>
            </a:r>
            <a:r>
              <a:rPr lang="en-US" dirty="0">
                <a:solidFill>
                  <a:srgbClr val="060074"/>
                </a:solidFill>
                <a:latin typeface="Times New Roman" panose="02020603050405020304" pitchFamily="18" charset="0"/>
                <a:cs typeface="Times New Roman" panose="02020603050405020304" pitchFamily="18" charset="0"/>
              </a:rPr>
              <a:t> (CNEA), Martin </a:t>
            </a:r>
            <a:r>
              <a:rPr lang="en-GB" dirty="0" err="1">
                <a:solidFill>
                  <a:srgbClr val="060074"/>
                </a:solidFill>
                <a:latin typeface="Times New Roman" panose="02020603050405020304" pitchFamily="18" charset="0"/>
                <a:cs typeface="Times New Roman" panose="02020603050405020304" pitchFamily="18" charset="0"/>
              </a:rPr>
              <a:t>Ševeček</a:t>
            </a:r>
            <a:r>
              <a:rPr lang="en-US" dirty="0">
                <a:solidFill>
                  <a:srgbClr val="060074"/>
                </a:solidFill>
                <a:latin typeface="Times New Roman" panose="02020603050405020304" pitchFamily="18" charset="0"/>
                <a:cs typeface="Times New Roman" panose="02020603050405020304" pitchFamily="18" charset="0"/>
              </a:rPr>
              <a:t> (CTU), Thorsten Hollands (GRS), Kirill </a:t>
            </a:r>
            <a:r>
              <a:rPr lang="en-US" dirty="0" err="1">
                <a:solidFill>
                  <a:srgbClr val="060074"/>
                </a:solidFill>
                <a:latin typeface="Times New Roman" panose="02020603050405020304" pitchFamily="18" charset="0"/>
                <a:cs typeface="Times New Roman" panose="02020603050405020304" pitchFamily="18" charset="0"/>
              </a:rPr>
              <a:t>Dolganov</a:t>
            </a:r>
            <a:r>
              <a:rPr lang="en-US" dirty="0">
                <a:solidFill>
                  <a:srgbClr val="060074"/>
                </a:solidFill>
                <a:latin typeface="Times New Roman" panose="02020603050405020304" pitchFamily="18" charset="0"/>
                <a:cs typeface="Times New Roman" panose="02020603050405020304" pitchFamily="18" charset="0"/>
              </a:rPr>
              <a:t> and Nikolai </a:t>
            </a:r>
            <a:r>
              <a:rPr lang="en-US" dirty="0" err="1">
                <a:solidFill>
                  <a:srgbClr val="060074"/>
                </a:solidFill>
                <a:latin typeface="Times New Roman" panose="02020603050405020304" pitchFamily="18" charset="0"/>
                <a:cs typeface="Times New Roman" panose="02020603050405020304" pitchFamily="18" charset="0"/>
              </a:rPr>
              <a:t>Ryzhov</a:t>
            </a:r>
            <a:r>
              <a:rPr lang="en-US" dirty="0">
                <a:solidFill>
                  <a:srgbClr val="060074"/>
                </a:solidFill>
                <a:latin typeface="Times New Roman" panose="02020603050405020304" pitchFamily="18" charset="0"/>
                <a:cs typeface="Times New Roman" panose="02020603050405020304" pitchFamily="18" charset="0"/>
              </a:rPr>
              <a:t> (IBRAE), </a:t>
            </a:r>
            <a:r>
              <a:rPr lang="en-US" dirty="0" err="1">
                <a:solidFill>
                  <a:srgbClr val="060074"/>
                </a:solidFill>
                <a:latin typeface="Times New Roman" panose="02020603050405020304" pitchFamily="18" charset="0"/>
                <a:cs typeface="Times New Roman" panose="02020603050405020304" pitchFamily="18" charset="0"/>
              </a:rPr>
              <a:t>Fabrizio</a:t>
            </a:r>
            <a:r>
              <a:rPr lang="en-US" dirty="0">
                <a:solidFill>
                  <a:srgbClr val="060074"/>
                </a:solidFill>
                <a:latin typeface="Times New Roman" panose="02020603050405020304" pitchFamily="18" charset="0"/>
                <a:cs typeface="Times New Roman" panose="02020603050405020304" pitchFamily="18" charset="0"/>
              </a:rPr>
              <a:t> </a:t>
            </a:r>
            <a:r>
              <a:rPr lang="en-US" dirty="0" err="1">
                <a:solidFill>
                  <a:srgbClr val="060074"/>
                </a:solidFill>
                <a:latin typeface="Times New Roman" panose="02020603050405020304" pitchFamily="18" charset="0"/>
                <a:cs typeface="Times New Roman" panose="02020603050405020304" pitchFamily="18" charset="0"/>
              </a:rPr>
              <a:t>Gabrielli</a:t>
            </a:r>
            <a:r>
              <a:rPr lang="en-US" dirty="0">
                <a:solidFill>
                  <a:srgbClr val="060074"/>
                </a:solidFill>
                <a:latin typeface="Times New Roman" panose="02020603050405020304" pitchFamily="18" charset="0"/>
                <a:cs typeface="Times New Roman" panose="02020603050405020304" pitchFamily="18" charset="0"/>
              </a:rPr>
              <a:t> (KIT), Marco Cherubini and Hector Lopez (NINE), Cesar </a:t>
            </a:r>
            <a:r>
              <a:rPr lang="en-US" dirty="0" err="1">
                <a:solidFill>
                  <a:srgbClr val="060074"/>
                </a:solidFill>
                <a:latin typeface="Times New Roman" panose="02020603050405020304" pitchFamily="18" charset="0"/>
                <a:cs typeface="Times New Roman" panose="02020603050405020304" pitchFamily="18" charset="0"/>
              </a:rPr>
              <a:t>Queral</a:t>
            </a:r>
            <a:r>
              <a:rPr lang="en-US" dirty="0">
                <a:solidFill>
                  <a:srgbClr val="060074"/>
                </a:solidFill>
                <a:latin typeface="Times New Roman" panose="02020603050405020304" pitchFamily="18" charset="0"/>
                <a:cs typeface="Times New Roman" panose="02020603050405020304" pitchFamily="18" charset="0"/>
              </a:rPr>
              <a:t> and Kevin </a:t>
            </a:r>
            <a:r>
              <a:rPr lang="en-US" dirty="0" err="1">
                <a:solidFill>
                  <a:srgbClr val="060074"/>
                </a:solidFill>
                <a:latin typeface="Times New Roman" panose="02020603050405020304" pitchFamily="18" charset="0"/>
                <a:cs typeface="Times New Roman" panose="02020603050405020304" pitchFamily="18" charset="0"/>
              </a:rPr>
              <a:t>Fernández</a:t>
            </a:r>
            <a:r>
              <a:rPr lang="en-US" dirty="0">
                <a:solidFill>
                  <a:srgbClr val="060074"/>
                </a:solidFill>
                <a:latin typeface="Times New Roman" panose="02020603050405020304" pitchFamily="18" charset="0"/>
                <a:cs typeface="Times New Roman" panose="02020603050405020304" pitchFamily="18" charset="0"/>
              </a:rPr>
              <a:t> </a:t>
            </a:r>
            <a:r>
              <a:rPr lang="en-US" dirty="0" err="1">
                <a:solidFill>
                  <a:srgbClr val="060074"/>
                </a:solidFill>
                <a:latin typeface="Times New Roman" panose="02020603050405020304" pitchFamily="18" charset="0"/>
                <a:cs typeface="Times New Roman" panose="02020603050405020304" pitchFamily="18" charset="0"/>
              </a:rPr>
              <a:t>Cosials</a:t>
            </a:r>
            <a:r>
              <a:rPr lang="en-US" dirty="0">
                <a:solidFill>
                  <a:srgbClr val="060074"/>
                </a:solidFill>
                <a:latin typeface="Times New Roman" panose="02020603050405020304" pitchFamily="18" charset="0"/>
                <a:cs typeface="Times New Roman" panose="02020603050405020304" pitchFamily="18" charset="0"/>
              </a:rPr>
              <a:t> (UPM), Kenta Inagaki (CRIEPI), </a:t>
            </a:r>
            <a:r>
              <a:rPr lang="en-US" dirty="0" err="1">
                <a:solidFill>
                  <a:srgbClr val="060074"/>
                </a:solidFill>
                <a:latin typeface="Times New Roman" panose="02020603050405020304" pitchFamily="18" charset="0"/>
                <a:cs typeface="Times New Roman" panose="02020603050405020304" pitchFamily="18" charset="0"/>
              </a:rPr>
              <a:t>Pál</a:t>
            </a:r>
            <a:r>
              <a:rPr lang="en-US" dirty="0">
                <a:solidFill>
                  <a:srgbClr val="060074"/>
                </a:solidFill>
                <a:latin typeface="Times New Roman" panose="02020603050405020304" pitchFamily="18" charset="0"/>
                <a:cs typeface="Times New Roman" panose="02020603050405020304" pitchFamily="18" charset="0"/>
              </a:rPr>
              <a:t> </a:t>
            </a:r>
            <a:r>
              <a:rPr lang="en-US" dirty="0" err="1">
                <a:solidFill>
                  <a:srgbClr val="060074"/>
                </a:solidFill>
                <a:latin typeface="Times New Roman" panose="02020603050405020304" pitchFamily="18" charset="0"/>
                <a:cs typeface="Times New Roman" panose="02020603050405020304" pitchFamily="18" charset="0"/>
              </a:rPr>
              <a:t>Kostka</a:t>
            </a:r>
            <a:r>
              <a:rPr lang="en-US" dirty="0">
                <a:solidFill>
                  <a:srgbClr val="060074"/>
                </a:solidFill>
                <a:latin typeface="Times New Roman" panose="02020603050405020304" pitchFamily="18" charset="0"/>
                <a:cs typeface="Times New Roman" panose="02020603050405020304" pitchFamily="18" charset="0"/>
              </a:rPr>
              <a:t> and </a:t>
            </a:r>
            <a:r>
              <a:rPr lang="en-US" dirty="0" err="1">
                <a:solidFill>
                  <a:srgbClr val="060074"/>
                </a:solidFill>
                <a:latin typeface="Times New Roman" panose="02020603050405020304" pitchFamily="18" charset="0"/>
                <a:cs typeface="Times New Roman" panose="02020603050405020304" pitchFamily="18" charset="0"/>
              </a:rPr>
              <a:t>Gábor</a:t>
            </a:r>
            <a:r>
              <a:rPr lang="en-US" dirty="0">
                <a:solidFill>
                  <a:srgbClr val="060074"/>
                </a:solidFill>
                <a:latin typeface="Times New Roman" panose="02020603050405020304" pitchFamily="18" charset="0"/>
                <a:cs typeface="Times New Roman" panose="02020603050405020304" pitchFamily="18" charset="0"/>
              </a:rPr>
              <a:t> </a:t>
            </a:r>
            <a:r>
              <a:rPr lang="en-US" dirty="0" err="1">
                <a:solidFill>
                  <a:srgbClr val="060074"/>
                </a:solidFill>
                <a:latin typeface="Times New Roman" panose="02020603050405020304" pitchFamily="18" charset="0"/>
                <a:cs typeface="Times New Roman" panose="02020603050405020304" pitchFamily="18" charset="0"/>
              </a:rPr>
              <a:t>Lajtha</a:t>
            </a:r>
            <a:r>
              <a:rPr lang="en-US" dirty="0">
                <a:solidFill>
                  <a:srgbClr val="060074"/>
                </a:solidFill>
                <a:latin typeface="Times New Roman" panose="02020603050405020304" pitchFamily="18" charset="0"/>
                <a:cs typeface="Times New Roman" panose="02020603050405020304" pitchFamily="18" charset="0"/>
              </a:rPr>
              <a:t> (NUBIKI) for performing pre- and post-test calculations.</a:t>
            </a:r>
          </a:p>
        </p:txBody>
      </p:sp>
    </p:spTree>
    <p:extLst>
      <p:ext uri="{BB962C8B-B14F-4D97-AF65-F5344CB8AC3E}">
        <p14:creationId xmlns:p14="http://schemas.microsoft.com/office/powerpoint/2010/main" val="320995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389075" y="1268760"/>
            <a:ext cx="7632848" cy="481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endParaRPr lang="de-DE" sz="2400" b="1" dirty="0">
              <a:solidFill>
                <a:srgbClr val="008080"/>
              </a:solidFill>
              <a:latin typeface="Times New Roman" panose="02020603050405020304" pitchFamily="18" charset="0"/>
              <a:cs typeface="Times New Roman" panose="02020603050405020304" pitchFamily="18" charset="0"/>
            </a:endParaRPr>
          </a:p>
          <a:p>
            <a:pPr algn="ctr" defTabSz="757238" eaLnBrk="0" hangingPunct="0"/>
            <a:endParaRPr lang="en-US" sz="24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r>
              <a:rPr lang="en-US" sz="2000" b="1" dirty="0">
                <a:solidFill>
                  <a:srgbClr val="008080"/>
                </a:solidFill>
                <a:latin typeface="Times New Roman" panose="02020603050405020304" pitchFamily="18" charset="0"/>
                <a:cs typeface="Times New Roman" panose="02020603050405020304" pitchFamily="18" charset="0"/>
              </a:rPr>
              <a:t>WT2.2.1: QUENCH-19 with 24 internally DC heated rods, FeCrAl claddings, not pressurized rods, quench with water (test performed 2018 during the CRP ACTOF) </a:t>
            </a:r>
            <a:endParaRPr lang="de-DE"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endParaRPr lang="en-US"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endParaRPr lang="en-US"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r>
              <a:rPr lang="en-US" sz="2000" b="1" dirty="0">
                <a:solidFill>
                  <a:srgbClr val="008080"/>
                </a:solidFill>
                <a:latin typeface="Times New Roman" panose="02020603050405020304" pitchFamily="18" charset="0"/>
                <a:cs typeface="Times New Roman" panose="02020603050405020304" pitchFamily="18" charset="0"/>
              </a:rPr>
              <a:t>WT2.2.2: DEGREE-B3 with 9 inductively heated rods,               Cr coated Zry-4 claddings, pressurized rods, cooling in </a:t>
            </a:r>
            <a:r>
              <a:rPr lang="en-US" sz="2000" b="1" dirty="0" err="1">
                <a:solidFill>
                  <a:srgbClr val="008080"/>
                </a:solidFill>
                <a:latin typeface="Times New Roman" panose="02020603050405020304" pitchFamily="18" charset="0"/>
                <a:cs typeface="Times New Roman" panose="02020603050405020304" pitchFamily="18" charset="0"/>
              </a:rPr>
              <a:t>Ar</a:t>
            </a:r>
            <a:endParaRPr lang="en-US"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endParaRPr lang="de-DE"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endParaRPr lang="en-US"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endParaRPr lang="en-US" sz="2000" b="1" dirty="0">
              <a:solidFill>
                <a:srgbClr val="008080"/>
              </a:solidFill>
              <a:latin typeface="Times New Roman" panose="02020603050405020304" pitchFamily="18" charset="0"/>
              <a:cs typeface="Times New Roman" panose="02020603050405020304" pitchFamily="18" charset="0"/>
            </a:endParaRPr>
          </a:p>
          <a:p>
            <a:pPr marL="342900" indent="-342900" defTabSz="757238" eaLnBrk="0" hangingPunct="0">
              <a:buFont typeface="Wingdings" panose="05000000000000000000" pitchFamily="2" charset="2"/>
              <a:buChar char="Ø"/>
            </a:pPr>
            <a:r>
              <a:rPr lang="en-US" sz="2000" b="1" dirty="0">
                <a:solidFill>
                  <a:srgbClr val="008080"/>
                </a:solidFill>
                <a:latin typeface="Times New Roman" panose="02020603050405020304" pitchFamily="18" charset="0"/>
                <a:cs typeface="Times New Roman" panose="02020603050405020304" pitchFamily="18" charset="0"/>
              </a:rPr>
              <a:t>WT2.2.3: CODEX-ATF with 7 internally DC heated rods and DC heated shroud, Cr coated opt. ZIRLO claddings (4 rods) , pressurized rods, quench with water</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521958"/>
            <a:ext cx="1330978" cy="1330978"/>
          </a:xfrm>
          <a:prstGeom prst="rect">
            <a:avLst/>
          </a:prstGeom>
        </p:spPr>
      </p:pic>
      <p:pic>
        <p:nvPicPr>
          <p:cNvPr id="4" name="Grafik 3"/>
          <p:cNvPicPr>
            <a:picLocks noChangeAspect="1"/>
          </p:cNvPicPr>
          <p:nvPr/>
        </p:nvPicPr>
        <p:blipFill>
          <a:blip r:embed="rId3"/>
          <a:stretch>
            <a:fillRect/>
          </a:stretch>
        </p:blipFill>
        <p:spPr>
          <a:xfrm>
            <a:off x="111407" y="3095087"/>
            <a:ext cx="1315694" cy="1287849"/>
          </a:xfrm>
          <a:prstGeom prst="rect">
            <a:avLst/>
          </a:prstGeom>
        </p:spPr>
      </p:pic>
      <p:pic>
        <p:nvPicPr>
          <p:cNvPr id="7" name="Picture 2" descr="H:\Adatok\CODEX_ATF\kir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694146"/>
            <a:ext cx="1315691" cy="1162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2"/>
          <p:cNvSpPr>
            <a:spLocks noChangeArrowheads="1"/>
          </p:cNvSpPr>
          <p:nvPr/>
        </p:nvSpPr>
        <p:spPr bwMode="auto">
          <a:xfrm>
            <a:off x="395536" y="362033"/>
            <a:ext cx="8136904" cy="8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sz="2400" b="1" dirty="0">
                <a:solidFill>
                  <a:srgbClr val="008080"/>
                </a:solidFill>
                <a:latin typeface="Times New Roman" panose="02020603050405020304" pitchFamily="18" charset="0"/>
                <a:cs typeface="Times New Roman" panose="02020603050405020304" pitchFamily="18" charset="0"/>
              </a:rPr>
              <a:t>Simulation of three tests performed under BDBA conditions </a:t>
            </a:r>
          </a:p>
          <a:p>
            <a:pPr algn="ctr" defTabSz="757238" eaLnBrk="0" hangingPunct="0"/>
            <a:r>
              <a:rPr lang="en-US" sz="2400" b="1" dirty="0">
                <a:solidFill>
                  <a:srgbClr val="008080"/>
                </a:solidFill>
                <a:latin typeface="Times New Roman" panose="02020603050405020304" pitchFamily="18" charset="0"/>
                <a:cs typeface="Times New Roman" panose="02020603050405020304" pitchFamily="18" charset="0"/>
              </a:rPr>
              <a:t>with electrically heated bundles</a:t>
            </a:r>
          </a:p>
        </p:txBody>
      </p:sp>
      <p:sp>
        <p:nvSpPr>
          <p:cNvPr id="5" name="Szövegdoboz 6">
            <a:extLst>
              <a:ext uri="{FF2B5EF4-FFF2-40B4-BE49-F238E27FC236}">
                <a16:creationId xmlns:a16="http://schemas.microsoft.com/office/drawing/2014/main" id="{57DF6C98-985F-D56C-F9D2-39B58ACEDF65}"/>
              </a:ext>
            </a:extLst>
          </p:cNvPr>
          <p:cNvSpPr txBox="1"/>
          <p:nvPr/>
        </p:nvSpPr>
        <p:spPr>
          <a:xfrm>
            <a:off x="483727" y="5832477"/>
            <a:ext cx="563243" cy="138499"/>
          </a:xfrm>
          <a:prstGeom prst="rect">
            <a:avLst/>
          </a:prstGeom>
          <a:noFill/>
        </p:spPr>
        <p:txBody>
          <a:bodyPr wrap="square" lIns="0" tIns="0" rIns="0" bIns="0" rtlCol="0">
            <a:spAutoFit/>
          </a:bodyPr>
          <a:lstStyle/>
          <a:p>
            <a:pPr algn="ctr"/>
            <a:r>
              <a:rPr lang="en-US" sz="900" dirty="0">
                <a:solidFill>
                  <a:srgbClr val="CD585A"/>
                </a:solidFill>
              </a:rPr>
              <a:t>pressure</a:t>
            </a:r>
            <a:endParaRPr lang="en-US" sz="900" dirty="0">
              <a:solidFill>
                <a:srgbClr val="CD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37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07504" y="1556792"/>
            <a:ext cx="8928992"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dirty="0">
                <a:solidFill>
                  <a:srgbClr val="000066"/>
                </a:solidFill>
                <a:latin typeface="Times New Roman" panose="02020603050405020304" pitchFamily="18" charset="0"/>
                <a:cs typeface="Times New Roman" panose="02020603050405020304" pitchFamily="18" charset="0"/>
              </a:rPr>
              <a:t>Thank you for your attention</a:t>
            </a:r>
          </a:p>
          <a:p>
            <a:pPr algn="ctr" eaLnBrk="1" hangingPunct="1"/>
            <a:endParaRPr lang="en-GB" sz="2000" b="1" dirty="0">
              <a:solidFill>
                <a:srgbClr val="000066"/>
              </a:solidFill>
              <a:latin typeface="Lucida Calligraphy" pitchFamily="66" charset="0"/>
            </a:endParaRPr>
          </a:p>
          <a:p>
            <a:pPr algn="ctr" eaLnBrk="1" hangingPunct="1"/>
            <a:endParaRPr lang="en-GB" dirty="0">
              <a:solidFill>
                <a:srgbClr val="000066"/>
              </a:solidFill>
              <a:latin typeface="Verdana" panose="020B0604030504040204" pitchFamily="34" charset="0"/>
              <a:ea typeface="Verdana" panose="020B0604030504040204" pitchFamily="34" charset="0"/>
            </a:endParaRPr>
          </a:p>
          <a:p>
            <a:pPr algn="r" eaLnBrk="1" hangingPunct="1"/>
            <a:endParaRPr lang="en-GB" dirty="0">
              <a:solidFill>
                <a:srgbClr val="000066"/>
              </a:solidFill>
              <a:latin typeface="Verdana" panose="020B0604030504040204" pitchFamily="34" charset="0"/>
              <a:ea typeface="Verdana" panose="020B0604030504040204" pitchFamily="34" charset="0"/>
            </a:endParaRPr>
          </a:p>
          <a:p>
            <a:pPr algn="r" eaLnBrk="1" hangingPunct="1"/>
            <a:r>
              <a:rPr lang="en-GB" sz="1600" dirty="0">
                <a:solidFill>
                  <a:srgbClr val="000066"/>
                </a:solidFill>
                <a:latin typeface="Verdana" panose="020B0604030504040204" pitchFamily="34" charset="0"/>
                <a:ea typeface="Verdana" panose="020B0604030504040204" pitchFamily="34" charset="0"/>
              </a:rPr>
              <a:t>QUENCH at KIT:</a:t>
            </a:r>
            <a:r>
              <a:rPr lang="en-GB" dirty="0">
                <a:solidFill>
                  <a:srgbClr val="000066"/>
                </a:solidFill>
                <a:latin typeface="Verdana" panose="020B0604030504040204" pitchFamily="34" charset="0"/>
                <a:ea typeface="Verdana" panose="020B0604030504040204" pitchFamily="34" charset="0"/>
              </a:rPr>
              <a:t>	</a:t>
            </a:r>
            <a:r>
              <a:rPr lang="en-GB" dirty="0">
                <a:solidFill>
                  <a:srgbClr val="000066"/>
                </a:solidFill>
                <a:latin typeface="Verdana" panose="020B0604030504040204" pitchFamily="34" charset="0"/>
                <a:ea typeface="Verdana" panose="020B0604030504040204" pitchFamily="34" charset="0"/>
                <a:hlinkClick r:id="rId2"/>
              </a:rPr>
              <a:t>https://www.iam.kit.edu/awp/english/163.php</a:t>
            </a:r>
            <a:r>
              <a:rPr lang="en-GB" dirty="0">
                <a:solidFill>
                  <a:srgbClr val="000066"/>
                </a:solidFill>
                <a:latin typeface="Verdana" panose="020B0604030504040204" pitchFamily="34" charset="0"/>
                <a:ea typeface="Verdana" panose="020B0604030504040204" pitchFamily="34" charset="0"/>
              </a:rPr>
              <a:t> </a:t>
            </a:r>
          </a:p>
          <a:p>
            <a:pPr algn="r" eaLnBrk="1" hangingPunct="1"/>
            <a:endParaRPr lang="en-GB" dirty="0">
              <a:solidFill>
                <a:schemeClr val="accent6">
                  <a:lumMod val="75000"/>
                </a:schemeClr>
              </a:solidFill>
              <a:latin typeface="Verdana" pitchFamily="34" charset="0"/>
              <a:hlinkClick r:id="rId3"/>
            </a:endParaRPr>
          </a:p>
          <a:p>
            <a:pPr algn="r" eaLnBrk="1" hangingPunct="1"/>
            <a:r>
              <a:rPr lang="en-GB" dirty="0">
                <a:solidFill>
                  <a:schemeClr val="accent6">
                    <a:lumMod val="75000"/>
                  </a:schemeClr>
                </a:solidFill>
                <a:latin typeface="Verdana" pitchFamily="34" charset="0"/>
                <a:hlinkClick r:id="rId3"/>
              </a:rPr>
              <a:t>http://quench.forschung.kit.edu/</a:t>
            </a:r>
            <a:endParaRPr lang="en-GB" dirty="0">
              <a:solidFill>
                <a:schemeClr val="accent6">
                  <a:lumMod val="75000"/>
                </a:schemeClr>
              </a:solidFill>
              <a:latin typeface="Verdana" pitchFamily="34" charset="0"/>
            </a:endParaRPr>
          </a:p>
          <a:p>
            <a:pPr algn="r" eaLnBrk="1" hangingPunct="1"/>
            <a:endParaRPr lang="en-GB" dirty="0">
              <a:solidFill>
                <a:schemeClr val="accent6">
                  <a:lumMod val="75000"/>
                </a:schemeClr>
              </a:solidFill>
              <a:latin typeface="Verdana" pitchFamily="34" charset="0"/>
            </a:endParaRPr>
          </a:p>
          <a:p>
            <a:pPr algn="r" eaLnBrk="1" hangingPunct="1"/>
            <a:endParaRPr lang="en-GB" dirty="0">
              <a:solidFill>
                <a:schemeClr val="accent6">
                  <a:lumMod val="75000"/>
                </a:schemeClr>
              </a:solidFill>
              <a:latin typeface="Verdana" pitchFamily="34" charset="0"/>
            </a:endParaRPr>
          </a:p>
          <a:p>
            <a:pPr algn="r" eaLnBrk="1" hangingPunct="1"/>
            <a:r>
              <a:rPr lang="en-GB" sz="1600" dirty="0">
                <a:solidFill>
                  <a:schemeClr val="accent6">
                    <a:lumMod val="75000"/>
                  </a:schemeClr>
                </a:solidFill>
                <a:latin typeface="Verdana" pitchFamily="34" charset="0"/>
              </a:rPr>
              <a:t>CRIEPI (DEGREE facility): </a:t>
            </a:r>
            <a:r>
              <a:rPr lang="en-GB" dirty="0">
                <a:solidFill>
                  <a:schemeClr val="accent6">
                    <a:lumMod val="75000"/>
                  </a:schemeClr>
                </a:solidFill>
                <a:latin typeface="Verdana" pitchFamily="34" charset="0"/>
                <a:hlinkClick r:id="rId4"/>
              </a:rPr>
              <a:t>https://criepi.denken.or.jp/en/</a:t>
            </a:r>
            <a:endParaRPr lang="en-GB" dirty="0">
              <a:solidFill>
                <a:schemeClr val="accent6">
                  <a:lumMod val="75000"/>
                </a:schemeClr>
              </a:solidFill>
              <a:latin typeface="Verdana" pitchFamily="34" charset="0"/>
            </a:endParaRPr>
          </a:p>
          <a:p>
            <a:pPr algn="r" eaLnBrk="1" hangingPunct="1"/>
            <a:endParaRPr lang="en-GB" b="1" dirty="0">
              <a:solidFill>
                <a:schemeClr val="accent6">
                  <a:lumMod val="75000"/>
                </a:schemeClr>
              </a:solidFill>
              <a:latin typeface="Verdana" pitchFamily="34" charset="0"/>
            </a:endParaRPr>
          </a:p>
          <a:p>
            <a:pPr algn="r" eaLnBrk="1" hangingPunct="1"/>
            <a:r>
              <a:rPr lang="en-GB" sz="1600" dirty="0">
                <a:solidFill>
                  <a:schemeClr val="accent6">
                    <a:lumMod val="75000"/>
                  </a:schemeClr>
                </a:solidFill>
                <a:latin typeface="Verdana" panose="020B0604030504040204" pitchFamily="34" charset="0"/>
                <a:ea typeface="Verdana" panose="020B0604030504040204" pitchFamily="34" charset="0"/>
              </a:rPr>
              <a:t>CODEX at HUN-REN EK: </a:t>
            </a:r>
            <a:r>
              <a:rPr lang="en-GB" sz="1600" dirty="0">
                <a:solidFill>
                  <a:schemeClr val="accent6">
                    <a:lumMod val="75000"/>
                  </a:schemeClr>
                </a:solidFill>
                <a:latin typeface="Verdana" panose="020B0604030504040204" pitchFamily="34" charset="0"/>
                <a:ea typeface="Verdana" panose="020B0604030504040204" pitchFamily="34" charset="0"/>
                <a:hlinkClick r:id="rId5"/>
              </a:rPr>
              <a:t>https://www.ek.hun-ren.hu/en/fuel-and-reactor-materials-department/</a:t>
            </a:r>
            <a:endParaRPr lang="en-GB" sz="1600" dirty="0">
              <a:solidFill>
                <a:schemeClr val="accent6">
                  <a:lumMod val="75000"/>
                </a:schemeClr>
              </a:solidFill>
              <a:latin typeface="Verdana" panose="020B0604030504040204" pitchFamily="34" charset="0"/>
              <a:ea typeface="Verdana" panose="020B0604030504040204" pitchFamily="34" charset="0"/>
            </a:endParaRPr>
          </a:p>
          <a:p>
            <a:pPr algn="r" eaLnBrk="1" hangingPunct="1"/>
            <a:endParaRPr lang="en-GB" sz="1600" b="1" dirty="0">
              <a:solidFill>
                <a:schemeClr val="accent6">
                  <a:lumMod val="75000"/>
                </a:schemeClr>
              </a:solidFill>
              <a:latin typeface="Verdana" panose="020B0604030504040204" pitchFamily="34" charset="0"/>
              <a:ea typeface="Verdana" panose="020B0604030504040204" pitchFamily="34" charset="0"/>
            </a:endParaRPr>
          </a:p>
          <a:p>
            <a:pPr algn="r" eaLnBrk="1" hangingPunct="1"/>
            <a:r>
              <a:rPr lang="en-GB" sz="2000" b="1" dirty="0">
                <a:solidFill>
                  <a:schemeClr val="accent6">
                    <a:lumMod val="75000"/>
                  </a:schemeClr>
                </a:solidFill>
                <a:latin typeface="Lucida Calligraphy" pitchFamily="66" charset="0"/>
              </a:rPr>
              <a:t> </a:t>
            </a:r>
          </a:p>
        </p:txBody>
      </p:sp>
    </p:spTree>
    <p:extLst>
      <p:ext uri="{BB962C8B-B14F-4D97-AF65-F5344CB8AC3E}">
        <p14:creationId xmlns:p14="http://schemas.microsoft.com/office/powerpoint/2010/main" val="182057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880153564"/>
              </p:ext>
            </p:extLst>
          </p:nvPr>
        </p:nvGraphicFramePr>
        <p:xfrm>
          <a:off x="665396" y="2012053"/>
          <a:ext cx="7810481" cy="2304120"/>
        </p:xfrm>
        <a:graphic>
          <a:graphicData uri="http://schemas.openxmlformats.org/drawingml/2006/table">
            <a:tbl>
              <a:tblPr firstRow="1" bandRow="1">
                <a:tableStyleId>{5C22544A-7EE6-4342-B048-85BDC9FD1C3A}</a:tableStyleId>
              </a:tblPr>
              <a:tblGrid>
                <a:gridCol w="1115783">
                  <a:extLst>
                    <a:ext uri="{9D8B030D-6E8A-4147-A177-3AD203B41FA5}">
                      <a16:colId xmlns:a16="http://schemas.microsoft.com/office/drawing/2014/main" val="3725906952"/>
                    </a:ext>
                  </a:extLst>
                </a:gridCol>
                <a:gridCol w="1115783">
                  <a:extLst>
                    <a:ext uri="{9D8B030D-6E8A-4147-A177-3AD203B41FA5}">
                      <a16:colId xmlns:a16="http://schemas.microsoft.com/office/drawing/2014/main" val="1503508207"/>
                    </a:ext>
                  </a:extLst>
                </a:gridCol>
                <a:gridCol w="1115783">
                  <a:extLst>
                    <a:ext uri="{9D8B030D-6E8A-4147-A177-3AD203B41FA5}">
                      <a16:colId xmlns:a16="http://schemas.microsoft.com/office/drawing/2014/main" val="341163730"/>
                    </a:ext>
                  </a:extLst>
                </a:gridCol>
                <a:gridCol w="1115783">
                  <a:extLst>
                    <a:ext uri="{9D8B030D-6E8A-4147-A177-3AD203B41FA5}">
                      <a16:colId xmlns:a16="http://schemas.microsoft.com/office/drawing/2014/main" val="2677944729"/>
                    </a:ext>
                  </a:extLst>
                </a:gridCol>
                <a:gridCol w="1115783">
                  <a:extLst>
                    <a:ext uri="{9D8B030D-6E8A-4147-A177-3AD203B41FA5}">
                      <a16:colId xmlns:a16="http://schemas.microsoft.com/office/drawing/2014/main" val="4250502212"/>
                    </a:ext>
                  </a:extLst>
                </a:gridCol>
                <a:gridCol w="1115783">
                  <a:extLst>
                    <a:ext uri="{9D8B030D-6E8A-4147-A177-3AD203B41FA5}">
                      <a16:colId xmlns:a16="http://schemas.microsoft.com/office/drawing/2014/main" val="1930746233"/>
                    </a:ext>
                  </a:extLst>
                </a:gridCol>
                <a:gridCol w="1115783">
                  <a:extLst>
                    <a:ext uri="{9D8B030D-6E8A-4147-A177-3AD203B41FA5}">
                      <a16:colId xmlns:a16="http://schemas.microsoft.com/office/drawing/2014/main" val="3232356025"/>
                    </a:ext>
                  </a:extLst>
                </a:gridCol>
              </a:tblGrid>
              <a:tr h="1080120">
                <a:tc>
                  <a:txBody>
                    <a:bodyPr/>
                    <a:lstStyle/>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CNEA</a:t>
                      </a:r>
                    </a:p>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Argentina</a:t>
                      </a:r>
                    </a:p>
                  </a:txBody>
                  <a:tcPr marL="4102" marR="4102" marT="4102" marB="0" anchor="ctr"/>
                </a:tc>
                <a:tc>
                  <a:txBody>
                    <a:bodyPr/>
                    <a:lstStyle/>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CTU</a:t>
                      </a:r>
                    </a:p>
                    <a:p>
                      <a:pPr algn="ctr" fontAlgn="ctr">
                        <a:lnSpc>
                          <a:spcPct val="150000"/>
                        </a:lnSpc>
                      </a:pPr>
                      <a:r>
                        <a:rPr lang="en-US" sz="1400" b="1" i="0" u="none" strike="noStrike" noProof="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Czech Republic</a:t>
                      </a:r>
                    </a:p>
                  </a:txBody>
                  <a:tcPr marL="4102" marR="4102" marT="4102" marB="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GRS</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Germany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IBRAE</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Russia</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KIT/INR Germany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NINE</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Italy</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tc>
                <a:tc>
                  <a:txBody>
                    <a:bodyPr/>
                    <a:lstStyle/>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UPM</a:t>
                      </a:r>
                    </a:p>
                    <a:p>
                      <a:pPr algn="ctr" fontAlgn="ctr">
                        <a:lnSpc>
                          <a:spcPct val="150000"/>
                        </a:lnSpc>
                      </a:pPr>
                      <a:r>
                        <a:rPr lang="en-US" sz="14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Spain</a:t>
                      </a:r>
                      <a:endParaRPr lang="en-US" sz="14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tc>
                <a:extLst>
                  <a:ext uri="{0D108BD9-81ED-4DB2-BD59-A6C34878D82A}">
                    <a16:rowId xmlns:a16="http://schemas.microsoft.com/office/drawing/2014/main" val="595901887"/>
                  </a:ext>
                </a:extLst>
              </a:tr>
              <a:tr h="1224000">
                <a:tc>
                  <a:txBody>
                    <a:bodyPr/>
                    <a:lstStyle/>
                    <a:p>
                      <a:pPr algn="ctr" fontAlgn="ctr">
                        <a:lnSpc>
                          <a:spcPct val="150000"/>
                        </a:lnSpc>
                      </a:pPr>
                      <a:r>
                        <a:rPr lang="en-US" sz="12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DIONISIO</a:t>
                      </a: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MELCOR</a:t>
                      </a: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ATHLET-CD</a:t>
                      </a: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SOCRAT</a:t>
                      </a:r>
                      <a:endParaRPr lang="en-US" sz="12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ASTEC</a:t>
                      </a:r>
                      <a:endParaRPr lang="en-US" sz="12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MELCOR</a:t>
                      </a:r>
                    </a:p>
                  </a:txBody>
                  <a:tcPr marL="4102" marR="4102" marT="4102" marB="0" anchor="ctr">
                    <a:solidFill>
                      <a:schemeClr val="accent1">
                        <a:lumMod val="20000"/>
                        <a:lumOff val="80000"/>
                      </a:schemeClr>
                    </a:solidFill>
                  </a:tcPr>
                </a:tc>
                <a:tc>
                  <a:txBody>
                    <a:bodyPr/>
                    <a:lstStyle/>
                    <a:p>
                      <a:pPr algn="ctr" fontAlgn="ctr">
                        <a:lnSpc>
                          <a:spcPct val="150000"/>
                        </a:lnSpc>
                      </a:pPr>
                      <a:r>
                        <a:rPr lang="en-US" sz="1200" u="none" strike="noStrike" noProof="0" dirty="0">
                          <a:effectLst/>
                          <a:latin typeface="Times New Roman" panose="02020603050405020304" pitchFamily="18" charset="0"/>
                          <a:ea typeface="Cambria" panose="02040503050406030204" pitchFamily="18" charset="0"/>
                          <a:cs typeface="Times New Roman" panose="02020603050405020304" pitchFamily="18" charset="0"/>
                        </a:rPr>
                        <a:t>MELCOR</a:t>
                      </a:r>
                      <a:endParaRPr lang="en-US" sz="1200" b="0" i="0" u="none" strike="noStrike" noProof="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4102" marR="4102" marT="4102" marB="0" anchor="ctr">
                    <a:solidFill>
                      <a:schemeClr val="accent1">
                        <a:lumMod val="20000"/>
                        <a:lumOff val="80000"/>
                      </a:schemeClr>
                    </a:solidFill>
                  </a:tcPr>
                </a:tc>
                <a:extLst>
                  <a:ext uri="{0D108BD9-81ED-4DB2-BD59-A6C34878D82A}">
                    <a16:rowId xmlns:a16="http://schemas.microsoft.com/office/drawing/2014/main" val="2699216945"/>
                  </a:ext>
                </a:extLst>
              </a:tr>
            </a:tbl>
          </a:graphicData>
        </a:graphic>
      </p:graphicFrame>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8" y="188639"/>
            <a:ext cx="1584177" cy="1584177"/>
          </a:xfrm>
          <a:prstGeom prst="rect">
            <a:avLst/>
          </a:prstGeom>
        </p:spPr>
      </p:pic>
      <p:sp>
        <p:nvSpPr>
          <p:cNvPr id="7" name="Rectangle 22"/>
          <p:cNvSpPr>
            <a:spLocks noChangeArrowheads="1"/>
          </p:cNvSpPr>
          <p:nvPr/>
        </p:nvSpPr>
        <p:spPr bwMode="auto">
          <a:xfrm>
            <a:off x="2123728" y="295459"/>
            <a:ext cx="4128425" cy="130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ATF-TS, </a:t>
            </a:r>
            <a:r>
              <a:rPr lang="en-US" sz="2000" b="1" u="sng" dirty="0">
                <a:solidFill>
                  <a:srgbClr val="008080"/>
                </a:solidFill>
                <a:latin typeface="Times New Roman" panose="02020603050405020304" pitchFamily="18" charset="0"/>
                <a:cs typeface="Times New Roman" panose="02020603050405020304" pitchFamily="18" charset="0"/>
              </a:rPr>
              <a:t>Work Task 2.2.1</a:t>
            </a:r>
            <a:r>
              <a:rPr lang="en-US" sz="2000" b="1" dirty="0">
                <a:solidFill>
                  <a:srgbClr val="008080"/>
                </a:solidFill>
                <a:latin typeface="Times New Roman" panose="02020603050405020304" pitchFamily="18" charset="0"/>
                <a:cs typeface="Times New Roman" panose="02020603050405020304" pitchFamily="18" charset="0"/>
              </a:rPr>
              <a: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Benchmark on the </a:t>
            </a:r>
            <a:r>
              <a:rPr lang="en-US" sz="2000" b="1" i="1" dirty="0">
                <a:solidFill>
                  <a:srgbClr val="008080"/>
                </a:solidFill>
                <a:latin typeface="Times New Roman" panose="02020603050405020304" pitchFamily="18" charset="0"/>
                <a:cs typeface="Times New Roman" panose="02020603050405020304" pitchFamily="18" charset="0"/>
              </a:rPr>
              <a:t>QUENCH-19</a:t>
            </a:r>
            <a:r>
              <a:rPr lang="en-US" sz="2000" b="1" dirty="0">
                <a:solidFill>
                  <a:srgbClr val="008080"/>
                </a:solidFill>
                <a:latin typeface="Times New Roman" panose="02020603050405020304" pitchFamily="18" charset="0"/>
                <a:cs typeface="Times New Roman" panose="02020603050405020304" pitchFamily="18" charset="0"/>
              </a:rPr>
              <a:t> test</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with </a:t>
            </a:r>
            <a:r>
              <a:rPr lang="en-US" sz="2000" b="1" dirty="0" err="1">
                <a:solidFill>
                  <a:srgbClr val="008080"/>
                </a:solidFill>
                <a:latin typeface="Times New Roman" panose="02020603050405020304" pitchFamily="18" charset="0"/>
                <a:cs typeface="Times New Roman" panose="02020603050405020304" pitchFamily="18" charset="0"/>
              </a:rPr>
              <a:t>FeCrAl</a:t>
            </a:r>
            <a:r>
              <a:rPr lang="en-US" sz="2000" b="1" dirty="0">
                <a:solidFill>
                  <a:srgbClr val="008080"/>
                </a:solidFill>
                <a:latin typeface="Times New Roman" panose="02020603050405020304" pitchFamily="18" charset="0"/>
                <a:cs typeface="Times New Roman" panose="02020603050405020304" pitchFamily="18" charset="0"/>
              </a:rPr>
              <a:t> bundle.</a:t>
            </a:r>
          </a:p>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Participants (7) and codes (7)</a:t>
            </a:r>
          </a:p>
        </p:txBody>
      </p:sp>
      <p:sp>
        <p:nvSpPr>
          <p:cNvPr id="8" name="Rectangle 22"/>
          <p:cNvSpPr>
            <a:spLocks noChangeArrowheads="1"/>
          </p:cNvSpPr>
          <p:nvPr/>
        </p:nvSpPr>
        <p:spPr bwMode="auto">
          <a:xfrm>
            <a:off x="893419" y="5589240"/>
            <a:ext cx="7354436" cy="507375"/>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ctr" defTabSz="757238" eaLnBrk="0" hangingPunct="0"/>
            <a:r>
              <a:rPr lang="en-US" sz="1400" i="1" dirty="0">
                <a:solidFill>
                  <a:srgbClr val="060074"/>
                </a:solidFill>
                <a:latin typeface="Times New Roman" panose="02020603050405020304" pitchFamily="18" charset="0"/>
                <a:cs typeface="Times New Roman" panose="02020603050405020304" pitchFamily="18" charset="0"/>
              </a:rPr>
              <a:t>The final report on the experimental results of the QUENCH-19 bundle test released in August 2022</a:t>
            </a:r>
          </a:p>
          <a:p>
            <a:pPr algn="ctr" defTabSz="757238" eaLnBrk="0" hangingPunct="0"/>
            <a:r>
              <a:rPr lang="en-GB" sz="1400" i="1" dirty="0">
                <a:solidFill>
                  <a:srgbClr val="060074"/>
                </a:solidFill>
                <a:latin typeface="Times New Roman" panose="02020603050405020304" pitchFamily="18" charset="0"/>
                <a:cs typeface="Times New Roman" panose="02020603050405020304" pitchFamily="18" charset="0"/>
                <a:hlinkClick r:id="rId3"/>
              </a:rPr>
              <a:t>https://www.doi.org/10.5445/IR/1000148370</a:t>
            </a:r>
            <a:r>
              <a:rPr lang="en-GB" sz="1400" i="1" dirty="0">
                <a:solidFill>
                  <a:srgbClr val="060074"/>
                </a:solidFill>
                <a:latin typeface="Times New Roman" panose="02020603050405020304" pitchFamily="18" charset="0"/>
                <a:cs typeface="Times New Roman" panose="02020603050405020304" pitchFamily="18" charset="0"/>
              </a:rPr>
              <a:t> </a:t>
            </a:r>
          </a:p>
        </p:txBody>
      </p:sp>
      <p:sp>
        <p:nvSpPr>
          <p:cNvPr id="6" name="Rectangle 22"/>
          <p:cNvSpPr>
            <a:spLocks noChangeArrowheads="1"/>
          </p:cNvSpPr>
          <p:nvPr/>
        </p:nvSpPr>
        <p:spPr bwMode="auto">
          <a:xfrm>
            <a:off x="163477" y="4578389"/>
            <a:ext cx="8814323" cy="722819"/>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Modelling output parameters for QUENCH-19:</a:t>
            </a:r>
          </a:p>
          <a:p>
            <a:pPr defTabSz="757238" eaLnBrk="0" hangingPunct="0"/>
            <a:r>
              <a:rPr lang="en-GB" sz="1400" dirty="0">
                <a:solidFill>
                  <a:srgbClr val="060074"/>
                </a:solidFill>
                <a:latin typeface="Times New Roman" panose="02020603050405020304" pitchFamily="18" charset="0"/>
                <a:cs typeface="Times New Roman" panose="02020603050405020304" pitchFamily="18" charset="0"/>
              </a:rPr>
              <a:t>	1) temperature progress at </a:t>
            </a:r>
            <a:r>
              <a:rPr lang="en-US" sz="1400" dirty="0">
                <a:solidFill>
                  <a:srgbClr val="060074"/>
                </a:solidFill>
                <a:latin typeface="Times New Roman" panose="02020603050405020304" pitchFamily="18" charset="0"/>
                <a:cs typeface="Times New Roman" panose="02020603050405020304" pitchFamily="18" charset="0"/>
              </a:rPr>
              <a:t>the surface of claddings for the elevations 250, 550, 850, 950, 1050, and 1350 mm;</a:t>
            </a:r>
          </a:p>
          <a:p>
            <a:pPr defTabSz="757238" eaLnBrk="0" hangingPunct="0"/>
            <a:r>
              <a:rPr lang="en-US" sz="1400" dirty="0">
                <a:solidFill>
                  <a:srgbClr val="060074"/>
                </a:solidFill>
                <a:latin typeface="Times New Roman" panose="02020603050405020304" pitchFamily="18" charset="0"/>
                <a:cs typeface="Times New Roman" panose="02020603050405020304" pitchFamily="18" charset="0"/>
              </a:rPr>
              <a:t>	2) hydrogen release rate as indicator of cladding oxidation progress and integral hydrogen release.</a:t>
            </a:r>
            <a:endParaRPr lang="en-GB" sz="1400" dirty="0">
              <a:solidFill>
                <a:srgbClr val="060074"/>
              </a:solidFill>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4"/>
          <a:stretch>
            <a:fillRect/>
          </a:stretch>
        </p:blipFill>
        <p:spPr>
          <a:xfrm>
            <a:off x="6336566" y="131977"/>
            <a:ext cx="2658203" cy="1592044"/>
          </a:xfrm>
          <a:prstGeom prst="rect">
            <a:avLst/>
          </a:prstGeom>
        </p:spPr>
      </p:pic>
    </p:spTree>
    <p:extLst>
      <p:ext uri="{BB962C8B-B14F-4D97-AF65-F5344CB8AC3E}">
        <p14:creationId xmlns:p14="http://schemas.microsoft.com/office/powerpoint/2010/main" val="120184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fik 83"/>
          <p:cNvPicPr/>
          <p:nvPr/>
        </p:nvPicPr>
        <p:blipFill>
          <a:blip r:embed="rId2" cstate="print">
            <a:extLst>
              <a:ext uri="{28A0092B-C50C-407E-A947-70E740481C1C}">
                <a14:useLocalDpi xmlns:a14="http://schemas.microsoft.com/office/drawing/2010/main" val="0"/>
              </a:ext>
            </a:extLst>
          </a:blip>
          <a:stretch>
            <a:fillRect/>
          </a:stretch>
        </p:blipFill>
        <p:spPr>
          <a:xfrm>
            <a:off x="119560" y="103636"/>
            <a:ext cx="1725630" cy="1591571"/>
          </a:xfrm>
          <a:prstGeom prst="rect">
            <a:avLst/>
          </a:prstGeom>
        </p:spPr>
      </p:pic>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7091" b="10483"/>
          <a:stretch/>
        </p:blipFill>
        <p:spPr>
          <a:xfrm>
            <a:off x="183574" y="1936296"/>
            <a:ext cx="2015183" cy="3647124"/>
          </a:xfrm>
          <a:prstGeom prst="rect">
            <a:avLst/>
          </a:prstGeom>
        </p:spPr>
      </p:pic>
      <p:sp>
        <p:nvSpPr>
          <p:cNvPr id="6" name="Textfeld 5"/>
          <p:cNvSpPr txBox="1"/>
          <p:nvPr/>
        </p:nvSpPr>
        <p:spPr>
          <a:xfrm>
            <a:off x="119560" y="5586470"/>
            <a:ext cx="2143212" cy="738664"/>
          </a:xfrm>
          <a:prstGeom prst="rect">
            <a:avLst/>
          </a:prstGeom>
          <a:noFill/>
        </p:spPr>
        <p:txBody>
          <a:bodyPr wrap="square" lIns="0" tIns="0" rIns="0" bIns="0" rtlCol="0">
            <a:spAutoFit/>
          </a:bodyPr>
          <a:lstStyle/>
          <a:p>
            <a:pPr algn="ctr"/>
            <a:r>
              <a:rPr lang="en-GB" sz="1200" dirty="0">
                <a:solidFill>
                  <a:srgbClr val="000096"/>
                </a:solidFill>
                <a:latin typeface="Cambria" panose="02040503050406030204" pitchFamily="18" charset="0"/>
              </a:rPr>
              <a:t>bundle side view: </a:t>
            </a:r>
            <a:r>
              <a:rPr lang="en-US" sz="1200" dirty="0">
                <a:solidFill>
                  <a:srgbClr val="000096"/>
                </a:solidFill>
                <a:latin typeface="Cambria" panose="02040503050406030204" pitchFamily="18" charset="0"/>
              </a:rPr>
              <a:t>axial rupture of some claddings during quenching due to high coefficient of thermal expansion</a:t>
            </a:r>
            <a:endParaRPr lang="en-GB" sz="1200" dirty="0">
              <a:solidFill>
                <a:srgbClr val="000096"/>
              </a:solidFill>
              <a:latin typeface="Cambria" panose="02040503050406030204" pitchFamily="18" charset="0"/>
            </a:endParaRPr>
          </a:p>
        </p:txBody>
      </p:sp>
      <p:sp>
        <p:nvSpPr>
          <p:cNvPr id="10" name="Rectangle 22"/>
          <p:cNvSpPr>
            <a:spLocks noChangeArrowheads="1"/>
          </p:cNvSpPr>
          <p:nvPr/>
        </p:nvSpPr>
        <p:spPr bwMode="auto">
          <a:xfrm>
            <a:off x="1547664" y="65686"/>
            <a:ext cx="7488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GB" sz="1400" b="1" dirty="0">
                <a:solidFill>
                  <a:srgbClr val="008080"/>
                </a:solidFill>
                <a:latin typeface="Cambria" panose="02040503050406030204" pitchFamily="18" charset="0"/>
              </a:rPr>
              <a:t>QUENCH-19 bundle at hottest elevations (T</a:t>
            </a:r>
            <a:r>
              <a:rPr lang="en-GB" sz="1400" b="1" baseline="-25000" dirty="0">
                <a:solidFill>
                  <a:srgbClr val="008080"/>
                </a:solidFill>
                <a:latin typeface="Cambria" panose="02040503050406030204" pitchFamily="18" charset="0"/>
              </a:rPr>
              <a:t>pct</a:t>
            </a:r>
            <a:r>
              <a:rPr lang="en-GB" sz="1400" b="1" dirty="0">
                <a:solidFill>
                  <a:srgbClr val="008080"/>
                </a:solidFill>
                <a:latin typeface="Cambria" panose="02040503050406030204" pitchFamily="18" charset="0"/>
              </a:rPr>
              <a:t>=1455 °C): cladding and pellet damages by FeO melt formed already at 1370 °C, i.e. </a:t>
            </a:r>
            <a:r>
              <a:rPr lang="en-US" sz="1400" b="1" dirty="0">
                <a:solidFill>
                  <a:srgbClr val="008080"/>
                </a:solidFill>
                <a:latin typeface="Cambria" panose="02040503050406030204" pitchFamily="18" charset="0"/>
              </a:rPr>
              <a:t>below the melting range of FeCrAl alloys (1500…1520°C)</a:t>
            </a:r>
          </a:p>
          <a:p>
            <a:pPr algn="ctr" defTabSz="757238" eaLnBrk="0" hangingPunct="0"/>
            <a:r>
              <a:rPr lang="en-US" sz="1400" b="1" dirty="0">
                <a:solidFill>
                  <a:srgbClr val="008080"/>
                </a:solidFill>
                <a:latin typeface="Cambria" panose="02040503050406030204" pitchFamily="18" charset="0"/>
              </a:rPr>
              <a:t>/</a:t>
            </a:r>
            <a:r>
              <a:rPr lang="en-US" sz="1200" dirty="0">
                <a:solidFill>
                  <a:srgbClr val="008080"/>
                </a:solidFill>
                <a:latin typeface="Cambria" panose="02040503050406030204" pitchFamily="18" charset="0"/>
              </a:rPr>
              <a:t>J. Stuckert et al., Report NUSAFE-3574, </a:t>
            </a:r>
            <a:r>
              <a:rPr lang="en-US" sz="1200" dirty="0">
                <a:solidFill>
                  <a:srgbClr val="008080"/>
                </a:solidFill>
                <a:latin typeface="Cambria" panose="02040503050406030204" pitchFamily="18" charset="0"/>
                <a:hlinkClick r:id="rId4"/>
              </a:rPr>
              <a:t>https://doi.org/10.5445/IR/1000148370</a:t>
            </a:r>
            <a:r>
              <a:rPr lang="en-US" sz="1200" dirty="0">
                <a:solidFill>
                  <a:srgbClr val="008080"/>
                </a:solidFill>
                <a:latin typeface="Cambria" panose="02040503050406030204" pitchFamily="18" charset="0"/>
              </a:rPr>
              <a:t> </a:t>
            </a:r>
            <a:r>
              <a:rPr lang="en-US" sz="1200" b="1" dirty="0">
                <a:solidFill>
                  <a:srgbClr val="008080"/>
                </a:solidFill>
                <a:latin typeface="Cambria" panose="02040503050406030204" pitchFamily="18" charset="0"/>
              </a:rPr>
              <a:t>/</a:t>
            </a:r>
            <a:endParaRPr lang="en-US" sz="1200" dirty="0">
              <a:solidFill>
                <a:srgbClr val="008080"/>
              </a:solidFill>
              <a:latin typeface="Cambria" panose="02040503050406030204" pitchFamily="18" charset="0"/>
            </a:endParaRPr>
          </a:p>
        </p:txBody>
      </p:sp>
      <p:sp>
        <p:nvSpPr>
          <p:cNvPr id="65" name="Textfeld 64"/>
          <p:cNvSpPr txBox="1"/>
          <p:nvPr/>
        </p:nvSpPr>
        <p:spPr>
          <a:xfrm>
            <a:off x="57940" y="1687897"/>
            <a:ext cx="2012524" cy="153888"/>
          </a:xfrm>
          <a:prstGeom prst="rect">
            <a:avLst/>
          </a:prstGeom>
          <a:noFill/>
        </p:spPr>
        <p:txBody>
          <a:bodyPr wrap="square" lIns="0" tIns="0" rIns="0" bIns="0" rtlCol="0">
            <a:spAutoFit/>
          </a:bodyPr>
          <a:lstStyle/>
          <a:p>
            <a:pPr algn="ctr"/>
            <a:r>
              <a:rPr lang="en-GB" sz="1000" dirty="0">
                <a:solidFill>
                  <a:srgbClr val="000096"/>
                </a:solidFill>
                <a:latin typeface="Cambria" panose="02040503050406030204" pitchFamily="18" charset="0"/>
              </a:rPr>
              <a:t>positions of TCs (•) at 850 mm</a:t>
            </a:r>
          </a:p>
        </p:txBody>
      </p:sp>
      <p:cxnSp>
        <p:nvCxnSpPr>
          <p:cNvPr id="90" name="Gerader Verbinder 89"/>
          <p:cNvCxnSpPr/>
          <p:nvPr/>
        </p:nvCxnSpPr>
        <p:spPr>
          <a:xfrm>
            <a:off x="2705899" y="3645024"/>
            <a:ext cx="6274007"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56" name="Grafik 55"/>
          <p:cNvPicPr/>
          <p:nvPr/>
        </p:nvPicPr>
        <p:blipFill>
          <a:blip r:embed="rId5" cstate="print">
            <a:extLst>
              <a:ext uri="{28A0092B-C50C-407E-A947-70E740481C1C}">
                <a14:useLocalDpi xmlns:a14="http://schemas.microsoft.com/office/drawing/2010/main" val="0"/>
              </a:ext>
            </a:extLst>
          </a:blip>
          <a:stretch>
            <a:fillRect/>
          </a:stretch>
        </p:blipFill>
        <p:spPr>
          <a:xfrm>
            <a:off x="2771800" y="3864856"/>
            <a:ext cx="2840702" cy="1800200"/>
          </a:xfrm>
          <a:prstGeom prst="rect">
            <a:avLst/>
          </a:prstGeom>
        </p:spPr>
      </p:pic>
      <p:pic>
        <p:nvPicPr>
          <p:cNvPr id="57" name="Grafik 56"/>
          <p:cNvPicPr/>
          <p:nvPr/>
        </p:nvPicPr>
        <p:blipFill>
          <a:blip r:embed="rId6" cstate="print">
            <a:extLst>
              <a:ext uri="{28A0092B-C50C-407E-A947-70E740481C1C}">
                <a14:useLocalDpi xmlns:a14="http://schemas.microsoft.com/office/drawing/2010/main" val="0"/>
              </a:ext>
            </a:extLst>
          </a:blip>
          <a:stretch>
            <a:fillRect/>
          </a:stretch>
        </p:blipFill>
        <p:spPr>
          <a:xfrm>
            <a:off x="6313838" y="3741007"/>
            <a:ext cx="1994159" cy="1121817"/>
          </a:xfrm>
          <a:prstGeom prst="rect">
            <a:avLst/>
          </a:prstGeom>
        </p:spPr>
      </p:pic>
      <p:pic>
        <p:nvPicPr>
          <p:cNvPr id="58" name="Grafik 57"/>
          <p:cNvPicPr/>
          <p:nvPr/>
        </p:nvPicPr>
        <p:blipFill>
          <a:blip r:embed="rId7" cstate="print">
            <a:extLst>
              <a:ext uri="{28A0092B-C50C-407E-A947-70E740481C1C}">
                <a14:useLocalDpi xmlns:a14="http://schemas.microsoft.com/office/drawing/2010/main" val="0"/>
              </a:ext>
            </a:extLst>
          </a:blip>
          <a:stretch>
            <a:fillRect/>
          </a:stretch>
        </p:blipFill>
        <p:spPr>
          <a:xfrm>
            <a:off x="6308921" y="5028339"/>
            <a:ext cx="1999076" cy="1124439"/>
          </a:xfrm>
          <a:prstGeom prst="rect">
            <a:avLst/>
          </a:prstGeom>
        </p:spPr>
      </p:pic>
      <p:sp>
        <p:nvSpPr>
          <p:cNvPr id="59" name="Textfeld 2"/>
          <p:cNvSpPr txBox="1">
            <a:spLocks noChangeArrowheads="1"/>
          </p:cNvSpPr>
          <p:nvPr/>
        </p:nvSpPr>
        <p:spPr bwMode="auto">
          <a:xfrm>
            <a:off x="5741534" y="4833645"/>
            <a:ext cx="3279978" cy="209659"/>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oxidized FeCrAl precipitates (dark) in frozen </a:t>
            </a:r>
            <a:r>
              <a:rPr lang="en-US" sz="1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FeO</a:t>
            </a:r>
            <a:r>
              <a:rPr lang="en-US" sz="1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melt </a:t>
            </a: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(light)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feld 2"/>
          <p:cNvSpPr txBox="1">
            <a:spLocks noChangeArrowheads="1"/>
          </p:cNvSpPr>
          <p:nvPr/>
        </p:nvSpPr>
        <p:spPr bwMode="auto">
          <a:xfrm>
            <a:off x="4963493" y="6128911"/>
            <a:ext cx="4594702" cy="257679"/>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FeO</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melt </a:t>
            </a: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(light) penetrated between the grains of ZrO</a:t>
            </a:r>
            <a:r>
              <a:rPr lang="en-US" sz="1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pellet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feld 2"/>
          <p:cNvSpPr txBox="1">
            <a:spLocks noChangeArrowheads="1"/>
          </p:cNvSpPr>
          <p:nvPr/>
        </p:nvSpPr>
        <p:spPr bwMode="auto">
          <a:xfrm>
            <a:off x="2695231" y="5718126"/>
            <a:ext cx="3072219" cy="500865"/>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od 4 at 850 mm: interaction of melt with pellet</a:t>
            </a:r>
          </a:p>
          <a:p>
            <a:pPr algn="ctr">
              <a:lnSpc>
                <a:spcPct val="115000"/>
              </a:lnSpc>
              <a:spcAft>
                <a:spcPts val="0"/>
              </a:spcAft>
              <a:tabLst>
                <a:tab pos="540385" algn="l"/>
              </a:tabLst>
            </a:pPr>
            <a:r>
              <a:rPr lang="en-US" sz="1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thinning of cladding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2" name="Gerade Verbindung mit Pfeil 61"/>
          <p:cNvCxnSpPr>
            <a:endCxn id="57" idx="1"/>
          </p:cNvCxnSpPr>
          <p:nvPr/>
        </p:nvCxnSpPr>
        <p:spPr>
          <a:xfrm flipV="1">
            <a:off x="4420653" y="4301916"/>
            <a:ext cx="1893185" cy="49872"/>
          </a:xfrm>
          <a:prstGeom prst="straightConnector1">
            <a:avLst/>
          </a:prstGeom>
          <a:ln w="1270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endCxn id="58" idx="1"/>
          </p:cNvCxnSpPr>
          <p:nvPr/>
        </p:nvCxnSpPr>
        <p:spPr>
          <a:xfrm>
            <a:off x="4077959" y="4824826"/>
            <a:ext cx="2230962" cy="765733"/>
          </a:xfrm>
          <a:prstGeom prst="straightConnector1">
            <a:avLst/>
          </a:prstGeom>
          <a:ln w="1270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pic>
        <p:nvPicPr>
          <p:cNvPr id="69" name="Grafik 68"/>
          <p:cNvPicPr/>
          <p:nvPr/>
        </p:nvPicPr>
        <p:blipFill>
          <a:blip r:embed="rId8" cstate="print">
            <a:extLst>
              <a:ext uri="{28A0092B-C50C-407E-A947-70E740481C1C}">
                <a14:useLocalDpi xmlns:a14="http://schemas.microsoft.com/office/drawing/2010/main" val="0"/>
              </a:ext>
            </a:extLst>
          </a:blip>
          <a:stretch>
            <a:fillRect/>
          </a:stretch>
        </p:blipFill>
        <p:spPr>
          <a:xfrm>
            <a:off x="2739851" y="873759"/>
            <a:ext cx="2557229" cy="2557229"/>
          </a:xfrm>
          <a:prstGeom prst="rect">
            <a:avLst/>
          </a:prstGeom>
        </p:spPr>
      </p:pic>
      <p:pic>
        <p:nvPicPr>
          <p:cNvPr id="91" name="Grafik 90"/>
          <p:cNvPicPr/>
          <p:nvPr/>
        </p:nvPicPr>
        <p:blipFill>
          <a:blip r:embed="rId9" cstate="print">
            <a:extLst>
              <a:ext uri="{28A0092B-C50C-407E-A947-70E740481C1C}">
                <a14:useLocalDpi xmlns:a14="http://schemas.microsoft.com/office/drawing/2010/main" val="0"/>
              </a:ext>
            </a:extLst>
          </a:blip>
          <a:stretch>
            <a:fillRect/>
          </a:stretch>
        </p:blipFill>
        <p:spPr>
          <a:xfrm>
            <a:off x="5884433" y="873759"/>
            <a:ext cx="1566277" cy="2701776"/>
          </a:xfrm>
          <a:prstGeom prst="rect">
            <a:avLst/>
          </a:prstGeom>
          <a:ln w="12700">
            <a:solidFill>
              <a:srgbClr val="FF0000"/>
            </a:solidFill>
          </a:ln>
        </p:spPr>
      </p:pic>
      <p:sp>
        <p:nvSpPr>
          <p:cNvPr id="92" name="Textfeld 2"/>
          <p:cNvSpPr txBox="1">
            <a:spLocks noChangeArrowheads="1"/>
          </p:cNvSpPr>
          <p:nvPr/>
        </p:nvSpPr>
        <p:spPr bwMode="auto">
          <a:xfrm>
            <a:off x="7536620" y="3113901"/>
            <a:ext cx="1296144" cy="197712"/>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porous</a:t>
            </a:r>
            <a:r>
              <a:rPr lang="de-DE"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part of</a:t>
            </a:r>
            <a:r>
              <a:rPr lang="de-DE"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pellet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feld 2"/>
          <p:cNvSpPr txBox="1">
            <a:spLocks noChangeArrowheads="1"/>
          </p:cNvSpPr>
          <p:nvPr/>
        </p:nvSpPr>
        <p:spPr bwMode="auto">
          <a:xfrm>
            <a:off x="7493654" y="1228683"/>
            <a:ext cx="1291064" cy="342782"/>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residual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40385" algn="l"/>
              </a:tabLst>
            </a:pP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metal</a:t>
            </a:r>
            <a:r>
              <a:rPr lang="de-DE"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cladding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feld 2"/>
          <p:cNvSpPr txBox="1">
            <a:spLocks noChangeArrowheads="1"/>
          </p:cNvSpPr>
          <p:nvPr/>
        </p:nvSpPr>
        <p:spPr bwMode="auto">
          <a:xfrm>
            <a:off x="7260844" y="2177298"/>
            <a:ext cx="1906166" cy="314908"/>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FeO melt </a:t>
            </a: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with</a:t>
            </a:r>
          </a:p>
          <a:p>
            <a:pPr algn="ctr">
              <a:lnSpc>
                <a:spcPct val="115000"/>
              </a:lnSpc>
              <a:spcAft>
                <a:spcPts val="0"/>
              </a:spcAft>
              <a:tabLst>
                <a:tab pos="540385" algn="l"/>
              </a:tabLst>
            </a:pP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(FeCrAl)O</a:t>
            </a:r>
            <a:r>
              <a:rPr lang="en-US" sz="1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1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precipitates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feld 2"/>
          <p:cNvSpPr txBox="1">
            <a:spLocks noChangeArrowheads="1"/>
          </p:cNvSpPr>
          <p:nvPr/>
        </p:nvSpPr>
        <p:spPr bwMode="auto">
          <a:xfrm>
            <a:off x="7812360" y="2700128"/>
            <a:ext cx="792088" cy="216024"/>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FeO</a:t>
            </a:r>
            <a:r>
              <a:rPr lang="de-DE"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melt</a:t>
            </a:r>
            <a:endParaRPr lang="de-DE"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6" name="Textfeld 2"/>
          <p:cNvSpPr txBox="1">
            <a:spLocks noChangeArrowheads="1"/>
          </p:cNvSpPr>
          <p:nvPr/>
        </p:nvSpPr>
        <p:spPr bwMode="auto">
          <a:xfrm>
            <a:off x="7506934" y="1699365"/>
            <a:ext cx="1542904" cy="376557"/>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two layers of oxidized inner surface of</a:t>
            </a:r>
            <a:r>
              <a:rPr lang="de-DE"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cladding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feld 2"/>
          <p:cNvSpPr txBox="1">
            <a:spLocks noChangeArrowheads="1"/>
          </p:cNvSpPr>
          <p:nvPr/>
        </p:nvSpPr>
        <p:spPr bwMode="auto">
          <a:xfrm>
            <a:off x="7450710" y="850104"/>
            <a:ext cx="1434574" cy="219983"/>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thin Al</a:t>
            </a:r>
            <a:r>
              <a:rPr lang="en-US" sz="1000" b="1"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1000" b="1"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layer 2.5 µm</a:t>
            </a:r>
            <a:endParaRPr lang="de-DE" sz="10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Gerader Verbinder 97"/>
          <p:cNvCxnSpPr/>
          <p:nvPr/>
        </p:nvCxnSpPr>
        <p:spPr>
          <a:xfrm>
            <a:off x="7493654" y="1070087"/>
            <a:ext cx="1486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7506934" y="1694877"/>
            <a:ext cx="1486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7535260" y="2094294"/>
            <a:ext cx="1486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7523733" y="2680802"/>
            <a:ext cx="1486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7535260" y="2990211"/>
            <a:ext cx="1486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7493654" y="850104"/>
            <a:ext cx="1486252"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feld 2"/>
          <p:cNvSpPr txBox="1">
            <a:spLocks noChangeArrowheads="1"/>
          </p:cNvSpPr>
          <p:nvPr/>
        </p:nvSpPr>
        <p:spPr bwMode="auto">
          <a:xfrm>
            <a:off x="2482355" y="3430988"/>
            <a:ext cx="3072219" cy="144547"/>
          </a:xfrm>
          <a:prstGeom prst="rect">
            <a:avLst/>
          </a:prstGeom>
          <a:noFill/>
          <a:ln w="9525">
            <a:noFill/>
            <a:miter lim="800000"/>
            <a:headEnd/>
            <a:tailEnd/>
          </a:ln>
        </p:spPr>
        <p:txBody>
          <a:bodyPr rot="0" vert="horz" wrap="square" lIns="0" tIns="0" rIns="0" bIns="0" anchor="t" anchorCtr="0">
            <a:noAutofit/>
          </a:bodyPr>
          <a:lstStyle/>
          <a:p>
            <a:pPr algn="ctr">
              <a:lnSpc>
                <a:spcPct val="115000"/>
              </a:lnSpc>
              <a:spcAft>
                <a:spcPts val="0"/>
              </a:spcAft>
              <a:tabLst>
                <a:tab pos="540385" algn="l"/>
              </a:tabLst>
            </a:pPr>
            <a:r>
              <a:rPr lang="en-US" sz="1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od 1 at 750 mm</a:t>
            </a:r>
            <a:r>
              <a:rPr lang="en-US" sz="1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melt interaction with cladding</a:t>
            </a:r>
            <a:endPar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 name="Rechteck 104"/>
          <p:cNvSpPr/>
          <p:nvPr/>
        </p:nvSpPr>
        <p:spPr>
          <a:xfrm rot="19017070">
            <a:off x="4502048" y="1256571"/>
            <a:ext cx="336550" cy="23114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89975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832141269"/>
              </p:ext>
            </p:extLst>
          </p:nvPr>
        </p:nvGraphicFramePr>
        <p:xfrm>
          <a:off x="158147" y="692696"/>
          <a:ext cx="8806340" cy="5015280"/>
        </p:xfrm>
        <a:graphic>
          <a:graphicData uri="http://schemas.openxmlformats.org/drawingml/2006/table">
            <a:tbl>
              <a:tblPr firstRow="1" firstCol="1" bandRow="1">
                <a:tableStyleId>{F5AB1C69-6EDB-4FF4-983F-18BD219EF322}</a:tableStyleId>
              </a:tblPr>
              <a:tblGrid>
                <a:gridCol w="4403170">
                  <a:extLst>
                    <a:ext uri="{9D8B030D-6E8A-4147-A177-3AD203B41FA5}">
                      <a16:colId xmlns:a16="http://schemas.microsoft.com/office/drawing/2014/main" val="4162750090"/>
                    </a:ext>
                  </a:extLst>
                </a:gridCol>
                <a:gridCol w="4403170">
                  <a:extLst>
                    <a:ext uri="{9D8B030D-6E8A-4147-A177-3AD203B41FA5}">
                      <a16:colId xmlns:a16="http://schemas.microsoft.com/office/drawing/2014/main" val="1247671637"/>
                    </a:ext>
                  </a:extLst>
                </a:gridCol>
              </a:tblGrid>
              <a:tr h="2340000">
                <a:tc>
                  <a:txBody>
                    <a:bodyPr/>
                    <a:lstStyle/>
                    <a:p>
                      <a:pPr algn="ctr">
                        <a:spcBef>
                          <a:spcPts val="5"/>
                        </a:spcBef>
                        <a:spcAft>
                          <a:spcPts val="0"/>
                        </a:spcAft>
                      </a:pPr>
                      <a:endParaRPr lang="en-US" sz="11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5717712"/>
                  </a:ext>
                </a:extLst>
              </a:tr>
              <a:tr h="144000">
                <a:tc>
                  <a:txBody>
                    <a:bodyPr/>
                    <a:lstStyle/>
                    <a:p>
                      <a:pPr algn="ctr">
                        <a:spcBef>
                          <a:spcPts val="5"/>
                        </a:spcBef>
                        <a:spcAft>
                          <a:spcPts val="0"/>
                        </a:spcAft>
                      </a:pPr>
                      <a:r>
                        <a:rPr lang="en-GB" sz="1100" b="0" dirty="0">
                          <a:solidFill>
                            <a:schemeClr val="tx1"/>
                          </a:solidFill>
                          <a:effectLst/>
                          <a:latin typeface="Times New Roman" panose="02020603050405020304" pitchFamily="18" charset="0"/>
                          <a:cs typeface="Times New Roman" panose="02020603050405020304" pitchFamily="18" charset="0"/>
                        </a:rPr>
                        <a:t>Axial temperature profiles before quench</a:t>
                      </a: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Temperature progress for internal rods at 950 mm</a:t>
                      </a: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115272"/>
                  </a:ext>
                </a:extLst>
              </a:tr>
              <a:tr h="2340000">
                <a:tc>
                  <a:txBody>
                    <a:bodyPr/>
                    <a:lstStyle/>
                    <a:p>
                      <a:pPr algn="ctr">
                        <a:spcBef>
                          <a:spcPts val="5"/>
                        </a:spcBef>
                        <a:spcAft>
                          <a:spcPts val="0"/>
                        </a:spcAft>
                      </a:pP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752005"/>
                  </a:ext>
                </a:extLst>
              </a:tr>
              <a:tr h="144000">
                <a:tc>
                  <a:txBody>
                    <a:bodyPr/>
                    <a:lstStyle/>
                    <a:p>
                      <a:pPr algn="ctr">
                        <a:spcBef>
                          <a:spcPts val="5"/>
                        </a:spcBef>
                        <a:spcAft>
                          <a:spcPts val="0"/>
                        </a:spcAft>
                      </a:pPr>
                      <a:r>
                        <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Temperature progress for external rods at 950</a:t>
                      </a:r>
                      <a:r>
                        <a:rPr lang="en-US" sz="1100" b="0" baseline="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mm</a:t>
                      </a:r>
                      <a:endPar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5"/>
                        </a:spcBef>
                        <a:spcAft>
                          <a:spcPts val="0"/>
                        </a:spcAft>
                      </a:pPr>
                      <a:r>
                        <a:rPr lang="en-US" sz="1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Temperature progress for shroud at 950 mm</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934460"/>
                  </a:ext>
                </a:extLst>
              </a:tr>
            </a:tbl>
          </a:graphicData>
        </a:graphic>
      </p:graphicFrame>
      <p:pic>
        <p:nvPicPr>
          <p:cNvPr id="1028" name="Grafik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18637"/>
            <a:ext cx="2828925" cy="2278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Grafik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18637"/>
            <a:ext cx="4176464" cy="227831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219046"/>
            <a:ext cx="4176464" cy="2278315"/>
          </a:xfrm>
          <a:prstGeom prst="rect">
            <a:avLst/>
          </a:prstGeom>
          <a:noFill/>
          <a:ln>
            <a:noFill/>
          </a:ln>
        </p:spPr>
      </p:pic>
      <p:pic>
        <p:nvPicPr>
          <p:cNvPr id="9" name="Grafik 8"/>
          <p:cNvPicPr/>
          <p:nvPr/>
        </p:nvPicPr>
        <p:blipFill>
          <a:blip r:embed="rId5">
            <a:extLst>
              <a:ext uri="{28A0092B-C50C-407E-A947-70E740481C1C}">
                <a14:useLocalDpi xmlns:a14="http://schemas.microsoft.com/office/drawing/2010/main" val="0"/>
              </a:ext>
            </a:extLst>
          </a:blip>
          <a:srcRect/>
          <a:stretch>
            <a:fillRect/>
          </a:stretch>
        </p:blipFill>
        <p:spPr bwMode="auto">
          <a:xfrm>
            <a:off x="297830" y="3219045"/>
            <a:ext cx="4176464" cy="2278315"/>
          </a:xfrm>
          <a:prstGeom prst="rect">
            <a:avLst/>
          </a:prstGeom>
          <a:noFill/>
          <a:ln>
            <a:noFill/>
          </a:ln>
        </p:spPr>
      </p:pic>
      <p:sp>
        <p:nvSpPr>
          <p:cNvPr id="10" name="Rectangle 22"/>
          <p:cNvSpPr>
            <a:spLocks noChangeArrowheads="1"/>
          </p:cNvSpPr>
          <p:nvPr/>
        </p:nvSpPr>
        <p:spPr bwMode="auto">
          <a:xfrm>
            <a:off x="852905" y="190393"/>
            <a:ext cx="7416824" cy="3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b="1" dirty="0">
                <a:solidFill>
                  <a:srgbClr val="008080"/>
                </a:solidFill>
                <a:latin typeface="Times New Roman" panose="02020603050405020304" pitchFamily="18" charset="0"/>
                <a:cs typeface="Times New Roman" panose="02020603050405020304" pitchFamily="18" charset="0"/>
              </a:rPr>
              <a:t>QUENCH-19: Comparison of calculated and </a:t>
            </a:r>
            <a:r>
              <a:rPr lang="en-US" b="1" dirty="0">
                <a:solidFill>
                  <a:srgbClr val="FF0000"/>
                </a:solidFill>
                <a:latin typeface="Times New Roman" panose="02020603050405020304" pitchFamily="18" charset="0"/>
                <a:cs typeface="Times New Roman" panose="02020603050405020304" pitchFamily="18" charset="0"/>
              </a:rPr>
              <a:t>experimental</a:t>
            </a:r>
            <a:r>
              <a:rPr lang="en-US" b="1" dirty="0">
                <a:solidFill>
                  <a:srgbClr val="008080"/>
                </a:solidFill>
                <a:latin typeface="Times New Roman" panose="02020603050405020304" pitchFamily="18" charset="0"/>
                <a:cs typeface="Times New Roman" panose="02020603050405020304" pitchFamily="18" charset="0"/>
              </a:rPr>
              <a:t> temperatures</a:t>
            </a:r>
          </a:p>
        </p:txBody>
      </p:sp>
      <p:sp>
        <p:nvSpPr>
          <p:cNvPr id="11" name="Rectangle 22"/>
          <p:cNvSpPr>
            <a:spLocks noChangeArrowheads="1"/>
          </p:cNvSpPr>
          <p:nvPr/>
        </p:nvSpPr>
        <p:spPr bwMode="auto">
          <a:xfrm>
            <a:off x="1259632" y="5767776"/>
            <a:ext cx="7121232" cy="507375"/>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defTabSz="757238" eaLnBrk="0" hangingPunct="0"/>
            <a:r>
              <a:rPr lang="en-US" sz="1400" dirty="0">
                <a:solidFill>
                  <a:srgbClr val="060074"/>
                </a:solidFill>
                <a:latin typeface="Times New Roman" panose="02020603050405020304" pitchFamily="18" charset="0"/>
                <a:cs typeface="Times New Roman" panose="02020603050405020304" pitchFamily="18" charset="0"/>
              </a:rPr>
              <a:t>Overestimation of temperatures for all codes - satisfactory for the first and second groups of rods</a:t>
            </a:r>
          </a:p>
          <a:p>
            <a:pPr defTabSz="757238" eaLnBrk="0" hangingPunct="0"/>
            <a:r>
              <a:rPr lang="en-US" sz="1400" dirty="0">
                <a:solidFill>
                  <a:srgbClr val="060074"/>
                </a:solidFill>
                <a:latin typeface="Times New Roman" panose="02020603050405020304" pitchFamily="18" charset="0"/>
                <a:cs typeface="Times New Roman" panose="02020603050405020304" pitchFamily="18" charset="0"/>
              </a:rPr>
              <a:t>and significantly overestimated for the shroud.</a:t>
            </a:r>
            <a:endParaRPr lang="en-GB" sz="1400" dirty="0">
              <a:solidFill>
                <a:srgbClr val="0600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10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22"/>
              <p:cNvSpPr>
                <a:spLocks noChangeArrowheads="1"/>
              </p:cNvSpPr>
              <p:nvPr/>
            </p:nvSpPr>
            <p:spPr bwMode="auto">
              <a:xfrm>
                <a:off x="251520" y="758538"/>
                <a:ext cx="8640960" cy="5676995"/>
              </a:xfrm>
              <a:prstGeom prst="rect">
                <a:avLst/>
              </a:prstGeom>
              <a:noFill/>
              <a:ln w="6350">
                <a:noFill/>
                <a:miter lim="800000"/>
                <a:headEnd type="none" w="sm" len="sm"/>
                <a:tailEnd type="none" w="sm" len="sm"/>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lIns="75749" tIns="37874" rIns="75749" bIns="37874">
                <a:spAutoFit/>
              </a:bodyPr>
              <a:lstStyle/>
              <a:p>
                <a:r>
                  <a:rPr lang="en-US" dirty="0">
                    <a:solidFill>
                      <a:srgbClr val="002060"/>
                    </a:solidFill>
                    <a:latin typeface="Times New Roman" panose="02020603050405020304" pitchFamily="18" charset="0"/>
                    <a:cs typeface="Times New Roman" panose="02020603050405020304" pitchFamily="18" charset="0"/>
                  </a:rPr>
                  <a:t>For the </a:t>
                </a:r>
                <a:r>
                  <a:rPr lang="en-US" u="sng" dirty="0">
                    <a:solidFill>
                      <a:srgbClr val="002060"/>
                    </a:solidFill>
                    <a:latin typeface="Times New Roman" panose="02020603050405020304" pitchFamily="18" charset="0"/>
                    <a:cs typeface="Times New Roman" panose="02020603050405020304" pitchFamily="18" charset="0"/>
                  </a:rPr>
                  <a:t>cladding FeCrAl-B136Y3</a:t>
                </a:r>
                <a:r>
                  <a:rPr lang="en-US" dirty="0">
                    <a:solidFill>
                      <a:srgbClr val="002060"/>
                    </a:solidFill>
                    <a:latin typeface="Times New Roman" panose="02020603050405020304" pitchFamily="18" charset="0"/>
                    <a:cs typeface="Times New Roman" panose="02020603050405020304" pitchFamily="18" charset="0"/>
                  </a:rPr>
                  <a:t> alloy derived from the data published in [</a:t>
                </a:r>
                <a:r>
                  <a:rPr lang="en-US" dirty="0">
                    <a:solidFill>
                      <a:srgbClr val="002060"/>
                    </a:solidFill>
                    <a:latin typeface="Times New Roman" panose="02020603050405020304" pitchFamily="18" charset="0"/>
                    <a:cs typeface="Times New Roman" panose="02020603050405020304" pitchFamily="18" charset="0"/>
                    <a:hlinkClick r:id="rId2"/>
                  </a:rPr>
                  <a:t>https://doi.org/10.1016/j.jnucmat.2022.153696</a:t>
                </a:r>
                <a:r>
                  <a:rPr lang="en-US" dirty="0">
                    <a:solidFill>
                      <a:srgbClr val="002060"/>
                    </a:solidFill>
                    <a:latin typeface="Times New Roman" panose="02020603050405020304" pitchFamily="18" charset="0"/>
                    <a:cs typeface="Times New Roman" panose="02020603050405020304" pitchFamily="18" charset="0"/>
                  </a:rPr>
                  <a:t>, KIT, 2022]:</a:t>
                </a:r>
              </a:p>
              <a:p>
                <a:r>
                  <a:rPr lang="en-US" dirty="0">
                    <a:solidFill>
                      <a:srgbClr val="002060"/>
                    </a:solidFill>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𝐾</m:t>
                        </m:r>
                      </m:e>
                      <m:sub>
                        <m:r>
                          <a:rPr lang="en-US" i="1">
                            <a:solidFill>
                              <a:srgbClr val="002060"/>
                            </a:solidFill>
                            <a:latin typeface="Cambria Math" panose="02040503050406030204" pitchFamily="18" charset="0"/>
                          </a:rPr>
                          <m:t>𝐾𝐼𝑇</m:t>
                        </m:r>
                      </m:sub>
                    </m:sSub>
                    <m:r>
                      <a:rPr lang="en-US" i="1">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𝑔</m:t>
                            </m:r>
                          </m:e>
                          <m:sup>
                            <m:r>
                              <a:rPr lang="en-US" i="1">
                                <a:solidFill>
                                  <a:srgbClr val="002060"/>
                                </a:solidFill>
                                <a:latin typeface="Cambria Math" panose="02040503050406030204" pitchFamily="18" charset="0"/>
                              </a:rPr>
                              <m:t>2</m:t>
                            </m:r>
                          </m:sup>
                        </m:sSup>
                      </m:num>
                      <m:den>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𝑐𝑚</m:t>
                            </m:r>
                          </m:e>
                          <m:sup>
                            <m:r>
                              <a:rPr lang="en-US" i="1">
                                <a:solidFill>
                                  <a:srgbClr val="002060"/>
                                </a:solidFill>
                                <a:latin typeface="Cambria Math" panose="02040503050406030204" pitchFamily="18" charset="0"/>
                              </a:rPr>
                              <m:t>4</m:t>
                            </m:r>
                          </m:sup>
                        </m:sSup>
                        <m:r>
                          <a:rPr lang="en-US" i="1">
                            <a:solidFill>
                              <a:srgbClr val="002060"/>
                            </a:solidFill>
                            <a:latin typeface="Cambria Math" panose="02040503050406030204" pitchFamily="18" charset="0"/>
                          </a:rPr>
                          <m:t>𝑠</m:t>
                        </m:r>
                      </m:den>
                    </m:f>
                    <m:r>
                      <a:rPr lang="en-US" i="1">
                        <a:solidFill>
                          <a:srgbClr val="002060"/>
                        </a:solidFill>
                        <a:latin typeface="Cambria Math" panose="02040503050406030204" pitchFamily="18" charset="0"/>
                      </a:rPr>
                      <m:t>]</m:t>
                    </m:r>
                    <m:r>
                      <a:rPr lang="en-US">
                        <a:solidFill>
                          <a:srgbClr val="002060"/>
                        </a:solidFill>
                        <a:latin typeface="Cambria Math" panose="02040503050406030204" pitchFamily="18" charset="0"/>
                      </a:rPr>
                      <m:t>=</m:t>
                    </m:r>
                    <m:d>
                      <m:dPr>
                        <m:begChr m:val="{"/>
                        <m:endChr m:val=""/>
                        <m:ctrlPr>
                          <a:rPr lang="en-US" i="1">
                            <a:solidFill>
                              <a:srgbClr val="002060"/>
                            </a:solidFill>
                            <a:latin typeface="Cambria Math" panose="02040503050406030204" pitchFamily="18" charset="0"/>
                          </a:rPr>
                        </m:ctrlPr>
                      </m:dPr>
                      <m:e>
                        <m:eqArr>
                          <m:eqArrPr>
                            <m:ctrlPr>
                              <a:rPr lang="en-US" i="1">
                                <a:solidFill>
                                  <a:srgbClr val="002060"/>
                                </a:solidFill>
                                <a:latin typeface="Cambria Math" panose="02040503050406030204" pitchFamily="18" charset="0"/>
                              </a:rPr>
                            </m:ctrlPr>
                          </m:eqArr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𝐴</m:t>
                                </m:r>
                              </m:e>
                              <m:sub>
                                <m:r>
                                  <a:rPr lang="en-US" i="1">
                                    <a:solidFill>
                                      <a:srgbClr val="002060"/>
                                    </a:solidFill>
                                    <a:latin typeface="Cambria Math" panose="02040503050406030204" pitchFamily="18" charset="0"/>
                                  </a:rPr>
                                  <m:t>𝐿</m:t>
                                </m:r>
                              </m:sub>
                            </m:sSub>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exp</m:t>
                                </m:r>
                              </m:fName>
                              <m:e>
                                <m:d>
                                  <m:dPr>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𝐿</m:t>
                                            </m:r>
                                          </m:sub>
                                        </m:sSub>
                                      </m:num>
                                      <m:den>
                                        <m:r>
                                          <a:rPr lang="en-US" i="1">
                                            <a:solidFill>
                                              <a:srgbClr val="002060"/>
                                            </a:solidFill>
                                            <a:latin typeface="Cambria Math" panose="02040503050406030204" pitchFamily="18" charset="0"/>
                                          </a:rPr>
                                          <m:t>𝑅𝑇</m:t>
                                        </m:r>
                                      </m:den>
                                    </m:f>
                                  </m:e>
                                </m:d>
                              </m:e>
                            </m:func>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&amp;873</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&lt;</m:t>
                            </m:r>
                            <m:r>
                              <a:rPr lang="en-US" i="1">
                                <a:solidFill>
                                  <a:srgbClr val="002060"/>
                                </a:solidFill>
                                <a:latin typeface="Cambria Math" panose="02040503050406030204" pitchFamily="18" charset="0"/>
                              </a:rPr>
                              <m:t>𝑇</m:t>
                            </m:r>
                            <m:r>
                              <a:rPr lang="en-US">
                                <a:solidFill>
                                  <a:srgbClr val="002060"/>
                                </a:solidFill>
                                <a:latin typeface="Cambria Math" panose="02040503050406030204" pitchFamily="18" charset="0"/>
                              </a:rPr>
                              <m:t>&lt;1173</m:t>
                            </m:r>
                            <m:r>
                              <a:rPr lang="en-US" i="1">
                                <a:solidFill>
                                  <a:srgbClr val="002060"/>
                                </a:solidFill>
                                <a:latin typeface="Cambria Math" panose="02040503050406030204" pitchFamily="18" charset="0"/>
                              </a:rPr>
                              <m:t> </m:t>
                            </m:r>
                            <m:r>
                              <m:rPr>
                                <m:sty m:val="p"/>
                              </m:rPr>
                              <a:rPr lang="en-US">
                                <a:solidFill>
                                  <a:srgbClr val="002060"/>
                                </a:solidFill>
                                <a:latin typeface="Cambria Math" panose="02040503050406030204" pitchFamily="18" charset="0"/>
                              </a:rPr>
                              <m:t>K</m:t>
                            </m:r>
                            <m:r>
                              <a:rPr lang="en-US">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𝑡𝑟𝑎𝑛𝑠𝑖𝑒𝑛𝑡</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𝑎𝑙𝑢𝑚𝑖𝑛𝑎</m:t>
                            </m:r>
                            <m:r>
                              <a:rPr lang="en-US">
                                <a:solidFill>
                                  <a:srgbClr val="002060"/>
                                </a:solidFill>
                                <a:latin typeface="Cambria Math" panose="02040503050406030204" pitchFamily="18" charset="0"/>
                              </a:rPr>
                              <m:t>)</m:t>
                            </m:r>
                          </m:e>
                          <m:e>
                            <m:r>
                              <a:rPr lang="en-US" i="1">
                                <a:solidFill>
                                  <a:srgbClr val="002060"/>
                                </a:solidFill>
                                <a:latin typeface="Cambria Math" panose="02040503050406030204" pitchFamily="18" charset="0"/>
                              </a:rPr>
                              <m:t>4.69∙</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10</m:t>
                                </m:r>
                              </m:e>
                              <m:sup>
                                <m:r>
                                  <a:rPr lang="en-US" i="1">
                                    <a:solidFill>
                                      <a:srgbClr val="002060"/>
                                    </a:solidFill>
                                    <a:latin typeface="Cambria Math" panose="02040503050406030204" pitchFamily="18" charset="0"/>
                                  </a:rPr>
                                  <m:t>−14</m:t>
                                </m:r>
                              </m:sup>
                            </m:sSup>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1173</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𝑇</m:t>
                            </m:r>
                            <m:r>
                              <a:rPr lang="en-US">
                                <a:solidFill>
                                  <a:srgbClr val="002060"/>
                                </a:solidFill>
                                <a:latin typeface="Cambria Math" panose="02040503050406030204" pitchFamily="18" charset="0"/>
                              </a:rPr>
                              <m:t>≤1273</m:t>
                            </m:r>
                            <m:r>
                              <a:rPr lang="en-US" i="1">
                                <a:solidFill>
                                  <a:srgbClr val="002060"/>
                                </a:solidFill>
                                <a:latin typeface="Cambria Math" panose="02040503050406030204" pitchFamily="18" charset="0"/>
                              </a:rPr>
                              <m:t> </m:t>
                            </m:r>
                            <m:r>
                              <m:rPr>
                                <m:sty m:val="p"/>
                              </m:rPr>
                              <a:rPr lang="en-US">
                                <a:solidFill>
                                  <a:srgbClr val="002060"/>
                                </a:solidFill>
                                <a:latin typeface="Cambria Math" panose="02040503050406030204" pitchFamily="18" charset="0"/>
                              </a:rPr>
                              <m:t>K</m:t>
                            </m:r>
                          </m:e>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𝐴</m:t>
                                </m:r>
                              </m:e>
                              <m:sub>
                                <m:r>
                                  <a:rPr lang="en-US" i="1">
                                    <a:solidFill>
                                      <a:srgbClr val="002060"/>
                                    </a:solidFill>
                                    <a:latin typeface="Cambria Math" panose="02040503050406030204" pitchFamily="18" charset="0"/>
                                  </a:rPr>
                                  <m:t>𝐻</m:t>
                                </m:r>
                              </m:sub>
                            </m:sSub>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exp</m:t>
                                </m:r>
                              </m:fName>
                              <m:e>
                                <m:d>
                                  <m:dPr>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𝐻</m:t>
                                            </m:r>
                                          </m:sub>
                                        </m:sSub>
                                      </m:num>
                                      <m:den>
                                        <m:r>
                                          <a:rPr lang="en-US" i="1">
                                            <a:solidFill>
                                              <a:srgbClr val="002060"/>
                                            </a:solidFill>
                                            <a:latin typeface="Cambria Math" panose="02040503050406030204" pitchFamily="18" charset="0"/>
                                          </a:rPr>
                                          <m:t>𝑅𝑇</m:t>
                                        </m:r>
                                      </m:den>
                                    </m:f>
                                  </m:e>
                                </m:d>
                              </m:e>
                            </m:func>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&amp;1273</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&lt;</m:t>
                            </m:r>
                            <m:r>
                              <a:rPr lang="en-US" i="1">
                                <a:solidFill>
                                  <a:srgbClr val="002060"/>
                                </a:solidFill>
                                <a:latin typeface="Cambria Math" panose="02040503050406030204" pitchFamily="18" charset="0"/>
                              </a:rPr>
                              <m:t>𝑇</m:t>
                            </m:r>
                            <m:r>
                              <a:rPr lang="en-US">
                                <a:solidFill>
                                  <a:srgbClr val="002060"/>
                                </a:solidFill>
                                <a:latin typeface="Cambria Math" panose="02040503050406030204" pitchFamily="18" charset="0"/>
                              </a:rPr>
                              <m:t>&lt;1648</m:t>
                            </m:r>
                            <m:r>
                              <a:rPr lang="en-US" i="1">
                                <a:solidFill>
                                  <a:srgbClr val="002060"/>
                                </a:solidFill>
                                <a:latin typeface="Cambria Math" panose="02040503050406030204" pitchFamily="18" charset="0"/>
                              </a:rPr>
                              <m:t> </m:t>
                            </m:r>
                            <m:r>
                              <m:rPr>
                                <m:sty m:val="p"/>
                              </m:rPr>
                              <a:rPr lang="en-US">
                                <a:solidFill>
                                  <a:srgbClr val="002060"/>
                                </a:solidFill>
                                <a:latin typeface="Cambria Math" panose="02040503050406030204" pitchFamily="18" charset="0"/>
                              </a:rPr>
                              <m:t>K</m:t>
                            </m:r>
                            <m:r>
                              <a:rPr lang="en-US">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𝛼</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𝑎𝑙𝑢𝑚𝑖𝑛𝑎</m:t>
                            </m:r>
                            <m:r>
                              <a:rPr lang="en-US">
                                <a:solidFill>
                                  <a:srgbClr val="002060"/>
                                </a:solidFill>
                                <a:latin typeface="Cambria Math" panose="02040503050406030204" pitchFamily="18" charset="0"/>
                              </a:rPr>
                              <m:t>)</m:t>
                            </m:r>
                          </m:e>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𝐴</m:t>
                                </m:r>
                              </m:e>
                              <m:sub>
                                <m:r>
                                  <a:rPr lang="en-US" i="1">
                                    <a:solidFill>
                                      <a:srgbClr val="002060"/>
                                    </a:solidFill>
                                    <a:latin typeface="Cambria Math" panose="02040503050406030204" pitchFamily="18" charset="0"/>
                                  </a:rPr>
                                  <m:t>𝐹𝑒</m:t>
                                </m:r>
                              </m:sub>
                            </m:sSub>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exp</m:t>
                                </m:r>
                              </m:fName>
                              <m:e>
                                <m:d>
                                  <m:dPr>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𝐹𝑒</m:t>
                                            </m:r>
                                          </m:sub>
                                        </m:sSub>
                                      </m:num>
                                      <m:den>
                                        <m:r>
                                          <a:rPr lang="en-US" i="1">
                                            <a:solidFill>
                                              <a:srgbClr val="002060"/>
                                            </a:solidFill>
                                            <a:latin typeface="Cambria Math" panose="02040503050406030204" pitchFamily="18" charset="0"/>
                                          </a:rPr>
                                          <m:t>𝑅𝑇</m:t>
                                        </m:r>
                                      </m:den>
                                    </m:f>
                                  </m:e>
                                </m:d>
                              </m:e>
                            </m:func>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&amp;</m:t>
                            </m:r>
                            <m:r>
                              <a:rPr lang="en-US" i="1">
                                <a:solidFill>
                                  <a:srgbClr val="002060"/>
                                </a:solidFill>
                                <a:latin typeface="Cambria Math" panose="02040503050406030204" pitchFamily="18" charset="0"/>
                              </a:rPr>
                              <m:t>𝑇</m:t>
                            </m:r>
                            <m:r>
                              <a:rPr lang="en-US">
                                <a:solidFill>
                                  <a:srgbClr val="002060"/>
                                </a:solidFill>
                                <a:latin typeface="Cambria Math" panose="02040503050406030204" pitchFamily="18" charset="0"/>
                              </a:rPr>
                              <m:t>≥1648</m:t>
                            </m:r>
                            <m:r>
                              <a:rPr lang="en-US" i="1">
                                <a:solidFill>
                                  <a:srgbClr val="002060"/>
                                </a:solidFill>
                                <a:latin typeface="Cambria Math" panose="02040503050406030204" pitchFamily="18" charset="0"/>
                              </a:rPr>
                              <m:t> </m:t>
                            </m:r>
                            <m:r>
                              <m:rPr>
                                <m:sty m:val="p"/>
                              </m:rPr>
                              <a:rPr lang="en-US">
                                <a:solidFill>
                                  <a:srgbClr val="002060"/>
                                </a:solidFill>
                                <a:latin typeface="Cambria Math" panose="02040503050406030204" pitchFamily="18" charset="0"/>
                              </a:rPr>
                              <m:t>K</m:t>
                            </m:r>
                            <m:r>
                              <a:rPr lang="en-US" i="1">
                                <a:solidFill>
                                  <a:srgbClr val="002060"/>
                                </a:solidFill>
                                <a:latin typeface="Cambria Math" panose="02040503050406030204" pitchFamily="18" charset="0"/>
                              </a:rPr>
                              <m:t> </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𝑚𝑒𝑙𝑡𝑖𝑛𝑔</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𝑝𝑜𝑖𝑛𝑡</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𝑜𝑓</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𝐹𝑒𝑂</m:t>
                            </m:r>
                            <m:r>
                              <a:rPr lang="en-US">
                                <a:solidFill>
                                  <a:srgbClr val="002060"/>
                                </a:solidFill>
                                <a:latin typeface="Cambria Math" panose="02040503050406030204" pitchFamily="18" charset="0"/>
                              </a:rPr>
                              <m:t>)</m:t>
                            </m:r>
                          </m:e>
                        </m:eqArr>
                      </m:e>
                    </m:d>
                  </m:oMath>
                </a14:m>
                <a:r>
                  <a:rPr lang="en-US" dirty="0">
                    <a:solidFill>
                      <a:srgbClr val="002060"/>
                    </a:solidFill>
                    <a:latin typeface="Times New Roman" panose="02020603050405020304" pitchFamily="18" charset="0"/>
                    <a:cs typeface="Times New Roman" panose="02020603050405020304" pitchFamily="18" charset="0"/>
                  </a:rPr>
                  <a:t>              </a:t>
                </a:r>
              </a:p>
              <a:p>
                <a:r>
                  <a:rPr lang="en-US" dirty="0">
                    <a:solidFill>
                      <a:srgbClr val="002060"/>
                    </a:solidFill>
                    <a:latin typeface="Times New Roman" panose="02020603050405020304" pitchFamily="18" charset="0"/>
                    <a:cs typeface="Times New Roman" panose="02020603050405020304" pitchFamily="18" charset="0"/>
                  </a:rPr>
                  <a:t> </a:t>
                </a:r>
              </a:p>
              <a:p>
                <a:r>
                  <a:rPr lang="en-US" dirty="0">
                    <a:solidFill>
                      <a:srgbClr val="002060"/>
                    </a:solidFill>
                    <a:latin typeface="Times New Roman" panose="02020603050405020304" pitchFamily="18" charset="0"/>
                    <a:cs typeface="Times New Roman" panose="02020603050405020304" pitchFamily="18" charset="0"/>
                  </a:rPr>
                  <a:t>where the activation energies 𝐸</a:t>
                </a:r>
                <a:r>
                  <a:rPr lang="en-US" baseline="-25000" dirty="0">
                    <a:solidFill>
                      <a:srgbClr val="002060"/>
                    </a:solidFill>
                    <a:latin typeface="Times New Roman" panose="02020603050405020304" pitchFamily="18" charset="0"/>
                    <a:cs typeface="Times New Roman" panose="02020603050405020304" pitchFamily="18" charset="0"/>
                  </a:rPr>
                  <a:t>L</a:t>
                </a:r>
                <a:r>
                  <a:rPr lang="en-US" dirty="0">
                    <a:solidFill>
                      <a:srgbClr val="002060"/>
                    </a:solidFill>
                    <a:latin typeface="Times New Roman" panose="02020603050405020304" pitchFamily="18" charset="0"/>
                    <a:cs typeface="Times New Roman" panose="02020603050405020304" pitchFamily="18" charset="0"/>
                  </a:rPr>
                  <a:t>=184729 J/</a:t>
                </a:r>
                <a:r>
                  <a:rPr lang="en-US" dirty="0" err="1">
                    <a:solidFill>
                      <a:srgbClr val="002060"/>
                    </a:solidFill>
                    <a:latin typeface="Times New Roman" panose="02020603050405020304" pitchFamily="18" charset="0"/>
                    <a:cs typeface="Times New Roman" panose="02020603050405020304" pitchFamily="18" charset="0"/>
                  </a:rPr>
                  <a:t>mol</a:t>
                </a:r>
                <a:r>
                  <a:rPr lang="en-US" dirty="0">
                    <a:solidFill>
                      <a:srgbClr val="002060"/>
                    </a:solidFill>
                    <a:latin typeface="Times New Roman" panose="02020603050405020304" pitchFamily="18" charset="0"/>
                    <a:cs typeface="Times New Roman" panose="02020603050405020304" pitchFamily="18" charset="0"/>
                  </a:rPr>
                  <a:t>, 𝐸</a:t>
                </a:r>
                <a:r>
                  <a:rPr lang="en-US" baseline="-25000" dirty="0">
                    <a:solidFill>
                      <a:srgbClr val="002060"/>
                    </a:solidFill>
                    <a:latin typeface="Times New Roman" panose="02020603050405020304" pitchFamily="18" charset="0"/>
                    <a:cs typeface="Times New Roman" panose="02020603050405020304" pitchFamily="18" charset="0"/>
                  </a:rPr>
                  <a:t>H</a:t>
                </a:r>
                <a:r>
                  <a:rPr lang="en-US" dirty="0">
                    <a:solidFill>
                      <a:srgbClr val="002060"/>
                    </a:solidFill>
                    <a:latin typeface="Times New Roman" panose="02020603050405020304" pitchFamily="18" charset="0"/>
                    <a:cs typeface="Times New Roman" panose="02020603050405020304" pitchFamily="18" charset="0"/>
                  </a:rPr>
                  <a:t>=287748 J/</a:t>
                </a:r>
                <a:r>
                  <a:rPr lang="en-US" dirty="0" err="1">
                    <a:solidFill>
                      <a:srgbClr val="002060"/>
                    </a:solidFill>
                    <a:latin typeface="Times New Roman" panose="02020603050405020304" pitchFamily="18" charset="0"/>
                    <a:cs typeface="Times New Roman" panose="02020603050405020304" pitchFamily="18" charset="0"/>
                  </a:rPr>
                  <a:t>mol</a:t>
                </a:r>
                <a:r>
                  <a:rPr lang="en-US" dirty="0">
                    <a:solidFill>
                      <a:srgbClr val="002060"/>
                    </a:solidFill>
                    <a:latin typeface="Times New Roman" panose="02020603050405020304" pitchFamily="18" charset="0"/>
                    <a:cs typeface="Times New Roman" panose="02020603050405020304" pitchFamily="18" charset="0"/>
                  </a:rPr>
                  <a:t> and 𝐸</a:t>
                </a:r>
                <a:r>
                  <a:rPr lang="en-US" baseline="-25000" dirty="0">
                    <a:solidFill>
                      <a:srgbClr val="002060"/>
                    </a:solidFill>
                    <a:latin typeface="Times New Roman" panose="02020603050405020304" pitchFamily="18" charset="0"/>
                    <a:cs typeface="Times New Roman" panose="02020603050405020304" pitchFamily="18" charset="0"/>
                  </a:rPr>
                  <a:t>𝐹𝑒</a:t>
                </a:r>
                <a:r>
                  <a:rPr lang="en-US" dirty="0">
                    <a:solidFill>
                      <a:srgbClr val="002060"/>
                    </a:solidFill>
                    <a:latin typeface="Times New Roman" panose="02020603050405020304" pitchFamily="18" charset="0"/>
                    <a:cs typeface="Times New Roman" panose="02020603050405020304" pitchFamily="18" charset="0"/>
                  </a:rPr>
                  <a:t>=352513 J/</a:t>
                </a:r>
                <a:r>
                  <a:rPr lang="en-US" dirty="0" err="1">
                    <a:solidFill>
                      <a:srgbClr val="002060"/>
                    </a:solidFill>
                    <a:latin typeface="Times New Roman" panose="02020603050405020304" pitchFamily="18" charset="0"/>
                    <a:cs typeface="Times New Roman" panose="02020603050405020304" pitchFamily="18" charset="0"/>
                  </a:rPr>
                  <a:t>mol</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the pre-exponential constants 𝐴</a:t>
                </a:r>
                <a:r>
                  <a:rPr lang="en-US" baseline="-25000" dirty="0">
                    <a:solidFill>
                      <a:srgbClr val="002060"/>
                    </a:solidFill>
                    <a:latin typeface="Times New Roman" panose="02020603050405020304" pitchFamily="18" charset="0"/>
                    <a:cs typeface="Times New Roman" panose="02020603050405020304" pitchFamily="18" charset="0"/>
                  </a:rPr>
                  <a:t>L</a:t>
                </a:r>
                <a:r>
                  <a:rPr lang="en-US" dirty="0">
                    <a:solidFill>
                      <a:srgbClr val="002060"/>
                    </a:solidFill>
                    <a:latin typeface="Times New Roman" panose="02020603050405020304" pitchFamily="18" charset="0"/>
                    <a:cs typeface="Times New Roman" panose="02020603050405020304" pitchFamily="18" charset="0"/>
                  </a:rPr>
                  <a:t>=5375.6*10</a:t>
                </a:r>
                <a:r>
                  <a:rPr lang="en-US" baseline="30000" dirty="0">
                    <a:solidFill>
                      <a:srgbClr val="002060"/>
                    </a:solidFill>
                    <a:latin typeface="Times New Roman" panose="02020603050405020304" pitchFamily="18" charset="0"/>
                    <a:cs typeface="Times New Roman" panose="02020603050405020304" pitchFamily="18" charset="0"/>
                  </a:rPr>
                  <a:t>-8</a:t>
                </a:r>
                <a:r>
                  <a:rPr lang="en-US" dirty="0">
                    <a:solidFill>
                      <a:srgbClr val="002060"/>
                    </a:solidFill>
                    <a:latin typeface="Times New Roman" panose="02020603050405020304" pitchFamily="18" charset="0"/>
                    <a:cs typeface="Times New Roman" panose="02020603050405020304" pitchFamily="18" charset="0"/>
                  </a:rPr>
                  <a:t>, A</a:t>
                </a:r>
                <a:r>
                  <a:rPr lang="en-US" baseline="-25000" dirty="0">
                    <a:solidFill>
                      <a:srgbClr val="002060"/>
                    </a:solidFill>
                    <a:latin typeface="Times New Roman" panose="02020603050405020304" pitchFamily="18" charset="0"/>
                    <a:cs typeface="Times New Roman" panose="02020603050405020304" pitchFamily="18" charset="0"/>
                  </a:rPr>
                  <a:t>H</a:t>
                </a:r>
                <a:r>
                  <a:rPr lang="en-US" dirty="0">
                    <a:solidFill>
                      <a:srgbClr val="002060"/>
                    </a:solidFill>
                    <a:latin typeface="Times New Roman" panose="02020603050405020304" pitchFamily="18" charset="0"/>
                    <a:cs typeface="Times New Roman" panose="02020603050405020304" pitchFamily="18" charset="0"/>
                  </a:rPr>
                  <a:t>=6*10</a:t>
                </a:r>
                <a:r>
                  <a:rPr lang="en-US" baseline="30000" dirty="0">
                    <a:solidFill>
                      <a:srgbClr val="002060"/>
                    </a:solidFill>
                    <a:latin typeface="Times New Roman" panose="02020603050405020304" pitchFamily="18" charset="0"/>
                    <a:cs typeface="Times New Roman" panose="02020603050405020304" pitchFamily="18" charset="0"/>
                  </a:rPr>
                  <a:t>-2</a:t>
                </a:r>
                <a:r>
                  <a:rPr lang="en-US" dirty="0">
                    <a:solidFill>
                      <a:srgbClr val="002060"/>
                    </a:solidFill>
                    <a:latin typeface="Times New Roman" panose="02020603050405020304" pitchFamily="18" charset="0"/>
                    <a:cs typeface="Times New Roman" panose="02020603050405020304" pitchFamily="18" charset="0"/>
                  </a:rPr>
                  <a:t> and 𝐴</a:t>
                </a:r>
                <a:r>
                  <a:rPr lang="en-US" baseline="-25000" dirty="0">
                    <a:solidFill>
                      <a:srgbClr val="002060"/>
                    </a:solidFill>
                    <a:latin typeface="Times New Roman" panose="02020603050405020304" pitchFamily="18" charset="0"/>
                    <a:cs typeface="Times New Roman" panose="02020603050405020304" pitchFamily="18" charset="0"/>
                  </a:rPr>
                  <a:t>𝐹𝑒</a:t>
                </a:r>
                <a:r>
                  <a:rPr lang="en-US" dirty="0">
                    <a:solidFill>
                      <a:srgbClr val="002060"/>
                    </a:solidFill>
                    <a:latin typeface="Times New Roman" panose="02020603050405020304" pitchFamily="18" charset="0"/>
                    <a:cs typeface="Times New Roman" panose="02020603050405020304" pitchFamily="18" charset="0"/>
                  </a:rPr>
                  <a:t>=2.4×10</a:t>
                </a:r>
                <a:r>
                  <a:rPr lang="en-US" baseline="30000" dirty="0">
                    <a:solidFill>
                      <a:srgbClr val="002060"/>
                    </a:solidFill>
                    <a:latin typeface="Times New Roman" panose="02020603050405020304" pitchFamily="18" charset="0"/>
                    <a:cs typeface="Times New Roman" panose="02020603050405020304" pitchFamily="18" charset="0"/>
                  </a:rPr>
                  <a:t>6</a:t>
                </a:r>
                <a:r>
                  <a:rPr lang="en-US" dirty="0">
                    <a:solidFill>
                      <a:srgbClr val="002060"/>
                    </a:solidFill>
                    <a:latin typeface="Times New Roman" panose="02020603050405020304" pitchFamily="18" charset="0"/>
                    <a:cs typeface="Times New Roman" panose="02020603050405020304" pitchFamily="18" charset="0"/>
                  </a:rPr>
                  <a:t> g</a:t>
                </a:r>
                <a:r>
                  <a:rPr lang="en-US" baseline="30000" dirty="0">
                    <a:solidFill>
                      <a:srgbClr val="002060"/>
                    </a:solidFill>
                    <a:latin typeface="Times New Roman" panose="02020603050405020304" pitchFamily="18" charset="0"/>
                    <a:cs typeface="Times New Roman" panose="02020603050405020304" pitchFamily="18" charset="0"/>
                  </a:rPr>
                  <a:t>2</a:t>
                </a:r>
                <a:r>
                  <a:rPr lang="en-US" dirty="0">
                    <a:solidFill>
                      <a:srgbClr val="002060"/>
                    </a:solidFill>
                    <a:latin typeface="Times New Roman" panose="02020603050405020304" pitchFamily="18" charset="0"/>
                    <a:cs typeface="Times New Roman" panose="02020603050405020304" pitchFamily="18" charset="0"/>
                  </a:rPr>
                  <a:t>/cm</a:t>
                </a:r>
                <a:r>
                  <a:rPr lang="en-US" baseline="30000" dirty="0">
                    <a:solidFill>
                      <a:srgbClr val="002060"/>
                    </a:solidFill>
                    <a:latin typeface="Times New Roman" panose="02020603050405020304" pitchFamily="18" charset="0"/>
                    <a:cs typeface="Times New Roman" panose="02020603050405020304" pitchFamily="18" charset="0"/>
                  </a:rPr>
                  <a:t>4</a:t>
                </a:r>
                <a:r>
                  <a:rPr lang="en-US" dirty="0">
                    <a:solidFill>
                      <a:srgbClr val="002060"/>
                    </a:solidFill>
                    <a:latin typeface="Times New Roman" panose="02020603050405020304" pitchFamily="18" charset="0"/>
                    <a:cs typeface="Times New Roman" panose="02020603050405020304" pitchFamily="18" charset="0"/>
                  </a:rPr>
                  <a:t>s.</a:t>
                </a:r>
              </a:p>
              <a:p>
                <a:endParaRPr lang="de-DE"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For the oxidation of KANTHAL alloys (used for </a:t>
                </a:r>
                <a:r>
                  <a:rPr lang="en-US" u="sng" dirty="0">
                    <a:solidFill>
                      <a:srgbClr val="002060"/>
                    </a:solidFill>
                    <a:latin typeface="Times New Roman" panose="02020603050405020304" pitchFamily="18" charset="0"/>
                    <a:cs typeface="Times New Roman" panose="02020603050405020304" pitchFamily="18" charset="0"/>
                  </a:rPr>
                  <a:t>shroud and corner rods</a:t>
                </a:r>
                <a:r>
                  <a:rPr lang="en-US" dirty="0">
                    <a:solidFill>
                      <a:srgbClr val="002060"/>
                    </a:solidFill>
                    <a:latin typeface="Times New Roman" panose="02020603050405020304" pitchFamily="18" charset="0"/>
                    <a:cs typeface="Times New Roman" panose="02020603050405020304" pitchFamily="18" charset="0"/>
                  </a:rPr>
                  <a:t>), it is proposed to use the following correlation established in the temperature range 1323 &lt; T &lt; 1749 K for the KANTHAL APMT alloy [</a:t>
                </a:r>
                <a:r>
                  <a:rPr lang="en-GB" sz="1800" dirty="0">
                    <a:effectLst/>
                    <a:latin typeface="Times New Roman" panose="02020603050405020304" pitchFamily="18" charset="0"/>
                    <a:ea typeface="SimSun" panose="02010600030101010101" pitchFamily="2" charset="-122"/>
                  </a:rPr>
                  <a:t>Technical Report ORNL, </a:t>
                </a:r>
                <a:r>
                  <a:rPr lang="en-GB" sz="1800" u="sng" dirty="0">
                    <a:solidFill>
                      <a:srgbClr val="0000FF"/>
                    </a:solidFill>
                    <a:effectLst/>
                    <a:latin typeface="Times New Roman" panose="02020603050405020304" pitchFamily="18" charset="0"/>
                    <a:ea typeface="SimSun" panose="02010600030101010101" pitchFamily="2" charset="-122"/>
                    <a:hlinkClick r:id="rId3"/>
                  </a:rPr>
                  <a:t>https://doi.org/10.2172/1474581</a:t>
                </a:r>
                <a:r>
                  <a:rPr lang="en-US" dirty="0">
                    <a:solidFill>
                      <a:srgbClr val="00206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i="1">
                              <a:solidFill>
                                <a:srgbClr val="002060"/>
                              </a:solidFill>
                              <a:latin typeface="Cambria Math" panose="02040503050406030204" pitchFamily="18" charset="0"/>
                            </a:rPr>
                          </m:ctrlPr>
                        </m:sSubPr>
                        <m:e>
                          <m:sSub>
                            <m:sSubPr>
                              <m:ctrlPr>
                                <a:rPr lang="en-US" i="1">
                                  <a:solidFill>
                                    <a:srgbClr val="002060"/>
                                  </a:solidFill>
                                  <a:latin typeface="Cambria Math" panose="02040503050406030204" pitchFamily="18" charset="0"/>
                                </a:rPr>
                              </m:ctrlPr>
                            </m:sSubPr>
                            <m:e>
                              <m:r>
                                <a:rPr lang="de-DE" i="1">
                                  <a:solidFill>
                                    <a:srgbClr val="002060"/>
                                  </a:solidFill>
                                  <a:latin typeface="Cambria Math" panose="02040503050406030204" pitchFamily="18" charset="0"/>
                                </a:rPr>
                                <m:t>𝐾</m:t>
                              </m:r>
                            </m:e>
                            <m:sub>
                              <m:r>
                                <a:rPr lang="de-DE" i="1">
                                  <a:solidFill>
                                    <a:srgbClr val="002060"/>
                                  </a:solidFill>
                                  <a:latin typeface="Cambria Math" panose="02040503050406030204" pitchFamily="18" charset="0"/>
                                </a:rPr>
                                <m:t>𝐴</m:t>
                              </m:r>
                            </m:sub>
                          </m:sSub>
                          <m:r>
                            <a:rPr lang="en-US" i="1">
                              <a:solidFill>
                                <a:srgbClr val="002060"/>
                              </a:solidFill>
                              <a:latin typeface="Cambria Math" panose="02040503050406030204" pitchFamily="18" charset="0"/>
                            </a:rPr>
                            <m:t>=</m:t>
                          </m:r>
                          <m:r>
                            <a:rPr lang="de-DE" i="1">
                              <a:solidFill>
                                <a:srgbClr val="002060"/>
                              </a:solidFill>
                              <a:latin typeface="Cambria Math" panose="02040503050406030204" pitchFamily="18" charset="0"/>
                            </a:rPr>
                            <m:t>𝐴</m:t>
                          </m:r>
                        </m:e>
                        <m:sub>
                          <m:r>
                            <a:rPr lang="de-DE" i="1">
                              <a:solidFill>
                                <a:srgbClr val="002060"/>
                              </a:solidFill>
                              <a:latin typeface="Cambria Math" panose="02040503050406030204" pitchFamily="18" charset="0"/>
                            </a:rPr>
                            <m:t>𝐴</m:t>
                          </m:r>
                        </m:sub>
                      </m:sSub>
                      <m:func>
                        <m:funcPr>
                          <m:ctrlPr>
                            <a:rPr lang="en-US" i="1" smtClean="0">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exp</m:t>
                          </m:r>
                        </m:fName>
                        <m:e>
                          <m:d>
                            <m:dPr>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de-DE" i="1">
                                          <a:solidFill>
                                            <a:srgbClr val="002060"/>
                                          </a:solidFill>
                                          <a:latin typeface="Cambria Math" panose="02040503050406030204" pitchFamily="18" charset="0"/>
                                        </a:rPr>
                                        <m:t>𝐸</m:t>
                                      </m:r>
                                    </m:e>
                                    <m:sub>
                                      <m:r>
                                        <a:rPr lang="de-DE" i="1">
                                          <a:solidFill>
                                            <a:srgbClr val="002060"/>
                                          </a:solidFill>
                                          <a:latin typeface="Cambria Math" panose="02040503050406030204" pitchFamily="18" charset="0"/>
                                        </a:rPr>
                                        <m:t>𝐴</m:t>
                                      </m:r>
                                    </m:sub>
                                  </m:sSub>
                                </m:num>
                                <m:den>
                                  <m:r>
                                    <a:rPr lang="de-DE" i="1">
                                      <a:solidFill>
                                        <a:srgbClr val="002060"/>
                                      </a:solidFill>
                                      <a:latin typeface="Cambria Math" panose="02040503050406030204" pitchFamily="18" charset="0"/>
                                    </a:rPr>
                                    <m:t>𝑅𝑇</m:t>
                                  </m:r>
                                </m:den>
                              </m:f>
                            </m:e>
                          </m:d>
                        </m:e>
                      </m:func>
                    </m:oMath>
                  </m:oMathPara>
                </a14:m>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where the activation energies </a:t>
                </a:r>
                <a14:m>
                  <m:oMath xmlns:m="http://schemas.openxmlformats.org/officeDocument/2006/math">
                    <m:sSub>
                      <m:sSubPr>
                        <m:ctrlPr>
                          <a:rPr lang="en-US" i="1">
                            <a:solidFill>
                              <a:srgbClr val="002060"/>
                            </a:solidFill>
                            <a:latin typeface="Cambria Math" panose="02040503050406030204" pitchFamily="18" charset="0"/>
                          </a:rPr>
                        </m:ctrlPr>
                      </m:sSubPr>
                      <m:e>
                        <m:r>
                          <a:rPr lang="de-DE" i="1">
                            <a:solidFill>
                              <a:srgbClr val="002060"/>
                            </a:solidFill>
                            <a:latin typeface="Cambria Math" panose="02040503050406030204" pitchFamily="18" charset="0"/>
                          </a:rPr>
                          <m:t>𝐸</m:t>
                        </m:r>
                      </m:e>
                      <m:sub>
                        <m:r>
                          <a:rPr lang="de-DE" i="1" baseline="-25000">
                            <a:solidFill>
                              <a:srgbClr val="002060"/>
                            </a:solidFill>
                            <a:latin typeface="Cambria Math" panose="02040503050406030204" pitchFamily="18" charset="0"/>
                          </a:rPr>
                          <m:t>𝐴</m:t>
                        </m:r>
                      </m:sub>
                    </m:sSub>
                  </m:oMath>
                </a14:m>
                <a:r>
                  <a:rPr lang="en-US" dirty="0">
                    <a:solidFill>
                      <a:srgbClr val="002060"/>
                    </a:solidFill>
                    <a:latin typeface="Times New Roman" panose="02020603050405020304" pitchFamily="18" charset="0"/>
                    <a:cs typeface="Times New Roman" panose="02020603050405020304" pitchFamily="18" charset="0"/>
                  </a:rPr>
                  <a:t>=344000 J/</a:t>
                </a:r>
                <a:r>
                  <a:rPr lang="en-US" dirty="0" err="1">
                    <a:solidFill>
                      <a:srgbClr val="002060"/>
                    </a:solidFill>
                    <a:latin typeface="Times New Roman" panose="02020603050405020304" pitchFamily="18" charset="0"/>
                    <a:cs typeface="Times New Roman" panose="02020603050405020304" pitchFamily="18" charset="0"/>
                  </a:rPr>
                  <a:t>mol</a:t>
                </a:r>
                <a:r>
                  <a:rPr lang="en-US" dirty="0">
                    <a:solidFill>
                      <a:srgbClr val="002060"/>
                    </a:solidFill>
                    <a:latin typeface="Times New Roman" panose="02020603050405020304" pitchFamily="18" charset="0"/>
                    <a:cs typeface="Times New Roman" panose="02020603050405020304" pitchFamily="18" charset="0"/>
                  </a:rPr>
                  <a:t>, the pre-exponential constants </a:t>
                </a:r>
                <a14:m>
                  <m:oMath xmlns:m="http://schemas.openxmlformats.org/officeDocument/2006/math">
                    <m:sSub>
                      <m:sSubPr>
                        <m:ctrlPr>
                          <a:rPr lang="en-US" i="1">
                            <a:solidFill>
                              <a:srgbClr val="002060"/>
                            </a:solidFill>
                            <a:latin typeface="Cambria Math" panose="02040503050406030204" pitchFamily="18" charset="0"/>
                          </a:rPr>
                        </m:ctrlPr>
                      </m:sSubPr>
                      <m:e>
                        <m:r>
                          <a:rPr lang="de-DE" i="1">
                            <a:solidFill>
                              <a:srgbClr val="002060"/>
                            </a:solidFill>
                            <a:latin typeface="Cambria Math" panose="02040503050406030204" pitchFamily="18" charset="0"/>
                          </a:rPr>
                          <m:t>𝐴</m:t>
                        </m:r>
                      </m:e>
                      <m:sub>
                        <m:r>
                          <a:rPr lang="en-US" i="1">
                            <a:solidFill>
                              <a:srgbClr val="002060"/>
                            </a:solidFill>
                            <a:latin typeface="Cambria Math" panose="02040503050406030204" pitchFamily="18" charset="0"/>
                          </a:rPr>
                          <m:t>𝐴</m:t>
                        </m:r>
                      </m:sub>
                    </m:sSub>
                  </m:oMath>
                </a14:m>
                <a:r>
                  <a:rPr lang="en-US" dirty="0">
                    <a:solidFill>
                      <a:srgbClr val="002060"/>
                    </a:solidFill>
                    <a:latin typeface="Times New Roman" panose="02020603050405020304" pitchFamily="18" charset="0"/>
                    <a:cs typeface="Times New Roman" panose="02020603050405020304" pitchFamily="18" charset="0"/>
                  </a:rPr>
                  <a:t>=7.84 g</a:t>
                </a:r>
                <a:r>
                  <a:rPr lang="en-US" baseline="30000" dirty="0">
                    <a:solidFill>
                      <a:srgbClr val="002060"/>
                    </a:solidFill>
                    <a:latin typeface="Times New Roman" panose="02020603050405020304" pitchFamily="18" charset="0"/>
                    <a:cs typeface="Times New Roman" panose="02020603050405020304" pitchFamily="18" charset="0"/>
                  </a:rPr>
                  <a:t>2</a:t>
                </a:r>
                <a:r>
                  <a:rPr lang="en-US" dirty="0">
                    <a:solidFill>
                      <a:srgbClr val="002060"/>
                    </a:solidFill>
                    <a:latin typeface="Times New Roman" panose="02020603050405020304" pitchFamily="18" charset="0"/>
                    <a:cs typeface="Times New Roman" panose="02020603050405020304" pitchFamily="18" charset="0"/>
                  </a:rPr>
                  <a:t>/cm</a:t>
                </a:r>
                <a:r>
                  <a:rPr lang="en-US" baseline="30000" dirty="0">
                    <a:solidFill>
                      <a:srgbClr val="002060"/>
                    </a:solidFill>
                    <a:latin typeface="Times New Roman" panose="02020603050405020304" pitchFamily="18" charset="0"/>
                    <a:cs typeface="Times New Roman" panose="02020603050405020304" pitchFamily="18" charset="0"/>
                  </a:rPr>
                  <a:t>4</a:t>
                </a:r>
                <a:r>
                  <a:rPr lang="en-US" dirty="0">
                    <a:solidFill>
                      <a:srgbClr val="002060"/>
                    </a:solidFill>
                    <a:latin typeface="Times New Roman" panose="02020603050405020304" pitchFamily="18" charset="0"/>
                    <a:cs typeface="Times New Roman" panose="02020603050405020304" pitchFamily="18" charset="0"/>
                  </a:rPr>
                  <a:t>s.</a:t>
                </a:r>
                <a:endParaRPr lang="de-DE" dirty="0">
                  <a:solidFill>
                    <a:srgbClr val="002060"/>
                  </a:solidFill>
                  <a:latin typeface="Times New Roman" panose="02020603050405020304" pitchFamily="18" charset="0"/>
                  <a:cs typeface="Times New Roman" panose="02020603050405020304" pitchFamily="18" charset="0"/>
                </a:endParaRPr>
              </a:p>
            </p:txBody>
          </p:sp>
        </mc:Choice>
        <mc:Fallback>
          <p:sp>
            <p:nvSpPr>
              <p:cNvPr id="2" name="Rectangle 22"/>
              <p:cNvSpPr>
                <a:spLocks noRot="1" noChangeAspect="1" noMove="1" noResize="1" noEditPoints="1" noAdjustHandles="1" noChangeArrowheads="1" noChangeShapeType="1" noTextEdit="1"/>
              </p:cNvSpPr>
              <p:nvPr/>
            </p:nvSpPr>
            <p:spPr bwMode="auto">
              <a:xfrm>
                <a:off x="251520" y="758538"/>
                <a:ext cx="8640960" cy="5676995"/>
              </a:xfrm>
              <a:prstGeom prst="rect">
                <a:avLst/>
              </a:prstGeom>
              <a:blipFill>
                <a:blip r:embed="rId4"/>
                <a:stretch>
                  <a:fillRect l="-776" t="-644" r="-1128" b="-858"/>
                </a:stretch>
              </a:blip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3" name="Rectangle 22"/>
          <p:cNvSpPr>
            <a:spLocks noChangeArrowheads="1"/>
          </p:cNvSpPr>
          <p:nvPr/>
        </p:nvSpPr>
        <p:spPr bwMode="auto">
          <a:xfrm>
            <a:off x="1043608" y="4942"/>
            <a:ext cx="6336704" cy="75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sz="2200" b="1" dirty="0">
                <a:solidFill>
                  <a:srgbClr val="008080"/>
                </a:solidFill>
                <a:latin typeface="Times New Roman" panose="02020603050405020304" pitchFamily="18" charset="0"/>
                <a:cs typeface="Times New Roman" panose="02020603050405020304" pitchFamily="18" charset="0"/>
              </a:rPr>
              <a:t>QUENCH-19: suggested oxidation kinetics</a:t>
            </a:r>
          </a:p>
          <a:p>
            <a:pPr algn="ctr" defTabSz="757238" eaLnBrk="0" hangingPunct="0"/>
            <a:r>
              <a:rPr lang="en-US" sz="2200" b="1" dirty="0">
                <a:solidFill>
                  <a:srgbClr val="008080"/>
                </a:solidFill>
                <a:latin typeface="Times New Roman" panose="02020603050405020304" pitchFamily="18" charset="0"/>
                <a:cs typeface="Times New Roman" panose="02020603050405020304" pitchFamily="18" charset="0"/>
              </a:rPr>
              <a:t>for the bundle elements</a:t>
            </a:r>
          </a:p>
        </p:txBody>
      </p:sp>
    </p:spTree>
    <p:extLst>
      <p:ext uri="{BB962C8B-B14F-4D97-AF65-F5344CB8AC3E}">
        <p14:creationId xmlns:p14="http://schemas.microsoft.com/office/powerpoint/2010/main" val="209307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p:cNvSpPr>
            <a:spLocks noChangeArrowheads="1"/>
          </p:cNvSpPr>
          <p:nvPr/>
        </p:nvSpPr>
        <p:spPr bwMode="auto">
          <a:xfrm>
            <a:off x="1299502" y="112612"/>
            <a:ext cx="6264696" cy="75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sz="2200" b="1" dirty="0">
                <a:solidFill>
                  <a:srgbClr val="008080"/>
                </a:solidFill>
                <a:latin typeface="Times New Roman" panose="02020603050405020304" pitchFamily="18" charset="0"/>
                <a:cs typeface="Times New Roman" panose="02020603050405020304" pitchFamily="18" charset="0"/>
              </a:rPr>
              <a:t>Simulation results for hydrogen released during the QUENCH-19 bundle test</a:t>
            </a:r>
          </a:p>
        </p:txBody>
      </p:sp>
      <p:sp>
        <p:nvSpPr>
          <p:cNvPr id="5" name="Rectangle 22"/>
          <p:cNvSpPr>
            <a:spLocks noChangeArrowheads="1"/>
          </p:cNvSpPr>
          <p:nvPr/>
        </p:nvSpPr>
        <p:spPr bwMode="auto">
          <a:xfrm>
            <a:off x="1907704" y="899258"/>
            <a:ext cx="5048292" cy="322709"/>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defTabSz="757238" eaLnBrk="0" hangingPunct="0"/>
            <a:r>
              <a:rPr lang="en-US" sz="1600" dirty="0">
                <a:solidFill>
                  <a:srgbClr val="060074"/>
                </a:solidFill>
                <a:latin typeface="Times New Roman" panose="02020603050405020304" pitchFamily="18" charset="0"/>
                <a:cs typeface="Times New Roman" panose="02020603050405020304" pitchFamily="18" charset="0"/>
              </a:rPr>
              <a:t>2Al + 3H</a:t>
            </a:r>
            <a:r>
              <a:rPr lang="en-US" sz="1600" baseline="-25000" dirty="0">
                <a:solidFill>
                  <a:srgbClr val="060074"/>
                </a:solidFill>
                <a:latin typeface="Times New Roman" panose="02020603050405020304" pitchFamily="18" charset="0"/>
                <a:cs typeface="Times New Roman" panose="02020603050405020304" pitchFamily="18" charset="0"/>
              </a:rPr>
              <a:t>2</a:t>
            </a:r>
            <a:r>
              <a:rPr lang="en-US" sz="1600" dirty="0">
                <a:solidFill>
                  <a:srgbClr val="060074"/>
                </a:solidFill>
                <a:latin typeface="Times New Roman" panose="02020603050405020304" pitchFamily="18" charset="0"/>
                <a:cs typeface="Times New Roman" panose="02020603050405020304" pitchFamily="18" charset="0"/>
              </a:rPr>
              <a:t>O = Al</a:t>
            </a:r>
            <a:r>
              <a:rPr lang="en-US" sz="1600" baseline="-25000" dirty="0">
                <a:solidFill>
                  <a:srgbClr val="060074"/>
                </a:solidFill>
                <a:latin typeface="Times New Roman" panose="02020603050405020304" pitchFamily="18" charset="0"/>
                <a:cs typeface="Times New Roman" panose="02020603050405020304" pitchFamily="18" charset="0"/>
              </a:rPr>
              <a:t>2</a:t>
            </a:r>
            <a:r>
              <a:rPr lang="en-US" sz="1600" dirty="0">
                <a:solidFill>
                  <a:srgbClr val="060074"/>
                </a:solidFill>
                <a:latin typeface="Times New Roman" panose="02020603050405020304" pitchFamily="18" charset="0"/>
                <a:cs typeface="Times New Roman" panose="02020603050405020304" pitchFamily="18" charset="0"/>
              </a:rPr>
              <a:t>O</a:t>
            </a:r>
            <a:r>
              <a:rPr lang="en-US" sz="1600" baseline="-25000" dirty="0">
                <a:solidFill>
                  <a:srgbClr val="060074"/>
                </a:solidFill>
                <a:latin typeface="Times New Roman" panose="02020603050405020304" pitchFamily="18" charset="0"/>
                <a:cs typeface="Times New Roman" panose="02020603050405020304" pitchFamily="18" charset="0"/>
              </a:rPr>
              <a:t>3</a:t>
            </a:r>
            <a:r>
              <a:rPr lang="en-US" sz="1600" dirty="0">
                <a:solidFill>
                  <a:srgbClr val="060074"/>
                </a:solidFill>
                <a:latin typeface="Times New Roman" panose="02020603050405020304" pitchFamily="18" charset="0"/>
                <a:cs typeface="Times New Roman" panose="02020603050405020304" pitchFamily="18" charset="0"/>
              </a:rPr>
              <a:t> + 3</a:t>
            </a:r>
            <a:r>
              <a:rPr lang="en-US" sz="1600" b="1" dirty="0">
                <a:solidFill>
                  <a:srgbClr val="060074"/>
                </a:solidFill>
                <a:latin typeface="Times New Roman" panose="02020603050405020304" pitchFamily="18" charset="0"/>
                <a:cs typeface="Times New Roman" panose="02020603050405020304" pitchFamily="18" charset="0"/>
              </a:rPr>
              <a:t>H</a:t>
            </a:r>
            <a:r>
              <a:rPr lang="en-US" sz="1600" b="1" baseline="-25000" dirty="0">
                <a:solidFill>
                  <a:srgbClr val="060074"/>
                </a:solidFill>
                <a:latin typeface="Times New Roman" panose="02020603050405020304" pitchFamily="18" charset="0"/>
                <a:cs typeface="Times New Roman" panose="02020603050405020304" pitchFamily="18" charset="0"/>
              </a:rPr>
              <a:t>2</a:t>
            </a:r>
            <a:r>
              <a:rPr lang="en-US" sz="1600" dirty="0">
                <a:solidFill>
                  <a:srgbClr val="060074"/>
                </a:solidFill>
                <a:latin typeface="Times New Roman" panose="02020603050405020304" pitchFamily="18" charset="0"/>
                <a:cs typeface="Times New Roman" panose="02020603050405020304" pitchFamily="18" charset="0"/>
              </a:rPr>
              <a:t>;       </a:t>
            </a:r>
            <a:r>
              <a:rPr lang="en-US" sz="1600" dirty="0" err="1">
                <a:solidFill>
                  <a:srgbClr val="060074"/>
                </a:solidFill>
                <a:latin typeface="Times New Roman" panose="02020603050405020304" pitchFamily="18" charset="0"/>
                <a:cs typeface="Times New Roman" panose="02020603050405020304" pitchFamily="18" charset="0"/>
              </a:rPr>
              <a:t>xFe</a:t>
            </a:r>
            <a:r>
              <a:rPr lang="en-US" sz="1600" dirty="0">
                <a:solidFill>
                  <a:srgbClr val="060074"/>
                </a:solidFill>
                <a:latin typeface="Times New Roman" panose="02020603050405020304" pitchFamily="18" charset="0"/>
                <a:cs typeface="Times New Roman" panose="02020603050405020304" pitchFamily="18" charset="0"/>
              </a:rPr>
              <a:t> + yH</a:t>
            </a:r>
            <a:r>
              <a:rPr lang="en-US" sz="1600" baseline="-25000" dirty="0">
                <a:solidFill>
                  <a:srgbClr val="060074"/>
                </a:solidFill>
                <a:latin typeface="Times New Roman" panose="02020603050405020304" pitchFamily="18" charset="0"/>
                <a:cs typeface="Times New Roman" panose="02020603050405020304" pitchFamily="18" charset="0"/>
              </a:rPr>
              <a:t>2</a:t>
            </a:r>
            <a:r>
              <a:rPr lang="en-US" sz="1600" dirty="0">
                <a:solidFill>
                  <a:srgbClr val="060074"/>
                </a:solidFill>
                <a:latin typeface="Times New Roman" panose="02020603050405020304" pitchFamily="18" charset="0"/>
                <a:cs typeface="Times New Roman" panose="02020603050405020304" pitchFamily="18" charset="0"/>
              </a:rPr>
              <a:t>O = </a:t>
            </a:r>
            <a:r>
              <a:rPr lang="en-US" sz="1600" dirty="0" err="1">
                <a:solidFill>
                  <a:srgbClr val="060074"/>
                </a:solidFill>
                <a:latin typeface="Times New Roman" panose="02020603050405020304" pitchFamily="18" charset="0"/>
                <a:cs typeface="Times New Roman" panose="02020603050405020304" pitchFamily="18" charset="0"/>
              </a:rPr>
              <a:t>Fe</a:t>
            </a:r>
            <a:r>
              <a:rPr lang="en-US" sz="1600" baseline="-25000" dirty="0" err="1">
                <a:solidFill>
                  <a:srgbClr val="060074"/>
                </a:solidFill>
                <a:latin typeface="Times New Roman" panose="02020603050405020304" pitchFamily="18" charset="0"/>
                <a:cs typeface="Times New Roman" panose="02020603050405020304" pitchFamily="18" charset="0"/>
              </a:rPr>
              <a:t>x</a:t>
            </a:r>
            <a:r>
              <a:rPr lang="en-US" sz="1600" dirty="0" err="1">
                <a:solidFill>
                  <a:srgbClr val="060074"/>
                </a:solidFill>
                <a:latin typeface="Times New Roman" panose="02020603050405020304" pitchFamily="18" charset="0"/>
                <a:cs typeface="Times New Roman" panose="02020603050405020304" pitchFamily="18" charset="0"/>
              </a:rPr>
              <a:t>O</a:t>
            </a:r>
            <a:r>
              <a:rPr lang="en-US" sz="1600" baseline="-25000" dirty="0" err="1">
                <a:solidFill>
                  <a:srgbClr val="060074"/>
                </a:solidFill>
                <a:latin typeface="Times New Roman" panose="02020603050405020304" pitchFamily="18" charset="0"/>
                <a:cs typeface="Times New Roman" panose="02020603050405020304" pitchFamily="18" charset="0"/>
              </a:rPr>
              <a:t>y</a:t>
            </a:r>
            <a:r>
              <a:rPr lang="en-US" sz="1600" dirty="0">
                <a:solidFill>
                  <a:srgbClr val="060074"/>
                </a:solidFill>
                <a:latin typeface="Times New Roman" panose="02020603050405020304" pitchFamily="18" charset="0"/>
                <a:cs typeface="Times New Roman" panose="02020603050405020304" pitchFamily="18" charset="0"/>
              </a:rPr>
              <a:t> + y</a:t>
            </a:r>
            <a:r>
              <a:rPr lang="en-US" sz="1600" b="1" dirty="0">
                <a:solidFill>
                  <a:srgbClr val="060074"/>
                </a:solidFill>
                <a:latin typeface="Times New Roman" panose="02020603050405020304" pitchFamily="18" charset="0"/>
                <a:cs typeface="Times New Roman" panose="02020603050405020304" pitchFamily="18" charset="0"/>
              </a:rPr>
              <a:t>H</a:t>
            </a:r>
            <a:r>
              <a:rPr lang="en-US" sz="1600" b="1" baseline="-25000" dirty="0">
                <a:solidFill>
                  <a:srgbClr val="060074"/>
                </a:solidFill>
                <a:latin typeface="Times New Roman" panose="02020603050405020304" pitchFamily="18" charset="0"/>
                <a:cs typeface="Times New Roman" panose="02020603050405020304" pitchFamily="18" charset="0"/>
              </a:rPr>
              <a:t>2</a:t>
            </a:r>
            <a:endParaRPr lang="en-GB" sz="1600" dirty="0">
              <a:solidFill>
                <a:srgbClr val="060074"/>
              </a:solidFill>
              <a:latin typeface="Times New Roman" panose="02020603050405020304" pitchFamily="18" charset="0"/>
              <a:cs typeface="Times New Roman" panose="02020603050405020304" pitchFamily="18" charset="0"/>
            </a:endParaRPr>
          </a:p>
        </p:txBody>
      </p:sp>
      <p:sp>
        <p:nvSpPr>
          <p:cNvPr id="7" name="Rectangle 22"/>
          <p:cNvSpPr>
            <a:spLocks noChangeArrowheads="1"/>
          </p:cNvSpPr>
          <p:nvPr/>
        </p:nvSpPr>
        <p:spPr bwMode="auto">
          <a:xfrm>
            <a:off x="62620" y="5399885"/>
            <a:ext cx="9097477" cy="938262"/>
          </a:xfrm>
          <a:prstGeom prst="rect">
            <a:avLst/>
          </a:prstGeom>
          <a:noFill/>
          <a:ln w="635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p>
            <a:pPr algn="just" defTabSz="757238" eaLnBrk="0" hangingPunct="0"/>
            <a:r>
              <a:rPr lang="en-US" sz="1400" dirty="0">
                <a:solidFill>
                  <a:srgbClr val="060074"/>
                </a:solidFill>
                <a:latin typeface="Times New Roman" panose="02020603050405020304" pitchFamily="18" charset="0"/>
                <a:cs typeface="Times New Roman" panose="02020603050405020304" pitchFamily="18" charset="0"/>
              </a:rPr>
              <a:t>A very good prediction for the total mass of released hydrogen was given by three codes, which is primarily due to the fairly</a:t>
            </a:r>
          </a:p>
          <a:p>
            <a:pPr algn="just" defTabSz="757238" eaLnBrk="0" hangingPunct="0"/>
            <a:r>
              <a:rPr lang="en-US" sz="1400" dirty="0">
                <a:solidFill>
                  <a:srgbClr val="060074"/>
                </a:solidFill>
                <a:latin typeface="Times New Roman" panose="02020603050405020304" pitchFamily="18" charset="0"/>
                <a:cs typeface="Times New Roman" panose="02020603050405020304" pitchFamily="18" charset="0"/>
              </a:rPr>
              <a:t>accurate calculation of bundle temperatures by these codes. The deviation in the prediction of total hydrogen release by</a:t>
            </a:r>
          </a:p>
          <a:p>
            <a:pPr algn="just" defTabSz="757238" eaLnBrk="0" hangingPunct="0"/>
            <a:r>
              <a:rPr lang="en-US" sz="1400" dirty="0">
                <a:solidFill>
                  <a:srgbClr val="060074"/>
                </a:solidFill>
                <a:latin typeface="Times New Roman" panose="02020603050405020304" pitchFamily="18" charset="0"/>
                <a:cs typeface="Times New Roman" panose="02020603050405020304" pitchFamily="18" charset="0"/>
              </a:rPr>
              <a:t>other codes is due to either increased calculated temperatures (</a:t>
            </a:r>
            <a:r>
              <a:rPr lang="en-US" sz="1400" dirty="0" err="1">
                <a:solidFill>
                  <a:srgbClr val="060074"/>
                </a:solidFill>
                <a:latin typeface="Times New Roman" panose="02020603050405020304" pitchFamily="18" charset="0"/>
                <a:cs typeface="Times New Roman" panose="02020603050405020304" pitchFamily="18" charset="0"/>
              </a:rPr>
              <a:t>overprediction</a:t>
            </a:r>
            <a:r>
              <a:rPr lang="en-US" sz="1400" dirty="0">
                <a:solidFill>
                  <a:srgbClr val="060074"/>
                </a:solidFill>
                <a:latin typeface="Times New Roman" panose="02020603050405020304" pitchFamily="18" charset="0"/>
                <a:cs typeface="Times New Roman" panose="02020603050405020304" pitchFamily="18" charset="0"/>
              </a:rPr>
              <a:t> of hydrogen) or individual modification</a:t>
            </a:r>
          </a:p>
          <a:p>
            <a:pPr algn="just" defTabSz="757238" eaLnBrk="0" hangingPunct="0"/>
            <a:r>
              <a:rPr lang="en-US" sz="1400" dirty="0">
                <a:solidFill>
                  <a:srgbClr val="060074"/>
                </a:solidFill>
                <a:latin typeface="Times New Roman" panose="02020603050405020304" pitchFamily="18" charset="0"/>
                <a:cs typeface="Times New Roman" panose="02020603050405020304" pitchFamily="18" charset="0"/>
              </a:rPr>
              <a:t>of the oxidation correlation for iron (</a:t>
            </a:r>
            <a:r>
              <a:rPr lang="en-US" sz="1400" dirty="0" err="1">
                <a:solidFill>
                  <a:srgbClr val="060074"/>
                </a:solidFill>
                <a:latin typeface="Times New Roman" panose="02020603050405020304" pitchFamily="18" charset="0"/>
                <a:cs typeface="Times New Roman" panose="02020603050405020304" pitchFamily="18" charset="0"/>
              </a:rPr>
              <a:t>underprediction</a:t>
            </a:r>
            <a:r>
              <a:rPr lang="en-US" sz="1400" dirty="0">
                <a:solidFill>
                  <a:srgbClr val="060074"/>
                </a:solidFill>
                <a:latin typeface="Times New Roman" panose="02020603050405020304" pitchFamily="18" charset="0"/>
                <a:cs typeface="Times New Roman" panose="02020603050405020304" pitchFamily="18" charset="0"/>
              </a:rPr>
              <a:t> of hydrogen).</a:t>
            </a:r>
            <a:endParaRPr lang="en-GB" sz="1400" b="1" baseline="-25000" dirty="0">
              <a:solidFill>
                <a:srgbClr val="060074"/>
              </a:solidFill>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2"/>
          <a:stretch>
            <a:fillRect/>
          </a:stretch>
        </p:blipFill>
        <p:spPr>
          <a:xfrm>
            <a:off x="1043608" y="1272753"/>
            <a:ext cx="7011829" cy="4113649"/>
          </a:xfrm>
          <a:prstGeom prst="rect">
            <a:avLst/>
          </a:prstGeom>
        </p:spPr>
      </p:pic>
    </p:spTree>
    <p:extLst>
      <p:ext uri="{BB962C8B-B14F-4D97-AF65-F5344CB8AC3E}">
        <p14:creationId xmlns:p14="http://schemas.microsoft.com/office/powerpoint/2010/main" val="248753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683568" y="2492896"/>
            <a:ext cx="7272808" cy="75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US" sz="2200" b="1" dirty="0">
                <a:solidFill>
                  <a:srgbClr val="008080"/>
                </a:solidFill>
                <a:latin typeface="Times New Roman" panose="02020603050405020304" pitchFamily="18" charset="0"/>
                <a:cs typeface="Times New Roman" panose="02020603050405020304" pitchFamily="18" charset="0"/>
              </a:rPr>
              <a:t>Modelling of bundle tests DEGREE-B3 and CODEX-ATF</a:t>
            </a:r>
          </a:p>
          <a:p>
            <a:pPr algn="ctr" defTabSz="757238" eaLnBrk="0" hangingPunct="0"/>
            <a:r>
              <a:rPr lang="en-US" sz="2200" b="1" dirty="0">
                <a:solidFill>
                  <a:srgbClr val="008080"/>
                </a:solidFill>
                <a:latin typeface="Times New Roman" panose="02020603050405020304" pitchFamily="18" charset="0"/>
                <a:cs typeface="Times New Roman" panose="02020603050405020304" pitchFamily="18" charset="0"/>
              </a:rPr>
              <a:t>with Cr-coated claddings</a:t>
            </a:r>
          </a:p>
        </p:txBody>
      </p:sp>
    </p:spTree>
    <p:extLst>
      <p:ext uri="{BB962C8B-B14F-4D97-AF65-F5344CB8AC3E}">
        <p14:creationId xmlns:p14="http://schemas.microsoft.com/office/powerpoint/2010/main" val="510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07504" y="3789040"/>
            <a:ext cx="8856984" cy="2492534"/>
          </a:xfrm>
          <a:prstGeom prst="rect">
            <a:avLst/>
          </a:prstGeom>
          <a:noFill/>
          <a:ln w="6350">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p>
            <a:pPr algn="ctr" defTabSz="757238" eaLnBrk="0" hangingPunct="0"/>
            <a:r>
              <a:rPr lang="en-GB" sz="1200" dirty="0">
                <a:solidFill>
                  <a:srgbClr val="060074"/>
                </a:solidFill>
                <a:latin typeface="Times New Roman" panose="02020603050405020304" pitchFamily="18" charset="0"/>
                <a:cs typeface="Times New Roman" panose="02020603050405020304" pitchFamily="18" charset="0"/>
              </a:rPr>
              <a:t>Correlations for mass gain used in SOCRAT</a:t>
            </a:r>
          </a:p>
          <a:p>
            <a:pPr defTabSz="757238" eaLnBrk="0" hangingPunct="0"/>
            <a:r>
              <a:rPr lang="en-GB" sz="1200" dirty="0">
                <a:solidFill>
                  <a:srgbClr val="060074"/>
                </a:solidFill>
                <a:latin typeface="Times New Roman" panose="02020603050405020304" pitchFamily="18" charset="0"/>
                <a:cs typeface="Times New Roman" panose="02020603050405020304" pitchFamily="18" charset="0"/>
              </a:rPr>
              <a:t>T&lt; 1373 </a:t>
            </a:r>
            <a:r>
              <a:rPr lang="ru-RU" sz="1200" dirty="0">
                <a:solidFill>
                  <a:srgbClr val="060074"/>
                </a:solidFill>
                <a:latin typeface="Times New Roman" panose="02020603050405020304" pitchFamily="18" charset="0"/>
                <a:cs typeface="Times New Roman" panose="02020603050405020304" pitchFamily="18" charset="0"/>
              </a:rPr>
              <a:t>К</a:t>
            </a:r>
            <a:r>
              <a:rPr lang="de-DE" sz="1200" dirty="0">
                <a:solidFill>
                  <a:srgbClr val="060074"/>
                </a:solidFill>
                <a:latin typeface="Times New Roman" panose="02020603050405020304" pitchFamily="18" charset="0"/>
                <a:cs typeface="Times New Roman" panose="02020603050405020304" pitchFamily="18" charset="0"/>
              </a:rPr>
              <a:t>:		</a:t>
            </a:r>
            <a:r>
              <a:rPr lang="en-GB" sz="1200" i="1" dirty="0">
                <a:solidFill>
                  <a:srgbClr val="060074"/>
                </a:solidFill>
                <a:latin typeface="Times New Roman" panose="02020603050405020304" pitchFamily="18" charset="0"/>
                <a:cs typeface="Times New Roman" panose="02020603050405020304" pitchFamily="18" charset="0"/>
              </a:rPr>
              <a:t>K=40∙exp(-28890/T) [kg²/m</a:t>
            </a:r>
            <a:r>
              <a:rPr lang="en-GB" sz="1200" i="1" baseline="30000" dirty="0">
                <a:solidFill>
                  <a:srgbClr val="060074"/>
                </a:solidFill>
                <a:latin typeface="Times New Roman" panose="02020603050405020304" pitchFamily="18" charset="0"/>
                <a:cs typeface="Times New Roman" panose="02020603050405020304" pitchFamily="18" charset="0"/>
              </a:rPr>
              <a:t>4</a:t>
            </a:r>
            <a:r>
              <a:rPr lang="en-GB" sz="1200" i="1" dirty="0">
                <a:solidFill>
                  <a:srgbClr val="060074"/>
                </a:solidFill>
                <a:latin typeface="Times New Roman" panose="02020603050405020304" pitchFamily="18" charset="0"/>
                <a:cs typeface="Times New Roman" panose="02020603050405020304" pitchFamily="18" charset="0"/>
              </a:rPr>
              <a:t>s]</a:t>
            </a:r>
          </a:p>
          <a:p>
            <a:pPr defTabSz="757238" eaLnBrk="0" hangingPunct="0"/>
            <a:r>
              <a:rPr lang="en-GB" sz="1200" dirty="0">
                <a:solidFill>
                  <a:srgbClr val="060074"/>
                </a:solidFill>
                <a:latin typeface="Times New Roman" panose="02020603050405020304" pitchFamily="18" charset="0"/>
                <a:cs typeface="Times New Roman" panose="02020603050405020304" pitchFamily="18" charset="0"/>
              </a:rPr>
              <a:t>1373 </a:t>
            </a:r>
            <a:r>
              <a:rPr lang="ru-RU" sz="1200" dirty="0">
                <a:solidFill>
                  <a:srgbClr val="060074"/>
                </a:solidFill>
                <a:latin typeface="Times New Roman" panose="02020603050405020304" pitchFamily="18" charset="0"/>
                <a:cs typeface="Times New Roman" panose="02020603050405020304" pitchFamily="18" charset="0"/>
              </a:rPr>
              <a:t>К ≤</a:t>
            </a:r>
            <a:r>
              <a:rPr lang="en-GB" sz="1200" dirty="0">
                <a:solidFill>
                  <a:srgbClr val="060074"/>
                </a:solidFill>
                <a:latin typeface="Times New Roman" panose="02020603050405020304" pitchFamily="18" charset="0"/>
                <a:cs typeface="Times New Roman" panose="02020603050405020304" pitchFamily="18" charset="0"/>
              </a:rPr>
              <a:t>T≤ 1523 K:	</a:t>
            </a:r>
            <a:r>
              <a:rPr lang="en-GB" sz="1200" i="1" dirty="0">
                <a:solidFill>
                  <a:srgbClr val="060074"/>
                </a:solidFill>
                <a:latin typeface="Times New Roman" panose="02020603050405020304" pitchFamily="18" charset="0"/>
                <a:cs typeface="Times New Roman" panose="02020603050405020304" pitchFamily="18" charset="0"/>
              </a:rPr>
              <a:t>K=(T-1333)∙</a:t>
            </a:r>
            <a:r>
              <a:rPr lang="en-GB" sz="1200" i="1" dirty="0" err="1">
                <a:solidFill>
                  <a:srgbClr val="060074"/>
                </a:solidFill>
                <a:latin typeface="Times New Roman" panose="02020603050405020304" pitchFamily="18" charset="0"/>
                <a:cs typeface="Times New Roman" panose="02020603050405020304" pitchFamily="18" charset="0"/>
              </a:rPr>
              <a:t>exp</a:t>
            </a:r>
            <a:r>
              <a:rPr lang="en-GB" sz="1200" i="1" dirty="0">
                <a:solidFill>
                  <a:srgbClr val="060074"/>
                </a:solidFill>
                <a:latin typeface="Times New Roman" panose="02020603050405020304" pitchFamily="18" charset="0"/>
                <a:cs typeface="Times New Roman" panose="02020603050405020304" pitchFamily="18" charset="0"/>
              </a:rPr>
              <a:t>(-28890/T) [kg²/m</a:t>
            </a:r>
            <a:r>
              <a:rPr lang="en-GB" sz="1200" i="1" baseline="30000" dirty="0">
                <a:solidFill>
                  <a:srgbClr val="060074"/>
                </a:solidFill>
                <a:latin typeface="Times New Roman" panose="02020603050405020304" pitchFamily="18" charset="0"/>
                <a:cs typeface="Times New Roman" panose="02020603050405020304" pitchFamily="18" charset="0"/>
              </a:rPr>
              <a:t>4</a:t>
            </a:r>
            <a:r>
              <a:rPr lang="en-GB" sz="1200" i="1" dirty="0">
                <a:solidFill>
                  <a:srgbClr val="060074"/>
                </a:solidFill>
                <a:latin typeface="Times New Roman" panose="02020603050405020304" pitchFamily="18" charset="0"/>
                <a:cs typeface="Times New Roman" panose="02020603050405020304" pitchFamily="18" charset="0"/>
              </a:rPr>
              <a:t>s]</a:t>
            </a:r>
          </a:p>
          <a:p>
            <a:pPr defTabSz="757238" eaLnBrk="0" hangingPunct="0"/>
            <a:r>
              <a:rPr lang="en-GB" sz="1200" dirty="0">
                <a:solidFill>
                  <a:srgbClr val="060074"/>
                </a:solidFill>
                <a:latin typeface="Times New Roman" panose="02020603050405020304" pitchFamily="18" charset="0"/>
                <a:cs typeface="Times New Roman" panose="02020603050405020304" pitchFamily="18" charset="0"/>
              </a:rPr>
              <a:t>T&gt; 1523 </a:t>
            </a:r>
            <a:r>
              <a:rPr lang="ru-RU" sz="1200" dirty="0">
                <a:solidFill>
                  <a:srgbClr val="060074"/>
                </a:solidFill>
                <a:latin typeface="Times New Roman" panose="02020603050405020304" pitchFamily="18" charset="0"/>
                <a:cs typeface="Times New Roman" panose="02020603050405020304" pitchFamily="18" charset="0"/>
              </a:rPr>
              <a:t>К</a:t>
            </a:r>
            <a:r>
              <a:rPr lang="de-DE" sz="1200" dirty="0">
                <a:solidFill>
                  <a:srgbClr val="060074"/>
                </a:solidFill>
                <a:latin typeface="Times New Roman" panose="02020603050405020304" pitchFamily="18" charset="0"/>
                <a:cs typeface="Times New Roman" panose="02020603050405020304" pitchFamily="18" charset="0"/>
              </a:rPr>
              <a:t>:		</a:t>
            </a:r>
            <a:r>
              <a:rPr lang="en-GB" sz="1200" i="1" dirty="0">
                <a:solidFill>
                  <a:srgbClr val="060074"/>
                </a:solidFill>
                <a:latin typeface="Times New Roman" panose="02020603050405020304" pitchFamily="18" charset="0"/>
                <a:cs typeface="Times New Roman" panose="02020603050405020304" pitchFamily="18" charset="0"/>
              </a:rPr>
              <a:t>K=190∙exp(-28890/T) [kg2/m</a:t>
            </a:r>
            <a:r>
              <a:rPr lang="en-GB" sz="1200" i="1" baseline="30000" dirty="0">
                <a:solidFill>
                  <a:srgbClr val="060074"/>
                </a:solidFill>
                <a:latin typeface="Times New Roman" panose="02020603050405020304" pitchFamily="18" charset="0"/>
                <a:cs typeface="Times New Roman" panose="02020603050405020304" pitchFamily="18" charset="0"/>
              </a:rPr>
              <a:t>4</a:t>
            </a:r>
            <a:r>
              <a:rPr lang="en-GB" sz="1200" i="1" dirty="0">
                <a:solidFill>
                  <a:srgbClr val="060074"/>
                </a:solidFill>
                <a:latin typeface="Times New Roman" panose="02020603050405020304" pitchFamily="18" charset="0"/>
                <a:cs typeface="Times New Roman" panose="02020603050405020304" pitchFamily="18" charset="0"/>
              </a:rPr>
              <a:t>s]</a:t>
            </a:r>
          </a:p>
          <a:p>
            <a:pPr defTabSz="757238" eaLnBrk="0" hangingPunct="0"/>
            <a:r>
              <a:rPr lang="en-GB" sz="1200" dirty="0">
                <a:solidFill>
                  <a:srgbClr val="060074"/>
                </a:solidFill>
                <a:latin typeface="Times New Roman" panose="02020603050405020304" pitchFamily="18" charset="0"/>
                <a:cs typeface="Times New Roman" panose="02020603050405020304" pitchFamily="18" charset="0"/>
              </a:rPr>
              <a:t>T&gt; 1700 </a:t>
            </a:r>
            <a:r>
              <a:rPr lang="ru-RU" sz="1200" dirty="0">
                <a:solidFill>
                  <a:srgbClr val="060074"/>
                </a:solidFill>
                <a:latin typeface="Times New Roman" panose="02020603050405020304" pitchFamily="18" charset="0"/>
                <a:cs typeface="Times New Roman" panose="02020603050405020304" pitchFamily="18" charset="0"/>
              </a:rPr>
              <a:t>К</a:t>
            </a:r>
            <a:r>
              <a:rPr lang="de-DE" sz="1200" dirty="0">
                <a:solidFill>
                  <a:srgbClr val="060074"/>
                </a:solidFill>
                <a:latin typeface="Times New Roman" panose="02020603050405020304" pitchFamily="18" charset="0"/>
                <a:cs typeface="Times New Roman" panose="02020603050405020304" pitchFamily="18" charset="0"/>
              </a:rPr>
              <a:t>:		</a:t>
            </a:r>
            <a:r>
              <a:rPr lang="en-GB" sz="1200" i="1" dirty="0">
                <a:solidFill>
                  <a:srgbClr val="060074"/>
                </a:solidFill>
                <a:latin typeface="Times New Roman" panose="02020603050405020304" pitchFamily="18" charset="0"/>
                <a:cs typeface="Times New Roman" panose="02020603050405020304" pitchFamily="18" charset="0"/>
              </a:rPr>
              <a:t>K=190∙exp(-28890/1700) [kg2/m</a:t>
            </a:r>
            <a:r>
              <a:rPr lang="en-GB" sz="1200" i="1" baseline="30000" dirty="0">
                <a:solidFill>
                  <a:srgbClr val="060074"/>
                </a:solidFill>
                <a:latin typeface="Times New Roman" panose="02020603050405020304" pitchFamily="18" charset="0"/>
                <a:cs typeface="Times New Roman" panose="02020603050405020304" pitchFamily="18" charset="0"/>
              </a:rPr>
              <a:t>4</a:t>
            </a:r>
            <a:r>
              <a:rPr lang="en-GB" sz="1200" i="1" dirty="0">
                <a:solidFill>
                  <a:srgbClr val="060074"/>
                </a:solidFill>
                <a:latin typeface="Times New Roman" panose="02020603050405020304" pitchFamily="18" charset="0"/>
                <a:cs typeface="Times New Roman" panose="02020603050405020304" pitchFamily="18" charset="0"/>
              </a:rPr>
              <a:t>s]</a:t>
            </a:r>
          </a:p>
          <a:p>
            <a:pPr defTabSz="757238" eaLnBrk="0" hangingPunct="0"/>
            <a:endParaRPr lang="en-GB" sz="1200" dirty="0">
              <a:solidFill>
                <a:srgbClr val="060074"/>
              </a:solidFill>
              <a:latin typeface="Times New Roman" panose="02020603050405020304" pitchFamily="18" charset="0"/>
              <a:cs typeface="Times New Roman" panose="02020603050405020304" pitchFamily="18" charset="0"/>
            </a:endParaRPr>
          </a:p>
          <a:p>
            <a:pPr defTabSz="757238" eaLnBrk="0" hangingPunct="0">
              <a:spcAft>
                <a:spcPts val="600"/>
              </a:spcAft>
            </a:pPr>
            <a:r>
              <a:rPr lang="en-GB" sz="1000" dirty="0">
                <a:solidFill>
                  <a:srgbClr val="060074"/>
                </a:solidFill>
                <a:latin typeface="Times New Roman" panose="02020603050405020304" pitchFamily="18" charset="0"/>
                <a:cs typeface="Times New Roman" panose="02020603050405020304" pitchFamily="18" charset="0"/>
              </a:rPr>
              <a:t>J. Bischoff, et al., 2018. Cr-coated cladding development at Framatome. </a:t>
            </a:r>
            <a:r>
              <a:rPr lang="en-GB" sz="1000" dirty="0" err="1">
                <a:solidFill>
                  <a:srgbClr val="060074"/>
                </a:solidFill>
                <a:latin typeface="Times New Roman" panose="02020603050405020304" pitchFamily="18" charset="0"/>
                <a:cs typeface="Times New Roman" panose="02020603050405020304" pitchFamily="18" charset="0"/>
              </a:rPr>
              <a:t>TopFuel</a:t>
            </a:r>
            <a:r>
              <a:rPr lang="en-GB" sz="1000" dirty="0">
                <a:solidFill>
                  <a:srgbClr val="060074"/>
                </a:solidFill>
                <a:latin typeface="Times New Roman" panose="02020603050405020304" pitchFamily="18" charset="0"/>
                <a:cs typeface="Times New Roman" panose="02020603050405020304" pitchFamily="18" charset="0"/>
              </a:rPr>
              <a:t> 2018 - Light Water Reactor (LWR) Fuel Performance Meeting 2018, Sep 2018, Prague, Czech Republic</a:t>
            </a:r>
          </a:p>
          <a:p>
            <a:pPr defTabSz="757238" eaLnBrk="0" hangingPunct="0">
              <a:spcAft>
                <a:spcPts val="600"/>
              </a:spcAft>
            </a:pPr>
            <a:r>
              <a:rPr lang="en-GB" sz="1000" dirty="0" err="1">
                <a:solidFill>
                  <a:srgbClr val="060074"/>
                </a:solidFill>
                <a:latin typeface="Times New Roman" panose="02020603050405020304" pitchFamily="18" charset="0"/>
                <a:cs typeface="Times New Roman" panose="02020603050405020304" pitchFamily="18" charset="0"/>
              </a:rPr>
              <a:t>Brachet</a:t>
            </a:r>
            <a:r>
              <a:rPr lang="en-GB" sz="1000" dirty="0">
                <a:solidFill>
                  <a:srgbClr val="060074"/>
                </a:solidFill>
                <a:latin typeface="Times New Roman" panose="02020603050405020304" pitchFamily="18" charset="0"/>
                <a:cs typeface="Times New Roman" panose="02020603050405020304" pitchFamily="18" charset="0"/>
              </a:rPr>
              <a:t> J., et al., 2018. </a:t>
            </a:r>
            <a:r>
              <a:rPr lang="en-GB" sz="1000" dirty="0" err="1">
                <a:solidFill>
                  <a:srgbClr val="060074"/>
                </a:solidFill>
                <a:latin typeface="Times New Roman" panose="02020603050405020304" pitchFamily="18" charset="0"/>
                <a:cs typeface="Times New Roman" panose="02020603050405020304" pitchFamily="18" charset="0"/>
              </a:rPr>
              <a:t>Behavior</a:t>
            </a:r>
            <a:r>
              <a:rPr lang="en-GB" sz="1000" dirty="0">
                <a:solidFill>
                  <a:srgbClr val="060074"/>
                </a:solidFill>
                <a:latin typeface="Times New Roman" panose="02020603050405020304" pitchFamily="18" charset="0"/>
                <a:cs typeface="Times New Roman" panose="02020603050405020304" pitchFamily="18" charset="0"/>
              </a:rPr>
              <a:t> of Cr-Coated M5 Claddings during and After High Temperature Steam Oxidation from 800°C up to 1500°C (Loss-of-Coolant Accident &amp; Design Extension Conditions). </a:t>
            </a:r>
            <a:r>
              <a:rPr lang="en-GB" sz="1000" dirty="0" err="1">
                <a:solidFill>
                  <a:srgbClr val="060074"/>
                </a:solidFill>
                <a:latin typeface="Times New Roman" panose="02020603050405020304" pitchFamily="18" charset="0"/>
                <a:cs typeface="Times New Roman" panose="02020603050405020304" pitchFamily="18" charset="0"/>
              </a:rPr>
              <a:t>TopFuel</a:t>
            </a:r>
            <a:r>
              <a:rPr lang="en-GB" sz="1000" dirty="0">
                <a:solidFill>
                  <a:srgbClr val="060074"/>
                </a:solidFill>
                <a:latin typeface="Times New Roman" panose="02020603050405020304" pitchFamily="18" charset="0"/>
                <a:cs typeface="Times New Roman" panose="02020603050405020304" pitchFamily="18" charset="0"/>
              </a:rPr>
              <a:t> 2018 (p. A0100). Prague, Czech Republic</a:t>
            </a:r>
          </a:p>
          <a:p>
            <a:pPr defTabSz="757238" eaLnBrk="0" hangingPunct="0">
              <a:spcAft>
                <a:spcPts val="600"/>
              </a:spcAft>
            </a:pPr>
            <a:r>
              <a:rPr lang="en-GB" sz="1000" dirty="0" err="1">
                <a:solidFill>
                  <a:srgbClr val="060074"/>
                </a:solidFill>
                <a:latin typeface="Times New Roman" panose="02020603050405020304" pitchFamily="18" charset="0"/>
                <a:cs typeface="Times New Roman" panose="02020603050405020304" pitchFamily="18" charset="0"/>
              </a:rPr>
              <a:t>Guangbin</a:t>
            </a:r>
            <a:r>
              <a:rPr lang="en-GB" sz="1000" dirty="0">
                <a:solidFill>
                  <a:srgbClr val="060074"/>
                </a:solidFill>
                <a:latin typeface="Times New Roman" panose="02020603050405020304" pitchFamily="18" charset="0"/>
                <a:cs typeface="Times New Roman" panose="02020603050405020304" pitchFamily="18" charset="0"/>
              </a:rPr>
              <a:t> Li, et al., 2020. High Temperature Anti-Oxidation </a:t>
            </a:r>
            <a:r>
              <a:rPr lang="en-GB" sz="1000" dirty="0" err="1">
                <a:solidFill>
                  <a:srgbClr val="060074"/>
                </a:solidFill>
                <a:latin typeface="Times New Roman" panose="02020603050405020304" pitchFamily="18" charset="0"/>
                <a:cs typeface="Times New Roman" panose="02020603050405020304" pitchFamily="18" charset="0"/>
              </a:rPr>
              <a:t>Behavior</a:t>
            </a:r>
            <a:r>
              <a:rPr lang="en-GB" sz="1000" dirty="0">
                <a:solidFill>
                  <a:srgbClr val="060074"/>
                </a:solidFill>
                <a:latin typeface="Times New Roman" panose="02020603050405020304" pitchFamily="18" charset="0"/>
                <a:cs typeface="Times New Roman" panose="02020603050405020304" pitchFamily="18" charset="0"/>
              </a:rPr>
              <a:t> and Mechanical Property of Radio Frequency Magnetron Sputtered Cr Coating, Metals 2020, 10, 1509</a:t>
            </a:r>
          </a:p>
          <a:p>
            <a:pPr defTabSz="757238" eaLnBrk="0" hangingPunct="0">
              <a:spcAft>
                <a:spcPts val="600"/>
              </a:spcAft>
            </a:pPr>
            <a:r>
              <a:rPr lang="en-GB" sz="1000" dirty="0">
                <a:solidFill>
                  <a:srgbClr val="060074"/>
                </a:solidFill>
                <a:latin typeface="Times New Roman" panose="02020603050405020304" pitchFamily="18" charset="0"/>
                <a:cs typeface="Times New Roman" panose="02020603050405020304" pitchFamily="18" charset="0"/>
              </a:rPr>
              <a:t>E.B. </a:t>
            </a:r>
            <a:r>
              <a:rPr lang="en-GB" sz="1000" dirty="0" err="1">
                <a:solidFill>
                  <a:srgbClr val="060074"/>
                </a:solidFill>
                <a:latin typeface="Times New Roman" panose="02020603050405020304" pitchFamily="18" charset="0"/>
                <a:cs typeface="Times New Roman" panose="02020603050405020304" pitchFamily="18" charset="0"/>
              </a:rPr>
              <a:t>Kashkarov</a:t>
            </a:r>
            <a:r>
              <a:rPr lang="en-GB" sz="1000" dirty="0">
                <a:solidFill>
                  <a:srgbClr val="060074"/>
                </a:solidFill>
                <a:latin typeface="Times New Roman" panose="02020603050405020304" pitchFamily="18" charset="0"/>
                <a:cs typeface="Times New Roman" panose="02020603050405020304" pitchFamily="18" charset="0"/>
              </a:rPr>
              <a:t>, et al., 2020. Oxidation kinetics of Cr-coated zirconium alloy: Effect of coating thickness and microstructure, Corrosion Science 175 (2020) 108883</a:t>
            </a:r>
          </a:p>
        </p:txBody>
      </p:sp>
      <p:pic>
        <p:nvPicPr>
          <p:cNvPr id="6" name="Image 18"/>
          <p:cNvPicPr/>
          <p:nvPr/>
        </p:nvPicPr>
        <p:blipFill rotWithShape="1">
          <a:blip r:embed="rId2" cstate="print">
            <a:extLst>
              <a:ext uri="{28A0092B-C50C-407E-A947-70E740481C1C}">
                <a14:useLocalDpi xmlns:a14="http://schemas.microsoft.com/office/drawing/2010/main" val="0"/>
              </a:ext>
            </a:extLst>
          </a:blip>
          <a:srcRect l="2521" t="3518" b="1382"/>
          <a:stretch/>
        </p:blipFill>
        <p:spPr bwMode="auto">
          <a:xfrm>
            <a:off x="315677" y="836712"/>
            <a:ext cx="2686829" cy="2664296"/>
          </a:xfrm>
          <a:prstGeom prst="rect">
            <a:avLst/>
          </a:prstGeom>
          <a:noFill/>
          <a:ln>
            <a:solidFill>
              <a:schemeClr val="bg1">
                <a:lumMod val="65000"/>
              </a:schemeClr>
            </a:solidFill>
          </a:ln>
        </p:spPr>
      </p:pic>
      <mc:AlternateContent xmlns:mc="http://schemas.openxmlformats.org/markup-compatibility/2006" xmlns:a14="http://schemas.microsoft.com/office/drawing/2010/main">
        <mc:Choice Requires="a14">
          <p:sp>
            <p:nvSpPr>
              <p:cNvPr id="7" name="Rechteck 6"/>
              <p:cNvSpPr/>
              <p:nvPr/>
            </p:nvSpPr>
            <p:spPr>
              <a:xfrm>
                <a:off x="2928758" y="1565070"/>
                <a:ext cx="2074735" cy="404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2060"/>
                          </a:solidFill>
                          <a:latin typeface="Cambria Math" panose="02040503050406030204" pitchFamily="18" charset="0"/>
                        </a:rPr>
                        <m:t>𝛿</m:t>
                      </m:r>
                      <m:r>
                        <a:rPr lang="de-DE" sz="1400" i="0">
                          <a:solidFill>
                            <a:srgbClr val="002060"/>
                          </a:solidFill>
                          <a:latin typeface="Cambria Math" panose="02040503050406030204" pitchFamily="18" charset="0"/>
                        </a:rPr>
                        <m:t>=</m:t>
                      </m:r>
                      <m:r>
                        <a:rPr lang="en-US" sz="1400" b="0" i="1" smtClean="0">
                          <a:solidFill>
                            <a:srgbClr val="002060"/>
                          </a:solidFill>
                          <a:latin typeface="Cambria Math" panose="02040503050406030204" pitchFamily="18" charset="0"/>
                        </a:rPr>
                        <m:t>263</m:t>
                      </m:r>
                      <m:r>
                        <a:rPr lang="de-DE" sz="1400" b="0" i="1" smtClean="0">
                          <a:solidFill>
                            <a:srgbClr val="002060"/>
                          </a:solidFill>
                          <a:latin typeface="Cambria Math" panose="02040503050406030204" pitchFamily="18" charset="0"/>
                        </a:rPr>
                        <m:t>0</m:t>
                      </m:r>
                      <m:r>
                        <a:rPr lang="de-DE" sz="1400" i="0">
                          <a:solidFill>
                            <a:srgbClr val="002060"/>
                          </a:solidFill>
                          <a:latin typeface="Cambria Math" panose="02040503050406030204" pitchFamily="18" charset="0"/>
                        </a:rPr>
                        <m:t>∙</m:t>
                      </m:r>
                      <m:sSup>
                        <m:sSupPr>
                          <m:ctrlPr>
                            <a:rPr lang="de-DE" sz="1400" i="1">
                              <a:solidFill>
                                <a:srgbClr val="002060"/>
                              </a:solidFill>
                              <a:latin typeface="Cambria Math" panose="02040503050406030204" pitchFamily="18" charset="0"/>
                            </a:rPr>
                          </m:ctrlPr>
                        </m:sSupPr>
                        <m:e>
                          <m:r>
                            <a:rPr lang="de-DE" sz="1400" i="1">
                              <a:solidFill>
                                <a:srgbClr val="002060"/>
                              </a:solidFill>
                              <a:latin typeface="Cambria Math" panose="02040503050406030204" pitchFamily="18" charset="0"/>
                            </a:rPr>
                            <m:t>𝑒</m:t>
                          </m:r>
                        </m:e>
                        <m:sup>
                          <m:r>
                            <a:rPr lang="de-DE" sz="1400" i="0">
                              <a:solidFill>
                                <a:srgbClr val="002060"/>
                              </a:solidFill>
                              <a:latin typeface="Cambria Math" panose="02040503050406030204" pitchFamily="18" charset="0"/>
                            </a:rPr>
                            <m:t>−</m:t>
                          </m:r>
                          <m:f>
                            <m:fPr>
                              <m:ctrlPr>
                                <a:rPr lang="de-DE" sz="1400" i="1">
                                  <a:solidFill>
                                    <a:srgbClr val="002060"/>
                                  </a:solidFill>
                                  <a:latin typeface="Cambria Math" panose="02040503050406030204" pitchFamily="18" charset="0"/>
                                </a:rPr>
                              </m:ctrlPr>
                            </m:fPr>
                            <m:num>
                              <m:r>
                                <a:rPr lang="de-DE" sz="1400" b="0" i="0" smtClean="0">
                                  <a:solidFill>
                                    <a:srgbClr val="002060"/>
                                  </a:solidFill>
                                  <a:latin typeface="Cambria Math" panose="02040503050406030204" pitchFamily="18" charset="0"/>
                                </a:rPr>
                                <m:t>119747</m:t>
                              </m:r>
                            </m:num>
                            <m:den>
                              <m:r>
                                <a:rPr lang="de-DE" sz="1400" i="1">
                                  <a:solidFill>
                                    <a:srgbClr val="002060"/>
                                  </a:solidFill>
                                  <a:latin typeface="Cambria Math" panose="02040503050406030204" pitchFamily="18" charset="0"/>
                                </a:rPr>
                                <m:t>𝑅</m:t>
                              </m:r>
                              <m:r>
                                <a:rPr lang="de-DE" sz="1400" i="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𝑇</m:t>
                              </m:r>
                            </m:den>
                          </m:f>
                        </m:sup>
                      </m:sSup>
                      <m:r>
                        <a:rPr lang="de-DE" sz="1400" i="0">
                          <a:solidFill>
                            <a:srgbClr val="002060"/>
                          </a:solidFill>
                          <a:latin typeface="Cambria Math" panose="02040503050406030204" pitchFamily="18" charset="0"/>
                        </a:rPr>
                        <m:t>∙</m:t>
                      </m:r>
                      <m:rad>
                        <m:radPr>
                          <m:degHide m:val="on"/>
                          <m:ctrlPr>
                            <a:rPr lang="de-DE" sz="1400" i="1">
                              <a:solidFill>
                                <a:srgbClr val="002060"/>
                              </a:solidFill>
                              <a:latin typeface="Cambria Math" panose="02040503050406030204" pitchFamily="18" charset="0"/>
                            </a:rPr>
                          </m:ctrlPr>
                        </m:radPr>
                        <m:deg/>
                        <m:e>
                          <m:r>
                            <a:rPr lang="de-DE" sz="1400" i="1">
                              <a:solidFill>
                                <a:srgbClr val="002060"/>
                              </a:solidFill>
                              <a:latin typeface="Cambria Math" panose="02040503050406030204" pitchFamily="18" charset="0"/>
                            </a:rPr>
                            <m:t>𝑡</m:t>
                          </m:r>
                        </m:e>
                      </m:rad>
                    </m:oMath>
                  </m:oMathPara>
                </a14:m>
                <a:endParaRPr lang="de-DE" sz="1400" dirty="0">
                  <a:solidFill>
                    <a:srgbClr val="002060"/>
                  </a:solidFill>
                </a:endParaRPr>
              </a:p>
            </p:txBody>
          </p:sp>
        </mc:Choice>
        <mc:Fallback xmlns="">
          <p:sp>
            <p:nvSpPr>
              <p:cNvPr id="7" name="Rechteck 6"/>
              <p:cNvSpPr>
                <a:spLocks noRot="1" noChangeAspect="1" noMove="1" noResize="1" noEditPoints="1" noAdjustHandles="1" noChangeArrowheads="1" noChangeShapeType="1" noTextEdit="1"/>
              </p:cNvSpPr>
              <p:nvPr/>
            </p:nvSpPr>
            <p:spPr>
              <a:xfrm>
                <a:off x="2928758" y="1565070"/>
                <a:ext cx="2074735" cy="4047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2928758" y="1944154"/>
                <a:ext cx="2368982" cy="404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smtClean="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𝑚</m:t>
                      </m:r>
                      <m:r>
                        <a:rPr lang="de-DE" sz="1400" i="0">
                          <a:solidFill>
                            <a:srgbClr val="002060"/>
                          </a:solidFill>
                          <a:latin typeface="Cambria Math" panose="02040503050406030204" pitchFamily="18" charset="0"/>
                        </a:rPr>
                        <m:t>=</m:t>
                      </m:r>
                      <m:r>
                        <a:rPr lang="de-DE" sz="1400" b="0" i="0" smtClean="0">
                          <a:solidFill>
                            <a:srgbClr val="002060"/>
                          </a:solidFill>
                          <a:latin typeface="Cambria Math" panose="02040503050406030204" pitchFamily="18" charset="0"/>
                        </a:rPr>
                        <m:t>0.4327</m:t>
                      </m:r>
                      <m:r>
                        <a:rPr lang="de-DE" sz="1400" i="0">
                          <a:solidFill>
                            <a:srgbClr val="002060"/>
                          </a:solidFill>
                          <a:latin typeface="Cambria Math" panose="02040503050406030204" pitchFamily="18" charset="0"/>
                        </a:rPr>
                        <m:t>∙</m:t>
                      </m:r>
                      <m:sSup>
                        <m:sSupPr>
                          <m:ctrlPr>
                            <a:rPr lang="de-DE" sz="1400" i="1">
                              <a:solidFill>
                                <a:srgbClr val="002060"/>
                              </a:solidFill>
                              <a:latin typeface="Cambria Math" panose="02040503050406030204" pitchFamily="18" charset="0"/>
                            </a:rPr>
                          </m:ctrlPr>
                        </m:sSupPr>
                        <m:e>
                          <m:r>
                            <a:rPr lang="de-DE" sz="1400" i="1">
                              <a:solidFill>
                                <a:srgbClr val="002060"/>
                              </a:solidFill>
                              <a:latin typeface="Cambria Math" panose="02040503050406030204" pitchFamily="18" charset="0"/>
                            </a:rPr>
                            <m:t>𝑒</m:t>
                          </m:r>
                        </m:e>
                        <m:sup>
                          <m:r>
                            <a:rPr lang="de-DE" sz="1400" i="0">
                              <a:solidFill>
                                <a:srgbClr val="002060"/>
                              </a:solidFill>
                              <a:latin typeface="Cambria Math" panose="02040503050406030204" pitchFamily="18" charset="0"/>
                            </a:rPr>
                            <m:t>−</m:t>
                          </m:r>
                          <m:f>
                            <m:fPr>
                              <m:ctrlPr>
                                <a:rPr lang="de-DE" sz="1400" i="1">
                                  <a:solidFill>
                                    <a:srgbClr val="002060"/>
                                  </a:solidFill>
                                  <a:latin typeface="Cambria Math" panose="02040503050406030204" pitchFamily="18" charset="0"/>
                                </a:rPr>
                              </m:ctrlPr>
                            </m:fPr>
                            <m:num>
                              <m:r>
                                <a:rPr lang="de-DE" sz="1400" i="0">
                                  <a:solidFill>
                                    <a:srgbClr val="002060"/>
                                  </a:solidFill>
                                  <a:latin typeface="Cambria Math" panose="02040503050406030204" pitchFamily="18" charset="0"/>
                                </a:rPr>
                                <m:t>1</m:t>
                              </m:r>
                              <m:r>
                                <a:rPr lang="de-DE" sz="1400" b="0" i="1" smtClean="0">
                                  <a:solidFill>
                                    <a:srgbClr val="002060"/>
                                  </a:solidFill>
                                  <a:latin typeface="Cambria Math" panose="02040503050406030204" pitchFamily="18" charset="0"/>
                                </a:rPr>
                                <m:t>19747</m:t>
                              </m:r>
                            </m:num>
                            <m:den>
                              <m:r>
                                <a:rPr lang="de-DE" sz="1400" i="1">
                                  <a:solidFill>
                                    <a:srgbClr val="002060"/>
                                  </a:solidFill>
                                  <a:latin typeface="Cambria Math" panose="02040503050406030204" pitchFamily="18" charset="0"/>
                                </a:rPr>
                                <m:t>𝑅</m:t>
                              </m:r>
                              <m:r>
                                <a:rPr lang="de-DE" sz="1400" i="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𝑇</m:t>
                              </m:r>
                            </m:den>
                          </m:f>
                        </m:sup>
                      </m:sSup>
                      <m:r>
                        <a:rPr lang="de-DE" sz="1400" i="0">
                          <a:solidFill>
                            <a:srgbClr val="002060"/>
                          </a:solidFill>
                          <a:latin typeface="Cambria Math" panose="02040503050406030204" pitchFamily="18" charset="0"/>
                        </a:rPr>
                        <m:t>∙</m:t>
                      </m:r>
                      <m:rad>
                        <m:radPr>
                          <m:degHide m:val="on"/>
                          <m:ctrlPr>
                            <a:rPr lang="de-DE" sz="1400" i="1">
                              <a:solidFill>
                                <a:srgbClr val="002060"/>
                              </a:solidFill>
                              <a:latin typeface="Cambria Math" panose="02040503050406030204" pitchFamily="18" charset="0"/>
                            </a:rPr>
                          </m:ctrlPr>
                        </m:radPr>
                        <m:deg/>
                        <m:e>
                          <m:r>
                            <a:rPr lang="de-DE" sz="1400" i="1">
                              <a:solidFill>
                                <a:srgbClr val="002060"/>
                              </a:solidFill>
                              <a:latin typeface="Cambria Math" panose="02040503050406030204" pitchFamily="18" charset="0"/>
                            </a:rPr>
                            <m:t>𝑡</m:t>
                          </m:r>
                        </m:e>
                      </m:rad>
                    </m:oMath>
                  </m:oMathPara>
                </a14:m>
                <a:endParaRPr lang="de-DE" sz="1400" dirty="0">
                  <a:solidFill>
                    <a:srgbClr val="002060"/>
                  </a:solidFill>
                </a:endParaRPr>
              </a:p>
            </p:txBody>
          </p:sp>
        </mc:Choice>
        <mc:Fallback xmlns="">
          <p:sp>
            <p:nvSpPr>
              <p:cNvPr id="8" name="Rechteck 7"/>
              <p:cNvSpPr>
                <a:spLocks noRot="1" noChangeAspect="1" noMove="1" noResize="1" noEditPoints="1" noAdjustHandles="1" noChangeArrowheads="1" noChangeShapeType="1" noTextEdit="1"/>
              </p:cNvSpPr>
              <p:nvPr/>
            </p:nvSpPr>
            <p:spPr>
              <a:xfrm>
                <a:off x="2928758" y="1944154"/>
                <a:ext cx="2368982" cy="404726"/>
              </a:xfrm>
              <a:prstGeom prst="rect">
                <a:avLst/>
              </a:prstGeom>
              <a:blipFill>
                <a:blip r:embed="rId4"/>
                <a:stretch>
                  <a:fillRect/>
                </a:stretch>
              </a:blipFill>
            </p:spPr>
            <p:txBody>
              <a:bodyPr/>
              <a:lstStyle/>
              <a:p>
                <a:r>
                  <a:rPr lang="en-US">
                    <a:noFill/>
                  </a:rPr>
                  <a:t> </a:t>
                </a:r>
              </a:p>
            </p:txBody>
          </p:sp>
        </mc:Fallback>
      </mc:AlternateContent>
      <p:sp>
        <p:nvSpPr>
          <p:cNvPr id="9" name="Rechteck 8"/>
          <p:cNvSpPr/>
          <p:nvPr/>
        </p:nvSpPr>
        <p:spPr>
          <a:xfrm>
            <a:off x="2968161" y="807315"/>
            <a:ext cx="2480736" cy="815608"/>
          </a:xfrm>
          <a:prstGeom prst="rect">
            <a:avLst/>
          </a:prstGeom>
        </p:spPr>
        <p:txBody>
          <a:bodyPr wrap="square">
            <a:spAutoFit/>
          </a:bodyPr>
          <a:lstStyle/>
          <a:p>
            <a:pPr algn="ctr"/>
            <a:r>
              <a:rPr lang="en-US" sz="1000" dirty="0">
                <a:solidFill>
                  <a:srgbClr val="002060"/>
                </a:solidFill>
                <a:latin typeface="Times New Roman" panose="02020603050405020304" pitchFamily="18" charset="0"/>
                <a:ea typeface="Calibri" panose="020F0502020204030204" pitchFamily="34" charset="0"/>
              </a:rPr>
              <a:t>derived at CEA from</a:t>
            </a:r>
          </a:p>
          <a:p>
            <a:r>
              <a:rPr lang="en-US" sz="1000" dirty="0" err="1">
                <a:solidFill>
                  <a:srgbClr val="002060"/>
                </a:solidFill>
                <a:latin typeface="Times New Roman" panose="02020603050405020304" pitchFamily="18" charset="0"/>
                <a:ea typeface="Calibri" panose="020F0502020204030204" pitchFamily="34" charset="0"/>
              </a:rPr>
              <a:t>Brachet</a:t>
            </a:r>
            <a:r>
              <a:rPr lang="en-US" sz="1000" dirty="0">
                <a:solidFill>
                  <a:srgbClr val="002060"/>
                </a:solidFill>
                <a:latin typeface="Times New Roman" panose="02020603050405020304" pitchFamily="18" charset="0"/>
                <a:ea typeface="Calibri" panose="020F0502020204030204" pitchFamily="34" charset="0"/>
              </a:rPr>
              <a:t> et al. (</a:t>
            </a:r>
            <a:r>
              <a:rPr lang="en-US" sz="1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Corrosion Science 167, </a:t>
            </a:r>
            <a:r>
              <a:rPr lang="en-US" sz="1000" dirty="0">
                <a:solidFill>
                  <a:srgbClr val="002060"/>
                </a:solidFill>
                <a:latin typeface="Times New Roman" panose="02020603050405020304" pitchFamily="18" charset="0"/>
                <a:ea typeface="Calibri" panose="020F0502020204030204" pitchFamily="34" charset="0"/>
              </a:rPr>
              <a:t>2020)   </a:t>
            </a:r>
            <a:r>
              <a:rPr lang="en-US" sz="1000" u="sng" dirty="0">
                <a:solidFill>
                  <a:srgbClr val="0563C1"/>
                </a:solidFill>
                <a:latin typeface="Times New Roman" panose="02020603050405020304" pitchFamily="18" charset="0"/>
                <a:ea typeface="Calibri" panose="020F0502020204030204" pitchFamily="34" charset="0"/>
                <a:hlinkClick r:id="rId5"/>
              </a:rPr>
              <a:t>https://doi.org/10.1016/j.corsci.2020.108537</a:t>
            </a:r>
            <a:endParaRPr lang="en-US" sz="1000" u="sng" dirty="0">
              <a:solidFill>
                <a:srgbClr val="0563C1"/>
              </a:solidFill>
              <a:latin typeface="Times New Roman" panose="02020603050405020304" pitchFamily="18" charset="0"/>
              <a:ea typeface="Calibri" panose="020F0502020204030204" pitchFamily="34" charset="0"/>
            </a:endParaRPr>
          </a:p>
          <a:p>
            <a:pPr algn="ctr">
              <a:spcBef>
                <a:spcPts val="600"/>
              </a:spcBef>
            </a:pPr>
            <a:r>
              <a:rPr lang="en-US" sz="1200" dirty="0">
                <a:solidFill>
                  <a:srgbClr val="002060"/>
                </a:solidFill>
                <a:latin typeface="Times New Roman" panose="02020603050405020304" pitchFamily="18" charset="0"/>
                <a:cs typeface="Times New Roman" panose="02020603050405020304" pitchFamily="18" charset="0"/>
              </a:rPr>
              <a:t>1073 K&lt;T&lt;1573 K</a:t>
            </a:r>
          </a:p>
        </p:txBody>
      </p:sp>
      <p:sp>
        <p:nvSpPr>
          <p:cNvPr id="10" name="Rechteck 9"/>
          <p:cNvSpPr/>
          <p:nvPr/>
        </p:nvSpPr>
        <p:spPr>
          <a:xfrm>
            <a:off x="3072879" y="2420888"/>
            <a:ext cx="2723257" cy="1200329"/>
          </a:xfrm>
          <a:prstGeom prst="rect">
            <a:avLst/>
          </a:prstGeom>
        </p:spPr>
        <p:txBody>
          <a:bodyPr wrap="square">
            <a:spAutoFit/>
          </a:bodyPr>
          <a:lstStyle/>
          <a:p>
            <a:pPr>
              <a:spcAft>
                <a:spcPts val="0"/>
              </a:spcAft>
            </a:pPr>
            <a:r>
              <a:rPr lang="en-US" sz="1200" dirty="0">
                <a:solidFill>
                  <a:srgbClr val="002060"/>
                </a:solidFill>
                <a:latin typeface="Times New Roman" panose="02020603050405020304" pitchFamily="18" charset="0"/>
                <a:ea typeface="Calibri" panose="020F0502020204030204" pitchFamily="34" charset="0"/>
              </a:rPr>
              <a:t>δ – Cr</a:t>
            </a:r>
            <a:r>
              <a:rPr lang="en-US" sz="1200" baseline="-25000" dirty="0">
                <a:solidFill>
                  <a:srgbClr val="002060"/>
                </a:solidFill>
                <a:latin typeface="Times New Roman" panose="02020603050405020304" pitchFamily="18" charset="0"/>
                <a:ea typeface="Calibri" panose="020F0502020204030204" pitchFamily="34" charset="0"/>
              </a:rPr>
              <a:t>2</a:t>
            </a:r>
            <a:r>
              <a:rPr lang="en-US" sz="1200" dirty="0">
                <a:solidFill>
                  <a:srgbClr val="002060"/>
                </a:solidFill>
                <a:latin typeface="Times New Roman" panose="02020603050405020304" pitchFamily="18" charset="0"/>
                <a:ea typeface="Calibri" panose="020F0502020204030204" pitchFamily="34" charset="0"/>
              </a:rPr>
              <a:t>O</a:t>
            </a:r>
            <a:r>
              <a:rPr lang="en-US" sz="1200" baseline="-25000" dirty="0">
                <a:solidFill>
                  <a:srgbClr val="002060"/>
                </a:solidFill>
                <a:latin typeface="Times New Roman" panose="02020603050405020304" pitchFamily="18" charset="0"/>
                <a:ea typeface="Calibri" panose="020F0502020204030204" pitchFamily="34" charset="0"/>
              </a:rPr>
              <a:t>3</a:t>
            </a:r>
            <a:r>
              <a:rPr lang="en-US" sz="1200" dirty="0">
                <a:solidFill>
                  <a:srgbClr val="002060"/>
                </a:solidFill>
                <a:latin typeface="Times New Roman" panose="02020603050405020304" pitchFamily="18" charset="0"/>
                <a:ea typeface="Calibri" panose="020F0502020204030204" pitchFamily="34" charset="0"/>
              </a:rPr>
              <a:t> layer thickness in µm,</a:t>
            </a:r>
          </a:p>
          <a:p>
            <a:pPr>
              <a:spcAft>
                <a:spcPts val="0"/>
              </a:spcAft>
            </a:pPr>
            <a:r>
              <a:rPr lang="el-GR" sz="1200" b="1" dirty="0">
                <a:solidFill>
                  <a:srgbClr val="0D00B0"/>
                </a:solidFill>
                <a:latin typeface="Times New Roman" panose="02020603050405020304" pitchFamily="18" charset="0"/>
                <a:ea typeface="Calibri" panose="020F0502020204030204" pitchFamily="34" charset="0"/>
                <a:cs typeface="Times New Roman" panose="02020603050405020304" pitchFamily="18" charset="0"/>
              </a:rPr>
              <a:t>Δ</a:t>
            </a:r>
            <a:r>
              <a:rPr lang="en-US" sz="1200" b="1" dirty="0">
                <a:solidFill>
                  <a:srgbClr val="002060"/>
                </a:solidFill>
                <a:latin typeface="Times New Roman" panose="02020603050405020304" pitchFamily="18" charset="0"/>
                <a:ea typeface="Calibri" panose="020F0502020204030204" pitchFamily="34" charset="0"/>
              </a:rPr>
              <a:t>m</a:t>
            </a:r>
            <a:r>
              <a:rPr lang="en-US" sz="1200" dirty="0">
                <a:solidFill>
                  <a:srgbClr val="002060"/>
                </a:solidFill>
                <a:latin typeface="Times New Roman" panose="02020603050405020304" pitchFamily="18" charset="0"/>
                <a:ea typeface="Calibri" panose="020F0502020204030204" pitchFamily="34" charset="0"/>
              </a:rPr>
              <a:t> – mass gain due to </a:t>
            </a:r>
            <a:r>
              <a:rPr lang="en-US" sz="1200" u="sng" dirty="0">
                <a:solidFill>
                  <a:srgbClr val="002060"/>
                </a:solidFill>
                <a:latin typeface="Times New Roman" panose="02020603050405020304" pitchFamily="18" charset="0"/>
                <a:ea typeface="Calibri" panose="020F0502020204030204" pitchFamily="34" charset="0"/>
              </a:rPr>
              <a:t>oxygen uptake </a:t>
            </a:r>
            <a:r>
              <a:rPr lang="en-US" sz="1200" b="1" u="sng" dirty="0">
                <a:solidFill>
                  <a:srgbClr val="002060"/>
                </a:solidFill>
                <a:latin typeface="Times New Roman" panose="02020603050405020304" pitchFamily="18" charset="0"/>
                <a:ea typeface="Calibri" panose="020F0502020204030204" pitchFamily="34" charset="0"/>
              </a:rPr>
              <a:t>by Cr</a:t>
            </a:r>
            <a:r>
              <a:rPr lang="de-DE" sz="1200" b="1" dirty="0">
                <a:solidFill>
                  <a:srgbClr val="002060"/>
                </a:solidFill>
                <a:latin typeface="Times New Roman" panose="02020603050405020304" pitchFamily="18" charset="0"/>
                <a:ea typeface="Calibri" panose="020F0502020204030204" pitchFamily="34" charset="0"/>
              </a:rPr>
              <a:t> </a:t>
            </a:r>
            <a:r>
              <a:rPr lang="de-DE" sz="1200" dirty="0">
                <a:solidFill>
                  <a:srgbClr val="002060"/>
                </a:solidFill>
                <a:latin typeface="Times New Roman" panose="02020603050405020304" pitchFamily="18" charset="0"/>
                <a:ea typeface="Calibri" panose="020F0502020204030204" pitchFamily="34" charset="0"/>
              </a:rPr>
              <a:t> [g/cm²], </a:t>
            </a:r>
            <a:endParaRPr lang="en-US" sz="1200" dirty="0">
              <a:latin typeface="Calibri" panose="020F0502020204030204" pitchFamily="34" charset="0"/>
              <a:ea typeface="Calibri" panose="020F0502020204030204" pitchFamily="34" charset="0"/>
            </a:endParaRPr>
          </a:p>
          <a:p>
            <a:pPr>
              <a:spcAft>
                <a:spcPts val="0"/>
              </a:spcAft>
            </a:pPr>
            <a:r>
              <a:rPr lang="en-US" sz="1200" dirty="0">
                <a:solidFill>
                  <a:srgbClr val="002060"/>
                </a:solidFill>
                <a:latin typeface="Times New Roman" panose="02020603050405020304" pitchFamily="18" charset="0"/>
                <a:ea typeface="Calibri" panose="020F0502020204030204" pitchFamily="34" charset="0"/>
              </a:rPr>
              <a:t>T – temperature in K,</a:t>
            </a:r>
            <a:endParaRPr lang="en-US" sz="1200" dirty="0">
              <a:latin typeface="Calibri" panose="020F0502020204030204" pitchFamily="34" charset="0"/>
              <a:ea typeface="Calibri" panose="020F0502020204030204" pitchFamily="34" charset="0"/>
            </a:endParaRPr>
          </a:p>
          <a:p>
            <a:pPr>
              <a:spcAft>
                <a:spcPts val="0"/>
              </a:spcAft>
            </a:pPr>
            <a:r>
              <a:rPr lang="en-US" sz="1200" dirty="0">
                <a:solidFill>
                  <a:srgbClr val="002060"/>
                </a:solidFill>
                <a:latin typeface="Times New Roman" panose="02020603050405020304" pitchFamily="18" charset="0"/>
                <a:ea typeface="Calibri" panose="020F0502020204030204" pitchFamily="34" charset="0"/>
              </a:rPr>
              <a:t>t – time in s,</a:t>
            </a:r>
            <a:endParaRPr lang="en-US" sz="1200" dirty="0">
              <a:latin typeface="Calibri" panose="020F0502020204030204" pitchFamily="34" charset="0"/>
              <a:ea typeface="Calibri" panose="020F0502020204030204" pitchFamily="34" charset="0"/>
            </a:endParaRPr>
          </a:p>
          <a:p>
            <a:r>
              <a:rPr lang="en-US" sz="1200" dirty="0">
                <a:solidFill>
                  <a:srgbClr val="002060"/>
                </a:solidFill>
                <a:latin typeface="Times New Roman" panose="02020603050405020304" pitchFamily="18" charset="0"/>
                <a:ea typeface="Calibri" panose="020F0502020204030204" pitchFamily="34" charset="0"/>
              </a:rPr>
              <a:t>gas constant R=8.314 J/(</a:t>
            </a:r>
            <a:r>
              <a:rPr lang="en-US" sz="1200" dirty="0" err="1">
                <a:solidFill>
                  <a:srgbClr val="002060"/>
                </a:solidFill>
                <a:latin typeface="Times New Roman" panose="02020603050405020304" pitchFamily="18" charset="0"/>
                <a:ea typeface="Calibri" panose="020F0502020204030204" pitchFamily="34" charset="0"/>
              </a:rPr>
              <a:t>mol</a:t>
            </a:r>
            <a:r>
              <a:rPr lang="en-US" sz="1200" dirty="0">
                <a:solidFill>
                  <a:srgbClr val="002060"/>
                </a:solidFill>
                <a:latin typeface="Times New Roman" panose="02020603050405020304" pitchFamily="18" charset="0"/>
                <a:ea typeface="Calibri" panose="020F0502020204030204" pitchFamily="34" charset="0"/>
              </a:rPr>
              <a:t>*K</a:t>
            </a:r>
            <a:r>
              <a:rPr lang="en-US" sz="1100" dirty="0">
                <a:solidFill>
                  <a:srgbClr val="002060"/>
                </a:solidFill>
                <a:latin typeface="Times New Roman" panose="02020603050405020304" pitchFamily="18" charset="0"/>
                <a:ea typeface="Calibri" panose="020F0502020204030204" pitchFamily="34" charset="0"/>
              </a:rPr>
              <a:t>)</a:t>
            </a:r>
            <a:endParaRPr lang="en-US" sz="1100" dirty="0"/>
          </a:p>
        </p:txBody>
      </p:sp>
      <mc:AlternateContent xmlns:mc="http://schemas.openxmlformats.org/markup-compatibility/2006" xmlns:a14="http://schemas.microsoft.com/office/drawing/2010/main">
        <mc:Choice Requires="a14">
          <p:sp>
            <p:nvSpPr>
              <p:cNvPr id="12" name="Rechteck 11"/>
              <p:cNvSpPr/>
              <p:nvPr/>
            </p:nvSpPr>
            <p:spPr>
              <a:xfrm>
                <a:off x="6521801" y="1757976"/>
                <a:ext cx="2077941" cy="404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2060"/>
                          </a:solidFill>
                          <a:latin typeface="Cambria Math" panose="02040503050406030204" pitchFamily="18" charset="0"/>
                        </a:rPr>
                        <m:t>𝛿</m:t>
                      </m:r>
                      <m:r>
                        <a:rPr lang="de-DE" sz="1400" i="0">
                          <a:solidFill>
                            <a:srgbClr val="002060"/>
                          </a:solidFill>
                          <a:latin typeface="Cambria Math" panose="02040503050406030204" pitchFamily="18" charset="0"/>
                        </a:rPr>
                        <m:t>=</m:t>
                      </m:r>
                      <m:r>
                        <a:rPr lang="de-DE" sz="1400" i="0" smtClean="0">
                          <a:solidFill>
                            <a:srgbClr val="002060"/>
                          </a:solidFill>
                          <a:latin typeface="Cambria Math" panose="02040503050406030204" pitchFamily="18" charset="0"/>
                        </a:rPr>
                        <m:t>2</m:t>
                      </m:r>
                      <m:r>
                        <a:rPr lang="de-DE" sz="1400" b="0" i="0" smtClean="0">
                          <a:solidFill>
                            <a:srgbClr val="002060"/>
                          </a:solidFill>
                          <a:latin typeface="Cambria Math" panose="02040503050406030204" pitchFamily="18" charset="0"/>
                        </a:rPr>
                        <m:t>661</m:t>
                      </m:r>
                      <m:r>
                        <a:rPr lang="de-DE" sz="1400" i="0">
                          <a:solidFill>
                            <a:srgbClr val="002060"/>
                          </a:solidFill>
                          <a:latin typeface="Cambria Math" panose="02040503050406030204" pitchFamily="18" charset="0"/>
                        </a:rPr>
                        <m:t>∙</m:t>
                      </m:r>
                      <m:sSup>
                        <m:sSupPr>
                          <m:ctrlPr>
                            <a:rPr lang="de-DE" sz="1400" i="1">
                              <a:solidFill>
                                <a:srgbClr val="002060"/>
                              </a:solidFill>
                              <a:latin typeface="Cambria Math" panose="02040503050406030204" pitchFamily="18" charset="0"/>
                            </a:rPr>
                          </m:ctrlPr>
                        </m:sSupPr>
                        <m:e>
                          <m:r>
                            <a:rPr lang="de-DE" sz="1400" i="1">
                              <a:solidFill>
                                <a:srgbClr val="002060"/>
                              </a:solidFill>
                              <a:latin typeface="Cambria Math" panose="02040503050406030204" pitchFamily="18" charset="0"/>
                            </a:rPr>
                            <m:t>𝑒</m:t>
                          </m:r>
                        </m:e>
                        <m:sup>
                          <m:r>
                            <a:rPr lang="de-DE" sz="1400" i="0">
                              <a:solidFill>
                                <a:srgbClr val="002060"/>
                              </a:solidFill>
                              <a:latin typeface="Cambria Math" panose="02040503050406030204" pitchFamily="18" charset="0"/>
                            </a:rPr>
                            <m:t>−</m:t>
                          </m:r>
                          <m:f>
                            <m:fPr>
                              <m:ctrlPr>
                                <a:rPr lang="de-DE" sz="1400" i="1">
                                  <a:solidFill>
                                    <a:srgbClr val="002060"/>
                                  </a:solidFill>
                                  <a:latin typeface="Cambria Math" panose="02040503050406030204" pitchFamily="18" charset="0"/>
                                </a:rPr>
                              </m:ctrlPr>
                            </m:fPr>
                            <m:num>
                              <m:r>
                                <a:rPr lang="de-DE" sz="1400" i="0">
                                  <a:solidFill>
                                    <a:srgbClr val="002060"/>
                                  </a:solidFill>
                                  <a:latin typeface="Cambria Math" panose="02040503050406030204" pitchFamily="18" charset="0"/>
                                </a:rPr>
                                <m:t>12</m:t>
                              </m:r>
                              <m:r>
                                <a:rPr lang="de-DE" sz="1400" b="0" i="0" smtClean="0">
                                  <a:solidFill>
                                    <a:srgbClr val="002060"/>
                                  </a:solidFill>
                                  <a:latin typeface="Cambria Math" panose="02040503050406030204" pitchFamily="18" charset="0"/>
                                </a:rPr>
                                <m:t>0000</m:t>
                              </m:r>
                            </m:num>
                            <m:den>
                              <m:r>
                                <a:rPr lang="de-DE" sz="1400" i="1">
                                  <a:solidFill>
                                    <a:srgbClr val="002060"/>
                                  </a:solidFill>
                                  <a:latin typeface="Cambria Math" panose="02040503050406030204" pitchFamily="18" charset="0"/>
                                </a:rPr>
                                <m:t>𝑅</m:t>
                              </m:r>
                              <m:r>
                                <a:rPr lang="de-DE" sz="1400" i="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𝑇</m:t>
                              </m:r>
                            </m:den>
                          </m:f>
                        </m:sup>
                      </m:sSup>
                      <m:r>
                        <a:rPr lang="de-DE" sz="1400" i="0">
                          <a:solidFill>
                            <a:srgbClr val="002060"/>
                          </a:solidFill>
                          <a:latin typeface="Cambria Math" panose="02040503050406030204" pitchFamily="18" charset="0"/>
                        </a:rPr>
                        <m:t>∙</m:t>
                      </m:r>
                      <m:rad>
                        <m:radPr>
                          <m:degHide m:val="on"/>
                          <m:ctrlPr>
                            <a:rPr lang="de-DE" sz="1400" i="1">
                              <a:solidFill>
                                <a:srgbClr val="002060"/>
                              </a:solidFill>
                              <a:latin typeface="Cambria Math" panose="02040503050406030204" pitchFamily="18" charset="0"/>
                            </a:rPr>
                          </m:ctrlPr>
                        </m:radPr>
                        <m:deg/>
                        <m:e>
                          <m:r>
                            <a:rPr lang="de-DE" sz="1400" i="1">
                              <a:solidFill>
                                <a:srgbClr val="002060"/>
                              </a:solidFill>
                              <a:latin typeface="Cambria Math" panose="02040503050406030204" pitchFamily="18" charset="0"/>
                            </a:rPr>
                            <m:t>𝑡</m:t>
                          </m:r>
                        </m:e>
                      </m:rad>
                    </m:oMath>
                  </m:oMathPara>
                </a14:m>
                <a:endParaRPr lang="de-DE" sz="1400" dirty="0">
                  <a:solidFill>
                    <a:srgbClr val="002060"/>
                  </a:solidFill>
                </a:endParaRPr>
              </a:p>
            </p:txBody>
          </p:sp>
        </mc:Choice>
        <mc:Fallback xmlns="">
          <p:sp>
            <p:nvSpPr>
              <p:cNvPr id="12" name="Rechteck 11"/>
              <p:cNvSpPr>
                <a:spLocks noRot="1" noChangeAspect="1" noMove="1" noResize="1" noEditPoints="1" noAdjustHandles="1" noChangeArrowheads="1" noChangeShapeType="1" noTextEdit="1"/>
              </p:cNvSpPr>
              <p:nvPr/>
            </p:nvSpPr>
            <p:spPr>
              <a:xfrm>
                <a:off x="6521801" y="1757976"/>
                <a:ext cx="2077941" cy="404726"/>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6520292" y="2135191"/>
                <a:ext cx="2372188" cy="404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smtClean="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𝑚</m:t>
                      </m:r>
                      <m:r>
                        <a:rPr lang="de-DE" sz="1400" i="0">
                          <a:solidFill>
                            <a:srgbClr val="002060"/>
                          </a:solidFill>
                          <a:latin typeface="Cambria Math" panose="02040503050406030204" pitchFamily="18" charset="0"/>
                        </a:rPr>
                        <m:t>=</m:t>
                      </m:r>
                      <m:r>
                        <a:rPr lang="de-DE" sz="1400" b="0" i="0" smtClean="0">
                          <a:solidFill>
                            <a:srgbClr val="002060"/>
                          </a:solidFill>
                          <a:latin typeface="Cambria Math" panose="02040503050406030204" pitchFamily="18" charset="0"/>
                        </a:rPr>
                        <m:t>0.4378</m:t>
                      </m:r>
                      <m:r>
                        <a:rPr lang="de-DE" sz="1400" i="0">
                          <a:solidFill>
                            <a:srgbClr val="002060"/>
                          </a:solidFill>
                          <a:latin typeface="Cambria Math" panose="02040503050406030204" pitchFamily="18" charset="0"/>
                        </a:rPr>
                        <m:t>∙</m:t>
                      </m:r>
                      <m:sSup>
                        <m:sSupPr>
                          <m:ctrlPr>
                            <a:rPr lang="de-DE" sz="1400" i="1">
                              <a:solidFill>
                                <a:srgbClr val="002060"/>
                              </a:solidFill>
                              <a:latin typeface="Cambria Math" panose="02040503050406030204" pitchFamily="18" charset="0"/>
                            </a:rPr>
                          </m:ctrlPr>
                        </m:sSupPr>
                        <m:e>
                          <m:r>
                            <a:rPr lang="de-DE" sz="1400" i="1">
                              <a:solidFill>
                                <a:srgbClr val="002060"/>
                              </a:solidFill>
                              <a:latin typeface="Cambria Math" panose="02040503050406030204" pitchFamily="18" charset="0"/>
                            </a:rPr>
                            <m:t>𝑒</m:t>
                          </m:r>
                        </m:e>
                        <m:sup>
                          <m:r>
                            <a:rPr lang="de-DE" sz="1400" i="0">
                              <a:solidFill>
                                <a:srgbClr val="002060"/>
                              </a:solidFill>
                              <a:latin typeface="Cambria Math" panose="02040503050406030204" pitchFamily="18" charset="0"/>
                            </a:rPr>
                            <m:t>−</m:t>
                          </m:r>
                          <m:f>
                            <m:fPr>
                              <m:ctrlPr>
                                <a:rPr lang="de-DE" sz="1400" i="1">
                                  <a:solidFill>
                                    <a:srgbClr val="002060"/>
                                  </a:solidFill>
                                  <a:latin typeface="Cambria Math" panose="02040503050406030204" pitchFamily="18" charset="0"/>
                                </a:rPr>
                              </m:ctrlPr>
                            </m:fPr>
                            <m:num>
                              <m:r>
                                <a:rPr lang="de-DE" sz="1400" i="0">
                                  <a:solidFill>
                                    <a:srgbClr val="002060"/>
                                  </a:solidFill>
                                  <a:latin typeface="Cambria Math" panose="02040503050406030204" pitchFamily="18" charset="0"/>
                                </a:rPr>
                                <m:t>12</m:t>
                              </m:r>
                              <m:r>
                                <a:rPr lang="de-DE" sz="1400" b="0" i="1" smtClean="0">
                                  <a:solidFill>
                                    <a:srgbClr val="002060"/>
                                  </a:solidFill>
                                  <a:latin typeface="Cambria Math" panose="02040503050406030204" pitchFamily="18" charset="0"/>
                                </a:rPr>
                                <m:t>0000</m:t>
                              </m:r>
                            </m:num>
                            <m:den>
                              <m:r>
                                <a:rPr lang="de-DE" sz="1400" i="1">
                                  <a:solidFill>
                                    <a:srgbClr val="002060"/>
                                  </a:solidFill>
                                  <a:latin typeface="Cambria Math" panose="02040503050406030204" pitchFamily="18" charset="0"/>
                                </a:rPr>
                                <m:t>𝑅</m:t>
                              </m:r>
                              <m:r>
                                <a:rPr lang="de-DE" sz="1400" i="0">
                                  <a:solidFill>
                                    <a:srgbClr val="002060"/>
                                  </a:solidFill>
                                  <a:latin typeface="Cambria Math" panose="02040503050406030204" pitchFamily="18" charset="0"/>
                                </a:rPr>
                                <m:t>∙</m:t>
                              </m:r>
                              <m:r>
                                <a:rPr lang="de-DE" sz="1400" i="1">
                                  <a:solidFill>
                                    <a:srgbClr val="002060"/>
                                  </a:solidFill>
                                  <a:latin typeface="Cambria Math" panose="02040503050406030204" pitchFamily="18" charset="0"/>
                                </a:rPr>
                                <m:t>𝑇</m:t>
                              </m:r>
                            </m:den>
                          </m:f>
                        </m:sup>
                      </m:sSup>
                      <m:r>
                        <a:rPr lang="de-DE" sz="1400" i="0">
                          <a:solidFill>
                            <a:srgbClr val="002060"/>
                          </a:solidFill>
                          <a:latin typeface="Cambria Math" panose="02040503050406030204" pitchFamily="18" charset="0"/>
                        </a:rPr>
                        <m:t>∙</m:t>
                      </m:r>
                      <m:rad>
                        <m:radPr>
                          <m:degHide m:val="on"/>
                          <m:ctrlPr>
                            <a:rPr lang="de-DE" sz="1400" i="1">
                              <a:solidFill>
                                <a:srgbClr val="002060"/>
                              </a:solidFill>
                              <a:latin typeface="Cambria Math" panose="02040503050406030204" pitchFamily="18" charset="0"/>
                            </a:rPr>
                          </m:ctrlPr>
                        </m:radPr>
                        <m:deg/>
                        <m:e>
                          <m:r>
                            <a:rPr lang="de-DE" sz="1400" i="1">
                              <a:solidFill>
                                <a:srgbClr val="002060"/>
                              </a:solidFill>
                              <a:latin typeface="Cambria Math" panose="02040503050406030204" pitchFamily="18" charset="0"/>
                            </a:rPr>
                            <m:t>𝑡</m:t>
                          </m:r>
                        </m:e>
                      </m:rad>
                    </m:oMath>
                  </m:oMathPara>
                </a14:m>
                <a:endParaRPr lang="de-DE" sz="1400" dirty="0">
                  <a:solidFill>
                    <a:srgbClr val="002060"/>
                  </a:solidFill>
                </a:endParaRPr>
              </a:p>
            </p:txBody>
          </p:sp>
        </mc:Choice>
        <mc:Fallback xmlns="">
          <p:sp>
            <p:nvSpPr>
              <p:cNvPr id="13" name="Rechteck 12"/>
              <p:cNvSpPr>
                <a:spLocks noRot="1" noChangeAspect="1" noMove="1" noResize="1" noEditPoints="1" noAdjustHandles="1" noChangeArrowheads="1" noChangeShapeType="1" noTextEdit="1"/>
              </p:cNvSpPr>
              <p:nvPr/>
            </p:nvSpPr>
            <p:spPr>
              <a:xfrm>
                <a:off x="6520292" y="2135191"/>
                <a:ext cx="2372188" cy="404726"/>
              </a:xfrm>
              <a:prstGeom prst="rect">
                <a:avLst/>
              </a:prstGeom>
              <a:blipFill>
                <a:blip r:embed="rId7"/>
                <a:stretch>
                  <a:fillRect/>
                </a:stretch>
              </a:blipFill>
            </p:spPr>
            <p:txBody>
              <a:bodyPr/>
              <a:lstStyle/>
              <a:p>
                <a:r>
                  <a:rPr lang="de-DE">
                    <a:noFill/>
                  </a:rPr>
                  <a:t> </a:t>
                </a:r>
              </a:p>
            </p:txBody>
          </p:sp>
        </mc:Fallback>
      </mc:AlternateContent>
      <p:sp>
        <p:nvSpPr>
          <p:cNvPr id="14" name="Rechteck 13"/>
          <p:cNvSpPr/>
          <p:nvPr/>
        </p:nvSpPr>
        <p:spPr>
          <a:xfrm>
            <a:off x="2518548" y="550624"/>
            <a:ext cx="2162177" cy="276999"/>
          </a:xfrm>
          <a:prstGeom prst="rect">
            <a:avLst/>
          </a:prstGeom>
        </p:spPr>
        <p:txBody>
          <a:bodyPr wrap="square">
            <a:spAutoFit/>
          </a:bodyPr>
          <a:lstStyle/>
          <a:p>
            <a:pPr>
              <a:spcAft>
                <a:spcPts val="0"/>
              </a:spcAft>
            </a:pPr>
            <a:r>
              <a:rPr lang="en-US" sz="1200" dirty="0">
                <a:solidFill>
                  <a:srgbClr val="002060"/>
                </a:solidFill>
                <a:latin typeface="Times New Roman" panose="02020603050405020304" pitchFamily="18" charset="0"/>
                <a:ea typeface="Calibri" panose="020F0502020204030204" pitchFamily="34" charset="0"/>
              </a:rPr>
              <a:t>ASTEC and FRAPTRAN</a:t>
            </a:r>
            <a:endParaRPr lang="en-US" sz="1200" dirty="0"/>
          </a:p>
        </p:txBody>
      </p:sp>
      <p:sp>
        <p:nvSpPr>
          <p:cNvPr id="16" name="Rechteck 15"/>
          <p:cNvSpPr/>
          <p:nvPr/>
        </p:nvSpPr>
        <p:spPr>
          <a:xfrm>
            <a:off x="179512" y="541534"/>
            <a:ext cx="5785182" cy="310349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6376276" y="517076"/>
            <a:ext cx="2162177" cy="276999"/>
          </a:xfrm>
          <a:prstGeom prst="rect">
            <a:avLst/>
          </a:prstGeom>
        </p:spPr>
        <p:txBody>
          <a:bodyPr wrap="square">
            <a:spAutoFit/>
          </a:bodyPr>
          <a:lstStyle/>
          <a:p>
            <a:pPr algn="ctr">
              <a:spcAft>
                <a:spcPts val="0"/>
              </a:spcAft>
            </a:pPr>
            <a:r>
              <a:rPr lang="en-US" sz="1200" dirty="0">
                <a:solidFill>
                  <a:srgbClr val="002060"/>
                </a:solidFill>
                <a:latin typeface="Times New Roman" panose="02020603050405020304" pitchFamily="18" charset="0"/>
                <a:ea typeface="Calibri" panose="020F0502020204030204" pitchFamily="34" charset="0"/>
              </a:rPr>
              <a:t>ATHLET-CD</a:t>
            </a:r>
            <a:endParaRPr lang="en-US" sz="1200" dirty="0"/>
          </a:p>
        </p:txBody>
      </p:sp>
      <p:sp>
        <p:nvSpPr>
          <p:cNvPr id="18" name="Rechteck 17"/>
          <p:cNvSpPr/>
          <p:nvPr/>
        </p:nvSpPr>
        <p:spPr>
          <a:xfrm>
            <a:off x="6094401" y="550624"/>
            <a:ext cx="2927786" cy="310349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311769" y="886743"/>
            <a:ext cx="2480736" cy="815608"/>
          </a:xfrm>
          <a:prstGeom prst="rect">
            <a:avLst/>
          </a:prstGeom>
        </p:spPr>
        <p:txBody>
          <a:bodyPr wrap="square">
            <a:spAutoFit/>
          </a:bodyPr>
          <a:lstStyle/>
          <a:p>
            <a:pPr algn="ctr"/>
            <a:r>
              <a:rPr lang="en-US" sz="1000" dirty="0">
                <a:solidFill>
                  <a:srgbClr val="002060"/>
                </a:solidFill>
                <a:latin typeface="Times New Roman" panose="02020603050405020304" pitchFamily="18" charset="0"/>
                <a:ea typeface="Calibri" panose="020F0502020204030204" pitchFamily="34" charset="0"/>
              </a:rPr>
              <a:t>derived at RUB from</a:t>
            </a:r>
          </a:p>
          <a:p>
            <a:r>
              <a:rPr lang="en-US" sz="1000" dirty="0" err="1">
                <a:solidFill>
                  <a:srgbClr val="002060"/>
                </a:solidFill>
                <a:latin typeface="Times New Roman" panose="02020603050405020304" pitchFamily="18" charset="0"/>
                <a:ea typeface="Calibri" panose="020F0502020204030204" pitchFamily="34" charset="0"/>
              </a:rPr>
              <a:t>Brachet</a:t>
            </a:r>
            <a:r>
              <a:rPr lang="en-US" sz="1000" dirty="0">
                <a:solidFill>
                  <a:srgbClr val="002060"/>
                </a:solidFill>
                <a:latin typeface="Times New Roman" panose="02020603050405020304" pitchFamily="18" charset="0"/>
                <a:ea typeface="Calibri" panose="020F0502020204030204" pitchFamily="34" charset="0"/>
              </a:rPr>
              <a:t> et al. (</a:t>
            </a:r>
            <a:r>
              <a:rPr lang="en-US" sz="1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Corrosion Science 167, </a:t>
            </a:r>
            <a:r>
              <a:rPr lang="en-US" sz="1000" dirty="0">
                <a:solidFill>
                  <a:srgbClr val="002060"/>
                </a:solidFill>
                <a:latin typeface="Times New Roman" panose="02020603050405020304" pitchFamily="18" charset="0"/>
                <a:ea typeface="Calibri" panose="020F0502020204030204" pitchFamily="34" charset="0"/>
              </a:rPr>
              <a:t>2020)   </a:t>
            </a:r>
            <a:r>
              <a:rPr lang="en-US" sz="1000" u="sng" dirty="0">
                <a:solidFill>
                  <a:srgbClr val="0563C1"/>
                </a:solidFill>
                <a:latin typeface="Times New Roman" panose="02020603050405020304" pitchFamily="18" charset="0"/>
                <a:ea typeface="Calibri" panose="020F0502020204030204" pitchFamily="34" charset="0"/>
                <a:hlinkClick r:id="rId5"/>
              </a:rPr>
              <a:t>https://doi.org/10.1016/j.corsci.2020.108537</a:t>
            </a:r>
            <a:endParaRPr lang="en-US" sz="1000" u="sng" dirty="0">
              <a:solidFill>
                <a:srgbClr val="0563C1"/>
              </a:solidFill>
              <a:latin typeface="Times New Roman" panose="02020603050405020304" pitchFamily="18" charset="0"/>
              <a:ea typeface="Calibri" panose="020F0502020204030204" pitchFamily="34" charset="0"/>
            </a:endParaRPr>
          </a:p>
          <a:p>
            <a:pPr algn="ctr">
              <a:spcBef>
                <a:spcPts val="600"/>
              </a:spcBef>
            </a:pPr>
            <a:r>
              <a:rPr lang="en-US" sz="1200" dirty="0">
                <a:solidFill>
                  <a:srgbClr val="002060"/>
                </a:solidFill>
                <a:latin typeface="Times New Roman" panose="02020603050405020304" pitchFamily="18" charset="0"/>
                <a:cs typeface="Times New Roman" panose="02020603050405020304" pitchFamily="18" charset="0"/>
              </a:rPr>
              <a:t>1073 K&lt;T&lt;1573 K</a:t>
            </a:r>
          </a:p>
        </p:txBody>
      </p:sp>
      <p:sp>
        <p:nvSpPr>
          <p:cNvPr id="20" name="Rectangle 22"/>
          <p:cNvSpPr>
            <a:spLocks noChangeArrowheads="1"/>
          </p:cNvSpPr>
          <p:nvPr/>
        </p:nvSpPr>
        <p:spPr bwMode="auto">
          <a:xfrm>
            <a:off x="1115616" y="138623"/>
            <a:ext cx="6656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757238" eaLnBrk="0" hangingPunct="0"/>
            <a:r>
              <a:rPr lang="en-US" sz="2000" b="1" dirty="0">
                <a:solidFill>
                  <a:srgbClr val="008080"/>
                </a:solidFill>
                <a:latin typeface="Times New Roman" panose="02020603050405020304" pitchFamily="18" charset="0"/>
                <a:cs typeface="Times New Roman" panose="02020603050405020304" pitchFamily="18" charset="0"/>
              </a:rPr>
              <a:t>Oxidation correlations used for Cr coated claddings</a:t>
            </a:r>
          </a:p>
        </p:txBody>
      </p:sp>
    </p:spTree>
    <p:extLst>
      <p:ext uri="{BB962C8B-B14F-4D97-AF65-F5344CB8AC3E}">
        <p14:creationId xmlns:p14="http://schemas.microsoft.com/office/powerpoint/2010/main" val="2524771927"/>
      </p:ext>
    </p:extLst>
  </p:cSld>
  <p:clrMapOvr>
    <a:masterClrMapping/>
  </p:clrMapOvr>
</p:sld>
</file>

<file path=ppt/theme/theme1.xml><?xml version="1.0" encoding="utf-8"?>
<a:theme xmlns:a="http://schemas.openxmlformats.org/drawingml/2006/main" name="KIT_master_ppt2003_e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KIT_master_ppt2003_en</Template>
  <TotalTime>0</TotalTime>
  <Words>2158</Words>
  <Application>Microsoft Office PowerPoint</Application>
  <PresentationFormat>Bildschirmpräsentation (4:3)</PresentationFormat>
  <Paragraphs>253</Paragraphs>
  <Slides>20</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20</vt:i4>
      </vt:variant>
    </vt:vector>
  </HeadingPairs>
  <TitlesOfParts>
    <vt:vector size="30" baseType="lpstr">
      <vt:lpstr>Arial</vt:lpstr>
      <vt:lpstr>Calibri</vt:lpstr>
      <vt:lpstr>Cambria</vt:lpstr>
      <vt:lpstr>Cambria Math</vt:lpstr>
      <vt:lpstr>Hiragino Kaku Gothic ProN</vt:lpstr>
      <vt:lpstr>Lucida Calligraphy</vt:lpstr>
      <vt:lpstr>Times New Roman</vt:lpstr>
      <vt:lpstr>Verdana</vt:lpstr>
      <vt:lpstr>Wingdings</vt:lpstr>
      <vt:lpstr>KIT_master_ppt2003_en</vt:lpstr>
      <vt:lpstr>IAEA ATF-TS BENCHMARK FOR SIMULATION OF BUNDLE TESTS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Forschungszentrum Karlsruhe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Folientitel: Arial 26pt fett 2-zeilig: Arial 22pt fett</dc:title>
  <dc:creator>Stuckert</dc:creator>
  <cp:lastModifiedBy> </cp:lastModifiedBy>
  <cp:revision>1912</cp:revision>
  <cp:lastPrinted>2012-07-17T08:42:55Z</cp:lastPrinted>
  <dcterms:created xsi:type="dcterms:W3CDTF">2009-10-02T07:34:18Z</dcterms:created>
  <dcterms:modified xsi:type="dcterms:W3CDTF">2025-10-28T18:34:29Z</dcterms:modified>
</cp:coreProperties>
</file>