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543" r:id="rId2"/>
    <p:sldId id="1104" r:id="rId3"/>
    <p:sldId id="1121" r:id="rId4"/>
    <p:sldId id="1122" r:id="rId5"/>
    <p:sldId id="1108" r:id="rId6"/>
    <p:sldId id="1123" r:id="rId7"/>
    <p:sldId id="1124" r:id="rId8"/>
    <p:sldId id="1126" r:id="rId9"/>
    <p:sldId id="1119" r:id="rId10"/>
    <p:sldId id="1103" r:id="rId11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4817E-3C49-4C17-91EC-75EE40A7F6B3}" type="datetimeFigureOut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610D9-8613-4F0A-938E-EE47F51CC67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E3CC04-6D9E-4327-873E-C78AF723D161}" type="slidenum">
              <a:rPr lang="en-US" smtClean="0">
                <a:latin typeface="Arial" charset="0"/>
              </a:rPr>
              <a:pPr/>
              <a:t>1</a:t>
            </a:fld>
            <a:endParaRPr lang="en-US" dirty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21712-F7DC-493C-B8A3-595C3249963C}" type="datetime1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86FC-6C29-47C4-A2E6-FAB9CA13199F}" type="datetime1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531E-0DCA-4D4E-AE4F-B85F12A3E1CE}" type="datetime1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26605-D359-45FF-B027-9106B6345EFB}" type="datetime1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5"/>
          <p:cNvSpPr>
            <a:spLocks noChangeShapeType="1"/>
          </p:cNvSpPr>
          <p:nvPr userDrawn="1"/>
        </p:nvSpPr>
        <p:spPr bwMode="auto">
          <a:xfrm flipV="1">
            <a:off x="647700" y="1524000"/>
            <a:ext cx="792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sz="1800" dirty="0"/>
          </a:p>
        </p:txBody>
      </p:sp>
      <p:pic>
        <p:nvPicPr>
          <p:cNvPr id="8" name="Picture 7" descr="PNRALOGO-FGB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6800" cy="1219200"/>
          </a:xfrm>
          <a:prstGeom prst="rect">
            <a:avLst/>
          </a:prstGeom>
          <a:solidFill>
            <a:srgbClr val="CCEC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3802-0369-469C-B351-CA4727BAE58B}" type="datetime1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6959-5C41-4D1F-ADA0-1FD49EBC4D02}" type="datetime1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595E-F855-40EE-8B3A-FC2DA0AF97A4}" type="datetime1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EA38-09AE-4D13-A261-01C507773F9E}" type="datetime1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3E9F9-4DDF-4840-A72C-90D3A1D49749}" type="datetime1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8F39-CB03-43EA-B3A2-FA77D6E15D52}" type="datetime1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2FB1-1852-4FED-B0BB-B17510D31C00}" type="datetime1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97D15-724F-4EEE-A2C5-499AB517BF88}" type="datetime1">
              <a:rPr lang="en-US" smtClean="0"/>
              <a:pPr/>
              <a:t>10/20/2025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D3B9C-34F1-49AB-8EA6-0539D70F95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676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  <a:latin typeface="Tw Cen MT" pitchFamily="34" charset="0"/>
                <a:ea typeface="Cambria" pitchFamily="18" charset="0"/>
                <a:cs typeface="+mn-cs"/>
              </a:rPr>
              <a:t>Constraints Involved in Safety Review of Accident Tolerant Fuel (ATF) - Pakistan's Perspective</a:t>
            </a:r>
            <a:endParaRPr lang="en-US" sz="1800" b="1" i="1" dirty="0">
              <a:solidFill>
                <a:srgbClr val="C00000"/>
              </a:solidFill>
              <a:latin typeface="Tw Cen MT" pitchFamily="34" charset="0"/>
              <a:ea typeface="Cambria" pitchFamily="18" charset="0"/>
            </a:endParaRPr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33800"/>
            <a:ext cx="8001000" cy="2895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sz="1800" b="1" i="1" dirty="0">
              <a:solidFill>
                <a:srgbClr val="C00000"/>
              </a:solidFill>
              <a:latin typeface="Tw Cen MT" pitchFamily="34" charset="0"/>
              <a:ea typeface="Cambria" pitchFamily="18" charset="0"/>
              <a:cs typeface="+mj-cs"/>
            </a:endParaRPr>
          </a:p>
          <a:p>
            <a:pPr>
              <a:lnSpc>
                <a:spcPct val="80000"/>
              </a:lnSpc>
            </a:pPr>
            <a:r>
              <a:rPr lang="en-US" sz="1800" b="1" i="1" dirty="0">
                <a:solidFill>
                  <a:srgbClr val="C00000"/>
                </a:solidFill>
                <a:latin typeface="Tw Cen MT" pitchFamily="34" charset="0"/>
                <a:ea typeface="Cambria" pitchFamily="18" charset="0"/>
                <a:cs typeface="+mj-cs"/>
              </a:rPr>
              <a:t>Technical Meeting on “Advanced Technology Fuels: Progress on their Design, Manufacturing, Experimentation, Irradiation, and Case Studies for their Industrialization, Safety Evaluation, and Future Prospects”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i="1" dirty="0">
                <a:solidFill>
                  <a:srgbClr val="C00000"/>
                </a:solidFill>
                <a:latin typeface="Tw Cen MT" pitchFamily="34" charset="0"/>
                <a:ea typeface="Cambria" pitchFamily="18" charset="0"/>
                <a:cs typeface="+mj-cs"/>
              </a:rPr>
              <a:t>October 28-31, 2025, Vienna, Austria</a:t>
            </a:r>
          </a:p>
          <a:p>
            <a:pPr eaLnBrk="1" hangingPunct="1">
              <a:lnSpc>
                <a:spcPct val="80000"/>
              </a:lnSpc>
            </a:pPr>
            <a:endParaRPr lang="en-US" sz="1400" b="1" i="1" dirty="0">
              <a:solidFill>
                <a:srgbClr val="C00000"/>
              </a:solidFill>
              <a:latin typeface="Tw Cen MT" pitchFamily="34" charset="0"/>
              <a:ea typeface="Cambria" pitchFamily="18" charset="0"/>
              <a:cs typeface="+mj-cs"/>
            </a:endParaRPr>
          </a:p>
          <a:p>
            <a:pPr eaLnBrk="1" hangingPunct="1">
              <a:lnSpc>
                <a:spcPct val="80000"/>
              </a:lnSpc>
            </a:pPr>
            <a:endParaRPr lang="en-US" sz="1400" b="1" i="1" dirty="0">
              <a:solidFill>
                <a:srgbClr val="C00000"/>
              </a:solidFill>
              <a:latin typeface="Tw Cen MT" pitchFamily="34" charset="0"/>
              <a:ea typeface="Cambria" pitchFamily="18" charset="0"/>
              <a:cs typeface="+mj-cs"/>
            </a:endParaRP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0000FF"/>
                </a:solidFill>
                <a:latin typeface="Tw Cen MT" pitchFamily="34" charset="0"/>
                <a:ea typeface="Cambria" pitchFamily="18" charset="0"/>
              </a:rPr>
              <a:t>Hamid Saeed Raza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>
                <a:solidFill>
                  <a:srgbClr val="0000FF"/>
                </a:solidFill>
                <a:latin typeface="Tw Cen MT" pitchFamily="34" charset="0"/>
                <a:ea typeface="Cambria" pitchFamily="18" charset="0"/>
              </a:rPr>
              <a:t>Principal Engineer, Centre for Nuclear Safety</a:t>
            </a:r>
          </a:p>
          <a:p>
            <a:pPr eaLnBrk="1" hangingPunct="1">
              <a:lnSpc>
                <a:spcPct val="80000"/>
              </a:lnSpc>
            </a:pPr>
            <a:endParaRPr lang="en-US" sz="1600" b="1" dirty="0">
              <a:solidFill>
                <a:srgbClr val="C00000"/>
              </a:solidFill>
              <a:latin typeface="Tw Cen MT" pitchFamily="34" charset="0"/>
              <a:ea typeface="Cambria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C00000"/>
                </a:solidFill>
                <a:latin typeface="Tw Cen MT" pitchFamily="34" charset="0"/>
                <a:ea typeface="Cambria" pitchFamily="18" charset="0"/>
              </a:rPr>
              <a:t>Pakistan Nuclear Regulatory Authority</a:t>
            </a:r>
          </a:p>
          <a:p>
            <a:pPr eaLnBrk="1" hangingPunct="1">
              <a:lnSpc>
                <a:spcPct val="80000"/>
              </a:lnSpc>
            </a:pPr>
            <a:r>
              <a:rPr lang="en-US" sz="1600" b="1" dirty="0">
                <a:solidFill>
                  <a:srgbClr val="C00000"/>
                </a:solidFill>
                <a:latin typeface="Tw Cen MT" pitchFamily="34" charset="0"/>
                <a:ea typeface="Cambria" pitchFamily="18" charset="0"/>
              </a:rPr>
              <a:t>Islamabad, Pakistan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>
              <a:latin typeface="Tw Cen MT" pitchFamily="34" charset="0"/>
              <a:ea typeface="Cambria" pitchFamily="18" charset="0"/>
            </a:endParaRPr>
          </a:p>
          <a:p>
            <a:pPr eaLnBrk="1" hangingPunct="1"/>
            <a:endParaRPr lang="en-US" sz="2400" b="1" dirty="0">
              <a:latin typeface="Tw Cen MT" pitchFamily="34" charset="0"/>
            </a:endParaRPr>
          </a:p>
          <a:p>
            <a:pPr algn="r" eaLnBrk="1" hangingPunct="1"/>
            <a:endParaRPr lang="en-US" sz="2400" b="1" dirty="0">
              <a:latin typeface="Tw Cen MT" pitchFamily="34" charset="0"/>
            </a:endParaRPr>
          </a:p>
        </p:txBody>
      </p:sp>
      <p:pic>
        <p:nvPicPr>
          <p:cNvPr id="4" name="Picture 2" descr="G:\Data Backup Old PC\F Drive\My Documents\PNRA-LOGO\PNRA-LOGO\PNRALOGOT-FGBC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900" y="1981200"/>
            <a:ext cx="16002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Coordination with COPB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COPB is the </a:t>
            </a:r>
            <a:r>
              <a:rPr lang="en-US" dirty="0" err="1"/>
              <a:t>PoC</a:t>
            </a:r>
            <a:r>
              <a:rPr lang="en-US" dirty="0"/>
              <a:t> for all correspondences with SPD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PNRA refers all cases to COPB for: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Approval of regulations </a:t>
            </a:r>
            <a:r>
              <a:rPr lang="en-US" dirty="0">
                <a:solidFill>
                  <a:srgbClr val="800000"/>
                </a:solidFill>
              </a:rPr>
              <a:t>(as per directives of SPD)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Policy matters, ROSS approval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Approval for holding various events such as workshop/training courses, etc in Pakistan involving foreign experts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Clearance of research papers for publication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International interactions (arrangements with foreign countries, data sharing, issuance of NOC for visits abroad), etc.</a:t>
            </a:r>
          </a:p>
        </p:txBody>
      </p:sp>
      <p:pic>
        <p:nvPicPr>
          <p:cNvPr id="5" name="Picture 2" descr="Image result for Islamabad 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2120205"/>
            <a:ext cx="800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6000" b="1" i="1" kern="0" dirty="0">
                <a:solidFill>
                  <a:srgbClr val="7030A0"/>
                </a:solidFill>
                <a:latin typeface="Century Schoolbook" pitchFamily="18" charset="0"/>
                <a:cs typeface="+mn-cs"/>
              </a:rPr>
              <a:t> </a:t>
            </a:r>
            <a:r>
              <a:rPr lang="en-US" sz="6000" b="1" i="1" kern="0" dirty="0">
                <a:solidFill>
                  <a:schemeClr val="bg1"/>
                </a:solidFill>
                <a:latin typeface="Century Schoolbook" pitchFamily="18" charset="0"/>
                <a:cs typeface="+mn-cs"/>
              </a:rPr>
              <a:t>Thank You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bg1"/>
                </a:solidFill>
                <a:latin typeface="Century Schoolbook" pitchFamily="18" charset="0"/>
              </a:rPr>
              <a:t>hamid.saeed@pnra.org</a:t>
            </a:r>
            <a:endParaRPr lang="en-GB" sz="5400" b="1" dirty="0">
              <a:solidFill>
                <a:schemeClr val="bg1"/>
              </a:solidFill>
              <a:latin typeface="Century Schoolbook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63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GB" sz="2400" dirty="0"/>
              <a:t>Introduction</a:t>
            </a:r>
          </a:p>
          <a:p>
            <a:pPr algn="just">
              <a:lnSpc>
                <a:spcPct val="150000"/>
              </a:lnSpc>
            </a:pPr>
            <a:r>
              <a:rPr lang="en-GB" sz="2400" dirty="0"/>
              <a:t>Pakistan’s Perspective on ATF</a:t>
            </a:r>
            <a:endParaRPr lang="en-PK" sz="2400" dirty="0"/>
          </a:p>
          <a:p>
            <a:pPr algn="just">
              <a:lnSpc>
                <a:spcPct val="150000"/>
              </a:lnSpc>
            </a:pPr>
            <a:r>
              <a:rPr lang="en-GB" sz="2400" dirty="0"/>
              <a:t>Capacity Building Project on ATF</a:t>
            </a:r>
          </a:p>
          <a:p>
            <a:pPr algn="just">
              <a:lnSpc>
                <a:spcPct val="150000"/>
              </a:lnSpc>
            </a:pPr>
            <a:r>
              <a:rPr lang="en-GB" sz="2400" dirty="0"/>
              <a:t>Expected Outcome</a:t>
            </a:r>
            <a:endParaRPr lang="en-PK" sz="2400" dirty="0"/>
          </a:p>
          <a:p>
            <a:pPr algn="just">
              <a:lnSpc>
                <a:spcPct val="150000"/>
              </a:lnSpc>
            </a:pPr>
            <a:r>
              <a:rPr lang="en-GB" sz="2400" dirty="0"/>
              <a:t>Conclusions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FCD67-197A-4620-BD4B-F75A7F1AC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00" y="4411318"/>
            <a:ext cx="3781425" cy="1962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7F66BD-6419-410C-926E-19A846A7AC59}"/>
              </a:ext>
            </a:extLst>
          </p:cNvPr>
          <p:cNvSpPr/>
          <p:nvPr/>
        </p:nvSpPr>
        <p:spPr>
          <a:xfrm rot="16200000">
            <a:off x="7511260" y="5318715"/>
            <a:ext cx="181171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00" dirty="0">
                <a:solidFill>
                  <a:schemeClr val="tx2"/>
                </a:solidFill>
              </a:rPr>
              <a:t>Photo courtesy: https://www.pda.org/home</a:t>
            </a:r>
          </a:p>
        </p:txBody>
      </p:sp>
    </p:spTree>
    <p:extLst>
      <p:ext uri="{BB962C8B-B14F-4D97-AF65-F5344CB8AC3E}">
        <p14:creationId xmlns:p14="http://schemas.microsoft.com/office/powerpoint/2010/main" val="51165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876800"/>
          </a:xfrm>
        </p:spPr>
        <p:txBody>
          <a:bodyPr>
            <a:noAutofit/>
          </a:bodyPr>
          <a:lstStyle/>
          <a:p>
            <a:pPr lvl="1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the era of rapidly advancing technologies, the capacity of regulatory bodies to conduct thorough and timely safety reviews has become increasingly critical. </a:t>
            </a: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Approaches to evaluate novel nuclear fuel technologies vary across regulatory bodies; however, a </a:t>
            </a:r>
            <a:r>
              <a:rPr lang="en-PK" sz="2200" b="1" u="sng" dirty="0">
                <a:solidFill>
                  <a:schemeClr val="accent1"/>
                </a:solidFill>
              </a:rPr>
              <a:t>shared objective </a:t>
            </a:r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remains to assess the safety benefits of advanced fuels, particularly Accident Tolerant Fuels (ATFs) and to shape future review strategies accordingly. </a:t>
            </a: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Despite the existing presence of conventional nuclear fuels within the industry, the accelerating pace of innovation in advanced fuel development demands enhanced review expertise.</a:t>
            </a: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20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458200" cy="4876800"/>
          </a:xfrm>
        </p:spPr>
        <p:txBody>
          <a:bodyPr>
            <a:normAutofit/>
          </a:bodyPr>
          <a:lstStyle/>
          <a:p>
            <a:pPr lvl="1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Engaging with this emerging domain further demands to ensure the country-specific regulatory oversight. ATFs represent a significant 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advancement</a:t>
            </a:r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nuclear fuel technology. </a:t>
            </a: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Through advanced materials and innovative design improvements in both fuel cladding and fuel pellets, ATFs offer superior performance characteristics. </a:t>
            </a: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development of ATFs introduces meaningful enhancements to nuclear safety by strengthening the safety margins, such as 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core overheating. </a:t>
            </a: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</a:pPr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These technological upgrades make ATFs a </a:t>
            </a:r>
            <a:r>
              <a:rPr lang="en-PK" sz="2400" dirty="0">
                <a:solidFill>
                  <a:srgbClr val="FF0000"/>
                </a:solidFill>
              </a:rPr>
              <a:t>promising choice </a:t>
            </a:r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future reactors, seeking improved accident response capabilities.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21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Pakistan’s Perspective on ATF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 the global nuclear industry evolves toward the use of higher fuel burnup rates and increased uranium enrichment levels, the adoption of ATFs will require substantial </a:t>
            </a:r>
            <a:r>
              <a:rPr lang="en-US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regulatory </a:t>
            </a:r>
            <a:r>
              <a:rPr lang="en-GB" sz="24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assessment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lvl="1"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regulatory bodies, this means investing in deeper technical understanding, refining analytical methods, and establishing clear pathways for evaluation to ensure that ATFs meet both national and international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safety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standards. </a:t>
            </a:r>
          </a:p>
          <a:p>
            <a:pPr lvl="1" algn="just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0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Pakistan’s Perspective on ATF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Currently,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ATF is not in use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within Pakistan’s nuclear infrastructure. </a:t>
            </a:r>
          </a:p>
          <a:p>
            <a:pPr lvl="1" algn="just"/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However, it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seems that the ATF will be a promising candidate for next-generation nuclear fuel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likely to become 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globally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viable 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upcoming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years. </a:t>
            </a:r>
          </a:p>
          <a:p>
            <a:pPr lvl="1" algn="just"/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Therefore, </a:t>
            </a:r>
            <a:r>
              <a:rPr lang="en-GB" sz="2200" b="1" dirty="0">
                <a:solidFill>
                  <a:schemeClr val="accent1"/>
                </a:solidFill>
              </a:rPr>
              <a:t>PNRA is</a:t>
            </a:r>
            <a:r>
              <a:rPr lang="en-PK" sz="2200" b="1" dirty="0">
                <a:solidFill>
                  <a:schemeClr val="accent1"/>
                </a:solidFill>
              </a:rPr>
              <a:t> committed to preparing for future regulatory demands</a:t>
            </a:r>
            <a:r>
              <a:rPr lang="en-PK" sz="2200" dirty="0"/>
              <a:t> </a:t>
            </a:r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 staying updated on the latest technical progress and safety considerations. </a:t>
            </a: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/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 many nations continue to make 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progress</a:t>
            </a:r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this</a:t>
            </a:r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emerging field of ATF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the Pakistan Nuclear Regulatory Authority (PNRA) is also actively working to understand and assess its potential.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94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Capacity Building Project on ATF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P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P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light of growing international interest in ATFs, PNRA has initiated a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capacity</a:t>
            </a:r>
            <a:r>
              <a:rPr lang="en-PK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building</a:t>
            </a:r>
            <a:r>
              <a:rPr lang="en-PK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P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en-P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 explore the advancements in this emerging field and to proactively identify associated intricacies involved in the safety review of ATFs. 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dedicated</a:t>
            </a:r>
            <a:r>
              <a:rPr lang="en-P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team was formulated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en-GB" sz="2400" dirty="0"/>
              <a:t>(</a:t>
            </a:r>
            <a:r>
              <a:rPr lang="en-GB" sz="2400" b="1" dirty="0">
                <a:solidFill>
                  <a:schemeClr val="accent1"/>
                </a:solidFill>
              </a:rPr>
              <a:t>2022)</a:t>
            </a:r>
            <a:r>
              <a:rPr lang="en-GB" sz="2400" dirty="0"/>
              <a:t> </a:t>
            </a:r>
            <a:r>
              <a:rPr lang="en-P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the said project is </a:t>
            </a:r>
            <a:r>
              <a:rPr lang="en-PK" sz="2400" dirty="0">
                <a:solidFill>
                  <a:srgbClr val="FF0000"/>
                </a:solidFill>
              </a:rPr>
              <a:t>in-progress</a:t>
            </a:r>
            <a:r>
              <a:rPr lang="en-PK" sz="2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6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capacity building project</a:t>
            </a:r>
            <a:r>
              <a:rPr lang="en-P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involves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en-PK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/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Conducting a </a:t>
            </a:r>
            <a:r>
              <a:rPr lang="en-PK" sz="2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gap analysis </a:t>
            </a:r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assess </a:t>
            </a:r>
            <a:r>
              <a:rPr lang="en-GB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our </a:t>
            </a:r>
            <a:r>
              <a:rPr lang="en-PK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existing regulatory capabilities and to determine its relevance to future applications for advanced nuclear fuels. </a:t>
            </a:r>
            <a:endParaRPr lang="en-GB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P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findings </a:t>
            </a:r>
            <a:r>
              <a:rPr lang="en-PK" sz="2400" b="1" dirty="0">
                <a:solidFill>
                  <a:schemeClr val="accent1"/>
                </a:solidFill>
              </a:rPr>
              <a:t>aim</a:t>
            </a:r>
            <a:r>
              <a:rPr lang="en-PK" sz="2400" dirty="0"/>
              <a:t> </a:t>
            </a:r>
            <a:r>
              <a:rPr lang="en-P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result in </a:t>
            </a:r>
            <a:r>
              <a:rPr lang="en-P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informed decision making for safe and responsible deployment of ATFs, and for the targeted regulatory enhancements to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strengthen </a:t>
            </a:r>
            <a:r>
              <a:rPr lang="en-P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safety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  <a:r>
              <a:rPr lang="en-P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future reactor operations.</a:t>
            </a:r>
          </a:p>
          <a:p>
            <a:pPr lvl="1" algn="just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86AE4F-C7C0-46A9-83E3-1D52D852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Expected Outcome</a:t>
            </a: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3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P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gained through this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technical meeting</a:t>
            </a:r>
            <a:r>
              <a:rPr lang="en-P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will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have</a:t>
            </a:r>
            <a:r>
              <a:rPr lang="en-P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critical role in </a:t>
            </a:r>
            <a:r>
              <a:rPr lang="en-PK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enhancing the ongoing capacity building </a:t>
            </a:r>
            <a:r>
              <a:rPr lang="en-GB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project at</a:t>
            </a:r>
            <a:r>
              <a:rPr lang="en-PK" sz="24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PNRA </a:t>
            </a:r>
            <a:r>
              <a:rPr lang="en-P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to learn from the experiences of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</a:t>
            </a:r>
            <a:r>
              <a:rPr lang="en-P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other countries. </a:t>
            </a:r>
            <a:endParaRPr lang="en-GB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Taking advantage of the participation in this forum, we aim to further perform a </a:t>
            </a:r>
            <a:r>
              <a:rPr lang="en-GB" sz="2400" b="1" dirty="0">
                <a:solidFill>
                  <a:schemeClr val="accent1"/>
                </a:solidFill>
              </a:rPr>
              <a:t>gap analysis </a:t>
            </a:r>
            <a:r>
              <a:rPr lang="en-GB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between our regulatory infrastructure and the global regulatory framework</a:t>
            </a:r>
            <a:r>
              <a:rPr lang="en-P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3B9C-34F1-49AB-8EA6-0539D70F951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38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</TotalTime>
  <Words>729</Words>
  <Application>Microsoft Office PowerPoint</Application>
  <PresentationFormat>On-screen Show (4:3)</PresentationFormat>
  <Paragraphs>66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Century Schoolbook</vt:lpstr>
      <vt:lpstr>Tw Cen MT</vt:lpstr>
      <vt:lpstr>Office Theme</vt:lpstr>
      <vt:lpstr>Constraints Involved in Safety Review of Accident Tolerant Fuel (ATF) - Pakistan's Perspective</vt:lpstr>
      <vt:lpstr>Outline</vt:lpstr>
      <vt:lpstr>Introduction</vt:lpstr>
      <vt:lpstr>Introduction</vt:lpstr>
      <vt:lpstr>Pakistan’s Perspective on ATF</vt:lpstr>
      <vt:lpstr>Pakistan’s Perspective on ATF</vt:lpstr>
      <vt:lpstr>Capacity Building Project on ATF</vt:lpstr>
      <vt:lpstr>Expected Outcome</vt:lpstr>
      <vt:lpstr>Conclusions</vt:lpstr>
      <vt:lpstr>Coordination with COPB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Convention on Nuclear Safety</dc:title>
  <dc:creator>rahila.hammad</dc:creator>
  <cp:lastModifiedBy>Hamid Saeed</cp:lastModifiedBy>
  <cp:revision>287</cp:revision>
  <dcterms:created xsi:type="dcterms:W3CDTF">2016-11-07T07:13:14Z</dcterms:created>
  <dcterms:modified xsi:type="dcterms:W3CDTF">2025-10-20T07:12:40Z</dcterms:modified>
</cp:coreProperties>
</file>