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6" r:id="rId4"/>
    <p:sldMasterId id="2147483724" r:id="rId5"/>
  </p:sldMasterIdLst>
  <p:notesMasterIdLst>
    <p:notesMasterId r:id="rId34"/>
  </p:notesMasterIdLst>
  <p:handoutMasterIdLst>
    <p:handoutMasterId r:id="rId35"/>
  </p:handoutMasterIdLst>
  <p:sldIdLst>
    <p:sldId id="322" r:id="rId6"/>
    <p:sldId id="611" r:id="rId7"/>
    <p:sldId id="442" r:id="rId8"/>
    <p:sldId id="619" r:id="rId9"/>
    <p:sldId id="528" r:id="rId10"/>
    <p:sldId id="588" r:id="rId11"/>
    <p:sldId id="612" r:id="rId12"/>
    <p:sldId id="593" r:id="rId13"/>
    <p:sldId id="613" r:id="rId14"/>
    <p:sldId id="618" r:id="rId15"/>
    <p:sldId id="526" r:id="rId16"/>
    <p:sldId id="523" r:id="rId17"/>
    <p:sldId id="540" r:id="rId18"/>
    <p:sldId id="614" r:id="rId19"/>
    <p:sldId id="615" r:id="rId20"/>
    <p:sldId id="620" r:id="rId21"/>
    <p:sldId id="605" r:id="rId22"/>
    <p:sldId id="607" r:id="rId23"/>
    <p:sldId id="610" r:id="rId24"/>
    <p:sldId id="621" r:id="rId25"/>
    <p:sldId id="622" r:id="rId26"/>
    <p:sldId id="616" r:id="rId27"/>
    <p:sldId id="520" r:id="rId28"/>
    <p:sldId id="481" r:id="rId29"/>
    <p:sldId id="458" r:id="rId30"/>
    <p:sldId id="449" r:id="rId31"/>
    <p:sldId id="472" r:id="rId32"/>
    <p:sldId id="488" r:id="rId33"/>
  </p:sldIdLst>
  <p:sldSz cx="12192000" cy="6858000"/>
  <p:notesSz cx="6858000" cy="9144000"/>
  <p:embeddedFontLst>
    <p:embeddedFont>
      <p:font typeface="EC Square Sans Pro Medium" panose="020B0500000000020004" pitchFamily="34" charset="0"/>
      <p:regular r:id="rId36"/>
      <p:italic r:id="rId37"/>
    </p:embeddedFont>
    <p:embeddedFont>
      <p:font typeface="Segoe UI" panose="020B0502040204020203" pitchFamily="34" charset="0"/>
      <p:regular r:id="rId38"/>
      <p:bold r:id="rId39"/>
      <p:italic r:id="rId40"/>
      <p:boldItalic r:id="rId41"/>
    </p:embeddedFont>
    <p:embeddedFont>
      <p:font typeface="Times" panose="02020603050405020304" pitchFamily="18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475657B8-F84E-8843-BC57-D4C14A9FE8E4}">
          <p14:sldIdLst>
            <p14:sldId id="322"/>
            <p14:sldId id="611"/>
            <p14:sldId id="442"/>
            <p14:sldId id="619"/>
            <p14:sldId id="528"/>
            <p14:sldId id="588"/>
            <p14:sldId id="612"/>
            <p14:sldId id="593"/>
            <p14:sldId id="613"/>
            <p14:sldId id="618"/>
            <p14:sldId id="526"/>
            <p14:sldId id="523"/>
            <p14:sldId id="540"/>
            <p14:sldId id="614"/>
            <p14:sldId id="615"/>
            <p14:sldId id="620"/>
            <p14:sldId id="605"/>
            <p14:sldId id="607"/>
            <p14:sldId id="610"/>
            <p14:sldId id="621"/>
            <p14:sldId id="622"/>
            <p14:sldId id="616"/>
            <p14:sldId id="520"/>
            <p14:sldId id="481"/>
            <p14:sldId id="458"/>
            <p14:sldId id="449"/>
            <p14:sldId id="472"/>
            <p14:sldId id="488"/>
          </p14:sldIdLst>
        </p14:section>
        <p14:section name="JRC colour guidelines" id="{B20B2E32-46FD-B244-9D28-9A8487AFA35C}">
          <p14:sldIdLst/>
        </p14:section>
        <p14:section name="Templates" id="{A0BD0CD5-9121-5E4E-8418-D9530E22F590}">
          <p14:sldIdLst/>
        </p14:section>
        <p14:section name="Pre-designed" id="{EADE8A91-33A7-6849-91C5-6A57118F3C04}">
          <p14:sldIdLst/>
        </p14:section>
        <p14:section name="Tables" id="{28A66E64-4118-BE46-A45E-0E73DDC0B8B7}">
          <p14:sldIdLst/>
        </p14:section>
        <p14:section name="Events" id="{F6747C1B-2DAE-294A-AEAC-5A520230F1E2}">
          <p14:sldIdLst/>
        </p14:section>
        <p14:section name="Organisation" id="{8C21B49D-D273-0342-ADE3-3B6133998F79}">
          <p14:sldIdLst/>
        </p14:section>
        <p14:section name="JRC portfolios images" id="{265F5458-73F2-004B-9BFB-63286214009B}">
          <p14:sldIdLst/>
        </p14:section>
        <p14:section name="Icons" id="{A9C6D35E-04F1-2648-BA47-7386CEBB12A7}">
          <p14:sldIdLst/>
        </p14:section>
        <p14:section name="Maps &amp; flags" id="{BFA85107-5CA0-1545-A97D-7272E1E609DE}">
          <p14:sldIdLst/>
        </p14:section>
        <p14:section name="Logos" id="{9DB71222-D3EB-9346-A653-EFA4E999E7B3}">
          <p14:sldIdLst/>
        </p14:section>
        <p14:section name="Graphic elements" id="{38ECD131-7545-B741-813E-443EE5DBD9D3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31EAE6-B36D-BAD8-47FD-013B3E2B5DE8}" name="MCALEAVEY Paul (JRC)" initials="M(" userId="S::paul.mcaleavey@ec.europa.eu::fa59177f-8f61-49e9-94c3-44dcd7e484a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1A5"/>
    <a:srgbClr val="FFF2BD"/>
    <a:srgbClr val="DACEF5"/>
    <a:srgbClr val="D6E0FF"/>
    <a:srgbClr val="D7F7D8"/>
    <a:srgbClr val="D0F2F2"/>
    <a:srgbClr val="CFEEFC"/>
    <a:srgbClr val="F0DCF2"/>
    <a:srgbClr val="FFD6D4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044"/>
    </p:cViewPr>
  </p:sorterViewPr>
  <p:notesViewPr>
    <p:cSldViewPr snapToGrid="0">
      <p:cViewPr>
        <p:scale>
          <a:sx n="1" d="2"/>
          <a:sy n="1" d="2"/>
        </p:scale>
        <p:origin x="4632" y="105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4.fntdata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47" Type="http://schemas.openxmlformats.org/officeDocument/2006/relationships/viewProps" Target="viewProps.xml"/><Relationship Id="rId50" Type="http://schemas.microsoft.com/office/2018/10/relationships/authors" Target="author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1.fntdata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43" Type="http://schemas.openxmlformats.org/officeDocument/2006/relationships/font" Target="fonts/font8.fntdata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3.fntdata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939EFE-0303-44F6-9A16-FD3B5E015DB1}" type="datetimeFigureOut">
              <a:rPr lang="en-GB" smtClean="0"/>
              <a:pPr/>
              <a:t>28/10/2025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04766-77AF-4EBE-9704-229FD5F6AD6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9881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B926D1-0013-4A80-B64E-9D824EE65210}" type="datetimeFigureOut">
              <a:rPr lang="en-GB" smtClean="0"/>
              <a:pPr/>
              <a:t>28/10/2025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CF2995-AB43-4B7C-B8CD-9DC7C3692A9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784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yintracomm.ec.europa.eu/corp/intellectual-property/Documents/2019_Reuse-guidelines(CC-BY).pdf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B513E-5080-4AE5-8A71-BA7661DD7FE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83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Update/add/delete parts of the</a:t>
            </a:r>
            <a:r>
              <a:rPr lang="en-IE" baseline="0" dirty="0"/>
              <a:t> copy right notice where appropriate.</a:t>
            </a:r>
          </a:p>
          <a:p>
            <a:r>
              <a:rPr lang="en-IE" baseline="0" dirty="0"/>
              <a:t>More information: </a:t>
            </a:r>
            <a:r>
              <a:rPr lang="en-GB" dirty="0">
                <a:hlinkClick r:id="rId3"/>
              </a:rPr>
              <a:t>https://myintracomm.ec.europa.eu/corp/intellectual-property/Documents/2019_Reuse-guidelines%28CC-BY%29.pdf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747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reativecommons.org/licenses/by/4.0/" TargetMode="External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3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">
    <p:bg>
      <p:bgPr>
        <a:gradFill>
          <a:gsLst>
            <a:gs pos="75000">
              <a:srgbClr val="5DA6C5"/>
            </a:gs>
            <a:gs pos="47000">
              <a:srgbClr val="5781B8"/>
            </a:gs>
            <a:gs pos="4000">
              <a:srgbClr val="4E51A7"/>
            </a:gs>
            <a:gs pos="100000">
              <a:srgbClr val="65D4D5"/>
            </a:gs>
          </a:gsLst>
          <a:lin ang="18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RC symbol" descr="A black circle with dots&#10;&#10;AI-generated content may be incorrect.">
            <a:extLst>
              <a:ext uri="{FF2B5EF4-FFF2-40B4-BE49-F238E27FC236}">
                <a16:creationId xmlns:a16="http://schemas.microsoft.com/office/drawing/2014/main" id="{725D4AB3-EADA-E922-EA70-C927A8FFB8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" r="49243" b="4824"/>
          <a:stretch>
            <a:fillRect/>
          </a:stretch>
        </p:blipFill>
        <p:spPr>
          <a:xfrm>
            <a:off x="8401069" y="0"/>
            <a:ext cx="3790932" cy="6858000"/>
          </a:xfrm>
          <a:prstGeom prst="rect">
            <a:avLst/>
          </a:prstGeom>
        </p:spPr>
      </p:pic>
      <p:pic>
        <p:nvPicPr>
          <p:cNvPr id="5" name="EC logo" descr="European Commission">
            <a:extLst>
              <a:ext uri="{FF2B5EF4-FFF2-40B4-BE49-F238E27FC236}">
                <a16:creationId xmlns:a16="http://schemas.microsoft.com/office/drawing/2014/main" id="{5BB2D12E-18B3-959D-037B-3FCA2A70277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463383" y="5738784"/>
            <a:ext cx="2544024" cy="941017"/>
          </a:xfrm>
          <a:prstGeom prst="rect">
            <a:avLst/>
          </a:prstGeom>
          <a:noFill/>
        </p:spPr>
      </p:pic>
      <p:sp>
        <p:nvSpPr>
          <p:cNvPr id="7" name="Speaker, venue">
            <a:extLst>
              <a:ext uri="{FF2B5EF4-FFF2-40B4-BE49-F238E27FC236}">
                <a16:creationId xmlns:a16="http://schemas.microsoft.com/office/drawing/2014/main" id="{CD23B510-2F58-56A1-7F6F-515ECCAF73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3" hasCustomPrompt="1"/>
          </p:nvPr>
        </p:nvSpPr>
        <p:spPr>
          <a:xfrm>
            <a:off x="803275" y="5399738"/>
            <a:ext cx="5724000" cy="684000"/>
          </a:xfrm>
          <a:prstGeom prst="rect">
            <a:avLst/>
          </a:prstGeom>
        </p:spPr>
        <p:txBody>
          <a:bodyPr lIns="0" tIns="0"/>
          <a:lstStyle>
            <a:lvl1pPr marL="0" indent="0" algn="l">
              <a:spcAft>
                <a:spcPts val="400"/>
              </a:spcAft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Speaker</a:t>
            </a:r>
          </a:p>
        </p:txBody>
      </p:sp>
      <p:sp>
        <p:nvSpPr>
          <p:cNvPr id="40" name="Subtitle">
            <a:extLst>
              <a:ext uri="{FF2B5EF4-FFF2-40B4-BE49-F238E27FC236}">
                <a16:creationId xmlns:a16="http://schemas.microsoft.com/office/drawing/2014/main" id="{BE9F0F0B-69CC-DFB6-5C7F-41B2FD0B0A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03275" y="3874486"/>
            <a:ext cx="7324003" cy="135170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5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F515F952-885D-C605-132C-FFDBD2BCFF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803275" y="575220"/>
            <a:ext cx="7324004" cy="313138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Cover slide </a:t>
            </a:r>
            <a:br>
              <a:rPr lang="en-GB" noProof="0"/>
            </a:br>
            <a:r>
              <a:rPr lang="en-GB" noProof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266446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D6E0FF"/>
          </a:solidFill>
          <a:ln w="28575">
            <a:noFill/>
          </a:ln>
        </p:spPr>
        <p:txBody>
          <a:bodyPr lIns="360000" tIns="1260000" rIns="360000" bIns="360000" anchor="ctr" anchorCtr="0"/>
          <a:lstStyle>
            <a:lvl1pPr marL="0" indent="0" algn="ctr"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0F781348-A971-C650-1C2C-F01247DDCC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41059CE-58CF-E8C9-E1EB-74C19DA1EFA8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  <p:sp>
        <p:nvSpPr>
          <p:cNvPr id="3" name="Picture Placeholder 1">
            <a:extLst>
              <a:ext uri="{FF2B5EF4-FFF2-40B4-BE49-F238E27FC236}">
                <a16:creationId xmlns:a16="http://schemas.microsoft.com/office/drawing/2014/main" id="{25A8A799-4278-C91F-86A6-4E1871ECEA8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0576" y="2262795"/>
            <a:ext cx="5759999" cy="3240000"/>
          </a:xfrm>
          <a:prstGeom prst="rect">
            <a:avLst/>
          </a:prstGeom>
          <a:solidFill>
            <a:srgbClr val="D6E0FF"/>
          </a:solidFill>
          <a:ln w="28575">
            <a:noFill/>
          </a:ln>
        </p:spPr>
        <p:txBody>
          <a:bodyPr lIns="360000" tIns="1260000" rIns="360000" bIns="360000" anchor="ctr" anchorCtr="0"/>
          <a:lstStyle>
            <a:lvl1pPr marL="0" indent="0" algn="ctr">
              <a:buNone/>
              <a:defRPr sz="1600"/>
            </a:lvl1pPr>
          </a:lstStyle>
          <a:p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122246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2" cy="6858000"/>
          </a:xfrm>
          <a:prstGeom prst="rect">
            <a:avLst/>
          </a:prstGeom>
          <a:solidFill>
            <a:srgbClr val="D6E0FF"/>
          </a:solidFill>
          <a:ln w="28575">
            <a:noFill/>
          </a:ln>
        </p:spPr>
        <p:txBody>
          <a:bodyPr lIns="360000" tIns="1260000" rIns="360000" bIns="360000" anchor="ctr" anchorCtr="0"/>
          <a:lstStyle>
            <a:lvl1pPr marL="0" indent="0" algn="ctr"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41059CE-58CF-E8C9-E1EB-74C19DA1EFA8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E0B2A09-0788-9350-A7CD-88C700F8EF7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32970" y="4307150"/>
            <a:ext cx="4559030" cy="609737"/>
          </a:xfrm>
          <a:prstGeom prst="rect">
            <a:avLst/>
          </a:prstGeom>
          <a:solidFill>
            <a:schemeClr val="bg1"/>
          </a:solidFill>
        </p:spPr>
        <p:txBody>
          <a:bodyPr wrap="square" lIns="180000" tIns="180000" rIns="720000" bIns="180000" anchor="b" anchorCtr="0">
            <a:spAutoFit/>
          </a:bodyPr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endParaRPr lang="en-GB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3A9B1B70-A89C-89D8-D6D4-4ABCA75BEA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32970" y="4916887"/>
            <a:ext cx="4559030" cy="52349"/>
          </a:xfrm>
          <a:prstGeom prst="rect">
            <a:avLst/>
          </a:prstGeom>
          <a:solidFill>
            <a:srgbClr val="6970D6"/>
          </a:solidFill>
        </p:spPr>
        <p:txBody>
          <a:bodyPr wrap="square" lIns="180000" tIns="360000" rIns="360000" bIns="108000">
            <a:noAutofit/>
          </a:bodyPr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319088" indent="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buNone/>
              <a:tabLst/>
              <a:defRPr sz="11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1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21188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irc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E9222AD-1A38-FA9E-C702-E8334AA7F4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/>
          </p:nvPr>
        </p:nvSpPr>
        <p:spPr>
          <a:xfrm>
            <a:off x="6095206" y="2215464"/>
            <a:ext cx="5304632" cy="3472414"/>
          </a:xfrm>
          <a:prstGeom prst="rect">
            <a:avLst/>
          </a:prstGeom>
        </p:spPr>
        <p:txBody>
          <a:bodyPr/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40868CBF-E3B8-8442-4CFE-C54E26024E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970721" y="1817827"/>
            <a:ext cx="4246737" cy="4246737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9F12B5C1-FF92-7B0D-F4CC-6E025BE782D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70105170-6CDF-42AE-95F8-A7A31A4FBD20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52935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141ADBEC-E3C6-D031-A722-27EF7145D4B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6"/>
          </p:nvPr>
        </p:nvSpPr>
        <p:spPr>
          <a:xfrm>
            <a:off x="6803756" y="2215464"/>
            <a:ext cx="4596082" cy="3472414"/>
          </a:xfrm>
          <a:prstGeom prst="rect">
            <a:avLst/>
          </a:prstGeom>
        </p:spPr>
        <p:txBody>
          <a:bodyPr/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3C1570E3-BE36-B211-C4F9-153743C112B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970721" y="1817827"/>
            <a:ext cx="4246737" cy="4246737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90CE9F2-8960-C266-3776-8FEE742785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4390939" y="3999008"/>
            <a:ext cx="2065556" cy="2065556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lang="en-BE" sz="180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0016EDA7-C805-1A18-57A1-4BF4380D272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4E10F2DB-699B-CC3E-603D-05C117988A4C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2582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and rin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8E004AC7-DA27-2C4C-C779-2BC19322577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6"/>
          </p:nvPr>
        </p:nvSpPr>
        <p:spPr>
          <a:xfrm>
            <a:off x="2862533" y="2158459"/>
            <a:ext cx="3530553" cy="3530553"/>
          </a:xfrm>
          <a:custGeom>
            <a:avLst/>
            <a:gdLst>
              <a:gd name="connsiteX0" fmla="*/ 1704152 w 3408305"/>
              <a:gd name="connsiteY0" fmla="*/ 806685 h 3408305"/>
              <a:gd name="connsiteX1" fmla="*/ 806685 w 3408305"/>
              <a:gd name="connsiteY1" fmla="*/ 1704152 h 3408305"/>
              <a:gd name="connsiteX2" fmla="*/ 1704152 w 3408305"/>
              <a:gd name="connsiteY2" fmla="*/ 2601619 h 3408305"/>
              <a:gd name="connsiteX3" fmla="*/ 2601619 w 3408305"/>
              <a:gd name="connsiteY3" fmla="*/ 1704152 h 3408305"/>
              <a:gd name="connsiteX4" fmla="*/ 1704152 w 3408305"/>
              <a:gd name="connsiteY4" fmla="*/ 806685 h 3408305"/>
              <a:gd name="connsiteX5" fmla="*/ 1704152 w 3408305"/>
              <a:gd name="connsiteY5" fmla="*/ 0 h 3408305"/>
              <a:gd name="connsiteX6" fmla="*/ 3408305 w 3408305"/>
              <a:gd name="connsiteY6" fmla="*/ 1704153 h 3408305"/>
              <a:gd name="connsiteX7" fmla="*/ 1704152 w 3408305"/>
              <a:gd name="connsiteY7" fmla="*/ 3408305 h 3408305"/>
              <a:gd name="connsiteX8" fmla="*/ 0 w 3408305"/>
              <a:gd name="connsiteY8" fmla="*/ 1704153 h 3408305"/>
              <a:gd name="connsiteX9" fmla="*/ 1704152 w 3408305"/>
              <a:gd name="connsiteY9" fmla="*/ 0 h 3408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408305" h="3408305">
                <a:moveTo>
                  <a:pt x="1704152" y="806685"/>
                </a:moveTo>
                <a:cubicBezTo>
                  <a:pt x="1208495" y="806685"/>
                  <a:pt x="806685" y="1208495"/>
                  <a:pt x="806685" y="1704152"/>
                </a:cubicBezTo>
                <a:cubicBezTo>
                  <a:pt x="806685" y="2199809"/>
                  <a:pt x="1208495" y="2601619"/>
                  <a:pt x="1704152" y="2601619"/>
                </a:cubicBezTo>
                <a:cubicBezTo>
                  <a:pt x="2199809" y="2601619"/>
                  <a:pt x="2601619" y="2199809"/>
                  <a:pt x="2601619" y="1704152"/>
                </a:cubicBezTo>
                <a:cubicBezTo>
                  <a:pt x="2601619" y="1208495"/>
                  <a:pt x="2199809" y="806685"/>
                  <a:pt x="1704152" y="806685"/>
                </a:cubicBezTo>
                <a:close/>
                <a:moveTo>
                  <a:pt x="1704152" y="0"/>
                </a:moveTo>
                <a:cubicBezTo>
                  <a:pt x="2645331" y="0"/>
                  <a:pt x="3408305" y="762974"/>
                  <a:pt x="3408305" y="1704153"/>
                </a:cubicBezTo>
                <a:cubicBezTo>
                  <a:pt x="3408305" y="2645331"/>
                  <a:pt x="2645331" y="3408305"/>
                  <a:pt x="1704152" y="3408305"/>
                </a:cubicBezTo>
                <a:cubicBezTo>
                  <a:pt x="762974" y="3408305"/>
                  <a:pt x="0" y="2645331"/>
                  <a:pt x="0" y="1704153"/>
                </a:cubicBezTo>
                <a:cubicBezTo>
                  <a:pt x="0" y="762974"/>
                  <a:pt x="762974" y="0"/>
                  <a:pt x="1704152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28800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40868CBF-E3B8-8442-4CFE-C54E26024E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788196" y="2158459"/>
            <a:ext cx="3530553" cy="3530553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A0A1EAAD-49F6-5B62-CE3D-E649452A4F7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/>
          </p:nvPr>
        </p:nvSpPr>
        <p:spPr>
          <a:xfrm>
            <a:off x="6803756" y="2932462"/>
            <a:ext cx="4596082" cy="1980502"/>
          </a:xfrm>
          <a:prstGeom prst="rect">
            <a:avLst/>
          </a:prstGeom>
        </p:spPr>
        <p:txBody>
          <a:bodyPr/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E1962D3D-8CBE-5865-DA42-41B20F26451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9D65C641-80ED-92F5-E9CE-866F3E44092C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5018436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ircle image_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9E9222AD-1A38-FA9E-C702-E8334AA7F45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574" y="2215464"/>
            <a:ext cx="5304632" cy="3472414"/>
          </a:xfrm>
          <a:prstGeom prst="rect">
            <a:avLst/>
          </a:prstGeom>
        </p:spPr>
        <p:txBody>
          <a:bodyPr/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40868CBF-E3B8-8442-4CFE-C54E26024E8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42316" y="1817827"/>
            <a:ext cx="4246737" cy="4246737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9F12B5C1-FF92-7B0D-F4CC-6E025BE78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Text Placeholder circle">
            <a:extLst>
              <a:ext uri="{FF2B5EF4-FFF2-40B4-BE49-F238E27FC236}">
                <a16:creationId xmlns:a16="http://schemas.microsoft.com/office/drawing/2014/main" id="{08FA68CA-EC4B-DF4E-5780-D8BE56DA6C6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59288" y="4688486"/>
            <a:ext cx="1358302" cy="1358302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</a:t>
            </a:r>
          </a:p>
        </p:txBody>
      </p:sp>
      <p:sp>
        <p:nvSpPr>
          <p:cNvPr id="4" name="Text Placeholder circle">
            <a:extLst>
              <a:ext uri="{FF2B5EF4-FFF2-40B4-BE49-F238E27FC236}">
                <a16:creationId xmlns:a16="http://schemas.microsoft.com/office/drawing/2014/main" id="{1431DE68-941F-EEDA-31C8-E8EE99382E6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531618" y="1817827"/>
            <a:ext cx="1868220" cy="1868220"/>
          </a:xfrm>
          <a:prstGeom prst="ellipse">
            <a:avLst/>
          </a:prstGeom>
          <a:solidFill>
            <a:schemeClr val="bg2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 sz="16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DAF86C97-C0ED-9149-54B7-B74E2193055C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873970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BA34A96-317C-00C8-48C0-FDE2793683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9"/>
          </p:nvPr>
        </p:nvSpPr>
        <p:spPr>
          <a:xfrm>
            <a:off x="6426061" y="4333461"/>
            <a:ext cx="4949031" cy="1714541"/>
          </a:xfrm>
          <a:prstGeom prst="rect">
            <a:avLst/>
          </a:prstGeom>
        </p:spPr>
        <p:txBody>
          <a:bodyPr/>
          <a:lstStyle>
            <a:lvl1pPr marL="225425" indent="-216000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721A1CCB-D298-56EF-BD46-6E0551D528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/>
          </p:nvPr>
        </p:nvSpPr>
        <p:spPr>
          <a:xfrm>
            <a:off x="6096000" y="1808065"/>
            <a:ext cx="5297243" cy="1944000"/>
          </a:xfrm>
          <a:prstGeom prst="roundRect">
            <a:avLst/>
          </a:prstGeom>
          <a:solidFill>
            <a:srgbClr val="D6E0FF"/>
          </a:solidFill>
          <a:ln w="28575" cmpd="sng">
            <a:noFill/>
          </a:ln>
        </p:spPr>
        <p:txBody>
          <a:bodyPr tIns="720000" bIns="0" anchor="ctr" anchorCtr="0"/>
          <a:lstStyle>
            <a:lvl1pPr marL="0" indent="0" algn="ctr">
              <a:buClr>
                <a:schemeClr val="accent2"/>
              </a:buClr>
              <a:buFont typeface="Arial"/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9" name="Picture Placeholder 1">
            <a:extLst>
              <a:ext uri="{FF2B5EF4-FFF2-40B4-BE49-F238E27FC236}">
                <a16:creationId xmlns:a16="http://schemas.microsoft.com/office/drawing/2014/main" id="{0C028F17-E0D2-771D-1FE4-90C71C85F2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798757" y="4102788"/>
            <a:ext cx="5263990" cy="1944000"/>
          </a:xfrm>
          <a:prstGeom prst="roundRect">
            <a:avLst/>
          </a:prstGeom>
          <a:solidFill>
            <a:srgbClr val="D6E0FF"/>
          </a:solidFill>
          <a:ln w="28575" cmpd="sng">
            <a:noFill/>
          </a:ln>
        </p:spPr>
        <p:txBody>
          <a:bodyPr tIns="720000" bIns="0" anchor="ctr" anchorCtr="0"/>
          <a:lstStyle>
            <a:lvl1pPr marL="0" indent="0" algn="ctr">
              <a:buClr>
                <a:schemeClr val="accent2"/>
              </a:buClr>
              <a:buFont typeface="Arial"/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27E8AFB-2EE2-2D0C-2E65-CB8499E19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790575" y="1977887"/>
            <a:ext cx="4949031" cy="1774176"/>
          </a:xfrm>
          <a:prstGeom prst="rect">
            <a:avLst/>
          </a:prstGeom>
        </p:spPr>
        <p:txBody>
          <a:bodyPr/>
          <a:lstStyle>
            <a:lvl1pPr marL="225425" indent="-216000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3" name="Title">
            <a:extLst>
              <a:ext uri="{FF2B5EF4-FFF2-40B4-BE49-F238E27FC236}">
                <a16:creationId xmlns:a16="http://schemas.microsoft.com/office/drawing/2014/main" id="{8FF7620A-8922-6E97-E8F2-672627AD23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08AB6643-8114-72F2-C818-216B8745A358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845921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825FAB2-D10C-6D06-FE11-197B7B180FD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3"/>
          </p:nvPr>
        </p:nvSpPr>
        <p:spPr>
          <a:xfrm>
            <a:off x="7888073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82EE2749-4448-E94D-A3B6-E8FD4C9B9E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2"/>
          </p:nvPr>
        </p:nvSpPr>
        <p:spPr>
          <a:xfrm>
            <a:off x="8028567" y="1848333"/>
            <a:ext cx="2736000" cy="2532654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A0E92DE-31B1-5CBE-D5AC-9699C31B263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/>
          </p:nvPr>
        </p:nvSpPr>
        <p:spPr>
          <a:xfrm>
            <a:off x="4586713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E020C457-3C2E-CA42-88B4-5E3F06B1AE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0"/>
          </p:nvPr>
        </p:nvSpPr>
        <p:spPr>
          <a:xfrm>
            <a:off x="4727207" y="1848333"/>
            <a:ext cx="2736000" cy="2532654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71004B11-A169-8942-2A67-F774A4D88F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1232097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4" name="Picture Placeholder 1">
            <a:extLst>
              <a:ext uri="{FF2B5EF4-FFF2-40B4-BE49-F238E27FC236}">
                <a16:creationId xmlns:a16="http://schemas.microsoft.com/office/drawing/2014/main" id="{BF77687C-AC6F-634F-AC60-81131BCE7F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1372591" y="1848333"/>
            <a:ext cx="2736000" cy="2532654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6C9C267C-EFF4-28A8-E414-2A63AADFEBB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793D46A4-9973-F635-573D-81A79BF8C80B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115775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8E3263D3-4AC3-C2FE-B580-0C1067BADFA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3"/>
          </p:nvPr>
        </p:nvSpPr>
        <p:spPr>
          <a:xfrm>
            <a:off x="7888073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6345AD70-D200-B51D-70F5-FABD73B096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/>
          </p:nvPr>
        </p:nvSpPr>
        <p:spPr>
          <a:xfrm>
            <a:off x="8136567" y="1985951"/>
            <a:ext cx="2520000" cy="2520000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678114-3740-5B7B-95B1-1B463D5083F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/>
          </p:nvPr>
        </p:nvSpPr>
        <p:spPr>
          <a:xfrm>
            <a:off x="4586713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F0663DAB-6777-E1CB-A3B0-ED9397E5E6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5"/>
          </p:nvPr>
        </p:nvSpPr>
        <p:spPr>
          <a:xfrm>
            <a:off x="4836000" y="1985951"/>
            <a:ext cx="2520000" cy="2520000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867656-444B-8DCE-BC67-1507F5BF3A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/>
          </p:nvPr>
        </p:nvSpPr>
        <p:spPr>
          <a:xfrm>
            <a:off x="1232097" y="4797116"/>
            <a:ext cx="3016988" cy="1249672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12D730C-1747-09C9-D609-2D91757AA5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/>
          </p:nvPr>
        </p:nvSpPr>
        <p:spPr>
          <a:xfrm>
            <a:off x="1480591" y="1985951"/>
            <a:ext cx="2520000" cy="2520000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69F7856-BF6C-1B98-5EEC-07015FEC63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F5453783-C65B-DB3C-3358-A418EE21CEDD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17917020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ring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2ADE0C2-CAE1-1C73-39CF-CA7C696DE3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3"/>
          </p:nvPr>
        </p:nvSpPr>
        <p:spPr>
          <a:xfrm>
            <a:off x="7888073" y="5033108"/>
            <a:ext cx="3016988" cy="1013680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5AC485BE-1196-5B48-061C-7E02654A9BA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6"/>
          </p:nvPr>
        </p:nvSpPr>
        <p:spPr>
          <a:xfrm>
            <a:off x="7940638" y="1872716"/>
            <a:ext cx="2917826" cy="2916238"/>
          </a:xfrm>
          <a:custGeom>
            <a:avLst/>
            <a:gdLst>
              <a:gd name="connsiteX0" fmla="*/ 1458912 w 2917826"/>
              <a:gd name="connsiteY0" fmla="*/ 924910 h 2916238"/>
              <a:gd name="connsiteX1" fmla="*/ 925704 w 2917826"/>
              <a:gd name="connsiteY1" fmla="*/ 1458118 h 2916238"/>
              <a:gd name="connsiteX2" fmla="*/ 1458912 w 2917826"/>
              <a:gd name="connsiteY2" fmla="*/ 1991326 h 2916238"/>
              <a:gd name="connsiteX3" fmla="*/ 1992120 w 2917826"/>
              <a:gd name="connsiteY3" fmla="*/ 1458118 h 2916238"/>
              <a:gd name="connsiteX4" fmla="*/ 1458912 w 2917826"/>
              <a:gd name="connsiteY4" fmla="*/ 924910 h 2916238"/>
              <a:gd name="connsiteX5" fmla="*/ 1458913 w 2917826"/>
              <a:gd name="connsiteY5" fmla="*/ 0 h 2916238"/>
              <a:gd name="connsiteX6" fmla="*/ 2917826 w 2917826"/>
              <a:gd name="connsiteY6" fmla="*/ 1458119 h 2916238"/>
              <a:gd name="connsiteX7" fmla="*/ 1458913 w 2917826"/>
              <a:gd name="connsiteY7" fmla="*/ 2916238 h 2916238"/>
              <a:gd name="connsiteX8" fmla="*/ 0 w 2917826"/>
              <a:gd name="connsiteY8" fmla="*/ 1458119 h 2916238"/>
              <a:gd name="connsiteX9" fmla="*/ 1458913 w 2917826"/>
              <a:gd name="connsiteY9" fmla="*/ 0 h 291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7826" h="2916238">
                <a:moveTo>
                  <a:pt x="1458912" y="924910"/>
                </a:moveTo>
                <a:cubicBezTo>
                  <a:pt x="1164429" y="924910"/>
                  <a:pt x="925704" y="1163635"/>
                  <a:pt x="925704" y="1458118"/>
                </a:cubicBezTo>
                <a:cubicBezTo>
                  <a:pt x="925704" y="1752601"/>
                  <a:pt x="1164429" y="1991326"/>
                  <a:pt x="1458912" y="1991326"/>
                </a:cubicBezTo>
                <a:cubicBezTo>
                  <a:pt x="1753395" y="1991326"/>
                  <a:pt x="1992120" y="1752601"/>
                  <a:pt x="1992120" y="1458118"/>
                </a:cubicBezTo>
                <a:cubicBezTo>
                  <a:pt x="1992120" y="1163635"/>
                  <a:pt x="1753395" y="924910"/>
                  <a:pt x="1458912" y="924910"/>
                </a:cubicBezTo>
                <a:close/>
                <a:moveTo>
                  <a:pt x="1458913" y="0"/>
                </a:moveTo>
                <a:cubicBezTo>
                  <a:pt x="2264648" y="0"/>
                  <a:pt x="2917826" y="652822"/>
                  <a:pt x="2917826" y="1458119"/>
                </a:cubicBezTo>
                <a:cubicBezTo>
                  <a:pt x="2917826" y="2263416"/>
                  <a:pt x="2264648" y="2916238"/>
                  <a:pt x="1458913" y="2916238"/>
                </a:cubicBezTo>
                <a:cubicBezTo>
                  <a:pt x="653178" y="2916238"/>
                  <a:pt x="0" y="2263416"/>
                  <a:pt x="0" y="1458119"/>
                </a:cubicBezTo>
                <a:cubicBezTo>
                  <a:pt x="0" y="652822"/>
                  <a:pt x="653178" y="0"/>
                  <a:pt x="1458913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>
            <a:noAutofit/>
          </a:bodyPr>
          <a:lstStyle/>
          <a:p>
            <a:endParaRPr lang="en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09879B-9918-BAAC-9B75-C92A513B474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/>
          </p:nvPr>
        </p:nvSpPr>
        <p:spPr>
          <a:xfrm>
            <a:off x="4586713" y="5033108"/>
            <a:ext cx="3016988" cy="1013680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63B0202-3B3B-F2CB-5045-AC91C6A7BC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5"/>
          </p:nvPr>
        </p:nvSpPr>
        <p:spPr>
          <a:xfrm>
            <a:off x="4630908" y="1872716"/>
            <a:ext cx="2917826" cy="2916238"/>
          </a:xfrm>
          <a:custGeom>
            <a:avLst/>
            <a:gdLst>
              <a:gd name="connsiteX0" fmla="*/ 1458912 w 2917826"/>
              <a:gd name="connsiteY0" fmla="*/ 924910 h 2916238"/>
              <a:gd name="connsiteX1" fmla="*/ 925704 w 2917826"/>
              <a:gd name="connsiteY1" fmla="*/ 1458118 h 2916238"/>
              <a:gd name="connsiteX2" fmla="*/ 1458912 w 2917826"/>
              <a:gd name="connsiteY2" fmla="*/ 1991326 h 2916238"/>
              <a:gd name="connsiteX3" fmla="*/ 1992120 w 2917826"/>
              <a:gd name="connsiteY3" fmla="*/ 1458118 h 2916238"/>
              <a:gd name="connsiteX4" fmla="*/ 1458912 w 2917826"/>
              <a:gd name="connsiteY4" fmla="*/ 924910 h 2916238"/>
              <a:gd name="connsiteX5" fmla="*/ 1458913 w 2917826"/>
              <a:gd name="connsiteY5" fmla="*/ 0 h 2916238"/>
              <a:gd name="connsiteX6" fmla="*/ 2917826 w 2917826"/>
              <a:gd name="connsiteY6" fmla="*/ 1458119 h 2916238"/>
              <a:gd name="connsiteX7" fmla="*/ 1458913 w 2917826"/>
              <a:gd name="connsiteY7" fmla="*/ 2916238 h 2916238"/>
              <a:gd name="connsiteX8" fmla="*/ 0 w 2917826"/>
              <a:gd name="connsiteY8" fmla="*/ 1458119 h 2916238"/>
              <a:gd name="connsiteX9" fmla="*/ 1458913 w 2917826"/>
              <a:gd name="connsiteY9" fmla="*/ 0 h 291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7826" h="2916238">
                <a:moveTo>
                  <a:pt x="1458912" y="924910"/>
                </a:moveTo>
                <a:cubicBezTo>
                  <a:pt x="1164429" y="924910"/>
                  <a:pt x="925704" y="1163635"/>
                  <a:pt x="925704" y="1458118"/>
                </a:cubicBezTo>
                <a:cubicBezTo>
                  <a:pt x="925704" y="1752601"/>
                  <a:pt x="1164429" y="1991326"/>
                  <a:pt x="1458912" y="1991326"/>
                </a:cubicBezTo>
                <a:cubicBezTo>
                  <a:pt x="1753395" y="1991326"/>
                  <a:pt x="1992120" y="1752601"/>
                  <a:pt x="1992120" y="1458118"/>
                </a:cubicBezTo>
                <a:cubicBezTo>
                  <a:pt x="1992120" y="1163635"/>
                  <a:pt x="1753395" y="924910"/>
                  <a:pt x="1458912" y="924910"/>
                </a:cubicBezTo>
                <a:close/>
                <a:moveTo>
                  <a:pt x="1458913" y="0"/>
                </a:moveTo>
                <a:cubicBezTo>
                  <a:pt x="2264648" y="0"/>
                  <a:pt x="2917826" y="652822"/>
                  <a:pt x="2917826" y="1458119"/>
                </a:cubicBezTo>
                <a:cubicBezTo>
                  <a:pt x="2917826" y="2263416"/>
                  <a:pt x="2264648" y="2916238"/>
                  <a:pt x="1458913" y="2916238"/>
                </a:cubicBezTo>
                <a:cubicBezTo>
                  <a:pt x="653178" y="2916238"/>
                  <a:pt x="0" y="2263416"/>
                  <a:pt x="0" y="1458119"/>
                </a:cubicBezTo>
                <a:cubicBezTo>
                  <a:pt x="0" y="652822"/>
                  <a:pt x="653178" y="0"/>
                  <a:pt x="1458913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>
            <a:noAutofit/>
          </a:bodyPr>
          <a:lstStyle/>
          <a:p>
            <a:endParaRPr lang="en-B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81DBF9-0BAD-EC52-3C79-A0A92832B66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/>
          </p:nvPr>
        </p:nvSpPr>
        <p:spPr>
          <a:xfrm>
            <a:off x="1232097" y="5033108"/>
            <a:ext cx="3016988" cy="1013680"/>
          </a:xfrm>
          <a:prstGeom prst="rect">
            <a:avLst/>
          </a:prstGeom>
        </p:spPr>
        <p:txBody>
          <a:bodyPr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6581423B-21B8-271E-7CD7-AA232F3FBA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4"/>
          </p:nvPr>
        </p:nvSpPr>
        <p:spPr>
          <a:xfrm>
            <a:off x="1191969" y="1872716"/>
            <a:ext cx="2917826" cy="2916238"/>
          </a:xfrm>
          <a:custGeom>
            <a:avLst/>
            <a:gdLst>
              <a:gd name="connsiteX0" fmla="*/ 1458912 w 2917826"/>
              <a:gd name="connsiteY0" fmla="*/ 924910 h 2916238"/>
              <a:gd name="connsiteX1" fmla="*/ 925704 w 2917826"/>
              <a:gd name="connsiteY1" fmla="*/ 1458118 h 2916238"/>
              <a:gd name="connsiteX2" fmla="*/ 1458912 w 2917826"/>
              <a:gd name="connsiteY2" fmla="*/ 1991326 h 2916238"/>
              <a:gd name="connsiteX3" fmla="*/ 1992120 w 2917826"/>
              <a:gd name="connsiteY3" fmla="*/ 1458118 h 2916238"/>
              <a:gd name="connsiteX4" fmla="*/ 1458912 w 2917826"/>
              <a:gd name="connsiteY4" fmla="*/ 924910 h 2916238"/>
              <a:gd name="connsiteX5" fmla="*/ 1458913 w 2917826"/>
              <a:gd name="connsiteY5" fmla="*/ 0 h 2916238"/>
              <a:gd name="connsiteX6" fmla="*/ 2917826 w 2917826"/>
              <a:gd name="connsiteY6" fmla="*/ 1458119 h 2916238"/>
              <a:gd name="connsiteX7" fmla="*/ 1458913 w 2917826"/>
              <a:gd name="connsiteY7" fmla="*/ 2916238 h 2916238"/>
              <a:gd name="connsiteX8" fmla="*/ 0 w 2917826"/>
              <a:gd name="connsiteY8" fmla="*/ 1458119 h 2916238"/>
              <a:gd name="connsiteX9" fmla="*/ 1458913 w 2917826"/>
              <a:gd name="connsiteY9" fmla="*/ 0 h 2916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917826" h="2916238">
                <a:moveTo>
                  <a:pt x="1458912" y="924910"/>
                </a:moveTo>
                <a:cubicBezTo>
                  <a:pt x="1164429" y="924910"/>
                  <a:pt x="925704" y="1163635"/>
                  <a:pt x="925704" y="1458118"/>
                </a:cubicBezTo>
                <a:cubicBezTo>
                  <a:pt x="925704" y="1752601"/>
                  <a:pt x="1164429" y="1991326"/>
                  <a:pt x="1458912" y="1991326"/>
                </a:cubicBezTo>
                <a:cubicBezTo>
                  <a:pt x="1753395" y="1991326"/>
                  <a:pt x="1992120" y="1752601"/>
                  <a:pt x="1992120" y="1458118"/>
                </a:cubicBezTo>
                <a:cubicBezTo>
                  <a:pt x="1992120" y="1163635"/>
                  <a:pt x="1753395" y="924910"/>
                  <a:pt x="1458912" y="924910"/>
                </a:cubicBezTo>
                <a:close/>
                <a:moveTo>
                  <a:pt x="1458913" y="0"/>
                </a:moveTo>
                <a:cubicBezTo>
                  <a:pt x="2264648" y="0"/>
                  <a:pt x="2917826" y="652822"/>
                  <a:pt x="2917826" y="1458119"/>
                </a:cubicBezTo>
                <a:cubicBezTo>
                  <a:pt x="2917826" y="2263416"/>
                  <a:pt x="2264648" y="2916238"/>
                  <a:pt x="1458913" y="2916238"/>
                </a:cubicBezTo>
                <a:cubicBezTo>
                  <a:pt x="653178" y="2916238"/>
                  <a:pt x="0" y="2263416"/>
                  <a:pt x="0" y="1458119"/>
                </a:cubicBezTo>
                <a:cubicBezTo>
                  <a:pt x="0" y="652822"/>
                  <a:pt x="653178" y="0"/>
                  <a:pt x="1458913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>
            <a:noAutofit/>
          </a:bodyPr>
          <a:lstStyle/>
          <a:p>
            <a:endParaRPr lang="en-B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D4EEE6C7-7DB4-2A3F-BE85-FCAC167E52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2BC6063B-91FA-D882-DBBD-A4C1B6C6D3EC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55657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slide">
    <p:bg>
      <p:bgPr>
        <a:gradFill>
          <a:gsLst>
            <a:gs pos="75000">
              <a:srgbClr val="5DA6C5"/>
            </a:gs>
            <a:gs pos="47000">
              <a:srgbClr val="5781B8"/>
            </a:gs>
            <a:gs pos="4000">
              <a:srgbClr val="4E51A7"/>
            </a:gs>
            <a:gs pos="100000">
              <a:srgbClr val="65D4D5"/>
            </a:gs>
          </a:gsLst>
          <a:lin ang="18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C logo" descr="European Commission">
            <a:extLst>
              <a:ext uri="{FF2B5EF4-FFF2-40B4-BE49-F238E27FC236}">
                <a16:creationId xmlns:a16="http://schemas.microsoft.com/office/drawing/2014/main" id="{3AECCEB1-4DE4-8CB1-B84E-809D6316009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r="45043"/>
          <a:stretch/>
        </p:blipFill>
        <p:spPr>
          <a:xfrm>
            <a:off x="10729044" y="5893948"/>
            <a:ext cx="1158155" cy="779504"/>
          </a:xfrm>
          <a:prstGeom prst="rect">
            <a:avLst/>
          </a:prstGeom>
          <a:noFill/>
        </p:spPr>
      </p:pic>
      <p:sp>
        <p:nvSpPr>
          <p:cNvPr id="40" name="Subtitle">
            <a:extLst>
              <a:ext uri="{FF2B5EF4-FFF2-40B4-BE49-F238E27FC236}">
                <a16:creationId xmlns:a16="http://schemas.microsoft.com/office/drawing/2014/main" id="{BE9F0F0B-69CC-DFB6-5C7F-41B2FD0B0A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03275" y="3874486"/>
            <a:ext cx="7324003" cy="1351702"/>
          </a:xfrm>
          <a:prstGeom prst="rect">
            <a:avLst/>
          </a:prstGeom>
        </p:spPr>
        <p:txBody>
          <a:bodyPr lIns="0">
            <a:noAutofit/>
          </a:bodyPr>
          <a:lstStyle>
            <a:lvl1pPr marL="0" indent="0" algn="l">
              <a:lnSpc>
                <a:spcPct val="105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A2470777-AF5E-320A-439E-A6DEC5AE3F5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 hasCustomPrompt="1"/>
          </p:nvPr>
        </p:nvSpPr>
        <p:spPr>
          <a:xfrm>
            <a:off x="803275" y="575220"/>
            <a:ext cx="7324004" cy="3131383"/>
          </a:xfrm>
          <a:prstGeom prst="rect">
            <a:avLst/>
          </a:prstGeom>
        </p:spPr>
        <p:txBody>
          <a:bodyPr lIns="0"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Chapter slide </a:t>
            </a:r>
            <a:br>
              <a:rPr lang="en-GB" noProof="0"/>
            </a:br>
            <a:r>
              <a:rPr lang="en-GB" noProof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4905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447ED4A-A2BB-989C-70D9-92B5B380A4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3"/>
          </p:nvPr>
        </p:nvSpPr>
        <p:spPr>
          <a:xfrm>
            <a:off x="9590952" y="4470898"/>
            <a:ext cx="1808886" cy="1448385"/>
          </a:xfrm>
          <a:prstGeom prst="rect">
            <a:avLst/>
          </a:prstGeom>
        </p:spPr>
        <p:txBody>
          <a:bodyPr/>
          <a:lstStyle>
            <a:lvl1pPr marL="9425" indent="0" algn="l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2B43DA-DC60-3F05-E365-AAEDB6647F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213000" y="4026521"/>
            <a:ext cx="3202058" cy="2007777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6D1E0F50-BCD0-59B8-7C58-050AA48E416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/>
          </p:nvPr>
        </p:nvSpPr>
        <p:spPr>
          <a:xfrm>
            <a:off x="9590952" y="2234594"/>
            <a:ext cx="1808886" cy="1448385"/>
          </a:xfrm>
          <a:prstGeom prst="rect">
            <a:avLst/>
          </a:prstGeom>
        </p:spPr>
        <p:txBody>
          <a:bodyPr/>
          <a:lstStyle>
            <a:lvl1pPr marL="9425" indent="0" algn="l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57B101-D607-2257-C586-C89E0724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6212996" y="1802836"/>
            <a:ext cx="3202060" cy="20088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A8D48B1D-7593-F5E8-6A08-E01EE51AF0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1"/>
          </p:nvPr>
        </p:nvSpPr>
        <p:spPr>
          <a:xfrm>
            <a:off x="790575" y="4470898"/>
            <a:ext cx="1808937" cy="1448385"/>
          </a:xfrm>
          <a:prstGeom prst="rect">
            <a:avLst/>
          </a:prstGeom>
        </p:spPr>
        <p:txBody>
          <a:bodyPr/>
          <a:lstStyle>
            <a:lvl1pPr marL="9425" indent="0" algn="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F4488-3E52-7CBE-6634-905D25C4D6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/>
          </p:nvPr>
        </p:nvSpPr>
        <p:spPr>
          <a:xfrm>
            <a:off x="2775410" y="4026521"/>
            <a:ext cx="3202058" cy="2007777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0" name="Text Placeholder 1">
            <a:extLst>
              <a:ext uri="{FF2B5EF4-FFF2-40B4-BE49-F238E27FC236}">
                <a16:creationId xmlns:a16="http://schemas.microsoft.com/office/drawing/2014/main" id="{44F99697-BF96-9427-DC6D-2B4D7E8EC7C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0"/>
          </p:nvPr>
        </p:nvSpPr>
        <p:spPr>
          <a:xfrm>
            <a:off x="790575" y="2234594"/>
            <a:ext cx="1808937" cy="1448385"/>
          </a:xfrm>
          <a:prstGeom prst="rect">
            <a:avLst/>
          </a:prstGeom>
        </p:spPr>
        <p:txBody>
          <a:bodyPr/>
          <a:lstStyle>
            <a:lvl1pPr marL="9425" indent="0" algn="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AE53993-AA56-3F32-577F-460A25AF6B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2775409" y="1802836"/>
            <a:ext cx="3202059" cy="2007778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7BE2D894-6305-2443-0E9B-4158CE84F95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216B07B7-7B71-C251-EF76-C01D63072BF7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6283661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, circ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486E0D4-7E98-4364-DCDB-805876EC1F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3"/>
          </p:nvPr>
        </p:nvSpPr>
        <p:spPr>
          <a:xfrm>
            <a:off x="9590952" y="4470898"/>
            <a:ext cx="1808886" cy="1448385"/>
          </a:xfrm>
          <a:prstGeom prst="rect">
            <a:avLst/>
          </a:prstGeom>
        </p:spPr>
        <p:txBody>
          <a:bodyPr/>
          <a:lstStyle>
            <a:lvl1pPr marL="9425" indent="0" algn="l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C2B43DA-DC60-3F05-E365-AAEDB6647F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213000" y="4026521"/>
            <a:ext cx="3202058" cy="2007777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D659FC6B-87D1-5774-9B87-090956C8C5D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2"/>
          </p:nvPr>
        </p:nvSpPr>
        <p:spPr>
          <a:xfrm>
            <a:off x="9590952" y="2234594"/>
            <a:ext cx="1808886" cy="1448385"/>
          </a:xfrm>
          <a:prstGeom prst="rect">
            <a:avLst/>
          </a:prstGeom>
        </p:spPr>
        <p:txBody>
          <a:bodyPr/>
          <a:lstStyle>
            <a:lvl1pPr marL="9425" indent="0" algn="l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857B101-D607-2257-C586-C89E0724916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6212996" y="1802836"/>
            <a:ext cx="3202060" cy="20088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5FA31A8E-B52B-13ED-BBA3-B41682ECA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1"/>
          </p:nvPr>
        </p:nvSpPr>
        <p:spPr>
          <a:xfrm>
            <a:off x="790575" y="4470898"/>
            <a:ext cx="1808937" cy="1448385"/>
          </a:xfrm>
          <a:prstGeom prst="rect">
            <a:avLst/>
          </a:prstGeom>
        </p:spPr>
        <p:txBody>
          <a:bodyPr/>
          <a:lstStyle>
            <a:lvl1pPr marL="9425" indent="0" algn="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F4488-3E52-7CBE-6634-905D25C4D68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/>
          </p:nvPr>
        </p:nvSpPr>
        <p:spPr>
          <a:xfrm>
            <a:off x="2775410" y="4026521"/>
            <a:ext cx="3202058" cy="2007777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9" name="Text Placeholder 1">
            <a:extLst>
              <a:ext uri="{FF2B5EF4-FFF2-40B4-BE49-F238E27FC236}">
                <a16:creationId xmlns:a16="http://schemas.microsoft.com/office/drawing/2014/main" id="{C5AE8296-3D46-E5B2-90EC-D71A52170D6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0"/>
          </p:nvPr>
        </p:nvSpPr>
        <p:spPr>
          <a:xfrm>
            <a:off x="790575" y="2234594"/>
            <a:ext cx="1808937" cy="1448385"/>
          </a:xfrm>
          <a:prstGeom prst="rect">
            <a:avLst/>
          </a:prstGeom>
        </p:spPr>
        <p:txBody>
          <a:bodyPr/>
          <a:lstStyle>
            <a:lvl1pPr marL="9425" indent="0" algn="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7AE53993-AA56-3F32-577F-460A25AF6B1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2775409" y="1802836"/>
            <a:ext cx="3202059" cy="2007778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10" name="Text Placeholder circle">
            <a:extLst>
              <a:ext uri="{FF2B5EF4-FFF2-40B4-BE49-F238E27FC236}">
                <a16:creationId xmlns:a16="http://schemas.microsoft.com/office/drawing/2014/main" id="{55A8AC3E-ED12-82DB-963F-BD2F7FE708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29"/>
          </p:nvPr>
        </p:nvSpPr>
        <p:spPr>
          <a:xfrm>
            <a:off x="4877728" y="2675091"/>
            <a:ext cx="2520000" cy="2520000"/>
          </a:xfrm>
          <a:prstGeom prst="ellipse">
            <a:avLst/>
          </a:prstGeom>
          <a:solidFill>
            <a:schemeClr val="bg1"/>
          </a:solidFill>
        </p:spPr>
        <p:txBody>
          <a:bodyPr anchor="ctr" anchorCtr="0"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2B91C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Click to edit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A2DE0CF-53AF-7B0B-F708-62183C4A04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EC030558-FB0F-6926-53C1-86267E8113E5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806386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3F1862DA-5AF0-C82E-AE39-659BAFF76D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4"/>
          </p:nvPr>
        </p:nvSpPr>
        <p:spPr>
          <a:xfrm>
            <a:off x="8674187" y="4504961"/>
            <a:ext cx="2706470" cy="1197012"/>
          </a:xfrm>
          <a:prstGeom prst="rect">
            <a:avLst/>
          </a:prstGeom>
        </p:spPr>
        <p:txBody>
          <a:bodyPr/>
          <a:lstStyle>
            <a:lvl1pPr marL="9425" indent="0" algn="l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1F268277-9F3E-948B-E041-10F52143DC7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9"/>
          </p:nvPr>
        </p:nvSpPr>
        <p:spPr>
          <a:xfrm>
            <a:off x="6277250" y="4070689"/>
            <a:ext cx="2065556" cy="2065556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  <a:ln>
            <a:noFill/>
          </a:ln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62605D5-D15C-6EFD-BD6E-2CB29D5F5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5"/>
          </p:nvPr>
        </p:nvSpPr>
        <p:spPr>
          <a:xfrm>
            <a:off x="8674187" y="2194248"/>
            <a:ext cx="2706470" cy="1197012"/>
          </a:xfrm>
          <a:prstGeom prst="rect">
            <a:avLst/>
          </a:prstGeom>
        </p:spPr>
        <p:txBody>
          <a:bodyPr/>
          <a:lstStyle>
            <a:lvl1pPr marL="9425" indent="0" algn="l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D90CE9F2-8960-C266-3776-8FEE7427853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5"/>
          </p:nvPr>
        </p:nvSpPr>
        <p:spPr>
          <a:xfrm>
            <a:off x="6270539" y="1753303"/>
            <a:ext cx="2065556" cy="2065556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1056C46-17AC-DF86-EA0C-94B68D9E5D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8"/>
          </p:nvPr>
        </p:nvSpPr>
        <p:spPr>
          <a:xfrm>
            <a:off x="790576" y="4504961"/>
            <a:ext cx="2706470" cy="1197012"/>
          </a:xfrm>
          <a:prstGeom prst="rect">
            <a:avLst/>
          </a:prstGeom>
        </p:spPr>
        <p:txBody>
          <a:bodyPr/>
          <a:lstStyle>
            <a:lvl1pPr marL="9425" indent="0" algn="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B4FFF937-EA2A-E65F-1F04-F8423509A5B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/>
          </p:nvPr>
        </p:nvSpPr>
        <p:spPr>
          <a:xfrm>
            <a:off x="3854370" y="4070689"/>
            <a:ext cx="2065556" cy="2065556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  <a:ln>
            <a:noFill/>
          </a:ln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D0A2921B-BBAA-F008-752F-9F14DF8C75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3"/>
          </p:nvPr>
        </p:nvSpPr>
        <p:spPr>
          <a:xfrm>
            <a:off x="790576" y="2194248"/>
            <a:ext cx="2706470" cy="1197012"/>
          </a:xfrm>
          <a:prstGeom prst="rect">
            <a:avLst/>
          </a:prstGeom>
        </p:spPr>
        <p:txBody>
          <a:bodyPr/>
          <a:lstStyle>
            <a:lvl1pPr marL="9425" indent="0" algn="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6" name="Picture Placeholder 1">
            <a:extLst>
              <a:ext uri="{FF2B5EF4-FFF2-40B4-BE49-F238E27FC236}">
                <a16:creationId xmlns:a16="http://schemas.microsoft.com/office/drawing/2014/main" id="{40868CBF-E3B8-8442-4CFE-C54E26024E8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3854371" y="1753303"/>
            <a:ext cx="2065556" cy="2065556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33B980E-7E1D-4A47-2295-BBE00666F47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F362F445-6051-9908-6B6B-059200DED082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41796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5B99795D-F125-DE42-4FA9-30C157D6C6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0"/>
          </p:nvPr>
        </p:nvSpPr>
        <p:spPr>
          <a:xfrm>
            <a:off x="9285220" y="4456481"/>
            <a:ext cx="1558098" cy="1108854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EC4A908-6AA7-6EF5-3F8C-3E2123B02E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6"/>
          </p:nvPr>
        </p:nvSpPr>
        <p:spPr>
          <a:xfrm>
            <a:off x="9179528" y="2224487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/>
          <a:lstStyle/>
          <a:p>
            <a:endParaRPr lang="en-BE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D4838CCE-87D7-E2E4-52A4-ABB0A889E51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/>
          </p:nvPr>
        </p:nvSpPr>
        <p:spPr>
          <a:xfrm>
            <a:off x="7303789" y="2547486"/>
            <a:ext cx="1558098" cy="1120965"/>
          </a:xfrm>
          <a:prstGeom prst="rect">
            <a:avLst/>
          </a:prstGeom>
        </p:spPr>
        <p:txBody>
          <a:bodyPr anchor="b" anchorCtr="0"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1BEF6E2A-104A-E781-0ABB-DED36AE03A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8"/>
          </p:nvPr>
        </p:nvSpPr>
        <p:spPr>
          <a:xfrm>
            <a:off x="7199357" y="4127427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/>
          <a:lstStyle/>
          <a:p>
            <a:endParaRPr lang="en-B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99312B99-D282-3ECB-A854-597C198BA4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9"/>
          </p:nvPr>
        </p:nvSpPr>
        <p:spPr>
          <a:xfrm>
            <a:off x="5310278" y="4456481"/>
            <a:ext cx="1558098" cy="1108854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7367E657-41BA-424C-58A6-2D16DC04A1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5"/>
          </p:nvPr>
        </p:nvSpPr>
        <p:spPr>
          <a:xfrm>
            <a:off x="5219187" y="2224487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/>
          <a:lstStyle/>
          <a:p>
            <a:endParaRPr lang="en-BE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BBE5318-675A-6664-E231-A89054B58D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2"/>
          </p:nvPr>
        </p:nvSpPr>
        <p:spPr>
          <a:xfrm>
            <a:off x="3343448" y="2547486"/>
            <a:ext cx="1558098" cy="1120965"/>
          </a:xfrm>
          <a:prstGeom prst="rect">
            <a:avLst/>
          </a:prstGeom>
        </p:spPr>
        <p:txBody>
          <a:bodyPr anchor="b" anchorCtr="0"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C67A05AD-8EBF-6C2A-8CA4-C65DE3AB6A0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7"/>
          </p:nvPr>
        </p:nvSpPr>
        <p:spPr>
          <a:xfrm>
            <a:off x="3239017" y="4127427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/>
          <a:lstStyle/>
          <a:p>
            <a:endParaRPr lang="en-BE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56B8A8-5CBC-9350-FFDF-F4EA48BE40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8"/>
          </p:nvPr>
        </p:nvSpPr>
        <p:spPr>
          <a:xfrm>
            <a:off x="1348681" y="4456481"/>
            <a:ext cx="1558098" cy="1108854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22" name="Picture Placeholder 1">
            <a:extLst>
              <a:ext uri="{FF2B5EF4-FFF2-40B4-BE49-F238E27FC236}">
                <a16:creationId xmlns:a16="http://schemas.microsoft.com/office/drawing/2014/main" id="{EE475443-D40F-BA1A-D414-5897F96574F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4"/>
          </p:nvPr>
        </p:nvSpPr>
        <p:spPr>
          <a:xfrm>
            <a:off x="1258847" y="2224487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/>
          <a:lstStyle/>
          <a:p>
            <a:endParaRPr lang="en-BE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2DF1DDC-0402-55BC-A9AD-DCF1C83C30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EE5D71F4-B27D-B648-38A3-643A127C5777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2454603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2813D306-D678-F601-3082-D18615D57F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0"/>
          </p:nvPr>
        </p:nvSpPr>
        <p:spPr>
          <a:xfrm>
            <a:off x="9686735" y="4564046"/>
            <a:ext cx="1589485" cy="1360665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29" name="Picture Placeholder 6">
            <a:extLst>
              <a:ext uri="{FF2B5EF4-FFF2-40B4-BE49-F238E27FC236}">
                <a16:creationId xmlns:a16="http://schemas.microsoft.com/office/drawing/2014/main" id="{752944DE-4A22-4E1B-8D95-500094EA00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8"/>
          </p:nvPr>
        </p:nvSpPr>
        <p:spPr>
          <a:xfrm>
            <a:off x="9537661" y="2318376"/>
            <a:ext cx="1877778" cy="1877778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B6D0781D-8884-4989-E707-645C9D2F1EE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9"/>
          </p:nvPr>
        </p:nvSpPr>
        <p:spPr>
          <a:xfrm>
            <a:off x="7939488" y="4549488"/>
            <a:ext cx="1589485" cy="1360665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1F18D641-7E0D-7828-FE13-4B8D189B88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7"/>
          </p:nvPr>
        </p:nvSpPr>
        <p:spPr>
          <a:xfrm>
            <a:off x="7788244" y="2318376"/>
            <a:ext cx="1877778" cy="1877778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861A54BA-26D1-D4FB-C6EC-0A1E584A391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8"/>
          </p:nvPr>
        </p:nvSpPr>
        <p:spPr>
          <a:xfrm>
            <a:off x="6192243" y="4549488"/>
            <a:ext cx="1589485" cy="1360665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27" name="Picture Placeholder 4">
            <a:extLst>
              <a:ext uri="{FF2B5EF4-FFF2-40B4-BE49-F238E27FC236}">
                <a16:creationId xmlns:a16="http://schemas.microsoft.com/office/drawing/2014/main" id="{FC5CCB63-D943-8F2D-5F92-7CD281A2D2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6"/>
          </p:nvPr>
        </p:nvSpPr>
        <p:spPr>
          <a:xfrm>
            <a:off x="6038827" y="2318376"/>
            <a:ext cx="1877778" cy="1877778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4DE28EF6-61AC-D5F0-55FA-E930C35AE56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7"/>
          </p:nvPr>
        </p:nvSpPr>
        <p:spPr>
          <a:xfrm>
            <a:off x="4444998" y="4549488"/>
            <a:ext cx="1589485" cy="1360665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26" name="Picture Placeholder 3">
            <a:extLst>
              <a:ext uri="{FF2B5EF4-FFF2-40B4-BE49-F238E27FC236}">
                <a16:creationId xmlns:a16="http://schemas.microsoft.com/office/drawing/2014/main" id="{0237F1D1-C412-2166-7A8B-F6B3B0383E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5"/>
          </p:nvPr>
        </p:nvSpPr>
        <p:spPr>
          <a:xfrm>
            <a:off x="4289410" y="2318376"/>
            <a:ext cx="1877778" cy="1877778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D3D9197-6DDA-F7EC-814F-35598A03CB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6"/>
          </p:nvPr>
        </p:nvSpPr>
        <p:spPr>
          <a:xfrm>
            <a:off x="2697753" y="4549488"/>
            <a:ext cx="1589485" cy="1360665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349C422D-57BE-2C0E-C883-FFEA802AA6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/>
          </p:nvPr>
        </p:nvSpPr>
        <p:spPr>
          <a:xfrm>
            <a:off x="2539993" y="2318376"/>
            <a:ext cx="1877778" cy="1877778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6BC64151-F3F5-CEEC-6E61-C0D124D6AEC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35"/>
          </p:nvPr>
        </p:nvSpPr>
        <p:spPr>
          <a:xfrm>
            <a:off x="950508" y="4549488"/>
            <a:ext cx="1589485" cy="1360665"/>
          </a:xfrm>
          <a:prstGeom prst="rect">
            <a:avLst/>
          </a:prstGeom>
        </p:spPr>
        <p:txBody>
          <a:bodyPr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24" name="Picture Placeholder 1">
            <a:extLst>
              <a:ext uri="{FF2B5EF4-FFF2-40B4-BE49-F238E27FC236}">
                <a16:creationId xmlns:a16="http://schemas.microsoft.com/office/drawing/2014/main" id="{FD2B75CA-4BDF-14CB-BA7F-6E6541C9CA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3"/>
          </p:nvPr>
        </p:nvSpPr>
        <p:spPr>
          <a:xfrm>
            <a:off x="790576" y="2318376"/>
            <a:ext cx="1877778" cy="1877778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20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45EBBC4-7324-E0A4-7B1E-76B995F4C45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A3FE1678-6BBF-A285-8ACD-02F5267E890A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4005036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circle images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0980338D-1E37-2BB2-AB6D-1A0C06A507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4"/>
          </p:nvPr>
        </p:nvSpPr>
        <p:spPr>
          <a:xfrm>
            <a:off x="7423583" y="4279826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2" name="Picture Placeholder 5">
            <a:extLst>
              <a:ext uri="{FF2B5EF4-FFF2-40B4-BE49-F238E27FC236}">
                <a16:creationId xmlns:a16="http://schemas.microsoft.com/office/drawing/2014/main" id="{582AB74E-A1FA-768E-B3C6-7D9CF86644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7"/>
          </p:nvPr>
        </p:nvSpPr>
        <p:spPr>
          <a:xfrm>
            <a:off x="9190544" y="303923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CD33947-428F-F3BC-84EF-0CDD4882BE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2"/>
          </p:nvPr>
        </p:nvSpPr>
        <p:spPr>
          <a:xfrm>
            <a:off x="7424555" y="181996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30111986-B22C-41D1-C71A-E467C6A5779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/>
          </p:nvPr>
        </p:nvSpPr>
        <p:spPr>
          <a:xfrm>
            <a:off x="4803155" y="2631811"/>
            <a:ext cx="2581200" cy="2581200"/>
          </a:xfrm>
          <a:prstGeom prst="ellipse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9425" indent="0" algn="ctr">
              <a:spcAft>
                <a:spcPts val="200"/>
              </a:spcAft>
              <a:buClr>
                <a:schemeClr val="tx2"/>
              </a:buClr>
              <a:buNone/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C4855FD-FCBC-E295-BE64-49A00CF121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9"/>
          </p:nvPr>
        </p:nvSpPr>
        <p:spPr>
          <a:xfrm>
            <a:off x="3024187" y="4279826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56377B9-AA2B-1FAC-738F-58AEA61F1F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0"/>
          </p:nvPr>
        </p:nvSpPr>
        <p:spPr>
          <a:xfrm>
            <a:off x="1238399" y="303923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18F04D23-7466-3204-D663-73DCF67EA3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8"/>
          </p:nvPr>
        </p:nvSpPr>
        <p:spPr>
          <a:xfrm>
            <a:off x="3025159" y="181996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2DF1DDC-0402-55BC-A9AD-DCF1C83C30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1B3DAD12-387C-F8E9-4B51-0F90D6A8F034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512735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 circl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0980338D-1E37-2BB2-AB6D-1A0C06A5075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4"/>
          </p:nvPr>
        </p:nvSpPr>
        <p:spPr>
          <a:xfrm>
            <a:off x="7423583" y="4279826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2" name="Picture Placeholder 6">
            <a:extLst>
              <a:ext uri="{FF2B5EF4-FFF2-40B4-BE49-F238E27FC236}">
                <a16:creationId xmlns:a16="http://schemas.microsoft.com/office/drawing/2014/main" id="{582AB74E-A1FA-768E-B3C6-7D9CF86644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7"/>
          </p:nvPr>
        </p:nvSpPr>
        <p:spPr>
          <a:xfrm>
            <a:off x="9190544" y="303923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2CD33947-428F-F3BC-84EF-0CDD4882BE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2"/>
          </p:nvPr>
        </p:nvSpPr>
        <p:spPr>
          <a:xfrm>
            <a:off x="7424555" y="181996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3D5C0CD4-E911-C6C7-88BD-62C712B011A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2"/>
          </p:nvPr>
        </p:nvSpPr>
        <p:spPr>
          <a:xfrm>
            <a:off x="4803217" y="2627624"/>
            <a:ext cx="2596664" cy="2596664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8C4855FD-FCBC-E295-BE64-49A00CF1214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9"/>
          </p:nvPr>
        </p:nvSpPr>
        <p:spPr>
          <a:xfrm>
            <a:off x="3024187" y="4279826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F56377B9-AA2B-1FAC-738F-58AEA61F1F0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0"/>
          </p:nvPr>
        </p:nvSpPr>
        <p:spPr>
          <a:xfrm>
            <a:off x="1238399" y="303923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18F04D23-7466-3204-D663-73DCF67EA37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8"/>
          </p:nvPr>
        </p:nvSpPr>
        <p:spPr>
          <a:xfrm>
            <a:off x="3025159" y="1819962"/>
            <a:ext cx="1766962" cy="1766962"/>
          </a:xfrm>
          <a:custGeom>
            <a:avLst/>
            <a:gdLst>
              <a:gd name="connsiteX0" fmla="*/ 1032778 w 2065556"/>
              <a:gd name="connsiteY0" fmla="*/ 0 h 2065556"/>
              <a:gd name="connsiteX1" fmla="*/ 2065556 w 2065556"/>
              <a:gd name="connsiteY1" fmla="*/ 1032778 h 2065556"/>
              <a:gd name="connsiteX2" fmla="*/ 1032778 w 2065556"/>
              <a:gd name="connsiteY2" fmla="*/ 2065556 h 2065556"/>
              <a:gd name="connsiteX3" fmla="*/ 0 w 2065556"/>
              <a:gd name="connsiteY3" fmla="*/ 1032778 h 2065556"/>
              <a:gd name="connsiteX4" fmla="*/ 1032778 w 2065556"/>
              <a:gd name="connsiteY4" fmla="*/ 0 h 206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65556" h="2065556">
                <a:moveTo>
                  <a:pt x="1032778" y="0"/>
                </a:moveTo>
                <a:cubicBezTo>
                  <a:pt x="1603166" y="0"/>
                  <a:pt x="2065556" y="462390"/>
                  <a:pt x="2065556" y="1032778"/>
                </a:cubicBezTo>
                <a:cubicBezTo>
                  <a:pt x="2065556" y="1603166"/>
                  <a:pt x="1603166" y="2065556"/>
                  <a:pt x="1032778" y="2065556"/>
                </a:cubicBezTo>
                <a:cubicBezTo>
                  <a:pt x="462390" y="2065556"/>
                  <a:pt x="0" y="1603166"/>
                  <a:pt x="0" y="1032778"/>
                </a:cubicBezTo>
                <a:cubicBezTo>
                  <a:pt x="0" y="462390"/>
                  <a:pt x="462390" y="0"/>
                  <a:pt x="1032778" y="0"/>
                </a:cubicBezTo>
                <a:close/>
              </a:path>
            </a:pathLst>
          </a:custGeom>
          <a:solidFill>
            <a:srgbClr val="D6E0FF"/>
          </a:solidFill>
        </p:spPr>
        <p:txBody>
          <a:bodyPr wrap="square" tIns="792000" bIns="0" anchor="ctr" anchorCtr="0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BE" sz="180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D2DF1DDC-0402-55BC-A9AD-DCF1C83C30F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5" name="Slide Number">
            <a:extLst>
              <a:ext uri="{FF2B5EF4-FFF2-40B4-BE49-F238E27FC236}">
                <a16:creationId xmlns:a16="http://schemas.microsoft.com/office/drawing/2014/main" id="{89907D88-6902-7261-E878-3000927BD7A4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190250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to 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icture Placeholder 8">
            <a:extLst>
              <a:ext uri="{FF2B5EF4-FFF2-40B4-BE49-F238E27FC236}">
                <a16:creationId xmlns:a16="http://schemas.microsoft.com/office/drawing/2014/main" id="{FB60CE53-9624-F058-2873-25F09A81AD0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1"/>
          </p:nvPr>
        </p:nvSpPr>
        <p:spPr>
          <a:xfrm>
            <a:off x="7979324" y="4016870"/>
            <a:ext cx="3420513" cy="20160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07" name="Picture Placeholder 7">
            <a:extLst>
              <a:ext uri="{FF2B5EF4-FFF2-40B4-BE49-F238E27FC236}">
                <a16:creationId xmlns:a16="http://schemas.microsoft.com/office/drawing/2014/main" id="{E81757EF-A637-1B88-7CB2-5637FD2D5E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0"/>
          </p:nvPr>
        </p:nvSpPr>
        <p:spPr>
          <a:xfrm>
            <a:off x="6185535" y="5114150"/>
            <a:ext cx="1616897" cy="913746"/>
          </a:xfrm>
          <a:prstGeom prst="roundRect">
            <a:avLst/>
          </a:prstGeom>
          <a:solidFill>
            <a:srgbClr val="D6E0FF"/>
          </a:solidFill>
        </p:spPr>
        <p:txBody>
          <a:bodyPr tIns="576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06" name="Picture Placeholder 6">
            <a:extLst>
              <a:ext uri="{FF2B5EF4-FFF2-40B4-BE49-F238E27FC236}">
                <a16:creationId xmlns:a16="http://schemas.microsoft.com/office/drawing/2014/main" id="{B848D501-1E0B-FDEE-0B28-2F843AEE86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9"/>
          </p:nvPr>
        </p:nvSpPr>
        <p:spPr>
          <a:xfrm>
            <a:off x="6185535" y="4016870"/>
            <a:ext cx="1616897" cy="913746"/>
          </a:xfrm>
          <a:prstGeom prst="roundRect">
            <a:avLst/>
          </a:prstGeom>
          <a:solidFill>
            <a:srgbClr val="D6E0FF"/>
          </a:solidFill>
        </p:spPr>
        <p:txBody>
          <a:bodyPr tIns="576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05" name="Picture Placeholder 5">
            <a:extLst>
              <a:ext uri="{FF2B5EF4-FFF2-40B4-BE49-F238E27FC236}">
                <a16:creationId xmlns:a16="http://schemas.microsoft.com/office/drawing/2014/main" id="{8E2B3FB2-8D21-A10B-3100-3C086D0D1C4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8"/>
          </p:nvPr>
        </p:nvSpPr>
        <p:spPr>
          <a:xfrm>
            <a:off x="4387215" y="5114150"/>
            <a:ext cx="1616897" cy="913746"/>
          </a:xfrm>
          <a:prstGeom prst="roundRect">
            <a:avLst/>
          </a:prstGeom>
          <a:solidFill>
            <a:srgbClr val="D6E0FF"/>
          </a:solidFill>
        </p:spPr>
        <p:txBody>
          <a:bodyPr tIns="576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204" name="Picture Placeholder 4">
            <a:extLst>
              <a:ext uri="{FF2B5EF4-FFF2-40B4-BE49-F238E27FC236}">
                <a16:creationId xmlns:a16="http://schemas.microsoft.com/office/drawing/2014/main" id="{028A7DF6-5937-F8FC-DC27-52E2E059C7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7"/>
          </p:nvPr>
        </p:nvSpPr>
        <p:spPr>
          <a:xfrm>
            <a:off x="4387215" y="4016870"/>
            <a:ext cx="1616897" cy="913746"/>
          </a:xfrm>
          <a:prstGeom prst="roundRect">
            <a:avLst/>
          </a:prstGeom>
          <a:solidFill>
            <a:srgbClr val="D6E0FF"/>
          </a:solidFill>
        </p:spPr>
        <p:txBody>
          <a:bodyPr tIns="576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144" name="Picture Placeholder 3">
            <a:extLst>
              <a:ext uri="{FF2B5EF4-FFF2-40B4-BE49-F238E27FC236}">
                <a16:creationId xmlns:a16="http://schemas.microsoft.com/office/drawing/2014/main" id="{7551FFA7-FC96-0C4E-7BAF-0AA9D2A5504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6"/>
          </p:nvPr>
        </p:nvSpPr>
        <p:spPr>
          <a:xfrm>
            <a:off x="790575" y="4016870"/>
            <a:ext cx="3420513" cy="20160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>
              <a:defRPr lang="en-BE" sz="1600" dirty="0"/>
            </a:lvl1pPr>
          </a:lstStyle>
          <a:p>
            <a:pPr marL="0" lvl="0" indent="0" algn="ctr">
              <a:buNone/>
            </a:pPr>
            <a:endParaRPr lang="en-BE"/>
          </a:p>
        </p:txBody>
      </p:sp>
      <p:sp>
        <p:nvSpPr>
          <p:cNvPr id="142" name="Picture Placeholder 2">
            <a:extLst>
              <a:ext uri="{FF2B5EF4-FFF2-40B4-BE49-F238E27FC236}">
                <a16:creationId xmlns:a16="http://schemas.microsoft.com/office/drawing/2014/main" id="{901A4E63-35E0-4E22-7F0F-22B61061D5F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33"/>
          </p:nvPr>
        </p:nvSpPr>
        <p:spPr>
          <a:xfrm>
            <a:off x="4392410" y="1822310"/>
            <a:ext cx="7007427" cy="2015999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>
              <a:defRPr lang="en-BE" sz="1600" dirty="0"/>
            </a:lvl1pPr>
          </a:lstStyle>
          <a:p>
            <a:pPr marL="0" lvl="0" indent="0" algn="ctr">
              <a:buNone/>
            </a:pPr>
            <a:endParaRPr lang="en-BE"/>
          </a:p>
        </p:txBody>
      </p:sp>
      <p:sp>
        <p:nvSpPr>
          <p:cNvPr id="143" name="Picture Placeholder 1">
            <a:extLst>
              <a:ext uri="{FF2B5EF4-FFF2-40B4-BE49-F238E27FC236}">
                <a16:creationId xmlns:a16="http://schemas.microsoft.com/office/drawing/2014/main" id="{1672F6F7-B5C6-A5AC-1A63-FE1D6D6528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/>
          </p:nvPr>
        </p:nvSpPr>
        <p:spPr>
          <a:xfrm>
            <a:off x="790575" y="1822310"/>
            <a:ext cx="3420513" cy="20160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>
              <a:defRPr lang="en-BE" sz="1600" dirty="0"/>
            </a:lvl1pPr>
          </a:lstStyle>
          <a:p>
            <a:pPr marL="0" lvl="0" indent="0" algn="ctr">
              <a:buNone/>
            </a:pPr>
            <a:endParaRPr lang="en-B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734CDD21-B44A-79F5-89A6-085C800363E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1A508F8-CD2E-4C61-CFCC-BEE1CD04986E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4746097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to m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B986473-9296-C548-A3D6-DAB8AE4D1BE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7968570" y="4016586"/>
            <a:ext cx="3430605" cy="203020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51A8639A-3B9F-5EC6-4C8C-FFAD60243C6C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4380698" y="4016586"/>
            <a:ext cx="3430605" cy="203020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CA769A42-B0B0-CFD4-5032-90AE3663AF5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800667" y="4030788"/>
            <a:ext cx="3420513" cy="20160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8" name="Picture Placeholder 1">
            <a:extLst>
              <a:ext uri="{FF2B5EF4-FFF2-40B4-BE49-F238E27FC236}">
                <a16:creationId xmlns:a16="http://schemas.microsoft.com/office/drawing/2014/main" id="{5EADED87-D09E-B437-2EFF-E27E952293B8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4377623" y="1812882"/>
            <a:ext cx="7021552" cy="20160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12CF8E89-1F21-F6E0-C134-CF1F700BDD4A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800667" y="1812882"/>
            <a:ext cx="3430605" cy="2016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991D6BE-CBB6-D9DE-F8EA-8F201C763E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C1B9AF2D-1A0A-F5D5-2AD3-12146A3D5798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1650838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to mi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>
            <a:extLst>
              <a:ext uri="{FF2B5EF4-FFF2-40B4-BE49-F238E27FC236}">
                <a16:creationId xmlns:a16="http://schemas.microsoft.com/office/drawing/2014/main" id="{13BC340A-F58E-4116-6CE2-C20DEA63798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41"/>
          </p:nvPr>
        </p:nvSpPr>
        <p:spPr>
          <a:xfrm>
            <a:off x="4377623" y="4030788"/>
            <a:ext cx="7021552" cy="20160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C91E5177-7E3E-0CA7-3764-BFD362BB509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/>
          </p:nvPr>
        </p:nvSpPr>
        <p:spPr>
          <a:xfrm>
            <a:off x="800667" y="4030788"/>
            <a:ext cx="3430605" cy="2016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D849283-C19A-8178-0641-051FCC21245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3"/>
          </p:nvPr>
        </p:nvSpPr>
        <p:spPr>
          <a:xfrm>
            <a:off x="7968570" y="1818928"/>
            <a:ext cx="3430605" cy="203020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28EF6AD2-832B-3CFA-47AE-7819BB8C0C8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2"/>
          </p:nvPr>
        </p:nvSpPr>
        <p:spPr>
          <a:xfrm>
            <a:off x="4380698" y="1818928"/>
            <a:ext cx="3430605" cy="203020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7" name="Picture Placeholder 1">
            <a:extLst>
              <a:ext uri="{FF2B5EF4-FFF2-40B4-BE49-F238E27FC236}">
                <a16:creationId xmlns:a16="http://schemas.microsoft.com/office/drawing/2014/main" id="{3E585325-7B22-0598-C4E6-2E6C4EE39F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24"/>
          </p:nvPr>
        </p:nvSpPr>
        <p:spPr>
          <a:xfrm>
            <a:off x="800667" y="1833130"/>
            <a:ext cx="3420513" cy="2016000"/>
          </a:xfrm>
          <a:prstGeom prst="roundRect">
            <a:avLst/>
          </a:prstGeom>
          <a:solidFill>
            <a:srgbClr val="D6E0FF"/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B991D6BE-CBB6-D9DE-F8EA-8F201C763E7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552E62C0-1C25-FE7B-2816-06D04DEEC42A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4270785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">
            <a:extLst>
              <a:ext uri="{FF2B5EF4-FFF2-40B4-BE49-F238E27FC236}">
                <a16:creationId xmlns:a16="http://schemas.microsoft.com/office/drawing/2014/main" id="{68DF9FA3-520D-226E-FE5C-8C0AB77F1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/>
          </p:nvPr>
        </p:nvSpPr>
        <p:spPr>
          <a:xfrm>
            <a:off x="790574" y="1798638"/>
            <a:ext cx="10609261" cy="4248150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 noProof="0"/>
              <a:t>Click to edit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209256F-2ACF-82E0-4B63-2250C7FA31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4F6BB3B9-1656-8CC1-621D-BE00C0BE3CC3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GB" sz="1050" noProof="0" smtClean="0"/>
              <a:pPr/>
              <a:t>‹#›</a:t>
            </a:fld>
            <a:endParaRPr lang="en-GB" sz="1050" noProof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BE1EF7-B3DF-6B28-963C-E1746F93EA3B}"/>
              </a:ext>
            </a:extLst>
          </p:cNvPr>
          <p:cNvSpPr txBox="1"/>
          <p:nvPr userDrawn="1"/>
        </p:nvSpPr>
        <p:spPr>
          <a:xfrm>
            <a:off x="967154" y="6400807"/>
            <a:ext cx="5347382" cy="303536"/>
          </a:xfrm>
          <a:prstGeom prst="rect">
            <a:avLst/>
          </a:prstGeom>
          <a:noFill/>
        </p:spPr>
        <p:txBody>
          <a:bodyPr wrap="square" tIns="72000" r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DE" sz="1200" dirty="0"/>
              <a:t>IAEA TM on ATF</a:t>
            </a:r>
            <a:r>
              <a:rPr lang="en-GB" sz="1200" dirty="0"/>
              <a:t>,</a:t>
            </a:r>
            <a:r>
              <a:rPr lang="en-DE" sz="1200" dirty="0"/>
              <a:t> Vienna</a:t>
            </a:r>
            <a:r>
              <a:rPr lang="en-GB" sz="1200" dirty="0"/>
              <a:t>, </a:t>
            </a:r>
            <a:r>
              <a:rPr lang="en-DE" sz="1200" dirty="0"/>
              <a:t>28-31 October </a:t>
            </a:r>
            <a:r>
              <a:rPr lang="en-GB" sz="1200" dirty="0"/>
              <a:t>202</a:t>
            </a:r>
            <a:r>
              <a:rPr lang="en-DE" sz="1200" dirty="0"/>
              <a:t>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7019151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EC50206F-1D7C-2FB1-A0D3-5DA2924E30A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6"/>
          </p:nvPr>
        </p:nvSpPr>
        <p:spPr>
          <a:xfrm>
            <a:off x="7956532" y="4030788"/>
            <a:ext cx="3430605" cy="2016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095F5A97-589A-1BA8-A55C-E5B6997993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5"/>
          </p:nvPr>
        </p:nvSpPr>
        <p:spPr>
          <a:xfrm>
            <a:off x="4376777" y="4030788"/>
            <a:ext cx="3430605" cy="2016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60D9E2B3-A6C0-6479-3793-AD1614E09B9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4"/>
          </p:nvPr>
        </p:nvSpPr>
        <p:spPr>
          <a:xfrm>
            <a:off x="797022" y="4030788"/>
            <a:ext cx="3430605" cy="2016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E2AC9806-4F38-D448-3B25-40EB532765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8"/>
          </p:nvPr>
        </p:nvSpPr>
        <p:spPr>
          <a:xfrm>
            <a:off x="6181822" y="1820988"/>
            <a:ext cx="5197984" cy="2016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3" name="Text Placeholder 1">
            <a:extLst>
              <a:ext uri="{FF2B5EF4-FFF2-40B4-BE49-F238E27FC236}">
                <a16:creationId xmlns:a16="http://schemas.microsoft.com/office/drawing/2014/main" id="{BECECE09-1D5A-F633-ECF5-08C4B8BDE9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7"/>
          </p:nvPr>
        </p:nvSpPr>
        <p:spPr>
          <a:xfrm>
            <a:off x="797022" y="1820988"/>
            <a:ext cx="5197984" cy="2016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38F6820F-64CB-AE71-E9F8-40898D8BF4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2D1588CB-C99E-7CA1-D7CC-3F0822458D5F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7732483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t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x background">
            <a:extLst>
              <a:ext uri="{FF2B5EF4-FFF2-40B4-BE49-F238E27FC236}">
                <a16:creationId xmlns:a16="http://schemas.microsoft.com/office/drawing/2014/main" id="{EF318BA3-19A6-FC19-BF4F-AFF5E62EAF8B}"/>
              </a:ext>
            </a:extLst>
          </p:cNvPr>
          <p:cNvSpPr/>
          <p:nvPr userDrawn="1"/>
        </p:nvSpPr>
        <p:spPr>
          <a:xfrm>
            <a:off x="4712491" y="2085293"/>
            <a:ext cx="4208188" cy="2174882"/>
          </a:xfrm>
          <a:prstGeom prst="roundRect">
            <a:avLst>
              <a:gd name="adj" fmla="val 8768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/>
          <a:lstStyle/>
          <a:p>
            <a:endParaRPr lang="en-US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4C21DFD8-0832-38AF-2CA8-ABF8057A8A6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1030263" y="2103186"/>
            <a:ext cx="3484890" cy="2156988"/>
          </a:xfrm>
          <a:prstGeom prst="roundRect">
            <a:avLst>
              <a:gd name="adj" fmla="val 5491"/>
            </a:avLst>
          </a:prstGeom>
          <a:solidFill>
            <a:schemeClr val="bg1">
              <a:lumMod val="95000"/>
            </a:schemeClr>
          </a:solidFill>
        </p:spPr>
        <p:txBody>
          <a:bodyPr tIns="720000" bIns="0" anchor="ctr" anchorCtr="0"/>
          <a:lstStyle>
            <a:lvl1pPr marL="0" indent="0" algn="ctr">
              <a:buNone/>
              <a:defRPr sz="1600"/>
            </a:lvl1pPr>
          </a:lstStyle>
          <a:p>
            <a:r>
              <a:rPr lang="en-BE"/>
              <a:t>picture</a:t>
            </a:r>
          </a:p>
        </p:txBody>
      </p:sp>
      <p:sp>
        <p:nvSpPr>
          <p:cNvPr id="32" name="Text Placeholder 1">
            <a:extLst>
              <a:ext uri="{FF2B5EF4-FFF2-40B4-BE49-F238E27FC236}">
                <a16:creationId xmlns:a16="http://schemas.microsoft.com/office/drawing/2014/main" id="{34C09383-50E0-39CC-6F29-523832012E69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9118017" y="2103186"/>
            <a:ext cx="2090119" cy="137296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39" name="box background">
            <a:extLst>
              <a:ext uri="{FF2B5EF4-FFF2-40B4-BE49-F238E27FC236}">
                <a16:creationId xmlns:a16="http://schemas.microsoft.com/office/drawing/2014/main" id="{BBF8B340-4A17-43D7-BC95-A298D63B9CB8}"/>
              </a:ext>
            </a:extLst>
          </p:cNvPr>
          <p:cNvSpPr/>
          <p:nvPr userDrawn="1"/>
        </p:nvSpPr>
        <p:spPr>
          <a:xfrm>
            <a:off x="9118018" y="3593148"/>
            <a:ext cx="2101727" cy="2453640"/>
          </a:xfrm>
          <a:prstGeom prst="roundRect">
            <a:avLst>
              <a:gd name="adj" fmla="val 1064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182880" bIns="251999" rtlCol="0" anchor="b"/>
          <a:lstStyle/>
          <a:p>
            <a:pPr algn="ctr"/>
            <a:r>
              <a:rPr lang="en-US">
                <a:solidFill>
                  <a:schemeClr val="tx1"/>
                </a:solidFill>
              </a:rPr>
              <a:t>Lorem ipsum</a:t>
            </a:r>
            <a:endParaRPr lang="en-US" sz="700">
              <a:solidFill>
                <a:schemeClr val="tx1"/>
              </a:solidFill>
            </a:endParaRPr>
          </a:p>
        </p:txBody>
      </p:sp>
      <p:sp>
        <p:nvSpPr>
          <p:cNvPr id="40" name="Text Placeholder 1">
            <a:extLst>
              <a:ext uri="{FF2B5EF4-FFF2-40B4-BE49-F238E27FC236}">
                <a16:creationId xmlns:a16="http://schemas.microsoft.com/office/drawing/2014/main" id="{C615DE24-197D-61C8-FFD4-4F714A9600AF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>
          <a:xfrm>
            <a:off x="9118017" y="3590610"/>
            <a:ext cx="2090119" cy="245364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6144CC3F-70BE-C3CE-20A9-F2D2005EFC31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1030263" y="757172"/>
            <a:ext cx="1656000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3" name="Text Placeholder 1">
            <a:extLst>
              <a:ext uri="{FF2B5EF4-FFF2-40B4-BE49-F238E27FC236}">
                <a16:creationId xmlns:a16="http://schemas.microsoft.com/office/drawing/2014/main" id="{40353809-100A-E9EB-B4D3-4CBA8874311D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2871944" y="757172"/>
            <a:ext cx="1656000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06AC82F5-8D4E-A415-07AB-34E041FE592F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4712935" y="757172"/>
            <a:ext cx="3167555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45" name="Text Placeholder 1">
            <a:extLst>
              <a:ext uri="{FF2B5EF4-FFF2-40B4-BE49-F238E27FC236}">
                <a16:creationId xmlns:a16="http://schemas.microsoft.com/office/drawing/2014/main" id="{A906A151-7B41-0638-0E40-CDF085809A31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8053543" y="757172"/>
            <a:ext cx="3167555" cy="115200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B46A0D9A-DFC9-35DA-B3EB-EE6E0B380A2D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30263" y="4436784"/>
            <a:ext cx="2130266" cy="160659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203C0C30-AFDA-7709-193B-E251C93988F1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3361352" y="4436784"/>
            <a:ext cx="1153800" cy="160659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0607F714-E8B5-3869-031B-3A7E2AEFCC6F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>
          <a:xfrm>
            <a:off x="4722415" y="4436784"/>
            <a:ext cx="2006521" cy="160659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D6946E3F-F9EA-50A5-513A-A5164DEF43A0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6901195" y="4436784"/>
            <a:ext cx="2015999" cy="160659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225425" indent="-216000" algn="ctr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ctr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ctr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</p:txBody>
      </p:sp>
      <p:sp>
        <p:nvSpPr>
          <p:cNvPr id="56" name="Slide Number">
            <a:extLst>
              <a:ext uri="{FF2B5EF4-FFF2-40B4-BE49-F238E27FC236}">
                <a16:creationId xmlns:a16="http://schemas.microsoft.com/office/drawing/2014/main" id="{4B8F5750-EFAA-CB17-D1E6-FE59CF6D743A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004671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ackground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">
            <a:extLst>
              <a:ext uri="{FF2B5EF4-FFF2-40B4-BE49-F238E27FC236}">
                <a16:creationId xmlns:a16="http://schemas.microsoft.com/office/drawing/2014/main" id="{EA5953C1-CDD4-D150-3A79-366ACD550B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5D105BF3-FC31-9DD0-66AC-C7FEFDBF22B0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3540937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498">
          <p15:clr>
            <a:srgbClr val="FBAE40"/>
          </p15:clr>
        </p15:guide>
        <p15:guide id="6" pos="7181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133">
          <p15:clr>
            <a:srgbClr val="FBAE40"/>
          </p15:clr>
        </p15:guide>
        <p15:guide id="10" orient="horz" pos="2471">
          <p15:clr>
            <a:srgbClr val="FBAE40"/>
          </p15:clr>
        </p15:guide>
        <p15:guide id="11" orient="horz" pos="3809">
          <p15:clr>
            <a:srgbClr val="FBAE40"/>
          </p15:clr>
        </p15:guide>
        <p15:guide id="12" pos="3840" userDrawn="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Grey background">
    <p:bg>
      <p:bgPr>
        <a:solidFill>
          <a:srgbClr val="4E52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 logo" descr="European Commission">
            <a:extLst>
              <a:ext uri="{FF2B5EF4-FFF2-40B4-BE49-F238E27FC236}">
                <a16:creationId xmlns:a16="http://schemas.microsoft.com/office/drawing/2014/main" id="{1ABFEDB5-36D3-593E-1D1D-1C012A6CD9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2"/>
          <a:srcRect r="45043"/>
          <a:stretch/>
        </p:blipFill>
        <p:spPr>
          <a:xfrm>
            <a:off x="10729044" y="5893948"/>
            <a:ext cx="1158155" cy="779504"/>
          </a:xfrm>
          <a:prstGeom prst="rect">
            <a:avLst/>
          </a:prstGeom>
          <a:noFill/>
        </p:spPr>
      </p:pic>
      <p:sp>
        <p:nvSpPr>
          <p:cNvPr id="5" name="Title">
            <a:extLst>
              <a:ext uri="{FF2B5EF4-FFF2-40B4-BE49-F238E27FC236}">
                <a16:creationId xmlns:a16="http://schemas.microsoft.com/office/drawing/2014/main" id="{EA5953C1-CDD4-D150-3A79-366ACD550B8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5554DF69-DD6E-7A41-66CF-700CF476AC2F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>
                <a:solidFill>
                  <a:schemeClr val="bg1"/>
                </a:solidFill>
              </a:rPr>
              <a:pPr/>
              <a:t>‹#›</a:t>
            </a:fld>
            <a:endParaRPr lang="en-BE" sz="105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348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>
          <p15:clr>
            <a:srgbClr val="FBAE40"/>
          </p15:clr>
        </p15:guide>
        <p15:guide id="2" pos="7680">
          <p15:clr>
            <a:srgbClr val="FBAE40"/>
          </p15:clr>
        </p15:guide>
        <p15:guide id="3" pos="498">
          <p15:clr>
            <a:srgbClr val="FBAE40"/>
          </p15:clr>
        </p15:guide>
        <p15:guide id="6" pos="7181">
          <p15:clr>
            <a:srgbClr val="FBAE40"/>
          </p15:clr>
        </p15:guide>
        <p15:guide id="7" orient="horz">
          <p15:clr>
            <a:srgbClr val="FBAE40"/>
          </p15:clr>
        </p15:guide>
        <p15:guide id="8" orient="horz" pos="4320">
          <p15:clr>
            <a:srgbClr val="FBAE40"/>
          </p15:clr>
        </p15:guide>
        <p15:guide id="9" orient="horz" pos="1133">
          <p15:clr>
            <a:srgbClr val="FBAE40"/>
          </p15:clr>
        </p15:guide>
        <p15:guide id="10" orient="horz" pos="2471">
          <p15:clr>
            <a:srgbClr val="FBAE40"/>
          </p15:clr>
        </p15:guide>
        <p15:guide id="11" orient="horz" pos="3809">
          <p15:clr>
            <a:srgbClr val="FBAE40"/>
          </p15:clr>
        </p15:guide>
        <p15:guide id="12" pos="3840" userDrawn="1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CAD29EBB-D18E-1467-ED43-AED25FD23C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 flip="none" rotWithShape="1">
            <a:gsLst>
              <a:gs pos="35000">
                <a:srgbClr val="5781B8"/>
              </a:gs>
              <a:gs pos="0">
                <a:srgbClr val="4E52A6"/>
              </a:gs>
              <a:gs pos="100000">
                <a:srgbClr val="63D2D4"/>
              </a:gs>
            </a:gsLst>
            <a:lin ang="186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 indent="0" algn="l">
              <a:buNone/>
            </a:pPr>
            <a:endParaRPr lang="en-BE" sz="1400" spc="-30">
              <a:solidFill>
                <a:schemeClr val="tx1"/>
              </a:solidFill>
              <a:ea typeface="+mn-lt"/>
              <a:cs typeface="+mn-lt"/>
            </a:endParaRPr>
          </a:p>
        </p:txBody>
      </p:sp>
      <p:grpSp>
        <p:nvGrpSpPr>
          <p:cNvPr id="3" name="Disclaimer">
            <a:extLst>
              <a:ext uri="{FF2B5EF4-FFF2-40B4-BE49-F238E27FC236}">
                <a16:creationId xmlns:a16="http://schemas.microsoft.com/office/drawing/2014/main" id="{7D927E25-1711-442E-7B4B-0A2ED022FF5E}"/>
              </a:ext>
            </a:extLst>
          </p:cNvPr>
          <p:cNvGrpSpPr>
            <a:grpSpLocks noGrp="1" noUngrp="1" noRot="1" noMove="1" noResize="1"/>
          </p:cNvGrpSpPr>
          <p:nvPr userDrawn="1"/>
        </p:nvGrpSpPr>
        <p:grpSpPr>
          <a:xfrm>
            <a:off x="803275" y="4257985"/>
            <a:ext cx="8941016" cy="1271439"/>
            <a:chOff x="803275" y="4257985"/>
            <a:chExt cx="8941016" cy="1271439"/>
          </a:xfrm>
        </p:grpSpPr>
        <p:sp>
          <p:nvSpPr>
            <p:cNvPr id="2" name="Disclaimer">
              <a:extLst>
                <a:ext uri="{FF2B5EF4-FFF2-40B4-BE49-F238E27FC236}">
                  <a16:creationId xmlns:a16="http://schemas.microsoft.com/office/drawing/2014/main" id="{48E87B2E-8ADA-D267-8D3F-9F22BD9D181B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 userDrawn="1"/>
          </p:nvSpPr>
          <p:spPr>
            <a:xfrm>
              <a:off x="803275" y="4652301"/>
              <a:ext cx="8941016" cy="8771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GB" sz="1200" b="1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</a:rPr>
                <a:t>© European Union 2025</a:t>
              </a:r>
              <a:endParaRPr sz="1200">
                <a:solidFill>
                  <a:schemeClr val="tx1"/>
                </a:solidFill>
                <a:latin typeface="+mj-lt"/>
              </a:endParaRPr>
            </a:p>
            <a:p>
              <a:pPr marL="0" marR="0" lvl="0" indent="0" algn="l" rtl="0">
                <a:spcBef>
                  <a:spcPts val="1800"/>
                </a:spcBef>
                <a:spcAft>
                  <a:spcPts val="0"/>
                </a:spcAft>
                <a:buNone/>
              </a:pPr>
              <a:r>
                <a:rPr lang="en-GB" sz="1200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</a:rPr>
                <a:t>Unless otherwise noted the reuse of this presentation is authorised under the </a:t>
              </a:r>
              <a:r>
                <a:rPr lang="en-GB" sz="1200" u="sng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CC BY 4.0</a:t>
              </a:r>
              <a:r>
                <a:rPr lang="en-GB" sz="1200">
                  <a:solidFill>
                    <a:schemeClr val="tx1"/>
                  </a:solidFill>
                  <a:latin typeface="+mj-lt"/>
                  <a:ea typeface="Arial"/>
                  <a:cs typeface="Arial"/>
                  <a:sym typeface="Arial"/>
                </a:rPr>
                <a:t> license. For any use or reproduction of elements that are not owned by the EU, permission may need to be sought directly from the respective right holders.</a:t>
              </a:r>
              <a:endParaRPr sz="1200">
                <a:solidFill>
                  <a:schemeClr val="tx1"/>
                </a:solidFill>
                <a:latin typeface="+mj-lt"/>
              </a:endParaRPr>
            </a:p>
          </p:txBody>
        </p:sp>
        <p:pic>
          <p:nvPicPr>
            <p:cNvPr id="6" name="Creative Commons logo">
              <a:extLst>
                <a:ext uri="{FF2B5EF4-FFF2-40B4-BE49-F238E27FC236}">
                  <a16:creationId xmlns:a16="http://schemas.microsoft.com/office/drawing/2014/main" id="{8A984090-6A79-31E7-E62E-9ABC0722A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171" y="4257985"/>
              <a:ext cx="1023496" cy="358097"/>
            </a:xfrm>
            <a:prstGeom prst="rect">
              <a:avLst/>
            </a:prstGeom>
          </p:spPr>
        </p:pic>
      </p:grpSp>
      <p:sp>
        <p:nvSpPr>
          <p:cNvPr id="9" name="Subtitle 1"/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803275" y="3756089"/>
            <a:ext cx="10003692" cy="2908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Click to edit Master subtitle style</a:t>
            </a:r>
          </a:p>
        </p:txBody>
      </p:sp>
      <p:sp>
        <p:nvSpPr>
          <p:cNvPr id="8" name="Title"/>
          <p:cNvSpPr>
            <a:spLocks noGrp="1"/>
          </p:cNvSpPr>
          <p:nvPr>
            <p:ph type="ctrTitle"/>
          </p:nvPr>
        </p:nvSpPr>
        <p:spPr>
          <a:xfrm>
            <a:off x="803275" y="1122363"/>
            <a:ext cx="10800760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pic>
        <p:nvPicPr>
          <p:cNvPr id="5" name="JRC symbol" descr="A black circle with dots&#10;&#10;AI-generated content may be incorrect.">
            <a:extLst>
              <a:ext uri="{FF2B5EF4-FFF2-40B4-BE49-F238E27FC236}">
                <a16:creationId xmlns:a16="http://schemas.microsoft.com/office/drawing/2014/main" id="{ECB7CE66-2815-30D0-D6DF-CC8A352ACCF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" r="49243" b="51138"/>
          <a:stretch>
            <a:fillRect/>
          </a:stretch>
        </p:blipFill>
        <p:spPr>
          <a:xfrm>
            <a:off x="8401069" y="0"/>
            <a:ext cx="37909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203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r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">
            <a:extLst>
              <a:ext uri="{FF2B5EF4-FFF2-40B4-BE49-F238E27FC236}">
                <a16:creationId xmlns:a16="http://schemas.microsoft.com/office/drawing/2014/main" id="{CAD29EBB-D18E-1467-ED43-AED25FD23CF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gradFill flip="none" rotWithShape="1">
            <a:gsLst>
              <a:gs pos="35000">
                <a:srgbClr val="5781B8"/>
              </a:gs>
              <a:gs pos="0">
                <a:srgbClr val="4E52A6"/>
              </a:gs>
              <a:gs pos="100000">
                <a:srgbClr val="63D2D4"/>
              </a:gs>
            </a:gsLst>
            <a:lin ang="18600000" scaled="0"/>
            <a:tileRect/>
          </a:gra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108000" rIns="108000" bIns="0" rtlCol="0" anchor="t" anchorCtr="0"/>
          <a:lstStyle/>
          <a:p>
            <a:pPr indent="0" algn="l">
              <a:buNone/>
            </a:pPr>
            <a:endParaRPr lang="en-BE" sz="1400" spc="-30">
              <a:solidFill>
                <a:schemeClr val="tx1"/>
              </a:solidFill>
              <a:ea typeface="+mn-lt"/>
              <a:cs typeface="+mn-lt"/>
            </a:endParaRPr>
          </a:p>
        </p:txBody>
      </p:sp>
      <p:sp>
        <p:nvSpPr>
          <p:cNvPr id="8" name="Title"/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803275" y="1122363"/>
            <a:ext cx="10800760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Click to edit Master title style</a:t>
            </a:r>
          </a:p>
        </p:txBody>
      </p:sp>
      <p:pic>
        <p:nvPicPr>
          <p:cNvPr id="2" name="JRC symbol" descr="A black circle with dots&#10;&#10;AI-generated content may be incorrect.">
            <a:extLst>
              <a:ext uri="{FF2B5EF4-FFF2-40B4-BE49-F238E27FC236}">
                <a16:creationId xmlns:a16="http://schemas.microsoft.com/office/drawing/2014/main" id="{55E0EFE4-F2C2-D835-C82F-01D5F83AF9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" r="49243" b="51138"/>
          <a:stretch>
            <a:fillRect/>
          </a:stretch>
        </p:blipFill>
        <p:spPr>
          <a:xfrm>
            <a:off x="8401069" y="0"/>
            <a:ext cx="379093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7476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pter cover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74736-FFEB-8230-3CBC-306C4831585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4"/>
            <a:ext cx="12192000" cy="6858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284602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1070189" y="3602038"/>
            <a:ext cx="10284602" cy="165576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838200" y="0"/>
            <a:ext cx="0" cy="347821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5929" y="6194013"/>
            <a:ext cx="1718512" cy="45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44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67154" y="1825624"/>
            <a:ext cx="10267462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 pitchFamily="34" charset="0"/>
              <a:buNone/>
              <a:defRPr baseline="0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5pPr>
          </a:lstStyle>
          <a:p>
            <a:pPr lvl="0"/>
            <a:r>
              <a:rPr lang="en-GB" noProof="0" dirty="0"/>
              <a:t>Insert text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B212B6-81F2-1BF1-1B16-83248F56EDE2}"/>
              </a:ext>
            </a:extLst>
          </p:cNvPr>
          <p:cNvSpPr txBox="1"/>
          <p:nvPr userDrawn="1"/>
        </p:nvSpPr>
        <p:spPr>
          <a:xfrm>
            <a:off x="967154" y="6392181"/>
            <a:ext cx="5347382" cy="303536"/>
          </a:xfrm>
          <a:prstGeom prst="rect">
            <a:avLst/>
          </a:prstGeom>
          <a:noFill/>
        </p:spPr>
        <p:txBody>
          <a:bodyPr wrap="square" tIns="72000" r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DE" sz="1200" dirty="0"/>
              <a:t>IAEA TM on ATF</a:t>
            </a:r>
            <a:r>
              <a:rPr lang="en-GB" sz="1200" dirty="0"/>
              <a:t>,</a:t>
            </a:r>
            <a:r>
              <a:rPr lang="en-DE" sz="1200" dirty="0"/>
              <a:t> Vienna</a:t>
            </a:r>
            <a:r>
              <a:rPr lang="en-GB" sz="1200" dirty="0"/>
              <a:t>, </a:t>
            </a:r>
            <a:r>
              <a:rPr lang="en-DE" sz="1200" dirty="0"/>
              <a:t>28-31 October </a:t>
            </a:r>
            <a:r>
              <a:rPr lang="en-GB" sz="1200" dirty="0"/>
              <a:t>202</a:t>
            </a:r>
            <a:r>
              <a:rPr lang="en-DE" sz="1200" dirty="0"/>
              <a:t>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083527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and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525" y="1825625"/>
            <a:ext cx="5002090" cy="41703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>
              <a:buClr>
                <a:schemeClr val="accent5"/>
              </a:buClr>
              <a:buFont typeface="Arial"/>
              <a:buNone/>
              <a:defRPr/>
            </a:lvl1pPr>
          </a:lstStyle>
          <a:p>
            <a:pPr lvl="0"/>
            <a:endParaRPr lang="en-GB" noProof="0" dirty="0"/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838201" y="0"/>
            <a:ext cx="1" cy="136525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sz="3800"/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0" hasCustomPrompt="1"/>
          </p:nvPr>
        </p:nvSpPr>
        <p:spPr>
          <a:xfrm>
            <a:off x="967154" y="1825624"/>
            <a:ext cx="5004000" cy="417036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 baseline="0"/>
            </a:lvl1pPr>
            <a:lvl2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2pPr>
            <a:lvl3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3pPr>
            <a:lvl4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4pPr>
            <a:lvl5pPr>
              <a:lnSpc>
                <a:spcPct val="100000"/>
              </a:lnSpc>
              <a:spcAft>
                <a:spcPts val="1800"/>
              </a:spcAft>
              <a:buClr>
                <a:schemeClr val="accent5"/>
              </a:buClr>
              <a:buNone/>
              <a:defRPr/>
            </a:lvl5pPr>
          </a:lstStyle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pPr>
            <a:r>
              <a:rPr lang="en-GB" noProof="0" dirty="0"/>
              <a:t>Insert text</a:t>
            </a:r>
          </a:p>
          <a:p>
            <a:pPr marL="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SzTx/>
              <a:buFont typeface="Arial"/>
              <a:buNone/>
              <a:tabLst/>
              <a:defRPr/>
            </a:pPr>
            <a:endParaRPr lang="en-GB" noProof="0" dirty="0"/>
          </a:p>
          <a:p>
            <a:pPr lvl="0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9517793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/ Copy and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D83951-0FF1-5947-A39C-BFED0D33E0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EC1AC5F-3861-494A-92E0-A78C4F4713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8000" y="1315200"/>
            <a:ext cx="6028800" cy="4502400"/>
          </a:xfrm>
          <a:prstGeom prst="rect">
            <a:avLst/>
          </a:prstGeom>
        </p:spPr>
        <p:txBody>
          <a:bodyPr/>
          <a:lstStyle>
            <a:lvl1pPr marL="0" indent="0">
              <a:buClr>
                <a:schemeClr val="tx2"/>
              </a:buClr>
              <a:buFont typeface="Symbol" pitchFamily="2" charset="2"/>
              <a:buNone/>
              <a:defRPr sz="1600" kern="12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77" indent="-304792">
              <a:buClr>
                <a:srgbClr val="DE3F0F"/>
              </a:buClr>
              <a:buFont typeface="Symbol" pitchFamily="2" charset="2"/>
              <a:buChar char="-"/>
              <a:defRPr sz="1600" kern="1200"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Times" pitchFamily="2" charset="0"/>
              </a:defRPr>
            </a:lvl3pPr>
            <a:lvl4pPr>
              <a:defRPr baseline="0">
                <a:latin typeface="Times" pitchFamily="2" charset="0"/>
              </a:defRPr>
            </a:lvl4pPr>
            <a:lvl5pPr>
              <a:defRPr baseline="0">
                <a:latin typeface="Times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6DADCE5-09D6-674C-9CB7-625E1F041ED8}"/>
              </a:ext>
            </a:extLst>
          </p:cNvPr>
          <p:cNvSpPr>
            <a:spLocks noGrp="1"/>
          </p:cNvSpPr>
          <p:nvPr>
            <p:ph sz="half" idx="10" hasCustomPrompt="1"/>
          </p:nvPr>
        </p:nvSpPr>
        <p:spPr>
          <a:xfrm>
            <a:off x="528001" y="492204"/>
            <a:ext cx="8830337" cy="47448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ts val="3733"/>
              </a:lnSpc>
              <a:buNone/>
              <a:defRPr sz="2400" baseline="0">
                <a:solidFill>
                  <a:srgbClr val="DE3F0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Headline</a:t>
            </a:r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667BF95-E12D-EF4D-BC57-11CFF6D27C12}"/>
              </a:ext>
            </a:extLst>
          </p:cNvPr>
          <p:cNvSpPr>
            <a:spLocks noGrp="1" noChangeAspect="1"/>
          </p:cNvSpPr>
          <p:nvPr>
            <p:ph type="pic" idx="11" hasCustomPrompt="1"/>
          </p:nvPr>
        </p:nvSpPr>
        <p:spPr>
          <a:xfrm>
            <a:off x="6815291" y="1315200"/>
            <a:ext cx="5011908" cy="4502400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1600">
                <a:solidFill>
                  <a:schemeClr val="accent3"/>
                </a:solidFill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de-DE" dirty="0" err="1"/>
              <a:t>Graphic</a:t>
            </a:r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510B2470-2A1C-864B-959D-521AFF114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407602" y="6285972"/>
            <a:ext cx="2678543" cy="2974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>
              <a:defRPr sz="1333" baseline="0">
                <a:solidFill>
                  <a:srgbClr val="004E94"/>
                </a:solidFill>
                <a:latin typeface="Arial" panose="020B0604020202020204" pitchFamily="34" charset="0"/>
              </a:defRPr>
            </a:lvl1pPr>
          </a:lstStyle>
          <a:p>
            <a:r>
              <a:rPr lang="de-DE" dirty="0"/>
              <a:t>Task 3.5 1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FF78876-6015-B449-8A32-DC61A5292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86145" y="6284917"/>
            <a:ext cx="839344" cy="297454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r">
              <a:defRPr sz="1333" baseline="0">
                <a:solidFill>
                  <a:srgbClr val="004E94"/>
                </a:solidFill>
                <a:latin typeface="Arial" panose="020B0604020202020204" pitchFamily="34" charset="0"/>
              </a:defRPr>
            </a:lvl1pPr>
          </a:lstStyle>
          <a:p>
            <a:fld id="{4174221A-DA90-524A-8C47-8E2AE1C55F87}" type="slidenum">
              <a:rPr lang="de-DE" smtClean="0"/>
              <a:pPr/>
              <a:t>‹#›</a:t>
            </a:fld>
            <a:endParaRPr lang="de-DE" dirty="0">
              <a:solidFill>
                <a:srgbClr val="004E94"/>
              </a:solidFill>
            </a:endParaRPr>
          </a:p>
        </p:txBody>
      </p:sp>
      <p:pic>
        <p:nvPicPr>
          <p:cNvPr id="9" name="Picture 8" descr="EC-JRC-logo_horizontal_EN_neg_transparent-background.png"/>
          <p:cNvPicPr>
            <a:picLocks noChangeAspect="1"/>
          </p:cNvPicPr>
          <p:nvPr userDrawn="1"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33" y="6090883"/>
            <a:ext cx="2447296" cy="715423"/>
          </a:xfrm>
          <a:prstGeom prst="rect">
            <a:avLst/>
          </a:prstGeom>
          <a:solidFill>
            <a:srgbClr val="0070C0"/>
          </a:solidFill>
        </p:spPr>
      </p:pic>
    </p:spTree>
    <p:extLst>
      <p:ext uri="{BB962C8B-B14F-4D97-AF65-F5344CB8AC3E}">
        <p14:creationId xmlns:p14="http://schemas.microsoft.com/office/powerpoint/2010/main" val="1449411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1AA9F0A5-0A99-FE1B-8BA6-A039D572726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3"/>
          </p:nvPr>
        </p:nvSpPr>
        <p:spPr>
          <a:xfrm>
            <a:off x="6227279" y="2698190"/>
            <a:ext cx="5184146" cy="3348597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2"/>
          <p:cNvSpPr>
            <a:spLocks noGrp="1" noRot="1" noMove="1" noResize="1" noEditPoints="1" noAdjustHandles="1" noChangeArrowheads="1" noChangeShapeType="1"/>
          </p:cNvSpPr>
          <p:nvPr>
            <p:ph type="body" sz="quarter" idx="3"/>
          </p:nvPr>
        </p:nvSpPr>
        <p:spPr>
          <a:xfrm>
            <a:off x="6232768" y="1798637"/>
            <a:ext cx="5167070" cy="706438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64B5D55F-B2F9-8F22-3A75-F8D4AEA6D39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2"/>
          </p:nvPr>
        </p:nvSpPr>
        <p:spPr>
          <a:xfrm>
            <a:off x="790575" y="2698190"/>
            <a:ext cx="5184146" cy="3348597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3" name="Text Placeholder 1"/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790576" y="1798637"/>
            <a:ext cx="5184145" cy="706437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F3C4D5A-CBA4-3B89-3175-603AB0D5BB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A9BB881F-1B20-A35E-FE34-9B6BBD35AE6F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FEF53B-80F1-F95B-9C22-A2EC07886EA3}"/>
              </a:ext>
            </a:extLst>
          </p:cNvPr>
          <p:cNvSpPr txBox="1"/>
          <p:nvPr userDrawn="1"/>
        </p:nvSpPr>
        <p:spPr>
          <a:xfrm>
            <a:off x="967154" y="6392181"/>
            <a:ext cx="5347382" cy="303536"/>
          </a:xfrm>
          <a:prstGeom prst="rect">
            <a:avLst/>
          </a:prstGeom>
          <a:noFill/>
        </p:spPr>
        <p:txBody>
          <a:bodyPr wrap="square" tIns="72000" rIns="0" rtlCol="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Tx/>
              <a:buFontTx/>
              <a:buNone/>
              <a:tabLst/>
              <a:defRPr/>
            </a:pPr>
            <a:r>
              <a:rPr lang="en-DE" sz="1200" dirty="0"/>
              <a:t>IAEA TM on ATF</a:t>
            </a:r>
            <a:r>
              <a:rPr lang="en-GB" sz="1200" dirty="0"/>
              <a:t>,</a:t>
            </a:r>
            <a:r>
              <a:rPr lang="en-DE" sz="1200" dirty="0"/>
              <a:t> Vienna</a:t>
            </a:r>
            <a:r>
              <a:rPr lang="en-GB" sz="1200" dirty="0"/>
              <a:t>, </a:t>
            </a:r>
            <a:r>
              <a:rPr lang="en-DE" sz="1200" dirty="0"/>
              <a:t>28-31 October </a:t>
            </a:r>
            <a:r>
              <a:rPr lang="en-GB" sz="1200" dirty="0"/>
              <a:t>202</a:t>
            </a:r>
            <a:r>
              <a:rPr lang="en-DE" sz="1200" dirty="0"/>
              <a:t>5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463361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st slide (option 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0430CE-3EAA-0F5F-3032-04C3EBD4B3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3" cy="3429001"/>
          </a:xfrm>
          <a:prstGeom prst="rect">
            <a:avLst/>
          </a:prstGeom>
        </p:spPr>
      </p:pic>
      <p:cxnSp>
        <p:nvCxnSpPr>
          <p:cNvPr id="13" name="Straight Connector 12"/>
          <p:cNvCxnSpPr/>
          <p:nvPr userDrawn="1"/>
        </p:nvCxnSpPr>
        <p:spPr>
          <a:xfrm>
            <a:off x="838200" y="0"/>
            <a:ext cx="0" cy="236271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077013" y="1122363"/>
            <a:ext cx="10020968" cy="1240348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084385" y="3855676"/>
            <a:ext cx="10003692" cy="192529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59872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B8DE7-2536-CB9A-C049-C4992FBBE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A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DB498D-890E-6D39-A484-E6BE03D06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99CA0F-413C-9CC5-BC86-86A25223CD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5C01D-7CEC-5515-3208-CFB68A774C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1855D9-A020-B3E4-7790-D28235FF4D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A48FE2-E6CF-E335-B674-C4FFDF6D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B3E0B7-EE79-DD4C-993E-FA5E707A515E}" type="datetimeFigureOut">
              <a:rPr lang="en-AT" smtClean="0"/>
              <a:t>10/28/2025</a:t>
            </a:fld>
            <a:endParaRPr lang="en-A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81D63C-8E23-65E7-35CA-A59F4481D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A4B152-649A-F974-27ED-2DCA2837E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CA150F-2766-CC4C-AD9B-A3B340772514}" type="slidenum">
              <a:rPr lang="en-AT" smtClean="0"/>
              <a:t>‹#›</a:t>
            </a:fld>
            <a:endParaRPr lang="en-AT"/>
          </a:p>
        </p:txBody>
      </p:sp>
    </p:spTree>
    <p:extLst>
      <p:ext uri="{BB962C8B-B14F-4D97-AF65-F5344CB8AC3E}">
        <p14:creationId xmlns:p14="http://schemas.microsoft.com/office/powerpoint/2010/main" val="34617651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65888"/>
            <a:ext cx="12192000" cy="392112"/>
          </a:xfrm>
          <a:prstGeom prst="rect">
            <a:avLst/>
          </a:prstGeom>
          <a:solidFill>
            <a:srgbClr val="129A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44300" y="6544116"/>
            <a:ext cx="528320" cy="221511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bg1"/>
                </a:solidFill>
                <a:latin typeface="+mj-lt"/>
              </a:defRPr>
            </a:lvl1pPr>
          </a:lstStyle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BF8636E-AFBA-4C2F-AA9E-34AEC97BD133}" type="slidenum">
              <a:rPr lang="nl-BE" smtClean="0">
                <a:solidFill>
                  <a:prstClr val="white"/>
                </a:solidFill>
              </a:rPr>
              <a:pPr defTabSz="4572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l-BE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 userDrawn="1"/>
        </p:nvGrpSpPr>
        <p:grpSpPr>
          <a:xfrm>
            <a:off x="264217" y="705416"/>
            <a:ext cx="132025" cy="5940000"/>
            <a:chOff x="198161" y="705416"/>
            <a:chExt cx="99019" cy="5940000"/>
          </a:xfrm>
        </p:grpSpPr>
        <p:sp>
          <p:nvSpPr>
            <p:cNvPr id="12" name="Rectangle 11"/>
            <p:cNvSpPr/>
            <p:nvPr userDrawn="1"/>
          </p:nvSpPr>
          <p:spPr>
            <a:xfrm flipH="1">
              <a:off x="198161" y="705416"/>
              <a:ext cx="54000" cy="5940000"/>
            </a:xfrm>
            <a:prstGeom prst="rect">
              <a:avLst/>
            </a:prstGeom>
            <a:solidFill>
              <a:srgbClr val="129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Rectangle 13"/>
            <p:cNvSpPr/>
            <p:nvPr userDrawn="1"/>
          </p:nvSpPr>
          <p:spPr>
            <a:xfrm flipH="1">
              <a:off x="243180" y="705416"/>
              <a:ext cx="54000" cy="5940000"/>
            </a:xfrm>
            <a:prstGeom prst="rect">
              <a:avLst/>
            </a:prstGeom>
            <a:solidFill>
              <a:srgbClr val="86D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2819394" y="253068"/>
            <a:ext cx="9126175" cy="4773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solidFill>
                  <a:srgbClr val="129AD7"/>
                </a:solidFill>
              </a:defRPr>
            </a:lvl1pPr>
          </a:lstStyle>
          <a:p>
            <a:pPr lvl="0"/>
            <a:r>
              <a:rPr lang="en-US" dirty="0"/>
              <a:t>Title slide</a:t>
            </a:r>
            <a:endParaRPr lang="nl-BE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794303" y="743273"/>
            <a:ext cx="11184000" cy="98208"/>
            <a:chOff x="595727" y="737449"/>
            <a:chExt cx="8388000" cy="98208"/>
          </a:xfrm>
        </p:grpSpPr>
        <p:sp>
          <p:nvSpPr>
            <p:cNvPr id="13" name="Rectangle 12"/>
            <p:cNvSpPr/>
            <p:nvPr userDrawn="1"/>
          </p:nvSpPr>
          <p:spPr>
            <a:xfrm rot="16200000" flipH="1">
              <a:off x="4762727" y="-3429551"/>
              <a:ext cx="54000" cy="8388000"/>
            </a:xfrm>
            <a:prstGeom prst="rect">
              <a:avLst/>
            </a:prstGeom>
            <a:solidFill>
              <a:srgbClr val="86D1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 rot="16200000" flipH="1">
              <a:off x="4762727" y="-3385343"/>
              <a:ext cx="54000" cy="8388000"/>
            </a:xfrm>
            <a:prstGeom prst="rect">
              <a:avLst/>
            </a:prstGeom>
            <a:solidFill>
              <a:srgbClr val="129AD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B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/>
          <a:srcRect t="4075"/>
          <a:stretch/>
        </p:blipFill>
        <p:spPr>
          <a:xfrm>
            <a:off x="138838" y="155642"/>
            <a:ext cx="2555177" cy="58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2659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0445438" y="24992"/>
            <a:ext cx="1646740" cy="258854"/>
          </a:xfrm>
          <a:prstGeom prst="rect">
            <a:avLst/>
          </a:prstGeom>
        </p:spPr>
        <p:txBody>
          <a:bodyPr/>
          <a:lstStyle>
            <a:lvl1pPr algn="r">
              <a:defRPr sz="998"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F126DFBA-C83C-4B0F-A4A8-BFBB13E49CC0}" type="datetime1">
              <a:rPr lang="nl-BE" smtClean="0"/>
              <a:t>28/10/2025</a:t>
            </a:fld>
            <a:endParaRPr lang="nl-BE" dirty="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066807" y="6455849"/>
            <a:ext cx="2058389" cy="325148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2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fld id="{C795D34B-0000-4401-9708-96760D6E4A55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94307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haltsseite mit eigenem Log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 bwMode="auto">
          <a:xfrm>
            <a:off x="9079787" y="6627600"/>
            <a:ext cx="1440000" cy="192000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 bwMode="auto">
          <a:xfrm>
            <a:off x="10969673" y="6627600"/>
            <a:ext cx="960000" cy="192000"/>
          </a:xfrm>
          <a:prstGeom prst="rect">
            <a:avLst/>
          </a:prstGeom>
        </p:spPr>
        <p:txBody>
          <a:bodyPr/>
          <a:lstStyle>
            <a:lvl1pPr>
              <a:defRPr sz="1100"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 bwMode="auto">
          <a:xfrm>
            <a:off x="395264" y="6628573"/>
            <a:ext cx="8160000" cy="19246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Calibri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Inhaltsplatzhalter 6"/>
          <p:cNvSpPr>
            <a:spLocks noGrp="1"/>
          </p:cNvSpPr>
          <p:nvPr>
            <p:ph sz="quarter" idx="13"/>
          </p:nvPr>
        </p:nvSpPr>
        <p:spPr bwMode="auto">
          <a:xfrm>
            <a:off x="748799" y="849600"/>
            <a:ext cx="11121600" cy="55728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540000" indent="-540000">
              <a:defRPr/>
            </a:lvl1pPr>
            <a:lvl2pPr marL="1080000" indent="-540000">
              <a:buFontTx/>
              <a:buNone/>
              <a:defRPr/>
            </a:lvl2pPr>
            <a:lvl3pPr marL="1620000" indent="-540000">
              <a:buFontTx/>
              <a:buNone/>
              <a:defRPr/>
            </a:lvl3pPr>
            <a:lvl4pPr>
              <a:buFontTx/>
              <a:buNone/>
              <a:defRPr/>
            </a:lvl4pPr>
            <a:lvl5pPr>
              <a:buNone/>
              <a:defRPr/>
            </a:lvl5pPr>
          </a:lstStyle>
          <a:p>
            <a:pPr lvl="0">
              <a:defRPr/>
            </a:pPr>
            <a:r>
              <a:rPr lang="de-DE"/>
              <a:t>Textmasterformate durch Klicken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4"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582201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Content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6465888"/>
            <a:ext cx="12192000" cy="392112"/>
          </a:xfrm>
          <a:prstGeom prst="rect">
            <a:avLst/>
          </a:prstGeom>
          <a:solidFill>
            <a:srgbClr val="8A6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6579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nl-BE" sz="1600" b="0" i="0" u="none" strike="noStrike" cap="none" spc="0">
              <a:ln>
                <a:noFill/>
              </a:ln>
              <a:solidFill>
                <a:prstClr val="white"/>
              </a:solidFill>
              <a:latin typeface="Calibri"/>
              <a:ea typeface="Arial"/>
              <a:cs typeface="Arial"/>
            </a:endParaRPr>
          </a:p>
        </p:txBody>
      </p:sp>
      <p:sp>
        <p:nvSpPr>
          <p:cNvPr id="5" name="Slide Number Placeholder 5"/>
          <p:cNvSpPr txBox="1"/>
          <p:nvPr userDrawn="1"/>
        </p:nvSpPr>
        <p:spPr bwMode="auto">
          <a:xfrm>
            <a:off x="11544300" y="6544116"/>
            <a:ext cx="528320" cy="22151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algn="r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914400" algn="l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371600" algn="l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1828800" algn="l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286000" algn="l" defTabSz="914400"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6pPr>
            <a:lvl7pPr marL="2743200" algn="l" defTabSz="914400"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7pPr>
            <a:lvl8pPr marL="3200400" algn="l" defTabSz="914400"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8pPr>
            <a:lvl9pPr marL="3657600" algn="l" defTabSz="914400">
              <a:defRPr sz="140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9pPr>
          </a:lstStyle>
          <a:p>
            <a:pPr defTabSz="456579">
              <a:spcBef>
                <a:spcPts val="0"/>
              </a:spcBef>
              <a:spcAft>
                <a:spcPts val="0"/>
              </a:spcAft>
              <a:defRPr/>
            </a:pPr>
            <a:fld id="{6BF8636E-AFBA-4C2F-AA9E-34AEC97BD133}" type="slidenum">
              <a:rPr lang="nl-BE" sz="1000">
                <a:solidFill>
                  <a:schemeClr val="bg1"/>
                </a:solidFill>
              </a:rPr>
              <a:t>‹#›</a:t>
            </a:fld>
            <a:endParaRPr lang="nl-BE" sz="1000">
              <a:solidFill>
                <a:schemeClr val="bg1"/>
              </a:solidFill>
            </a:endParaRPr>
          </a:p>
        </p:txBody>
      </p:sp>
      <p:grpSp>
        <p:nvGrpSpPr>
          <p:cNvPr id="8" name="Group 7"/>
          <p:cNvGrpSpPr/>
          <p:nvPr userDrawn="1"/>
        </p:nvGrpSpPr>
        <p:grpSpPr bwMode="auto">
          <a:xfrm>
            <a:off x="264218" y="705416"/>
            <a:ext cx="132025" cy="5940000"/>
            <a:chOff x="198161" y="705416"/>
            <a:chExt cx="99019" cy="5940000"/>
          </a:xfrm>
        </p:grpSpPr>
        <p:sp>
          <p:nvSpPr>
            <p:cNvPr id="9" name="Rectangle 8"/>
            <p:cNvSpPr/>
            <p:nvPr userDrawn="1"/>
          </p:nvSpPr>
          <p:spPr bwMode="auto">
            <a:xfrm flipH="1">
              <a:off x="198161" y="705416"/>
              <a:ext cx="54000" cy="5940000"/>
            </a:xfrm>
            <a:prstGeom prst="rect">
              <a:avLst/>
            </a:prstGeom>
            <a:solidFill>
              <a:srgbClr val="8A6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57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nl-B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0" name="Rectangle 9"/>
            <p:cNvSpPr/>
            <p:nvPr userDrawn="1"/>
          </p:nvSpPr>
          <p:spPr bwMode="auto">
            <a:xfrm flipH="1">
              <a:off x="243180" y="705416"/>
              <a:ext cx="54000" cy="5940000"/>
            </a:xfrm>
            <a:prstGeom prst="rect">
              <a:avLst/>
            </a:prstGeom>
            <a:solidFill>
              <a:srgbClr val="FFE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57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nl-B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 userDrawn="1"/>
        </p:nvGrpSpPr>
        <p:grpSpPr bwMode="auto">
          <a:xfrm>
            <a:off x="794303" y="743273"/>
            <a:ext cx="11184000" cy="98208"/>
            <a:chOff x="595727" y="737449"/>
            <a:chExt cx="8388000" cy="98208"/>
          </a:xfrm>
        </p:grpSpPr>
        <p:sp>
          <p:nvSpPr>
            <p:cNvPr id="13" name="Rectangle 12"/>
            <p:cNvSpPr/>
            <p:nvPr userDrawn="1"/>
          </p:nvSpPr>
          <p:spPr bwMode="auto">
            <a:xfrm rot="16199999" flipH="1">
              <a:off x="4762727" y="-3429551"/>
              <a:ext cx="54000" cy="8388000"/>
            </a:xfrm>
            <a:prstGeom prst="rect">
              <a:avLst/>
            </a:prstGeom>
            <a:solidFill>
              <a:srgbClr val="FFE3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57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nl-B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  <p:sp>
          <p:nvSpPr>
            <p:cNvPr id="14" name="Rectangle 13"/>
            <p:cNvSpPr/>
            <p:nvPr userDrawn="1"/>
          </p:nvSpPr>
          <p:spPr bwMode="auto">
            <a:xfrm rot="16199999" flipH="1">
              <a:off x="4762727" y="-3385343"/>
              <a:ext cx="54000" cy="8388000"/>
            </a:xfrm>
            <a:prstGeom prst="rect">
              <a:avLst/>
            </a:prstGeom>
            <a:solidFill>
              <a:srgbClr val="8A6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6579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nl-BE" sz="1800" b="0" i="0" u="none" strike="noStrike" cap="none" spc="0">
                <a:ln>
                  <a:noFill/>
                </a:ln>
                <a:solidFill>
                  <a:prstClr val="white"/>
                </a:solidFill>
                <a:latin typeface="Calibri"/>
                <a:ea typeface="Arial"/>
                <a:cs typeface="Arial"/>
              </a:endParaRPr>
            </a:p>
          </p:txBody>
        </p:sp>
      </p:grpSp>
      <p:sp>
        <p:nvSpPr>
          <p:cNvPr id="15" name="Text Placeholder 2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2819395" y="253068"/>
            <a:ext cx="9126175" cy="477364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2800">
                <a:solidFill>
                  <a:srgbClr val="129AD7"/>
                </a:solidFill>
              </a:defRPr>
            </a:lvl1pPr>
          </a:lstStyle>
          <a:p>
            <a:pPr lvl="0">
              <a:defRPr/>
            </a:pPr>
            <a:r>
              <a:rPr lang="en-US"/>
              <a:t>Title slide</a:t>
            </a:r>
            <a:endParaRPr lang="nl-BE"/>
          </a:p>
        </p:txBody>
      </p:sp>
      <p:sp>
        <p:nvSpPr>
          <p:cNvPr id="6" name="Rectangle 5"/>
          <p:cNvSpPr/>
          <p:nvPr userDrawn="1"/>
        </p:nvSpPr>
        <p:spPr bwMode="auto">
          <a:xfrm>
            <a:off x="0" y="0"/>
            <a:ext cx="12192000" cy="136800"/>
          </a:xfrm>
          <a:prstGeom prst="rect">
            <a:avLst/>
          </a:prstGeom>
          <a:solidFill>
            <a:srgbClr val="8A69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7134" y="72381"/>
            <a:ext cx="880791" cy="74551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8100000" sx="101000" sy="101000" algn="tr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17643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68DF9FA3-520D-226E-FE5C-8C0AB77F1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0"/>
          </p:nvPr>
        </p:nvSpPr>
        <p:spPr>
          <a:xfrm>
            <a:off x="790574" y="1798638"/>
            <a:ext cx="10609261" cy="4248150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5209256F-2ACF-82E0-4B63-2250C7FA31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942DC99E-864D-0443-9B87-09A7E3D4B567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8681365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A587151F-CB0B-88B8-FDBD-28C34A2DE8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20"/>
          </p:nvPr>
        </p:nvSpPr>
        <p:spPr>
          <a:xfrm>
            <a:off x="8056081" y="2698190"/>
            <a:ext cx="3349799" cy="3348597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3" name="Text Placeholder 3"/>
          <p:cNvSpPr>
            <a:spLocks noGrp="1" noRot="1" noMove="1" noResize="1" noEditPoints="1" noAdjustHandles="1" noChangeArrowheads="1" noChangeShapeType="1"/>
          </p:cNvSpPr>
          <p:nvPr>
            <p:ph type="body" idx="1"/>
          </p:nvPr>
        </p:nvSpPr>
        <p:spPr>
          <a:xfrm>
            <a:off x="790576" y="1798637"/>
            <a:ext cx="3349799" cy="706437"/>
          </a:xfrm>
          <a:prstGeom prst="rect">
            <a:avLst/>
          </a:prstGeom>
        </p:spPr>
        <p:txBody>
          <a:bodyPr wrap="square"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83E255-04CA-63F3-11D3-C1A7222A5C5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9"/>
          </p:nvPr>
        </p:nvSpPr>
        <p:spPr>
          <a:xfrm>
            <a:off x="4428298" y="2698190"/>
            <a:ext cx="3349799" cy="3348597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ext Placeholder 2"/>
          <p:cNvSpPr>
            <a:spLocks noGrp="1" noRot="1" noMove="1" noResize="1" noEditPoints="1" noAdjustHandles="1" noChangeArrowheads="1" noChangeShapeType="1"/>
          </p:cNvSpPr>
          <p:nvPr>
            <p:ph type="body" sz="quarter" idx="3"/>
          </p:nvPr>
        </p:nvSpPr>
        <p:spPr>
          <a:xfrm>
            <a:off x="4432907" y="1798637"/>
            <a:ext cx="3349799" cy="706438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C8FCE1F-222F-0BC6-4937-3305132E1F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sz="quarter" idx="18"/>
          </p:nvPr>
        </p:nvSpPr>
        <p:spPr>
          <a:xfrm>
            <a:off x="790576" y="2698190"/>
            <a:ext cx="3349799" cy="3348597"/>
          </a:xfrm>
          <a:prstGeom prst="rect">
            <a:avLst/>
          </a:prstGeom>
        </p:spPr>
        <p:txBody>
          <a:bodyPr/>
          <a:lstStyle>
            <a:lvl1pPr indent="-216000">
              <a:spcAft>
                <a:spcPts val="200"/>
              </a:spcAft>
              <a:buClr>
                <a:schemeClr val="tx2"/>
              </a:buClr>
              <a:defRPr sz="1600"/>
            </a:lvl1pPr>
            <a:lvl2pPr marL="48895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758825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28700" indent="-219075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249363" indent="-20955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11" name="Text Placeholder 1">
            <a:extLst>
              <a:ext uri="{FF2B5EF4-FFF2-40B4-BE49-F238E27FC236}">
                <a16:creationId xmlns:a16="http://schemas.microsoft.com/office/drawing/2014/main" id="{0A827F33-D01B-C18D-1700-94E1DF78C9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7"/>
          </p:nvPr>
        </p:nvSpPr>
        <p:spPr>
          <a:xfrm>
            <a:off x="8055783" y="1798637"/>
            <a:ext cx="3349799" cy="706438"/>
          </a:xfrm>
          <a:prstGeom prst="rect">
            <a:avLst/>
          </a:prstGeom>
          <a:noFill/>
        </p:spPr>
        <p:txBody>
          <a:bodyPr wrap="square" anchor="b">
            <a:noAutofit/>
          </a:bodyPr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</a:t>
            </a:r>
            <a:endParaRPr lang="en-BE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F3C4D5A-CBA4-3B89-3175-603AB0D5BBB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FFB338EF-E8F2-D5CE-00E7-A4A8CBFA0FDD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40108721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">
            <a:extLst>
              <a:ext uri="{FF2B5EF4-FFF2-40B4-BE49-F238E27FC236}">
                <a16:creationId xmlns:a16="http://schemas.microsoft.com/office/drawing/2014/main" id="{5B72939D-61BD-4609-D476-6D997AC794F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4"/>
          </p:nvPr>
        </p:nvSpPr>
        <p:spPr>
          <a:xfrm>
            <a:off x="0" y="1798638"/>
            <a:ext cx="12192000" cy="4068762"/>
          </a:xfrm>
          <a:prstGeom prst="rect">
            <a:avLst/>
          </a:prstGeom>
          <a:solidFill>
            <a:srgbClr val="D6E0FF"/>
          </a:solidFill>
        </p:spPr>
        <p:txBody>
          <a:bodyPr tIns="1260000" anchor="ctr" anchorCtr="0"/>
          <a:lstStyle>
            <a:lvl1pPr marL="0" indent="0" algn="ctr">
              <a:buNone/>
              <a:defRPr sz="1600"/>
            </a:lvl1pPr>
          </a:lstStyle>
          <a:p>
            <a:endParaRPr lang="en-BE"/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136C2E53-89B6-D5FC-0588-C7BC762658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F59FFC6F-5B5B-BB27-6860-A3B5EC97959A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762637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">
            <a:extLst>
              <a:ext uri="{FF2B5EF4-FFF2-40B4-BE49-F238E27FC236}">
                <a16:creationId xmlns:a16="http://schemas.microsoft.com/office/drawing/2014/main" id="{6EBA33BF-8381-4378-70B7-B234C3E865A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832010" y="1805204"/>
            <a:ext cx="4889521" cy="4241583"/>
          </a:xfrm>
          <a:prstGeom prst="roundRect">
            <a:avLst>
              <a:gd name="adj" fmla="val 9481"/>
            </a:avLst>
          </a:prstGeom>
          <a:solidFill>
            <a:srgbClr val="D6E0FF"/>
          </a:solidFill>
          <a:ln w="28575" cmpd="sng">
            <a:noFill/>
          </a:ln>
        </p:spPr>
        <p:txBody>
          <a:bodyPr tIns="720000" bIns="0" anchor="ctr" anchorCtr="0"/>
          <a:lstStyle>
            <a:lvl1pPr marL="0" indent="0" algn="ctr">
              <a:buClr>
                <a:schemeClr val="accent2"/>
              </a:buClr>
              <a:buFont typeface="Arial"/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2" name="Text Placeholder">
            <a:extLst>
              <a:ext uri="{FF2B5EF4-FFF2-40B4-BE49-F238E27FC236}">
                <a16:creationId xmlns:a16="http://schemas.microsoft.com/office/drawing/2014/main" id="{843ADEED-3715-BB94-D668-EC772D36B2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15" hasCustomPrompt="1"/>
          </p:nvPr>
        </p:nvSpPr>
        <p:spPr>
          <a:xfrm>
            <a:off x="6096000" y="2674767"/>
            <a:ext cx="5303838" cy="2552142"/>
          </a:xfrm>
          <a:prstGeom prst="rect">
            <a:avLst/>
          </a:prstGeom>
          <a:noFill/>
        </p:spPr>
        <p:txBody>
          <a:bodyPr lIns="360000" tIns="360000" rIns="360000" bIns="360000" anchor="ctr" anchorCtr="0"/>
          <a:lstStyle>
            <a:lvl1pPr marL="0" indent="0" algn="ctr">
              <a:buNone/>
              <a:defRPr i="1">
                <a:solidFill>
                  <a:schemeClr val="tx1"/>
                </a:solidFill>
              </a:defRPr>
            </a:lvl1pPr>
          </a:lstStyle>
          <a:p>
            <a:pPr lvl="0"/>
            <a:r>
              <a:rPr lang="en-GB"/>
              <a:t>Quote</a:t>
            </a:r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9776D06F-22B3-C8E6-815C-922071D7F8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7F6B83DC-84D3-4BAE-839E-1656E3EE16FE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32913576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">
            <a:extLst>
              <a:ext uri="{FF2B5EF4-FFF2-40B4-BE49-F238E27FC236}">
                <a16:creationId xmlns:a16="http://schemas.microsoft.com/office/drawing/2014/main" id="{DFBD9765-3C72-06D1-09D8-10CDE03BBEA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pic" sz="quarter" idx="18"/>
          </p:nvPr>
        </p:nvSpPr>
        <p:spPr>
          <a:xfrm>
            <a:off x="6096001" y="1805204"/>
            <a:ext cx="5303838" cy="4241583"/>
          </a:xfrm>
          <a:prstGeom prst="roundRect">
            <a:avLst>
              <a:gd name="adj" fmla="val 8983"/>
            </a:avLst>
          </a:prstGeom>
          <a:solidFill>
            <a:srgbClr val="D6E0FF"/>
          </a:solidFill>
          <a:ln w="28575" cmpd="sng">
            <a:noFill/>
          </a:ln>
        </p:spPr>
        <p:txBody>
          <a:bodyPr tIns="720000" bIns="0" anchor="ctr" anchorCtr="0"/>
          <a:lstStyle>
            <a:lvl1pPr marL="0" indent="0" algn="ctr">
              <a:buClr>
                <a:schemeClr val="accent2"/>
              </a:buClr>
              <a:buFont typeface="Arial"/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E4E583BE-0611-D157-910C-723414A4A6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575" y="2358000"/>
            <a:ext cx="4985536" cy="3474000"/>
          </a:xfrm>
          <a:prstGeom prst="rect">
            <a:avLst/>
          </a:prstGeom>
        </p:spPr>
        <p:txBody>
          <a:bodyPr/>
          <a:lstStyle>
            <a:lvl1pPr marL="225425" indent="-216000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9" name="Title">
            <a:extLst>
              <a:ext uri="{FF2B5EF4-FFF2-40B4-BE49-F238E27FC236}">
                <a16:creationId xmlns:a16="http://schemas.microsoft.com/office/drawing/2014/main" id="{AA0E8AFA-B815-894A-CDD8-718FCA065CD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3" name="Slide Number">
            <a:extLst>
              <a:ext uri="{FF2B5EF4-FFF2-40B4-BE49-F238E27FC236}">
                <a16:creationId xmlns:a16="http://schemas.microsoft.com/office/drawing/2014/main" id="{79C5041D-2DA5-80C0-E0FA-80521700E9B7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164906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icture and Content (half p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 noRot="1" noMove="1" noResize="1" noEditPoints="1" noAdjustHandles="1" noChangeArrowheads="1" noChangeShapeType="1"/>
          </p:cNvSpPr>
          <p:nvPr>
            <p:ph type="pic" sz="quarter" idx="13"/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D6E0FF"/>
          </a:solidFill>
          <a:ln w="28575">
            <a:noFill/>
          </a:ln>
        </p:spPr>
        <p:txBody>
          <a:bodyPr lIns="360000" tIns="1260000" rIns="360000" bIns="360000" anchor="ctr" anchorCtr="0"/>
          <a:lstStyle>
            <a:lvl1pPr marL="0" indent="0" algn="ctr">
              <a:buNone/>
              <a:defRPr sz="1600"/>
            </a:lvl1pPr>
          </a:lstStyle>
          <a:p>
            <a:endParaRPr lang="en-GB" noProof="0"/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04BD840-2156-E332-09E0-EDA53FBD650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574" y="2358000"/>
            <a:ext cx="4978311" cy="3474000"/>
          </a:xfrm>
          <a:prstGeom prst="rect">
            <a:avLst/>
          </a:prstGeom>
        </p:spPr>
        <p:txBody>
          <a:bodyPr/>
          <a:lstStyle>
            <a:lvl1pPr marL="225425" indent="-216000" algn="l">
              <a:spcAft>
                <a:spcPts val="200"/>
              </a:spcAft>
              <a:buClr>
                <a:schemeClr val="tx2"/>
              </a:buClr>
              <a:tabLst/>
              <a:defRPr sz="1600"/>
            </a:lvl1pPr>
            <a:lvl2pPr marL="534988" indent="-215900" algn="l">
              <a:spcBef>
                <a:spcPts val="0"/>
              </a:spcBef>
              <a:spcAft>
                <a:spcPts val="200"/>
              </a:spcAft>
              <a:buClr>
                <a:schemeClr val="tx2"/>
              </a:buClr>
              <a:tabLst/>
              <a:defRPr sz="1400"/>
            </a:lvl2pPr>
            <a:lvl3pPr marL="80803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200"/>
            </a:lvl3pPr>
            <a:lvl4pPr marL="1071563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100"/>
            </a:lvl4pPr>
            <a:lvl5pPr marL="1335088" indent="-215900" algn="l"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tabLst/>
              <a:defRPr sz="1050"/>
            </a:lvl5pPr>
          </a:lstStyle>
          <a:p>
            <a:pPr lvl="0"/>
            <a:r>
              <a:rPr lang="en-GB"/>
              <a:t>Click to edit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0F781348-A971-C650-1C2C-F01247DDCC3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title"/>
          </p:nvPr>
        </p:nvSpPr>
        <p:spPr>
          <a:xfrm>
            <a:off x="790576" y="575220"/>
            <a:ext cx="10609262" cy="782357"/>
          </a:xfrm>
          <a:prstGeom prst="rect">
            <a:avLst/>
          </a:prstGeom>
        </p:spPr>
        <p:txBody>
          <a:bodyPr vert="horz" lIns="0" tIns="45720" rIns="0" bIns="0" rtlCol="0" anchor="ctr" anchorCtr="0">
            <a:noAutofit/>
          </a:bodyPr>
          <a:lstStyle>
            <a:lvl1pPr>
              <a:defRPr sz="3800"/>
            </a:lvl1pPr>
          </a:lstStyle>
          <a:p>
            <a:r>
              <a:rPr lang="en-GB" noProof="0"/>
              <a:t>Click to edit</a:t>
            </a:r>
          </a:p>
        </p:txBody>
      </p:sp>
      <p:sp>
        <p:nvSpPr>
          <p:cNvPr id="2" name="Slide Number">
            <a:extLst>
              <a:ext uri="{FF2B5EF4-FFF2-40B4-BE49-F238E27FC236}">
                <a16:creationId xmlns:a16="http://schemas.microsoft.com/office/drawing/2014/main" id="{641059CE-58CF-E8C9-E1EB-74C19DA1EFA8}"/>
              </a:ext>
            </a:extLst>
          </p:cNvPr>
          <p:cNvSpPr txBox="1">
            <a:spLocks/>
          </p:cNvSpPr>
          <p:nvPr userDrawn="1"/>
        </p:nvSpPr>
        <p:spPr>
          <a:xfrm>
            <a:off x="678430" y="6282780"/>
            <a:ext cx="415926" cy="24184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7A86C49-B7E3-104F-B035-865A47D3B65A}" type="slidenum">
              <a:rPr lang="en-BE" sz="1050" smtClean="0"/>
              <a:pPr/>
              <a:t>‹#›</a:t>
            </a:fld>
            <a:endParaRPr lang="en-BE" sz="1050"/>
          </a:p>
        </p:txBody>
      </p:sp>
    </p:spTree>
    <p:extLst>
      <p:ext uri="{BB962C8B-B14F-4D97-AF65-F5344CB8AC3E}">
        <p14:creationId xmlns:p14="http://schemas.microsoft.com/office/powerpoint/2010/main" val="257315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C logo">
            <a:extLst>
              <a:ext uri="{FF2B5EF4-FFF2-40B4-BE49-F238E27FC236}">
                <a16:creationId xmlns:a16="http://schemas.microsoft.com/office/drawing/2014/main" id="{D325E9B3-95EA-068F-1BB1-991DF1221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74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680" r:id="rId3"/>
    <p:sldLayoutId id="2147483683" r:id="rId4"/>
    <p:sldLayoutId id="2147483718" r:id="rId5"/>
    <p:sldLayoutId id="2147483684" r:id="rId6"/>
    <p:sldLayoutId id="2147483686" r:id="rId7"/>
    <p:sldLayoutId id="2147483712" r:id="rId8"/>
    <p:sldLayoutId id="2147483713" r:id="rId9"/>
    <p:sldLayoutId id="2147483730" r:id="rId10"/>
    <p:sldLayoutId id="2147483731" r:id="rId11"/>
    <p:sldLayoutId id="2147483691" r:id="rId12"/>
    <p:sldLayoutId id="2147483692" r:id="rId13"/>
    <p:sldLayoutId id="2147483698" r:id="rId14"/>
    <p:sldLayoutId id="2147483723" r:id="rId15"/>
    <p:sldLayoutId id="2147483685" r:id="rId16"/>
    <p:sldLayoutId id="2147483688" r:id="rId17"/>
    <p:sldLayoutId id="2147483693" r:id="rId18"/>
    <p:sldLayoutId id="2147483697" r:id="rId19"/>
    <p:sldLayoutId id="2147483689" r:id="rId20"/>
    <p:sldLayoutId id="2147483690" r:id="rId21"/>
    <p:sldLayoutId id="2147483694" r:id="rId22"/>
    <p:sldLayoutId id="2147483695" r:id="rId23"/>
    <p:sldLayoutId id="2147483696" r:id="rId24"/>
    <p:sldLayoutId id="2147483719" r:id="rId25"/>
    <p:sldLayoutId id="2147483720" r:id="rId26"/>
    <p:sldLayoutId id="2147483699" r:id="rId27"/>
    <p:sldLayoutId id="2147483722" r:id="rId28"/>
    <p:sldLayoutId id="2147483700" r:id="rId29"/>
    <p:sldLayoutId id="2147483701" r:id="rId30"/>
    <p:sldLayoutId id="2147483729" r:id="rId31"/>
    <p:sldLayoutId id="2147483703" r:id="rId32"/>
    <p:sldLayoutId id="2147483717" r:id="rId33"/>
    <p:sldLayoutId id="2147483705" r:id="rId34"/>
    <p:sldLayoutId id="2147483721" r:id="rId35"/>
    <p:sldLayoutId id="2147483732" r:id="rId36"/>
    <p:sldLayoutId id="2147483733" r:id="rId37"/>
    <p:sldLayoutId id="2147483734" r:id="rId38"/>
    <p:sldLayoutId id="2147483735" r:id="rId39"/>
    <p:sldLayoutId id="2147483739" r:id="rId40"/>
    <p:sldLayoutId id="2147483740" r:id="rId41"/>
    <p:sldLayoutId id="2147483741" r:id="rId42"/>
    <p:sldLayoutId id="2147483742" r:id="rId43"/>
    <p:sldLayoutId id="2147483743" r:id="rId44"/>
    <p:sldLayoutId id="2147483744" r:id="rId4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98">
          <p15:clr>
            <a:srgbClr val="F26B43"/>
          </p15:clr>
        </p15:guide>
        <p15:guide id="4" pos="7181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orient="horz" pos="1133">
          <p15:clr>
            <a:srgbClr val="F26B43"/>
          </p15:clr>
        </p15:guide>
        <p15:guide id="8" orient="horz" pos="380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C logo">
            <a:extLst>
              <a:ext uri="{FF2B5EF4-FFF2-40B4-BE49-F238E27FC236}">
                <a16:creationId xmlns:a16="http://schemas.microsoft.com/office/drawing/2014/main" id="{D325E9B3-95EA-068F-1BB1-991DF1221C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25768" y="5901016"/>
            <a:ext cx="1256063" cy="762106"/>
          </a:xfrm>
          <a:prstGeom prst="rect">
            <a:avLst/>
          </a:prstGeom>
        </p:spPr>
      </p:pic>
      <p:sp>
        <p:nvSpPr>
          <p:cNvPr id="2" name="Slide Number">
            <a:extLst>
              <a:ext uri="{FF2B5EF4-FFF2-40B4-BE49-F238E27FC236}">
                <a16:creationId xmlns:a16="http://schemas.microsoft.com/office/drawing/2014/main" id="{928336C1-1B33-AD91-91C6-F3F67D5856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ldNum" sz="quarter" idx="4"/>
          </p:nvPr>
        </p:nvSpPr>
        <p:spPr>
          <a:xfrm>
            <a:off x="790574" y="6282780"/>
            <a:ext cx="415926" cy="24184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1000"/>
            </a:lvl1pPr>
          </a:lstStyle>
          <a:p>
            <a:fld id="{A7A86C49-B7E3-104F-B035-865A47D3B65A}" type="slidenum">
              <a:rPr lang="en-BE" smtClean="0"/>
              <a:pPr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3662761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800"/>
        </a:spcAft>
        <a:buClr>
          <a:srgbClr val="2B91C5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80">
          <p15:clr>
            <a:srgbClr val="F26B43"/>
          </p15:clr>
        </p15:guide>
        <p15:guide id="3" pos="498">
          <p15:clr>
            <a:srgbClr val="F26B43"/>
          </p15:clr>
        </p15:guide>
        <p15:guide id="4" pos="7181">
          <p15:clr>
            <a:srgbClr val="F26B43"/>
          </p15:clr>
        </p15:guide>
        <p15:guide id="5" orient="horz">
          <p15:clr>
            <a:srgbClr val="F26B43"/>
          </p15:clr>
        </p15:guide>
        <p15:guide id="6" orient="horz" pos="4320">
          <p15:clr>
            <a:srgbClr val="F26B43"/>
          </p15:clr>
        </p15:guide>
        <p15:guide id="7" orient="horz" pos="1133">
          <p15:clr>
            <a:srgbClr val="F26B43"/>
          </p15:clr>
        </p15:guide>
        <p15:guide id="8" orient="horz" pos="380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41.wmf"/><Relationship Id="rId4" Type="http://schemas.openxmlformats.org/officeDocument/2006/relationships/image" Target="../media/image2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3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4.0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13" Type="http://schemas.openxmlformats.org/officeDocument/2006/relationships/image" Target="../media/image15.jpeg"/><Relationship Id="rId3" Type="http://schemas.openxmlformats.org/officeDocument/2006/relationships/image" Target="../media/image51.jpg"/><Relationship Id="rId7" Type="http://schemas.openxmlformats.org/officeDocument/2006/relationships/image" Target="../media/image55.jpg"/><Relationship Id="rId12" Type="http://schemas.openxmlformats.org/officeDocument/2006/relationships/image" Target="../media/image13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11" Type="http://schemas.openxmlformats.org/officeDocument/2006/relationships/image" Target="../media/image58.png"/><Relationship Id="rId5" Type="http://schemas.openxmlformats.org/officeDocument/2006/relationships/image" Target="../media/image53.png"/><Relationship Id="rId10" Type="http://schemas.openxmlformats.org/officeDocument/2006/relationships/image" Target="../media/image57.emf"/><Relationship Id="rId4" Type="http://schemas.openxmlformats.org/officeDocument/2006/relationships/image" Target="../media/image52.png"/><Relationship Id="rId9" Type="http://schemas.openxmlformats.org/officeDocument/2006/relationships/image" Target="../media/image1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emf"/><Relationship Id="rId18" Type="http://schemas.openxmlformats.org/officeDocument/2006/relationships/image" Target="../media/image76.emf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image" Target="../media/image11.emf"/><Relationship Id="rId16" Type="http://schemas.openxmlformats.org/officeDocument/2006/relationships/image" Target="../media/image74.jpe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19" Type="http://schemas.openxmlformats.org/officeDocument/2006/relationships/image" Target="../media/image77.png"/><Relationship Id="rId4" Type="http://schemas.openxmlformats.org/officeDocument/2006/relationships/image" Target="../media/image62.emf"/><Relationship Id="rId9" Type="http://schemas.openxmlformats.org/officeDocument/2006/relationships/image" Target="../media/image67.png"/><Relationship Id="rId14" Type="http://schemas.openxmlformats.org/officeDocument/2006/relationships/image" Target="../media/image7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80.emf"/><Relationship Id="rId4" Type="http://schemas.openxmlformats.org/officeDocument/2006/relationships/image" Target="../media/image79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emf"/><Relationship Id="rId5" Type="http://schemas.openxmlformats.org/officeDocument/2006/relationships/image" Target="../media/image13.jp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494D450-907B-4D71-6755-64AB4B6802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DE" sz="5400" dirty="0"/>
              <a:t>RIA simulations of ATF fuel in large and WC-</a:t>
            </a:r>
            <a:r>
              <a:rPr lang="en-DE" sz="5400" dirty="0" err="1"/>
              <a:t>SMRs</a:t>
            </a:r>
            <a:r>
              <a:rPr lang="en-DE" sz="5400" dirty="0"/>
              <a:t> by means of TRANSURANUS</a:t>
            </a:r>
            <a:endParaRPr lang="en-AR" sz="36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67D53F0-92B7-0982-644D-AB09F9676F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/>
              <a:t>Paul Van </a:t>
            </a:r>
            <a:r>
              <a:rPr lang="en-GB" u="sng" dirty="0" err="1"/>
              <a:t>Uffelen</a:t>
            </a:r>
            <a:r>
              <a:rPr lang="en-DE" dirty="0"/>
              <a:t>, </a:t>
            </a:r>
            <a:r>
              <a:rPr lang="de-DE" dirty="0"/>
              <a:t>Z. </a:t>
            </a:r>
            <a:r>
              <a:rPr lang="de-DE" dirty="0" err="1"/>
              <a:t>Soti</a:t>
            </a:r>
            <a:r>
              <a:rPr lang="de-DE" dirty="0"/>
              <a:t>, A. Schubert, P. Aragón </a:t>
            </a:r>
            <a:endParaRPr lang="en-GB" dirty="0"/>
          </a:p>
          <a:p>
            <a:r>
              <a:rPr lang="en-DE" dirty="0"/>
              <a:t>IAEA TM on ATF</a:t>
            </a:r>
            <a:r>
              <a:rPr lang="en-GB" dirty="0"/>
              <a:t>,</a:t>
            </a:r>
            <a:r>
              <a:rPr lang="en-DE" dirty="0"/>
              <a:t> Vienna</a:t>
            </a:r>
            <a:r>
              <a:rPr lang="en-GB" dirty="0"/>
              <a:t>, </a:t>
            </a:r>
            <a:r>
              <a:rPr lang="en-DE" dirty="0"/>
              <a:t>28-31 October </a:t>
            </a:r>
            <a:r>
              <a:rPr lang="en-GB" dirty="0"/>
              <a:t>202</a:t>
            </a:r>
            <a:r>
              <a:rPr lang="en-DE" dirty="0"/>
              <a:t>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305377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DC54E4-E6C9-0FFD-D4BD-7672264352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6E0FEF-9211-17F4-06E6-7EE8CAD8D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/>
        </p:blipFill>
        <p:spPr>
          <a:xfrm>
            <a:off x="4639704" y="569327"/>
            <a:ext cx="7487246" cy="5372100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CFB83-9CFF-7304-AD37-84562C8A7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575220"/>
            <a:ext cx="10263893" cy="782357"/>
          </a:xfrm>
        </p:spPr>
        <p:txBody>
          <a:bodyPr anchor="b">
            <a:normAutofit/>
          </a:bodyPr>
          <a:lstStyle/>
          <a:p>
            <a:r>
              <a:rPr lang="en-GB" dirty="0" err="1"/>
              <a:t>Nuscale</a:t>
            </a:r>
            <a:r>
              <a:rPr lang="en-GB" dirty="0"/>
              <a:t>-like core</a:t>
            </a:r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827D7756-9B45-A2BD-D593-E9B3AC4EB85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352213" y="6284913"/>
            <a:ext cx="839787" cy="296862"/>
          </a:xfrm>
          <a:prstGeom prst="rect">
            <a:avLst/>
          </a:prstGeom>
        </p:spPr>
        <p:txBody>
          <a:bodyPr/>
          <a:lstStyle/>
          <a:p>
            <a:pPr defTabSz="609585">
              <a:spcAft>
                <a:spcPts val="600"/>
              </a:spcAft>
            </a:pPr>
            <a:fld id="{4174221A-DA90-524A-8C47-8E2AE1C55F87}" type="slidenum">
              <a:rPr lang="de-DE"/>
              <a:pPr defTabSz="609585">
                <a:spcAft>
                  <a:spcPts val="600"/>
                </a:spcAft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917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08889" y="1236934"/>
            <a:ext cx="6891703" cy="4502400"/>
          </a:xfrm>
        </p:spPr>
        <p:txBody>
          <a:bodyPr/>
          <a:lstStyle/>
          <a:p>
            <a:pPr marL="228594" indent="-2285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For the multi-physics calculations we coupled 3 software packages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Serpent2 (SSS)</a:t>
            </a:r>
            <a:r>
              <a:rPr lang="en-DE" dirty="0"/>
              <a:t>: VTT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SUBCHANFLOW (SCF)</a:t>
            </a:r>
            <a:r>
              <a:rPr lang="en-DE" dirty="0"/>
              <a:t>: KIT</a:t>
            </a:r>
            <a:endParaRPr lang="en-US" dirty="0"/>
          </a:p>
          <a:p>
            <a:pPr lvl="1">
              <a:lnSpc>
                <a:spcPct val="150000"/>
              </a:lnSpc>
            </a:pPr>
            <a:r>
              <a:rPr lang="en-US" dirty="0"/>
              <a:t>TRANSURANUS (TU)</a:t>
            </a:r>
            <a:r>
              <a:rPr lang="en-DE" dirty="0"/>
              <a:t>: JRC</a:t>
            </a:r>
            <a:endParaRPr lang="en-US" dirty="0"/>
          </a:p>
          <a:p>
            <a:pPr marL="228594" indent="-2285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dirty="0"/>
              <a:t>C</a:t>
            </a:r>
            <a:r>
              <a:rPr lang="en-US" dirty="0" err="1"/>
              <a:t>oupling</a:t>
            </a:r>
            <a:r>
              <a:rPr lang="en-US" dirty="0"/>
              <a:t> was done in </a:t>
            </a:r>
            <a:r>
              <a:rPr lang="en-US" dirty="0" err="1"/>
              <a:t>ICoCo</a:t>
            </a:r>
            <a:r>
              <a:rPr lang="en-US" dirty="0"/>
              <a:t> environment of EU Salome platform</a:t>
            </a:r>
          </a:p>
          <a:p>
            <a:pPr marL="228594" indent="-2285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We used </a:t>
            </a:r>
            <a:r>
              <a:rPr lang="en-US" dirty="0" err="1"/>
              <a:t>ICoCo</a:t>
            </a:r>
            <a:r>
              <a:rPr lang="en-US" dirty="0"/>
              <a:t> interfaces and supervisor developed in </a:t>
            </a:r>
            <a:r>
              <a:rPr lang="en-US" dirty="0" err="1"/>
              <a:t>McSAFE</a:t>
            </a:r>
            <a:r>
              <a:rPr lang="en-US" dirty="0"/>
              <a:t> project </a:t>
            </a:r>
            <a:r>
              <a:rPr lang="en-DE" dirty="0"/>
              <a:t>(with HZDR,KIT) </a:t>
            </a:r>
            <a:r>
              <a:rPr lang="en-US" dirty="0"/>
              <a:t>and adjusted to needs of R</a:t>
            </a:r>
            <a:r>
              <a:rPr lang="en-DE" dirty="0"/>
              <a:t>I</a:t>
            </a:r>
            <a:r>
              <a:rPr lang="en-US" dirty="0"/>
              <a:t>A</a:t>
            </a:r>
          </a:p>
          <a:p>
            <a:pPr marL="228594" indent="-228594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dirty="0"/>
              <a:t>Simulations </a:t>
            </a:r>
            <a:r>
              <a:rPr lang="en-US" dirty="0"/>
              <a:t>done </a:t>
            </a:r>
            <a:r>
              <a:rPr lang="en-DE" dirty="0"/>
              <a:t>o</a:t>
            </a:r>
            <a:r>
              <a:rPr lang="en-US" dirty="0"/>
              <a:t>n </a:t>
            </a:r>
            <a:r>
              <a:rPr lang="en-US" dirty="0" err="1"/>
              <a:t>HPCluster</a:t>
            </a:r>
            <a:r>
              <a:rPr lang="en-US" dirty="0"/>
              <a:t> of JRC(Petten)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en-US" dirty="0"/>
              <a:t>Simulations tools for REA in </a:t>
            </a:r>
            <a:r>
              <a:rPr lang="en-US" dirty="0" err="1"/>
              <a:t>Nuscale</a:t>
            </a:r>
            <a:r>
              <a:rPr lang="en-US" dirty="0"/>
              <a:t>-like core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r>
              <a:rPr lang="en-US" dirty="0"/>
              <a:t>IAEA </a:t>
            </a:r>
            <a:r>
              <a:rPr lang="en-DE" dirty="0"/>
              <a:t>TM</a:t>
            </a:r>
            <a:r>
              <a:rPr lang="en-US" dirty="0"/>
              <a:t>. EVT2404561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4174221A-DA90-524A-8C47-8E2AE1C55F87}" type="slidenum">
              <a:rPr lang="de-DE"/>
              <a:pPr defTabSz="609585"/>
              <a:t>11</a:t>
            </a:fld>
            <a:endParaRPr lang="de-DE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65E62-A971-6A04-CEB5-827692130A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8223" y="1759908"/>
            <a:ext cx="5364888" cy="361378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784529" y="5554668"/>
            <a:ext cx="45109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Zsolt et al</a:t>
            </a:r>
            <a:r>
              <a:rPr lang="en-DE" sz="1200" dirty="0"/>
              <a:t>, </a:t>
            </a:r>
            <a:r>
              <a:rPr lang="en-US" sz="1200" dirty="0"/>
              <a:t>Nuclear Engineering and Design 441 (2025) 114183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42857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48C97-3399-193A-E33A-E8B53CD5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183" y="322607"/>
            <a:ext cx="11305035" cy="616517"/>
          </a:xfrm>
        </p:spPr>
        <p:txBody>
          <a:bodyPr>
            <a:noAutofit/>
          </a:bodyPr>
          <a:lstStyle/>
          <a:p>
            <a:r>
              <a:rPr lang="en-DE" dirty="0"/>
              <a:t>Effect of ATF on fuel temperatures during RIA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158BF-C902-4174-6850-7CC7CDD72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32" y="2119053"/>
            <a:ext cx="2765866" cy="3140041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C64F1A7-6111-EAC8-4940-1CA3758928C9}"/>
              </a:ext>
            </a:extLst>
          </p:cNvPr>
          <p:cNvCxnSpPr/>
          <p:nvPr/>
        </p:nvCxnSpPr>
        <p:spPr>
          <a:xfrm flipV="1">
            <a:off x="2020621" y="2951980"/>
            <a:ext cx="2259106" cy="65621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278A8C-DF26-64AD-B02F-089335BD4D28}"/>
              </a:ext>
            </a:extLst>
          </p:cNvPr>
          <p:cNvCxnSpPr/>
          <p:nvPr/>
        </p:nvCxnSpPr>
        <p:spPr>
          <a:xfrm>
            <a:off x="2076201" y="3609987"/>
            <a:ext cx="2203526" cy="37472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8787212-21A1-2B0D-C4AF-179E59BBA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559" y="1081460"/>
            <a:ext cx="3435411" cy="2764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50FAE7-D3C1-1714-4B28-3132D3C9A686}"/>
              </a:ext>
            </a:extLst>
          </p:cNvPr>
          <p:cNvSpPr txBox="1"/>
          <p:nvPr/>
        </p:nvSpPr>
        <p:spPr>
          <a:xfrm>
            <a:off x="4649434" y="1366131"/>
            <a:ext cx="1151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Serpent (SSS)</a:t>
            </a:r>
          </a:p>
        </p:txBody>
      </p:sp>
      <p:pic>
        <p:nvPicPr>
          <p:cNvPr id="10" name="Content Placeholder 4">
            <a:extLst>
              <a:ext uri="{FF2B5EF4-FFF2-40B4-BE49-F238E27FC236}">
                <a16:creationId xmlns:a16="http://schemas.microsoft.com/office/drawing/2014/main" id="{07C6E8B4-23CC-A3DB-B7C2-D367B7C861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227" y="3730857"/>
            <a:ext cx="3628219" cy="26476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AFB074-F30A-A625-FEDC-A94C3464D338}"/>
              </a:ext>
            </a:extLst>
          </p:cNvPr>
          <p:cNvSpPr txBox="1"/>
          <p:nvPr/>
        </p:nvSpPr>
        <p:spPr>
          <a:xfrm>
            <a:off x="4602967" y="3795394"/>
            <a:ext cx="16546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sz="1400" dirty="0"/>
              <a:t>TRANSURANUS (TU)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5E5A24-30C0-90B6-E81A-3A05E9482D9C}"/>
              </a:ext>
            </a:extLst>
          </p:cNvPr>
          <p:cNvSpPr txBox="1"/>
          <p:nvPr/>
        </p:nvSpPr>
        <p:spPr>
          <a:xfrm>
            <a:off x="8132307" y="3137944"/>
            <a:ext cx="370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400" noProof="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2400" noProof="0" dirty="0"/>
              <a:t>High-fidelity simulation recommended for ATF</a:t>
            </a:r>
            <a:r>
              <a:rPr lang="en-DE" sz="2400" noProof="0" dirty="0"/>
              <a:t> in water cooled SMR</a:t>
            </a:r>
            <a:endParaRPr lang="en-GB" sz="2400" noProof="0" dirty="0"/>
          </a:p>
        </p:txBody>
      </p:sp>
    </p:spTree>
    <p:extLst>
      <p:ext uri="{BB962C8B-B14F-4D97-AF65-F5344CB8AC3E}">
        <p14:creationId xmlns:p14="http://schemas.microsoft.com/office/powerpoint/2010/main" val="165977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175" y="1599340"/>
            <a:ext cx="5399315" cy="4403881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58573" y="1499483"/>
            <a:ext cx="5567867" cy="450373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0"/>
          </p:nvPr>
        </p:nvSpPr>
        <p:spPr>
          <a:xfrm>
            <a:off x="528000" y="285371"/>
            <a:ext cx="9598824" cy="900375"/>
          </a:xfrm>
        </p:spPr>
        <p:txBody>
          <a:bodyPr/>
          <a:lstStyle/>
          <a:p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Warning: simulate ATF with same power pulse as UO</a:t>
            </a:r>
            <a:r>
              <a:rPr lang="en-GB" baseline="-25000" dirty="0">
                <a:solidFill>
                  <a:schemeClr val="accent2">
                    <a:lumMod val="50000"/>
                  </a:schemeClr>
                </a:solidFill>
              </a:rPr>
              <a:t>2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fuel during a RIA may be misleading (</a:t>
            </a:r>
            <a:r>
              <a:rPr lang="en-GB" dirty="0" err="1">
                <a:solidFill>
                  <a:schemeClr val="accent2">
                    <a:lumMod val="50000"/>
                  </a:schemeClr>
                </a:solidFill>
              </a:rPr>
              <a:t>e.g</a:t>
            </a:r>
            <a:r>
              <a:rPr lang="en-GB" dirty="0">
                <a:solidFill>
                  <a:schemeClr val="accent2">
                    <a:lumMod val="50000"/>
                  </a:schemeClr>
                </a:solidFill>
              </a:rPr>
              <a:t> Liu et al with CAMPUS code)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4174221A-DA90-524A-8C47-8E2AE1C55F87}" type="slidenum">
              <a:rPr lang="de-DE"/>
              <a:pPr defTabSz="609585"/>
              <a:t>13</a:t>
            </a:fld>
            <a:endParaRPr lang="de-DE" dirty="0"/>
          </a:p>
        </p:txBody>
      </p:sp>
      <p:sp>
        <p:nvSpPr>
          <p:cNvPr id="9" name="TextBox 8"/>
          <p:cNvSpPr txBox="1"/>
          <p:nvPr/>
        </p:nvSpPr>
        <p:spPr>
          <a:xfrm>
            <a:off x="1795749" y="1550628"/>
            <a:ext cx="44823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en-US" sz="1600" dirty="0">
                <a:solidFill>
                  <a:srgbClr val="000000"/>
                </a:solidFill>
                <a:latin typeface="Arial" panose="020B0604020202020204"/>
              </a:rPr>
              <a:t>Progress in Nuclear Energy 159 (2023) 104648</a:t>
            </a:r>
            <a:endParaRPr lang="en-GB" sz="1600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71518" y="3627153"/>
            <a:ext cx="5765361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defTabSz="609585"/>
            <a:r>
              <a:rPr lang="en-GB" sz="2400" dirty="0">
                <a:solidFill>
                  <a:srgbClr val="FF0000"/>
                </a:solidFill>
                <a:latin typeface="Arial" panose="020B0604020202020204"/>
              </a:rPr>
              <a:t>Melting in U</a:t>
            </a:r>
            <a:r>
              <a:rPr lang="en-GB" sz="2400" baseline="-25000" dirty="0">
                <a:solidFill>
                  <a:srgbClr val="FF0000"/>
                </a:solidFill>
                <a:latin typeface="Arial" panose="020B0604020202020204"/>
              </a:rPr>
              <a:t>3</a:t>
            </a:r>
            <a:r>
              <a:rPr lang="en-GB" sz="2400" dirty="0">
                <a:solidFill>
                  <a:srgbClr val="FF0000"/>
                </a:solidFill>
                <a:latin typeface="Arial" panose="020B0604020202020204"/>
              </a:rPr>
              <a:t>Si</a:t>
            </a:r>
            <a:r>
              <a:rPr lang="en-GB" sz="2400" baseline="-25000" dirty="0">
                <a:solidFill>
                  <a:srgbClr val="FF0000"/>
                </a:solidFill>
                <a:latin typeface="Arial" panose="020B0604020202020204"/>
              </a:rPr>
              <a:t>2</a:t>
            </a:r>
            <a:r>
              <a:rPr lang="en-GB" sz="2400" dirty="0">
                <a:solidFill>
                  <a:srgbClr val="FF0000"/>
                </a:solidFill>
                <a:latin typeface="Arial" panose="020B0604020202020204"/>
              </a:rPr>
              <a:t> fuel in pellet periphery </a:t>
            </a:r>
          </a:p>
          <a:p>
            <a:pPr defTabSz="609585"/>
            <a:r>
              <a:rPr lang="en-GB" sz="2400" dirty="0">
                <a:solidFill>
                  <a:srgbClr val="FF0000"/>
                </a:solidFill>
                <a:latin typeface="Arial" panose="020B0604020202020204"/>
              </a:rPr>
              <a:t>during RIA may not happen due to lower </a:t>
            </a:r>
          </a:p>
          <a:p>
            <a:pPr defTabSz="609585"/>
            <a:r>
              <a:rPr lang="en-GB" sz="2400" dirty="0">
                <a:solidFill>
                  <a:srgbClr val="FF0000"/>
                </a:solidFill>
                <a:latin typeface="Arial" panose="020B0604020202020204"/>
              </a:rPr>
              <a:t>power peak in ATF</a:t>
            </a:r>
          </a:p>
        </p:txBody>
      </p:sp>
    </p:spTree>
    <p:extLst>
      <p:ext uri="{BB962C8B-B14F-4D97-AF65-F5344CB8AC3E}">
        <p14:creationId xmlns:p14="http://schemas.microsoft.com/office/powerpoint/2010/main" val="2557164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14648-93FC-B0E5-4241-5FC12CD01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D6EC1C-8E99-4089-481A-649999FADFB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DE" sz="2000" dirty="0">
                <a:solidFill>
                  <a:schemeClr val="bg2">
                    <a:lumMod val="75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DE" sz="2000" dirty="0">
                <a:solidFill>
                  <a:schemeClr val="bg2">
                    <a:lumMod val="75000"/>
                  </a:schemeClr>
                </a:solidFill>
              </a:rPr>
              <a:t>ATF properties in TRANSURANUS</a:t>
            </a:r>
          </a:p>
          <a:p>
            <a:pPr>
              <a:lnSpc>
                <a:spcPct val="150000"/>
              </a:lnSpc>
            </a:pPr>
            <a:r>
              <a:rPr lang="en-DE" sz="2000" dirty="0"/>
              <a:t>Case selection</a:t>
            </a:r>
          </a:p>
          <a:p>
            <a:pPr lvl="1">
              <a:lnSpc>
                <a:spcPct val="150000"/>
              </a:lnSpc>
            </a:pPr>
            <a:r>
              <a:rPr lang="en-DE" sz="1800" dirty="0">
                <a:solidFill>
                  <a:schemeClr val="bg2">
                    <a:lumMod val="75000"/>
                  </a:schemeClr>
                </a:solidFill>
              </a:rPr>
              <a:t>RIA simulation in PWR: </a:t>
            </a:r>
            <a:r>
              <a:rPr lang="en-DE" sz="1800" dirty="0" err="1">
                <a:solidFill>
                  <a:schemeClr val="bg2">
                    <a:lumMod val="75000"/>
                  </a:schemeClr>
                </a:solidFill>
              </a:rPr>
              <a:t>Nuscale</a:t>
            </a:r>
            <a:r>
              <a:rPr lang="en-DE" sz="1800" dirty="0">
                <a:solidFill>
                  <a:schemeClr val="bg2">
                    <a:lumMod val="75000"/>
                  </a:schemeClr>
                </a:solidFill>
              </a:rPr>
              <a:t>-like WC-SMR of </a:t>
            </a:r>
            <a:r>
              <a:rPr lang="en-DE" sz="1800" dirty="0" err="1">
                <a:solidFill>
                  <a:schemeClr val="bg2">
                    <a:lumMod val="75000"/>
                  </a:schemeClr>
                </a:solidFill>
              </a:rPr>
              <a:t>McSAFER</a:t>
            </a:r>
            <a:r>
              <a:rPr lang="en-DE" sz="1800" dirty="0">
                <a:solidFill>
                  <a:schemeClr val="bg2">
                    <a:lumMod val="75000"/>
                  </a:schemeClr>
                </a:solidFill>
              </a:rPr>
              <a:t> project</a:t>
            </a:r>
          </a:p>
          <a:p>
            <a:pPr lvl="1">
              <a:lnSpc>
                <a:spcPct val="150000"/>
              </a:lnSpc>
            </a:pPr>
            <a:r>
              <a:rPr lang="en-DE" sz="1800" dirty="0"/>
              <a:t>RIA simulation in BWR: FK1 case of </a:t>
            </a:r>
            <a:r>
              <a:rPr lang="en-DE" sz="1800" dirty="0" err="1"/>
              <a:t>Fumex</a:t>
            </a:r>
            <a:r>
              <a:rPr lang="en-DE" sz="1800" dirty="0"/>
              <a:t>-III CRP (IFPE)</a:t>
            </a:r>
          </a:p>
          <a:p>
            <a:pPr>
              <a:lnSpc>
                <a:spcPct val="150000"/>
              </a:lnSpc>
            </a:pPr>
            <a:r>
              <a:rPr lang="en-DE" sz="2000" dirty="0">
                <a:solidFill>
                  <a:schemeClr val="bg2">
                    <a:lumMod val="75000"/>
                  </a:schemeClr>
                </a:solidFill>
              </a:rPr>
              <a:t>Conclusions and perspectives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BFCF361-9A5A-E234-30F0-E21F39B6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4103390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6BC99C66-32C3-DBE5-A82B-B79AB6109E9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8967065" y="4797116"/>
            <a:ext cx="3016988" cy="1249672"/>
          </a:xfrm>
        </p:spPr>
        <p:txBody>
          <a:bodyPr/>
          <a:lstStyle/>
          <a:p>
            <a:pPr marL="9425" indent="0">
              <a:buNone/>
            </a:pPr>
            <a:r>
              <a:rPr lang="en-DE" dirty="0"/>
              <a:t>RIA test in NSSR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97F084F-BDBD-AB7B-1844-1058D7FDE7B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5405159" y="4800851"/>
            <a:ext cx="3016988" cy="1249672"/>
          </a:xfrm>
        </p:spPr>
        <p:txBody>
          <a:bodyPr>
            <a:normAutofit/>
          </a:bodyPr>
          <a:lstStyle/>
          <a:p>
            <a:pPr marL="9425" indent="0">
              <a:buNone/>
            </a:pPr>
            <a:r>
              <a:rPr lang="en-DE" dirty="0"/>
              <a:t>Base irradiated in Fukushima 1</a:t>
            </a:r>
          </a:p>
          <a:p>
            <a:pPr marL="9425" indent="0">
              <a:buNone/>
            </a:pPr>
            <a:endParaRPr lang="en-D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666BA0-6A4A-523C-AAAA-A9B25E377E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pPr marL="9425" indent="0" algn="l">
              <a:buNone/>
            </a:pPr>
            <a:r>
              <a:rPr lang="en-US" dirty="0"/>
              <a:t>Refabricated </a:t>
            </a:r>
            <a:r>
              <a:rPr lang="en-DE" dirty="0"/>
              <a:t>BWR </a:t>
            </a:r>
            <a:r>
              <a:rPr lang="en-US" dirty="0"/>
              <a:t>fuel rods</a:t>
            </a:r>
            <a:endParaRPr lang="en-DE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ADF55F-1F43-E234-243A-3C417CD58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DE" dirty="0"/>
              <a:t>FK1 case of FUMEX-III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2EB889BC-9487-6C90-175F-2987A0B4D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712" y="1917869"/>
            <a:ext cx="3713883" cy="254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269F80-9E46-81CB-A2BF-08C82A96C8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4" y="1847850"/>
            <a:ext cx="4871346" cy="290622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69BDC7F-4C50-143B-EC6C-4A6F998E15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533" y="14928"/>
            <a:ext cx="1909665" cy="951470"/>
          </a:xfrm>
          <a:prstGeom prst="rect">
            <a:avLst/>
          </a:prstGeom>
        </p:spPr>
      </p:pic>
      <p:pic>
        <p:nvPicPr>
          <p:cNvPr id="30" name="Content Placeholder 6">
            <a:extLst>
              <a:ext uri="{FF2B5EF4-FFF2-40B4-BE49-F238E27FC236}">
                <a16:creationId xmlns:a16="http://schemas.microsoft.com/office/drawing/2014/main" id="{BA99A636-3995-8637-F6EB-540D7FEA3A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7233" y="1769763"/>
            <a:ext cx="3651489" cy="279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6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3694A-B400-35D7-E39B-755E82BDA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673BCD65-5D00-78ED-156B-76492E211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06353" y="1357577"/>
            <a:ext cx="6744476" cy="493122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856DE2-4C65-1A52-843C-14258E9225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Coolant T during RIA</a:t>
            </a:r>
          </a:p>
        </p:txBody>
      </p:sp>
    </p:spTree>
    <p:extLst>
      <p:ext uri="{BB962C8B-B14F-4D97-AF65-F5344CB8AC3E}">
        <p14:creationId xmlns:p14="http://schemas.microsoft.com/office/powerpoint/2010/main" val="4223295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2ABFA40-2EC8-0DC2-2DC7-BECD812F48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07654" y="1825625"/>
            <a:ext cx="5586218" cy="41703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258A6D9-B32F-03AE-97FA-9D584316D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Temperature in standard fuel during RIA</a:t>
            </a:r>
          </a:p>
        </p:txBody>
      </p:sp>
    </p:spTree>
    <p:extLst>
      <p:ext uri="{BB962C8B-B14F-4D97-AF65-F5344CB8AC3E}">
        <p14:creationId xmlns:p14="http://schemas.microsoft.com/office/powerpoint/2010/main" val="1789053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C9A76B4-94D2-4225-E807-8188D3D1D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4105" y="1426464"/>
            <a:ext cx="6477627" cy="4745735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74ED6E1-1E78-F2B3-873A-DB99CC1DC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Melting achieved in U</a:t>
            </a:r>
            <a:r>
              <a:rPr lang="en-DE" baseline="-25000" dirty="0"/>
              <a:t>3</a:t>
            </a:r>
            <a:r>
              <a:rPr lang="en-DE" dirty="0"/>
              <a:t>Si</a:t>
            </a:r>
            <a:r>
              <a:rPr lang="en-DE" baseline="-25000" dirty="0"/>
              <a:t>2</a:t>
            </a:r>
            <a:r>
              <a:rPr lang="en-DE" dirty="0"/>
              <a:t> fuel, assuming peak power of oxide fuel </a:t>
            </a:r>
          </a:p>
        </p:txBody>
      </p:sp>
    </p:spTree>
    <p:extLst>
      <p:ext uri="{BB962C8B-B14F-4D97-AF65-F5344CB8AC3E}">
        <p14:creationId xmlns:p14="http://schemas.microsoft.com/office/powerpoint/2010/main" val="1513787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CB228D-76DE-A673-4856-85B130358A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5781" y="1474753"/>
            <a:ext cx="6070876" cy="480802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51D10C1-EDAA-AE30-EF14-947C5F13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Evolution of radial T in ATF during RIA of FK1</a:t>
            </a:r>
          </a:p>
        </p:txBody>
      </p:sp>
    </p:spTree>
    <p:extLst>
      <p:ext uri="{BB962C8B-B14F-4D97-AF65-F5344CB8AC3E}">
        <p14:creationId xmlns:p14="http://schemas.microsoft.com/office/powerpoint/2010/main" val="16365197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57E8F7-1288-C74C-E2CD-447CFB7C07F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DE" sz="2000" dirty="0"/>
              <a:t>Introduction</a:t>
            </a:r>
          </a:p>
          <a:p>
            <a:pPr>
              <a:lnSpc>
                <a:spcPct val="150000"/>
              </a:lnSpc>
            </a:pPr>
            <a:r>
              <a:rPr lang="en-DE" sz="2000" dirty="0"/>
              <a:t>ATF properties in TRANSURANUS</a:t>
            </a:r>
          </a:p>
          <a:p>
            <a:pPr>
              <a:lnSpc>
                <a:spcPct val="150000"/>
              </a:lnSpc>
            </a:pPr>
            <a:r>
              <a:rPr lang="en-DE" sz="2000" dirty="0"/>
              <a:t>Case selection</a:t>
            </a:r>
          </a:p>
          <a:p>
            <a:pPr lvl="1">
              <a:lnSpc>
                <a:spcPct val="150000"/>
              </a:lnSpc>
            </a:pPr>
            <a:r>
              <a:rPr lang="en-DE" sz="1800" dirty="0"/>
              <a:t>RIA simulation in PWR: </a:t>
            </a:r>
            <a:r>
              <a:rPr lang="en-DE" sz="1800" dirty="0" err="1"/>
              <a:t>Nuscale</a:t>
            </a:r>
            <a:r>
              <a:rPr lang="en-DE" sz="1800" dirty="0"/>
              <a:t>-like WC-SMR of </a:t>
            </a:r>
            <a:r>
              <a:rPr lang="en-DE" sz="1800" dirty="0" err="1"/>
              <a:t>McSAFER</a:t>
            </a:r>
            <a:r>
              <a:rPr lang="en-DE" sz="1800" dirty="0"/>
              <a:t> project</a:t>
            </a:r>
          </a:p>
          <a:p>
            <a:pPr lvl="1">
              <a:lnSpc>
                <a:spcPct val="150000"/>
              </a:lnSpc>
            </a:pPr>
            <a:r>
              <a:rPr lang="en-DE" sz="1800" dirty="0"/>
              <a:t>RIA simulation in BWR: FK1 case of </a:t>
            </a:r>
            <a:r>
              <a:rPr lang="en-DE" sz="1800" dirty="0" err="1"/>
              <a:t>Fumex</a:t>
            </a:r>
            <a:r>
              <a:rPr lang="en-DE" sz="1800" dirty="0"/>
              <a:t>-III CRP (IFPE)</a:t>
            </a:r>
          </a:p>
          <a:p>
            <a:pPr>
              <a:lnSpc>
                <a:spcPct val="150000"/>
              </a:lnSpc>
            </a:pPr>
            <a:r>
              <a:rPr lang="en-DE" sz="2000" dirty="0"/>
              <a:t>Conclusions and perspectives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A618A2-AB6C-6D32-14D5-42854ED09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9356190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CB5430-A8F0-E8FB-FA15-F0BCD3951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587" y="1569193"/>
            <a:ext cx="6520356" cy="471358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BF5195C-56FE-BE6F-5414-47B70A267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Fuel centre T during RIA</a:t>
            </a:r>
          </a:p>
        </p:txBody>
      </p:sp>
    </p:spTree>
    <p:extLst>
      <p:ext uri="{BB962C8B-B14F-4D97-AF65-F5344CB8AC3E}">
        <p14:creationId xmlns:p14="http://schemas.microsoft.com/office/powerpoint/2010/main" val="18926695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79E127-90C9-C78B-5BE8-1CFD313023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0202" y="1456945"/>
            <a:ext cx="6348855" cy="4825836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140461-0AEE-25AD-5E80-AE76AD1C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Gap size during RIA (slice 3) </a:t>
            </a:r>
          </a:p>
        </p:txBody>
      </p:sp>
    </p:spTree>
    <p:extLst>
      <p:ext uri="{BB962C8B-B14F-4D97-AF65-F5344CB8AC3E}">
        <p14:creationId xmlns:p14="http://schemas.microsoft.com/office/powerpoint/2010/main" val="318079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8EB6BDC-1780-DDEE-E95F-8E5ED1887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7154" y="1825624"/>
            <a:ext cx="10854732" cy="4170363"/>
          </a:xfrm>
        </p:spPr>
        <p:txBody>
          <a:bodyPr/>
          <a:lstStyle/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dirty="0"/>
              <a:t>I</a:t>
            </a:r>
            <a:r>
              <a:rPr lang="de-DE" dirty="0"/>
              <a:t>m</a:t>
            </a:r>
            <a:r>
              <a:rPr lang="en-DE" dirty="0" err="1"/>
              <a:t>plemented</a:t>
            </a:r>
            <a:r>
              <a:rPr lang="en-DE" dirty="0"/>
              <a:t> and tested successfully a variety of ATF properties in TRANSURANUS in collaboration with </a:t>
            </a:r>
            <a:r>
              <a:rPr lang="de-DE" dirty="0" err="1"/>
              <a:t>th</a:t>
            </a:r>
            <a:r>
              <a:rPr lang="en-DE" dirty="0"/>
              <a:t>e large user community, and support from Euratom projects (Il Trovatore, </a:t>
            </a:r>
            <a:r>
              <a:rPr lang="en-DE" dirty="0" err="1"/>
              <a:t>OperaHPC</a:t>
            </a:r>
            <a:r>
              <a:rPr lang="en-DE" dirty="0"/>
              <a:t>, APIS, etc.)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dirty="0"/>
              <a:t>P</a:t>
            </a:r>
            <a:r>
              <a:rPr lang="de-DE" dirty="0"/>
              <a:t>o</a:t>
            </a:r>
            <a:r>
              <a:rPr lang="en-DE" dirty="0" err="1"/>
              <a:t>inted</a:t>
            </a:r>
            <a:r>
              <a:rPr lang="en-DE" dirty="0"/>
              <a:t> out need for careful safety analysis (e.g. </a:t>
            </a:r>
            <a:r>
              <a:rPr lang="de-DE" dirty="0"/>
              <a:t>M</a:t>
            </a:r>
            <a:r>
              <a:rPr lang="en-DE" dirty="0" err="1"/>
              <a:t>elting</a:t>
            </a:r>
            <a:r>
              <a:rPr lang="en-DE" dirty="0"/>
              <a:t> in ATF))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DE" dirty="0"/>
              <a:t>High-</a:t>
            </a:r>
            <a:r>
              <a:rPr lang="en-DE" dirty="0" err="1"/>
              <a:t>fidel</a:t>
            </a:r>
            <a:r>
              <a:rPr lang="de-DE" dirty="0"/>
              <a:t>i</a:t>
            </a:r>
            <a:r>
              <a:rPr lang="en-DE" dirty="0"/>
              <a:t>ty coupling of codes proved useful for SMR/AMR, especially where few data are available</a:t>
            </a:r>
          </a:p>
          <a:p>
            <a:pPr marL="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D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5495C55-459F-1DB1-06CF-91E4CBCD6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37266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666F24-74AD-F8A6-F4D8-64C22651A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41BA97E-5292-D75D-1D44-DF052426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7557" y="2005508"/>
            <a:ext cx="5197939" cy="4170363"/>
          </a:xfrm>
        </p:spPr>
        <p:txBody>
          <a:bodyPr>
            <a:normAutofit fontScale="62500" lnSpcReduction="2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EU-SMR-LFR project (Ansaldo </a:t>
            </a:r>
            <a:r>
              <a:rPr lang="en-US" sz="2400" dirty="0" err="1"/>
              <a:t>Nucleare</a:t>
            </a:r>
            <a:r>
              <a:rPr lang="en-US" sz="2400" dirty="0"/>
              <a:t>, </a:t>
            </a:r>
            <a:r>
              <a:rPr lang="en-US" sz="2400" dirty="0">
                <a:solidFill>
                  <a:schemeClr val="tx2"/>
                </a:solidFill>
              </a:rPr>
              <a:t>SCK-CEN, ENEA, RATEN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CityHeat</a:t>
            </a:r>
            <a:r>
              <a:rPr lang="en-US" sz="2400" dirty="0"/>
              <a:t> project (</a:t>
            </a:r>
            <a:r>
              <a:rPr lang="en-US" sz="2400" dirty="0" err="1">
                <a:solidFill>
                  <a:schemeClr val="tx2"/>
                </a:solidFill>
              </a:rPr>
              <a:t>Calogena</a:t>
            </a:r>
            <a:r>
              <a:rPr lang="en-US" sz="2400" dirty="0"/>
              <a:t>, Steady Energy)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Project Quantum (Last Energy)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European LFR AS Project (</a:t>
            </a:r>
            <a:r>
              <a:rPr lang="en-US" sz="2400" dirty="0">
                <a:solidFill>
                  <a:schemeClr val="tx2"/>
                </a:solidFill>
              </a:rPr>
              <a:t>newcleo</a:t>
            </a:r>
            <a:r>
              <a:rPr lang="en-US" sz="2400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Nuward</a:t>
            </a:r>
            <a:r>
              <a:rPr lang="en-US" sz="2400" dirty="0"/>
              <a:t> (EDF)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European BWRX-300 SMR (OSGE)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Rolls-Royce SMR (</a:t>
            </a:r>
            <a:r>
              <a:rPr lang="en-US" sz="2400" dirty="0">
                <a:solidFill>
                  <a:schemeClr val="accent4"/>
                </a:solidFill>
              </a:rPr>
              <a:t>Rolls-Royce</a:t>
            </a:r>
            <a:r>
              <a:rPr lang="en-US" sz="2400" dirty="0"/>
              <a:t> SMR Ltd)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err="1"/>
              <a:t>NuScale</a:t>
            </a:r>
            <a:r>
              <a:rPr lang="en-US" sz="2400" dirty="0"/>
              <a:t> VOYGR™ SMR (</a:t>
            </a:r>
            <a:r>
              <a:rPr lang="en-US" sz="2400" dirty="0">
                <a:solidFill>
                  <a:schemeClr val="accent4"/>
                </a:solidFill>
              </a:rPr>
              <a:t>RoPower</a:t>
            </a:r>
            <a:r>
              <a:rPr lang="en-US" sz="2400" dirty="0"/>
              <a:t> Nuclear S.A)</a:t>
            </a:r>
            <a:endParaRPr lang="en-DE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Thorizon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 One project (</a:t>
            </a:r>
            <a:r>
              <a:rPr lang="en-US" sz="2400" dirty="0" err="1">
                <a:solidFill>
                  <a:schemeClr val="bg2">
                    <a:lumMod val="50000"/>
                  </a:schemeClr>
                </a:solidFill>
              </a:rPr>
              <a:t>Thorizon</a:t>
            </a:r>
            <a:r>
              <a:rPr lang="en-US" sz="2400" dirty="0">
                <a:solidFill>
                  <a:schemeClr val="bg2">
                    <a:lumMod val="50000"/>
                  </a:schemeClr>
                </a:solidFill>
              </a:rPr>
              <a:t>) 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E2A548C-A3CA-4316-83B0-CA2CFF6E9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722" y="575220"/>
            <a:ext cx="10687878" cy="782357"/>
          </a:xfrm>
        </p:spPr>
        <p:txBody>
          <a:bodyPr vert="horz" lIns="91440" tIns="45720" rIns="91440" bIns="0" rtlCol="0" anchor="b" anchorCtr="0">
            <a:noAutofit/>
          </a:bodyPr>
          <a:lstStyle/>
          <a:p>
            <a:r>
              <a:rPr lang="en-DE" dirty="0"/>
              <a:t>Perspectives</a:t>
            </a:r>
            <a:br>
              <a:rPr lang="en-DE" dirty="0"/>
            </a:br>
            <a:r>
              <a:rPr lang="en-DE" dirty="0"/>
              <a:t>Direct support TRANSURANUS for SMR/AMRs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9A3AF85-6217-A164-2315-05BE5443A96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7024687" y="2005508"/>
            <a:ext cx="4293974" cy="4170363"/>
          </a:xfrm>
        </p:spPr>
        <p:txBody>
          <a:bodyPr>
            <a:normAutofit/>
          </a:bodyPr>
          <a:lstStyle/>
          <a:p>
            <a:r>
              <a:rPr lang="en-GB" sz="1800" dirty="0"/>
              <a:t>SEALER (</a:t>
            </a:r>
            <a:r>
              <a:rPr lang="en-GB" sz="1800" dirty="0" err="1">
                <a:solidFill>
                  <a:schemeClr val="tx2"/>
                </a:solidFill>
              </a:rPr>
              <a:t>Blykalla</a:t>
            </a:r>
            <a:r>
              <a:rPr lang="en-GB" sz="1800" dirty="0"/>
              <a:t>)</a:t>
            </a:r>
          </a:p>
          <a:p>
            <a:r>
              <a:rPr lang="en-DE" sz="1800" dirty="0" err="1">
                <a:solidFill>
                  <a:schemeClr val="tx2"/>
                </a:solidFill>
              </a:rPr>
              <a:t>Hexana</a:t>
            </a:r>
            <a:r>
              <a:rPr lang="en-DE" sz="1800" dirty="0"/>
              <a:t> </a:t>
            </a:r>
            <a:endParaRPr lang="en-GB" sz="1800" dirty="0"/>
          </a:p>
          <a:p>
            <a:r>
              <a:rPr lang="en-DE" sz="1800" dirty="0" err="1">
                <a:solidFill>
                  <a:schemeClr val="tx2"/>
                </a:solidFill>
              </a:rPr>
              <a:t>Tractebel</a:t>
            </a:r>
            <a:endParaRPr lang="en-DE" sz="1800" dirty="0">
              <a:solidFill>
                <a:schemeClr val="tx2"/>
              </a:solidFill>
            </a:endParaRPr>
          </a:p>
          <a:p>
            <a:r>
              <a:rPr lang="en-GB" sz="1800" dirty="0"/>
              <a:t>SOLO (</a:t>
            </a:r>
            <a:r>
              <a:rPr lang="en-DE" sz="1800" dirty="0">
                <a:solidFill>
                  <a:schemeClr val="accent4"/>
                </a:solidFill>
              </a:rPr>
              <a:t>Terra Innovatum</a:t>
            </a:r>
            <a:r>
              <a:rPr lang="en-GB" sz="1800" dirty="0"/>
              <a:t>)</a:t>
            </a:r>
            <a:endParaRPr lang="en-DE" sz="1800" dirty="0"/>
          </a:p>
          <a:p>
            <a:r>
              <a:rPr lang="en-GB" sz="1800" dirty="0">
                <a:solidFill>
                  <a:schemeClr val="tx2"/>
                </a:solidFill>
              </a:rPr>
              <a:t>MYRRHA (SCK-CEN)</a:t>
            </a:r>
          </a:p>
          <a:p>
            <a:endParaRPr lang="en-DE" sz="1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736539-FBA8-AF1D-C3A2-3AB7C348962B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970722" y="1460729"/>
            <a:ext cx="5184775" cy="7064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DE" sz="2000" dirty="0"/>
              <a:t>Projects identified so far by IA </a:t>
            </a:r>
            <a:r>
              <a:rPr lang="en-DE" sz="2000" dirty="0" err="1"/>
              <a:t>SMRs</a:t>
            </a:r>
            <a:endParaRPr lang="en-DE" sz="2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3B5C01-B39A-5C0D-9154-6F1E952E461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7024688" y="1460729"/>
            <a:ext cx="5167312" cy="70643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DE" sz="2000" dirty="0"/>
              <a:t>Other advanced reactor projects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2EE822-F8FE-217D-1A64-39BEAF08D134}"/>
              </a:ext>
            </a:extLst>
          </p:cNvPr>
          <p:cNvSpPr txBox="1"/>
          <p:nvPr/>
        </p:nvSpPr>
        <p:spPr>
          <a:xfrm>
            <a:off x="7024686" y="5043978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chemeClr val="tx2"/>
                </a:solidFill>
              </a:rPr>
              <a:t>TRANSURANUS license</a:t>
            </a:r>
          </a:p>
          <a:p>
            <a:r>
              <a:rPr lang="de-DE" dirty="0">
                <a:solidFill>
                  <a:schemeClr val="accent4"/>
                </a:solidFill>
              </a:rPr>
              <a:t>U</a:t>
            </a:r>
            <a:r>
              <a:rPr lang="en-DE" dirty="0" err="1">
                <a:solidFill>
                  <a:schemeClr val="accent4"/>
                </a:solidFill>
              </a:rPr>
              <a:t>nder</a:t>
            </a:r>
            <a:r>
              <a:rPr lang="en-DE" dirty="0">
                <a:solidFill>
                  <a:schemeClr val="accent4"/>
                </a:solidFill>
              </a:rPr>
              <a:t> discussion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0EC4DE-DA94-F179-DB78-6CABEACE9673}"/>
              </a:ext>
            </a:extLst>
          </p:cNvPr>
          <p:cNvSpPr txBox="1"/>
          <p:nvPr/>
        </p:nvSpPr>
        <p:spPr>
          <a:xfrm>
            <a:off x="957557" y="6176733"/>
            <a:ext cx="8542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2000" noProof="0" dirty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US" sz="2000" dirty="0"/>
              <a:t>JRC directly supports projects and Technical Working groups of IA SMR</a:t>
            </a:r>
          </a:p>
        </p:txBody>
      </p:sp>
    </p:spTree>
    <p:extLst>
      <p:ext uri="{BB962C8B-B14F-4D97-AF65-F5344CB8AC3E}">
        <p14:creationId xmlns:p14="http://schemas.microsoft.com/office/powerpoint/2010/main" val="210217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800" dirty="0"/>
              <a:t>Thank you </a:t>
            </a:r>
            <a:br>
              <a:rPr lang="en-GB" sz="4800" dirty="0">
                <a:latin typeface="EC Square Sans Pro Medium" panose="020B0500000000020004" pitchFamily="34" charset="0"/>
              </a:rPr>
            </a:br>
            <a:r>
              <a:rPr lang="en-GB" sz="3800" spc="80" dirty="0">
                <a:latin typeface="+mn-lt"/>
              </a:rPr>
              <a:t>and keep in touch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077013" y="4299419"/>
            <a:ext cx="4818314" cy="2111429"/>
          </a:xfrm>
        </p:spPr>
        <p:txBody>
          <a:bodyPr wrap="square" anchor="t" anchorCtr="0"/>
          <a:lstStyle/>
          <a:p>
            <a:r>
              <a:rPr lang="en-GB" sz="1000" b="1" dirty="0"/>
              <a:t>© European Union 2024</a:t>
            </a:r>
          </a:p>
          <a:p>
            <a:r>
              <a:rPr lang="en-GB" sz="1000" dirty="0"/>
              <a:t>Unless otherwise noted the reuse of this presentation is authorised under </a:t>
            </a:r>
            <a:br>
              <a:rPr lang="en-GB" sz="1000" dirty="0"/>
            </a:br>
            <a:r>
              <a:rPr lang="en-GB" sz="1000" dirty="0"/>
              <a:t>the </a:t>
            </a:r>
            <a:r>
              <a:rPr lang="en-GB" sz="1000" dirty="0">
                <a:hlinkClick r:id="rId3"/>
              </a:rPr>
              <a:t>CC BY 4.0 </a:t>
            </a:r>
            <a:r>
              <a:rPr lang="en-GB" sz="1000" dirty="0"/>
              <a:t>license. For any use or reproduction of elements that are not </a:t>
            </a:r>
            <a:br>
              <a:rPr lang="en-GB" sz="1000" dirty="0"/>
            </a:br>
            <a:r>
              <a:rPr lang="en-GB" sz="1000" dirty="0"/>
              <a:t>owned by the EU, permission may need to be sought directly from </a:t>
            </a:r>
            <a:br>
              <a:rPr lang="en-GB" sz="1000" dirty="0"/>
            </a:br>
            <a:r>
              <a:rPr lang="en-GB" sz="1000" dirty="0"/>
              <a:t>the respective right holders.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2103" y="3887283"/>
            <a:ext cx="1023496" cy="3580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4C3703-A55C-656A-C05F-2C38BCCD1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9699" y="4008367"/>
            <a:ext cx="3133347" cy="215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9428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90402" y="170579"/>
            <a:ext cx="12032132" cy="2135506"/>
            <a:chOff x="141219" y="329318"/>
            <a:chExt cx="18028038" cy="31996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219" y="329318"/>
              <a:ext cx="2316470" cy="3199680"/>
            </a:xfrm>
            <a:prstGeom prst="rect">
              <a:avLst/>
            </a:prstGeom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7539" y="329318"/>
              <a:ext cx="4141718" cy="3199680"/>
            </a:xfrm>
            <a:prstGeom prst="rect">
              <a:avLst/>
            </a:prstGeom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0025" y="329318"/>
              <a:ext cx="2064299" cy="3199680"/>
            </a:xfrm>
            <a:prstGeom prst="rect">
              <a:avLst/>
            </a:prstGeom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6660" y="329318"/>
              <a:ext cx="2156547" cy="3199680"/>
            </a:xfrm>
            <a:prstGeom prst="rect">
              <a:avLst/>
            </a:prstGeom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5543" y="329318"/>
              <a:ext cx="2264949" cy="3199680"/>
            </a:xfrm>
            <a:prstGeom prst="rect">
              <a:avLst/>
            </a:prstGeom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49702" y="329318"/>
              <a:ext cx="2285500" cy="3199680"/>
            </a:xfrm>
            <a:prstGeom prst="rect">
              <a:avLst/>
            </a:prstGeom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12828" y="329318"/>
              <a:ext cx="2244538" cy="3199680"/>
            </a:xfrm>
            <a:prstGeom prst="rect">
              <a:avLst/>
            </a:prstGeom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857" y="5689607"/>
            <a:ext cx="4361022" cy="1021979"/>
          </a:xfrm>
          <a:prstGeom prst="rect">
            <a:avLst/>
          </a:prstGeom>
          <a:noFill/>
          <a:ln w="6350">
            <a:solidFill>
              <a:schemeClr val="tx1"/>
            </a:solidFill>
          </a:ln>
          <a:effectLst>
            <a:outerShdw blurRad="50800" dist="63500" dir="8100000" sx="101000" sy="101000" algn="t" rotWithShape="0">
              <a:prstClr val="black">
                <a:alpha val="35000"/>
              </a:prstClr>
            </a:outerShdw>
          </a:effectLst>
        </p:spPr>
      </p:pic>
      <p:grpSp>
        <p:nvGrpSpPr>
          <p:cNvPr id="13" name="Group 12"/>
          <p:cNvGrpSpPr/>
          <p:nvPr/>
        </p:nvGrpSpPr>
        <p:grpSpPr>
          <a:xfrm>
            <a:off x="8035481" y="5701490"/>
            <a:ext cx="4041656" cy="998212"/>
            <a:chOff x="6052006" y="5514058"/>
            <a:chExt cx="3060966" cy="756000"/>
          </a:xfrm>
          <a:effectLst>
            <a:outerShdw blurRad="50800" dist="63500" dir="8100000" sx="101000" sy="101000" algn="t" rotWithShape="0">
              <a:prstClr val="black">
                <a:alpha val="35000"/>
              </a:prstClr>
            </a:outerShdw>
          </a:effectLst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79" t="7883" r="6441"/>
            <a:stretch/>
          </p:blipFill>
          <p:spPr bwMode="auto">
            <a:xfrm>
              <a:off x="6052006" y="5514058"/>
              <a:ext cx="1648580" cy="756000"/>
            </a:xfrm>
            <a:prstGeom prst="rect">
              <a:avLst/>
            </a:prstGeom>
            <a:noFill/>
            <a:ln>
              <a:solidFill>
                <a:srgbClr val="008000"/>
              </a:solidFill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0151" y="5514058"/>
              <a:ext cx="1372821" cy="756000"/>
            </a:xfrm>
            <a:prstGeom prst="rect">
              <a:avLst/>
            </a:prstGeom>
            <a:ln>
              <a:solidFill>
                <a:schemeClr val="tx2"/>
              </a:solidFill>
            </a:ln>
            <a:effectLst/>
          </p:spPr>
        </p:pic>
      </p:grpSp>
      <p:grpSp>
        <p:nvGrpSpPr>
          <p:cNvPr id="16" name="Group 15"/>
          <p:cNvGrpSpPr/>
          <p:nvPr/>
        </p:nvGrpSpPr>
        <p:grpSpPr>
          <a:xfrm>
            <a:off x="135798" y="5689607"/>
            <a:ext cx="3380032" cy="1021979"/>
            <a:chOff x="78672" y="5504629"/>
            <a:chExt cx="2559882" cy="774000"/>
          </a:xfrm>
          <a:effectLst>
            <a:outerShdw blurRad="50800" dist="63500" dir="8100000" sx="101000" sy="101000" algn="t" rotWithShape="0">
              <a:prstClr val="black">
                <a:alpha val="35000"/>
              </a:prstClr>
            </a:outerShdw>
          </a:effectLst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672" y="5504629"/>
              <a:ext cx="1158862" cy="774000"/>
            </a:xfrm>
            <a:prstGeom prst="rect">
              <a:avLst/>
            </a:prstGeom>
            <a:effectLst/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7621" y="5504629"/>
              <a:ext cx="1380933" cy="77400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17581" y="2450190"/>
            <a:ext cx="11941339" cy="212167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3145" rtl="0" eaLnBrk="0" fontAlgn="ctr" latinLnBrk="0" hangingPunct="0">
              <a:lnSpc>
                <a:spcPct val="90000"/>
              </a:lnSpc>
              <a:spcBef>
                <a:spcPct val="0"/>
              </a:spcBef>
              <a:spcAft>
                <a:spcPts val="1198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992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H2020 IL TROVATORE </a:t>
            </a:r>
            <a:br>
              <a:rPr kumimoji="0" lang="en-US" sz="4394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</a:b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(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nnovative C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adding Ma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ials f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 Ad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v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anced 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cciden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-T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o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lerant Ene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r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gy Syst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e</a:t>
            </a:r>
            <a:r>
              <a:rPr kumimoji="0" lang="en-US" sz="4271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ms)</a:t>
            </a:r>
            <a:endParaRPr kumimoji="0" lang="en-US" sz="4804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9F7EE3-17B9-9904-ED55-1F47F0CA13F8}"/>
              </a:ext>
            </a:extLst>
          </p:cNvPr>
          <p:cNvSpPr txBox="1"/>
          <p:nvPr/>
        </p:nvSpPr>
        <p:spPr>
          <a:xfrm>
            <a:off x="117581" y="4643715"/>
            <a:ext cx="11925175" cy="9598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09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793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Prof. Konstantina Lambrinou</a:t>
            </a:r>
            <a:r>
              <a:rPr kumimoji="0" lang="en-GB" sz="279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,</a:t>
            </a:r>
            <a:r>
              <a:rPr kumimoji="0" lang="en-GB" sz="2793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GB" sz="2793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University of Huddersfield (UoH), UK</a:t>
            </a:r>
          </a:p>
          <a:p>
            <a:pPr marL="0" marR="0" lvl="0" indent="0" algn="ctr" defTabSz="60944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94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H2020 European Research &amp; Innovation Action (RIA)</a:t>
            </a:r>
            <a:endParaRPr kumimoji="0" lang="en-GB" sz="2594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4115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96E86-7846-706A-9C33-2CC231A0D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FAAE4A8-A886-7AFD-7772-680C768B47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H2020 IL TROVATORE</a:t>
            </a:r>
            <a:endParaRPr lang="nl-BE" dirty="0">
              <a:solidFill>
                <a:srgbClr val="0000FF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97E7C8F-3C74-4475-F638-659DBC72CE9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27507" y="905403"/>
            <a:ext cx="11468865" cy="1168930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32400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sz="2200" u="sng" dirty="0">
                <a:solidFill>
                  <a:srgbClr val="0000FF"/>
                </a:solidFill>
                <a:latin typeface="+mn-lt"/>
              </a:rPr>
              <a:t>Goal</a:t>
            </a:r>
            <a:r>
              <a:rPr lang="en-US" sz="2200" dirty="0">
                <a:solidFill>
                  <a:srgbClr val="0000FF"/>
                </a:solidFill>
                <a:latin typeface="+mn-lt"/>
              </a:rPr>
              <a:t>:</a:t>
            </a:r>
            <a:r>
              <a:rPr lang="en-US" sz="2200" dirty="0">
                <a:latin typeface="+mn-lt"/>
              </a:rPr>
              <a:t> Help to address the </a:t>
            </a:r>
            <a:r>
              <a:rPr lang="en-US" sz="2200" i="1" dirty="0">
                <a:latin typeface="+mn-lt"/>
              </a:rPr>
              <a:t>global societal &amp; industrial need </a:t>
            </a:r>
            <a:r>
              <a:rPr lang="en-US" sz="2200" dirty="0">
                <a:latin typeface="+mn-lt"/>
              </a:rPr>
              <a:t>for </a:t>
            </a:r>
            <a:r>
              <a:rPr lang="en-US" sz="2200" b="1" dirty="0">
                <a:solidFill>
                  <a:srgbClr val="FF0000"/>
                </a:solidFill>
                <a:latin typeface="+mn-lt"/>
              </a:rPr>
              <a:t>improved nuclear energy safety</a:t>
            </a:r>
            <a:r>
              <a:rPr lang="en-US" sz="2200" dirty="0">
                <a:latin typeface="+mn-lt"/>
              </a:rPr>
              <a:t> by optimizing and validating select </a:t>
            </a:r>
            <a:r>
              <a:rPr lang="en-US" sz="2200" dirty="0">
                <a:solidFill>
                  <a:srgbClr val="129AD7"/>
                </a:solidFill>
                <a:latin typeface="+mn-lt"/>
              </a:rPr>
              <a:t>ATF cladding material concepts</a:t>
            </a:r>
            <a:r>
              <a:rPr lang="en-US" sz="2200" b="1" dirty="0">
                <a:solidFill>
                  <a:srgbClr val="129AD7"/>
                </a:solidFill>
                <a:latin typeface="+mn-lt"/>
              </a:rPr>
              <a:t> </a:t>
            </a:r>
            <a:r>
              <a:rPr lang="en-US" sz="2200" dirty="0">
                <a:latin typeface="+mn-lt"/>
              </a:rPr>
              <a:t>in an industrially relevant environment </a:t>
            </a:r>
            <a:r>
              <a:rPr lang="en-US" sz="2200" dirty="0">
                <a:latin typeface="+mn-lt"/>
                <a:sym typeface="Symbol" panose="05050102010706020507" pitchFamily="18" charset="2"/>
              </a:rPr>
              <a:t></a:t>
            </a:r>
            <a:r>
              <a:rPr lang="en-US" sz="2200" dirty="0">
                <a:latin typeface="+mn-lt"/>
              </a:rPr>
              <a:t> </a:t>
            </a:r>
            <a:r>
              <a:rPr lang="en-US" sz="2200" b="1" dirty="0">
                <a:solidFill>
                  <a:srgbClr val="0000FF"/>
                </a:solidFill>
                <a:latin typeface="+mn-lt"/>
              </a:rPr>
              <a:t>neutron irradiation in contact with PWR-like water in the BR2 research reactor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35475BA-C9B9-C285-E78B-E3D6A0C3CD37}"/>
              </a:ext>
            </a:extLst>
          </p:cNvPr>
          <p:cNvGrpSpPr/>
          <p:nvPr/>
        </p:nvGrpSpPr>
        <p:grpSpPr>
          <a:xfrm>
            <a:off x="385555" y="2188346"/>
            <a:ext cx="11715296" cy="4128686"/>
            <a:chOff x="576352" y="3358075"/>
            <a:chExt cx="17529554" cy="61777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516949D-3ECD-33D1-7074-C7CD20996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6352" y="3358075"/>
              <a:ext cx="17529554" cy="61777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52900B0-1F23-37E7-8F5B-747BA467C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5109" y="6060118"/>
              <a:ext cx="1578960" cy="754272"/>
            </a:xfrm>
            <a:prstGeom prst="rect">
              <a:avLst/>
            </a:prstGeom>
            <a:ln>
              <a:solidFill>
                <a:srgbClr val="6296CC">
                  <a:lumMod val="50000"/>
                </a:srgbClr>
              </a:solidFill>
            </a:ln>
            <a:effectLst/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5FA5E3-7FBE-358C-6569-B7A238A08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65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8636E-AFBA-4C2F-AA9E-34AEC97BD133}" type="slidenum">
              <a:rPr kumimoji="0" lang="nl-BE" sz="1198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65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nl-BE" sz="11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7882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4565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8636E-AFBA-4C2F-AA9E-34AEC97BD133}" type="slidenum">
              <a:rPr kumimoji="0" lang="nl-BE" sz="1198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Arial"/>
              </a:rPr>
              <a:pPr marL="0" marR="0" lvl="0" indent="0" algn="r" defTabSz="45657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nl-BE" sz="1198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7A58C10-FE28-40FC-B7BA-F4A8E3385158}"/>
              </a:ext>
            </a:extLst>
          </p:cNvPr>
          <p:cNvSpPr txBox="1"/>
          <p:nvPr/>
        </p:nvSpPr>
        <p:spPr>
          <a:xfrm>
            <a:off x="121531" y="801671"/>
            <a:ext cx="11941339" cy="176548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3136" rtl="0" eaLnBrk="0" fontAlgn="ctr" latinLnBrk="0" hangingPunct="0">
              <a:lnSpc>
                <a:spcPct val="90000"/>
              </a:lnSpc>
              <a:spcBef>
                <a:spcPct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94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HORIZON SCORPION</a:t>
            </a:r>
            <a:br>
              <a:rPr kumimoji="0" lang="en-US" sz="4394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</a:b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(</a:t>
            </a:r>
            <a:r>
              <a:rPr kumimoji="0" lang="en-US" sz="3495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S</a:t>
            </a:r>
            <a:r>
              <a:rPr kumimoji="0" lang="en-US" sz="3495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i</a:t>
            </a:r>
            <a:r>
              <a:rPr kumimoji="0" lang="en-US" sz="3495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C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 C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o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mposite Claddings: LW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R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 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erformance Opt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i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mization for N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o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minal and Accide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n</a:t>
            </a:r>
            <a:r>
              <a:rPr kumimoji="0" lang="en-US" sz="3495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t Conditions)</a:t>
            </a:r>
            <a:endParaRPr kumimoji="0" lang="en-US" sz="3495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Segoe UI"/>
              <a:ea typeface="+mn-ea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1D3932-31E1-424F-9054-B61B63BA5F93}"/>
              </a:ext>
            </a:extLst>
          </p:cNvPr>
          <p:cNvSpPr txBox="1"/>
          <p:nvPr/>
        </p:nvSpPr>
        <p:spPr>
          <a:xfrm>
            <a:off x="129908" y="2717421"/>
            <a:ext cx="11941339" cy="96051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610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2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6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Prof. Konstantina Lambrinou</a:t>
            </a:r>
            <a:r>
              <a:rPr kumimoji="0" lang="en-US" sz="2796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,</a:t>
            </a:r>
            <a:r>
              <a:rPr kumimoji="0" lang="en-US" sz="2796" b="1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 </a:t>
            </a:r>
            <a:r>
              <a:rPr kumimoji="0" lang="en-US" sz="2796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UoH (UK) &amp; IIT (Italy)</a:t>
            </a:r>
            <a:endParaRPr kumimoji="0" lang="nl-BE" sz="2796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/>
              <a:ea typeface="+mn-ea"/>
              <a:cs typeface="Arial"/>
            </a:endParaRPr>
          </a:p>
          <a:p>
            <a:pPr marL="0" marR="0" lvl="0" indent="0" algn="ctr" defTabSz="61026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96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Segoe UI"/>
                <a:ea typeface="+mn-ea"/>
                <a:cs typeface="Arial"/>
              </a:rPr>
              <a:t>HORIZON European Research &amp; Innovation Action (RIA)</a:t>
            </a:r>
            <a:endParaRPr kumimoji="0" lang="en-US" sz="2596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egoe UI"/>
              <a:ea typeface="+mn-ea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403512-3DA2-4C03-9F96-321AFB0C5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1006" y="197292"/>
            <a:ext cx="1401674" cy="11863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63500" dir="8100000" sx="101000" sy="101000" algn="tr" rotWithShape="0">
              <a:prstClr val="black">
                <a:alpha val="35000"/>
              </a:prstClr>
            </a:outerShdw>
          </a:effectLst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C024C22-36BA-4A79-AF98-73937D1E4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91" y="217924"/>
            <a:ext cx="2347403" cy="1078538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63500" dir="8100000" sx="101000" sy="101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B38EF88F-C9AB-AD8A-9F51-B89A850F400F}"/>
              </a:ext>
            </a:extLst>
          </p:cNvPr>
          <p:cNvGrpSpPr/>
          <p:nvPr/>
        </p:nvGrpSpPr>
        <p:grpSpPr>
          <a:xfrm>
            <a:off x="131204" y="4836137"/>
            <a:ext cx="11935110" cy="862830"/>
            <a:chOff x="113432" y="4825687"/>
            <a:chExt cx="11951288" cy="864000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34BA3E59-D1A8-87C7-1549-B187E36908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20436" y="4825687"/>
              <a:ext cx="2544284" cy="8640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EF438A7-90B5-F853-68C8-EACDE875E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655" y="4825687"/>
              <a:ext cx="3190148" cy="86400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4E3AEE40-4AF7-D4C8-8FE7-784B961EE4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32" y="4825687"/>
              <a:ext cx="2422276" cy="864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2">
              <a:extLst>
                <a:ext uri="{FF2B5EF4-FFF2-40B4-BE49-F238E27FC236}">
                  <a16:creationId xmlns:a16="http://schemas.microsoft.com/office/drawing/2014/main" id="{FC2DE693-117F-5326-8D06-E5A94B7B1BB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42"/>
            <a:stretch/>
          </p:blipFill>
          <p:spPr bwMode="auto">
            <a:xfrm>
              <a:off x="2651341" y="4825687"/>
              <a:ext cx="1776848" cy="864000"/>
            </a:xfrm>
            <a:prstGeom prst="rect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715C8E5D-FFC0-E916-4018-96F2875BB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43822" y="4825687"/>
              <a:ext cx="1555200" cy="864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E1E092F-C7FF-F742-AD9F-7FD1BB4198C3}"/>
              </a:ext>
            </a:extLst>
          </p:cNvPr>
          <p:cNvGrpSpPr/>
          <p:nvPr/>
        </p:nvGrpSpPr>
        <p:grpSpPr>
          <a:xfrm>
            <a:off x="125644" y="5859394"/>
            <a:ext cx="11946231" cy="862830"/>
            <a:chOff x="113432" y="5805022"/>
            <a:chExt cx="11962424" cy="8640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1FEF052-8574-61DF-2BD2-7F19C371D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32" y="5805022"/>
              <a:ext cx="2821941" cy="864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386BAD0-B2D5-C196-7B39-15CC2CD79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84" t="6523" r="5538" b="2411"/>
            <a:stretch/>
          </p:blipFill>
          <p:spPr bwMode="auto">
            <a:xfrm>
              <a:off x="7591350" y="5805022"/>
              <a:ext cx="1102247" cy="864000"/>
            </a:xfrm>
            <a:prstGeom prst="rect">
              <a:avLst/>
            </a:prstGeom>
            <a:ln w="3175"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0F7308B-9FC9-1A18-AF0E-6C3983769A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734" y="5805022"/>
              <a:ext cx="818269" cy="864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6D5D446-831F-14B5-53B0-6A78E5063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3839" y="5805022"/>
              <a:ext cx="1054374" cy="864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6ED982C-B767-DB48-E052-B3CF4E88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858140" y="5805022"/>
              <a:ext cx="2217716" cy="864000"/>
            </a:xfrm>
            <a:prstGeom prst="rect">
              <a:avLst/>
            </a:prstGeom>
            <a:ln>
              <a:solidFill>
                <a:srgbClr val="002060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1DBF756-CCDA-001D-5032-4E0C9EB9FB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b="4248"/>
            <a:stretch/>
          </p:blipFill>
          <p:spPr>
            <a:xfrm>
              <a:off x="4836847" y="5805022"/>
              <a:ext cx="1353855" cy="864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31" descr="Text&#10;&#10;Description automatically generated">
              <a:extLst>
                <a:ext uri="{FF2B5EF4-FFF2-40B4-BE49-F238E27FC236}">
                  <a16:creationId xmlns:a16="http://schemas.microsoft.com/office/drawing/2014/main" id="{16125CA2-8EEE-F1A4-6C73-7E5A369D0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510" y="5805022"/>
              <a:ext cx="1555200" cy="864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2DDEC6E-29BB-AA0F-FC60-EDE75A295051}"/>
              </a:ext>
            </a:extLst>
          </p:cNvPr>
          <p:cNvGrpSpPr/>
          <p:nvPr/>
        </p:nvGrpSpPr>
        <p:grpSpPr>
          <a:xfrm>
            <a:off x="2336398" y="3799308"/>
            <a:ext cx="7663457" cy="936000"/>
            <a:chOff x="2336398" y="3799308"/>
            <a:chExt cx="7663457" cy="936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9A51DCA-01F1-FCA7-AD16-787B9227A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5000" y="3835308"/>
              <a:ext cx="2404087" cy="864000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Picture 2" descr="C:\Users\eL PeLuCa\Desktop\IIT-logo-v3-horizontal\IIT-logo-v3-cnst-milano-horizontal.png">
              <a:extLst>
                <a:ext uri="{FF2B5EF4-FFF2-40B4-BE49-F238E27FC236}">
                  <a16:creationId xmlns:a16="http://schemas.microsoft.com/office/drawing/2014/main" id="{47C904F1-B32B-C3EF-145D-DCBA3BA345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591"/>
            <a:stretch/>
          </p:blipFill>
          <p:spPr bwMode="auto">
            <a:xfrm>
              <a:off x="4631711" y="3799308"/>
              <a:ext cx="1312061" cy="936000"/>
            </a:xfrm>
            <a:prstGeom prst="rect">
              <a:avLst/>
            </a:prstGeom>
            <a:noFill/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305B69-75F3-4AC9-F734-C90AC8F66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2336398" y="3835308"/>
              <a:ext cx="1954085" cy="864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FEDE6E-8DCE-5C5B-007B-08A02D2CD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9030315" y="3835308"/>
              <a:ext cx="969540" cy="864000"/>
            </a:xfrm>
            <a:prstGeom prst="rect">
              <a:avLst/>
            </a:prstGeom>
            <a:ln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4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D1B9D-D0CD-DB38-C76B-CE27947086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HORIZON SCORPION Project </a:t>
            </a:r>
            <a:r>
              <a:rPr lang="en-US" dirty="0"/>
              <a:t>– Introduction &amp; Objectives</a:t>
            </a:r>
            <a:endParaRPr lang="nl-B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141438-EBE8-9FA9-B517-6B40F6E79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065" y="971255"/>
            <a:ext cx="9311425" cy="425646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449CFAB-81CD-BE8B-3664-387D212B9807}"/>
              </a:ext>
            </a:extLst>
          </p:cNvPr>
          <p:cNvGrpSpPr/>
          <p:nvPr/>
        </p:nvGrpSpPr>
        <p:grpSpPr>
          <a:xfrm>
            <a:off x="45720" y="72380"/>
            <a:ext cx="2773674" cy="886149"/>
            <a:chOff x="45720" y="72380"/>
            <a:chExt cx="2773674" cy="88614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60E5AB0-BA69-6869-A833-F378270B7D40}"/>
                </a:ext>
              </a:extLst>
            </p:cNvPr>
            <p:cNvSpPr/>
            <p:nvPr/>
          </p:nvSpPr>
          <p:spPr>
            <a:xfrm>
              <a:off x="45720" y="157940"/>
              <a:ext cx="2773674" cy="57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3373B98-5925-C9A5-2B5C-E1E79DC1D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132" y="72380"/>
              <a:ext cx="1046949" cy="886149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63500" dir="8100000" sx="101000" sy="101000" algn="tr" rotWithShape="0">
                <a:prstClr val="black">
                  <a:alpha val="35000"/>
                </a:prstClr>
              </a:outerShdw>
            </a:effectLst>
          </p:spPr>
        </p:pic>
      </p:grpSp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68514C6-FC31-4EF1-6185-C935CB4074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01" y="1473960"/>
            <a:ext cx="2193880" cy="1008000"/>
          </a:xfrm>
          <a:prstGeom prst="rect">
            <a:avLst/>
          </a:prstGeom>
          <a:ln w="6350">
            <a:solidFill>
              <a:schemeClr val="tx1"/>
            </a:solidFill>
          </a:ln>
          <a:effectLst>
            <a:outerShdw blurRad="50800" dist="63500" dir="8100000" sx="101000" sy="101000" algn="tr" rotWithShape="0">
              <a:prstClr val="black">
                <a:alpha val="35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A6EE4C6-8D41-A73D-75C9-7C8BB8D064EE}"/>
              </a:ext>
            </a:extLst>
          </p:cNvPr>
          <p:cNvGrpSpPr/>
          <p:nvPr/>
        </p:nvGrpSpPr>
        <p:grpSpPr>
          <a:xfrm>
            <a:off x="68584" y="2909284"/>
            <a:ext cx="2690335" cy="3396198"/>
            <a:chOff x="56227" y="2468557"/>
            <a:chExt cx="2690335" cy="339619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5F81459-2ADC-8264-B62C-31CC40DDCAB8}"/>
                </a:ext>
              </a:extLst>
            </p:cNvPr>
            <p:cNvSpPr txBox="1"/>
            <p:nvPr/>
          </p:nvSpPr>
          <p:spPr>
            <a:xfrm>
              <a:off x="96884" y="4664426"/>
              <a:ext cx="2609021" cy="1200329"/>
            </a:xfrm>
            <a:prstGeom prst="rect">
              <a:avLst/>
            </a:prstGeom>
            <a:solidFill>
              <a:schemeClr val="bg1"/>
            </a:solidFill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Modular Material Design Approach: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rPr>
                <a:t>connecting the nanoscale to the macroscale 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D990C42-BD79-AD9C-3537-2BB522472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27" y="2468557"/>
              <a:ext cx="2690335" cy="2196000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9ED0973E-C406-327E-5F29-E58465F994B1}"/>
              </a:ext>
            </a:extLst>
          </p:cNvPr>
          <p:cNvSpPr txBox="1"/>
          <p:nvPr/>
        </p:nvSpPr>
        <p:spPr>
          <a:xfrm>
            <a:off x="3122137" y="5381613"/>
            <a:ext cx="8620900" cy="89255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marR="0" lvl="0" indent="-45720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6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Core Objectives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: improvement of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SiC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</a:t>
            </a:r>
            <a:r>
              <a:rPr kumimoji="0" lang="en-US" sz="26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compatibility with the coolant (water</a:t>
            </a:r>
            <a:r>
              <a:rPr kumimoji="0" lang="en-US" sz="26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cs typeface="Arial"/>
              </a:rPr>
              <a:t>/</a:t>
            </a:r>
            <a:r>
              <a:rPr kumimoji="0" lang="en-US" sz="2600" b="0" i="0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steam)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 &amp; resistance to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radiation swelling</a:t>
            </a: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5A7E95-28F6-F981-BE7D-E625C26FBC76}"/>
              </a:ext>
            </a:extLst>
          </p:cNvPr>
          <p:cNvGrpSpPr/>
          <p:nvPr/>
        </p:nvGrpSpPr>
        <p:grpSpPr>
          <a:xfrm>
            <a:off x="2899717" y="1306406"/>
            <a:ext cx="9111050" cy="1164861"/>
            <a:chOff x="2899717" y="1306406"/>
            <a:chExt cx="9111050" cy="11648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01394F8-F8AC-9EBC-CBB8-8679BEEB52EA}"/>
                </a:ext>
              </a:extLst>
            </p:cNvPr>
            <p:cNvSpPr/>
            <p:nvPr/>
          </p:nvSpPr>
          <p:spPr>
            <a:xfrm>
              <a:off x="7665663" y="1306406"/>
              <a:ext cx="2500184" cy="2520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C227D6E-CA38-58AF-D056-E78B8D1147E7}"/>
                </a:ext>
              </a:extLst>
            </p:cNvPr>
            <p:cNvGrpSpPr/>
            <p:nvPr/>
          </p:nvGrpSpPr>
          <p:grpSpPr>
            <a:xfrm>
              <a:off x="2899717" y="1980368"/>
              <a:ext cx="9111050" cy="490899"/>
              <a:chOff x="2899717" y="1980368"/>
              <a:chExt cx="9111050" cy="49089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6276853-F5EE-B0ED-67AD-B17B78E782B2}"/>
                  </a:ext>
                </a:extLst>
              </p:cNvPr>
              <p:cNvSpPr/>
              <p:nvPr/>
            </p:nvSpPr>
            <p:spPr>
              <a:xfrm>
                <a:off x="11240530" y="1980368"/>
                <a:ext cx="770237" cy="252000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22C8BF0-4025-8C20-F52E-9C02D9C651B7}"/>
                  </a:ext>
                </a:extLst>
              </p:cNvPr>
              <p:cNvSpPr/>
              <p:nvPr/>
            </p:nvSpPr>
            <p:spPr>
              <a:xfrm>
                <a:off x="2899717" y="2219267"/>
                <a:ext cx="970717" cy="252000"/>
              </a:xfrm>
              <a:prstGeom prst="rect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6E91C23-323D-0E6C-440A-6B0514A6D102}"/>
              </a:ext>
            </a:extLst>
          </p:cNvPr>
          <p:cNvGrpSpPr/>
          <p:nvPr/>
        </p:nvGrpSpPr>
        <p:grpSpPr>
          <a:xfrm>
            <a:off x="2885546" y="3304366"/>
            <a:ext cx="9093555" cy="507368"/>
            <a:chOff x="2885546" y="3312318"/>
            <a:chExt cx="9093555" cy="5073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1E3F34F-F672-3F35-B049-0C0E360F973A}"/>
                </a:ext>
              </a:extLst>
            </p:cNvPr>
            <p:cNvSpPr/>
            <p:nvPr/>
          </p:nvSpPr>
          <p:spPr>
            <a:xfrm>
              <a:off x="5395783" y="3312318"/>
              <a:ext cx="4777947" cy="252000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324EE9-2E77-3F22-B60E-9F39E7E8340A}"/>
                </a:ext>
              </a:extLst>
            </p:cNvPr>
            <p:cNvGrpSpPr/>
            <p:nvPr/>
          </p:nvGrpSpPr>
          <p:grpSpPr>
            <a:xfrm>
              <a:off x="2885546" y="3312318"/>
              <a:ext cx="9093555" cy="507368"/>
              <a:chOff x="2885546" y="3312318"/>
              <a:chExt cx="9093555" cy="507368"/>
            </a:xfrm>
            <a:solidFill>
              <a:srgbClr val="CC0000">
                <a:alpha val="40000"/>
              </a:srgbClr>
            </a:solidFill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5C7AACA-3C4A-3AD1-8248-AC05FBC9AC95}"/>
                  </a:ext>
                </a:extLst>
              </p:cNvPr>
              <p:cNvSpPr/>
              <p:nvPr/>
            </p:nvSpPr>
            <p:spPr>
              <a:xfrm>
                <a:off x="2885546" y="3567686"/>
                <a:ext cx="5241578" cy="25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68E82686-B68B-E89C-E113-A49562F92536}"/>
                  </a:ext>
                </a:extLst>
              </p:cNvPr>
              <p:cNvSpPr/>
              <p:nvPr/>
            </p:nvSpPr>
            <p:spPr>
              <a:xfrm>
                <a:off x="10815145" y="3312318"/>
                <a:ext cx="1163956" cy="252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rial"/>
                </a:endParaRP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B0379B1-3C4B-864A-628A-BE233D3FD82D}"/>
              </a:ext>
            </a:extLst>
          </p:cNvPr>
          <p:cNvGrpSpPr/>
          <p:nvPr/>
        </p:nvGrpSpPr>
        <p:grpSpPr>
          <a:xfrm>
            <a:off x="2885544" y="3812964"/>
            <a:ext cx="9108000" cy="643198"/>
            <a:chOff x="2885544" y="3812964"/>
            <a:chExt cx="9108000" cy="643198"/>
          </a:xfrm>
          <a:solidFill>
            <a:schemeClr val="accent6">
              <a:lumMod val="75000"/>
              <a:alpha val="40000"/>
            </a:schemeClr>
          </a:solidFill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974A637-54E4-3A3B-C5D8-C65A74F3C39E}"/>
                </a:ext>
              </a:extLst>
            </p:cNvPr>
            <p:cNvSpPr/>
            <p:nvPr/>
          </p:nvSpPr>
          <p:spPr>
            <a:xfrm>
              <a:off x="7345470" y="3812964"/>
              <a:ext cx="4644000" cy="228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1140125-FE17-C65F-744D-8071C22C205A}"/>
                </a:ext>
              </a:extLst>
            </p:cNvPr>
            <p:cNvSpPr/>
            <p:nvPr/>
          </p:nvSpPr>
          <p:spPr>
            <a:xfrm>
              <a:off x="2885544" y="4042327"/>
              <a:ext cx="9108000" cy="1828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2267B52-C940-683C-E410-96F3EEBCF717}"/>
                </a:ext>
              </a:extLst>
            </p:cNvPr>
            <p:cNvSpPr/>
            <p:nvPr/>
          </p:nvSpPr>
          <p:spPr>
            <a:xfrm>
              <a:off x="2887720" y="4227822"/>
              <a:ext cx="5796000" cy="2283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86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4E316D6-A09F-4F00-E39C-AA116A8F33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10667" y="6115748"/>
            <a:ext cx="528320" cy="221511"/>
          </a:xfrm>
        </p:spPr>
        <p:txBody>
          <a:bodyPr/>
          <a:lstStyle/>
          <a:p>
            <a:pPr marL="0" marR="0" lvl="0" indent="0" algn="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7A4BB3-E848-5A44-82DF-322201952CD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BCC07BC-612A-3954-565A-8B7F3BA5E7A5}"/>
              </a:ext>
            </a:extLst>
          </p:cNvPr>
          <p:cNvSpPr/>
          <p:nvPr/>
        </p:nvSpPr>
        <p:spPr>
          <a:xfrm>
            <a:off x="809367" y="1286132"/>
            <a:ext cx="10668000" cy="45720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FE39083-2147-C3A4-CE17-CFB7FB71F4D1}"/>
              </a:ext>
            </a:extLst>
          </p:cNvPr>
          <p:cNvGrpSpPr/>
          <p:nvPr/>
        </p:nvGrpSpPr>
        <p:grpSpPr>
          <a:xfrm>
            <a:off x="7730479" y="960222"/>
            <a:ext cx="4365391" cy="5430860"/>
            <a:chOff x="7676932" y="960222"/>
            <a:chExt cx="4365391" cy="5430860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43B12DE-23A9-55E4-366F-1970BD8D36CD}"/>
                </a:ext>
              </a:extLst>
            </p:cNvPr>
            <p:cNvSpPr/>
            <p:nvPr/>
          </p:nvSpPr>
          <p:spPr>
            <a:xfrm>
              <a:off x="7676932" y="2702767"/>
              <a:ext cx="481495" cy="600640"/>
            </a:xfrm>
            <a:custGeom>
              <a:avLst/>
              <a:gdLst>
                <a:gd name="connsiteX0" fmla="*/ 0 w 577794"/>
                <a:gd name="connsiteY0" fmla="*/ 144154 h 720768"/>
                <a:gd name="connsiteX1" fmla="*/ 288897 w 577794"/>
                <a:gd name="connsiteY1" fmla="*/ 144154 h 720768"/>
                <a:gd name="connsiteX2" fmla="*/ 288897 w 577794"/>
                <a:gd name="connsiteY2" fmla="*/ 0 h 720768"/>
                <a:gd name="connsiteX3" fmla="*/ 577794 w 577794"/>
                <a:gd name="connsiteY3" fmla="*/ 360384 h 720768"/>
                <a:gd name="connsiteX4" fmla="*/ 288897 w 577794"/>
                <a:gd name="connsiteY4" fmla="*/ 720768 h 720768"/>
                <a:gd name="connsiteX5" fmla="*/ 288897 w 577794"/>
                <a:gd name="connsiteY5" fmla="*/ 576614 h 720768"/>
                <a:gd name="connsiteX6" fmla="*/ 0 w 577794"/>
                <a:gd name="connsiteY6" fmla="*/ 576614 h 720768"/>
                <a:gd name="connsiteX7" fmla="*/ 0 w 577794"/>
                <a:gd name="connsiteY7" fmla="*/ 144154 h 72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794" h="720768">
                  <a:moveTo>
                    <a:pt x="0" y="144154"/>
                  </a:moveTo>
                  <a:lnTo>
                    <a:pt x="288897" y="144154"/>
                  </a:lnTo>
                  <a:lnTo>
                    <a:pt x="288897" y="0"/>
                  </a:lnTo>
                  <a:lnTo>
                    <a:pt x="577794" y="360384"/>
                  </a:lnTo>
                  <a:lnTo>
                    <a:pt x="288897" y="720768"/>
                  </a:lnTo>
                  <a:lnTo>
                    <a:pt x="288897" y="576614"/>
                  </a:lnTo>
                  <a:lnTo>
                    <a:pt x="0" y="576614"/>
                  </a:lnTo>
                  <a:lnTo>
                    <a:pt x="0" y="144154"/>
                  </a:lnTo>
                  <a:close/>
                </a:path>
              </a:pathLst>
            </a:custGeom>
            <a:solidFill>
              <a:schemeClr val="tx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120128" rIns="144448" bIns="120128" numCol="1" spcCol="1270" anchor="ctr" anchorCtr="0">
              <a:noAutofit/>
            </a:bodyPr>
            <a:lstStyle/>
            <a:p>
              <a:pPr marL="0" marR="0" lvl="0" indent="0" algn="ctr" defTabSz="1185286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616265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931F7915-5CA1-4569-54E5-B2A423405B82}"/>
                </a:ext>
              </a:extLst>
            </p:cNvPr>
            <p:cNvGrpSpPr/>
            <p:nvPr/>
          </p:nvGrpSpPr>
          <p:grpSpPr>
            <a:xfrm>
              <a:off x="7885061" y="960222"/>
              <a:ext cx="4157262" cy="5430860"/>
              <a:chOff x="7885061" y="960222"/>
              <a:chExt cx="4157262" cy="543086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CE7572B-D0B1-9F47-FF2F-8A6469F694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43916" y="2036988"/>
                <a:ext cx="1658765" cy="14040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63500" dir="8100000" sx="101000" sy="101000" algn="tr" rotWithShape="0">
                  <a:prstClr val="black">
                    <a:alpha val="35000"/>
                  </a:prstClr>
                </a:outerShdw>
              </a:effectLst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28E666A-B2EE-1851-56BD-1B9F925C63FA}"/>
                  </a:ext>
                </a:extLst>
              </p:cNvPr>
              <p:cNvGrpSpPr/>
              <p:nvPr/>
            </p:nvGrpSpPr>
            <p:grpSpPr>
              <a:xfrm>
                <a:off x="8356242" y="960222"/>
                <a:ext cx="3234113" cy="852803"/>
                <a:chOff x="10583810" y="2046960"/>
                <a:chExt cx="3880936" cy="1023364"/>
              </a:xfrm>
              <a:effectLst>
                <a:outerShdw blurRad="50800" dist="63500" dir="8100000" sx="101000" sy="101000" algn="tr" rotWithShape="0">
                  <a:prstClr val="black">
                    <a:alpha val="35000"/>
                  </a:prstClr>
                </a:outerShdw>
              </a:effectLst>
            </p:grpSpPr>
            <p:pic>
              <p:nvPicPr>
                <p:cNvPr id="23" name="Picture 22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21DA1367-5EC5-E1FF-C9E1-BF1584F7B4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39526" y="2047442"/>
                  <a:ext cx="2225220" cy="1022400"/>
                </a:xfrm>
                <a:prstGeom prst="rect">
                  <a:avLst/>
                </a:prstGeom>
                <a:ln w="6350">
                  <a:solidFill>
                    <a:schemeClr val="tx1"/>
                  </a:solidFill>
                </a:ln>
                <a:effectLst>
                  <a:outerShdw blurRad="50800" dist="63500" dir="8100000" sx="101000" sy="101000" algn="tr" rotWithShape="0">
                    <a:prstClr val="black">
                      <a:alpha val="35000"/>
                    </a:prstClr>
                  </a:outerShdw>
                </a:effectLst>
              </p:spPr>
            </p:pic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162CC522-7F7A-2243-2BBA-E8CE7194D15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83810" y="2046960"/>
                  <a:ext cx="1532219" cy="1023364"/>
                </a:xfrm>
                <a:prstGeom prst="rect">
                  <a:avLst/>
                </a:prstGeom>
                <a:effectLst/>
              </p:spPr>
            </p:pic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CF942A5-7744-6A46-130B-376B4FA492B2}"/>
                  </a:ext>
                </a:extLst>
              </p:cNvPr>
              <p:cNvSpPr txBox="1"/>
              <p:nvPr/>
            </p:nvSpPr>
            <p:spPr>
              <a:xfrm>
                <a:off x="7885061" y="3595445"/>
                <a:ext cx="4157262" cy="2795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3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sng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HORIZON SCORPION Project</a:t>
                </a:r>
              </a:p>
              <a:p>
                <a:pPr marL="0" marR="0" lvl="0" indent="0" algn="ctr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>
                    <a:srgbClr val="0000FF"/>
                  </a:buClr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(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mposite Claddings: LW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P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erformance Opt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mization for 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minal and Accide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t Conditions)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616265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285739" marR="0" lvl="0" indent="-285739" algn="l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50"/>
                  </a:spcAft>
                  <a:buClr>
                    <a:srgbClr val="0000FF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129AD7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16 partners (Europe, USA, Japan, Swiss)</a:t>
                </a:r>
              </a:p>
              <a:p>
                <a:pPr marL="285739" marR="0" lvl="0" indent="-285739" algn="l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250"/>
                  </a:spcAft>
                  <a:buClr>
                    <a:srgbClr val="0000FF"/>
                  </a:buClr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Radical performance optimization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of the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/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SiC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composite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ATF cladding material concept for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Gen-II/III LWRs</a:t>
                </a:r>
              </a:p>
              <a:p>
                <a:pPr marL="285739" marR="0" lvl="0" indent="-285739" algn="l" defTabSz="9143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Wingdings" panose="05000000000000000000" pitchFamily="2" charset="2"/>
                  <a:buChar char="Ø"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September 2022 – February 2026</a:t>
                </a:r>
                <a:endParaRPr kumimoji="0" lang="en-GB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7CA81B-50D8-18C7-7320-C8F8F74389E1}"/>
              </a:ext>
            </a:extLst>
          </p:cNvPr>
          <p:cNvGrpSpPr/>
          <p:nvPr/>
        </p:nvGrpSpPr>
        <p:grpSpPr>
          <a:xfrm>
            <a:off x="376534" y="960222"/>
            <a:ext cx="3583392" cy="5275801"/>
            <a:chOff x="425962" y="960222"/>
            <a:chExt cx="3583392" cy="527580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0CCC521-AFBB-E76E-1814-E3165358AE74}"/>
                </a:ext>
              </a:extLst>
            </p:cNvPr>
            <p:cNvGrpSpPr/>
            <p:nvPr/>
          </p:nvGrpSpPr>
          <p:grpSpPr>
            <a:xfrm>
              <a:off x="687658" y="960222"/>
              <a:ext cx="3084514" cy="1854058"/>
              <a:chOff x="687658" y="1068666"/>
              <a:chExt cx="3084514" cy="1854058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A45A0670-0F8E-FB3C-3011-1912D07E22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7658" y="2205620"/>
                <a:ext cx="3060000" cy="71710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</a:ln>
              <a:effectLst>
                <a:outerShdw blurRad="50800" dist="63500" dir="8100000" sx="101000" sy="101000" algn="t" rotWithShape="0">
                  <a:prstClr val="black">
                    <a:alpha val="35000"/>
                  </a:prstClr>
                </a:outerShdw>
              </a:effectLst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18CCD6C-96C1-5BE0-ED26-680EFEFA19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5412" y="1076890"/>
                <a:ext cx="1347514" cy="900000"/>
              </a:xfrm>
              <a:prstGeom prst="rect">
                <a:avLst/>
              </a:prstGeom>
              <a:effectLst>
                <a:outerShdw blurRad="50800" dist="63500" dir="8100000" sx="101000" sy="101000" algn="tr" rotWithShape="0">
                  <a:prstClr val="black">
                    <a:alpha val="35000"/>
                  </a:prstClr>
                </a:outerShdw>
              </a:effectLst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F6DD534-2ECD-FA55-46DA-D450445C72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66437" y="1068666"/>
                <a:ext cx="1605735" cy="900000"/>
              </a:xfrm>
              <a:prstGeom prst="rect">
                <a:avLst/>
              </a:prstGeom>
              <a:effectLst>
                <a:outerShdw blurRad="50800" dist="63500" dir="8100000" sx="101000" sy="101000" algn="tr" rotWithShape="0">
                  <a:prstClr val="black">
                    <a:alpha val="35000"/>
                  </a:prstClr>
                </a:outerShdw>
              </a:effectLst>
            </p:spPr>
          </p:pic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A4BDF5A-ED92-26FD-97AC-0ACAA01BE6D0}"/>
                </a:ext>
              </a:extLst>
            </p:cNvPr>
            <p:cNvSpPr txBox="1"/>
            <p:nvPr/>
          </p:nvSpPr>
          <p:spPr>
            <a:xfrm>
              <a:off x="425962" y="3150563"/>
              <a:ext cx="3583392" cy="308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sng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H2020 IL TROVATORE Project</a:t>
              </a:r>
            </a:p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(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nnovative 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adding Ma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ials f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 Ad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v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anced 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cciden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-T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lerant Ene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gy Syst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e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ms)</a:t>
              </a:r>
            </a:p>
            <a:p>
              <a:pPr marL="285739" marR="0" lvl="0" indent="-285739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0000FF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29AD7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30 partners (Europe, USA, Japan)</a:t>
              </a:r>
            </a:p>
            <a:p>
              <a:pPr marL="285739" marR="0" lvl="0" indent="-285739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0000FF"/>
                </a:buClr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BR2 irradiation 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of global ATF cladding material concepts (i.e.,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/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SiC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composites, Cr-coated zircaloys, ODS-FeCrAl alloys)</a:t>
              </a:r>
            </a:p>
            <a:p>
              <a:pPr marL="285739" marR="0" lvl="0" indent="-285739" algn="l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300"/>
                </a:spcAft>
                <a:buClrTx/>
                <a:buSzTx/>
                <a:buFont typeface="Wingdings" panose="05000000000000000000" pitchFamily="2" charset="2"/>
                <a:buChar char="Ø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October 2017 – March 2025</a:t>
              </a: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E07E01B-0A44-1ED1-9ED8-4AD35C5AB6B2}"/>
              </a:ext>
            </a:extLst>
          </p:cNvPr>
          <p:cNvGrpSpPr/>
          <p:nvPr/>
        </p:nvGrpSpPr>
        <p:grpSpPr>
          <a:xfrm>
            <a:off x="705248" y="960222"/>
            <a:ext cx="7027162" cy="5873703"/>
            <a:chOff x="705248" y="960222"/>
            <a:chExt cx="7027162" cy="5873703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92986B6-87FA-F124-E7B6-A74DCFA9A9E2}"/>
                </a:ext>
              </a:extLst>
            </p:cNvPr>
            <p:cNvGrpSpPr/>
            <p:nvPr/>
          </p:nvGrpSpPr>
          <p:grpSpPr>
            <a:xfrm>
              <a:off x="3957995" y="960222"/>
              <a:ext cx="3774415" cy="5320580"/>
              <a:chOff x="4146238" y="960222"/>
              <a:chExt cx="3774415" cy="5320580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951611B-E6CC-26AC-B49A-A667844347E2}"/>
                  </a:ext>
                </a:extLst>
              </p:cNvPr>
              <p:cNvSpPr/>
              <p:nvPr/>
            </p:nvSpPr>
            <p:spPr>
              <a:xfrm rot="21596695">
                <a:off x="4146527" y="2702767"/>
                <a:ext cx="483350" cy="600640"/>
              </a:xfrm>
              <a:custGeom>
                <a:avLst/>
                <a:gdLst>
                  <a:gd name="connsiteX0" fmla="*/ 0 w 580020"/>
                  <a:gd name="connsiteY0" fmla="*/ 144154 h 720768"/>
                  <a:gd name="connsiteX1" fmla="*/ 290010 w 580020"/>
                  <a:gd name="connsiteY1" fmla="*/ 144154 h 720768"/>
                  <a:gd name="connsiteX2" fmla="*/ 290010 w 580020"/>
                  <a:gd name="connsiteY2" fmla="*/ 0 h 720768"/>
                  <a:gd name="connsiteX3" fmla="*/ 580020 w 580020"/>
                  <a:gd name="connsiteY3" fmla="*/ 360384 h 720768"/>
                  <a:gd name="connsiteX4" fmla="*/ 290010 w 580020"/>
                  <a:gd name="connsiteY4" fmla="*/ 720768 h 720768"/>
                  <a:gd name="connsiteX5" fmla="*/ 290010 w 580020"/>
                  <a:gd name="connsiteY5" fmla="*/ 576614 h 720768"/>
                  <a:gd name="connsiteX6" fmla="*/ 0 w 580020"/>
                  <a:gd name="connsiteY6" fmla="*/ 576614 h 720768"/>
                  <a:gd name="connsiteX7" fmla="*/ 0 w 580020"/>
                  <a:gd name="connsiteY7" fmla="*/ 144154 h 72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80020" h="720768">
                    <a:moveTo>
                      <a:pt x="0" y="144154"/>
                    </a:moveTo>
                    <a:lnTo>
                      <a:pt x="290010" y="144154"/>
                    </a:lnTo>
                    <a:lnTo>
                      <a:pt x="290010" y="0"/>
                    </a:lnTo>
                    <a:lnTo>
                      <a:pt x="580020" y="360384"/>
                    </a:lnTo>
                    <a:lnTo>
                      <a:pt x="290010" y="720768"/>
                    </a:lnTo>
                    <a:lnTo>
                      <a:pt x="290010" y="576614"/>
                    </a:lnTo>
                    <a:lnTo>
                      <a:pt x="0" y="576614"/>
                    </a:lnTo>
                    <a:lnTo>
                      <a:pt x="0" y="144154"/>
                    </a:lnTo>
                    <a:close/>
                  </a:path>
                </a:pathLst>
              </a:custGeom>
              <a:solidFill>
                <a:schemeClr val="tx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tint val="6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-1" tIns="120128" rIns="145005" bIns="120128" numCol="1" spcCol="1270" anchor="ctr" anchorCtr="0">
                <a:noAutofit/>
              </a:bodyPr>
              <a:lstStyle/>
              <a:p>
                <a:pPr marL="0" marR="0" lvl="0" indent="0" algn="ctr" defTabSz="1185286" rtl="0" eaLnBrk="1" fontAlgn="auto" latinLnBrk="0" hangingPunct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667" b="0" i="0" u="none" strike="noStrike" kern="1200" cap="none" spc="0" normalizeH="0" baseline="0" noProof="0">
                  <a:ln>
                    <a:noFill/>
                  </a:ln>
                  <a:solidFill>
                    <a:srgbClr val="616265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1374E873-5A6D-F984-1BAD-4BE3F7BB081F}"/>
                  </a:ext>
                </a:extLst>
              </p:cNvPr>
              <p:cNvGrpSpPr/>
              <p:nvPr/>
            </p:nvGrpSpPr>
            <p:grpSpPr>
              <a:xfrm>
                <a:off x="4146238" y="960222"/>
                <a:ext cx="3774415" cy="5320580"/>
                <a:chOff x="4146238" y="960222"/>
                <a:chExt cx="3774415" cy="5320580"/>
              </a:xfrm>
            </p:grpSpPr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3009934B-10E2-A5D3-0D50-EC930EA2F811}"/>
                    </a:ext>
                  </a:extLst>
                </p:cNvPr>
                <p:cNvSpPr txBox="1"/>
                <p:nvPr/>
              </p:nvSpPr>
              <p:spPr>
                <a:xfrm>
                  <a:off x="4146238" y="3749340"/>
                  <a:ext cx="3774415" cy="253146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3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1" i="0" u="sng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I-NERI PERSEUS Project</a:t>
                  </a:r>
                </a:p>
                <a:p>
                  <a:pPr marL="0" marR="0" lvl="0" indent="0" algn="ctr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600"/>
                    </a:spcAft>
                    <a:buClr>
                      <a:srgbClr val="0000FF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(Advanced 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P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IE of Accid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nt-Tole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r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ant Fuel Cladding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N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eu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tron-Irradiated in the BR2 Te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t Reactor</a:t>
                  </a:r>
                  <a:r>
                    <a:rPr kumimoji="0" 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)</a:t>
                  </a:r>
                  <a:endPara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16265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  <a:p>
                  <a:pPr marL="285739" marR="0" lvl="0" indent="-285739" algn="l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50"/>
                    </a:spcAft>
                    <a:buClr>
                      <a:srgbClr val="0000FF"/>
                    </a:buClr>
                    <a:buSzTx/>
                    <a:buFont typeface="Wingdings" panose="05000000000000000000" pitchFamily="2" charset="2"/>
                    <a:buChar char="Ø"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129AD7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7 partners (Europe, USA)</a:t>
                  </a:r>
                </a:p>
                <a:p>
                  <a:pPr marL="285739" marR="0" lvl="0" indent="-285739" algn="l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250"/>
                    </a:spcAft>
                    <a:buClr>
                      <a:srgbClr val="0000FF"/>
                    </a:buClr>
                    <a:buSzTx/>
                    <a:buFont typeface="Wingdings" panose="05000000000000000000" pitchFamily="2" charset="2"/>
                    <a:buChar char="Ø"/>
                    <a:tabLst/>
                    <a:defRPr/>
                  </a:pPr>
                  <a:r>
                    <a:rPr kumimoji="0" lang="en-US" sz="1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Advanced PIE </a:t>
                  </a: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of BR2-irradiated ATF claddings in H2020 IL TROVATORE</a:t>
                  </a:r>
                </a:p>
                <a:p>
                  <a:pPr marL="285739" marR="0" lvl="0" indent="-285739" algn="l" defTabSz="9143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 typeface="Wingdings" panose="05000000000000000000" pitchFamily="2" charset="2"/>
                    <a:buChar char="Ø"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May 2021 – April 2027</a:t>
                  </a:r>
                  <a:endParaRPr kumimoji="0" lang="en-GB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id="{4C6EAB24-1249-4925-1C15-53592A2792BC}"/>
                    </a:ext>
                  </a:extLst>
                </p:cNvPr>
                <p:cNvGrpSpPr/>
                <p:nvPr/>
              </p:nvGrpSpPr>
              <p:grpSpPr>
                <a:xfrm>
                  <a:off x="4547276" y="960222"/>
                  <a:ext cx="2972339" cy="2578507"/>
                  <a:chOff x="4496493" y="960222"/>
                  <a:chExt cx="2972339" cy="2578507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D8D61080-ED27-28C7-1A1E-12736C1BD9A6}"/>
                      </a:ext>
                    </a:extLst>
                  </p:cNvPr>
                  <p:cNvGrpSpPr/>
                  <p:nvPr/>
                </p:nvGrpSpPr>
                <p:grpSpPr>
                  <a:xfrm>
                    <a:off x="4496493" y="960222"/>
                    <a:ext cx="2972339" cy="852803"/>
                    <a:chOff x="5840043" y="2012189"/>
                    <a:chExt cx="3566807" cy="1023364"/>
                  </a:xfrm>
                  <a:effectLst>
                    <a:outerShdw blurRad="50800" dist="63500" dir="8100000" sx="101000" sy="101000" algn="tr" rotWithShape="0">
                      <a:prstClr val="black">
                        <a:alpha val="35000"/>
                      </a:prstClr>
                    </a:outerShdw>
                  </a:effectLst>
                </p:grpSpPr>
                <p:pic>
                  <p:nvPicPr>
                    <p:cNvPr id="10" name="Picture 9">
                      <a:extLst>
                        <a:ext uri="{FF2B5EF4-FFF2-40B4-BE49-F238E27FC236}">
                          <a16:creationId xmlns:a16="http://schemas.microsoft.com/office/drawing/2014/main" id="{734D2CDE-0530-9994-4BA8-7679EC73BE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8"/>
                    <a:stretch>
                      <a:fillRect/>
                    </a:stretch>
                  </p:blipFill>
                  <p:spPr>
                    <a:xfrm>
                      <a:off x="7467815" y="2012671"/>
                      <a:ext cx="1939035" cy="102240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3" name="Picture 32">
                      <a:extLst>
                        <a:ext uri="{FF2B5EF4-FFF2-40B4-BE49-F238E27FC236}">
                          <a16:creationId xmlns:a16="http://schemas.microsoft.com/office/drawing/2014/main" id="{701B8C8D-97DB-4D5B-F640-ABB7CF3D24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840043" y="2012189"/>
                      <a:ext cx="1532219" cy="1023364"/>
                    </a:xfrm>
                    <a:prstGeom prst="rect">
                      <a:avLst/>
                    </a:prstGeom>
                    <a:effectLst/>
                  </p:spPr>
                </p:pic>
              </p:grp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id="{44F7BB68-7B1A-2591-6147-077007373CC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r="10397"/>
                  <a:stretch/>
                </p:blipFill>
                <p:spPr>
                  <a:xfrm>
                    <a:off x="4966567" y="2026729"/>
                    <a:ext cx="2032190" cy="1512000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  <a:effectLst>
                    <a:outerShdw blurRad="50800" dist="63500" dir="8100000" sx="101000" sy="101000" algn="tr" rotWithShape="0">
                      <a:prstClr val="black">
                        <a:alpha val="35000"/>
                      </a:prstClr>
                    </a:outerShdw>
                  </a:effectLst>
                </p:spPr>
              </p:pic>
            </p:grpSp>
          </p:grp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856952-6A01-AFF2-770B-55CE5023F678}"/>
                </a:ext>
              </a:extLst>
            </p:cNvPr>
            <p:cNvSpPr txBox="1"/>
            <p:nvPr/>
          </p:nvSpPr>
          <p:spPr>
            <a:xfrm>
              <a:off x="705248" y="6495371"/>
              <a:ext cx="4974741" cy="338554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136638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FF"/>
                </a:buClr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I-NERI</a:t>
              </a: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Segoe UI" panose="020B0502040204020203" pitchFamily="34" charset="0"/>
                </a:rPr>
                <a:t> = International Nuclear Energy Research Initiative</a:t>
              </a:r>
            </a:p>
          </p:txBody>
        </p:sp>
      </p:grpSp>
      <p:sp>
        <p:nvSpPr>
          <p:cNvPr id="28" name="Slide Number Placeholder 11">
            <a:extLst>
              <a:ext uri="{FF2B5EF4-FFF2-40B4-BE49-F238E27FC236}">
                <a16:creationId xmlns:a16="http://schemas.microsoft.com/office/drawing/2014/main" id="{BABF9574-63DC-FBF5-3152-1E52B7379D23}"/>
              </a:ext>
            </a:extLst>
          </p:cNvPr>
          <p:cNvSpPr txBox="1">
            <a:spLocks/>
          </p:cNvSpPr>
          <p:nvPr/>
        </p:nvSpPr>
        <p:spPr>
          <a:xfrm>
            <a:off x="11544300" y="6544116"/>
            <a:ext cx="528320" cy="221511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F8636E-AFBA-4C2F-AA9E-34AEC97BD133}" type="slidenum">
              <a:rPr kumimoji="0" lang="nl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nl-B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06253A-BC1C-E1DB-31F7-4DEBD33DA5F4}"/>
              </a:ext>
            </a:extLst>
          </p:cNvPr>
          <p:cNvSpPr/>
          <p:nvPr/>
        </p:nvSpPr>
        <p:spPr>
          <a:xfrm>
            <a:off x="136897" y="150929"/>
            <a:ext cx="3270238" cy="57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6638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69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87DB01-2F63-2EC4-30BA-A8786E2EF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6534" y="253068"/>
            <a:ext cx="11569035" cy="477364"/>
          </a:xfrm>
        </p:spPr>
        <p:txBody>
          <a:bodyPr/>
          <a:lstStyle/>
          <a:p>
            <a:r>
              <a:rPr lang="en-DE" dirty="0"/>
              <a:t>Euratom p</a:t>
            </a:r>
            <a:r>
              <a:rPr lang="de-DE" dirty="0" err="1"/>
              <a:t>ro</a:t>
            </a:r>
            <a:r>
              <a:rPr lang="en-DE" dirty="0"/>
              <a:t>jects with exp. work on </a:t>
            </a:r>
            <a:r>
              <a:rPr lang="en-US" dirty="0"/>
              <a:t>ATF</a:t>
            </a:r>
            <a:r>
              <a:rPr lang="en-DE" dirty="0"/>
              <a:t> (Prof. K.</a:t>
            </a:r>
            <a:r>
              <a:rPr lang="de-DE" dirty="0"/>
              <a:t> LAMBRINOU</a:t>
            </a:r>
            <a:r>
              <a:rPr lang="en-DE" dirty="0"/>
              <a:t> )</a:t>
            </a:r>
            <a:endParaRPr lang="en-GB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951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925A9-048E-AFAA-D42F-F0CA854C0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Large user network – Excellent collaboration</a:t>
            </a:r>
          </a:p>
        </p:txBody>
      </p:sp>
      <p:pic>
        <p:nvPicPr>
          <p:cNvPr id="7" name="Picture 6" descr="A diagram of a company's company's company&#10;&#10;AI-generated content may be incorrect.">
            <a:extLst>
              <a:ext uri="{FF2B5EF4-FFF2-40B4-BE49-F238E27FC236}">
                <a16:creationId xmlns:a16="http://schemas.microsoft.com/office/drawing/2014/main" id="{90C031CB-B2C5-37C6-D492-DBD2CE6415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124" y="1357577"/>
            <a:ext cx="4876800" cy="4876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87627FC-B073-48E5-D300-F16D5A1E5534}"/>
              </a:ext>
            </a:extLst>
          </p:cNvPr>
          <p:cNvSpPr txBox="1"/>
          <p:nvPr/>
        </p:nvSpPr>
        <p:spPr>
          <a:xfrm>
            <a:off x="8007220" y="1484685"/>
            <a:ext cx="3814667" cy="3011969"/>
          </a:xfrm>
          <a:prstGeom prst="rect">
            <a:avLst/>
          </a:prstGeom>
          <a:noFill/>
        </p:spPr>
        <p:txBody>
          <a:bodyPr wrap="square" tIns="72000" rIns="0" rtlCol="0" anchor="t" anchorCtr="0">
            <a:sp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de-DE" sz="2400" dirty="0">
                <a:solidFill>
                  <a:schemeClr val="accent2">
                    <a:lumMod val="50000"/>
                  </a:schemeClr>
                </a:solidFill>
              </a:rPr>
              <a:t>C</a:t>
            </a:r>
            <a:r>
              <a:rPr lang="en-DE" sz="2400" dirty="0" err="1">
                <a:solidFill>
                  <a:schemeClr val="accent2">
                    <a:lumMod val="50000"/>
                  </a:schemeClr>
                </a:solidFill>
              </a:rPr>
              <a:t>ollaborations</a:t>
            </a:r>
            <a:r>
              <a:rPr lang="en-DE" sz="2400" dirty="0">
                <a:solidFill>
                  <a:schemeClr val="accent2">
                    <a:lumMod val="50000"/>
                  </a:schemeClr>
                </a:solidFill>
              </a:rPr>
              <a:t> for ATF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DE" sz="2400" dirty="0"/>
          </a:p>
          <a:p>
            <a:pPr>
              <a:spcAft>
                <a:spcPts val="600"/>
              </a:spcAft>
              <a:buClr>
                <a:schemeClr val="tx2"/>
              </a:buClr>
            </a:pPr>
            <a:r>
              <a:rPr lang="en-DE" sz="2400" dirty="0">
                <a:solidFill>
                  <a:schemeClr val="accent5"/>
                </a:solidFill>
              </a:rPr>
              <a:t>POLIMI, </a:t>
            </a:r>
            <a:r>
              <a:rPr lang="en-GB" sz="2400" dirty="0">
                <a:solidFill>
                  <a:schemeClr val="accent5"/>
                </a:solidFill>
              </a:rPr>
              <a:t>NINE, UPM, NFQ, </a:t>
            </a:r>
            <a:r>
              <a:rPr lang="en-DE" sz="2400" dirty="0">
                <a:solidFill>
                  <a:schemeClr val="accent5"/>
                </a:solidFill>
              </a:rPr>
              <a:t>CIEMAT, </a:t>
            </a:r>
            <a:r>
              <a:rPr lang="en-GB" sz="2400" dirty="0">
                <a:solidFill>
                  <a:schemeClr val="accent5"/>
                </a:solidFill>
              </a:rPr>
              <a:t>IPEN</a:t>
            </a:r>
            <a:r>
              <a:rPr lang="en-DE" sz="2400" dirty="0">
                <a:solidFill>
                  <a:schemeClr val="accent5"/>
                </a:solidFill>
              </a:rPr>
              <a:t>, </a:t>
            </a:r>
            <a:r>
              <a:rPr lang="en-GB" sz="2400" dirty="0">
                <a:solidFill>
                  <a:schemeClr val="accent5"/>
                </a:solidFill>
              </a:rPr>
              <a:t>INRNE, USP, CTU</a:t>
            </a:r>
            <a:r>
              <a:rPr lang="en-DE" sz="2400" dirty="0">
                <a:solidFill>
                  <a:schemeClr val="accent5"/>
                </a:solidFill>
              </a:rPr>
              <a:t>, UCAM </a:t>
            </a:r>
            <a:endParaRPr lang="en-GB" sz="2400" dirty="0">
              <a:solidFill>
                <a:schemeClr val="accent5"/>
              </a:solidFill>
            </a:endParaRP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DE" sz="2400" dirty="0"/>
          </a:p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DE" sz="2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DB5F5D-415A-F7C9-75E7-9A6167AD36CA}"/>
              </a:ext>
            </a:extLst>
          </p:cNvPr>
          <p:cNvSpPr txBox="1"/>
          <p:nvPr/>
        </p:nvSpPr>
        <p:spPr>
          <a:xfrm>
            <a:off x="8020635" y="4017682"/>
            <a:ext cx="3934410" cy="2042473"/>
          </a:xfrm>
          <a:prstGeom prst="rect">
            <a:avLst/>
          </a:prstGeom>
          <a:noFill/>
        </p:spPr>
        <p:txBody>
          <a:bodyPr wrap="square" tIns="72000" rIns="0" rtlCol="0" anchor="t" anchorCtr="0">
            <a:sp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de-DE" sz="2400" dirty="0">
                <a:solidFill>
                  <a:schemeClr val="tx2"/>
                </a:solidFill>
              </a:rPr>
              <a:t>A</a:t>
            </a:r>
            <a:r>
              <a:rPr lang="en-DE" sz="2400" dirty="0" err="1">
                <a:solidFill>
                  <a:schemeClr val="tx2"/>
                </a:solidFill>
              </a:rPr>
              <a:t>nd</a:t>
            </a:r>
            <a:r>
              <a:rPr lang="en-DE" sz="2400" dirty="0">
                <a:solidFill>
                  <a:schemeClr val="tx2"/>
                </a:solidFill>
              </a:rPr>
              <a:t> with support from many </a:t>
            </a:r>
          </a:p>
          <a:p>
            <a:pPr algn="l">
              <a:spcAft>
                <a:spcPts val="600"/>
              </a:spcAft>
              <a:buClr>
                <a:schemeClr val="tx2"/>
              </a:buClr>
            </a:pPr>
            <a:r>
              <a:rPr lang="en-DE" sz="2400" dirty="0">
                <a:solidFill>
                  <a:schemeClr val="tx2"/>
                </a:solidFill>
              </a:rPr>
              <a:t>Euratom projects: e.g. </a:t>
            </a:r>
            <a:br>
              <a:rPr lang="en-DE" sz="2400" dirty="0">
                <a:solidFill>
                  <a:schemeClr val="tx2"/>
                </a:solidFill>
              </a:rPr>
            </a:br>
            <a:r>
              <a:rPr lang="en-DE" sz="2400" dirty="0">
                <a:solidFill>
                  <a:schemeClr val="tx2"/>
                </a:solidFill>
              </a:rPr>
              <a:t>Il Trovatore, SCORPION, </a:t>
            </a:r>
            <a:r>
              <a:rPr lang="en-DE" sz="2400" dirty="0" err="1">
                <a:solidFill>
                  <a:schemeClr val="tx2"/>
                </a:solidFill>
              </a:rPr>
              <a:t>OperaHPC</a:t>
            </a:r>
            <a:r>
              <a:rPr lang="en-DE" sz="2400" dirty="0">
                <a:solidFill>
                  <a:schemeClr val="tx2"/>
                </a:solidFill>
              </a:rPr>
              <a:t>, APIS, CONNECT-NM</a:t>
            </a:r>
          </a:p>
        </p:txBody>
      </p:sp>
    </p:spTree>
    <p:extLst>
      <p:ext uri="{BB962C8B-B14F-4D97-AF65-F5344CB8AC3E}">
        <p14:creationId xmlns:p14="http://schemas.microsoft.com/office/powerpoint/2010/main" val="132116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4"/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345156563"/>
              </p:ext>
            </p:extLst>
          </p:nvPr>
        </p:nvGraphicFramePr>
        <p:xfrm>
          <a:off x="836614" y="1357577"/>
          <a:ext cx="9983786" cy="4630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5869">
                  <a:extLst>
                    <a:ext uri="{9D8B030D-6E8A-4147-A177-3AD203B41FA5}">
                      <a16:colId xmlns:a16="http://schemas.microsoft.com/office/drawing/2014/main" val="2186438613"/>
                    </a:ext>
                  </a:extLst>
                </a:gridCol>
                <a:gridCol w="4947917">
                  <a:extLst>
                    <a:ext uri="{9D8B030D-6E8A-4147-A177-3AD203B41FA5}">
                      <a16:colId xmlns:a16="http://schemas.microsoft.com/office/drawing/2014/main" val="4101848110"/>
                    </a:ext>
                  </a:extLst>
                </a:gridCol>
              </a:tblGrid>
              <a:tr h="586105">
                <a:tc>
                  <a:txBody>
                    <a:bodyPr/>
                    <a:lstStyle/>
                    <a:p>
                      <a:r>
                        <a:rPr lang="en-GB" sz="2400" dirty="0"/>
                        <a:t>Cladding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Fuel</a:t>
                      </a: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7244293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r>
                        <a:rPr lang="en-GB" sz="2400" dirty="0"/>
                        <a:t>Zry4 </a:t>
                      </a:r>
                      <a:r>
                        <a:rPr lang="en-DE" sz="2400" dirty="0"/>
                        <a:t>or Zry2 </a:t>
                      </a:r>
                      <a:r>
                        <a:rPr lang="en-GB" sz="2400" dirty="0"/>
                        <a:t>(reference)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/>
                        <a:t>UO</a:t>
                      </a:r>
                      <a:r>
                        <a:rPr lang="en-GB" sz="2400" baseline="-25000" dirty="0"/>
                        <a:t>2</a:t>
                      </a:r>
                      <a:r>
                        <a:rPr lang="en-GB" sz="2400" dirty="0"/>
                        <a:t> and</a:t>
                      </a:r>
                      <a:r>
                        <a:rPr lang="en-GB" sz="2400" baseline="0" dirty="0"/>
                        <a:t> Gd-UO</a:t>
                      </a:r>
                      <a:r>
                        <a:rPr lang="en-GB" sz="2400" baseline="-25000" dirty="0"/>
                        <a:t>2</a:t>
                      </a:r>
                      <a:r>
                        <a:rPr lang="en-GB" sz="2400" baseline="0" dirty="0"/>
                        <a:t> </a:t>
                      </a:r>
                      <a:r>
                        <a:rPr lang="en-GB" sz="2400" dirty="0"/>
                        <a:t>(reference)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9257492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400" dirty="0"/>
                        <a:t>M5</a:t>
                      </a:r>
                      <a:endParaRPr lang="en-GB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/>
                        <a:t>U</a:t>
                      </a:r>
                      <a:r>
                        <a:rPr lang="en-GB" sz="2400" baseline="-25000" dirty="0"/>
                        <a:t>3</a:t>
                      </a:r>
                      <a:r>
                        <a:rPr lang="en-GB" sz="2400" dirty="0"/>
                        <a:t>Si</a:t>
                      </a:r>
                      <a:r>
                        <a:rPr lang="en-GB" sz="2400" baseline="-25000" dirty="0"/>
                        <a:t>2</a:t>
                      </a:r>
                      <a:endParaRPr lang="en-GB" sz="2400" dirty="0"/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4192966"/>
                  </a:ext>
                </a:extLst>
              </a:tr>
              <a:tr h="5861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ZIRLO, </a:t>
                      </a:r>
                      <a:r>
                        <a:rPr lang="en-GB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optZIRLO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Cr-UO</a:t>
                      </a:r>
                      <a:r>
                        <a:rPr lang="en-GB" sz="24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DE" sz="24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DE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(and ADOPT</a:t>
                      </a:r>
                      <a:r>
                        <a:rPr lang="en-DE" sz="240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TM</a:t>
                      </a:r>
                      <a:r>
                        <a:rPr lang="en-DE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GB" sz="2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12083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Cr-coated </a:t>
                      </a:r>
                      <a:r>
                        <a:rPr lang="en-GB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Zry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n-DE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Th,Pu</a:t>
                      </a:r>
                      <a:r>
                        <a:rPr lang="en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)O</a:t>
                      </a:r>
                      <a:r>
                        <a:rPr lang="en-DE" sz="24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r>
                        <a:rPr lang="en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(</a:t>
                      </a:r>
                      <a:r>
                        <a:rPr lang="en-DE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Th,U</a:t>
                      </a:r>
                      <a:r>
                        <a:rPr lang="en-DE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)O</a:t>
                      </a:r>
                      <a:r>
                        <a:rPr lang="en-DE" sz="2400" kern="1200" baseline="-25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GB" sz="24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921277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 err="1"/>
                        <a:t>FeCrAl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MOX(-MA)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4859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GB" sz="2400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SiC</a:t>
                      </a:r>
                      <a:endParaRPr lang="en-GB" sz="24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UN, (</a:t>
                      </a:r>
                      <a:r>
                        <a:rPr lang="en-GB" sz="2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U,Pu</a:t>
                      </a:r>
                      <a:r>
                        <a:rPr lang="en-GB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)N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4017974"/>
                  </a:ext>
                </a:extLst>
              </a:tr>
              <a:tr h="401917">
                <a:tc>
                  <a:txBody>
                    <a:bodyPr/>
                    <a:lstStyle/>
                    <a:p>
                      <a:r>
                        <a:rPr lang="en-GB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Hastelloy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UC</a:t>
                      </a:r>
                      <a:r>
                        <a:rPr lang="en-DE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(</a:t>
                      </a:r>
                      <a:r>
                        <a:rPr lang="en-DE" sz="2400" kern="1200" baseline="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U,Pu</a:t>
                      </a:r>
                      <a:r>
                        <a:rPr lang="en-DE" sz="2400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)C</a:t>
                      </a:r>
                      <a:endParaRPr lang="en-GB" sz="2400" kern="1200" baseline="-250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95053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SS</a:t>
                      </a: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2400" kern="1200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6401355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5DF9B5B-0CDF-1D69-990C-276D4F8E1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“AT</a:t>
            </a:r>
            <a:r>
              <a:rPr lang="en-GB" dirty="0"/>
              <a:t>F</a:t>
            </a:r>
            <a:r>
              <a:rPr lang="en-DE" dirty="0"/>
              <a:t>”</a:t>
            </a:r>
            <a:r>
              <a:rPr lang="en-GB" dirty="0"/>
              <a:t> </a:t>
            </a:r>
            <a:r>
              <a:rPr lang="en-DE" dirty="0"/>
              <a:t>in TRANSURANUS</a:t>
            </a:r>
          </a:p>
        </p:txBody>
      </p:sp>
    </p:spTree>
    <p:extLst>
      <p:ext uri="{BB962C8B-B14F-4D97-AF65-F5344CB8AC3E}">
        <p14:creationId xmlns:p14="http://schemas.microsoft.com/office/powerpoint/2010/main" val="13716153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19378" y="1825624"/>
            <a:ext cx="5507537" cy="779553"/>
          </a:xfrm>
        </p:spPr>
        <p:txBody>
          <a:bodyPr/>
          <a:lstStyle/>
          <a:p>
            <a:r>
              <a:rPr lang="en-GB" sz="1200" dirty="0"/>
              <a:t>G. Nicodemo et al, </a:t>
            </a:r>
            <a:r>
              <a:rPr lang="en-US" sz="1200" dirty="0"/>
              <a:t>Journal of Nuclear Materials 601 (2024) 155301</a:t>
            </a:r>
            <a:endParaRPr lang="en-GB" sz="1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Preparing for Cr-doped UO</a:t>
            </a:r>
            <a:r>
              <a:rPr lang="en-GB" baseline="-25000" dirty="0"/>
              <a:t>2</a:t>
            </a:r>
            <a:r>
              <a:rPr lang="en-GB" dirty="0"/>
              <a:t> fuel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87" y="3623094"/>
            <a:ext cx="6092034" cy="3141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370" y="1386156"/>
            <a:ext cx="6008298" cy="37551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2334" y="0"/>
            <a:ext cx="1909665" cy="951470"/>
          </a:xfrm>
          <a:prstGeom prst="rect">
            <a:avLst/>
          </a:prstGeom>
        </p:spPr>
      </p:pic>
      <p:pic>
        <p:nvPicPr>
          <p:cNvPr id="7" name="Immagine 4">
            <a:extLst>
              <a:ext uri="{FF2B5EF4-FFF2-40B4-BE49-F238E27FC236}">
                <a16:creationId xmlns:a16="http://schemas.microsoft.com/office/drawing/2014/main" id="{28FAC2F8-24BB-4024-BB11-315EA15B34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695" y="5415671"/>
            <a:ext cx="1846015" cy="1435315"/>
          </a:xfrm>
          <a:prstGeom prst="rect">
            <a:avLst/>
          </a:prstGeom>
        </p:spPr>
      </p:pic>
      <p:pic>
        <p:nvPicPr>
          <p:cNvPr id="8" name="Immagine 2">
            <a:extLst>
              <a:ext uri="{FF2B5EF4-FFF2-40B4-BE49-F238E27FC236}">
                <a16:creationId xmlns:a16="http://schemas.microsoft.com/office/drawing/2014/main" id="{6DDE6A96-C66D-4DE5-A3B2-35E2ED7401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275" y="5781994"/>
            <a:ext cx="1452420" cy="98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3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12D3E2-B9FF-F9C4-5DB1-4FF05409E5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3980F04-196A-B85F-0F05-5787F89D6C4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2525" y="1554676"/>
            <a:ext cx="5654675" cy="4224788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33A3F8F-304D-E56D-EB25-3D5DFBBA4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Fuel phenomena for reference pin and switching to ATF</a:t>
            </a:r>
            <a:r>
              <a:rPr lang="en-DE" dirty="0"/>
              <a:t> in Rolls-Royce type SMR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5B9231-7063-7C1A-2DD5-A439B299F534}"/>
              </a:ext>
            </a:extLst>
          </p:cNvPr>
          <p:cNvPicPr>
            <a:picLocks noGrp="1" noChangeAspect="1"/>
          </p:cNvPicPr>
          <p:nvPr>
            <p:ph idx="10"/>
          </p:nvPr>
        </p:nvPicPr>
        <p:blipFill>
          <a:blip r:embed="rId3"/>
          <a:stretch>
            <a:fillRect/>
          </a:stretch>
        </p:blipFill>
        <p:spPr>
          <a:xfrm>
            <a:off x="833005" y="1554676"/>
            <a:ext cx="5655467" cy="4225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2EE7EE-AE83-4590-4849-95DDA3AB4DC7}"/>
              </a:ext>
            </a:extLst>
          </p:cNvPr>
          <p:cNvSpPr txBox="1"/>
          <p:nvPr/>
        </p:nvSpPr>
        <p:spPr>
          <a:xfrm>
            <a:off x="1307592" y="6245352"/>
            <a:ext cx="92398" cy="365091"/>
          </a:xfrm>
          <a:prstGeom prst="rect">
            <a:avLst/>
          </a:prstGeom>
          <a:noFill/>
        </p:spPr>
        <p:txBody>
          <a:bodyPr wrap="none" tIns="72000" rIns="0" rtlCol="0" anchor="t" anchorCtr="0">
            <a:spAutoFit/>
          </a:bodyPr>
          <a:lstStyle/>
          <a:p>
            <a:pPr algn="l">
              <a:spcAft>
                <a:spcPts val="600"/>
              </a:spcAft>
              <a:buClr>
                <a:schemeClr val="tx2"/>
              </a:buClr>
            </a:pPr>
            <a:endParaRPr lang="en-D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A3987A-1B77-ADB3-5613-CCD938B4808A}"/>
              </a:ext>
            </a:extLst>
          </p:cNvPr>
          <p:cNvSpPr txBox="1"/>
          <p:nvPr/>
        </p:nvSpPr>
        <p:spPr>
          <a:xfrm>
            <a:off x="5369270" y="6427897"/>
            <a:ext cx="4498404" cy="303536"/>
          </a:xfrm>
          <a:prstGeom prst="rect">
            <a:avLst/>
          </a:prstGeom>
        </p:spPr>
        <p:txBody>
          <a:bodyPr>
            <a:noAutofit/>
          </a:bodyPr>
          <a:lstStyle>
            <a:lvl1pPr indent="-3429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chemeClr val="accent5"/>
              </a:buClr>
              <a:buFont typeface="Arial" pitchFamily="34" charset="0"/>
              <a:buNone/>
              <a:defRPr sz="1200" baseline="0"/>
            </a:lvl1pPr>
            <a:lvl2pPr marL="6858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2000"/>
            </a:lvl2pPr>
            <a:lvl3pPr marL="11430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None/>
            </a:lvl3pPr>
            <a:lvl4pPr marL="16002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600"/>
            </a:lvl4pPr>
            <a:lvl5pPr marL="2057400" indent="-228600">
              <a:lnSpc>
                <a:spcPct val="100000"/>
              </a:lnSpc>
              <a:spcBef>
                <a:spcPts val="500"/>
              </a:spcBef>
              <a:spcAft>
                <a:spcPts val="1800"/>
              </a:spcAft>
              <a:buClr>
                <a:schemeClr val="accent5"/>
              </a:buClr>
              <a:buFont typeface="Arial" panose="020B0604020202020204" pitchFamily="34" charset="0"/>
              <a:buNone/>
              <a:defRPr sz="1600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DE" dirty="0"/>
              <a:t>A. </a:t>
            </a:r>
            <a:r>
              <a:rPr lang="de-DE" dirty="0"/>
              <a:t>D</a:t>
            </a:r>
            <a:r>
              <a:rPr lang="en-DE" dirty="0"/>
              <a:t>e Lara et al, </a:t>
            </a:r>
            <a:r>
              <a:rPr lang="en-US" dirty="0"/>
              <a:t>Annals of Nuclear Energy 218 (2025) 111355 </a:t>
            </a:r>
            <a:r>
              <a:rPr lang="en-DE" dirty="0"/>
              <a:t> </a:t>
            </a:r>
          </a:p>
        </p:txBody>
      </p:sp>
      <p:pic>
        <p:nvPicPr>
          <p:cNvPr id="1028" name="Picture 4" descr="Nuclear Energy MPhil, Department of Engineering, University of Cambridge |  Cambridge">
            <a:extLst>
              <a:ext uri="{FF2B5EF4-FFF2-40B4-BE49-F238E27FC236}">
                <a16:creationId xmlns:a16="http://schemas.microsoft.com/office/drawing/2014/main" id="{7EF060C4-E1F0-8872-2848-62D3A5C25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604" y="5799044"/>
            <a:ext cx="892615" cy="892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881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967154" y="1825624"/>
            <a:ext cx="10874120" cy="4170363"/>
          </a:xfrm>
        </p:spPr>
        <p:txBody>
          <a:bodyPr/>
          <a:lstStyle/>
          <a:p>
            <a:r>
              <a:rPr lang="en-US" sz="2000" dirty="0"/>
              <a:t>Simulated </a:t>
            </a:r>
            <a:r>
              <a:rPr lang="en-US" sz="2000" dirty="0" err="1"/>
              <a:t>Halden</a:t>
            </a:r>
            <a:r>
              <a:rPr lang="en-US" sz="2000" dirty="0"/>
              <a:t> LOCA test IFA-650.10 simulated using FRAPTRAN + </a:t>
            </a:r>
            <a:r>
              <a:rPr lang="en-US" sz="2000" dirty="0" err="1"/>
              <a:t>TUmech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Extend</a:t>
            </a:r>
            <a:r>
              <a:rPr lang="en-GB" dirty="0"/>
              <a:t> TU</a:t>
            </a:r>
            <a:r>
              <a:rPr lang="en-DE" dirty="0"/>
              <a:t>(</a:t>
            </a:r>
            <a:r>
              <a:rPr lang="en-GB" dirty="0"/>
              <a:t>MECH</a:t>
            </a:r>
            <a:r>
              <a:rPr lang="en-DE" dirty="0"/>
              <a:t>)</a:t>
            </a:r>
            <a:r>
              <a:rPr lang="en-GB" dirty="0"/>
              <a:t> with Cr-coated </a:t>
            </a:r>
            <a:r>
              <a:rPr lang="en-GB" dirty="0" err="1"/>
              <a:t>Zry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1426936" y="6311670"/>
            <a:ext cx="42462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accent5"/>
              </a:buClr>
            </a:pPr>
            <a:r>
              <a:rPr lang="en-GB" sz="1100" dirty="0"/>
              <a:t>P. Aragon et al, </a:t>
            </a:r>
            <a:r>
              <a:rPr lang="en-US" sz="1200" dirty="0"/>
              <a:t>Annals of Nuclear Energy 211 (2025) 110950</a:t>
            </a:r>
            <a:endParaRPr lang="en-GB" sz="1100" noProof="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68" y="3097357"/>
            <a:ext cx="4608368" cy="30342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973" y="3097357"/>
            <a:ext cx="4894301" cy="28986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2533" y="14928"/>
            <a:ext cx="1909665" cy="95147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522" y="105787"/>
            <a:ext cx="1599011" cy="6878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3928" y="0"/>
            <a:ext cx="2020399" cy="791005"/>
          </a:xfrm>
          <a:prstGeom prst="rect">
            <a:avLst/>
          </a:prstGeom>
        </p:spPr>
      </p:pic>
      <p:pic>
        <p:nvPicPr>
          <p:cNvPr id="12" name="Imagen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73" y="5995987"/>
            <a:ext cx="2967025" cy="615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86BF-E749-4417-1492-5B6FEFF4A6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F5054FE-AFCA-F3E3-5A9D-84C41F40FEC0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DE" sz="2000" dirty="0">
                <a:solidFill>
                  <a:schemeClr val="bg2">
                    <a:lumMod val="75000"/>
                  </a:schemeClr>
                </a:solidFill>
              </a:rPr>
              <a:t>Introduction</a:t>
            </a:r>
          </a:p>
          <a:p>
            <a:pPr>
              <a:lnSpc>
                <a:spcPct val="150000"/>
              </a:lnSpc>
            </a:pPr>
            <a:r>
              <a:rPr lang="en-DE" sz="2000" dirty="0">
                <a:solidFill>
                  <a:schemeClr val="bg2">
                    <a:lumMod val="75000"/>
                  </a:schemeClr>
                </a:solidFill>
              </a:rPr>
              <a:t>ATF properties in TRANSURANUS</a:t>
            </a:r>
          </a:p>
          <a:p>
            <a:pPr>
              <a:lnSpc>
                <a:spcPct val="150000"/>
              </a:lnSpc>
            </a:pPr>
            <a:r>
              <a:rPr lang="en-DE" sz="2000" dirty="0"/>
              <a:t>Case selection</a:t>
            </a:r>
          </a:p>
          <a:p>
            <a:pPr lvl="1">
              <a:lnSpc>
                <a:spcPct val="150000"/>
              </a:lnSpc>
            </a:pPr>
            <a:r>
              <a:rPr lang="en-DE" sz="1800" dirty="0"/>
              <a:t>RIA simulation in PWR: </a:t>
            </a:r>
            <a:r>
              <a:rPr lang="en-DE" sz="1800" dirty="0" err="1"/>
              <a:t>Nuscale</a:t>
            </a:r>
            <a:r>
              <a:rPr lang="en-DE" sz="1800" dirty="0"/>
              <a:t>-like WC-SMR of </a:t>
            </a:r>
            <a:r>
              <a:rPr lang="en-DE" sz="1800" dirty="0" err="1"/>
              <a:t>McSAFER</a:t>
            </a:r>
            <a:r>
              <a:rPr lang="en-DE" sz="1800" dirty="0"/>
              <a:t> project</a:t>
            </a:r>
          </a:p>
          <a:p>
            <a:pPr lvl="1">
              <a:lnSpc>
                <a:spcPct val="150000"/>
              </a:lnSpc>
            </a:pPr>
            <a:r>
              <a:rPr lang="en-DE" sz="1800" dirty="0">
                <a:solidFill>
                  <a:schemeClr val="bg2">
                    <a:lumMod val="75000"/>
                  </a:schemeClr>
                </a:solidFill>
              </a:rPr>
              <a:t>RIA simulation in BWR: FK1 case of </a:t>
            </a:r>
            <a:r>
              <a:rPr lang="en-DE" sz="1800" dirty="0" err="1">
                <a:solidFill>
                  <a:schemeClr val="bg2">
                    <a:lumMod val="75000"/>
                  </a:schemeClr>
                </a:solidFill>
              </a:rPr>
              <a:t>Fumex</a:t>
            </a:r>
            <a:r>
              <a:rPr lang="en-DE" sz="1800" dirty="0">
                <a:solidFill>
                  <a:schemeClr val="bg2">
                    <a:lumMod val="75000"/>
                  </a:schemeClr>
                </a:solidFill>
              </a:rPr>
              <a:t>-III CRP (IFPE)</a:t>
            </a:r>
          </a:p>
          <a:p>
            <a:pPr>
              <a:lnSpc>
                <a:spcPct val="150000"/>
              </a:lnSpc>
            </a:pPr>
            <a:r>
              <a:rPr lang="en-DE" sz="2000" dirty="0">
                <a:solidFill>
                  <a:schemeClr val="bg2">
                    <a:lumMod val="75000"/>
                  </a:schemeClr>
                </a:solidFill>
              </a:rPr>
              <a:t>Conclusions and perspectives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630EE5-C1B2-294C-B3E0-FB8538B4E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Contents</a:t>
            </a:r>
          </a:p>
        </p:txBody>
      </p:sp>
    </p:spTree>
    <p:extLst>
      <p:ext uri="{BB962C8B-B14F-4D97-AF65-F5344CB8AC3E}">
        <p14:creationId xmlns:p14="http://schemas.microsoft.com/office/powerpoint/2010/main" val="26186485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plates Theme">
  <a:themeElements>
    <a:clrScheme name="JRC colour palette">
      <a:dk1>
        <a:srgbClr val="000000"/>
      </a:dk1>
      <a:lt1>
        <a:srgbClr val="FFFFFF"/>
      </a:lt1>
      <a:dk2>
        <a:srgbClr val="4E51A5"/>
      </a:dk2>
      <a:lt2>
        <a:srgbClr val="EDEDED"/>
      </a:lt2>
      <a:accent1>
        <a:srgbClr val="9874DF"/>
      </a:accent1>
      <a:accent2>
        <a:srgbClr val="8294F3"/>
      </a:accent2>
      <a:accent3>
        <a:srgbClr val="45B9EB"/>
      </a:accent3>
      <a:accent4>
        <a:srgbClr val="64D3D4"/>
      </a:accent4>
      <a:accent5>
        <a:srgbClr val="EAC04B"/>
      </a:accent5>
      <a:accent6>
        <a:srgbClr val="FF8179"/>
      </a:accent6>
      <a:hlink>
        <a:srgbClr val="3344DD"/>
      </a:hlink>
      <a:folHlink>
        <a:srgbClr val="6600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lIns="108000" tIns="108000" rIns="108000" bIns="0" rtlCol="0" anchor="t" anchorCtr="0"/>
      <a:lstStyle>
        <a:defPPr indent="0" algn="l">
          <a:buNone/>
          <a:defRPr sz="1400" spc="-30" dirty="0">
            <a:solidFill>
              <a:schemeClr val="tx1"/>
            </a:solidFill>
            <a:ea typeface="+mn-lt"/>
            <a:cs typeface="+mn-lt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</a:spPr>
      <a:bodyPr wrap="square" tIns="72000" rIns="0" rtlCol="0" anchor="t" anchorCtr="0">
        <a:spAutoFit/>
      </a:bodyPr>
      <a:lstStyle>
        <a:defPPr algn="l">
          <a:spcAft>
            <a:spcPts val="600"/>
          </a:spcAft>
          <a:buClr>
            <a:schemeClr val="tx2"/>
          </a:buClr>
          <a:defRPr sz="1600" dirty="0" smtClean="0"/>
        </a:defPPr>
      </a:lstStyle>
    </a:txDef>
  </a:objectDefaults>
  <a:extraClrSchemeLst/>
  <a:custClrLst>
    <a:custClr name="White">
      <a:srgbClr val="FFFFFF"/>
    </a:custClr>
    <a:custClr name="White">
      <a:srgbClr val="FFFFFF"/>
    </a:custClr>
    <a:custClr name="L1 Background">
      <a:srgbClr val="F0DCF2"/>
    </a:custClr>
    <a:custClr name="L1 Background">
      <a:srgbClr val="DACEF5"/>
    </a:custClr>
    <a:custClr name="L1 Background">
      <a:srgbClr val="D6E0FF"/>
    </a:custClr>
    <a:custClr name="L1 Background">
      <a:srgbClr val="CFEEFC"/>
    </a:custClr>
    <a:custClr name="L1 Background">
      <a:srgbClr val="D0F2F2"/>
    </a:custClr>
    <a:custClr name="L1 Background">
      <a:srgbClr val="D7F7D8"/>
    </a:custClr>
    <a:custClr name="L1 Background">
      <a:srgbClr val="FFF2BD"/>
    </a:custClr>
    <a:custClr name="L1 Background">
      <a:srgbClr val="FFD6D4"/>
    </a:custClr>
    <a:custClr name="White">
      <a:srgbClr val="FFFFFF"/>
    </a:custClr>
    <a:custClr name="White">
      <a:srgbClr val="FFFFFF"/>
    </a:custClr>
    <a:custClr name="L2 Background">
      <a:srgbClr val="DA9EDE"/>
    </a:custClr>
    <a:custClr name="L2 Background">
      <a:srgbClr val="B298EB"/>
    </a:custClr>
    <a:custClr name="L2 Background">
      <a:srgbClr val="A8BAFF"/>
    </a:custClr>
    <a:custClr name="L2 Background">
      <a:srgbClr val="8BD5F7"/>
    </a:custClr>
    <a:custClr name="L2 Background">
      <a:srgbClr val="A4E9EB"/>
    </a:custClr>
    <a:custClr name="L2 Background">
      <a:srgbClr val="B3F2B6"/>
    </a:custClr>
    <a:custClr name="L2 Background">
      <a:srgbClr val="FCE06D"/>
    </a:custClr>
    <a:custClr name="L2 Background">
      <a:srgbClr val="FFB3B0"/>
    </a:custClr>
    <a:custClr name="White">
      <a:srgbClr val="FFFFFF"/>
    </a:custClr>
    <a:custClr name="White">
      <a:srgbClr val="FFFFFF"/>
    </a:custClr>
    <a:custClr name="L3 Accent">
      <a:srgbClr val="C77ACC"/>
    </a:custClr>
    <a:custClr name="L3 Accent">
      <a:srgbClr val="9776DE"/>
    </a:custClr>
    <a:custClr name="L3 Accent">
      <a:srgbClr val="8395F2"/>
    </a:custClr>
    <a:custClr name="L3 Accent">
      <a:srgbClr val="46B7EB"/>
    </a:custClr>
    <a:custClr name="L3 Accent">
      <a:srgbClr val="63D2D4"/>
    </a:custClr>
    <a:custClr name="L3 Accent">
      <a:srgbClr val="87E08E"/>
    </a:custClr>
    <a:custClr name="L3 Accent">
      <a:srgbClr val="EBBF49"/>
    </a:custClr>
    <a:custClr name="L3 Accent">
      <a:srgbClr val="FF817A"/>
    </a:custClr>
    <a:custClr name="White">
      <a:srgbClr val="FFFFFF"/>
    </a:custClr>
    <a:custClr name="White">
      <a:srgbClr val="FFFFFF"/>
    </a:custClr>
    <a:custClr name="L4 Large text icons">
      <a:srgbClr val="A85AAD"/>
    </a:custClr>
    <a:custClr name="L4 Large text icons">
      <a:srgbClr val="7253B5"/>
    </a:custClr>
    <a:custClr name="L4 Large text icons">
      <a:srgbClr val="6970D6"/>
    </a:custClr>
    <a:custClr name="L4 Large text icons">
      <a:srgbClr val="0C91CF"/>
    </a:custClr>
    <a:custClr name="L4 Large text icons">
      <a:srgbClr val="0AA5AD"/>
    </a:custClr>
    <a:custClr name="L4 Large text icons">
      <a:srgbClr val="51A661"/>
    </a:custClr>
    <a:custClr name="L4 Large text icons">
      <a:srgbClr val="B58E2A"/>
    </a:custClr>
    <a:custClr name="L4 Large text icons">
      <a:srgbClr val="E34C46"/>
    </a:custClr>
    <a:custClr name="White">
      <a:srgbClr val="FFFFFF"/>
    </a:custClr>
    <a:custClr name="White">
      <a:srgbClr val="FFFFFF"/>
    </a:custClr>
    <a:custClr name="L5 Text icons">
      <a:srgbClr val="834287"/>
    </a:custClr>
    <a:custClr name="L5 Text icons">
      <a:srgbClr val="553B8C"/>
    </a:custClr>
    <a:custClr name="L5 Text icons">
      <a:srgbClr val="4E52A6"/>
    </a:custClr>
    <a:custClr name="L5 Text icons">
      <a:srgbClr val="0571AB"/>
    </a:custClr>
    <a:custClr name="L5 Text icons">
      <a:srgbClr val="07818A"/>
    </a:custClr>
    <a:custClr name="L5 Text icons">
      <a:srgbClr val="1F7837"/>
    </a:custClr>
    <a:custClr name="L5 Text, icons">
      <a:srgbClr val="947423"/>
    </a:custClr>
    <a:custClr name="L5 Text icons">
      <a:srgbClr val="BD342F"/>
    </a:custClr>
  </a:custClrLst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2.xml><?xml version="1.0" encoding="utf-8"?>
<a:theme xmlns:a="http://schemas.openxmlformats.org/drawingml/2006/main" name="2_Designs Theme">
  <a:themeElements>
    <a:clrScheme name="JRC colour palette">
      <a:dk1>
        <a:srgbClr val="000000"/>
      </a:dk1>
      <a:lt1>
        <a:srgbClr val="FFFFFF"/>
      </a:lt1>
      <a:dk2>
        <a:srgbClr val="4E51A5"/>
      </a:dk2>
      <a:lt2>
        <a:srgbClr val="EDEDED"/>
      </a:lt2>
      <a:accent1>
        <a:srgbClr val="9874DF"/>
      </a:accent1>
      <a:accent2>
        <a:srgbClr val="8294F3"/>
      </a:accent2>
      <a:accent3>
        <a:srgbClr val="45B9EB"/>
      </a:accent3>
      <a:accent4>
        <a:srgbClr val="64D3D4"/>
      </a:accent4>
      <a:accent5>
        <a:srgbClr val="EAC04B"/>
      </a:accent5>
      <a:accent6>
        <a:srgbClr val="FF8179"/>
      </a:accent6>
      <a:hlink>
        <a:srgbClr val="3344DD"/>
      </a:hlink>
      <a:folHlink>
        <a:srgbClr val="6600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lIns="108000" tIns="108000" rIns="108000" bIns="0" rtlCol="0" anchor="t" anchorCtr="0"/>
      <a:lstStyle>
        <a:defPPr indent="0" algn="l">
          <a:buNone/>
          <a:defRPr sz="1400" spc="-30" dirty="0">
            <a:solidFill>
              <a:schemeClr val="tx1"/>
            </a:solidFill>
            <a:ea typeface="+mn-lt"/>
            <a:cs typeface="+mn-lt"/>
          </a:defRPr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/>
      <a:bodyPr/>
      <a:lstStyle>
        <a:defPPr marL="391500" indent="-285750" algn="l">
          <a:spcAft>
            <a:spcPts val="200"/>
          </a:spcAft>
          <a:buClr>
            <a:schemeClr val="tx2"/>
          </a:buClr>
          <a:defRPr sz="1400" dirty="0" err="1" smtClean="0"/>
        </a:defPPr>
      </a:lstStyle>
    </a:txDef>
  </a:objectDefaults>
  <a:extraClrSchemeLst/>
  <a:custClrLst>
    <a:custClr name="White">
      <a:srgbClr val="FFFFFF"/>
    </a:custClr>
    <a:custClr name="White">
      <a:srgbClr val="FFFFFF"/>
    </a:custClr>
    <a:custClr name="L1 Background">
      <a:srgbClr val="F0DCF2"/>
    </a:custClr>
    <a:custClr name="L1 Background">
      <a:srgbClr val="DACEF5"/>
    </a:custClr>
    <a:custClr name="L1 Background">
      <a:srgbClr val="D6E0FF"/>
    </a:custClr>
    <a:custClr name="L1 Background">
      <a:srgbClr val="CFEEFC"/>
    </a:custClr>
    <a:custClr name="L1 Background">
      <a:srgbClr val="D0F2F2"/>
    </a:custClr>
    <a:custClr name="L1 Background">
      <a:srgbClr val="D7F7D8"/>
    </a:custClr>
    <a:custClr name="L1 Background">
      <a:srgbClr val="FFF2BD"/>
    </a:custClr>
    <a:custClr name="L1 Background">
      <a:srgbClr val="FFD6D4"/>
    </a:custClr>
    <a:custClr name="White">
      <a:srgbClr val="FFFFFF"/>
    </a:custClr>
    <a:custClr name="White">
      <a:srgbClr val="FFFFFF"/>
    </a:custClr>
    <a:custClr name="L2 Background">
      <a:srgbClr val="DA9EDE"/>
    </a:custClr>
    <a:custClr name="L2 Background">
      <a:srgbClr val="B298EB"/>
    </a:custClr>
    <a:custClr name="L2 Background">
      <a:srgbClr val="A8BAFF"/>
    </a:custClr>
    <a:custClr name="L2 Background">
      <a:srgbClr val="8BD5F7"/>
    </a:custClr>
    <a:custClr name="L2 Background">
      <a:srgbClr val="A4E9EB"/>
    </a:custClr>
    <a:custClr name="L2 Background">
      <a:srgbClr val="B3F2B6"/>
    </a:custClr>
    <a:custClr name="L2 Background">
      <a:srgbClr val="FCE06D"/>
    </a:custClr>
    <a:custClr name="L2 Background">
      <a:srgbClr val="FFB3B0"/>
    </a:custClr>
    <a:custClr name="White">
      <a:srgbClr val="FFFFFF"/>
    </a:custClr>
    <a:custClr name="White">
      <a:srgbClr val="FFFFFF"/>
    </a:custClr>
    <a:custClr name="L3 Accent">
      <a:srgbClr val="C77ACC"/>
    </a:custClr>
    <a:custClr name="L3 Accent">
      <a:srgbClr val="9776DE"/>
    </a:custClr>
    <a:custClr name="L3 Accent">
      <a:srgbClr val="8395F2"/>
    </a:custClr>
    <a:custClr name="L3 Accent">
      <a:srgbClr val="46B7EB"/>
    </a:custClr>
    <a:custClr name="L3 Accent">
      <a:srgbClr val="63D2D4"/>
    </a:custClr>
    <a:custClr name="L3 Accent">
      <a:srgbClr val="87E08E"/>
    </a:custClr>
    <a:custClr name="L3 Accent">
      <a:srgbClr val="EBBF49"/>
    </a:custClr>
    <a:custClr name="L3 Accent">
      <a:srgbClr val="FF817A"/>
    </a:custClr>
    <a:custClr name="White">
      <a:srgbClr val="FFFFFF"/>
    </a:custClr>
    <a:custClr name="White">
      <a:srgbClr val="FFFFFF"/>
    </a:custClr>
    <a:custClr name="L4 Large text icons">
      <a:srgbClr val="A85AAD"/>
    </a:custClr>
    <a:custClr name="L4 Large text icons">
      <a:srgbClr val="7253B5"/>
    </a:custClr>
    <a:custClr name="L4 Large text icons">
      <a:srgbClr val="6970D6"/>
    </a:custClr>
    <a:custClr name="L4 Large text icons">
      <a:srgbClr val="0C91CF"/>
    </a:custClr>
    <a:custClr name="L4 Large text icons">
      <a:srgbClr val="0AA5AD"/>
    </a:custClr>
    <a:custClr name="L4 Large text icons">
      <a:srgbClr val="51A661"/>
    </a:custClr>
    <a:custClr name="L4 Large text icons">
      <a:srgbClr val="B58E2A"/>
    </a:custClr>
    <a:custClr name="L4 Large text icons">
      <a:srgbClr val="E34C46"/>
    </a:custClr>
    <a:custClr name="White">
      <a:srgbClr val="FFFFFF"/>
    </a:custClr>
    <a:custClr name="White">
      <a:srgbClr val="FFFFFF"/>
    </a:custClr>
    <a:custClr name="L5 Text icons">
      <a:srgbClr val="834287"/>
    </a:custClr>
    <a:custClr name="L5 Text icons">
      <a:srgbClr val="553B8C"/>
    </a:custClr>
    <a:custClr name="L5 Text icons">
      <a:srgbClr val="4E52A6"/>
    </a:custClr>
    <a:custClr name="L5 Text icons">
      <a:srgbClr val="0571AB"/>
    </a:custClr>
    <a:custClr name="L5 Text icons">
      <a:srgbClr val="07818A"/>
    </a:custClr>
    <a:custClr name="L5 Text icons">
      <a:srgbClr val="1F7837"/>
    </a:custClr>
    <a:custClr name="L5 Text, icons">
      <a:srgbClr val="947423"/>
    </a:custClr>
    <a:custClr name="L5 Text icons">
      <a:srgbClr val="BD342F"/>
    </a:custClr>
  </a:custClrLst>
  <a:extLst>
    <a:ext uri="{05A4C25C-085E-4340-85A3-A5531E510DB2}">
      <thm15:themeFamily xmlns:thm15="http://schemas.microsoft.com/office/thememl/2012/main" name="EC_Presentation.pptx" id="{DF0E4C23-23CF-4CA0-B78D-4EE4E4812529}" vid="{A275074F-6DFA-4FBF-AA5C-38C3649C393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CC57EDD28C21498756AAD4016E9629" ma:contentTypeVersion="21" ma:contentTypeDescription="Create a new document." ma:contentTypeScope="" ma:versionID="d3390f3cc725c9bb9b0d14bc00df9b2c">
  <xsd:schema xmlns:xsd="http://www.w3.org/2001/XMLSchema" xmlns:xs="http://www.w3.org/2001/XMLSchema" xmlns:p="http://schemas.microsoft.com/office/2006/metadata/properties" xmlns:ns2="ab358991-3c14-45d4-bb19-e0556e598107" xmlns:ns3="f9973060-40da-4dcd-bcae-824b80f0e920" xmlns:ns4="7058b7d0-6f54-43d0-ac9b-f95b90dfb0dc" targetNamespace="http://schemas.microsoft.com/office/2006/metadata/properties" ma:root="true" ma:fieldsID="08e0ef5774826a7048e933b229845768" ns2:_="" ns3:_="" ns4:_="">
    <xsd:import namespace="ab358991-3c14-45d4-bb19-e0556e598107"/>
    <xsd:import namespace="f9973060-40da-4dcd-bcae-824b80f0e920"/>
    <xsd:import namespace="7058b7d0-6f54-43d0-ac9b-f95b90dfb0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Category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4:SharedWithUsers" minOccurs="0"/>
                <xsd:element ref="ns4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358991-3c14-45d4-bb19-e0556e5981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Category" ma:index="11" nillable="true" ma:displayName="Category" ma:format="Dropdown" ma:internalName="Category">
      <xsd:simpleType>
        <xsd:union memberTypes="dms:Text">
          <xsd:simpleType>
            <xsd:restriction base="dms:Choice">
              <xsd:enumeration value="Reports and studies"/>
              <xsd:enumeration value="Briefs and factsheets"/>
              <xsd:enumeration value="Posters"/>
              <xsd:enumeration value="Leaflets"/>
              <xsd:enumeration value="16_9 presentation"/>
              <xsd:enumeration value="4_3  presentation"/>
              <xsd:enumeration value="Agenda"/>
              <xsd:enumeration value="Name plates"/>
              <xsd:enumeration value="Certificates"/>
              <xsd:enumeration value="OIB roll-up templates"/>
              <xsd:enumeration value="Facebook"/>
              <xsd:enumeration value="Twitter"/>
              <xsd:enumeration value="Instagram"/>
              <xsd:enumeration value="Linkedin"/>
              <xsd:enumeration value="Video signature and titling package"/>
              <xsd:enumeration value="Posters"/>
              <xsd:enumeration value="Social media"/>
              <xsd:enumeration value="Visual assets"/>
              <xsd:enumeration value="QR codes"/>
              <xsd:enumeration value="Posters, roll-ups and cardboards"/>
              <xsd:enumeration value="Virtual backdrops"/>
              <xsd:enumeration value="Social media"/>
              <xsd:enumeration value="JRC Vacancies"/>
              <xsd:enumeration value="16_9 JRC general presentation"/>
              <xsd:enumeration value="JRC factsheet"/>
              <xsd:enumeration value="Email signature"/>
              <xsd:enumeration value="Modular stand"/>
            </xsd:restriction>
          </xsd:simpleType>
        </xsd:un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2b2fad6-9d2c-441c-a321-3f5f1e9bd92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973060-40da-4dcd-bcae-824b80f0e92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86f6c20-e1ec-4545-89f3-486c23083ce9}" ma:internalName="TaxCatchAll" ma:showField="CatchAllData" ma:web="f9973060-40da-4dcd-bcae-824b80f0e9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58b7d0-6f54-43d0-ac9b-f95b90dfb0dc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f9973060-40da-4dcd-bcae-824b80f0e920" xsi:nil="true"/>
    <Category xmlns="ab358991-3c14-45d4-bb19-e0556e598107" xsi:nil="true"/>
    <lcf76f155ced4ddcb4097134ff3c332f xmlns="ab358991-3c14-45d4-bb19-e0556e598107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8ADE6A-72AB-4EF2-8732-D92950B9B58A}">
  <ds:schemaRefs>
    <ds:schemaRef ds:uri="7058b7d0-6f54-43d0-ac9b-f95b90dfb0dc"/>
    <ds:schemaRef ds:uri="ab358991-3c14-45d4-bb19-e0556e598107"/>
    <ds:schemaRef ds:uri="f9973060-40da-4dcd-bcae-824b80f0e9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E51D0F9-1905-481E-87B6-7A2D8F12D31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98B96C2-F6CE-4FCA-B451-0D479C51BA45}">
  <ds:schemaRefs>
    <ds:schemaRef ds:uri="7058b7d0-6f54-43d0-ac9b-f95b90dfb0dc"/>
    <ds:schemaRef ds:uri="ab358991-3c14-45d4-bb19-e0556e598107"/>
    <ds:schemaRef ds:uri="f9973060-40da-4dcd-bcae-824b80f0e92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1270</TotalTime>
  <Words>1217</Words>
  <Application>Microsoft Office PowerPoint</Application>
  <PresentationFormat>Widescreen</PresentationFormat>
  <Paragraphs>151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Calibri</vt:lpstr>
      <vt:lpstr>Segoe UI</vt:lpstr>
      <vt:lpstr>EC Square Sans Pro Medium</vt:lpstr>
      <vt:lpstr>Wingdings</vt:lpstr>
      <vt:lpstr>Symbol</vt:lpstr>
      <vt:lpstr>Times</vt:lpstr>
      <vt:lpstr>Arial</vt:lpstr>
      <vt:lpstr>1_Templates Theme</vt:lpstr>
      <vt:lpstr>2_Designs Theme</vt:lpstr>
      <vt:lpstr>RIA simulations of ATF fuel in large and WC-SMRs by means of TRANSURANUS</vt:lpstr>
      <vt:lpstr>Contents</vt:lpstr>
      <vt:lpstr>PowerPoint Presentation</vt:lpstr>
      <vt:lpstr>Large user network – Excellent collaboration</vt:lpstr>
      <vt:lpstr>“ATF” in TRANSURANUS</vt:lpstr>
      <vt:lpstr>Preparing for Cr-doped UO2 fuel</vt:lpstr>
      <vt:lpstr>Fuel phenomena for reference pin and switching to ATF in Rolls-Royce type SMR</vt:lpstr>
      <vt:lpstr>Extend TU(MECH) with Cr-coated Zry</vt:lpstr>
      <vt:lpstr>Contents</vt:lpstr>
      <vt:lpstr>Nuscale-like core</vt:lpstr>
      <vt:lpstr>PowerPoint Presentation</vt:lpstr>
      <vt:lpstr>Effect of ATF on fuel temperatures during RIA</vt:lpstr>
      <vt:lpstr>PowerPoint Presentation</vt:lpstr>
      <vt:lpstr>Contents</vt:lpstr>
      <vt:lpstr>FK1 case of FUMEX-III</vt:lpstr>
      <vt:lpstr>Coolant T during RIA</vt:lpstr>
      <vt:lpstr>Temperature in standard fuel during RIA</vt:lpstr>
      <vt:lpstr>Melting achieved in U3Si2 fuel, assuming peak power of oxide fuel </vt:lpstr>
      <vt:lpstr>Evolution of radial T in ATF during RIA of FK1</vt:lpstr>
      <vt:lpstr>Fuel centre T during RIA</vt:lpstr>
      <vt:lpstr>Gap size during RIA (slice 3) </vt:lpstr>
      <vt:lpstr>Summary</vt:lpstr>
      <vt:lpstr>Perspectives Direct support TRANSURANUS for SMR/AMRs</vt:lpstr>
      <vt:lpstr>Thank you  and keep in touch</vt:lpstr>
      <vt:lpstr>PowerPoint Presentation</vt:lpstr>
      <vt:lpstr>PowerPoint Presentation</vt:lpstr>
      <vt:lpstr>PowerPoint Presentation</vt:lpstr>
      <vt:lpstr>PowerPoint Presentation</vt:lpstr>
    </vt:vector>
  </TitlesOfParts>
  <Manager/>
  <Company>European Commission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JRC Corporate PPT template_16x9</dc:title>
  <dc:subject/>
  <dc:creator>Joint Research Centre (JRC)</dc:creator>
  <cp:keywords/>
  <dc:description/>
  <cp:lastModifiedBy>VAN UFFELEN Paul (JRC-KARLSRUHE)</cp:lastModifiedBy>
  <cp:revision>57</cp:revision>
  <dcterms:created xsi:type="dcterms:W3CDTF">2019-08-09T12:06:42Z</dcterms:created>
  <dcterms:modified xsi:type="dcterms:W3CDTF">2025-10-28T17:01:47Z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ffisync_UpdateToken">
    <vt:lpwstr>23</vt:lpwstr>
  </property>
  <property fmtid="{D5CDD505-2E9C-101B-9397-08002B2CF9AE}" pid="3" name="Offisync_ServerID">
    <vt:lpwstr>0d3b22a6-6203-4efc-8e8e-b5279256493b</vt:lpwstr>
  </property>
  <property fmtid="{D5CDD505-2E9C-101B-9397-08002B2CF9AE}" pid="4" name="Jive_VersionGuid">
    <vt:lpwstr>1903586d-3e4a-4ef7-87d4-38e4c57827eb</vt:lpwstr>
  </property>
  <property fmtid="{D5CDD505-2E9C-101B-9397-08002B2CF9AE}" pid="5" name="Offisync_UniqueId">
    <vt:lpwstr>216256</vt:lpwstr>
  </property>
  <property fmtid="{D5CDD505-2E9C-101B-9397-08002B2CF9AE}" pid="6" name="Jive_LatestUserAccountName">
    <vt:lpwstr>ballami</vt:lpwstr>
  </property>
  <property fmtid="{D5CDD505-2E9C-101B-9397-08002B2CF9AE}" pid="7" name="Offisync_ProviderInitializationData">
    <vt:lpwstr>https://webgate.ec.europa.eu/connected</vt:lpwstr>
  </property>
  <property fmtid="{D5CDD505-2E9C-101B-9397-08002B2CF9AE}" pid="8" name="MSIP_Label_6bd9ddd1-4d20-43f6-abfa-fc3c07406f94_Enabled">
    <vt:lpwstr>true</vt:lpwstr>
  </property>
  <property fmtid="{D5CDD505-2E9C-101B-9397-08002B2CF9AE}" pid="9" name="MSIP_Label_6bd9ddd1-4d20-43f6-abfa-fc3c07406f94_SetDate">
    <vt:lpwstr>2023-07-11T08:42:31Z</vt:lpwstr>
  </property>
  <property fmtid="{D5CDD505-2E9C-101B-9397-08002B2CF9AE}" pid="10" name="MSIP_Label_6bd9ddd1-4d20-43f6-abfa-fc3c07406f94_Method">
    <vt:lpwstr>Standard</vt:lpwstr>
  </property>
  <property fmtid="{D5CDD505-2E9C-101B-9397-08002B2CF9AE}" pid="11" name="MSIP_Label_6bd9ddd1-4d20-43f6-abfa-fc3c07406f94_Name">
    <vt:lpwstr>Commission Use</vt:lpwstr>
  </property>
  <property fmtid="{D5CDD505-2E9C-101B-9397-08002B2CF9AE}" pid="12" name="MSIP_Label_6bd9ddd1-4d20-43f6-abfa-fc3c07406f94_SiteId">
    <vt:lpwstr>b24c8b06-522c-46fe-9080-70926f8dddb1</vt:lpwstr>
  </property>
  <property fmtid="{D5CDD505-2E9C-101B-9397-08002B2CF9AE}" pid="13" name="MSIP_Label_6bd9ddd1-4d20-43f6-abfa-fc3c07406f94_ActionId">
    <vt:lpwstr>c93002db-a31b-4408-982a-bb024fc6b765</vt:lpwstr>
  </property>
  <property fmtid="{D5CDD505-2E9C-101B-9397-08002B2CF9AE}" pid="14" name="MSIP_Label_6bd9ddd1-4d20-43f6-abfa-fc3c07406f94_ContentBits">
    <vt:lpwstr>0</vt:lpwstr>
  </property>
  <property fmtid="{D5CDD505-2E9C-101B-9397-08002B2CF9AE}" pid="15" name="ContentTypeId">
    <vt:lpwstr>0x01010066CC57EDD28C21498756AAD4016E9629</vt:lpwstr>
  </property>
  <property fmtid="{D5CDD505-2E9C-101B-9397-08002B2CF9AE}" pid="16" name="MediaServiceImageTags">
    <vt:lpwstr/>
  </property>
</Properties>
</file>