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56" r:id="rId5"/>
    <p:sldId id="389" r:id="rId6"/>
    <p:sldId id="400" r:id="rId7"/>
    <p:sldId id="385" r:id="rId8"/>
    <p:sldId id="391" r:id="rId9"/>
    <p:sldId id="390" r:id="rId10"/>
    <p:sldId id="392" r:id="rId11"/>
    <p:sldId id="386" r:id="rId12"/>
    <p:sldId id="387" r:id="rId13"/>
    <p:sldId id="393" r:id="rId14"/>
    <p:sldId id="399" r:id="rId15"/>
    <p:sldId id="394" r:id="rId16"/>
    <p:sldId id="395" r:id="rId17"/>
    <p:sldId id="398" r:id="rId18"/>
    <p:sldId id="396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F9B"/>
    <a:srgbClr val="CBD7E4"/>
    <a:srgbClr val="3E4A83"/>
    <a:srgbClr val="E60019"/>
    <a:srgbClr val="000000"/>
    <a:srgbClr val="BD987A"/>
    <a:srgbClr val="A558A0"/>
    <a:srgbClr val="993D3F"/>
    <a:srgbClr val="E18B76"/>
    <a:srgbClr val="D1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3" autoAdjust="0"/>
    <p:restoredTop sz="93979" autoAdjust="0"/>
  </p:normalViewPr>
  <p:slideViewPr>
    <p:cSldViewPr snapToGrid="0">
      <p:cViewPr varScale="1">
        <p:scale>
          <a:sx n="83" d="100"/>
          <a:sy n="83" d="100"/>
        </p:scale>
        <p:origin x="285" y="7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9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332"/>
    </p:cViewPr>
  </p:sorterViewPr>
  <p:notesViewPr>
    <p:cSldViewPr snapToGrid="0" showGuides="1">
      <p:cViewPr varScale="1">
        <p:scale>
          <a:sx n="120" d="100"/>
          <a:sy n="120" d="100"/>
        </p:scale>
        <p:origin x="760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8CF4-0D8F-4DD3-B28A-923FF3FEE419}" type="datetimeFigureOut">
              <a:rPr lang="fr-FR" smtClean="0"/>
              <a:t>29/10/2025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B5AC-F81D-469C-ADE7-402A20B32007}" type="datetimeFigureOut">
              <a:rPr lang="fr-FR" smtClean="0"/>
              <a:t>29/10/2025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28-31 Oct. 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Technical Meeting ATF, Vienna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28-31 Oct. 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Technical Meeting ATF, Vienna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37780" y="6343650"/>
            <a:ext cx="1304820" cy="365125"/>
          </a:xfrm>
        </p:spPr>
        <p:txBody>
          <a:bodyPr/>
          <a:lstStyle/>
          <a:p>
            <a:r>
              <a:rPr lang="fr-FR" dirty="0"/>
              <a:t>28-31 Oct. 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510346" cy="365125"/>
          </a:xfrm>
        </p:spPr>
        <p:txBody>
          <a:bodyPr/>
          <a:lstStyle/>
          <a:p>
            <a:r>
              <a:rPr lang="en-US" dirty="0"/>
              <a:t>Technical Meeting ATF, Vienna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029811"/>
            <a:ext cx="10728325" cy="4883628"/>
          </a:xfrm>
        </p:spPr>
        <p:txBody>
          <a:bodyPr/>
          <a:lstStyle>
            <a:lvl3pPr marL="541338" indent="-274638">
              <a:buFont typeface="Courier New" panose="02070309020205020404" pitchFamily="49" charset="0"/>
              <a:buChar char="o"/>
              <a:defRPr/>
            </a:lvl3pPr>
            <a:lvl4pPr marL="808038" indent="-266700">
              <a:buFont typeface="Wingdings" panose="05000000000000000000" pitchFamily="2" charset="2"/>
              <a:buChar char="Ø"/>
              <a:defRPr/>
            </a:lvl4pPr>
            <a:lvl5pPr marL="1074738" indent="-2667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28-31 Oct. 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Meeting ATF, Vienna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56485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377859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28-31 Oct. 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Meeting ATF, Vienna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28-31 Oct. 2025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Technical Meeting ATF, Vienna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28-31 Oct. 2025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Meeting ATF, Vienna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28-31 Oct. 2025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Technical Meeting ATF, Vienna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28-31 Oct. 2025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Technical Meeting ATF, Vienna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28-31 Oct. 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Meeting ATF, Vienna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5" y="725713"/>
            <a:ext cx="3624760" cy="132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84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28-31 Oct. 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Meeting ATF, Vienna</a:t>
            </a:r>
            <a:endParaRPr lang="fr-FR"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99E12E89-87DE-B6F7-B1A1-FBC84445BA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0"/>
            <a:ext cx="5305156" cy="6858000"/>
          </a:xfrm>
          <a:custGeom>
            <a:avLst/>
            <a:gdLst>
              <a:gd name="connsiteX0" fmla="*/ 4647758 w 5305156"/>
              <a:gd name="connsiteY0" fmla="*/ 6793932 h 6858000"/>
              <a:gd name="connsiteX1" fmla="*/ 4720099 w 5305156"/>
              <a:gd name="connsiteY1" fmla="*/ 6857017 h 6858000"/>
              <a:gd name="connsiteX2" fmla="*/ 4721226 w 5305156"/>
              <a:gd name="connsiteY2" fmla="*/ 6858000 h 6858000"/>
              <a:gd name="connsiteX3" fmla="*/ 4572862 w 5305156"/>
              <a:gd name="connsiteY3" fmla="*/ 6858000 h 6858000"/>
              <a:gd name="connsiteX4" fmla="*/ 4579542 w 5305156"/>
              <a:gd name="connsiteY4" fmla="*/ 6852286 h 6858000"/>
              <a:gd name="connsiteX5" fmla="*/ 4647758 w 5305156"/>
              <a:gd name="connsiteY5" fmla="*/ 6793932 h 6858000"/>
              <a:gd name="connsiteX6" fmla="*/ 4651972 w 5305156"/>
              <a:gd name="connsiteY6" fmla="*/ 6434348 h 6858000"/>
              <a:gd name="connsiteX7" fmla="*/ 4974349 w 5305156"/>
              <a:gd name="connsiteY7" fmla="*/ 6715076 h 6858000"/>
              <a:gd name="connsiteX8" fmla="*/ 4974349 w 5305156"/>
              <a:gd name="connsiteY8" fmla="*/ 6799592 h 6858000"/>
              <a:gd name="connsiteX9" fmla="*/ 4974349 w 5305156"/>
              <a:gd name="connsiteY9" fmla="*/ 6858000 h 6858000"/>
              <a:gd name="connsiteX10" fmla="*/ 4741003 w 5305156"/>
              <a:gd name="connsiteY10" fmla="*/ 6858000 h 6858000"/>
              <a:gd name="connsiteX11" fmla="*/ 4736254 w 5305156"/>
              <a:gd name="connsiteY11" fmla="*/ 6853863 h 6858000"/>
              <a:gd name="connsiteX12" fmla="*/ 4720099 w 5305156"/>
              <a:gd name="connsiteY12" fmla="*/ 6857017 h 6858000"/>
              <a:gd name="connsiteX13" fmla="*/ 4735551 w 5305156"/>
              <a:gd name="connsiteY13" fmla="*/ 6853075 h 6858000"/>
              <a:gd name="connsiteX14" fmla="*/ 4651972 w 5305156"/>
              <a:gd name="connsiteY14" fmla="*/ 6780527 h 6858000"/>
              <a:gd name="connsiteX15" fmla="*/ 4651972 w 5305156"/>
              <a:gd name="connsiteY15" fmla="*/ 6434348 h 6858000"/>
              <a:gd name="connsiteX16" fmla="*/ 4319762 w 5305156"/>
              <a:gd name="connsiteY16" fmla="*/ 5786939 h 6858000"/>
              <a:gd name="connsiteX17" fmla="*/ 4527656 w 5305156"/>
              <a:gd name="connsiteY17" fmla="*/ 5968308 h 6858000"/>
              <a:gd name="connsiteX18" fmla="*/ 4642139 w 5305156"/>
              <a:gd name="connsiteY18" fmla="*/ 6067667 h 6858000"/>
              <a:gd name="connsiteX19" fmla="*/ 4642139 w 5305156"/>
              <a:gd name="connsiteY19" fmla="*/ 6413845 h 6858000"/>
              <a:gd name="connsiteX20" fmla="*/ 4403341 w 5305156"/>
              <a:gd name="connsiteY20" fmla="*/ 6206454 h 6858000"/>
              <a:gd name="connsiteX21" fmla="*/ 4319762 w 5305156"/>
              <a:gd name="connsiteY21" fmla="*/ 6133906 h 6858000"/>
              <a:gd name="connsiteX22" fmla="*/ 4319762 w 5305156"/>
              <a:gd name="connsiteY22" fmla="*/ 5786939 h 6858000"/>
              <a:gd name="connsiteX23" fmla="*/ 3755776 w 5305156"/>
              <a:gd name="connsiteY23" fmla="*/ 5671020 h 6858000"/>
              <a:gd name="connsiteX24" fmla="*/ 3767716 w 5305156"/>
              <a:gd name="connsiteY24" fmla="*/ 5677328 h 6858000"/>
              <a:gd name="connsiteX25" fmla="*/ 3755776 w 5305156"/>
              <a:gd name="connsiteY25" fmla="*/ 5671020 h 6858000"/>
              <a:gd name="connsiteX26" fmla="*/ 3979825 w 5305156"/>
              <a:gd name="connsiteY26" fmla="*/ 5495959 h 6858000"/>
              <a:gd name="connsiteX27" fmla="*/ 4304309 w 5305156"/>
              <a:gd name="connsiteY27" fmla="*/ 5779053 h 6858000"/>
              <a:gd name="connsiteX28" fmla="*/ 3979123 w 5305156"/>
              <a:gd name="connsiteY28" fmla="*/ 6056627 h 6858000"/>
              <a:gd name="connsiteX29" fmla="*/ 3654638 w 5305156"/>
              <a:gd name="connsiteY29" fmla="*/ 5773533 h 6858000"/>
              <a:gd name="connsiteX30" fmla="*/ 3767716 w 5305156"/>
              <a:gd name="connsiteY30" fmla="*/ 5677328 h 6858000"/>
              <a:gd name="connsiteX31" fmla="*/ 3979825 w 5305156"/>
              <a:gd name="connsiteY31" fmla="*/ 5495959 h 6858000"/>
              <a:gd name="connsiteX32" fmla="*/ 4984885 w 5305156"/>
              <a:gd name="connsiteY32" fmla="*/ 4847761 h 6858000"/>
              <a:gd name="connsiteX33" fmla="*/ 5305156 w 5305156"/>
              <a:gd name="connsiteY33" fmla="*/ 5126124 h 6858000"/>
              <a:gd name="connsiteX34" fmla="*/ 4979968 w 5305156"/>
              <a:gd name="connsiteY34" fmla="*/ 5403697 h 6858000"/>
              <a:gd name="connsiteX35" fmla="*/ 4871807 w 5305156"/>
              <a:gd name="connsiteY35" fmla="*/ 5309070 h 6858000"/>
              <a:gd name="connsiteX36" fmla="*/ 4865486 w 5305156"/>
              <a:gd name="connsiteY36" fmla="*/ 5320898 h 6858000"/>
              <a:gd name="connsiteX37" fmla="*/ 4974349 w 5305156"/>
              <a:gd name="connsiteY37" fmla="*/ 5415526 h 6858000"/>
              <a:gd name="connsiteX38" fmla="*/ 4974349 w 5305156"/>
              <a:gd name="connsiteY38" fmla="*/ 5761705 h 6858000"/>
              <a:gd name="connsiteX39" fmla="*/ 4741170 w 5305156"/>
              <a:gd name="connsiteY39" fmla="*/ 5559044 h 6858000"/>
              <a:gd name="connsiteX40" fmla="*/ 4734849 w 5305156"/>
              <a:gd name="connsiteY40" fmla="*/ 5571661 h 6858000"/>
              <a:gd name="connsiteX41" fmla="*/ 4972945 w 5305156"/>
              <a:gd name="connsiteY41" fmla="*/ 5779053 h 6858000"/>
              <a:gd name="connsiteX42" fmla="*/ 4647758 w 5305156"/>
              <a:gd name="connsiteY42" fmla="*/ 6056627 h 6858000"/>
              <a:gd name="connsiteX43" fmla="*/ 4533978 w 5305156"/>
              <a:gd name="connsiteY43" fmla="*/ 5957268 h 6858000"/>
              <a:gd name="connsiteX44" fmla="*/ 4527656 w 5305156"/>
              <a:gd name="connsiteY44" fmla="*/ 5968308 h 6858000"/>
              <a:gd name="connsiteX45" fmla="*/ 4533275 w 5305156"/>
              <a:gd name="connsiteY45" fmla="*/ 5956479 h 6858000"/>
              <a:gd name="connsiteX46" fmla="*/ 4323273 w 5305156"/>
              <a:gd name="connsiteY46" fmla="*/ 5773533 h 6858000"/>
              <a:gd name="connsiteX47" fmla="*/ 4648460 w 5305156"/>
              <a:gd name="connsiteY47" fmla="*/ 5495959 h 6858000"/>
              <a:gd name="connsiteX48" fmla="*/ 4734146 w 5305156"/>
              <a:gd name="connsiteY48" fmla="*/ 5570873 h 6858000"/>
              <a:gd name="connsiteX49" fmla="*/ 4741170 w 5305156"/>
              <a:gd name="connsiteY49" fmla="*/ 5558256 h 6858000"/>
              <a:gd name="connsiteX50" fmla="*/ 4651972 w 5305156"/>
              <a:gd name="connsiteY50" fmla="*/ 5480976 h 6858000"/>
              <a:gd name="connsiteX51" fmla="*/ 4651972 w 5305156"/>
              <a:gd name="connsiteY51" fmla="*/ 5134798 h 6858000"/>
              <a:gd name="connsiteX52" fmla="*/ 4865486 w 5305156"/>
              <a:gd name="connsiteY52" fmla="*/ 5320110 h 6858000"/>
              <a:gd name="connsiteX53" fmla="*/ 4871104 w 5305156"/>
              <a:gd name="connsiteY53" fmla="*/ 5309070 h 6858000"/>
              <a:gd name="connsiteX54" fmla="*/ 4659698 w 5305156"/>
              <a:gd name="connsiteY54" fmla="*/ 5125335 h 6858000"/>
              <a:gd name="connsiteX55" fmla="*/ 4984885 w 5305156"/>
              <a:gd name="connsiteY55" fmla="*/ 4847761 h 6858000"/>
              <a:gd name="connsiteX56" fmla="*/ 4319762 w 5305156"/>
              <a:gd name="connsiteY56" fmla="*/ 4487388 h 6858000"/>
              <a:gd name="connsiteX57" fmla="*/ 4541703 w 5305156"/>
              <a:gd name="connsiteY57" fmla="*/ 4680586 h 6858000"/>
              <a:gd name="connsiteX58" fmla="*/ 4548726 w 5305156"/>
              <a:gd name="connsiteY58" fmla="*/ 4670335 h 6858000"/>
              <a:gd name="connsiteX59" fmla="*/ 4542406 w 5305156"/>
              <a:gd name="connsiteY59" fmla="*/ 4680586 h 6858000"/>
              <a:gd name="connsiteX60" fmla="*/ 4642139 w 5305156"/>
              <a:gd name="connsiteY60" fmla="*/ 4768116 h 6858000"/>
              <a:gd name="connsiteX61" fmla="*/ 4642139 w 5305156"/>
              <a:gd name="connsiteY61" fmla="*/ 5114295 h 6858000"/>
              <a:gd name="connsiteX62" fmla="*/ 4399127 w 5305156"/>
              <a:gd name="connsiteY62" fmla="*/ 4902960 h 6858000"/>
              <a:gd name="connsiteX63" fmla="*/ 4392103 w 5305156"/>
              <a:gd name="connsiteY63" fmla="*/ 4913212 h 6858000"/>
              <a:gd name="connsiteX64" fmla="*/ 4398424 w 5305156"/>
              <a:gd name="connsiteY64" fmla="*/ 4902172 h 6858000"/>
              <a:gd name="connsiteX65" fmla="*/ 4319762 w 5305156"/>
              <a:gd name="connsiteY65" fmla="*/ 4833567 h 6858000"/>
              <a:gd name="connsiteX66" fmla="*/ 4319762 w 5305156"/>
              <a:gd name="connsiteY66" fmla="*/ 4487388 h 6858000"/>
              <a:gd name="connsiteX67" fmla="*/ 4648460 w 5305156"/>
              <a:gd name="connsiteY67" fmla="*/ 4196409 h 6858000"/>
              <a:gd name="connsiteX68" fmla="*/ 4972945 w 5305156"/>
              <a:gd name="connsiteY68" fmla="*/ 4478714 h 6858000"/>
              <a:gd name="connsiteX69" fmla="*/ 4647758 w 5305156"/>
              <a:gd name="connsiteY69" fmla="*/ 4756288 h 6858000"/>
              <a:gd name="connsiteX70" fmla="*/ 4548726 w 5305156"/>
              <a:gd name="connsiteY70" fmla="*/ 4670335 h 6858000"/>
              <a:gd name="connsiteX71" fmla="*/ 4323273 w 5305156"/>
              <a:gd name="connsiteY71" fmla="*/ 4473983 h 6858000"/>
              <a:gd name="connsiteX72" fmla="*/ 4648460 w 5305156"/>
              <a:gd name="connsiteY72" fmla="*/ 4196409 h 6858000"/>
              <a:gd name="connsiteX73" fmla="*/ 4312036 w 5305156"/>
              <a:gd name="connsiteY73" fmla="*/ 3544268 h 6858000"/>
              <a:gd name="connsiteX74" fmla="*/ 4636520 w 5305156"/>
              <a:gd name="connsiteY74" fmla="*/ 3826573 h 6858000"/>
              <a:gd name="connsiteX75" fmla="*/ 4311333 w 5305156"/>
              <a:gd name="connsiteY75" fmla="*/ 4104935 h 6858000"/>
              <a:gd name="connsiteX76" fmla="*/ 3986848 w 5305156"/>
              <a:gd name="connsiteY76" fmla="*/ 3821842 h 6858000"/>
              <a:gd name="connsiteX77" fmla="*/ 4302905 w 5305156"/>
              <a:gd name="connsiteY77" fmla="*/ 3552154 h 6858000"/>
              <a:gd name="connsiteX78" fmla="*/ 4312036 w 5305156"/>
              <a:gd name="connsiteY78" fmla="*/ 3544268 h 6858000"/>
              <a:gd name="connsiteX79" fmla="*/ 3986848 w 5305156"/>
              <a:gd name="connsiteY79" fmla="*/ 2538851 h 6858000"/>
              <a:gd name="connsiteX80" fmla="*/ 4194744 w 5305156"/>
              <a:gd name="connsiteY80" fmla="*/ 2719432 h 6858000"/>
              <a:gd name="connsiteX81" fmla="*/ 4201064 w 5305156"/>
              <a:gd name="connsiteY81" fmla="*/ 2708392 h 6858000"/>
              <a:gd name="connsiteX82" fmla="*/ 4195446 w 5305156"/>
              <a:gd name="connsiteY82" fmla="*/ 2720221 h 6858000"/>
              <a:gd name="connsiteX83" fmla="*/ 4309226 w 5305156"/>
              <a:gd name="connsiteY83" fmla="*/ 2819579 h 6858000"/>
              <a:gd name="connsiteX84" fmla="*/ 4309226 w 5305156"/>
              <a:gd name="connsiteY84" fmla="*/ 3165758 h 6858000"/>
              <a:gd name="connsiteX85" fmla="*/ 4071131 w 5305156"/>
              <a:gd name="connsiteY85" fmla="*/ 2958366 h 6858000"/>
              <a:gd name="connsiteX86" fmla="*/ 4064809 w 5305156"/>
              <a:gd name="connsiteY86" fmla="*/ 2969406 h 6858000"/>
              <a:gd name="connsiteX87" fmla="*/ 4070428 w 5305156"/>
              <a:gd name="connsiteY87" fmla="*/ 2957578 h 6858000"/>
              <a:gd name="connsiteX88" fmla="*/ 3986848 w 5305156"/>
              <a:gd name="connsiteY88" fmla="*/ 2885030 h 6858000"/>
              <a:gd name="connsiteX89" fmla="*/ 3986848 w 5305156"/>
              <a:gd name="connsiteY89" fmla="*/ 2538851 h 6858000"/>
              <a:gd name="connsiteX90" fmla="*/ 4652674 w 5305156"/>
              <a:gd name="connsiteY90" fmla="*/ 1598885 h 6858000"/>
              <a:gd name="connsiteX91" fmla="*/ 4972945 w 5305156"/>
              <a:gd name="connsiteY91" fmla="*/ 1878036 h 6858000"/>
              <a:gd name="connsiteX92" fmla="*/ 4647758 w 5305156"/>
              <a:gd name="connsiteY92" fmla="*/ 2155610 h 6858000"/>
              <a:gd name="connsiteX93" fmla="*/ 4538894 w 5305156"/>
              <a:gd name="connsiteY93" fmla="*/ 2060983 h 6858000"/>
              <a:gd name="connsiteX94" fmla="*/ 4533275 w 5305156"/>
              <a:gd name="connsiteY94" fmla="*/ 2072022 h 6858000"/>
              <a:gd name="connsiteX95" fmla="*/ 4642139 w 5305156"/>
              <a:gd name="connsiteY95" fmla="*/ 2166650 h 6858000"/>
              <a:gd name="connsiteX96" fmla="*/ 4642139 w 5305156"/>
              <a:gd name="connsiteY96" fmla="*/ 2513617 h 6858000"/>
              <a:gd name="connsiteX97" fmla="*/ 4408960 w 5305156"/>
              <a:gd name="connsiteY97" fmla="*/ 2310168 h 6858000"/>
              <a:gd name="connsiteX98" fmla="*/ 4402639 w 5305156"/>
              <a:gd name="connsiteY98" fmla="*/ 2322785 h 6858000"/>
              <a:gd name="connsiteX99" fmla="*/ 4640032 w 5305156"/>
              <a:gd name="connsiteY99" fmla="*/ 2530177 h 6858000"/>
              <a:gd name="connsiteX100" fmla="*/ 4314845 w 5305156"/>
              <a:gd name="connsiteY100" fmla="*/ 2807751 h 6858000"/>
              <a:gd name="connsiteX101" fmla="*/ 4201064 w 5305156"/>
              <a:gd name="connsiteY101" fmla="*/ 2708392 h 6858000"/>
              <a:gd name="connsiteX102" fmla="*/ 3991063 w 5305156"/>
              <a:gd name="connsiteY102" fmla="*/ 2525446 h 6858000"/>
              <a:gd name="connsiteX103" fmla="*/ 4316249 w 5305156"/>
              <a:gd name="connsiteY103" fmla="*/ 2247872 h 6858000"/>
              <a:gd name="connsiteX104" fmla="*/ 4401936 w 5305156"/>
              <a:gd name="connsiteY104" fmla="*/ 2322785 h 6858000"/>
              <a:gd name="connsiteX105" fmla="*/ 4408257 w 5305156"/>
              <a:gd name="connsiteY105" fmla="*/ 2310168 h 6858000"/>
              <a:gd name="connsiteX106" fmla="*/ 4319762 w 5305156"/>
              <a:gd name="connsiteY106" fmla="*/ 2232889 h 6858000"/>
              <a:gd name="connsiteX107" fmla="*/ 4319762 w 5305156"/>
              <a:gd name="connsiteY107" fmla="*/ 1885922 h 6858000"/>
              <a:gd name="connsiteX108" fmla="*/ 4532573 w 5305156"/>
              <a:gd name="connsiteY108" fmla="*/ 2072022 h 6858000"/>
              <a:gd name="connsiteX109" fmla="*/ 4538894 w 5305156"/>
              <a:gd name="connsiteY109" fmla="*/ 2060194 h 6858000"/>
              <a:gd name="connsiteX110" fmla="*/ 4327487 w 5305156"/>
              <a:gd name="connsiteY110" fmla="*/ 1876459 h 6858000"/>
              <a:gd name="connsiteX111" fmla="*/ 4652674 w 5305156"/>
              <a:gd name="connsiteY111" fmla="*/ 1598885 h 6858000"/>
              <a:gd name="connsiteX112" fmla="*/ 3986848 w 5305156"/>
              <a:gd name="connsiteY112" fmla="*/ 1238512 h 6858000"/>
              <a:gd name="connsiteX113" fmla="*/ 4209493 w 5305156"/>
              <a:gd name="connsiteY113" fmla="*/ 1432499 h 6858000"/>
              <a:gd name="connsiteX114" fmla="*/ 4309226 w 5305156"/>
              <a:gd name="connsiteY114" fmla="*/ 1519240 h 6858000"/>
              <a:gd name="connsiteX115" fmla="*/ 4309226 w 5305156"/>
              <a:gd name="connsiteY115" fmla="*/ 1865419 h 6858000"/>
              <a:gd name="connsiteX116" fmla="*/ 4066916 w 5305156"/>
              <a:gd name="connsiteY116" fmla="*/ 1654085 h 6858000"/>
              <a:gd name="connsiteX117" fmla="*/ 4059892 w 5305156"/>
              <a:gd name="connsiteY117" fmla="*/ 1665124 h 6858000"/>
              <a:gd name="connsiteX118" fmla="*/ 4304309 w 5305156"/>
              <a:gd name="connsiteY118" fmla="*/ 1878036 h 6858000"/>
              <a:gd name="connsiteX119" fmla="*/ 3979123 w 5305156"/>
              <a:gd name="connsiteY119" fmla="*/ 2155610 h 6858000"/>
              <a:gd name="connsiteX120" fmla="*/ 3828118 w 5305156"/>
              <a:gd name="connsiteY120" fmla="*/ 2023920 h 6858000"/>
              <a:gd name="connsiteX121" fmla="*/ 3658852 w 5305156"/>
              <a:gd name="connsiteY121" fmla="*/ 1876459 h 6858000"/>
              <a:gd name="connsiteX122" fmla="*/ 3984040 w 5305156"/>
              <a:gd name="connsiteY122" fmla="*/ 1598885 h 6858000"/>
              <a:gd name="connsiteX123" fmla="*/ 4059191 w 5305156"/>
              <a:gd name="connsiteY123" fmla="*/ 1664336 h 6858000"/>
              <a:gd name="connsiteX124" fmla="*/ 4066214 w 5305156"/>
              <a:gd name="connsiteY124" fmla="*/ 1654085 h 6858000"/>
              <a:gd name="connsiteX125" fmla="*/ 3986848 w 5305156"/>
              <a:gd name="connsiteY125" fmla="*/ 1585480 h 6858000"/>
              <a:gd name="connsiteX126" fmla="*/ 3986848 w 5305156"/>
              <a:gd name="connsiteY126" fmla="*/ 1238512 h 6858000"/>
              <a:gd name="connsiteX127" fmla="*/ 4316249 w 5305156"/>
              <a:gd name="connsiteY127" fmla="*/ 947533 h 6858000"/>
              <a:gd name="connsiteX128" fmla="*/ 4640032 w 5305156"/>
              <a:gd name="connsiteY128" fmla="*/ 1230627 h 6858000"/>
              <a:gd name="connsiteX129" fmla="*/ 4314845 w 5305156"/>
              <a:gd name="connsiteY129" fmla="*/ 1508201 h 6858000"/>
              <a:gd name="connsiteX130" fmla="*/ 4216517 w 5305156"/>
              <a:gd name="connsiteY130" fmla="*/ 1422247 h 6858000"/>
              <a:gd name="connsiteX131" fmla="*/ 4209493 w 5305156"/>
              <a:gd name="connsiteY131" fmla="*/ 1432499 h 6858000"/>
              <a:gd name="connsiteX132" fmla="*/ 4215814 w 5305156"/>
              <a:gd name="connsiteY132" fmla="*/ 1421459 h 6858000"/>
              <a:gd name="connsiteX133" fmla="*/ 3991063 w 5305156"/>
              <a:gd name="connsiteY133" fmla="*/ 1225107 h 6858000"/>
              <a:gd name="connsiteX134" fmla="*/ 4316249 w 5305156"/>
              <a:gd name="connsiteY134" fmla="*/ 947533 h 6858000"/>
              <a:gd name="connsiteX135" fmla="*/ 3979825 w 5305156"/>
              <a:gd name="connsiteY135" fmla="*/ 296181 h 6858000"/>
              <a:gd name="connsiteX136" fmla="*/ 4304309 w 5305156"/>
              <a:gd name="connsiteY136" fmla="*/ 578486 h 6858000"/>
              <a:gd name="connsiteX137" fmla="*/ 3979123 w 5305156"/>
              <a:gd name="connsiteY137" fmla="*/ 856060 h 6858000"/>
              <a:gd name="connsiteX138" fmla="*/ 3654638 w 5305156"/>
              <a:gd name="connsiteY138" fmla="*/ 573754 h 6858000"/>
              <a:gd name="connsiteX139" fmla="*/ 3970694 w 5305156"/>
              <a:gd name="connsiteY139" fmla="*/ 304066 h 6858000"/>
              <a:gd name="connsiteX140" fmla="*/ 3979825 w 5305156"/>
              <a:gd name="connsiteY140" fmla="*/ 296181 h 6858000"/>
              <a:gd name="connsiteX141" fmla="*/ 4078431 w 5305156"/>
              <a:gd name="connsiteY141" fmla="*/ 0 h 6858000"/>
              <a:gd name="connsiteX142" fmla="*/ 4556976 w 5305156"/>
              <a:gd name="connsiteY142" fmla="*/ 0 h 6858000"/>
              <a:gd name="connsiteX143" fmla="*/ 4541616 w 5305156"/>
              <a:gd name="connsiteY143" fmla="*/ 13087 h 6858000"/>
              <a:gd name="connsiteX144" fmla="*/ 4314845 w 5305156"/>
              <a:gd name="connsiteY144" fmla="*/ 206284 h 6858000"/>
              <a:gd name="connsiteX145" fmla="*/ 4145929 w 5305156"/>
              <a:gd name="connsiteY145" fmla="*/ 58896 h 6858000"/>
              <a:gd name="connsiteX146" fmla="*/ 3986848 w 5305156"/>
              <a:gd name="connsiteY146" fmla="*/ 0 h 6858000"/>
              <a:gd name="connsiteX147" fmla="*/ 4059455 w 5305156"/>
              <a:gd name="connsiteY147" fmla="*/ 0 h 6858000"/>
              <a:gd name="connsiteX148" fmla="*/ 4076924 w 5305156"/>
              <a:gd name="connsiteY148" fmla="*/ 15255 h 6858000"/>
              <a:gd name="connsiteX149" fmla="*/ 4309226 w 5305156"/>
              <a:gd name="connsiteY149" fmla="*/ 218113 h 6858000"/>
              <a:gd name="connsiteX150" fmla="*/ 4309226 w 5305156"/>
              <a:gd name="connsiteY150" fmla="*/ 564292 h 6858000"/>
              <a:gd name="connsiteX151" fmla="*/ 3986848 w 5305156"/>
              <a:gd name="connsiteY151" fmla="*/ 283564 h 6858000"/>
              <a:gd name="connsiteX152" fmla="*/ 3986848 w 5305156"/>
              <a:gd name="connsiteY152" fmla="*/ 84404 h 6858000"/>
              <a:gd name="connsiteX153" fmla="*/ 0 w 5305156"/>
              <a:gd name="connsiteY153" fmla="*/ 0 h 6858000"/>
              <a:gd name="connsiteX154" fmla="*/ 3038475 w 5305156"/>
              <a:gd name="connsiteY154" fmla="*/ 0 h 6858000"/>
              <a:gd name="connsiteX155" fmla="*/ 3975611 w 5305156"/>
              <a:gd name="connsiteY155" fmla="*/ 0 h 6858000"/>
              <a:gd name="connsiteX156" fmla="*/ 3975611 w 5305156"/>
              <a:gd name="connsiteY156" fmla="*/ 1953 h 6858000"/>
              <a:gd name="connsiteX157" fmla="*/ 3975611 w 5305156"/>
              <a:gd name="connsiteY157" fmla="*/ 283564 h 6858000"/>
              <a:gd name="connsiteX158" fmla="*/ 3961564 w 5305156"/>
              <a:gd name="connsiteY158" fmla="*/ 295392 h 6858000"/>
              <a:gd name="connsiteX159" fmla="*/ 3970694 w 5305156"/>
              <a:gd name="connsiteY159" fmla="*/ 304066 h 6858000"/>
              <a:gd name="connsiteX160" fmla="*/ 3960862 w 5305156"/>
              <a:gd name="connsiteY160" fmla="*/ 295392 h 6858000"/>
              <a:gd name="connsiteX161" fmla="*/ 3639186 w 5305156"/>
              <a:gd name="connsiteY161" fmla="*/ 570600 h 6858000"/>
              <a:gd name="connsiteX162" fmla="*/ 3639186 w 5305156"/>
              <a:gd name="connsiteY162" fmla="*/ 589526 h 6858000"/>
              <a:gd name="connsiteX163" fmla="*/ 3651126 w 5305156"/>
              <a:gd name="connsiteY163" fmla="*/ 599777 h 6858000"/>
              <a:gd name="connsiteX164" fmla="*/ 3651126 w 5305156"/>
              <a:gd name="connsiteY164" fmla="*/ 587160 h 6858000"/>
              <a:gd name="connsiteX165" fmla="*/ 3972801 w 5305156"/>
              <a:gd name="connsiteY165" fmla="*/ 867888 h 6858000"/>
              <a:gd name="connsiteX166" fmla="*/ 3972801 w 5305156"/>
              <a:gd name="connsiteY166" fmla="*/ 1214067 h 6858000"/>
              <a:gd name="connsiteX167" fmla="*/ 3651126 w 5305156"/>
              <a:gd name="connsiteY167" fmla="*/ 933339 h 6858000"/>
              <a:gd name="connsiteX168" fmla="*/ 3651126 w 5305156"/>
              <a:gd name="connsiteY168" fmla="*/ 600566 h 6858000"/>
              <a:gd name="connsiteX169" fmla="*/ 3639186 w 5305156"/>
              <a:gd name="connsiteY169" fmla="*/ 590314 h 6858000"/>
              <a:gd name="connsiteX170" fmla="*/ 3639186 w 5305156"/>
              <a:gd name="connsiteY170" fmla="*/ 938859 h 6858000"/>
              <a:gd name="connsiteX171" fmla="*/ 3306976 w 5305156"/>
              <a:gd name="connsiteY171" fmla="*/ 1221952 h 6858000"/>
              <a:gd name="connsiteX172" fmla="*/ 3306976 w 5305156"/>
              <a:gd name="connsiteY172" fmla="*/ 1591788 h 6858000"/>
              <a:gd name="connsiteX173" fmla="*/ 3624438 w 5305156"/>
              <a:gd name="connsiteY173" fmla="*/ 1867785 h 6858000"/>
              <a:gd name="connsiteX174" fmla="*/ 3624438 w 5305156"/>
              <a:gd name="connsiteY174" fmla="*/ 1851225 h 6858000"/>
              <a:gd name="connsiteX175" fmla="*/ 3318214 w 5305156"/>
              <a:gd name="connsiteY175" fmla="*/ 1585480 h 6858000"/>
              <a:gd name="connsiteX176" fmla="*/ 3318214 w 5305156"/>
              <a:gd name="connsiteY176" fmla="*/ 1238512 h 6858000"/>
              <a:gd name="connsiteX177" fmla="*/ 3624438 w 5305156"/>
              <a:gd name="connsiteY177" fmla="*/ 1505046 h 6858000"/>
              <a:gd name="connsiteX178" fmla="*/ 3624438 w 5305156"/>
              <a:gd name="connsiteY178" fmla="*/ 1488487 h 6858000"/>
              <a:gd name="connsiteX179" fmla="*/ 3322428 w 5305156"/>
              <a:gd name="connsiteY179" fmla="*/ 1225107 h 6858000"/>
              <a:gd name="connsiteX180" fmla="*/ 3647615 w 5305156"/>
              <a:gd name="connsiteY180" fmla="*/ 947533 h 6858000"/>
              <a:gd name="connsiteX181" fmla="*/ 3972100 w 5305156"/>
              <a:gd name="connsiteY181" fmla="*/ 1230627 h 6858000"/>
              <a:gd name="connsiteX182" fmla="*/ 3646912 w 5305156"/>
              <a:gd name="connsiteY182" fmla="*/ 1508201 h 6858000"/>
              <a:gd name="connsiteX183" fmla="*/ 3625139 w 5305156"/>
              <a:gd name="connsiteY183" fmla="*/ 1489275 h 6858000"/>
              <a:gd name="connsiteX184" fmla="*/ 3625139 w 5305156"/>
              <a:gd name="connsiteY184" fmla="*/ 1505835 h 6858000"/>
              <a:gd name="connsiteX185" fmla="*/ 3640591 w 5305156"/>
              <a:gd name="connsiteY185" fmla="*/ 1519240 h 6858000"/>
              <a:gd name="connsiteX186" fmla="*/ 3640591 w 5305156"/>
              <a:gd name="connsiteY186" fmla="*/ 1865419 h 6858000"/>
              <a:gd name="connsiteX187" fmla="*/ 3625139 w 5305156"/>
              <a:gd name="connsiteY187" fmla="*/ 1852014 h 6858000"/>
              <a:gd name="connsiteX188" fmla="*/ 3625139 w 5305156"/>
              <a:gd name="connsiteY188" fmla="*/ 1868573 h 6858000"/>
              <a:gd name="connsiteX189" fmla="*/ 3639186 w 5305156"/>
              <a:gd name="connsiteY189" fmla="*/ 1881190 h 6858000"/>
              <a:gd name="connsiteX190" fmla="*/ 3639186 w 5305156"/>
              <a:gd name="connsiteY190" fmla="*/ 2058617 h 6858000"/>
              <a:gd name="connsiteX191" fmla="*/ 3651126 w 5305156"/>
              <a:gd name="connsiteY191" fmla="*/ 2060194 h 6858000"/>
              <a:gd name="connsiteX192" fmla="*/ 3651126 w 5305156"/>
              <a:gd name="connsiteY192" fmla="*/ 1885922 h 6858000"/>
              <a:gd name="connsiteX193" fmla="*/ 3821095 w 5305156"/>
              <a:gd name="connsiteY193" fmla="*/ 2034172 h 6858000"/>
              <a:gd name="connsiteX194" fmla="*/ 3828118 w 5305156"/>
              <a:gd name="connsiteY194" fmla="*/ 2023920 h 6858000"/>
              <a:gd name="connsiteX195" fmla="*/ 3821095 w 5305156"/>
              <a:gd name="connsiteY195" fmla="*/ 2034960 h 6858000"/>
              <a:gd name="connsiteX196" fmla="*/ 3972801 w 5305156"/>
              <a:gd name="connsiteY196" fmla="*/ 2166650 h 6858000"/>
              <a:gd name="connsiteX197" fmla="*/ 3972801 w 5305156"/>
              <a:gd name="connsiteY197" fmla="*/ 2513617 h 6858000"/>
              <a:gd name="connsiteX198" fmla="*/ 3651126 w 5305156"/>
              <a:gd name="connsiteY198" fmla="*/ 2232889 h 6858000"/>
              <a:gd name="connsiteX199" fmla="*/ 3651126 w 5305156"/>
              <a:gd name="connsiteY199" fmla="*/ 2060983 h 6858000"/>
              <a:gd name="connsiteX200" fmla="*/ 3639186 w 5305156"/>
              <a:gd name="connsiteY200" fmla="*/ 2059405 h 6858000"/>
              <a:gd name="connsiteX201" fmla="*/ 3639186 w 5305156"/>
              <a:gd name="connsiteY201" fmla="*/ 2238409 h 6858000"/>
              <a:gd name="connsiteX202" fmla="*/ 3423566 w 5305156"/>
              <a:gd name="connsiteY202" fmla="*/ 2422144 h 6858000"/>
              <a:gd name="connsiteX203" fmla="*/ 3435506 w 5305156"/>
              <a:gd name="connsiteY203" fmla="*/ 2428452 h 6858000"/>
              <a:gd name="connsiteX204" fmla="*/ 3647615 w 5305156"/>
              <a:gd name="connsiteY204" fmla="*/ 2247872 h 6858000"/>
              <a:gd name="connsiteX205" fmla="*/ 3972100 w 5305156"/>
              <a:gd name="connsiteY205" fmla="*/ 2530177 h 6858000"/>
              <a:gd name="connsiteX206" fmla="*/ 3646912 w 5305156"/>
              <a:gd name="connsiteY206" fmla="*/ 2807751 h 6858000"/>
              <a:gd name="connsiteX207" fmla="*/ 3322428 w 5305156"/>
              <a:gd name="connsiteY207" fmla="*/ 2525446 h 6858000"/>
              <a:gd name="connsiteX208" fmla="*/ 3434803 w 5305156"/>
              <a:gd name="connsiteY208" fmla="*/ 2429241 h 6858000"/>
              <a:gd name="connsiteX209" fmla="*/ 3422863 w 5305156"/>
              <a:gd name="connsiteY209" fmla="*/ 2422933 h 6858000"/>
              <a:gd name="connsiteX210" fmla="*/ 3306976 w 5305156"/>
              <a:gd name="connsiteY210" fmla="*/ 2522291 h 6858000"/>
              <a:gd name="connsiteX211" fmla="*/ 3306976 w 5305156"/>
              <a:gd name="connsiteY211" fmla="*/ 2773054 h 6858000"/>
              <a:gd name="connsiteX212" fmla="*/ 3318214 w 5305156"/>
              <a:gd name="connsiteY212" fmla="*/ 2778574 h 6858000"/>
              <a:gd name="connsiteX213" fmla="*/ 3318214 w 5305156"/>
              <a:gd name="connsiteY213" fmla="*/ 2538851 h 6858000"/>
              <a:gd name="connsiteX214" fmla="*/ 3640591 w 5305156"/>
              <a:gd name="connsiteY214" fmla="*/ 2819579 h 6858000"/>
              <a:gd name="connsiteX215" fmla="*/ 3640591 w 5305156"/>
              <a:gd name="connsiteY215" fmla="*/ 3165758 h 6858000"/>
              <a:gd name="connsiteX216" fmla="*/ 3318214 w 5305156"/>
              <a:gd name="connsiteY216" fmla="*/ 2885030 h 6858000"/>
              <a:gd name="connsiteX217" fmla="*/ 3318214 w 5305156"/>
              <a:gd name="connsiteY217" fmla="*/ 2779363 h 6858000"/>
              <a:gd name="connsiteX218" fmla="*/ 3306976 w 5305156"/>
              <a:gd name="connsiteY218" fmla="*/ 2773843 h 6858000"/>
              <a:gd name="connsiteX219" fmla="*/ 3306976 w 5305156"/>
              <a:gd name="connsiteY219" fmla="*/ 2891339 h 6858000"/>
              <a:gd name="connsiteX220" fmla="*/ 3646210 w 5305156"/>
              <a:gd name="connsiteY220" fmla="*/ 3187049 h 6858000"/>
              <a:gd name="connsiteX221" fmla="*/ 3984040 w 5305156"/>
              <a:gd name="connsiteY221" fmla="*/ 2899224 h 6858000"/>
              <a:gd name="connsiteX222" fmla="*/ 4064809 w 5305156"/>
              <a:gd name="connsiteY222" fmla="*/ 2969406 h 6858000"/>
              <a:gd name="connsiteX223" fmla="*/ 4307822 w 5305156"/>
              <a:gd name="connsiteY223" fmla="*/ 3180741 h 6858000"/>
              <a:gd name="connsiteX224" fmla="*/ 4307822 w 5305156"/>
              <a:gd name="connsiteY224" fmla="*/ 3519034 h 6858000"/>
              <a:gd name="connsiteX225" fmla="*/ 4319762 w 5305156"/>
              <a:gd name="connsiteY225" fmla="*/ 3519034 h 6858000"/>
              <a:gd name="connsiteX226" fmla="*/ 4319762 w 5305156"/>
              <a:gd name="connsiteY226" fmla="*/ 3500109 h 6858000"/>
              <a:gd name="connsiteX227" fmla="*/ 4319762 w 5305156"/>
              <a:gd name="connsiteY227" fmla="*/ 3186261 h 6858000"/>
              <a:gd name="connsiteX228" fmla="*/ 4642139 w 5305156"/>
              <a:gd name="connsiteY228" fmla="*/ 3466989 h 6858000"/>
              <a:gd name="connsiteX229" fmla="*/ 4642139 w 5305156"/>
              <a:gd name="connsiteY229" fmla="*/ 3495377 h 6858000"/>
              <a:gd name="connsiteX230" fmla="*/ 4642139 w 5305156"/>
              <a:gd name="connsiteY230" fmla="*/ 3812379 h 6858000"/>
              <a:gd name="connsiteX231" fmla="*/ 4319762 w 5305156"/>
              <a:gd name="connsiteY231" fmla="*/ 3532439 h 6858000"/>
              <a:gd name="connsiteX232" fmla="*/ 4319762 w 5305156"/>
              <a:gd name="connsiteY232" fmla="*/ 3519822 h 6858000"/>
              <a:gd name="connsiteX233" fmla="*/ 4307822 w 5305156"/>
              <a:gd name="connsiteY233" fmla="*/ 3519822 h 6858000"/>
              <a:gd name="connsiteX234" fmla="*/ 4307822 w 5305156"/>
              <a:gd name="connsiteY234" fmla="*/ 3531651 h 6858000"/>
              <a:gd name="connsiteX235" fmla="*/ 4293775 w 5305156"/>
              <a:gd name="connsiteY235" fmla="*/ 3543479 h 6858000"/>
              <a:gd name="connsiteX236" fmla="*/ 4302905 w 5305156"/>
              <a:gd name="connsiteY236" fmla="*/ 3552154 h 6858000"/>
              <a:gd name="connsiteX237" fmla="*/ 4293072 w 5305156"/>
              <a:gd name="connsiteY237" fmla="*/ 3544268 h 6858000"/>
              <a:gd name="connsiteX238" fmla="*/ 3971397 w 5305156"/>
              <a:gd name="connsiteY238" fmla="*/ 3818688 h 6858000"/>
              <a:gd name="connsiteX239" fmla="*/ 3971397 w 5305156"/>
              <a:gd name="connsiteY239" fmla="*/ 3838402 h 6858000"/>
              <a:gd name="connsiteX240" fmla="*/ 3983337 w 5305156"/>
              <a:gd name="connsiteY240" fmla="*/ 3848653 h 6858000"/>
              <a:gd name="connsiteX241" fmla="*/ 3983337 w 5305156"/>
              <a:gd name="connsiteY241" fmla="*/ 3835248 h 6858000"/>
              <a:gd name="connsiteX242" fmla="*/ 4305715 w 5305156"/>
              <a:gd name="connsiteY242" fmla="*/ 4115975 h 6858000"/>
              <a:gd name="connsiteX243" fmla="*/ 4305715 w 5305156"/>
              <a:gd name="connsiteY243" fmla="*/ 4462154 h 6858000"/>
              <a:gd name="connsiteX244" fmla="*/ 3983337 w 5305156"/>
              <a:gd name="connsiteY244" fmla="*/ 4182215 h 6858000"/>
              <a:gd name="connsiteX245" fmla="*/ 3983337 w 5305156"/>
              <a:gd name="connsiteY245" fmla="*/ 3849441 h 6858000"/>
              <a:gd name="connsiteX246" fmla="*/ 3971397 w 5305156"/>
              <a:gd name="connsiteY246" fmla="*/ 3839190 h 6858000"/>
              <a:gd name="connsiteX247" fmla="*/ 3971397 w 5305156"/>
              <a:gd name="connsiteY247" fmla="*/ 4186946 h 6858000"/>
              <a:gd name="connsiteX248" fmla="*/ 3639186 w 5305156"/>
              <a:gd name="connsiteY248" fmla="*/ 4470828 h 6858000"/>
              <a:gd name="connsiteX249" fmla="*/ 3639186 w 5305156"/>
              <a:gd name="connsiteY249" fmla="*/ 4839875 h 6858000"/>
              <a:gd name="connsiteX250" fmla="*/ 3956647 w 5305156"/>
              <a:gd name="connsiteY250" fmla="*/ 5116661 h 6858000"/>
              <a:gd name="connsiteX251" fmla="*/ 3956647 w 5305156"/>
              <a:gd name="connsiteY251" fmla="*/ 5100101 h 6858000"/>
              <a:gd name="connsiteX252" fmla="*/ 3651126 w 5305156"/>
              <a:gd name="connsiteY252" fmla="*/ 4833567 h 6858000"/>
              <a:gd name="connsiteX253" fmla="*/ 3651126 w 5305156"/>
              <a:gd name="connsiteY253" fmla="*/ 4487388 h 6858000"/>
              <a:gd name="connsiteX254" fmla="*/ 3956647 w 5305156"/>
              <a:gd name="connsiteY254" fmla="*/ 4753134 h 6858000"/>
              <a:gd name="connsiteX255" fmla="*/ 3956647 w 5305156"/>
              <a:gd name="connsiteY255" fmla="*/ 4737362 h 6858000"/>
              <a:gd name="connsiteX256" fmla="*/ 3654638 w 5305156"/>
              <a:gd name="connsiteY256" fmla="*/ 4473983 h 6858000"/>
              <a:gd name="connsiteX257" fmla="*/ 3979825 w 5305156"/>
              <a:gd name="connsiteY257" fmla="*/ 4196409 h 6858000"/>
              <a:gd name="connsiteX258" fmla="*/ 4304309 w 5305156"/>
              <a:gd name="connsiteY258" fmla="*/ 4478714 h 6858000"/>
              <a:gd name="connsiteX259" fmla="*/ 3979123 w 5305156"/>
              <a:gd name="connsiteY259" fmla="*/ 4756288 h 6858000"/>
              <a:gd name="connsiteX260" fmla="*/ 3957350 w 5305156"/>
              <a:gd name="connsiteY260" fmla="*/ 4737362 h 6858000"/>
              <a:gd name="connsiteX261" fmla="*/ 3957350 w 5305156"/>
              <a:gd name="connsiteY261" fmla="*/ 4753922 h 6858000"/>
              <a:gd name="connsiteX262" fmla="*/ 3973504 w 5305156"/>
              <a:gd name="connsiteY262" fmla="*/ 4768116 h 6858000"/>
              <a:gd name="connsiteX263" fmla="*/ 3973504 w 5305156"/>
              <a:gd name="connsiteY263" fmla="*/ 5114295 h 6858000"/>
              <a:gd name="connsiteX264" fmla="*/ 3957350 w 5305156"/>
              <a:gd name="connsiteY264" fmla="*/ 5100101 h 6858000"/>
              <a:gd name="connsiteX265" fmla="*/ 3957350 w 5305156"/>
              <a:gd name="connsiteY265" fmla="*/ 5116661 h 6858000"/>
              <a:gd name="connsiteX266" fmla="*/ 3971397 w 5305156"/>
              <a:gd name="connsiteY266" fmla="*/ 5129278 h 6858000"/>
              <a:gd name="connsiteX267" fmla="*/ 3971397 w 5305156"/>
              <a:gd name="connsiteY267" fmla="*/ 5306704 h 6858000"/>
              <a:gd name="connsiteX268" fmla="*/ 3983337 w 5305156"/>
              <a:gd name="connsiteY268" fmla="*/ 5309070 h 6858000"/>
              <a:gd name="connsiteX269" fmla="*/ 3983337 w 5305156"/>
              <a:gd name="connsiteY269" fmla="*/ 5134798 h 6858000"/>
              <a:gd name="connsiteX270" fmla="*/ 4153305 w 5305156"/>
              <a:gd name="connsiteY270" fmla="*/ 5283047 h 6858000"/>
              <a:gd name="connsiteX271" fmla="*/ 4160329 w 5305156"/>
              <a:gd name="connsiteY271" fmla="*/ 5272008 h 6858000"/>
              <a:gd name="connsiteX272" fmla="*/ 3991063 w 5305156"/>
              <a:gd name="connsiteY272" fmla="*/ 5125335 h 6858000"/>
              <a:gd name="connsiteX273" fmla="*/ 4316249 w 5305156"/>
              <a:gd name="connsiteY273" fmla="*/ 4847761 h 6858000"/>
              <a:gd name="connsiteX274" fmla="*/ 4392103 w 5305156"/>
              <a:gd name="connsiteY274" fmla="*/ 4913212 h 6858000"/>
              <a:gd name="connsiteX275" fmla="*/ 4636520 w 5305156"/>
              <a:gd name="connsiteY275" fmla="*/ 5126124 h 6858000"/>
              <a:gd name="connsiteX276" fmla="*/ 4311333 w 5305156"/>
              <a:gd name="connsiteY276" fmla="*/ 5403697 h 6858000"/>
              <a:gd name="connsiteX277" fmla="*/ 4160329 w 5305156"/>
              <a:gd name="connsiteY277" fmla="*/ 5272796 h 6858000"/>
              <a:gd name="connsiteX278" fmla="*/ 4154007 w 5305156"/>
              <a:gd name="connsiteY278" fmla="*/ 5283047 h 6858000"/>
              <a:gd name="connsiteX279" fmla="*/ 4305715 w 5305156"/>
              <a:gd name="connsiteY279" fmla="*/ 5415526 h 6858000"/>
              <a:gd name="connsiteX280" fmla="*/ 4305715 w 5305156"/>
              <a:gd name="connsiteY280" fmla="*/ 5761705 h 6858000"/>
              <a:gd name="connsiteX281" fmla="*/ 3983337 w 5305156"/>
              <a:gd name="connsiteY281" fmla="*/ 5480976 h 6858000"/>
              <a:gd name="connsiteX282" fmla="*/ 3983337 w 5305156"/>
              <a:gd name="connsiteY282" fmla="*/ 5309858 h 6858000"/>
              <a:gd name="connsiteX283" fmla="*/ 3971397 w 5305156"/>
              <a:gd name="connsiteY283" fmla="*/ 5307493 h 6858000"/>
              <a:gd name="connsiteX284" fmla="*/ 3971397 w 5305156"/>
              <a:gd name="connsiteY284" fmla="*/ 5487285 h 6858000"/>
              <a:gd name="connsiteX285" fmla="*/ 3755776 w 5305156"/>
              <a:gd name="connsiteY285" fmla="*/ 5671020 h 6858000"/>
              <a:gd name="connsiteX286" fmla="*/ 3639186 w 5305156"/>
              <a:gd name="connsiteY286" fmla="*/ 5770379 h 6858000"/>
              <a:gd name="connsiteX287" fmla="*/ 3639186 w 5305156"/>
              <a:gd name="connsiteY287" fmla="*/ 6021141 h 6858000"/>
              <a:gd name="connsiteX288" fmla="*/ 3651126 w 5305156"/>
              <a:gd name="connsiteY288" fmla="*/ 6026661 h 6858000"/>
              <a:gd name="connsiteX289" fmla="*/ 3651126 w 5305156"/>
              <a:gd name="connsiteY289" fmla="*/ 5786939 h 6858000"/>
              <a:gd name="connsiteX290" fmla="*/ 3973504 w 5305156"/>
              <a:gd name="connsiteY290" fmla="*/ 6067667 h 6858000"/>
              <a:gd name="connsiteX291" fmla="*/ 3973504 w 5305156"/>
              <a:gd name="connsiteY291" fmla="*/ 6413845 h 6858000"/>
              <a:gd name="connsiteX292" fmla="*/ 3651126 w 5305156"/>
              <a:gd name="connsiteY292" fmla="*/ 6133906 h 6858000"/>
              <a:gd name="connsiteX293" fmla="*/ 3651126 w 5305156"/>
              <a:gd name="connsiteY293" fmla="*/ 6027450 h 6858000"/>
              <a:gd name="connsiteX294" fmla="*/ 3639186 w 5305156"/>
              <a:gd name="connsiteY294" fmla="*/ 6021930 h 6858000"/>
              <a:gd name="connsiteX295" fmla="*/ 3639186 w 5305156"/>
              <a:gd name="connsiteY295" fmla="*/ 6140214 h 6858000"/>
              <a:gd name="connsiteX296" fmla="*/ 3979123 w 5305156"/>
              <a:gd name="connsiteY296" fmla="*/ 6435925 h 6858000"/>
              <a:gd name="connsiteX297" fmla="*/ 4316249 w 5305156"/>
              <a:gd name="connsiteY297" fmla="*/ 6147311 h 6858000"/>
              <a:gd name="connsiteX298" fmla="*/ 4397020 w 5305156"/>
              <a:gd name="connsiteY298" fmla="*/ 6217493 h 6858000"/>
              <a:gd name="connsiteX299" fmla="*/ 4403341 w 5305156"/>
              <a:gd name="connsiteY299" fmla="*/ 6206454 h 6858000"/>
              <a:gd name="connsiteX300" fmla="*/ 4397722 w 5305156"/>
              <a:gd name="connsiteY300" fmla="*/ 6218282 h 6858000"/>
              <a:gd name="connsiteX301" fmla="*/ 4640032 w 5305156"/>
              <a:gd name="connsiteY301" fmla="*/ 6429617 h 6858000"/>
              <a:gd name="connsiteX302" fmla="*/ 4640032 w 5305156"/>
              <a:gd name="connsiteY302" fmla="*/ 6784470 h 6858000"/>
              <a:gd name="connsiteX303" fmla="*/ 4583142 w 5305156"/>
              <a:gd name="connsiteY303" fmla="*/ 6833040 h 6858000"/>
              <a:gd name="connsiteX304" fmla="*/ 4553907 w 5305156"/>
              <a:gd name="connsiteY304" fmla="*/ 6858000 h 6858000"/>
              <a:gd name="connsiteX305" fmla="*/ 3038475 w 5305156"/>
              <a:gd name="connsiteY305" fmla="*/ 6858000 h 6858000"/>
              <a:gd name="connsiteX306" fmla="*/ 0 w 5305156"/>
              <a:gd name="connsiteY30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</a:cxnLst>
            <a:rect l="l" t="t" r="r" b="b"/>
            <a:pathLst>
              <a:path w="5305156" h="6858000">
                <a:moveTo>
                  <a:pt x="4647758" y="6793932"/>
                </a:moveTo>
                <a:cubicBezTo>
                  <a:pt x="4647758" y="6793932"/>
                  <a:pt x="4647758" y="6793932"/>
                  <a:pt x="4720099" y="6857017"/>
                </a:cubicBezTo>
                <a:lnTo>
                  <a:pt x="4721226" y="6858000"/>
                </a:lnTo>
                <a:lnTo>
                  <a:pt x="4572862" y="6858000"/>
                </a:lnTo>
                <a:lnTo>
                  <a:pt x="4579542" y="6852286"/>
                </a:lnTo>
                <a:cubicBezTo>
                  <a:pt x="4596135" y="6838092"/>
                  <a:pt x="4618259" y="6819166"/>
                  <a:pt x="4647758" y="6793932"/>
                </a:cubicBezTo>
                <a:close/>
                <a:moveTo>
                  <a:pt x="4651972" y="6434348"/>
                </a:moveTo>
                <a:cubicBezTo>
                  <a:pt x="4651972" y="6434348"/>
                  <a:pt x="4651972" y="6434348"/>
                  <a:pt x="4974349" y="6715076"/>
                </a:cubicBezTo>
                <a:cubicBezTo>
                  <a:pt x="4974349" y="6715076"/>
                  <a:pt x="4974349" y="6715076"/>
                  <a:pt x="4974349" y="6799592"/>
                </a:cubicBezTo>
                <a:lnTo>
                  <a:pt x="4974349" y="6858000"/>
                </a:lnTo>
                <a:lnTo>
                  <a:pt x="4741003" y="6858000"/>
                </a:lnTo>
                <a:lnTo>
                  <a:pt x="4736254" y="6853863"/>
                </a:lnTo>
                <a:cubicBezTo>
                  <a:pt x="4731338" y="6854652"/>
                  <a:pt x="4725718" y="6856229"/>
                  <a:pt x="4720099" y="6857017"/>
                </a:cubicBezTo>
                <a:cubicBezTo>
                  <a:pt x="4725718" y="6855440"/>
                  <a:pt x="4730635" y="6854652"/>
                  <a:pt x="4735551" y="6853075"/>
                </a:cubicBezTo>
                <a:cubicBezTo>
                  <a:pt x="4735551" y="6853075"/>
                  <a:pt x="4735551" y="6853075"/>
                  <a:pt x="4651972" y="6780527"/>
                </a:cubicBezTo>
                <a:cubicBezTo>
                  <a:pt x="4651972" y="6780527"/>
                  <a:pt x="4651972" y="6780527"/>
                  <a:pt x="4651972" y="6434348"/>
                </a:cubicBezTo>
                <a:close/>
                <a:moveTo>
                  <a:pt x="4319762" y="5786939"/>
                </a:moveTo>
                <a:cubicBezTo>
                  <a:pt x="4319762" y="5786939"/>
                  <a:pt x="4319762" y="5786939"/>
                  <a:pt x="4527656" y="5968308"/>
                </a:cubicBezTo>
                <a:cubicBezTo>
                  <a:pt x="4527656" y="5968308"/>
                  <a:pt x="4527656" y="5968308"/>
                  <a:pt x="4642139" y="6067667"/>
                </a:cubicBezTo>
                <a:cubicBezTo>
                  <a:pt x="4642139" y="6067667"/>
                  <a:pt x="4642139" y="6067667"/>
                  <a:pt x="4642139" y="6413845"/>
                </a:cubicBezTo>
                <a:cubicBezTo>
                  <a:pt x="4642139" y="6413845"/>
                  <a:pt x="4642139" y="6413845"/>
                  <a:pt x="4403341" y="6206454"/>
                </a:cubicBezTo>
                <a:cubicBezTo>
                  <a:pt x="4403341" y="6206454"/>
                  <a:pt x="4403341" y="6206454"/>
                  <a:pt x="4319762" y="6133906"/>
                </a:cubicBezTo>
                <a:cubicBezTo>
                  <a:pt x="4319762" y="6133906"/>
                  <a:pt x="4319762" y="6133906"/>
                  <a:pt x="4319762" y="5786939"/>
                </a:cubicBezTo>
                <a:close/>
                <a:moveTo>
                  <a:pt x="3755776" y="5671020"/>
                </a:moveTo>
                <a:cubicBezTo>
                  <a:pt x="3767716" y="5677328"/>
                  <a:pt x="3767716" y="5677328"/>
                  <a:pt x="3767716" y="5677328"/>
                </a:cubicBezTo>
                <a:cubicBezTo>
                  <a:pt x="3755776" y="5671020"/>
                  <a:pt x="3755776" y="5671020"/>
                  <a:pt x="3755776" y="5671020"/>
                </a:cubicBezTo>
                <a:close/>
                <a:moveTo>
                  <a:pt x="3979825" y="5495959"/>
                </a:moveTo>
                <a:cubicBezTo>
                  <a:pt x="3979825" y="5495959"/>
                  <a:pt x="3979825" y="5495959"/>
                  <a:pt x="4304309" y="5779053"/>
                </a:cubicBezTo>
                <a:cubicBezTo>
                  <a:pt x="4304309" y="5779053"/>
                  <a:pt x="4304309" y="5779053"/>
                  <a:pt x="3979123" y="6056627"/>
                </a:cubicBezTo>
                <a:cubicBezTo>
                  <a:pt x="3979123" y="6056627"/>
                  <a:pt x="3979123" y="6056627"/>
                  <a:pt x="3654638" y="5773533"/>
                </a:cubicBezTo>
                <a:cubicBezTo>
                  <a:pt x="3654638" y="5773533"/>
                  <a:pt x="3654638" y="5773533"/>
                  <a:pt x="3767716" y="5677328"/>
                </a:cubicBezTo>
                <a:cubicBezTo>
                  <a:pt x="3767716" y="5677328"/>
                  <a:pt x="3767716" y="5677328"/>
                  <a:pt x="3979825" y="5495959"/>
                </a:cubicBezTo>
                <a:close/>
                <a:moveTo>
                  <a:pt x="4984885" y="4847761"/>
                </a:moveTo>
                <a:cubicBezTo>
                  <a:pt x="4984885" y="4847761"/>
                  <a:pt x="4984885" y="4847761"/>
                  <a:pt x="5305156" y="5126124"/>
                </a:cubicBezTo>
                <a:cubicBezTo>
                  <a:pt x="5305156" y="5126124"/>
                  <a:pt x="5305156" y="5126124"/>
                  <a:pt x="4979968" y="5403697"/>
                </a:cubicBezTo>
                <a:cubicBezTo>
                  <a:pt x="4979968" y="5403697"/>
                  <a:pt x="4979968" y="5403697"/>
                  <a:pt x="4871807" y="5309070"/>
                </a:cubicBezTo>
                <a:cubicBezTo>
                  <a:pt x="4871807" y="5309070"/>
                  <a:pt x="4871807" y="5309070"/>
                  <a:pt x="4865486" y="5320898"/>
                </a:cubicBezTo>
                <a:cubicBezTo>
                  <a:pt x="4865486" y="5320898"/>
                  <a:pt x="4865486" y="5320898"/>
                  <a:pt x="4974349" y="5415526"/>
                </a:cubicBezTo>
                <a:cubicBezTo>
                  <a:pt x="4974349" y="5415526"/>
                  <a:pt x="4974349" y="5415526"/>
                  <a:pt x="4974349" y="5761705"/>
                </a:cubicBezTo>
                <a:cubicBezTo>
                  <a:pt x="4974349" y="5761705"/>
                  <a:pt x="4974349" y="5761705"/>
                  <a:pt x="4741170" y="5559044"/>
                </a:cubicBezTo>
                <a:cubicBezTo>
                  <a:pt x="4741170" y="5559044"/>
                  <a:pt x="4741170" y="5559044"/>
                  <a:pt x="4734849" y="5571661"/>
                </a:cubicBezTo>
                <a:cubicBezTo>
                  <a:pt x="4734849" y="5571661"/>
                  <a:pt x="4734849" y="5571661"/>
                  <a:pt x="4972945" y="5779053"/>
                </a:cubicBezTo>
                <a:cubicBezTo>
                  <a:pt x="4972945" y="5779053"/>
                  <a:pt x="4972945" y="5779053"/>
                  <a:pt x="4647758" y="6056627"/>
                </a:cubicBezTo>
                <a:cubicBezTo>
                  <a:pt x="4647758" y="6056627"/>
                  <a:pt x="4647758" y="6056627"/>
                  <a:pt x="4533978" y="5957268"/>
                </a:cubicBezTo>
                <a:cubicBezTo>
                  <a:pt x="4533978" y="5957268"/>
                  <a:pt x="4533978" y="5957268"/>
                  <a:pt x="4527656" y="5968308"/>
                </a:cubicBezTo>
                <a:cubicBezTo>
                  <a:pt x="4527656" y="5968308"/>
                  <a:pt x="4527656" y="5968308"/>
                  <a:pt x="4533275" y="5956479"/>
                </a:cubicBezTo>
                <a:cubicBezTo>
                  <a:pt x="4533275" y="5956479"/>
                  <a:pt x="4533275" y="5956479"/>
                  <a:pt x="4323273" y="5773533"/>
                </a:cubicBezTo>
                <a:cubicBezTo>
                  <a:pt x="4323273" y="5773533"/>
                  <a:pt x="4323273" y="5773533"/>
                  <a:pt x="4648460" y="5495959"/>
                </a:cubicBezTo>
                <a:cubicBezTo>
                  <a:pt x="4648460" y="5495959"/>
                  <a:pt x="4648460" y="5495959"/>
                  <a:pt x="4734146" y="5570873"/>
                </a:cubicBezTo>
                <a:cubicBezTo>
                  <a:pt x="4734146" y="5570873"/>
                  <a:pt x="4734146" y="5570873"/>
                  <a:pt x="4741170" y="5558256"/>
                </a:cubicBezTo>
                <a:cubicBezTo>
                  <a:pt x="4741170" y="5558256"/>
                  <a:pt x="4741170" y="5558256"/>
                  <a:pt x="4651972" y="5480976"/>
                </a:cubicBezTo>
                <a:cubicBezTo>
                  <a:pt x="4651972" y="5480976"/>
                  <a:pt x="4651972" y="5480976"/>
                  <a:pt x="4651972" y="5134798"/>
                </a:cubicBezTo>
                <a:cubicBezTo>
                  <a:pt x="4651972" y="5134798"/>
                  <a:pt x="4651972" y="5134798"/>
                  <a:pt x="4865486" y="5320110"/>
                </a:cubicBezTo>
                <a:cubicBezTo>
                  <a:pt x="4865486" y="5320110"/>
                  <a:pt x="4865486" y="5320110"/>
                  <a:pt x="4871104" y="5309070"/>
                </a:cubicBezTo>
                <a:cubicBezTo>
                  <a:pt x="4871104" y="5309070"/>
                  <a:pt x="4871104" y="5309070"/>
                  <a:pt x="4659698" y="5125335"/>
                </a:cubicBezTo>
                <a:cubicBezTo>
                  <a:pt x="4659698" y="5125335"/>
                  <a:pt x="4659698" y="5125335"/>
                  <a:pt x="4984885" y="4847761"/>
                </a:cubicBezTo>
                <a:close/>
                <a:moveTo>
                  <a:pt x="4319762" y="4487388"/>
                </a:moveTo>
                <a:cubicBezTo>
                  <a:pt x="4319762" y="4487388"/>
                  <a:pt x="4319762" y="4487388"/>
                  <a:pt x="4541703" y="4680586"/>
                </a:cubicBezTo>
                <a:cubicBezTo>
                  <a:pt x="4541703" y="4680586"/>
                  <a:pt x="4541703" y="4680586"/>
                  <a:pt x="4548726" y="4670335"/>
                </a:cubicBezTo>
                <a:cubicBezTo>
                  <a:pt x="4548726" y="4670335"/>
                  <a:pt x="4548726" y="4670335"/>
                  <a:pt x="4542406" y="4680586"/>
                </a:cubicBezTo>
                <a:cubicBezTo>
                  <a:pt x="4542406" y="4680586"/>
                  <a:pt x="4542406" y="4680586"/>
                  <a:pt x="4642139" y="4768116"/>
                </a:cubicBezTo>
                <a:cubicBezTo>
                  <a:pt x="4642139" y="4768116"/>
                  <a:pt x="4642139" y="4768116"/>
                  <a:pt x="4642139" y="5114295"/>
                </a:cubicBezTo>
                <a:cubicBezTo>
                  <a:pt x="4642139" y="5114295"/>
                  <a:pt x="4642139" y="5114295"/>
                  <a:pt x="4399127" y="4902960"/>
                </a:cubicBezTo>
                <a:cubicBezTo>
                  <a:pt x="4399127" y="4902960"/>
                  <a:pt x="4399127" y="4902960"/>
                  <a:pt x="4392103" y="4913212"/>
                </a:cubicBezTo>
                <a:cubicBezTo>
                  <a:pt x="4392103" y="4913212"/>
                  <a:pt x="4392103" y="4913212"/>
                  <a:pt x="4398424" y="4902172"/>
                </a:cubicBezTo>
                <a:cubicBezTo>
                  <a:pt x="4398424" y="4902172"/>
                  <a:pt x="4398424" y="4902172"/>
                  <a:pt x="4319762" y="4833567"/>
                </a:cubicBezTo>
                <a:cubicBezTo>
                  <a:pt x="4319762" y="4833567"/>
                  <a:pt x="4319762" y="4833567"/>
                  <a:pt x="4319762" y="4487388"/>
                </a:cubicBezTo>
                <a:close/>
                <a:moveTo>
                  <a:pt x="4648460" y="4196409"/>
                </a:moveTo>
                <a:cubicBezTo>
                  <a:pt x="4648460" y="4196409"/>
                  <a:pt x="4648460" y="4196409"/>
                  <a:pt x="4972945" y="4478714"/>
                </a:cubicBezTo>
                <a:cubicBezTo>
                  <a:pt x="4972945" y="4478714"/>
                  <a:pt x="4972945" y="4478714"/>
                  <a:pt x="4647758" y="4756288"/>
                </a:cubicBezTo>
                <a:cubicBezTo>
                  <a:pt x="4647758" y="4756288"/>
                  <a:pt x="4647758" y="4756288"/>
                  <a:pt x="4548726" y="4670335"/>
                </a:cubicBezTo>
                <a:cubicBezTo>
                  <a:pt x="4548726" y="4670335"/>
                  <a:pt x="4548726" y="4670335"/>
                  <a:pt x="4323273" y="4473983"/>
                </a:cubicBezTo>
                <a:cubicBezTo>
                  <a:pt x="4323273" y="4473983"/>
                  <a:pt x="4323273" y="4473983"/>
                  <a:pt x="4648460" y="4196409"/>
                </a:cubicBezTo>
                <a:close/>
                <a:moveTo>
                  <a:pt x="4312036" y="3544268"/>
                </a:moveTo>
                <a:cubicBezTo>
                  <a:pt x="4312036" y="3544268"/>
                  <a:pt x="4312036" y="3544268"/>
                  <a:pt x="4636520" y="3826573"/>
                </a:cubicBezTo>
                <a:cubicBezTo>
                  <a:pt x="4636520" y="3826573"/>
                  <a:pt x="4636520" y="3826573"/>
                  <a:pt x="4311333" y="4104935"/>
                </a:cubicBezTo>
                <a:cubicBezTo>
                  <a:pt x="4311333" y="4104935"/>
                  <a:pt x="4311333" y="4104935"/>
                  <a:pt x="3986848" y="3821842"/>
                </a:cubicBezTo>
                <a:cubicBezTo>
                  <a:pt x="3986848" y="3821842"/>
                  <a:pt x="3986848" y="3821842"/>
                  <a:pt x="4302905" y="3552154"/>
                </a:cubicBezTo>
                <a:cubicBezTo>
                  <a:pt x="4302905" y="3552154"/>
                  <a:pt x="4302905" y="3552154"/>
                  <a:pt x="4312036" y="3544268"/>
                </a:cubicBezTo>
                <a:close/>
                <a:moveTo>
                  <a:pt x="3986848" y="2538851"/>
                </a:moveTo>
                <a:cubicBezTo>
                  <a:pt x="3986848" y="2538851"/>
                  <a:pt x="3986848" y="2538851"/>
                  <a:pt x="4194744" y="2719432"/>
                </a:cubicBezTo>
                <a:cubicBezTo>
                  <a:pt x="4194744" y="2719432"/>
                  <a:pt x="4194744" y="2719432"/>
                  <a:pt x="4201064" y="2708392"/>
                </a:cubicBezTo>
                <a:cubicBezTo>
                  <a:pt x="4201064" y="2708392"/>
                  <a:pt x="4201064" y="2708392"/>
                  <a:pt x="4195446" y="2720221"/>
                </a:cubicBezTo>
                <a:cubicBezTo>
                  <a:pt x="4195446" y="2720221"/>
                  <a:pt x="4195446" y="2720221"/>
                  <a:pt x="4309226" y="2819579"/>
                </a:cubicBezTo>
                <a:cubicBezTo>
                  <a:pt x="4309226" y="2819579"/>
                  <a:pt x="4309226" y="2819579"/>
                  <a:pt x="4309226" y="3165758"/>
                </a:cubicBezTo>
                <a:cubicBezTo>
                  <a:pt x="4309226" y="3165758"/>
                  <a:pt x="4309226" y="3165758"/>
                  <a:pt x="4071131" y="2958366"/>
                </a:cubicBezTo>
                <a:cubicBezTo>
                  <a:pt x="4071131" y="2958366"/>
                  <a:pt x="4071131" y="2958366"/>
                  <a:pt x="4064809" y="2969406"/>
                </a:cubicBezTo>
                <a:cubicBezTo>
                  <a:pt x="4064809" y="2969406"/>
                  <a:pt x="4064809" y="2969406"/>
                  <a:pt x="4070428" y="2957578"/>
                </a:cubicBezTo>
                <a:cubicBezTo>
                  <a:pt x="4070428" y="2957578"/>
                  <a:pt x="4070428" y="2957578"/>
                  <a:pt x="3986848" y="2885030"/>
                </a:cubicBezTo>
                <a:cubicBezTo>
                  <a:pt x="3986848" y="2885030"/>
                  <a:pt x="3986848" y="2885030"/>
                  <a:pt x="3986848" y="2538851"/>
                </a:cubicBezTo>
                <a:close/>
                <a:moveTo>
                  <a:pt x="4652674" y="1598885"/>
                </a:moveTo>
                <a:cubicBezTo>
                  <a:pt x="4652674" y="1598885"/>
                  <a:pt x="4652674" y="1598885"/>
                  <a:pt x="4972945" y="1878036"/>
                </a:cubicBezTo>
                <a:cubicBezTo>
                  <a:pt x="4972945" y="1878036"/>
                  <a:pt x="4972945" y="1878036"/>
                  <a:pt x="4647758" y="2155610"/>
                </a:cubicBezTo>
                <a:cubicBezTo>
                  <a:pt x="4647758" y="2155610"/>
                  <a:pt x="4647758" y="2155610"/>
                  <a:pt x="4538894" y="2060983"/>
                </a:cubicBezTo>
                <a:cubicBezTo>
                  <a:pt x="4538894" y="2060983"/>
                  <a:pt x="4538894" y="2060983"/>
                  <a:pt x="4533275" y="2072022"/>
                </a:cubicBezTo>
                <a:cubicBezTo>
                  <a:pt x="4533275" y="2072022"/>
                  <a:pt x="4533275" y="2072022"/>
                  <a:pt x="4642139" y="2166650"/>
                </a:cubicBezTo>
                <a:cubicBezTo>
                  <a:pt x="4642139" y="2166650"/>
                  <a:pt x="4642139" y="2166650"/>
                  <a:pt x="4642139" y="2513617"/>
                </a:cubicBezTo>
                <a:cubicBezTo>
                  <a:pt x="4642139" y="2513617"/>
                  <a:pt x="4642139" y="2513617"/>
                  <a:pt x="4408960" y="2310168"/>
                </a:cubicBezTo>
                <a:cubicBezTo>
                  <a:pt x="4408960" y="2310168"/>
                  <a:pt x="4408960" y="2310168"/>
                  <a:pt x="4402639" y="2322785"/>
                </a:cubicBezTo>
                <a:cubicBezTo>
                  <a:pt x="4402639" y="2322785"/>
                  <a:pt x="4402639" y="2322785"/>
                  <a:pt x="4640032" y="2530177"/>
                </a:cubicBezTo>
                <a:cubicBezTo>
                  <a:pt x="4640032" y="2530177"/>
                  <a:pt x="4640032" y="2530177"/>
                  <a:pt x="4314845" y="2807751"/>
                </a:cubicBezTo>
                <a:cubicBezTo>
                  <a:pt x="4314845" y="2807751"/>
                  <a:pt x="4314845" y="2807751"/>
                  <a:pt x="4201064" y="2708392"/>
                </a:cubicBezTo>
                <a:cubicBezTo>
                  <a:pt x="4201064" y="2708392"/>
                  <a:pt x="4201064" y="2708392"/>
                  <a:pt x="3991063" y="2525446"/>
                </a:cubicBezTo>
                <a:cubicBezTo>
                  <a:pt x="3991063" y="2525446"/>
                  <a:pt x="3991063" y="2525446"/>
                  <a:pt x="4316249" y="2247872"/>
                </a:cubicBezTo>
                <a:cubicBezTo>
                  <a:pt x="4316249" y="2247872"/>
                  <a:pt x="4316249" y="2247872"/>
                  <a:pt x="4401936" y="2322785"/>
                </a:cubicBezTo>
                <a:cubicBezTo>
                  <a:pt x="4401936" y="2322785"/>
                  <a:pt x="4401936" y="2322785"/>
                  <a:pt x="4408257" y="2310168"/>
                </a:cubicBezTo>
                <a:cubicBezTo>
                  <a:pt x="4408257" y="2310168"/>
                  <a:pt x="4408257" y="2310168"/>
                  <a:pt x="4319762" y="2232889"/>
                </a:cubicBezTo>
                <a:cubicBezTo>
                  <a:pt x="4319762" y="2232889"/>
                  <a:pt x="4319762" y="2232889"/>
                  <a:pt x="4319762" y="1885922"/>
                </a:cubicBezTo>
                <a:cubicBezTo>
                  <a:pt x="4319762" y="1885922"/>
                  <a:pt x="4319762" y="1885922"/>
                  <a:pt x="4532573" y="2072022"/>
                </a:cubicBezTo>
                <a:cubicBezTo>
                  <a:pt x="4532573" y="2072022"/>
                  <a:pt x="4532573" y="2072022"/>
                  <a:pt x="4538894" y="2060194"/>
                </a:cubicBezTo>
                <a:cubicBezTo>
                  <a:pt x="4538894" y="2060194"/>
                  <a:pt x="4538894" y="2060194"/>
                  <a:pt x="4327487" y="1876459"/>
                </a:cubicBezTo>
                <a:cubicBezTo>
                  <a:pt x="4327487" y="1876459"/>
                  <a:pt x="4327487" y="1876459"/>
                  <a:pt x="4652674" y="1598885"/>
                </a:cubicBezTo>
                <a:close/>
                <a:moveTo>
                  <a:pt x="3986848" y="1238512"/>
                </a:moveTo>
                <a:cubicBezTo>
                  <a:pt x="3986848" y="1238512"/>
                  <a:pt x="3986848" y="1238512"/>
                  <a:pt x="4209493" y="1432499"/>
                </a:cubicBezTo>
                <a:cubicBezTo>
                  <a:pt x="4209493" y="1432499"/>
                  <a:pt x="4209493" y="1432499"/>
                  <a:pt x="4309226" y="1519240"/>
                </a:cubicBezTo>
                <a:cubicBezTo>
                  <a:pt x="4309226" y="1519240"/>
                  <a:pt x="4309226" y="1519240"/>
                  <a:pt x="4309226" y="1865419"/>
                </a:cubicBezTo>
                <a:cubicBezTo>
                  <a:pt x="4309226" y="1865419"/>
                  <a:pt x="4309226" y="1865419"/>
                  <a:pt x="4066916" y="1654085"/>
                </a:cubicBezTo>
                <a:cubicBezTo>
                  <a:pt x="4066916" y="1654085"/>
                  <a:pt x="4066916" y="1654085"/>
                  <a:pt x="4059892" y="1665124"/>
                </a:cubicBezTo>
                <a:cubicBezTo>
                  <a:pt x="4059892" y="1665124"/>
                  <a:pt x="4059892" y="1665124"/>
                  <a:pt x="4304309" y="1878036"/>
                </a:cubicBezTo>
                <a:cubicBezTo>
                  <a:pt x="4304309" y="1878036"/>
                  <a:pt x="4304309" y="1878036"/>
                  <a:pt x="3979123" y="2155610"/>
                </a:cubicBezTo>
                <a:cubicBezTo>
                  <a:pt x="3979123" y="2155610"/>
                  <a:pt x="3979123" y="2155610"/>
                  <a:pt x="3828118" y="2023920"/>
                </a:cubicBezTo>
                <a:cubicBezTo>
                  <a:pt x="3828118" y="2023920"/>
                  <a:pt x="3828118" y="2023920"/>
                  <a:pt x="3658852" y="1876459"/>
                </a:cubicBezTo>
                <a:cubicBezTo>
                  <a:pt x="3658852" y="1876459"/>
                  <a:pt x="3658852" y="1876459"/>
                  <a:pt x="3984040" y="1598885"/>
                </a:cubicBezTo>
                <a:cubicBezTo>
                  <a:pt x="3984040" y="1598885"/>
                  <a:pt x="3984040" y="1598885"/>
                  <a:pt x="4059191" y="1664336"/>
                </a:cubicBezTo>
                <a:cubicBezTo>
                  <a:pt x="4059191" y="1664336"/>
                  <a:pt x="4059191" y="1664336"/>
                  <a:pt x="4066214" y="1654085"/>
                </a:cubicBezTo>
                <a:cubicBezTo>
                  <a:pt x="4066214" y="1654085"/>
                  <a:pt x="4066214" y="1654085"/>
                  <a:pt x="3986848" y="1585480"/>
                </a:cubicBezTo>
                <a:cubicBezTo>
                  <a:pt x="3986848" y="1585480"/>
                  <a:pt x="3986848" y="1585480"/>
                  <a:pt x="3986848" y="1238512"/>
                </a:cubicBezTo>
                <a:close/>
                <a:moveTo>
                  <a:pt x="4316249" y="947533"/>
                </a:moveTo>
                <a:cubicBezTo>
                  <a:pt x="4316249" y="947533"/>
                  <a:pt x="4316249" y="947533"/>
                  <a:pt x="4640032" y="1230627"/>
                </a:cubicBezTo>
                <a:cubicBezTo>
                  <a:pt x="4640032" y="1230627"/>
                  <a:pt x="4640032" y="1230627"/>
                  <a:pt x="4314845" y="1508201"/>
                </a:cubicBezTo>
                <a:cubicBezTo>
                  <a:pt x="4314845" y="1508201"/>
                  <a:pt x="4314845" y="1508201"/>
                  <a:pt x="4216517" y="1422247"/>
                </a:cubicBezTo>
                <a:cubicBezTo>
                  <a:pt x="4216517" y="1422247"/>
                  <a:pt x="4216517" y="1422247"/>
                  <a:pt x="4209493" y="1432499"/>
                </a:cubicBezTo>
                <a:cubicBezTo>
                  <a:pt x="4209493" y="1432499"/>
                  <a:pt x="4209493" y="1432499"/>
                  <a:pt x="4215814" y="1421459"/>
                </a:cubicBezTo>
                <a:cubicBezTo>
                  <a:pt x="4215814" y="1421459"/>
                  <a:pt x="4215814" y="1421459"/>
                  <a:pt x="3991063" y="1225107"/>
                </a:cubicBezTo>
                <a:cubicBezTo>
                  <a:pt x="3991063" y="1225107"/>
                  <a:pt x="3991063" y="1225107"/>
                  <a:pt x="4316249" y="947533"/>
                </a:cubicBezTo>
                <a:close/>
                <a:moveTo>
                  <a:pt x="3979825" y="296181"/>
                </a:moveTo>
                <a:cubicBezTo>
                  <a:pt x="3979825" y="296181"/>
                  <a:pt x="3979825" y="296181"/>
                  <a:pt x="4304309" y="578486"/>
                </a:cubicBezTo>
                <a:cubicBezTo>
                  <a:pt x="4304309" y="578486"/>
                  <a:pt x="4304309" y="578486"/>
                  <a:pt x="3979123" y="856060"/>
                </a:cubicBezTo>
                <a:cubicBezTo>
                  <a:pt x="3979123" y="856060"/>
                  <a:pt x="3979123" y="856060"/>
                  <a:pt x="3654638" y="573754"/>
                </a:cubicBezTo>
                <a:cubicBezTo>
                  <a:pt x="3654638" y="573754"/>
                  <a:pt x="3654638" y="573754"/>
                  <a:pt x="3970694" y="304066"/>
                </a:cubicBezTo>
                <a:cubicBezTo>
                  <a:pt x="3970694" y="304066"/>
                  <a:pt x="3970694" y="304066"/>
                  <a:pt x="3979825" y="296181"/>
                </a:cubicBezTo>
                <a:close/>
                <a:moveTo>
                  <a:pt x="4078431" y="0"/>
                </a:moveTo>
                <a:lnTo>
                  <a:pt x="4556976" y="0"/>
                </a:lnTo>
                <a:lnTo>
                  <a:pt x="4541616" y="13087"/>
                </a:lnTo>
                <a:cubicBezTo>
                  <a:pt x="4509220" y="40686"/>
                  <a:pt x="4444428" y="95886"/>
                  <a:pt x="4314845" y="206284"/>
                </a:cubicBezTo>
                <a:cubicBezTo>
                  <a:pt x="4314845" y="206284"/>
                  <a:pt x="4314845" y="206284"/>
                  <a:pt x="4145929" y="58896"/>
                </a:cubicBezTo>
                <a:close/>
                <a:moveTo>
                  <a:pt x="3986848" y="0"/>
                </a:moveTo>
                <a:lnTo>
                  <a:pt x="4059455" y="0"/>
                </a:lnTo>
                <a:lnTo>
                  <a:pt x="4076924" y="15255"/>
                </a:lnTo>
                <a:cubicBezTo>
                  <a:pt x="4110110" y="44235"/>
                  <a:pt x="4176483" y="102194"/>
                  <a:pt x="4309226" y="218113"/>
                </a:cubicBezTo>
                <a:cubicBezTo>
                  <a:pt x="4309226" y="218113"/>
                  <a:pt x="4309226" y="218113"/>
                  <a:pt x="4309226" y="564292"/>
                </a:cubicBezTo>
                <a:cubicBezTo>
                  <a:pt x="4309226" y="564292"/>
                  <a:pt x="4309226" y="564292"/>
                  <a:pt x="3986848" y="283564"/>
                </a:cubicBezTo>
                <a:cubicBezTo>
                  <a:pt x="3986848" y="283564"/>
                  <a:pt x="3986848" y="283564"/>
                  <a:pt x="3986848" y="84404"/>
                </a:cubicBezTo>
                <a:close/>
                <a:moveTo>
                  <a:pt x="0" y="0"/>
                </a:moveTo>
                <a:lnTo>
                  <a:pt x="3038475" y="0"/>
                </a:lnTo>
                <a:lnTo>
                  <a:pt x="3975611" y="0"/>
                </a:lnTo>
                <a:lnTo>
                  <a:pt x="3975611" y="1953"/>
                </a:lnTo>
                <a:cubicBezTo>
                  <a:pt x="3975611" y="28082"/>
                  <a:pt x="3975611" y="97759"/>
                  <a:pt x="3975611" y="283564"/>
                </a:cubicBezTo>
                <a:cubicBezTo>
                  <a:pt x="3975611" y="283564"/>
                  <a:pt x="3975611" y="283564"/>
                  <a:pt x="3961564" y="295392"/>
                </a:cubicBezTo>
                <a:cubicBezTo>
                  <a:pt x="3961564" y="295392"/>
                  <a:pt x="3961564" y="295392"/>
                  <a:pt x="3970694" y="304066"/>
                </a:cubicBezTo>
                <a:cubicBezTo>
                  <a:pt x="3970694" y="304066"/>
                  <a:pt x="3970694" y="304066"/>
                  <a:pt x="3960862" y="295392"/>
                </a:cubicBezTo>
                <a:cubicBezTo>
                  <a:pt x="3960862" y="295392"/>
                  <a:pt x="3960862" y="295392"/>
                  <a:pt x="3639186" y="570600"/>
                </a:cubicBezTo>
                <a:cubicBezTo>
                  <a:pt x="3639186" y="570600"/>
                  <a:pt x="3639186" y="570600"/>
                  <a:pt x="3639186" y="589526"/>
                </a:cubicBezTo>
                <a:cubicBezTo>
                  <a:pt x="3639186" y="589526"/>
                  <a:pt x="3639186" y="589526"/>
                  <a:pt x="3651126" y="599777"/>
                </a:cubicBezTo>
                <a:cubicBezTo>
                  <a:pt x="3651126" y="599777"/>
                  <a:pt x="3651126" y="599777"/>
                  <a:pt x="3651126" y="587160"/>
                </a:cubicBezTo>
                <a:cubicBezTo>
                  <a:pt x="3651126" y="587160"/>
                  <a:pt x="3651126" y="587160"/>
                  <a:pt x="3972801" y="867888"/>
                </a:cubicBezTo>
                <a:cubicBezTo>
                  <a:pt x="3972801" y="867888"/>
                  <a:pt x="3972801" y="867888"/>
                  <a:pt x="3972801" y="1214067"/>
                </a:cubicBezTo>
                <a:cubicBezTo>
                  <a:pt x="3972801" y="1214067"/>
                  <a:pt x="3972801" y="1214067"/>
                  <a:pt x="3651126" y="933339"/>
                </a:cubicBezTo>
                <a:cubicBezTo>
                  <a:pt x="3651126" y="933339"/>
                  <a:pt x="3651126" y="933339"/>
                  <a:pt x="3651126" y="600566"/>
                </a:cubicBezTo>
                <a:cubicBezTo>
                  <a:pt x="3651126" y="600566"/>
                  <a:pt x="3651126" y="600566"/>
                  <a:pt x="3639186" y="590314"/>
                </a:cubicBezTo>
                <a:cubicBezTo>
                  <a:pt x="3639186" y="590314"/>
                  <a:pt x="3639186" y="590314"/>
                  <a:pt x="3639186" y="938859"/>
                </a:cubicBezTo>
                <a:cubicBezTo>
                  <a:pt x="3639186" y="938859"/>
                  <a:pt x="3639186" y="938859"/>
                  <a:pt x="3306976" y="1221952"/>
                </a:cubicBezTo>
                <a:cubicBezTo>
                  <a:pt x="3306976" y="1221952"/>
                  <a:pt x="3306976" y="1221952"/>
                  <a:pt x="3306976" y="1591788"/>
                </a:cubicBezTo>
                <a:cubicBezTo>
                  <a:pt x="3306976" y="1591788"/>
                  <a:pt x="3306976" y="1591788"/>
                  <a:pt x="3624438" y="1867785"/>
                </a:cubicBezTo>
                <a:cubicBezTo>
                  <a:pt x="3624438" y="1867785"/>
                  <a:pt x="3624438" y="1867785"/>
                  <a:pt x="3624438" y="1851225"/>
                </a:cubicBezTo>
                <a:lnTo>
                  <a:pt x="3318214" y="1585480"/>
                </a:lnTo>
                <a:cubicBezTo>
                  <a:pt x="3318214" y="1585480"/>
                  <a:pt x="3318214" y="1585480"/>
                  <a:pt x="3318214" y="1238512"/>
                </a:cubicBezTo>
                <a:cubicBezTo>
                  <a:pt x="3318214" y="1238512"/>
                  <a:pt x="3318214" y="1238512"/>
                  <a:pt x="3624438" y="1505046"/>
                </a:cubicBezTo>
                <a:cubicBezTo>
                  <a:pt x="3624438" y="1505046"/>
                  <a:pt x="3624438" y="1505046"/>
                  <a:pt x="3624438" y="1488487"/>
                </a:cubicBezTo>
                <a:cubicBezTo>
                  <a:pt x="3624438" y="1488487"/>
                  <a:pt x="3624438" y="1488487"/>
                  <a:pt x="3322428" y="1225107"/>
                </a:cubicBezTo>
                <a:cubicBezTo>
                  <a:pt x="3322428" y="1225107"/>
                  <a:pt x="3322428" y="1225107"/>
                  <a:pt x="3647615" y="947533"/>
                </a:cubicBezTo>
                <a:cubicBezTo>
                  <a:pt x="3647615" y="947533"/>
                  <a:pt x="3647615" y="947533"/>
                  <a:pt x="3972100" y="1230627"/>
                </a:cubicBezTo>
                <a:cubicBezTo>
                  <a:pt x="3972100" y="1230627"/>
                  <a:pt x="3972100" y="1230627"/>
                  <a:pt x="3646912" y="1508201"/>
                </a:cubicBezTo>
                <a:cubicBezTo>
                  <a:pt x="3646912" y="1508201"/>
                  <a:pt x="3646912" y="1508201"/>
                  <a:pt x="3625139" y="1489275"/>
                </a:cubicBezTo>
                <a:cubicBezTo>
                  <a:pt x="3625139" y="1489275"/>
                  <a:pt x="3625139" y="1489275"/>
                  <a:pt x="3625139" y="1505835"/>
                </a:cubicBezTo>
                <a:cubicBezTo>
                  <a:pt x="3625139" y="1505835"/>
                  <a:pt x="3625139" y="1505835"/>
                  <a:pt x="3640591" y="1519240"/>
                </a:cubicBezTo>
                <a:cubicBezTo>
                  <a:pt x="3640591" y="1519240"/>
                  <a:pt x="3640591" y="1519240"/>
                  <a:pt x="3640591" y="1865419"/>
                </a:cubicBezTo>
                <a:cubicBezTo>
                  <a:pt x="3640591" y="1865419"/>
                  <a:pt x="3640591" y="1865419"/>
                  <a:pt x="3625139" y="1852014"/>
                </a:cubicBezTo>
                <a:cubicBezTo>
                  <a:pt x="3625139" y="1852014"/>
                  <a:pt x="3625139" y="1852014"/>
                  <a:pt x="3625139" y="1868573"/>
                </a:cubicBezTo>
                <a:cubicBezTo>
                  <a:pt x="3625139" y="1868573"/>
                  <a:pt x="3625139" y="1868573"/>
                  <a:pt x="3639186" y="1881190"/>
                </a:cubicBezTo>
                <a:cubicBezTo>
                  <a:pt x="3639186" y="1881190"/>
                  <a:pt x="3639186" y="1881190"/>
                  <a:pt x="3639186" y="2058617"/>
                </a:cubicBezTo>
                <a:cubicBezTo>
                  <a:pt x="3639186" y="2058617"/>
                  <a:pt x="3639186" y="2058617"/>
                  <a:pt x="3651126" y="2060194"/>
                </a:cubicBezTo>
                <a:cubicBezTo>
                  <a:pt x="3651126" y="2060194"/>
                  <a:pt x="3651126" y="2060194"/>
                  <a:pt x="3651126" y="1885922"/>
                </a:cubicBezTo>
                <a:cubicBezTo>
                  <a:pt x="3651126" y="1885922"/>
                  <a:pt x="3651126" y="1885922"/>
                  <a:pt x="3821095" y="2034172"/>
                </a:cubicBezTo>
                <a:cubicBezTo>
                  <a:pt x="3821095" y="2034172"/>
                  <a:pt x="3821095" y="2034172"/>
                  <a:pt x="3828118" y="2023920"/>
                </a:cubicBezTo>
                <a:cubicBezTo>
                  <a:pt x="3828118" y="2023920"/>
                  <a:pt x="3828118" y="2023920"/>
                  <a:pt x="3821095" y="2034960"/>
                </a:cubicBezTo>
                <a:cubicBezTo>
                  <a:pt x="3821095" y="2034960"/>
                  <a:pt x="3821095" y="2034960"/>
                  <a:pt x="3972801" y="2166650"/>
                </a:cubicBezTo>
                <a:cubicBezTo>
                  <a:pt x="3972801" y="2166650"/>
                  <a:pt x="3972801" y="2166650"/>
                  <a:pt x="3972801" y="2513617"/>
                </a:cubicBezTo>
                <a:cubicBezTo>
                  <a:pt x="3972801" y="2513617"/>
                  <a:pt x="3972801" y="2513617"/>
                  <a:pt x="3651126" y="2232889"/>
                </a:cubicBezTo>
                <a:cubicBezTo>
                  <a:pt x="3651126" y="2232889"/>
                  <a:pt x="3651126" y="2232889"/>
                  <a:pt x="3651126" y="2060983"/>
                </a:cubicBezTo>
                <a:cubicBezTo>
                  <a:pt x="3651126" y="2060983"/>
                  <a:pt x="3651126" y="2060983"/>
                  <a:pt x="3639186" y="2059405"/>
                </a:cubicBezTo>
                <a:cubicBezTo>
                  <a:pt x="3639186" y="2059405"/>
                  <a:pt x="3639186" y="2059405"/>
                  <a:pt x="3639186" y="2238409"/>
                </a:cubicBezTo>
                <a:cubicBezTo>
                  <a:pt x="3639186" y="2238409"/>
                  <a:pt x="3639186" y="2238409"/>
                  <a:pt x="3423566" y="2422144"/>
                </a:cubicBezTo>
                <a:cubicBezTo>
                  <a:pt x="3423566" y="2422144"/>
                  <a:pt x="3423566" y="2422144"/>
                  <a:pt x="3435506" y="2428452"/>
                </a:cubicBezTo>
                <a:cubicBezTo>
                  <a:pt x="3435506" y="2428452"/>
                  <a:pt x="3435506" y="2428452"/>
                  <a:pt x="3647615" y="2247872"/>
                </a:cubicBezTo>
                <a:cubicBezTo>
                  <a:pt x="3647615" y="2247872"/>
                  <a:pt x="3647615" y="2247872"/>
                  <a:pt x="3972100" y="2530177"/>
                </a:cubicBezTo>
                <a:cubicBezTo>
                  <a:pt x="3972100" y="2530177"/>
                  <a:pt x="3972100" y="2530177"/>
                  <a:pt x="3646912" y="2807751"/>
                </a:cubicBezTo>
                <a:cubicBezTo>
                  <a:pt x="3646912" y="2807751"/>
                  <a:pt x="3646912" y="2807751"/>
                  <a:pt x="3322428" y="2525446"/>
                </a:cubicBezTo>
                <a:cubicBezTo>
                  <a:pt x="3322428" y="2525446"/>
                  <a:pt x="3322428" y="2525446"/>
                  <a:pt x="3434803" y="2429241"/>
                </a:cubicBezTo>
                <a:cubicBezTo>
                  <a:pt x="3434803" y="2429241"/>
                  <a:pt x="3434803" y="2429241"/>
                  <a:pt x="3422863" y="2422933"/>
                </a:cubicBezTo>
                <a:cubicBezTo>
                  <a:pt x="3422863" y="2422933"/>
                  <a:pt x="3422863" y="2422933"/>
                  <a:pt x="3306976" y="2522291"/>
                </a:cubicBezTo>
                <a:cubicBezTo>
                  <a:pt x="3306976" y="2522291"/>
                  <a:pt x="3306976" y="2522291"/>
                  <a:pt x="3306976" y="2773054"/>
                </a:cubicBezTo>
                <a:cubicBezTo>
                  <a:pt x="3306976" y="2773054"/>
                  <a:pt x="3306976" y="2773054"/>
                  <a:pt x="3318214" y="2778574"/>
                </a:cubicBezTo>
                <a:cubicBezTo>
                  <a:pt x="3318214" y="2778574"/>
                  <a:pt x="3318214" y="2778574"/>
                  <a:pt x="3318214" y="2538851"/>
                </a:cubicBezTo>
                <a:cubicBezTo>
                  <a:pt x="3318214" y="2538851"/>
                  <a:pt x="3318214" y="2538851"/>
                  <a:pt x="3640591" y="2819579"/>
                </a:cubicBezTo>
                <a:cubicBezTo>
                  <a:pt x="3640591" y="2819579"/>
                  <a:pt x="3640591" y="2819579"/>
                  <a:pt x="3640591" y="3165758"/>
                </a:cubicBezTo>
                <a:cubicBezTo>
                  <a:pt x="3640591" y="3165758"/>
                  <a:pt x="3640591" y="3165758"/>
                  <a:pt x="3318214" y="2885030"/>
                </a:cubicBezTo>
                <a:cubicBezTo>
                  <a:pt x="3318214" y="2885030"/>
                  <a:pt x="3318214" y="2885030"/>
                  <a:pt x="3318214" y="2779363"/>
                </a:cubicBezTo>
                <a:cubicBezTo>
                  <a:pt x="3318214" y="2779363"/>
                  <a:pt x="3318214" y="2779363"/>
                  <a:pt x="3306976" y="2773843"/>
                </a:cubicBezTo>
                <a:cubicBezTo>
                  <a:pt x="3306976" y="2773843"/>
                  <a:pt x="3306976" y="2773843"/>
                  <a:pt x="3306976" y="2891339"/>
                </a:cubicBezTo>
                <a:cubicBezTo>
                  <a:pt x="3306976" y="2891339"/>
                  <a:pt x="3306976" y="2891339"/>
                  <a:pt x="3646210" y="3187049"/>
                </a:cubicBezTo>
                <a:cubicBezTo>
                  <a:pt x="3646210" y="3187049"/>
                  <a:pt x="3646210" y="3187049"/>
                  <a:pt x="3984040" y="2899224"/>
                </a:cubicBezTo>
                <a:cubicBezTo>
                  <a:pt x="3984040" y="2899224"/>
                  <a:pt x="3984040" y="2899224"/>
                  <a:pt x="4064809" y="2969406"/>
                </a:cubicBezTo>
                <a:cubicBezTo>
                  <a:pt x="4064809" y="2969406"/>
                  <a:pt x="4064809" y="2969406"/>
                  <a:pt x="4307822" y="3180741"/>
                </a:cubicBezTo>
                <a:cubicBezTo>
                  <a:pt x="4307822" y="3180741"/>
                  <a:pt x="4307822" y="3180741"/>
                  <a:pt x="4307822" y="3519034"/>
                </a:cubicBezTo>
                <a:cubicBezTo>
                  <a:pt x="4307822" y="3519034"/>
                  <a:pt x="4307822" y="3519034"/>
                  <a:pt x="4319762" y="3519034"/>
                </a:cubicBezTo>
                <a:cubicBezTo>
                  <a:pt x="4319762" y="3519034"/>
                  <a:pt x="4319762" y="3519034"/>
                  <a:pt x="4319762" y="3500109"/>
                </a:cubicBezTo>
                <a:cubicBezTo>
                  <a:pt x="4319762" y="3500109"/>
                  <a:pt x="4319762" y="3500109"/>
                  <a:pt x="4319762" y="3186261"/>
                </a:cubicBezTo>
                <a:cubicBezTo>
                  <a:pt x="4319762" y="3186261"/>
                  <a:pt x="4319762" y="3186261"/>
                  <a:pt x="4642139" y="3466989"/>
                </a:cubicBezTo>
                <a:cubicBezTo>
                  <a:pt x="4642139" y="3466989"/>
                  <a:pt x="4642139" y="3466989"/>
                  <a:pt x="4642139" y="3495377"/>
                </a:cubicBezTo>
                <a:cubicBezTo>
                  <a:pt x="4642139" y="3495377"/>
                  <a:pt x="4642139" y="3495377"/>
                  <a:pt x="4642139" y="3812379"/>
                </a:cubicBezTo>
                <a:cubicBezTo>
                  <a:pt x="4642139" y="3812379"/>
                  <a:pt x="4642139" y="3812379"/>
                  <a:pt x="4319762" y="3532439"/>
                </a:cubicBezTo>
                <a:cubicBezTo>
                  <a:pt x="4319762" y="3532439"/>
                  <a:pt x="4319762" y="3532439"/>
                  <a:pt x="4319762" y="3519822"/>
                </a:cubicBezTo>
                <a:cubicBezTo>
                  <a:pt x="4319762" y="3519822"/>
                  <a:pt x="4319762" y="3519822"/>
                  <a:pt x="4307822" y="3519822"/>
                </a:cubicBezTo>
                <a:cubicBezTo>
                  <a:pt x="4307822" y="3519822"/>
                  <a:pt x="4307822" y="3519822"/>
                  <a:pt x="4307822" y="3531651"/>
                </a:cubicBezTo>
                <a:cubicBezTo>
                  <a:pt x="4307822" y="3531651"/>
                  <a:pt x="4307822" y="3531651"/>
                  <a:pt x="4293775" y="3543479"/>
                </a:cubicBezTo>
                <a:cubicBezTo>
                  <a:pt x="4293775" y="3543479"/>
                  <a:pt x="4293775" y="3543479"/>
                  <a:pt x="4302905" y="3552154"/>
                </a:cubicBezTo>
                <a:cubicBezTo>
                  <a:pt x="4302905" y="3552154"/>
                  <a:pt x="4302905" y="3552154"/>
                  <a:pt x="4293072" y="3544268"/>
                </a:cubicBezTo>
                <a:cubicBezTo>
                  <a:pt x="4293072" y="3544268"/>
                  <a:pt x="4293072" y="3544268"/>
                  <a:pt x="3971397" y="3818688"/>
                </a:cubicBezTo>
                <a:cubicBezTo>
                  <a:pt x="3971397" y="3818688"/>
                  <a:pt x="3971397" y="3818688"/>
                  <a:pt x="3971397" y="3838402"/>
                </a:cubicBezTo>
                <a:cubicBezTo>
                  <a:pt x="3971397" y="3838402"/>
                  <a:pt x="3971397" y="3838402"/>
                  <a:pt x="3983337" y="3848653"/>
                </a:cubicBezTo>
                <a:cubicBezTo>
                  <a:pt x="3983337" y="3848653"/>
                  <a:pt x="3983337" y="3848653"/>
                  <a:pt x="3983337" y="3835248"/>
                </a:cubicBezTo>
                <a:cubicBezTo>
                  <a:pt x="3983337" y="3835248"/>
                  <a:pt x="3983337" y="3835248"/>
                  <a:pt x="4305715" y="4115975"/>
                </a:cubicBezTo>
                <a:cubicBezTo>
                  <a:pt x="4305715" y="4115975"/>
                  <a:pt x="4305715" y="4115975"/>
                  <a:pt x="4305715" y="4462154"/>
                </a:cubicBezTo>
                <a:cubicBezTo>
                  <a:pt x="4305715" y="4462154"/>
                  <a:pt x="4305715" y="4462154"/>
                  <a:pt x="3983337" y="4182215"/>
                </a:cubicBezTo>
                <a:cubicBezTo>
                  <a:pt x="3983337" y="4182215"/>
                  <a:pt x="3983337" y="4182215"/>
                  <a:pt x="3983337" y="3849441"/>
                </a:cubicBezTo>
                <a:cubicBezTo>
                  <a:pt x="3983337" y="3849441"/>
                  <a:pt x="3983337" y="3849441"/>
                  <a:pt x="3971397" y="3839190"/>
                </a:cubicBezTo>
                <a:cubicBezTo>
                  <a:pt x="3971397" y="3839190"/>
                  <a:pt x="3971397" y="3839190"/>
                  <a:pt x="3971397" y="4186946"/>
                </a:cubicBezTo>
                <a:cubicBezTo>
                  <a:pt x="3971397" y="4186946"/>
                  <a:pt x="3971397" y="4186946"/>
                  <a:pt x="3639186" y="4470828"/>
                </a:cubicBezTo>
                <a:cubicBezTo>
                  <a:pt x="3639186" y="4470828"/>
                  <a:pt x="3639186" y="4470828"/>
                  <a:pt x="3639186" y="4839875"/>
                </a:cubicBezTo>
                <a:cubicBezTo>
                  <a:pt x="3639186" y="4839875"/>
                  <a:pt x="3639186" y="4839875"/>
                  <a:pt x="3956647" y="5116661"/>
                </a:cubicBezTo>
                <a:cubicBezTo>
                  <a:pt x="3956647" y="5116661"/>
                  <a:pt x="3956647" y="5116661"/>
                  <a:pt x="3956647" y="5100101"/>
                </a:cubicBezTo>
                <a:cubicBezTo>
                  <a:pt x="3956647" y="5100101"/>
                  <a:pt x="3956647" y="5100101"/>
                  <a:pt x="3651126" y="4833567"/>
                </a:cubicBezTo>
                <a:cubicBezTo>
                  <a:pt x="3651126" y="4833567"/>
                  <a:pt x="3651126" y="4833567"/>
                  <a:pt x="3651126" y="4487388"/>
                </a:cubicBezTo>
                <a:cubicBezTo>
                  <a:pt x="3651126" y="4487388"/>
                  <a:pt x="3651126" y="4487388"/>
                  <a:pt x="3956647" y="4753134"/>
                </a:cubicBezTo>
                <a:cubicBezTo>
                  <a:pt x="3956647" y="4753134"/>
                  <a:pt x="3956647" y="4753134"/>
                  <a:pt x="3956647" y="4737362"/>
                </a:cubicBezTo>
                <a:cubicBezTo>
                  <a:pt x="3956647" y="4737362"/>
                  <a:pt x="3956647" y="4737362"/>
                  <a:pt x="3654638" y="4473983"/>
                </a:cubicBezTo>
                <a:cubicBezTo>
                  <a:pt x="3654638" y="4473983"/>
                  <a:pt x="3654638" y="4473983"/>
                  <a:pt x="3979825" y="4196409"/>
                </a:cubicBezTo>
                <a:cubicBezTo>
                  <a:pt x="3979825" y="4196409"/>
                  <a:pt x="3979825" y="4196409"/>
                  <a:pt x="4304309" y="4478714"/>
                </a:cubicBezTo>
                <a:cubicBezTo>
                  <a:pt x="4304309" y="4478714"/>
                  <a:pt x="4304309" y="4478714"/>
                  <a:pt x="3979123" y="4756288"/>
                </a:cubicBezTo>
                <a:cubicBezTo>
                  <a:pt x="3979123" y="4756288"/>
                  <a:pt x="3979123" y="4756288"/>
                  <a:pt x="3957350" y="4737362"/>
                </a:cubicBezTo>
                <a:cubicBezTo>
                  <a:pt x="3957350" y="4737362"/>
                  <a:pt x="3957350" y="4737362"/>
                  <a:pt x="3957350" y="4753922"/>
                </a:cubicBezTo>
                <a:cubicBezTo>
                  <a:pt x="3957350" y="4753922"/>
                  <a:pt x="3957350" y="4753922"/>
                  <a:pt x="3973504" y="4768116"/>
                </a:cubicBezTo>
                <a:cubicBezTo>
                  <a:pt x="3973504" y="4768116"/>
                  <a:pt x="3973504" y="4768116"/>
                  <a:pt x="3973504" y="5114295"/>
                </a:cubicBezTo>
                <a:cubicBezTo>
                  <a:pt x="3973504" y="5114295"/>
                  <a:pt x="3973504" y="5114295"/>
                  <a:pt x="3957350" y="5100101"/>
                </a:cubicBezTo>
                <a:cubicBezTo>
                  <a:pt x="3957350" y="5100101"/>
                  <a:pt x="3957350" y="5100101"/>
                  <a:pt x="3957350" y="5116661"/>
                </a:cubicBezTo>
                <a:cubicBezTo>
                  <a:pt x="3957350" y="5116661"/>
                  <a:pt x="3957350" y="5116661"/>
                  <a:pt x="3971397" y="5129278"/>
                </a:cubicBezTo>
                <a:cubicBezTo>
                  <a:pt x="3971397" y="5129278"/>
                  <a:pt x="3971397" y="5129278"/>
                  <a:pt x="3971397" y="5306704"/>
                </a:cubicBezTo>
                <a:cubicBezTo>
                  <a:pt x="3971397" y="5306704"/>
                  <a:pt x="3971397" y="5306704"/>
                  <a:pt x="3983337" y="5309070"/>
                </a:cubicBezTo>
                <a:cubicBezTo>
                  <a:pt x="3983337" y="5309070"/>
                  <a:pt x="3983337" y="5309070"/>
                  <a:pt x="3983337" y="5134798"/>
                </a:cubicBezTo>
                <a:cubicBezTo>
                  <a:pt x="3983337" y="5134798"/>
                  <a:pt x="3983337" y="5134798"/>
                  <a:pt x="4153305" y="5283047"/>
                </a:cubicBezTo>
                <a:cubicBezTo>
                  <a:pt x="4153305" y="5283047"/>
                  <a:pt x="4153305" y="5283047"/>
                  <a:pt x="4160329" y="5272008"/>
                </a:cubicBezTo>
                <a:cubicBezTo>
                  <a:pt x="4160329" y="5272008"/>
                  <a:pt x="4160329" y="5272008"/>
                  <a:pt x="3991063" y="5125335"/>
                </a:cubicBezTo>
                <a:cubicBezTo>
                  <a:pt x="3991063" y="5125335"/>
                  <a:pt x="3991063" y="5125335"/>
                  <a:pt x="4316249" y="4847761"/>
                </a:cubicBezTo>
                <a:cubicBezTo>
                  <a:pt x="4316249" y="4847761"/>
                  <a:pt x="4316249" y="4847761"/>
                  <a:pt x="4392103" y="4913212"/>
                </a:cubicBezTo>
                <a:cubicBezTo>
                  <a:pt x="4392103" y="4913212"/>
                  <a:pt x="4392103" y="4913212"/>
                  <a:pt x="4636520" y="5126124"/>
                </a:cubicBezTo>
                <a:cubicBezTo>
                  <a:pt x="4636520" y="5126124"/>
                  <a:pt x="4636520" y="5126124"/>
                  <a:pt x="4311333" y="5403697"/>
                </a:cubicBezTo>
                <a:cubicBezTo>
                  <a:pt x="4311333" y="5403697"/>
                  <a:pt x="4311333" y="5403697"/>
                  <a:pt x="4160329" y="5272796"/>
                </a:cubicBezTo>
                <a:cubicBezTo>
                  <a:pt x="4160329" y="5272796"/>
                  <a:pt x="4160329" y="5272796"/>
                  <a:pt x="4154007" y="5283047"/>
                </a:cubicBezTo>
                <a:cubicBezTo>
                  <a:pt x="4154007" y="5283047"/>
                  <a:pt x="4154007" y="5283047"/>
                  <a:pt x="4305715" y="5415526"/>
                </a:cubicBezTo>
                <a:cubicBezTo>
                  <a:pt x="4305715" y="5415526"/>
                  <a:pt x="4305715" y="5415526"/>
                  <a:pt x="4305715" y="5761705"/>
                </a:cubicBezTo>
                <a:cubicBezTo>
                  <a:pt x="4305715" y="5761705"/>
                  <a:pt x="4305715" y="5761705"/>
                  <a:pt x="3983337" y="5480976"/>
                </a:cubicBezTo>
                <a:cubicBezTo>
                  <a:pt x="3983337" y="5480976"/>
                  <a:pt x="3983337" y="5480976"/>
                  <a:pt x="3983337" y="5309858"/>
                </a:cubicBezTo>
                <a:cubicBezTo>
                  <a:pt x="3983337" y="5309858"/>
                  <a:pt x="3983337" y="5309858"/>
                  <a:pt x="3971397" y="5307493"/>
                </a:cubicBezTo>
                <a:cubicBezTo>
                  <a:pt x="3971397" y="5307493"/>
                  <a:pt x="3971397" y="5307493"/>
                  <a:pt x="3971397" y="5487285"/>
                </a:cubicBezTo>
                <a:cubicBezTo>
                  <a:pt x="3971397" y="5487285"/>
                  <a:pt x="3971397" y="5487285"/>
                  <a:pt x="3755776" y="5671020"/>
                </a:cubicBezTo>
                <a:cubicBezTo>
                  <a:pt x="3755776" y="5671020"/>
                  <a:pt x="3755776" y="5671020"/>
                  <a:pt x="3639186" y="5770379"/>
                </a:cubicBezTo>
                <a:cubicBezTo>
                  <a:pt x="3639186" y="5770379"/>
                  <a:pt x="3639186" y="5770379"/>
                  <a:pt x="3639186" y="6021141"/>
                </a:cubicBezTo>
                <a:cubicBezTo>
                  <a:pt x="3639186" y="6021141"/>
                  <a:pt x="3639186" y="6021141"/>
                  <a:pt x="3651126" y="6026661"/>
                </a:cubicBezTo>
                <a:cubicBezTo>
                  <a:pt x="3651126" y="6026661"/>
                  <a:pt x="3651126" y="6026661"/>
                  <a:pt x="3651126" y="5786939"/>
                </a:cubicBezTo>
                <a:cubicBezTo>
                  <a:pt x="3651126" y="5786939"/>
                  <a:pt x="3651126" y="5786939"/>
                  <a:pt x="3973504" y="6067667"/>
                </a:cubicBezTo>
                <a:cubicBezTo>
                  <a:pt x="3973504" y="6067667"/>
                  <a:pt x="3973504" y="6067667"/>
                  <a:pt x="3973504" y="6413845"/>
                </a:cubicBezTo>
                <a:cubicBezTo>
                  <a:pt x="3973504" y="6413845"/>
                  <a:pt x="3973504" y="6413845"/>
                  <a:pt x="3651126" y="6133906"/>
                </a:cubicBezTo>
                <a:cubicBezTo>
                  <a:pt x="3651126" y="6133906"/>
                  <a:pt x="3651126" y="6133906"/>
                  <a:pt x="3651126" y="6027450"/>
                </a:cubicBezTo>
                <a:cubicBezTo>
                  <a:pt x="3651126" y="6027450"/>
                  <a:pt x="3651126" y="6027450"/>
                  <a:pt x="3639186" y="6021930"/>
                </a:cubicBezTo>
                <a:cubicBezTo>
                  <a:pt x="3639186" y="6021930"/>
                  <a:pt x="3639186" y="6021930"/>
                  <a:pt x="3639186" y="6140214"/>
                </a:cubicBezTo>
                <a:cubicBezTo>
                  <a:pt x="3639186" y="6140214"/>
                  <a:pt x="3639186" y="6140214"/>
                  <a:pt x="3979123" y="6435925"/>
                </a:cubicBezTo>
                <a:cubicBezTo>
                  <a:pt x="3979123" y="6435925"/>
                  <a:pt x="3979123" y="6435925"/>
                  <a:pt x="4316249" y="6147311"/>
                </a:cubicBezTo>
                <a:cubicBezTo>
                  <a:pt x="4316249" y="6147311"/>
                  <a:pt x="4316249" y="6147311"/>
                  <a:pt x="4397020" y="6217493"/>
                </a:cubicBezTo>
                <a:cubicBezTo>
                  <a:pt x="4397020" y="6217493"/>
                  <a:pt x="4397020" y="6217493"/>
                  <a:pt x="4403341" y="6206454"/>
                </a:cubicBezTo>
                <a:cubicBezTo>
                  <a:pt x="4403341" y="6206454"/>
                  <a:pt x="4403341" y="6206454"/>
                  <a:pt x="4397722" y="6218282"/>
                </a:cubicBezTo>
                <a:cubicBezTo>
                  <a:pt x="4397722" y="6218282"/>
                  <a:pt x="4397722" y="6218282"/>
                  <a:pt x="4640032" y="6429617"/>
                </a:cubicBezTo>
                <a:cubicBezTo>
                  <a:pt x="4640032" y="6429617"/>
                  <a:pt x="4640032" y="6429617"/>
                  <a:pt x="4640032" y="6784470"/>
                </a:cubicBezTo>
                <a:cubicBezTo>
                  <a:pt x="4640032" y="6784470"/>
                  <a:pt x="4640032" y="6784470"/>
                  <a:pt x="4583142" y="6833040"/>
                </a:cubicBezTo>
                <a:lnTo>
                  <a:pt x="4553907" y="6858000"/>
                </a:lnTo>
                <a:lnTo>
                  <a:pt x="30384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36000" tIns="900000">
            <a:noAutofit/>
          </a:bodyPr>
          <a:lstStyle>
            <a:lvl1pPr algn="l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28-31 Oct. 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Meeting ATF, Vienna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5B768F97-EB7A-FDD7-6E36-781A0783E3F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7685"/>
            <a:ext cx="12086611" cy="2408285"/>
          </a:xfrm>
          <a:custGeom>
            <a:avLst/>
            <a:gdLst>
              <a:gd name="connsiteX0" fmla="*/ 11874479 w 12086611"/>
              <a:gd name="connsiteY0" fmla="*/ 2376194 h 2408285"/>
              <a:gd name="connsiteX1" fmla="*/ 11897822 w 12086611"/>
              <a:gd name="connsiteY1" fmla="*/ 2397884 h 2408285"/>
              <a:gd name="connsiteX2" fmla="*/ 11898186 w 12086611"/>
              <a:gd name="connsiteY2" fmla="*/ 2398222 h 2408285"/>
              <a:gd name="connsiteX3" fmla="*/ 11850311 w 12086611"/>
              <a:gd name="connsiteY3" fmla="*/ 2398222 h 2408285"/>
              <a:gd name="connsiteX4" fmla="*/ 11852466 w 12086611"/>
              <a:gd name="connsiteY4" fmla="*/ 2396257 h 2408285"/>
              <a:gd name="connsiteX5" fmla="*/ 11875838 w 12086611"/>
              <a:gd name="connsiteY5" fmla="*/ 2252563 h 2408285"/>
              <a:gd name="connsiteX6" fmla="*/ 11979865 w 12086611"/>
              <a:gd name="connsiteY6" fmla="*/ 2349082 h 2408285"/>
              <a:gd name="connsiteX7" fmla="*/ 11979865 w 12086611"/>
              <a:gd name="connsiteY7" fmla="*/ 2378140 h 2408285"/>
              <a:gd name="connsiteX8" fmla="*/ 11979865 w 12086611"/>
              <a:gd name="connsiteY8" fmla="*/ 2398222 h 2408285"/>
              <a:gd name="connsiteX9" fmla="*/ 11904568 w 12086611"/>
              <a:gd name="connsiteY9" fmla="*/ 2398222 h 2408285"/>
              <a:gd name="connsiteX10" fmla="*/ 11903035 w 12086611"/>
              <a:gd name="connsiteY10" fmla="*/ 2396799 h 2408285"/>
              <a:gd name="connsiteX11" fmla="*/ 11897822 w 12086611"/>
              <a:gd name="connsiteY11" fmla="*/ 2397884 h 2408285"/>
              <a:gd name="connsiteX12" fmla="*/ 11902808 w 12086611"/>
              <a:gd name="connsiteY12" fmla="*/ 2396528 h 2408285"/>
              <a:gd name="connsiteX13" fmla="*/ 11875838 w 12086611"/>
              <a:gd name="connsiteY13" fmla="*/ 2371585 h 2408285"/>
              <a:gd name="connsiteX14" fmla="*/ 11768639 w 12086611"/>
              <a:gd name="connsiteY14" fmla="*/ 2029973 h 2408285"/>
              <a:gd name="connsiteX15" fmla="*/ 11835724 w 12086611"/>
              <a:gd name="connsiteY15" fmla="*/ 2092331 h 2408285"/>
              <a:gd name="connsiteX16" fmla="*/ 11872666 w 12086611"/>
              <a:gd name="connsiteY16" fmla="*/ 2126492 h 2408285"/>
              <a:gd name="connsiteX17" fmla="*/ 11872666 w 12086611"/>
              <a:gd name="connsiteY17" fmla="*/ 2245514 h 2408285"/>
              <a:gd name="connsiteX18" fmla="*/ 11795609 w 12086611"/>
              <a:gd name="connsiteY18" fmla="*/ 2174210 h 2408285"/>
              <a:gd name="connsiteX19" fmla="*/ 11768639 w 12086611"/>
              <a:gd name="connsiteY19" fmla="*/ 2149266 h 2408285"/>
              <a:gd name="connsiteX20" fmla="*/ 11658947 w 12086611"/>
              <a:gd name="connsiteY20" fmla="*/ 1929930 h 2408285"/>
              <a:gd name="connsiteX21" fmla="*/ 11763653 w 12086611"/>
              <a:gd name="connsiteY21" fmla="*/ 2027262 h 2408285"/>
              <a:gd name="connsiteX22" fmla="*/ 11658721 w 12086611"/>
              <a:gd name="connsiteY22" fmla="*/ 2122697 h 2408285"/>
              <a:gd name="connsiteX23" fmla="*/ 11554014 w 12086611"/>
              <a:gd name="connsiteY23" fmla="*/ 2025364 h 2408285"/>
              <a:gd name="connsiteX24" fmla="*/ 11590503 w 12086611"/>
              <a:gd name="connsiteY24" fmla="*/ 1992287 h 2408285"/>
              <a:gd name="connsiteX25" fmla="*/ 11983265 w 12086611"/>
              <a:gd name="connsiteY25" fmla="*/ 1707069 h 2408285"/>
              <a:gd name="connsiteX26" fmla="*/ 12086611 w 12086611"/>
              <a:gd name="connsiteY26" fmla="*/ 1802775 h 2408285"/>
              <a:gd name="connsiteX27" fmla="*/ 11981678 w 12086611"/>
              <a:gd name="connsiteY27" fmla="*/ 1898209 h 2408285"/>
              <a:gd name="connsiteX28" fmla="*/ 11946776 w 12086611"/>
              <a:gd name="connsiteY28" fmla="*/ 1865674 h 2408285"/>
              <a:gd name="connsiteX29" fmla="*/ 11944736 w 12086611"/>
              <a:gd name="connsiteY29" fmla="*/ 1869741 h 2408285"/>
              <a:gd name="connsiteX30" fmla="*/ 11979865 w 12086611"/>
              <a:gd name="connsiteY30" fmla="*/ 1902276 h 2408285"/>
              <a:gd name="connsiteX31" fmla="*/ 11979865 w 12086611"/>
              <a:gd name="connsiteY31" fmla="*/ 2021298 h 2408285"/>
              <a:gd name="connsiteX32" fmla="*/ 11904621 w 12086611"/>
              <a:gd name="connsiteY32" fmla="*/ 1951619 h 2408285"/>
              <a:gd name="connsiteX33" fmla="*/ 11902582 w 12086611"/>
              <a:gd name="connsiteY33" fmla="*/ 1955957 h 2408285"/>
              <a:gd name="connsiteX34" fmla="*/ 11979412 w 12086611"/>
              <a:gd name="connsiteY34" fmla="*/ 2027262 h 2408285"/>
              <a:gd name="connsiteX35" fmla="*/ 11874479 w 12086611"/>
              <a:gd name="connsiteY35" fmla="*/ 2122697 h 2408285"/>
              <a:gd name="connsiteX36" fmla="*/ 11837764 w 12086611"/>
              <a:gd name="connsiteY36" fmla="*/ 2088535 h 2408285"/>
              <a:gd name="connsiteX37" fmla="*/ 11835724 w 12086611"/>
              <a:gd name="connsiteY37" fmla="*/ 2092331 h 2408285"/>
              <a:gd name="connsiteX38" fmla="*/ 11837537 w 12086611"/>
              <a:gd name="connsiteY38" fmla="*/ 2088264 h 2408285"/>
              <a:gd name="connsiteX39" fmla="*/ 11769772 w 12086611"/>
              <a:gd name="connsiteY39" fmla="*/ 2025364 h 2408285"/>
              <a:gd name="connsiteX40" fmla="*/ 11874705 w 12086611"/>
              <a:gd name="connsiteY40" fmla="*/ 1929930 h 2408285"/>
              <a:gd name="connsiteX41" fmla="*/ 11902355 w 12086611"/>
              <a:gd name="connsiteY41" fmla="*/ 1955686 h 2408285"/>
              <a:gd name="connsiteX42" fmla="*/ 11904621 w 12086611"/>
              <a:gd name="connsiteY42" fmla="*/ 1951349 h 2408285"/>
              <a:gd name="connsiteX43" fmla="*/ 11875838 w 12086611"/>
              <a:gd name="connsiteY43" fmla="*/ 1924778 h 2408285"/>
              <a:gd name="connsiteX44" fmla="*/ 11875838 w 12086611"/>
              <a:gd name="connsiteY44" fmla="*/ 1805757 h 2408285"/>
              <a:gd name="connsiteX45" fmla="*/ 11944736 w 12086611"/>
              <a:gd name="connsiteY45" fmla="*/ 1869470 h 2408285"/>
              <a:gd name="connsiteX46" fmla="*/ 11946549 w 12086611"/>
              <a:gd name="connsiteY46" fmla="*/ 1865674 h 2408285"/>
              <a:gd name="connsiteX47" fmla="*/ 11878332 w 12086611"/>
              <a:gd name="connsiteY47" fmla="*/ 1802503 h 2408285"/>
              <a:gd name="connsiteX48" fmla="*/ 11768639 w 12086611"/>
              <a:gd name="connsiteY48" fmla="*/ 1583167 h 2408285"/>
              <a:gd name="connsiteX49" fmla="*/ 11840257 w 12086611"/>
              <a:gd name="connsiteY49" fmla="*/ 1649591 h 2408285"/>
              <a:gd name="connsiteX50" fmla="*/ 11842523 w 12086611"/>
              <a:gd name="connsiteY50" fmla="*/ 1646067 h 2408285"/>
              <a:gd name="connsiteX51" fmla="*/ 11840483 w 12086611"/>
              <a:gd name="connsiteY51" fmla="*/ 1649591 h 2408285"/>
              <a:gd name="connsiteX52" fmla="*/ 11872666 w 12086611"/>
              <a:gd name="connsiteY52" fmla="*/ 1679686 h 2408285"/>
              <a:gd name="connsiteX53" fmla="*/ 11872666 w 12086611"/>
              <a:gd name="connsiteY53" fmla="*/ 1798708 h 2408285"/>
              <a:gd name="connsiteX54" fmla="*/ 11794249 w 12086611"/>
              <a:gd name="connsiteY54" fmla="*/ 1726047 h 2408285"/>
              <a:gd name="connsiteX55" fmla="*/ 11791983 w 12086611"/>
              <a:gd name="connsiteY55" fmla="*/ 1729572 h 2408285"/>
              <a:gd name="connsiteX56" fmla="*/ 11794023 w 12086611"/>
              <a:gd name="connsiteY56" fmla="*/ 1725776 h 2408285"/>
              <a:gd name="connsiteX57" fmla="*/ 11768639 w 12086611"/>
              <a:gd name="connsiteY57" fmla="*/ 1702189 h 2408285"/>
              <a:gd name="connsiteX58" fmla="*/ 11874705 w 12086611"/>
              <a:gd name="connsiteY58" fmla="*/ 1483123 h 2408285"/>
              <a:gd name="connsiteX59" fmla="*/ 11979412 w 12086611"/>
              <a:gd name="connsiteY59" fmla="*/ 1580184 h 2408285"/>
              <a:gd name="connsiteX60" fmla="*/ 11874479 w 12086611"/>
              <a:gd name="connsiteY60" fmla="*/ 1675619 h 2408285"/>
              <a:gd name="connsiteX61" fmla="*/ 11842523 w 12086611"/>
              <a:gd name="connsiteY61" fmla="*/ 1646067 h 2408285"/>
              <a:gd name="connsiteX62" fmla="*/ 11769772 w 12086611"/>
              <a:gd name="connsiteY62" fmla="*/ 1578558 h 2408285"/>
              <a:gd name="connsiteX63" fmla="*/ 11766146 w 12086611"/>
              <a:gd name="connsiteY63" fmla="*/ 1258907 h 2408285"/>
              <a:gd name="connsiteX64" fmla="*/ 11870853 w 12086611"/>
              <a:gd name="connsiteY64" fmla="*/ 1355968 h 2408285"/>
              <a:gd name="connsiteX65" fmla="*/ 11765920 w 12086611"/>
              <a:gd name="connsiteY65" fmla="*/ 1451673 h 2408285"/>
              <a:gd name="connsiteX66" fmla="*/ 11661213 w 12086611"/>
              <a:gd name="connsiteY66" fmla="*/ 1354341 h 2408285"/>
              <a:gd name="connsiteX67" fmla="*/ 11763200 w 12086611"/>
              <a:gd name="connsiteY67" fmla="*/ 1261618 h 2408285"/>
              <a:gd name="connsiteX68" fmla="*/ 11661213 w 12086611"/>
              <a:gd name="connsiteY68" fmla="*/ 913228 h 2408285"/>
              <a:gd name="connsiteX69" fmla="*/ 11728298 w 12086611"/>
              <a:gd name="connsiteY69" fmla="*/ 975315 h 2408285"/>
              <a:gd name="connsiteX70" fmla="*/ 11730338 w 12086611"/>
              <a:gd name="connsiteY70" fmla="*/ 971519 h 2408285"/>
              <a:gd name="connsiteX71" fmla="*/ 11728525 w 12086611"/>
              <a:gd name="connsiteY71" fmla="*/ 975586 h 2408285"/>
              <a:gd name="connsiteX72" fmla="*/ 11765240 w 12086611"/>
              <a:gd name="connsiteY72" fmla="*/ 1009747 h 2408285"/>
              <a:gd name="connsiteX73" fmla="*/ 11765240 w 12086611"/>
              <a:gd name="connsiteY73" fmla="*/ 1128769 h 2408285"/>
              <a:gd name="connsiteX74" fmla="*/ 11688410 w 12086611"/>
              <a:gd name="connsiteY74" fmla="*/ 1057464 h 2408285"/>
              <a:gd name="connsiteX75" fmla="*/ 11686370 w 12086611"/>
              <a:gd name="connsiteY75" fmla="*/ 1061260 h 2408285"/>
              <a:gd name="connsiteX76" fmla="*/ 11688183 w 12086611"/>
              <a:gd name="connsiteY76" fmla="*/ 1057193 h 2408285"/>
              <a:gd name="connsiteX77" fmla="*/ 11661213 w 12086611"/>
              <a:gd name="connsiteY77" fmla="*/ 1032250 h 2408285"/>
              <a:gd name="connsiteX78" fmla="*/ 11876065 w 12086611"/>
              <a:gd name="connsiteY78" fmla="*/ 590053 h 2408285"/>
              <a:gd name="connsiteX79" fmla="*/ 11979412 w 12086611"/>
              <a:gd name="connsiteY79" fmla="*/ 686029 h 2408285"/>
              <a:gd name="connsiteX80" fmla="*/ 11874479 w 12086611"/>
              <a:gd name="connsiteY80" fmla="*/ 781464 h 2408285"/>
              <a:gd name="connsiteX81" fmla="*/ 11839350 w 12086611"/>
              <a:gd name="connsiteY81" fmla="*/ 748929 h 2408285"/>
              <a:gd name="connsiteX82" fmla="*/ 11837537 w 12086611"/>
              <a:gd name="connsiteY82" fmla="*/ 752725 h 2408285"/>
              <a:gd name="connsiteX83" fmla="*/ 11872666 w 12086611"/>
              <a:gd name="connsiteY83" fmla="*/ 785259 h 2408285"/>
              <a:gd name="connsiteX84" fmla="*/ 11872666 w 12086611"/>
              <a:gd name="connsiteY84" fmla="*/ 904552 h 2408285"/>
              <a:gd name="connsiteX85" fmla="*/ 11797422 w 12086611"/>
              <a:gd name="connsiteY85" fmla="*/ 834603 h 2408285"/>
              <a:gd name="connsiteX86" fmla="*/ 11795383 w 12086611"/>
              <a:gd name="connsiteY86" fmla="*/ 838941 h 2408285"/>
              <a:gd name="connsiteX87" fmla="*/ 11871986 w 12086611"/>
              <a:gd name="connsiteY87" fmla="*/ 910246 h 2408285"/>
              <a:gd name="connsiteX88" fmla="*/ 11767053 w 12086611"/>
              <a:gd name="connsiteY88" fmla="*/ 1005680 h 2408285"/>
              <a:gd name="connsiteX89" fmla="*/ 11730338 w 12086611"/>
              <a:gd name="connsiteY89" fmla="*/ 971519 h 2408285"/>
              <a:gd name="connsiteX90" fmla="*/ 11662573 w 12086611"/>
              <a:gd name="connsiteY90" fmla="*/ 908619 h 2408285"/>
              <a:gd name="connsiteX91" fmla="*/ 11767506 w 12086611"/>
              <a:gd name="connsiteY91" fmla="*/ 813185 h 2408285"/>
              <a:gd name="connsiteX92" fmla="*/ 11795156 w 12086611"/>
              <a:gd name="connsiteY92" fmla="*/ 838941 h 2408285"/>
              <a:gd name="connsiteX93" fmla="*/ 11797196 w 12086611"/>
              <a:gd name="connsiteY93" fmla="*/ 834603 h 2408285"/>
              <a:gd name="connsiteX94" fmla="*/ 11768639 w 12086611"/>
              <a:gd name="connsiteY94" fmla="*/ 808034 h 2408285"/>
              <a:gd name="connsiteX95" fmla="*/ 11768639 w 12086611"/>
              <a:gd name="connsiteY95" fmla="*/ 688741 h 2408285"/>
              <a:gd name="connsiteX96" fmla="*/ 11837310 w 12086611"/>
              <a:gd name="connsiteY96" fmla="*/ 752725 h 2408285"/>
              <a:gd name="connsiteX97" fmla="*/ 11839350 w 12086611"/>
              <a:gd name="connsiteY97" fmla="*/ 748658 h 2408285"/>
              <a:gd name="connsiteX98" fmla="*/ 11771132 w 12086611"/>
              <a:gd name="connsiteY98" fmla="*/ 685487 h 2408285"/>
              <a:gd name="connsiteX99" fmla="*/ 11661213 w 12086611"/>
              <a:gd name="connsiteY99" fmla="*/ 466151 h 2408285"/>
              <a:gd name="connsiteX100" fmla="*/ 11733057 w 12086611"/>
              <a:gd name="connsiteY100" fmla="*/ 532846 h 2408285"/>
              <a:gd name="connsiteX101" fmla="*/ 11765240 w 12086611"/>
              <a:gd name="connsiteY101" fmla="*/ 562669 h 2408285"/>
              <a:gd name="connsiteX102" fmla="*/ 11765240 w 12086611"/>
              <a:gd name="connsiteY102" fmla="*/ 681691 h 2408285"/>
              <a:gd name="connsiteX103" fmla="*/ 11687050 w 12086611"/>
              <a:gd name="connsiteY103" fmla="*/ 609031 h 2408285"/>
              <a:gd name="connsiteX104" fmla="*/ 11684784 w 12086611"/>
              <a:gd name="connsiteY104" fmla="*/ 612827 h 2408285"/>
              <a:gd name="connsiteX105" fmla="*/ 11763653 w 12086611"/>
              <a:gd name="connsiteY105" fmla="*/ 686029 h 2408285"/>
              <a:gd name="connsiteX106" fmla="*/ 11658721 w 12086611"/>
              <a:gd name="connsiteY106" fmla="*/ 781464 h 2408285"/>
              <a:gd name="connsiteX107" fmla="*/ 11609994 w 12086611"/>
              <a:gd name="connsiteY107" fmla="*/ 736187 h 2408285"/>
              <a:gd name="connsiteX108" fmla="*/ 11555374 w 12086611"/>
              <a:gd name="connsiteY108" fmla="*/ 685487 h 2408285"/>
              <a:gd name="connsiteX109" fmla="*/ 11660307 w 12086611"/>
              <a:gd name="connsiteY109" fmla="*/ 590053 h 2408285"/>
              <a:gd name="connsiteX110" fmla="*/ 11684557 w 12086611"/>
              <a:gd name="connsiteY110" fmla="*/ 612556 h 2408285"/>
              <a:gd name="connsiteX111" fmla="*/ 11686824 w 12086611"/>
              <a:gd name="connsiteY111" fmla="*/ 609031 h 2408285"/>
              <a:gd name="connsiteX112" fmla="*/ 11661213 w 12086611"/>
              <a:gd name="connsiteY112" fmla="*/ 585444 h 2408285"/>
              <a:gd name="connsiteX113" fmla="*/ 11767506 w 12086611"/>
              <a:gd name="connsiteY113" fmla="*/ 366107 h 2408285"/>
              <a:gd name="connsiteX114" fmla="*/ 11871986 w 12086611"/>
              <a:gd name="connsiteY114" fmla="*/ 463440 h 2408285"/>
              <a:gd name="connsiteX115" fmla="*/ 11767053 w 12086611"/>
              <a:gd name="connsiteY115" fmla="*/ 558874 h 2408285"/>
              <a:gd name="connsiteX116" fmla="*/ 11735324 w 12086611"/>
              <a:gd name="connsiteY116" fmla="*/ 529322 h 2408285"/>
              <a:gd name="connsiteX117" fmla="*/ 11733057 w 12086611"/>
              <a:gd name="connsiteY117" fmla="*/ 532846 h 2408285"/>
              <a:gd name="connsiteX118" fmla="*/ 11735097 w 12086611"/>
              <a:gd name="connsiteY118" fmla="*/ 529051 h 2408285"/>
              <a:gd name="connsiteX119" fmla="*/ 11662573 w 12086611"/>
              <a:gd name="connsiteY119" fmla="*/ 461542 h 2408285"/>
              <a:gd name="connsiteX120" fmla="*/ 11658947 w 12086611"/>
              <a:gd name="connsiteY120" fmla="*/ 142162 h 2408285"/>
              <a:gd name="connsiteX121" fmla="*/ 11763653 w 12086611"/>
              <a:gd name="connsiteY121" fmla="*/ 239223 h 2408285"/>
              <a:gd name="connsiteX122" fmla="*/ 11658721 w 12086611"/>
              <a:gd name="connsiteY122" fmla="*/ 334657 h 2408285"/>
              <a:gd name="connsiteX123" fmla="*/ 11554014 w 12086611"/>
              <a:gd name="connsiteY123" fmla="*/ 237596 h 2408285"/>
              <a:gd name="connsiteX124" fmla="*/ 11656001 w 12086611"/>
              <a:gd name="connsiteY124" fmla="*/ 144873 h 2408285"/>
              <a:gd name="connsiteX125" fmla="*/ 11690766 w 12086611"/>
              <a:gd name="connsiteY125" fmla="*/ 40330 h 2408285"/>
              <a:gd name="connsiteX126" fmla="*/ 11845185 w 12086611"/>
              <a:gd name="connsiteY126" fmla="*/ 40330 h 2408285"/>
              <a:gd name="connsiteX127" fmla="*/ 11840228 w 12086611"/>
              <a:gd name="connsiteY127" fmla="*/ 44830 h 2408285"/>
              <a:gd name="connsiteX128" fmla="*/ 11767053 w 12086611"/>
              <a:gd name="connsiteY128" fmla="*/ 111254 h 2408285"/>
              <a:gd name="connsiteX129" fmla="*/ 11712546 w 12086611"/>
              <a:gd name="connsiteY129" fmla="*/ 60579 h 2408285"/>
              <a:gd name="connsiteX130" fmla="*/ 11661213 w 12086611"/>
              <a:gd name="connsiteY130" fmla="*/ 40330 h 2408285"/>
              <a:gd name="connsiteX131" fmla="*/ 11684643 w 12086611"/>
              <a:gd name="connsiteY131" fmla="*/ 40330 h 2408285"/>
              <a:gd name="connsiteX132" fmla="*/ 11690280 w 12086611"/>
              <a:gd name="connsiteY132" fmla="*/ 45575 h 2408285"/>
              <a:gd name="connsiteX133" fmla="*/ 11765240 w 12086611"/>
              <a:gd name="connsiteY133" fmla="*/ 115321 h 2408285"/>
              <a:gd name="connsiteX134" fmla="*/ 11765240 w 12086611"/>
              <a:gd name="connsiteY134" fmla="*/ 234343 h 2408285"/>
              <a:gd name="connsiteX135" fmla="*/ 11661213 w 12086611"/>
              <a:gd name="connsiteY135" fmla="*/ 137824 h 2408285"/>
              <a:gd name="connsiteX136" fmla="*/ 11661213 w 12086611"/>
              <a:gd name="connsiteY136" fmla="*/ 69350 h 2408285"/>
              <a:gd name="connsiteX137" fmla="*/ 0 w 12086611"/>
              <a:gd name="connsiteY137" fmla="*/ 0 h 2408285"/>
              <a:gd name="connsiteX138" fmla="*/ 11657587 w 12086611"/>
              <a:gd name="connsiteY138" fmla="*/ 40330 h 2408285"/>
              <a:gd name="connsiteX139" fmla="*/ 11657587 w 12086611"/>
              <a:gd name="connsiteY139" fmla="*/ 41002 h 2408285"/>
              <a:gd name="connsiteX140" fmla="*/ 11657587 w 12086611"/>
              <a:gd name="connsiteY140" fmla="*/ 137824 h 2408285"/>
              <a:gd name="connsiteX141" fmla="*/ 11653055 w 12086611"/>
              <a:gd name="connsiteY141" fmla="*/ 141891 h 2408285"/>
              <a:gd name="connsiteX142" fmla="*/ 11656001 w 12086611"/>
              <a:gd name="connsiteY142" fmla="*/ 144873 h 2408285"/>
              <a:gd name="connsiteX143" fmla="*/ 11652828 w 12086611"/>
              <a:gd name="connsiteY143" fmla="*/ 141891 h 2408285"/>
              <a:gd name="connsiteX144" fmla="*/ 11549028 w 12086611"/>
              <a:gd name="connsiteY144" fmla="*/ 236512 h 2408285"/>
              <a:gd name="connsiteX145" fmla="*/ 11549028 w 12086611"/>
              <a:gd name="connsiteY145" fmla="*/ 243019 h 2408285"/>
              <a:gd name="connsiteX146" fmla="*/ 11552881 w 12086611"/>
              <a:gd name="connsiteY146" fmla="*/ 246543 h 2408285"/>
              <a:gd name="connsiteX147" fmla="*/ 11552881 w 12086611"/>
              <a:gd name="connsiteY147" fmla="*/ 242205 h 2408285"/>
              <a:gd name="connsiteX148" fmla="*/ 11656681 w 12086611"/>
              <a:gd name="connsiteY148" fmla="*/ 338724 h 2408285"/>
              <a:gd name="connsiteX149" fmla="*/ 11656681 w 12086611"/>
              <a:gd name="connsiteY149" fmla="*/ 457746 h 2408285"/>
              <a:gd name="connsiteX150" fmla="*/ 11552881 w 12086611"/>
              <a:gd name="connsiteY150" fmla="*/ 361227 h 2408285"/>
              <a:gd name="connsiteX151" fmla="*/ 11552881 w 12086611"/>
              <a:gd name="connsiteY151" fmla="*/ 246814 h 2408285"/>
              <a:gd name="connsiteX152" fmla="*/ 11549028 w 12086611"/>
              <a:gd name="connsiteY152" fmla="*/ 243290 h 2408285"/>
              <a:gd name="connsiteX153" fmla="*/ 11549028 w 12086611"/>
              <a:gd name="connsiteY153" fmla="*/ 363125 h 2408285"/>
              <a:gd name="connsiteX154" fmla="*/ 11441829 w 12086611"/>
              <a:gd name="connsiteY154" fmla="*/ 460457 h 2408285"/>
              <a:gd name="connsiteX155" fmla="*/ 11441829 w 12086611"/>
              <a:gd name="connsiteY155" fmla="*/ 587613 h 2408285"/>
              <a:gd name="connsiteX156" fmla="*/ 11544269 w 12086611"/>
              <a:gd name="connsiteY156" fmla="*/ 682505 h 2408285"/>
              <a:gd name="connsiteX157" fmla="*/ 11544269 w 12086611"/>
              <a:gd name="connsiteY157" fmla="*/ 676811 h 2408285"/>
              <a:gd name="connsiteX158" fmla="*/ 11445455 w 12086611"/>
              <a:gd name="connsiteY158" fmla="*/ 585444 h 2408285"/>
              <a:gd name="connsiteX159" fmla="*/ 11445455 w 12086611"/>
              <a:gd name="connsiteY159" fmla="*/ 466151 h 2408285"/>
              <a:gd name="connsiteX160" fmla="*/ 11544269 w 12086611"/>
              <a:gd name="connsiteY160" fmla="*/ 557789 h 2408285"/>
              <a:gd name="connsiteX161" fmla="*/ 11544269 w 12086611"/>
              <a:gd name="connsiteY161" fmla="*/ 552096 h 2408285"/>
              <a:gd name="connsiteX162" fmla="*/ 11446815 w 12086611"/>
              <a:gd name="connsiteY162" fmla="*/ 461542 h 2408285"/>
              <a:gd name="connsiteX163" fmla="*/ 11551748 w 12086611"/>
              <a:gd name="connsiteY163" fmla="*/ 366107 h 2408285"/>
              <a:gd name="connsiteX164" fmla="*/ 11656454 w 12086611"/>
              <a:gd name="connsiteY164" fmla="*/ 463440 h 2408285"/>
              <a:gd name="connsiteX165" fmla="*/ 11551521 w 12086611"/>
              <a:gd name="connsiteY165" fmla="*/ 558874 h 2408285"/>
              <a:gd name="connsiteX166" fmla="*/ 11544495 w 12086611"/>
              <a:gd name="connsiteY166" fmla="*/ 552367 h 2408285"/>
              <a:gd name="connsiteX167" fmla="*/ 11544495 w 12086611"/>
              <a:gd name="connsiteY167" fmla="*/ 558061 h 2408285"/>
              <a:gd name="connsiteX168" fmla="*/ 11549482 w 12086611"/>
              <a:gd name="connsiteY168" fmla="*/ 562669 h 2408285"/>
              <a:gd name="connsiteX169" fmla="*/ 11549482 w 12086611"/>
              <a:gd name="connsiteY169" fmla="*/ 681691 h 2408285"/>
              <a:gd name="connsiteX170" fmla="*/ 11544495 w 12086611"/>
              <a:gd name="connsiteY170" fmla="*/ 677083 h 2408285"/>
              <a:gd name="connsiteX171" fmla="*/ 11544495 w 12086611"/>
              <a:gd name="connsiteY171" fmla="*/ 682776 h 2408285"/>
              <a:gd name="connsiteX172" fmla="*/ 11549028 w 12086611"/>
              <a:gd name="connsiteY172" fmla="*/ 687114 h 2408285"/>
              <a:gd name="connsiteX173" fmla="*/ 11549028 w 12086611"/>
              <a:gd name="connsiteY173" fmla="*/ 748116 h 2408285"/>
              <a:gd name="connsiteX174" fmla="*/ 11552881 w 12086611"/>
              <a:gd name="connsiteY174" fmla="*/ 748658 h 2408285"/>
              <a:gd name="connsiteX175" fmla="*/ 11552881 w 12086611"/>
              <a:gd name="connsiteY175" fmla="*/ 688741 h 2408285"/>
              <a:gd name="connsiteX176" fmla="*/ 11607727 w 12086611"/>
              <a:gd name="connsiteY176" fmla="*/ 739711 h 2408285"/>
              <a:gd name="connsiteX177" fmla="*/ 11609994 w 12086611"/>
              <a:gd name="connsiteY177" fmla="*/ 736187 h 2408285"/>
              <a:gd name="connsiteX178" fmla="*/ 11607727 w 12086611"/>
              <a:gd name="connsiteY178" fmla="*/ 739982 h 2408285"/>
              <a:gd name="connsiteX179" fmla="*/ 11656681 w 12086611"/>
              <a:gd name="connsiteY179" fmla="*/ 785259 h 2408285"/>
              <a:gd name="connsiteX180" fmla="*/ 11656681 w 12086611"/>
              <a:gd name="connsiteY180" fmla="*/ 904552 h 2408285"/>
              <a:gd name="connsiteX181" fmla="*/ 11552881 w 12086611"/>
              <a:gd name="connsiteY181" fmla="*/ 808034 h 2408285"/>
              <a:gd name="connsiteX182" fmla="*/ 11552881 w 12086611"/>
              <a:gd name="connsiteY182" fmla="*/ 748929 h 2408285"/>
              <a:gd name="connsiteX183" fmla="*/ 11549028 w 12086611"/>
              <a:gd name="connsiteY183" fmla="*/ 748387 h 2408285"/>
              <a:gd name="connsiteX184" fmla="*/ 11549028 w 12086611"/>
              <a:gd name="connsiteY184" fmla="*/ 809931 h 2408285"/>
              <a:gd name="connsiteX185" fmla="*/ 11479451 w 12086611"/>
              <a:gd name="connsiteY185" fmla="*/ 873102 h 2408285"/>
              <a:gd name="connsiteX186" fmla="*/ 11483304 w 12086611"/>
              <a:gd name="connsiteY186" fmla="*/ 875271 h 2408285"/>
              <a:gd name="connsiteX187" fmla="*/ 11551748 w 12086611"/>
              <a:gd name="connsiteY187" fmla="*/ 813185 h 2408285"/>
              <a:gd name="connsiteX188" fmla="*/ 11656454 w 12086611"/>
              <a:gd name="connsiteY188" fmla="*/ 910246 h 2408285"/>
              <a:gd name="connsiteX189" fmla="*/ 11551521 w 12086611"/>
              <a:gd name="connsiteY189" fmla="*/ 1005680 h 2408285"/>
              <a:gd name="connsiteX190" fmla="*/ 11446815 w 12086611"/>
              <a:gd name="connsiteY190" fmla="*/ 908619 h 2408285"/>
              <a:gd name="connsiteX191" fmla="*/ 11483077 w 12086611"/>
              <a:gd name="connsiteY191" fmla="*/ 875543 h 2408285"/>
              <a:gd name="connsiteX192" fmla="*/ 11479224 w 12086611"/>
              <a:gd name="connsiteY192" fmla="*/ 873374 h 2408285"/>
              <a:gd name="connsiteX193" fmla="*/ 11441829 w 12086611"/>
              <a:gd name="connsiteY193" fmla="*/ 907535 h 2408285"/>
              <a:gd name="connsiteX194" fmla="*/ 11441829 w 12086611"/>
              <a:gd name="connsiteY194" fmla="*/ 993751 h 2408285"/>
              <a:gd name="connsiteX195" fmla="*/ 11445455 w 12086611"/>
              <a:gd name="connsiteY195" fmla="*/ 995649 h 2408285"/>
              <a:gd name="connsiteX196" fmla="*/ 11445455 w 12086611"/>
              <a:gd name="connsiteY196" fmla="*/ 913228 h 2408285"/>
              <a:gd name="connsiteX197" fmla="*/ 11549482 w 12086611"/>
              <a:gd name="connsiteY197" fmla="*/ 1009747 h 2408285"/>
              <a:gd name="connsiteX198" fmla="*/ 11549482 w 12086611"/>
              <a:gd name="connsiteY198" fmla="*/ 1128769 h 2408285"/>
              <a:gd name="connsiteX199" fmla="*/ 11445455 w 12086611"/>
              <a:gd name="connsiteY199" fmla="*/ 1032250 h 2408285"/>
              <a:gd name="connsiteX200" fmla="*/ 11445455 w 12086611"/>
              <a:gd name="connsiteY200" fmla="*/ 995920 h 2408285"/>
              <a:gd name="connsiteX201" fmla="*/ 11441829 w 12086611"/>
              <a:gd name="connsiteY201" fmla="*/ 994022 h 2408285"/>
              <a:gd name="connsiteX202" fmla="*/ 11441829 w 12086611"/>
              <a:gd name="connsiteY202" fmla="*/ 1034419 h 2408285"/>
              <a:gd name="connsiteX203" fmla="*/ 11551295 w 12086611"/>
              <a:gd name="connsiteY203" fmla="*/ 1136089 h 2408285"/>
              <a:gd name="connsiteX204" fmla="*/ 11660307 w 12086611"/>
              <a:gd name="connsiteY204" fmla="*/ 1037130 h 2408285"/>
              <a:gd name="connsiteX205" fmla="*/ 11686370 w 12086611"/>
              <a:gd name="connsiteY205" fmla="*/ 1061260 h 2408285"/>
              <a:gd name="connsiteX206" fmla="*/ 11764787 w 12086611"/>
              <a:gd name="connsiteY206" fmla="*/ 1133920 h 2408285"/>
              <a:gd name="connsiteX207" fmla="*/ 11764787 w 12086611"/>
              <a:gd name="connsiteY207" fmla="*/ 1250231 h 2408285"/>
              <a:gd name="connsiteX208" fmla="*/ 11768639 w 12086611"/>
              <a:gd name="connsiteY208" fmla="*/ 1250231 h 2408285"/>
              <a:gd name="connsiteX209" fmla="*/ 11768639 w 12086611"/>
              <a:gd name="connsiteY209" fmla="*/ 1243724 h 2408285"/>
              <a:gd name="connsiteX210" fmla="*/ 11768639 w 12086611"/>
              <a:gd name="connsiteY210" fmla="*/ 1135818 h 2408285"/>
              <a:gd name="connsiteX211" fmla="*/ 11872666 w 12086611"/>
              <a:gd name="connsiteY211" fmla="*/ 1232337 h 2408285"/>
              <a:gd name="connsiteX212" fmla="*/ 11872666 w 12086611"/>
              <a:gd name="connsiteY212" fmla="*/ 1242097 h 2408285"/>
              <a:gd name="connsiteX213" fmla="*/ 11872666 w 12086611"/>
              <a:gd name="connsiteY213" fmla="*/ 1351088 h 2408285"/>
              <a:gd name="connsiteX214" fmla="*/ 11768639 w 12086611"/>
              <a:gd name="connsiteY214" fmla="*/ 1254840 h 2408285"/>
              <a:gd name="connsiteX215" fmla="*/ 11768639 w 12086611"/>
              <a:gd name="connsiteY215" fmla="*/ 1250502 h 2408285"/>
              <a:gd name="connsiteX216" fmla="*/ 11764787 w 12086611"/>
              <a:gd name="connsiteY216" fmla="*/ 1250502 h 2408285"/>
              <a:gd name="connsiteX217" fmla="*/ 11764787 w 12086611"/>
              <a:gd name="connsiteY217" fmla="*/ 1254569 h 2408285"/>
              <a:gd name="connsiteX218" fmla="*/ 11760254 w 12086611"/>
              <a:gd name="connsiteY218" fmla="*/ 1258636 h 2408285"/>
              <a:gd name="connsiteX219" fmla="*/ 11763200 w 12086611"/>
              <a:gd name="connsiteY219" fmla="*/ 1261618 h 2408285"/>
              <a:gd name="connsiteX220" fmla="*/ 11760027 w 12086611"/>
              <a:gd name="connsiteY220" fmla="*/ 1258907 h 2408285"/>
              <a:gd name="connsiteX221" fmla="*/ 11656227 w 12086611"/>
              <a:gd name="connsiteY221" fmla="*/ 1353257 h 2408285"/>
              <a:gd name="connsiteX222" fmla="*/ 11656227 w 12086611"/>
              <a:gd name="connsiteY222" fmla="*/ 1360035 h 2408285"/>
              <a:gd name="connsiteX223" fmla="*/ 11660080 w 12086611"/>
              <a:gd name="connsiteY223" fmla="*/ 1363559 h 2408285"/>
              <a:gd name="connsiteX224" fmla="*/ 11660080 w 12086611"/>
              <a:gd name="connsiteY224" fmla="*/ 1358950 h 2408285"/>
              <a:gd name="connsiteX225" fmla="*/ 11764107 w 12086611"/>
              <a:gd name="connsiteY225" fmla="*/ 1455469 h 2408285"/>
              <a:gd name="connsiteX226" fmla="*/ 11764107 w 12086611"/>
              <a:gd name="connsiteY226" fmla="*/ 1574491 h 2408285"/>
              <a:gd name="connsiteX227" fmla="*/ 11660080 w 12086611"/>
              <a:gd name="connsiteY227" fmla="*/ 1478243 h 2408285"/>
              <a:gd name="connsiteX228" fmla="*/ 11660080 w 12086611"/>
              <a:gd name="connsiteY228" fmla="*/ 1363830 h 2408285"/>
              <a:gd name="connsiteX229" fmla="*/ 11656227 w 12086611"/>
              <a:gd name="connsiteY229" fmla="*/ 1360306 h 2408285"/>
              <a:gd name="connsiteX230" fmla="*/ 11656227 w 12086611"/>
              <a:gd name="connsiteY230" fmla="*/ 1479870 h 2408285"/>
              <a:gd name="connsiteX231" fmla="*/ 11549028 w 12086611"/>
              <a:gd name="connsiteY231" fmla="*/ 1577473 h 2408285"/>
              <a:gd name="connsiteX232" fmla="*/ 11549028 w 12086611"/>
              <a:gd name="connsiteY232" fmla="*/ 1704357 h 2408285"/>
              <a:gd name="connsiteX233" fmla="*/ 11651468 w 12086611"/>
              <a:gd name="connsiteY233" fmla="*/ 1799521 h 2408285"/>
              <a:gd name="connsiteX234" fmla="*/ 11651468 w 12086611"/>
              <a:gd name="connsiteY234" fmla="*/ 1793827 h 2408285"/>
              <a:gd name="connsiteX235" fmla="*/ 11552881 w 12086611"/>
              <a:gd name="connsiteY235" fmla="*/ 1702189 h 2408285"/>
              <a:gd name="connsiteX236" fmla="*/ 11552881 w 12086611"/>
              <a:gd name="connsiteY236" fmla="*/ 1583167 h 2408285"/>
              <a:gd name="connsiteX237" fmla="*/ 11651468 w 12086611"/>
              <a:gd name="connsiteY237" fmla="*/ 1674535 h 2408285"/>
              <a:gd name="connsiteX238" fmla="*/ 11651468 w 12086611"/>
              <a:gd name="connsiteY238" fmla="*/ 1669112 h 2408285"/>
              <a:gd name="connsiteX239" fmla="*/ 11554014 w 12086611"/>
              <a:gd name="connsiteY239" fmla="*/ 1578558 h 2408285"/>
              <a:gd name="connsiteX240" fmla="*/ 11658947 w 12086611"/>
              <a:gd name="connsiteY240" fmla="*/ 1483123 h 2408285"/>
              <a:gd name="connsiteX241" fmla="*/ 11763653 w 12086611"/>
              <a:gd name="connsiteY241" fmla="*/ 1580184 h 2408285"/>
              <a:gd name="connsiteX242" fmla="*/ 11658721 w 12086611"/>
              <a:gd name="connsiteY242" fmla="*/ 1675619 h 2408285"/>
              <a:gd name="connsiteX243" fmla="*/ 11651695 w 12086611"/>
              <a:gd name="connsiteY243" fmla="*/ 1669112 h 2408285"/>
              <a:gd name="connsiteX244" fmla="*/ 11651695 w 12086611"/>
              <a:gd name="connsiteY244" fmla="*/ 1674805 h 2408285"/>
              <a:gd name="connsiteX245" fmla="*/ 11656907 w 12086611"/>
              <a:gd name="connsiteY245" fmla="*/ 1679686 h 2408285"/>
              <a:gd name="connsiteX246" fmla="*/ 11656907 w 12086611"/>
              <a:gd name="connsiteY246" fmla="*/ 1798708 h 2408285"/>
              <a:gd name="connsiteX247" fmla="*/ 11651695 w 12086611"/>
              <a:gd name="connsiteY247" fmla="*/ 1793827 h 2408285"/>
              <a:gd name="connsiteX248" fmla="*/ 11651695 w 12086611"/>
              <a:gd name="connsiteY248" fmla="*/ 1799521 h 2408285"/>
              <a:gd name="connsiteX249" fmla="*/ 11656227 w 12086611"/>
              <a:gd name="connsiteY249" fmla="*/ 1803859 h 2408285"/>
              <a:gd name="connsiteX250" fmla="*/ 11656227 w 12086611"/>
              <a:gd name="connsiteY250" fmla="*/ 1864861 h 2408285"/>
              <a:gd name="connsiteX251" fmla="*/ 11660080 w 12086611"/>
              <a:gd name="connsiteY251" fmla="*/ 1865674 h 2408285"/>
              <a:gd name="connsiteX252" fmla="*/ 11660080 w 12086611"/>
              <a:gd name="connsiteY252" fmla="*/ 1805757 h 2408285"/>
              <a:gd name="connsiteX253" fmla="*/ 11714927 w 12086611"/>
              <a:gd name="connsiteY253" fmla="*/ 1856727 h 2408285"/>
              <a:gd name="connsiteX254" fmla="*/ 11717193 w 12086611"/>
              <a:gd name="connsiteY254" fmla="*/ 1852932 h 2408285"/>
              <a:gd name="connsiteX255" fmla="*/ 11662573 w 12086611"/>
              <a:gd name="connsiteY255" fmla="*/ 1802503 h 2408285"/>
              <a:gd name="connsiteX256" fmla="*/ 11767506 w 12086611"/>
              <a:gd name="connsiteY256" fmla="*/ 1707069 h 2408285"/>
              <a:gd name="connsiteX257" fmla="*/ 11791983 w 12086611"/>
              <a:gd name="connsiteY257" fmla="*/ 1729572 h 2408285"/>
              <a:gd name="connsiteX258" fmla="*/ 11870853 w 12086611"/>
              <a:gd name="connsiteY258" fmla="*/ 1802775 h 2408285"/>
              <a:gd name="connsiteX259" fmla="*/ 11765920 w 12086611"/>
              <a:gd name="connsiteY259" fmla="*/ 1898209 h 2408285"/>
              <a:gd name="connsiteX260" fmla="*/ 11717193 w 12086611"/>
              <a:gd name="connsiteY260" fmla="*/ 1853203 h 2408285"/>
              <a:gd name="connsiteX261" fmla="*/ 11715153 w 12086611"/>
              <a:gd name="connsiteY261" fmla="*/ 1856727 h 2408285"/>
              <a:gd name="connsiteX262" fmla="*/ 11764107 w 12086611"/>
              <a:gd name="connsiteY262" fmla="*/ 1902276 h 2408285"/>
              <a:gd name="connsiteX263" fmla="*/ 11764107 w 12086611"/>
              <a:gd name="connsiteY263" fmla="*/ 2021298 h 2408285"/>
              <a:gd name="connsiteX264" fmla="*/ 11660080 w 12086611"/>
              <a:gd name="connsiteY264" fmla="*/ 1924778 h 2408285"/>
              <a:gd name="connsiteX265" fmla="*/ 11660080 w 12086611"/>
              <a:gd name="connsiteY265" fmla="*/ 1865945 h 2408285"/>
              <a:gd name="connsiteX266" fmla="*/ 11656227 w 12086611"/>
              <a:gd name="connsiteY266" fmla="*/ 1865132 h 2408285"/>
              <a:gd name="connsiteX267" fmla="*/ 11656227 w 12086611"/>
              <a:gd name="connsiteY267" fmla="*/ 1926948 h 2408285"/>
              <a:gd name="connsiteX268" fmla="*/ 11586650 w 12086611"/>
              <a:gd name="connsiteY268" fmla="*/ 1990119 h 2408285"/>
              <a:gd name="connsiteX269" fmla="*/ 11549028 w 12086611"/>
              <a:gd name="connsiteY269" fmla="*/ 2024280 h 2408285"/>
              <a:gd name="connsiteX270" fmla="*/ 11549028 w 12086611"/>
              <a:gd name="connsiteY270" fmla="*/ 2110496 h 2408285"/>
              <a:gd name="connsiteX271" fmla="*/ 11552881 w 12086611"/>
              <a:gd name="connsiteY271" fmla="*/ 2112394 h 2408285"/>
              <a:gd name="connsiteX272" fmla="*/ 11552881 w 12086611"/>
              <a:gd name="connsiteY272" fmla="*/ 2029973 h 2408285"/>
              <a:gd name="connsiteX273" fmla="*/ 11656907 w 12086611"/>
              <a:gd name="connsiteY273" fmla="*/ 2126492 h 2408285"/>
              <a:gd name="connsiteX274" fmla="*/ 11656907 w 12086611"/>
              <a:gd name="connsiteY274" fmla="*/ 2245514 h 2408285"/>
              <a:gd name="connsiteX275" fmla="*/ 11552881 w 12086611"/>
              <a:gd name="connsiteY275" fmla="*/ 2149266 h 2408285"/>
              <a:gd name="connsiteX276" fmla="*/ 11552881 w 12086611"/>
              <a:gd name="connsiteY276" fmla="*/ 2112665 h 2408285"/>
              <a:gd name="connsiteX277" fmla="*/ 11549028 w 12086611"/>
              <a:gd name="connsiteY277" fmla="*/ 2110767 h 2408285"/>
              <a:gd name="connsiteX278" fmla="*/ 11549028 w 12086611"/>
              <a:gd name="connsiteY278" fmla="*/ 2151435 h 2408285"/>
              <a:gd name="connsiteX279" fmla="*/ 11658721 w 12086611"/>
              <a:gd name="connsiteY279" fmla="*/ 2253105 h 2408285"/>
              <a:gd name="connsiteX280" fmla="*/ 11767506 w 12086611"/>
              <a:gd name="connsiteY280" fmla="*/ 2153875 h 2408285"/>
              <a:gd name="connsiteX281" fmla="*/ 11793569 w 12086611"/>
              <a:gd name="connsiteY281" fmla="*/ 2178005 h 2408285"/>
              <a:gd name="connsiteX282" fmla="*/ 11795609 w 12086611"/>
              <a:gd name="connsiteY282" fmla="*/ 2174210 h 2408285"/>
              <a:gd name="connsiteX283" fmla="*/ 11793796 w 12086611"/>
              <a:gd name="connsiteY283" fmla="*/ 2178276 h 2408285"/>
              <a:gd name="connsiteX284" fmla="*/ 11871986 w 12086611"/>
              <a:gd name="connsiteY284" fmla="*/ 2250937 h 2408285"/>
              <a:gd name="connsiteX285" fmla="*/ 11871986 w 12086611"/>
              <a:gd name="connsiteY285" fmla="*/ 2372941 h 2408285"/>
              <a:gd name="connsiteX286" fmla="*/ 11853628 w 12086611"/>
              <a:gd name="connsiteY286" fmla="*/ 2389640 h 2408285"/>
              <a:gd name="connsiteX287" fmla="*/ 11844194 w 12086611"/>
              <a:gd name="connsiteY287" fmla="*/ 2398222 h 2408285"/>
              <a:gd name="connsiteX288" fmla="*/ 0 w 12086611"/>
              <a:gd name="connsiteY288" fmla="*/ 2408285 h 240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</a:cxnLst>
            <a:rect l="l" t="t" r="r" b="b"/>
            <a:pathLst>
              <a:path w="12086611" h="2408285">
                <a:moveTo>
                  <a:pt x="11874479" y="2376194"/>
                </a:moveTo>
                <a:lnTo>
                  <a:pt x="11897822" y="2397884"/>
                </a:lnTo>
                <a:lnTo>
                  <a:pt x="11898186" y="2398222"/>
                </a:lnTo>
                <a:lnTo>
                  <a:pt x="11850311" y="2398222"/>
                </a:lnTo>
                <a:lnTo>
                  <a:pt x="11852466" y="2396257"/>
                </a:lnTo>
                <a:close/>
                <a:moveTo>
                  <a:pt x="11875838" y="2252563"/>
                </a:moveTo>
                <a:lnTo>
                  <a:pt x="11979865" y="2349082"/>
                </a:lnTo>
                <a:lnTo>
                  <a:pt x="11979865" y="2378140"/>
                </a:lnTo>
                <a:lnTo>
                  <a:pt x="11979865" y="2398222"/>
                </a:lnTo>
                <a:lnTo>
                  <a:pt x="11904568" y="2398222"/>
                </a:lnTo>
                <a:lnTo>
                  <a:pt x="11903035" y="2396799"/>
                </a:lnTo>
                <a:cubicBezTo>
                  <a:pt x="11901449" y="2397071"/>
                  <a:pt x="11899635" y="2397613"/>
                  <a:pt x="11897822" y="2397884"/>
                </a:cubicBezTo>
                <a:cubicBezTo>
                  <a:pt x="11899635" y="2397341"/>
                  <a:pt x="11901222" y="2397071"/>
                  <a:pt x="11902808" y="2396528"/>
                </a:cubicBezTo>
                <a:lnTo>
                  <a:pt x="11875838" y="2371585"/>
                </a:lnTo>
                <a:close/>
                <a:moveTo>
                  <a:pt x="11768639" y="2029973"/>
                </a:moveTo>
                <a:lnTo>
                  <a:pt x="11835724" y="2092331"/>
                </a:lnTo>
                <a:lnTo>
                  <a:pt x="11872666" y="2126492"/>
                </a:lnTo>
                <a:lnTo>
                  <a:pt x="11872666" y="2245514"/>
                </a:lnTo>
                <a:lnTo>
                  <a:pt x="11795609" y="2174210"/>
                </a:lnTo>
                <a:lnTo>
                  <a:pt x="11768639" y="2149266"/>
                </a:lnTo>
                <a:close/>
                <a:moveTo>
                  <a:pt x="11658947" y="1929930"/>
                </a:moveTo>
                <a:lnTo>
                  <a:pt x="11763653" y="2027262"/>
                </a:lnTo>
                <a:lnTo>
                  <a:pt x="11658721" y="2122697"/>
                </a:lnTo>
                <a:lnTo>
                  <a:pt x="11554014" y="2025364"/>
                </a:lnTo>
                <a:lnTo>
                  <a:pt x="11590503" y="1992287"/>
                </a:lnTo>
                <a:close/>
                <a:moveTo>
                  <a:pt x="11983265" y="1707069"/>
                </a:moveTo>
                <a:lnTo>
                  <a:pt x="12086611" y="1802775"/>
                </a:lnTo>
                <a:lnTo>
                  <a:pt x="11981678" y="1898209"/>
                </a:lnTo>
                <a:lnTo>
                  <a:pt x="11946776" y="1865674"/>
                </a:lnTo>
                <a:lnTo>
                  <a:pt x="11944736" y="1869741"/>
                </a:lnTo>
                <a:lnTo>
                  <a:pt x="11979865" y="1902276"/>
                </a:lnTo>
                <a:lnTo>
                  <a:pt x="11979865" y="2021298"/>
                </a:lnTo>
                <a:lnTo>
                  <a:pt x="11904621" y="1951619"/>
                </a:lnTo>
                <a:lnTo>
                  <a:pt x="11902582" y="1955957"/>
                </a:lnTo>
                <a:lnTo>
                  <a:pt x="11979412" y="2027262"/>
                </a:lnTo>
                <a:lnTo>
                  <a:pt x="11874479" y="2122697"/>
                </a:lnTo>
                <a:lnTo>
                  <a:pt x="11837764" y="2088535"/>
                </a:lnTo>
                <a:lnTo>
                  <a:pt x="11835724" y="2092331"/>
                </a:lnTo>
                <a:lnTo>
                  <a:pt x="11837537" y="2088264"/>
                </a:lnTo>
                <a:lnTo>
                  <a:pt x="11769772" y="2025364"/>
                </a:lnTo>
                <a:lnTo>
                  <a:pt x="11874705" y="1929930"/>
                </a:lnTo>
                <a:lnTo>
                  <a:pt x="11902355" y="1955686"/>
                </a:lnTo>
                <a:lnTo>
                  <a:pt x="11904621" y="1951349"/>
                </a:lnTo>
                <a:lnTo>
                  <a:pt x="11875838" y="1924778"/>
                </a:lnTo>
                <a:lnTo>
                  <a:pt x="11875838" y="1805757"/>
                </a:lnTo>
                <a:lnTo>
                  <a:pt x="11944736" y="1869470"/>
                </a:lnTo>
                <a:lnTo>
                  <a:pt x="11946549" y="1865674"/>
                </a:lnTo>
                <a:lnTo>
                  <a:pt x="11878332" y="1802503"/>
                </a:lnTo>
                <a:close/>
                <a:moveTo>
                  <a:pt x="11768639" y="1583167"/>
                </a:moveTo>
                <a:lnTo>
                  <a:pt x="11840257" y="1649591"/>
                </a:lnTo>
                <a:lnTo>
                  <a:pt x="11842523" y="1646067"/>
                </a:lnTo>
                <a:lnTo>
                  <a:pt x="11840483" y="1649591"/>
                </a:lnTo>
                <a:lnTo>
                  <a:pt x="11872666" y="1679686"/>
                </a:lnTo>
                <a:lnTo>
                  <a:pt x="11872666" y="1798708"/>
                </a:lnTo>
                <a:lnTo>
                  <a:pt x="11794249" y="1726047"/>
                </a:lnTo>
                <a:lnTo>
                  <a:pt x="11791983" y="1729572"/>
                </a:lnTo>
                <a:lnTo>
                  <a:pt x="11794023" y="1725776"/>
                </a:lnTo>
                <a:lnTo>
                  <a:pt x="11768639" y="1702189"/>
                </a:lnTo>
                <a:close/>
                <a:moveTo>
                  <a:pt x="11874705" y="1483123"/>
                </a:moveTo>
                <a:lnTo>
                  <a:pt x="11979412" y="1580184"/>
                </a:lnTo>
                <a:lnTo>
                  <a:pt x="11874479" y="1675619"/>
                </a:lnTo>
                <a:lnTo>
                  <a:pt x="11842523" y="1646067"/>
                </a:lnTo>
                <a:lnTo>
                  <a:pt x="11769772" y="1578558"/>
                </a:lnTo>
                <a:close/>
                <a:moveTo>
                  <a:pt x="11766146" y="1258907"/>
                </a:moveTo>
                <a:lnTo>
                  <a:pt x="11870853" y="1355968"/>
                </a:lnTo>
                <a:lnTo>
                  <a:pt x="11765920" y="1451673"/>
                </a:lnTo>
                <a:lnTo>
                  <a:pt x="11661213" y="1354341"/>
                </a:lnTo>
                <a:lnTo>
                  <a:pt x="11763200" y="1261618"/>
                </a:lnTo>
                <a:close/>
                <a:moveTo>
                  <a:pt x="11661213" y="913228"/>
                </a:moveTo>
                <a:lnTo>
                  <a:pt x="11728298" y="975315"/>
                </a:lnTo>
                <a:lnTo>
                  <a:pt x="11730338" y="971519"/>
                </a:lnTo>
                <a:lnTo>
                  <a:pt x="11728525" y="975586"/>
                </a:lnTo>
                <a:lnTo>
                  <a:pt x="11765240" y="1009747"/>
                </a:lnTo>
                <a:lnTo>
                  <a:pt x="11765240" y="1128769"/>
                </a:lnTo>
                <a:lnTo>
                  <a:pt x="11688410" y="1057464"/>
                </a:lnTo>
                <a:lnTo>
                  <a:pt x="11686370" y="1061260"/>
                </a:lnTo>
                <a:lnTo>
                  <a:pt x="11688183" y="1057193"/>
                </a:lnTo>
                <a:lnTo>
                  <a:pt x="11661213" y="1032250"/>
                </a:lnTo>
                <a:close/>
                <a:moveTo>
                  <a:pt x="11876065" y="590053"/>
                </a:moveTo>
                <a:lnTo>
                  <a:pt x="11979412" y="686029"/>
                </a:lnTo>
                <a:lnTo>
                  <a:pt x="11874479" y="781464"/>
                </a:lnTo>
                <a:lnTo>
                  <a:pt x="11839350" y="748929"/>
                </a:lnTo>
                <a:lnTo>
                  <a:pt x="11837537" y="752725"/>
                </a:lnTo>
                <a:lnTo>
                  <a:pt x="11872666" y="785259"/>
                </a:lnTo>
                <a:lnTo>
                  <a:pt x="11872666" y="904552"/>
                </a:lnTo>
                <a:lnTo>
                  <a:pt x="11797422" y="834603"/>
                </a:lnTo>
                <a:lnTo>
                  <a:pt x="11795383" y="838941"/>
                </a:lnTo>
                <a:lnTo>
                  <a:pt x="11871986" y="910246"/>
                </a:lnTo>
                <a:lnTo>
                  <a:pt x="11767053" y="1005680"/>
                </a:lnTo>
                <a:lnTo>
                  <a:pt x="11730338" y="971519"/>
                </a:lnTo>
                <a:lnTo>
                  <a:pt x="11662573" y="908619"/>
                </a:lnTo>
                <a:lnTo>
                  <a:pt x="11767506" y="813185"/>
                </a:lnTo>
                <a:lnTo>
                  <a:pt x="11795156" y="838941"/>
                </a:lnTo>
                <a:lnTo>
                  <a:pt x="11797196" y="834603"/>
                </a:lnTo>
                <a:lnTo>
                  <a:pt x="11768639" y="808034"/>
                </a:lnTo>
                <a:lnTo>
                  <a:pt x="11768639" y="688741"/>
                </a:lnTo>
                <a:lnTo>
                  <a:pt x="11837310" y="752725"/>
                </a:lnTo>
                <a:lnTo>
                  <a:pt x="11839350" y="748658"/>
                </a:lnTo>
                <a:lnTo>
                  <a:pt x="11771132" y="685487"/>
                </a:lnTo>
                <a:close/>
                <a:moveTo>
                  <a:pt x="11661213" y="466151"/>
                </a:moveTo>
                <a:lnTo>
                  <a:pt x="11733057" y="532846"/>
                </a:lnTo>
                <a:lnTo>
                  <a:pt x="11765240" y="562669"/>
                </a:lnTo>
                <a:lnTo>
                  <a:pt x="11765240" y="681691"/>
                </a:lnTo>
                <a:lnTo>
                  <a:pt x="11687050" y="609031"/>
                </a:lnTo>
                <a:lnTo>
                  <a:pt x="11684784" y="612827"/>
                </a:lnTo>
                <a:lnTo>
                  <a:pt x="11763653" y="686029"/>
                </a:lnTo>
                <a:lnTo>
                  <a:pt x="11658721" y="781464"/>
                </a:lnTo>
                <a:lnTo>
                  <a:pt x="11609994" y="736187"/>
                </a:lnTo>
                <a:lnTo>
                  <a:pt x="11555374" y="685487"/>
                </a:lnTo>
                <a:lnTo>
                  <a:pt x="11660307" y="590053"/>
                </a:lnTo>
                <a:lnTo>
                  <a:pt x="11684557" y="612556"/>
                </a:lnTo>
                <a:lnTo>
                  <a:pt x="11686824" y="609031"/>
                </a:lnTo>
                <a:lnTo>
                  <a:pt x="11661213" y="585444"/>
                </a:lnTo>
                <a:close/>
                <a:moveTo>
                  <a:pt x="11767506" y="366107"/>
                </a:moveTo>
                <a:lnTo>
                  <a:pt x="11871986" y="463440"/>
                </a:lnTo>
                <a:lnTo>
                  <a:pt x="11767053" y="558874"/>
                </a:lnTo>
                <a:lnTo>
                  <a:pt x="11735324" y="529322"/>
                </a:lnTo>
                <a:lnTo>
                  <a:pt x="11733057" y="532846"/>
                </a:lnTo>
                <a:lnTo>
                  <a:pt x="11735097" y="529051"/>
                </a:lnTo>
                <a:lnTo>
                  <a:pt x="11662573" y="461542"/>
                </a:lnTo>
                <a:close/>
                <a:moveTo>
                  <a:pt x="11658947" y="142162"/>
                </a:moveTo>
                <a:lnTo>
                  <a:pt x="11763653" y="239223"/>
                </a:lnTo>
                <a:lnTo>
                  <a:pt x="11658721" y="334657"/>
                </a:lnTo>
                <a:lnTo>
                  <a:pt x="11554014" y="237596"/>
                </a:lnTo>
                <a:lnTo>
                  <a:pt x="11656001" y="144873"/>
                </a:lnTo>
                <a:close/>
                <a:moveTo>
                  <a:pt x="11690766" y="40330"/>
                </a:moveTo>
                <a:lnTo>
                  <a:pt x="11845185" y="40330"/>
                </a:lnTo>
                <a:lnTo>
                  <a:pt x="11840228" y="44830"/>
                </a:lnTo>
                <a:lnTo>
                  <a:pt x="11767053" y="111254"/>
                </a:lnTo>
                <a:lnTo>
                  <a:pt x="11712546" y="60579"/>
                </a:lnTo>
                <a:close/>
                <a:moveTo>
                  <a:pt x="11661213" y="40330"/>
                </a:moveTo>
                <a:lnTo>
                  <a:pt x="11684643" y="40330"/>
                </a:lnTo>
                <a:lnTo>
                  <a:pt x="11690280" y="45575"/>
                </a:lnTo>
                <a:lnTo>
                  <a:pt x="11765240" y="115321"/>
                </a:lnTo>
                <a:lnTo>
                  <a:pt x="11765240" y="234343"/>
                </a:lnTo>
                <a:lnTo>
                  <a:pt x="11661213" y="137824"/>
                </a:lnTo>
                <a:lnTo>
                  <a:pt x="11661213" y="69350"/>
                </a:lnTo>
                <a:close/>
                <a:moveTo>
                  <a:pt x="0" y="0"/>
                </a:moveTo>
                <a:lnTo>
                  <a:pt x="11657587" y="40330"/>
                </a:lnTo>
                <a:lnTo>
                  <a:pt x="11657587" y="41002"/>
                </a:lnTo>
                <a:lnTo>
                  <a:pt x="11657587" y="137824"/>
                </a:lnTo>
                <a:lnTo>
                  <a:pt x="11653055" y="141891"/>
                </a:lnTo>
                <a:lnTo>
                  <a:pt x="11656001" y="144873"/>
                </a:lnTo>
                <a:lnTo>
                  <a:pt x="11652828" y="141891"/>
                </a:lnTo>
                <a:lnTo>
                  <a:pt x="11549028" y="236512"/>
                </a:lnTo>
                <a:lnTo>
                  <a:pt x="11549028" y="243019"/>
                </a:lnTo>
                <a:lnTo>
                  <a:pt x="11552881" y="246543"/>
                </a:lnTo>
                <a:lnTo>
                  <a:pt x="11552881" y="242205"/>
                </a:lnTo>
                <a:lnTo>
                  <a:pt x="11656681" y="338724"/>
                </a:lnTo>
                <a:lnTo>
                  <a:pt x="11656681" y="457746"/>
                </a:lnTo>
                <a:lnTo>
                  <a:pt x="11552881" y="361227"/>
                </a:lnTo>
                <a:lnTo>
                  <a:pt x="11552881" y="246814"/>
                </a:lnTo>
                <a:lnTo>
                  <a:pt x="11549028" y="243290"/>
                </a:lnTo>
                <a:lnTo>
                  <a:pt x="11549028" y="363125"/>
                </a:lnTo>
                <a:lnTo>
                  <a:pt x="11441829" y="460457"/>
                </a:lnTo>
                <a:lnTo>
                  <a:pt x="11441829" y="587613"/>
                </a:lnTo>
                <a:lnTo>
                  <a:pt x="11544269" y="682505"/>
                </a:lnTo>
                <a:lnTo>
                  <a:pt x="11544269" y="676811"/>
                </a:lnTo>
                <a:lnTo>
                  <a:pt x="11445455" y="585444"/>
                </a:lnTo>
                <a:lnTo>
                  <a:pt x="11445455" y="466151"/>
                </a:lnTo>
                <a:lnTo>
                  <a:pt x="11544269" y="557789"/>
                </a:lnTo>
                <a:lnTo>
                  <a:pt x="11544269" y="552096"/>
                </a:lnTo>
                <a:lnTo>
                  <a:pt x="11446815" y="461542"/>
                </a:lnTo>
                <a:lnTo>
                  <a:pt x="11551748" y="366107"/>
                </a:lnTo>
                <a:lnTo>
                  <a:pt x="11656454" y="463440"/>
                </a:lnTo>
                <a:lnTo>
                  <a:pt x="11551521" y="558874"/>
                </a:lnTo>
                <a:lnTo>
                  <a:pt x="11544495" y="552367"/>
                </a:lnTo>
                <a:lnTo>
                  <a:pt x="11544495" y="558061"/>
                </a:lnTo>
                <a:lnTo>
                  <a:pt x="11549482" y="562669"/>
                </a:lnTo>
                <a:lnTo>
                  <a:pt x="11549482" y="681691"/>
                </a:lnTo>
                <a:lnTo>
                  <a:pt x="11544495" y="677083"/>
                </a:lnTo>
                <a:lnTo>
                  <a:pt x="11544495" y="682776"/>
                </a:lnTo>
                <a:lnTo>
                  <a:pt x="11549028" y="687114"/>
                </a:lnTo>
                <a:lnTo>
                  <a:pt x="11549028" y="748116"/>
                </a:lnTo>
                <a:lnTo>
                  <a:pt x="11552881" y="748658"/>
                </a:lnTo>
                <a:lnTo>
                  <a:pt x="11552881" y="688741"/>
                </a:lnTo>
                <a:lnTo>
                  <a:pt x="11607727" y="739711"/>
                </a:lnTo>
                <a:lnTo>
                  <a:pt x="11609994" y="736187"/>
                </a:lnTo>
                <a:lnTo>
                  <a:pt x="11607727" y="739982"/>
                </a:lnTo>
                <a:lnTo>
                  <a:pt x="11656681" y="785259"/>
                </a:lnTo>
                <a:lnTo>
                  <a:pt x="11656681" y="904552"/>
                </a:lnTo>
                <a:lnTo>
                  <a:pt x="11552881" y="808034"/>
                </a:lnTo>
                <a:lnTo>
                  <a:pt x="11552881" y="748929"/>
                </a:lnTo>
                <a:lnTo>
                  <a:pt x="11549028" y="748387"/>
                </a:lnTo>
                <a:lnTo>
                  <a:pt x="11549028" y="809931"/>
                </a:lnTo>
                <a:lnTo>
                  <a:pt x="11479451" y="873102"/>
                </a:lnTo>
                <a:lnTo>
                  <a:pt x="11483304" y="875271"/>
                </a:lnTo>
                <a:lnTo>
                  <a:pt x="11551748" y="813185"/>
                </a:lnTo>
                <a:lnTo>
                  <a:pt x="11656454" y="910246"/>
                </a:lnTo>
                <a:lnTo>
                  <a:pt x="11551521" y="1005680"/>
                </a:lnTo>
                <a:lnTo>
                  <a:pt x="11446815" y="908619"/>
                </a:lnTo>
                <a:lnTo>
                  <a:pt x="11483077" y="875543"/>
                </a:lnTo>
                <a:lnTo>
                  <a:pt x="11479224" y="873374"/>
                </a:lnTo>
                <a:lnTo>
                  <a:pt x="11441829" y="907535"/>
                </a:lnTo>
                <a:lnTo>
                  <a:pt x="11441829" y="993751"/>
                </a:lnTo>
                <a:lnTo>
                  <a:pt x="11445455" y="995649"/>
                </a:lnTo>
                <a:lnTo>
                  <a:pt x="11445455" y="913228"/>
                </a:lnTo>
                <a:lnTo>
                  <a:pt x="11549482" y="1009747"/>
                </a:lnTo>
                <a:lnTo>
                  <a:pt x="11549482" y="1128769"/>
                </a:lnTo>
                <a:lnTo>
                  <a:pt x="11445455" y="1032250"/>
                </a:lnTo>
                <a:lnTo>
                  <a:pt x="11445455" y="995920"/>
                </a:lnTo>
                <a:lnTo>
                  <a:pt x="11441829" y="994022"/>
                </a:lnTo>
                <a:lnTo>
                  <a:pt x="11441829" y="1034419"/>
                </a:lnTo>
                <a:lnTo>
                  <a:pt x="11551295" y="1136089"/>
                </a:lnTo>
                <a:lnTo>
                  <a:pt x="11660307" y="1037130"/>
                </a:lnTo>
                <a:lnTo>
                  <a:pt x="11686370" y="1061260"/>
                </a:lnTo>
                <a:lnTo>
                  <a:pt x="11764787" y="1133920"/>
                </a:lnTo>
                <a:lnTo>
                  <a:pt x="11764787" y="1250231"/>
                </a:lnTo>
                <a:lnTo>
                  <a:pt x="11768639" y="1250231"/>
                </a:lnTo>
                <a:lnTo>
                  <a:pt x="11768639" y="1243724"/>
                </a:lnTo>
                <a:lnTo>
                  <a:pt x="11768639" y="1135818"/>
                </a:lnTo>
                <a:lnTo>
                  <a:pt x="11872666" y="1232337"/>
                </a:lnTo>
                <a:lnTo>
                  <a:pt x="11872666" y="1242097"/>
                </a:lnTo>
                <a:lnTo>
                  <a:pt x="11872666" y="1351088"/>
                </a:lnTo>
                <a:lnTo>
                  <a:pt x="11768639" y="1254840"/>
                </a:lnTo>
                <a:lnTo>
                  <a:pt x="11768639" y="1250502"/>
                </a:lnTo>
                <a:lnTo>
                  <a:pt x="11764787" y="1250502"/>
                </a:lnTo>
                <a:lnTo>
                  <a:pt x="11764787" y="1254569"/>
                </a:lnTo>
                <a:lnTo>
                  <a:pt x="11760254" y="1258636"/>
                </a:lnTo>
                <a:lnTo>
                  <a:pt x="11763200" y="1261618"/>
                </a:lnTo>
                <a:lnTo>
                  <a:pt x="11760027" y="1258907"/>
                </a:lnTo>
                <a:lnTo>
                  <a:pt x="11656227" y="1353257"/>
                </a:lnTo>
                <a:lnTo>
                  <a:pt x="11656227" y="1360035"/>
                </a:lnTo>
                <a:lnTo>
                  <a:pt x="11660080" y="1363559"/>
                </a:lnTo>
                <a:lnTo>
                  <a:pt x="11660080" y="1358950"/>
                </a:lnTo>
                <a:lnTo>
                  <a:pt x="11764107" y="1455469"/>
                </a:lnTo>
                <a:lnTo>
                  <a:pt x="11764107" y="1574491"/>
                </a:lnTo>
                <a:lnTo>
                  <a:pt x="11660080" y="1478243"/>
                </a:lnTo>
                <a:lnTo>
                  <a:pt x="11660080" y="1363830"/>
                </a:lnTo>
                <a:lnTo>
                  <a:pt x="11656227" y="1360306"/>
                </a:lnTo>
                <a:lnTo>
                  <a:pt x="11656227" y="1479870"/>
                </a:lnTo>
                <a:lnTo>
                  <a:pt x="11549028" y="1577473"/>
                </a:lnTo>
                <a:lnTo>
                  <a:pt x="11549028" y="1704357"/>
                </a:lnTo>
                <a:lnTo>
                  <a:pt x="11651468" y="1799521"/>
                </a:lnTo>
                <a:lnTo>
                  <a:pt x="11651468" y="1793827"/>
                </a:lnTo>
                <a:lnTo>
                  <a:pt x="11552881" y="1702189"/>
                </a:lnTo>
                <a:lnTo>
                  <a:pt x="11552881" y="1583167"/>
                </a:lnTo>
                <a:lnTo>
                  <a:pt x="11651468" y="1674535"/>
                </a:lnTo>
                <a:lnTo>
                  <a:pt x="11651468" y="1669112"/>
                </a:lnTo>
                <a:lnTo>
                  <a:pt x="11554014" y="1578558"/>
                </a:lnTo>
                <a:lnTo>
                  <a:pt x="11658947" y="1483123"/>
                </a:lnTo>
                <a:lnTo>
                  <a:pt x="11763653" y="1580184"/>
                </a:lnTo>
                <a:lnTo>
                  <a:pt x="11658721" y="1675619"/>
                </a:lnTo>
                <a:lnTo>
                  <a:pt x="11651695" y="1669112"/>
                </a:lnTo>
                <a:lnTo>
                  <a:pt x="11651695" y="1674805"/>
                </a:lnTo>
                <a:lnTo>
                  <a:pt x="11656907" y="1679686"/>
                </a:lnTo>
                <a:lnTo>
                  <a:pt x="11656907" y="1798708"/>
                </a:lnTo>
                <a:lnTo>
                  <a:pt x="11651695" y="1793827"/>
                </a:lnTo>
                <a:lnTo>
                  <a:pt x="11651695" y="1799521"/>
                </a:lnTo>
                <a:lnTo>
                  <a:pt x="11656227" y="1803859"/>
                </a:lnTo>
                <a:lnTo>
                  <a:pt x="11656227" y="1864861"/>
                </a:lnTo>
                <a:lnTo>
                  <a:pt x="11660080" y="1865674"/>
                </a:lnTo>
                <a:lnTo>
                  <a:pt x="11660080" y="1805757"/>
                </a:lnTo>
                <a:lnTo>
                  <a:pt x="11714927" y="1856727"/>
                </a:lnTo>
                <a:lnTo>
                  <a:pt x="11717193" y="1852932"/>
                </a:lnTo>
                <a:lnTo>
                  <a:pt x="11662573" y="1802503"/>
                </a:lnTo>
                <a:lnTo>
                  <a:pt x="11767506" y="1707069"/>
                </a:lnTo>
                <a:lnTo>
                  <a:pt x="11791983" y="1729572"/>
                </a:lnTo>
                <a:lnTo>
                  <a:pt x="11870853" y="1802775"/>
                </a:lnTo>
                <a:lnTo>
                  <a:pt x="11765920" y="1898209"/>
                </a:lnTo>
                <a:lnTo>
                  <a:pt x="11717193" y="1853203"/>
                </a:lnTo>
                <a:lnTo>
                  <a:pt x="11715153" y="1856727"/>
                </a:lnTo>
                <a:lnTo>
                  <a:pt x="11764107" y="1902276"/>
                </a:lnTo>
                <a:lnTo>
                  <a:pt x="11764107" y="2021298"/>
                </a:lnTo>
                <a:lnTo>
                  <a:pt x="11660080" y="1924778"/>
                </a:lnTo>
                <a:lnTo>
                  <a:pt x="11660080" y="1865945"/>
                </a:lnTo>
                <a:lnTo>
                  <a:pt x="11656227" y="1865132"/>
                </a:lnTo>
                <a:lnTo>
                  <a:pt x="11656227" y="1926948"/>
                </a:lnTo>
                <a:lnTo>
                  <a:pt x="11586650" y="1990119"/>
                </a:lnTo>
                <a:lnTo>
                  <a:pt x="11549028" y="2024280"/>
                </a:lnTo>
                <a:lnTo>
                  <a:pt x="11549028" y="2110496"/>
                </a:lnTo>
                <a:lnTo>
                  <a:pt x="11552881" y="2112394"/>
                </a:lnTo>
                <a:lnTo>
                  <a:pt x="11552881" y="2029973"/>
                </a:lnTo>
                <a:lnTo>
                  <a:pt x="11656907" y="2126492"/>
                </a:lnTo>
                <a:lnTo>
                  <a:pt x="11656907" y="2245514"/>
                </a:lnTo>
                <a:lnTo>
                  <a:pt x="11552881" y="2149266"/>
                </a:lnTo>
                <a:lnTo>
                  <a:pt x="11552881" y="2112665"/>
                </a:lnTo>
                <a:lnTo>
                  <a:pt x="11549028" y="2110767"/>
                </a:lnTo>
                <a:lnTo>
                  <a:pt x="11549028" y="2151435"/>
                </a:lnTo>
                <a:lnTo>
                  <a:pt x="11658721" y="2253105"/>
                </a:lnTo>
                <a:lnTo>
                  <a:pt x="11767506" y="2153875"/>
                </a:lnTo>
                <a:lnTo>
                  <a:pt x="11793569" y="2178005"/>
                </a:lnTo>
                <a:lnTo>
                  <a:pt x="11795609" y="2174210"/>
                </a:lnTo>
                <a:lnTo>
                  <a:pt x="11793796" y="2178276"/>
                </a:lnTo>
                <a:lnTo>
                  <a:pt x="11871986" y="2250937"/>
                </a:lnTo>
                <a:lnTo>
                  <a:pt x="11871986" y="2372941"/>
                </a:lnTo>
                <a:lnTo>
                  <a:pt x="11853628" y="2389640"/>
                </a:lnTo>
                <a:lnTo>
                  <a:pt x="11844194" y="2398222"/>
                </a:lnTo>
                <a:lnTo>
                  <a:pt x="0" y="240828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288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28-31 Oct. 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Meeting ATF, Vienna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9DA4377E-E879-7766-B5D1-D1A5E41F4C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4036"/>
            <a:ext cx="11691803" cy="2356755"/>
          </a:xfrm>
          <a:custGeom>
            <a:avLst/>
            <a:gdLst>
              <a:gd name="connsiteX0" fmla="*/ 205830 w 11691803"/>
              <a:gd name="connsiteY0" fmla="*/ 2325379 h 2356755"/>
              <a:gd name="connsiteX1" fmla="*/ 227189 w 11691803"/>
              <a:gd name="connsiteY1" fmla="*/ 2345014 h 2356755"/>
              <a:gd name="connsiteX2" fmla="*/ 229280 w 11691803"/>
              <a:gd name="connsiteY2" fmla="*/ 2346937 h 2356755"/>
              <a:gd name="connsiteX3" fmla="*/ 182828 w 11691803"/>
              <a:gd name="connsiteY3" fmla="*/ 2346937 h 2356755"/>
              <a:gd name="connsiteX4" fmla="*/ 183180 w 11691803"/>
              <a:gd name="connsiteY4" fmla="*/ 2346606 h 2356755"/>
              <a:gd name="connsiteX5" fmla="*/ 204511 w 11691803"/>
              <a:gd name="connsiteY5" fmla="*/ 2204386 h 2356755"/>
              <a:gd name="connsiteX6" fmla="*/ 204511 w 11691803"/>
              <a:gd name="connsiteY6" fmla="*/ 2320869 h 2356755"/>
              <a:gd name="connsiteX7" fmla="*/ 178342 w 11691803"/>
              <a:gd name="connsiteY7" fmla="*/ 2345280 h 2356755"/>
              <a:gd name="connsiteX8" fmla="*/ 183180 w 11691803"/>
              <a:gd name="connsiteY8" fmla="*/ 2346606 h 2356755"/>
              <a:gd name="connsiteX9" fmla="*/ 178122 w 11691803"/>
              <a:gd name="connsiteY9" fmla="*/ 2345545 h 2356755"/>
              <a:gd name="connsiteX10" fmla="*/ 176635 w 11691803"/>
              <a:gd name="connsiteY10" fmla="*/ 2346937 h 2356755"/>
              <a:gd name="connsiteX11" fmla="*/ 103575 w 11691803"/>
              <a:gd name="connsiteY11" fmla="*/ 2346937 h 2356755"/>
              <a:gd name="connsiteX12" fmla="*/ 103575 w 11691803"/>
              <a:gd name="connsiteY12" fmla="*/ 2327284 h 2356755"/>
              <a:gd name="connsiteX13" fmla="*/ 103575 w 11691803"/>
              <a:gd name="connsiteY13" fmla="*/ 2298846 h 2356755"/>
              <a:gd name="connsiteX14" fmla="*/ 308525 w 11691803"/>
              <a:gd name="connsiteY14" fmla="*/ 1986544 h 2356755"/>
              <a:gd name="connsiteX15" fmla="*/ 308525 w 11691803"/>
              <a:gd name="connsiteY15" fmla="*/ 2103293 h 2356755"/>
              <a:gd name="connsiteX16" fmla="*/ 282357 w 11691803"/>
              <a:gd name="connsiteY16" fmla="*/ 2127704 h 2356755"/>
              <a:gd name="connsiteX17" fmla="*/ 207589 w 11691803"/>
              <a:gd name="connsiteY17" fmla="*/ 2197487 h 2356755"/>
              <a:gd name="connsiteX18" fmla="*/ 207589 w 11691803"/>
              <a:gd name="connsiteY18" fmla="*/ 2081004 h 2356755"/>
              <a:gd name="connsiteX19" fmla="*/ 243434 w 11691803"/>
              <a:gd name="connsiteY19" fmla="*/ 2047572 h 2356755"/>
              <a:gd name="connsiteX20" fmla="*/ 414959 w 11691803"/>
              <a:gd name="connsiteY20" fmla="*/ 1888635 h 2356755"/>
              <a:gd name="connsiteX21" fmla="*/ 481370 w 11691803"/>
              <a:gd name="connsiteY21" fmla="*/ 1949662 h 2356755"/>
              <a:gd name="connsiteX22" fmla="*/ 516774 w 11691803"/>
              <a:gd name="connsiteY22" fmla="*/ 1982034 h 2356755"/>
              <a:gd name="connsiteX23" fmla="*/ 415179 w 11691803"/>
              <a:gd name="connsiteY23" fmla="*/ 2077290 h 2356755"/>
              <a:gd name="connsiteX24" fmla="*/ 313363 w 11691803"/>
              <a:gd name="connsiteY24" fmla="*/ 1983891 h 2356755"/>
              <a:gd name="connsiteX25" fmla="*/ 100276 w 11691803"/>
              <a:gd name="connsiteY25" fmla="*/ 1670528 h 2356755"/>
              <a:gd name="connsiteX26" fmla="*/ 202092 w 11691803"/>
              <a:gd name="connsiteY26" fmla="*/ 1763927 h 2356755"/>
              <a:gd name="connsiteX27" fmla="*/ 135901 w 11691803"/>
              <a:gd name="connsiteY27" fmla="*/ 1825750 h 2356755"/>
              <a:gd name="connsiteX28" fmla="*/ 137660 w 11691803"/>
              <a:gd name="connsiteY28" fmla="*/ 1829465 h 2356755"/>
              <a:gd name="connsiteX29" fmla="*/ 204511 w 11691803"/>
              <a:gd name="connsiteY29" fmla="*/ 1767111 h 2356755"/>
              <a:gd name="connsiteX30" fmla="*/ 204511 w 11691803"/>
              <a:gd name="connsiteY30" fmla="*/ 1883594 h 2356755"/>
              <a:gd name="connsiteX31" fmla="*/ 176583 w 11691803"/>
              <a:gd name="connsiteY31" fmla="*/ 1909597 h 2356755"/>
              <a:gd name="connsiteX32" fmla="*/ 178782 w 11691803"/>
              <a:gd name="connsiteY32" fmla="*/ 1913842 h 2356755"/>
              <a:gd name="connsiteX33" fmla="*/ 205610 w 11691803"/>
              <a:gd name="connsiteY33" fmla="*/ 1888635 h 2356755"/>
              <a:gd name="connsiteX34" fmla="*/ 307426 w 11691803"/>
              <a:gd name="connsiteY34" fmla="*/ 1982034 h 2356755"/>
              <a:gd name="connsiteX35" fmla="*/ 241675 w 11691803"/>
              <a:gd name="connsiteY35" fmla="*/ 2043592 h 2356755"/>
              <a:gd name="connsiteX36" fmla="*/ 243434 w 11691803"/>
              <a:gd name="connsiteY36" fmla="*/ 2047572 h 2356755"/>
              <a:gd name="connsiteX37" fmla="*/ 241455 w 11691803"/>
              <a:gd name="connsiteY37" fmla="*/ 2043857 h 2356755"/>
              <a:gd name="connsiteX38" fmla="*/ 205830 w 11691803"/>
              <a:gd name="connsiteY38" fmla="*/ 2077290 h 2356755"/>
              <a:gd name="connsiteX39" fmla="*/ 104015 w 11691803"/>
              <a:gd name="connsiteY39" fmla="*/ 1983891 h 2356755"/>
              <a:gd name="connsiteX40" fmla="*/ 178562 w 11691803"/>
              <a:gd name="connsiteY40" fmla="*/ 1914107 h 2356755"/>
              <a:gd name="connsiteX41" fmla="*/ 176583 w 11691803"/>
              <a:gd name="connsiteY41" fmla="*/ 1909862 h 2356755"/>
              <a:gd name="connsiteX42" fmla="*/ 103575 w 11691803"/>
              <a:gd name="connsiteY42" fmla="*/ 1978054 h 2356755"/>
              <a:gd name="connsiteX43" fmla="*/ 103575 w 11691803"/>
              <a:gd name="connsiteY43" fmla="*/ 1861571 h 2356755"/>
              <a:gd name="connsiteX44" fmla="*/ 137660 w 11691803"/>
              <a:gd name="connsiteY44" fmla="*/ 1829730 h 2356755"/>
              <a:gd name="connsiteX45" fmla="*/ 135681 w 11691803"/>
              <a:gd name="connsiteY45" fmla="*/ 1825750 h 2356755"/>
              <a:gd name="connsiteX46" fmla="*/ 101816 w 11691803"/>
              <a:gd name="connsiteY46" fmla="*/ 1857591 h 2356755"/>
              <a:gd name="connsiteX47" fmla="*/ 0 w 11691803"/>
              <a:gd name="connsiteY47" fmla="*/ 1764192 h 2356755"/>
              <a:gd name="connsiteX48" fmla="*/ 308525 w 11691803"/>
              <a:gd name="connsiteY48" fmla="*/ 1549269 h 2356755"/>
              <a:gd name="connsiteX49" fmla="*/ 308525 w 11691803"/>
              <a:gd name="connsiteY49" fmla="*/ 1665752 h 2356755"/>
              <a:gd name="connsiteX50" fmla="*/ 283896 w 11691803"/>
              <a:gd name="connsiteY50" fmla="*/ 1688836 h 2356755"/>
              <a:gd name="connsiteX51" fmla="*/ 285875 w 11691803"/>
              <a:gd name="connsiteY51" fmla="*/ 1692551 h 2356755"/>
              <a:gd name="connsiteX52" fmla="*/ 283676 w 11691803"/>
              <a:gd name="connsiteY52" fmla="*/ 1689102 h 2356755"/>
              <a:gd name="connsiteX53" fmla="*/ 207589 w 11691803"/>
              <a:gd name="connsiteY53" fmla="*/ 1760212 h 2356755"/>
              <a:gd name="connsiteX54" fmla="*/ 207589 w 11691803"/>
              <a:gd name="connsiteY54" fmla="*/ 1643729 h 2356755"/>
              <a:gd name="connsiteX55" fmla="*/ 238816 w 11691803"/>
              <a:gd name="connsiteY55" fmla="*/ 1614277 h 2356755"/>
              <a:gd name="connsiteX56" fmla="*/ 236837 w 11691803"/>
              <a:gd name="connsiteY56" fmla="*/ 1610828 h 2356755"/>
              <a:gd name="connsiteX57" fmla="*/ 239036 w 11691803"/>
              <a:gd name="connsiteY57" fmla="*/ 1614277 h 2356755"/>
              <a:gd name="connsiteX58" fmla="*/ 205610 w 11691803"/>
              <a:gd name="connsiteY58" fmla="*/ 1451360 h 2356755"/>
              <a:gd name="connsiteX59" fmla="*/ 307426 w 11691803"/>
              <a:gd name="connsiteY59" fmla="*/ 1544759 h 2356755"/>
              <a:gd name="connsiteX60" fmla="*/ 236837 w 11691803"/>
              <a:gd name="connsiteY60" fmla="*/ 1610828 h 2356755"/>
              <a:gd name="connsiteX61" fmla="*/ 205830 w 11691803"/>
              <a:gd name="connsiteY61" fmla="*/ 1639749 h 2356755"/>
              <a:gd name="connsiteX62" fmla="*/ 104015 w 11691803"/>
              <a:gd name="connsiteY62" fmla="*/ 1546351 h 2356755"/>
              <a:gd name="connsiteX63" fmla="*/ 310944 w 11691803"/>
              <a:gd name="connsiteY63" fmla="*/ 1231926 h 2356755"/>
              <a:gd name="connsiteX64" fmla="*/ 313803 w 11691803"/>
              <a:gd name="connsiteY64" fmla="*/ 1234580 h 2356755"/>
              <a:gd name="connsiteX65" fmla="*/ 412760 w 11691803"/>
              <a:gd name="connsiteY65" fmla="*/ 1325325 h 2356755"/>
              <a:gd name="connsiteX66" fmla="*/ 311164 w 11691803"/>
              <a:gd name="connsiteY66" fmla="*/ 1420581 h 2356755"/>
              <a:gd name="connsiteX67" fmla="*/ 209349 w 11691803"/>
              <a:gd name="connsiteY67" fmla="*/ 1326917 h 2356755"/>
              <a:gd name="connsiteX68" fmla="*/ 412760 w 11691803"/>
              <a:gd name="connsiteY68" fmla="*/ 893622 h 2356755"/>
              <a:gd name="connsiteX69" fmla="*/ 412760 w 11691803"/>
              <a:gd name="connsiteY69" fmla="*/ 1010105 h 2356755"/>
              <a:gd name="connsiteX70" fmla="*/ 386591 w 11691803"/>
              <a:gd name="connsiteY70" fmla="*/ 1034516 h 2356755"/>
              <a:gd name="connsiteX71" fmla="*/ 388351 w 11691803"/>
              <a:gd name="connsiteY71" fmla="*/ 1038496 h 2356755"/>
              <a:gd name="connsiteX72" fmla="*/ 386371 w 11691803"/>
              <a:gd name="connsiteY72" fmla="*/ 1034781 h 2356755"/>
              <a:gd name="connsiteX73" fmla="*/ 311824 w 11691803"/>
              <a:gd name="connsiteY73" fmla="*/ 1104565 h 2356755"/>
              <a:gd name="connsiteX74" fmla="*/ 311824 w 11691803"/>
              <a:gd name="connsiteY74" fmla="*/ 988082 h 2356755"/>
              <a:gd name="connsiteX75" fmla="*/ 347448 w 11691803"/>
              <a:gd name="connsiteY75" fmla="*/ 954650 h 2356755"/>
              <a:gd name="connsiteX76" fmla="*/ 345689 w 11691803"/>
              <a:gd name="connsiteY76" fmla="*/ 950669 h 2356755"/>
              <a:gd name="connsiteX77" fmla="*/ 347668 w 11691803"/>
              <a:gd name="connsiteY77" fmla="*/ 954384 h 2356755"/>
              <a:gd name="connsiteX78" fmla="*/ 204291 w 11691803"/>
              <a:gd name="connsiteY78" fmla="*/ 577340 h 2356755"/>
              <a:gd name="connsiteX79" fmla="*/ 306106 w 11691803"/>
              <a:gd name="connsiteY79" fmla="*/ 670739 h 2356755"/>
              <a:gd name="connsiteX80" fmla="*/ 239915 w 11691803"/>
              <a:gd name="connsiteY80" fmla="*/ 732563 h 2356755"/>
              <a:gd name="connsiteX81" fmla="*/ 241895 w 11691803"/>
              <a:gd name="connsiteY81" fmla="*/ 736542 h 2356755"/>
              <a:gd name="connsiteX82" fmla="*/ 308525 w 11691803"/>
              <a:gd name="connsiteY82" fmla="*/ 673923 h 2356755"/>
              <a:gd name="connsiteX83" fmla="*/ 308525 w 11691803"/>
              <a:gd name="connsiteY83" fmla="*/ 790671 h 2356755"/>
              <a:gd name="connsiteX84" fmla="*/ 280818 w 11691803"/>
              <a:gd name="connsiteY84" fmla="*/ 816674 h 2356755"/>
              <a:gd name="connsiteX85" fmla="*/ 282797 w 11691803"/>
              <a:gd name="connsiteY85" fmla="*/ 820920 h 2356755"/>
              <a:gd name="connsiteX86" fmla="*/ 309625 w 11691803"/>
              <a:gd name="connsiteY86" fmla="*/ 795713 h 2356755"/>
              <a:gd name="connsiteX87" fmla="*/ 411440 w 11691803"/>
              <a:gd name="connsiteY87" fmla="*/ 889111 h 2356755"/>
              <a:gd name="connsiteX88" fmla="*/ 345689 w 11691803"/>
              <a:gd name="connsiteY88" fmla="*/ 950669 h 2356755"/>
              <a:gd name="connsiteX89" fmla="*/ 310065 w 11691803"/>
              <a:gd name="connsiteY89" fmla="*/ 984102 h 2356755"/>
              <a:gd name="connsiteX90" fmla="*/ 208249 w 11691803"/>
              <a:gd name="connsiteY90" fmla="*/ 890703 h 2356755"/>
              <a:gd name="connsiteX91" fmla="*/ 282577 w 11691803"/>
              <a:gd name="connsiteY91" fmla="*/ 820920 h 2356755"/>
              <a:gd name="connsiteX92" fmla="*/ 280597 w 11691803"/>
              <a:gd name="connsiteY92" fmla="*/ 816674 h 2356755"/>
              <a:gd name="connsiteX93" fmla="*/ 207589 w 11691803"/>
              <a:gd name="connsiteY93" fmla="*/ 885131 h 2356755"/>
              <a:gd name="connsiteX94" fmla="*/ 207589 w 11691803"/>
              <a:gd name="connsiteY94" fmla="*/ 768383 h 2356755"/>
              <a:gd name="connsiteX95" fmla="*/ 241675 w 11691803"/>
              <a:gd name="connsiteY95" fmla="*/ 736542 h 2356755"/>
              <a:gd name="connsiteX96" fmla="*/ 239915 w 11691803"/>
              <a:gd name="connsiteY96" fmla="*/ 732828 h 2356755"/>
              <a:gd name="connsiteX97" fmla="*/ 205830 w 11691803"/>
              <a:gd name="connsiteY97" fmla="*/ 764668 h 2356755"/>
              <a:gd name="connsiteX98" fmla="*/ 104015 w 11691803"/>
              <a:gd name="connsiteY98" fmla="*/ 671270 h 2356755"/>
              <a:gd name="connsiteX99" fmla="*/ 412760 w 11691803"/>
              <a:gd name="connsiteY99" fmla="*/ 456082 h 2356755"/>
              <a:gd name="connsiteX100" fmla="*/ 412760 w 11691803"/>
              <a:gd name="connsiteY100" fmla="*/ 572830 h 2356755"/>
              <a:gd name="connsiteX101" fmla="*/ 387911 w 11691803"/>
              <a:gd name="connsiteY101" fmla="*/ 595914 h 2356755"/>
              <a:gd name="connsiteX102" fmla="*/ 390110 w 11691803"/>
              <a:gd name="connsiteY102" fmla="*/ 599364 h 2356755"/>
              <a:gd name="connsiteX103" fmla="*/ 413639 w 11691803"/>
              <a:gd name="connsiteY103" fmla="*/ 577340 h 2356755"/>
              <a:gd name="connsiteX104" fmla="*/ 515455 w 11691803"/>
              <a:gd name="connsiteY104" fmla="*/ 670739 h 2356755"/>
              <a:gd name="connsiteX105" fmla="*/ 462458 w 11691803"/>
              <a:gd name="connsiteY105" fmla="*/ 720357 h 2356755"/>
              <a:gd name="connsiteX106" fmla="*/ 415179 w 11691803"/>
              <a:gd name="connsiteY106" fmla="*/ 764668 h 2356755"/>
              <a:gd name="connsiteX107" fmla="*/ 313363 w 11691803"/>
              <a:gd name="connsiteY107" fmla="*/ 671270 h 2356755"/>
              <a:gd name="connsiteX108" fmla="*/ 389890 w 11691803"/>
              <a:gd name="connsiteY108" fmla="*/ 599629 h 2356755"/>
              <a:gd name="connsiteX109" fmla="*/ 387691 w 11691803"/>
              <a:gd name="connsiteY109" fmla="*/ 595914 h 2356755"/>
              <a:gd name="connsiteX110" fmla="*/ 311824 w 11691803"/>
              <a:gd name="connsiteY110" fmla="*/ 667024 h 2356755"/>
              <a:gd name="connsiteX111" fmla="*/ 311824 w 11691803"/>
              <a:gd name="connsiteY111" fmla="*/ 550541 h 2356755"/>
              <a:gd name="connsiteX112" fmla="*/ 343050 w 11691803"/>
              <a:gd name="connsiteY112" fmla="*/ 521355 h 2356755"/>
              <a:gd name="connsiteX113" fmla="*/ 309625 w 11691803"/>
              <a:gd name="connsiteY113" fmla="*/ 358172 h 2356755"/>
              <a:gd name="connsiteX114" fmla="*/ 411440 w 11691803"/>
              <a:gd name="connsiteY114" fmla="*/ 451571 h 2356755"/>
              <a:gd name="connsiteX115" fmla="*/ 341071 w 11691803"/>
              <a:gd name="connsiteY115" fmla="*/ 517640 h 2356755"/>
              <a:gd name="connsiteX116" fmla="*/ 343050 w 11691803"/>
              <a:gd name="connsiteY116" fmla="*/ 521355 h 2356755"/>
              <a:gd name="connsiteX117" fmla="*/ 340851 w 11691803"/>
              <a:gd name="connsiteY117" fmla="*/ 517905 h 2356755"/>
              <a:gd name="connsiteX118" fmla="*/ 310065 w 11691803"/>
              <a:gd name="connsiteY118" fmla="*/ 546827 h 2356755"/>
              <a:gd name="connsiteX119" fmla="*/ 208249 w 11691803"/>
              <a:gd name="connsiteY119" fmla="*/ 453428 h 2356755"/>
              <a:gd name="connsiteX120" fmla="*/ 414959 w 11691803"/>
              <a:gd name="connsiteY120" fmla="*/ 139004 h 2356755"/>
              <a:gd name="connsiteX121" fmla="*/ 417818 w 11691803"/>
              <a:gd name="connsiteY121" fmla="*/ 141657 h 2356755"/>
              <a:gd name="connsiteX122" fmla="*/ 516774 w 11691803"/>
              <a:gd name="connsiteY122" fmla="*/ 232402 h 2356755"/>
              <a:gd name="connsiteX123" fmla="*/ 415179 w 11691803"/>
              <a:gd name="connsiteY123" fmla="*/ 327393 h 2356755"/>
              <a:gd name="connsiteX124" fmla="*/ 313363 w 11691803"/>
              <a:gd name="connsiteY124" fmla="*/ 233995 h 2356755"/>
              <a:gd name="connsiteX125" fmla="*/ 390027 w 11691803"/>
              <a:gd name="connsiteY125" fmla="*/ 39345 h 2356755"/>
              <a:gd name="connsiteX126" fmla="*/ 412760 w 11691803"/>
              <a:gd name="connsiteY126" fmla="*/ 39345 h 2356755"/>
              <a:gd name="connsiteX127" fmla="*/ 412760 w 11691803"/>
              <a:gd name="connsiteY127" fmla="*/ 67745 h 2356755"/>
              <a:gd name="connsiteX128" fmla="*/ 412760 w 11691803"/>
              <a:gd name="connsiteY128" fmla="*/ 134759 h 2356755"/>
              <a:gd name="connsiteX129" fmla="*/ 311824 w 11691803"/>
              <a:gd name="connsiteY129" fmla="*/ 229219 h 2356755"/>
              <a:gd name="connsiteX130" fmla="*/ 311824 w 11691803"/>
              <a:gd name="connsiteY130" fmla="*/ 112736 h 2356755"/>
              <a:gd name="connsiteX131" fmla="*/ 384557 w 11691803"/>
              <a:gd name="connsiteY131" fmla="*/ 44478 h 2356755"/>
              <a:gd name="connsiteX132" fmla="*/ 234254 w 11691803"/>
              <a:gd name="connsiteY132" fmla="*/ 39345 h 2356755"/>
              <a:gd name="connsiteX133" fmla="*/ 384085 w 11691803"/>
              <a:gd name="connsiteY133" fmla="*/ 39345 h 2356755"/>
              <a:gd name="connsiteX134" fmla="*/ 362952 w 11691803"/>
              <a:gd name="connsiteY134" fmla="*/ 59162 h 2356755"/>
              <a:gd name="connsiteX135" fmla="*/ 310065 w 11691803"/>
              <a:gd name="connsiteY135" fmla="*/ 108755 h 2356755"/>
              <a:gd name="connsiteX136" fmla="*/ 239063 w 11691803"/>
              <a:gd name="connsiteY136" fmla="*/ 43748 h 2356755"/>
              <a:gd name="connsiteX137" fmla="*/ 11691803 w 11691803"/>
              <a:gd name="connsiteY137" fmla="*/ 0 h 2356755"/>
              <a:gd name="connsiteX138" fmla="*/ 11691803 w 11691803"/>
              <a:gd name="connsiteY138" fmla="*/ 2356755 h 2356755"/>
              <a:gd name="connsiteX139" fmla="*/ 235215 w 11691803"/>
              <a:gd name="connsiteY139" fmla="*/ 2346937 h 2356755"/>
              <a:gd name="connsiteX140" fmla="*/ 226061 w 11691803"/>
              <a:gd name="connsiteY140" fmla="*/ 2338538 h 2356755"/>
              <a:gd name="connsiteX141" fmla="*/ 208249 w 11691803"/>
              <a:gd name="connsiteY141" fmla="*/ 2322195 h 2356755"/>
              <a:gd name="connsiteX142" fmla="*/ 208249 w 11691803"/>
              <a:gd name="connsiteY142" fmla="*/ 2202794 h 2356755"/>
              <a:gd name="connsiteX143" fmla="*/ 284116 w 11691803"/>
              <a:gd name="connsiteY143" fmla="*/ 2131684 h 2356755"/>
              <a:gd name="connsiteX144" fmla="*/ 282357 w 11691803"/>
              <a:gd name="connsiteY144" fmla="*/ 2127704 h 2356755"/>
              <a:gd name="connsiteX145" fmla="*/ 284336 w 11691803"/>
              <a:gd name="connsiteY145" fmla="*/ 2131418 h 2356755"/>
              <a:gd name="connsiteX146" fmla="*/ 309625 w 11691803"/>
              <a:gd name="connsiteY146" fmla="*/ 2107803 h 2356755"/>
              <a:gd name="connsiteX147" fmla="*/ 415179 w 11691803"/>
              <a:gd name="connsiteY147" fmla="*/ 2204916 h 2356755"/>
              <a:gd name="connsiteX148" fmla="*/ 521612 w 11691803"/>
              <a:gd name="connsiteY148" fmla="*/ 2105415 h 2356755"/>
              <a:gd name="connsiteX149" fmla="*/ 521612 w 11691803"/>
              <a:gd name="connsiteY149" fmla="*/ 2065615 h 2356755"/>
              <a:gd name="connsiteX150" fmla="*/ 517874 w 11691803"/>
              <a:gd name="connsiteY150" fmla="*/ 2067472 h 2356755"/>
              <a:gd name="connsiteX151" fmla="*/ 517874 w 11691803"/>
              <a:gd name="connsiteY151" fmla="*/ 2103293 h 2356755"/>
              <a:gd name="connsiteX152" fmla="*/ 416938 w 11691803"/>
              <a:gd name="connsiteY152" fmla="*/ 2197487 h 2356755"/>
              <a:gd name="connsiteX153" fmla="*/ 416938 w 11691803"/>
              <a:gd name="connsiteY153" fmla="*/ 2081004 h 2356755"/>
              <a:gd name="connsiteX154" fmla="*/ 517874 w 11691803"/>
              <a:gd name="connsiteY154" fmla="*/ 1986544 h 2356755"/>
              <a:gd name="connsiteX155" fmla="*/ 517874 w 11691803"/>
              <a:gd name="connsiteY155" fmla="*/ 2067207 h 2356755"/>
              <a:gd name="connsiteX156" fmla="*/ 521612 w 11691803"/>
              <a:gd name="connsiteY156" fmla="*/ 2065349 h 2356755"/>
              <a:gd name="connsiteX157" fmla="*/ 521612 w 11691803"/>
              <a:gd name="connsiteY157" fmla="*/ 1980972 h 2356755"/>
              <a:gd name="connsiteX158" fmla="*/ 485108 w 11691803"/>
              <a:gd name="connsiteY158" fmla="*/ 1947540 h 2356755"/>
              <a:gd name="connsiteX159" fmla="*/ 417598 w 11691803"/>
              <a:gd name="connsiteY159" fmla="*/ 1885716 h 2356755"/>
              <a:gd name="connsiteX160" fmla="*/ 417598 w 11691803"/>
              <a:gd name="connsiteY160" fmla="*/ 1825220 h 2356755"/>
              <a:gd name="connsiteX161" fmla="*/ 413859 w 11691803"/>
              <a:gd name="connsiteY161" fmla="*/ 1826015 h 2356755"/>
              <a:gd name="connsiteX162" fmla="*/ 413859 w 11691803"/>
              <a:gd name="connsiteY162" fmla="*/ 1883594 h 2356755"/>
              <a:gd name="connsiteX163" fmla="*/ 312923 w 11691803"/>
              <a:gd name="connsiteY163" fmla="*/ 1978054 h 2356755"/>
              <a:gd name="connsiteX164" fmla="*/ 312923 w 11691803"/>
              <a:gd name="connsiteY164" fmla="*/ 1861571 h 2356755"/>
              <a:gd name="connsiteX165" fmla="*/ 360423 w 11691803"/>
              <a:gd name="connsiteY165" fmla="*/ 1816994 h 2356755"/>
              <a:gd name="connsiteX166" fmla="*/ 358443 w 11691803"/>
              <a:gd name="connsiteY166" fmla="*/ 1813545 h 2356755"/>
              <a:gd name="connsiteX167" fmla="*/ 311164 w 11691803"/>
              <a:gd name="connsiteY167" fmla="*/ 1857591 h 2356755"/>
              <a:gd name="connsiteX168" fmla="*/ 209349 w 11691803"/>
              <a:gd name="connsiteY168" fmla="*/ 1764192 h 2356755"/>
              <a:gd name="connsiteX169" fmla="*/ 285875 w 11691803"/>
              <a:gd name="connsiteY169" fmla="*/ 1692551 h 2356755"/>
              <a:gd name="connsiteX170" fmla="*/ 309625 w 11691803"/>
              <a:gd name="connsiteY170" fmla="*/ 1670528 h 2356755"/>
              <a:gd name="connsiteX171" fmla="*/ 411440 w 11691803"/>
              <a:gd name="connsiteY171" fmla="*/ 1763927 h 2356755"/>
              <a:gd name="connsiteX172" fmla="*/ 358443 w 11691803"/>
              <a:gd name="connsiteY172" fmla="*/ 1813280 h 2356755"/>
              <a:gd name="connsiteX173" fmla="*/ 360642 w 11691803"/>
              <a:gd name="connsiteY173" fmla="*/ 1816994 h 2356755"/>
              <a:gd name="connsiteX174" fmla="*/ 413859 w 11691803"/>
              <a:gd name="connsiteY174" fmla="*/ 1767111 h 2356755"/>
              <a:gd name="connsiteX175" fmla="*/ 413859 w 11691803"/>
              <a:gd name="connsiteY175" fmla="*/ 1825750 h 2356755"/>
              <a:gd name="connsiteX176" fmla="*/ 417598 w 11691803"/>
              <a:gd name="connsiteY176" fmla="*/ 1824954 h 2356755"/>
              <a:gd name="connsiteX177" fmla="*/ 417598 w 11691803"/>
              <a:gd name="connsiteY177" fmla="*/ 1765254 h 2356755"/>
              <a:gd name="connsiteX178" fmla="*/ 421996 w 11691803"/>
              <a:gd name="connsiteY178" fmla="*/ 1761008 h 2356755"/>
              <a:gd name="connsiteX179" fmla="*/ 421996 w 11691803"/>
              <a:gd name="connsiteY179" fmla="*/ 1755436 h 2356755"/>
              <a:gd name="connsiteX180" fmla="*/ 416938 w 11691803"/>
              <a:gd name="connsiteY180" fmla="*/ 1760212 h 2356755"/>
              <a:gd name="connsiteX181" fmla="*/ 416938 w 11691803"/>
              <a:gd name="connsiteY181" fmla="*/ 1643729 h 2356755"/>
              <a:gd name="connsiteX182" fmla="*/ 421996 w 11691803"/>
              <a:gd name="connsiteY182" fmla="*/ 1638953 h 2356755"/>
              <a:gd name="connsiteX183" fmla="*/ 421996 w 11691803"/>
              <a:gd name="connsiteY183" fmla="*/ 1633381 h 2356755"/>
              <a:gd name="connsiteX184" fmla="*/ 415179 w 11691803"/>
              <a:gd name="connsiteY184" fmla="*/ 1639749 h 2356755"/>
              <a:gd name="connsiteX185" fmla="*/ 313363 w 11691803"/>
              <a:gd name="connsiteY185" fmla="*/ 1546351 h 2356755"/>
              <a:gd name="connsiteX186" fmla="*/ 414959 w 11691803"/>
              <a:gd name="connsiteY186" fmla="*/ 1451360 h 2356755"/>
              <a:gd name="connsiteX187" fmla="*/ 516774 w 11691803"/>
              <a:gd name="connsiteY187" fmla="*/ 1544759 h 2356755"/>
              <a:gd name="connsiteX188" fmla="*/ 422216 w 11691803"/>
              <a:gd name="connsiteY188" fmla="*/ 1633381 h 2356755"/>
              <a:gd name="connsiteX189" fmla="*/ 422216 w 11691803"/>
              <a:gd name="connsiteY189" fmla="*/ 1638688 h 2356755"/>
              <a:gd name="connsiteX190" fmla="*/ 517874 w 11691803"/>
              <a:gd name="connsiteY190" fmla="*/ 1549269 h 2356755"/>
              <a:gd name="connsiteX191" fmla="*/ 517874 w 11691803"/>
              <a:gd name="connsiteY191" fmla="*/ 1665752 h 2356755"/>
              <a:gd name="connsiteX192" fmla="*/ 422216 w 11691803"/>
              <a:gd name="connsiteY192" fmla="*/ 1755436 h 2356755"/>
              <a:gd name="connsiteX193" fmla="*/ 422216 w 11691803"/>
              <a:gd name="connsiteY193" fmla="*/ 1761008 h 2356755"/>
              <a:gd name="connsiteX194" fmla="*/ 521612 w 11691803"/>
              <a:gd name="connsiteY194" fmla="*/ 1667875 h 2356755"/>
              <a:gd name="connsiteX195" fmla="*/ 521612 w 11691803"/>
              <a:gd name="connsiteY195" fmla="*/ 1543697 h 2356755"/>
              <a:gd name="connsiteX196" fmla="*/ 417598 w 11691803"/>
              <a:gd name="connsiteY196" fmla="*/ 1448176 h 2356755"/>
              <a:gd name="connsiteX197" fmla="*/ 417598 w 11691803"/>
              <a:gd name="connsiteY197" fmla="*/ 1331162 h 2356755"/>
              <a:gd name="connsiteX198" fmla="*/ 413859 w 11691803"/>
              <a:gd name="connsiteY198" fmla="*/ 1334612 h 2356755"/>
              <a:gd name="connsiteX199" fmla="*/ 413859 w 11691803"/>
              <a:gd name="connsiteY199" fmla="*/ 1446584 h 2356755"/>
              <a:gd name="connsiteX200" fmla="*/ 312923 w 11691803"/>
              <a:gd name="connsiteY200" fmla="*/ 1540778 h 2356755"/>
              <a:gd name="connsiteX201" fmla="*/ 312923 w 11691803"/>
              <a:gd name="connsiteY201" fmla="*/ 1424295 h 2356755"/>
              <a:gd name="connsiteX202" fmla="*/ 413859 w 11691803"/>
              <a:gd name="connsiteY202" fmla="*/ 1329836 h 2356755"/>
              <a:gd name="connsiteX203" fmla="*/ 413859 w 11691803"/>
              <a:gd name="connsiteY203" fmla="*/ 1334346 h 2356755"/>
              <a:gd name="connsiteX204" fmla="*/ 417598 w 11691803"/>
              <a:gd name="connsiteY204" fmla="*/ 1330897 h 2356755"/>
              <a:gd name="connsiteX205" fmla="*/ 417598 w 11691803"/>
              <a:gd name="connsiteY205" fmla="*/ 1324264 h 2356755"/>
              <a:gd name="connsiteX206" fmla="*/ 316882 w 11691803"/>
              <a:gd name="connsiteY206" fmla="*/ 1231926 h 2356755"/>
              <a:gd name="connsiteX207" fmla="*/ 313803 w 11691803"/>
              <a:gd name="connsiteY207" fmla="*/ 1234580 h 2356755"/>
              <a:gd name="connsiteX208" fmla="*/ 316662 w 11691803"/>
              <a:gd name="connsiteY208" fmla="*/ 1231661 h 2356755"/>
              <a:gd name="connsiteX209" fmla="*/ 312264 w 11691803"/>
              <a:gd name="connsiteY209" fmla="*/ 1227681 h 2356755"/>
              <a:gd name="connsiteX210" fmla="*/ 312264 w 11691803"/>
              <a:gd name="connsiteY210" fmla="*/ 1223701 h 2356755"/>
              <a:gd name="connsiteX211" fmla="*/ 308525 w 11691803"/>
              <a:gd name="connsiteY211" fmla="*/ 1223701 h 2356755"/>
              <a:gd name="connsiteX212" fmla="*/ 308525 w 11691803"/>
              <a:gd name="connsiteY212" fmla="*/ 1227946 h 2356755"/>
              <a:gd name="connsiteX213" fmla="*/ 207589 w 11691803"/>
              <a:gd name="connsiteY213" fmla="*/ 1322141 h 2356755"/>
              <a:gd name="connsiteX214" fmla="*/ 207589 w 11691803"/>
              <a:gd name="connsiteY214" fmla="*/ 1215476 h 2356755"/>
              <a:gd name="connsiteX215" fmla="*/ 207589 w 11691803"/>
              <a:gd name="connsiteY215" fmla="*/ 1205923 h 2356755"/>
              <a:gd name="connsiteX216" fmla="*/ 308525 w 11691803"/>
              <a:gd name="connsiteY216" fmla="*/ 1111464 h 2356755"/>
              <a:gd name="connsiteX217" fmla="*/ 308525 w 11691803"/>
              <a:gd name="connsiteY217" fmla="*/ 1217068 h 2356755"/>
              <a:gd name="connsiteX218" fmla="*/ 308525 w 11691803"/>
              <a:gd name="connsiteY218" fmla="*/ 1223436 h 2356755"/>
              <a:gd name="connsiteX219" fmla="*/ 312264 w 11691803"/>
              <a:gd name="connsiteY219" fmla="*/ 1223436 h 2356755"/>
              <a:gd name="connsiteX220" fmla="*/ 312264 w 11691803"/>
              <a:gd name="connsiteY220" fmla="*/ 1109606 h 2356755"/>
              <a:gd name="connsiteX221" fmla="*/ 388351 w 11691803"/>
              <a:gd name="connsiteY221" fmla="*/ 1038496 h 2356755"/>
              <a:gd name="connsiteX222" fmla="*/ 413639 w 11691803"/>
              <a:gd name="connsiteY222" fmla="*/ 1014881 h 2356755"/>
              <a:gd name="connsiteX223" fmla="*/ 519413 w 11691803"/>
              <a:gd name="connsiteY223" fmla="*/ 1111729 h 2356755"/>
              <a:gd name="connsiteX224" fmla="*/ 625626 w 11691803"/>
              <a:gd name="connsiteY224" fmla="*/ 1012228 h 2356755"/>
              <a:gd name="connsiteX225" fmla="*/ 625626 w 11691803"/>
              <a:gd name="connsiteY225" fmla="*/ 972692 h 2356755"/>
              <a:gd name="connsiteX226" fmla="*/ 622108 w 11691803"/>
              <a:gd name="connsiteY226" fmla="*/ 974550 h 2356755"/>
              <a:gd name="connsiteX227" fmla="*/ 622108 w 11691803"/>
              <a:gd name="connsiteY227" fmla="*/ 1010105 h 2356755"/>
              <a:gd name="connsiteX228" fmla="*/ 521172 w 11691803"/>
              <a:gd name="connsiteY228" fmla="*/ 1104565 h 2356755"/>
              <a:gd name="connsiteX229" fmla="*/ 521172 w 11691803"/>
              <a:gd name="connsiteY229" fmla="*/ 988082 h 2356755"/>
              <a:gd name="connsiteX230" fmla="*/ 622108 w 11691803"/>
              <a:gd name="connsiteY230" fmla="*/ 893622 h 2356755"/>
              <a:gd name="connsiteX231" fmla="*/ 622108 w 11691803"/>
              <a:gd name="connsiteY231" fmla="*/ 974284 h 2356755"/>
              <a:gd name="connsiteX232" fmla="*/ 625626 w 11691803"/>
              <a:gd name="connsiteY232" fmla="*/ 972427 h 2356755"/>
              <a:gd name="connsiteX233" fmla="*/ 625626 w 11691803"/>
              <a:gd name="connsiteY233" fmla="*/ 888050 h 2356755"/>
              <a:gd name="connsiteX234" fmla="*/ 589342 w 11691803"/>
              <a:gd name="connsiteY234" fmla="*/ 854618 h 2356755"/>
              <a:gd name="connsiteX235" fmla="*/ 585604 w 11691803"/>
              <a:gd name="connsiteY235" fmla="*/ 856740 h 2356755"/>
              <a:gd name="connsiteX236" fmla="*/ 620789 w 11691803"/>
              <a:gd name="connsiteY236" fmla="*/ 889111 h 2356755"/>
              <a:gd name="connsiteX237" fmla="*/ 519193 w 11691803"/>
              <a:gd name="connsiteY237" fmla="*/ 984102 h 2356755"/>
              <a:gd name="connsiteX238" fmla="*/ 417378 w 11691803"/>
              <a:gd name="connsiteY238" fmla="*/ 890703 h 2356755"/>
              <a:gd name="connsiteX239" fmla="*/ 518973 w 11691803"/>
              <a:gd name="connsiteY239" fmla="*/ 795713 h 2356755"/>
              <a:gd name="connsiteX240" fmla="*/ 585384 w 11691803"/>
              <a:gd name="connsiteY240" fmla="*/ 856475 h 2356755"/>
              <a:gd name="connsiteX241" fmla="*/ 589122 w 11691803"/>
              <a:gd name="connsiteY241" fmla="*/ 854352 h 2356755"/>
              <a:gd name="connsiteX242" fmla="*/ 521612 w 11691803"/>
              <a:gd name="connsiteY242" fmla="*/ 792529 h 2356755"/>
              <a:gd name="connsiteX243" fmla="*/ 521612 w 11691803"/>
              <a:gd name="connsiteY243" fmla="*/ 732297 h 2356755"/>
              <a:gd name="connsiteX244" fmla="*/ 517874 w 11691803"/>
              <a:gd name="connsiteY244" fmla="*/ 732828 h 2356755"/>
              <a:gd name="connsiteX245" fmla="*/ 517874 w 11691803"/>
              <a:gd name="connsiteY245" fmla="*/ 790671 h 2356755"/>
              <a:gd name="connsiteX246" fmla="*/ 417158 w 11691803"/>
              <a:gd name="connsiteY246" fmla="*/ 885131 h 2356755"/>
              <a:gd name="connsiteX247" fmla="*/ 417158 w 11691803"/>
              <a:gd name="connsiteY247" fmla="*/ 768383 h 2356755"/>
              <a:gd name="connsiteX248" fmla="*/ 464657 w 11691803"/>
              <a:gd name="connsiteY248" fmla="*/ 724072 h 2356755"/>
              <a:gd name="connsiteX249" fmla="*/ 462458 w 11691803"/>
              <a:gd name="connsiteY249" fmla="*/ 720357 h 2356755"/>
              <a:gd name="connsiteX250" fmla="*/ 464657 w 11691803"/>
              <a:gd name="connsiteY250" fmla="*/ 723807 h 2356755"/>
              <a:gd name="connsiteX251" fmla="*/ 517874 w 11691803"/>
              <a:gd name="connsiteY251" fmla="*/ 673923 h 2356755"/>
              <a:gd name="connsiteX252" fmla="*/ 517874 w 11691803"/>
              <a:gd name="connsiteY252" fmla="*/ 732563 h 2356755"/>
              <a:gd name="connsiteX253" fmla="*/ 521612 w 11691803"/>
              <a:gd name="connsiteY253" fmla="*/ 732032 h 2356755"/>
              <a:gd name="connsiteX254" fmla="*/ 521612 w 11691803"/>
              <a:gd name="connsiteY254" fmla="*/ 672331 h 2356755"/>
              <a:gd name="connsiteX255" fmla="*/ 526010 w 11691803"/>
              <a:gd name="connsiteY255" fmla="*/ 668086 h 2356755"/>
              <a:gd name="connsiteX256" fmla="*/ 526010 w 11691803"/>
              <a:gd name="connsiteY256" fmla="*/ 662514 h 2356755"/>
              <a:gd name="connsiteX257" fmla="*/ 521172 w 11691803"/>
              <a:gd name="connsiteY257" fmla="*/ 667024 h 2356755"/>
              <a:gd name="connsiteX258" fmla="*/ 521172 w 11691803"/>
              <a:gd name="connsiteY258" fmla="*/ 550541 h 2356755"/>
              <a:gd name="connsiteX259" fmla="*/ 526010 w 11691803"/>
              <a:gd name="connsiteY259" fmla="*/ 546031 h 2356755"/>
              <a:gd name="connsiteX260" fmla="*/ 526010 w 11691803"/>
              <a:gd name="connsiteY260" fmla="*/ 540459 h 2356755"/>
              <a:gd name="connsiteX261" fmla="*/ 519193 w 11691803"/>
              <a:gd name="connsiteY261" fmla="*/ 546827 h 2356755"/>
              <a:gd name="connsiteX262" fmla="*/ 417378 w 11691803"/>
              <a:gd name="connsiteY262" fmla="*/ 453428 h 2356755"/>
              <a:gd name="connsiteX263" fmla="*/ 518973 w 11691803"/>
              <a:gd name="connsiteY263" fmla="*/ 358172 h 2356755"/>
              <a:gd name="connsiteX264" fmla="*/ 620789 w 11691803"/>
              <a:gd name="connsiteY264" fmla="*/ 451571 h 2356755"/>
              <a:gd name="connsiteX265" fmla="*/ 526230 w 11691803"/>
              <a:gd name="connsiteY265" fmla="*/ 540194 h 2356755"/>
              <a:gd name="connsiteX266" fmla="*/ 526230 w 11691803"/>
              <a:gd name="connsiteY266" fmla="*/ 545765 h 2356755"/>
              <a:gd name="connsiteX267" fmla="*/ 622108 w 11691803"/>
              <a:gd name="connsiteY267" fmla="*/ 456082 h 2356755"/>
              <a:gd name="connsiteX268" fmla="*/ 622108 w 11691803"/>
              <a:gd name="connsiteY268" fmla="*/ 572830 h 2356755"/>
              <a:gd name="connsiteX269" fmla="*/ 526230 w 11691803"/>
              <a:gd name="connsiteY269" fmla="*/ 662248 h 2356755"/>
              <a:gd name="connsiteX270" fmla="*/ 526230 w 11691803"/>
              <a:gd name="connsiteY270" fmla="*/ 667820 h 2356755"/>
              <a:gd name="connsiteX271" fmla="*/ 625626 w 11691803"/>
              <a:gd name="connsiteY271" fmla="*/ 574952 h 2356755"/>
              <a:gd name="connsiteX272" fmla="*/ 625626 w 11691803"/>
              <a:gd name="connsiteY272" fmla="*/ 450509 h 2356755"/>
              <a:gd name="connsiteX273" fmla="*/ 521612 w 11691803"/>
              <a:gd name="connsiteY273" fmla="*/ 355254 h 2356755"/>
              <a:gd name="connsiteX274" fmla="*/ 521612 w 11691803"/>
              <a:gd name="connsiteY274" fmla="*/ 237975 h 2356755"/>
              <a:gd name="connsiteX275" fmla="*/ 517874 w 11691803"/>
              <a:gd name="connsiteY275" fmla="*/ 241424 h 2356755"/>
              <a:gd name="connsiteX276" fmla="*/ 517874 w 11691803"/>
              <a:gd name="connsiteY276" fmla="*/ 353396 h 2356755"/>
              <a:gd name="connsiteX277" fmla="*/ 417158 w 11691803"/>
              <a:gd name="connsiteY277" fmla="*/ 447856 h 2356755"/>
              <a:gd name="connsiteX278" fmla="*/ 417158 w 11691803"/>
              <a:gd name="connsiteY278" fmla="*/ 331373 h 2356755"/>
              <a:gd name="connsiteX279" fmla="*/ 517874 w 11691803"/>
              <a:gd name="connsiteY279" fmla="*/ 236913 h 2356755"/>
              <a:gd name="connsiteX280" fmla="*/ 517874 w 11691803"/>
              <a:gd name="connsiteY280" fmla="*/ 241159 h 2356755"/>
              <a:gd name="connsiteX281" fmla="*/ 521612 w 11691803"/>
              <a:gd name="connsiteY281" fmla="*/ 237709 h 2356755"/>
              <a:gd name="connsiteX282" fmla="*/ 521612 w 11691803"/>
              <a:gd name="connsiteY282" fmla="*/ 231341 h 2356755"/>
              <a:gd name="connsiteX283" fmla="*/ 420896 w 11691803"/>
              <a:gd name="connsiteY283" fmla="*/ 138739 h 2356755"/>
              <a:gd name="connsiteX284" fmla="*/ 417818 w 11691803"/>
              <a:gd name="connsiteY284" fmla="*/ 141657 h 2356755"/>
              <a:gd name="connsiteX285" fmla="*/ 420676 w 11691803"/>
              <a:gd name="connsiteY285" fmla="*/ 138739 h 2356755"/>
              <a:gd name="connsiteX286" fmla="*/ 416278 w 11691803"/>
              <a:gd name="connsiteY286" fmla="*/ 134759 h 2356755"/>
              <a:gd name="connsiteX287" fmla="*/ 416278 w 11691803"/>
              <a:gd name="connsiteY287" fmla="*/ 40002 h 2356755"/>
              <a:gd name="connsiteX288" fmla="*/ 416278 w 11691803"/>
              <a:gd name="connsiteY288" fmla="*/ 39345 h 235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</a:cxnLst>
            <a:rect l="l" t="t" r="r" b="b"/>
            <a:pathLst>
              <a:path w="11691803" h="2356755">
                <a:moveTo>
                  <a:pt x="205830" y="2325379"/>
                </a:moveTo>
                <a:lnTo>
                  <a:pt x="227189" y="2345014"/>
                </a:lnTo>
                <a:lnTo>
                  <a:pt x="229280" y="2346937"/>
                </a:lnTo>
                <a:lnTo>
                  <a:pt x="182828" y="2346937"/>
                </a:lnTo>
                <a:lnTo>
                  <a:pt x="183180" y="2346606"/>
                </a:lnTo>
                <a:close/>
                <a:moveTo>
                  <a:pt x="204511" y="2204386"/>
                </a:moveTo>
                <a:lnTo>
                  <a:pt x="204511" y="2320869"/>
                </a:lnTo>
                <a:lnTo>
                  <a:pt x="178342" y="2345280"/>
                </a:lnTo>
                <a:cubicBezTo>
                  <a:pt x="179882" y="2345810"/>
                  <a:pt x="181421" y="2346076"/>
                  <a:pt x="183180" y="2346606"/>
                </a:cubicBezTo>
                <a:cubicBezTo>
                  <a:pt x="181421" y="2346341"/>
                  <a:pt x="179662" y="2345810"/>
                  <a:pt x="178122" y="2345545"/>
                </a:cubicBezTo>
                <a:lnTo>
                  <a:pt x="176635" y="2346937"/>
                </a:lnTo>
                <a:lnTo>
                  <a:pt x="103575" y="2346937"/>
                </a:lnTo>
                <a:lnTo>
                  <a:pt x="103575" y="2327284"/>
                </a:lnTo>
                <a:lnTo>
                  <a:pt x="103575" y="2298846"/>
                </a:lnTo>
                <a:close/>
                <a:moveTo>
                  <a:pt x="308525" y="1986544"/>
                </a:moveTo>
                <a:lnTo>
                  <a:pt x="308525" y="2103293"/>
                </a:lnTo>
                <a:lnTo>
                  <a:pt x="282357" y="2127704"/>
                </a:lnTo>
                <a:lnTo>
                  <a:pt x="207589" y="2197487"/>
                </a:lnTo>
                <a:lnTo>
                  <a:pt x="207589" y="2081004"/>
                </a:lnTo>
                <a:lnTo>
                  <a:pt x="243434" y="2047572"/>
                </a:lnTo>
                <a:close/>
                <a:moveTo>
                  <a:pt x="414959" y="1888635"/>
                </a:moveTo>
                <a:lnTo>
                  <a:pt x="481370" y="1949662"/>
                </a:lnTo>
                <a:lnTo>
                  <a:pt x="516774" y="1982034"/>
                </a:lnTo>
                <a:lnTo>
                  <a:pt x="415179" y="2077290"/>
                </a:lnTo>
                <a:lnTo>
                  <a:pt x="313363" y="1983891"/>
                </a:lnTo>
                <a:close/>
                <a:moveTo>
                  <a:pt x="100276" y="1670528"/>
                </a:moveTo>
                <a:lnTo>
                  <a:pt x="202092" y="1763927"/>
                </a:lnTo>
                <a:lnTo>
                  <a:pt x="135901" y="1825750"/>
                </a:lnTo>
                <a:lnTo>
                  <a:pt x="137660" y="1829465"/>
                </a:lnTo>
                <a:lnTo>
                  <a:pt x="204511" y="1767111"/>
                </a:lnTo>
                <a:lnTo>
                  <a:pt x="204511" y="1883594"/>
                </a:lnTo>
                <a:lnTo>
                  <a:pt x="176583" y="1909597"/>
                </a:lnTo>
                <a:lnTo>
                  <a:pt x="178782" y="1913842"/>
                </a:lnTo>
                <a:lnTo>
                  <a:pt x="205610" y="1888635"/>
                </a:lnTo>
                <a:lnTo>
                  <a:pt x="307426" y="1982034"/>
                </a:lnTo>
                <a:lnTo>
                  <a:pt x="241675" y="2043592"/>
                </a:lnTo>
                <a:lnTo>
                  <a:pt x="243434" y="2047572"/>
                </a:lnTo>
                <a:lnTo>
                  <a:pt x="241455" y="2043857"/>
                </a:lnTo>
                <a:lnTo>
                  <a:pt x="205830" y="2077290"/>
                </a:lnTo>
                <a:lnTo>
                  <a:pt x="104015" y="1983891"/>
                </a:lnTo>
                <a:lnTo>
                  <a:pt x="178562" y="1914107"/>
                </a:lnTo>
                <a:lnTo>
                  <a:pt x="176583" y="1909862"/>
                </a:lnTo>
                <a:lnTo>
                  <a:pt x="103575" y="1978054"/>
                </a:lnTo>
                <a:lnTo>
                  <a:pt x="103575" y="1861571"/>
                </a:lnTo>
                <a:lnTo>
                  <a:pt x="137660" y="1829730"/>
                </a:lnTo>
                <a:lnTo>
                  <a:pt x="135681" y="1825750"/>
                </a:lnTo>
                <a:lnTo>
                  <a:pt x="101816" y="1857591"/>
                </a:lnTo>
                <a:lnTo>
                  <a:pt x="0" y="1764192"/>
                </a:lnTo>
                <a:close/>
                <a:moveTo>
                  <a:pt x="308525" y="1549269"/>
                </a:moveTo>
                <a:lnTo>
                  <a:pt x="308525" y="1665752"/>
                </a:lnTo>
                <a:lnTo>
                  <a:pt x="283896" y="1688836"/>
                </a:lnTo>
                <a:lnTo>
                  <a:pt x="285875" y="1692551"/>
                </a:lnTo>
                <a:lnTo>
                  <a:pt x="283676" y="1689102"/>
                </a:lnTo>
                <a:lnTo>
                  <a:pt x="207589" y="1760212"/>
                </a:lnTo>
                <a:lnTo>
                  <a:pt x="207589" y="1643729"/>
                </a:lnTo>
                <a:lnTo>
                  <a:pt x="238816" y="1614277"/>
                </a:lnTo>
                <a:lnTo>
                  <a:pt x="236837" y="1610828"/>
                </a:lnTo>
                <a:lnTo>
                  <a:pt x="239036" y="1614277"/>
                </a:lnTo>
                <a:close/>
                <a:moveTo>
                  <a:pt x="205610" y="1451360"/>
                </a:moveTo>
                <a:lnTo>
                  <a:pt x="307426" y="1544759"/>
                </a:lnTo>
                <a:lnTo>
                  <a:pt x="236837" y="1610828"/>
                </a:lnTo>
                <a:lnTo>
                  <a:pt x="205830" y="1639749"/>
                </a:lnTo>
                <a:lnTo>
                  <a:pt x="104015" y="1546351"/>
                </a:lnTo>
                <a:close/>
                <a:moveTo>
                  <a:pt x="310944" y="1231926"/>
                </a:moveTo>
                <a:lnTo>
                  <a:pt x="313803" y="1234580"/>
                </a:lnTo>
                <a:lnTo>
                  <a:pt x="412760" y="1325325"/>
                </a:lnTo>
                <a:lnTo>
                  <a:pt x="311164" y="1420581"/>
                </a:lnTo>
                <a:lnTo>
                  <a:pt x="209349" y="1326917"/>
                </a:lnTo>
                <a:close/>
                <a:moveTo>
                  <a:pt x="412760" y="893622"/>
                </a:moveTo>
                <a:lnTo>
                  <a:pt x="412760" y="1010105"/>
                </a:lnTo>
                <a:lnTo>
                  <a:pt x="386591" y="1034516"/>
                </a:lnTo>
                <a:lnTo>
                  <a:pt x="388351" y="1038496"/>
                </a:lnTo>
                <a:lnTo>
                  <a:pt x="386371" y="1034781"/>
                </a:lnTo>
                <a:lnTo>
                  <a:pt x="311824" y="1104565"/>
                </a:lnTo>
                <a:lnTo>
                  <a:pt x="311824" y="988082"/>
                </a:lnTo>
                <a:lnTo>
                  <a:pt x="347448" y="954650"/>
                </a:lnTo>
                <a:lnTo>
                  <a:pt x="345689" y="950669"/>
                </a:lnTo>
                <a:lnTo>
                  <a:pt x="347668" y="954384"/>
                </a:lnTo>
                <a:close/>
                <a:moveTo>
                  <a:pt x="204291" y="577340"/>
                </a:moveTo>
                <a:lnTo>
                  <a:pt x="306106" y="670739"/>
                </a:lnTo>
                <a:lnTo>
                  <a:pt x="239915" y="732563"/>
                </a:lnTo>
                <a:lnTo>
                  <a:pt x="241895" y="736542"/>
                </a:lnTo>
                <a:lnTo>
                  <a:pt x="308525" y="673923"/>
                </a:lnTo>
                <a:lnTo>
                  <a:pt x="308525" y="790671"/>
                </a:lnTo>
                <a:lnTo>
                  <a:pt x="280818" y="816674"/>
                </a:lnTo>
                <a:lnTo>
                  <a:pt x="282797" y="820920"/>
                </a:lnTo>
                <a:lnTo>
                  <a:pt x="309625" y="795713"/>
                </a:lnTo>
                <a:lnTo>
                  <a:pt x="411440" y="889111"/>
                </a:lnTo>
                <a:lnTo>
                  <a:pt x="345689" y="950669"/>
                </a:lnTo>
                <a:lnTo>
                  <a:pt x="310065" y="984102"/>
                </a:lnTo>
                <a:lnTo>
                  <a:pt x="208249" y="890703"/>
                </a:lnTo>
                <a:lnTo>
                  <a:pt x="282577" y="820920"/>
                </a:lnTo>
                <a:lnTo>
                  <a:pt x="280597" y="816674"/>
                </a:lnTo>
                <a:lnTo>
                  <a:pt x="207589" y="885131"/>
                </a:lnTo>
                <a:lnTo>
                  <a:pt x="207589" y="768383"/>
                </a:lnTo>
                <a:lnTo>
                  <a:pt x="241675" y="736542"/>
                </a:lnTo>
                <a:lnTo>
                  <a:pt x="239915" y="732828"/>
                </a:lnTo>
                <a:lnTo>
                  <a:pt x="205830" y="764668"/>
                </a:lnTo>
                <a:lnTo>
                  <a:pt x="104015" y="671270"/>
                </a:lnTo>
                <a:close/>
                <a:moveTo>
                  <a:pt x="412760" y="456082"/>
                </a:moveTo>
                <a:lnTo>
                  <a:pt x="412760" y="572830"/>
                </a:lnTo>
                <a:lnTo>
                  <a:pt x="387911" y="595914"/>
                </a:lnTo>
                <a:lnTo>
                  <a:pt x="390110" y="599364"/>
                </a:lnTo>
                <a:lnTo>
                  <a:pt x="413639" y="577340"/>
                </a:lnTo>
                <a:lnTo>
                  <a:pt x="515455" y="670739"/>
                </a:lnTo>
                <a:lnTo>
                  <a:pt x="462458" y="720357"/>
                </a:lnTo>
                <a:lnTo>
                  <a:pt x="415179" y="764668"/>
                </a:lnTo>
                <a:lnTo>
                  <a:pt x="313363" y="671270"/>
                </a:lnTo>
                <a:lnTo>
                  <a:pt x="389890" y="599629"/>
                </a:lnTo>
                <a:lnTo>
                  <a:pt x="387691" y="595914"/>
                </a:lnTo>
                <a:lnTo>
                  <a:pt x="311824" y="667024"/>
                </a:lnTo>
                <a:lnTo>
                  <a:pt x="311824" y="550541"/>
                </a:lnTo>
                <a:lnTo>
                  <a:pt x="343050" y="521355"/>
                </a:lnTo>
                <a:close/>
                <a:moveTo>
                  <a:pt x="309625" y="358172"/>
                </a:moveTo>
                <a:lnTo>
                  <a:pt x="411440" y="451571"/>
                </a:lnTo>
                <a:lnTo>
                  <a:pt x="341071" y="517640"/>
                </a:lnTo>
                <a:lnTo>
                  <a:pt x="343050" y="521355"/>
                </a:lnTo>
                <a:lnTo>
                  <a:pt x="340851" y="517905"/>
                </a:lnTo>
                <a:lnTo>
                  <a:pt x="310065" y="546827"/>
                </a:lnTo>
                <a:lnTo>
                  <a:pt x="208249" y="453428"/>
                </a:lnTo>
                <a:close/>
                <a:moveTo>
                  <a:pt x="414959" y="139004"/>
                </a:moveTo>
                <a:lnTo>
                  <a:pt x="417818" y="141657"/>
                </a:lnTo>
                <a:lnTo>
                  <a:pt x="516774" y="232402"/>
                </a:lnTo>
                <a:lnTo>
                  <a:pt x="415179" y="327393"/>
                </a:lnTo>
                <a:lnTo>
                  <a:pt x="313363" y="233995"/>
                </a:lnTo>
                <a:close/>
                <a:moveTo>
                  <a:pt x="390027" y="39345"/>
                </a:moveTo>
                <a:lnTo>
                  <a:pt x="412760" y="39345"/>
                </a:lnTo>
                <a:lnTo>
                  <a:pt x="412760" y="67745"/>
                </a:lnTo>
                <a:lnTo>
                  <a:pt x="412760" y="134759"/>
                </a:lnTo>
                <a:lnTo>
                  <a:pt x="311824" y="229219"/>
                </a:lnTo>
                <a:lnTo>
                  <a:pt x="311824" y="112736"/>
                </a:lnTo>
                <a:lnTo>
                  <a:pt x="384557" y="44478"/>
                </a:lnTo>
                <a:close/>
                <a:moveTo>
                  <a:pt x="234254" y="39345"/>
                </a:moveTo>
                <a:lnTo>
                  <a:pt x="384085" y="39345"/>
                </a:lnTo>
                <a:lnTo>
                  <a:pt x="362952" y="59162"/>
                </a:lnTo>
                <a:lnTo>
                  <a:pt x="310065" y="108755"/>
                </a:lnTo>
                <a:lnTo>
                  <a:pt x="239063" y="43748"/>
                </a:lnTo>
                <a:close/>
                <a:moveTo>
                  <a:pt x="11691803" y="0"/>
                </a:moveTo>
                <a:lnTo>
                  <a:pt x="11691803" y="2356755"/>
                </a:lnTo>
                <a:lnTo>
                  <a:pt x="235215" y="2346937"/>
                </a:lnTo>
                <a:lnTo>
                  <a:pt x="226061" y="2338538"/>
                </a:lnTo>
                <a:lnTo>
                  <a:pt x="208249" y="2322195"/>
                </a:lnTo>
                <a:lnTo>
                  <a:pt x="208249" y="2202794"/>
                </a:lnTo>
                <a:lnTo>
                  <a:pt x="284116" y="2131684"/>
                </a:lnTo>
                <a:lnTo>
                  <a:pt x="282357" y="2127704"/>
                </a:lnTo>
                <a:lnTo>
                  <a:pt x="284336" y="2131418"/>
                </a:lnTo>
                <a:lnTo>
                  <a:pt x="309625" y="2107803"/>
                </a:lnTo>
                <a:lnTo>
                  <a:pt x="415179" y="2204916"/>
                </a:lnTo>
                <a:lnTo>
                  <a:pt x="521612" y="2105415"/>
                </a:lnTo>
                <a:lnTo>
                  <a:pt x="521612" y="2065615"/>
                </a:lnTo>
                <a:lnTo>
                  <a:pt x="517874" y="2067472"/>
                </a:lnTo>
                <a:lnTo>
                  <a:pt x="517874" y="2103293"/>
                </a:lnTo>
                <a:lnTo>
                  <a:pt x="416938" y="2197487"/>
                </a:lnTo>
                <a:lnTo>
                  <a:pt x="416938" y="2081004"/>
                </a:lnTo>
                <a:lnTo>
                  <a:pt x="517874" y="1986544"/>
                </a:lnTo>
                <a:lnTo>
                  <a:pt x="517874" y="2067207"/>
                </a:lnTo>
                <a:lnTo>
                  <a:pt x="521612" y="2065349"/>
                </a:lnTo>
                <a:lnTo>
                  <a:pt x="521612" y="1980972"/>
                </a:lnTo>
                <a:lnTo>
                  <a:pt x="485108" y="1947540"/>
                </a:lnTo>
                <a:lnTo>
                  <a:pt x="417598" y="1885716"/>
                </a:lnTo>
                <a:lnTo>
                  <a:pt x="417598" y="1825220"/>
                </a:lnTo>
                <a:lnTo>
                  <a:pt x="413859" y="1826015"/>
                </a:lnTo>
                <a:lnTo>
                  <a:pt x="413859" y="1883594"/>
                </a:lnTo>
                <a:lnTo>
                  <a:pt x="312923" y="1978054"/>
                </a:lnTo>
                <a:lnTo>
                  <a:pt x="312923" y="1861571"/>
                </a:lnTo>
                <a:lnTo>
                  <a:pt x="360423" y="1816994"/>
                </a:lnTo>
                <a:lnTo>
                  <a:pt x="358443" y="1813545"/>
                </a:lnTo>
                <a:lnTo>
                  <a:pt x="311164" y="1857591"/>
                </a:lnTo>
                <a:lnTo>
                  <a:pt x="209349" y="1764192"/>
                </a:lnTo>
                <a:lnTo>
                  <a:pt x="285875" y="1692551"/>
                </a:lnTo>
                <a:lnTo>
                  <a:pt x="309625" y="1670528"/>
                </a:lnTo>
                <a:lnTo>
                  <a:pt x="411440" y="1763927"/>
                </a:lnTo>
                <a:lnTo>
                  <a:pt x="358443" y="1813280"/>
                </a:lnTo>
                <a:lnTo>
                  <a:pt x="360642" y="1816994"/>
                </a:lnTo>
                <a:lnTo>
                  <a:pt x="413859" y="1767111"/>
                </a:lnTo>
                <a:lnTo>
                  <a:pt x="413859" y="1825750"/>
                </a:lnTo>
                <a:lnTo>
                  <a:pt x="417598" y="1824954"/>
                </a:lnTo>
                <a:lnTo>
                  <a:pt x="417598" y="1765254"/>
                </a:lnTo>
                <a:lnTo>
                  <a:pt x="421996" y="1761008"/>
                </a:lnTo>
                <a:lnTo>
                  <a:pt x="421996" y="1755436"/>
                </a:lnTo>
                <a:lnTo>
                  <a:pt x="416938" y="1760212"/>
                </a:lnTo>
                <a:lnTo>
                  <a:pt x="416938" y="1643729"/>
                </a:lnTo>
                <a:lnTo>
                  <a:pt x="421996" y="1638953"/>
                </a:lnTo>
                <a:lnTo>
                  <a:pt x="421996" y="1633381"/>
                </a:lnTo>
                <a:lnTo>
                  <a:pt x="415179" y="1639749"/>
                </a:lnTo>
                <a:lnTo>
                  <a:pt x="313363" y="1546351"/>
                </a:lnTo>
                <a:lnTo>
                  <a:pt x="414959" y="1451360"/>
                </a:lnTo>
                <a:lnTo>
                  <a:pt x="516774" y="1544759"/>
                </a:lnTo>
                <a:lnTo>
                  <a:pt x="422216" y="1633381"/>
                </a:lnTo>
                <a:lnTo>
                  <a:pt x="422216" y="1638688"/>
                </a:lnTo>
                <a:lnTo>
                  <a:pt x="517874" y="1549269"/>
                </a:lnTo>
                <a:lnTo>
                  <a:pt x="517874" y="1665752"/>
                </a:lnTo>
                <a:lnTo>
                  <a:pt x="422216" y="1755436"/>
                </a:lnTo>
                <a:lnTo>
                  <a:pt x="422216" y="1761008"/>
                </a:lnTo>
                <a:lnTo>
                  <a:pt x="521612" y="1667875"/>
                </a:lnTo>
                <a:lnTo>
                  <a:pt x="521612" y="1543697"/>
                </a:lnTo>
                <a:lnTo>
                  <a:pt x="417598" y="1448176"/>
                </a:lnTo>
                <a:lnTo>
                  <a:pt x="417598" y="1331162"/>
                </a:lnTo>
                <a:lnTo>
                  <a:pt x="413859" y="1334612"/>
                </a:lnTo>
                <a:lnTo>
                  <a:pt x="413859" y="1446584"/>
                </a:lnTo>
                <a:lnTo>
                  <a:pt x="312923" y="1540778"/>
                </a:lnTo>
                <a:lnTo>
                  <a:pt x="312923" y="1424295"/>
                </a:lnTo>
                <a:lnTo>
                  <a:pt x="413859" y="1329836"/>
                </a:lnTo>
                <a:lnTo>
                  <a:pt x="413859" y="1334346"/>
                </a:lnTo>
                <a:lnTo>
                  <a:pt x="417598" y="1330897"/>
                </a:lnTo>
                <a:lnTo>
                  <a:pt x="417598" y="1324264"/>
                </a:lnTo>
                <a:lnTo>
                  <a:pt x="316882" y="1231926"/>
                </a:lnTo>
                <a:lnTo>
                  <a:pt x="313803" y="1234580"/>
                </a:lnTo>
                <a:lnTo>
                  <a:pt x="316662" y="1231661"/>
                </a:lnTo>
                <a:lnTo>
                  <a:pt x="312264" y="1227681"/>
                </a:lnTo>
                <a:lnTo>
                  <a:pt x="312264" y="1223701"/>
                </a:lnTo>
                <a:lnTo>
                  <a:pt x="308525" y="1223701"/>
                </a:lnTo>
                <a:lnTo>
                  <a:pt x="308525" y="1227946"/>
                </a:lnTo>
                <a:lnTo>
                  <a:pt x="207589" y="1322141"/>
                </a:lnTo>
                <a:lnTo>
                  <a:pt x="207589" y="1215476"/>
                </a:lnTo>
                <a:lnTo>
                  <a:pt x="207589" y="1205923"/>
                </a:lnTo>
                <a:lnTo>
                  <a:pt x="308525" y="1111464"/>
                </a:lnTo>
                <a:lnTo>
                  <a:pt x="308525" y="1217068"/>
                </a:lnTo>
                <a:lnTo>
                  <a:pt x="308525" y="1223436"/>
                </a:lnTo>
                <a:lnTo>
                  <a:pt x="312264" y="1223436"/>
                </a:lnTo>
                <a:lnTo>
                  <a:pt x="312264" y="1109606"/>
                </a:lnTo>
                <a:lnTo>
                  <a:pt x="388351" y="1038496"/>
                </a:lnTo>
                <a:lnTo>
                  <a:pt x="413639" y="1014881"/>
                </a:lnTo>
                <a:lnTo>
                  <a:pt x="519413" y="1111729"/>
                </a:lnTo>
                <a:lnTo>
                  <a:pt x="625626" y="1012228"/>
                </a:lnTo>
                <a:lnTo>
                  <a:pt x="625626" y="972692"/>
                </a:lnTo>
                <a:lnTo>
                  <a:pt x="622108" y="974550"/>
                </a:lnTo>
                <a:lnTo>
                  <a:pt x="622108" y="1010105"/>
                </a:lnTo>
                <a:lnTo>
                  <a:pt x="521172" y="1104565"/>
                </a:lnTo>
                <a:lnTo>
                  <a:pt x="521172" y="988082"/>
                </a:lnTo>
                <a:lnTo>
                  <a:pt x="622108" y="893622"/>
                </a:lnTo>
                <a:lnTo>
                  <a:pt x="622108" y="974284"/>
                </a:lnTo>
                <a:lnTo>
                  <a:pt x="625626" y="972427"/>
                </a:lnTo>
                <a:lnTo>
                  <a:pt x="625626" y="888050"/>
                </a:lnTo>
                <a:lnTo>
                  <a:pt x="589342" y="854618"/>
                </a:lnTo>
                <a:lnTo>
                  <a:pt x="585604" y="856740"/>
                </a:lnTo>
                <a:lnTo>
                  <a:pt x="620789" y="889111"/>
                </a:lnTo>
                <a:lnTo>
                  <a:pt x="519193" y="984102"/>
                </a:lnTo>
                <a:lnTo>
                  <a:pt x="417378" y="890703"/>
                </a:lnTo>
                <a:lnTo>
                  <a:pt x="518973" y="795713"/>
                </a:lnTo>
                <a:lnTo>
                  <a:pt x="585384" y="856475"/>
                </a:lnTo>
                <a:lnTo>
                  <a:pt x="589122" y="854352"/>
                </a:lnTo>
                <a:lnTo>
                  <a:pt x="521612" y="792529"/>
                </a:lnTo>
                <a:lnTo>
                  <a:pt x="521612" y="732297"/>
                </a:lnTo>
                <a:lnTo>
                  <a:pt x="517874" y="732828"/>
                </a:lnTo>
                <a:lnTo>
                  <a:pt x="517874" y="790671"/>
                </a:lnTo>
                <a:lnTo>
                  <a:pt x="417158" y="885131"/>
                </a:lnTo>
                <a:lnTo>
                  <a:pt x="417158" y="768383"/>
                </a:lnTo>
                <a:lnTo>
                  <a:pt x="464657" y="724072"/>
                </a:lnTo>
                <a:lnTo>
                  <a:pt x="462458" y="720357"/>
                </a:lnTo>
                <a:lnTo>
                  <a:pt x="464657" y="723807"/>
                </a:lnTo>
                <a:lnTo>
                  <a:pt x="517874" y="673923"/>
                </a:lnTo>
                <a:lnTo>
                  <a:pt x="517874" y="732563"/>
                </a:lnTo>
                <a:lnTo>
                  <a:pt x="521612" y="732032"/>
                </a:lnTo>
                <a:lnTo>
                  <a:pt x="521612" y="672331"/>
                </a:lnTo>
                <a:lnTo>
                  <a:pt x="526010" y="668086"/>
                </a:lnTo>
                <a:lnTo>
                  <a:pt x="526010" y="662514"/>
                </a:lnTo>
                <a:lnTo>
                  <a:pt x="521172" y="667024"/>
                </a:lnTo>
                <a:lnTo>
                  <a:pt x="521172" y="550541"/>
                </a:lnTo>
                <a:lnTo>
                  <a:pt x="526010" y="546031"/>
                </a:lnTo>
                <a:lnTo>
                  <a:pt x="526010" y="540459"/>
                </a:lnTo>
                <a:lnTo>
                  <a:pt x="519193" y="546827"/>
                </a:lnTo>
                <a:lnTo>
                  <a:pt x="417378" y="453428"/>
                </a:lnTo>
                <a:lnTo>
                  <a:pt x="518973" y="358172"/>
                </a:lnTo>
                <a:lnTo>
                  <a:pt x="620789" y="451571"/>
                </a:lnTo>
                <a:lnTo>
                  <a:pt x="526230" y="540194"/>
                </a:lnTo>
                <a:lnTo>
                  <a:pt x="526230" y="545765"/>
                </a:lnTo>
                <a:lnTo>
                  <a:pt x="622108" y="456082"/>
                </a:lnTo>
                <a:lnTo>
                  <a:pt x="622108" y="572830"/>
                </a:lnTo>
                <a:lnTo>
                  <a:pt x="526230" y="662248"/>
                </a:lnTo>
                <a:lnTo>
                  <a:pt x="526230" y="667820"/>
                </a:lnTo>
                <a:lnTo>
                  <a:pt x="625626" y="574952"/>
                </a:lnTo>
                <a:lnTo>
                  <a:pt x="625626" y="450509"/>
                </a:lnTo>
                <a:lnTo>
                  <a:pt x="521612" y="355254"/>
                </a:lnTo>
                <a:lnTo>
                  <a:pt x="521612" y="237975"/>
                </a:lnTo>
                <a:lnTo>
                  <a:pt x="517874" y="241424"/>
                </a:lnTo>
                <a:lnTo>
                  <a:pt x="517874" y="353396"/>
                </a:lnTo>
                <a:lnTo>
                  <a:pt x="417158" y="447856"/>
                </a:lnTo>
                <a:lnTo>
                  <a:pt x="417158" y="331373"/>
                </a:lnTo>
                <a:lnTo>
                  <a:pt x="517874" y="236913"/>
                </a:lnTo>
                <a:lnTo>
                  <a:pt x="517874" y="241159"/>
                </a:lnTo>
                <a:lnTo>
                  <a:pt x="521612" y="237709"/>
                </a:lnTo>
                <a:lnTo>
                  <a:pt x="521612" y="231341"/>
                </a:lnTo>
                <a:lnTo>
                  <a:pt x="420896" y="138739"/>
                </a:lnTo>
                <a:lnTo>
                  <a:pt x="417818" y="141657"/>
                </a:lnTo>
                <a:lnTo>
                  <a:pt x="420676" y="138739"/>
                </a:lnTo>
                <a:lnTo>
                  <a:pt x="416278" y="134759"/>
                </a:lnTo>
                <a:lnTo>
                  <a:pt x="416278" y="40002"/>
                </a:lnTo>
                <a:lnTo>
                  <a:pt x="416278" y="3934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28-31 Oct. 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Meeting ATF, Vienna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28-31 Oct. 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Meeting ATF, Vienna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28-31 Oct. 2025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Meeting ATF, Vienna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/>
              <a:t>28-31 Oct. 2025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Meeting ATF, Vienna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/>
              <a:t>28-31 Oct. 2025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Meeting ATF, Vienna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28-31 Oct. 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Technical Meeting ATF, Vienna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28-31 Oct. 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Technical Meeting ATF, Vienna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28-31 Oct. 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Technical Meeting ATF, Vienna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28-31 Oct. 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Technical Meeting ATF, Vienna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28-31 Oct. 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Technical Meeting ATF, Vienna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28-31 Oct. 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Technical Meeting ATF, Vienna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28-31 Oct. 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Technical Meeting ATF, Vienna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28-31 Oct. 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Meeting ATF, Vienna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28-31 Oct. 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Meeting ATF, Vienna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6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5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1838" y="726066"/>
            <a:ext cx="1806198" cy="1806198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4053600" cy="1804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838" y="728663"/>
            <a:ext cx="4053599" cy="18049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28-31 Oct. 2025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Technical Meeting ATF, Vienna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28-31 Oct. 2025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Meeting ATF, Vienna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28-31 Oct. 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Technical Meeting ATF, Vienna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28-31 Oct. 2025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Technical Meeting ATF, Vienna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28-31 Oct. 2025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Technical Meeting ATF, Vienna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2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5" r:id="rId2"/>
    <p:sldLayoutId id="2147483670" r:id="rId3"/>
    <p:sldLayoutId id="2147483660" r:id="rId4"/>
    <p:sldLayoutId id="2147483661" r:id="rId5"/>
    <p:sldLayoutId id="2147483664" r:id="rId6"/>
    <p:sldLayoutId id="2147483665" r:id="rId7"/>
    <p:sldLayoutId id="2147483651" r:id="rId8"/>
    <p:sldLayoutId id="2147483683" r:id="rId9"/>
    <p:sldLayoutId id="2147483678" r:id="rId10"/>
    <p:sldLayoutId id="2147483676" r:id="rId11"/>
    <p:sldLayoutId id="2147483650" r:id="rId12"/>
    <p:sldLayoutId id="2147483696" r:id="rId13"/>
    <p:sldLayoutId id="2147483666" r:id="rId14"/>
    <p:sldLayoutId id="2147483669" r:id="rId15"/>
    <p:sldLayoutId id="2147483653" r:id="rId16"/>
    <p:sldLayoutId id="2147483685" r:id="rId17"/>
    <p:sldLayoutId id="2147483684" r:id="rId18"/>
    <p:sldLayoutId id="2147483671" r:id="rId19"/>
    <p:sldLayoutId id="2147483690" r:id="rId20"/>
    <p:sldLayoutId id="2147483672" r:id="rId21"/>
    <p:sldLayoutId id="2147483687" r:id="rId22"/>
    <p:sldLayoutId id="2147483686" r:id="rId23"/>
    <p:sldLayoutId id="2147483654" r:id="rId24"/>
    <p:sldLayoutId id="2147483655" r:id="rId25"/>
    <p:sldLayoutId id="2147483691" r:id="rId26"/>
    <p:sldLayoutId id="2147483692" r:id="rId27"/>
    <p:sldLayoutId id="2147483667" r:id="rId28"/>
    <p:sldLayoutId id="2147483673" r:id="rId29"/>
    <p:sldLayoutId id="2147483674" r:id="rId30"/>
    <p:sldLayoutId id="2147483675" r:id="rId31"/>
    <p:sldLayoutId id="2147483681" r:id="rId32"/>
    <p:sldLayoutId id="2147483682" r:id="rId33"/>
    <p:sldLayoutId id="2147483693" r:id="rId34"/>
    <p:sldLayoutId id="2147483688" r:id="rId35"/>
    <p:sldLayoutId id="2147483689" r:id="rId36"/>
    <p:sldLayoutId id="2147483662" r:id="rId37"/>
    <p:sldLayoutId id="2147483694" r:id="rId38"/>
    <p:sldLayoutId id="2147483668" r:id="rId3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Clr>
          <a:srgbClr val="E60019"/>
        </a:buClr>
        <a:buSzPct val="90000"/>
        <a:buFont typeface="Wingdings" panose="05000000000000000000" pitchFamily="2" charset="2"/>
        <a:buChar char="Ø"/>
        <a:defRPr sz="16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Clr>
          <a:srgbClr val="00B050"/>
        </a:buClr>
        <a:buSzPct val="90000"/>
        <a:buFont typeface="Wingdings" panose="05000000000000000000" pitchFamily="2" charset="2"/>
        <a:buChar char="ü"/>
        <a:defRPr sz="1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•"/>
        <a:defRPr sz="1400" i="1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.cherubini@nineeng.com" TargetMode="External"/><Relationship Id="rId2" Type="http://schemas.openxmlformats.org/officeDocument/2006/relationships/hyperlink" Target="mailto:Antoine.boulore@cea.fr" TargetMode="Externa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1837" y="2947386"/>
            <a:ext cx="10815552" cy="881149"/>
          </a:xfrm>
        </p:spPr>
        <p:txBody>
          <a:bodyPr anchor="ctr">
            <a:normAutofit/>
          </a:bodyPr>
          <a:lstStyle/>
          <a:p>
            <a:r>
              <a:rPr lang="en-GB" dirty="0"/>
              <a:t>IAEA ATF BENCHMARK OF FUEL ROD CODES FOR SIMULATION OF SELECTED SEPARATE EFFECT TESTS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31836" y="6196913"/>
            <a:ext cx="6040437" cy="425382"/>
          </a:xfrm>
        </p:spPr>
        <p:txBody>
          <a:bodyPr>
            <a:normAutofit/>
          </a:bodyPr>
          <a:lstStyle/>
          <a:p>
            <a:r>
              <a:rPr lang="en-GB" sz="1600" i="1" dirty="0"/>
              <a:t>Technical Meeting ATF, 28-31 Oct. 2025, Vienna</a:t>
            </a: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797606" y="3962700"/>
            <a:ext cx="8684013" cy="203474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19"/>
              </a:buClr>
              <a:buSzPct val="90000"/>
              <a:buFont typeface="Wingdings" panose="05000000000000000000" pitchFamily="2" charset="2"/>
              <a:buNone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B050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None/>
              <a:defRPr sz="160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u="sng" dirty="0"/>
              <a:t>A. </a:t>
            </a:r>
            <a:r>
              <a:rPr lang="en-GB" sz="1400" u="sng" dirty="0" err="1"/>
              <a:t>Bouloré</a:t>
            </a:r>
            <a:r>
              <a:rPr lang="en-GB" sz="1400" u="sng" dirty="0"/>
              <a:t> </a:t>
            </a:r>
            <a:r>
              <a:rPr lang="en-GB" sz="1400" u="sng" baseline="30000" dirty="0"/>
              <a:t>1</a:t>
            </a:r>
            <a:r>
              <a:rPr lang="en-GB" sz="1400" dirty="0"/>
              <a:t>, M. Cherubini </a:t>
            </a:r>
            <a:r>
              <a:rPr lang="en-GB" sz="1400" baseline="30000" dirty="0"/>
              <a:t>2</a:t>
            </a:r>
          </a:p>
          <a:p>
            <a:pPr algn="ctr"/>
            <a:r>
              <a:rPr lang="en-GB" sz="1200" i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CEA.DES.IRESNE.DEC, Cadarache, F-13108, Saint Paul </a:t>
            </a:r>
            <a:r>
              <a:rPr lang="en-GB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lez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Durance</a:t>
            </a:r>
          </a:p>
          <a:p>
            <a:pPr algn="ctr"/>
            <a:r>
              <a:rPr lang="en-GB" sz="1200" i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N.IN.E. - Nuclear and </a:t>
            </a:r>
            <a:r>
              <a:rPr lang="en-GB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INdustrial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Engineering </a:t>
            </a:r>
            <a:r>
              <a:rPr lang="en-GB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S.r.l</a:t>
            </a: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ctr"/>
            <a:endParaRPr lang="en-GB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981" y="519032"/>
            <a:ext cx="2267466" cy="155241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3613" y="968320"/>
            <a:ext cx="3813730" cy="97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47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25660" y="873604"/>
            <a:ext cx="10728325" cy="5033657"/>
          </a:xfrm>
        </p:spPr>
        <p:txBody>
          <a:bodyPr/>
          <a:lstStyle/>
          <a:p>
            <a:pPr marL="285750" lvl="1" indent="-285750"/>
            <a:r>
              <a:rPr lang="en-US" dirty="0">
                <a:sym typeface="Wingdings" panose="05000000000000000000" pitchFamily="2" charset="2"/>
              </a:rPr>
              <a:t>Burst tests</a:t>
            </a:r>
          </a:p>
          <a:p>
            <a:pPr marL="560388" lvl="2" indent="-285750"/>
            <a:r>
              <a:rPr lang="en-US" dirty="0">
                <a:sym typeface="Wingdings" panose="05000000000000000000" pitchFamily="2" charset="2"/>
              </a:rPr>
              <a:t>Exhaustive comparison of calculated quantities with experimental data to be done in TECDOC</a:t>
            </a:r>
          </a:p>
          <a:p>
            <a:pPr marL="827088" lvl="3" indent="-285750"/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Time to burst</a:t>
            </a:r>
          </a:p>
          <a:p>
            <a:pPr marL="827088" lvl="3" indent="-285750"/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Burst pressure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28-31 Oct. 2025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Meeting ATF, Vienna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731838" y="314037"/>
            <a:ext cx="10728325" cy="507687"/>
          </a:xfrm>
        </p:spPr>
        <p:txBody>
          <a:bodyPr/>
          <a:lstStyle/>
          <a:p>
            <a:r>
              <a:rPr lang="en-US" dirty="0"/>
              <a:t>Selected results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37" y="3182500"/>
            <a:ext cx="3737920" cy="310586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011" y="3182500"/>
            <a:ext cx="3773696" cy="312780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2665" y="3182500"/>
            <a:ext cx="3775143" cy="3161150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85372"/>
              </p:ext>
            </p:extLst>
          </p:nvPr>
        </p:nvGraphicFramePr>
        <p:xfrm>
          <a:off x="4621234" y="1650457"/>
          <a:ext cx="7240599" cy="14914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7956">
                  <a:extLst>
                    <a:ext uri="{9D8B030D-6E8A-4147-A177-3AD203B41FA5}">
                      <a16:colId xmlns:a16="http://schemas.microsoft.com/office/drawing/2014/main" val="2460264257"/>
                    </a:ext>
                  </a:extLst>
                </a:gridCol>
                <a:gridCol w="669788">
                  <a:extLst>
                    <a:ext uri="{9D8B030D-6E8A-4147-A177-3AD203B41FA5}">
                      <a16:colId xmlns:a16="http://schemas.microsoft.com/office/drawing/2014/main" val="323104645"/>
                    </a:ext>
                  </a:extLst>
                </a:gridCol>
                <a:gridCol w="558050">
                  <a:extLst>
                    <a:ext uri="{9D8B030D-6E8A-4147-A177-3AD203B41FA5}">
                      <a16:colId xmlns:a16="http://schemas.microsoft.com/office/drawing/2014/main" val="1641728863"/>
                    </a:ext>
                  </a:extLst>
                </a:gridCol>
                <a:gridCol w="575289">
                  <a:extLst>
                    <a:ext uri="{9D8B030D-6E8A-4147-A177-3AD203B41FA5}">
                      <a16:colId xmlns:a16="http://schemas.microsoft.com/office/drawing/2014/main" val="3895590617"/>
                    </a:ext>
                  </a:extLst>
                </a:gridCol>
                <a:gridCol w="596359">
                  <a:extLst>
                    <a:ext uri="{9D8B030D-6E8A-4147-A177-3AD203B41FA5}">
                      <a16:colId xmlns:a16="http://schemas.microsoft.com/office/drawing/2014/main" val="3264684070"/>
                    </a:ext>
                  </a:extLst>
                </a:gridCol>
                <a:gridCol w="559966">
                  <a:extLst>
                    <a:ext uri="{9D8B030D-6E8A-4147-A177-3AD203B41FA5}">
                      <a16:colId xmlns:a16="http://schemas.microsoft.com/office/drawing/2014/main" val="3724070385"/>
                    </a:ext>
                  </a:extLst>
                </a:gridCol>
                <a:gridCol w="727891">
                  <a:extLst>
                    <a:ext uri="{9D8B030D-6E8A-4147-A177-3AD203B41FA5}">
                      <a16:colId xmlns:a16="http://schemas.microsoft.com/office/drawing/2014/main" val="3405935124"/>
                    </a:ext>
                  </a:extLst>
                </a:gridCol>
                <a:gridCol w="653825">
                  <a:extLst>
                    <a:ext uri="{9D8B030D-6E8A-4147-A177-3AD203B41FA5}">
                      <a16:colId xmlns:a16="http://schemas.microsoft.com/office/drawing/2014/main" val="1233751040"/>
                    </a:ext>
                  </a:extLst>
                </a:gridCol>
                <a:gridCol w="653825">
                  <a:extLst>
                    <a:ext uri="{9D8B030D-6E8A-4147-A177-3AD203B41FA5}">
                      <a16:colId xmlns:a16="http://schemas.microsoft.com/office/drawing/2014/main" val="3302749494"/>
                    </a:ext>
                  </a:extLst>
                </a:gridCol>
                <a:gridCol w="653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38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657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Case (rod #)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</a:rPr>
                        <a:t>Exp</a:t>
                      </a:r>
                      <a:r>
                        <a:rPr lang="en-GB" sz="1000" dirty="0">
                          <a:effectLst/>
                        </a:rPr>
                        <a:t> (s)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CNEA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CNPRI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IBRAE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KAERI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Tractebel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CIEMAT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8450" algn="l"/>
                        </a:tabLst>
                      </a:pPr>
                      <a:r>
                        <a:rPr lang="en-GB" sz="1000" dirty="0">
                          <a:effectLst/>
                        </a:rPr>
                        <a:t>UPM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8450" algn="l"/>
                        </a:tabLs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IPEN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8450" algn="l"/>
                        </a:tabLs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NINE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8258507"/>
                  </a:ext>
                </a:extLst>
              </a:tr>
              <a:tr h="1657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OPZCR-1 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83.5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67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39.5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92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83 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83,4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4392047"/>
                  </a:ext>
                </a:extLst>
              </a:tr>
              <a:tr h="1657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OPZCR-4 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108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58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35.5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112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90 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109,3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5280222"/>
                  </a:ext>
                </a:extLst>
              </a:tr>
              <a:tr h="1657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OPZCR-5 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53.5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29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27.5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60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53 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57.6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8217279"/>
                  </a:ext>
                </a:extLst>
              </a:tr>
              <a:tr h="1657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OPZCR-8 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323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299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230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349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315 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296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6457787"/>
                  </a:ext>
                </a:extLst>
              </a:tr>
              <a:tr h="1657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FCA-1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62.7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58.6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53.6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56.3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56.6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2565165"/>
                  </a:ext>
                </a:extLst>
              </a:tr>
              <a:tr h="1657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FCA-2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59.7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52.8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49.2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51.8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51.4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1590077"/>
                  </a:ext>
                </a:extLst>
              </a:tr>
              <a:tr h="1657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FCA-3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38.2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29.4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27.1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7121481"/>
                  </a:ext>
                </a:extLst>
              </a:tr>
              <a:tr h="1657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FCA-4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41.7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33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31.4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2772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766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25660" y="873604"/>
            <a:ext cx="10728325" cy="5033657"/>
          </a:xfrm>
        </p:spPr>
        <p:txBody>
          <a:bodyPr/>
          <a:lstStyle/>
          <a:p>
            <a:pPr marL="285750" lvl="1" indent="-285750"/>
            <a:r>
              <a:rPr lang="en-US" dirty="0">
                <a:sym typeface="Wingdings" panose="05000000000000000000" pitchFamily="2" charset="2"/>
              </a:rPr>
              <a:t>Burst tests</a:t>
            </a:r>
          </a:p>
          <a:p>
            <a:pPr marL="560388" lvl="2" indent="-285750"/>
            <a:r>
              <a:rPr lang="en-US" dirty="0">
                <a:sym typeface="Wingdings" panose="05000000000000000000" pitchFamily="2" charset="2"/>
              </a:rPr>
              <a:t>Exhaustive comparison of calculated quantities with experimental data to be done in TECDOC</a:t>
            </a:r>
          </a:p>
          <a:p>
            <a:pPr marL="827088" lvl="3" indent="-285750"/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Hoop strain at # axial level</a:t>
            </a:r>
          </a:p>
          <a:p>
            <a:pPr marL="1093788" lvl="4" indent="-285750"/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FeCrAl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: some properties of the materials (e.g. surface treatment) is not taken into account in the analytical models and may play a role in the deformation 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behaviour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28-31 Oct. 2025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Meeting ATF, Vienna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731838" y="314037"/>
            <a:ext cx="10728325" cy="507687"/>
          </a:xfrm>
        </p:spPr>
        <p:txBody>
          <a:bodyPr/>
          <a:lstStyle/>
          <a:p>
            <a:r>
              <a:rPr lang="en-US" dirty="0"/>
              <a:t>Selected results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671966-4088-38C5-0C5D-3CC62253CE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021030" y="2422359"/>
            <a:ext cx="4146260" cy="3271192"/>
          </a:xfrm>
          <a:prstGeom prst="rect">
            <a:avLst/>
          </a:prstGeom>
        </p:spPr>
      </p:pic>
      <p:pic>
        <p:nvPicPr>
          <p:cNvPr id="12" name="Picture 23">
            <a:extLst>
              <a:ext uri="{FF2B5EF4-FFF2-40B4-BE49-F238E27FC236}">
                <a16:creationId xmlns:a16="http://schemas.microsoft.com/office/drawing/2014/main" id="{8F79849C-4CA3-4268-9E71-B8C6EECE2CA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" t="5946" r="8279" b="5541"/>
          <a:stretch/>
        </p:blipFill>
        <p:spPr bwMode="auto">
          <a:xfrm>
            <a:off x="4031423" y="2603848"/>
            <a:ext cx="3645310" cy="29680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ABA01F5B-A8FB-C47D-49DD-93DB3A9B349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2355" y="2422359"/>
            <a:ext cx="4052305" cy="333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0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25660" y="982363"/>
            <a:ext cx="10728325" cy="4924898"/>
          </a:xfrm>
        </p:spPr>
        <p:txBody>
          <a:bodyPr/>
          <a:lstStyle/>
          <a:p>
            <a:pPr marL="285750" lvl="1" indent="-285750"/>
            <a:r>
              <a:rPr lang="en-US" dirty="0">
                <a:sym typeface="Wingdings" panose="05000000000000000000" pitchFamily="2" charset="2"/>
              </a:rPr>
              <a:t>DEGREE single rod test</a:t>
            </a:r>
          </a:p>
          <a:p>
            <a:pPr marL="560388" lvl="2" indent="-285750"/>
            <a:r>
              <a:rPr lang="en-US" dirty="0">
                <a:sym typeface="Wingdings" panose="05000000000000000000" pitchFamily="2" charset="2"/>
              </a:rPr>
              <a:t>Exhaustive comparison of calculated quantities with experimental data to be done in TECDOC</a:t>
            </a:r>
          </a:p>
          <a:p>
            <a:pPr marL="827088" lvl="3" indent="-285750"/>
            <a:r>
              <a:rPr lang="en-US" dirty="0">
                <a:sym typeface="Wingdings" panose="05000000000000000000" pitchFamily="2" charset="2"/>
              </a:rPr>
              <a:t>Cladding temperature at # axial position</a:t>
            </a:r>
          </a:p>
          <a:p>
            <a:pPr marL="827088" lvl="3" indent="-285750"/>
            <a:r>
              <a:rPr lang="en-US" dirty="0">
                <a:sym typeface="Wingdings" panose="05000000000000000000" pitchFamily="2" charset="2"/>
              </a:rPr>
              <a:t>Hoop strain</a:t>
            </a:r>
          </a:p>
          <a:p>
            <a:pPr marL="827088" lvl="3" indent="-285750"/>
            <a:r>
              <a:rPr lang="en-US" dirty="0">
                <a:sym typeface="Wingdings" panose="05000000000000000000" pitchFamily="2" charset="2"/>
              </a:rPr>
              <a:t>Time to burst</a:t>
            </a:r>
          </a:p>
          <a:p>
            <a:pPr marL="827088" lvl="3" indent="-285750"/>
            <a:r>
              <a:rPr lang="en-US" dirty="0">
                <a:sym typeface="Wingdings" panose="05000000000000000000" pitchFamily="2" charset="2"/>
              </a:rPr>
              <a:t>Burst pressure</a:t>
            </a:r>
          </a:p>
          <a:p>
            <a:pPr marL="827088" lvl="3" indent="-285750"/>
            <a:r>
              <a:rPr lang="en-US" dirty="0">
                <a:sym typeface="Wingdings" panose="05000000000000000000" pitchFamily="2" charset="2"/>
              </a:rPr>
              <a:t>Oxidation layer thickness (no exp.)</a:t>
            </a:r>
          </a:p>
          <a:p>
            <a:pPr marL="827088" lvl="3" indent="-285750"/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28-31 Oct. 2025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Technical Meeting ATF, Vienna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731838" y="314037"/>
            <a:ext cx="10728325" cy="507687"/>
          </a:xfrm>
        </p:spPr>
        <p:txBody>
          <a:bodyPr/>
          <a:lstStyle/>
          <a:p>
            <a:r>
              <a:rPr lang="en-US" dirty="0"/>
              <a:t>Selected results</a:t>
            </a:r>
          </a:p>
        </p:txBody>
      </p:sp>
      <p:pic>
        <p:nvPicPr>
          <p:cNvPr id="7" name="Immagin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 t="958" r="8546" b="1167"/>
          <a:stretch/>
        </p:blipFill>
        <p:spPr bwMode="auto">
          <a:xfrm>
            <a:off x="8229849" y="3225795"/>
            <a:ext cx="3463223" cy="24854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7416005" y="5790901"/>
            <a:ext cx="4874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Cladding temperature @TC level (DEGREE single rod test S3)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A6D8E3F8-0C29-34E6-7B0B-B0AC9632EAB0}"/>
              </a:ext>
            </a:extLst>
          </p:cNvPr>
          <p:cNvPicPr/>
          <p:nvPr/>
        </p:nvPicPr>
        <p:blipFill rotWithShape="1">
          <a:blip r:embed="rId3"/>
          <a:srcRect b="9684"/>
          <a:stretch/>
        </p:blipFill>
        <p:spPr bwMode="auto">
          <a:xfrm>
            <a:off x="369348" y="3019527"/>
            <a:ext cx="3592804" cy="26916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34">
            <a:extLst>
              <a:ext uri="{FF2B5EF4-FFF2-40B4-BE49-F238E27FC236}">
                <a16:creationId xmlns:a16="http://schemas.microsoft.com/office/drawing/2014/main" id="{5682799A-DB77-4AB5-9EA7-5F628A91C8DF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" t="2089" r="6470" b="5458"/>
          <a:stretch/>
        </p:blipFill>
        <p:spPr bwMode="auto">
          <a:xfrm>
            <a:off x="4318464" y="3225794"/>
            <a:ext cx="3026477" cy="24854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2349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25660" y="982363"/>
            <a:ext cx="10728325" cy="4924898"/>
          </a:xfrm>
        </p:spPr>
        <p:txBody>
          <a:bodyPr/>
          <a:lstStyle/>
          <a:p>
            <a:pPr marL="285750" lvl="1" indent="-285750"/>
            <a:r>
              <a:rPr lang="en-US" dirty="0">
                <a:sym typeface="Wingdings" panose="05000000000000000000" pitchFamily="2" charset="2"/>
              </a:rPr>
              <a:t>WT2.1 of ATF-TS CRP</a:t>
            </a:r>
          </a:p>
          <a:p>
            <a:pPr marL="560388" lvl="2" indent="-285750"/>
            <a:r>
              <a:rPr lang="en-US" dirty="0">
                <a:sym typeface="Wingdings" panose="05000000000000000000" pitchFamily="2" charset="2"/>
              </a:rPr>
              <a:t>Code improvement for ATF materials</a:t>
            </a:r>
          </a:p>
          <a:p>
            <a:pPr marL="560388" lvl="2" indent="-285750"/>
            <a:r>
              <a:rPr lang="en-US" dirty="0">
                <a:sym typeface="Wingdings" panose="05000000000000000000" pitchFamily="2" charset="2"/>
              </a:rPr>
              <a:t>Code “validation” for ATF materials (claddings, pellets)</a:t>
            </a:r>
          </a:p>
          <a:p>
            <a:pPr marL="560388" lvl="2" indent="-285750"/>
            <a:r>
              <a:rPr lang="en-US" dirty="0">
                <a:sym typeface="Wingdings" panose="05000000000000000000" pitchFamily="2" charset="2"/>
              </a:rPr>
              <a:t>Pre-requisite for participation to WT3 (development of a methodology for ATF assessment)</a:t>
            </a:r>
          </a:p>
          <a:p>
            <a:pPr marL="560388" lvl="2" indent="-285750"/>
            <a:endParaRPr lang="en-US" dirty="0">
              <a:sym typeface="Wingdings" panose="05000000000000000000" pitchFamily="2" charset="2"/>
            </a:endParaRPr>
          </a:p>
          <a:p>
            <a:pPr marL="285750" lvl="1" indent="-285750"/>
            <a:r>
              <a:rPr lang="en-US" dirty="0">
                <a:sym typeface="Wingdings" panose="05000000000000000000" pitchFamily="2" charset="2"/>
              </a:rPr>
              <a:t>Chromia-doped fuel irradiations</a:t>
            </a:r>
          </a:p>
          <a:p>
            <a:pPr marL="560388" lvl="2" indent="-285750"/>
            <a:r>
              <a:rPr lang="en-US" dirty="0">
                <a:sym typeface="Wingdings" panose="05000000000000000000" pitchFamily="2" charset="2"/>
              </a:rPr>
              <a:t>Benchmark results aligned well with experimental data, highlighting the importance of uncertainty analysis in fuel performance code validation</a:t>
            </a:r>
          </a:p>
          <a:p>
            <a:pPr marL="285750" lvl="1" indent="-285750"/>
            <a:endParaRPr lang="en-US" dirty="0">
              <a:sym typeface="Wingdings" panose="05000000000000000000" pitchFamily="2" charset="2"/>
            </a:endParaRPr>
          </a:p>
          <a:p>
            <a:pPr marL="285750" lvl="1" indent="-285750"/>
            <a:r>
              <a:rPr lang="en-US" dirty="0">
                <a:sym typeface="Wingdings" panose="05000000000000000000" pitchFamily="2" charset="2"/>
              </a:rPr>
              <a:t>ATF claddings separate effects tests</a:t>
            </a:r>
          </a:p>
          <a:p>
            <a:pPr marL="560388" lvl="2" indent="-285750"/>
            <a:r>
              <a:rPr lang="en-US" dirty="0">
                <a:sym typeface="Wingdings" panose="05000000000000000000" pitchFamily="2" charset="2"/>
              </a:rPr>
              <a:t>Burst pressure predictions were accurate with available data, though hoop strain predictions varied</a:t>
            </a:r>
          </a:p>
          <a:p>
            <a:pPr marL="560388" lvl="2" indent="-285750"/>
            <a:r>
              <a:rPr lang="en-US" dirty="0">
                <a:sym typeface="Wingdings" panose="05000000000000000000" pitchFamily="2" charset="2"/>
              </a:rPr>
              <a:t>Discussions suggested improvements in code predictions and the need for further work on material properties and deformation behavior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28-31 Oct. 2025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Meeting ATF, Vienna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731838" y="314037"/>
            <a:ext cx="10728325" cy="507687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45326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25660" y="982363"/>
            <a:ext cx="10728325" cy="4924898"/>
          </a:xfrm>
        </p:spPr>
        <p:txBody>
          <a:bodyPr/>
          <a:lstStyle/>
          <a:p>
            <a:pPr marL="285750" lvl="1" indent="-285750"/>
            <a:r>
              <a:rPr lang="en-US" dirty="0">
                <a:sym typeface="Wingdings" panose="05000000000000000000" pitchFamily="2" charset="2"/>
              </a:rPr>
              <a:t>General conclusion and subjects for next CRP (future work)</a:t>
            </a:r>
          </a:p>
          <a:p>
            <a:pPr marL="560388" lvl="2" indent="-285750"/>
            <a:r>
              <a:rPr lang="en-US" dirty="0">
                <a:sym typeface="Wingdings" panose="05000000000000000000" pitchFamily="2" charset="2"/>
              </a:rPr>
              <a:t>Validation</a:t>
            </a:r>
          </a:p>
          <a:p>
            <a:pPr marL="827088" lvl="3" indent="-285750"/>
            <a:r>
              <a:rPr lang="en-US" dirty="0">
                <a:sym typeface="Wingdings" panose="05000000000000000000" pitchFamily="2" charset="2"/>
              </a:rPr>
              <a:t>current benchmarks are based on non-irradiated separate effect tests</a:t>
            </a:r>
          </a:p>
          <a:p>
            <a:pPr marL="827088" lvl="3" indent="-285750"/>
            <a:r>
              <a:rPr lang="en-US" dirty="0">
                <a:sym typeface="Wingdings" panose="05000000000000000000" pitchFamily="2" charset="2"/>
              </a:rPr>
              <a:t>Future projects should include integral or semi-integral irradiation tests for comprehensive validation</a:t>
            </a:r>
          </a:p>
          <a:p>
            <a:pPr marL="285750" lvl="1" indent="-285750"/>
            <a:endParaRPr lang="en-US" dirty="0">
              <a:sym typeface="Wingdings" panose="05000000000000000000" pitchFamily="2" charset="2"/>
            </a:endParaRPr>
          </a:p>
          <a:p>
            <a:pPr marL="560388" lvl="2" indent="-285750"/>
            <a:r>
              <a:rPr lang="en-US" dirty="0">
                <a:sym typeface="Wingdings" panose="05000000000000000000" pitchFamily="2" charset="2"/>
              </a:rPr>
              <a:t>LOCA Tests</a:t>
            </a:r>
          </a:p>
          <a:p>
            <a:pPr marL="827088" lvl="3" indent="-285750"/>
            <a:r>
              <a:rPr lang="en-US" dirty="0">
                <a:sym typeface="Wingdings" panose="05000000000000000000" pitchFamily="2" charset="2"/>
              </a:rPr>
              <a:t>No fueled ATF LOCA tests were provided</a:t>
            </a:r>
          </a:p>
          <a:p>
            <a:pPr marL="827088" lvl="3" indent="-285750"/>
            <a:r>
              <a:rPr lang="en-US" dirty="0">
                <a:sym typeface="Wingdings" panose="05000000000000000000" pitchFamily="2" charset="2"/>
              </a:rPr>
              <a:t>Future projects should address this gap</a:t>
            </a:r>
          </a:p>
          <a:p>
            <a:pPr marL="827088" lvl="3" indent="-285750"/>
            <a:r>
              <a:rPr lang="en-US" dirty="0">
                <a:sym typeface="Wingdings" panose="05000000000000000000" pitchFamily="2" charset="2"/>
              </a:rPr>
              <a:t>If no experimental data available, “theoretical cases” could be considered (e.g. boundary conditions provided by system codes corresponding to LOCA scenario)</a:t>
            </a:r>
          </a:p>
          <a:p>
            <a:pPr marL="560388" lvl="2" indent="-285750"/>
            <a:endParaRPr lang="en-US" dirty="0">
              <a:sym typeface="Wingdings" panose="05000000000000000000" pitchFamily="2" charset="2"/>
            </a:endParaRPr>
          </a:p>
          <a:p>
            <a:pPr marL="560388" lvl="2" indent="-285750"/>
            <a:r>
              <a:rPr lang="en-US" dirty="0">
                <a:sym typeface="Wingdings" panose="05000000000000000000" pitchFamily="2" charset="2"/>
              </a:rPr>
              <a:t>Emphasize uncertainty analysis, material property verification, and inclusion of irradiated data for improved code validation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28-31 Oct. 2025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Technical Meeting ATF, Vienna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731838" y="314037"/>
            <a:ext cx="10728325" cy="507687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251743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1837" y="3126259"/>
            <a:ext cx="7676936" cy="1026641"/>
          </a:xfrm>
        </p:spPr>
        <p:txBody>
          <a:bodyPr>
            <a:normAutofit fontScale="90000"/>
          </a:bodyPr>
          <a:lstStyle/>
          <a:p>
            <a:r>
              <a:rPr lang="en-GB" dirty="0"/>
              <a:t>Thank you for your attention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Antoine Bouloré</a:t>
            </a:r>
          </a:p>
          <a:p>
            <a:r>
              <a:rPr lang="fr-FR" dirty="0">
                <a:hlinkClick r:id="rId2"/>
              </a:rPr>
              <a:t>antoine.boulore@cea.fr</a:t>
            </a:r>
            <a:endParaRPr lang="fr-FR" dirty="0"/>
          </a:p>
          <a:p>
            <a:endParaRPr lang="fr-FR" dirty="0"/>
          </a:p>
          <a:p>
            <a:r>
              <a:rPr lang="fr-FR" dirty="0"/>
              <a:t>Marco Cherubini</a:t>
            </a:r>
          </a:p>
          <a:p>
            <a:r>
              <a:rPr lang="fr-FR" dirty="0">
                <a:hlinkClick r:id="rId3"/>
              </a:rPr>
              <a:t>m.cherubini@nineeng.com</a:t>
            </a:r>
            <a:endParaRPr lang="fr-FR" dirty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959" y="815594"/>
            <a:ext cx="2267466" cy="155241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591" y="1264882"/>
            <a:ext cx="3813730" cy="97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5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31838" y="930297"/>
            <a:ext cx="10728325" cy="5499979"/>
          </a:xfrm>
        </p:spPr>
        <p:txBody>
          <a:bodyPr>
            <a:normAutofit lnSpcReduction="10000"/>
          </a:bodyPr>
          <a:lstStyle/>
          <a:p>
            <a:pPr marL="285750" lvl="1" indent="-285750"/>
            <a:r>
              <a:rPr lang="en-US" dirty="0">
                <a:sym typeface="Wingdings" panose="05000000000000000000" pitchFamily="2" charset="2"/>
              </a:rPr>
              <a:t>CRP “ATF-TS” structure</a:t>
            </a:r>
          </a:p>
          <a:p>
            <a:pPr marL="285750" lvl="1" indent="-285750"/>
            <a:endParaRPr lang="en-US" dirty="0">
              <a:sym typeface="Wingdings" panose="05000000000000000000" pitchFamily="2" charset="2"/>
            </a:endParaRPr>
          </a:p>
          <a:p>
            <a:pPr marL="285750" lvl="1" indent="-285750"/>
            <a:endParaRPr lang="en-US" dirty="0">
              <a:sym typeface="Wingdings" panose="05000000000000000000" pitchFamily="2" charset="2"/>
            </a:endParaRPr>
          </a:p>
          <a:p>
            <a:pPr marL="285750" lvl="1" indent="-285750"/>
            <a:endParaRPr lang="en-US" dirty="0">
              <a:sym typeface="Wingdings" panose="05000000000000000000" pitchFamily="2" charset="2"/>
            </a:endParaRPr>
          </a:p>
          <a:p>
            <a:pPr marL="285750" lvl="1" indent="-285750"/>
            <a:endParaRPr lang="en-US" dirty="0">
              <a:sym typeface="Wingdings" panose="05000000000000000000" pitchFamily="2" charset="2"/>
            </a:endParaRPr>
          </a:p>
          <a:p>
            <a:pPr marL="285750" lvl="1" indent="-285750"/>
            <a:endParaRPr lang="en-US" dirty="0">
              <a:sym typeface="Wingdings" panose="05000000000000000000" pitchFamily="2" charset="2"/>
            </a:endParaRPr>
          </a:p>
          <a:p>
            <a:pPr marL="285750" lvl="1" indent="-285750"/>
            <a:endParaRPr lang="en-US" dirty="0">
              <a:sym typeface="Wingdings" panose="05000000000000000000" pitchFamily="2" charset="2"/>
            </a:endParaRPr>
          </a:p>
          <a:p>
            <a:pPr marL="285750" lvl="1" indent="-285750"/>
            <a:endParaRPr lang="en-US" dirty="0">
              <a:sym typeface="Wingdings" panose="05000000000000000000" pitchFamily="2" charset="2"/>
            </a:endParaRPr>
          </a:p>
          <a:p>
            <a:pPr marL="285750" lvl="1" indent="-285750"/>
            <a:endParaRPr lang="en-US" dirty="0">
              <a:sym typeface="Wingdings" panose="05000000000000000000" pitchFamily="2" charset="2"/>
            </a:endParaRPr>
          </a:p>
          <a:p>
            <a:pPr marL="285750" lvl="1" indent="-285750"/>
            <a:endParaRPr lang="en-US" dirty="0">
              <a:sym typeface="Wingdings" panose="05000000000000000000" pitchFamily="2" charset="2"/>
            </a:endParaRPr>
          </a:p>
          <a:p>
            <a:pPr marL="285750" lvl="1" indent="-285750"/>
            <a:endParaRPr lang="en-US" dirty="0">
              <a:sym typeface="Wingdings" panose="05000000000000000000" pitchFamily="2" charset="2"/>
            </a:endParaRPr>
          </a:p>
          <a:p>
            <a:pPr marL="285750" lvl="1" indent="-285750"/>
            <a:endParaRPr lang="en-US" dirty="0">
              <a:sym typeface="Wingdings" panose="05000000000000000000" pitchFamily="2" charset="2"/>
            </a:endParaRPr>
          </a:p>
          <a:p>
            <a:pPr marL="285750" lvl="1" indent="-285750"/>
            <a:endParaRPr lang="en-US" dirty="0">
              <a:sym typeface="Wingdings" panose="05000000000000000000" pitchFamily="2" charset="2"/>
            </a:endParaRPr>
          </a:p>
          <a:p>
            <a:pPr marL="285750" lvl="1" indent="-285750"/>
            <a:endParaRPr lang="en-US" dirty="0">
              <a:sym typeface="Wingdings" panose="05000000000000000000" pitchFamily="2" charset="2"/>
            </a:endParaRPr>
          </a:p>
          <a:p>
            <a:pPr marL="285750" lvl="1" indent="-285750"/>
            <a:r>
              <a:rPr lang="en-US" dirty="0">
                <a:sym typeface="Wingdings" panose="05000000000000000000" pitchFamily="2" charset="2"/>
              </a:rPr>
              <a:t>WT2 : benchmark the computer codes used for ATF behavior simulation</a:t>
            </a:r>
          </a:p>
          <a:p>
            <a:pPr marL="560388" lvl="2" indent="-285750"/>
            <a:r>
              <a:rPr lang="en-US" dirty="0">
                <a:sym typeface="Wingdings" panose="05000000000000000000" pitchFamily="2" charset="2"/>
              </a:rPr>
              <a:t>Specific developments made to improve modelling of ATF materials</a:t>
            </a:r>
          </a:p>
          <a:p>
            <a:pPr marL="560388" lvl="2" indent="-285750"/>
            <a:r>
              <a:rPr lang="en-US" dirty="0">
                <a:sym typeface="Wingdings" panose="05000000000000000000" pitchFamily="2" charset="2"/>
              </a:rPr>
              <a:t>Code “validation” for ATF materials in normal, off-normal and accident conditions</a:t>
            </a:r>
          </a:p>
          <a:p>
            <a:pPr marL="560388" lvl="2" indent="-285750"/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WT2.1: single rod experiments only </a:t>
            </a:r>
            <a:r>
              <a:rPr lang="en-US" dirty="0">
                <a:sym typeface="Wingdings" panose="05000000000000000000" pitchFamily="2" charset="2"/>
              </a:rPr>
              <a:t>(WT2.2: bundle tests)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9313558" y="6343650"/>
            <a:ext cx="1329042" cy="365125"/>
          </a:xfrm>
        </p:spPr>
        <p:txBody>
          <a:bodyPr/>
          <a:lstStyle/>
          <a:p>
            <a:r>
              <a:rPr lang="fr-FR" dirty="0"/>
              <a:t>28-31 Oct. 2025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Meeting ATF, Vienna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437495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</a:p>
        </p:txBody>
      </p:sp>
      <p:grpSp>
        <p:nvGrpSpPr>
          <p:cNvPr id="26" name="Groupe 25"/>
          <p:cNvGrpSpPr/>
          <p:nvPr/>
        </p:nvGrpSpPr>
        <p:grpSpPr>
          <a:xfrm>
            <a:off x="2354023" y="220128"/>
            <a:ext cx="8784976" cy="4459904"/>
            <a:chOff x="179512" y="662094"/>
            <a:chExt cx="8784976" cy="4459904"/>
          </a:xfrm>
        </p:grpSpPr>
        <p:sp>
          <p:nvSpPr>
            <p:cNvPr id="8" name="Rectangle 7"/>
            <p:cNvSpPr/>
            <p:nvPr/>
          </p:nvSpPr>
          <p:spPr>
            <a:xfrm>
              <a:off x="5971607" y="3244334"/>
              <a:ext cx="2487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/>
                <a:t> </a:t>
              </a:r>
            </a:p>
          </p:txBody>
        </p:sp>
        <p:sp>
          <p:nvSpPr>
            <p:cNvPr id="9" name="Scroll: Horizontal 2">
              <a:extLst>
                <a:ext uri="{FF2B5EF4-FFF2-40B4-BE49-F238E27FC236}">
                  <a16:creationId xmlns:a16="http://schemas.microsoft.com/office/drawing/2014/main" id="{B284D94B-DE93-40E8-A4A9-2523FE1C03CF}"/>
                </a:ext>
              </a:extLst>
            </p:cNvPr>
            <p:cNvSpPr/>
            <p:nvPr/>
          </p:nvSpPr>
          <p:spPr>
            <a:xfrm>
              <a:off x="3254843" y="662094"/>
              <a:ext cx="2232248" cy="1152128"/>
            </a:xfrm>
            <a:prstGeom prst="horizontalScroll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ATF-TS</a:t>
              </a:r>
            </a:p>
          </p:txBody>
        </p:sp>
        <p:sp>
          <p:nvSpPr>
            <p:cNvPr id="10" name="Flowchart: Document 3">
              <a:extLst>
                <a:ext uri="{FF2B5EF4-FFF2-40B4-BE49-F238E27FC236}">
                  <a16:creationId xmlns:a16="http://schemas.microsoft.com/office/drawing/2014/main" id="{3B7A5ECE-8096-4678-B46F-D1C693FDEA2F}"/>
                </a:ext>
              </a:extLst>
            </p:cNvPr>
            <p:cNvSpPr/>
            <p:nvPr/>
          </p:nvSpPr>
          <p:spPr>
            <a:xfrm>
              <a:off x="467544" y="2882142"/>
              <a:ext cx="1728192" cy="2152379"/>
            </a:xfrm>
            <a:prstGeom prst="flowChartDocument">
              <a:avLst/>
            </a:prstGeom>
            <a:noFill/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3864B3F3-0923-4709-9A54-280D349ADE0C}"/>
                </a:ext>
              </a:extLst>
            </p:cNvPr>
            <p:cNvSpPr txBox="1"/>
            <p:nvPr/>
          </p:nvSpPr>
          <p:spPr>
            <a:xfrm>
              <a:off x="415644" y="2882142"/>
              <a:ext cx="1728191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WT 1:</a:t>
              </a:r>
            </a:p>
            <a:p>
              <a:pPr algn="ctr"/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Experimental</a:t>
              </a:r>
            </a:p>
            <a:p>
              <a:pPr algn="ctr"/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Programme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M.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Sevecek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(CZR)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J. Stuckert (GRF)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endParaRPr lang="en-GB" b="1" dirty="0"/>
            </a:p>
          </p:txBody>
        </p:sp>
        <p:sp>
          <p:nvSpPr>
            <p:cNvPr id="12" name="Flowchart: Document 5">
              <a:extLst>
                <a:ext uri="{FF2B5EF4-FFF2-40B4-BE49-F238E27FC236}">
                  <a16:creationId xmlns:a16="http://schemas.microsoft.com/office/drawing/2014/main" id="{91725910-9957-42AC-A9F1-5D1E29D8E111}"/>
                </a:ext>
              </a:extLst>
            </p:cNvPr>
            <p:cNvSpPr/>
            <p:nvPr/>
          </p:nvSpPr>
          <p:spPr>
            <a:xfrm>
              <a:off x="2642776" y="2882143"/>
              <a:ext cx="1728192" cy="2152380"/>
            </a:xfrm>
            <a:prstGeom prst="flowChartDocumen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6">
              <a:extLst>
                <a:ext uri="{FF2B5EF4-FFF2-40B4-BE49-F238E27FC236}">
                  <a16:creationId xmlns:a16="http://schemas.microsoft.com/office/drawing/2014/main" id="{E5853CB0-A00F-403C-A8DC-0241E54B7D0A}"/>
                </a:ext>
              </a:extLst>
            </p:cNvPr>
            <p:cNvSpPr txBox="1"/>
            <p:nvPr/>
          </p:nvSpPr>
          <p:spPr>
            <a:xfrm>
              <a:off x="2633344" y="2890571"/>
              <a:ext cx="1728191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WT 2:</a:t>
              </a:r>
            </a:p>
            <a:p>
              <a:pPr algn="ctr"/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Modelling &amp; Benchmark Exercises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A. Bouloré (FRA) 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M. Cherubini (ITA)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J. Stuckert (GRF)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Z. </a:t>
              </a:r>
              <a:r>
                <a:rPr lang="en-US" sz="1400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Hozer</a:t>
              </a:r>
              <a:r>
                <a:rPr lang="en-US" sz="1400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(HUN)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400" b="1" dirty="0"/>
            </a:p>
          </p:txBody>
        </p:sp>
        <p:sp>
          <p:nvSpPr>
            <p:cNvPr id="14" name="Flowchart: Document 7">
              <a:extLst>
                <a:ext uri="{FF2B5EF4-FFF2-40B4-BE49-F238E27FC236}">
                  <a16:creationId xmlns:a16="http://schemas.microsoft.com/office/drawing/2014/main" id="{1E26B787-EFAE-4A69-AB0B-093911913468}"/>
                </a:ext>
              </a:extLst>
            </p:cNvPr>
            <p:cNvSpPr/>
            <p:nvPr/>
          </p:nvSpPr>
          <p:spPr>
            <a:xfrm>
              <a:off x="4818007" y="2882142"/>
              <a:ext cx="1728192" cy="2152381"/>
            </a:xfrm>
            <a:prstGeom prst="flowChartDocument">
              <a:avLst/>
            </a:prstGeom>
            <a:noFill/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95A285B4-99CA-4B3F-ACD4-50BA6332DA37}"/>
                </a:ext>
              </a:extLst>
            </p:cNvPr>
            <p:cNvSpPr txBox="1"/>
            <p:nvPr/>
          </p:nvSpPr>
          <p:spPr>
            <a:xfrm>
              <a:off x="4834990" y="2861217"/>
              <a:ext cx="172819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WT 3:</a:t>
              </a:r>
            </a:p>
            <a:p>
              <a:pPr algn="ctr"/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LOCA Evaluation Methodology </a:t>
              </a:r>
            </a:p>
            <a:p>
              <a:pPr algn="ctr">
                <a:defRPr/>
              </a:pPr>
              <a:r>
                <a:rPr lang="en-GB" sz="1400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J. Zhang (BEL)</a:t>
              </a:r>
            </a:p>
          </p:txBody>
        </p:sp>
        <p:sp>
          <p:nvSpPr>
            <p:cNvPr id="16" name="Flowchart: Document 9">
              <a:extLst>
                <a:ext uri="{FF2B5EF4-FFF2-40B4-BE49-F238E27FC236}">
                  <a16:creationId xmlns:a16="http://schemas.microsoft.com/office/drawing/2014/main" id="{92C14B95-FF55-4A84-B811-56DC7795B7CA}"/>
                </a:ext>
              </a:extLst>
            </p:cNvPr>
            <p:cNvSpPr/>
            <p:nvPr/>
          </p:nvSpPr>
          <p:spPr>
            <a:xfrm>
              <a:off x="6960693" y="2864249"/>
              <a:ext cx="1728192" cy="2170271"/>
            </a:xfrm>
            <a:prstGeom prst="flowChartDocument">
              <a:avLst/>
            </a:prstGeom>
            <a:noFill/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0">
              <a:extLst>
                <a:ext uri="{FF2B5EF4-FFF2-40B4-BE49-F238E27FC236}">
                  <a16:creationId xmlns:a16="http://schemas.microsoft.com/office/drawing/2014/main" id="{3EFC92EA-BBA9-4387-AC01-A7F39800425F}"/>
                </a:ext>
              </a:extLst>
            </p:cNvPr>
            <p:cNvSpPr txBox="1"/>
            <p:nvPr/>
          </p:nvSpPr>
          <p:spPr>
            <a:xfrm>
              <a:off x="6962088" y="2875229"/>
              <a:ext cx="1728191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WT 4:</a:t>
              </a:r>
            </a:p>
            <a:p>
              <a:pPr algn="ctr"/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Material Properties Database for ATF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Ch. Allison (USA)</a:t>
              </a:r>
            </a:p>
            <a:p>
              <a:pPr algn="ctr"/>
              <a:endParaRPr lang="en-GB" b="1" dirty="0"/>
            </a:p>
          </p:txBody>
        </p:sp>
        <p:sp>
          <p:nvSpPr>
            <p:cNvPr id="18" name="Rectangle: Rounded Corners 11">
              <a:extLst>
                <a:ext uri="{FF2B5EF4-FFF2-40B4-BE49-F238E27FC236}">
                  <a16:creationId xmlns:a16="http://schemas.microsoft.com/office/drawing/2014/main" id="{DF8DFEB2-FBAF-4A87-8142-19E9576BEFEE}"/>
                </a:ext>
              </a:extLst>
            </p:cNvPr>
            <p:cNvSpPr/>
            <p:nvPr/>
          </p:nvSpPr>
          <p:spPr>
            <a:xfrm>
              <a:off x="179512" y="2622256"/>
              <a:ext cx="8784976" cy="2499742"/>
            </a:xfrm>
            <a:prstGeom prst="roundRect">
              <a:avLst/>
            </a:prstGeom>
            <a:noFill/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Connector 12">
              <a:extLst>
                <a:ext uri="{FF2B5EF4-FFF2-40B4-BE49-F238E27FC236}">
                  <a16:creationId xmlns:a16="http://schemas.microsoft.com/office/drawing/2014/main" id="{0E49AC27-EFF7-42F7-B836-E276B19A4280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flipH="1">
              <a:off x="4361535" y="1670206"/>
              <a:ext cx="9432" cy="9520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3">
              <a:extLst>
                <a:ext uri="{FF2B5EF4-FFF2-40B4-BE49-F238E27FC236}">
                  <a16:creationId xmlns:a16="http://schemas.microsoft.com/office/drawing/2014/main" id="{8CE16CDA-51CE-4637-9F1A-FA2616BFACDA}"/>
                </a:ext>
              </a:extLst>
            </p:cNvPr>
            <p:cNvCxnSpPr>
              <a:stCxn id="10" idx="3"/>
              <a:endCxn id="12" idx="1"/>
            </p:cNvCxnSpPr>
            <p:nvPr/>
          </p:nvCxnSpPr>
          <p:spPr>
            <a:xfrm>
              <a:off x="2195736" y="3958332"/>
              <a:ext cx="447040" cy="1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14">
              <a:extLst>
                <a:ext uri="{FF2B5EF4-FFF2-40B4-BE49-F238E27FC236}">
                  <a16:creationId xmlns:a16="http://schemas.microsoft.com/office/drawing/2014/main" id="{AC575A20-3F4E-4A52-BC63-611A81E74B54}"/>
                </a:ext>
              </a:extLst>
            </p:cNvPr>
            <p:cNvCxnSpPr/>
            <p:nvPr/>
          </p:nvCxnSpPr>
          <p:spPr>
            <a:xfrm>
              <a:off x="4370967" y="3924815"/>
              <a:ext cx="447040" cy="1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15">
              <a:extLst>
                <a:ext uri="{FF2B5EF4-FFF2-40B4-BE49-F238E27FC236}">
                  <a16:creationId xmlns:a16="http://schemas.microsoft.com/office/drawing/2014/main" id="{35A0C852-3C9B-4576-BF02-E775AEBF9250}"/>
                </a:ext>
              </a:extLst>
            </p:cNvPr>
            <p:cNvCxnSpPr>
              <a:cxnSpLocks/>
            </p:cNvCxnSpPr>
            <p:nvPr/>
          </p:nvCxnSpPr>
          <p:spPr>
            <a:xfrm>
              <a:off x="6524825" y="3921161"/>
              <a:ext cx="447040" cy="1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TextBox 19">
              <a:extLst>
                <a:ext uri="{FF2B5EF4-FFF2-40B4-BE49-F238E27FC236}">
                  <a16:creationId xmlns:a16="http://schemas.microsoft.com/office/drawing/2014/main" id="{8FBFCFA6-5EFA-4451-B2F0-83651B2D661B}"/>
                </a:ext>
              </a:extLst>
            </p:cNvPr>
            <p:cNvSpPr txBox="1"/>
            <p:nvPr/>
          </p:nvSpPr>
          <p:spPr>
            <a:xfrm>
              <a:off x="4644008" y="1883486"/>
              <a:ext cx="3503969" cy="58477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Co-Chairs: J. Zhang (BEL), M. Sevecek (CZR)</a:t>
              </a:r>
            </a:p>
          </p:txBody>
        </p:sp>
        <p:sp>
          <p:nvSpPr>
            <p:cNvPr id="24" name="TextBox 17">
              <a:extLst>
                <a:ext uri="{FF2B5EF4-FFF2-40B4-BE49-F238E27FC236}">
                  <a16:creationId xmlns:a16="http://schemas.microsoft.com/office/drawing/2014/main" id="{57E9AF99-E459-47AE-9304-C3F7DC71F789}"/>
                </a:ext>
              </a:extLst>
            </p:cNvPr>
            <p:cNvSpPr txBox="1"/>
            <p:nvPr/>
          </p:nvSpPr>
          <p:spPr>
            <a:xfrm>
              <a:off x="593957" y="1827721"/>
              <a:ext cx="3522415" cy="58477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Sci. Secretary: A. </a:t>
              </a:r>
              <a:r>
                <a:rPr lang="en-GB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Khaperskaya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(IAEA)</a:t>
              </a:r>
            </a:p>
            <a:p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(former Sci. Secs: </a:t>
              </a:r>
              <a:r>
                <a:rPr lang="en-GB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K.S.Sim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GB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M.Veschunov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cxnSp>
          <p:nvCxnSpPr>
            <p:cNvPr id="25" name="Straight Connector 20">
              <a:extLst>
                <a:ext uri="{FF2B5EF4-FFF2-40B4-BE49-F238E27FC236}">
                  <a16:creationId xmlns:a16="http://schemas.microsoft.com/office/drawing/2014/main" id="{741C7DF0-5B9A-4528-8C8E-176E4A462153}"/>
                </a:ext>
              </a:extLst>
            </p:cNvPr>
            <p:cNvCxnSpPr>
              <a:stCxn id="24" idx="3"/>
              <a:endCxn id="23" idx="1"/>
            </p:cNvCxnSpPr>
            <p:nvPr/>
          </p:nvCxnSpPr>
          <p:spPr>
            <a:xfrm flipV="1">
              <a:off x="4135237" y="2052763"/>
              <a:ext cx="508771" cy="15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4468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31838" y="930297"/>
            <a:ext cx="10728325" cy="5499979"/>
          </a:xfrm>
        </p:spPr>
        <p:txBody>
          <a:bodyPr>
            <a:normAutofit/>
          </a:bodyPr>
          <a:lstStyle/>
          <a:p>
            <a:pPr marL="285750" lvl="1" indent="-285750"/>
            <a:r>
              <a:rPr lang="en-US" dirty="0">
                <a:sym typeface="Wingdings" panose="05000000000000000000" pitchFamily="2" charset="2"/>
              </a:rPr>
              <a:t>ATF concepts</a:t>
            </a:r>
          </a:p>
          <a:p>
            <a:pPr marL="560388" lvl="2" indent="-285750"/>
            <a:r>
              <a:rPr lang="en-US" dirty="0">
                <a:sym typeface="Wingdings" panose="05000000000000000000" pitchFamily="2" charset="2"/>
              </a:rPr>
              <a:t>Chromia doped UO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 pellets in irradiation</a:t>
            </a:r>
          </a:p>
          <a:p>
            <a:pPr marL="827088" lvl="3" indent="-285750"/>
            <a:r>
              <a:rPr lang="en-US" dirty="0">
                <a:sym typeface="Wingdings" panose="05000000000000000000" pitchFamily="2" charset="2"/>
              </a:rPr>
              <a:t>Steady state</a:t>
            </a:r>
          </a:p>
          <a:p>
            <a:pPr marL="827088" lvl="3" indent="-285750"/>
            <a:r>
              <a:rPr lang="en-US" dirty="0">
                <a:sym typeface="Wingdings" panose="05000000000000000000" pitchFamily="2" charset="2"/>
              </a:rPr>
              <a:t>Transient </a:t>
            </a:r>
          </a:p>
          <a:p>
            <a:pPr marL="560388" lvl="2" indent="-285750"/>
            <a:endParaRPr lang="en-US" dirty="0">
              <a:sym typeface="Wingdings" panose="05000000000000000000" pitchFamily="2" charset="2"/>
            </a:endParaRPr>
          </a:p>
          <a:p>
            <a:pPr marL="560388" lvl="2" indent="-285750"/>
            <a:r>
              <a:rPr lang="en-US" dirty="0" err="1">
                <a:sym typeface="Wingdings" panose="05000000000000000000" pitchFamily="2" charset="2"/>
              </a:rPr>
              <a:t>FeCrAl</a:t>
            </a:r>
            <a:r>
              <a:rPr lang="en-US" dirty="0">
                <a:sym typeface="Wingdings" panose="05000000000000000000" pitchFamily="2" charset="2"/>
              </a:rPr>
              <a:t> claddings</a:t>
            </a:r>
          </a:p>
          <a:p>
            <a:pPr marL="827088" lvl="3" indent="-285750"/>
            <a:r>
              <a:rPr lang="en-US" dirty="0">
                <a:sym typeface="Wingdings" panose="05000000000000000000" pitchFamily="2" charset="2"/>
              </a:rPr>
              <a:t>Separate effect tests (burst tests)</a:t>
            </a:r>
          </a:p>
          <a:p>
            <a:pPr marL="560388" lvl="2" indent="-285750"/>
            <a:endParaRPr lang="en-US" dirty="0">
              <a:sym typeface="Wingdings" panose="05000000000000000000" pitchFamily="2" charset="2"/>
            </a:endParaRPr>
          </a:p>
          <a:p>
            <a:pPr marL="560388" lvl="2" indent="-285750"/>
            <a:r>
              <a:rPr lang="en-US" dirty="0">
                <a:sym typeface="Wingdings" panose="05000000000000000000" pitchFamily="2" charset="2"/>
              </a:rPr>
              <a:t>Cr-coated Zircaloy claddings</a:t>
            </a:r>
          </a:p>
          <a:p>
            <a:pPr marL="827088" lvl="3" indent="-285750"/>
            <a:r>
              <a:rPr lang="en-US" dirty="0">
                <a:sym typeface="Wingdings" panose="05000000000000000000" pitchFamily="2" charset="2"/>
              </a:rPr>
              <a:t>Separate effect tests (burst tests)</a:t>
            </a:r>
          </a:p>
          <a:p>
            <a:pPr marL="827088" lvl="3" indent="-285750"/>
            <a:r>
              <a:rPr lang="en-US" dirty="0">
                <a:sym typeface="Wingdings" panose="05000000000000000000" pitchFamily="2" charset="2"/>
              </a:rPr>
              <a:t>Single rod test (DEGREE facility)</a:t>
            </a:r>
          </a:p>
          <a:p>
            <a:pPr marL="285750" lvl="1" indent="-285750"/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9313558" y="6343650"/>
            <a:ext cx="1329042" cy="365125"/>
          </a:xfrm>
        </p:spPr>
        <p:txBody>
          <a:bodyPr/>
          <a:lstStyle/>
          <a:p>
            <a:r>
              <a:rPr lang="fr-FR" dirty="0"/>
              <a:t>28-31 Oct. 2025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Meeting ATF, Vienna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437495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909273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25660" y="982363"/>
            <a:ext cx="10728325" cy="4924898"/>
          </a:xfrm>
        </p:spPr>
        <p:txBody>
          <a:bodyPr/>
          <a:lstStyle/>
          <a:p>
            <a:pPr marL="285750" lvl="1" indent="-285750"/>
            <a:r>
              <a:rPr lang="en-US" dirty="0">
                <a:sym typeface="Wingdings" panose="05000000000000000000" pitchFamily="2" charset="2"/>
              </a:rPr>
              <a:t>Mandatory: Steady state, IFA716 rods 1 and 6</a:t>
            </a:r>
          </a:p>
          <a:p>
            <a:pPr marL="560388" lvl="2" indent="-285750"/>
            <a:r>
              <a:rPr lang="en-US" dirty="0">
                <a:sym typeface="Wingdings" panose="05000000000000000000" pitchFamily="2" charset="2"/>
              </a:rPr>
              <a:t>AREVA UO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+Cr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O</a:t>
            </a:r>
            <a:r>
              <a:rPr lang="en-US" baseline="-25000" dirty="0">
                <a:sym typeface="Wingdings" panose="05000000000000000000" pitchFamily="2" charset="2"/>
              </a:rPr>
              <a:t>3</a:t>
            </a:r>
            <a:r>
              <a:rPr lang="en-US" dirty="0">
                <a:sym typeface="Wingdings" panose="05000000000000000000" pitchFamily="2" charset="2"/>
              </a:rPr>
              <a:t> pellets</a:t>
            </a:r>
          </a:p>
          <a:p>
            <a:pPr marL="827088" lvl="3" indent="-285750"/>
            <a:r>
              <a:rPr lang="en-US" dirty="0">
                <a:sym typeface="Wingdings" panose="05000000000000000000" pitchFamily="2" charset="2"/>
              </a:rPr>
              <a:t>Thermocouple</a:t>
            </a:r>
          </a:p>
          <a:p>
            <a:pPr marL="827088" lvl="3" indent="-285750"/>
            <a:r>
              <a:rPr lang="en-US" dirty="0">
                <a:sym typeface="Wingdings" panose="05000000000000000000" pitchFamily="2" charset="2"/>
              </a:rPr>
              <a:t>Internal pressure (FGR)</a:t>
            </a:r>
          </a:p>
          <a:p>
            <a:pPr marL="827088" lvl="3" indent="-285750"/>
            <a:r>
              <a:rPr lang="en-US" dirty="0">
                <a:sym typeface="Wingdings" panose="05000000000000000000" pitchFamily="2" charset="2"/>
              </a:rPr>
              <a:t>Fuel elongation (swelling)</a:t>
            </a:r>
          </a:p>
          <a:p>
            <a:pPr marL="285750" lvl="1" indent="-285750"/>
            <a:endParaRPr lang="en-US" dirty="0">
              <a:sym typeface="Wingdings" panose="05000000000000000000" pitchFamily="2" charset="2"/>
            </a:endParaRPr>
          </a:p>
          <a:p>
            <a:pPr marL="285750" lvl="1" indent="-285750"/>
            <a:endParaRPr lang="en-US" dirty="0">
              <a:sym typeface="Wingdings" panose="05000000000000000000" pitchFamily="2" charset="2"/>
            </a:endParaRPr>
          </a:p>
          <a:p>
            <a:pPr marL="285750" lvl="1" indent="-285750"/>
            <a:endParaRPr lang="en-US" dirty="0">
              <a:sym typeface="Wingdings" panose="05000000000000000000" pitchFamily="2" charset="2"/>
            </a:endParaRPr>
          </a:p>
          <a:p>
            <a:pPr marL="285750" lvl="1" indent="-285750"/>
            <a:endParaRPr lang="en-US" dirty="0">
              <a:sym typeface="Wingdings" panose="05000000000000000000" pitchFamily="2" charset="2"/>
            </a:endParaRPr>
          </a:p>
          <a:p>
            <a:pPr marL="285750" lvl="1" indent="-285750"/>
            <a:endParaRPr lang="en-US" dirty="0">
              <a:sym typeface="Wingdings" panose="05000000000000000000" pitchFamily="2" charset="2"/>
            </a:endParaRPr>
          </a:p>
          <a:p>
            <a:pPr marL="285750" lvl="1" indent="-285750"/>
            <a:r>
              <a:rPr lang="en-US" dirty="0">
                <a:sym typeface="Wingdings" panose="05000000000000000000" pitchFamily="2" charset="2"/>
              </a:rPr>
              <a:t>Optional: High initial rating, IFA677 rods 1 and 5</a:t>
            </a:r>
          </a:p>
          <a:p>
            <a:pPr marL="560388" lvl="2" indent="-285750"/>
            <a:r>
              <a:rPr lang="en-US" dirty="0">
                <a:sym typeface="Wingdings" panose="05000000000000000000" pitchFamily="2" charset="2"/>
              </a:rPr>
              <a:t>Westinghouse UO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+Al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O</a:t>
            </a:r>
            <a:r>
              <a:rPr lang="en-US" baseline="-25000" dirty="0">
                <a:sym typeface="Wingdings" panose="05000000000000000000" pitchFamily="2" charset="2"/>
              </a:rPr>
              <a:t>3</a:t>
            </a:r>
            <a:r>
              <a:rPr lang="en-US" dirty="0">
                <a:sym typeface="Wingdings" panose="05000000000000000000" pitchFamily="2" charset="2"/>
              </a:rPr>
              <a:t>+Cr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O</a:t>
            </a:r>
            <a:r>
              <a:rPr lang="en-US" baseline="-25000" dirty="0">
                <a:sym typeface="Wingdings" panose="05000000000000000000" pitchFamily="2" charset="2"/>
              </a:rPr>
              <a:t>3</a:t>
            </a:r>
          </a:p>
          <a:p>
            <a:pPr marL="827088" lvl="3" indent="-285750"/>
            <a:r>
              <a:rPr lang="en-US" dirty="0">
                <a:sym typeface="Wingdings" panose="05000000000000000000" pitchFamily="2" charset="2"/>
              </a:rPr>
              <a:t>TCs</a:t>
            </a:r>
          </a:p>
          <a:p>
            <a:pPr marL="827088" lvl="3" indent="-285750"/>
            <a:r>
              <a:rPr lang="en-US" dirty="0">
                <a:sym typeface="Wingdings" panose="05000000000000000000" pitchFamily="2" charset="2"/>
              </a:rPr>
              <a:t>Internal pressure (FGR)</a:t>
            </a:r>
          </a:p>
          <a:p>
            <a:pPr marL="827088" lvl="3" indent="-285750"/>
            <a:r>
              <a:rPr lang="en-US" dirty="0">
                <a:sym typeface="Wingdings" panose="05000000000000000000" pitchFamily="2" charset="2"/>
              </a:rPr>
              <a:t>PIE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28-31 Oct. 2025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Meeting ATF, Vienna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731838" y="314037"/>
            <a:ext cx="10728325" cy="507687"/>
          </a:xfrm>
        </p:spPr>
        <p:txBody>
          <a:bodyPr/>
          <a:lstStyle/>
          <a:p>
            <a:r>
              <a:rPr lang="en-US" dirty="0"/>
              <a:t>Cases (</a:t>
            </a:r>
            <a:r>
              <a:rPr lang="en-US" dirty="0" err="1"/>
              <a:t>Chromia</a:t>
            </a:r>
            <a:r>
              <a:rPr lang="en-US" dirty="0"/>
              <a:t> doped UO</a:t>
            </a:r>
            <a:r>
              <a:rPr lang="en-US" baseline="-25000" dirty="0"/>
              <a:t>2</a:t>
            </a:r>
            <a:r>
              <a:rPr lang="en-US" dirty="0"/>
              <a:t> fuel)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140" y="1354812"/>
            <a:ext cx="2864487" cy="1874278"/>
          </a:xfrm>
          <a:prstGeom prst="rect">
            <a:avLst/>
          </a:prstGeom>
          <a:noFill/>
        </p:spPr>
      </p:pic>
      <p:grpSp>
        <p:nvGrpSpPr>
          <p:cNvPr id="12" name="Groupe 11"/>
          <p:cNvGrpSpPr>
            <a:grpSpLocks noChangeAspect="1"/>
          </p:cNvGrpSpPr>
          <p:nvPr/>
        </p:nvGrpSpPr>
        <p:grpSpPr>
          <a:xfrm>
            <a:off x="8221554" y="85662"/>
            <a:ext cx="3687421" cy="2285394"/>
            <a:chOff x="1678018" y="1819886"/>
            <a:chExt cx="4560085" cy="2826255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3"/>
            <a:srcRect t="1" b="1747"/>
            <a:stretch/>
          </p:blipFill>
          <p:spPr>
            <a:xfrm>
              <a:off x="1678018" y="1819886"/>
              <a:ext cx="4560085" cy="282569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033584" y="2075935"/>
              <a:ext cx="549875" cy="2570206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77930" y="2075374"/>
              <a:ext cx="488390" cy="2570206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857" y="2470603"/>
            <a:ext cx="4708143" cy="125583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855" y="4162829"/>
            <a:ext cx="4797489" cy="218082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1907" y="5294270"/>
            <a:ext cx="4367407" cy="104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50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25660" y="982363"/>
            <a:ext cx="10728325" cy="4924898"/>
          </a:xfrm>
        </p:spPr>
        <p:txBody>
          <a:bodyPr/>
          <a:lstStyle/>
          <a:p>
            <a:pPr marL="285750" lvl="1" indent="-285750"/>
            <a:r>
              <a:rPr lang="en-US" dirty="0">
                <a:sym typeface="Wingdings" panose="05000000000000000000" pitchFamily="2" charset="2"/>
              </a:rPr>
              <a:t>Off-normal conditions: SCIP II power ramps</a:t>
            </a:r>
          </a:p>
          <a:p>
            <a:pPr marL="560388" lvl="2" indent="-285750"/>
            <a:r>
              <a:rPr lang="en-US" dirty="0">
                <a:sym typeface="Wingdings" panose="05000000000000000000" pitchFamily="2" charset="2"/>
              </a:rPr>
              <a:t>Cr-doped UO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 fuel (AREVA) irradiated in Oskarshamn-2 (BWR)</a:t>
            </a:r>
          </a:p>
          <a:p>
            <a:pPr marL="560388" lvl="2" indent="-285750"/>
            <a:r>
              <a:rPr lang="en-US" dirty="0">
                <a:sym typeface="Wingdings" panose="05000000000000000000" pitchFamily="2" charset="2"/>
              </a:rPr>
              <a:t>Zy-2 cladding with </a:t>
            </a:r>
            <a:r>
              <a:rPr lang="en-US" dirty="0" err="1">
                <a:sym typeface="Wingdings" panose="05000000000000000000" pitchFamily="2" charset="2"/>
              </a:rPr>
              <a:t>Zr</a:t>
            </a:r>
            <a:r>
              <a:rPr lang="en-US" dirty="0">
                <a:sym typeface="Wingdings" panose="05000000000000000000" pitchFamily="2" charset="2"/>
              </a:rPr>
              <a:t> liner</a:t>
            </a:r>
          </a:p>
          <a:p>
            <a:pPr marL="560388" lvl="2" indent="-285750"/>
            <a:r>
              <a:rPr lang="en-US" dirty="0">
                <a:sym typeface="Wingdings" panose="05000000000000000000" pitchFamily="2" charset="2"/>
              </a:rPr>
              <a:t>Ramp up to 450 W/cm</a:t>
            </a:r>
          </a:p>
          <a:p>
            <a:pPr marL="827088" lvl="3" indent="-285750"/>
            <a:r>
              <a:rPr lang="en-US" dirty="0">
                <a:sym typeface="Wingdings" panose="05000000000000000000" pitchFamily="2" charset="2"/>
              </a:rPr>
              <a:t>Mandatory: Aa2, 12h holding time</a:t>
            </a:r>
          </a:p>
          <a:p>
            <a:pPr marL="827088" lvl="3" indent="-285750"/>
            <a:r>
              <a:rPr lang="en-US" dirty="0">
                <a:sym typeface="Wingdings" panose="05000000000000000000" pitchFamily="2" charset="2"/>
              </a:rPr>
              <a:t>Optional: Aa1, no holding time</a:t>
            </a:r>
          </a:p>
          <a:p>
            <a:pPr marL="560388" lvl="2" indent="-285750"/>
            <a:r>
              <a:rPr lang="en-US" dirty="0">
                <a:sym typeface="Wingdings" panose="05000000000000000000" pitchFamily="2" charset="2"/>
              </a:rPr>
              <a:t>PIE: puncturing and </a:t>
            </a:r>
            <a:r>
              <a:rPr lang="en-US" dirty="0" err="1">
                <a:sym typeface="Wingdings" panose="05000000000000000000" pitchFamily="2" charset="2"/>
              </a:rPr>
              <a:t>profilometry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28-31 Oct. 2025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Meeting ATF, Vienna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731838" y="314037"/>
            <a:ext cx="10728325" cy="507687"/>
          </a:xfrm>
        </p:spPr>
        <p:txBody>
          <a:bodyPr/>
          <a:lstStyle/>
          <a:p>
            <a:r>
              <a:rPr lang="en-US" dirty="0"/>
              <a:t>Cases (</a:t>
            </a:r>
            <a:r>
              <a:rPr lang="en-US" dirty="0" err="1"/>
              <a:t>Chromia</a:t>
            </a:r>
            <a:r>
              <a:rPr lang="en-US" dirty="0"/>
              <a:t> doped UO</a:t>
            </a:r>
            <a:r>
              <a:rPr lang="en-US" baseline="-25000" dirty="0"/>
              <a:t>2</a:t>
            </a:r>
            <a:r>
              <a:rPr lang="en-US" dirty="0"/>
              <a:t> fuel)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766545"/>
              </p:ext>
            </p:extLst>
          </p:nvPr>
        </p:nvGraphicFramePr>
        <p:xfrm>
          <a:off x="7350863" y="1367665"/>
          <a:ext cx="4249420" cy="1341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0330">
                  <a:extLst>
                    <a:ext uri="{9D8B030D-6E8A-4147-A177-3AD203B41FA5}">
                      <a16:colId xmlns:a16="http://schemas.microsoft.com/office/drawing/2014/main" val="856258537"/>
                    </a:ext>
                  </a:extLst>
                </a:gridCol>
                <a:gridCol w="804545">
                  <a:extLst>
                    <a:ext uri="{9D8B030D-6E8A-4147-A177-3AD203B41FA5}">
                      <a16:colId xmlns:a16="http://schemas.microsoft.com/office/drawing/2014/main" val="3768630184"/>
                    </a:ext>
                  </a:extLst>
                </a:gridCol>
                <a:gridCol w="804545">
                  <a:extLst>
                    <a:ext uri="{9D8B030D-6E8A-4147-A177-3AD203B41FA5}">
                      <a16:colId xmlns:a16="http://schemas.microsoft.com/office/drawing/2014/main" val="31158215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Rod number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Aa2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Aa1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0646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Burnup (GWd/tM)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28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26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4146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Conditioning Power Level (CPL) (kW/m)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454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CPL duration (h)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89886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Ramp Terminal Level (kW/m)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45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45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0707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Holding time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 h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15-30 s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4539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Experimental fission gas release (%)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1.7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0.02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317160"/>
                  </a:ext>
                </a:extLst>
              </a:tr>
            </a:tbl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949" y="3266477"/>
            <a:ext cx="4111841" cy="272110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507" y="3276483"/>
            <a:ext cx="3943218" cy="271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31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25660" y="982363"/>
            <a:ext cx="10728325" cy="4924898"/>
          </a:xfrm>
        </p:spPr>
        <p:txBody>
          <a:bodyPr>
            <a:normAutofit/>
          </a:bodyPr>
          <a:lstStyle/>
          <a:p>
            <a:pPr marL="285750" lvl="1" indent="-285750"/>
            <a:r>
              <a:rPr lang="en-US" dirty="0">
                <a:sym typeface="Wingdings" panose="05000000000000000000" pitchFamily="2" charset="2"/>
              </a:rPr>
              <a:t>SET </a:t>
            </a:r>
            <a:r>
              <a:rPr lang="en-US" dirty="0" err="1">
                <a:sym typeface="Wingdings" panose="05000000000000000000" pitchFamily="2" charset="2"/>
              </a:rPr>
              <a:t>FeCrAl</a:t>
            </a:r>
            <a:r>
              <a:rPr lang="en-US" dirty="0">
                <a:sym typeface="Wingdings" panose="05000000000000000000" pitchFamily="2" charset="2"/>
              </a:rPr>
              <a:t> claddings (similar to ACTOF CRP)</a:t>
            </a:r>
          </a:p>
          <a:p>
            <a:pPr marL="560388" lvl="2" indent="-285750"/>
            <a:r>
              <a:rPr lang="en-US" dirty="0">
                <a:sym typeface="Wingdings" panose="05000000000000000000" pitchFamily="2" charset="2"/>
              </a:rPr>
              <a:t>“Virtual” burst tests from PUZRY (EK lab., Hungary) </a:t>
            </a:r>
          </a:p>
          <a:p>
            <a:pPr marL="827088" lvl="3" indent="-285750"/>
            <a:r>
              <a:rPr lang="en-US" dirty="0">
                <a:sym typeface="Wingdings" panose="05000000000000000000" pitchFamily="2" charset="2"/>
              </a:rPr>
              <a:t>adapted to </a:t>
            </a:r>
            <a:r>
              <a:rPr lang="en-US" dirty="0" err="1">
                <a:sym typeface="Wingdings" panose="05000000000000000000" pitchFamily="2" charset="2"/>
              </a:rPr>
              <a:t>FeCrAl</a:t>
            </a:r>
            <a:endParaRPr lang="en-US" dirty="0">
              <a:sym typeface="Wingdings" panose="05000000000000000000" pitchFamily="2" charset="2"/>
            </a:endParaRPr>
          </a:p>
          <a:p>
            <a:pPr marL="827088" lvl="3" indent="-285750"/>
            <a:r>
              <a:rPr lang="en-US" dirty="0">
                <a:sym typeface="Wingdings" panose="05000000000000000000" pitchFamily="2" charset="2"/>
              </a:rPr>
              <a:t>@controlled temperature (800-1200°C)</a:t>
            </a:r>
          </a:p>
          <a:p>
            <a:pPr marL="827088" lvl="3" indent="-285750"/>
            <a:r>
              <a:rPr lang="en-US" dirty="0">
                <a:sym typeface="Wingdings" panose="05000000000000000000" pitchFamily="2" charset="2"/>
              </a:rPr>
              <a:t>Priority tests #8, 18 and 30 </a:t>
            </a:r>
          </a:p>
          <a:p>
            <a:pPr marL="827088" lvl="3" indent="-285750"/>
            <a:r>
              <a:rPr lang="en-US" dirty="0">
                <a:sym typeface="Wingdings" panose="05000000000000000000" pitchFamily="2" charset="2"/>
              </a:rPr>
              <a:t>Geometrical data and exp. conditions provided to participants</a:t>
            </a:r>
          </a:p>
          <a:p>
            <a:pPr marL="560388" lvl="2" indent="-285750"/>
            <a:endParaRPr lang="en-US" dirty="0">
              <a:sym typeface="Wingdings" panose="05000000000000000000" pitchFamily="2" charset="2"/>
            </a:endParaRPr>
          </a:p>
          <a:p>
            <a:pPr marL="560388" lvl="2" indent="-285750"/>
            <a:r>
              <a:rPr lang="en-US" dirty="0">
                <a:sym typeface="Wingdings" panose="05000000000000000000" pitchFamily="2" charset="2"/>
              </a:rPr>
              <a:t>Burst tests performed at HUN-REN EK (Hungary)</a:t>
            </a:r>
          </a:p>
          <a:p>
            <a:pPr marL="827088" lvl="3" indent="-285750"/>
            <a:r>
              <a:rPr lang="en-US" dirty="0" err="1">
                <a:sym typeface="Wingdings" panose="05000000000000000000" pitchFamily="2" charset="2"/>
              </a:rPr>
              <a:t>FeCrAl</a:t>
            </a:r>
            <a:r>
              <a:rPr lang="en-US" dirty="0">
                <a:sym typeface="Wingdings" panose="05000000000000000000" pitchFamily="2" charset="2"/>
              </a:rPr>
              <a:t> cladding provided by KIT</a:t>
            </a:r>
          </a:p>
          <a:p>
            <a:pPr marL="827088" lvl="3" indent="-285750"/>
            <a:r>
              <a:rPr lang="en-US" dirty="0">
                <a:sym typeface="Wingdings" panose="05000000000000000000" pitchFamily="2" charset="2"/>
              </a:rPr>
              <a:t>@controlled T (800-925°C) and Pressure rate</a:t>
            </a:r>
          </a:p>
          <a:p>
            <a:pPr marL="827088" lvl="3" indent="-285750"/>
            <a:endParaRPr lang="en-US" dirty="0">
              <a:sym typeface="Wingdings" panose="05000000000000000000" pitchFamily="2" charset="2"/>
            </a:endParaRPr>
          </a:p>
          <a:p>
            <a:pPr marL="285750" lvl="1" indent="-285750"/>
            <a:r>
              <a:rPr lang="en-US" dirty="0">
                <a:sym typeface="Wingdings" panose="05000000000000000000" pitchFamily="2" charset="2"/>
              </a:rPr>
              <a:t>SET Cr-coated claddings</a:t>
            </a:r>
          </a:p>
          <a:p>
            <a:pPr marL="560388" lvl="2" indent="-285750"/>
            <a:r>
              <a:rPr lang="en-US" dirty="0">
                <a:sym typeface="Wingdings" panose="05000000000000000000" pitchFamily="2" charset="2"/>
              </a:rPr>
              <a:t>Burst tests (CTU, Czech Rep.)</a:t>
            </a:r>
          </a:p>
          <a:p>
            <a:pPr marL="827088" lvl="3" indent="-285750"/>
            <a:r>
              <a:rPr lang="en-US" dirty="0">
                <a:sym typeface="Wingdings" panose="05000000000000000000" pitchFamily="2" charset="2"/>
              </a:rPr>
              <a:t>Cr-coated Optimized ZIRLO</a:t>
            </a:r>
          </a:p>
          <a:p>
            <a:pPr marL="827088" lvl="3" indent="-285750"/>
            <a:r>
              <a:rPr lang="en-US" dirty="0">
                <a:sym typeface="Wingdings" panose="05000000000000000000" pitchFamily="2" charset="2"/>
              </a:rPr>
              <a:t>Temperature range 800-915°C</a:t>
            </a:r>
          </a:p>
          <a:p>
            <a:pPr marL="827088" lvl="3" indent="-285750"/>
            <a:r>
              <a:rPr lang="en-US" dirty="0">
                <a:sym typeface="Wingdings" panose="05000000000000000000" pitchFamily="2" charset="2"/>
              </a:rPr>
              <a:t>Pressurization rate range 5-106 </a:t>
            </a:r>
            <a:r>
              <a:rPr lang="en-US" dirty="0" err="1">
                <a:sym typeface="Wingdings" panose="05000000000000000000" pitchFamily="2" charset="2"/>
              </a:rPr>
              <a:t>kPa</a:t>
            </a:r>
            <a:r>
              <a:rPr lang="en-US" dirty="0">
                <a:sym typeface="Wingdings" panose="05000000000000000000" pitchFamily="2" charset="2"/>
              </a:rPr>
              <a:t>/s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28-31 Oct. 2025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Meeting ATF, Vienna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731838" y="314037"/>
            <a:ext cx="10728325" cy="507687"/>
          </a:xfrm>
        </p:spPr>
        <p:txBody>
          <a:bodyPr/>
          <a:lstStyle/>
          <a:p>
            <a:r>
              <a:rPr lang="en-US" dirty="0"/>
              <a:t>Cases (ATF claddings)</a:t>
            </a:r>
          </a:p>
        </p:txBody>
      </p:sp>
      <p:grpSp>
        <p:nvGrpSpPr>
          <p:cNvPr id="11" name="Groupe 10"/>
          <p:cNvGrpSpPr>
            <a:grpSpLocks noChangeAspect="1"/>
          </p:cNvGrpSpPr>
          <p:nvPr/>
        </p:nvGrpSpPr>
        <p:grpSpPr>
          <a:xfrm>
            <a:off x="7116682" y="877139"/>
            <a:ext cx="4576389" cy="1558152"/>
            <a:chOff x="2561495" y="2775013"/>
            <a:chExt cx="6894732" cy="2347493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1495" y="2775013"/>
              <a:ext cx="6894732" cy="234749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565918" y="3191069"/>
              <a:ext cx="6885992" cy="307911"/>
            </a:xfrm>
            <a:prstGeom prst="rect">
              <a:avLst/>
            </a:prstGeom>
            <a:solidFill>
              <a:srgbClr val="FF8F9B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61495" y="4156787"/>
              <a:ext cx="6885992" cy="307911"/>
            </a:xfrm>
            <a:prstGeom prst="rect">
              <a:avLst/>
            </a:prstGeom>
            <a:solidFill>
              <a:srgbClr val="FF8F9B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61495" y="4747131"/>
              <a:ext cx="6885992" cy="307911"/>
            </a:xfrm>
            <a:prstGeom prst="rect">
              <a:avLst/>
            </a:prstGeom>
            <a:solidFill>
              <a:srgbClr val="FF8F9B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</p:grp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049229"/>
              </p:ext>
            </p:extLst>
          </p:nvPr>
        </p:nvGraphicFramePr>
        <p:xfrm>
          <a:off x="6473292" y="4192893"/>
          <a:ext cx="4824095" cy="1332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8275">
                  <a:extLst>
                    <a:ext uri="{9D8B030D-6E8A-4147-A177-3AD203B41FA5}">
                      <a16:colId xmlns:a16="http://schemas.microsoft.com/office/drawing/2014/main" val="199648686"/>
                    </a:ext>
                  </a:extLst>
                </a:gridCol>
                <a:gridCol w="1087120">
                  <a:extLst>
                    <a:ext uri="{9D8B030D-6E8A-4147-A177-3AD203B41FA5}">
                      <a16:colId xmlns:a16="http://schemas.microsoft.com/office/drawing/2014/main" val="3239360884"/>
                    </a:ext>
                  </a:extLst>
                </a:gridCol>
                <a:gridCol w="1149350">
                  <a:extLst>
                    <a:ext uri="{9D8B030D-6E8A-4147-A177-3AD203B41FA5}">
                      <a16:colId xmlns:a16="http://schemas.microsoft.com/office/drawing/2014/main" val="3840553362"/>
                    </a:ext>
                  </a:extLst>
                </a:gridCol>
                <a:gridCol w="1149350">
                  <a:extLst>
                    <a:ext uri="{9D8B030D-6E8A-4147-A177-3AD203B41FA5}">
                      <a16:colId xmlns:a16="http://schemas.microsoft.com/office/drawing/2014/main" val="1307443904"/>
                    </a:ext>
                  </a:extLst>
                </a:gridCol>
              </a:tblGrid>
              <a:tr h="4442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Sample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Temperature (°C)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Pressurization rate (kPa/s)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Burst pressure (MPa)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2409266"/>
                  </a:ext>
                </a:extLst>
              </a:tr>
              <a:tr h="2221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OPZCR-1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804-807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105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7.29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8658508"/>
                  </a:ext>
                </a:extLst>
              </a:tr>
              <a:tr h="2221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OPZCR-4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835-814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105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6.13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3478044"/>
                  </a:ext>
                </a:extLst>
              </a:tr>
              <a:tr h="2221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OPZCR-5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902-905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94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3.53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9409248"/>
                  </a:ext>
                </a:extLst>
              </a:tr>
              <a:tr h="2221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OPZCR-8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902-905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9936624"/>
                  </a:ext>
                </a:extLst>
              </a:tr>
            </a:tbl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66F0A596-A058-4FF2-9738-66F434EBAFF1}"/>
              </a:ext>
            </a:extLst>
          </p:cNvPr>
          <p:cNvSpPr txBox="1"/>
          <p:nvPr/>
        </p:nvSpPr>
        <p:spPr>
          <a:xfrm>
            <a:off x="3407619" y="5785445"/>
            <a:ext cx="4604893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Material properties/correlations provided</a:t>
            </a:r>
          </a:p>
          <a:p>
            <a:pPr marL="285750" indent="-285750">
              <a:buFontTx/>
              <a:buChar char="-"/>
            </a:pPr>
            <a:r>
              <a:rPr lang="en-US" dirty="0"/>
              <a:t>ACTOF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FeCrAl</a:t>
            </a: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ATF-TS WT1  Cr-coated cladding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482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25660" y="982363"/>
            <a:ext cx="10728325" cy="4924898"/>
          </a:xfrm>
        </p:spPr>
        <p:txBody>
          <a:bodyPr/>
          <a:lstStyle/>
          <a:p>
            <a:pPr marL="285750" lvl="1" indent="-285750"/>
            <a:r>
              <a:rPr lang="en-US" dirty="0">
                <a:sym typeface="Wingdings" panose="05000000000000000000" pitchFamily="2" charset="2"/>
              </a:rPr>
              <a:t>DEGREE single rod test S3</a:t>
            </a:r>
          </a:p>
          <a:p>
            <a:pPr marL="560388" lvl="2" indent="-285750"/>
            <a:r>
              <a:rPr lang="en-US" dirty="0">
                <a:sym typeface="Wingdings" panose="05000000000000000000" pitchFamily="2" charset="2"/>
              </a:rPr>
              <a:t>SET on Cr-coated Zy-4 cladding</a:t>
            </a:r>
          </a:p>
          <a:p>
            <a:pPr marL="560388" lvl="2" indent="-285750"/>
            <a:r>
              <a:rPr lang="en-US" dirty="0">
                <a:sym typeface="Wingdings" panose="05000000000000000000" pitchFamily="2" charset="2"/>
              </a:rPr>
              <a:t>LOCA heating and cooling phase</a:t>
            </a:r>
          </a:p>
          <a:p>
            <a:pPr marL="560388" lvl="2" indent="-285750"/>
            <a:r>
              <a:rPr lang="en-US" dirty="0">
                <a:sym typeface="Wingdings" panose="05000000000000000000" pitchFamily="2" charset="2"/>
              </a:rPr>
              <a:t>Experimental conditions</a:t>
            </a:r>
          </a:p>
          <a:p>
            <a:pPr marL="827088" lvl="3" indent="-285750"/>
            <a:r>
              <a:rPr lang="en-US" dirty="0">
                <a:sym typeface="Wingdings" panose="05000000000000000000" pitchFamily="2" charset="2"/>
              </a:rPr>
              <a:t>Heating power</a:t>
            </a:r>
          </a:p>
          <a:p>
            <a:pPr marL="827088" lvl="3" indent="-285750"/>
            <a:r>
              <a:rPr lang="en-US" dirty="0">
                <a:sym typeface="Wingdings" panose="05000000000000000000" pitchFamily="2" charset="2"/>
              </a:rPr>
              <a:t>Steam flow rate</a:t>
            </a:r>
          </a:p>
          <a:p>
            <a:pPr marL="827088" lvl="3" indent="-285750"/>
            <a:r>
              <a:rPr lang="en-US" dirty="0">
                <a:sym typeface="Wingdings" panose="05000000000000000000" pitchFamily="2" charset="2"/>
              </a:rPr>
              <a:t>Cladding outer temperature (3 locations)</a:t>
            </a:r>
          </a:p>
          <a:p>
            <a:pPr marL="827088" lvl="3" indent="-285750"/>
            <a:r>
              <a:rPr lang="en-US" dirty="0">
                <a:sym typeface="Wingdings" panose="05000000000000000000" pitchFamily="2" charset="2"/>
              </a:rPr>
              <a:t>Internal pressure (detect balloon./burst)</a:t>
            </a:r>
          </a:p>
          <a:p>
            <a:pPr marL="560388" lvl="2" indent="-285750"/>
            <a:r>
              <a:rPr lang="en-US" dirty="0">
                <a:sym typeface="Wingdings" panose="05000000000000000000" pitchFamily="2" charset="2"/>
              </a:rPr>
              <a:t>Post-tests examinations</a:t>
            </a:r>
          </a:p>
          <a:p>
            <a:pPr marL="827088" lvl="3" indent="-285750"/>
            <a:r>
              <a:rPr lang="en-US" dirty="0" err="1">
                <a:sym typeface="Wingdings" panose="05000000000000000000" pitchFamily="2" charset="2"/>
              </a:rPr>
              <a:t>Profilometry</a:t>
            </a:r>
            <a:endParaRPr lang="en-US" dirty="0">
              <a:sym typeface="Wingdings" panose="05000000000000000000" pitchFamily="2" charset="2"/>
            </a:endParaRPr>
          </a:p>
          <a:p>
            <a:pPr marL="827088" lvl="3" indent="-285750"/>
            <a:r>
              <a:rPr lang="en-US" dirty="0">
                <a:sym typeface="Wingdings" panose="05000000000000000000" pitchFamily="2" charset="2"/>
              </a:rPr>
              <a:t>H pickup</a:t>
            </a:r>
          </a:p>
          <a:p>
            <a:pPr marL="827088" lvl="3" indent="-285750"/>
            <a:r>
              <a:rPr lang="en-US" dirty="0">
                <a:sym typeface="Wingdings" panose="05000000000000000000" pitchFamily="2" charset="2"/>
              </a:rPr>
              <a:t>Chemical analysis (Cr diffusion)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28-31 Oct. 2025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Meeting ATF, Vienna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731838" y="314037"/>
            <a:ext cx="10728325" cy="507687"/>
          </a:xfrm>
        </p:spPr>
        <p:txBody>
          <a:bodyPr/>
          <a:lstStyle/>
          <a:p>
            <a:r>
              <a:rPr lang="en-US" dirty="0"/>
              <a:t>Cases (ATF claddings)</a:t>
            </a:r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390" y="1327150"/>
            <a:ext cx="5744210" cy="3746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7359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25660" y="982363"/>
            <a:ext cx="10728325" cy="4924898"/>
          </a:xfrm>
        </p:spPr>
        <p:txBody>
          <a:bodyPr/>
          <a:lstStyle/>
          <a:p>
            <a:pPr marL="285750" lvl="1" indent="-285750"/>
            <a:r>
              <a:rPr lang="en-US" dirty="0">
                <a:sym typeface="Wingdings" panose="05000000000000000000" pitchFamily="2" charset="2"/>
              </a:rPr>
              <a:t>19 organizations</a:t>
            </a:r>
          </a:p>
          <a:p>
            <a:pPr marL="285750" lvl="1" indent="-285750"/>
            <a:r>
              <a:rPr lang="en-US" dirty="0">
                <a:sym typeface="Wingdings" panose="05000000000000000000" pitchFamily="2" charset="2"/>
              </a:rPr>
              <a:t>16 countries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28-31 Oct. 2025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Meeting ATF, Vienna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731838" y="314037"/>
            <a:ext cx="10728325" cy="507687"/>
          </a:xfrm>
        </p:spPr>
        <p:txBody>
          <a:bodyPr/>
          <a:lstStyle/>
          <a:p>
            <a:r>
              <a:rPr lang="en-US" dirty="0"/>
              <a:t>List of participants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047420"/>
              </p:ext>
            </p:extLst>
          </p:nvPr>
        </p:nvGraphicFramePr>
        <p:xfrm>
          <a:off x="2768938" y="982357"/>
          <a:ext cx="8685047" cy="4960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0981">
                  <a:extLst>
                    <a:ext uri="{9D8B030D-6E8A-4147-A177-3AD203B41FA5}">
                      <a16:colId xmlns:a16="http://schemas.microsoft.com/office/drawing/2014/main" val="2845840009"/>
                    </a:ext>
                  </a:extLst>
                </a:gridCol>
                <a:gridCol w="1026716">
                  <a:extLst>
                    <a:ext uri="{9D8B030D-6E8A-4147-A177-3AD203B41FA5}">
                      <a16:colId xmlns:a16="http://schemas.microsoft.com/office/drawing/2014/main" val="1751022088"/>
                    </a:ext>
                  </a:extLst>
                </a:gridCol>
                <a:gridCol w="2050938">
                  <a:extLst>
                    <a:ext uri="{9D8B030D-6E8A-4147-A177-3AD203B41FA5}">
                      <a16:colId xmlns:a16="http://schemas.microsoft.com/office/drawing/2014/main" val="1485103060"/>
                    </a:ext>
                  </a:extLst>
                </a:gridCol>
                <a:gridCol w="686978">
                  <a:extLst>
                    <a:ext uri="{9D8B030D-6E8A-4147-A177-3AD203B41FA5}">
                      <a16:colId xmlns:a16="http://schemas.microsoft.com/office/drawing/2014/main" val="3790324477"/>
                    </a:ext>
                  </a:extLst>
                </a:gridCol>
                <a:gridCol w="678650">
                  <a:extLst>
                    <a:ext uri="{9D8B030D-6E8A-4147-A177-3AD203B41FA5}">
                      <a16:colId xmlns:a16="http://schemas.microsoft.com/office/drawing/2014/main" val="3747271426"/>
                    </a:ext>
                  </a:extLst>
                </a:gridCol>
                <a:gridCol w="660329">
                  <a:extLst>
                    <a:ext uri="{9D8B030D-6E8A-4147-A177-3AD203B41FA5}">
                      <a16:colId xmlns:a16="http://schemas.microsoft.com/office/drawing/2014/main" val="2575502465"/>
                    </a:ext>
                  </a:extLst>
                </a:gridCol>
                <a:gridCol w="893485">
                  <a:extLst>
                    <a:ext uri="{9D8B030D-6E8A-4147-A177-3AD203B41FA5}">
                      <a16:colId xmlns:a16="http://schemas.microsoft.com/office/drawing/2014/main" val="376942374"/>
                    </a:ext>
                  </a:extLst>
                </a:gridCol>
                <a:gridCol w="893485">
                  <a:extLst>
                    <a:ext uri="{9D8B030D-6E8A-4147-A177-3AD203B41FA5}">
                      <a16:colId xmlns:a16="http://schemas.microsoft.com/office/drawing/2014/main" val="528498923"/>
                    </a:ext>
                  </a:extLst>
                </a:gridCol>
                <a:gridCol w="893485">
                  <a:extLst>
                    <a:ext uri="{9D8B030D-6E8A-4147-A177-3AD203B41FA5}">
                      <a16:colId xmlns:a16="http://schemas.microsoft.com/office/drawing/2014/main" val="1578724927"/>
                    </a:ext>
                  </a:extLst>
                </a:gridCol>
              </a:tblGrid>
              <a:tr h="55605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Country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Participant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Code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UO</a:t>
                      </a:r>
                      <a:r>
                        <a:rPr lang="fr-FR" sz="900" baseline="-25000" dirty="0">
                          <a:effectLst/>
                        </a:rPr>
                        <a:t>2</a:t>
                      </a:r>
                      <a:r>
                        <a:rPr lang="fr-FR" sz="900" dirty="0">
                          <a:effectLst/>
                        </a:rPr>
                        <a:t> Cr </a:t>
                      </a:r>
                      <a:r>
                        <a:rPr lang="fr-FR" sz="900" dirty="0" err="1">
                          <a:effectLst/>
                        </a:rPr>
                        <a:t>doped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 err="1">
                          <a:effectLst/>
                        </a:rPr>
                        <a:t>FeCrAl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 err="1">
                          <a:effectLst/>
                        </a:rPr>
                        <a:t>Coated</a:t>
                      </a:r>
                      <a:r>
                        <a:rPr lang="fr-FR" sz="900" dirty="0">
                          <a:effectLst/>
                        </a:rPr>
                        <a:t> </a:t>
                      </a:r>
                      <a:r>
                        <a:rPr lang="fr-FR" sz="900" dirty="0" err="1">
                          <a:effectLst/>
                        </a:rPr>
                        <a:t>Zy</a:t>
                      </a:r>
                      <a:r>
                        <a:rPr lang="fr-FR" sz="900" dirty="0">
                          <a:effectLst/>
                        </a:rPr>
                        <a:t> </a:t>
                      </a:r>
                      <a:r>
                        <a:rPr lang="fr-FR" sz="900" dirty="0" err="1">
                          <a:effectLst/>
                        </a:rPr>
                        <a:t>claddings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 err="1">
                          <a:effectLst/>
                        </a:rPr>
                        <a:t>Coated</a:t>
                      </a:r>
                      <a:r>
                        <a:rPr lang="fr-FR" sz="900" dirty="0">
                          <a:effectLst/>
                        </a:rPr>
                        <a:t> </a:t>
                      </a:r>
                      <a:r>
                        <a:rPr lang="fr-FR" sz="900" dirty="0" err="1">
                          <a:effectLst/>
                        </a:rPr>
                        <a:t>Zy</a:t>
                      </a:r>
                      <a:r>
                        <a:rPr lang="fr-FR" sz="900" dirty="0">
                          <a:effectLst/>
                        </a:rPr>
                        <a:t> </a:t>
                      </a:r>
                      <a:r>
                        <a:rPr lang="fr-FR" sz="900" dirty="0" err="1">
                          <a:effectLst/>
                        </a:rPr>
                        <a:t>claddings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extLst>
                  <a:ext uri="{0D108BD9-81ED-4DB2-BD59-A6C34878D82A}">
                    <a16:rowId xmlns:a16="http://schemas.microsoft.com/office/drawing/2014/main" val="2623341146"/>
                  </a:ext>
                </a:extLst>
              </a:tr>
              <a:tr h="55605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IFA716</a:t>
                      </a:r>
                      <a:endParaRPr lang="fr-FR" sz="9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IFA677</a:t>
                      </a:r>
                      <a:endParaRPr lang="fr-FR" sz="9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SCIP II power ramps</a:t>
                      </a:r>
                      <a:endParaRPr lang="fr-FR" sz="9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ACTOF cases + ATF-TS SET</a:t>
                      </a:r>
                      <a:endParaRPr lang="fr-FR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ATF-TS SET</a:t>
                      </a:r>
                      <a:endParaRPr lang="fr-FR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DEGREE Single </a:t>
                      </a:r>
                      <a:r>
                        <a:rPr lang="fr-FR" sz="900" dirty="0" err="1">
                          <a:effectLst/>
                        </a:rPr>
                        <a:t>rod</a:t>
                      </a:r>
                      <a:r>
                        <a:rPr lang="fr-FR" sz="900" dirty="0">
                          <a:effectLst/>
                        </a:rPr>
                        <a:t> test S3</a:t>
                      </a:r>
                      <a:endParaRPr lang="fr-FR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extLst>
                  <a:ext uri="{0D108BD9-81ED-4DB2-BD59-A6C34878D82A}">
                    <a16:rowId xmlns:a16="http://schemas.microsoft.com/office/drawing/2014/main" val="3435270562"/>
                  </a:ext>
                </a:extLst>
              </a:tr>
              <a:tr h="2025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Argentina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CNEA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DIONISIO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x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x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x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x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x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x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extLst>
                  <a:ext uri="{0D108BD9-81ED-4DB2-BD59-A6C34878D82A}">
                    <a16:rowId xmlns:a16="http://schemas.microsoft.com/office/drawing/2014/main" val="899817543"/>
                  </a:ext>
                </a:extLst>
              </a:tr>
              <a:tr h="2025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 dirty="0" err="1">
                          <a:effectLst/>
                        </a:rPr>
                        <a:t>Belgium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 dirty="0" err="1">
                          <a:effectLst/>
                        </a:rPr>
                        <a:t>Tractebel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FRAPCON/FRAPTRAN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x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extLst>
                  <a:ext uri="{0D108BD9-81ED-4DB2-BD59-A6C34878D82A}">
                    <a16:rowId xmlns:a16="http://schemas.microsoft.com/office/drawing/2014/main" val="827146252"/>
                  </a:ext>
                </a:extLst>
              </a:tr>
              <a:tr h="2025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Brazil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IPEN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TRANSURANUS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x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extLst>
                  <a:ext uri="{0D108BD9-81ED-4DB2-BD59-A6C34878D82A}">
                    <a16:rowId xmlns:a16="http://schemas.microsoft.com/office/drawing/2014/main" val="2658350426"/>
                  </a:ext>
                </a:extLst>
              </a:tr>
              <a:tr h="2025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Bulgaria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INRNE-BAS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TRANSURANUS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x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extLst>
                  <a:ext uri="{0D108BD9-81ED-4DB2-BD59-A6C34878D82A}">
                    <a16:rowId xmlns:a16="http://schemas.microsoft.com/office/drawing/2014/main" val="3418759850"/>
                  </a:ext>
                </a:extLst>
              </a:tr>
              <a:tr h="2025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China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CNPRI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JASMINE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x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x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x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x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extLst>
                  <a:ext uri="{0D108BD9-81ED-4DB2-BD59-A6C34878D82A}">
                    <a16:rowId xmlns:a16="http://schemas.microsoft.com/office/drawing/2014/main" val="2721495591"/>
                  </a:ext>
                </a:extLst>
              </a:tr>
              <a:tr h="2025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China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CNPE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FRAPCON/FRAPTRAN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x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extLst>
                  <a:ext uri="{0D108BD9-81ED-4DB2-BD59-A6C34878D82A}">
                    <a16:rowId xmlns:a16="http://schemas.microsoft.com/office/drawing/2014/main" val="580582578"/>
                  </a:ext>
                </a:extLst>
              </a:tr>
              <a:tr h="2025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China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NPIC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FUPAC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x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x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x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x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extLst>
                  <a:ext uri="{0D108BD9-81ED-4DB2-BD59-A6C34878D82A}">
                    <a16:rowId xmlns:a16="http://schemas.microsoft.com/office/drawing/2014/main" val="1139855575"/>
                  </a:ext>
                </a:extLst>
              </a:tr>
              <a:tr h="2025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Czech Republic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CTU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FRAPCON/FRAPTRAN, TRANSURANUS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x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x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x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extLst>
                  <a:ext uri="{0D108BD9-81ED-4DB2-BD59-A6C34878D82A}">
                    <a16:rowId xmlns:a16="http://schemas.microsoft.com/office/drawing/2014/main" val="182032646"/>
                  </a:ext>
                </a:extLst>
              </a:tr>
              <a:tr h="2025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France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CEA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ALCYONE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x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x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x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extLst>
                  <a:ext uri="{0D108BD9-81ED-4DB2-BD59-A6C34878D82A}">
                    <a16:rowId xmlns:a16="http://schemas.microsoft.com/office/drawing/2014/main" val="393139253"/>
                  </a:ext>
                </a:extLst>
              </a:tr>
              <a:tr h="2025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Germany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GRS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TESPA-ROD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x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extLst>
                  <a:ext uri="{0D108BD9-81ED-4DB2-BD59-A6C34878D82A}">
                    <a16:rowId xmlns:a16="http://schemas.microsoft.com/office/drawing/2014/main" val="4064506161"/>
                  </a:ext>
                </a:extLst>
              </a:tr>
              <a:tr h="2025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Iran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ANCC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PARS/PART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x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x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x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x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extLst>
                  <a:ext uri="{0D108BD9-81ED-4DB2-BD59-A6C34878D82A}">
                    <a16:rowId xmlns:a16="http://schemas.microsoft.com/office/drawing/2014/main" val="3190595647"/>
                  </a:ext>
                </a:extLst>
              </a:tr>
              <a:tr h="2025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Italy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NINE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TRANSURANUS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x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x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x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x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extLst>
                  <a:ext uri="{0D108BD9-81ED-4DB2-BD59-A6C34878D82A}">
                    <a16:rowId xmlns:a16="http://schemas.microsoft.com/office/drawing/2014/main" val="1534263977"/>
                  </a:ext>
                </a:extLst>
              </a:tr>
              <a:tr h="2025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Japan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CRIEPI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FRAPCON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x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extLst>
                  <a:ext uri="{0D108BD9-81ED-4DB2-BD59-A6C34878D82A}">
                    <a16:rowId xmlns:a16="http://schemas.microsoft.com/office/drawing/2014/main" val="3519859765"/>
                  </a:ext>
                </a:extLst>
              </a:tr>
              <a:tr h="2025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Korea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KAERI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FRAPCON/MERCURY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x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x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x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x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extLst>
                  <a:ext uri="{0D108BD9-81ED-4DB2-BD59-A6C34878D82A}">
                    <a16:rowId xmlns:a16="http://schemas.microsoft.com/office/drawing/2014/main" val="2423903887"/>
                  </a:ext>
                </a:extLst>
              </a:tr>
              <a:tr h="2025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Russia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IBRAE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SOCRAT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x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x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extLst>
                  <a:ext uri="{0D108BD9-81ED-4DB2-BD59-A6C34878D82A}">
                    <a16:rowId xmlns:a16="http://schemas.microsoft.com/office/drawing/2014/main" val="2571181001"/>
                  </a:ext>
                </a:extLst>
              </a:tr>
              <a:tr h="2025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Slovakia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B&amp;J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FEMAXI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x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x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x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extLst>
                  <a:ext uri="{0D108BD9-81ED-4DB2-BD59-A6C34878D82A}">
                    <a16:rowId xmlns:a16="http://schemas.microsoft.com/office/drawing/2014/main" val="1165319526"/>
                  </a:ext>
                </a:extLst>
              </a:tr>
              <a:tr h="2025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Spain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UPM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TRANSURANUS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x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extLst>
                  <a:ext uri="{0D108BD9-81ED-4DB2-BD59-A6C34878D82A}">
                    <a16:rowId xmlns:a16="http://schemas.microsoft.com/office/drawing/2014/main" val="1845528888"/>
                  </a:ext>
                </a:extLst>
              </a:tr>
              <a:tr h="2025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Spain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CIEMAT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FRAPCON/FRAPTRAN 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x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x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x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x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extLst>
                  <a:ext uri="{0D108BD9-81ED-4DB2-BD59-A6C34878D82A}">
                    <a16:rowId xmlns:a16="http://schemas.microsoft.com/office/drawing/2014/main" val="2614461460"/>
                  </a:ext>
                </a:extLst>
              </a:tr>
              <a:tr h="2025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USA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UTK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BISON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x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x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x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x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637" marR="33637" marT="0" marB="0" anchor="ctr"/>
                </a:tc>
                <a:extLst>
                  <a:ext uri="{0D108BD9-81ED-4DB2-BD59-A6C34878D82A}">
                    <a16:rowId xmlns:a16="http://schemas.microsoft.com/office/drawing/2014/main" val="3367260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869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25660" y="982363"/>
            <a:ext cx="10728325" cy="5222494"/>
          </a:xfrm>
        </p:spPr>
        <p:txBody>
          <a:bodyPr>
            <a:normAutofit/>
          </a:bodyPr>
          <a:lstStyle/>
          <a:p>
            <a:pPr marL="285750" lvl="1" indent="-285750"/>
            <a:r>
              <a:rPr lang="en-US" dirty="0">
                <a:sym typeface="Wingdings" panose="05000000000000000000" pitchFamily="2" charset="2"/>
              </a:rPr>
              <a:t>Cr-doped UO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 fuel</a:t>
            </a:r>
          </a:p>
          <a:p>
            <a:pPr marL="560388" lvl="2" indent="-285750"/>
            <a:r>
              <a:rPr lang="en-US" dirty="0">
                <a:sym typeface="Wingdings" panose="05000000000000000000" pitchFamily="2" charset="2"/>
              </a:rPr>
              <a:t>Exhaustive comparison of calculated quantities with experimental data to be done in TECDOC</a:t>
            </a:r>
          </a:p>
          <a:p>
            <a:pPr marL="827088" lvl="3" indent="-285750"/>
            <a:r>
              <a:rPr lang="en-US" dirty="0">
                <a:sym typeface="Wingdings" panose="05000000000000000000" pitchFamily="2" charset="2"/>
              </a:rPr>
              <a:t>Fuel temperature</a:t>
            </a:r>
          </a:p>
          <a:p>
            <a:pPr marL="827088" lvl="3" indent="-285750"/>
            <a:r>
              <a:rPr lang="en-US" dirty="0">
                <a:sym typeface="Wingdings" panose="05000000000000000000" pitchFamily="2" charset="2"/>
              </a:rPr>
              <a:t>Pressure evolution</a:t>
            </a:r>
          </a:p>
          <a:p>
            <a:pPr marL="827088" lvl="3" indent="-285750"/>
            <a:r>
              <a:rPr lang="en-US" dirty="0">
                <a:sym typeface="Wingdings" panose="05000000000000000000" pitchFamily="2" charset="2"/>
              </a:rPr>
              <a:t>Fuel stack elongation</a:t>
            </a:r>
          </a:p>
          <a:p>
            <a:pPr marL="827088" lvl="3" indent="-285750"/>
            <a:r>
              <a:rPr lang="en-US" dirty="0">
                <a:sym typeface="Wingdings" panose="05000000000000000000" pitchFamily="2" charset="2"/>
              </a:rPr>
              <a:t>…</a:t>
            </a:r>
          </a:p>
          <a:p>
            <a:pPr marL="560388" lvl="2" indent="-285750"/>
            <a:endParaRPr lang="en-US" dirty="0">
              <a:sym typeface="Wingdings" panose="05000000000000000000" pitchFamily="2" charset="2"/>
            </a:endParaRPr>
          </a:p>
          <a:p>
            <a:pPr marL="560388" lvl="2" indent="-285750"/>
            <a:endParaRPr lang="en-US" dirty="0">
              <a:sym typeface="Wingdings" panose="05000000000000000000" pitchFamily="2" charset="2"/>
            </a:endParaRPr>
          </a:p>
          <a:p>
            <a:pPr marL="560388" lvl="2" indent="-285750"/>
            <a:endParaRPr lang="en-US" dirty="0">
              <a:sym typeface="Wingdings" panose="05000000000000000000" pitchFamily="2" charset="2"/>
            </a:endParaRPr>
          </a:p>
          <a:p>
            <a:pPr marL="560388" lvl="2" indent="-285750"/>
            <a:endParaRPr lang="en-US" dirty="0">
              <a:sym typeface="Wingdings" panose="05000000000000000000" pitchFamily="2" charset="2"/>
            </a:endParaRPr>
          </a:p>
          <a:p>
            <a:pPr marL="560388" lvl="2" indent="-285750"/>
            <a:endParaRPr lang="en-US" dirty="0">
              <a:sym typeface="Wingdings" panose="05000000000000000000" pitchFamily="2" charset="2"/>
            </a:endParaRPr>
          </a:p>
          <a:p>
            <a:pPr marL="560388" lvl="2" indent="-285750"/>
            <a:endParaRPr lang="en-US" dirty="0">
              <a:sym typeface="Wingdings" panose="05000000000000000000" pitchFamily="2" charset="2"/>
            </a:endParaRPr>
          </a:p>
          <a:p>
            <a:pPr marL="560388" lvl="2" indent="-285750"/>
            <a:endParaRPr lang="en-US" dirty="0">
              <a:sym typeface="Wingdings" panose="05000000000000000000" pitchFamily="2" charset="2"/>
            </a:endParaRPr>
          </a:p>
          <a:p>
            <a:pPr marL="560388" lvl="2" indent="-285750"/>
            <a:endParaRPr lang="en-US" dirty="0">
              <a:sym typeface="Wingdings" panose="05000000000000000000" pitchFamily="2" charset="2"/>
            </a:endParaRPr>
          </a:p>
          <a:p>
            <a:pPr marL="560388" lvl="2" indent="-285750"/>
            <a:endParaRPr lang="en-US" dirty="0">
              <a:sym typeface="Wingdings" panose="05000000000000000000" pitchFamily="2" charset="2"/>
            </a:endParaRPr>
          </a:p>
          <a:p>
            <a:pPr marL="560388" lvl="2" indent="-285750"/>
            <a:r>
              <a:rPr lang="en-US" dirty="0">
                <a:sym typeface="Wingdings" panose="05000000000000000000" pitchFamily="2" charset="2"/>
              </a:rPr>
              <a:t>Results in a reasonably good agreement with experiments</a:t>
            </a:r>
          </a:p>
          <a:p>
            <a:pPr marL="560388" lvl="2" indent="-285750"/>
            <a:r>
              <a:rPr lang="en-US" dirty="0">
                <a:sym typeface="Wingdings" panose="05000000000000000000" pitchFamily="2" charset="2"/>
              </a:rPr>
              <a:t>Importance of uncertainty knowledge (experimental conditions)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28-31 Oct. 2025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Technical Meeting ATF, Vienna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731838" y="314037"/>
            <a:ext cx="10728325" cy="507687"/>
          </a:xfrm>
        </p:spPr>
        <p:txBody>
          <a:bodyPr/>
          <a:lstStyle/>
          <a:p>
            <a:r>
              <a:rPr lang="en-US" dirty="0"/>
              <a:t>Selected results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121" y="2488979"/>
            <a:ext cx="4513199" cy="2949935"/>
          </a:xfrm>
          <a:prstGeom prst="rect">
            <a:avLst/>
          </a:prstGeom>
          <a:noFill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524" y="2488978"/>
            <a:ext cx="4513846" cy="2949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07268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6.potx" id="{EC381E7A-0124-48FC-8DBE-B12F4FE076FD}" vid="{F86E971A-F893-4679-B8E7-24078A6E511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 référentiel" ma:contentTypeID="0x010100108A61D7BE634F76874FDC084DD0BD15009E39C29C26594BAC90AC8ED3FDFD77E000BCE28098BA0F0B45BA4517838BD1AEEF" ma:contentTypeVersion="33" ma:contentTypeDescription="" ma:contentTypeScope="" ma:versionID="4c5be590388616a1b551115da05bc43b">
  <xsd:schema xmlns:xsd="http://www.w3.org/2001/XMLSchema" xmlns:xs="http://www.w3.org/2001/XMLSchema" xmlns:p="http://schemas.microsoft.com/office/2006/metadata/properties" xmlns:ns1="98091354-8d82-4ad1-b5dd-6b09eb5ff196" xmlns:ns3="91130d52-d7c5-4e9c-ae1e-8e8e5c28245c" targetNamespace="http://schemas.microsoft.com/office/2006/metadata/properties" ma:root="true" ma:fieldsID="44338b7d3fa432cfa170dc216eb8433d" ns1:_="" ns3:_="">
    <xsd:import namespace="98091354-8d82-4ad1-b5dd-6b09eb5ff196"/>
    <xsd:import namespace="91130d52-d7c5-4e9c-ae1e-8e8e5c28245c"/>
    <xsd:element name="properties">
      <xsd:complexType>
        <xsd:sequence>
          <xsd:element name="documentManagement">
            <xsd:complexType>
              <xsd:all>
                <xsd:element ref="ns1:CollabTypeDocument"/>
                <xsd:element ref="ns1:CollabObjetResume" minOccurs="0"/>
                <xsd:element ref="ns3:CollabExternalReferences"/>
                <xsd:element ref="ns3:CollabDate"/>
                <xsd:element ref="ns3:CollabComments" minOccurs="0"/>
                <xsd:element ref="ns1:CollabEnVigueur" minOccurs="0"/>
                <xsd:element ref="ns1:g65f1e9585ce45a29a8379f50f13cd0c" minOccurs="0"/>
                <xsd:element ref="ns1:TaxCatchAll" minOccurs="0"/>
                <xsd:element ref="ns1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91354-8d82-4ad1-b5dd-6b09eb5ff196" elementFormDefault="qualified">
    <xsd:import namespace="http://schemas.microsoft.com/office/2006/documentManagement/types"/>
    <xsd:import namespace="http://schemas.microsoft.com/office/infopath/2007/PartnerControls"/>
    <xsd:element name="CollabTypeDocument" ma:index="0" ma:displayName="Type de document" ma:format="Dropdown" ma:internalName="CollabTypeDocument">
      <xsd:simpleType>
        <xsd:restriction base="dms:Choice">
          <xsd:enumeration value="Accord"/>
          <xsd:enumeration value="Circulaire"/>
          <xsd:enumeration value="Consigne"/>
          <xsd:enumeration value="Contrat objectifs"/>
          <xsd:enumeration value="Convention"/>
          <xsd:enumeration value="Dossier processus"/>
          <xsd:enumeration value="Fiche processus"/>
          <xsd:enumeration value="Formulaire"/>
          <xsd:enumeration value="Guide"/>
          <xsd:enumeration value="Lettre de mission"/>
          <xsd:enumeration value="Liste"/>
          <xsd:enumeration value="Liste Documents Applicables"/>
          <xsd:enumeration value="Logo"/>
          <xsd:enumeration value="Manuel opérateur"/>
          <xsd:enumeration value="Mode opératoire"/>
          <xsd:enumeration value="Note Instruction Générale (NIG)"/>
          <xsd:enumeration value="Note Instruction Générale CEA (NIGCEA)"/>
          <xsd:enumeration value="Note Instruction Générale groupe (NIGG)"/>
          <xsd:enumeration value="Note Instruction Particulière (NIP)"/>
          <xsd:enumeration value="Note"/>
          <xsd:enumeration value="Note Administrateur Général (Note AG)"/>
          <xsd:enumeration value="Note application"/>
          <xsd:enumeration value="Note nomination"/>
          <xsd:enumeration value="Note organisation"/>
          <xsd:enumeration value="Organigramme"/>
          <xsd:enumeration value="Plan Qualité"/>
          <xsd:enumeration value="Procédure"/>
          <xsd:enumeration value="Rapport"/>
          <xsd:enumeration value="Tableau de gestion"/>
        </xsd:restriction>
      </xsd:simpleType>
    </xsd:element>
    <xsd:element name="CollabObjetResume" ma:index="3" nillable="true" ma:displayName="Objet - Résumé" ma:internalName="CollabObjetResume" ma:readOnly="false">
      <xsd:simpleType>
        <xsd:restriction base="dms:Note"/>
      </xsd:simpleType>
    </xsd:element>
    <xsd:element name="CollabEnVigueur" ma:index="8" nillable="true" ma:displayName="En vigueur" ma:default="1" ma:internalName="CollabEnVigueur" ma:readOnly="false">
      <xsd:simpleType>
        <xsd:restriction base="dms:Boolean"/>
      </xsd:simpleType>
    </xsd:element>
    <xsd:element name="g65f1e9585ce45a29a8379f50f13cd0c" ma:index="14" ma:taxonomy="true" ma:internalName="g65f1e9585ce45a29a8379f50f13cd0c" ma:taxonomyFieldName="CollabEmetteur" ma:displayName="Emetteur" ma:readOnly="false" ma:default="" ma:fieldId="{065f1e95-85ce-45a2-9a83-79f50f13cd0c}" ma:taxonomyMulti="true" ma:sspId="ea6c1742-5521-40b5-9022-00c35f6f2763" ma:termSetId="b0eb54bb-5d02-4f03-af81-45912abcbe3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2fcd52ac-d771-4543-96ea-276209a03e87}" ma:internalName="TaxCatchAll" ma:showField="CatchAllData" ma:web="98091354-8d82-4ad1-b5dd-6b09eb5ff1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2fcd52ac-d771-4543-96ea-276209a03e87}" ma:internalName="TaxCatchAllLabel" ma:readOnly="true" ma:showField="CatchAllDataLabel" ma:web="98091354-8d82-4ad1-b5dd-6b09eb5ff1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130d52-d7c5-4e9c-ae1e-8e8e5c28245c" elementFormDefault="qualified">
    <xsd:import namespace="http://schemas.microsoft.com/office/2006/documentManagement/types"/>
    <xsd:import namespace="http://schemas.microsoft.com/office/infopath/2007/PartnerControls"/>
    <xsd:element name="CollabExternalReferences" ma:index="4" ma:displayName="Référence" ma:internalName="CollabExternalReferences" ma:readOnly="false">
      <xsd:simpleType>
        <xsd:restriction base="dms:Text">
          <xsd:maxLength value="255"/>
        </xsd:restriction>
      </xsd:simpleType>
    </xsd:element>
    <xsd:element name="CollabDate" ma:index="5" ma:displayName="Date édition" ma:format="DateOnly" ma:LCID="1036" ma:internalName="CollabDate" ma:readOnly="false">
      <xsd:simpleType>
        <xsd:restriction base="dms:DateTime"/>
      </xsd:simpleType>
    </xsd:element>
    <xsd:element name="CollabComments" ma:index="7" nillable="true" ma:displayName="Observation(s)" ma:internalName="CollabComment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Type de contenu"/>
        <xsd:element ref="dc:title" maxOccurs="1" ma:index="2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llabComments xmlns="91130d52-d7c5-4e9c-ae1e-8e8e5c28245c" xsi:nil="true"/>
    <CollabTypeDocument xmlns="98091354-8d82-4ad1-b5dd-6b09eb5ff196">Procédure</CollabTypeDocument>
    <CollabDate xmlns="91130d52-d7c5-4e9c-ae1e-8e8e5c28245c">2023-01-30T23:00:00+00:00</CollabDate>
    <CollabObjetResume xmlns="98091354-8d82-4ad1-b5dd-6b09eb5ff196" xsi:nil="true"/>
    <g65f1e9585ce45a29a8379f50f13cd0c xmlns="98091354-8d82-4ad1-b5dd-6b09eb5ff196">
      <Terms xmlns="http://schemas.microsoft.com/office/infopath/2007/PartnerControls">
        <TermInfo xmlns="http://schemas.microsoft.com/office/infopath/2007/PartnerControls">
          <TermName xmlns="http://schemas.microsoft.com/office/infopath/2007/PartnerControls">DCOM</TermName>
          <TermId xmlns="http://schemas.microsoft.com/office/infopath/2007/PartnerControls">5d454b4e-7aaa-470d-be17-032317e26456</TermId>
        </TermInfo>
      </Terms>
    </g65f1e9585ce45a29a8379f50f13cd0c>
    <TaxCatchAll xmlns="98091354-8d82-4ad1-b5dd-6b09eb5ff196">
      <Value>16</Value>
    </TaxCatchAll>
    <CollabExternalReferences xmlns="91130d52-d7c5-4e9c-ae1e-8e8e5c28245c">PowerPoint-Charte-CEA-31-01-2023</CollabExternalReferences>
    <CollabEnVigueur xmlns="98091354-8d82-4ad1-b5dd-6b09eb5ff196">true</CollabEnVigueur>
  </documentManagement>
</p:properties>
</file>

<file path=customXml/itemProps1.xml><?xml version="1.0" encoding="utf-8"?>
<ds:datastoreItem xmlns:ds="http://schemas.openxmlformats.org/officeDocument/2006/customXml" ds:itemID="{7AE23F73-0210-43BD-8C18-BB447B54A4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EC486A-0672-4505-861A-9ABA0A52B7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091354-8d82-4ad1-b5dd-6b09eb5ff196"/>
    <ds:schemaRef ds:uri="91130d52-d7c5-4e9c-ae1e-8e8e5c2824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9AC980-F838-4C77-A3AE-FDEBF3D188EC}">
  <ds:schemaRefs>
    <ds:schemaRef ds:uri="91130d52-d7c5-4e9c-ae1e-8e8e5c28245c"/>
    <ds:schemaRef ds:uri="http://schemas.microsoft.com/office/2006/metadata/properties"/>
    <ds:schemaRef ds:uri="98091354-8d82-4ad1-b5dd-6b09eb5ff196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PPT-CEA final-V6</Template>
  <TotalTime>3973</TotalTime>
  <Words>1425</Words>
  <Application>Microsoft Office PowerPoint</Application>
  <PresentationFormat>Grand écran</PresentationFormat>
  <Paragraphs>479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Courier New</vt:lpstr>
      <vt:lpstr>Times New Roman</vt:lpstr>
      <vt:lpstr>Wingdings</vt:lpstr>
      <vt:lpstr>Thème Office</vt:lpstr>
      <vt:lpstr>IAEA ATF BENCHMARK OF FUEL ROD CODES FOR SIMULATION OF SELECTED SEPARATE EFFECT TESTS</vt:lpstr>
      <vt:lpstr>Introduction</vt:lpstr>
      <vt:lpstr>Introduction</vt:lpstr>
      <vt:lpstr>Cases (Chromia doped UO2 fuel)</vt:lpstr>
      <vt:lpstr>Cases (Chromia doped UO2 fuel)</vt:lpstr>
      <vt:lpstr>Cases (ATF claddings)</vt:lpstr>
      <vt:lpstr>Cases (ATF claddings)</vt:lpstr>
      <vt:lpstr>List of participants</vt:lpstr>
      <vt:lpstr>Selected results</vt:lpstr>
      <vt:lpstr>Selected results</vt:lpstr>
      <vt:lpstr>Selected results</vt:lpstr>
      <vt:lpstr>Selected results</vt:lpstr>
      <vt:lpstr>Conclusion</vt:lpstr>
      <vt:lpstr>Conclusion</vt:lpstr>
      <vt:lpstr>Thank you for your attention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PowerPoint-Charte-CEA-2023</dc:title>
  <dc:creator>Antoine BOULORE</dc:creator>
  <cp:lastModifiedBy>BOULORE Antoine</cp:lastModifiedBy>
  <cp:revision>175</cp:revision>
  <dcterms:created xsi:type="dcterms:W3CDTF">2023-01-31T13:15:02Z</dcterms:created>
  <dcterms:modified xsi:type="dcterms:W3CDTF">2025-10-29T06:31:38Z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0x010100108A61D7BE634F76874FDC084DD0BD15009E39C29C26594BAC90AC8ED3FDFD77E000BCE28098BA0F0B45BA4517838BD1AEEF</vt:lpwstr>
  </property>
  <property fmtid="{D5CDD505-2E9C-101B-9397-08002B2CF9AE}" pid="3" name="CollabXmlContent">
    <vt:lpwstr>&lt;CollabItems&gt;_x000d_
  &lt;CollabItem&gt;_x000d_
    &lt;FileLeafRef&gt;Modele-PPT-CEA-VF.pptx&lt;/FileLeafRef&gt;_x000d_
    &lt;Title&gt;PowerPoint-Charte-CEA-2023&lt;/Title&gt;_x000d_
    &lt;CollabTypeDocument&gt;Procédure&lt;/CollabTypeDocument&gt;_x000d_
    &lt;CollabObjetResume /&gt;_x000d_
    &lt;CollabExternalReferences&gt;PowerPoin</vt:lpwstr>
  </property>
  <property fmtid="{D5CDD505-2E9C-101B-9397-08002B2CF9AE}" pid="4" name="IsCollabDocument">
    <vt:bool>true</vt:bool>
  </property>
  <property fmtid="{D5CDD505-2E9C-101B-9397-08002B2CF9AE}" pid="5" name="CollabEmetteur">
    <vt:lpwstr>16;#DCOM|5d454b4e-7aaa-470d-be17-032317e26456</vt:lpwstr>
  </property>
  <property fmtid="{D5CDD505-2E9C-101B-9397-08002B2CF9AE}" pid="6" name="I2ICODE">
    <vt:lpwstr>COLLAB</vt:lpwstr>
  </property>
  <property fmtid="{D5CDD505-2E9C-101B-9397-08002B2CF9AE}" pid="7" name="WebApplicationID">
    <vt:lpwstr>bb36ce6d-0f69-46d8-b0d4-d9bf5a87d995</vt:lpwstr>
  </property>
  <property fmtid="{D5CDD505-2E9C-101B-9397-08002B2CF9AE}" pid="8" name="I2ISITECODE">
    <vt:lpwstr/>
  </property>
</Properties>
</file>