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1" r:id="rId4"/>
  </p:sldMasterIdLst>
  <p:notesMasterIdLst>
    <p:notesMasterId r:id="rId25"/>
  </p:notesMasterIdLst>
  <p:handoutMasterIdLst>
    <p:handoutMasterId r:id="rId26"/>
  </p:handoutMasterIdLst>
  <p:sldIdLst>
    <p:sldId id="256" r:id="rId5"/>
    <p:sldId id="284" r:id="rId6"/>
    <p:sldId id="354" r:id="rId7"/>
    <p:sldId id="353" r:id="rId8"/>
    <p:sldId id="332" r:id="rId9"/>
    <p:sldId id="350" r:id="rId10"/>
    <p:sldId id="356" r:id="rId11"/>
    <p:sldId id="358" r:id="rId12"/>
    <p:sldId id="363" r:id="rId13"/>
    <p:sldId id="360" r:id="rId14"/>
    <p:sldId id="362" r:id="rId15"/>
    <p:sldId id="364" r:id="rId16"/>
    <p:sldId id="357" r:id="rId17"/>
    <p:sldId id="359" r:id="rId18"/>
    <p:sldId id="334" r:id="rId19"/>
    <p:sldId id="369" r:id="rId20"/>
    <p:sldId id="370" r:id="rId21"/>
    <p:sldId id="333" r:id="rId22"/>
    <p:sldId id="366" r:id="rId23"/>
    <p:sldId id="368" r:id="rId24"/>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1" userDrawn="1">
          <p15:clr>
            <a:srgbClr val="A4A3A4"/>
          </p15:clr>
        </p15:guide>
        <p15:guide id="2" orient="horz" pos="4033" userDrawn="1">
          <p15:clr>
            <a:srgbClr val="A4A3A4"/>
          </p15:clr>
        </p15:guide>
        <p15:guide id="3" orient="horz" pos="719" userDrawn="1">
          <p15:clr>
            <a:srgbClr val="A4A3A4"/>
          </p15:clr>
        </p15:guide>
        <p15:guide id="4" orient="horz" pos="763" userDrawn="1">
          <p15:clr>
            <a:srgbClr val="A4A3A4"/>
          </p15:clr>
        </p15:guide>
        <p15:guide id="5" orient="horz" pos="1295" userDrawn="1">
          <p15:clr>
            <a:srgbClr val="A4A3A4"/>
          </p15:clr>
        </p15:guide>
        <p15:guide id="6" orient="horz" pos="3829" userDrawn="1">
          <p15:clr>
            <a:srgbClr val="A4A3A4"/>
          </p15:clr>
        </p15:guide>
        <p15:guide id="7" orient="horz" pos="2563" userDrawn="1">
          <p15:clr>
            <a:srgbClr val="A4A3A4"/>
          </p15:clr>
        </p15:guide>
        <p15:guide id="8" orient="horz" pos="1011" userDrawn="1">
          <p15:clr>
            <a:srgbClr val="A4A3A4"/>
          </p15:clr>
        </p15:guide>
        <p15:guide id="9" orient="horz" pos="3976" userDrawn="1">
          <p15:clr>
            <a:srgbClr val="A4A3A4"/>
          </p15:clr>
        </p15:guide>
        <p15:guide id="10" orient="horz" pos="508" userDrawn="1">
          <p15:clr>
            <a:srgbClr val="A4A3A4"/>
          </p15:clr>
        </p15:guide>
        <p15:guide id="11" orient="horz" pos="484" userDrawn="1">
          <p15:clr>
            <a:srgbClr val="A4A3A4"/>
          </p15:clr>
        </p15:guide>
        <p15:guide id="12" pos="793" userDrawn="1">
          <p15:clr>
            <a:srgbClr val="A4A3A4"/>
          </p15:clr>
        </p15:guide>
        <p15:guide id="13" pos="3837" userDrawn="1">
          <p15:clr>
            <a:srgbClr val="A4A3A4"/>
          </p15:clr>
        </p15:guide>
        <p15:guide id="14" pos="7371" userDrawn="1">
          <p15:clr>
            <a:srgbClr val="A4A3A4"/>
          </p15:clr>
        </p15:guide>
        <p15:guide id="15" pos="3764" userDrawn="1">
          <p15:clr>
            <a:srgbClr val="A4A3A4"/>
          </p15:clr>
        </p15:guide>
        <p15:guide id="16" pos="3919" userDrawn="1">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D264F"/>
    <a:srgbClr val="7E0000"/>
    <a:srgbClr val="345B19"/>
    <a:srgbClr val="CC00CC"/>
    <a:srgbClr val="0000FF"/>
    <a:srgbClr val="006600"/>
    <a:srgbClr val="A84800"/>
    <a:srgbClr val="9A4200"/>
    <a:srgbClr val="903B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8CEAC3-881B-4F75-8CDF-D2DB21F2CF8C}" v="680" dt="2025-10-22T18:46:58.440"/>
  </p1510:revLst>
</p1510:revInfo>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180" autoAdjust="0"/>
  </p:normalViewPr>
  <p:slideViewPr>
    <p:cSldViewPr snapToGrid="0">
      <p:cViewPr varScale="1">
        <p:scale>
          <a:sx n="121" d="100"/>
          <a:sy n="121" d="100"/>
        </p:scale>
        <p:origin x="120" y="348"/>
      </p:cViewPr>
      <p:guideLst>
        <p:guide orient="horz" pos="201"/>
        <p:guide orient="horz" pos="4033"/>
        <p:guide orient="horz" pos="719"/>
        <p:guide orient="horz" pos="763"/>
        <p:guide orient="horz" pos="1295"/>
        <p:guide orient="horz" pos="3829"/>
        <p:guide orient="horz" pos="2563"/>
        <p:guide orient="horz" pos="1011"/>
        <p:guide orient="horz" pos="3976"/>
        <p:guide orient="horz" pos="508"/>
        <p:guide orient="horz" pos="484"/>
        <p:guide pos="793"/>
        <p:guide pos="3837"/>
        <p:guide pos="7371"/>
        <p:guide pos="3764"/>
        <p:guide pos="3919"/>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66" d="100"/>
          <a:sy n="66" d="100"/>
        </p:scale>
        <p:origin x="2550" y="84"/>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sz="quarter" idx="1"/>
          </p:nvPr>
        </p:nvSpPr>
        <p:spPr>
          <a:xfrm>
            <a:off x="3956551" y="0"/>
            <a:ext cx="3026833" cy="464185"/>
          </a:xfrm>
          <a:prstGeom prst="rect">
            <a:avLst/>
          </a:prstGeom>
        </p:spPr>
        <p:txBody>
          <a:bodyPr vert="horz" lIns="92953" tIns="46477" rIns="92953" bIns="46477" rtlCol="0"/>
          <a:lstStyle>
            <a:lvl1pPr algn="r">
              <a:defRPr sz="1200"/>
            </a:lvl1pPr>
          </a:lstStyle>
          <a:p>
            <a:fld id="{84199851-DF5C-446E-9E8D-D2A686A4D068}" type="datetimeFigureOut">
              <a:rPr lang="en-US" smtClean="0"/>
              <a:pPr/>
              <a:t>10/24/2025</a:t>
            </a:fld>
            <a:endParaRPr lang="en-US" dirty="0"/>
          </a:p>
        </p:txBody>
      </p:sp>
      <p:sp>
        <p:nvSpPr>
          <p:cNvPr id="4" name="Footer Placeholder 3"/>
          <p:cNvSpPr>
            <a:spLocks noGrp="1"/>
          </p:cNvSpPr>
          <p:nvPr>
            <p:ph type="ftr" sz="quarter" idx="2"/>
          </p:nvPr>
        </p:nvSpPr>
        <p:spPr>
          <a:xfrm>
            <a:off x="0" y="8817905"/>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1" y="8817905"/>
            <a:ext cx="3026833" cy="464185"/>
          </a:xfrm>
          <a:prstGeom prst="rect">
            <a:avLst/>
          </a:prstGeom>
        </p:spPr>
        <p:txBody>
          <a:bodyPr vert="horz" lIns="92953" tIns="46477" rIns="92953" bIns="46477" rtlCol="0" anchor="b"/>
          <a:lstStyle>
            <a:lvl1pPr algn="r">
              <a:defRPr sz="1200"/>
            </a:lvl1pPr>
          </a:lstStyle>
          <a:p>
            <a:fld id="{1E48755A-BABC-4660-B485-714E724CDE40}" type="slidenum">
              <a:rPr lang="en-US" smtClean="0"/>
              <a:pPr/>
              <a:t>‹#›</a:t>
            </a:fld>
            <a:endParaRPr lang="en-US" dirty="0"/>
          </a:p>
        </p:txBody>
      </p:sp>
    </p:spTree>
    <p:extLst>
      <p:ext uri="{BB962C8B-B14F-4D97-AF65-F5344CB8AC3E}">
        <p14:creationId xmlns:p14="http://schemas.microsoft.com/office/powerpoint/2010/main" val="385320360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3:33.089"/>
    </inkml:context>
    <inkml:brush xml:id="br0">
      <inkml:brushProperty name="width" value="0.1" units="cm"/>
      <inkml:brushProperty name="height" value="0.1" units="cm"/>
      <inkml:brushProperty name="color" value="#0000CC"/>
    </inkml:brush>
  </inkml:definitions>
  <inkml:trace contextRef="#ctx0" brushRef="#br0">0 6610 24575,'8'-5'0,"-1"1"0,0 0 0,1 1 0,0-1 0,0 1 0,0 1 0,0 0 0,0 0 0,10-1 0,0 0 0,128-20 0,-68 13 0,8 1 0,0 5 0,86 6 0,-40 0 0,416-2 0,-524-2 0,0 0 0,34-8 0,-33 5 0,47-4 0,56-3 0,-2 0 0,-3 12 0,45-2 0,-51-20 0,82-7 0,-22 2 0,-147 22 0,-1-1 0,32-10 0,25-7 0,-47 16 0,73-17 0,-88 15 0,0 0 0,24-15 0,16-6 0,-41 20 0,35-13 0,66-37 0,-96 45 0,56-19 0,-53 23 0,52-28 0,57-40 0,-109 65 0,40-12 0,2-2 0,225-114 0,-235 111 0,200-106 0,-239 121 0,-1 0 0,-1-2 0,-1 0 0,0-2 0,31-37 0,-39 42 0,-1 3 0,0 1 0,0 0 0,1 0 0,1 1 0,0 1 0,0 0 0,20-8 0,-19 13 0,0 0 0,1 1 0,0 1 0,0 1 0,31 0 0,-23 1 0,38-5 0,236-53 0,-252 51 0,0 3 0,0 1 0,71 5 0,-32 0 0,145-3 0,170 3 0,-205 12 0,67 0 0,-168-15 0,-2-1 0,125 14 0,-68 5 0,189 33 0,-280-39 0,1-3 0,67 1 0,118-11 0,-171-4 0,-1-4 0,0-3 0,-1-2 0,-1-4 0,-1-3 0,92-42 0,-22-5 0,202-133 0,-216 119 0,78-49 0,-35 27 0,61-34 0,73 3 0,-24 14 0,-75 19 0,329-178 0,-404 205 0,-4-6 0,118-101 0,-111 70 0,123-99 0,-202 173 0,1 3 0,2 2 0,66-29 0,137-38 0,-39 17 0,-147 49 0,112-75 0,-87 50 0,-38 25 0,0 3 0,68-25 0,-77 36 0,-2-1 0,0-3 0,-2-2 0,-1-1 0,-1-3 0,-2-2 0,-1-1 0,-2-2 0,-1-2 0,63-82 0,-71 82 0,1 2 0,3 0 0,0 3 0,2 1 0,2 1 0,0 2 0,49-27 0,5 0 0,-3-4 0,-2-4 0,-3-4 0,87-91 0,-40 30 0,31-32 0,-135 131 0,8-7 0,63-56 0,-87 84 0,0 0 0,1 1 0,0 1 0,1-1 0,-1 2 0,1 0 0,1 1 0,-1 0 0,1 1 0,24-5 0,220-34 0,-174 27 0,138-39 0,-20 3 0,30-10 0,-44 11 0,30-9 0,-105 27 0,-66 18 0,51-10 0,-61 16 0,56-21 0,-57 18 0,63-14 0,4 2 0,162-57 0,-248 75 0,13-3 0,52-7 0,5-2 0,178-48 0,-133 30 0,31-6 0,61 0 0,-197 37 0,44-14 0,-51 12 0,-1 2 0,1 0 0,1 1 0,32-2 0,260 7 0,-295 0 0,0 1 0,31 7 0,18 2 0,224-7 28,-166-5-1421,-103 1-5433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9:03.213"/>
    </inkml:context>
    <inkml:brush xml:id="br0">
      <inkml:brushProperty name="width" value="0.1" units="cm"/>
      <inkml:brushProperty name="height" value="0.1" units="cm"/>
      <inkml:brushProperty name="color" value="#DA0C07"/>
      <inkml:brushProperty name="inkEffects" value="lava"/>
      <inkml:brushProperty name="anchorX" value="0"/>
      <inkml:brushProperty name="anchorY" value="0"/>
      <inkml:brushProperty name="scaleFactor" value="0.5"/>
    </inkml:brush>
  </inkml:definitions>
  <inkml:trace contextRef="#ctx0" brushRef="#br0">0 1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4:59:03.434"/>
    </inkml:context>
    <inkml:brush xml:id="br0">
      <inkml:brushProperty name="width" value="0.1" units="cm"/>
      <inkml:brushProperty name="height" value="0.1" units="cm"/>
      <inkml:brushProperty name="color" value="#DA0C07"/>
      <inkml:brushProperty name="inkEffects" value="lava"/>
      <inkml:brushProperty name="anchorX" value="-1016"/>
      <inkml:brushProperty name="anchorY" value="-1016"/>
      <inkml:brushProperty name="scaleFactor" value="0.5"/>
    </inkml:brush>
  </inkml:definitions>
  <inkml:trace contextRef="#ctx0" brushRef="#br0">0 1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02:12.240"/>
    </inkml:context>
    <inkml:brush xml:id="br0">
      <inkml:brushProperty name="width" value="0.1" units="cm"/>
      <inkml:brushProperty name="height" value="0.1" units="cm"/>
      <inkml:brushProperty name="color" value="#E71224"/>
    </inkml:brush>
  </inkml:definitions>
  <inkml:trace contextRef="#ctx0" brushRef="#br0">1 8865 24575,'85'-5'0,"-1"-3"0,140-33 0,-148 25 0,47 3 0,-14 1 0,-70 6 0,149-24 0,-166 28 0,-1-1 0,-1-1 0,1-1 0,0-1 0,-1-1 0,0-1 0,-1 0 0,0-2 0,33-21 0,-45 26 0,21-15 0,-1-1 0,0-1 0,-2-1 0,-1-2 0,30-38 0,-26 23 0,-10 17 0,-2-1 0,-1 0 0,21-44 0,-20 33 0,2 2 0,36-53 0,-2 7 0,-26 36 0,-3 6 0,-2-1 0,28-67 0,-34 68 0,37-62 0,-33 64 0,-12 23 0,4-7 0,-1-1 0,10-28 0,-14 33 0,1 1 0,0 0 0,11-17 0,11-19 0,100-194 0,23-65 0,-117 237 0,28-66 0,-20 40 0,59-95 0,-90 171 0,14-23 0,-2-2 0,34-93 0,90-243 0,-56 165 0,42-89 0,-118 271 0,17-58 0,-4 11 0,78-241 0,-66 195 0,46-183 0,-2 8 0,-10 92 0,11-36 0,-65 157 0,-15 60 0,1 1 0,17-44 0,19-41 0,22-49 0,-41 110 0,22-78 0,-22 57 0,-4 8 0,-15 44 0,2 1 0,17-39 0,-6 19 0,22-76 0,-22 62 0,-11 31 0,6-47 0,-9 48 0,0 0 0,12-34 0,-4 28 0,-2-1 0,-2 0 0,0-1 0,-2 0 0,2-36 0,-1-3 0,2 0 0,4 1 0,24-76 0,-23 74 0,3-11 0,9-17 0,-17 60 0,22-60 0,-20 69 0,8-43 0,-15 56 0,4-27 0,-7 32 0,1 1 0,1 0 0,0 0 0,4-13 0,7-7 0,-1 0 0,-2-1 0,-1-1 0,6-43 0,-9 39 0,12-39 0,0 1 0,-10 41 0,2 1 0,15-35 0,6-17 0,-27 72 0,1 1 0,0 0 0,0 0 0,2 1 0,-1-1 0,11-10 0,59-63 0,-50 58 0,-21 23 0,0-1 0,1 1 0,0 0 0,0 1 0,0 0 0,0 0 0,1 0 0,0 1 0,0 0 0,0 1 0,8-2 0,15-2 0,48-4 0,-74 10 0,14-2 0,1 1 0,-1 1 0,22 3 0,-31-2 0,0 1 0,0 1 0,0-1 0,0 2 0,-1-1 0,1 2 0,14 8 0,-8-2 0,0 0 0,0 1 0,-1 1 0,-1 1 0,26 30 0,50 86 0,-30-40 0,-52-76 0,0 0 0,0 1 0,-2 0 0,8 21 0,6 17 0,56 134 0,-3 6 0,-43-115 0,21 91 0,-4-9 0,-18-71 0,-10-27 0,2 0 0,50 97 0,3-17 0,32 55 0,-26-45 0,-1-2 0,-11-31 0,-10-6 0,12 12 0,6 10 0,-61-111 0,-1 2 0,11 30 0,-15-33 0,1 0 0,1-1 0,18 26 0,38 57 0,-56-84 0,-1 0 0,13 37 0,-13-31 0,16 31 0,-17-38 0,-1 0 0,12 41 0,-11-29 0,21 37 0,-14-34 0,19 28 0,2 5 0,-2 27 0,-20-51 0,30 58 0,-34-76 0,12 36 0,-15-38 0,1 0 0,14 26 0,17 33 0,-19-33 0,-1 1 0,-17-39 0,0 1 0,1-1 0,1-1 0,13 23 0,-1-8 0,-2 1 0,13 29 0,-21-39 0,31 76 0,-32-71 0,1 0 0,1-1 0,1 0 0,1-1 0,21 30 0,-22-37 0,-2 1 0,1 0 0,8 21 0,5 8 0,4 15 0,-20-43 0,0 0 0,17 27 0,-8-16 0,-1 0 0,21 56 0,-24-53 0,2 0 0,23 40 0,59 109 0,-9-15 0,-12-33 0,-25-54 0,-27-40 0,2 0 0,1-1 0,39 41 0,32 38 0,7 15 0,-38-44 0,-25-38 0,-8-10 0,41 62 0,-52-71 0,0 0 0,3-1 0,0-2 0,33 28 0,0 0 0,130 114 0,-136-123 0,-28-27 0,1-1 0,0-1 0,1-1 0,27 11 0,36 20 0,66 33 0,-130-66 0,0-1 0,1-1 0,33 9 0,20 7 0,-42-14 0,46 10 0,26 8 0,49 13 0,-65-21 0,236 58 0,-270-70 0,0-3 0,1-2 0,0-3 0,62-6 0,-1 2 0,-38-1 0,0-4 0,0-2 0,90-24 0,-13 7 0,-100 18 0,86-21 0,44-36 0,18-5 0,-44 12 0,-91 29 0,12-7 0,123-73 0,-52 24 0,87-50 0,35-18 0,376-197-6405,-517 267 7900,-3-2 3415,7-11-4910,93-57 0,-31 20 0,-42 26 0,416-234 0,-314 189 0,33-12 0,-40 32 0,-91 50 0,-123 60 0,9-5 0,74-29 0,108-43 0,-28 11 0,-119 55 0,245-83 0,-294 109 0,0 1 0,0 2 0,0 2 0,0 1 0,46 5 0,-29-1 0,66-6 0,-49-9 0,-51 8 0,1 0 0,27-1 0,13 5 0,-40 1 0,1 0 0,-1-2 0,1-1 0,35-7 0,5-7 0,69-10 0,-14 2 0,-78 15 0,0 1 0,50-3 0,-59 8 0,0-1 0,-1-2 0,0-1 0,29-11 0,-22 7 0,66-13 0,-68 18 0,0-2 0,44-16 0,-46 12 0,1 3 0,49-9 0,136-15 0,-140 22 0,-42 5 0,58-2 0,-65 8 0,0 1 0,0 1 0,54 12 0,-55-9 0,38 3 0,-46-7 0,0 1 0,0 1 0,0 1 0,34 11 0,-23-4 0,41 8 0,-39-11 0,33 13 0,-43-12 0,0-1 0,1-1 0,0-1 0,0-1 0,0-1 0,33 1 0,-39-4 37,0 2 0,30 6 0,0 0-1513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05:34.151"/>
    </inkml:context>
    <inkml:brush xml:id="br0">
      <inkml:brushProperty name="width" value="0.03528" units="cm"/>
      <inkml:brushProperty name="height" value="0.03528" units="cm"/>
      <inkml:brushProperty name="color" value="#0000CC"/>
    </inkml:brush>
  </inkml:definitions>
  <inkml:trace contextRef="#ctx0" brushRef="#br0">0 1272 24575,'8'-1'0,"0"-1"0,0 0 0,0-1 0,0 1 0,-1-1 0,1-1 0,-1 0 0,8-5 0,4-1 0,76-43 0,67-31 0,-120 64 0,-1-2 0,-1-1 0,-1-3 0,58-48 0,-32 11 0,-16 13 0,-35 38 0,1 0 0,0 2 0,1 0 0,-1 0 0,2 2 0,31-13 0,-15 9 0,0 1 0,0 2 0,61-8 0,40-11 0,-88 17 0,86-9 0,-15 7 0,19-1 0,-118 12 0,-1 0 0,0-1 0,0-1 0,0 0 0,31-14 0,-29 12 0,-1 0 0,1 1 0,21-2 0,-23 4 0,0 0 0,0-1 0,18-8 0,-6 3 0,0 1 0,0 1 0,59-7 0,-49 9 0,31-1 0,134 5 0,10-1 0,-140-10 0,-54 7 0,-1 2 0,28-2 0,66-8 0,5 0 0,-95 10 0,0 0 0,0-1 0,-1-2 0,1 0 0,23-11 0,28-7 0,134-46 0,-115 35 0,-57 21 0,54-16 0,123-29 0,-74 18 0,-43 14 0,102-26 0,-155 44 0,0 3 0,76-4 0,1162 10 0,-547 2 0,-138-2-1365,-574 0-5461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6T15:11:19.480"/>
    </inkml:context>
    <inkml:brush xml:id="br0">
      <inkml:brushProperty name="width" value="0.1" units="cm"/>
      <inkml:brushProperty name="height" value="0.1" units="cm"/>
      <inkml:brushProperty name="color" value="#66CC00"/>
    </inkml:brush>
  </inkml:definitions>
  <inkml:trace contextRef="#ctx0" brushRef="#br0">1 5030 24575,'247'2'0,"267"-5"0,-152-32 0,-242 19 0,-50 7 0,-4 0 0,87-1 0,-135 9 0,1-1 0,-1-2 0,0 1 0,0-2 0,0-1 0,23-10 0,41-12 0,202-57 0,-234 67 0,-1-1 0,-1-3 0,78-47 0,-56 29 0,-51 28 0,-1-1 0,0-1 0,-1 0 0,16-19 0,36-28 0,88-68 0,-83 65 0,85-55 0,-104 79 0,-1-3 0,76-80 0,-94 88 0,52-39 0,-62 56 0,-2-2 0,41-43 0,2-9 0,-40 45 0,-1-1 0,35-50 0,-34 38 0,-16 24 0,0 1 0,-1-1 0,13-32 0,16-35 0,-25 56 0,17-46 0,18-54 0,-41 104 0,1 0 0,17-31 0,-13 28 0,11-32 0,-11 25 0,2 1 0,0 0 0,3 1 0,0 1 0,2 0 0,37-41 0,-24 24 0,-24 33 0,0 1 0,15-17 0,-7 10 0,-1-1 0,23-38 0,6-10 0,-26 43 0,-6 8 0,1 0 0,23-24 0,-30 37 0,-1-1 0,1 1 0,0 0 0,0 0 0,1 1 0,-1 0 0,1 1 0,0-1 0,0 2 0,10-4 0,19 0 0,1 2 0,-1 1 0,1 2 0,48 5 0,4-1 0,-43-1 0,0 3 0,1 1 0,58 17 0,-67-10 0,0 1 0,-1 2 0,55 32 0,-20-10 0,-40-20 0,-2 2 0,0 1 0,-1 1 0,31 31 0,-52-46 0,88 70 0,-53-44 0,53 52 0,-81-71 0,34 24 0,-4-3 0,32 27 0,-17-14 0,87 53 0,-66-39 0,-57-41 0,49 30 0,10 4 0,11 6 0,-67-44 0,28 22 0,-5-3 0,62 41 0,94 57 0,-42-36 0,-50-38 0,3-6 0,154 49 0,-250-96 0,-2 2 0,2-2 0,-1-1 0,1 0 0,0-2 0,23 2 0,5-1 0,89 20 0,-47-6 0,-41-10 0,-20-2 0,0-2 0,41 2 0,-38-5 0,56 11 0,-34-3 0,8 0 0,-29-3 0,0-2 0,39 0 0,-3-5 0,-24-2 0,0 3 0,69 9 0,-22 2 0,0-5 0,145-8 0,-91-1 0,-40 4 0,120-5 0,-149-9 0,-51 7 0,47-3 0,49-6 0,-83 8 0,54-2 0,-30 8 0,112-15 0,120-46 0,-95 13 0,-23 4 0,-115 33 0,-39 8 0,-1-1 0,0-1 0,0-2 0,0 0 0,40-19 0,-48 19 0,1 1 0,0 0 0,18-4 0,29-9 0,146-57 0,-169 61 0,0 2 0,60-10 0,14-4 0,-60 11 0,243-77 0,-215 66 0,45-18 0,-80 25 0,-25 12 0,-1-2 0,39-22 0,57-40 0,24-14 0,-17 13 0,-79 44 0,58-26 0,-61 34 0,126-77 0,-94 52 0,38-16 0,27-16 0,5-9 0,51-33 0,53-33 0,-53 29 0,-3-10 0,-140 94 0,-18 15 0,-1-1 0,47-48 0,-29 22 0,66-51 0,-8 8 0,-48 37 0,223-200 0,-252 235 0,-24 17 0,0 0 0,0-1 0,8-8 0,7-6 0,0 0 0,54-33 0,-47 35 0,54-47 0,36-32 0,-5 4 0,-93 75 0,29-19 0,-29 22 0,30-26 0,-1-1 0,95-62 0,-86 63 0,75-42 0,-16 18 0,-61 36 0,0 1 0,-33 18 0,44-28 0,-52 29 0,0 0 0,1 1 0,36-11 0,17-8 0,-42 15 0,1 2 0,0 2 0,1 1 0,0 1 0,62-5 0,-11 2 0,88-5 0,-143 14 0,-1-1 0,0-1 0,0-1 0,0-1 0,35-12 0,-9 3 0,-1 2 0,1 3 0,76-3 0,-21 1 0,68-3 0,-143 12 0,56-9 0,21-1 0,-79 9 0,41-7 0,-42 4 0,44-1 0,99 8 0,61-2 0,-69-24 0,-63 12 0,-67 7 0,60-2 0,-26 8 0,3 1 0,144-17 0,-161 9-345,1 3 0,61 3 0,-107 2 15,12-1-6496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33C4C7A4-5524-4A21-9D0D-38895D6EAB8C}" type="datetimeFigureOut">
              <a:rPr lang="en-US" smtClean="0"/>
              <a:pPr/>
              <a:t>10/24/2025</a:t>
            </a:fld>
            <a:endParaRPr lang="en-US" dirty="0"/>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5"/>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5"/>
            <a:ext cx="3026833" cy="464185"/>
          </a:xfrm>
          <a:prstGeom prst="rect">
            <a:avLst/>
          </a:prstGeom>
        </p:spPr>
        <p:txBody>
          <a:bodyPr vert="horz" lIns="92953" tIns="46477" rIns="92953" bIns="46477" rtlCol="0" anchor="b"/>
          <a:lstStyle>
            <a:lvl1pPr algn="r">
              <a:defRPr sz="1200"/>
            </a:lvl1pPr>
          </a:lstStyle>
          <a:p>
            <a:fld id="{65C5AF36-6E7E-4E13-B1B0-A5B973D50073}" type="slidenum">
              <a:rPr lang="en-US" smtClean="0"/>
              <a:pPr/>
              <a:t>‹#›</a:t>
            </a:fld>
            <a:endParaRPr lang="en-US" dirty="0"/>
          </a:p>
        </p:txBody>
      </p:sp>
    </p:spTree>
    <p:extLst>
      <p:ext uri="{BB962C8B-B14F-4D97-AF65-F5344CB8AC3E}">
        <p14:creationId xmlns:p14="http://schemas.microsoft.com/office/powerpoint/2010/main" val="2539205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5C5AF36-6E7E-4E13-B1B0-A5B973D50073}" type="slidenum">
              <a:rPr lang="en-US" smtClean="0"/>
              <a:pPr/>
              <a:t>0</a:t>
            </a:fld>
            <a:endParaRPr lang="en-US" dirty="0"/>
          </a:p>
        </p:txBody>
      </p:sp>
    </p:spTree>
    <p:extLst>
      <p:ext uri="{BB962C8B-B14F-4D97-AF65-F5344CB8AC3E}">
        <p14:creationId xmlns:p14="http://schemas.microsoft.com/office/powerpoint/2010/main" val="1011755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32036-291A-00D9-C485-474006104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76FF8-1497-EB69-47DB-82E0339E4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D286D-5CD8-14C2-202A-F19E4C5F6170}"/>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5F799C36-58A1-A423-E5E6-C16198D466D6}"/>
              </a:ext>
            </a:extLst>
          </p:cNvPr>
          <p:cNvSpPr>
            <a:spLocks noGrp="1"/>
          </p:cNvSpPr>
          <p:nvPr>
            <p:ph type="sldNum" sz="quarter" idx="5"/>
          </p:nvPr>
        </p:nvSpPr>
        <p:spPr/>
        <p:txBody>
          <a:bodyPr/>
          <a:lstStyle/>
          <a:p>
            <a:fld id="{65C5AF36-6E7E-4E13-B1B0-A5B973D50073}" type="slidenum">
              <a:rPr lang="en-US" smtClean="0"/>
              <a:pPr/>
              <a:t>9</a:t>
            </a:fld>
            <a:endParaRPr lang="en-US" dirty="0"/>
          </a:p>
        </p:txBody>
      </p:sp>
    </p:spTree>
    <p:extLst>
      <p:ext uri="{BB962C8B-B14F-4D97-AF65-F5344CB8AC3E}">
        <p14:creationId xmlns:p14="http://schemas.microsoft.com/office/powerpoint/2010/main" val="3417042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4B018-60C2-A715-556F-974350F8C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3471F9-7EB9-D321-ED00-7625D81D04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8081A9-9F0A-1149-7C51-715652B27880}"/>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267B06E6-16A0-21B4-0472-8C42F95C69E3}"/>
              </a:ext>
            </a:extLst>
          </p:cNvPr>
          <p:cNvSpPr>
            <a:spLocks noGrp="1"/>
          </p:cNvSpPr>
          <p:nvPr>
            <p:ph type="sldNum" sz="quarter" idx="5"/>
          </p:nvPr>
        </p:nvSpPr>
        <p:spPr/>
        <p:txBody>
          <a:bodyPr/>
          <a:lstStyle/>
          <a:p>
            <a:fld id="{65C5AF36-6E7E-4E13-B1B0-A5B973D50073}" type="slidenum">
              <a:rPr lang="en-US" smtClean="0"/>
              <a:pPr/>
              <a:t>10</a:t>
            </a:fld>
            <a:endParaRPr lang="en-US" dirty="0"/>
          </a:p>
        </p:txBody>
      </p:sp>
    </p:spTree>
    <p:extLst>
      <p:ext uri="{BB962C8B-B14F-4D97-AF65-F5344CB8AC3E}">
        <p14:creationId xmlns:p14="http://schemas.microsoft.com/office/powerpoint/2010/main" val="3846655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E40FA-BF12-F660-6123-98CB0F4AE6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FCF0A1-BE14-D2CA-8999-72B596BD0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1999D-37EC-2AB8-2E3C-9CC1E99B3B65}"/>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BD6D0726-DFEF-C714-F912-4F0B7B055900}"/>
              </a:ext>
            </a:extLst>
          </p:cNvPr>
          <p:cNvSpPr>
            <a:spLocks noGrp="1"/>
          </p:cNvSpPr>
          <p:nvPr>
            <p:ph type="sldNum" sz="quarter" idx="5"/>
          </p:nvPr>
        </p:nvSpPr>
        <p:spPr/>
        <p:txBody>
          <a:bodyPr/>
          <a:lstStyle/>
          <a:p>
            <a:fld id="{65C5AF36-6E7E-4E13-B1B0-A5B973D50073}" type="slidenum">
              <a:rPr lang="en-US" smtClean="0"/>
              <a:pPr/>
              <a:t>11</a:t>
            </a:fld>
            <a:endParaRPr lang="en-US" dirty="0"/>
          </a:p>
        </p:txBody>
      </p:sp>
    </p:spTree>
    <p:extLst>
      <p:ext uri="{BB962C8B-B14F-4D97-AF65-F5344CB8AC3E}">
        <p14:creationId xmlns:p14="http://schemas.microsoft.com/office/powerpoint/2010/main" val="3518771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12</a:t>
            </a:fld>
            <a:endParaRPr lang="en-US" dirty="0"/>
          </a:p>
        </p:txBody>
      </p:sp>
    </p:spTree>
    <p:extLst>
      <p:ext uri="{BB962C8B-B14F-4D97-AF65-F5344CB8AC3E}">
        <p14:creationId xmlns:p14="http://schemas.microsoft.com/office/powerpoint/2010/main" val="1543837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7295D-4021-1834-C17E-2CDDAA49E0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D8CD71-F4D7-D520-78E4-53A5483DC5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0AB139-5968-2B6D-92D0-CBCDD6C206AF}"/>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F05ED3F2-5ED9-EAB0-9303-E1518382A89F}"/>
              </a:ext>
            </a:extLst>
          </p:cNvPr>
          <p:cNvSpPr>
            <a:spLocks noGrp="1"/>
          </p:cNvSpPr>
          <p:nvPr>
            <p:ph type="sldNum" sz="quarter" idx="5"/>
          </p:nvPr>
        </p:nvSpPr>
        <p:spPr/>
        <p:txBody>
          <a:bodyPr/>
          <a:lstStyle/>
          <a:p>
            <a:fld id="{65C5AF36-6E7E-4E13-B1B0-A5B973D50073}" type="slidenum">
              <a:rPr lang="en-US" smtClean="0"/>
              <a:pPr/>
              <a:t>13</a:t>
            </a:fld>
            <a:endParaRPr lang="en-US" dirty="0"/>
          </a:p>
        </p:txBody>
      </p:sp>
    </p:spTree>
    <p:extLst>
      <p:ext uri="{BB962C8B-B14F-4D97-AF65-F5344CB8AC3E}">
        <p14:creationId xmlns:p14="http://schemas.microsoft.com/office/powerpoint/2010/main" val="3293387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14</a:t>
            </a:fld>
            <a:endParaRPr lang="en-US" dirty="0"/>
          </a:p>
        </p:txBody>
      </p:sp>
    </p:spTree>
    <p:extLst>
      <p:ext uri="{BB962C8B-B14F-4D97-AF65-F5344CB8AC3E}">
        <p14:creationId xmlns:p14="http://schemas.microsoft.com/office/powerpoint/2010/main" val="1404902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5B132-1B9F-B6E6-A647-00D04F7AE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F109B5-A769-A8E9-C4F3-7A3205538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E4EDC-9E7C-17C5-2E4D-9215E51472C1}"/>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655F0420-5A7B-7D7C-E9B1-C99797E21130}"/>
              </a:ext>
            </a:extLst>
          </p:cNvPr>
          <p:cNvSpPr>
            <a:spLocks noGrp="1"/>
          </p:cNvSpPr>
          <p:nvPr>
            <p:ph type="sldNum" sz="quarter" idx="5"/>
          </p:nvPr>
        </p:nvSpPr>
        <p:spPr/>
        <p:txBody>
          <a:bodyPr/>
          <a:lstStyle/>
          <a:p>
            <a:fld id="{65C5AF36-6E7E-4E13-B1B0-A5B973D50073}" type="slidenum">
              <a:rPr lang="en-US" smtClean="0"/>
              <a:pPr/>
              <a:t>15</a:t>
            </a:fld>
            <a:endParaRPr lang="en-US" dirty="0"/>
          </a:p>
        </p:txBody>
      </p:sp>
    </p:spTree>
    <p:extLst>
      <p:ext uri="{BB962C8B-B14F-4D97-AF65-F5344CB8AC3E}">
        <p14:creationId xmlns:p14="http://schemas.microsoft.com/office/powerpoint/2010/main" val="1213135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04864-2E3E-9D0B-1533-45997B2B03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E78BFD-ED59-01F6-F1E7-13C1BDADF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B2EFA-3511-E6BB-87B8-8F0631271DE8}"/>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E108E6F9-CF25-6773-229A-5A0E58B8275A}"/>
              </a:ext>
            </a:extLst>
          </p:cNvPr>
          <p:cNvSpPr>
            <a:spLocks noGrp="1"/>
          </p:cNvSpPr>
          <p:nvPr>
            <p:ph type="sldNum" sz="quarter" idx="5"/>
          </p:nvPr>
        </p:nvSpPr>
        <p:spPr/>
        <p:txBody>
          <a:bodyPr/>
          <a:lstStyle/>
          <a:p>
            <a:fld id="{65C5AF36-6E7E-4E13-B1B0-A5B973D50073}" type="slidenum">
              <a:rPr lang="en-US" smtClean="0"/>
              <a:pPr/>
              <a:t>16</a:t>
            </a:fld>
            <a:endParaRPr lang="en-US" dirty="0"/>
          </a:p>
        </p:txBody>
      </p:sp>
    </p:spTree>
    <p:extLst>
      <p:ext uri="{BB962C8B-B14F-4D97-AF65-F5344CB8AC3E}">
        <p14:creationId xmlns:p14="http://schemas.microsoft.com/office/powerpoint/2010/main" val="2162489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17</a:t>
            </a:fld>
            <a:endParaRPr lang="en-US" dirty="0"/>
          </a:p>
        </p:txBody>
      </p:sp>
    </p:spTree>
    <p:extLst>
      <p:ext uri="{BB962C8B-B14F-4D97-AF65-F5344CB8AC3E}">
        <p14:creationId xmlns:p14="http://schemas.microsoft.com/office/powerpoint/2010/main" val="637346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0257-29DA-9E6F-C58A-F35AD935A1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DEDEAC-0180-2F59-A7C3-31F4769A3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08AB1-86D5-EEBE-D0F8-EC64BDE15D7F}"/>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5E30C60D-7CBE-C27B-E3D6-0746DDDDEA12}"/>
              </a:ext>
            </a:extLst>
          </p:cNvPr>
          <p:cNvSpPr>
            <a:spLocks noGrp="1"/>
          </p:cNvSpPr>
          <p:nvPr>
            <p:ph type="sldNum" sz="quarter" idx="5"/>
          </p:nvPr>
        </p:nvSpPr>
        <p:spPr/>
        <p:txBody>
          <a:bodyPr/>
          <a:lstStyle/>
          <a:p>
            <a:fld id="{65C5AF36-6E7E-4E13-B1B0-A5B973D50073}" type="slidenum">
              <a:rPr lang="en-US" smtClean="0"/>
              <a:pPr/>
              <a:t>18</a:t>
            </a:fld>
            <a:endParaRPr lang="en-US" dirty="0"/>
          </a:p>
        </p:txBody>
      </p:sp>
    </p:spTree>
    <p:extLst>
      <p:ext uri="{BB962C8B-B14F-4D97-AF65-F5344CB8AC3E}">
        <p14:creationId xmlns:p14="http://schemas.microsoft.com/office/powerpoint/2010/main" val="316266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1</a:t>
            </a:fld>
            <a:endParaRPr lang="en-US" dirty="0"/>
          </a:p>
        </p:txBody>
      </p:sp>
    </p:spTree>
    <p:extLst>
      <p:ext uri="{BB962C8B-B14F-4D97-AF65-F5344CB8AC3E}">
        <p14:creationId xmlns:p14="http://schemas.microsoft.com/office/powerpoint/2010/main" val="21138820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5C5AF36-6E7E-4E13-B1B0-A5B973D50073}" type="slidenum">
              <a:rPr lang="en-US" smtClean="0"/>
              <a:pPr/>
              <a:t>19</a:t>
            </a:fld>
            <a:endParaRPr lang="en-US" dirty="0"/>
          </a:p>
        </p:txBody>
      </p:sp>
    </p:spTree>
    <p:extLst>
      <p:ext uri="{BB962C8B-B14F-4D97-AF65-F5344CB8AC3E}">
        <p14:creationId xmlns:p14="http://schemas.microsoft.com/office/powerpoint/2010/main" val="3142141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r>
              <a:rPr lang="en-US" dirty="0"/>
              <a:t>Future: Climate crisis - &gt; More nuclear generation -&gt; Power uprates (operating fleet) &amp; new build (SMRs)</a:t>
            </a:r>
          </a:p>
          <a:p>
            <a:pPr marL="170781" indent="-170781">
              <a:buBlip>
                <a:blip r:embed="rId3"/>
              </a:buBlip>
            </a:pPr>
            <a:endParaRPr lang="en-US" dirty="0"/>
          </a:p>
          <a:p>
            <a:pPr marL="170781" indent="-170781" defTabSz="910834">
              <a:buBlip>
                <a:blip r:embed="rId3"/>
              </a:buBlip>
              <a:defRPr/>
            </a:pPr>
            <a:r>
              <a:rPr lang="en-US" dirty="0"/>
              <a:t>Advances: </a:t>
            </a:r>
            <a:r>
              <a:rPr lang="en-US" dirty="0">
                <a:latin typeface="Calibri" panose="020F0502020204030204" pitchFamily="34" charset="0"/>
                <a:ea typeface="Aptos" panose="020B0004020202020204" pitchFamily="34" charset="0"/>
              </a:rPr>
              <a:t>Advances in modeling and simulation techniques, methodologies, tools, operating experience, LWR fleet capacity factor and reliability have improved significantly over the last few decades. </a:t>
            </a:r>
          </a:p>
          <a:p>
            <a:pPr marL="170781" indent="-170781" defTabSz="910834">
              <a:buBlip>
                <a:blip r:embed="rId3"/>
              </a:buBlip>
              <a:defRPr/>
            </a:pPr>
            <a:endParaRPr lang="en-US" dirty="0">
              <a:latin typeface="Calibri" panose="020F0502020204030204" pitchFamily="34" charset="0"/>
              <a:ea typeface="Aptos" panose="020B0004020202020204" pitchFamily="34" charset="0"/>
            </a:endParaRPr>
          </a:p>
          <a:p>
            <a:pPr marL="170781" indent="-170781" defTabSz="910834">
              <a:buBlip>
                <a:blip r:embed="rId3"/>
              </a:buBlip>
              <a:defRPr/>
            </a:pPr>
            <a:r>
              <a:rPr lang="en-US" dirty="0">
                <a:latin typeface="Calibri" panose="020F0502020204030204" pitchFamily="34" charset="0"/>
                <a:ea typeface="Aptos" panose="020B0004020202020204" pitchFamily="34" charset="0"/>
              </a:rPr>
              <a:t>Challenges : these new opportunities often present technical and regulatory challenges. Experts from LWR industry will discuss these challenges as well as the new opportunities identified while addressing these challenges via application of innovative solutions</a:t>
            </a:r>
          </a:p>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2</a:t>
            </a:fld>
            <a:endParaRPr lang="en-US" dirty="0"/>
          </a:p>
        </p:txBody>
      </p:sp>
    </p:spTree>
    <p:extLst>
      <p:ext uri="{BB962C8B-B14F-4D97-AF65-F5344CB8AC3E}">
        <p14:creationId xmlns:p14="http://schemas.microsoft.com/office/powerpoint/2010/main" val="836825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r>
              <a:rPr lang="en-US" dirty="0"/>
              <a:t>Future: Climate crisis - &gt; More nuclear generation -&gt; Power uprates (operating fleet) &amp; new build (SMRs)</a:t>
            </a:r>
          </a:p>
          <a:p>
            <a:pPr marL="170781" indent="-170781">
              <a:buBlip>
                <a:blip r:embed="rId3"/>
              </a:buBlip>
            </a:pPr>
            <a:endParaRPr lang="en-US" dirty="0"/>
          </a:p>
          <a:p>
            <a:pPr marL="170781" indent="-170781" defTabSz="910834">
              <a:buBlip>
                <a:blip r:embed="rId3"/>
              </a:buBlip>
              <a:defRPr/>
            </a:pPr>
            <a:r>
              <a:rPr lang="en-US" dirty="0"/>
              <a:t>Advances: </a:t>
            </a:r>
            <a:r>
              <a:rPr lang="en-US" dirty="0">
                <a:latin typeface="Calibri" panose="020F0502020204030204" pitchFamily="34" charset="0"/>
                <a:ea typeface="Aptos" panose="020B0004020202020204" pitchFamily="34" charset="0"/>
              </a:rPr>
              <a:t>Advances in modeling and simulation techniques, methodologies, tools, operating experience, LWR fleet capacity factor and reliability have improved significantly over the last few decades. </a:t>
            </a:r>
          </a:p>
          <a:p>
            <a:pPr marL="170781" indent="-170781" defTabSz="910834">
              <a:buBlip>
                <a:blip r:embed="rId3"/>
              </a:buBlip>
              <a:defRPr/>
            </a:pPr>
            <a:endParaRPr lang="en-US" dirty="0">
              <a:latin typeface="Calibri" panose="020F0502020204030204" pitchFamily="34" charset="0"/>
              <a:ea typeface="Aptos" panose="020B0004020202020204" pitchFamily="34" charset="0"/>
            </a:endParaRPr>
          </a:p>
          <a:p>
            <a:pPr marL="170781" indent="-170781" defTabSz="910834">
              <a:buBlip>
                <a:blip r:embed="rId3"/>
              </a:buBlip>
              <a:defRPr/>
            </a:pPr>
            <a:r>
              <a:rPr lang="en-US" dirty="0">
                <a:latin typeface="Calibri" panose="020F0502020204030204" pitchFamily="34" charset="0"/>
                <a:ea typeface="Aptos" panose="020B0004020202020204" pitchFamily="34" charset="0"/>
              </a:rPr>
              <a:t>Challenges : these new opportunities often present technical and regulatory challenges. Experts from LWR industry will discuss these challenges as well as the new opportunities identified while addressing these challenges via application of innovative solutions</a:t>
            </a:r>
          </a:p>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3</a:t>
            </a:fld>
            <a:endParaRPr lang="en-US" dirty="0"/>
          </a:p>
        </p:txBody>
      </p:sp>
    </p:spTree>
    <p:extLst>
      <p:ext uri="{BB962C8B-B14F-4D97-AF65-F5344CB8AC3E}">
        <p14:creationId xmlns:p14="http://schemas.microsoft.com/office/powerpoint/2010/main" val="4218227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4</a:t>
            </a:fld>
            <a:endParaRPr lang="en-US" dirty="0"/>
          </a:p>
        </p:txBody>
      </p:sp>
    </p:spTree>
    <p:extLst>
      <p:ext uri="{BB962C8B-B14F-4D97-AF65-F5344CB8AC3E}">
        <p14:creationId xmlns:p14="http://schemas.microsoft.com/office/powerpoint/2010/main" val="2868680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5</a:t>
            </a:fld>
            <a:endParaRPr lang="en-US" dirty="0"/>
          </a:p>
        </p:txBody>
      </p:sp>
    </p:spTree>
    <p:extLst>
      <p:ext uri="{BB962C8B-B14F-4D97-AF65-F5344CB8AC3E}">
        <p14:creationId xmlns:p14="http://schemas.microsoft.com/office/powerpoint/2010/main" val="3899553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6</a:t>
            </a:fld>
            <a:endParaRPr lang="en-US" dirty="0"/>
          </a:p>
        </p:txBody>
      </p:sp>
    </p:spTree>
    <p:extLst>
      <p:ext uri="{BB962C8B-B14F-4D97-AF65-F5344CB8AC3E}">
        <p14:creationId xmlns:p14="http://schemas.microsoft.com/office/powerpoint/2010/main" val="1194018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781" indent="-170781">
              <a:buBlip>
                <a:blip r:embed="rId3"/>
              </a:buBlip>
            </a:pPr>
            <a:endParaRPr lang="en-US" dirty="0"/>
          </a:p>
        </p:txBody>
      </p:sp>
      <p:sp>
        <p:nvSpPr>
          <p:cNvPr id="4" name="Slide Number Placeholder 3"/>
          <p:cNvSpPr>
            <a:spLocks noGrp="1"/>
          </p:cNvSpPr>
          <p:nvPr>
            <p:ph type="sldNum" sz="quarter" idx="5"/>
          </p:nvPr>
        </p:nvSpPr>
        <p:spPr/>
        <p:txBody>
          <a:bodyPr/>
          <a:lstStyle/>
          <a:p>
            <a:fld id="{65C5AF36-6E7E-4E13-B1B0-A5B973D50073}" type="slidenum">
              <a:rPr lang="en-US" smtClean="0"/>
              <a:pPr/>
              <a:t>7</a:t>
            </a:fld>
            <a:endParaRPr lang="en-US" dirty="0"/>
          </a:p>
        </p:txBody>
      </p:sp>
    </p:spTree>
    <p:extLst>
      <p:ext uri="{BB962C8B-B14F-4D97-AF65-F5344CB8AC3E}">
        <p14:creationId xmlns:p14="http://schemas.microsoft.com/office/powerpoint/2010/main" val="306779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B526B-1336-3CC6-9214-0173100F7E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9E5E0-98A8-BD8F-F815-365239345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96DE5-310F-DB27-CE48-84C54078D70D}"/>
              </a:ext>
            </a:extLst>
          </p:cNvPr>
          <p:cNvSpPr>
            <a:spLocks noGrp="1"/>
          </p:cNvSpPr>
          <p:nvPr>
            <p:ph type="body" idx="1"/>
          </p:nvPr>
        </p:nvSpPr>
        <p:spPr/>
        <p:txBody>
          <a:bodyPr/>
          <a:lstStyle/>
          <a:p>
            <a:pPr marL="170781" indent="-170781">
              <a:buBlip>
                <a:blip r:embed="rId3"/>
              </a:buBlip>
            </a:pPr>
            <a:endParaRPr lang="en-US" dirty="0"/>
          </a:p>
        </p:txBody>
      </p:sp>
      <p:sp>
        <p:nvSpPr>
          <p:cNvPr id="4" name="Slide Number Placeholder 3">
            <a:extLst>
              <a:ext uri="{FF2B5EF4-FFF2-40B4-BE49-F238E27FC236}">
                <a16:creationId xmlns:a16="http://schemas.microsoft.com/office/drawing/2014/main" id="{4EFB8403-CEE3-091B-FEEB-214D4C302772}"/>
              </a:ext>
            </a:extLst>
          </p:cNvPr>
          <p:cNvSpPr>
            <a:spLocks noGrp="1"/>
          </p:cNvSpPr>
          <p:nvPr>
            <p:ph type="sldNum" sz="quarter" idx="5"/>
          </p:nvPr>
        </p:nvSpPr>
        <p:spPr/>
        <p:txBody>
          <a:bodyPr/>
          <a:lstStyle/>
          <a:p>
            <a:fld id="{65C5AF36-6E7E-4E13-B1B0-A5B973D50073}" type="slidenum">
              <a:rPr lang="en-US" smtClean="0"/>
              <a:pPr/>
              <a:t>8</a:t>
            </a:fld>
            <a:endParaRPr lang="en-US" dirty="0"/>
          </a:p>
        </p:txBody>
      </p:sp>
    </p:spTree>
    <p:extLst>
      <p:ext uri="{BB962C8B-B14F-4D97-AF65-F5344CB8AC3E}">
        <p14:creationId xmlns:p14="http://schemas.microsoft.com/office/powerpoint/2010/main" val="3905990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mage Title Slide">
    <p:spTree>
      <p:nvGrpSpPr>
        <p:cNvPr id="1" name=""/>
        <p:cNvGrpSpPr/>
        <p:nvPr/>
      </p:nvGrpSpPr>
      <p:grpSpPr>
        <a:xfrm>
          <a:off x="0" y="0"/>
          <a:ext cx="0" cy="0"/>
          <a:chOff x="0" y="0"/>
          <a:chExt cx="0" cy="0"/>
        </a:xfrm>
      </p:grpSpPr>
      <p:sp>
        <p:nvSpPr>
          <p:cNvPr id="9" name="Text Placeholder 7">
            <a:extLst>
              <a:ext uri="{FF2B5EF4-FFF2-40B4-BE49-F238E27FC236}">
                <a16:creationId xmlns:a16="http://schemas.microsoft.com/office/drawing/2014/main" id="{6C41AEC0-E88E-4C33-9490-7595C732848F}"/>
              </a:ext>
            </a:extLst>
          </p:cNvPr>
          <p:cNvSpPr>
            <a:spLocks noGrp="1"/>
          </p:cNvSpPr>
          <p:nvPr>
            <p:ph type="body" sz="quarter" idx="10"/>
          </p:nvPr>
        </p:nvSpPr>
        <p:spPr>
          <a:xfrm>
            <a:off x="609601" y="2623931"/>
            <a:ext cx="5416551" cy="1360696"/>
          </a:xfrm>
        </p:spPr>
        <p:txBody>
          <a:bodyPr/>
          <a:lstStyle>
            <a:lvl1pPr>
              <a:lnSpc>
                <a:spcPct val="150000"/>
              </a:lnSpc>
              <a:defRPr sz="2000">
                <a:solidFill>
                  <a:srgbClr val="2372B9"/>
                </a:solidFill>
                <a:latin typeface="BentonSans Medium" panose="02000603000000020004" pitchFamily="50" charset="0"/>
              </a:defRPr>
            </a:lvl1pPr>
            <a:lvl2pPr>
              <a:lnSpc>
                <a:spcPct val="150000"/>
              </a:lnSpc>
              <a:buClr>
                <a:srgbClr val="F47B27"/>
              </a:buClr>
              <a:defRPr sz="2000">
                <a:latin typeface="BentonSans Medium" panose="02000603000000020004" pitchFamily="50" charset="0"/>
              </a:defRPr>
            </a:lvl2pPr>
            <a:lvl3pPr marL="288925" indent="-160338">
              <a:lnSpc>
                <a:spcPct val="150000"/>
              </a:lnSpc>
              <a:buClr>
                <a:srgbClr val="F47B27"/>
              </a:buClr>
              <a:defRPr sz="2000">
                <a:latin typeface="BentonSans Medium" panose="02000603000000020004" pitchFamily="50" charset="0"/>
              </a:defRPr>
            </a:lvl3pPr>
            <a:lvl4pPr marL="396875" indent="-139700">
              <a:lnSpc>
                <a:spcPct val="150000"/>
              </a:lnSpc>
              <a:buClr>
                <a:srgbClr val="F47B27"/>
              </a:buClr>
              <a:defRPr sz="2000">
                <a:latin typeface="BentonSans Medium" panose="02000603000000020004" pitchFamily="50" charset="0"/>
              </a:defRPr>
            </a:lvl4pPr>
            <a:lvl5pPr marL="517525" indent="-131763">
              <a:lnSpc>
                <a:spcPct val="150000"/>
              </a:lnSpc>
              <a:buClr>
                <a:srgbClr val="F47B27"/>
              </a:buClr>
              <a:defRPr sz="2000">
                <a:latin typeface="BentonSans Medium" panose="02000603000000020004" pitchFamily="50" charset="0"/>
              </a:defRPr>
            </a:lvl5pPr>
          </a:lstStyle>
          <a:p>
            <a:pPr lvl="0"/>
            <a:r>
              <a:rPr lang="en-US" dirty="0"/>
              <a:t>Click to edit Master text styles</a:t>
            </a:r>
          </a:p>
        </p:txBody>
      </p:sp>
    </p:spTree>
    <p:extLst>
      <p:ext uri="{BB962C8B-B14F-4D97-AF65-F5344CB8AC3E}">
        <p14:creationId xmlns:p14="http://schemas.microsoft.com/office/powerpoint/2010/main" val="182805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Image Title Slid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DA3F3AF-AC12-40A0-B517-D22C34501194}"/>
              </a:ext>
            </a:extLst>
          </p:cNvPr>
          <p:cNvSpPr>
            <a:spLocks noGrp="1"/>
          </p:cNvSpPr>
          <p:nvPr>
            <p:ph type="title"/>
          </p:nvPr>
        </p:nvSpPr>
        <p:spPr>
          <a:xfrm>
            <a:off x="609600" y="1645920"/>
            <a:ext cx="10972800" cy="640080"/>
          </a:xfrm>
        </p:spPr>
        <p:txBody>
          <a:bodyPr anchor="ctr" anchorCtr="0"/>
          <a:lstStyle>
            <a:lvl1pPr>
              <a:defRPr sz="2400">
                <a:solidFill>
                  <a:schemeClr val="bg1"/>
                </a:solidFill>
                <a:latin typeface="BentonSans Bold" panose="02000503000000020004" pitchFamily="50" charset="0"/>
              </a:defRPr>
            </a:lvl1pPr>
          </a:lstStyle>
          <a:p>
            <a:r>
              <a:rPr lang="en-US" dirty="0"/>
              <a:t>Click to edit Master title style</a:t>
            </a:r>
          </a:p>
        </p:txBody>
      </p:sp>
      <p:sp>
        <p:nvSpPr>
          <p:cNvPr id="8" name="Text Placeholder 7">
            <a:extLst>
              <a:ext uri="{FF2B5EF4-FFF2-40B4-BE49-F238E27FC236}">
                <a16:creationId xmlns:a16="http://schemas.microsoft.com/office/drawing/2014/main" id="{D765B942-8EBB-4860-8584-1B86C937699E}"/>
              </a:ext>
            </a:extLst>
          </p:cNvPr>
          <p:cNvSpPr>
            <a:spLocks noGrp="1"/>
          </p:cNvSpPr>
          <p:nvPr>
            <p:ph type="body" sz="quarter" idx="10"/>
          </p:nvPr>
        </p:nvSpPr>
        <p:spPr>
          <a:xfrm>
            <a:off x="609601" y="2623931"/>
            <a:ext cx="5416551" cy="1360696"/>
          </a:xfrm>
        </p:spPr>
        <p:txBody>
          <a:bodyPr/>
          <a:lstStyle>
            <a:lvl1pPr>
              <a:lnSpc>
                <a:spcPct val="150000"/>
              </a:lnSpc>
              <a:defRPr sz="2000">
                <a:solidFill>
                  <a:schemeClr val="bg1"/>
                </a:solidFill>
                <a:latin typeface="BentonSans Medium" panose="02000603000000020004" pitchFamily="50" charset="0"/>
              </a:defRPr>
            </a:lvl1pPr>
            <a:lvl2pPr>
              <a:lnSpc>
                <a:spcPct val="150000"/>
              </a:lnSpc>
              <a:buClr>
                <a:srgbClr val="F47B27"/>
              </a:buClr>
              <a:defRPr sz="2000">
                <a:latin typeface="BentonSans Medium" panose="02000603000000020004" pitchFamily="50" charset="0"/>
              </a:defRPr>
            </a:lvl2pPr>
            <a:lvl3pPr marL="288925" indent="-160338">
              <a:lnSpc>
                <a:spcPct val="150000"/>
              </a:lnSpc>
              <a:buClr>
                <a:srgbClr val="F47B27"/>
              </a:buClr>
              <a:defRPr sz="2000">
                <a:latin typeface="BentonSans Medium" panose="02000603000000020004" pitchFamily="50" charset="0"/>
              </a:defRPr>
            </a:lvl3pPr>
            <a:lvl4pPr marL="396875" indent="-139700">
              <a:lnSpc>
                <a:spcPct val="150000"/>
              </a:lnSpc>
              <a:buClr>
                <a:srgbClr val="F47B27"/>
              </a:buClr>
              <a:defRPr sz="2000">
                <a:latin typeface="BentonSans Medium" panose="02000603000000020004" pitchFamily="50" charset="0"/>
              </a:defRPr>
            </a:lvl4pPr>
            <a:lvl5pPr marL="517525" indent="-131763">
              <a:lnSpc>
                <a:spcPct val="150000"/>
              </a:lnSpc>
              <a:buClr>
                <a:srgbClr val="F47B27"/>
              </a:buClr>
              <a:defRPr sz="2000">
                <a:latin typeface="BentonSans Medium" panose="02000603000000020004" pitchFamily="50" charset="0"/>
              </a:defRPr>
            </a:lvl5pPr>
          </a:lstStyle>
          <a:p>
            <a:pPr lvl="0"/>
            <a:r>
              <a:rPr lang="en-US" dirty="0"/>
              <a:t>Click to edit Master text styles</a:t>
            </a:r>
          </a:p>
        </p:txBody>
      </p:sp>
      <p:pic>
        <p:nvPicPr>
          <p:cNvPr id="7" name="Picture 6" descr="Logo&#10;&#10;Description automatically generated">
            <a:extLst>
              <a:ext uri="{FF2B5EF4-FFF2-40B4-BE49-F238E27FC236}">
                <a16:creationId xmlns:a16="http://schemas.microsoft.com/office/drawing/2014/main" id="{CEE8281C-B625-4FA0-8BA3-B6F7C8DFF1A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3205114" cy="1108680"/>
          </a:xfrm>
          <a:prstGeom prst="rect">
            <a:avLst/>
          </a:prstGeom>
        </p:spPr>
      </p:pic>
    </p:spTree>
    <p:extLst>
      <p:ext uri="{BB962C8B-B14F-4D97-AF65-F5344CB8AC3E}">
        <p14:creationId xmlns:p14="http://schemas.microsoft.com/office/powerpoint/2010/main" val="318411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5663"/>
            <a:ext cx="10972800" cy="4590467"/>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630238" indent="-173038">
              <a:lnSpc>
                <a:spcPct val="110000"/>
              </a:lnSpc>
              <a:buClr>
                <a:srgbClr val="F47B27"/>
              </a:buClr>
              <a:buFont typeface="Arial" panose="020B0604020202020204" pitchFamily="34" charset="0"/>
              <a:buChar char="•"/>
              <a:defRPr sz="1600">
                <a:solidFill>
                  <a:srgbClr val="000000"/>
                </a:solidFill>
                <a:latin typeface="BentonSans"/>
              </a:defRPr>
            </a:lvl3pPr>
            <a:lvl4pPr marL="858838" indent="-173038">
              <a:lnSpc>
                <a:spcPct val="110000"/>
              </a:lnSpc>
              <a:buClr>
                <a:srgbClr val="F47B27"/>
              </a:buClr>
              <a:buFontTx/>
              <a:buChar char="–"/>
              <a:tabLst>
                <a:tab pos="685800" algn="l"/>
              </a:tabLst>
              <a:defRPr sz="1600">
                <a:solidFill>
                  <a:srgbClr val="000000"/>
                </a:solidFill>
                <a:latin typeface="BentonSans"/>
              </a:defRPr>
            </a:lvl4pPr>
            <a:lvl5pPr marL="1087438" indent="-173038">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4">
            <a:extLst>
              <a:ext uri="{FF2B5EF4-FFF2-40B4-BE49-F238E27FC236}">
                <a16:creationId xmlns:a16="http://schemas.microsoft.com/office/drawing/2014/main" id="{60596E49-C584-40DF-9C19-022A7E2F6CA5}"/>
              </a:ext>
            </a:extLst>
          </p:cNvPr>
          <p:cNvSpPr>
            <a:spLocks noGrp="1"/>
          </p:cNvSpPr>
          <p:nvPr>
            <p:ph type="title"/>
          </p:nvPr>
        </p:nvSpPr>
        <p:spPr>
          <a:xfrm>
            <a:off x="3697906" y="101365"/>
            <a:ext cx="8309810" cy="548640"/>
          </a:xfrm>
        </p:spPr>
        <p:txBody>
          <a:bodyPr anchor="ctr" anchorCtr="0"/>
          <a:lstStyle>
            <a:lvl1pPr algn="r">
              <a:defRPr sz="2400" b="1">
                <a:solidFill>
                  <a:srgbClr val="2372B9"/>
                </a:solidFill>
                <a:latin typeface="BentonSans Bold" panose="02000503000000020004" pitchFamily="50" charset="0"/>
              </a:defRPr>
            </a:lvl1pPr>
          </a:lstStyle>
          <a:p>
            <a:r>
              <a:rPr lang="en-US" dirty="0"/>
              <a:t>Click to edit Master title style</a:t>
            </a:r>
          </a:p>
        </p:txBody>
      </p:sp>
      <p:pic>
        <p:nvPicPr>
          <p:cNvPr id="4" name="Picture 3">
            <a:extLst>
              <a:ext uri="{FF2B5EF4-FFF2-40B4-BE49-F238E27FC236}">
                <a16:creationId xmlns:a16="http://schemas.microsoft.com/office/drawing/2014/main" id="{147AE931-E4C8-0695-0757-D34E0ECD2F80}"/>
              </a:ext>
            </a:extLst>
          </p:cNvPr>
          <p:cNvPicPr>
            <a:picLocks noChangeAspect="1"/>
          </p:cNvPicPr>
          <p:nvPr userDrawn="1"/>
        </p:nvPicPr>
        <p:blipFill>
          <a:blip r:embed="rId2"/>
          <a:stretch>
            <a:fillRect/>
          </a:stretch>
        </p:blipFill>
        <p:spPr>
          <a:xfrm>
            <a:off x="150607" y="6423081"/>
            <a:ext cx="2017124" cy="434919"/>
          </a:xfrm>
          <a:prstGeom prst="rect">
            <a:avLst/>
          </a:prstGeom>
        </p:spPr>
      </p:pic>
      <p:sp>
        <p:nvSpPr>
          <p:cNvPr id="10" name="Rectangle 9">
            <a:extLst>
              <a:ext uri="{FF2B5EF4-FFF2-40B4-BE49-F238E27FC236}">
                <a16:creationId xmlns:a16="http://schemas.microsoft.com/office/drawing/2014/main" id="{5EB49A14-4F46-1BBC-4BA9-223ECF397DD8}"/>
              </a:ext>
            </a:extLst>
          </p:cNvPr>
          <p:cNvSpPr/>
          <p:nvPr userDrawn="1"/>
        </p:nvSpPr>
        <p:spPr>
          <a:xfrm>
            <a:off x="0" y="96819"/>
            <a:ext cx="3195021" cy="775051"/>
          </a:xfrm>
          <a:prstGeom prst="rect">
            <a:avLst/>
          </a:prstGeom>
          <a:solidFill>
            <a:schemeClr val="bg1"/>
          </a:solidFill>
          <a:ln>
            <a:solidFill>
              <a:schemeClr val="bg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11" name="Rectangle 10">
            <a:extLst>
              <a:ext uri="{FF2B5EF4-FFF2-40B4-BE49-F238E27FC236}">
                <a16:creationId xmlns:a16="http://schemas.microsoft.com/office/drawing/2014/main" id="{45314747-3EEA-AE20-5F70-A4879EA45862}"/>
              </a:ext>
            </a:extLst>
          </p:cNvPr>
          <p:cNvSpPr/>
          <p:nvPr userDrawn="1"/>
        </p:nvSpPr>
        <p:spPr>
          <a:xfrm>
            <a:off x="-125730" y="871870"/>
            <a:ext cx="12317730" cy="406968"/>
          </a:xfrm>
          <a:prstGeom prst="rect">
            <a:avLst/>
          </a:prstGeom>
          <a:solidFill>
            <a:schemeClr val="bg1"/>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Tree>
    <p:extLst>
      <p:ext uri="{BB962C8B-B14F-4D97-AF65-F5344CB8AC3E}">
        <p14:creationId xmlns:p14="http://schemas.microsoft.com/office/powerpoint/2010/main" val="243895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103120"/>
            <a:ext cx="4876800" cy="3914908"/>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576263" indent="-174625">
              <a:lnSpc>
                <a:spcPct val="110000"/>
              </a:lnSpc>
              <a:buClr>
                <a:srgbClr val="F47B27"/>
              </a:buClr>
              <a:buFont typeface="Arial" panose="020B0604020202020204" pitchFamily="34" charset="0"/>
              <a:buChar char="•"/>
              <a:defRPr sz="1600">
                <a:solidFill>
                  <a:srgbClr val="000000"/>
                </a:solidFill>
                <a:latin typeface="BentonSans"/>
              </a:defRPr>
            </a:lvl3pPr>
            <a:lvl4pPr marL="804863" indent="-174625">
              <a:lnSpc>
                <a:spcPct val="110000"/>
              </a:lnSpc>
              <a:buClr>
                <a:srgbClr val="F47B27"/>
              </a:buClr>
              <a:buFontTx/>
              <a:buChar char="–"/>
              <a:defRPr sz="1600">
                <a:solidFill>
                  <a:srgbClr val="000000"/>
                </a:solidFill>
                <a:latin typeface="BentonSans"/>
              </a:defRPr>
            </a:lvl4pPr>
            <a:lvl5pPr marL="1033463" indent="-174625">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4FFBCE58-BF89-441E-B26D-D0C1798BEE38}"/>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12" name="Slide Number Placeholder 5">
            <a:extLst>
              <a:ext uri="{FF2B5EF4-FFF2-40B4-BE49-F238E27FC236}">
                <a16:creationId xmlns:a16="http://schemas.microsoft.com/office/drawing/2014/main" id="{553FC09B-D551-48F3-9469-FBBC524BFC61}"/>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
        <p:nvSpPr>
          <p:cNvPr id="13" name="Title 4">
            <a:extLst>
              <a:ext uri="{FF2B5EF4-FFF2-40B4-BE49-F238E27FC236}">
                <a16:creationId xmlns:a16="http://schemas.microsoft.com/office/drawing/2014/main" id="{21A87225-28C2-4DE4-A1DE-A2EAFA83C18E}"/>
              </a:ext>
            </a:extLst>
          </p:cNvPr>
          <p:cNvSpPr>
            <a:spLocks noGrp="1"/>
          </p:cNvSpPr>
          <p:nvPr>
            <p:ph type="title"/>
          </p:nvPr>
        </p:nvSpPr>
        <p:spPr>
          <a:xfrm>
            <a:off x="609600" y="1463040"/>
            <a:ext cx="10972800" cy="548640"/>
          </a:xfrm>
        </p:spPr>
        <p:txBody>
          <a:bodyPr anchor="ctr" anchorCtr="0"/>
          <a:lstStyle>
            <a:lvl1pPr>
              <a:defRPr sz="2400" b="0">
                <a:solidFill>
                  <a:srgbClr val="2372B9"/>
                </a:solidFill>
                <a:latin typeface="BentonSans Bold" panose="02000503000000020004" pitchFamily="50" charset="0"/>
              </a:defRPr>
            </a:lvl1pPr>
          </a:lstStyle>
          <a:p>
            <a:r>
              <a:rPr lang="en-US" dirty="0"/>
              <a:t>Click to edit Master title style</a:t>
            </a:r>
          </a:p>
        </p:txBody>
      </p:sp>
      <p:sp>
        <p:nvSpPr>
          <p:cNvPr id="9" name="Content Placeholder 2">
            <a:extLst>
              <a:ext uri="{FF2B5EF4-FFF2-40B4-BE49-F238E27FC236}">
                <a16:creationId xmlns:a16="http://schemas.microsoft.com/office/drawing/2014/main" id="{D6EC4D37-FB9D-43AA-B41B-B8F069AAFF10}"/>
              </a:ext>
            </a:extLst>
          </p:cNvPr>
          <p:cNvSpPr>
            <a:spLocks noGrp="1"/>
          </p:cNvSpPr>
          <p:nvPr>
            <p:ph idx="10"/>
          </p:nvPr>
        </p:nvSpPr>
        <p:spPr>
          <a:xfrm>
            <a:off x="6217920" y="2103120"/>
            <a:ext cx="4876800" cy="3914908"/>
          </a:xfrm>
        </p:spPr>
        <p:txBody>
          <a:bodyPr/>
          <a:lstStyle>
            <a:lvl1pPr marL="173038" indent="-173038">
              <a:lnSpc>
                <a:spcPct val="110000"/>
              </a:lnSpc>
              <a:buFont typeface="Arial" panose="020B0604020202020204" pitchFamily="34" charset="0"/>
              <a:buChar char="•"/>
              <a:defRPr sz="1600">
                <a:solidFill>
                  <a:srgbClr val="000000"/>
                </a:solidFill>
                <a:latin typeface="BentonSans"/>
              </a:defRPr>
            </a:lvl1pPr>
            <a:lvl2pPr marL="401638" indent="-173038">
              <a:lnSpc>
                <a:spcPct val="110000"/>
              </a:lnSpc>
              <a:buClr>
                <a:srgbClr val="F47B27"/>
              </a:buClr>
              <a:buFontTx/>
              <a:buChar char="–"/>
              <a:defRPr sz="1600">
                <a:solidFill>
                  <a:srgbClr val="000000"/>
                </a:solidFill>
                <a:latin typeface="BentonSans"/>
              </a:defRPr>
            </a:lvl2pPr>
            <a:lvl3pPr marL="576263" indent="-174625">
              <a:lnSpc>
                <a:spcPct val="110000"/>
              </a:lnSpc>
              <a:buClr>
                <a:srgbClr val="F47B27"/>
              </a:buClr>
              <a:buFont typeface="Arial" panose="020B0604020202020204" pitchFamily="34" charset="0"/>
              <a:buChar char="•"/>
              <a:defRPr sz="1600">
                <a:solidFill>
                  <a:srgbClr val="000000"/>
                </a:solidFill>
                <a:latin typeface="BentonSans"/>
              </a:defRPr>
            </a:lvl3pPr>
            <a:lvl4pPr marL="804863" indent="-174625">
              <a:lnSpc>
                <a:spcPct val="110000"/>
              </a:lnSpc>
              <a:buClr>
                <a:srgbClr val="F47B27"/>
              </a:buClr>
              <a:buFontTx/>
              <a:buChar char="–"/>
              <a:defRPr sz="1600">
                <a:solidFill>
                  <a:srgbClr val="000000"/>
                </a:solidFill>
                <a:latin typeface="BentonSans"/>
              </a:defRPr>
            </a:lvl4pPr>
            <a:lvl5pPr marL="1033463" indent="-174625">
              <a:lnSpc>
                <a:spcPct val="110000"/>
              </a:lnSpc>
              <a:buClr>
                <a:srgbClr val="F47B27"/>
              </a:buClr>
              <a:buFont typeface="Arial" panose="020B0604020202020204" pitchFamily="34" charset="0"/>
              <a:buChar char="•"/>
              <a:defRPr sz="1600">
                <a:solidFill>
                  <a:srgbClr val="000000"/>
                </a:solidFill>
                <a:latin typeface="BentonSan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9183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36CD50F-44C8-44DA-8601-1F5CBD9DA524}"/>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dirty="0"/>
              <a:t>|     INSERT TITLE      Privileged and Confidential</a:t>
            </a:r>
          </a:p>
        </p:txBody>
      </p:sp>
      <p:sp>
        <p:nvSpPr>
          <p:cNvPr id="8" name="Slide Number Placeholder 5">
            <a:extLst>
              <a:ext uri="{FF2B5EF4-FFF2-40B4-BE49-F238E27FC236}">
                <a16:creationId xmlns:a16="http://schemas.microsoft.com/office/drawing/2014/main" id="{7DB81EE2-965A-4118-9C96-234DC8F4C1A9}"/>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
        <p:nvSpPr>
          <p:cNvPr id="6" name="Title 4">
            <a:extLst>
              <a:ext uri="{FF2B5EF4-FFF2-40B4-BE49-F238E27FC236}">
                <a16:creationId xmlns:a16="http://schemas.microsoft.com/office/drawing/2014/main" id="{298D4EB7-DBDF-48E8-9A38-32BC20F17225}"/>
              </a:ext>
            </a:extLst>
          </p:cNvPr>
          <p:cNvSpPr>
            <a:spLocks noGrp="1"/>
          </p:cNvSpPr>
          <p:nvPr>
            <p:ph type="title"/>
          </p:nvPr>
        </p:nvSpPr>
        <p:spPr>
          <a:xfrm>
            <a:off x="609600" y="1645920"/>
            <a:ext cx="10972800" cy="640080"/>
          </a:xfrm>
        </p:spPr>
        <p:txBody>
          <a:bodyPr anchor="ctr" anchorCtr="0"/>
          <a:lstStyle>
            <a:lvl1pPr>
              <a:defRPr sz="2400">
                <a:solidFill>
                  <a:srgbClr val="2372B9"/>
                </a:solidFill>
                <a:latin typeface="BentonSans Bold" panose="02000503000000020004" pitchFamily="50" charset="0"/>
              </a:defRPr>
            </a:lvl1pPr>
          </a:lstStyle>
          <a:p>
            <a:r>
              <a:rPr lang="en-US" dirty="0"/>
              <a:t>Click to edit Master title style</a:t>
            </a:r>
          </a:p>
        </p:txBody>
      </p:sp>
    </p:spTree>
    <p:extLst>
      <p:ext uri="{BB962C8B-B14F-4D97-AF65-F5344CB8AC3E}">
        <p14:creationId xmlns:p14="http://schemas.microsoft.com/office/powerpoint/2010/main" val="173578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A8C92FFB-E232-4C41-8142-E8561A764F11}"/>
              </a:ext>
            </a:extLst>
          </p:cNvPr>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7" name="Slide Number Placeholder 5">
            <a:extLst>
              <a:ext uri="{FF2B5EF4-FFF2-40B4-BE49-F238E27FC236}">
                <a16:creationId xmlns:a16="http://schemas.microsoft.com/office/drawing/2014/main" id="{7F608A0E-F088-41E8-8A02-F70AC0860199}"/>
              </a:ext>
            </a:extLst>
          </p:cNvPr>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spTree>
    <p:extLst>
      <p:ext uri="{BB962C8B-B14F-4D97-AF65-F5344CB8AC3E}">
        <p14:creationId xmlns:p14="http://schemas.microsoft.com/office/powerpoint/2010/main" val="1914602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7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265275"/>
            <a:ext cx="10972800" cy="625910"/>
          </a:xfrm>
          <a:prstGeom prst="rect">
            <a:avLst/>
          </a:prstGeom>
        </p:spPr>
        <p:txBody>
          <a:bodyPr vert="horz" lIns="0" tIns="0" rIns="0" bIns="0" rtlCol="0" anchor="b" anchorCtr="0">
            <a:noAutofit/>
          </a:bodyPr>
          <a:lstStyle/>
          <a:p>
            <a:r>
              <a:rPr lang="en-US" dirty="0"/>
              <a:t>Click to edit Master titles</a:t>
            </a:r>
          </a:p>
        </p:txBody>
      </p:sp>
      <p:sp>
        <p:nvSpPr>
          <p:cNvPr id="3" name="Text Placeholder 2"/>
          <p:cNvSpPr>
            <a:spLocks noGrp="1"/>
          </p:cNvSpPr>
          <p:nvPr>
            <p:ph type="body" idx="1"/>
          </p:nvPr>
        </p:nvSpPr>
        <p:spPr>
          <a:xfrm>
            <a:off x="609600" y="2047780"/>
            <a:ext cx="10972800" cy="4078699"/>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54682" y="6438507"/>
            <a:ext cx="4629151" cy="213088"/>
          </a:xfrm>
          <a:prstGeom prst="rect">
            <a:avLst/>
          </a:prstGeom>
        </p:spPr>
        <p:txBody>
          <a:bodyPr vert="horz" lIns="0" tIns="0" rIns="0" bIns="0" rtlCol="0" anchor="t" anchorCtr="0"/>
          <a:lstStyle>
            <a:lvl1pPr algn="l">
              <a:defRPr sz="900">
                <a:solidFill>
                  <a:srgbClr val="2372B9"/>
                </a:solidFill>
                <a:latin typeface="BentonSans"/>
              </a:defRPr>
            </a:lvl1pPr>
          </a:lstStyle>
          <a:p>
            <a:r>
              <a:rPr lang="en-US"/>
              <a:t>|     INSERT TITLE      Privileged and Confidential</a:t>
            </a:r>
            <a:endParaRPr lang="en-US" dirty="0"/>
          </a:p>
        </p:txBody>
      </p:sp>
      <p:sp>
        <p:nvSpPr>
          <p:cNvPr id="6" name="Slide Number Placeholder 5"/>
          <p:cNvSpPr>
            <a:spLocks noGrp="1"/>
          </p:cNvSpPr>
          <p:nvPr>
            <p:ph type="sldNum" sz="quarter" idx="4"/>
          </p:nvPr>
        </p:nvSpPr>
        <p:spPr>
          <a:xfrm>
            <a:off x="199109" y="6438505"/>
            <a:ext cx="387351" cy="213088"/>
          </a:xfrm>
          <a:prstGeom prst="rect">
            <a:avLst/>
          </a:prstGeom>
        </p:spPr>
        <p:txBody>
          <a:bodyPr vert="horz" lIns="0" tIns="0" rIns="0" bIns="0" rtlCol="0" anchor="t" anchorCtr="0"/>
          <a:lstStyle>
            <a:lvl1pPr algn="l">
              <a:defRPr sz="900">
                <a:solidFill>
                  <a:srgbClr val="2372B9"/>
                </a:solidFill>
                <a:latin typeface="BentonSans"/>
              </a:defRPr>
            </a:lvl1pPr>
          </a:lstStyle>
          <a:p>
            <a:fld id="{2ED86176-D6A4-43D8-BE13-F18245AD9D39}" type="slidenum">
              <a:rPr lang="en-US" smtClean="0"/>
              <a:pPr/>
              <a:t>‹#›</a:t>
            </a:fld>
            <a:endParaRPr lang="en-US" dirty="0"/>
          </a:p>
        </p:txBody>
      </p:sp>
      <p:pic>
        <p:nvPicPr>
          <p:cNvPr id="12" name="Picture 11" descr="Logo&#10;&#10;Description automatically generated">
            <a:extLst>
              <a:ext uri="{FF2B5EF4-FFF2-40B4-BE49-F238E27FC236}">
                <a16:creationId xmlns:a16="http://schemas.microsoft.com/office/drawing/2014/main" id="{EA2C46A5-B8B7-44EE-9FF4-BDCE8F66052A}"/>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0"/>
            <a:ext cx="3205114" cy="1108680"/>
          </a:xfrm>
          <a:prstGeom prst="rect">
            <a:avLst/>
          </a:prstGeom>
        </p:spPr>
      </p:pic>
    </p:spTree>
    <p:extLst>
      <p:ext uri="{BB962C8B-B14F-4D97-AF65-F5344CB8AC3E}">
        <p14:creationId xmlns:p14="http://schemas.microsoft.com/office/powerpoint/2010/main" val="2029890827"/>
      </p:ext>
    </p:extLst>
  </p:cSld>
  <p:clrMap bg1="lt1" tx1="dk1" bg2="lt2" tx2="dk2" accent1="accent1" accent2="accent2" accent3="accent3" accent4="accent4" accent5="accent5" accent6="accent6" hlink="hlink" folHlink="folHlink"/>
  <p:sldLayoutIdLst>
    <p:sldLayoutId id="2147483693" r:id="rId1"/>
    <p:sldLayoutId id="2147483699" r:id="rId2"/>
    <p:sldLayoutId id="2147483694" r:id="rId3"/>
    <p:sldLayoutId id="2147483695" r:id="rId4"/>
    <p:sldLayoutId id="2147483696" r:id="rId5"/>
    <p:sldLayoutId id="2147483698" r:id="rId6"/>
  </p:sldLayoutIdLst>
  <p:hf hdr="0" dt="0"/>
  <p:txStyles>
    <p:titleStyle>
      <a:lvl1pPr algn="l" defTabSz="685800" rtl="0" eaLnBrk="1" latinLnBrk="0" hangingPunct="1">
        <a:lnSpc>
          <a:spcPts val="1800"/>
        </a:lnSpc>
        <a:spcBef>
          <a:spcPct val="0"/>
        </a:spcBef>
        <a:buNone/>
        <a:defRPr sz="2400" b="0" i="0" kern="1200">
          <a:solidFill>
            <a:srgbClr val="2372B9"/>
          </a:solidFill>
          <a:latin typeface="BentonSans Bold" panose="02000503000000020004" pitchFamily="50" charset="0"/>
          <a:ea typeface="+mj-ea"/>
          <a:cs typeface="+mj-cs"/>
        </a:defRPr>
      </a:lvl1pPr>
    </p:titleStyle>
    <p:bodyStyle>
      <a:lvl1pPr marL="0" indent="0" algn="l" defTabSz="685800" rtl="0" eaLnBrk="1" latinLnBrk="0" hangingPunct="1">
        <a:spcBef>
          <a:spcPts val="675"/>
        </a:spcBef>
        <a:buClr>
          <a:srgbClr val="EF651A"/>
        </a:buClr>
        <a:buFontTx/>
        <a:buNone/>
        <a:defRPr sz="1600" kern="1200">
          <a:solidFill>
            <a:srgbClr val="000000"/>
          </a:solidFill>
          <a:latin typeface="BentonSans"/>
          <a:ea typeface="+mn-ea"/>
          <a:cs typeface="+mn-cs"/>
        </a:defRPr>
      </a:lvl1pPr>
      <a:lvl2pPr marL="128588" indent="-128588" algn="l" defTabSz="685800" rtl="0" eaLnBrk="1" latinLnBrk="0" hangingPunct="1">
        <a:spcBef>
          <a:spcPts val="450"/>
        </a:spcBef>
        <a:buClr>
          <a:srgbClr val="EF651A"/>
        </a:buClr>
        <a:buFont typeface="Arial" pitchFamily="34" charset="0"/>
        <a:buChar char="•"/>
        <a:defRPr sz="1600" kern="1200">
          <a:solidFill>
            <a:srgbClr val="000000"/>
          </a:solidFill>
          <a:latin typeface="BentonSans"/>
          <a:ea typeface="+mn-ea"/>
          <a:cs typeface="+mn-cs"/>
        </a:defRPr>
      </a:lvl2pPr>
      <a:lvl3pPr marL="257175" indent="-128588" algn="l" defTabSz="685800" rtl="0" eaLnBrk="1" latinLnBrk="0" hangingPunct="1">
        <a:spcBef>
          <a:spcPts val="225"/>
        </a:spcBef>
        <a:buClr>
          <a:srgbClr val="EF651A"/>
        </a:buClr>
        <a:buFont typeface="Franklin Gothic Book" pitchFamily="34" charset="0"/>
        <a:buChar char="–"/>
        <a:defRPr sz="1600" kern="1200">
          <a:solidFill>
            <a:srgbClr val="000000"/>
          </a:solidFill>
          <a:latin typeface="BentonSans"/>
          <a:ea typeface="+mn-ea"/>
          <a:cs typeface="+mn-cs"/>
        </a:defRPr>
      </a:lvl3pPr>
      <a:lvl4pPr marL="385763" indent="-128588" algn="l" defTabSz="685800" rtl="0" eaLnBrk="1" latinLnBrk="0" hangingPunct="1">
        <a:spcBef>
          <a:spcPts val="150"/>
        </a:spcBef>
        <a:buClr>
          <a:srgbClr val="EF651A"/>
        </a:buClr>
        <a:buFont typeface="Arial" pitchFamily="34" charset="0"/>
        <a:buChar char="•"/>
        <a:defRPr sz="1600" kern="1200">
          <a:solidFill>
            <a:srgbClr val="000000"/>
          </a:solidFill>
          <a:latin typeface="BentonSans"/>
          <a:ea typeface="+mn-ea"/>
          <a:cs typeface="+mn-cs"/>
        </a:defRPr>
      </a:lvl4pPr>
      <a:lvl5pPr marL="471488" indent="-85725" algn="l" defTabSz="685800" rtl="0" eaLnBrk="1" latinLnBrk="0" hangingPunct="1">
        <a:spcBef>
          <a:spcPts val="0"/>
        </a:spcBef>
        <a:buClr>
          <a:srgbClr val="EF651A"/>
        </a:buClr>
        <a:buFont typeface="Arial"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14.png"/><Relationship Id="rId18" Type="http://schemas.openxmlformats.org/officeDocument/2006/relationships/image" Target="../media/image6.png"/><Relationship Id="rId3" Type="http://schemas.openxmlformats.org/officeDocument/2006/relationships/image" Target="../media/image8.png"/><Relationship Id="rId7" Type="http://schemas.openxmlformats.org/officeDocument/2006/relationships/image" Target="../media/image110.png"/><Relationship Id="rId17" Type="http://schemas.openxmlformats.org/officeDocument/2006/relationships/image" Target="../media/image16.png"/><Relationship Id="rId2" Type="http://schemas.openxmlformats.org/officeDocument/2006/relationships/notesSlide" Target="../notesSlides/notesSlide11.xml"/><Relationship Id="rId16" Type="http://schemas.openxmlformats.org/officeDocument/2006/relationships/customXml" Target="../ink/ink6.xml"/><Relationship Id="rId20" Type="http://schemas.openxmlformats.org/officeDocument/2006/relationships/image" Target="../media/image4.emf"/><Relationship Id="rId1" Type="http://schemas.openxmlformats.org/officeDocument/2006/relationships/slideLayout" Target="../slideLayouts/slideLayout3.xml"/><Relationship Id="rId6" Type="http://schemas.openxmlformats.org/officeDocument/2006/relationships/customXml" Target="../ink/ink2.xml"/><Relationship Id="rId5" Type="http://schemas.openxmlformats.org/officeDocument/2006/relationships/image" Target="../media/image100.png"/><Relationship Id="rId15" Type="http://schemas.openxmlformats.org/officeDocument/2006/relationships/image" Target="../media/image15.png"/><Relationship Id="rId10" Type="http://schemas.openxmlformats.org/officeDocument/2006/relationships/customXml" Target="../ink/ink4.xml"/><Relationship Id="rId19" Type="http://schemas.openxmlformats.org/officeDocument/2006/relationships/image" Target="../media/image3.png"/><Relationship Id="rId4" Type="http://schemas.openxmlformats.org/officeDocument/2006/relationships/customXml" Target="../ink/ink1.xml"/><Relationship Id="rId9" Type="http://schemas.openxmlformats.org/officeDocument/2006/relationships/image" Target="../media/image12.png"/><Relationship Id="rId14" Type="http://schemas.openxmlformats.org/officeDocument/2006/relationships/customXml" Target="../ink/ink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10.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4.emf"/><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891114C-69B5-4A5D-B2FC-A9D155DBB724}"/>
              </a:ext>
            </a:extLst>
          </p:cNvPr>
          <p:cNvSpPr txBox="1"/>
          <p:nvPr/>
        </p:nvSpPr>
        <p:spPr>
          <a:xfrm>
            <a:off x="0" y="2080090"/>
            <a:ext cx="12191999" cy="2554545"/>
          </a:xfrm>
          <a:prstGeom prst="rect">
            <a:avLst/>
          </a:prstGeom>
          <a:noFill/>
        </p:spPr>
        <p:txBody>
          <a:bodyPr wrap="square" rtlCol="0">
            <a:spAutoFit/>
          </a:bodyPr>
          <a:lstStyle/>
          <a:p>
            <a:pPr algn="ctr"/>
            <a:r>
              <a:rPr lang="en-US" sz="4400" b="1" dirty="0">
                <a:solidFill>
                  <a:srgbClr val="1C56B4"/>
                </a:solidFill>
              </a:rPr>
              <a:t>LWR Perspective of Industrial Applications of ATF (high burnup, FFRD, time @ temperature)</a:t>
            </a:r>
          </a:p>
          <a:p>
            <a:pPr algn="ctr"/>
            <a:endParaRPr lang="en-US" sz="3600" b="1" dirty="0">
              <a:solidFill>
                <a:srgbClr val="1C56B4"/>
              </a:solidFill>
            </a:endParaRPr>
          </a:p>
          <a:p>
            <a:pPr algn="ctr"/>
            <a:endParaRPr lang="en-US" sz="3600" b="1" dirty="0">
              <a:solidFill>
                <a:srgbClr val="1C56B4"/>
              </a:solidFill>
            </a:endParaRPr>
          </a:p>
        </p:txBody>
      </p:sp>
      <p:sp>
        <p:nvSpPr>
          <p:cNvPr id="6" name="TextBox 5">
            <a:extLst>
              <a:ext uri="{FF2B5EF4-FFF2-40B4-BE49-F238E27FC236}">
                <a16:creationId xmlns:a16="http://schemas.microsoft.com/office/drawing/2014/main" id="{3FBAFDC8-DB90-0EC7-A8C2-AE5F89189535}"/>
              </a:ext>
            </a:extLst>
          </p:cNvPr>
          <p:cNvSpPr txBox="1"/>
          <p:nvPr/>
        </p:nvSpPr>
        <p:spPr>
          <a:xfrm>
            <a:off x="0" y="4400550"/>
            <a:ext cx="12192000" cy="1815882"/>
          </a:xfrm>
          <a:prstGeom prst="rect">
            <a:avLst/>
          </a:prstGeom>
          <a:noFill/>
        </p:spPr>
        <p:txBody>
          <a:bodyPr wrap="square" rtlCol="0">
            <a:spAutoFit/>
          </a:bodyPr>
          <a:lstStyle/>
          <a:p>
            <a:pPr algn="ctr"/>
            <a:r>
              <a:rPr lang="en-US" sz="2800" b="1" dirty="0">
                <a:solidFill>
                  <a:srgbClr val="00B050"/>
                </a:solidFill>
              </a:rPr>
              <a:t>Baris Sarikaya, </a:t>
            </a:r>
            <a:r>
              <a:rPr lang="en-US" sz="2800" dirty="0">
                <a:solidFill>
                  <a:srgbClr val="00B050"/>
                </a:solidFill>
              </a:rPr>
              <a:t>Constellation, BWROG</a:t>
            </a:r>
          </a:p>
          <a:p>
            <a:pPr algn="ctr"/>
            <a:r>
              <a:rPr lang="en-US" sz="2800" b="1" dirty="0">
                <a:solidFill>
                  <a:srgbClr val="00B050"/>
                </a:solidFill>
              </a:rPr>
              <a:t>Brian Mount</a:t>
            </a:r>
            <a:r>
              <a:rPr lang="en-US" sz="2800" dirty="0">
                <a:solidFill>
                  <a:srgbClr val="00B050"/>
                </a:solidFill>
              </a:rPr>
              <a:t>, Dominion Energy, PWROG</a:t>
            </a:r>
          </a:p>
          <a:p>
            <a:pPr algn="ctr"/>
            <a:endParaRPr lang="en-US" sz="1600" dirty="0">
              <a:solidFill>
                <a:schemeClr val="tx1">
                  <a:lumMod val="60000"/>
                  <a:lumOff val="40000"/>
                </a:schemeClr>
              </a:solidFill>
            </a:endParaRPr>
          </a:p>
          <a:p>
            <a:pPr algn="ctr"/>
            <a:r>
              <a:rPr lang="en-US" sz="2000" dirty="0">
                <a:solidFill>
                  <a:schemeClr val="tx1">
                    <a:lumMod val="60000"/>
                    <a:lumOff val="40000"/>
                  </a:schemeClr>
                </a:solidFill>
              </a:rPr>
              <a:t>Vienna</a:t>
            </a:r>
          </a:p>
          <a:p>
            <a:pPr algn="ctr"/>
            <a:r>
              <a:rPr lang="en-US" sz="2000" dirty="0">
                <a:solidFill>
                  <a:schemeClr val="tx1">
                    <a:lumMod val="60000"/>
                    <a:lumOff val="40000"/>
                  </a:schemeClr>
                </a:solidFill>
              </a:rPr>
              <a:t>October 2025</a:t>
            </a:r>
            <a:endParaRPr lang="en-US" sz="1600" dirty="0">
              <a:solidFill>
                <a:schemeClr val="tx1">
                  <a:lumMod val="60000"/>
                  <a:lumOff val="40000"/>
                </a:schemeClr>
              </a:solidFill>
            </a:endParaRPr>
          </a:p>
        </p:txBody>
      </p:sp>
      <p:pic>
        <p:nvPicPr>
          <p:cNvPr id="3" name="Picture 2" descr="A close up of a logo&#10;&#10;Description automatically generated">
            <a:extLst>
              <a:ext uri="{FF2B5EF4-FFF2-40B4-BE49-F238E27FC236}">
                <a16:creationId xmlns:a16="http://schemas.microsoft.com/office/drawing/2014/main" id="{E800D6B6-31FE-0CCF-CBDD-89CF566CE0A2}"/>
              </a:ext>
            </a:extLst>
          </p:cNvPr>
          <p:cNvPicPr>
            <a:picLocks noChangeAspect="1"/>
          </p:cNvPicPr>
          <p:nvPr/>
        </p:nvPicPr>
        <p:blipFill>
          <a:blip r:embed="rId3"/>
          <a:stretch>
            <a:fillRect/>
          </a:stretch>
        </p:blipFill>
        <p:spPr>
          <a:xfrm>
            <a:off x="0" y="5523251"/>
            <a:ext cx="1136363" cy="1334749"/>
          </a:xfrm>
          <a:prstGeom prst="rect">
            <a:avLst/>
          </a:prstGeom>
          <a:noFill/>
        </p:spPr>
      </p:pic>
      <p:pic>
        <p:nvPicPr>
          <p:cNvPr id="5" name="Picture 4">
            <a:extLst>
              <a:ext uri="{FF2B5EF4-FFF2-40B4-BE49-F238E27FC236}">
                <a16:creationId xmlns:a16="http://schemas.microsoft.com/office/drawing/2014/main" id="{AC117FD8-75EC-2546-5C68-8F8EB31C61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98835" y="5590078"/>
            <a:ext cx="1731673" cy="1201093"/>
          </a:xfrm>
          <a:prstGeom prst="rect">
            <a:avLst/>
          </a:prstGeom>
        </p:spPr>
      </p:pic>
      <p:pic>
        <p:nvPicPr>
          <p:cNvPr id="7" name="Picture 6" descr="DE_Horizontal_RGB-01.png">
            <a:extLst>
              <a:ext uri="{FF2B5EF4-FFF2-40B4-BE49-F238E27FC236}">
                <a16:creationId xmlns:a16="http://schemas.microsoft.com/office/drawing/2014/main" id="{DA5B1743-3C1B-0CCE-F053-5B0078E5EF7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78767" y="66829"/>
            <a:ext cx="1907545" cy="879253"/>
          </a:xfrm>
          <a:prstGeom prst="rect">
            <a:avLst/>
          </a:prstGeom>
        </p:spPr>
      </p:pic>
    </p:spTree>
    <p:extLst>
      <p:ext uri="{BB962C8B-B14F-4D97-AF65-F5344CB8AC3E}">
        <p14:creationId xmlns:p14="http://schemas.microsoft.com/office/powerpoint/2010/main" val="3270668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F6971-3F02-6692-DCE4-50CAFE25047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6F2D40-8D8C-2C17-85C0-BA9281C6BEF9}"/>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0E747AD-B4B5-4806-E657-43864E828403}"/>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6A34A2AE-84B4-8C5A-FD54-168007E0B89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AFFCD2C4-ECF4-874E-B65B-EBCEDC972265}"/>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9</a:t>
            </a:fld>
            <a:endParaRPr lang="en-US" dirty="0"/>
          </a:p>
        </p:txBody>
      </p:sp>
      <p:sp>
        <p:nvSpPr>
          <p:cNvPr id="4" name="Content Placeholder 1">
            <a:extLst>
              <a:ext uri="{FF2B5EF4-FFF2-40B4-BE49-F238E27FC236}">
                <a16:creationId xmlns:a16="http://schemas.microsoft.com/office/drawing/2014/main" id="{5E7B7A59-00DD-43CA-7CA8-A7595F2E0C82}"/>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Change to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166AFB9C-252F-020E-8AD2-6C05A2C3A497}"/>
              </a:ext>
            </a:extLst>
          </p:cNvPr>
          <p:cNvSpPr txBox="1">
            <a:spLocks/>
          </p:cNvSpPr>
          <p:nvPr/>
        </p:nvSpPr>
        <p:spPr>
          <a:xfrm>
            <a:off x="199108" y="2126821"/>
            <a:ext cx="11793783"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Risk informed LOCA (50.46a)</a:t>
            </a:r>
            <a:endPar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endParaRP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Risk informed </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Breaks larger than Transition Break Size (TBS) are considered BDB</a:t>
            </a:r>
          </a:p>
          <a:p>
            <a:pPr marL="1144588" lvl="3"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No change to the analyses below TBS</a:t>
            </a: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323FAE37-ACCA-E9FF-4E0D-989AEA1A80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354B8FC5-CF3C-A9B8-F238-37117A42E400}"/>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03CD09D1-23DE-4333-02A7-7ECB856A24BC}"/>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8D16E05-002D-D2A5-4AA0-A9971895E1D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37658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45C55-FC2D-B211-49DF-E99EE26F9DB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6F31074-613E-97EB-CCCF-AF905FB4C0B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5A13B539-FD5C-B86D-ECFD-1200991BF29D}"/>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7069418B-F13C-3D3E-1D71-EEB15C07986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A62C70D6-4ACD-E92B-AE01-D64B36AD0EC4}"/>
              </a:ext>
            </a:extLst>
          </p:cNvPr>
          <p:cNvSpPr>
            <a:spLocks noGrp="1"/>
          </p:cNvSpPr>
          <p:nvPr>
            <p:ph type="sldNum" sz="quarter" idx="4294967295"/>
          </p:nvPr>
        </p:nvSpPr>
        <p:spPr>
          <a:xfrm>
            <a:off x="-1016849" y="6702231"/>
            <a:ext cx="387351" cy="213088"/>
          </a:xfrm>
        </p:spPr>
        <p:txBody>
          <a:bodyPr/>
          <a:lstStyle/>
          <a:p>
            <a:fld id="{2ED86176-D6A4-43D8-BE13-F18245AD9D39}" type="slidenum">
              <a:rPr lang="en-US" smtClean="0"/>
              <a:pPr/>
              <a:t>10</a:t>
            </a:fld>
            <a:endParaRPr lang="en-US" dirty="0"/>
          </a:p>
        </p:txBody>
      </p:sp>
      <p:sp>
        <p:nvSpPr>
          <p:cNvPr id="4" name="Content Placeholder 1">
            <a:extLst>
              <a:ext uri="{FF2B5EF4-FFF2-40B4-BE49-F238E27FC236}">
                <a16:creationId xmlns:a16="http://schemas.microsoft.com/office/drawing/2014/main" id="{5DBC4B1E-8BDC-EBA8-D8BF-F37346248B19}"/>
              </a:ext>
            </a:extLst>
          </p:cNvPr>
          <p:cNvSpPr txBox="1">
            <a:spLocks/>
          </p:cNvSpPr>
          <p:nvPr/>
        </p:nvSpPr>
        <p:spPr>
          <a:xfrm>
            <a:off x="255093" y="1833227"/>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cxnSp>
        <p:nvCxnSpPr>
          <p:cNvPr id="8" name="Straight Arrow Connector 7">
            <a:extLst>
              <a:ext uri="{FF2B5EF4-FFF2-40B4-BE49-F238E27FC236}">
                <a16:creationId xmlns:a16="http://schemas.microsoft.com/office/drawing/2014/main" id="{AADD6390-E827-E444-92CD-7AD48A1E5041}"/>
              </a:ext>
            </a:extLst>
          </p:cNvPr>
          <p:cNvCxnSpPr>
            <a:cxnSpLocks/>
          </p:cNvCxnSpPr>
          <p:nvPr/>
        </p:nvCxnSpPr>
        <p:spPr>
          <a:xfrm>
            <a:off x="1957954" y="5746760"/>
            <a:ext cx="8294914" cy="0"/>
          </a:xfrm>
          <a:prstGeom prst="straightConnector1">
            <a:avLst/>
          </a:prstGeom>
          <a:ln w="57150">
            <a:solidFill>
              <a:srgbClr val="0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A742FB3-06FF-A475-A755-6ADF326B97E7}"/>
              </a:ext>
            </a:extLst>
          </p:cNvPr>
          <p:cNvCxnSpPr>
            <a:cxnSpLocks/>
          </p:cNvCxnSpPr>
          <p:nvPr/>
        </p:nvCxnSpPr>
        <p:spPr>
          <a:xfrm flipV="1">
            <a:off x="1957954" y="1757115"/>
            <a:ext cx="0" cy="3989645"/>
          </a:xfrm>
          <a:prstGeom prst="straightConnector1">
            <a:avLst/>
          </a:prstGeom>
          <a:ln w="57150">
            <a:solidFill>
              <a:srgbClr val="0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E479C3F-7E8A-702F-F36C-1D08D1A11A77}"/>
              </a:ext>
            </a:extLst>
          </p:cNvPr>
          <p:cNvSpPr txBox="1"/>
          <p:nvPr/>
        </p:nvSpPr>
        <p:spPr>
          <a:xfrm rot="16200000">
            <a:off x="337946" y="3354896"/>
            <a:ext cx="2799421" cy="369332"/>
          </a:xfrm>
          <a:prstGeom prst="rect">
            <a:avLst/>
          </a:prstGeom>
          <a:noFill/>
        </p:spPr>
        <p:txBody>
          <a:bodyPr wrap="none" rtlCol="0">
            <a:spAutoFit/>
          </a:bodyPr>
          <a:lstStyle/>
          <a:p>
            <a:r>
              <a:rPr lang="en-US" b="1" dirty="0">
                <a:solidFill>
                  <a:srgbClr val="000000"/>
                </a:solidFill>
              </a:rPr>
              <a:t>Peak Cladding Temperature</a:t>
            </a:r>
          </a:p>
        </p:txBody>
      </p:sp>
      <mc:AlternateContent xmlns:mc="http://schemas.openxmlformats.org/markup-compatibility/2006" xmlns:p14="http://schemas.microsoft.com/office/powerpoint/2010/main">
        <mc:Choice Requires="p14">
          <p:contentPart p14:bwMode="auto" r:id="rId4">
            <p14:nvContentPartPr>
              <p14:cNvPr id="17" name="Ink 16">
                <a:extLst>
                  <a:ext uri="{FF2B5EF4-FFF2-40B4-BE49-F238E27FC236}">
                    <a16:creationId xmlns:a16="http://schemas.microsoft.com/office/drawing/2014/main" id="{BF501C80-5501-2210-F8C8-73BC7A2B9CA9}"/>
                  </a:ext>
                </a:extLst>
              </p14:cNvPr>
              <p14:cNvContentPartPr/>
              <p14:nvPr/>
            </p14:nvContentPartPr>
            <p14:xfrm>
              <a:off x="2029218" y="2914212"/>
              <a:ext cx="7156080" cy="2379960"/>
            </p14:xfrm>
          </p:contentPart>
        </mc:Choice>
        <mc:Fallback xmlns="">
          <p:pic>
            <p:nvPicPr>
              <p:cNvPr id="17" name="Ink 16">
                <a:extLst>
                  <a:ext uri="{FF2B5EF4-FFF2-40B4-BE49-F238E27FC236}">
                    <a16:creationId xmlns:a16="http://schemas.microsoft.com/office/drawing/2014/main" id="{BF501C80-5501-2210-F8C8-73BC7A2B9CA9}"/>
                  </a:ext>
                </a:extLst>
              </p:cNvPr>
              <p:cNvPicPr/>
              <p:nvPr/>
            </p:nvPicPr>
            <p:blipFill>
              <a:blip r:embed="rId5"/>
              <a:stretch>
                <a:fillRect/>
              </a:stretch>
            </p:blipFill>
            <p:spPr>
              <a:xfrm>
                <a:off x="2011218" y="2896212"/>
                <a:ext cx="7191720" cy="2415600"/>
              </a:xfrm>
              <a:prstGeom prst="rect">
                <a:avLst/>
              </a:prstGeom>
            </p:spPr>
          </p:pic>
        </mc:Fallback>
      </mc:AlternateContent>
      <p:grpSp>
        <p:nvGrpSpPr>
          <p:cNvPr id="21" name="Group 20">
            <a:extLst>
              <a:ext uri="{FF2B5EF4-FFF2-40B4-BE49-F238E27FC236}">
                <a16:creationId xmlns:a16="http://schemas.microsoft.com/office/drawing/2014/main" id="{495F1092-9F99-3DA6-4D9F-DCC2A8973DDD}"/>
              </a:ext>
            </a:extLst>
          </p:cNvPr>
          <p:cNvGrpSpPr/>
          <p:nvPr/>
        </p:nvGrpSpPr>
        <p:grpSpPr>
          <a:xfrm>
            <a:off x="2048298" y="5302812"/>
            <a:ext cx="360" cy="360"/>
            <a:chOff x="1959576" y="4721003"/>
            <a:chExt cx="360" cy="360"/>
          </a:xfrm>
        </p:grpSpPr>
        <mc:AlternateContent xmlns:mc="http://schemas.openxmlformats.org/markup-compatibility/2006" xmlns:p14="http://schemas.microsoft.com/office/powerpoint/2010/main" xmlns:aink="http://schemas.microsoft.com/office/drawing/2016/ink">
          <mc:Choice Requires="p14 aink">
            <p:contentPart p14:bwMode="auto" r:id="rId6">
              <p14:nvContentPartPr>
                <p14:cNvPr id="19" name="Ink 18">
                  <a:extLst>
                    <a:ext uri="{FF2B5EF4-FFF2-40B4-BE49-F238E27FC236}">
                      <a16:creationId xmlns:a16="http://schemas.microsoft.com/office/drawing/2014/main" id="{C5737D97-9EB5-8364-7B8E-3383A30DF442}"/>
                    </a:ext>
                  </a:extLst>
                </p14:cNvPr>
                <p14:cNvContentPartPr/>
                <p14:nvPr/>
              </p14:nvContentPartPr>
              <p14:xfrm>
                <a:off x="1959576" y="4721003"/>
                <a:ext cx="360" cy="360"/>
              </p14:xfrm>
            </p:contentPart>
          </mc:Choice>
          <mc:Fallback xmlns="">
            <p:pic>
              <p:nvPicPr>
                <p:cNvPr id="19" name="Ink 18">
                  <a:extLst>
                    <a:ext uri="{FF2B5EF4-FFF2-40B4-BE49-F238E27FC236}">
                      <a16:creationId xmlns:a16="http://schemas.microsoft.com/office/drawing/2014/main" id="{C5737D97-9EB5-8364-7B8E-3383A30DF442}"/>
                    </a:ext>
                  </a:extLst>
                </p:cNvPr>
                <p:cNvPicPr/>
                <p:nvPr/>
              </p:nvPicPr>
              <p:blipFill>
                <a:blip r:embed="rId7"/>
                <a:stretch>
                  <a:fillRect/>
                </a:stretch>
              </p:blipFill>
              <p:spPr>
                <a:xfrm>
                  <a:off x="1941576" y="4703363"/>
                  <a:ext cx="36000" cy="3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8">
              <p14:nvContentPartPr>
                <p14:cNvPr id="20" name="Ink 19">
                  <a:extLst>
                    <a:ext uri="{FF2B5EF4-FFF2-40B4-BE49-F238E27FC236}">
                      <a16:creationId xmlns:a16="http://schemas.microsoft.com/office/drawing/2014/main" id="{7B299CDD-DF25-6F82-9B4A-DF9E1FAF563E}"/>
                    </a:ext>
                  </a:extLst>
                </p14:cNvPr>
                <p14:cNvContentPartPr/>
                <p14:nvPr/>
              </p14:nvContentPartPr>
              <p14:xfrm>
                <a:off x="1959576" y="4721003"/>
                <a:ext cx="360" cy="360"/>
              </p14:xfrm>
            </p:contentPart>
          </mc:Choice>
          <mc:Fallback xmlns="">
            <p:pic>
              <p:nvPicPr>
                <p:cNvPr id="20" name="Ink 19">
                  <a:extLst>
                    <a:ext uri="{FF2B5EF4-FFF2-40B4-BE49-F238E27FC236}">
                      <a16:creationId xmlns:a16="http://schemas.microsoft.com/office/drawing/2014/main" id="{7B299CDD-DF25-6F82-9B4A-DF9E1FAF563E}"/>
                    </a:ext>
                  </a:extLst>
                </p:cNvPr>
                <p:cNvPicPr/>
                <p:nvPr/>
              </p:nvPicPr>
              <p:blipFill>
                <a:blip r:embed="rId9"/>
                <a:stretch>
                  <a:fillRect/>
                </a:stretch>
              </p:blipFill>
              <p:spPr>
                <a:xfrm>
                  <a:off x="1941576" y="4703363"/>
                  <a:ext cx="36000" cy="36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31" name="Ink 30">
                <a:extLst>
                  <a:ext uri="{FF2B5EF4-FFF2-40B4-BE49-F238E27FC236}">
                    <a16:creationId xmlns:a16="http://schemas.microsoft.com/office/drawing/2014/main" id="{ABF7E287-6F5E-7B09-E734-CAD5E7A149C2}"/>
                  </a:ext>
                </a:extLst>
              </p14:cNvPr>
              <p14:cNvContentPartPr/>
              <p14:nvPr/>
            </p14:nvContentPartPr>
            <p14:xfrm>
              <a:off x="2057298" y="2139852"/>
              <a:ext cx="7380360" cy="3191400"/>
            </p14:xfrm>
          </p:contentPart>
        </mc:Choice>
        <mc:Fallback xmlns="">
          <p:pic>
            <p:nvPicPr>
              <p:cNvPr id="31" name="Ink 30">
                <a:extLst>
                  <a:ext uri="{FF2B5EF4-FFF2-40B4-BE49-F238E27FC236}">
                    <a16:creationId xmlns:a16="http://schemas.microsoft.com/office/drawing/2014/main" id="{ABF7E287-6F5E-7B09-E734-CAD5E7A149C2}"/>
                  </a:ext>
                </a:extLst>
              </p:cNvPr>
              <p:cNvPicPr/>
              <p:nvPr/>
            </p:nvPicPr>
            <p:blipFill>
              <a:blip r:embed="rId13"/>
              <a:stretch>
                <a:fillRect/>
              </a:stretch>
            </p:blipFill>
            <p:spPr>
              <a:xfrm>
                <a:off x="2039298" y="2121852"/>
                <a:ext cx="7416000" cy="3227040"/>
              </a:xfrm>
              <a:prstGeom prst="rect">
                <a:avLst/>
              </a:prstGeom>
            </p:spPr>
          </p:pic>
        </mc:Fallback>
      </mc:AlternateContent>
      <p:sp>
        <p:nvSpPr>
          <p:cNvPr id="32" name="TextBox 31">
            <a:extLst>
              <a:ext uri="{FF2B5EF4-FFF2-40B4-BE49-F238E27FC236}">
                <a16:creationId xmlns:a16="http://schemas.microsoft.com/office/drawing/2014/main" id="{2B7340F7-04D7-6D15-A987-EFBD9A62FD05}"/>
              </a:ext>
            </a:extLst>
          </p:cNvPr>
          <p:cNvSpPr txBox="1"/>
          <p:nvPr/>
        </p:nvSpPr>
        <p:spPr>
          <a:xfrm>
            <a:off x="9050135" y="5861172"/>
            <a:ext cx="1287212" cy="369332"/>
          </a:xfrm>
          <a:prstGeom prst="rect">
            <a:avLst/>
          </a:prstGeom>
          <a:noFill/>
        </p:spPr>
        <p:txBody>
          <a:bodyPr wrap="none" rtlCol="0">
            <a:spAutoFit/>
          </a:bodyPr>
          <a:lstStyle/>
          <a:p>
            <a:r>
              <a:rPr lang="en-US" b="1" dirty="0">
                <a:solidFill>
                  <a:srgbClr val="000000"/>
                </a:solidFill>
              </a:rPr>
              <a:t>Break Area </a:t>
            </a:r>
          </a:p>
        </p:txBody>
      </p:sp>
      <p:sp>
        <p:nvSpPr>
          <p:cNvPr id="33" name="TextBox 32">
            <a:extLst>
              <a:ext uri="{FF2B5EF4-FFF2-40B4-BE49-F238E27FC236}">
                <a16:creationId xmlns:a16="http://schemas.microsoft.com/office/drawing/2014/main" id="{770F4DA9-A4A1-6977-CE57-4942659EB1FA}"/>
              </a:ext>
            </a:extLst>
          </p:cNvPr>
          <p:cNvSpPr txBox="1"/>
          <p:nvPr/>
        </p:nvSpPr>
        <p:spPr>
          <a:xfrm>
            <a:off x="4963652" y="1833227"/>
            <a:ext cx="1703351" cy="369332"/>
          </a:xfrm>
          <a:prstGeom prst="rect">
            <a:avLst/>
          </a:prstGeom>
          <a:noFill/>
        </p:spPr>
        <p:txBody>
          <a:bodyPr wrap="none" rtlCol="0">
            <a:spAutoFit/>
          </a:bodyPr>
          <a:lstStyle/>
          <a:p>
            <a:r>
              <a:rPr lang="en-US" b="1" dirty="0">
                <a:solidFill>
                  <a:srgbClr val="000000"/>
                </a:solidFill>
              </a:rPr>
              <a:t>Break Spectrum</a:t>
            </a:r>
          </a:p>
        </p:txBody>
      </p:sp>
      <p:cxnSp>
        <p:nvCxnSpPr>
          <p:cNvPr id="35" name="Straight Connector 34">
            <a:extLst>
              <a:ext uri="{FF2B5EF4-FFF2-40B4-BE49-F238E27FC236}">
                <a16:creationId xmlns:a16="http://schemas.microsoft.com/office/drawing/2014/main" id="{224FB6A9-F41E-52FA-6F7B-9C3D2374D63C}"/>
              </a:ext>
            </a:extLst>
          </p:cNvPr>
          <p:cNvCxnSpPr>
            <a:cxnSpLocks/>
          </p:cNvCxnSpPr>
          <p:nvPr/>
        </p:nvCxnSpPr>
        <p:spPr>
          <a:xfrm>
            <a:off x="6797432" y="3109563"/>
            <a:ext cx="0" cy="2637197"/>
          </a:xfrm>
          <a:prstGeom prst="line">
            <a:avLst/>
          </a:prstGeom>
          <a:ln w="38100">
            <a:solidFill>
              <a:srgbClr val="CC00CC"/>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097477C9-BF0D-3C87-04DC-B2F5F8403317}"/>
              </a:ext>
            </a:extLst>
          </p:cNvPr>
          <p:cNvSpPr txBox="1"/>
          <p:nvPr/>
        </p:nvSpPr>
        <p:spPr>
          <a:xfrm>
            <a:off x="6528768" y="5861172"/>
            <a:ext cx="537327" cy="369332"/>
          </a:xfrm>
          <a:prstGeom prst="rect">
            <a:avLst/>
          </a:prstGeom>
          <a:noFill/>
        </p:spPr>
        <p:txBody>
          <a:bodyPr wrap="none" rtlCol="0">
            <a:spAutoFit/>
          </a:bodyPr>
          <a:lstStyle/>
          <a:p>
            <a:r>
              <a:rPr lang="en-US" b="1" dirty="0">
                <a:solidFill>
                  <a:srgbClr val="CC00CC"/>
                </a:solidFill>
              </a:rPr>
              <a:t>TBS</a:t>
            </a:r>
          </a:p>
        </p:txBody>
      </p:sp>
      <mc:AlternateContent xmlns:mc="http://schemas.openxmlformats.org/markup-compatibility/2006" xmlns:p14="http://schemas.microsoft.com/office/powerpoint/2010/main">
        <mc:Choice Requires="p14">
          <p:contentPart p14:bwMode="auto" r:id="rId14">
            <p14:nvContentPartPr>
              <p14:cNvPr id="42" name="Ink 41">
                <a:extLst>
                  <a:ext uri="{FF2B5EF4-FFF2-40B4-BE49-F238E27FC236}">
                    <a16:creationId xmlns:a16="http://schemas.microsoft.com/office/drawing/2014/main" id="{7B0278DE-4E77-AC24-6AB0-94F1CE0CA1C9}"/>
                  </a:ext>
                </a:extLst>
              </p14:cNvPr>
              <p14:cNvContentPartPr/>
              <p14:nvPr/>
            </p14:nvContentPartPr>
            <p14:xfrm>
              <a:off x="6787874" y="4582969"/>
              <a:ext cx="2584440" cy="458280"/>
            </p14:xfrm>
          </p:contentPart>
        </mc:Choice>
        <mc:Fallback xmlns="">
          <p:pic>
            <p:nvPicPr>
              <p:cNvPr id="42" name="Ink 41">
                <a:extLst>
                  <a:ext uri="{FF2B5EF4-FFF2-40B4-BE49-F238E27FC236}">
                    <a16:creationId xmlns:a16="http://schemas.microsoft.com/office/drawing/2014/main" id="{7B0278DE-4E77-AC24-6AB0-94F1CE0CA1C9}"/>
                  </a:ext>
                </a:extLst>
              </p:cNvPr>
              <p:cNvPicPr/>
              <p:nvPr/>
            </p:nvPicPr>
            <p:blipFill>
              <a:blip r:embed="rId15"/>
              <a:stretch>
                <a:fillRect/>
              </a:stretch>
            </p:blipFill>
            <p:spPr>
              <a:xfrm>
                <a:off x="6781394" y="4576489"/>
                <a:ext cx="2596680" cy="47052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6" name="Ink 45">
                <a:extLst>
                  <a:ext uri="{FF2B5EF4-FFF2-40B4-BE49-F238E27FC236}">
                    <a16:creationId xmlns:a16="http://schemas.microsoft.com/office/drawing/2014/main" id="{F966BA0D-149F-C273-2C53-8D3BFA7C6575}"/>
                  </a:ext>
                </a:extLst>
              </p14:cNvPr>
              <p14:cNvContentPartPr/>
              <p14:nvPr/>
            </p14:nvContentPartPr>
            <p14:xfrm>
              <a:off x="2048114" y="3426289"/>
              <a:ext cx="7360920" cy="1811520"/>
            </p14:xfrm>
          </p:contentPart>
        </mc:Choice>
        <mc:Fallback xmlns="">
          <p:pic>
            <p:nvPicPr>
              <p:cNvPr id="46" name="Ink 45">
                <a:extLst>
                  <a:ext uri="{FF2B5EF4-FFF2-40B4-BE49-F238E27FC236}">
                    <a16:creationId xmlns:a16="http://schemas.microsoft.com/office/drawing/2014/main" id="{F966BA0D-149F-C273-2C53-8D3BFA7C6575}"/>
                  </a:ext>
                </a:extLst>
              </p:cNvPr>
              <p:cNvPicPr/>
              <p:nvPr/>
            </p:nvPicPr>
            <p:blipFill>
              <a:blip r:embed="rId17"/>
              <a:stretch>
                <a:fillRect/>
              </a:stretch>
            </p:blipFill>
            <p:spPr>
              <a:xfrm>
                <a:off x="2030114" y="3408293"/>
                <a:ext cx="7396560" cy="1847153"/>
              </a:xfrm>
              <a:prstGeom prst="rect">
                <a:avLst/>
              </a:prstGeom>
            </p:spPr>
          </p:pic>
        </mc:Fallback>
      </mc:AlternateContent>
      <p:sp>
        <p:nvSpPr>
          <p:cNvPr id="6" name="Slide Number Placeholder 4">
            <a:extLst>
              <a:ext uri="{FF2B5EF4-FFF2-40B4-BE49-F238E27FC236}">
                <a16:creationId xmlns:a16="http://schemas.microsoft.com/office/drawing/2014/main" id="{46F8B7CC-E66A-F546-B03B-C28FFAF9A557}"/>
              </a:ext>
            </a:extLst>
          </p:cNvPr>
          <p:cNvSpPr txBox="1">
            <a:spLocks/>
          </p:cNvSpPr>
          <p:nvPr/>
        </p:nvSpPr>
        <p:spPr>
          <a:xfrm>
            <a:off x="199109" y="6438505"/>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10</a:t>
            </a:fld>
            <a:endParaRPr lang="en-US" dirty="0"/>
          </a:p>
        </p:txBody>
      </p:sp>
      <p:pic>
        <p:nvPicPr>
          <p:cNvPr id="9" name="Picture 8" descr="DE_Horizontal_RGB-01.png">
            <a:extLst>
              <a:ext uri="{FF2B5EF4-FFF2-40B4-BE49-F238E27FC236}">
                <a16:creationId xmlns:a16="http://schemas.microsoft.com/office/drawing/2014/main" id="{087FAC76-0FD4-E540-4649-A8C76CE2C3DD}"/>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1" name="Group 10">
            <a:extLst>
              <a:ext uri="{FF2B5EF4-FFF2-40B4-BE49-F238E27FC236}">
                <a16:creationId xmlns:a16="http://schemas.microsoft.com/office/drawing/2014/main" id="{FB89EBDD-178A-A156-F7D0-ED30659A85E1}"/>
              </a:ext>
            </a:extLst>
          </p:cNvPr>
          <p:cNvGrpSpPr/>
          <p:nvPr/>
        </p:nvGrpSpPr>
        <p:grpSpPr>
          <a:xfrm>
            <a:off x="0" y="9236"/>
            <a:ext cx="1802729" cy="923636"/>
            <a:chOff x="0" y="0"/>
            <a:chExt cx="2375341" cy="1236570"/>
          </a:xfrm>
        </p:grpSpPr>
        <p:pic>
          <p:nvPicPr>
            <p:cNvPr id="12" name="Picture 11" descr="A close up of a logo&#10;&#10;Description automatically generated">
              <a:extLst>
                <a:ext uri="{FF2B5EF4-FFF2-40B4-BE49-F238E27FC236}">
                  <a16:creationId xmlns:a16="http://schemas.microsoft.com/office/drawing/2014/main" id="{2A08A226-C624-AB4E-7D6F-9CAF7167B3B3}"/>
                </a:ext>
              </a:extLst>
            </p:cNvPr>
            <p:cNvPicPr>
              <a:picLocks noChangeAspect="1"/>
            </p:cNvPicPr>
            <p:nvPr/>
          </p:nvPicPr>
          <p:blipFill>
            <a:blip r:embed="rId19"/>
            <a:stretch>
              <a:fillRect/>
            </a:stretch>
          </p:blipFill>
          <p:spPr>
            <a:xfrm>
              <a:off x="0" y="0"/>
              <a:ext cx="1052777" cy="1236570"/>
            </a:xfrm>
            <a:prstGeom prst="rect">
              <a:avLst/>
            </a:prstGeom>
            <a:noFill/>
          </p:spPr>
        </p:pic>
        <p:pic>
          <p:nvPicPr>
            <p:cNvPr id="13" name="Picture 12">
              <a:extLst>
                <a:ext uri="{FF2B5EF4-FFF2-40B4-BE49-F238E27FC236}">
                  <a16:creationId xmlns:a16="http://schemas.microsoft.com/office/drawing/2014/main" id="{36D3B457-C90E-1D24-C9CD-C7ECDD02748E}"/>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01820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125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down)">
                                      <p:cBhvr>
                                        <p:cTn id="12" dur="500"/>
                                        <p:tgtEl>
                                          <p:spTgt spid="35"/>
                                        </p:tgtEl>
                                      </p:cBhvr>
                                    </p:animEffect>
                                  </p:childTnLst>
                                </p:cTn>
                              </p:par>
                            </p:childTnLst>
                          </p:cTn>
                        </p:par>
                        <p:par>
                          <p:cTn id="13" fill="hold">
                            <p:stCondLst>
                              <p:cond delay="500"/>
                            </p:stCondLst>
                            <p:childTnLst>
                              <p:par>
                                <p:cTn id="14" presetID="1" presetClass="entr" presetSubtype="0" fill="hold" grpId="0" nodeType="afterEffect">
                                  <p:stCondLst>
                                    <p:cond delay="0"/>
                                  </p:stCondLst>
                                  <p:childTnLst>
                                    <p:set>
                                      <p:cBhvr>
                                        <p:cTn id="15" dur="1" fill="hold">
                                          <p:stCondLst>
                                            <p:cond delay="0"/>
                                          </p:stCondLst>
                                        </p:cTn>
                                        <p:tgtEl>
                                          <p:spTgt spid="3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wipe(left)">
                                      <p:cBhvr>
                                        <p:cTn id="20" dur="750"/>
                                        <p:tgtEl>
                                          <p:spTgt spid="4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6"/>
                                        </p:tgtEl>
                                        <p:attrNameLst>
                                          <p:attrName>style.visibility</p:attrName>
                                        </p:attrNameLst>
                                      </p:cBhvr>
                                      <p:to>
                                        <p:strVal val="visible"/>
                                      </p:to>
                                    </p:set>
                                    <p:animEffect transition="in" filter="wipe(left)">
                                      <p:cBhvr>
                                        <p:cTn id="25" dur="1500"/>
                                        <p:tgtEl>
                                          <p:spTgt spid="4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wipe(left)">
                                      <p:cBhvr>
                                        <p:cTn id="30"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B12CA-E715-2985-254F-93400FA9562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A2D2B1E-2590-C734-5C59-7B3096ABE433}"/>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AF0E897-FE65-A7A0-63BB-30D8AC8BE055}"/>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98787184-689F-DD00-2AAC-8D2B3C918393}"/>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997D2F43-7CAC-5121-247D-D90549FA68D9}"/>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11</a:t>
            </a:fld>
            <a:endParaRPr lang="en-US" dirty="0"/>
          </a:p>
        </p:txBody>
      </p:sp>
      <p:sp>
        <p:nvSpPr>
          <p:cNvPr id="4" name="Content Placeholder 1">
            <a:extLst>
              <a:ext uri="{FF2B5EF4-FFF2-40B4-BE49-F238E27FC236}">
                <a16:creationId xmlns:a16="http://schemas.microsoft.com/office/drawing/2014/main" id="{79D70617-F54A-4992-B768-026FAF7F3318}"/>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spcBef>
                <a:spcPts val="600"/>
              </a:spcBef>
              <a:spcAft>
                <a:spcPts val="600"/>
              </a:spcAft>
              <a:buClrTx/>
              <a:buSzPct val="106000"/>
              <a:buFont typeface="Arial" panose="020B0604020202020204" pitchFamily="34" charset="0"/>
              <a:buNone/>
            </a:pPr>
            <a:r>
              <a:rPr lang="en-US" sz="44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time @ Temperature</a:t>
            </a:r>
          </a:p>
          <a:p>
            <a:pPr marL="0" indent="0" algn="ctr">
              <a:spcBef>
                <a:spcPts val="600"/>
              </a:spcBef>
              <a:spcAft>
                <a:spcPts val="600"/>
              </a:spcAft>
              <a:buClrTx/>
              <a:buSzPct val="106000"/>
              <a:buFont typeface="Arial" panose="020B0604020202020204" pitchFamily="34" charset="0"/>
              <a:buNone/>
            </a:pPr>
            <a:r>
              <a:rPr lang="en-US" sz="4400" b="1" dirty="0" err="1">
                <a:solidFill>
                  <a:srgbClr val="0000FF"/>
                </a:solidFill>
                <a:latin typeface="ADLaM Display" panose="020F0502020204030204" pitchFamily="2" charset="0"/>
                <a:ea typeface="ADLaM Display" panose="020F0502020204030204" pitchFamily="2" charset="0"/>
                <a:cs typeface="ADLaM Display" panose="020F0502020204030204" pitchFamily="2" charset="0"/>
              </a:rPr>
              <a:t>t@T</a:t>
            </a:r>
            <a:endParaRPr lang="en-US" sz="4000" dirty="0">
              <a:latin typeface="ADLaM Display" panose="020F0502020204030204" pitchFamily="2" charset="0"/>
              <a:ea typeface="ADLaM Display" panose="020F0502020204030204" pitchFamily="2" charset="0"/>
              <a:cs typeface="ADLaM Display" panose="020F0502020204030204" pitchFamily="2" charset="0"/>
            </a:endParaRPr>
          </a:p>
          <a:p>
            <a:pPr lvl="1" algn="ctr">
              <a:spcBef>
                <a:spcPts val="600"/>
              </a:spcBef>
              <a:spcAft>
                <a:spcPts val="600"/>
              </a:spcAft>
              <a:buFontTx/>
              <a:buBlip>
                <a:blip r:embed="rId3"/>
              </a:buBlip>
            </a:pPr>
            <a:endParaRPr lang="en-US" sz="32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5F3DCB3C-F7C6-350F-C6B9-E28ECA0D09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20F69DCD-B7B2-EE4F-2527-32AC493904BD}"/>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1481C408-A08B-76B3-9F96-78AEEC9E4FAD}"/>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360B8F71-9D13-1026-2A09-1E8BB17FD6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430614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12</a:t>
            </a:fld>
            <a:endParaRPr lang="en-US" dirty="0"/>
          </a:p>
        </p:txBody>
      </p:sp>
      <p:sp>
        <p:nvSpPr>
          <p:cNvPr id="6" name="Rectangle: Rounded Corners 5" descr="No Dryout/BT">
            <a:extLst>
              <a:ext uri="{FF2B5EF4-FFF2-40B4-BE49-F238E27FC236}">
                <a16:creationId xmlns:a16="http://schemas.microsoft.com/office/drawing/2014/main" id="{EB1ACC49-5D0C-FD08-7F6A-DA6EAEBCEAEC}"/>
              </a:ext>
            </a:extLst>
          </p:cNvPr>
          <p:cNvSpPr/>
          <p:nvPr/>
        </p:nvSpPr>
        <p:spPr>
          <a:xfrm>
            <a:off x="1322671" y="2638617"/>
            <a:ext cx="2094446" cy="1408528"/>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BT</a:t>
            </a:r>
          </a:p>
        </p:txBody>
      </p:sp>
      <p:sp>
        <p:nvSpPr>
          <p:cNvPr id="8" name="Rectangle: Rounded Corners 7" descr="No Dryout/BT">
            <a:extLst>
              <a:ext uri="{FF2B5EF4-FFF2-40B4-BE49-F238E27FC236}">
                <a16:creationId xmlns:a16="http://schemas.microsoft.com/office/drawing/2014/main" id="{0A41A22A-B1F3-0EA5-BFD1-C51B3EE19C96}"/>
              </a:ext>
            </a:extLst>
          </p:cNvPr>
          <p:cNvSpPr/>
          <p:nvPr/>
        </p:nvSpPr>
        <p:spPr>
          <a:xfrm>
            <a:off x="4568090" y="3312988"/>
            <a:ext cx="2278025" cy="1408528"/>
          </a:xfrm>
          <a:prstGeom prst="round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a:t>
            </a:r>
          </a:p>
          <a:p>
            <a:pPr algn="ctr"/>
            <a:r>
              <a:rPr lang="en-US" sz="2000" b="1" dirty="0">
                <a:solidFill>
                  <a:schemeClr val="bg1"/>
                </a:solidFill>
                <a:effectLst>
                  <a:outerShdw blurRad="38100" dist="38100" dir="2700000" algn="tl">
                    <a:srgbClr val="000000">
                      <a:alpha val="43137"/>
                    </a:srgbClr>
                  </a:outerShdw>
                </a:effectLst>
              </a:rPr>
              <a:t>Cladding Heat-up</a:t>
            </a:r>
          </a:p>
        </p:txBody>
      </p:sp>
      <p:cxnSp>
        <p:nvCxnSpPr>
          <p:cNvPr id="9" name="Connector: Elbow 8">
            <a:extLst>
              <a:ext uri="{FF2B5EF4-FFF2-40B4-BE49-F238E27FC236}">
                <a16:creationId xmlns:a16="http://schemas.microsoft.com/office/drawing/2014/main" id="{8D373A5C-FBCA-D775-02C8-3843A86B9959}"/>
              </a:ext>
            </a:extLst>
          </p:cNvPr>
          <p:cNvCxnSpPr>
            <a:cxnSpLocks/>
            <a:stCxn id="6" idx="3"/>
            <a:endCxn id="8" idx="1"/>
          </p:cNvCxnSpPr>
          <p:nvPr/>
        </p:nvCxnSpPr>
        <p:spPr>
          <a:xfrm>
            <a:off x="3417117" y="3342881"/>
            <a:ext cx="1150973" cy="674371"/>
          </a:xfrm>
          <a:prstGeom prst="bentConnector3">
            <a:avLst/>
          </a:prstGeom>
          <a:ln w="34925">
            <a:solidFill>
              <a:srgbClr val="FF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0" name="Rectangle: Rounded Corners 9" descr="No Dryout/BT">
            <a:extLst>
              <a:ext uri="{FF2B5EF4-FFF2-40B4-BE49-F238E27FC236}">
                <a16:creationId xmlns:a16="http://schemas.microsoft.com/office/drawing/2014/main" id="{5198119C-FDDE-01B6-747F-83B49116783F}"/>
              </a:ext>
            </a:extLst>
          </p:cNvPr>
          <p:cNvSpPr/>
          <p:nvPr/>
        </p:nvSpPr>
        <p:spPr>
          <a:xfrm>
            <a:off x="8454618" y="3852835"/>
            <a:ext cx="2162882" cy="1408528"/>
          </a:xfrm>
          <a:prstGeom prst="roundRect">
            <a:avLst/>
          </a:prstGeom>
          <a:gradFill>
            <a:gsLst>
              <a:gs pos="0">
                <a:srgbClr val="345B19"/>
              </a:gs>
              <a:gs pos="80000">
                <a:srgbClr val="4F8927"/>
              </a:gs>
              <a:gs pos="100000">
                <a:srgbClr val="529127"/>
              </a:gs>
            </a:gsLst>
          </a:gradFill>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b="1" dirty="0">
                <a:solidFill>
                  <a:schemeClr val="bg1"/>
                </a:solidFill>
                <a:effectLst>
                  <a:outerShdw blurRad="38100" dist="38100" dir="2700000" algn="tl">
                    <a:srgbClr val="000000">
                      <a:alpha val="43137"/>
                    </a:srgbClr>
                  </a:outerShdw>
                </a:effectLst>
              </a:rPr>
              <a:t>NO </a:t>
            </a:r>
          </a:p>
          <a:p>
            <a:pPr algn="ctr"/>
            <a:r>
              <a:rPr lang="en-US" sz="2000" b="1" dirty="0">
                <a:solidFill>
                  <a:schemeClr val="bg1"/>
                </a:solidFill>
                <a:effectLst>
                  <a:outerShdw blurRad="38100" dist="38100" dir="2700000" algn="tl">
                    <a:srgbClr val="000000">
                      <a:alpha val="43137"/>
                    </a:srgbClr>
                  </a:outerShdw>
                </a:effectLst>
              </a:rPr>
              <a:t>Fuel Failure</a:t>
            </a:r>
          </a:p>
        </p:txBody>
      </p:sp>
      <p:cxnSp>
        <p:nvCxnSpPr>
          <p:cNvPr id="17" name="Connector: Elbow 16">
            <a:extLst>
              <a:ext uri="{FF2B5EF4-FFF2-40B4-BE49-F238E27FC236}">
                <a16:creationId xmlns:a16="http://schemas.microsoft.com/office/drawing/2014/main" id="{5A885C32-2B03-5511-9667-A1B4687B2A91}"/>
              </a:ext>
            </a:extLst>
          </p:cNvPr>
          <p:cNvCxnSpPr>
            <a:cxnSpLocks/>
            <a:stCxn id="8" idx="3"/>
            <a:endCxn id="10" idx="1"/>
          </p:cNvCxnSpPr>
          <p:nvPr/>
        </p:nvCxnSpPr>
        <p:spPr>
          <a:xfrm>
            <a:off x="6846115" y="4017252"/>
            <a:ext cx="1608503" cy="539847"/>
          </a:xfrm>
          <a:prstGeom prst="bentConnector3">
            <a:avLst/>
          </a:prstGeom>
          <a:ln w="34925">
            <a:solidFill>
              <a:srgbClr val="FF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Content Placeholder 1">
            <a:extLst>
              <a:ext uri="{FF2B5EF4-FFF2-40B4-BE49-F238E27FC236}">
                <a16:creationId xmlns:a16="http://schemas.microsoft.com/office/drawing/2014/main" id="{74E3DA37-DEFD-D79A-99CA-7AA19597CBCD}"/>
              </a:ext>
            </a:extLst>
          </p:cNvPr>
          <p:cNvSpPr txBox="1">
            <a:spLocks/>
          </p:cNvSpPr>
          <p:nvPr/>
        </p:nvSpPr>
        <p:spPr>
          <a:xfrm>
            <a:off x="4277635" y="1719249"/>
            <a:ext cx="3636729" cy="950265"/>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6600"/>
                </a:solidFill>
              </a:rPr>
              <a:t>Current Approach</a:t>
            </a:r>
            <a:r>
              <a:rPr lang="en-US" sz="2400" dirty="0">
                <a:solidFill>
                  <a:srgbClr val="006600"/>
                </a:solidFill>
              </a:rPr>
              <a:t>  </a:t>
            </a:r>
          </a:p>
        </p:txBody>
      </p:sp>
      <p:sp>
        <p:nvSpPr>
          <p:cNvPr id="19" name="TextBox 18">
            <a:extLst>
              <a:ext uri="{FF2B5EF4-FFF2-40B4-BE49-F238E27FC236}">
                <a16:creationId xmlns:a16="http://schemas.microsoft.com/office/drawing/2014/main" id="{C85054F0-AE13-4E4C-F3A9-E05078A72513}"/>
              </a:ext>
            </a:extLst>
          </p:cNvPr>
          <p:cNvSpPr txBox="1"/>
          <p:nvPr/>
        </p:nvSpPr>
        <p:spPr>
          <a:xfrm flipH="1">
            <a:off x="-146446" y="5836662"/>
            <a:ext cx="12459025"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400" dirty="0">
                <a:solidFill>
                  <a:srgbClr val="0000FF"/>
                </a:solidFill>
              </a:rPr>
              <a:t>  </a:t>
            </a:r>
            <a:r>
              <a:rPr lang="en-US" sz="2400" b="1" dirty="0">
                <a:solidFill>
                  <a:srgbClr val="0000FF"/>
                </a:solidFill>
              </a:rPr>
              <a:t>BT:</a:t>
            </a:r>
            <a:r>
              <a:rPr lang="en-US" sz="2400" dirty="0">
                <a:solidFill>
                  <a:srgbClr val="0000FF"/>
                </a:solidFill>
              </a:rPr>
              <a:t> Boiling Transition</a:t>
            </a:r>
          </a:p>
        </p:txBody>
      </p:sp>
      <p:pic>
        <p:nvPicPr>
          <p:cNvPr id="4" name="Picture 3" descr="DE_Horizontal_RGB-01.png">
            <a:extLst>
              <a:ext uri="{FF2B5EF4-FFF2-40B4-BE49-F238E27FC236}">
                <a16:creationId xmlns:a16="http://schemas.microsoft.com/office/drawing/2014/main" id="{09CA3413-3197-4AEE-2E40-89D303D30E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1" name="Group 10">
            <a:extLst>
              <a:ext uri="{FF2B5EF4-FFF2-40B4-BE49-F238E27FC236}">
                <a16:creationId xmlns:a16="http://schemas.microsoft.com/office/drawing/2014/main" id="{AA9029C5-4B2D-5D6E-EFCE-5E72E6F0BDE3}"/>
              </a:ext>
            </a:extLst>
          </p:cNvPr>
          <p:cNvGrpSpPr/>
          <p:nvPr/>
        </p:nvGrpSpPr>
        <p:grpSpPr>
          <a:xfrm>
            <a:off x="0" y="9236"/>
            <a:ext cx="1802729" cy="923636"/>
            <a:chOff x="0" y="0"/>
            <a:chExt cx="2375341" cy="1236570"/>
          </a:xfrm>
        </p:grpSpPr>
        <p:pic>
          <p:nvPicPr>
            <p:cNvPr id="12" name="Picture 11" descr="A close up of a logo&#10;&#10;Description automatically generated">
              <a:extLst>
                <a:ext uri="{FF2B5EF4-FFF2-40B4-BE49-F238E27FC236}">
                  <a16:creationId xmlns:a16="http://schemas.microsoft.com/office/drawing/2014/main" id="{AD4DAB5D-B310-36FF-DF20-39CE2147F0E1}"/>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3" name="Picture 12">
              <a:extLst>
                <a:ext uri="{FF2B5EF4-FFF2-40B4-BE49-F238E27FC236}">
                  <a16:creationId xmlns:a16="http://schemas.microsoft.com/office/drawing/2014/main" id="{3623B673-5C84-A356-3525-1CA9988762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0674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750"/>
                                        <p:tgtEl>
                                          <p:spTgt spid="19"/>
                                        </p:tgtEl>
                                      </p:cBhvr>
                                    </p:animEffect>
                                  </p:childTnLst>
                                </p:cTn>
                              </p:par>
                            </p:childTnLst>
                          </p:cTn>
                        </p:par>
                        <p:par>
                          <p:cTn id="11" fill="hold">
                            <p:stCondLst>
                              <p:cond delay="750"/>
                            </p:stCondLst>
                            <p:childTnLst>
                              <p:par>
                                <p:cTn id="12" presetID="22" presetClass="entr" presetSubtype="8" fill="hold" nodeType="afterEffect">
                                  <p:stCondLst>
                                    <p:cond delay="250"/>
                                  </p:stCondLst>
                                  <p:childTnLst>
                                    <p:set>
                                      <p:cBhvr>
                                        <p:cTn id="13" dur="1" fill="hold">
                                          <p:stCondLst>
                                            <p:cond delay="0"/>
                                          </p:stCondLst>
                                        </p:cTn>
                                        <p:tgtEl>
                                          <p:spTgt spid="9"/>
                                        </p:tgtEl>
                                        <p:attrNameLst>
                                          <p:attrName>style.visibility</p:attrName>
                                        </p:attrNameLst>
                                      </p:cBhvr>
                                      <p:to>
                                        <p:strVal val="visible"/>
                                      </p:to>
                                    </p:set>
                                    <p:animEffect transition="in" filter="wipe(left)">
                                      <p:cBhvr>
                                        <p:cTn id="14" dur="1000"/>
                                        <p:tgtEl>
                                          <p:spTgt spid="9"/>
                                        </p:tgtEl>
                                      </p:cBhvr>
                                    </p:animEffec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left)">
                                      <p:cBhvr>
                                        <p:cTn id="18" dur="1000"/>
                                        <p:tgtEl>
                                          <p:spTgt spid="8"/>
                                        </p:tgtEl>
                                      </p:cBhvr>
                                    </p:animEffect>
                                  </p:childTnLst>
                                </p:cTn>
                              </p:par>
                            </p:childTnLst>
                          </p:cTn>
                        </p:par>
                        <p:par>
                          <p:cTn id="19" fill="hold">
                            <p:stCondLst>
                              <p:cond delay="3000"/>
                            </p:stCondLst>
                            <p:childTnLst>
                              <p:par>
                                <p:cTn id="20" presetID="22" presetClass="entr" presetSubtype="8" fill="hold" nodeType="afterEffect">
                                  <p:stCondLst>
                                    <p:cond delay="25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1000"/>
                                        <p:tgtEl>
                                          <p:spTgt spid="17"/>
                                        </p:tgtEl>
                                      </p:cBhvr>
                                    </p:animEffect>
                                  </p:childTnLst>
                                </p:cTn>
                              </p:par>
                            </p:childTnLst>
                          </p:cTn>
                        </p:par>
                        <p:par>
                          <p:cTn id="23" fill="hold">
                            <p:stCondLst>
                              <p:cond delay="4250"/>
                            </p:stCondLst>
                            <p:childTnLst>
                              <p:par>
                                <p:cTn id="24" presetID="22" presetClass="entr" presetSubtype="8" fill="hold" grpId="0"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B80C4-8EFE-D51F-5C2B-4CF4042B1C0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65D9E7D-0DA4-0279-A495-EEAB08B6663D}"/>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5DA33DE3-3534-CEEF-AD06-9D641011FA8C}"/>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err="1">
                <a:solidFill>
                  <a:srgbClr val="0000FF"/>
                </a:solidFill>
                <a:latin typeface="+mj-lt"/>
              </a:rPr>
              <a:t>t@T</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C1E6F529-C9AC-9826-0A01-AE775EF97ED9}"/>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FCCEF64F-62AF-ADBF-DE14-3BEF3135EA70}"/>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13</a:t>
            </a:fld>
            <a:endParaRPr lang="en-US" dirty="0"/>
          </a:p>
        </p:txBody>
      </p:sp>
      <p:sp>
        <p:nvSpPr>
          <p:cNvPr id="4" name="Content Placeholder 1">
            <a:extLst>
              <a:ext uri="{FF2B5EF4-FFF2-40B4-BE49-F238E27FC236}">
                <a16:creationId xmlns:a16="http://schemas.microsoft.com/office/drawing/2014/main" id="{D9E5903F-A276-275D-8141-4CD443876C5F}"/>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Why Change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FFB53C4C-E0AF-4BED-B6BB-2AC11415639F}"/>
              </a:ext>
            </a:extLst>
          </p:cNvPr>
          <p:cNvSpPr txBox="1">
            <a:spLocks/>
          </p:cNvSpPr>
          <p:nvPr/>
        </p:nvSpPr>
        <p:spPr>
          <a:xfrm>
            <a:off x="199108" y="2126821"/>
            <a:ext cx="11116235"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Current approach is </a:t>
            </a:r>
            <a:r>
              <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rPr>
              <a:t>conservative</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Margin between </a:t>
            </a:r>
            <a:r>
              <a:rPr lang="en-US" sz="2000" dirty="0">
                <a:solidFill>
                  <a:srgbClr val="0000FF"/>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onset of boiling transition </a:t>
            </a:r>
            <a:r>
              <a:rPr lang="en-US" sz="2000" dirty="0">
                <a:latin typeface="Adelle Sb" panose="02000503000000020004" pitchFamily="50" charset="0"/>
                <a:ea typeface="ADLaM Display" panose="020F0502020204030204" pitchFamily="2" charset="0"/>
                <a:cs typeface="ADLaM Display" panose="020F0502020204030204" pitchFamily="2" charset="0"/>
              </a:rPr>
              <a:t>and </a:t>
            </a:r>
            <a:r>
              <a:rPr lang="en-US" sz="2000" dirty="0">
                <a:solidFill>
                  <a:srgbClr val="FF0000"/>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fuel failure </a:t>
            </a:r>
            <a:r>
              <a:rPr lang="en-US" sz="2000" dirty="0">
                <a:latin typeface="Adelle Sb" panose="02000503000000020004" pitchFamily="50" charset="0"/>
                <a:ea typeface="ADLaM Display" panose="020F0502020204030204" pitchFamily="2" charset="0"/>
                <a:cs typeface="ADLaM Display" panose="020F0502020204030204" pitchFamily="2" charset="0"/>
              </a:rPr>
              <a:t>conditions</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In other words, “</a:t>
            </a:r>
            <a:r>
              <a:rPr lang="en-US" sz="2000" b="1" dirty="0">
                <a:solidFill>
                  <a:srgbClr val="006600"/>
                </a:solidFill>
                <a:effectLst>
                  <a:outerShdw blurRad="38100" dist="38100" dir="2700000" algn="tl">
                    <a:srgbClr val="000000">
                      <a:alpha val="43137"/>
                    </a:srgbClr>
                  </a:outerShdw>
                </a:effectLst>
                <a:latin typeface="Adelle Sb" panose="02000503000000020004" pitchFamily="50" charset="0"/>
                <a:ea typeface="ADLaM Display" panose="020F0502020204030204" pitchFamily="2" charset="0"/>
                <a:cs typeface="ADLaM Display" panose="020F0502020204030204" pitchFamily="2" charset="0"/>
              </a:rPr>
              <a:t>limited</a:t>
            </a:r>
            <a:r>
              <a:rPr lang="en-US" sz="2000" dirty="0">
                <a:latin typeface="Adelle Sb" panose="02000503000000020004" pitchFamily="50" charset="0"/>
                <a:ea typeface="ADLaM Display" panose="020F0502020204030204" pitchFamily="2" charset="0"/>
                <a:cs typeface="ADLaM Display" panose="020F0502020204030204" pitchFamily="2" charset="0"/>
              </a:rPr>
              <a:t>” entry in to boiling transition would not result in reaching fuel failure conditions or Fuel failures</a:t>
            </a:r>
          </a:p>
          <a:p>
            <a:pPr marL="0" indent="0">
              <a:spcBef>
                <a:spcPts val="1200"/>
              </a:spcBef>
              <a:spcAft>
                <a:spcPts val="600"/>
              </a:spcAft>
              <a:buClrTx/>
              <a:buSzPct val="9000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2" name="Content Placeholder 1">
            <a:extLst>
              <a:ext uri="{FF2B5EF4-FFF2-40B4-BE49-F238E27FC236}">
                <a16:creationId xmlns:a16="http://schemas.microsoft.com/office/drawing/2014/main" id="{B1B42F6D-7CA8-DF09-71AB-1E0A81AE057B}"/>
              </a:ext>
            </a:extLst>
          </p:cNvPr>
          <p:cNvSpPr txBox="1">
            <a:spLocks/>
          </p:cNvSpPr>
          <p:nvPr/>
        </p:nvSpPr>
        <p:spPr>
          <a:xfrm>
            <a:off x="199108" y="4208443"/>
            <a:ext cx="11116235"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solidFill>
                  <a:srgbClr val="CC00CC"/>
                </a:solidFill>
                <a:latin typeface="ADLaM Display" panose="020F0502020204030204" pitchFamily="2" charset="0"/>
                <a:ea typeface="ADLaM Display" panose="020F0502020204030204" pitchFamily="2" charset="0"/>
                <a:cs typeface="ADLaM Display" panose="020F0502020204030204" pitchFamily="2" charset="0"/>
              </a:rPr>
              <a:t>Alternative</a:t>
            </a:r>
            <a:r>
              <a:rPr lang="en-US" sz="2400" dirty="0">
                <a:latin typeface="ADLaM Display" panose="020F0502020204030204" pitchFamily="2" charset="0"/>
                <a:ea typeface="ADLaM Display" panose="020F0502020204030204" pitchFamily="2" charset="0"/>
                <a:cs typeface="ADLaM Display" panose="020F0502020204030204" pitchFamily="2" charset="0"/>
              </a:rPr>
              <a:t> fuel integrity criteria are already in use outside the moderate frequency transient applications</a:t>
            </a:r>
          </a:p>
          <a:p>
            <a:pPr marL="742950" lvl="2" indent="-400050">
              <a:spcBef>
                <a:spcPts val="600"/>
              </a:spcBef>
              <a:buClrTx/>
              <a:buSzPct val="90000"/>
              <a:buFont typeface="Wingdings" panose="05000000000000000000" pitchFamily="2" charset="2"/>
              <a:buChar char="§"/>
              <a:defRPr/>
            </a:pPr>
            <a:r>
              <a:rPr lang="en-US" sz="2000" dirty="0">
                <a:latin typeface="Adelle Sb" panose="02000503000000020004" pitchFamily="50" charset="0"/>
                <a:ea typeface="ADLaM Display" panose="020F0502020204030204" pitchFamily="2" charset="0"/>
                <a:cs typeface="ADLaM Display" panose="020F0502020204030204" pitchFamily="2" charset="0"/>
              </a:rPr>
              <a:t> </a:t>
            </a:r>
            <a:r>
              <a:rPr lang="en-US" sz="2000" dirty="0">
                <a:solidFill>
                  <a:srgbClr val="CC00CC"/>
                </a:solidFill>
                <a:latin typeface="Adelle Sb" panose="02000503000000020004" pitchFamily="50" charset="0"/>
                <a:ea typeface="ADLaM Display" panose="020F0502020204030204" pitchFamily="2" charset="0"/>
                <a:cs typeface="ADLaM Display" panose="020F0502020204030204" pitchFamily="2" charset="0"/>
              </a:rPr>
              <a:t>NUREG-0562</a:t>
            </a:r>
            <a:r>
              <a:rPr lang="en-US" sz="2000" dirty="0">
                <a:latin typeface="Adelle Sb" panose="02000503000000020004" pitchFamily="50" charset="0"/>
                <a:ea typeface="ADLaM Display" panose="020F0502020204030204" pitchFamily="2" charset="0"/>
                <a:cs typeface="ADLaM Display" panose="020F0502020204030204" pitchFamily="2" charset="0"/>
              </a:rPr>
              <a:t>, “Fuel Rod Failure as a Consequence of Departure from Nuclear Boiling or Dryout,” June 1979</a:t>
            </a:r>
            <a:r>
              <a:rPr lang="en-US" sz="2000" dirty="0">
                <a:latin typeface="Walbaum Display SemiBold" panose="02070703090703020303" pitchFamily="18" charset="0"/>
                <a:ea typeface="ADLaM Display" panose="020F0502020204030204" pitchFamily="2" charset="0"/>
                <a:cs typeface="ADLaM Display" panose="020F0502020204030204" pitchFamily="2" charset="0"/>
              </a:rPr>
              <a:t>.</a:t>
            </a:r>
            <a:endParaRPr lang="en-US" sz="2000" b="1" dirty="0">
              <a:latin typeface="Walbaum Display SemiBold" panose="02070703090703020303" pitchFamily="18" charset="0"/>
              <a:ea typeface="ADLaM Display" panose="020F0502020204030204" pitchFamily="2" charset="0"/>
              <a:cs typeface="ADLaM Display" panose="020F0502020204030204" pitchFamily="2" charset="0"/>
            </a:endParaRPr>
          </a:p>
          <a:p>
            <a:pPr marL="0" indent="0">
              <a:spcBef>
                <a:spcPts val="1200"/>
              </a:spcBef>
              <a:spcAft>
                <a:spcPts val="600"/>
              </a:spcAft>
              <a:buClrTx/>
              <a:buSzPct val="90000"/>
              <a:buFont typeface="Arial" panose="020B0604020202020204" pitchFamily="34" charset="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1042EB64-D83A-6B2B-FA5E-1C2EA008F7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1FC0ED8B-6033-A871-789F-4E3BC88405B7}"/>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48AEEF64-8F74-8F53-FA39-F366F1B47A5A}"/>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46DF34CB-2AB7-3B05-3B6D-179C3149B8E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664026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457AD6B-0243-5545-F2D7-BB23CF031CBF}"/>
              </a:ext>
            </a:extLst>
          </p:cNvPr>
          <p:cNvSpPr/>
          <p:nvPr/>
        </p:nvSpPr>
        <p:spPr>
          <a:xfrm>
            <a:off x="-120580" y="751114"/>
            <a:ext cx="12433160" cy="5547213"/>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164464" y="830401"/>
            <a:ext cx="11287308" cy="2477837"/>
          </a:xfrm>
        </p:spPr>
        <p:txBody>
          <a:bodyPr/>
          <a:lstStyle/>
          <a:p>
            <a:pPr marL="0" indent="0">
              <a:spcBef>
                <a:spcPts val="600"/>
              </a:spcBef>
              <a:spcAft>
                <a:spcPts val="600"/>
              </a:spcAft>
              <a:buClrTx/>
              <a:buSzPct val="106000"/>
              <a:buNone/>
            </a:pPr>
            <a:r>
              <a:rPr lang="en-US" sz="2800" b="1" dirty="0">
                <a:solidFill>
                  <a:srgbClr val="0000FF"/>
                </a:solidFill>
              </a:rPr>
              <a:t>Why Change </a:t>
            </a:r>
            <a:r>
              <a:rPr lang="en-US" sz="2800" b="1" dirty="0">
                <a:solidFill>
                  <a:srgbClr val="00B0F0"/>
                </a:solidFill>
              </a:rPr>
              <a:t>(continued) ?</a:t>
            </a:r>
            <a:endParaRPr lang="en-US" sz="2400" dirty="0">
              <a:solidFill>
                <a:srgbClr val="00B0F0"/>
              </a:solidFill>
            </a:endParaRPr>
          </a:p>
          <a:p>
            <a:pPr marL="282575" indent="-282575">
              <a:spcBef>
                <a:spcPts val="600"/>
              </a:spcBef>
              <a:spcAft>
                <a:spcPts val="600"/>
              </a:spcAft>
              <a:buClrTx/>
              <a:buSzPct val="90000"/>
              <a:buFont typeface="Wingdings" panose="05000000000000000000" pitchFamily="2" charset="2"/>
              <a:buChar char="q"/>
            </a:pPr>
            <a:r>
              <a:rPr lang="en-US" sz="2400" dirty="0">
                <a:solidFill>
                  <a:schemeClr val="tx2">
                    <a:lumMod val="50000"/>
                  </a:schemeClr>
                </a:solidFill>
                <a:effectLst/>
                <a:latin typeface="ADLaM Display" panose="02010000000000000000" pitchFamily="2" charset="0"/>
                <a:ea typeface="ADLaM Display" panose="02010000000000000000" pitchFamily="2" charset="0"/>
                <a:cs typeface="ADLaM Display" panose="02010000000000000000" pitchFamily="2" charset="0"/>
              </a:rPr>
              <a:t> </a:t>
            </a:r>
            <a:r>
              <a:rPr lang="en-US" sz="2300" dirty="0">
                <a:solidFill>
                  <a:schemeClr val="tx2">
                    <a:lumMod val="50000"/>
                  </a:schemeClr>
                </a:solidFill>
                <a:effectLst/>
                <a:latin typeface="ADLaM Display" panose="02010000000000000000" pitchFamily="2" charset="0"/>
                <a:ea typeface="ADLaM Display" panose="02010000000000000000" pitchFamily="2" charset="0"/>
                <a:cs typeface="ADLaM Display" panose="02010000000000000000" pitchFamily="2" charset="0"/>
              </a:rPr>
              <a:t>Excess conservatism in fuel integrity criteria places an inordinate burden on </a:t>
            </a:r>
            <a:r>
              <a:rPr lang="en-US" sz="2300" dirty="0">
                <a:solidFill>
                  <a:srgbClr val="FF0000"/>
                </a:solidFill>
                <a:effectLst/>
                <a:latin typeface="ADLaM Display" panose="02010000000000000000" pitchFamily="2" charset="0"/>
                <a:ea typeface="ADLaM Display" panose="02010000000000000000" pitchFamily="2" charset="0"/>
                <a:cs typeface="ADLaM Display" panose="02010000000000000000" pitchFamily="2" charset="0"/>
              </a:rPr>
              <a:t>fuel cycle economics</a:t>
            </a:r>
          </a:p>
          <a:p>
            <a:pPr marL="0" indent="0">
              <a:spcBef>
                <a:spcPts val="1200"/>
              </a:spcBef>
              <a:spcAft>
                <a:spcPts val="600"/>
              </a:spcAft>
              <a:buClrTx/>
              <a:buSzPct val="90000"/>
              <a:buNone/>
            </a:pPr>
            <a:endParaRPr lang="en-US" sz="2400" dirty="0">
              <a:solidFill>
                <a:schemeClr val="tx2">
                  <a:lumMod val="50000"/>
                </a:schemeClr>
              </a:solidFill>
              <a:latin typeface="+mn-lt"/>
            </a:endParaRPr>
          </a:p>
          <a:p>
            <a:pPr lvl="1">
              <a:spcBef>
                <a:spcPts val="600"/>
              </a:spcBef>
              <a:spcAft>
                <a:spcPts val="600"/>
              </a:spcAft>
              <a:buBlip>
                <a:blip r:embed="rId3"/>
              </a:buBlip>
            </a:pPr>
            <a:endParaRPr lang="en-US" sz="1800" b="1" dirty="0"/>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14</a:t>
            </a:fld>
            <a:endParaRPr lang="en-US" dirty="0"/>
          </a:p>
        </p:txBody>
      </p:sp>
      <p:sp>
        <p:nvSpPr>
          <p:cNvPr id="4" name="Rectangle: Rounded Corners 3" descr="No Dryout/BT">
            <a:extLst>
              <a:ext uri="{FF2B5EF4-FFF2-40B4-BE49-F238E27FC236}">
                <a16:creationId xmlns:a16="http://schemas.microsoft.com/office/drawing/2014/main" id="{D7D8402D-F4F0-B786-7A97-D89FC50D83C0}"/>
              </a:ext>
            </a:extLst>
          </p:cNvPr>
          <p:cNvSpPr/>
          <p:nvPr/>
        </p:nvSpPr>
        <p:spPr>
          <a:xfrm>
            <a:off x="158641" y="2875020"/>
            <a:ext cx="1319118" cy="872391"/>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Limits core design</a:t>
            </a:r>
          </a:p>
        </p:txBody>
      </p:sp>
      <p:sp>
        <p:nvSpPr>
          <p:cNvPr id="6" name="Rectangle: Rounded Corners 5" descr="No Dryout/BT">
            <a:extLst>
              <a:ext uri="{FF2B5EF4-FFF2-40B4-BE49-F238E27FC236}">
                <a16:creationId xmlns:a16="http://schemas.microsoft.com/office/drawing/2014/main" id="{7F66E686-26EF-5067-8FEA-49C52F7F17B5}"/>
              </a:ext>
            </a:extLst>
          </p:cNvPr>
          <p:cNvSpPr/>
          <p:nvPr/>
        </p:nvSpPr>
        <p:spPr>
          <a:xfrm>
            <a:off x="1263929" y="4080955"/>
            <a:ext cx="1349328" cy="872391"/>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Fuel under-utilization</a:t>
            </a:r>
          </a:p>
        </p:txBody>
      </p:sp>
      <p:cxnSp>
        <p:nvCxnSpPr>
          <p:cNvPr id="7" name="Connector: Elbow 6">
            <a:extLst>
              <a:ext uri="{FF2B5EF4-FFF2-40B4-BE49-F238E27FC236}">
                <a16:creationId xmlns:a16="http://schemas.microsoft.com/office/drawing/2014/main" id="{563E6668-20A3-28DE-93CF-34FE4B167BC6}"/>
              </a:ext>
            </a:extLst>
          </p:cNvPr>
          <p:cNvCxnSpPr>
            <a:cxnSpLocks/>
            <a:stCxn id="4" idx="2"/>
            <a:endCxn id="6" idx="0"/>
          </p:cNvCxnSpPr>
          <p:nvPr/>
        </p:nvCxnSpPr>
        <p:spPr>
          <a:xfrm rot="16200000" flipH="1">
            <a:off x="1211624" y="3353986"/>
            <a:ext cx="333544" cy="1120393"/>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8" name="Rectangle: Rounded Corners 7" descr="No Dryout/BT">
            <a:extLst>
              <a:ext uri="{FF2B5EF4-FFF2-40B4-BE49-F238E27FC236}">
                <a16:creationId xmlns:a16="http://schemas.microsoft.com/office/drawing/2014/main" id="{42A6BA2B-966D-5045-80DD-2399E1718649}"/>
              </a:ext>
            </a:extLst>
          </p:cNvPr>
          <p:cNvSpPr/>
          <p:nvPr/>
        </p:nvSpPr>
        <p:spPr>
          <a:xfrm>
            <a:off x="2385406" y="5275245"/>
            <a:ext cx="1239615" cy="772367"/>
          </a:xfrm>
          <a:prstGeom prst="roundRect">
            <a:avLst/>
          </a:prstGeom>
          <a:gradFill>
            <a:gsLst>
              <a:gs pos="0">
                <a:srgbClr val="903B02"/>
              </a:gs>
              <a:gs pos="80000">
                <a:srgbClr val="9A4200"/>
              </a:gs>
              <a:gs pos="100000">
                <a:srgbClr val="A84800"/>
              </a:gs>
            </a:gsLst>
          </a:gradFill>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More fuel bundles </a:t>
            </a:r>
          </a:p>
        </p:txBody>
      </p:sp>
      <p:cxnSp>
        <p:nvCxnSpPr>
          <p:cNvPr id="9" name="Connector: Elbow 8">
            <a:extLst>
              <a:ext uri="{FF2B5EF4-FFF2-40B4-BE49-F238E27FC236}">
                <a16:creationId xmlns:a16="http://schemas.microsoft.com/office/drawing/2014/main" id="{508E72C2-9844-794C-2B96-03312732B3F5}"/>
              </a:ext>
            </a:extLst>
          </p:cNvPr>
          <p:cNvCxnSpPr>
            <a:cxnSpLocks/>
            <a:stCxn id="6" idx="2"/>
            <a:endCxn id="8" idx="0"/>
          </p:cNvCxnSpPr>
          <p:nvPr/>
        </p:nvCxnSpPr>
        <p:spPr>
          <a:xfrm rot="16200000" flipH="1">
            <a:off x="2310954" y="4580984"/>
            <a:ext cx="321899" cy="1066621"/>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Rectangle: Rounded Corners 17" descr="No Dryout/BT">
            <a:extLst>
              <a:ext uri="{FF2B5EF4-FFF2-40B4-BE49-F238E27FC236}">
                <a16:creationId xmlns:a16="http://schemas.microsoft.com/office/drawing/2014/main" id="{3B5226A4-0512-6828-F6BA-B45A34683DF6}"/>
              </a:ext>
            </a:extLst>
          </p:cNvPr>
          <p:cNvSpPr/>
          <p:nvPr/>
        </p:nvSpPr>
        <p:spPr>
          <a:xfrm>
            <a:off x="6462645" y="4609924"/>
            <a:ext cx="1857526" cy="872391"/>
          </a:xfrm>
          <a:prstGeom prst="roundRect">
            <a:avLst/>
          </a:prstGeom>
          <a:gradFill>
            <a:gsLst>
              <a:gs pos="0">
                <a:srgbClr val="FFFF00"/>
              </a:gs>
              <a:gs pos="80000">
                <a:schemeClr val="accent6">
                  <a:shade val="93000"/>
                  <a:satMod val="130000"/>
                </a:schemeClr>
              </a:gs>
              <a:gs pos="100000">
                <a:schemeClr val="accent6">
                  <a:shade val="94000"/>
                  <a:satMod val="135000"/>
                </a:schemeClr>
              </a:gs>
            </a:gsLst>
          </a:grad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C00000"/>
                </a:solidFill>
                <a:effectLst>
                  <a:outerShdw blurRad="38100" dist="38100" dir="2700000" algn="tl">
                    <a:srgbClr val="000000">
                      <a:alpha val="43137"/>
                    </a:srgbClr>
                  </a:outerShdw>
                </a:effectLst>
              </a:rPr>
              <a:t>Fuel cycle economics</a:t>
            </a:r>
          </a:p>
        </p:txBody>
      </p:sp>
      <p:cxnSp>
        <p:nvCxnSpPr>
          <p:cNvPr id="19" name="Connector: Elbow 18">
            <a:extLst>
              <a:ext uri="{FF2B5EF4-FFF2-40B4-BE49-F238E27FC236}">
                <a16:creationId xmlns:a16="http://schemas.microsoft.com/office/drawing/2014/main" id="{C9446B66-41BD-FE93-D1E3-E9DEEA258E24}"/>
              </a:ext>
            </a:extLst>
          </p:cNvPr>
          <p:cNvCxnSpPr>
            <a:cxnSpLocks/>
            <a:stCxn id="8" idx="2"/>
            <a:endCxn id="18" idx="1"/>
          </p:cNvCxnSpPr>
          <p:nvPr/>
        </p:nvCxnSpPr>
        <p:spPr>
          <a:xfrm rot="5400000" flipH="1" flipV="1">
            <a:off x="4233183" y="3818150"/>
            <a:ext cx="1001492" cy="3457431"/>
          </a:xfrm>
          <a:prstGeom prst="bentConnector4">
            <a:avLst>
              <a:gd name="adj1" fmla="val -9338"/>
              <a:gd name="adj2" fmla="val 58963"/>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5" name="Rectangle: Rounded Corners 44" descr="No Dryout/BT">
            <a:extLst>
              <a:ext uri="{FF2B5EF4-FFF2-40B4-BE49-F238E27FC236}">
                <a16:creationId xmlns:a16="http://schemas.microsoft.com/office/drawing/2014/main" id="{B1604F14-BC76-4DA9-6521-8B2ECD4C3E1F}"/>
              </a:ext>
            </a:extLst>
          </p:cNvPr>
          <p:cNvSpPr/>
          <p:nvPr/>
        </p:nvSpPr>
        <p:spPr>
          <a:xfrm>
            <a:off x="4835511" y="3311216"/>
            <a:ext cx="1239614" cy="872391"/>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More spent fuel </a:t>
            </a:r>
          </a:p>
        </p:txBody>
      </p:sp>
      <p:cxnSp>
        <p:nvCxnSpPr>
          <p:cNvPr id="46" name="Connector: Elbow 45">
            <a:extLst>
              <a:ext uri="{FF2B5EF4-FFF2-40B4-BE49-F238E27FC236}">
                <a16:creationId xmlns:a16="http://schemas.microsoft.com/office/drawing/2014/main" id="{5CF38FFD-A8E3-5C10-A42E-ADFF33F9956C}"/>
              </a:ext>
            </a:extLst>
          </p:cNvPr>
          <p:cNvCxnSpPr>
            <a:cxnSpLocks/>
            <a:stCxn id="8" idx="3"/>
            <a:endCxn id="45" idx="1"/>
          </p:cNvCxnSpPr>
          <p:nvPr/>
        </p:nvCxnSpPr>
        <p:spPr>
          <a:xfrm flipV="1">
            <a:off x="3625021" y="3747412"/>
            <a:ext cx="1210490" cy="1914017"/>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88" name="Rectangle: Rounded Corners 87" descr="No Dryout/BT">
            <a:extLst>
              <a:ext uri="{FF2B5EF4-FFF2-40B4-BE49-F238E27FC236}">
                <a16:creationId xmlns:a16="http://schemas.microsoft.com/office/drawing/2014/main" id="{E8932BA4-4B06-CA9D-1C21-7E70C149DF71}"/>
              </a:ext>
            </a:extLst>
          </p:cNvPr>
          <p:cNvSpPr/>
          <p:nvPr/>
        </p:nvSpPr>
        <p:spPr>
          <a:xfrm>
            <a:off x="7992915" y="2435847"/>
            <a:ext cx="1417063" cy="872391"/>
          </a:xfrm>
          <a:prstGeom prst="roundRect">
            <a:avLst/>
          </a:prstGeom>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effectLst>
                  <a:outerShdw blurRad="38100" dist="38100" dir="2700000" algn="tl">
                    <a:srgbClr val="000000">
                      <a:alpha val="43137"/>
                    </a:srgbClr>
                  </a:outerShdw>
                </a:effectLst>
              </a:rPr>
              <a:t>Spent fuel storage</a:t>
            </a:r>
          </a:p>
        </p:txBody>
      </p:sp>
      <p:cxnSp>
        <p:nvCxnSpPr>
          <p:cNvPr id="89" name="Connector: Elbow 88">
            <a:extLst>
              <a:ext uri="{FF2B5EF4-FFF2-40B4-BE49-F238E27FC236}">
                <a16:creationId xmlns:a16="http://schemas.microsoft.com/office/drawing/2014/main" id="{2F795DEF-51C1-233C-C371-C808BDAC386C}"/>
              </a:ext>
            </a:extLst>
          </p:cNvPr>
          <p:cNvCxnSpPr>
            <a:cxnSpLocks/>
            <a:stCxn id="45" idx="3"/>
            <a:endCxn id="88" idx="1"/>
          </p:cNvCxnSpPr>
          <p:nvPr/>
        </p:nvCxnSpPr>
        <p:spPr>
          <a:xfrm flipV="1">
            <a:off x="6075125" y="2872043"/>
            <a:ext cx="1917790" cy="875369"/>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90" name="Rectangle: Rounded Corners 89" descr="No Dryout/BT">
            <a:extLst>
              <a:ext uri="{FF2B5EF4-FFF2-40B4-BE49-F238E27FC236}">
                <a16:creationId xmlns:a16="http://schemas.microsoft.com/office/drawing/2014/main" id="{9A3F38C2-F748-E16B-3170-0C01D6423FFE}"/>
              </a:ext>
            </a:extLst>
          </p:cNvPr>
          <p:cNvSpPr/>
          <p:nvPr/>
        </p:nvSpPr>
        <p:spPr>
          <a:xfrm>
            <a:off x="9327497" y="4609923"/>
            <a:ext cx="1688845" cy="872391"/>
          </a:xfrm>
          <a:prstGeom prst="roundRect">
            <a:avLst/>
          </a:prstGeom>
          <a:gradFill>
            <a:gsLst>
              <a:gs pos="0">
                <a:srgbClr val="FFFF00"/>
              </a:gs>
              <a:gs pos="80000">
                <a:schemeClr val="accent6">
                  <a:shade val="93000"/>
                  <a:satMod val="130000"/>
                </a:schemeClr>
              </a:gs>
              <a:gs pos="100000">
                <a:schemeClr val="accent6">
                  <a:shade val="94000"/>
                  <a:satMod val="135000"/>
                </a:schemeClr>
              </a:gs>
            </a:gsLst>
          </a:grad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C00000"/>
                </a:solidFill>
                <a:effectLst>
                  <a:outerShdw blurRad="38100" dist="38100" dir="2700000" algn="tl">
                    <a:srgbClr val="000000">
                      <a:alpha val="43137"/>
                    </a:srgbClr>
                  </a:outerShdw>
                </a:effectLst>
              </a:rPr>
              <a:t>Dose </a:t>
            </a:r>
          </a:p>
          <a:p>
            <a:pPr algn="ctr"/>
            <a:r>
              <a:rPr lang="en-US" b="1" dirty="0">
                <a:solidFill>
                  <a:srgbClr val="C00000"/>
                </a:solidFill>
                <a:effectLst>
                  <a:outerShdw blurRad="38100" dist="38100" dir="2700000" algn="tl">
                    <a:srgbClr val="000000">
                      <a:alpha val="43137"/>
                    </a:srgbClr>
                  </a:outerShdw>
                </a:effectLst>
              </a:rPr>
              <a:t>impact</a:t>
            </a:r>
          </a:p>
        </p:txBody>
      </p:sp>
      <p:cxnSp>
        <p:nvCxnSpPr>
          <p:cNvPr id="106" name="Connector: Elbow 105">
            <a:extLst>
              <a:ext uri="{FF2B5EF4-FFF2-40B4-BE49-F238E27FC236}">
                <a16:creationId xmlns:a16="http://schemas.microsoft.com/office/drawing/2014/main" id="{05F1004C-49D5-B537-7C8C-DD15002ECF89}"/>
              </a:ext>
            </a:extLst>
          </p:cNvPr>
          <p:cNvCxnSpPr>
            <a:cxnSpLocks/>
            <a:stCxn id="88" idx="3"/>
            <a:endCxn id="90" idx="0"/>
          </p:cNvCxnSpPr>
          <p:nvPr/>
        </p:nvCxnSpPr>
        <p:spPr>
          <a:xfrm>
            <a:off x="9409978" y="2872043"/>
            <a:ext cx="761942" cy="1737880"/>
          </a:xfrm>
          <a:prstGeom prst="bentConnector2">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18" name="Connector: Elbow 117">
            <a:extLst>
              <a:ext uri="{FF2B5EF4-FFF2-40B4-BE49-F238E27FC236}">
                <a16:creationId xmlns:a16="http://schemas.microsoft.com/office/drawing/2014/main" id="{8437ED10-745D-E51F-2111-B2FACC87735F}"/>
              </a:ext>
            </a:extLst>
          </p:cNvPr>
          <p:cNvCxnSpPr>
            <a:cxnSpLocks/>
            <a:stCxn id="88" idx="2"/>
            <a:endCxn id="18" idx="0"/>
          </p:cNvCxnSpPr>
          <p:nvPr/>
        </p:nvCxnSpPr>
        <p:spPr>
          <a:xfrm rot="5400000">
            <a:off x="7395585" y="3304062"/>
            <a:ext cx="1301686" cy="1310039"/>
          </a:xfrm>
          <a:prstGeom prst="bentConnector3">
            <a:avLst>
              <a:gd name="adj1" fmla="val 50000"/>
            </a:avLst>
          </a:prstGeom>
          <a:ln w="34925">
            <a:solidFill>
              <a:srgbClr val="00B050"/>
            </a:solidFill>
            <a:headEnd type="none" w="med" len="med"/>
            <a:tailEnd type="triangle"/>
          </a:ln>
        </p:spPr>
        <p:style>
          <a:lnRef idx="1">
            <a:schemeClr val="accent1"/>
          </a:lnRef>
          <a:fillRef idx="0">
            <a:schemeClr val="accent1"/>
          </a:fillRef>
          <a:effectRef idx="0">
            <a:schemeClr val="accent1"/>
          </a:effectRef>
          <a:fontRef idx="minor">
            <a:schemeClr val="tx1"/>
          </a:fontRef>
        </p:style>
      </p:cxnSp>
      <p:pic>
        <p:nvPicPr>
          <p:cNvPr id="10" name="Picture 9" descr="DE_Horizontal_RGB-01.png">
            <a:extLst>
              <a:ext uri="{FF2B5EF4-FFF2-40B4-BE49-F238E27FC236}">
                <a16:creationId xmlns:a16="http://schemas.microsoft.com/office/drawing/2014/main" id="{A709612C-C5AC-564F-F9F4-992489895C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2" name="Group 11">
            <a:extLst>
              <a:ext uri="{FF2B5EF4-FFF2-40B4-BE49-F238E27FC236}">
                <a16:creationId xmlns:a16="http://schemas.microsoft.com/office/drawing/2014/main" id="{6B2C9CB8-48A5-1FE5-28BB-62A74EBC4986}"/>
              </a:ext>
            </a:extLst>
          </p:cNvPr>
          <p:cNvGrpSpPr/>
          <p:nvPr/>
        </p:nvGrpSpPr>
        <p:grpSpPr>
          <a:xfrm>
            <a:off x="0" y="9236"/>
            <a:ext cx="1802729" cy="923636"/>
            <a:chOff x="0" y="0"/>
            <a:chExt cx="2375341" cy="1236570"/>
          </a:xfrm>
        </p:grpSpPr>
        <p:pic>
          <p:nvPicPr>
            <p:cNvPr id="13" name="Picture 12" descr="A close up of a logo&#10;&#10;Description automatically generated">
              <a:extLst>
                <a:ext uri="{FF2B5EF4-FFF2-40B4-BE49-F238E27FC236}">
                  <a16:creationId xmlns:a16="http://schemas.microsoft.com/office/drawing/2014/main" id="{E11C57C6-3D5B-3D68-A62D-C6B4E2FE5019}"/>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4" name="Picture 13">
              <a:extLst>
                <a:ext uri="{FF2B5EF4-FFF2-40B4-BE49-F238E27FC236}">
                  <a16:creationId xmlns:a16="http://schemas.microsoft.com/office/drawing/2014/main" id="{5A2081FC-484A-86C3-0B8A-054E1881F57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417781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1249"/>
                                          </p:stCondLst>
                                        </p:cTn>
                                        <p:tgtEl>
                                          <p:spTgt spid="4"/>
                                        </p:tgtEl>
                                        <p:attrNameLst>
                                          <p:attrName>style.visibility</p:attrName>
                                        </p:attrNameLst>
                                      </p:cBhvr>
                                      <p:to>
                                        <p:strVal val="visible"/>
                                      </p:to>
                                    </p:set>
                                  </p:childTnLst>
                                </p:cTn>
                              </p:par>
                            </p:childTnLst>
                          </p:cTn>
                        </p:par>
                        <p:par>
                          <p:cTn id="7" fill="hold">
                            <p:stCondLst>
                              <p:cond delay="1250"/>
                            </p:stCondLst>
                            <p:childTnLst>
                              <p:par>
                                <p:cTn id="8" presetID="22" presetClass="entr" presetSubtype="1" fill="hold" nodeType="afterEffect">
                                  <p:stCondLst>
                                    <p:cond delay="500"/>
                                  </p:stCondLst>
                                  <p:childTnLst>
                                    <p:set>
                                      <p:cBhvr>
                                        <p:cTn id="9" dur="1" fill="hold">
                                          <p:stCondLst>
                                            <p:cond delay="0"/>
                                          </p:stCondLst>
                                        </p:cTn>
                                        <p:tgtEl>
                                          <p:spTgt spid="7"/>
                                        </p:tgtEl>
                                        <p:attrNameLst>
                                          <p:attrName>style.visibility</p:attrName>
                                        </p:attrNameLst>
                                      </p:cBhvr>
                                      <p:to>
                                        <p:strVal val="visible"/>
                                      </p:to>
                                    </p:set>
                                    <p:animEffect transition="in" filter="wipe(up)">
                                      <p:cBhvr>
                                        <p:cTn id="10" dur="500"/>
                                        <p:tgtEl>
                                          <p:spTgt spid="7"/>
                                        </p:tgtEl>
                                      </p:cBhvr>
                                    </p:animEffect>
                                  </p:childTnLst>
                                </p:cTn>
                              </p:par>
                            </p:childTnLst>
                          </p:cTn>
                        </p:par>
                        <p:par>
                          <p:cTn id="11" fill="hold">
                            <p:stCondLst>
                              <p:cond delay="2250"/>
                            </p:stCondLst>
                            <p:childTnLst>
                              <p:par>
                                <p:cTn id="12" presetID="22" presetClass="entr" presetSubtype="1"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up)">
                                      <p:cBhvr>
                                        <p:cTn id="14" dur="1000"/>
                                        <p:tgtEl>
                                          <p:spTgt spid="6"/>
                                        </p:tgtEl>
                                      </p:cBhvr>
                                    </p:animEffect>
                                  </p:childTnLst>
                                </p:cTn>
                              </p:par>
                            </p:childTnLst>
                          </p:cTn>
                        </p:par>
                        <p:par>
                          <p:cTn id="15" fill="hold">
                            <p:stCondLst>
                              <p:cond delay="3250"/>
                            </p:stCondLst>
                            <p:childTnLst>
                              <p:par>
                                <p:cTn id="16" presetID="22" presetClass="entr" presetSubtype="1" fill="hold" nodeType="afterEffect">
                                  <p:stCondLst>
                                    <p:cond delay="50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par>
                          <p:cTn id="19" fill="hold">
                            <p:stCondLst>
                              <p:cond delay="4250"/>
                            </p:stCondLst>
                            <p:childTnLst>
                              <p:par>
                                <p:cTn id="20" presetID="22" presetClass="entr" presetSubtype="1"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1000"/>
                                        <p:tgtEl>
                                          <p:spTgt spid="8"/>
                                        </p:tgtEl>
                                      </p:cBhvr>
                                    </p:animEffect>
                                  </p:childTnLst>
                                </p:cTn>
                              </p:par>
                            </p:childTnLst>
                          </p:cTn>
                        </p:par>
                        <p:par>
                          <p:cTn id="23" fill="hold">
                            <p:stCondLst>
                              <p:cond delay="5250"/>
                            </p:stCondLst>
                            <p:childTnLst>
                              <p:par>
                                <p:cTn id="24" presetID="22" presetClass="entr" presetSubtype="8" fill="hold"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wipe(left)">
                                      <p:cBhvr>
                                        <p:cTn id="26" dur="500"/>
                                        <p:tgtEl>
                                          <p:spTgt spid="19"/>
                                        </p:tgtEl>
                                      </p:cBhvr>
                                    </p:animEffect>
                                  </p:childTnLst>
                                </p:cTn>
                              </p:par>
                            </p:childTnLst>
                          </p:cTn>
                        </p:par>
                        <p:par>
                          <p:cTn id="27" fill="hold">
                            <p:stCondLst>
                              <p:cond delay="5750"/>
                            </p:stCondLst>
                            <p:childTnLst>
                              <p:par>
                                <p:cTn id="28" presetID="22" presetClass="entr" presetSubtype="8" fill="hold" grpId="0" nodeType="after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left)">
                                      <p:cBhvr>
                                        <p:cTn id="30" dur="10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wipe(left)">
                                      <p:cBhvr>
                                        <p:cTn id="35" dur="500"/>
                                        <p:tgtEl>
                                          <p:spTgt spid="46"/>
                                        </p:tgtEl>
                                      </p:cBhvr>
                                    </p:animEffect>
                                  </p:childTnLst>
                                </p:cTn>
                              </p:par>
                            </p:childTnLst>
                          </p:cTn>
                        </p:par>
                        <p:par>
                          <p:cTn id="36" fill="hold">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45"/>
                                        </p:tgtEl>
                                        <p:attrNameLst>
                                          <p:attrName>style.visibility</p:attrName>
                                        </p:attrNameLst>
                                      </p:cBhvr>
                                      <p:to>
                                        <p:strVal val="visible"/>
                                      </p:to>
                                    </p:set>
                                    <p:animEffect transition="in" filter="wipe(left)">
                                      <p:cBhvr>
                                        <p:cTn id="39" dur="1000"/>
                                        <p:tgtEl>
                                          <p:spTgt spid="45"/>
                                        </p:tgtEl>
                                      </p:cBhvr>
                                    </p:animEffect>
                                  </p:childTnLst>
                                </p:cTn>
                              </p:par>
                            </p:childTnLst>
                          </p:cTn>
                        </p:par>
                        <p:par>
                          <p:cTn id="40" fill="hold">
                            <p:stCondLst>
                              <p:cond delay="1500"/>
                            </p:stCondLst>
                            <p:childTnLst>
                              <p:par>
                                <p:cTn id="41" presetID="22" presetClass="entr" presetSubtype="8" fill="hold" nodeType="afterEffect">
                                  <p:stCondLst>
                                    <p:cond delay="0"/>
                                  </p:stCondLst>
                                  <p:childTnLst>
                                    <p:set>
                                      <p:cBhvr>
                                        <p:cTn id="42" dur="1" fill="hold">
                                          <p:stCondLst>
                                            <p:cond delay="0"/>
                                          </p:stCondLst>
                                        </p:cTn>
                                        <p:tgtEl>
                                          <p:spTgt spid="89"/>
                                        </p:tgtEl>
                                        <p:attrNameLst>
                                          <p:attrName>style.visibility</p:attrName>
                                        </p:attrNameLst>
                                      </p:cBhvr>
                                      <p:to>
                                        <p:strVal val="visible"/>
                                      </p:to>
                                    </p:set>
                                    <p:animEffect transition="in" filter="wipe(left)">
                                      <p:cBhvr>
                                        <p:cTn id="43" dur="500"/>
                                        <p:tgtEl>
                                          <p:spTgt spid="89"/>
                                        </p:tgtEl>
                                      </p:cBhvr>
                                    </p:animEffect>
                                  </p:childTnLst>
                                </p:cTn>
                              </p:par>
                            </p:childTnLst>
                          </p:cTn>
                        </p:par>
                        <p:par>
                          <p:cTn id="44" fill="hold">
                            <p:stCondLst>
                              <p:cond delay="2000"/>
                            </p:stCondLst>
                            <p:childTnLst>
                              <p:par>
                                <p:cTn id="45" presetID="22" presetClass="entr" presetSubtype="8" fill="hold" grpId="0" nodeType="afterEffect">
                                  <p:stCondLst>
                                    <p:cond delay="0"/>
                                  </p:stCondLst>
                                  <p:childTnLst>
                                    <p:set>
                                      <p:cBhvr>
                                        <p:cTn id="46" dur="1" fill="hold">
                                          <p:stCondLst>
                                            <p:cond delay="0"/>
                                          </p:stCondLst>
                                        </p:cTn>
                                        <p:tgtEl>
                                          <p:spTgt spid="88"/>
                                        </p:tgtEl>
                                        <p:attrNameLst>
                                          <p:attrName>style.visibility</p:attrName>
                                        </p:attrNameLst>
                                      </p:cBhvr>
                                      <p:to>
                                        <p:strVal val="visible"/>
                                      </p:to>
                                    </p:set>
                                    <p:animEffect transition="in" filter="wipe(left)">
                                      <p:cBhvr>
                                        <p:cTn id="47" dur="1000"/>
                                        <p:tgtEl>
                                          <p:spTgt spid="88"/>
                                        </p:tgtEl>
                                      </p:cBhvr>
                                    </p:animEffect>
                                  </p:childTnLst>
                                </p:cTn>
                              </p:par>
                            </p:childTnLst>
                          </p:cTn>
                        </p:par>
                        <p:par>
                          <p:cTn id="48" fill="hold">
                            <p:stCondLst>
                              <p:cond delay="3000"/>
                            </p:stCondLst>
                            <p:childTnLst>
                              <p:par>
                                <p:cTn id="49" presetID="22" presetClass="entr" presetSubtype="1" fill="hold" nodeType="after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wipe(up)">
                                      <p:cBhvr>
                                        <p:cTn id="51" dur="500"/>
                                        <p:tgtEl>
                                          <p:spTgt spid="11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106"/>
                                        </p:tgtEl>
                                        <p:attrNameLst>
                                          <p:attrName>style.visibility</p:attrName>
                                        </p:attrNameLst>
                                      </p:cBhvr>
                                      <p:to>
                                        <p:strVal val="visible"/>
                                      </p:to>
                                    </p:set>
                                    <p:animEffect transition="in" filter="wipe(up)">
                                      <p:cBhvr>
                                        <p:cTn id="56" dur="500"/>
                                        <p:tgtEl>
                                          <p:spTgt spid="106"/>
                                        </p:tgtEl>
                                      </p:cBhvr>
                                    </p:animEffect>
                                  </p:childTnLst>
                                </p:cTn>
                              </p:par>
                            </p:childTnLst>
                          </p:cTn>
                        </p:par>
                        <p:par>
                          <p:cTn id="57" fill="hold">
                            <p:stCondLst>
                              <p:cond delay="500"/>
                            </p:stCondLst>
                            <p:childTnLst>
                              <p:par>
                                <p:cTn id="58" presetID="22" presetClass="entr" presetSubtype="2" fill="hold" grpId="0" nodeType="afterEffect">
                                  <p:stCondLst>
                                    <p:cond delay="0"/>
                                  </p:stCondLst>
                                  <p:childTnLst>
                                    <p:set>
                                      <p:cBhvr>
                                        <p:cTn id="59" dur="1" fill="hold">
                                          <p:stCondLst>
                                            <p:cond delay="0"/>
                                          </p:stCondLst>
                                        </p:cTn>
                                        <p:tgtEl>
                                          <p:spTgt spid="90"/>
                                        </p:tgtEl>
                                        <p:attrNameLst>
                                          <p:attrName>style.visibility</p:attrName>
                                        </p:attrNameLst>
                                      </p:cBhvr>
                                      <p:to>
                                        <p:strVal val="visible"/>
                                      </p:to>
                                    </p:set>
                                    <p:animEffect transition="in" filter="wipe(right)">
                                      <p:cBhvr>
                                        <p:cTn id="60"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8" grpId="0" animBg="1"/>
      <p:bldP spid="45" grpId="0" animBg="1"/>
      <p:bldP spid="88" grpId="0" animBg="1"/>
      <p:bldP spid="9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B5E2F-24A5-823C-6EF4-F870FEA149B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747BBBD-83A1-E926-CAEA-EDE800768109}"/>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F646EE8-7972-6C38-D1B0-16EFC02318D1}"/>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indent="0">
              <a:spcBef>
                <a:spcPts val="0"/>
              </a:spcBef>
              <a:buNone/>
            </a:pPr>
            <a:r>
              <a:rPr lang="en-US" sz="2400" b="1" dirty="0">
                <a:solidFill>
                  <a:srgbClr val="006600"/>
                </a:solidFill>
                <a:latin typeface="+mj-lt"/>
              </a:rPr>
              <a:t>High Burnup / Increase Enrichment –</a:t>
            </a:r>
            <a:r>
              <a:rPr lang="en-US" sz="2400" b="1" dirty="0">
                <a:solidFill>
                  <a:srgbClr val="0000FF"/>
                </a:solidFill>
                <a:latin typeface="+mj-lt"/>
              </a:rPr>
              <a:t> </a:t>
            </a:r>
            <a:r>
              <a:rPr lang="en-US" sz="2400" b="1" dirty="0">
                <a:solidFill>
                  <a:srgbClr val="C00000"/>
                </a:solidFill>
              </a:rPr>
              <a:t>RG 1.183</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2734D58C-C621-382F-B0BA-DFB6134987DD}"/>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4CE072DF-76AA-69DD-470C-E8577E02E3F7}"/>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15</a:t>
            </a:fld>
            <a:endParaRPr lang="en-US" dirty="0"/>
          </a:p>
        </p:txBody>
      </p:sp>
      <p:sp>
        <p:nvSpPr>
          <p:cNvPr id="4" name="Content Placeholder 1">
            <a:extLst>
              <a:ext uri="{FF2B5EF4-FFF2-40B4-BE49-F238E27FC236}">
                <a16:creationId xmlns:a16="http://schemas.microsoft.com/office/drawing/2014/main" id="{9735874B-1017-4A9B-D88B-F39F3C23D6AE}"/>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lvl="0" indent="0" algn="ctr" defTabSz="2889250">
              <a:lnSpc>
                <a:spcPct val="100000"/>
              </a:lnSpc>
              <a:spcBef>
                <a:spcPct val="0"/>
              </a:spcBef>
              <a:spcAft>
                <a:spcPct val="35000"/>
              </a:spcAft>
              <a:buNone/>
            </a:pPr>
            <a:r>
              <a:rPr lang="en-US" sz="4400" b="1" dirty="0">
                <a:solidFill>
                  <a:srgbClr val="C00000"/>
                </a:solidFill>
              </a:rPr>
              <a:t>RG 1.183</a:t>
            </a:r>
          </a:p>
        </p:txBody>
      </p:sp>
      <p:pic>
        <p:nvPicPr>
          <p:cNvPr id="6" name="Picture 5" descr="DE_Horizontal_RGB-01.png">
            <a:extLst>
              <a:ext uri="{FF2B5EF4-FFF2-40B4-BE49-F238E27FC236}">
                <a16:creationId xmlns:a16="http://schemas.microsoft.com/office/drawing/2014/main" id="{2E8F851E-B2CF-8707-189E-78D555E995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0F396094-2121-486F-79F1-312AA370AF84}"/>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9B343EA1-7707-4F7E-0F3F-C4B5CAA4DDD8}"/>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F4518D7-D3A5-DF36-3EE3-6CDADB0789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203910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4E390-D8B1-10C2-E8A7-2FD63664FDD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770896E-8867-2C68-4124-16501B45B643}"/>
              </a:ext>
            </a:extLst>
          </p:cNvPr>
          <p:cNvSpPr/>
          <p:nvPr/>
        </p:nvSpPr>
        <p:spPr>
          <a:xfrm>
            <a:off x="-120580" y="1374966"/>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B4421C19-C9FE-166B-D257-86CB3C88D5F3}"/>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r>
              <a:rPr lang="en-US" sz="2400" b="1" dirty="0">
                <a:solidFill>
                  <a:srgbClr val="006600"/>
                </a:solidFill>
              </a:rPr>
              <a:t> –</a:t>
            </a:r>
            <a:r>
              <a:rPr lang="en-US" sz="2400" b="1" dirty="0">
                <a:solidFill>
                  <a:srgbClr val="0000FF"/>
                </a:solidFill>
              </a:rPr>
              <a:t> </a:t>
            </a:r>
            <a:r>
              <a:rPr lang="en-US" sz="2400" b="1" dirty="0">
                <a:solidFill>
                  <a:srgbClr val="C00000"/>
                </a:solidFill>
              </a:rPr>
              <a:t>RG 1.183</a:t>
            </a:r>
            <a:endParaRPr lang="en-US" sz="2400" b="1" dirty="0">
              <a:solidFill>
                <a:srgbClr val="006600"/>
              </a:solidFill>
              <a:latin typeface="+mj-lt"/>
            </a:endParaRPr>
          </a:p>
        </p:txBody>
      </p:sp>
      <p:sp>
        <p:nvSpPr>
          <p:cNvPr id="3" name="Title 2">
            <a:extLst>
              <a:ext uri="{FF2B5EF4-FFF2-40B4-BE49-F238E27FC236}">
                <a16:creationId xmlns:a16="http://schemas.microsoft.com/office/drawing/2014/main" id="{214AA81B-75C8-E92C-3CB6-DBACC9FE2FA1}"/>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9D8B7C2E-2C3F-6BB6-8702-2DAA14AE53F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16</a:t>
            </a:fld>
            <a:endParaRPr lang="en-US" dirty="0"/>
          </a:p>
        </p:txBody>
      </p:sp>
      <p:sp>
        <p:nvSpPr>
          <p:cNvPr id="11" name="Freeform: Shape 10">
            <a:extLst>
              <a:ext uri="{FF2B5EF4-FFF2-40B4-BE49-F238E27FC236}">
                <a16:creationId xmlns:a16="http://schemas.microsoft.com/office/drawing/2014/main" id="{523D9BC6-635B-6D93-CC6E-B7E94E92EF93}"/>
              </a:ext>
            </a:extLst>
          </p:cNvPr>
          <p:cNvSpPr/>
          <p:nvPr/>
        </p:nvSpPr>
        <p:spPr>
          <a:xfrm>
            <a:off x="7250737" y="177605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000000"/>
                </a:solidFill>
              </a:rPr>
              <a:t>Draft Rev. 2</a:t>
            </a:r>
          </a:p>
        </p:txBody>
      </p:sp>
      <p:sp>
        <p:nvSpPr>
          <p:cNvPr id="13" name="Freeform: Shape 12">
            <a:extLst>
              <a:ext uri="{FF2B5EF4-FFF2-40B4-BE49-F238E27FC236}">
                <a16:creationId xmlns:a16="http://schemas.microsoft.com/office/drawing/2014/main" id="{C849FA5B-1596-9FE3-36E9-13D4FD95492B}"/>
              </a:ext>
            </a:extLst>
          </p:cNvPr>
          <p:cNvSpPr/>
          <p:nvPr/>
        </p:nvSpPr>
        <p:spPr>
          <a:xfrm>
            <a:off x="1928027" y="177605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dirty="0">
                <a:solidFill>
                  <a:srgbClr val="000000"/>
                </a:solidFill>
              </a:rPr>
              <a:t>Rev. 1</a:t>
            </a:r>
            <a:endParaRPr lang="en-US" sz="2800" b="1" kern="1200" dirty="0">
              <a:solidFill>
                <a:srgbClr val="000000"/>
              </a:solidFill>
            </a:endParaRPr>
          </a:p>
        </p:txBody>
      </p:sp>
      <p:sp>
        <p:nvSpPr>
          <p:cNvPr id="15" name="TextBox 14">
            <a:extLst>
              <a:ext uri="{FF2B5EF4-FFF2-40B4-BE49-F238E27FC236}">
                <a16:creationId xmlns:a16="http://schemas.microsoft.com/office/drawing/2014/main" id="{0655244B-8CC2-3953-CE0A-B47EB7FF4E05}"/>
              </a:ext>
            </a:extLst>
          </p:cNvPr>
          <p:cNvSpPr txBox="1"/>
          <p:nvPr/>
        </p:nvSpPr>
        <p:spPr>
          <a:xfrm flipH="1">
            <a:off x="717759" y="3236265"/>
            <a:ext cx="4746239" cy="1938992"/>
          </a:xfrm>
          <a:prstGeom prst="rect">
            <a:avLst/>
          </a:prstGeom>
          <a:noFill/>
        </p:spPr>
        <p:txBody>
          <a:bodyPr wrap="square" rtlCol="0">
            <a:spAutoFit/>
          </a:bodyPr>
          <a:lstStyle/>
          <a:p>
            <a:pPr marL="688975" indent="-457200">
              <a:buFontTx/>
              <a:buChar char="@"/>
            </a:pPr>
            <a:r>
              <a:rPr lang="en-US" sz="2000" dirty="0">
                <a:solidFill>
                  <a:srgbClr val="000000"/>
                </a:solidFill>
              </a:rPr>
              <a:t>Supports</a:t>
            </a:r>
          </a:p>
          <a:p>
            <a:pPr marL="1146175" lvl="1" indent="-457200">
              <a:buFont typeface="Arial" panose="020B0604020202020204" pitchFamily="34" charset="0"/>
              <a:buChar char="•"/>
            </a:pPr>
            <a:r>
              <a:rPr lang="en-US" sz="2000" dirty="0">
                <a:solidFill>
                  <a:srgbClr val="000000"/>
                </a:solidFill>
              </a:rPr>
              <a:t>Burnup </a:t>
            </a:r>
            <a:r>
              <a:rPr lang="en-US" sz="2000" dirty="0">
                <a:solidFill>
                  <a:srgbClr val="000000"/>
                </a:solidFill>
                <a:latin typeface="Aptos" panose="020B0004020202020204" pitchFamily="34" charset="0"/>
              </a:rPr>
              <a:t>≤ 68 </a:t>
            </a:r>
            <a:r>
              <a:rPr lang="en-US" sz="2000" dirty="0" err="1">
                <a:solidFill>
                  <a:srgbClr val="000000"/>
                </a:solidFill>
                <a:latin typeface="Aptos" panose="020B0004020202020204" pitchFamily="34" charset="0"/>
              </a:rPr>
              <a:t>GWd</a:t>
            </a:r>
            <a:r>
              <a:rPr lang="en-US" sz="2000" dirty="0">
                <a:solidFill>
                  <a:srgbClr val="000000"/>
                </a:solidFill>
                <a:latin typeface="Aptos" panose="020B0004020202020204" pitchFamily="34" charset="0"/>
              </a:rPr>
              <a:t>/MTU</a:t>
            </a:r>
          </a:p>
          <a:p>
            <a:pPr marL="1146175" lvl="1" indent="-457200">
              <a:buFont typeface="Arial" panose="020B0604020202020204" pitchFamily="34" charset="0"/>
              <a:buChar char="•"/>
            </a:pPr>
            <a:r>
              <a:rPr lang="en-US" sz="2000" dirty="0">
                <a:solidFill>
                  <a:schemeClr val="accent3">
                    <a:lumMod val="75000"/>
                  </a:schemeClr>
                </a:solidFill>
                <a:latin typeface="Aptos" panose="020B0004020202020204" pitchFamily="34" charset="0"/>
              </a:rPr>
              <a:t>Enrichment ≤ 8w/o U</a:t>
            </a:r>
            <a:r>
              <a:rPr lang="en-US" sz="2000" baseline="30000" dirty="0">
                <a:solidFill>
                  <a:schemeClr val="accent3">
                    <a:lumMod val="75000"/>
                  </a:schemeClr>
                </a:solidFill>
                <a:latin typeface="Aptos" panose="020B0004020202020204" pitchFamily="34" charset="0"/>
              </a:rPr>
              <a:t>235</a:t>
            </a:r>
            <a:r>
              <a:rPr lang="en-US" sz="2000" dirty="0">
                <a:solidFill>
                  <a:schemeClr val="accent3">
                    <a:lumMod val="75000"/>
                  </a:schemeClr>
                </a:solidFill>
              </a:rPr>
              <a:t> </a:t>
            </a:r>
          </a:p>
          <a:p>
            <a:pPr marL="688975" indent="-457200">
              <a:buFontTx/>
              <a:buChar char="@"/>
            </a:pPr>
            <a:r>
              <a:rPr lang="en-US" sz="2000" dirty="0">
                <a:solidFill>
                  <a:srgbClr val="FF0000"/>
                </a:solidFill>
              </a:rPr>
              <a:t>Significant increase in BWR releases</a:t>
            </a:r>
          </a:p>
          <a:p>
            <a:pPr marL="688975" indent="-457200">
              <a:buFontTx/>
              <a:buChar char="@"/>
            </a:pPr>
            <a:r>
              <a:rPr lang="en-US" sz="2000" dirty="0">
                <a:solidFill>
                  <a:srgbClr val="000000"/>
                </a:solidFill>
              </a:rPr>
              <a:t>Negligible impact on PWR releases</a:t>
            </a:r>
          </a:p>
          <a:p>
            <a:pPr marL="688975" indent="-457200">
              <a:buFontTx/>
              <a:buChar char="@"/>
            </a:pPr>
            <a:endParaRPr lang="en-US" sz="2000" dirty="0">
              <a:solidFill>
                <a:srgbClr val="0000FF"/>
              </a:solidFill>
            </a:endParaRPr>
          </a:p>
        </p:txBody>
      </p:sp>
      <p:sp>
        <p:nvSpPr>
          <p:cNvPr id="16" name="TextBox 15">
            <a:extLst>
              <a:ext uri="{FF2B5EF4-FFF2-40B4-BE49-F238E27FC236}">
                <a16:creationId xmlns:a16="http://schemas.microsoft.com/office/drawing/2014/main" id="{FC6CB671-E68C-622F-BCDD-8227BD5285A9}"/>
              </a:ext>
            </a:extLst>
          </p:cNvPr>
          <p:cNvSpPr txBox="1"/>
          <p:nvPr/>
        </p:nvSpPr>
        <p:spPr>
          <a:xfrm flipH="1">
            <a:off x="6302336" y="3170775"/>
            <a:ext cx="4656415" cy="3170099"/>
          </a:xfrm>
          <a:prstGeom prst="rect">
            <a:avLst/>
          </a:prstGeom>
          <a:noFill/>
        </p:spPr>
        <p:txBody>
          <a:bodyPr wrap="square" rtlCol="0">
            <a:spAutoFit/>
          </a:bodyPr>
          <a:lstStyle/>
          <a:p>
            <a:pPr marL="688975" indent="-457200">
              <a:buFontTx/>
              <a:buChar char="֍"/>
            </a:pPr>
            <a:r>
              <a:rPr lang="en-US" sz="2000" dirty="0">
                <a:solidFill>
                  <a:srgbClr val="000000"/>
                </a:solidFill>
              </a:rPr>
              <a:t>Supports</a:t>
            </a:r>
          </a:p>
          <a:p>
            <a:pPr marL="1146175" lvl="1" indent="-457200">
              <a:buFont typeface="Wingdings" panose="05000000000000000000" pitchFamily="2" charset="2"/>
              <a:buChar char="§"/>
            </a:pPr>
            <a:r>
              <a:rPr lang="en-US" sz="2000" dirty="0">
                <a:solidFill>
                  <a:schemeClr val="accent3">
                    <a:lumMod val="75000"/>
                  </a:schemeClr>
                </a:solidFill>
              </a:rPr>
              <a:t>Burnup ≤ 80 </a:t>
            </a:r>
            <a:r>
              <a:rPr lang="en-US" sz="2000" dirty="0" err="1">
                <a:solidFill>
                  <a:schemeClr val="accent3">
                    <a:lumMod val="75000"/>
                  </a:schemeClr>
                </a:solidFill>
              </a:rPr>
              <a:t>GWd</a:t>
            </a:r>
            <a:r>
              <a:rPr lang="en-US" sz="2000" dirty="0">
                <a:solidFill>
                  <a:schemeClr val="accent3">
                    <a:lumMod val="75000"/>
                  </a:schemeClr>
                </a:solidFill>
              </a:rPr>
              <a:t>/MTU</a:t>
            </a:r>
          </a:p>
          <a:p>
            <a:pPr marL="1146175" lvl="1" indent="-457200">
              <a:buFont typeface="Wingdings" panose="05000000000000000000" pitchFamily="2" charset="2"/>
              <a:buChar char="§"/>
            </a:pPr>
            <a:r>
              <a:rPr lang="en-US" sz="2000" dirty="0">
                <a:solidFill>
                  <a:srgbClr val="000000"/>
                </a:solidFill>
              </a:rPr>
              <a:t>Enrichment ≤ 8w/o U</a:t>
            </a:r>
            <a:r>
              <a:rPr lang="en-US" sz="2000" baseline="30000" dirty="0">
                <a:solidFill>
                  <a:srgbClr val="000000"/>
                </a:solidFill>
              </a:rPr>
              <a:t>235</a:t>
            </a:r>
            <a:r>
              <a:rPr lang="en-US" sz="2000" dirty="0">
                <a:solidFill>
                  <a:srgbClr val="000000"/>
                </a:solidFill>
              </a:rPr>
              <a:t> (PWRs) and ≤ 10w/o U</a:t>
            </a:r>
            <a:r>
              <a:rPr lang="en-US" sz="2000" baseline="30000" dirty="0">
                <a:solidFill>
                  <a:srgbClr val="000000"/>
                </a:solidFill>
              </a:rPr>
              <a:t>235</a:t>
            </a:r>
            <a:r>
              <a:rPr lang="en-US" sz="2000" dirty="0">
                <a:solidFill>
                  <a:srgbClr val="000000"/>
                </a:solidFill>
              </a:rPr>
              <a:t> (BWRs)</a:t>
            </a:r>
          </a:p>
          <a:p>
            <a:pPr marL="688975" indent="-457200">
              <a:buFontTx/>
              <a:buChar char="֍"/>
            </a:pPr>
            <a:r>
              <a:rPr lang="en-US" sz="2000" dirty="0">
                <a:solidFill>
                  <a:schemeClr val="accent3">
                    <a:lumMod val="75000"/>
                  </a:schemeClr>
                </a:solidFill>
              </a:rPr>
              <a:t>Adds pathway dependent releases for BWRs</a:t>
            </a:r>
          </a:p>
          <a:p>
            <a:pPr marL="688975" indent="-457200">
              <a:buFontTx/>
              <a:buChar char="֍"/>
            </a:pPr>
            <a:r>
              <a:rPr lang="en-US" sz="2000" dirty="0">
                <a:solidFill>
                  <a:schemeClr val="accent3">
                    <a:lumMod val="75000"/>
                  </a:schemeClr>
                </a:solidFill>
              </a:rPr>
              <a:t>Increase Control Room Design Criterion to 0.10 </a:t>
            </a:r>
            <a:r>
              <a:rPr lang="en-US" sz="2000" dirty="0" err="1">
                <a:solidFill>
                  <a:schemeClr val="accent3">
                    <a:lumMod val="75000"/>
                  </a:schemeClr>
                </a:solidFill>
              </a:rPr>
              <a:t>Sv</a:t>
            </a:r>
            <a:r>
              <a:rPr lang="en-US" sz="2000" dirty="0">
                <a:solidFill>
                  <a:schemeClr val="accent3">
                    <a:lumMod val="75000"/>
                  </a:schemeClr>
                </a:solidFill>
              </a:rPr>
              <a:t> (10.0 rem) for several events</a:t>
            </a:r>
          </a:p>
          <a:p>
            <a:pPr marL="688975" indent="-457200">
              <a:buFontTx/>
              <a:buChar char="֍"/>
            </a:pPr>
            <a:endParaRPr lang="en-US" sz="2000" dirty="0">
              <a:solidFill>
                <a:srgbClr val="C00000"/>
              </a:solidFill>
            </a:endParaRPr>
          </a:p>
        </p:txBody>
      </p:sp>
      <p:pic>
        <p:nvPicPr>
          <p:cNvPr id="4" name="Picture 3" descr="DE_Horizontal_RGB-01.png">
            <a:extLst>
              <a:ext uri="{FF2B5EF4-FFF2-40B4-BE49-F238E27FC236}">
                <a16:creationId xmlns:a16="http://schemas.microsoft.com/office/drawing/2014/main" id="{BF530D4E-E66E-C5EA-87FA-B0BCAED61D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784BB184-40E2-E120-3F64-D63F13CA8DB1}"/>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2311B595-CD5F-D7DF-5DE2-4C5E6BEA7876}"/>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99C1D60B-5134-39EE-D933-F332128122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31900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1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F9EDF78-5858-1E73-78F1-B6FCB17B8577}"/>
              </a:ext>
            </a:extLst>
          </p:cNvPr>
          <p:cNvSpPr/>
          <p:nvPr/>
        </p:nvSpPr>
        <p:spPr>
          <a:xfrm>
            <a:off x="-120580" y="751114"/>
            <a:ext cx="12433160" cy="5547213"/>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199109" y="828866"/>
            <a:ext cx="11116235" cy="754838"/>
          </a:xfrm>
        </p:spPr>
        <p:txBody>
          <a:bodyPr/>
          <a:lstStyle/>
          <a:p>
            <a:pPr marL="0" indent="0">
              <a:spcBef>
                <a:spcPts val="600"/>
              </a:spcBef>
              <a:spcAft>
                <a:spcPts val="600"/>
              </a:spcAft>
              <a:buClrTx/>
              <a:buSzPct val="106000"/>
              <a:buNone/>
            </a:pPr>
            <a:r>
              <a:rPr lang="en-US" sz="2800" b="1" dirty="0">
                <a:solidFill>
                  <a:srgbClr val="00B0F0"/>
                </a:solidFill>
              </a:rPr>
              <a:t>There is more…</a:t>
            </a:r>
            <a:r>
              <a:rPr lang="en-US" sz="2800" i="1" dirty="0">
                <a:solidFill>
                  <a:srgbClr val="C00000"/>
                </a:solidFill>
              </a:rPr>
              <a:t>is conservative really conservative ?</a:t>
            </a:r>
            <a:endParaRPr lang="en-US" sz="2400" i="1" dirty="0">
              <a:solidFill>
                <a:srgbClr val="C00000"/>
              </a:solidFill>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17</a:t>
            </a:fld>
            <a:endParaRPr lang="en-US" dirty="0"/>
          </a:p>
        </p:txBody>
      </p:sp>
      <p:sp>
        <p:nvSpPr>
          <p:cNvPr id="4" name="Content Placeholder 1">
            <a:extLst>
              <a:ext uri="{FF2B5EF4-FFF2-40B4-BE49-F238E27FC236}">
                <a16:creationId xmlns:a16="http://schemas.microsoft.com/office/drawing/2014/main" id="{AA70BB98-A7B6-71A2-2B5B-EA1DC0DDE842}"/>
              </a:ext>
            </a:extLst>
          </p:cNvPr>
          <p:cNvSpPr txBox="1">
            <a:spLocks/>
          </p:cNvSpPr>
          <p:nvPr/>
        </p:nvSpPr>
        <p:spPr>
          <a:xfrm>
            <a:off x="274522" y="1473958"/>
            <a:ext cx="11116235" cy="1131910"/>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115000"/>
              <a:buBlip>
                <a:blip r:embed="rId3">
                  <a:extLst>
                    <a:ext uri="{96DAC541-7B7A-43D3-8B79-37D633B846F1}">
                      <asvg:svgBlip xmlns:asvg="http://schemas.microsoft.com/office/drawing/2016/SVG/main" r:embed="rId4"/>
                    </a:ext>
                  </a:extLst>
                </a:blip>
              </a:buBlip>
            </a:pPr>
            <a:r>
              <a:rPr lang="en-US" sz="2400" dirty="0">
                <a:solidFill>
                  <a:schemeClr val="tx2">
                    <a:lumMod val="50000"/>
                  </a:schemeClr>
                </a:solidFill>
                <a:latin typeface="+mn-lt"/>
              </a:rPr>
              <a:t> </a:t>
            </a:r>
            <a:r>
              <a:rPr lang="en-US" sz="2400" dirty="0">
                <a:solidFill>
                  <a:schemeClr val="tx2">
                    <a:lumMod val="50000"/>
                  </a:schemeClr>
                </a:solidFill>
                <a:latin typeface="Aharoni" panose="02010803020104030203" pitchFamily="2" charset="-79"/>
                <a:cs typeface="Aharoni" panose="02010803020104030203" pitchFamily="2" charset="-79"/>
              </a:rPr>
              <a:t>Excess conservatism in analysis and acceptance criteria leads to</a:t>
            </a:r>
          </a:p>
          <a:p>
            <a:pPr lvl="2" indent="-234950">
              <a:spcBef>
                <a:spcPts val="600"/>
              </a:spcBef>
              <a:spcAft>
                <a:spcPts val="600"/>
              </a:spcAft>
              <a:buClrTx/>
              <a:buSzPct val="90000"/>
              <a:buFont typeface="Wingdings" panose="05000000000000000000" pitchFamily="2" charset="2"/>
              <a:buChar char="§"/>
            </a:pPr>
            <a:r>
              <a:rPr lang="en-US" sz="2000" dirty="0">
                <a:solidFill>
                  <a:srgbClr val="C00000"/>
                </a:solidFill>
                <a:latin typeface="Arial" panose="020B0604020202020204" pitchFamily="34" charset="0"/>
                <a:cs typeface="Arial" panose="020B0604020202020204" pitchFamily="34" charset="0"/>
              </a:rPr>
              <a:t> Restricted operating limits</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 Additional maintenance leading to increased outage worker dose</a:t>
            </a:r>
          </a:p>
        </p:txBody>
      </p:sp>
      <p:sp>
        <p:nvSpPr>
          <p:cNvPr id="6" name="Content Placeholder 1">
            <a:extLst>
              <a:ext uri="{FF2B5EF4-FFF2-40B4-BE49-F238E27FC236}">
                <a16:creationId xmlns:a16="http://schemas.microsoft.com/office/drawing/2014/main" id="{3E1DDCD8-1C44-5AFC-1B16-1AE8E44F003F}"/>
              </a:ext>
            </a:extLst>
          </p:cNvPr>
          <p:cNvSpPr txBox="1">
            <a:spLocks/>
          </p:cNvSpPr>
          <p:nvPr/>
        </p:nvSpPr>
        <p:spPr>
          <a:xfrm>
            <a:off x="274521" y="2943613"/>
            <a:ext cx="11116235" cy="1131910"/>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339725" indent="-339725">
              <a:spcBef>
                <a:spcPts val="600"/>
              </a:spcBef>
              <a:spcAft>
                <a:spcPts val="600"/>
              </a:spcAft>
              <a:buClrTx/>
              <a:buSzPct val="115000"/>
              <a:buBlip>
                <a:blip r:embed="rId3">
                  <a:extLst>
                    <a:ext uri="{96DAC541-7B7A-43D3-8B79-37D633B846F1}">
                      <asvg:svgBlip xmlns:asvg="http://schemas.microsoft.com/office/drawing/2016/SVG/main" r:embed="rId4"/>
                    </a:ext>
                  </a:extLst>
                </a:blip>
              </a:buBlip>
            </a:pPr>
            <a:r>
              <a:rPr lang="en-US" sz="2400" dirty="0">
                <a:solidFill>
                  <a:srgbClr val="7E8083">
                    <a:lumMod val="50000"/>
                  </a:srgbClr>
                </a:solidFill>
                <a:latin typeface="Aharoni" panose="02010803020104030203" pitchFamily="2" charset="-79"/>
                <a:cs typeface="Aharoni" panose="02010803020104030203" pitchFamily="2" charset="-79"/>
              </a:rPr>
              <a:t>Conservative/restricted operating limits could result in perturbations to steady state plant operation </a:t>
            </a:r>
            <a:endParaRPr lang="en-US" sz="2400" dirty="0">
              <a:solidFill>
                <a:schemeClr val="tx2">
                  <a:lumMod val="50000"/>
                </a:schemeClr>
              </a:solidFill>
              <a:latin typeface="Aharoni" panose="02010803020104030203" pitchFamily="2" charset="-79"/>
              <a:cs typeface="Aharoni" panose="02010803020104030203" pitchFamily="2" charset="-79"/>
            </a:endParaRP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Control rod/blade moves or down-power operation to stay within operating limits</a:t>
            </a:r>
          </a:p>
          <a:p>
            <a:pPr marL="966788" lvl="3" indent="-342900">
              <a:spcBef>
                <a:spcPts val="600"/>
              </a:spcBef>
              <a:spcAft>
                <a:spcPts val="600"/>
              </a:spcAft>
              <a:buClrTx/>
              <a:buSzPct val="90000"/>
            </a:pPr>
            <a:r>
              <a:rPr lang="en-US" sz="1800" dirty="0">
                <a:latin typeface="Arial" panose="020B0604020202020204" pitchFamily="34" charset="0"/>
                <a:cs typeface="Arial" panose="020B0604020202020204" pitchFamily="34" charset="0"/>
              </a:rPr>
              <a:t>Resulting in </a:t>
            </a:r>
            <a:r>
              <a:rPr lang="en-US" sz="1800" dirty="0">
                <a:solidFill>
                  <a:srgbClr val="C00000"/>
                </a:solidFill>
                <a:latin typeface="Arial" panose="020B0604020202020204" pitchFamily="34" charset="0"/>
                <a:cs typeface="Arial" panose="020B0604020202020204" pitchFamily="34" charset="0"/>
              </a:rPr>
              <a:t>local and/or core-wide transients </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Any transient (local or core-wide) creates more challenging environment for fuel rod integrity</a:t>
            </a:r>
          </a:p>
          <a:p>
            <a:pPr lvl="2" indent="-234950">
              <a:spcBef>
                <a:spcPts val="600"/>
              </a:spcBef>
              <a:spcAft>
                <a:spcPts val="600"/>
              </a:spcAft>
              <a:buClrTx/>
              <a:buSzPct val="90000"/>
              <a:buFont typeface="Wingdings" panose="05000000000000000000" pitchFamily="2" charset="2"/>
              <a:buChar char="§"/>
            </a:pPr>
            <a:r>
              <a:rPr lang="en-US" sz="2000" dirty="0">
                <a:latin typeface="Arial" panose="020B0604020202020204" pitchFamily="34" charset="0"/>
                <a:cs typeface="Arial" panose="020B0604020202020204" pitchFamily="34" charset="0"/>
              </a:rPr>
              <a:t>Increase likelihood for reactor trips. </a:t>
            </a:r>
          </a:p>
        </p:txBody>
      </p:sp>
      <p:pic>
        <p:nvPicPr>
          <p:cNvPr id="8" name="Picture 7" descr="DE_Horizontal_RGB-01.png">
            <a:extLst>
              <a:ext uri="{FF2B5EF4-FFF2-40B4-BE49-F238E27FC236}">
                <a16:creationId xmlns:a16="http://schemas.microsoft.com/office/drawing/2014/main" id="{E7D942C2-BE78-422A-D53B-699D5B830BB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9" name="Group 8">
            <a:extLst>
              <a:ext uri="{FF2B5EF4-FFF2-40B4-BE49-F238E27FC236}">
                <a16:creationId xmlns:a16="http://schemas.microsoft.com/office/drawing/2014/main" id="{297B3ABA-FC7B-5CF2-142E-AA2F66056E40}"/>
              </a:ext>
            </a:extLst>
          </p:cNvPr>
          <p:cNvGrpSpPr/>
          <p:nvPr/>
        </p:nvGrpSpPr>
        <p:grpSpPr>
          <a:xfrm>
            <a:off x="0" y="9236"/>
            <a:ext cx="1802729" cy="923636"/>
            <a:chOff x="0" y="0"/>
            <a:chExt cx="2375341" cy="1236570"/>
          </a:xfrm>
        </p:grpSpPr>
        <p:pic>
          <p:nvPicPr>
            <p:cNvPr id="10" name="Picture 9" descr="A close up of a logo&#10;&#10;Description automatically generated">
              <a:extLst>
                <a:ext uri="{FF2B5EF4-FFF2-40B4-BE49-F238E27FC236}">
                  <a16:creationId xmlns:a16="http://schemas.microsoft.com/office/drawing/2014/main" id="{A60B8D54-5F6C-9CEC-60A4-A247595DC416}"/>
                </a:ext>
              </a:extLst>
            </p:cNvPr>
            <p:cNvPicPr>
              <a:picLocks noChangeAspect="1"/>
            </p:cNvPicPr>
            <p:nvPr/>
          </p:nvPicPr>
          <p:blipFill>
            <a:blip r:embed="rId6"/>
            <a:stretch>
              <a:fillRect/>
            </a:stretch>
          </p:blipFill>
          <p:spPr>
            <a:xfrm>
              <a:off x="0" y="0"/>
              <a:ext cx="1052777" cy="1236570"/>
            </a:xfrm>
            <a:prstGeom prst="rect">
              <a:avLst/>
            </a:prstGeom>
            <a:noFill/>
          </p:spPr>
        </p:pic>
        <p:pic>
          <p:nvPicPr>
            <p:cNvPr id="11" name="Picture 10">
              <a:extLst>
                <a:ext uri="{FF2B5EF4-FFF2-40B4-BE49-F238E27FC236}">
                  <a16:creationId xmlns:a16="http://schemas.microsoft.com/office/drawing/2014/main" id="{EE29799A-6ADC-A36F-FAC2-EBE17DE0B76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1990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7F324-AE85-538E-4A83-FA317AAA943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4A157A0-7E08-AACB-9F61-A9A8652F8B7E}"/>
              </a:ext>
            </a:extLst>
          </p:cNvPr>
          <p:cNvSpPr/>
          <p:nvPr/>
        </p:nvSpPr>
        <p:spPr>
          <a:xfrm>
            <a:off x="-120580" y="1374966"/>
            <a:ext cx="12433160" cy="4923361"/>
          </a:xfrm>
          <a:prstGeom prst="rect">
            <a:avLst/>
          </a:prstGeom>
          <a:solidFill>
            <a:schemeClr val="bg1"/>
          </a:solidFill>
          <a:ln>
            <a:solidFill>
              <a:schemeClr val="bg1"/>
            </a:solidFill>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7F90C9E7-CDB7-6B8F-AAE9-7490A18637CA}"/>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lgn="ctr">
              <a:spcBef>
                <a:spcPts val="0"/>
              </a:spcBef>
              <a:spcAft>
                <a:spcPts val="0"/>
              </a:spcAft>
              <a:buNone/>
            </a:pPr>
            <a:r>
              <a:rPr lang="en-US" sz="3600" b="1" dirty="0">
                <a:solidFill>
                  <a:srgbClr val="006600"/>
                </a:solidFill>
                <a:latin typeface="+mj-lt"/>
              </a:rPr>
              <a:t>Summary</a:t>
            </a:r>
            <a:endParaRPr lang="en-US" sz="3200" b="1" dirty="0">
              <a:solidFill>
                <a:srgbClr val="0000FF"/>
              </a:solidFill>
              <a:latin typeface="+mj-lt"/>
            </a:endParaRPr>
          </a:p>
        </p:txBody>
      </p:sp>
      <p:sp>
        <p:nvSpPr>
          <p:cNvPr id="5" name="Slide Number Placeholder 4">
            <a:extLst>
              <a:ext uri="{FF2B5EF4-FFF2-40B4-BE49-F238E27FC236}">
                <a16:creationId xmlns:a16="http://schemas.microsoft.com/office/drawing/2014/main" id="{5646783A-189D-214E-C77D-28F467F97A65}"/>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18</a:t>
            </a:fld>
            <a:endParaRPr lang="en-US" dirty="0"/>
          </a:p>
        </p:txBody>
      </p:sp>
      <p:sp>
        <p:nvSpPr>
          <p:cNvPr id="4" name="Content Placeholder 1">
            <a:extLst>
              <a:ext uri="{FF2B5EF4-FFF2-40B4-BE49-F238E27FC236}">
                <a16:creationId xmlns:a16="http://schemas.microsoft.com/office/drawing/2014/main" id="{3A230D93-309D-464C-1FD3-BDF33D7E7EA0}"/>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228600" lvl="1" indent="0">
              <a:spcBef>
                <a:spcPts val="600"/>
              </a:spcBef>
              <a:spcAft>
                <a:spcPts val="600"/>
              </a:spcAft>
              <a:buNone/>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B3109E01-E951-73C1-2DB8-83A0621840AE}"/>
              </a:ext>
            </a:extLst>
          </p:cNvPr>
          <p:cNvSpPr txBox="1">
            <a:spLocks/>
          </p:cNvSpPr>
          <p:nvPr/>
        </p:nvSpPr>
        <p:spPr>
          <a:xfrm>
            <a:off x="199108" y="2126821"/>
            <a:ext cx="11992892"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Once in a generation </a:t>
            </a:r>
            <a:r>
              <a:rPr lang="en-US" sz="2400" dirty="0">
                <a:solidFill>
                  <a:srgbClr val="006600"/>
                </a:solidFill>
                <a:latin typeface="ADLaM Display" panose="020F0502020204030204" pitchFamily="2" charset="0"/>
                <a:ea typeface="ADLaM Display" panose="020F0502020204030204" pitchFamily="2" charset="0"/>
                <a:cs typeface="ADLaM Display" panose="020F0502020204030204" pitchFamily="2" charset="0"/>
              </a:rPr>
              <a:t>opportunities</a:t>
            </a: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latin typeface="+mn-lt"/>
                <a:ea typeface="ADLaM Display" panose="020F0502020204030204" pitchFamily="2" charset="0"/>
                <a:cs typeface="ADLaM Display" panose="020F0502020204030204" pitchFamily="2" charset="0"/>
              </a:rPr>
              <a:t>(Risk informed LOCA, </a:t>
            </a:r>
            <a:r>
              <a:rPr lang="en-US" sz="2400" dirty="0" err="1">
                <a:latin typeface="+mn-lt"/>
                <a:ea typeface="ADLaM Display" panose="020F0502020204030204" pitchFamily="2" charset="0"/>
                <a:cs typeface="ADLaM Display" panose="020F0502020204030204" pitchFamily="2" charset="0"/>
              </a:rPr>
              <a:t>t@T</a:t>
            </a:r>
            <a:r>
              <a:rPr lang="en-US" sz="2400" dirty="0">
                <a:latin typeface="+mn-lt"/>
                <a:ea typeface="ADLaM Display" panose="020F0502020204030204" pitchFamily="2" charset="0"/>
                <a:cs typeface="ADLaM Display" panose="020F0502020204030204" pitchFamily="2" charset="0"/>
              </a:rPr>
              <a:t>, HBU, LEU+, …)</a:t>
            </a: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Several </a:t>
            </a:r>
            <a:r>
              <a:rPr lang="en-US" sz="2400" dirty="0">
                <a:solidFill>
                  <a:srgbClr val="C00000"/>
                </a:solidFill>
                <a:latin typeface="ADLaM Display" panose="020F0502020204030204" pitchFamily="2" charset="0"/>
                <a:ea typeface="ADLaM Display" panose="020F0502020204030204" pitchFamily="2" charset="0"/>
                <a:cs typeface="ADLaM Display" panose="020F0502020204030204" pitchFamily="2" charset="0"/>
              </a:rPr>
              <a:t>Challenges</a:t>
            </a: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latin typeface="+mn-lt"/>
                <a:ea typeface="ADLaM Display" panose="020F0502020204030204" pitchFamily="2" charset="0"/>
                <a:cs typeface="ADLaM Display" panose="020F0502020204030204" pitchFamily="2" charset="0"/>
              </a:rPr>
              <a:t>(FFRD, material behavior, …)</a:t>
            </a: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Collaboration </a:t>
            </a:r>
            <a:r>
              <a:rPr lang="en-US" sz="2400"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Opportunities</a:t>
            </a:r>
            <a:endParaRPr lang="en-US" sz="2400" dirty="0">
              <a:latin typeface="+mn-lt"/>
              <a:ea typeface="ADLaM Display" panose="020F0502020204030204" pitchFamily="2" charset="0"/>
              <a:cs typeface="ADLaM Display" panose="020F0502020204030204" pitchFamily="2" charset="0"/>
            </a:endParaRPr>
          </a:p>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a:t>
            </a:r>
            <a:r>
              <a:rPr lang="en-US" sz="2400" dirty="0">
                <a:solidFill>
                  <a:srgbClr val="CC00CC"/>
                </a:solidFill>
                <a:latin typeface="ADLaM Display" panose="020F0502020204030204" pitchFamily="2" charset="0"/>
                <a:ea typeface="ADLaM Display" panose="020F0502020204030204" pitchFamily="2" charset="0"/>
                <a:cs typeface="ADLaM Display" panose="020F0502020204030204" pitchFamily="2" charset="0"/>
              </a:rPr>
              <a:t>Reshape </a:t>
            </a:r>
            <a:r>
              <a:rPr lang="en-US" sz="2400" dirty="0">
                <a:latin typeface="ADLaM Display" panose="020F0502020204030204" pitchFamily="2" charset="0"/>
                <a:ea typeface="ADLaM Display" panose="020F0502020204030204" pitchFamily="2" charset="0"/>
                <a:cs typeface="ADLaM Display" panose="020F0502020204030204" pitchFamily="2" charset="0"/>
              </a:rPr>
              <a:t>the industry! </a:t>
            </a:r>
          </a:p>
          <a:p>
            <a:pPr marL="0" indent="0">
              <a:spcBef>
                <a:spcPts val="600"/>
              </a:spcBef>
              <a:spcAft>
                <a:spcPts val="600"/>
              </a:spcAft>
              <a:buClrTx/>
              <a:buSzPct val="90000"/>
              <a:buNone/>
            </a:pPr>
            <a:endPar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endParaRPr>
          </a:p>
        </p:txBody>
      </p:sp>
      <p:pic>
        <p:nvPicPr>
          <p:cNvPr id="3" name="Picture 2" descr="DE_Horizontal_RGB-01.png">
            <a:extLst>
              <a:ext uri="{FF2B5EF4-FFF2-40B4-BE49-F238E27FC236}">
                <a16:creationId xmlns:a16="http://schemas.microsoft.com/office/drawing/2014/main" id="{DF3AF038-5D8D-9031-4ABF-50A8C8E392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36438BB1-8784-4EC4-1480-AB6EA1818863}"/>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95A0214B-ACB0-4B16-5A5C-21EA46DB34A0}"/>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CFC70D69-493C-BFED-8DDD-7683CBCA0E6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10679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tx1">
                    <a:lumMod val="60000"/>
                    <a:lumOff val="40000"/>
                  </a:schemeClr>
                </a:solidFill>
                <a:effectLst>
                  <a:outerShdw blurRad="38100" dist="38100" dir="2700000" algn="tl">
                    <a:srgbClr val="000000">
                      <a:alpha val="43137"/>
                    </a:srgbClr>
                  </a:outerShdw>
                </a:effectLst>
              </a:rPr>
              <a:t>Outline</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1</a:t>
            </a:fld>
            <a:endParaRPr lang="en-US"/>
          </a:p>
        </p:txBody>
      </p:sp>
      <p:sp>
        <p:nvSpPr>
          <p:cNvPr id="19" name="Freeform: Shape 18">
            <a:extLst>
              <a:ext uri="{FF2B5EF4-FFF2-40B4-BE49-F238E27FC236}">
                <a16:creationId xmlns:a16="http://schemas.microsoft.com/office/drawing/2014/main" id="{A307A6CF-3536-3F48-A0AB-BADF54841A24}"/>
              </a:ext>
            </a:extLst>
          </p:cNvPr>
          <p:cNvSpPr/>
          <p:nvPr/>
        </p:nvSpPr>
        <p:spPr>
          <a:xfrm>
            <a:off x="359125" y="1367255"/>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00B050"/>
                </a:solidFill>
                <a:effectLst>
                  <a:outerShdw blurRad="38100" dist="38100" dir="2700000" algn="tl">
                    <a:srgbClr val="000000">
                      <a:alpha val="43137"/>
                    </a:srgbClr>
                  </a:outerShdw>
                </a:effectLst>
              </a:rPr>
              <a:t>Why ?</a:t>
            </a:r>
          </a:p>
        </p:txBody>
      </p:sp>
      <p:sp>
        <p:nvSpPr>
          <p:cNvPr id="21" name="Freeform: Shape 20">
            <a:extLst>
              <a:ext uri="{FF2B5EF4-FFF2-40B4-BE49-F238E27FC236}">
                <a16:creationId xmlns:a16="http://schemas.microsoft.com/office/drawing/2014/main" id="{24C03720-C6C1-09B3-96C6-49541310ACD0}"/>
              </a:ext>
            </a:extLst>
          </p:cNvPr>
          <p:cNvSpPr/>
          <p:nvPr/>
        </p:nvSpPr>
        <p:spPr>
          <a:xfrm>
            <a:off x="4341034" y="2008029"/>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chemeClr val="tx1">
                    <a:lumMod val="60000"/>
                    <a:lumOff val="40000"/>
                  </a:schemeClr>
                </a:solidFill>
                <a:effectLst>
                  <a:outerShdw blurRad="38100" dist="38100" dir="2700000" algn="tl">
                    <a:srgbClr val="000000">
                      <a:alpha val="43137"/>
                    </a:srgbClr>
                  </a:outerShdw>
                </a:effectLst>
              </a:rPr>
              <a:t>What ?</a:t>
            </a:r>
          </a:p>
        </p:txBody>
      </p:sp>
      <p:sp>
        <p:nvSpPr>
          <p:cNvPr id="22" name="Freeform: Shape 21">
            <a:extLst>
              <a:ext uri="{FF2B5EF4-FFF2-40B4-BE49-F238E27FC236}">
                <a16:creationId xmlns:a16="http://schemas.microsoft.com/office/drawing/2014/main" id="{110F1F4B-CCB2-B9B3-199F-9270773FA0B8}"/>
              </a:ext>
            </a:extLst>
          </p:cNvPr>
          <p:cNvSpPr/>
          <p:nvPr/>
        </p:nvSpPr>
        <p:spPr>
          <a:xfrm>
            <a:off x="8493934" y="2638411"/>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FF00FF"/>
                </a:solidFill>
                <a:effectLst>
                  <a:outerShdw blurRad="38100" dist="38100" dir="2700000" algn="tl">
                    <a:srgbClr val="000000">
                      <a:alpha val="43137"/>
                    </a:srgbClr>
                  </a:outerShdw>
                </a:effectLst>
              </a:rPr>
              <a:t>How ?</a:t>
            </a:r>
          </a:p>
        </p:txBody>
      </p:sp>
      <p:sp>
        <p:nvSpPr>
          <p:cNvPr id="23" name="Freeform: Shape 22">
            <a:extLst>
              <a:ext uri="{FF2B5EF4-FFF2-40B4-BE49-F238E27FC236}">
                <a16:creationId xmlns:a16="http://schemas.microsoft.com/office/drawing/2014/main" id="{F4B0CBC1-6905-2089-CE88-5EA3A675907A}"/>
              </a:ext>
            </a:extLst>
          </p:cNvPr>
          <p:cNvSpPr/>
          <p:nvPr/>
        </p:nvSpPr>
        <p:spPr>
          <a:xfrm>
            <a:off x="328980" y="1367255"/>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rgbClr val="00B050"/>
                </a:solidFill>
                <a:effectLst>
                  <a:outerShdw blurRad="38100" dist="38100" dir="2700000" algn="tl">
                    <a:srgbClr val="000000">
                      <a:alpha val="43137"/>
                    </a:srgbClr>
                  </a:outerShdw>
                </a:effectLst>
              </a:rPr>
              <a:t>Why ?</a:t>
            </a:r>
          </a:p>
        </p:txBody>
      </p:sp>
      <p:sp>
        <p:nvSpPr>
          <p:cNvPr id="24" name="Freeform: Shape 23">
            <a:extLst>
              <a:ext uri="{FF2B5EF4-FFF2-40B4-BE49-F238E27FC236}">
                <a16:creationId xmlns:a16="http://schemas.microsoft.com/office/drawing/2014/main" id="{A9F13D85-D34E-563A-B530-F85BDA16D6A0}"/>
              </a:ext>
            </a:extLst>
          </p:cNvPr>
          <p:cNvSpPr/>
          <p:nvPr/>
        </p:nvSpPr>
        <p:spPr>
          <a:xfrm>
            <a:off x="4310889" y="2008029"/>
            <a:ext cx="3086099" cy="1959673"/>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reflection blurRad="6350" stA="50000" endA="300" endPos="90000" dist="50800" dir="5400000" sy="-100000" algn="bl" rotWithShape="0"/>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6500" b="1" kern="1200" dirty="0">
                <a:solidFill>
                  <a:schemeClr val="tx1">
                    <a:lumMod val="60000"/>
                    <a:lumOff val="40000"/>
                  </a:schemeClr>
                </a:solidFill>
                <a:effectLst>
                  <a:outerShdw blurRad="38100" dist="38100" dir="2700000" algn="tl">
                    <a:srgbClr val="000000">
                      <a:alpha val="43137"/>
                    </a:srgbClr>
                  </a:outerShdw>
                </a:effectLst>
              </a:rPr>
              <a:t>What ?</a:t>
            </a:r>
          </a:p>
        </p:txBody>
      </p:sp>
      <p:sp>
        <p:nvSpPr>
          <p:cNvPr id="2" name="Slide Number Placeholder 4">
            <a:extLst>
              <a:ext uri="{FF2B5EF4-FFF2-40B4-BE49-F238E27FC236}">
                <a16:creationId xmlns:a16="http://schemas.microsoft.com/office/drawing/2014/main" id="{F1E02175-8A08-0067-E8BB-B5AFB6FEBA6A}"/>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1</a:t>
            </a:fld>
            <a:endParaRPr lang="en-US" dirty="0"/>
          </a:p>
        </p:txBody>
      </p:sp>
      <p:pic>
        <p:nvPicPr>
          <p:cNvPr id="6" name="Picture 5" descr="DE_Horizontal_RGB-01.png">
            <a:extLst>
              <a:ext uri="{FF2B5EF4-FFF2-40B4-BE49-F238E27FC236}">
                <a16:creationId xmlns:a16="http://schemas.microsoft.com/office/drawing/2014/main" id="{9AF617DD-D871-2AFC-7792-BEE77151B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9" name="Group 8">
            <a:extLst>
              <a:ext uri="{FF2B5EF4-FFF2-40B4-BE49-F238E27FC236}">
                <a16:creationId xmlns:a16="http://schemas.microsoft.com/office/drawing/2014/main" id="{96DDA902-C539-3659-4084-C9829AF8FFBF}"/>
              </a:ext>
            </a:extLst>
          </p:cNvPr>
          <p:cNvGrpSpPr/>
          <p:nvPr/>
        </p:nvGrpSpPr>
        <p:grpSpPr>
          <a:xfrm>
            <a:off x="0" y="9236"/>
            <a:ext cx="1802729" cy="923636"/>
            <a:chOff x="0" y="0"/>
            <a:chExt cx="2375341" cy="1236570"/>
          </a:xfrm>
        </p:grpSpPr>
        <p:pic>
          <p:nvPicPr>
            <p:cNvPr id="7" name="Picture 6" descr="A close up of a logo&#10;&#10;Description automatically generated">
              <a:extLst>
                <a:ext uri="{FF2B5EF4-FFF2-40B4-BE49-F238E27FC236}">
                  <a16:creationId xmlns:a16="http://schemas.microsoft.com/office/drawing/2014/main" id="{CF7D8803-80D2-8BAF-34C3-F84BE0565513}"/>
                </a:ext>
              </a:extLst>
            </p:cNvPr>
            <p:cNvPicPr>
              <a:picLocks noChangeAspect="1"/>
            </p:cNvPicPr>
            <p:nvPr/>
          </p:nvPicPr>
          <p:blipFill>
            <a:blip r:embed="rId4"/>
            <a:stretch>
              <a:fillRect/>
            </a:stretch>
          </p:blipFill>
          <p:spPr>
            <a:xfrm>
              <a:off x="0" y="0"/>
              <a:ext cx="1052777" cy="1236570"/>
            </a:xfrm>
            <a:prstGeom prst="rect">
              <a:avLst/>
            </a:prstGeom>
            <a:noFill/>
          </p:spPr>
        </p:pic>
        <p:pic>
          <p:nvPicPr>
            <p:cNvPr id="8" name="Picture 7">
              <a:extLst>
                <a:ext uri="{FF2B5EF4-FFF2-40B4-BE49-F238E27FC236}">
                  <a16:creationId xmlns:a16="http://schemas.microsoft.com/office/drawing/2014/main" id="{21623072-EDA0-435C-6579-2F6E97B6CF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069834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D34A7-F5A0-8544-ED5E-7FDAB458476A}"/>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44E1A67C-26C5-8287-8341-5178BA1B66FC}"/>
              </a:ext>
            </a:extLst>
          </p:cNvPr>
          <p:cNvSpPr txBox="1"/>
          <p:nvPr/>
        </p:nvSpPr>
        <p:spPr>
          <a:xfrm>
            <a:off x="0" y="2080090"/>
            <a:ext cx="12191999" cy="2554545"/>
          </a:xfrm>
          <a:prstGeom prst="rect">
            <a:avLst/>
          </a:prstGeom>
          <a:noFill/>
        </p:spPr>
        <p:txBody>
          <a:bodyPr wrap="square" rtlCol="0">
            <a:spAutoFit/>
          </a:bodyPr>
          <a:lstStyle/>
          <a:p>
            <a:pPr algn="ctr"/>
            <a:r>
              <a:rPr lang="en-US" sz="4400" b="1" dirty="0">
                <a:solidFill>
                  <a:srgbClr val="1C56B4"/>
                </a:solidFill>
              </a:rPr>
              <a:t>LWR Perspective of Industrial Applications of ATF (high burnup, FFRD, time @ temperature)</a:t>
            </a:r>
          </a:p>
          <a:p>
            <a:pPr algn="ctr"/>
            <a:endParaRPr lang="en-US" sz="3600" b="1" dirty="0">
              <a:solidFill>
                <a:srgbClr val="1C56B4"/>
              </a:solidFill>
            </a:endParaRPr>
          </a:p>
          <a:p>
            <a:pPr algn="ctr"/>
            <a:endParaRPr lang="en-US" sz="3600" b="1" dirty="0">
              <a:solidFill>
                <a:srgbClr val="1C56B4"/>
              </a:solidFill>
            </a:endParaRPr>
          </a:p>
        </p:txBody>
      </p:sp>
      <p:sp>
        <p:nvSpPr>
          <p:cNvPr id="6" name="TextBox 5">
            <a:extLst>
              <a:ext uri="{FF2B5EF4-FFF2-40B4-BE49-F238E27FC236}">
                <a16:creationId xmlns:a16="http://schemas.microsoft.com/office/drawing/2014/main" id="{97D7352A-951A-3E9A-5E1E-9FC129EAB606}"/>
              </a:ext>
            </a:extLst>
          </p:cNvPr>
          <p:cNvSpPr txBox="1"/>
          <p:nvPr/>
        </p:nvSpPr>
        <p:spPr>
          <a:xfrm>
            <a:off x="0" y="4400550"/>
            <a:ext cx="12192000" cy="1815882"/>
          </a:xfrm>
          <a:prstGeom prst="rect">
            <a:avLst/>
          </a:prstGeom>
          <a:noFill/>
        </p:spPr>
        <p:txBody>
          <a:bodyPr wrap="square" rtlCol="0">
            <a:spAutoFit/>
          </a:bodyPr>
          <a:lstStyle/>
          <a:p>
            <a:pPr algn="ctr"/>
            <a:r>
              <a:rPr lang="en-US" sz="2800" b="1" dirty="0">
                <a:solidFill>
                  <a:srgbClr val="00B050"/>
                </a:solidFill>
              </a:rPr>
              <a:t>Baris Sarikaya, </a:t>
            </a:r>
            <a:r>
              <a:rPr lang="en-US" sz="2800" dirty="0">
                <a:solidFill>
                  <a:srgbClr val="00B050"/>
                </a:solidFill>
              </a:rPr>
              <a:t>Constellation, BWROG</a:t>
            </a:r>
          </a:p>
          <a:p>
            <a:pPr algn="ctr"/>
            <a:r>
              <a:rPr lang="en-US" sz="2800" b="1" dirty="0">
                <a:solidFill>
                  <a:srgbClr val="00B050"/>
                </a:solidFill>
              </a:rPr>
              <a:t>Brian Mount</a:t>
            </a:r>
            <a:r>
              <a:rPr lang="en-US" sz="2800" dirty="0">
                <a:solidFill>
                  <a:srgbClr val="00B050"/>
                </a:solidFill>
              </a:rPr>
              <a:t>, Dominion Energy, PWROG</a:t>
            </a:r>
          </a:p>
          <a:p>
            <a:pPr algn="ctr"/>
            <a:endParaRPr lang="en-US" sz="1600" dirty="0">
              <a:solidFill>
                <a:schemeClr val="tx1">
                  <a:lumMod val="60000"/>
                  <a:lumOff val="40000"/>
                </a:schemeClr>
              </a:solidFill>
            </a:endParaRPr>
          </a:p>
          <a:p>
            <a:pPr algn="ctr"/>
            <a:r>
              <a:rPr lang="en-US" sz="2000" dirty="0">
                <a:solidFill>
                  <a:schemeClr val="tx1">
                    <a:lumMod val="60000"/>
                    <a:lumOff val="40000"/>
                  </a:schemeClr>
                </a:solidFill>
              </a:rPr>
              <a:t>Vienna</a:t>
            </a:r>
          </a:p>
          <a:p>
            <a:pPr algn="ctr"/>
            <a:r>
              <a:rPr lang="en-US" sz="2000" dirty="0">
                <a:solidFill>
                  <a:schemeClr val="tx1">
                    <a:lumMod val="60000"/>
                    <a:lumOff val="40000"/>
                  </a:schemeClr>
                </a:solidFill>
              </a:rPr>
              <a:t>October 2025</a:t>
            </a:r>
            <a:endParaRPr lang="en-US" sz="1600" dirty="0">
              <a:solidFill>
                <a:schemeClr val="tx1">
                  <a:lumMod val="60000"/>
                  <a:lumOff val="40000"/>
                </a:schemeClr>
              </a:solidFill>
            </a:endParaRPr>
          </a:p>
        </p:txBody>
      </p:sp>
      <p:pic>
        <p:nvPicPr>
          <p:cNvPr id="3" name="Picture 2" descr="A close up of a logo&#10;&#10;Description automatically generated">
            <a:extLst>
              <a:ext uri="{FF2B5EF4-FFF2-40B4-BE49-F238E27FC236}">
                <a16:creationId xmlns:a16="http://schemas.microsoft.com/office/drawing/2014/main" id="{D921E53D-4BFC-FC5C-63DE-870D567C7970}"/>
              </a:ext>
            </a:extLst>
          </p:cNvPr>
          <p:cNvPicPr>
            <a:picLocks noChangeAspect="1"/>
          </p:cNvPicPr>
          <p:nvPr/>
        </p:nvPicPr>
        <p:blipFill>
          <a:blip r:embed="rId3"/>
          <a:stretch>
            <a:fillRect/>
          </a:stretch>
        </p:blipFill>
        <p:spPr>
          <a:xfrm>
            <a:off x="0" y="5523251"/>
            <a:ext cx="1136363" cy="1334749"/>
          </a:xfrm>
          <a:prstGeom prst="rect">
            <a:avLst/>
          </a:prstGeom>
          <a:noFill/>
        </p:spPr>
      </p:pic>
      <p:pic>
        <p:nvPicPr>
          <p:cNvPr id="5" name="Picture 4">
            <a:extLst>
              <a:ext uri="{FF2B5EF4-FFF2-40B4-BE49-F238E27FC236}">
                <a16:creationId xmlns:a16="http://schemas.microsoft.com/office/drawing/2014/main" id="{BB446736-F424-D6B4-1D79-7FA801D5B7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98835" y="5590078"/>
            <a:ext cx="1731673" cy="1201093"/>
          </a:xfrm>
          <a:prstGeom prst="rect">
            <a:avLst/>
          </a:prstGeom>
        </p:spPr>
      </p:pic>
      <p:pic>
        <p:nvPicPr>
          <p:cNvPr id="7" name="Picture 6" descr="DE_Horizontal_RGB-01.png">
            <a:extLst>
              <a:ext uri="{FF2B5EF4-FFF2-40B4-BE49-F238E27FC236}">
                <a16:creationId xmlns:a16="http://schemas.microsoft.com/office/drawing/2014/main" id="{A4039EAB-DB90-E703-5F09-3C093D4B616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78767" y="66829"/>
            <a:ext cx="1907545" cy="879253"/>
          </a:xfrm>
          <a:prstGeom prst="rect">
            <a:avLst/>
          </a:prstGeom>
        </p:spPr>
      </p:pic>
    </p:spTree>
    <p:extLst>
      <p:ext uri="{BB962C8B-B14F-4D97-AF65-F5344CB8AC3E}">
        <p14:creationId xmlns:p14="http://schemas.microsoft.com/office/powerpoint/2010/main" val="52436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accent3"/>
                </a:solidFill>
                <a:effectLst>
                  <a:outerShdw blurRad="38100" dist="38100" dir="2700000" algn="tl">
                    <a:srgbClr val="000000">
                      <a:alpha val="43137"/>
                    </a:srgbClr>
                  </a:outerShdw>
                </a:effectLst>
              </a:rPr>
              <a:t>Why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2</a:t>
            </a:fld>
            <a:endParaRPr lang="en-US"/>
          </a:p>
        </p:txBody>
      </p:sp>
      <p:sp>
        <p:nvSpPr>
          <p:cNvPr id="19" name="Freeform: Shape 18">
            <a:extLst>
              <a:ext uri="{FF2B5EF4-FFF2-40B4-BE49-F238E27FC236}">
                <a16:creationId xmlns:a16="http://schemas.microsoft.com/office/drawing/2014/main" id="{A307A6CF-3536-3F48-A0AB-BADF54841A24}"/>
              </a:ext>
            </a:extLst>
          </p:cNvPr>
          <p:cNvSpPr/>
          <p:nvPr/>
        </p:nvSpPr>
        <p:spPr>
          <a:xfrm>
            <a:off x="648613" y="1503971"/>
            <a:ext cx="22697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92D050">
              <a:alpha val="90000"/>
            </a:srgbClr>
          </a:solidFill>
          <a:effectLst>
            <a:glow rad="101600">
              <a:srgbClr val="92D050">
                <a:alpha val="69000"/>
              </a:srgbClr>
            </a:glow>
            <a:outerShdw blurRad="177800" dist="38100" dir="5400000" sx="111000" sy="111000" algn="t" rotWithShape="0">
              <a:srgbClr val="345B19">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63500" sx="102000" sy="102000" algn="ctr" rotWithShape="0">
                    <a:prstClr val="black">
                      <a:alpha val="40000"/>
                    </a:prstClr>
                  </a:outerShdw>
                </a:effectLst>
              </a:rPr>
              <a:t>Future</a:t>
            </a:r>
          </a:p>
        </p:txBody>
      </p:sp>
      <p:sp>
        <p:nvSpPr>
          <p:cNvPr id="4" name="Freeform: Shape 3">
            <a:extLst>
              <a:ext uri="{FF2B5EF4-FFF2-40B4-BE49-F238E27FC236}">
                <a16:creationId xmlns:a16="http://schemas.microsoft.com/office/drawing/2014/main" id="{711C5267-993E-43AD-BD62-0741972D02EF}"/>
              </a:ext>
            </a:extLst>
          </p:cNvPr>
          <p:cNvSpPr/>
          <p:nvPr/>
        </p:nvSpPr>
        <p:spPr>
          <a:xfrm>
            <a:off x="4775260" y="1503971"/>
            <a:ext cx="2269774"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chemeClr val="accent4">
              <a:lumMod val="40000"/>
              <a:lumOff val="60000"/>
              <a:alpha val="90000"/>
            </a:schemeClr>
          </a:solidFill>
          <a:effectLst>
            <a:glow rad="101600">
              <a:srgbClr val="00B0F0">
                <a:alpha val="69000"/>
              </a:srgbClr>
            </a:glow>
            <a:outerShdw blurRad="50800" dist="38100" dir="5400000" sx="111000" sy="111000" algn="t" rotWithShape="0">
              <a:schemeClr val="accent4">
                <a:lumMod val="75000"/>
                <a:alpha val="40000"/>
              </a:scheme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Advances</a:t>
            </a:r>
          </a:p>
        </p:txBody>
      </p:sp>
      <p:sp>
        <p:nvSpPr>
          <p:cNvPr id="6" name="Freeform: Shape 5">
            <a:extLst>
              <a:ext uri="{FF2B5EF4-FFF2-40B4-BE49-F238E27FC236}">
                <a16:creationId xmlns:a16="http://schemas.microsoft.com/office/drawing/2014/main" id="{D0C362E1-6B18-B89A-4607-9AEDAFD45C97}"/>
              </a:ext>
            </a:extLst>
          </p:cNvPr>
          <p:cNvSpPr/>
          <p:nvPr/>
        </p:nvSpPr>
        <p:spPr>
          <a:xfrm>
            <a:off x="9050482" y="1503971"/>
            <a:ext cx="24314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FF6969">
              <a:alpha val="89804"/>
            </a:srgbClr>
          </a:solidFill>
          <a:effectLst>
            <a:glow rad="101600">
              <a:srgbClr val="FF0000">
                <a:alpha val="69804"/>
              </a:srgbClr>
            </a:glow>
            <a:outerShdw blurRad="50800" dist="38100" dir="5400000" sx="111000" sy="111000" algn="t" rotWithShape="0">
              <a:srgbClr val="7E0000">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Challenges</a:t>
            </a:r>
          </a:p>
        </p:txBody>
      </p:sp>
      <p:sp>
        <p:nvSpPr>
          <p:cNvPr id="9" name="TextBox 8">
            <a:extLst>
              <a:ext uri="{FF2B5EF4-FFF2-40B4-BE49-F238E27FC236}">
                <a16:creationId xmlns:a16="http://schemas.microsoft.com/office/drawing/2014/main" id="{0A4FC2EE-733D-D036-80B8-83B0E930815D}"/>
              </a:ext>
            </a:extLst>
          </p:cNvPr>
          <p:cNvSpPr txBox="1"/>
          <p:nvPr/>
        </p:nvSpPr>
        <p:spPr>
          <a:xfrm>
            <a:off x="495251" y="3901183"/>
            <a:ext cx="2576496" cy="2000548"/>
          </a:xfrm>
          <a:prstGeom prst="rect">
            <a:avLst/>
          </a:prstGeom>
          <a:solidFill>
            <a:schemeClr val="accent3">
              <a:lumMod val="20000"/>
              <a:lumOff val="80000"/>
            </a:schemeClr>
          </a:solidFill>
          <a:ln>
            <a:solidFill>
              <a:srgbClr val="416529"/>
            </a:solidFill>
          </a:ln>
        </p:spPr>
        <p:txBody>
          <a:bodyPr wrap="square" rtlCol="0">
            <a:spAutoFit/>
          </a:bodyPr>
          <a:lstStyle/>
          <a:p>
            <a:r>
              <a:rPr lang="en-US" sz="2800" dirty="0">
                <a:solidFill>
                  <a:srgbClr val="000000"/>
                </a:solidFill>
                <a:effectLst/>
                <a:latin typeface="Calibri" panose="020F0502020204030204" pitchFamily="34" charset="0"/>
                <a:ea typeface="Aptos" panose="020B0004020202020204" pitchFamily="34" charset="0"/>
              </a:rPr>
              <a:t>More Nuclear</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safe, </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reliable, </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clean/green,</a:t>
            </a:r>
            <a:endParaRPr lang="en-US" sz="2400" dirty="0">
              <a:solidFill>
                <a:srgbClr val="000000"/>
              </a:solidFill>
              <a:effectLst/>
              <a:latin typeface="Calibri" panose="020F0502020204030204" pitchFamily="34" charset="0"/>
              <a:ea typeface="Aptos" panose="020B0004020202020204" pitchFamily="34" charset="0"/>
            </a:endParaRP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economic </a:t>
            </a:r>
          </a:p>
        </p:txBody>
      </p:sp>
      <p:sp>
        <p:nvSpPr>
          <p:cNvPr id="10" name="TextBox 9">
            <a:extLst>
              <a:ext uri="{FF2B5EF4-FFF2-40B4-BE49-F238E27FC236}">
                <a16:creationId xmlns:a16="http://schemas.microsoft.com/office/drawing/2014/main" id="{C69FD98A-53ED-462E-7935-7B1D8752B1F0}"/>
              </a:ext>
            </a:extLst>
          </p:cNvPr>
          <p:cNvSpPr txBox="1"/>
          <p:nvPr/>
        </p:nvSpPr>
        <p:spPr>
          <a:xfrm>
            <a:off x="4562697" y="3131741"/>
            <a:ext cx="2694900" cy="3539430"/>
          </a:xfrm>
          <a:prstGeom prst="rect">
            <a:avLst/>
          </a:prstGeom>
          <a:solidFill>
            <a:schemeClr val="accent4">
              <a:lumMod val="20000"/>
              <a:lumOff val="80000"/>
            </a:schemeClr>
          </a:solidFill>
          <a:ln>
            <a:solidFill>
              <a:srgbClr val="416529"/>
            </a:solidFill>
          </a:ln>
        </p:spPr>
        <p:txBody>
          <a:bodyPr wrap="square" rtlCol="0">
            <a:spAutoFit/>
          </a:bodyPr>
          <a:lstStyle/>
          <a:p>
            <a:r>
              <a:rPr lang="en-US" sz="2800" dirty="0">
                <a:solidFill>
                  <a:srgbClr val="000000"/>
                </a:solidFill>
                <a:latin typeface="Calibri" panose="020F0502020204030204" pitchFamily="34" charset="0"/>
                <a:ea typeface="Aptos" panose="020B0004020202020204" pitchFamily="34" charset="0"/>
              </a:rPr>
              <a:t>Capacity Factor, Safety, Reliability, </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modeling</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simulation</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methodology</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tools</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operating experience</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innovation</a:t>
            </a:r>
            <a:endParaRPr lang="en-US" sz="2400" dirty="0">
              <a:solidFill>
                <a:srgbClr val="000000"/>
              </a:solidFill>
              <a:effectLst/>
              <a:latin typeface="Calibri" panose="020F0502020204030204" pitchFamily="34" charset="0"/>
              <a:ea typeface="Aptos" panose="020B0004020202020204" pitchFamily="34" charset="0"/>
            </a:endParaRPr>
          </a:p>
        </p:txBody>
      </p:sp>
      <p:sp>
        <p:nvSpPr>
          <p:cNvPr id="11" name="TextBox 10">
            <a:extLst>
              <a:ext uri="{FF2B5EF4-FFF2-40B4-BE49-F238E27FC236}">
                <a16:creationId xmlns:a16="http://schemas.microsoft.com/office/drawing/2014/main" id="{7311FE1E-80DE-F74A-B316-7DA4E2A06882}"/>
              </a:ext>
            </a:extLst>
          </p:cNvPr>
          <p:cNvSpPr txBox="1"/>
          <p:nvPr/>
        </p:nvSpPr>
        <p:spPr>
          <a:xfrm>
            <a:off x="8918768" y="3639572"/>
            <a:ext cx="2694900" cy="1261884"/>
          </a:xfrm>
          <a:prstGeom prst="rect">
            <a:avLst/>
          </a:prstGeom>
          <a:solidFill>
            <a:srgbClr val="FFB3B3"/>
          </a:solidFill>
          <a:ln>
            <a:solidFill>
              <a:srgbClr val="416529"/>
            </a:solidFill>
          </a:ln>
        </p:spPr>
        <p:txBody>
          <a:bodyPr wrap="square" rtlCol="0">
            <a:spAutoFit/>
          </a:bodyPr>
          <a:lstStyle/>
          <a:p>
            <a:r>
              <a:rPr lang="en-US" sz="2800" dirty="0">
                <a:solidFill>
                  <a:srgbClr val="000000"/>
                </a:solidFill>
                <a:latin typeface="Calibri" panose="020F0502020204030204" pitchFamily="34" charset="0"/>
                <a:ea typeface="Aptos" panose="020B0004020202020204" pitchFamily="34" charset="0"/>
              </a:rPr>
              <a:t>Challenges</a:t>
            </a:r>
          </a:p>
          <a:p>
            <a:pPr marL="342900" indent="-342900">
              <a:buFont typeface="Arial" panose="020B0604020202020204" pitchFamily="34" charset="0"/>
              <a:buChar char="•"/>
            </a:pPr>
            <a:r>
              <a:rPr lang="en-US" sz="2400" dirty="0">
                <a:solidFill>
                  <a:srgbClr val="000000"/>
                </a:solidFill>
                <a:latin typeface="Calibri" panose="020F0502020204030204" pitchFamily="34" charset="0"/>
                <a:ea typeface="Aptos" panose="020B0004020202020204" pitchFamily="34" charset="0"/>
              </a:rPr>
              <a:t>Technical</a:t>
            </a:r>
          </a:p>
          <a:p>
            <a:pPr marL="342900" indent="-342900">
              <a:buFont typeface="Arial" panose="020B0604020202020204" pitchFamily="34" charset="0"/>
              <a:buChar char="•"/>
            </a:pPr>
            <a:r>
              <a:rPr lang="en-US" sz="2400" dirty="0">
                <a:solidFill>
                  <a:srgbClr val="000000"/>
                </a:solidFill>
                <a:effectLst/>
                <a:latin typeface="Calibri" panose="020F0502020204030204" pitchFamily="34" charset="0"/>
                <a:ea typeface="Aptos" panose="020B0004020202020204" pitchFamily="34" charset="0"/>
              </a:rPr>
              <a:t>Regulatory</a:t>
            </a:r>
          </a:p>
        </p:txBody>
      </p:sp>
      <p:sp>
        <p:nvSpPr>
          <p:cNvPr id="2" name="Slide Number Placeholder 4">
            <a:extLst>
              <a:ext uri="{FF2B5EF4-FFF2-40B4-BE49-F238E27FC236}">
                <a16:creationId xmlns:a16="http://schemas.microsoft.com/office/drawing/2014/main" id="{140934FF-4AC1-F63E-654C-34FD484E44A7}"/>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2</a:t>
            </a:fld>
            <a:endParaRPr lang="en-US" dirty="0"/>
          </a:p>
        </p:txBody>
      </p:sp>
      <p:pic>
        <p:nvPicPr>
          <p:cNvPr id="7" name="Picture 6" descr="DE_Horizontal_RGB-01.png">
            <a:extLst>
              <a:ext uri="{FF2B5EF4-FFF2-40B4-BE49-F238E27FC236}">
                <a16:creationId xmlns:a16="http://schemas.microsoft.com/office/drawing/2014/main" id="{1A926630-AA11-406A-2E42-FF5EF29482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4" name="Group 13">
            <a:extLst>
              <a:ext uri="{FF2B5EF4-FFF2-40B4-BE49-F238E27FC236}">
                <a16:creationId xmlns:a16="http://schemas.microsoft.com/office/drawing/2014/main" id="{0B024740-953C-F814-1764-0961A28ECE53}"/>
              </a:ext>
            </a:extLst>
          </p:cNvPr>
          <p:cNvGrpSpPr/>
          <p:nvPr/>
        </p:nvGrpSpPr>
        <p:grpSpPr>
          <a:xfrm>
            <a:off x="0" y="9236"/>
            <a:ext cx="1802729" cy="923636"/>
            <a:chOff x="0" y="0"/>
            <a:chExt cx="2375341" cy="1236570"/>
          </a:xfrm>
        </p:grpSpPr>
        <p:pic>
          <p:nvPicPr>
            <p:cNvPr id="15" name="Picture 14" descr="A close up of a logo&#10;&#10;Description automatically generated">
              <a:extLst>
                <a:ext uri="{FF2B5EF4-FFF2-40B4-BE49-F238E27FC236}">
                  <a16:creationId xmlns:a16="http://schemas.microsoft.com/office/drawing/2014/main" id="{BF16F155-FF0A-9585-8C01-396DBA5D0921}"/>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6" name="Picture 15">
              <a:extLst>
                <a:ext uri="{FF2B5EF4-FFF2-40B4-BE49-F238E27FC236}">
                  <a16:creationId xmlns:a16="http://schemas.microsoft.com/office/drawing/2014/main" id="{8A1B3DA9-BD24-17F8-94AE-EE70132BF8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7198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1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1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Connector: Elbow 34">
            <a:extLst>
              <a:ext uri="{FF2B5EF4-FFF2-40B4-BE49-F238E27FC236}">
                <a16:creationId xmlns:a16="http://schemas.microsoft.com/office/drawing/2014/main" id="{CF87C2A7-1951-B7DC-1B35-4BE3363C2377}"/>
              </a:ext>
            </a:extLst>
          </p:cNvPr>
          <p:cNvCxnSpPr>
            <a:cxnSpLocks/>
          </p:cNvCxnSpPr>
          <p:nvPr/>
        </p:nvCxnSpPr>
        <p:spPr>
          <a:xfrm rot="10800000" flipV="1">
            <a:off x="8034473" y="2724051"/>
            <a:ext cx="2155886" cy="2006687"/>
          </a:xfrm>
          <a:prstGeom prst="bentConnector3">
            <a:avLst>
              <a:gd name="adj1" fmla="val -2249"/>
            </a:avLst>
          </a:prstGeom>
          <a:ln w="44450" cmpd="thickThin">
            <a:solidFill>
              <a:srgbClr val="FF000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vert="horz" lIns="0" tIns="0" rIns="0" bIns="0" rtlCol="0" anchor="ctr" anchorCtr="0">
            <a:normAutofit/>
          </a:bodyPr>
          <a:lstStyle/>
          <a:p>
            <a:r>
              <a:rPr lang="en-US" sz="3200" b="1" i="0" kern="1200" dirty="0">
                <a:solidFill>
                  <a:schemeClr val="accent3"/>
                </a:solidFill>
                <a:effectLst>
                  <a:outerShdw blurRad="38100" dist="38100" dir="2700000" algn="tl">
                    <a:srgbClr val="000000">
                      <a:alpha val="43137"/>
                    </a:srgbClr>
                  </a:outerShdw>
                </a:effectLst>
              </a:rPr>
              <a:t>Why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3</a:t>
            </a:fld>
            <a:endParaRPr lang="en-US"/>
          </a:p>
        </p:txBody>
      </p:sp>
      <p:sp>
        <p:nvSpPr>
          <p:cNvPr id="2" name="Freeform: Shape 1">
            <a:extLst>
              <a:ext uri="{FF2B5EF4-FFF2-40B4-BE49-F238E27FC236}">
                <a16:creationId xmlns:a16="http://schemas.microsoft.com/office/drawing/2014/main" id="{34873FD8-FB23-4E9A-FE62-BC29988A5007}"/>
              </a:ext>
            </a:extLst>
          </p:cNvPr>
          <p:cNvSpPr/>
          <p:nvPr/>
        </p:nvSpPr>
        <p:spPr>
          <a:xfrm>
            <a:off x="4261475" y="4133948"/>
            <a:ext cx="3703081" cy="1193576"/>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0000FF">
              <a:alpha val="89804"/>
            </a:srgbClr>
          </a:solidFill>
          <a:effectLst>
            <a:glow rad="101600">
              <a:schemeClr val="accent4">
                <a:lumMod val="60000"/>
                <a:lumOff val="40000"/>
                <a:alpha val="70000"/>
              </a:schemeClr>
            </a:glow>
            <a:outerShdw blurRad="63500" sx="111000" sy="111000" algn="ctr" rotWithShape="0">
              <a:srgbClr val="0D264F">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4000" b="1" kern="1200" dirty="0">
                <a:solidFill>
                  <a:schemeClr val="bg1"/>
                </a:solidFill>
                <a:effectLst>
                  <a:outerShdw blurRad="38100" dist="38100" dir="2700000" algn="tl">
                    <a:srgbClr val="000000">
                      <a:alpha val="43137"/>
                    </a:srgbClr>
                  </a:outerShdw>
                </a:effectLst>
              </a:rPr>
              <a:t>Opportunities</a:t>
            </a:r>
          </a:p>
        </p:txBody>
      </p:sp>
      <p:cxnSp>
        <p:nvCxnSpPr>
          <p:cNvPr id="8" name="Connector: Elbow 7">
            <a:extLst>
              <a:ext uri="{FF2B5EF4-FFF2-40B4-BE49-F238E27FC236}">
                <a16:creationId xmlns:a16="http://schemas.microsoft.com/office/drawing/2014/main" id="{25396C28-0374-CFE6-F97F-73B03EB7BE6E}"/>
              </a:ext>
            </a:extLst>
          </p:cNvPr>
          <p:cNvCxnSpPr>
            <a:cxnSpLocks/>
          </p:cNvCxnSpPr>
          <p:nvPr/>
        </p:nvCxnSpPr>
        <p:spPr>
          <a:xfrm>
            <a:off x="1643270" y="2724051"/>
            <a:ext cx="2438400" cy="1967219"/>
          </a:xfrm>
          <a:prstGeom prst="bentConnector3">
            <a:avLst>
              <a:gd name="adj1" fmla="val 2717"/>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ACC7FB8E-E18E-002E-F727-086C64146170}"/>
              </a:ext>
            </a:extLst>
          </p:cNvPr>
          <p:cNvCxnSpPr>
            <a:cxnSpLocks/>
          </p:cNvCxnSpPr>
          <p:nvPr/>
        </p:nvCxnSpPr>
        <p:spPr>
          <a:xfrm rot="16200000" flipH="1">
            <a:off x="5281363" y="3207389"/>
            <a:ext cx="1314988" cy="348316"/>
          </a:xfrm>
          <a:prstGeom prst="bentConnector3">
            <a:avLst>
              <a:gd name="adj1" fmla="val 50000"/>
            </a:avLst>
          </a:prstGeom>
          <a:ln w="44450" cmpd="thickThin">
            <a:solidFill>
              <a:schemeClr val="accent4">
                <a:lumMod val="60000"/>
                <a:lumOff val="4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1" name="Connector: Elbow 40">
            <a:extLst>
              <a:ext uri="{FF2B5EF4-FFF2-40B4-BE49-F238E27FC236}">
                <a16:creationId xmlns:a16="http://schemas.microsoft.com/office/drawing/2014/main" id="{67E89213-C6F8-AB06-5DDE-CCB08301F85E}"/>
              </a:ext>
            </a:extLst>
          </p:cNvPr>
          <p:cNvCxnSpPr>
            <a:cxnSpLocks/>
          </p:cNvCxnSpPr>
          <p:nvPr/>
        </p:nvCxnSpPr>
        <p:spPr>
          <a:xfrm flipV="1">
            <a:off x="8034473" y="2820666"/>
            <a:ext cx="2656973" cy="2112051"/>
          </a:xfrm>
          <a:prstGeom prst="bentConnector3">
            <a:avLst>
              <a:gd name="adj1" fmla="val 100233"/>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7" name="Freeform: Shape 6">
            <a:extLst>
              <a:ext uri="{FF2B5EF4-FFF2-40B4-BE49-F238E27FC236}">
                <a16:creationId xmlns:a16="http://schemas.microsoft.com/office/drawing/2014/main" id="{18B0DAA2-A3B8-1416-9C83-58C47876789B}"/>
              </a:ext>
            </a:extLst>
          </p:cNvPr>
          <p:cNvSpPr/>
          <p:nvPr/>
        </p:nvSpPr>
        <p:spPr>
          <a:xfrm>
            <a:off x="648613" y="1503971"/>
            <a:ext cx="22697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92D050">
              <a:alpha val="90000"/>
            </a:srgbClr>
          </a:solidFill>
          <a:effectLst>
            <a:glow rad="101600">
              <a:srgbClr val="92D050">
                <a:alpha val="69000"/>
              </a:srgbClr>
            </a:glow>
            <a:outerShdw blurRad="177800" dist="38100" dir="5400000" sx="111000" sy="111000" algn="t" rotWithShape="0">
              <a:srgbClr val="345B19">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63500" sx="102000" sy="102000" algn="ctr" rotWithShape="0">
                    <a:prstClr val="black">
                      <a:alpha val="40000"/>
                    </a:prstClr>
                  </a:outerShdw>
                </a:effectLst>
              </a:rPr>
              <a:t>Future</a:t>
            </a:r>
          </a:p>
        </p:txBody>
      </p:sp>
      <p:sp>
        <p:nvSpPr>
          <p:cNvPr id="9" name="Freeform: Shape 8">
            <a:extLst>
              <a:ext uri="{FF2B5EF4-FFF2-40B4-BE49-F238E27FC236}">
                <a16:creationId xmlns:a16="http://schemas.microsoft.com/office/drawing/2014/main" id="{A338A192-8EC5-A9A7-6611-15D162D0EFB8}"/>
              </a:ext>
            </a:extLst>
          </p:cNvPr>
          <p:cNvSpPr/>
          <p:nvPr/>
        </p:nvSpPr>
        <p:spPr>
          <a:xfrm>
            <a:off x="4775260" y="1503971"/>
            <a:ext cx="2269774"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chemeClr val="accent4">
              <a:lumMod val="40000"/>
              <a:lumOff val="60000"/>
              <a:alpha val="90000"/>
            </a:schemeClr>
          </a:solidFill>
          <a:effectLst>
            <a:glow rad="101600">
              <a:srgbClr val="00B0F0">
                <a:alpha val="69000"/>
              </a:srgbClr>
            </a:glow>
            <a:outerShdw blurRad="50800" dist="38100" dir="5400000" sx="111000" sy="111000" algn="t" rotWithShape="0">
              <a:schemeClr val="accent4">
                <a:lumMod val="75000"/>
                <a:alpha val="40000"/>
              </a:scheme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Advances</a:t>
            </a:r>
          </a:p>
        </p:txBody>
      </p:sp>
      <p:sp>
        <p:nvSpPr>
          <p:cNvPr id="10" name="Freeform: Shape 9">
            <a:extLst>
              <a:ext uri="{FF2B5EF4-FFF2-40B4-BE49-F238E27FC236}">
                <a16:creationId xmlns:a16="http://schemas.microsoft.com/office/drawing/2014/main" id="{CF9220A7-18AC-8BB1-F2AE-46C93EB8EDBF}"/>
              </a:ext>
            </a:extLst>
          </p:cNvPr>
          <p:cNvSpPr/>
          <p:nvPr/>
        </p:nvSpPr>
        <p:spPr>
          <a:xfrm>
            <a:off x="9050482" y="1503971"/>
            <a:ext cx="2431473" cy="1220082"/>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solidFill>
            <a:srgbClr val="FF6969">
              <a:alpha val="89804"/>
            </a:srgbClr>
          </a:solidFill>
          <a:effectLst>
            <a:glow rad="101600">
              <a:srgbClr val="FF0000">
                <a:alpha val="69804"/>
              </a:srgbClr>
            </a:glow>
            <a:outerShdw blurRad="50800" dist="38100" dir="5400000" sx="111000" sy="111000" algn="t" rotWithShape="0">
              <a:srgbClr val="7E0000">
                <a:alpha val="40000"/>
              </a:srgbClr>
            </a:outerShdw>
          </a:effectLst>
          <a:scene3d>
            <a:camera prst="orthographicFront"/>
            <a:lightRig rig="morning" dir="t">
              <a:rot lat="0" lon="0" rev="0"/>
            </a:lightRig>
          </a:scene3d>
          <a:sp3d extrusionH="546100" contourW="12700" prstMaterial="matte">
            <a:bevelT h="139700" prst="angle"/>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3200" b="1" kern="1200" dirty="0">
                <a:solidFill>
                  <a:srgbClr val="000000"/>
                </a:solidFill>
                <a:effectLst>
                  <a:outerShdw blurRad="38100" dist="38100" dir="2700000" algn="tl">
                    <a:srgbClr val="000000">
                      <a:alpha val="43137"/>
                    </a:srgbClr>
                  </a:outerShdw>
                </a:effectLst>
              </a:rPr>
              <a:t>Challenges</a:t>
            </a:r>
          </a:p>
        </p:txBody>
      </p:sp>
      <p:sp>
        <p:nvSpPr>
          <p:cNvPr id="4" name="Slide Number Placeholder 4">
            <a:extLst>
              <a:ext uri="{FF2B5EF4-FFF2-40B4-BE49-F238E27FC236}">
                <a16:creationId xmlns:a16="http://schemas.microsoft.com/office/drawing/2014/main" id="{054E62C9-2489-DFE0-34CE-4A5EF2970ACE}"/>
              </a:ext>
            </a:extLst>
          </p:cNvPr>
          <p:cNvSpPr txBox="1">
            <a:spLocks/>
          </p:cNvSpPr>
          <p:nvPr/>
        </p:nvSpPr>
        <p:spPr>
          <a:xfrm>
            <a:off x="185261" y="6424657"/>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3</a:t>
            </a:fld>
            <a:endParaRPr lang="en-US" dirty="0"/>
          </a:p>
        </p:txBody>
      </p:sp>
      <p:pic>
        <p:nvPicPr>
          <p:cNvPr id="6" name="Picture 5" descr="DE_Horizontal_RGB-01.png">
            <a:extLst>
              <a:ext uri="{FF2B5EF4-FFF2-40B4-BE49-F238E27FC236}">
                <a16:creationId xmlns:a16="http://schemas.microsoft.com/office/drawing/2014/main" id="{23BD4846-376C-DF1E-F468-1BDD287803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5" name="Group 14">
            <a:extLst>
              <a:ext uri="{FF2B5EF4-FFF2-40B4-BE49-F238E27FC236}">
                <a16:creationId xmlns:a16="http://schemas.microsoft.com/office/drawing/2014/main" id="{F566027E-352B-7579-D682-6AC138422E90}"/>
              </a:ext>
            </a:extLst>
          </p:cNvPr>
          <p:cNvGrpSpPr/>
          <p:nvPr/>
        </p:nvGrpSpPr>
        <p:grpSpPr>
          <a:xfrm>
            <a:off x="0" y="9236"/>
            <a:ext cx="1802729" cy="923636"/>
            <a:chOff x="0" y="0"/>
            <a:chExt cx="2375341" cy="1236570"/>
          </a:xfrm>
        </p:grpSpPr>
        <p:pic>
          <p:nvPicPr>
            <p:cNvPr id="16" name="Picture 15" descr="A close up of a logo&#10;&#10;Description automatically generated">
              <a:extLst>
                <a:ext uri="{FF2B5EF4-FFF2-40B4-BE49-F238E27FC236}">
                  <a16:creationId xmlns:a16="http://schemas.microsoft.com/office/drawing/2014/main" id="{AC8DC173-0005-CE3B-1EC8-BCA289DAE67D}"/>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7" name="Picture 16">
              <a:extLst>
                <a:ext uri="{FF2B5EF4-FFF2-40B4-BE49-F238E27FC236}">
                  <a16:creationId xmlns:a16="http://schemas.microsoft.com/office/drawing/2014/main" id="{C69D6B73-9B43-C586-6AF5-24C93C4205C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10369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500"/>
                                        <p:tgtEl>
                                          <p:spTgt spid="13"/>
                                        </p:tgtEl>
                                      </p:cBhvr>
                                    </p:animEffect>
                                  </p:childTnLst>
                                </p:cTn>
                              </p:par>
                              <p:par>
                                <p:cTn id="11" presetID="22" presetClass="entr" presetSubtype="2"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wipe(right)">
                                      <p:cBhvr>
                                        <p:cTn id="13" dur="500"/>
                                        <p:tgtEl>
                                          <p:spTgt spid="35"/>
                                        </p:tgtEl>
                                      </p:cBhvr>
                                    </p:animEffect>
                                  </p:childTnLst>
                                </p:cTn>
                              </p:par>
                            </p:childTnLst>
                          </p:cTn>
                        </p:par>
                        <p:par>
                          <p:cTn id="14" fill="hold">
                            <p:stCondLst>
                              <p:cond delay="500"/>
                            </p:stCondLst>
                            <p:childTnLst>
                              <p:par>
                                <p:cTn id="15" presetID="6" presetClass="entr" presetSubtype="16"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wipe(right)">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A95339FE-DCB8-472F-7439-63ACE1135AB5}"/>
              </a:ext>
            </a:extLst>
          </p:cNvPr>
          <p:cNvSpPr/>
          <p:nvPr/>
        </p:nvSpPr>
        <p:spPr>
          <a:xfrm>
            <a:off x="-241160" y="771780"/>
            <a:ext cx="12433160" cy="5548633"/>
          </a:xfrm>
          <a:prstGeom prst="rect">
            <a:avLst/>
          </a:prstGeom>
          <a:solidFill>
            <a:schemeClr val="tx2">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cxnSp>
        <p:nvCxnSpPr>
          <p:cNvPr id="30" name="Connector: Elbow 29">
            <a:extLst>
              <a:ext uri="{FF2B5EF4-FFF2-40B4-BE49-F238E27FC236}">
                <a16:creationId xmlns:a16="http://schemas.microsoft.com/office/drawing/2014/main" id="{8E60371B-2E42-EDAC-8B15-A13401D45B43}"/>
              </a:ext>
            </a:extLst>
          </p:cNvPr>
          <p:cNvCxnSpPr>
            <a:cxnSpLocks/>
          </p:cNvCxnSpPr>
          <p:nvPr/>
        </p:nvCxnSpPr>
        <p:spPr>
          <a:xfrm>
            <a:off x="2080606" y="4422999"/>
            <a:ext cx="2729802" cy="1013222"/>
          </a:xfrm>
          <a:prstGeom prst="bentConnector3">
            <a:avLst>
              <a:gd name="adj1" fmla="val 2425"/>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97906" y="101365"/>
            <a:ext cx="8309810" cy="548640"/>
          </a:xfrm>
        </p:spPr>
        <p:txBody>
          <a:bodyPr anchor="ctr">
            <a:normAutofit/>
          </a:bodyPr>
          <a:lstStyle/>
          <a:p>
            <a:r>
              <a:rPr lang="en-US" sz="3200" dirty="0"/>
              <a:t>What ?</a:t>
            </a:r>
          </a:p>
        </p:txBody>
      </p:sp>
      <p:sp>
        <p:nvSpPr>
          <p:cNvPr id="5" name="Slide Number Placeholder 4" hidden="1">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pPr>
              <a:spcAft>
                <a:spcPts val="600"/>
              </a:spcAft>
            </a:pPr>
            <a:fld id="{2ED86176-D6A4-43D8-BE13-F18245AD9D39}" type="slidenum">
              <a:rPr lang="en-US" smtClean="0"/>
              <a:pPr>
                <a:spcAft>
                  <a:spcPts val="600"/>
                </a:spcAft>
              </a:pPr>
              <a:t>4</a:t>
            </a:fld>
            <a:endParaRPr lang="en-US"/>
          </a:p>
        </p:txBody>
      </p:sp>
      <p:sp>
        <p:nvSpPr>
          <p:cNvPr id="20" name="Rectangle: Rounded Corners 19">
            <a:extLst>
              <a:ext uri="{FF2B5EF4-FFF2-40B4-BE49-F238E27FC236}">
                <a16:creationId xmlns:a16="http://schemas.microsoft.com/office/drawing/2014/main" id="{F84DA558-58C2-D015-654D-E5910284B100}"/>
              </a:ext>
            </a:extLst>
          </p:cNvPr>
          <p:cNvSpPr/>
          <p:nvPr/>
        </p:nvSpPr>
        <p:spPr>
          <a:xfrm>
            <a:off x="4049924" y="1053223"/>
            <a:ext cx="2803857" cy="1371771"/>
          </a:xfrm>
          <a:prstGeom prst="roundRect">
            <a:avLst>
              <a:gd name="adj" fmla="val 10000"/>
            </a:avLst>
          </a:prstGeom>
          <a:solidFill>
            <a:srgbClr val="0000FF"/>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2" name="Rectangle: Rounded Corners 21">
            <a:extLst>
              <a:ext uri="{FF2B5EF4-FFF2-40B4-BE49-F238E27FC236}">
                <a16:creationId xmlns:a16="http://schemas.microsoft.com/office/drawing/2014/main" id="{46EEA8CF-2F69-3433-9399-E7B0F5105D26}"/>
              </a:ext>
            </a:extLst>
          </p:cNvPr>
          <p:cNvSpPr/>
          <p:nvPr/>
        </p:nvSpPr>
        <p:spPr>
          <a:xfrm>
            <a:off x="545622" y="2823200"/>
            <a:ext cx="2160270" cy="1371771"/>
          </a:xfrm>
          <a:prstGeom prst="roundRect">
            <a:avLst>
              <a:gd name="adj" fmla="val 10000"/>
            </a:avLst>
          </a:prstGeom>
          <a:solidFill>
            <a:schemeClr val="tx1">
              <a:lumMod val="40000"/>
              <a:lumOff val="6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3" name="Freeform: Shape 22">
            <a:extLst>
              <a:ext uri="{FF2B5EF4-FFF2-40B4-BE49-F238E27FC236}">
                <a16:creationId xmlns:a16="http://schemas.microsoft.com/office/drawing/2014/main" id="{02D63911-0E70-E722-9BB9-BBEDEBEF7623}"/>
              </a:ext>
            </a:extLst>
          </p:cNvPr>
          <p:cNvSpPr/>
          <p:nvPr/>
        </p:nvSpPr>
        <p:spPr>
          <a:xfrm>
            <a:off x="785652" y="3051228"/>
            <a:ext cx="2160270"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1"/>
                </a:solidFill>
              </a:rPr>
              <a:t>Power Uprates</a:t>
            </a:r>
          </a:p>
        </p:txBody>
      </p:sp>
      <p:sp>
        <p:nvSpPr>
          <p:cNvPr id="24" name="Rectangle: Rounded Corners 23">
            <a:extLst>
              <a:ext uri="{FF2B5EF4-FFF2-40B4-BE49-F238E27FC236}">
                <a16:creationId xmlns:a16="http://schemas.microsoft.com/office/drawing/2014/main" id="{FC7EC657-3456-7A0D-DB9F-13AA0126FACD}"/>
              </a:ext>
            </a:extLst>
          </p:cNvPr>
          <p:cNvSpPr/>
          <p:nvPr/>
        </p:nvSpPr>
        <p:spPr>
          <a:xfrm>
            <a:off x="9007407" y="2891025"/>
            <a:ext cx="2160270" cy="1371771"/>
          </a:xfrm>
          <a:prstGeom prst="roundRect">
            <a:avLst>
              <a:gd name="adj" fmla="val 10000"/>
            </a:avLst>
          </a:prstGeom>
          <a:solidFill>
            <a:schemeClr val="accent4">
              <a:lumMod val="60000"/>
              <a:lumOff val="40000"/>
            </a:schemeClr>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5" name="Freeform: Shape 24">
            <a:extLst>
              <a:ext uri="{FF2B5EF4-FFF2-40B4-BE49-F238E27FC236}">
                <a16:creationId xmlns:a16="http://schemas.microsoft.com/office/drawing/2014/main" id="{2701ED46-6375-D554-382C-305C3D2FBAEA}"/>
              </a:ext>
            </a:extLst>
          </p:cNvPr>
          <p:cNvSpPr/>
          <p:nvPr/>
        </p:nvSpPr>
        <p:spPr>
          <a:xfrm>
            <a:off x="9247437" y="3119054"/>
            <a:ext cx="2160270"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accent4">
                    <a:lumMod val="50000"/>
                  </a:schemeClr>
                </a:solidFill>
              </a:rPr>
              <a:t>Cycle Extension  </a:t>
            </a:r>
          </a:p>
        </p:txBody>
      </p:sp>
      <p:sp>
        <p:nvSpPr>
          <p:cNvPr id="26" name="Rectangle: Rounded Corners 25">
            <a:extLst>
              <a:ext uri="{FF2B5EF4-FFF2-40B4-BE49-F238E27FC236}">
                <a16:creationId xmlns:a16="http://schemas.microsoft.com/office/drawing/2014/main" id="{FE7982BB-9DDD-61F5-BC43-ADCCCD5B2205}"/>
              </a:ext>
            </a:extLst>
          </p:cNvPr>
          <p:cNvSpPr/>
          <p:nvPr/>
        </p:nvSpPr>
        <p:spPr>
          <a:xfrm>
            <a:off x="4835477" y="4486421"/>
            <a:ext cx="2160270" cy="1371771"/>
          </a:xfrm>
          <a:prstGeom prst="roundRect">
            <a:avLst>
              <a:gd name="adj" fmla="val 10000"/>
            </a:avLst>
          </a:prstGeom>
          <a:solidFill>
            <a:srgbClr val="92D050"/>
          </a:soli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a:lstStyle/>
          <a:p>
            <a:endParaRPr lang="en-US"/>
          </a:p>
        </p:txBody>
      </p:sp>
      <p:sp>
        <p:nvSpPr>
          <p:cNvPr id="27" name="Freeform: Shape 26">
            <a:extLst>
              <a:ext uri="{FF2B5EF4-FFF2-40B4-BE49-F238E27FC236}">
                <a16:creationId xmlns:a16="http://schemas.microsoft.com/office/drawing/2014/main" id="{7D2D74D9-DB5F-D52B-CF99-57459E39DB94}"/>
              </a:ext>
            </a:extLst>
          </p:cNvPr>
          <p:cNvSpPr/>
          <p:nvPr/>
        </p:nvSpPr>
        <p:spPr>
          <a:xfrm>
            <a:off x="5075507" y="4714449"/>
            <a:ext cx="2156199" cy="1371771"/>
          </a:xfrm>
          <a:custGeom>
            <a:avLst/>
            <a:gdLst>
              <a:gd name="connsiteX0" fmla="*/ 0 w 2160270"/>
              <a:gd name="connsiteY0" fmla="*/ 137177 h 1371771"/>
              <a:gd name="connsiteX1" fmla="*/ 137177 w 2160270"/>
              <a:gd name="connsiteY1" fmla="*/ 0 h 1371771"/>
              <a:gd name="connsiteX2" fmla="*/ 2023093 w 2160270"/>
              <a:gd name="connsiteY2" fmla="*/ 0 h 1371771"/>
              <a:gd name="connsiteX3" fmla="*/ 2160270 w 2160270"/>
              <a:gd name="connsiteY3" fmla="*/ 137177 h 1371771"/>
              <a:gd name="connsiteX4" fmla="*/ 2160270 w 2160270"/>
              <a:gd name="connsiteY4" fmla="*/ 1234594 h 1371771"/>
              <a:gd name="connsiteX5" fmla="*/ 2023093 w 2160270"/>
              <a:gd name="connsiteY5" fmla="*/ 1371771 h 1371771"/>
              <a:gd name="connsiteX6" fmla="*/ 137177 w 2160270"/>
              <a:gd name="connsiteY6" fmla="*/ 1371771 h 1371771"/>
              <a:gd name="connsiteX7" fmla="*/ 0 w 2160270"/>
              <a:gd name="connsiteY7" fmla="*/ 1234594 h 1371771"/>
              <a:gd name="connsiteX8" fmla="*/ 0 w 2160270"/>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60270" h="1371771">
                <a:moveTo>
                  <a:pt x="0" y="137177"/>
                </a:moveTo>
                <a:cubicBezTo>
                  <a:pt x="0" y="61416"/>
                  <a:pt x="61416" y="0"/>
                  <a:pt x="137177" y="0"/>
                </a:cubicBezTo>
                <a:lnTo>
                  <a:pt x="2023093" y="0"/>
                </a:lnTo>
                <a:cubicBezTo>
                  <a:pt x="2098854" y="0"/>
                  <a:pt x="2160270" y="61416"/>
                  <a:pt x="2160270" y="137177"/>
                </a:cubicBezTo>
                <a:lnTo>
                  <a:pt x="2160270" y="1234594"/>
                </a:lnTo>
                <a:cubicBezTo>
                  <a:pt x="2160270" y="1310355"/>
                  <a:pt x="2098854" y="1371771"/>
                  <a:pt x="2023093"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3998" tIns="123998" rIns="123998" bIns="123998" numCol="1" spcCol="1270" anchor="ctr" anchorCtr="0">
            <a:noAutofit/>
          </a:bodyPr>
          <a:lstStyle/>
          <a:p>
            <a:pPr marL="342900" lvl="0" indent="-342900" defTabSz="977900">
              <a:lnSpc>
                <a:spcPct val="90000"/>
              </a:lnSpc>
              <a:spcBef>
                <a:spcPct val="0"/>
              </a:spcBef>
              <a:spcAft>
                <a:spcPct val="35000"/>
              </a:spcAft>
              <a:buFont typeface="Arial" panose="020B0604020202020204" pitchFamily="34" charset="0"/>
              <a:buChar char="•"/>
            </a:pPr>
            <a:r>
              <a:rPr lang="en-US" sz="2200" b="1" kern="1200" dirty="0">
                <a:solidFill>
                  <a:srgbClr val="006600"/>
                </a:solidFill>
              </a:rPr>
              <a:t>HBU</a:t>
            </a:r>
          </a:p>
          <a:p>
            <a:pPr marL="342900" lvl="0" indent="-342900" defTabSz="977900">
              <a:lnSpc>
                <a:spcPct val="90000"/>
              </a:lnSpc>
              <a:spcBef>
                <a:spcPct val="0"/>
              </a:spcBef>
              <a:spcAft>
                <a:spcPct val="35000"/>
              </a:spcAft>
              <a:buFont typeface="Arial" panose="020B0604020202020204" pitchFamily="34" charset="0"/>
              <a:buChar char="•"/>
            </a:pPr>
            <a:r>
              <a:rPr lang="en-US" sz="2200" b="1" kern="1200" dirty="0">
                <a:solidFill>
                  <a:srgbClr val="006600"/>
                </a:solidFill>
              </a:rPr>
              <a:t>IE</a:t>
            </a:r>
          </a:p>
          <a:p>
            <a:pPr marL="342900" lvl="0" indent="-342900" defTabSz="977900">
              <a:lnSpc>
                <a:spcPct val="90000"/>
              </a:lnSpc>
              <a:spcBef>
                <a:spcPct val="0"/>
              </a:spcBef>
              <a:spcAft>
                <a:spcPct val="35000"/>
              </a:spcAft>
              <a:buFont typeface="Arial" panose="020B0604020202020204" pitchFamily="34" charset="0"/>
              <a:buChar char="•"/>
            </a:pPr>
            <a:r>
              <a:rPr lang="en-US" sz="2200" b="1" dirty="0" err="1">
                <a:solidFill>
                  <a:srgbClr val="006600"/>
                </a:solidFill>
              </a:rPr>
              <a:t>t@T</a:t>
            </a:r>
            <a:endParaRPr lang="en-US" sz="2200" b="1" kern="1200" dirty="0">
              <a:solidFill>
                <a:srgbClr val="006600"/>
              </a:solidFill>
            </a:endParaRPr>
          </a:p>
        </p:txBody>
      </p:sp>
      <p:cxnSp>
        <p:nvCxnSpPr>
          <p:cNvPr id="8" name="Connector: Elbow 7">
            <a:extLst>
              <a:ext uri="{FF2B5EF4-FFF2-40B4-BE49-F238E27FC236}">
                <a16:creationId xmlns:a16="http://schemas.microsoft.com/office/drawing/2014/main" id="{7686E44E-7B4D-AA1E-B6C9-D7B4C65DD8C9}"/>
              </a:ext>
            </a:extLst>
          </p:cNvPr>
          <p:cNvCxnSpPr>
            <a:cxnSpLocks/>
          </p:cNvCxnSpPr>
          <p:nvPr/>
        </p:nvCxnSpPr>
        <p:spPr>
          <a:xfrm rot="10800000" flipV="1">
            <a:off x="2968967" y="2650434"/>
            <a:ext cx="2755975" cy="1086679"/>
          </a:xfrm>
          <a:prstGeom prst="bentConnector3">
            <a:avLst>
              <a:gd name="adj1" fmla="val -1091"/>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CC8CA077-3C06-2BE7-736E-72A01098CD9A}"/>
              </a:ext>
            </a:extLst>
          </p:cNvPr>
          <p:cNvCxnSpPr>
            <a:cxnSpLocks/>
          </p:cNvCxnSpPr>
          <p:nvPr/>
        </p:nvCxnSpPr>
        <p:spPr>
          <a:xfrm>
            <a:off x="5724940" y="2650435"/>
            <a:ext cx="3286538" cy="1086679"/>
          </a:xfrm>
          <a:prstGeom prst="bentConnector3">
            <a:avLst>
              <a:gd name="adj1" fmla="val 504"/>
            </a:avLst>
          </a:prstGeom>
          <a:ln w="44450" cmpd="thickThin">
            <a:solidFill>
              <a:srgbClr val="0000FF"/>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C056F402-A86C-EC51-2F05-8B7C062ABD65}"/>
              </a:ext>
            </a:extLst>
          </p:cNvPr>
          <p:cNvCxnSpPr>
            <a:cxnSpLocks/>
          </p:cNvCxnSpPr>
          <p:nvPr/>
        </p:nvCxnSpPr>
        <p:spPr>
          <a:xfrm rot="10800000" flipV="1">
            <a:off x="7231706" y="4486419"/>
            <a:ext cx="2998972" cy="913915"/>
          </a:xfrm>
          <a:prstGeom prst="bentConnector3">
            <a:avLst>
              <a:gd name="adj1" fmla="val -376"/>
            </a:avLst>
          </a:prstGeom>
          <a:ln w="44450" cmpd="thickThin">
            <a:solidFill>
              <a:srgbClr val="00B05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4D709286-66DB-09B6-C032-E26774239545}"/>
              </a:ext>
            </a:extLst>
          </p:cNvPr>
          <p:cNvSpPr/>
          <p:nvPr/>
        </p:nvSpPr>
        <p:spPr>
          <a:xfrm>
            <a:off x="4289954" y="1281250"/>
            <a:ext cx="2803857" cy="1371771"/>
          </a:xfrm>
          <a:custGeom>
            <a:avLst/>
            <a:gdLst>
              <a:gd name="connsiteX0" fmla="*/ 0 w 2803857"/>
              <a:gd name="connsiteY0" fmla="*/ 137177 h 1371771"/>
              <a:gd name="connsiteX1" fmla="*/ 137177 w 2803857"/>
              <a:gd name="connsiteY1" fmla="*/ 0 h 1371771"/>
              <a:gd name="connsiteX2" fmla="*/ 2666680 w 2803857"/>
              <a:gd name="connsiteY2" fmla="*/ 0 h 1371771"/>
              <a:gd name="connsiteX3" fmla="*/ 2803857 w 2803857"/>
              <a:gd name="connsiteY3" fmla="*/ 137177 h 1371771"/>
              <a:gd name="connsiteX4" fmla="*/ 2803857 w 2803857"/>
              <a:gd name="connsiteY4" fmla="*/ 1234594 h 1371771"/>
              <a:gd name="connsiteX5" fmla="*/ 2666680 w 2803857"/>
              <a:gd name="connsiteY5" fmla="*/ 1371771 h 1371771"/>
              <a:gd name="connsiteX6" fmla="*/ 137177 w 2803857"/>
              <a:gd name="connsiteY6" fmla="*/ 1371771 h 1371771"/>
              <a:gd name="connsiteX7" fmla="*/ 0 w 2803857"/>
              <a:gd name="connsiteY7" fmla="*/ 1234594 h 1371771"/>
              <a:gd name="connsiteX8" fmla="*/ 0 w 2803857"/>
              <a:gd name="connsiteY8" fmla="*/ 137177 h 137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03857" h="1371771">
                <a:moveTo>
                  <a:pt x="0" y="137177"/>
                </a:moveTo>
                <a:cubicBezTo>
                  <a:pt x="0" y="61416"/>
                  <a:pt x="61416" y="0"/>
                  <a:pt x="137177" y="0"/>
                </a:cubicBezTo>
                <a:lnTo>
                  <a:pt x="2666680" y="0"/>
                </a:lnTo>
                <a:cubicBezTo>
                  <a:pt x="2742441" y="0"/>
                  <a:pt x="2803857" y="61416"/>
                  <a:pt x="2803857" y="137177"/>
                </a:cubicBezTo>
                <a:lnTo>
                  <a:pt x="2803857" y="1234594"/>
                </a:lnTo>
                <a:cubicBezTo>
                  <a:pt x="2803857" y="1310355"/>
                  <a:pt x="2742441" y="1371771"/>
                  <a:pt x="2666680" y="1371771"/>
                </a:cubicBezTo>
                <a:lnTo>
                  <a:pt x="137177" y="1371771"/>
                </a:lnTo>
                <a:cubicBezTo>
                  <a:pt x="61416" y="1371771"/>
                  <a:pt x="0" y="1310355"/>
                  <a:pt x="0" y="1234594"/>
                </a:cubicBezTo>
                <a:lnTo>
                  <a:pt x="0" y="13717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6858" tIns="146858" rIns="146858" bIns="146858"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rgbClr val="0000FF"/>
                </a:solidFill>
              </a:rPr>
              <a:t>Opportunities</a:t>
            </a:r>
            <a:endParaRPr lang="en-US" sz="2400" kern="1200" dirty="0">
              <a:solidFill>
                <a:srgbClr val="0000FF"/>
              </a:solidFill>
            </a:endParaRPr>
          </a:p>
        </p:txBody>
      </p:sp>
      <p:sp>
        <p:nvSpPr>
          <p:cNvPr id="2" name="Slide Number Placeholder 4">
            <a:extLst>
              <a:ext uri="{FF2B5EF4-FFF2-40B4-BE49-F238E27FC236}">
                <a16:creationId xmlns:a16="http://schemas.microsoft.com/office/drawing/2014/main" id="{21524ECE-47A6-DAB4-7BB8-A4A623B73886}"/>
              </a:ext>
            </a:extLst>
          </p:cNvPr>
          <p:cNvSpPr txBox="1">
            <a:spLocks/>
          </p:cNvSpPr>
          <p:nvPr/>
        </p:nvSpPr>
        <p:spPr>
          <a:xfrm>
            <a:off x="195215" y="6442188"/>
            <a:ext cx="387351" cy="213088"/>
          </a:xfrm>
          <a:prstGeom prst="rect">
            <a:avLst/>
          </a:prstGeom>
        </p:spPr>
        <p:txBody>
          <a:bodyPr vert="horz" lIns="0" tIns="0" rIns="0" bIns="0" rtlCol="0" anchor="t" anchorCtr="0"/>
          <a:lstStyle>
            <a:defPPr>
              <a:defRPr lang="en-US"/>
            </a:defPPr>
            <a:lvl1pPr marL="0" algn="l" defTabSz="914400" rtl="0" eaLnBrk="1" latinLnBrk="0" hangingPunct="1">
              <a:defRPr sz="900" kern="1200">
                <a:solidFill>
                  <a:srgbClr val="2372B9"/>
                </a:solidFill>
                <a:latin typeface="BentonSans"/>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ED86176-D6A4-43D8-BE13-F18245AD9D39}" type="slidenum">
              <a:rPr lang="en-US" smtClean="0"/>
              <a:pPr/>
              <a:t>4</a:t>
            </a:fld>
            <a:endParaRPr lang="en-US" dirty="0"/>
          </a:p>
        </p:txBody>
      </p:sp>
      <p:pic>
        <p:nvPicPr>
          <p:cNvPr id="4" name="Picture 3" descr="DE_Horizontal_RGB-01.png">
            <a:extLst>
              <a:ext uri="{FF2B5EF4-FFF2-40B4-BE49-F238E27FC236}">
                <a16:creationId xmlns:a16="http://schemas.microsoft.com/office/drawing/2014/main" id="{8B0A5BF3-78E1-04B1-886C-D3FC72B848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0" name="Group 9">
            <a:extLst>
              <a:ext uri="{FF2B5EF4-FFF2-40B4-BE49-F238E27FC236}">
                <a16:creationId xmlns:a16="http://schemas.microsoft.com/office/drawing/2014/main" id="{0888EBAA-262E-1CA8-B538-BB11ED62426D}"/>
              </a:ext>
            </a:extLst>
          </p:cNvPr>
          <p:cNvGrpSpPr/>
          <p:nvPr/>
        </p:nvGrpSpPr>
        <p:grpSpPr>
          <a:xfrm>
            <a:off x="0" y="9236"/>
            <a:ext cx="1802729" cy="923636"/>
            <a:chOff x="0" y="0"/>
            <a:chExt cx="2375341" cy="1236570"/>
          </a:xfrm>
        </p:grpSpPr>
        <p:pic>
          <p:nvPicPr>
            <p:cNvPr id="11" name="Picture 10" descr="A close up of a logo&#10;&#10;Description automatically generated">
              <a:extLst>
                <a:ext uri="{FF2B5EF4-FFF2-40B4-BE49-F238E27FC236}">
                  <a16:creationId xmlns:a16="http://schemas.microsoft.com/office/drawing/2014/main" id="{CA7DDF5E-EF74-8251-3720-FC0F6AABBDC9}"/>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2" name="Picture 11">
              <a:extLst>
                <a:ext uri="{FF2B5EF4-FFF2-40B4-BE49-F238E27FC236}">
                  <a16:creationId xmlns:a16="http://schemas.microsoft.com/office/drawing/2014/main" id="{9C7C4723-4072-BCCE-65F6-7D782B24CE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61153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500"/>
                                        <p:tgtEl>
                                          <p:spTgt spid="13"/>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749"/>
                                          </p:stCondLst>
                                        </p:cTn>
                                        <p:tgtEl>
                                          <p:spTgt spid="22"/>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749"/>
                                          </p:stCondLst>
                                        </p:cTn>
                                        <p:tgtEl>
                                          <p:spTgt spid="24"/>
                                        </p:tgtEl>
                                        <p:attrNameLst>
                                          <p:attrName>style.visibility</p:attrName>
                                        </p:attrNameLst>
                                      </p:cBhvr>
                                      <p:to>
                                        <p:strVal val="visible"/>
                                      </p:to>
                                    </p:set>
                                  </p:childTnLst>
                                </p:cTn>
                              </p:par>
                            </p:childTnLst>
                          </p:cTn>
                        </p:par>
                        <p:par>
                          <p:cTn id="16" fill="hold">
                            <p:stCondLst>
                              <p:cond delay="1250"/>
                            </p:stCondLst>
                            <p:childTnLst>
                              <p:par>
                                <p:cTn id="17" presetID="6" presetClass="entr" presetSubtype="16"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circle(in)">
                                      <p:cBhvr>
                                        <p:cTn id="19" dur="1000"/>
                                        <p:tgtEl>
                                          <p:spTgt spid="23"/>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circle(in)">
                                      <p:cBhvr>
                                        <p:cTn id="22" dur="1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500"/>
                                        <p:tgtEl>
                                          <p:spTgt spid="30"/>
                                        </p:tgtEl>
                                      </p:cBhvr>
                                    </p:animEffect>
                                  </p:childTnLst>
                                </p:cTn>
                              </p:par>
                              <p:par>
                                <p:cTn id="28" presetID="22" presetClass="entr" presetSubtype="2" fill="hold" nodeType="with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wipe(right)">
                                      <p:cBhvr>
                                        <p:cTn id="30" dur="500"/>
                                        <p:tgtEl>
                                          <p:spTgt spid="38"/>
                                        </p:tgtEl>
                                      </p:cBhvr>
                                    </p:animEffect>
                                  </p:childTnLst>
                                </p:cTn>
                              </p:par>
                            </p:childTnLst>
                          </p:cTn>
                        </p:par>
                        <p:par>
                          <p:cTn id="31" fill="hold">
                            <p:stCondLst>
                              <p:cond delay="500"/>
                            </p:stCondLst>
                            <p:childTnLst>
                              <p:par>
                                <p:cTn id="32" presetID="6" presetClass="entr" presetSubtype="16" fill="hold" grpId="0" nodeType="after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circle(in)">
                                      <p:cBhvr>
                                        <p:cTn id="34" dur="1500"/>
                                        <p:tgtEl>
                                          <p:spTgt spid="26"/>
                                        </p:tgtEl>
                                      </p:cBhvr>
                                    </p:animEffect>
                                  </p:childTnLst>
                                </p:cTn>
                              </p:par>
                              <p:par>
                                <p:cTn id="35" presetID="6" presetClass="entr" presetSubtype="32" fill="hold" grpId="0" nodeType="withEffect">
                                  <p:stCondLst>
                                    <p:cond delay="250"/>
                                  </p:stCondLst>
                                  <p:childTnLst>
                                    <p:set>
                                      <p:cBhvr>
                                        <p:cTn id="36" dur="1" fill="hold">
                                          <p:stCondLst>
                                            <p:cond delay="0"/>
                                          </p:stCondLst>
                                        </p:cTn>
                                        <p:tgtEl>
                                          <p:spTgt spid="27"/>
                                        </p:tgtEl>
                                        <p:attrNameLst>
                                          <p:attrName>style.visibility</p:attrName>
                                        </p:attrNameLst>
                                      </p:cBhvr>
                                      <p:to>
                                        <p:strVal val="visible"/>
                                      </p:to>
                                    </p:set>
                                    <p:animEffect transition="in" filter="circle(out)">
                                      <p:cBhvr>
                                        <p:cTn id="37" dur="1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241160" y="1396721"/>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endParaRPr lang="en-US" sz="3200" b="1" dirty="0">
              <a:solidFill>
                <a:srgbClr val="006600"/>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chemeClr val="tx1">
                    <a:lumMod val="60000"/>
                    <a:lumOff val="40000"/>
                  </a:schemeClr>
                </a:solidFill>
              </a:rPr>
              <a:t>What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5</a:t>
            </a:fld>
            <a:endParaRPr lang="en-US" dirty="0"/>
          </a:p>
        </p:txBody>
      </p:sp>
      <p:sp>
        <p:nvSpPr>
          <p:cNvPr id="4" name="TextBox 3">
            <a:extLst>
              <a:ext uri="{FF2B5EF4-FFF2-40B4-BE49-F238E27FC236}">
                <a16:creationId xmlns:a16="http://schemas.microsoft.com/office/drawing/2014/main" id="{ACF1D569-459C-3C60-B78E-6C06AFCA8BFC}"/>
              </a:ext>
            </a:extLst>
          </p:cNvPr>
          <p:cNvSpPr txBox="1"/>
          <p:nvPr/>
        </p:nvSpPr>
        <p:spPr>
          <a:xfrm flipH="1">
            <a:off x="-24901" y="1820641"/>
            <a:ext cx="4930085" cy="2369880"/>
          </a:xfrm>
          <a:prstGeom prst="rect">
            <a:avLst/>
          </a:prstGeom>
          <a:noFill/>
        </p:spPr>
        <p:txBody>
          <a:bodyPr wrap="square" rtlCol="0">
            <a:spAutoFit/>
          </a:bodyPr>
          <a:lstStyle/>
          <a:p>
            <a:r>
              <a:rPr lang="en-US" sz="2800" b="1" dirty="0">
                <a:solidFill>
                  <a:srgbClr val="000000"/>
                </a:solidFill>
              </a:rPr>
              <a:t>Benefits </a:t>
            </a:r>
          </a:p>
          <a:p>
            <a:pPr marL="688975" indent="-457200">
              <a:buFont typeface="Wingdings" panose="05000000000000000000" pitchFamily="2" charset="2"/>
              <a:buChar char="Ø"/>
            </a:pPr>
            <a:r>
              <a:rPr lang="en-US" sz="2400" dirty="0">
                <a:solidFill>
                  <a:srgbClr val="000000"/>
                </a:solidFill>
              </a:rPr>
              <a:t> Increased fuel efficiency </a:t>
            </a:r>
          </a:p>
          <a:p>
            <a:pPr marL="688975" indent="-457200">
              <a:buFont typeface="Wingdings" panose="05000000000000000000" pitchFamily="2" charset="2"/>
              <a:buChar char="Ø"/>
            </a:pPr>
            <a:r>
              <a:rPr lang="en-US" sz="2400" dirty="0">
                <a:solidFill>
                  <a:srgbClr val="000000"/>
                </a:solidFill>
              </a:rPr>
              <a:t> longer cycles </a:t>
            </a:r>
          </a:p>
          <a:p>
            <a:pPr marL="688975" indent="-457200">
              <a:buFont typeface="Wingdings" panose="05000000000000000000" pitchFamily="2" charset="2"/>
              <a:buChar char="Ø"/>
            </a:pPr>
            <a:r>
              <a:rPr lang="en-US" sz="2400" dirty="0">
                <a:solidFill>
                  <a:srgbClr val="000000"/>
                </a:solidFill>
              </a:rPr>
              <a:t> Power uprates</a:t>
            </a:r>
          </a:p>
          <a:p>
            <a:pPr marL="688975" indent="-457200">
              <a:buFont typeface="Wingdings" panose="05000000000000000000" pitchFamily="2" charset="2"/>
              <a:buChar char="Ø"/>
            </a:pPr>
            <a:r>
              <a:rPr lang="en-US" sz="2400" dirty="0">
                <a:solidFill>
                  <a:srgbClr val="000000"/>
                </a:solidFill>
              </a:rPr>
              <a:t> Reduced batch fraction</a:t>
            </a:r>
          </a:p>
          <a:p>
            <a:pPr marL="688975" indent="-457200">
              <a:buFont typeface="Wingdings" panose="05000000000000000000" pitchFamily="2" charset="2"/>
              <a:buChar char="Ø"/>
            </a:pPr>
            <a:r>
              <a:rPr lang="en-US" sz="2400" dirty="0">
                <a:solidFill>
                  <a:srgbClr val="000000"/>
                </a:solidFill>
              </a:rPr>
              <a:t> Reduced spent fuel &amp; storage</a:t>
            </a:r>
          </a:p>
        </p:txBody>
      </p:sp>
      <p:sp>
        <p:nvSpPr>
          <p:cNvPr id="6" name="TextBox 5">
            <a:extLst>
              <a:ext uri="{FF2B5EF4-FFF2-40B4-BE49-F238E27FC236}">
                <a16:creationId xmlns:a16="http://schemas.microsoft.com/office/drawing/2014/main" id="{C63DC73D-38D1-5733-D5A3-151B1A5689D9}"/>
              </a:ext>
            </a:extLst>
          </p:cNvPr>
          <p:cNvSpPr txBox="1"/>
          <p:nvPr/>
        </p:nvSpPr>
        <p:spPr>
          <a:xfrm flipH="1">
            <a:off x="5794875" y="1397283"/>
            <a:ext cx="4930085" cy="2862322"/>
          </a:xfrm>
          <a:prstGeom prst="rect">
            <a:avLst/>
          </a:prstGeom>
          <a:noFill/>
        </p:spPr>
        <p:txBody>
          <a:bodyPr wrap="square" rtlCol="0">
            <a:spAutoFit/>
          </a:bodyPr>
          <a:lstStyle/>
          <a:p>
            <a:r>
              <a:rPr lang="en-US" sz="2800" b="1" dirty="0">
                <a:solidFill>
                  <a:srgbClr val="006600"/>
                </a:solidFill>
              </a:rPr>
              <a:t>  </a:t>
            </a:r>
            <a:r>
              <a:rPr lang="en-US" sz="2800" b="1" dirty="0">
                <a:solidFill>
                  <a:srgbClr val="C00000"/>
                </a:solidFill>
              </a:rPr>
              <a:t>Challenges</a:t>
            </a:r>
          </a:p>
          <a:p>
            <a:pPr marL="969962" indent="-457200">
              <a:buSzPct val="90000"/>
              <a:buFont typeface="Wingdings" panose="05000000000000000000" pitchFamily="2" charset="2"/>
              <a:buChar char="v"/>
            </a:pPr>
            <a:r>
              <a:rPr lang="en-US" sz="2800" dirty="0">
                <a:solidFill>
                  <a:srgbClr val="C00000"/>
                </a:solidFill>
              </a:rPr>
              <a:t> </a:t>
            </a:r>
            <a:r>
              <a:rPr lang="en-US" sz="2400" dirty="0">
                <a:solidFill>
                  <a:srgbClr val="C00000"/>
                </a:solidFill>
              </a:rPr>
              <a:t>LOCA – FFRD</a:t>
            </a:r>
          </a:p>
          <a:p>
            <a:pPr marL="969962" indent="-457200">
              <a:buSzPct val="90000"/>
              <a:buFont typeface="Wingdings" panose="05000000000000000000" pitchFamily="2" charset="2"/>
              <a:buChar char="v"/>
            </a:pPr>
            <a:r>
              <a:rPr lang="en-US" sz="2400" dirty="0">
                <a:solidFill>
                  <a:srgbClr val="C00000"/>
                </a:solidFill>
              </a:rPr>
              <a:t> Dose – Source term</a:t>
            </a:r>
          </a:p>
          <a:p>
            <a:pPr marL="969962" indent="-457200">
              <a:buSzPct val="90000"/>
              <a:buFont typeface="Wingdings" panose="05000000000000000000" pitchFamily="2" charset="2"/>
              <a:buChar char="v"/>
            </a:pPr>
            <a:r>
              <a:rPr lang="en-US" sz="2400" dirty="0">
                <a:solidFill>
                  <a:srgbClr val="C00000"/>
                </a:solidFill>
              </a:rPr>
              <a:t> Decay Heat </a:t>
            </a:r>
          </a:p>
          <a:p>
            <a:pPr marL="969962" indent="-457200">
              <a:buSzPct val="90000"/>
              <a:buFont typeface="Wingdings" panose="05000000000000000000" pitchFamily="2" charset="2"/>
              <a:buChar char="v"/>
            </a:pPr>
            <a:r>
              <a:rPr lang="en-US" sz="2400" dirty="0">
                <a:solidFill>
                  <a:srgbClr val="C00000"/>
                </a:solidFill>
              </a:rPr>
              <a:t> Transportation</a:t>
            </a:r>
          </a:p>
          <a:p>
            <a:pPr marL="969962" indent="-457200">
              <a:buSzPct val="90000"/>
              <a:buFont typeface="Wingdings" panose="05000000000000000000" pitchFamily="2" charset="2"/>
              <a:buChar char="v"/>
            </a:pPr>
            <a:r>
              <a:rPr lang="en-US" sz="2400" dirty="0">
                <a:solidFill>
                  <a:srgbClr val="C00000"/>
                </a:solidFill>
              </a:rPr>
              <a:t> Storage </a:t>
            </a:r>
          </a:p>
          <a:p>
            <a:pPr marL="457200" indent="-457200">
              <a:buFontTx/>
              <a:buChar char="►"/>
            </a:pPr>
            <a:endParaRPr lang="en-US" sz="2800" dirty="0"/>
          </a:p>
        </p:txBody>
      </p:sp>
      <p:sp>
        <p:nvSpPr>
          <p:cNvPr id="8" name="TextBox 7">
            <a:extLst>
              <a:ext uri="{FF2B5EF4-FFF2-40B4-BE49-F238E27FC236}">
                <a16:creationId xmlns:a16="http://schemas.microsoft.com/office/drawing/2014/main" id="{55B95FA7-FB3D-9E5C-B348-C919A74D5E06}"/>
              </a:ext>
            </a:extLst>
          </p:cNvPr>
          <p:cNvSpPr txBox="1"/>
          <p:nvPr/>
        </p:nvSpPr>
        <p:spPr>
          <a:xfrm flipH="1">
            <a:off x="5862289" y="3828711"/>
            <a:ext cx="6329711" cy="2000548"/>
          </a:xfrm>
          <a:prstGeom prst="rect">
            <a:avLst/>
          </a:prstGeom>
          <a:noFill/>
        </p:spPr>
        <p:txBody>
          <a:bodyPr wrap="square" rtlCol="0">
            <a:spAutoFit/>
          </a:bodyPr>
          <a:lstStyle/>
          <a:p>
            <a:r>
              <a:rPr lang="en-US" sz="2800" b="1" dirty="0">
                <a:solidFill>
                  <a:srgbClr val="006600"/>
                </a:solidFill>
              </a:rPr>
              <a:t> </a:t>
            </a:r>
            <a:r>
              <a:rPr lang="en-US" sz="2800" b="1" dirty="0">
                <a:solidFill>
                  <a:srgbClr val="0000FF"/>
                </a:solidFill>
              </a:rPr>
              <a:t>Opportunities </a:t>
            </a:r>
          </a:p>
          <a:p>
            <a:pPr marL="914400" indent="-401638">
              <a:buSzPct val="90000"/>
              <a:buFontTx/>
              <a:buChar char="►"/>
            </a:pPr>
            <a:r>
              <a:rPr lang="en-US" sz="2400" dirty="0">
                <a:solidFill>
                  <a:srgbClr val="0000FF"/>
                </a:solidFill>
              </a:rPr>
              <a:t> Modernized LOCA rule, </a:t>
            </a:r>
            <a:r>
              <a:rPr lang="en-US" sz="2000" i="1" dirty="0">
                <a:solidFill>
                  <a:srgbClr val="0000FF"/>
                </a:solidFill>
              </a:rPr>
              <a:t>50.46(a) &amp; 50.46(c</a:t>
            </a:r>
            <a:r>
              <a:rPr lang="en-US" sz="2400" dirty="0">
                <a:solidFill>
                  <a:srgbClr val="0000FF"/>
                </a:solidFill>
              </a:rPr>
              <a:t>) </a:t>
            </a:r>
          </a:p>
          <a:p>
            <a:pPr marL="914400" indent="-401638">
              <a:buSzPct val="90000"/>
              <a:buFontTx/>
              <a:buChar char="►"/>
            </a:pPr>
            <a:r>
              <a:rPr lang="en-US" sz="2400" dirty="0">
                <a:solidFill>
                  <a:srgbClr val="0000FF"/>
                </a:solidFill>
              </a:rPr>
              <a:t> New Fuel Integrity Criteria, </a:t>
            </a:r>
            <a:r>
              <a:rPr lang="en-US" sz="2000" i="1" dirty="0" err="1">
                <a:solidFill>
                  <a:srgbClr val="0000FF"/>
                </a:solidFill>
              </a:rPr>
              <a:t>t@T</a:t>
            </a:r>
            <a:r>
              <a:rPr lang="en-US" sz="2400" dirty="0">
                <a:solidFill>
                  <a:srgbClr val="0000FF"/>
                </a:solidFill>
              </a:rPr>
              <a:t> </a:t>
            </a:r>
          </a:p>
          <a:p>
            <a:pPr marL="974725" indent="-461963">
              <a:buSzPct val="90000"/>
              <a:buFontTx/>
              <a:buChar char="►"/>
            </a:pPr>
            <a:r>
              <a:rPr lang="en-US" sz="2400" dirty="0">
                <a:solidFill>
                  <a:srgbClr val="0000FF"/>
                </a:solidFill>
              </a:rPr>
              <a:t>Modernized Dose Analysis Regulations,  </a:t>
            </a:r>
            <a:r>
              <a:rPr lang="en-US" sz="2000" i="1" dirty="0">
                <a:solidFill>
                  <a:srgbClr val="0000FF"/>
                </a:solidFill>
              </a:rPr>
              <a:t>RG 1.183 Rev 2 (DG-1425)</a:t>
            </a:r>
          </a:p>
        </p:txBody>
      </p:sp>
      <p:sp>
        <p:nvSpPr>
          <p:cNvPr id="9" name="TextBox 8">
            <a:extLst>
              <a:ext uri="{FF2B5EF4-FFF2-40B4-BE49-F238E27FC236}">
                <a16:creationId xmlns:a16="http://schemas.microsoft.com/office/drawing/2014/main" id="{C926A06C-8167-C216-3709-EF6CA25295B7}"/>
              </a:ext>
            </a:extLst>
          </p:cNvPr>
          <p:cNvSpPr txBox="1"/>
          <p:nvPr/>
        </p:nvSpPr>
        <p:spPr>
          <a:xfrm flipH="1">
            <a:off x="199108" y="5477461"/>
            <a:ext cx="8060809" cy="461665"/>
          </a:xfrm>
          <a:prstGeom prst="rect">
            <a:avLst/>
          </a:prstGeom>
          <a:noFill/>
        </p:spPr>
        <p:txBody>
          <a:bodyPr wrap="square" rtlCol="0">
            <a:spAutoFit/>
          </a:bodyPr>
          <a:lstStyle/>
          <a:p>
            <a:r>
              <a:rPr lang="en-US" sz="2400" dirty="0">
                <a:solidFill>
                  <a:srgbClr val="C00000"/>
                </a:solidFill>
              </a:rPr>
              <a:t>FFRD: Fuel Fragmentation Relocation Dispersal</a:t>
            </a:r>
          </a:p>
        </p:txBody>
      </p:sp>
      <p:sp>
        <p:nvSpPr>
          <p:cNvPr id="10" name="TextBox 9">
            <a:extLst>
              <a:ext uri="{FF2B5EF4-FFF2-40B4-BE49-F238E27FC236}">
                <a16:creationId xmlns:a16="http://schemas.microsoft.com/office/drawing/2014/main" id="{659F23F4-B5FB-EF1E-DB33-284778C8A85F}"/>
              </a:ext>
            </a:extLst>
          </p:cNvPr>
          <p:cNvSpPr txBox="1"/>
          <p:nvPr/>
        </p:nvSpPr>
        <p:spPr>
          <a:xfrm flipH="1">
            <a:off x="199109" y="5858417"/>
            <a:ext cx="8060809" cy="461665"/>
          </a:xfrm>
          <a:prstGeom prst="rect">
            <a:avLst/>
          </a:prstGeom>
          <a:noFill/>
        </p:spPr>
        <p:txBody>
          <a:bodyPr wrap="square" rtlCol="0">
            <a:spAutoFit/>
          </a:bodyPr>
          <a:lstStyle/>
          <a:p>
            <a:r>
              <a:rPr lang="en-US" sz="2400" dirty="0" err="1">
                <a:solidFill>
                  <a:srgbClr val="0000FF"/>
                </a:solidFill>
              </a:rPr>
              <a:t>t@T</a:t>
            </a:r>
            <a:r>
              <a:rPr lang="en-US" sz="2400" dirty="0">
                <a:solidFill>
                  <a:srgbClr val="0000FF"/>
                </a:solidFill>
              </a:rPr>
              <a:t>:   time at Temperature</a:t>
            </a:r>
          </a:p>
        </p:txBody>
      </p:sp>
      <p:pic>
        <p:nvPicPr>
          <p:cNvPr id="11" name="Picture 10" descr="DE_Horizontal_RGB-01.png">
            <a:extLst>
              <a:ext uri="{FF2B5EF4-FFF2-40B4-BE49-F238E27FC236}">
                <a16:creationId xmlns:a16="http://schemas.microsoft.com/office/drawing/2014/main" id="{CCB28D23-311C-2EA4-D53C-0050A46589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15" name="Group 14">
            <a:extLst>
              <a:ext uri="{FF2B5EF4-FFF2-40B4-BE49-F238E27FC236}">
                <a16:creationId xmlns:a16="http://schemas.microsoft.com/office/drawing/2014/main" id="{9697DDC6-F903-CD65-9FD9-447DEB2538F3}"/>
              </a:ext>
            </a:extLst>
          </p:cNvPr>
          <p:cNvGrpSpPr/>
          <p:nvPr/>
        </p:nvGrpSpPr>
        <p:grpSpPr>
          <a:xfrm>
            <a:off x="0" y="9236"/>
            <a:ext cx="1802729" cy="923636"/>
            <a:chOff x="0" y="0"/>
            <a:chExt cx="2375341" cy="1236570"/>
          </a:xfrm>
        </p:grpSpPr>
        <p:pic>
          <p:nvPicPr>
            <p:cNvPr id="16" name="Picture 15" descr="A close up of a logo&#10;&#10;Description automatically generated">
              <a:extLst>
                <a:ext uri="{FF2B5EF4-FFF2-40B4-BE49-F238E27FC236}">
                  <a16:creationId xmlns:a16="http://schemas.microsoft.com/office/drawing/2014/main" id="{8C0D874F-A272-2F68-FEBA-97DCFBB53E7A}"/>
                </a:ext>
              </a:extLst>
            </p:cNvPr>
            <p:cNvPicPr>
              <a:picLocks noChangeAspect="1"/>
            </p:cNvPicPr>
            <p:nvPr/>
          </p:nvPicPr>
          <p:blipFill>
            <a:blip r:embed="rId4"/>
            <a:stretch>
              <a:fillRect/>
            </a:stretch>
          </p:blipFill>
          <p:spPr>
            <a:xfrm>
              <a:off x="0" y="0"/>
              <a:ext cx="1052777" cy="1236570"/>
            </a:xfrm>
            <a:prstGeom prst="rect">
              <a:avLst/>
            </a:prstGeom>
            <a:noFill/>
          </p:spPr>
        </p:pic>
        <p:pic>
          <p:nvPicPr>
            <p:cNvPr id="17" name="Picture 16">
              <a:extLst>
                <a:ext uri="{FF2B5EF4-FFF2-40B4-BE49-F238E27FC236}">
                  <a16:creationId xmlns:a16="http://schemas.microsoft.com/office/drawing/2014/main" id="{5B70E6A4-FD90-633D-2803-0E7F33C8C4A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221702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1000"/>
                                        <p:tgtEl>
                                          <p:spTgt spid="6"/>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up)">
                                      <p:cBhvr>
                                        <p:cTn id="21" dur="1000"/>
                                        <p:tgtEl>
                                          <p:spTgt spid="8"/>
                                        </p:tgtEl>
                                      </p:cBhvr>
                                    </p:animEffect>
                                  </p:childTnLst>
                                </p:cTn>
                              </p:par>
                            </p:childTnLst>
                          </p:cTn>
                        </p:par>
                        <p:par>
                          <p:cTn id="22" fill="hold">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left)">
                                      <p:cBhvr>
                                        <p:cTn id="25"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a:t>
            </a:r>
            <a:endParaRPr lang="en-US" sz="3200" b="1" dirty="0">
              <a:solidFill>
                <a:srgbClr val="006600"/>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6</a:t>
            </a:fld>
            <a:endParaRPr lang="en-US" dirty="0"/>
          </a:p>
        </p:txBody>
      </p:sp>
      <p:sp>
        <p:nvSpPr>
          <p:cNvPr id="11" name="Freeform: Shape 10">
            <a:extLst>
              <a:ext uri="{FF2B5EF4-FFF2-40B4-BE49-F238E27FC236}">
                <a16:creationId xmlns:a16="http://schemas.microsoft.com/office/drawing/2014/main" id="{AD905FFB-6F81-9D6D-BD81-1EC488CC64EA}"/>
              </a:ext>
            </a:extLst>
          </p:cNvPr>
          <p:cNvSpPr/>
          <p:nvPr/>
        </p:nvSpPr>
        <p:spPr>
          <a:xfrm>
            <a:off x="8664756" y="2014406"/>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C00000"/>
                </a:solidFill>
              </a:rPr>
              <a:t>RG 1.183</a:t>
            </a:r>
          </a:p>
        </p:txBody>
      </p:sp>
      <p:sp>
        <p:nvSpPr>
          <p:cNvPr id="12" name="Freeform: Shape 11">
            <a:extLst>
              <a:ext uri="{FF2B5EF4-FFF2-40B4-BE49-F238E27FC236}">
                <a16:creationId xmlns:a16="http://schemas.microsoft.com/office/drawing/2014/main" id="{B52FFC2D-C8E3-4745-1B9B-9DAB205EA3B2}"/>
              </a:ext>
            </a:extLst>
          </p:cNvPr>
          <p:cNvSpPr/>
          <p:nvPr/>
        </p:nvSpPr>
        <p:spPr>
          <a:xfrm>
            <a:off x="199109" y="1919914"/>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50800" dist="38100" dir="13500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kern="1200" dirty="0">
                <a:solidFill>
                  <a:srgbClr val="000000"/>
                </a:solidFill>
              </a:rPr>
              <a:t>FFRD</a:t>
            </a:r>
          </a:p>
        </p:txBody>
      </p:sp>
      <p:sp>
        <p:nvSpPr>
          <p:cNvPr id="13" name="Freeform: Shape 12">
            <a:extLst>
              <a:ext uri="{FF2B5EF4-FFF2-40B4-BE49-F238E27FC236}">
                <a16:creationId xmlns:a16="http://schemas.microsoft.com/office/drawing/2014/main" id="{9B353480-01D9-EE82-D457-FD8BE173C75C}"/>
              </a:ext>
            </a:extLst>
          </p:cNvPr>
          <p:cNvSpPr/>
          <p:nvPr/>
        </p:nvSpPr>
        <p:spPr>
          <a:xfrm>
            <a:off x="4552950" y="1919915"/>
            <a:ext cx="1815675" cy="1201067"/>
          </a:xfrm>
          <a:custGeom>
            <a:avLst/>
            <a:gdLst>
              <a:gd name="connsiteX0" fmla="*/ 0 w 3086099"/>
              <a:gd name="connsiteY0" fmla="*/ 195967 h 1959673"/>
              <a:gd name="connsiteX1" fmla="*/ 195967 w 3086099"/>
              <a:gd name="connsiteY1" fmla="*/ 0 h 1959673"/>
              <a:gd name="connsiteX2" fmla="*/ 2890132 w 3086099"/>
              <a:gd name="connsiteY2" fmla="*/ 0 h 1959673"/>
              <a:gd name="connsiteX3" fmla="*/ 3086099 w 3086099"/>
              <a:gd name="connsiteY3" fmla="*/ 195967 h 1959673"/>
              <a:gd name="connsiteX4" fmla="*/ 3086099 w 3086099"/>
              <a:gd name="connsiteY4" fmla="*/ 1763706 h 1959673"/>
              <a:gd name="connsiteX5" fmla="*/ 2890132 w 3086099"/>
              <a:gd name="connsiteY5" fmla="*/ 1959673 h 1959673"/>
              <a:gd name="connsiteX6" fmla="*/ 195967 w 3086099"/>
              <a:gd name="connsiteY6" fmla="*/ 1959673 h 1959673"/>
              <a:gd name="connsiteX7" fmla="*/ 0 w 3086099"/>
              <a:gd name="connsiteY7" fmla="*/ 1763706 h 1959673"/>
              <a:gd name="connsiteX8" fmla="*/ 0 w 3086099"/>
              <a:gd name="connsiteY8" fmla="*/ 195967 h 1959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86099" h="1959673">
                <a:moveTo>
                  <a:pt x="0" y="195967"/>
                </a:moveTo>
                <a:cubicBezTo>
                  <a:pt x="0" y="87737"/>
                  <a:pt x="87737" y="0"/>
                  <a:pt x="195967" y="0"/>
                </a:cubicBezTo>
                <a:lnTo>
                  <a:pt x="2890132" y="0"/>
                </a:lnTo>
                <a:cubicBezTo>
                  <a:pt x="2998362" y="0"/>
                  <a:pt x="3086099" y="87737"/>
                  <a:pt x="3086099" y="195967"/>
                </a:cubicBezTo>
                <a:lnTo>
                  <a:pt x="3086099" y="1763706"/>
                </a:lnTo>
                <a:cubicBezTo>
                  <a:pt x="3086099" y="1871936"/>
                  <a:pt x="2998362" y="1959673"/>
                  <a:pt x="2890132" y="1959673"/>
                </a:cubicBezTo>
                <a:lnTo>
                  <a:pt x="195967" y="1959673"/>
                </a:lnTo>
                <a:cubicBezTo>
                  <a:pt x="87737" y="1959673"/>
                  <a:pt x="0" y="1871936"/>
                  <a:pt x="0" y="1763706"/>
                </a:cubicBezTo>
                <a:lnTo>
                  <a:pt x="0" y="195967"/>
                </a:lnTo>
                <a:close/>
              </a:path>
            </a:pathLst>
          </a:custGeom>
          <a:effectLst>
            <a:glow rad="101600">
              <a:schemeClr val="accent6">
                <a:lumMod val="75000"/>
                <a:alpha val="45000"/>
              </a:schemeClr>
            </a:glow>
            <a:outerShdw blurRad="76200" dist="25400" dir="13500000" sx="104000" sy="104000" algn="br" rotWithShape="0">
              <a:prstClr val="black">
                <a:alpha val="40000"/>
              </a:prstClr>
            </a:outerShdw>
          </a:effectLst>
          <a:scene3d>
            <a:camera prst="isometricOffAxis2Left">
              <a:rot lat="1063043" lon="929794" rev="21406240"/>
            </a:camera>
            <a:lightRig rig="morning" dir="t">
              <a:rot lat="0" lon="0" rev="0"/>
            </a:lightRig>
          </a:scene3d>
          <a:sp3d extrusionH="546100" contourW="12700" prstMaterial="matte">
            <a:bevelT h="139700" prst="relaxedInset"/>
            <a:bevelB w="152400" h="50800" prst="softRound"/>
            <a:extrusionClr>
              <a:schemeClr val="accent6">
                <a:lumMod val="60000"/>
                <a:lumOff val="40000"/>
              </a:schemeClr>
            </a:extrusionClr>
            <a:contourClr>
              <a:schemeClr val="accent6"/>
            </a:contourClr>
          </a:sp3d>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05047" tIns="305047" rIns="305047" bIns="305047" numCol="1" spcCol="1270" anchor="ctr" anchorCtr="0">
            <a:noAutofit/>
          </a:bodyPr>
          <a:lstStyle/>
          <a:p>
            <a:pPr marL="0" lvl="0" indent="0" algn="ctr" defTabSz="2889250">
              <a:lnSpc>
                <a:spcPct val="100000"/>
              </a:lnSpc>
              <a:spcBef>
                <a:spcPct val="0"/>
              </a:spcBef>
              <a:spcAft>
                <a:spcPct val="35000"/>
              </a:spcAft>
              <a:buNone/>
            </a:pPr>
            <a:r>
              <a:rPr lang="en-US" sz="2800" b="1" dirty="0" err="1">
                <a:solidFill>
                  <a:srgbClr val="0000FF"/>
                </a:solidFill>
              </a:rPr>
              <a:t>t@T</a:t>
            </a:r>
            <a:endParaRPr lang="en-US" sz="2800" b="1" kern="1200" dirty="0">
              <a:solidFill>
                <a:srgbClr val="0000FF"/>
              </a:solidFill>
            </a:endParaRPr>
          </a:p>
        </p:txBody>
      </p:sp>
      <p:sp>
        <p:nvSpPr>
          <p:cNvPr id="14" name="TextBox 13">
            <a:extLst>
              <a:ext uri="{FF2B5EF4-FFF2-40B4-BE49-F238E27FC236}">
                <a16:creationId xmlns:a16="http://schemas.microsoft.com/office/drawing/2014/main" id="{74C3B595-E2A0-6604-DBDE-662CB6889544}"/>
              </a:ext>
            </a:extLst>
          </p:cNvPr>
          <p:cNvSpPr txBox="1"/>
          <p:nvPr/>
        </p:nvSpPr>
        <p:spPr>
          <a:xfrm flipH="1">
            <a:off x="-241160" y="3479515"/>
            <a:ext cx="4667781" cy="2862322"/>
          </a:xfrm>
          <a:prstGeom prst="rect">
            <a:avLst/>
          </a:prstGeom>
          <a:noFill/>
        </p:spPr>
        <p:txBody>
          <a:bodyPr wrap="square" rtlCol="0">
            <a:spAutoFit/>
          </a:bodyPr>
          <a:lstStyle/>
          <a:p>
            <a:pPr marL="688975" indent="-457200">
              <a:buFont typeface="Wingdings" panose="05000000000000000000" pitchFamily="2" charset="2"/>
              <a:buChar char="Ø"/>
            </a:pPr>
            <a:r>
              <a:rPr lang="en-US" sz="2000" dirty="0">
                <a:solidFill>
                  <a:srgbClr val="000000"/>
                </a:solidFill>
              </a:rPr>
              <a:t> Modernized LOCA Rule (50.46)</a:t>
            </a:r>
          </a:p>
          <a:p>
            <a:pPr marL="1146175" lvl="1" indent="-342900">
              <a:buFont typeface="Wingdings" panose="05000000000000000000" pitchFamily="2" charset="2"/>
              <a:buChar char="§"/>
            </a:pPr>
            <a:r>
              <a:rPr lang="en-US" sz="2000" dirty="0">
                <a:solidFill>
                  <a:srgbClr val="000000"/>
                </a:solidFill>
              </a:rPr>
              <a:t>50.46(</a:t>
            </a:r>
            <a:r>
              <a:rPr lang="en-US" sz="2000" dirty="0">
                <a:solidFill>
                  <a:srgbClr val="C00000"/>
                </a:solidFill>
              </a:rPr>
              <a:t>c</a:t>
            </a:r>
            <a:r>
              <a:rPr lang="en-US" sz="2000" dirty="0">
                <a:solidFill>
                  <a:srgbClr val="000000"/>
                </a:solidFill>
              </a:rPr>
              <a:t>)</a:t>
            </a:r>
          </a:p>
          <a:p>
            <a:pPr marL="1146175" lvl="1" indent="-342900">
              <a:buFont typeface="Wingdings" panose="05000000000000000000" pitchFamily="2" charset="2"/>
              <a:buChar char="§"/>
            </a:pPr>
            <a:r>
              <a:rPr lang="en-US" sz="2000" dirty="0">
                <a:solidFill>
                  <a:srgbClr val="000000"/>
                </a:solidFill>
              </a:rPr>
              <a:t>50.46(</a:t>
            </a:r>
            <a:r>
              <a:rPr lang="en-US" sz="2000" dirty="0">
                <a:solidFill>
                  <a:srgbClr val="0000FF"/>
                </a:solidFill>
              </a:rPr>
              <a:t>a</a:t>
            </a:r>
            <a:r>
              <a:rPr lang="en-US" sz="2000" dirty="0">
                <a:solidFill>
                  <a:srgbClr val="000000"/>
                </a:solidFill>
              </a:rPr>
              <a:t>)</a:t>
            </a:r>
          </a:p>
          <a:p>
            <a:pPr marL="688975" indent="-457200">
              <a:buFont typeface="Wingdings" panose="05000000000000000000" pitchFamily="2" charset="2"/>
              <a:buChar char="Ø"/>
            </a:pPr>
            <a:r>
              <a:rPr lang="en-US" sz="2000" dirty="0">
                <a:solidFill>
                  <a:srgbClr val="000000"/>
                </a:solidFill>
              </a:rPr>
              <a:t>Performance based LOCA </a:t>
            </a:r>
          </a:p>
          <a:p>
            <a:pPr marL="688975" indent="-457200">
              <a:buFont typeface="Wingdings" panose="05000000000000000000" pitchFamily="2" charset="2"/>
              <a:buChar char="Ø"/>
            </a:pPr>
            <a:r>
              <a:rPr lang="en-US" sz="2000" dirty="0">
                <a:solidFill>
                  <a:srgbClr val="000000"/>
                </a:solidFill>
              </a:rPr>
              <a:t>Risk Informed LOCA</a:t>
            </a:r>
          </a:p>
          <a:p>
            <a:pPr marL="688975" indent="-457200">
              <a:buFont typeface="Wingdings" panose="05000000000000000000" pitchFamily="2" charset="2"/>
              <a:buChar char="Ø"/>
            </a:pPr>
            <a:r>
              <a:rPr lang="en-US" sz="2000" dirty="0">
                <a:solidFill>
                  <a:srgbClr val="000000"/>
                </a:solidFill>
              </a:rPr>
              <a:t>Re-defining design basis and licensing basis LOCA definition. </a:t>
            </a:r>
          </a:p>
          <a:p>
            <a:pPr marL="688975" indent="-457200">
              <a:buFont typeface="Wingdings" panose="05000000000000000000" pitchFamily="2" charset="2"/>
              <a:buChar char="Ø"/>
            </a:pPr>
            <a:endParaRPr lang="en-US" sz="2000" dirty="0">
              <a:solidFill>
                <a:srgbClr val="000000"/>
              </a:solidFill>
            </a:endParaRPr>
          </a:p>
          <a:p>
            <a:pPr marL="688975" indent="-457200">
              <a:buFont typeface="Wingdings" panose="05000000000000000000" pitchFamily="2" charset="2"/>
              <a:buChar char="Ø"/>
            </a:pPr>
            <a:endParaRPr lang="en-US" sz="2000" dirty="0">
              <a:solidFill>
                <a:srgbClr val="000000"/>
              </a:solidFill>
            </a:endParaRPr>
          </a:p>
        </p:txBody>
      </p:sp>
      <p:sp>
        <p:nvSpPr>
          <p:cNvPr id="15" name="TextBox 14">
            <a:extLst>
              <a:ext uri="{FF2B5EF4-FFF2-40B4-BE49-F238E27FC236}">
                <a16:creationId xmlns:a16="http://schemas.microsoft.com/office/drawing/2014/main" id="{B100B4D2-2C28-B099-88B8-097F8B0F32C5}"/>
              </a:ext>
            </a:extLst>
          </p:cNvPr>
          <p:cNvSpPr txBox="1"/>
          <p:nvPr/>
        </p:nvSpPr>
        <p:spPr>
          <a:xfrm flipH="1">
            <a:off x="3524723" y="3380125"/>
            <a:ext cx="4564199" cy="3477875"/>
          </a:xfrm>
          <a:prstGeom prst="rect">
            <a:avLst/>
          </a:prstGeom>
          <a:noFill/>
        </p:spPr>
        <p:txBody>
          <a:bodyPr wrap="square" rtlCol="0">
            <a:spAutoFit/>
          </a:bodyPr>
          <a:lstStyle/>
          <a:p>
            <a:pPr marL="688975" indent="-457200">
              <a:buFontTx/>
              <a:buChar char="@"/>
            </a:pPr>
            <a:r>
              <a:rPr lang="en-US" sz="2000" dirty="0">
                <a:solidFill>
                  <a:srgbClr val="0000FF"/>
                </a:solidFill>
              </a:rPr>
              <a:t>Fuel integrity criteria is redefined</a:t>
            </a:r>
          </a:p>
          <a:p>
            <a:pPr marL="688975" indent="-457200">
              <a:buFontTx/>
              <a:buChar char="@"/>
            </a:pPr>
            <a:r>
              <a:rPr lang="en-US" sz="2000" dirty="0">
                <a:solidFill>
                  <a:srgbClr val="0000FF"/>
                </a:solidFill>
              </a:rPr>
              <a:t>Limited entry in </a:t>
            </a:r>
            <a:r>
              <a:rPr lang="en-US" sz="2000" b="1" dirty="0">
                <a:solidFill>
                  <a:srgbClr val="0000FF"/>
                </a:solidFill>
              </a:rPr>
              <a:t>BT</a:t>
            </a:r>
            <a:r>
              <a:rPr lang="en-US" sz="2000" dirty="0">
                <a:solidFill>
                  <a:srgbClr val="0000FF"/>
                </a:solidFill>
              </a:rPr>
              <a:t> does not result in fuel failure</a:t>
            </a:r>
          </a:p>
          <a:p>
            <a:pPr marL="688975" indent="-457200">
              <a:buFontTx/>
              <a:buChar char="@"/>
            </a:pPr>
            <a:r>
              <a:rPr lang="en-US" sz="2000" dirty="0">
                <a:solidFill>
                  <a:srgbClr val="0000FF"/>
                </a:solidFill>
              </a:rPr>
              <a:t>Fuel failure conditions are significantly worse than those for onset of </a:t>
            </a:r>
            <a:r>
              <a:rPr lang="en-US" sz="2000" b="1" dirty="0">
                <a:solidFill>
                  <a:srgbClr val="0000FF"/>
                </a:solidFill>
              </a:rPr>
              <a:t>BT</a:t>
            </a:r>
            <a:r>
              <a:rPr lang="en-US" sz="2000" dirty="0">
                <a:solidFill>
                  <a:srgbClr val="0000FF"/>
                </a:solidFill>
              </a:rPr>
              <a:t>. </a:t>
            </a:r>
          </a:p>
          <a:p>
            <a:pPr marL="688975" indent="-457200">
              <a:buFontTx/>
              <a:buChar char="@"/>
            </a:pPr>
            <a:r>
              <a:rPr lang="en-US" sz="2000" dirty="0">
                <a:solidFill>
                  <a:srgbClr val="0000FF"/>
                </a:solidFill>
              </a:rPr>
              <a:t>Operating Limits and Dose Benefit</a:t>
            </a:r>
          </a:p>
          <a:p>
            <a:pPr marL="688975" indent="-457200">
              <a:buFontTx/>
              <a:buChar char="@"/>
            </a:pPr>
            <a:r>
              <a:rPr lang="en-US" sz="2000" dirty="0">
                <a:solidFill>
                  <a:srgbClr val="0000FF"/>
                </a:solidFill>
              </a:rPr>
              <a:t>Fuel cycle cost benefit</a:t>
            </a:r>
          </a:p>
          <a:p>
            <a:pPr marL="688975" indent="-457200">
              <a:buFontTx/>
              <a:buChar char="@"/>
            </a:pPr>
            <a:r>
              <a:rPr lang="en-US" sz="2000" dirty="0">
                <a:solidFill>
                  <a:srgbClr val="0000FF"/>
                </a:solidFill>
              </a:rPr>
              <a:t>Enabler for Power Uprate</a:t>
            </a:r>
          </a:p>
          <a:p>
            <a:pPr marL="688975" indent="-457200">
              <a:buFontTx/>
              <a:buChar char="@"/>
            </a:pPr>
            <a:endParaRPr lang="en-US" sz="2000" dirty="0">
              <a:solidFill>
                <a:srgbClr val="0000FF"/>
              </a:solidFill>
            </a:endParaRPr>
          </a:p>
          <a:p>
            <a:pPr marL="688975" indent="-457200">
              <a:buFontTx/>
              <a:buChar char="@"/>
            </a:pPr>
            <a:endParaRPr lang="en-US" sz="2000" dirty="0">
              <a:solidFill>
                <a:srgbClr val="0000FF"/>
              </a:solidFill>
            </a:endParaRPr>
          </a:p>
        </p:txBody>
      </p:sp>
      <p:sp>
        <p:nvSpPr>
          <p:cNvPr id="16" name="TextBox 15">
            <a:extLst>
              <a:ext uri="{FF2B5EF4-FFF2-40B4-BE49-F238E27FC236}">
                <a16:creationId xmlns:a16="http://schemas.microsoft.com/office/drawing/2014/main" id="{E0773AD4-F9C8-CBD2-40B2-1F6298F12501}"/>
              </a:ext>
            </a:extLst>
          </p:cNvPr>
          <p:cNvSpPr txBox="1"/>
          <p:nvPr/>
        </p:nvSpPr>
        <p:spPr>
          <a:xfrm flipH="1">
            <a:off x="7898398" y="3409126"/>
            <a:ext cx="4179720" cy="3170099"/>
          </a:xfrm>
          <a:prstGeom prst="rect">
            <a:avLst/>
          </a:prstGeom>
          <a:noFill/>
        </p:spPr>
        <p:txBody>
          <a:bodyPr wrap="square" rtlCol="0">
            <a:spAutoFit/>
          </a:bodyPr>
          <a:lstStyle/>
          <a:p>
            <a:pPr marL="688975" indent="-457200">
              <a:buFontTx/>
              <a:buChar char="֍"/>
            </a:pPr>
            <a:r>
              <a:rPr lang="en-US" sz="2000" dirty="0">
                <a:solidFill>
                  <a:srgbClr val="C00000"/>
                </a:solidFill>
              </a:rPr>
              <a:t>Rev 0 is licensing basis for all</a:t>
            </a:r>
          </a:p>
          <a:p>
            <a:pPr marL="688975" indent="-457200">
              <a:buFontTx/>
              <a:buChar char="֍"/>
            </a:pPr>
            <a:r>
              <a:rPr lang="en-US" sz="2000" dirty="0">
                <a:solidFill>
                  <a:srgbClr val="C00000"/>
                </a:solidFill>
              </a:rPr>
              <a:t>Rev 1 takes us to 68 </a:t>
            </a:r>
            <a:r>
              <a:rPr lang="en-US" sz="2000" dirty="0" err="1">
                <a:solidFill>
                  <a:srgbClr val="C00000"/>
                </a:solidFill>
              </a:rPr>
              <a:t>GWd</a:t>
            </a:r>
            <a:r>
              <a:rPr lang="en-US" sz="2000" dirty="0">
                <a:solidFill>
                  <a:srgbClr val="C00000"/>
                </a:solidFill>
              </a:rPr>
              <a:t>/MTU</a:t>
            </a:r>
          </a:p>
          <a:p>
            <a:pPr marL="1146175" lvl="1" indent="-457200">
              <a:buFont typeface="Wingdings" panose="05000000000000000000" pitchFamily="2" charset="2"/>
              <a:buChar char="§"/>
            </a:pPr>
            <a:r>
              <a:rPr lang="en-US" sz="2000" dirty="0">
                <a:solidFill>
                  <a:srgbClr val="C00000"/>
                </a:solidFill>
              </a:rPr>
              <a:t>Limited increase for PWRs</a:t>
            </a:r>
          </a:p>
          <a:p>
            <a:pPr marL="1146175" lvl="1" indent="-457200">
              <a:buFont typeface="Wingdings" panose="05000000000000000000" pitchFamily="2" charset="2"/>
              <a:buChar char="§"/>
            </a:pPr>
            <a:r>
              <a:rPr lang="en-US" sz="2000" dirty="0">
                <a:solidFill>
                  <a:srgbClr val="C00000"/>
                </a:solidFill>
              </a:rPr>
              <a:t>Significant increase for BWRs</a:t>
            </a:r>
          </a:p>
          <a:p>
            <a:pPr marL="688975" indent="-457200">
              <a:buFontTx/>
              <a:buChar char="֍"/>
            </a:pPr>
            <a:r>
              <a:rPr lang="en-US" sz="2000" dirty="0">
                <a:solidFill>
                  <a:srgbClr val="C00000"/>
                </a:solidFill>
              </a:rPr>
              <a:t>Rev 2 is being developed </a:t>
            </a:r>
          </a:p>
          <a:p>
            <a:pPr marL="231775"/>
            <a:r>
              <a:rPr lang="en-US" sz="2000" dirty="0">
                <a:solidFill>
                  <a:srgbClr val="C00000"/>
                </a:solidFill>
              </a:rPr>
              <a:t>	(≤ 80 </a:t>
            </a:r>
            <a:r>
              <a:rPr lang="en-US" sz="2000" dirty="0" err="1">
                <a:solidFill>
                  <a:srgbClr val="C00000"/>
                </a:solidFill>
              </a:rPr>
              <a:t>GWd</a:t>
            </a:r>
            <a:r>
              <a:rPr lang="en-US" sz="2000" dirty="0">
                <a:solidFill>
                  <a:srgbClr val="C00000"/>
                </a:solidFill>
              </a:rPr>
              <a:t>/MTU)</a:t>
            </a:r>
          </a:p>
          <a:p>
            <a:pPr marL="688975" indent="-457200">
              <a:buFontTx/>
              <a:buChar char="֍"/>
            </a:pPr>
            <a:r>
              <a:rPr lang="en-US" sz="2000" dirty="0">
                <a:solidFill>
                  <a:srgbClr val="C00000"/>
                </a:solidFill>
              </a:rPr>
              <a:t>Increase Enrichment Rulemaking</a:t>
            </a:r>
          </a:p>
          <a:p>
            <a:pPr marL="688975" indent="-457200">
              <a:buFontTx/>
              <a:buChar char="֍"/>
            </a:pPr>
            <a:endParaRPr lang="en-US" sz="2000" dirty="0">
              <a:solidFill>
                <a:srgbClr val="C00000"/>
              </a:solidFill>
            </a:endParaRPr>
          </a:p>
        </p:txBody>
      </p:sp>
      <p:pic>
        <p:nvPicPr>
          <p:cNvPr id="4" name="Picture 3" descr="DE_Horizontal_RGB-01.png">
            <a:extLst>
              <a:ext uri="{FF2B5EF4-FFF2-40B4-BE49-F238E27FC236}">
                <a16:creationId xmlns:a16="http://schemas.microsoft.com/office/drawing/2014/main" id="{F0B79BD3-60E2-4B72-4BE2-ABAE4AEBAA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6" name="Group 5">
            <a:extLst>
              <a:ext uri="{FF2B5EF4-FFF2-40B4-BE49-F238E27FC236}">
                <a16:creationId xmlns:a16="http://schemas.microsoft.com/office/drawing/2014/main" id="{6A22CC32-3C6C-2A5D-D401-589136561E81}"/>
              </a:ext>
            </a:extLst>
          </p:cNvPr>
          <p:cNvGrpSpPr/>
          <p:nvPr/>
        </p:nvGrpSpPr>
        <p:grpSpPr>
          <a:xfrm>
            <a:off x="0" y="9236"/>
            <a:ext cx="1802729" cy="923636"/>
            <a:chOff x="0" y="0"/>
            <a:chExt cx="2375341" cy="1236570"/>
          </a:xfrm>
        </p:grpSpPr>
        <p:pic>
          <p:nvPicPr>
            <p:cNvPr id="8" name="Picture 7" descr="A close up of a logo&#10;&#10;Description automatically generated">
              <a:extLst>
                <a:ext uri="{FF2B5EF4-FFF2-40B4-BE49-F238E27FC236}">
                  <a16:creationId xmlns:a16="http://schemas.microsoft.com/office/drawing/2014/main" id="{9140B9DC-0C98-B7EA-25E4-DDF7756301B4}"/>
                </a:ext>
              </a:extLst>
            </p:cNvPr>
            <p:cNvPicPr>
              <a:picLocks noChangeAspect="1"/>
            </p:cNvPicPr>
            <p:nvPr/>
          </p:nvPicPr>
          <p:blipFill>
            <a:blip r:embed="rId4"/>
            <a:stretch>
              <a:fillRect/>
            </a:stretch>
          </p:blipFill>
          <p:spPr>
            <a:xfrm>
              <a:off x="0" y="0"/>
              <a:ext cx="1052777" cy="1236570"/>
            </a:xfrm>
            <a:prstGeom prst="rect">
              <a:avLst/>
            </a:prstGeom>
            <a:noFill/>
          </p:spPr>
        </p:pic>
        <p:pic>
          <p:nvPicPr>
            <p:cNvPr id="9" name="Picture 8">
              <a:extLst>
                <a:ext uri="{FF2B5EF4-FFF2-40B4-BE49-F238E27FC236}">
                  <a16:creationId xmlns:a16="http://schemas.microsoft.com/office/drawing/2014/main" id="{335D6A3E-23A6-84D9-2C4D-B5AB1008F6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9413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1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E1835D-066D-0C30-4F28-2BB9D8286525}"/>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21FC1E0A-9DA4-49D5-A02B-1B0A02317746}"/>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4D1C2313-205A-4467-8760-2863BB966637}"/>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0D4ABE35-B3B3-43CC-A0B2-C82615BE910D}"/>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7</a:t>
            </a:fld>
            <a:endParaRPr lang="en-US" dirty="0"/>
          </a:p>
        </p:txBody>
      </p:sp>
      <p:sp>
        <p:nvSpPr>
          <p:cNvPr id="4" name="Content Placeholder 1">
            <a:extLst>
              <a:ext uri="{FF2B5EF4-FFF2-40B4-BE49-F238E27FC236}">
                <a16:creationId xmlns:a16="http://schemas.microsoft.com/office/drawing/2014/main" id="{C3C502E7-1DD7-878C-824C-A274E78B6E31}"/>
              </a:ext>
            </a:extLst>
          </p:cNvPr>
          <p:cNvSpPr txBox="1">
            <a:spLocks/>
          </p:cNvSpPr>
          <p:nvPr/>
        </p:nvSpPr>
        <p:spPr>
          <a:xfrm>
            <a:off x="-120579" y="3353671"/>
            <a:ext cx="12433160"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lgn="ctr">
              <a:spcBef>
                <a:spcPts val="600"/>
              </a:spcBef>
              <a:spcAft>
                <a:spcPts val="600"/>
              </a:spcAft>
              <a:buClrTx/>
              <a:buSzPct val="106000"/>
              <a:buFont typeface="Arial" panose="020B0604020202020204" pitchFamily="34" charset="0"/>
              <a:buNone/>
            </a:pPr>
            <a:r>
              <a:rPr lang="en-US" sz="44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LOCA</a:t>
            </a:r>
            <a:endParaRPr lang="en-US" sz="4000" dirty="0">
              <a:latin typeface="ADLaM Display" panose="020F0502020204030204" pitchFamily="2" charset="0"/>
              <a:ea typeface="ADLaM Display" panose="020F0502020204030204" pitchFamily="2" charset="0"/>
              <a:cs typeface="ADLaM Display" panose="020F0502020204030204" pitchFamily="2" charset="0"/>
            </a:endParaRPr>
          </a:p>
          <a:p>
            <a:pPr lvl="1" algn="ctr">
              <a:spcBef>
                <a:spcPts val="600"/>
              </a:spcBef>
              <a:spcAft>
                <a:spcPts val="600"/>
              </a:spcAft>
              <a:buFontTx/>
              <a:buBlip>
                <a:blip r:embed="rId3"/>
              </a:buBlip>
            </a:pPr>
            <a:endParaRPr lang="en-US" sz="32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790A6568-2F43-E56F-4C10-0BA8B14CA8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785A8A66-7279-B3A8-8D92-C2C028D5176C}"/>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223F9A6D-374E-6D9C-C738-AE671F719CE2}"/>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8CA00823-8F16-A92A-05F5-CFC158BF37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309201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B06D2-D7F1-1B86-0BB6-D2AC44C2CAF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26879CE-B0EC-51FB-089B-59C87472A1CE}"/>
              </a:ext>
            </a:extLst>
          </p:cNvPr>
          <p:cNvSpPr/>
          <p:nvPr/>
        </p:nvSpPr>
        <p:spPr>
          <a:xfrm>
            <a:off x="-120580" y="1374966"/>
            <a:ext cx="12433160" cy="4923361"/>
          </a:xfrm>
          <a:prstGeom prst="rect">
            <a:avLst/>
          </a:prstGeom>
          <a:ln/>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400" dirty="0">
              <a:solidFill>
                <a:schemeClr val="bg1"/>
              </a:solidFill>
            </a:endParaRPr>
          </a:p>
        </p:txBody>
      </p:sp>
      <p:sp>
        <p:nvSpPr>
          <p:cNvPr id="2" name="Content Placeholder 1">
            <a:extLst>
              <a:ext uri="{FF2B5EF4-FFF2-40B4-BE49-F238E27FC236}">
                <a16:creationId xmlns:a16="http://schemas.microsoft.com/office/drawing/2014/main" id="{3F26A67B-541D-50FA-2FD3-0C8831D15B37}"/>
              </a:ext>
            </a:extLst>
          </p:cNvPr>
          <p:cNvSpPr>
            <a:spLocks noGrp="1"/>
          </p:cNvSpPr>
          <p:nvPr>
            <p:ph idx="1"/>
          </p:nvPr>
        </p:nvSpPr>
        <p:spPr>
          <a:xfrm>
            <a:off x="0" y="753099"/>
            <a:ext cx="12192000" cy="621867"/>
          </a:xfrm>
        </p:spPr>
        <p:style>
          <a:lnRef idx="1">
            <a:schemeClr val="accent3"/>
          </a:lnRef>
          <a:fillRef idx="2">
            <a:schemeClr val="accent3"/>
          </a:fillRef>
          <a:effectRef idx="1">
            <a:schemeClr val="accent3"/>
          </a:effectRef>
          <a:fontRef idx="minor">
            <a:schemeClr val="dk1"/>
          </a:fontRef>
        </p:style>
        <p:txBody>
          <a:bodyPr/>
          <a:lstStyle/>
          <a:p>
            <a:pPr marL="284162" marR="0" indent="0">
              <a:spcBef>
                <a:spcPts val="0"/>
              </a:spcBef>
              <a:spcAft>
                <a:spcPts val="0"/>
              </a:spcAft>
              <a:buNone/>
            </a:pPr>
            <a:r>
              <a:rPr lang="en-US" sz="2400" b="1" dirty="0">
                <a:solidFill>
                  <a:srgbClr val="006600"/>
                </a:solidFill>
                <a:latin typeface="+mj-lt"/>
              </a:rPr>
              <a:t>High Burnup / Increase Enrichment –</a:t>
            </a:r>
            <a:r>
              <a:rPr lang="en-US" sz="2400" b="1" dirty="0">
                <a:solidFill>
                  <a:srgbClr val="0000FF"/>
                </a:solidFill>
                <a:latin typeface="+mj-lt"/>
              </a:rPr>
              <a:t> LOCA</a:t>
            </a:r>
            <a:endParaRPr lang="en-US" sz="3200" b="1" dirty="0">
              <a:solidFill>
                <a:srgbClr val="0000FF"/>
              </a:solidFill>
              <a:latin typeface="+mj-lt"/>
            </a:endParaRPr>
          </a:p>
        </p:txBody>
      </p:sp>
      <p:sp>
        <p:nvSpPr>
          <p:cNvPr id="3" name="Title 2">
            <a:extLst>
              <a:ext uri="{FF2B5EF4-FFF2-40B4-BE49-F238E27FC236}">
                <a16:creationId xmlns:a16="http://schemas.microsoft.com/office/drawing/2014/main" id="{A2896FDD-E8EB-9B36-572D-6A52AFFE3474}"/>
              </a:ext>
            </a:extLst>
          </p:cNvPr>
          <p:cNvSpPr>
            <a:spLocks noGrp="1"/>
          </p:cNvSpPr>
          <p:nvPr>
            <p:ph type="title"/>
          </p:nvPr>
        </p:nvSpPr>
        <p:spPr>
          <a:xfrm>
            <a:off x="3645304" y="86036"/>
            <a:ext cx="8309810" cy="548640"/>
          </a:xfrm>
        </p:spPr>
        <p:txBody>
          <a:bodyPr/>
          <a:lstStyle/>
          <a:p>
            <a:pPr>
              <a:lnSpc>
                <a:spcPct val="100000"/>
              </a:lnSpc>
            </a:pPr>
            <a:r>
              <a:rPr lang="en-US" sz="3200" dirty="0">
                <a:solidFill>
                  <a:srgbClr val="CC00CC"/>
                </a:solidFill>
              </a:rPr>
              <a:t>How ? </a:t>
            </a:r>
          </a:p>
        </p:txBody>
      </p:sp>
      <p:sp>
        <p:nvSpPr>
          <p:cNvPr id="5" name="Slide Number Placeholder 4">
            <a:extLst>
              <a:ext uri="{FF2B5EF4-FFF2-40B4-BE49-F238E27FC236}">
                <a16:creationId xmlns:a16="http://schemas.microsoft.com/office/drawing/2014/main" id="{48930539-31F0-768F-7257-76EE372E242E}"/>
              </a:ext>
            </a:extLst>
          </p:cNvPr>
          <p:cNvSpPr>
            <a:spLocks noGrp="1"/>
          </p:cNvSpPr>
          <p:nvPr>
            <p:ph type="sldNum" sz="quarter" idx="4294967295"/>
          </p:nvPr>
        </p:nvSpPr>
        <p:spPr>
          <a:xfrm>
            <a:off x="199109" y="6438505"/>
            <a:ext cx="387351" cy="213088"/>
          </a:xfrm>
        </p:spPr>
        <p:txBody>
          <a:bodyPr/>
          <a:lstStyle/>
          <a:p>
            <a:fld id="{2ED86176-D6A4-43D8-BE13-F18245AD9D39}" type="slidenum">
              <a:rPr lang="en-US" smtClean="0"/>
              <a:pPr/>
              <a:t>8</a:t>
            </a:fld>
            <a:endParaRPr lang="en-US" dirty="0"/>
          </a:p>
        </p:txBody>
      </p:sp>
      <p:sp>
        <p:nvSpPr>
          <p:cNvPr id="4" name="Content Placeholder 1">
            <a:extLst>
              <a:ext uri="{FF2B5EF4-FFF2-40B4-BE49-F238E27FC236}">
                <a16:creationId xmlns:a16="http://schemas.microsoft.com/office/drawing/2014/main" id="{588194F9-F464-611F-415E-56E4941E3E4E}"/>
              </a:ext>
            </a:extLst>
          </p:cNvPr>
          <p:cNvSpPr txBox="1">
            <a:spLocks/>
          </p:cNvSpPr>
          <p:nvPr/>
        </p:nvSpPr>
        <p:spPr>
          <a:xfrm>
            <a:off x="199109" y="1515144"/>
            <a:ext cx="11116235" cy="738199"/>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spcBef>
                <a:spcPts val="600"/>
              </a:spcBef>
              <a:spcAft>
                <a:spcPts val="600"/>
              </a:spcAft>
              <a:buClrTx/>
              <a:buSzPct val="106000"/>
              <a:buFont typeface="Arial" panose="020B0604020202020204" pitchFamily="34" charset="0"/>
              <a:buNone/>
            </a:pPr>
            <a:r>
              <a:rPr lang="en-US" sz="2800" b="1" dirty="0">
                <a:solidFill>
                  <a:srgbClr val="0000FF"/>
                </a:solidFill>
                <a:latin typeface="ADLaM Display" panose="020F0502020204030204" pitchFamily="2" charset="0"/>
                <a:ea typeface="ADLaM Display" panose="020F0502020204030204" pitchFamily="2" charset="0"/>
                <a:cs typeface="ADLaM Display" panose="020F0502020204030204" pitchFamily="2" charset="0"/>
              </a:rPr>
              <a:t>Why Change ?</a:t>
            </a: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1" name="Content Placeholder 1">
            <a:extLst>
              <a:ext uri="{FF2B5EF4-FFF2-40B4-BE49-F238E27FC236}">
                <a16:creationId xmlns:a16="http://schemas.microsoft.com/office/drawing/2014/main" id="{FAA6AB9F-506A-8D6C-A0B4-E1AF3CEFF827}"/>
              </a:ext>
            </a:extLst>
          </p:cNvPr>
          <p:cNvSpPr txBox="1">
            <a:spLocks/>
          </p:cNvSpPr>
          <p:nvPr/>
        </p:nvSpPr>
        <p:spPr>
          <a:xfrm>
            <a:off x="199108" y="2126821"/>
            <a:ext cx="11793783" cy="2477837"/>
          </a:xfrm>
          <a:prstGeom prst="rect">
            <a:avLst/>
          </a:prstGeom>
        </p:spPr>
        <p:txBody>
          <a:bodyPr vert="horz" lIns="0" tIns="0" rIns="0" bIns="0" rtlCol="0">
            <a:noAutofit/>
          </a:bodyPr>
          <a:lstStyle>
            <a:lvl1pPr marL="173038" indent="-173038" algn="l" defTabSz="685800" rtl="0" eaLnBrk="1" latinLnBrk="0" hangingPunct="1">
              <a:lnSpc>
                <a:spcPct val="110000"/>
              </a:lnSpc>
              <a:spcBef>
                <a:spcPts val="675"/>
              </a:spcBef>
              <a:buClr>
                <a:srgbClr val="EF651A"/>
              </a:buClr>
              <a:buFont typeface="Arial" panose="020B0604020202020204" pitchFamily="34" charset="0"/>
              <a:buChar char="•"/>
              <a:defRPr sz="1600" kern="1200">
                <a:solidFill>
                  <a:srgbClr val="000000"/>
                </a:solidFill>
                <a:latin typeface="BentonSans"/>
                <a:ea typeface="+mn-ea"/>
                <a:cs typeface="+mn-cs"/>
              </a:defRPr>
            </a:lvl1pPr>
            <a:lvl2pPr marL="401638" indent="-173038" algn="l" defTabSz="685800" rtl="0" eaLnBrk="1" latinLnBrk="0" hangingPunct="1">
              <a:lnSpc>
                <a:spcPct val="110000"/>
              </a:lnSpc>
              <a:spcBef>
                <a:spcPts val="450"/>
              </a:spcBef>
              <a:buClr>
                <a:srgbClr val="F47B27"/>
              </a:buClr>
              <a:buFontTx/>
              <a:buChar char="–"/>
              <a:defRPr sz="1600" kern="1200">
                <a:solidFill>
                  <a:srgbClr val="000000"/>
                </a:solidFill>
                <a:latin typeface="BentonSans"/>
                <a:ea typeface="+mn-ea"/>
                <a:cs typeface="+mn-cs"/>
              </a:defRPr>
            </a:lvl2pPr>
            <a:lvl3pPr marL="630238" indent="-173038" algn="l" defTabSz="685800" rtl="0" eaLnBrk="1" latinLnBrk="0" hangingPunct="1">
              <a:lnSpc>
                <a:spcPct val="110000"/>
              </a:lnSpc>
              <a:spcBef>
                <a:spcPts val="225"/>
              </a:spcBef>
              <a:buClr>
                <a:srgbClr val="F47B27"/>
              </a:buClr>
              <a:buFont typeface="Arial" panose="020B0604020202020204" pitchFamily="34" charset="0"/>
              <a:buChar char="•"/>
              <a:defRPr sz="1600" kern="1200">
                <a:solidFill>
                  <a:srgbClr val="000000"/>
                </a:solidFill>
                <a:latin typeface="BentonSans"/>
                <a:ea typeface="+mn-ea"/>
                <a:cs typeface="+mn-cs"/>
              </a:defRPr>
            </a:lvl3pPr>
            <a:lvl4pPr marL="858838" indent="-173038" algn="l" defTabSz="685800" rtl="0" eaLnBrk="1" latinLnBrk="0" hangingPunct="1">
              <a:lnSpc>
                <a:spcPct val="110000"/>
              </a:lnSpc>
              <a:spcBef>
                <a:spcPts val="150"/>
              </a:spcBef>
              <a:buClr>
                <a:srgbClr val="F47B27"/>
              </a:buClr>
              <a:buFontTx/>
              <a:buChar char="–"/>
              <a:tabLst>
                <a:tab pos="685800" algn="l"/>
              </a:tabLst>
              <a:defRPr sz="1600" kern="1200">
                <a:solidFill>
                  <a:srgbClr val="000000"/>
                </a:solidFill>
                <a:latin typeface="BentonSans"/>
                <a:ea typeface="+mn-ea"/>
                <a:cs typeface="+mn-cs"/>
              </a:defRPr>
            </a:lvl4pPr>
            <a:lvl5pPr marL="1087438" indent="-173038" algn="l" defTabSz="685800" rtl="0" eaLnBrk="1" latinLnBrk="0" hangingPunct="1">
              <a:lnSpc>
                <a:spcPct val="110000"/>
              </a:lnSpc>
              <a:spcBef>
                <a:spcPts val="0"/>
              </a:spcBef>
              <a:buClr>
                <a:srgbClr val="F47B27"/>
              </a:buClr>
              <a:buFont typeface="Arial" panose="020B0604020202020204" pitchFamily="34" charset="0"/>
              <a:buChar char="•"/>
              <a:defRPr sz="1600" kern="1200">
                <a:solidFill>
                  <a:srgbClr val="000000"/>
                </a:solidFill>
                <a:latin typeface="BentonSans"/>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spcBef>
                <a:spcPts val="600"/>
              </a:spcBef>
              <a:spcAft>
                <a:spcPts val="600"/>
              </a:spcAft>
              <a:buClrTx/>
              <a:buSzPct val="90000"/>
              <a:buFont typeface="Wingdings" panose="05000000000000000000" pitchFamily="2" charset="2"/>
              <a:buChar char="q"/>
            </a:pPr>
            <a:r>
              <a:rPr lang="en-US" sz="2400" dirty="0">
                <a:latin typeface="ADLaM Display" panose="020F0502020204030204" pitchFamily="2" charset="0"/>
                <a:ea typeface="ADLaM Display" panose="020F0502020204030204" pitchFamily="2" charset="0"/>
                <a:cs typeface="ADLaM Display" panose="020F0502020204030204" pitchFamily="2" charset="0"/>
              </a:rPr>
              <a:t> Current approach is very </a:t>
            </a:r>
            <a:r>
              <a:rPr lang="en-US" sz="2400" dirty="0">
                <a:solidFill>
                  <a:srgbClr val="FF0000"/>
                </a:solidFill>
                <a:latin typeface="ADLaM Display" panose="020F0502020204030204" pitchFamily="2" charset="0"/>
                <a:ea typeface="ADLaM Display" panose="020F0502020204030204" pitchFamily="2" charset="0"/>
                <a:cs typeface="ADLaM Display" panose="020F0502020204030204" pitchFamily="2" charset="0"/>
              </a:rPr>
              <a:t>conservative</a:t>
            </a:r>
          </a:p>
          <a:p>
            <a:pPr marL="685800" lvl="1" indent="-342900">
              <a:spcBef>
                <a:spcPts val="6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Large break LOCA (as analyzed) is very unlikely event </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Modern PRA applications demonstrated very low CDF and LERF contribution by LB LOCA</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Recent improvements in plant safety and operation</a:t>
            </a:r>
          </a:p>
          <a:p>
            <a:pPr marL="687388" lvl="1" indent="-347663">
              <a:spcBef>
                <a:spcPts val="1200"/>
              </a:spcBef>
              <a:spcAft>
                <a:spcPts val="600"/>
              </a:spcAft>
              <a:buClrTx/>
              <a:buSzPct val="90000"/>
              <a:buFont typeface="Wingdings" panose="05000000000000000000" pitchFamily="2" charset="2"/>
              <a:buChar char="§"/>
            </a:pPr>
            <a:r>
              <a:rPr lang="en-US" sz="2000" dirty="0">
                <a:latin typeface="Adelle Sb" panose="02000503000000020004" pitchFamily="50" charset="0"/>
                <a:ea typeface="ADLaM Display" panose="020F0502020204030204" pitchFamily="2" charset="0"/>
                <a:cs typeface="ADLaM Display" panose="020F0502020204030204" pitchFamily="2" charset="0"/>
              </a:rPr>
              <a:t>Improved analytical, modeling, and computing capabilities </a:t>
            </a:r>
          </a:p>
          <a:p>
            <a:pPr marL="0" indent="0">
              <a:spcBef>
                <a:spcPts val="1200"/>
              </a:spcBef>
              <a:spcAft>
                <a:spcPts val="600"/>
              </a:spcAft>
              <a:buClrTx/>
              <a:buSzPct val="90000"/>
              <a:buNone/>
            </a:pPr>
            <a:endParaRPr lang="en-US" sz="2400" dirty="0">
              <a:latin typeface="ADLaM Display" panose="020F0502020204030204" pitchFamily="2" charset="0"/>
              <a:ea typeface="ADLaM Display" panose="020F0502020204030204" pitchFamily="2" charset="0"/>
              <a:cs typeface="ADLaM Display" panose="020F0502020204030204" pitchFamily="2" charset="0"/>
            </a:endParaRPr>
          </a:p>
          <a:p>
            <a:pPr lvl="1">
              <a:spcBef>
                <a:spcPts val="600"/>
              </a:spcBef>
              <a:spcAft>
                <a:spcPts val="600"/>
              </a:spcAft>
              <a:buFontTx/>
              <a:buBlip>
                <a:blip r:embed="rId3"/>
              </a:buBlip>
            </a:pPr>
            <a:endParaRPr lang="en-US" sz="1800" b="1" dirty="0">
              <a:latin typeface="ADLaM Display" panose="020F0502020204030204" pitchFamily="2" charset="0"/>
              <a:ea typeface="ADLaM Display" panose="020F0502020204030204" pitchFamily="2" charset="0"/>
              <a:cs typeface="ADLaM Display" panose="020F0502020204030204" pitchFamily="2" charset="0"/>
            </a:endParaRPr>
          </a:p>
        </p:txBody>
      </p:sp>
      <p:pic>
        <p:nvPicPr>
          <p:cNvPr id="6" name="Picture 5" descr="DE_Horizontal_RGB-01.png">
            <a:extLst>
              <a:ext uri="{FF2B5EF4-FFF2-40B4-BE49-F238E27FC236}">
                <a16:creationId xmlns:a16="http://schemas.microsoft.com/office/drawing/2014/main" id="{6445EEAC-0BB2-A339-984D-1FC80AFD785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58752" y="6344286"/>
            <a:ext cx="1233248" cy="568446"/>
          </a:xfrm>
          <a:prstGeom prst="rect">
            <a:avLst/>
          </a:prstGeom>
        </p:spPr>
      </p:pic>
      <p:grpSp>
        <p:nvGrpSpPr>
          <p:cNvPr id="8" name="Group 7">
            <a:extLst>
              <a:ext uri="{FF2B5EF4-FFF2-40B4-BE49-F238E27FC236}">
                <a16:creationId xmlns:a16="http://schemas.microsoft.com/office/drawing/2014/main" id="{A8E93BDF-4B0A-1372-C99D-126058E5DBC7}"/>
              </a:ext>
            </a:extLst>
          </p:cNvPr>
          <p:cNvGrpSpPr/>
          <p:nvPr/>
        </p:nvGrpSpPr>
        <p:grpSpPr>
          <a:xfrm>
            <a:off x="0" y="9236"/>
            <a:ext cx="1802729" cy="923636"/>
            <a:chOff x="0" y="0"/>
            <a:chExt cx="2375341" cy="1236570"/>
          </a:xfrm>
        </p:grpSpPr>
        <p:pic>
          <p:nvPicPr>
            <p:cNvPr id="9" name="Picture 8" descr="A close up of a logo&#10;&#10;Description automatically generated">
              <a:extLst>
                <a:ext uri="{FF2B5EF4-FFF2-40B4-BE49-F238E27FC236}">
                  <a16:creationId xmlns:a16="http://schemas.microsoft.com/office/drawing/2014/main" id="{8D207217-3926-E161-A890-C4C31AACDDA1}"/>
                </a:ext>
              </a:extLst>
            </p:cNvPr>
            <p:cNvPicPr>
              <a:picLocks noChangeAspect="1"/>
            </p:cNvPicPr>
            <p:nvPr/>
          </p:nvPicPr>
          <p:blipFill>
            <a:blip r:embed="rId5"/>
            <a:stretch>
              <a:fillRect/>
            </a:stretch>
          </p:blipFill>
          <p:spPr>
            <a:xfrm>
              <a:off x="0" y="0"/>
              <a:ext cx="1052777" cy="1236570"/>
            </a:xfrm>
            <a:prstGeom prst="rect">
              <a:avLst/>
            </a:prstGeom>
            <a:noFill/>
          </p:spPr>
        </p:pic>
        <p:pic>
          <p:nvPicPr>
            <p:cNvPr id="10" name="Picture 9">
              <a:extLst>
                <a:ext uri="{FF2B5EF4-FFF2-40B4-BE49-F238E27FC236}">
                  <a16:creationId xmlns:a16="http://schemas.microsoft.com/office/drawing/2014/main" id="{5E2C4223-55A4-E5CB-4908-EB2C1D8C454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5747" y="9204"/>
              <a:ext cx="1429594" cy="991570"/>
            </a:xfrm>
            <a:prstGeom prst="rect">
              <a:avLst/>
            </a:prstGeom>
          </p:spPr>
        </p:pic>
      </p:grpSp>
    </p:spTree>
    <p:extLst>
      <p:ext uri="{BB962C8B-B14F-4D97-AF65-F5344CB8AC3E}">
        <p14:creationId xmlns:p14="http://schemas.microsoft.com/office/powerpoint/2010/main" val="175928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CON_GreyPres_T06">
  <a:themeElements>
    <a:clrScheme name="Constellation">
      <a:dk1>
        <a:srgbClr val="184998"/>
      </a:dk1>
      <a:lt1>
        <a:sysClr val="window" lastClr="FFFFFF"/>
      </a:lt1>
      <a:dk2>
        <a:srgbClr val="7E8083"/>
      </a:dk2>
      <a:lt2>
        <a:srgbClr val="FFFFFF"/>
      </a:lt2>
      <a:accent1>
        <a:srgbClr val="2372B9"/>
      </a:accent1>
      <a:accent2>
        <a:srgbClr val="F47B27"/>
      </a:accent2>
      <a:accent3>
        <a:srgbClr val="6BA543"/>
      </a:accent3>
      <a:accent4>
        <a:srgbClr val="007FA4"/>
      </a:accent4>
      <a:accent5>
        <a:srgbClr val="FBB254"/>
      </a:accent5>
      <a:accent6>
        <a:srgbClr val="CADB2E"/>
      </a:accent6>
      <a:hlink>
        <a:srgbClr val="2372B9"/>
      </a:hlink>
      <a:folHlink>
        <a:srgbClr val="6BA543"/>
      </a:folHlink>
    </a:clrScheme>
    <a:fontScheme name="Custom 1">
      <a:majorFont>
        <a:latin typeface="BentonSans Bold"/>
        <a:ea typeface=""/>
        <a:cs typeface=""/>
      </a:majorFont>
      <a:minorFont>
        <a:latin typeface="Benton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smtClean="0">
            <a:solidFill>
              <a:schemeClr val="bg1"/>
            </a:solidFill>
          </a:defRPr>
        </a:defPPr>
      </a:lstStyle>
    </a:spDef>
    <a:lnDef>
      <a:spPr>
        <a:ln w="127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2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BB5EF645BB154EA4C4673FF2327CB1" ma:contentTypeVersion="13" ma:contentTypeDescription="Create a new document." ma:contentTypeScope="" ma:versionID="875714bce5becaf9905a628695661606">
  <xsd:schema xmlns:xsd="http://www.w3.org/2001/XMLSchema" xmlns:xs="http://www.w3.org/2001/XMLSchema" xmlns:p="http://schemas.microsoft.com/office/2006/metadata/properties" xmlns:ns2="808c1bc9-e356-492e-b080-d17a8341cddb" xmlns:ns3="55603c8d-10d9-4da8-a3fe-991ac69dacf5" targetNamespace="http://schemas.microsoft.com/office/2006/metadata/properties" ma:root="true" ma:fieldsID="342218c0bbb0abfee8f6b9536ad87235" ns2:_="" ns3:_="">
    <xsd:import namespace="808c1bc9-e356-492e-b080-d17a8341cddb"/>
    <xsd:import namespace="55603c8d-10d9-4da8-a3fe-991ac69dacf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8c1bc9-e356-492e-b080-d17a8341cd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603c8d-10d9-4da8-a3fe-991ac69dacf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B283D3-1C84-43BA-B235-C3D6DF77EA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8c1bc9-e356-492e-b080-d17a8341cddb"/>
    <ds:schemaRef ds:uri="55603c8d-10d9-4da8-a3fe-991ac69dac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66192F-4AD8-4481-9ECD-E0F36B99C3E7}">
  <ds:schemaRefs>
    <ds:schemaRef ds:uri="http://schemas.microsoft.com/sharepoint/v3/contenttype/forms"/>
  </ds:schemaRefs>
</ds:datastoreItem>
</file>

<file path=customXml/itemProps3.xml><?xml version="1.0" encoding="utf-8"?>
<ds:datastoreItem xmlns:ds="http://schemas.openxmlformats.org/officeDocument/2006/customXml" ds:itemID="{2E74DF51-40E6-4002-B430-8EAC9EF1B24E}">
  <ds:schemaRefs>
    <ds:schemaRef ds:uri="http://purl.org/dc/dcmitype/"/>
    <ds:schemaRef ds:uri="http://purl.org/dc/terms/"/>
    <ds:schemaRef ds:uri="http://www.w3.org/XML/1998/namespace"/>
    <ds:schemaRef ds:uri="http://schemas.microsoft.com/office/2006/documentManagement/types"/>
    <ds:schemaRef ds:uri="55603c8d-10d9-4da8-a3fe-991ac69dacf5"/>
    <ds:schemaRef ds:uri="http://purl.org/dc/elements/1.1/"/>
    <ds:schemaRef ds:uri="http://schemas.microsoft.com/office/infopath/2007/PartnerControls"/>
    <ds:schemaRef ds:uri="http://schemas.openxmlformats.org/package/2006/metadata/core-properties"/>
    <ds:schemaRef ds:uri="808c1bc9-e356-492e-b080-d17a8341cdd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27725</TotalTime>
  <Words>1093</Words>
  <Application>Microsoft Office PowerPoint</Application>
  <PresentationFormat>Widescreen</PresentationFormat>
  <Paragraphs>234</Paragraphs>
  <Slides>20</Slides>
  <Notes>20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20</vt:i4>
      </vt:variant>
    </vt:vector>
  </HeadingPairs>
  <TitlesOfParts>
    <vt:vector size="33" baseType="lpstr">
      <vt:lpstr>Adelle Sb</vt:lpstr>
      <vt:lpstr>ADLaM Display</vt:lpstr>
      <vt:lpstr>Aharoni</vt:lpstr>
      <vt:lpstr>Aptos</vt:lpstr>
      <vt:lpstr>Arial</vt:lpstr>
      <vt:lpstr>BentonSans</vt:lpstr>
      <vt:lpstr>BentonSans Bold</vt:lpstr>
      <vt:lpstr>BentonSans Medium</vt:lpstr>
      <vt:lpstr>Calibri</vt:lpstr>
      <vt:lpstr>Franklin Gothic Book</vt:lpstr>
      <vt:lpstr>Walbaum Display SemiBold</vt:lpstr>
      <vt:lpstr>Wingdings</vt:lpstr>
      <vt:lpstr>CON_GreyPres_T06</vt:lpstr>
      <vt:lpstr>PowerPoint Presentation</vt:lpstr>
      <vt:lpstr>Outline</vt:lpstr>
      <vt:lpstr>Why ?</vt:lpstr>
      <vt:lpstr>Why ?</vt:lpstr>
      <vt:lpstr>What ?</vt:lpstr>
      <vt:lpstr>What ?</vt:lpstr>
      <vt:lpstr>How ? </vt:lpstr>
      <vt:lpstr>How ? </vt:lpstr>
      <vt:lpstr>How ? </vt:lpstr>
      <vt:lpstr>How ? </vt:lpstr>
      <vt:lpstr>How ? </vt:lpstr>
      <vt:lpstr>How ? </vt:lpstr>
      <vt:lpstr>How ? </vt:lpstr>
      <vt:lpstr>How ? </vt:lpstr>
      <vt:lpstr>How ?</vt:lpstr>
      <vt:lpstr>How ? </vt:lpstr>
      <vt:lpstr>How ? </vt:lpstr>
      <vt:lpstr>How ?</vt:lpstr>
      <vt:lpstr>PowerPoint Presentation</vt:lpstr>
      <vt:lpstr>PowerPoint Presentation</vt:lpstr>
    </vt:vector>
  </TitlesOfParts>
  <Company>Constellation Energy</Company>
  <LinksUpToDate>false</LinksUpToDate>
  <SharedDoc>false</SharedDoc>
  <HyperlinkBase>brand@exeloncorp.com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Eric</dc:creator>
  <cp:keywords>Constellation; Business Materials; PowerPoint Presentation; Internal; RGB;</cp:keywords>
  <dc:description>Constellation Corporation Grey Background PowerPoint Template</dc:description>
  <cp:lastModifiedBy>KHAPERSKAIA, Anzhelika</cp:lastModifiedBy>
  <cp:revision>578</cp:revision>
  <cp:lastPrinted>2023-04-02T15:56:16Z</cp:lastPrinted>
  <dcterms:created xsi:type="dcterms:W3CDTF">2015-02-19T17:49:05Z</dcterms:created>
  <dcterms:modified xsi:type="dcterms:W3CDTF">2025-10-24T12:13:57Z</dcterms:modified>
  <cp:category>Business Materials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completed">
    <vt:filetime>2012-05-01T04:00:00Z</vt:filetime>
  </property>
  <property fmtid="{D5CDD505-2E9C-101B-9397-08002B2CF9AE}" pid="3" name="ContentTypeId">
    <vt:lpwstr>0x01010005BB5EF645BB154EA4C4673FF2327CB1</vt:lpwstr>
  </property>
  <property fmtid="{D5CDD505-2E9C-101B-9397-08002B2CF9AE}" pid="4" name="MSIP_Label_c968b3d1-e05f-4796-9c23-acaf26d588cb_Enabled">
    <vt:lpwstr>true</vt:lpwstr>
  </property>
  <property fmtid="{D5CDD505-2E9C-101B-9397-08002B2CF9AE}" pid="5" name="MSIP_Label_c968b3d1-e05f-4796-9c23-acaf26d588cb_SetDate">
    <vt:lpwstr>2022-01-29T20:58:35Z</vt:lpwstr>
  </property>
  <property fmtid="{D5CDD505-2E9C-101B-9397-08002B2CF9AE}" pid="6" name="MSIP_Label_c968b3d1-e05f-4796-9c23-acaf26d588cb_Method">
    <vt:lpwstr>Standard</vt:lpwstr>
  </property>
  <property fmtid="{D5CDD505-2E9C-101B-9397-08002B2CF9AE}" pid="7" name="MSIP_Label_c968b3d1-e05f-4796-9c23-acaf26d588cb_Name">
    <vt:lpwstr>Company Confidential Information</vt:lpwstr>
  </property>
  <property fmtid="{D5CDD505-2E9C-101B-9397-08002B2CF9AE}" pid="8" name="MSIP_Label_c968b3d1-e05f-4796-9c23-acaf26d588cb_SiteId">
    <vt:lpwstr>600d01fc-055f-49c6-868f-3ecfcc791773</vt:lpwstr>
  </property>
  <property fmtid="{D5CDD505-2E9C-101B-9397-08002B2CF9AE}" pid="9" name="MSIP_Label_c968b3d1-e05f-4796-9c23-acaf26d588cb_ActionId">
    <vt:lpwstr>ad75e86d-363e-48f3-a92a-f7011ff900c7</vt:lpwstr>
  </property>
  <property fmtid="{D5CDD505-2E9C-101B-9397-08002B2CF9AE}" pid="10" name="MSIP_Label_c968b3d1-e05f-4796-9c23-acaf26d588cb_ContentBits">
    <vt:lpwstr>0</vt:lpwstr>
  </property>
  <property fmtid="{D5CDD505-2E9C-101B-9397-08002B2CF9AE}" pid="11" name="MSIP_Label_dfe1a8d7-e404-4561-a6ce-09441972395c_Enabled">
    <vt:lpwstr>true</vt:lpwstr>
  </property>
  <property fmtid="{D5CDD505-2E9C-101B-9397-08002B2CF9AE}" pid="12" name="MSIP_Label_dfe1a8d7-e404-4561-a6ce-09441972395c_SetDate">
    <vt:lpwstr>2023-03-03T14:28:10Z</vt:lpwstr>
  </property>
  <property fmtid="{D5CDD505-2E9C-101B-9397-08002B2CF9AE}" pid="13" name="MSIP_Label_dfe1a8d7-e404-4561-a6ce-09441972395c_Method">
    <vt:lpwstr>Standard</vt:lpwstr>
  </property>
  <property fmtid="{D5CDD505-2E9C-101B-9397-08002B2CF9AE}" pid="14" name="MSIP_Label_dfe1a8d7-e404-4561-a6ce-09441972395c_Name">
    <vt:lpwstr>Company Confidential Information</vt:lpwstr>
  </property>
  <property fmtid="{D5CDD505-2E9C-101B-9397-08002B2CF9AE}" pid="15" name="MSIP_Label_dfe1a8d7-e404-4561-a6ce-09441972395c_SiteId">
    <vt:lpwstr>d8fb9c07-c19e-4e8c-a1cb-717cd3cf8ffe</vt:lpwstr>
  </property>
  <property fmtid="{D5CDD505-2E9C-101B-9397-08002B2CF9AE}" pid="16" name="MSIP_Label_dfe1a8d7-e404-4561-a6ce-09441972395c_ActionId">
    <vt:lpwstr>897bfee5-f55c-4bbe-af65-3902096b6ee1</vt:lpwstr>
  </property>
  <property fmtid="{D5CDD505-2E9C-101B-9397-08002B2CF9AE}" pid="17" name="MSIP_Label_dfe1a8d7-e404-4561-a6ce-09441972395c_ContentBits">
    <vt:lpwstr>0</vt:lpwstr>
  </property>
</Properties>
</file>