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28"/>
  </p:notesMasterIdLst>
  <p:sldIdLst>
    <p:sldId id="392" r:id="rId2"/>
    <p:sldId id="448" r:id="rId3"/>
    <p:sldId id="1650" r:id="rId4"/>
    <p:sldId id="441" r:id="rId5"/>
    <p:sldId id="455" r:id="rId6"/>
    <p:sldId id="332" r:id="rId7"/>
    <p:sldId id="1660" r:id="rId8"/>
    <p:sldId id="1656" r:id="rId9"/>
    <p:sldId id="1648" r:id="rId10"/>
    <p:sldId id="335" r:id="rId11"/>
    <p:sldId id="336" r:id="rId12"/>
    <p:sldId id="337" r:id="rId13"/>
    <p:sldId id="351" r:id="rId14"/>
    <p:sldId id="1653" r:id="rId15"/>
    <p:sldId id="391" r:id="rId16"/>
    <p:sldId id="433" r:id="rId17"/>
    <p:sldId id="1654" r:id="rId18"/>
    <p:sldId id="1658" r:id="rId19"/>
    <p:sldId id="1659" r:id="rId20"/>
    <p:sldId id="1657" r:id="rId21"/>
    <p:sldId id="454" r:id="rId22"/>
    <p:sldId id="440" r:id="rId23"/>
    <p:sldId id="1655" r:id="rId24"/>
    <p:sldId id="1652" r:id="rId25"/>
    <p:sldId id="464" r:id="rId26"/>
    <p:sldId id="30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404040"/>
    <a:srgbClr val="A7A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3870" autoAdjust="0"/>
  </p:normalViewPr>
  <p:slideViewPr>
    <p:cSldViewPr snapToGrid="0">
      <p:cViewPr varScale="1">
        <p:scale>
          <a:sx n="63" d="100"/>
          <a:sy n="63" d="100"/>
        </p:scale>
        <p:origin x="812" y="56"/>
      </p:cViewPr>
      <p:guideLst/>
    </p:cSldViewPr>
  </p:slideViewPr>
  <p:notesTextViewPr>
    <p:cViewPr>
      <p:scale>
        <a:sx n="3" d="2"/>
        <a:sy n="3" d="2"/>
      </p:scale>
      <p:origin x="0" y="0"/>
    </p:cViewPr>
  </p:notesTextViewPr>
  <p:sorterViewPr>
    <p:cViewPr>
      <p:scale>
        <a:sx n="150" d="100"/>
        <a:sy n="150" d="100"/>
      </p:scale>
      <p:origin x="0" y="-1154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tente guest" userId="S::urn:spo:tenantanon#c7456b31-a220-47f5-be52-473828670aa1::" providerId="AD" clId="Web-{C1336F41-4B42-CBF6-D49F-B5ECAB1C8EB9}"/>
    <pc:docChg chg="modSld">
      <pc:chgData name="Utente guest" userId="S::urn:spo:tenantanon#c7456b31-a220-47f5-be52-473828670aa1::" providerId="AD" clId="Web-{C1336F41-4B42-CBF6-D49F-B5ECAB1C8EB9}" dt="2025-10-27T07:52:55.677" v="0"/>
      <pc:docMkLst>
        <pc:docMk/>
      </pc:docMkLst>
      <pc:sldChg chg="delSp">
        <pc:chgData name="Utente guest" userId="S::urn:spo:tenantanon#c7456b31-a220-47f5-be52-473828670aa1::" providerId="AD" clId="Web-{C1336F41-4B42-CBF6-D49F-B5ECAB1C8EB9}" dt="2025-10-27T07:52:55.677" v="0"/>
        <pc:sldMkLst>
          <pc:docMk/>
          <pc:sldMk cId="3880265805" sldId="392"/>
        </pc:sldMkLst>
      </pc:sldChg>
    </pc:docChg>
  </pc:docChgLst>
  <pc:docChgLst>
    <pc:chgData name="IAEA-CONFFOUR" userId="e5c3325c-01d9-4c2d-8332-6af5f4af4d64" providerId="ADAL" clId="{B5E3DE3B-DBFD-4DAB-BE59-AE819892BB3D}"/>
    <pc:docChg chg="modSld">
      <pc:chgData name="IAEA-CONFFOUR" userId="e5c3325c-01d9-4c2d-8332-6af5f4af4d64" providerId="ADAL" clId="{B5E3DE3B-DBFD-4DAB-BE59-AE819892BB3D}" dt="2025-10-30T07:38:18.340" v="29" actId="1076"/>
      <pc:docMkLst>
        <pc:docMk/>
      </pc:docMkLst>
      <pc:sldChg chg="modSp mod">
        <pc:chgData name="IAEA-CONFFOUR" userId="e5c3325c-01d9-4c2d-8332-6af5f4af4d64" providerId="ADAL" clId="{B5E3DE3B-DBFD-4DAB-BE59-AE819892BB3D}" dt="2025-10-30T07:38:18.340" v="29" actId="1076"/>
        <pc:sldMkLst>
          <pc:docMk/>
          <pc:sldMk cId="3880265805" sldId="392"/>
        </pc:sldMkLst>
        <pc:spChg chg="mod">
          <ac:chgData name="IAEA-CONFFOUR" userId="e5c3325c-01d9-4c2d-8332-6af5f4af4d64" providerId="ADAL" clId="{B5E3DE3B-DBFD-4DAB-BE59-AE819892BB3D}" dt="2025-10-30T07:38:18.340" v="29" actId="1076"/>
          <ac:spMkLst>
            <pc:docMk/>
            <pc:sldMk cId="3880265805" sldId="392"/>
            <ac:spMk id="2" creationId="{FA2730F4-082A-9EC7-B34A-90777027ADA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4E5B8D-0E2E-4F5D-8E55-F3D125559E69}" type="datetimeFigureOut">
              <a:rPr lang="en-US" smtClean="0"/>
              <a:t>10/30/2025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6E89E-4810-4A81-922A-B94F170CCE61}" type="slidenum">
              <a:rPr lang="en-US" smtClean="0"/>
              <a:t>‹#›</a:t>
            </a:fld>
            <a:endParaRPr lang="en-US"/>
          </a:p>
        </p:txBody>
      </p:sp>
    </p:spTree>
    <p:extLst>
      <p:ext uri="{BB962C8B-B14F-4D97-AF65-F5344CB8AC3E}">
        <p14:creationId xmlns:p14="http://schemas.microsoft.com/office/powerpoint/2010/main" val="316411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D6E89E-4810-4A81-922A-B94F170CCE61}" type="slidenum">
              <a:rPr lang="en-US" smtClean="0"/>
              <a:t>1</a:t>
            </a:fld>
            <a:endParaRPr lang="en-US"/>
          </a:p>
        </p:txBody>
      </p:sp>
    </p:spTree>
    <p:extLst>
      <p:ext uri="{BB962C8B-B14F-4D97-AF65-F5344CB8AC3E}">
        <p14:creationId xmlns:p14="http://schemas.microsoft.com/office/powerpoint/2010/main" val="147663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B5068-6932-3C24-6102-27982C76A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505FD-C371-0E89-BB8E-ADDC29B8EB08}"/>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26EFE085-DE6A-6A24-2917-B0CC4EDE2C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03012F-D22E-C8C5-9244-B2FF0A822E1E}"/>
              </a:ext>
            </a:extLst>
          </p:cNvPr>
          <p:cNvSpPr>
            <a:spLocks noGrp="1"/>
          </p:cNvSpPr>
          <p:nvPr>
            <p:ph type="sldNum" sz="quarter" idx="5"/>
          </p:nvPr>
        </p:nvSpPr>
        <p:spPr/>
        <p:txBody>
          <a:bodyPr/>
          <a:lstStyle/>
          <a:p>
            <a:fld id="{41D6E89E-4810-4A81-922A-B94F170CCE61}" type="slidenum">
              <a:rPr lang="en-US" smtClean="0"/>
              <a:t>10</a:t>
            </a:fld>
            <a:endParaRPr lang="en-US"/>
          </a:p>
        </p:txBody>
      </p:sp>
    </p:spTree>
    <p:extLst>
      <p:ext uri="{BB962C8B-B14F-4D97-AF65-F5344CB8AC3E}">
        <p14:creationId xmlns:p14="http://schemas.microsoft.com/office/powerpoint/2010/main" val="63061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253CB-1B61-6241-AA18-9F5231A1B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A409B-3ADE-8E54-B64A-FFA31E6A8316}"/>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EBAD753F-2B0C-DCD2-2FFB-C08A3268F2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B08CC-E1FD-AFFB-A73E-EFFE27F6636D}"/>
              </a:ext>
            </a:extLst>
          </p:cNvPr>
          <p:cNvSpPr>
            <a:spLocks noGrp="1"/>
          </p:cNvSpPr>
          <p:nvPr>
            <p:ph type="sldNum" sz="quarter" idx="5"/>
          </p:nvPr>
        </p:nvSpPr>
        <p:spPr/>
        <p:txBody>
          <a:bodyPr/>
          <a:lstStyle/>
          <a:p>
            <a:fld id="{41D6E89E-4810-4A81-922A-B94F170CCE61}" type="slidenum">
              <a:rPr lang="en-US" smtClean="0"/>
              <a:t>11</a:t>
            </a:fld>
            <a:endParaRPr lang="en-US"/>
          </a:p>
        </p:txBody>
      </p:sp>
    </p:spTree>
    <p:extLst>
      <p:ext uri="{BB962C8B-B14F-4D97-AF65-F5344CB8AC3E}">
        <p14:creationId xmlns:p14="http://schemas.microsoft.com/office/powerpoint/2010/main" val="404735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253CB-1B61-6241-AA18-9F5231A1B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A409B-3ADE-8E54-B64A-FFA31E6A8316}"/>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EBAD753F-2B0C-DCD2-2FFB-C08A3268F2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2B08CC-E1FD-AFFB-A73E-EFFE27F6636D}"/>
              </a:ext>
            </a:extLst>
          </p:cNvPr>
          <p:cNvSpPr>
            <a:spLocks noGrp="1"/>
          </p:cNvSpPr>
          <p:nvPr>
            <p:ph type="sldNum" sz="quarter" idx="5"/>
          </p:nvPr>
        </p:nvSpPr>
        <p:spPr/>
        <p:txBody>
          <a:bodyPr/>
          <a:lstStyle/>
          <a:p>
            <a:fld id="{41D6E89E-4810-4A81-922A-B94F170CCE61}" type="slidenum">
              <a:rPr lang="en-US" smtClean="0"/>
              <a:t>12</a:t>
            </a:fld>
            <a:endParaRPr lang="en-US"/>
          </a:p>
        </p:txBody>
      </p:sp>
    </p:spTree>
    <p:extLst>
      <p:ext uri="{BB962C8B-B14F-4D97-AF65-F5344CB8AC3E}">
        <p14:creationId xmlns:p14="http://schemas.microsoft.com/office/powerpoint/2010/main" val="3614432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4AAD2-4A4D-19D1-943E-26DC45042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E5959-4CE4-F9B9-9235-738AD4AB2D63}"/>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952F2871-4BC1-E9E6-2062-62189AEF68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867B00-106A-262D-3585-CD91358B29CA}"/>
              </a:ext>
            </a:extLst>
          </p:cNvPr>
          <p:cNvSpPr>
            <a:spLocks noGrp="1"/>
          </p:cNvSpPr>
          <p:nvPr>
            <p:ph type="sldNum" sz="quarter" idx="5"/>
          </p:nvPr>
        </p:nvSpPr>
        <p:spPr/>
        <p:txBody>
          <a:bodyPr/>
          <a:lstStyle/>
          <a:p>
            <a:fld id="{41D6E89E-4810-4A81-922A-B94F170CCE61}" type="slidenum">
              <a:rPr lang="en-US" smtClean="0"/>
              <a:t>13</a:t>
            </a:fld>
            <a:endParaRPr lang="en-US"/>
          </a:p>
        </p:txBody>
      </p:sp>
    </p:spTree>
    <p:extLst>
      <p:ext uri="{BB962C8B-B14F-4D97-AF65-F5344CB8AC3E}">
        <p14:creationId xmlns:p14="http://schemas.microsoft.com/office/powerpoint/2010/main" val="4154883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4AAD2-4A4D-19D1-943E-26DC450426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E5959-4CE4-F9B9-9235-738AD4AB2D63}"/>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952F2871-4BC1-E9E6-2062-62189AEF68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867B00-106A-262D-3585-CD91358B29CA}"/>
              </a:ext>
            </a:extLst>
          </p:cNvPr>
          <p:cNvSpPr>
            <a:spLocks noGrp="1"/>
          </p:cNvSpPr>
          <p:nvPr>
            <p:ph type="sldNum" sz="quarter" idx="5"/>
          </p:nvPr>
        </p:nvSpPr>
        <p:spPr/>
        <p:txBody>
          <a:bodyPr/>
          <a:lstStyle/>
          <a:p>
            <a:fld id="{41D6E89E-4810-4A81-922A-B94F170CCE61}" type="slidenum">
              <a:rPr lang="en-US" smtClean="0"/>
              <a:t>14</a:t>
            </a:fld>
            <a:endParaRPr lang="en-US"/>
          </a:p>
        </p:txBody>
      </p:sp>
    </p:spTree>
    <p:extLst>
      <p:ext uri="{BB962C8B-B14F-4D97-AF65-F5344CB8AC3E}">
        <p14:creationId xmlns:p14="http://schemas.microsoft.com/office/powerpoint/2010/main" val="2643754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AAB34-86C0-AABD-2CF0-A3706A3F7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57FBE-F68C-7382-8760-1E7D2906C222}"/>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4E6E6563-C925-D824-0EEC-36AABC35A4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DC9793F-990F-3351-994B-965A6F5C74C8}"/>
              </a:ext>
            </a:extLst>
          </p:cNvPr>
          <p:cNvSpPr>
            <a:spLocks noGrp="1"/>
          </p:cNvSpPr>
          <p:nvPr>
            <p:ph type="sldNum" sz="quarter" idx="5"/>
          </p:nvPr>
        </p:nvSpPr>
        <p:spPr/>
        <p:txBody>
          <a:bodyPr/>
          <a:lstStyle/>
          <a:p>
            <a:fld id="{41D6E89E-4810-4A81-922A-B94F170CCE61}" type="slidenum">
              <a:rPr lang="en-US" smtClean="0"/>
              <a:t>15</a:t>
            </a:fld>
            <a:endParaRPr lang="en-US"/>
          </a:p>
        </p:txBody>
      </p:sp>
    </p:spTree>
    <p:extLst>
      <p:ext uri="{BB962C8B-B14F-4D97-AF65-F5344CB8AC3E}">
        <p14:creationId xmlns:p14="http://schemas.microsoft.com/office/powerpoint/2010/main" val="1544778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890C4-97DB-5D73-8891-962DC62EF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1F0C1-3FA3-0078-162F-14F1C6E285DB}"/>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ED2BF197-B3A3-EF56-4044-873A6D3E3C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0493DF3-33B1-05A0-89C3-907033EA7422}"/>
              </a:ext>
            </a:extLst>
          </p:cNvPr>
          <p:cNvSpPr>
            <a:spLocks noGrp="1"/>
          </p:cNvSpPr>
          <p:nvPr>
            <p:ph type="sldNum" sz="quarter" idx="5"/>
          </p:nvPr>
        </p:nvSpPr>
        <p:spPr/>
        <p:txBody>
          <a:bodyPr/>
          <a:lstStyle/>
          <a:p>
            <a:fld id="{41D6E89E-4810-4A81-922A-B94F170CCE61}" type="slidenum">
              <a:rPr lang="en-US" smtClean="0"/>
              <a:t>16</a:t>
            </a:fld>
            <a:endParaRPr lang="en-US"/>
          </a:p>
        </p:txBody>
      </p:sp>
    </p:spTree>
    <p:extLst>
      <p:ext uri="{BB962C8B-B14F-4D97-AF65-F5344CB8AC3E}">
        <p14:creationId xmlns:p14="http://schemas.microsoft.com/office/powerpoint/2010/main" val="3403633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DA8AB-B5C2-211A-A2DA-02E114B93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3ED43-DF45-0264-7746-7E7366DFF05F}"/>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113581EE-DE22-9083-F482-28188D77A1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E57131B-3A31-2DD8-CE20-5BCE7245A0A9}"/>
              </a:ext>
            </a:extLst>
          </p:cNvPr>
          <p:cNvSpPr>
            <a:spLocks noGrp="1"/>
          </p:cNvSpPr>
          <p:nvPr>
            <p:ph type="sldNum" sz="quarter" idx="5"/>
          </p:nvPr>
        </p:nvSpPr>
        <p:spPr/>
        <p:txBody>
          <a:bodyPr/>
          <a:lstStyle/>
          <a:p>
            <a:fld id="{41D6E89E-4810-4A81-922A-B94F170CCE61}" type="slidenum">
              <a:rPr lang="en-US" smtClean="0"/>
              <a:t>17</a:t>
            </a:fld>
            <a:endParaRPr lang="en-US"/>
          </a:p>
        </p:txBody>
      </p:sp>
    </p:spTree>
    <p:extLst>
      <p:ext uri="{BB962C8B-B14F-4D97-AF65-F5344CB8AC3E}">
        <p14:creationId xmlns:p14="http://schemas.microsoft.com/office/powerpoint/2010/main" val="107884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76F9B-94A8-4C78-3C39-0B87AA0A17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44787-28C7-2CD5-630D-A121995281C6}"/>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4C72E904-B311-C827-4D1B-A36ED8E42BAA}"/>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9E0F5E5-D627-6105-EEFE-F944E3491FCB}"/>
              </a:ext>
            </a:extLst>
          </p:cNvPr>
          <p:cNvSpPr>
            <a:spLocks noGrp="1"/>
          </p:cNvSpPr>
          <p:nvPr>
            <p:ph type="sldNum" sz="quarter" idx="5"/>
          </p:nvPr>
        </p:nvSpPr>
        <p:spPr/>
        <p:txBody>
          <a:bodyPr/>
          <a:lstStyle/>
          <a:p>
            <a:fld id="{41D6E89E-4810-4A81-922A-B94F170CCE61}" type="slidenum">
              <a:rPr lang="en-US" smtClean="0"/>
              <a:t>18</a:t>
            </a:fld>
            <a:endParaRPr lang="en-US"/>
          </a:p>
        </p:txBody>
      </p:sp>
    </p:spTree>
    <p:extLst>
      <p:ext uri="{BB962C8B-B14F-4D97-AF65-F5344CB8AC3E}">
        <p14:creationId xmlns:p14="http://schemas.microsoft.com/office/powerpoint/2010/main" val="1877056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54856-562C-F837-5137-8BDE5E072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77627-4506-1F31-94E4-5456F31A29F4}"/>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FE3812B8-581F-9D51-682E-D46988C778F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C5D63BA-E7E0-2DCC-4A7D-A9B3DBC42090}"/>
              </a:ext>
            </a:extLst>
          </p:cNvPr>
          <p:cNvSpPr>
            <a:spLocks noGrp="1"/>
          </p:cNvSpPr>
          <p:nvPr>
            <p:ph type="sldNum" sz="quarter" idx="5"/>
          </p:nvPr>
        </p:nvSpPr>
        <p:spPr/>
        <p:txBody>
          <a:bodyPr/>
          <a:lstStyle/>
          <a:p>
            <a:fld id="{41D6E89E-4810-4A81-922A-B94F170CCE61}" type="slidenum">
              <a:rPr lang="en-US" smtClean="0"/>
              <a:t>19</a:t>
            </a:fld>
            <a:endParaRPr lang="en-US"/>
          </a:p>
        </p:txBody>
      </p:sp>
    </p:spTree>
    <p:extLst>
      <p:ext uri="{BB962C8B-B14F-4D97-AF65-F5344CB8AC3E}">
        <p14:creationId xmlns:p14="http://schemas.microsoft.com/office/powerpoint/2010/main" val="317670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1D6E89E-4810-4A81-922A-B94F170CCE61}" type="slidenum">
              <a:rPr lang="en-US" smtClean="0"/>
              <a:t>2</a:t>
            </a:fld>
            <a:endParaRPr lang="en-US"/>
          </a:p>
        </p:txBody>
      </p:sp>
    </p:spTree>
    <p:extLst>
      <p:ext uri="{BB962C8B-B14F-4D97-AF65-F5344CB8AC3E}">
        <p14:creationId xmlns:p14="http://schemas.microsoft.com/office/powerpoint/2010/main" val="1938767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7B3C-8BCE-1AAA-81FC-57BD8782E7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E3A06B-5C87-D859-8B8A-0BB46CBD8F2F}"/>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5841AFAD-FCBA-F15A-BB23-0EB9D065BE0C}"/>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A0E0E70-E6AA-7793-4CEE-19BC05598DF1}"/>
              </a:ext>
            </a:extLst>
          </p:cNvPr>
          <p:cNvSpPr>
            <a:spLocks noGrp="1"/>
          </p:cNvSpPr>
          <p:nvPr>
            <p:ph type="sldNum" sz="quarter" idx="5"/>
          </p:nvPr>
        </p:nvSpPr>
        <p:spPr/>
        <p:txBody>
          <a:bodyPr/>
          <a:lstStyle/>
          <a:p>
            <a:fld id="{41D6E89E-4810-4A81-922A-B94F170CCE61}" type="slidenum">
              <a:rPr lang="en-US" smtClean="0"/>
              <a:t>20</a:t>
            </a:fld>
            <a:endParaRPr lang="en-US"/>
          </a:p>
        </p:txBody>
      </p:sp>
    </p:spTree>
    <p:extLst>
      <p:ext uri="{BB962C8B-B14F-4D97-AF65-F5344CB8AC3E}">
        <p14:creationId xmlns:p14="http://schemas.microsoft.com/office/powerpoint/2010/main" val="3554874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67F6A-9B17-1823-1F5E-5212B3CA9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1768B5-5080-3D6C-AE20-070EE877CA3B}"/>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76346A40-64A3-10F6-9752-118E321D0A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6A8EF5-4E7C-F545-E339-669DDC5316ED}"/>
              </a:ext>
            </a:extLst>
          </p:cNvPr>
          <p:cNvSpPr>
            <a:spLocks noGrp="1"/>
          </p:cNvSpPr>
          <p:nvPr>
            <p:ph type="sldNum" sz="quarter" idx="5"/>
          </p:nvPr>
        </p:nvSpPr>
        <p:spPr/>
        <p:txBody>
          <a:bodyPr/>
          <a:lstStyle/>
          <a:p>
            <a:fld id="{41D6E89E-4810-4A81-922A-B94F170CCE61}" type="slidenum">
              <a:rPr lang="en-US" smtClean="0"/>
              <a:t>21</a:t>
            </a:fld>
            <a:endParaRPr lang="en-US"/>
          </a:p>
        </p:txBody>
      </p:sp>
    </p:spTree>
    <p:extLst>
      <p:ext uri="{BB962C8B-B14F-4D97-AF65-F5344CB8AC3E}">
        <p14:creationId xmlns:p14="http://schemas.microsoft.com/office/powerpoint/2010/main" val="17314230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4B3FA-5E12-357A-BD7F-79DF0BF14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43EC-FCB9-6E9C-E818-DD82ED317764}"/>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5DBC3EE7-0ECA-475F-2202-320B80B786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noProof="0" dirty="0">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A79AD95-10D6-69B8-B499-FB9ADD1FC7E5}"/>
              </a:ext>
            </a:extLst>
          </p:cNvPr>
          <p:cNvSpPr>
            <a:spLocks noGrp="1"/>
          </p:cNvSpPr>
          <p:nvPr>
            <p:ph type="sldNum" sz="quarter" idx="5"/>
          </p:nvPr>
        </p:nvSpPr>
        <p:spPr/>
        <p:txBody>
          <a:bodyPr/>
          <a:lstStyle/>
          <a:p>
            <a:fld id="{41D6E89E-4810-4A81-922A-B94F170CCE61}" type="slidenum">
              <a:rPr lang="en-US" smtClean="0"/>
              <a:t>22</a:t>
            </a:fld>
            <a:endParaRPr lang="en-US"/>
          </a:p>
        </p:txBody>
      </p:sp>
    </p:spTree>
    <p:extLst>
      <p:ext uri="{BB962C8B-B14F-4D97-AF65-F5344CB8AC3E}">
        <p14:creationId xmlns:p14="http://schemas.microsoft.com/office/powerpoint/2010/main" val="333385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890C4-97DB-5D73-8891-962DC62EF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C1F0C1-3FA3-0078-162F-14F1C6E285DB}"/>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ED2BF197-B3A3-EF56-4044-873A6D3E3C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493DF3-33B1-05A0-89C3-907033EA7422}"/>
              </a:ext>
            </a:extLst>
          </p:cNvPr>
          <p:cNvSpPr>
            <a:spLocks noGrp="1"/>
          </p:cNvSpPr>
          <p:nvPr>
            <p:ph type="sldNum" sz="quarter" idx="5"/>
          </p:nvPr>
        </p:nvSpPr>
        <p:spPr/>
        <p:txBody>
          <a:bodyPr/>
          <a:lstStyle/>
          <a:p>
            <a:fld id="{41D6E89E-4810-4A81-922A-B94F170CCE61}" type="slidenum">
              <a:rPr lang="en-US" smtClean="0"/>
              <a:t>26</a:t>
            </a:fld>
            <a:endParaRPr lang="en-US"/>
          </a:p>
        </p:txBody>
      </p:sp>
    </p:spTree>
    <p:extLst>
      <p:ext uri="{BB962C8B-B14F-4D97-AF65-F5344CB8AC3E}">
        <p14:creationId xmlns:p14="http://schemas.microsoft.com/office/powerpoint/2010/main" val="1034658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it-IT"/>
          </a:p>
        </p:txBody>
      </p:sp>
      <p:sp>
        <p:nvSpPr>
          <p:cNvPr id="3" name="Notes Placeholder 2"/>
          <p:cNvSpPr>
            <a:spLocks noGrp="1"/>
          </p:cNvSpPr>
          <p:nvPr>
            <p:ph type="body" idx="1"/>
          </p:nvPr>
        </p:nvSpPr>
        <p:spPr/>
        <p:txBody>
          <a:bodyPr/>
          <a:lstStyle/>
          <a:p>
            <a:pPr marL="0" indent="0" algn="l">
              <a:buFont typeface="Wingdings" panose="05000000000000000000" pitchFamily="2" charset="2"/>
              <a:buNone/>
            </a:pPr>
            <a:endParaRPr lang="en-US" dirty="0"/>
          </a:p>
        </p:txBody>
      </p:sp>
      <p:sp>
        <p:nvSpPr>
          <p:cNvPr id="4" name="Slide Number Placeholder 3"/>
          <p:cNvSpPr>
            <a:spLocks noGrp="1"/>
          </p:cNvSpPr>
          <p:nvPr>
            <p:ph type="sldNum" sz="quarter" idx="5"/>
          </p:nvPr>
        </p:nvSpPr>
        <p:spPr/>
        <p:txBody>
          <a:bodyPr/>
          <a:lstStyle/>
          <a:p>
            <a:fld id="{41D6E89E-4810-4A81-922A-B94F170CCE61}" type="slidenum">
              <a:rPr lang="en-US" smtClean="0"/>
              <a:t>3</a:t>
            </a:fld>
            <a:endParaRPr lang="en-US"/>
          </a:p>
        </p:txBody>
      </p:sp>
    </p:spTree>
    <p:extLst>
      <p:ext uri="{BB962C8B-B14F-4D97-AF65-F5344CB8AC3E}">
        <p14:creationId xmlns:p14="http://schemas.microsoft.com/office/powerpoint/2010/main" val="941971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69735-5EB4-EA41-2CB9-7BDBA7F461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A5165-C01B-E894-FE2F-B26F7AD630DA}"/>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5863B316-955F-A6A2-71CB-8C90FA9B31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8801E6-9A29-2F15-8D6E-4FA585AA9CD3}"/>
              </a:ext>
            </a:extLst>
          </p:cNvPr>
          <p:cNvSpPr>
            <a:spLocks noGrp="1"/>
          </p:cNvSpPr>
          <p:nvPr>
            <p:ph type="sldNum" sz="quarter" idx="5"/>
          </p:nvPr>
        </p:nvSpPr>
        <p:spPr/>
        <p:txBody>
          <a:bodyPr/>
          <a:lstStyle/>
          <a:p>
            <a:fld id="{41D6E89E-4810-4A81-922A-B94F170CCE61}" type="slidenum">
              <a:rPr lang="en-US" smtClean="0"/>
              <a:t>4</a:t>
            </a:fld>
            <a:endParaRPr lang="en-US"/>
          </a:p>
        </p:txBody>
      </p:sp>
    </p:spTree>
    <p:extLst>
      <p:ext uri="{BB962C8B-B14F-4D97-AF65-F5344CB8AC3E}">
        <p14:creationId xmlns:p14="http://schemas.microsoft.com/office/powerpoint/2010/main" val="1950748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3B574-21AC-A241-04A9-A56226E633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2313EE-2CF3-9BD0-BEA5-991C3802C5F3}"/>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08E4E564-4BFB-C8B5-97EA-401CD69B8D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0AFB486-6A86-2DD0-2789-86C1F91BE2CD}"/>
              </a:ext>
            </a:extLst>
          </p:cNvPr>
          <p:cNvSpPr>
            <a:spLocks noGrp="1"/>
          </p:cNvSpPr>
          <p:nvPr>
            <p:ph type="sldNum" sz="quarter" idx="5"/>
          </p:nvPr>
        </p:nvSpPr>
        <p:spPr/>
        <p:txBody>
          <a:bodyPr/>
          <a:lstStyle/>
          <a:p>
            <a:fld id="{41D6E89E-4810-4A81-922A-B94F170CCE61}" type="slidenum">
              <a:rPr lang="en-US" smtClean="0"/>
              <a:t>5</a:t>
            </a:fld>
            <a:endParaRPr lang="en-US"/>
          </a:p>
        </p:txBody>
      </p:sp>
    </p:spTree>
    <p:extLst>
      <p:ext uri="{BB962C8B-B14F-4D97-AF65-F5344CB8AC3E}">
        <p14:creationId xmlns:p14="http://schemas.microsoft.com/office/powerpoint/2010/main" val="3787547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115D8-712B-986F-D4DA-E6942B656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7662C-26FA-6D67-445E-667FD6EC117A}"/>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7CC9E155-2A3D-FC99-4A87-41B98ED851B8}"/>
              </a:ext>
            </a:extLst>
          </p:cNvPr>
          <p:cNvSpPr>
            <a:spLocks noGrp="1"/>
          </p:cNvSpPr>
          <p:nvPr>
            <p:ph type="body" idx="1"/>
          </p:nvPr>
        </p:nvSpPr>
        <p:spPr/>
        <p:txBody>
          <a:bodyPr/>
          <a:lstStyle/>
          <a:p>
            <a:pPr marL="0" indent="0" algn="just">
              <a:buFont typeface="Wingdings" panose="05000000000000000000" pitchFamily="2" charset="2"/>
              <a:buNone/>
            </a:pPr>
            <a:endParaRPr lang="en-GB" baseline="-25000" dirty="0">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F34E72E2-2B56-CFDA-482A-C0D39EC74408}"/>
              </a:ext>
            </a:extLst>
          </p:cNvPr>
          <p:cNvSpPr>
            <a:spLocks noGrp="1"/>
          </p:cNvSpPr>
          <p:nvPr>
            <p:ph type="sldNum" sz="quarter" idx="5"/>
          </p:nvPr>
        </p:nvSpPr>
        <p:spPr/>
        <p:txBody>
          <a:bodyPr/>
          <a:lstStyle/>
          <a:p>
            <a:fld id="{41D6E89E-4810-4A81-922A-B94F170CCE61}" type="slidenum">
              <a:rPr lang="en-US" smtClean="0"/>
              <a:t>6</a:t>
            </a:fld>
            <a:endParaRPr lang="en-US"/>
          </a:p>
        </p:txBody>
      </p:sp>
    </p:spTree>
    <p:extLst>
      <p:ext uri="{BB962C8B-B14F-4D97-AF65-F5344CB8AC3E}">
        <p14:creationId xmlns:p14="http://schemas.microsoft.com/office/powerpoint/2010/main" val="1022048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AF2AD-7FF1-E712-8B90-2BFA141A90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FC846-DD35-70A8-CB2B-A3A3CF73F9C4}"/>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2890174D-8D8F-DA47-13C7-694818C696B9}"/>
              </a:ext>
            </a:extLst>
          </p:cNvPr>
          <p:cNvSpPr>
            <a:spLocks noGrp="1"/>
          </p:cNvSpPr>
          <p:nvPr>
            <p:ph type="body" idx="1"/>
          </p:nvPr>
        </p:nvSpPr>
        <p:spPr/>
        <p:txBody>
          <a:bodyPr/>
          <a:lstStyle/>
          <a:p>
            <a:pPr marL="0" indent="0" algn="just">
              <a:buFont typeface="Wingdings" panose="05000000000000000000" pitchFamily="2" charset="2"/>
              <a:buNone/>
            </a:pPr>
            <a:endParaRPr lang="en-GB" baseline="-25000" dirty="0">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DFF88D74-06F5-B552-3173-CC97494963F4}"/>
              </a:ext>
            </a:extLst>
          </p:cNvPr>
          <p:cNvSpPr>
            <a:spLocks noGrp="1"/>
          </p:cNvSpPr>
          <p:nvPr>
            <p:ph type="sldNum" sz="quarter" idx="5"/>
          </p:nvPr>
        </p:nvSpPr>
        <p:spPr/>
        <p:txBody>
          <a:bodyPr/>
          <a:lstStyle/>
          <a:p>
            <a:fld id="{41D6E89E-4810-4A81-922A-B94F170CCE61}" type="slidenum">
              <a:rPr lang="en-US" smtClean="0"/>
              <a:t>7</a:t>
            </a:fld>
            <a:endParaRPr lang="en-US"/>
          </a:p>
        </p:txBody>
      </p:sp>
    </p:spTree>
    <p:extLst>
      <p:ext uri="{BB962C8B-B14F-4D97-AF65-F5344CB8AC3E}">
        <p14:creationId xmlns:p14="http://schemas.microsoft.com/office/powerpoint/2010/main" val="1734593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47705-91B7-6BA3-7AC9-852029C4D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D3D1D-2A3F-4E72-3EF0-DCF94F287D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40E242-633A-29CF-5FFF-7BAF69D5A4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788B35-E59D-042B-8F69-1908BC985897}"/>
              </a:ext>
            </a:extLst>
          </p:cNvPr>
          <p:cNvSpPr>
            <a:spLocks noGrp="1"/>
          </p:cNvSpPr>
          <p:nvPr>
            <p:ph type="sldNum" sz="quarter" idx="5"/>
          </p:nvPr>
        </p:nvSpPr>
        <p:spPr/>
        <p:txBody>
          <a:bodyPr/>
          <a:lstStyle/>
          <a:p>
            <a:fld id="{41D6E89E-4810-4A81-922A-B94F170CCE61}" type="slidenum">
              <a:rPr lang="en-US" smtClean="0"/>
              <a:t>8</a:t>
            </a:fld>
            <a:endParaRPr lang="en-US"/>
          </a:p>
        </p:txBody>
      </p:sp>
    </p:spTree>
    <p:extLst>
      <p:ext uri="{BB962C8B-B14F-4D97-AF65-F5344CB8AC3E}">
        <p14:creationId xmlns:p14="http://schemas.microsoft.com/office/powerpoint/2010/main" val="1509024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47705-91B7-6BA3-7AC9-852029C4D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D3D1D-2A3F-4E72-3EF0-DCF94F287DB0}"/>
              </a:ext>
            </a:extLst>
          </p:cNvPr>
          <p:cNvSpPr>
            <a:spLocks noGrp="1" noRot="1" noChangeAspect="1"/>
          </p:cNvSpPr>
          <p:nvPr>
            <p:ph type="sldImg"/>
          </p:nvPr>
        </p:nvSpPr>
        <p:spPr/>
        <p:txBody>
          <a:bodyPr/>
          <a:lstStyle/>
          <a:p>
            <a:endParaRPr lang="it-IT"/>
          </a:p>
        </p:txBody>
      </p:sp>
      <p:sp>
        <p:nvSpPr>
          <p:cNvPr id="3" name="Notes Placeholder 2">
            <a:extLst>
              <a:ext uri="{FF2B5EF4-FFF2-40B4-BE49-F238E27FC236}">
                <a16:creationId xmlns:a16="http://schemas.microsoft.com/office/drawing/2014/main" id="{CA40E242-633A-29CF-5FFF-7BAF69D5A4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788B35-E59D-042B-8F69-1908BC985897}"/>
              </a:ext>
            </a:extLst>
          </p:cNvPr>
          <p:cNvSpPr>
            <a:spLocks noGrp="1"/>
          </p:cNvSpPr>
          <p:nvPr>
            <p:ph type="sldNum" sz="quarter" idx="5"/>
          </p:nvPr>
        </p:nvSpPr>
        <p:spPr/>
        <p:txBody>
          <a:bodyPr/>
          <a:lstStyle/>
          <a:p>
            <a:fld id="{41D6E89E-4810-4A81-922A-B94F170CCE61}" type="slidenum">
              <a:rPr lang="en-US" smtClean="0"/>
              <a:t>9</a:t>
            </a:fld>
            <a:endParaRPr lang="en-US"/>
          </a:p>
        </p:txBody>
      </p:sp>
    </p:spTree>
    <p:extLst>
      <p:ext uri="{BB962C8B-B14F-4D97-AF65-F5344CB8AC3E}">
        <p14:creationId xmlns:p14="http://schemas.microsoft.com/office/powerpoint/2010/main" val="1509024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BA761-E394-6598-E1D1-3EA5D17B61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9DD708-E7A6-6153-670F-8DF23C60C9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62DEE-67C4-AC21-B951-C74B1548B4FB}"/>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5" name="Footer Placeholder 4">
            <a:extLst>
              <a:ext uri="{FF2B5EF4-FFF2-40B4-BE49-F238E27FC236}">
                <a16:creationId xmlns:a16="http://schemas.microsoft.com/office/drawing/2014/main" id="{45115A5B-D83E-442F-7E2A-09FED5DFD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39844-4DFC-950E-6BF3-82C81ED25124}"/>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61560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2B2F-8F49-DA7F-0717-AC57FFEC6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05B654-13E4-23C2-EEB0-01EB2C7DA1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33299-1004-5B21-52F7-DF0912D05D56}"/>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5" name="Footer Placeholder 4">
            <a:extLst>
              <a:ext uri="{FF2B5EF4-FFF2-40B4-BE49-F238E27FC236}">
                <a16:creationId xmlns:a16="http://schemas.microsoft.com/office/drawing/2014/main" id="{B41D501F-CB20-83FC-CF9C-B262E11696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09BF1-E675-6BC8-E208-6DA374991282}"/>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3726736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6D7676-25CA-C8D0-A862-A97985562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E9C73A-219D-5BFD-25D5-F7078BCBDD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4E74B7-20D5-501E-AD3F-FD521B81C452}"/>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5" name="Footer Placeholder 4">
            <a:extLst>
              <a:ext uri="{FF2B5EF4-FFF2-40B4-BE49-F238E27FC236}">
                <a16:creationId xmlns:a16="http://schemas.microsoft.com/office/drawing/2014/main" id="{D6B539DB-3F45-F3E1-3EAB-275731C68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68843-B951-1986-3749-A7B0A144AB53}"/>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829223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59A7-2152-D032-DD7B-90F8DC762E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7DD0F-C05D-08E2-9DDF-4174093B13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C08EB-65D3-47DE-C233-894E374601D1}"/>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5" name="Footer Placeholder 4">
            <a:extLst>
              <a:ext uri="{FF2B5EF4-FFF2-40B4-BE49-F238E27FC236}">
                <a16:creationId xmlns:a16="http://schemas.microsoft.com/office/drawing/2014/main" id="{CF233500-8FB1-DD3D-B35C-16E9BC101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99385-0CBE-9234-0C56-0BC5DFA8845A}"/>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164863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EC051-F975-4EED-42B1-CC8D2E9FFD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2AFEF1-C118-4261-08F7-BE71C5D216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FCEECC-5A42-F53D-484F-E662926C9826}"/>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5" name="Footer Placeholder 4">
            <a:extLst>
              <a:ext uri="{FF2B5EF4-FFF2-40B4-BE49-F238E27FC236}">
                <a16:creationId xmlns:a16="http://schemas.microsoft.com/office/drawing/2014/main" id="{146F563D-5D27-DEA9-11EE-A6515FCE2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132A6-B035-AA42-A516-C4EED744D51F}"/>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3532527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0B303-B54B-2CA0-D2F6-BF227827E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72297E-D432-0C96-CF8E-A3328397AA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80A2BF-B286-4E0B-6D62-FEAF2B5385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E18CC1-358F-5C53-5DE4-5F87DA46B157}"/>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6" name="Footer Placeholder 5">
            <a:extLst>
              <a:ext uri="{FF2B5EF4-FFF2-40B4-BE49-F238E27FC236}">
                <a16:creationId xmlns:a16="http://schemas.microsoft.com/office/drawing/2014/main" id="{8860BE43-434B-331D-7D38-EF59426523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F0198-F8EA-5906-4B67-CDD1B994F2BC}"/>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3862525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D8AA-FEF3-D683-4AF9-AA15ED36B9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7CA82-4DC1-7CCA-3474-471FC24150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59FDEA-88C4-775C-BC28-518E371818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FA2F3A-3255-3833-4CBF-854ED53410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5C2CD2-BFAD-6CB5-D13F-1417E2BC80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62C5E3-4BF1-6D0C-FFB3-84CEC91FECB7}"/>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8" name="Footer Placeholder 7">
            <a:extLst>
              <a:ext uri="{FF2B5EF4-FFF2-40B4-BE49-F238E27FC236}">
                <a16:creationId xmlns:a16="http://schemas.microsoft.com/office/drawing/2014/main" id="{82154709-F828-8FE5-15FB-86FC32A9A7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F4E17B-C112-9CF9-7740-5FD9241CB6EA}"/>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407620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9BCE6-20F5-0B85-53FC-48584F15E7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E7EE73-98B2-FD4B-6957-68F4D16749B9}"/>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4" name="Footer Placeholder 3">
            <a:extLst>
              <a:ext uri="{FF2B5EF4-FFF2-40B4-BE49-F238E27FC236}">
                <a16:creationId xmlns:a16="http://schemas.microsoft.com/office/drawing/2014/main" id="{F2B40F5F-3025-2605-3E03-2F0FF4D7B6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B32B72-EE0C-06D4-3123-9B61BDB84B74}"/>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380754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49873F-D38B-F357-12E8-45B188A2E8B6}"/>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3" name="Footer Placeholder 2">
            <a:extLst>
              <a:ext uri="{FF2B5EF4-FFF2-40B4-BE49-F238E27FC236}">
                <a16:creationId xmlns:a16="http://schemas.microsoft.com/office/drawing/2014/main" id="{1D71B62C-C6C3-AA65-98BB-E6ACFEABD3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1E9BF5-F660-3A2C-29BF-91A90E97B072}"/>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1058968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8A4AC-0EC7-A722-E3D2-5E8C34B13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68E543-3D2B-D948-379F-C2ACBD6DDA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C9E4CD-DB4A-4DCC-4907-D7921168BA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8FA5D6-F720-5221-9166-3C50F2B3AEEB}"/>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6" name="Footer Placeholder 5">
            <a:extLst>
              <a:ext uri="{FF2B5EF4-FFF2-40B4-BE49-F238E27FC236}">
                <a16:creationId xmlns:a16="http://schemas.microsoft.com/office/drawing/2014/main" id="{2B45A851-A590-75EB-ACC3-C758566A0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B052C-104D-21DE-1F20-F7A5700D09C7}"/>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3040162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9FB5D-AACA-AE53-2B4F-B71C89FA5F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F02328-A05F-D66F-8D44-0A7370F9DC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1BC843-856C-1F47-BBE8-D5924B0B18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72582-C173-EC6B-595E-8267DA103905}"/>
              </a:ext>
            </a:extLst>
          </p:cNvPr>
          <p:cNvSpPr>
            <a:spLocks noGrp="1"/>
          </p:cNvSpPr>
          <p:nvPr>
            <p:ph type="dt" sz="half" idx="10"/>
          </p:nvPr>
        </p:nvSpPr>
        <p:spPr/>
        <p:txBody>
          <a:bodyPr/>
          <a:lstStyle/>
          <a:p>
            <a:fld id="{9BCC0146-9A3C-4AF0-9417-2CC86C08F078}" type="datetimeFigureOut">
              <a:rPr lang="en-US" smtClean="0"/>
              <a:t>10/30/2025</a:t>
            </a:fld>
            <a:endParaRPr lang="en-US"/>
          </a:p>
        </p:txBody>
      </p:sp>
      <p:sp>
        <p:nvSpPr>
          <p:cNvPr id="6" name="Footer Placeholder 5">
            <a:extLst>
              <a:ext uri="{FF2B5EF4-FFF2-40B4-BE49-F238E27FC236}">
                <a16:creationId xmlns:a16="http://schemas.microsoft.com/office/drawing/2014/main" id="{9C0F9FDA-4FA4-B08B-D5EB-7B249E12F9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175BF6-80E4-21BC-0A31-CBFA444D4C85}"/>
              </a:ext>
            </a:extLst>
          </p:cNvPr>
          <p:cNvSpPr>
            <a:spLocks noGrp="1"/>
          </p:cNvSpPr>
          <p:nvPr>
            <p:ph type="sldNum" sz="quarter" idx="12"/>
          </p:nvPr>
        </p:nvSpPr>
        <p:spPr/>
        <p:txBody>
          <a:bodyPr/>
          <a:lstStyle/>
          <a:p>
            <a:fld id="{184A04B8-E354-4ECC-8069-E50A3133FFB2}" type="slidenum">
              <a:rPr lang="en-US" smtClean="0"/>
              <a:t>‹#›</a:t>
            </a:fld>
            <a:endParaRPr lang="en-US"/>
          </a:p>
        </p:txBody>
      </p:sp>
    </p:spTree>
    <p:extLst>
      <p:ext uri="{BB962C8B-B14F-4D97-AF65-F5344CB8AC3E}">
        <p14:creationId xmlns:p14="http://schemas.microsoft.com/office/powerpoint/2010/main" val="395310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000"/>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03D73-D28A-E9AA-868B-5083EBCC7E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F1D685-F53B-C745-9750-D32DAB9608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1CD35-D427-63DF-0447-781CF54BE1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CC0146-9A3C-4AF0-9417-2CC86C08F078}" type="datetimeFigureOut">
              <a:rPr lang="en-US" smtClean="0"/>
              <a:t>10/30/2025</a:t>
            </a:fld>
            <a:endParaRPr lang="en-US"/>
          </a:p>
        </p:txBody>
      </p:sp>
      <p:sp>
        <p:nvSpPr>
          <p:cNvPr id="5" name="Footer Placeholder 4">
            <a:extLst>
              <a:ext uri="{FF2B5EF4-FFF2-40B4-BE49-F238E27FC236}">
                <a16:creationId xmlns:a16="http://schemas.microsoft.com/office/drawing/2014/main" id="{935335E8-4DA2-2102-F8D9-B6BBC7F436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26A29E-5294-483C-D8C7-1386A93E91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4A04B8-E354-4ECC-8069-E50A3133FFB2}" type="slidenum">
              <a:rPr lang="en-US" smtClean="0"/>
              <a:t>‹#›</a:t>
            </a:fld>
            <a:endParaRPr lang="en-US"/>
          </a:p>
        </p:txBody>
      </p:sp>
    </p:spTree>
    <p:extLst>
      <p:ext uri="{BB962C8B-B14F-4D97-AF65-F5344CB8AC3E}">
        <p14:creationId xmlns:p14="http://schemas.microsoft.com/office/powerpoint/2010/main" val="2052042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h.Yousefi@studenti.unipi.it" TargetMode="Externa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1.png"/><Relationship Id="rId12" Type="http://schemas.openxmlformats.org/officeDocument/2006/relationships/image" Target="../media/image34.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png"/><Relationship Id="rId10"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png"/><Relationship Id="rId7"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6.png"/><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png"/><Relationship Id="rId7"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2.png"/><Relationship Id="rId4" Type="http://schemas.openxmlformats.org/officeDocument/2006/relationships/image" Target="../media/image51.tif"/><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euronuclear.org/archiv/topfuel2018/fullpapers/TopFuel2018-A0163-fullpaper.pdf"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1.emf"/><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0000" b="-10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11E050-CB16-682F-EAD1-C5EDA8556FCB}"/>
              </a:ext>
            </a:extLst>
          </p:cNvPr>
          <p:cNvSpPr txBox="1"/>
          <p:nvPr/>
        </p:nvSpPr>
        <p:spPr>
          <a:xfrm>
            <a:off x="776413" y="2527307"/>
            <a:ext cx="10639173" cy="1200329"/>
          </a:xfrm>
          <a:prstGeom prst="rect">
            <a:avLst/>
          </a:prstGeom>
          <a:noFill/>
          <a:ln>
            <a:solidFill>
              <a:srgbClr val="00B0F0"/>
            </a:solidFill>
          </a:ln>
        </p:spPr>
        <p:txBody>
          <a:bodyPr wrap="square" rtlCol="0">
            <a:spAutoFit/>
          </a:bodyPr>
          <a:lstStyle/>
          <a:p>
            <a:pPr algn="ctr"/>
            <a:r>
              <a:rPr lang="en-GB" sz="2400" noProof="0" dirty="0">
                <a:solidFill>
                  <a:srgbClr val="0070C0"/>
                </a:solidFill>
                <a:latin typeface="Times New Roman" panose="02020603050405020304" pitchFamily="18" charset="0"/>
                <a:cs typeface="Times New Roman" panose="02020603050405020304" pitchFamily="18" charset="0"/>
              </a:rPr>
              <a:t>FINITE ELEMENT SIMULATION OF MANDREL TEST WITH ATF CLADDING </a:t>
            </a:r>
            <a:br>
              <a:rPr lang="en-GB" sz="2400" noProof="0" dirty="0">
                <a:solidFill>
                  <a:srgbClr val="0070C0"/>
                </a:solidFill>
                <a:latin typeface="Times New Roman" panose="02020603050405020304" pitchFamily="18" charset="0"/>
                <a:cs typeface="Times New Roman" panose="02020603050405020304" pitchFamily="18" charset="0"/>
              </a:rPr>
            </a:br>
            <a:br>
              <a:rPr lang="en-GB" sz="2400" noProof="0" dirty="0">
                <a:solidFill>
                  <a:srgbClr val="0070C0"/>
                </a:solidFill>
                <a:latin typeface="Times New Roman" panose="02020603050405020304" pitchFamily="18" charset="0"/>
                <a:cs typeface="Times New Roman" panose="02020603050405020304" pitchFamily="18" charset="0"/>
              </a:rPr>
            </a:br>
            <a:r>
              <a:rPr lang="en-GB" sz="2400" noProof="0" dirty="0">
                <a:solidFill>
                  <a:srgbClr val="0070C0"/>
                </a:solidFill>
                <a:latin typeface="Times New Roman" panose="02020603050405020304" pitchFamily="18" charset="0"/>
                <a:cs typeface="Times New Roman" panose="02020603050405020304" pitchFamily="18" charset="0"/>
              </a:rPr>
              <a:t>IAEA Technical Meeting on Advanced Technology Fuels, Vienna,</a:t>
            </a:r>
            <a:r>
              <a:rPr lang="en-GB" sz="2400" dirty="0">
                <a:solidFill>
                  <a:srgbClr val="0070C0"/>
                </a:solidFill>
                <a:latin typeface="Times New Roman" panose="02020603050405020304" pitchFamily="18" charset="0"/>
                <a:cs typeface="Times New Roman" panose="02020603050405020304" pitchFamily="18" charset="0"/>
              </a:rPr>
              <a:t> </a:t>
            </a:r>
            <a:r>
              <a:rPr lang="en-GB" sz="2400" noProof="0" dirty="0">
                <a:solidFill>
                  <a:srgbClr val="0070C0"/>
                </a:solidFill>
                <a:latin typeface="Times New Roman" panose="02020603050405020304" pitchFamily="18" charset="0"/>
                <a:cs typeface="Times New Roman" panose="02020603050405020304" pitchFamily="18" charset="0"/>
              </a:rPr>
              <a:t>October 2025</a:t>
            </a:r>
            <a:endParaRPr lang="en-GB" sz="2400" noProof="0" dirty="0">
              <a:solidFill>
                <a:srgbClr val="0070C0"/>
              </a:solidFill>
            </a:endParaRPr>
          </a:p>
        </p:txBody>
      </p:sp>
      <p:sp>
        <p:nvSpPr>
          <p:cNvPr id="2" name="TextBox 1">
            <a:extLst>
              <a:ext uri="{FF2B5EF4-FFF2-40B4-BE49-F238E27FC236}">
                <a16:creationId xmlns:a16="http://schemas.microsoft.com/office/drawing/2014/main" id="{FA2730F4-082A-9EC7-B34A-90777027ADA1}"/>
              </a:ext>
            </a:extLst>
          </p:cNvPr>
          <p:cNvSpPr txBox="1"/>
          <p:nvPr/>
        </p:nvSpPr>
        <p:spPr>
          <a:xfrm>
            <a:off x="1859466" y="1358473"/>
            <a:ext cx="8941464" cy="492443"/>
          </a:xfrm>
          <a:prstGeom prst="rect">
            <a:avLst/>
          </a:prstGeom>
          <a:noFill/>
        </p:spPr>
        <p:txBody>
          <a:bodyPr wrap="square" rtlCol="0">
            <a:spAutoFit/>
          </a:bodyPr>
          <a:lstStyle/>
          <a:p>
            <a:pPr algn="ctr"/>
            <a:r>
              <a:rPr lang="en-GB" sz="2600" b="1" i="0" noProof="0" dirty="0">
                <a:effectLst/>
                <a:latin typeface="Times New Roman" panose="02020603050405020304" pitchFamily="18" charset="0"/>
                <a:cs typeface="Times New Roman" panose="02020603050405020304" pitchFamily="18" charset="0"/>
              </a:rPr>
              <a:t>Università di Pisa &amp; HUN-REN </a:t>
            </a:r>
            <a:r>
              <a:rPr lang="en-GB" sz="2600" b="1" dirty="0">
                <a:latin typeface="Times New Roman" panose="02020603050405020304" pitchFamily="18" charset="0"/>
                <a:cs typeface="Times New Roman" panose="02020603050405020304" pitchFamily="18" charset="0"/>
              </a:rPr>
              <a:t>Centre for Energy Research</a:t>
            </a:r>
            <a:endParaRPr lang="en-GB" sz="2600" noProof="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FD8A47C-7E68-E6AA-FBDA-C09D7A630EEA}"/>
              </a:ext>
            </a:extLst>
          </p:cNvPr>
          <p:cNvSpPr txBox="1"/>
          <p:nvPr/>
        </p:nvSpPr>
        <p:spPr>
          <a:xfrm>
            <a:off x="633877" y="4206865"/>
            <a:ext cx="11392642" cy="1292662"/>
          </a:xfrm>
          <a:prstGeom prst="rect">
            <a:avLst/>
          </a:prstGeom>
          <a:noFill/>
          <a:ln>
            <a:noFill/>
          </a:ln>
        </p:spPr>
        <p:txBody>
          <a:bodyPr wrap="square" rtlCol="0">
            <a:spAutoFit/>
          </a:bodyPr>
          <a:lstStyle/>
          <a:p>
            <a:pPr algn="ctr"/>
            <a:r>
              <a:rPr lang="en-GB" sz="2600" u="sng" noProof="0" dirty="0">
                <a:solidFill>
                  <a:srgbClr val="002060"/>
                </a:solidFill>
                <a:latin typeface="Times New Roman" panose="02020603050405020304" pitchFamily="18" charset="0"/>
                <a:cs typeface="Times New Roman" panose="02020603050405020304" pitchFamily="18" charset="0"/>
              </a:rPr>
              <a:t>Hamidreza Yousefi</a:t>
            </a:r>
            <a:r>
              <a:rPr lang="en-GB" sz="2600" noProof="0" dirty="0">
                <a:solidFill>
                  <a:srgbClr val="002060"/>
                </a:solidFill>
                <a:latin typeface="Times New Roman" panose="02020603050405020304" pitchFamily="18" charset="0"/>
                <a:cs typeface="Times New Roman" panose="02020603050405020304" pitchFamily="18" charset="0"/>
              </a:rPr>
              <a:t>, Rosa Lo Frano, Márton Király, Zoltán Hózer, Levente Tatár, Francesco D’Auria, Daniel Antok, Nicola Forgione</a:t>
            </a:r>
          </a:p>
          <a:p>
            <a:pPr algn="ctr"/>
            <a:r>
              <a:rPr lang="en-GB" sz="2600" dirty="0">
                <a:solidFill>
                  <a:srgbClr val="00B0F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h.yousefi@studenti.unipi.it</a:t>
            </a:r>
            <a:r>
              <a:rPr lang="en-GB" sz="2600" dirty="0">
                <a:solidFill>
                  <a:srgbClr val="00B0F0"/>
                </a:solidFill>
                <a:latin typeface="Times New Roman" panose="02020603050405020304" pitchFamily="18" charset="0"/>
                <a:cs typeface="Times New Roman" panose="02020603050405020304" pitchFamily="18" charset="0"/>
              </a:rPr>
              <a:t> </a:t>
            </a:r>
            <a:endParaRPr lang="en-GB" sz="2600" noProof="0" dirty="0">
              <a:solidFill>
                <a:srgbClr val="00B0F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64E7506-1017-0661-2471-97057B0A2D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93424" y="109802"/>
            <a:ext cx="2160000" cy="746188"/>
          </a:xfrm>
          <a:prstGeom prst="rect">
            <a:avLst/>
          </a:prstGeom>
        </p:spPr>
      </p:pic>
      <p:pic>
        <p:nvPicPr>
          <p:cNvPr id="11" name="Picture 10">
            <a:extLst>
              <a:ext uri="{FF2B5EF4-FFF2-40B4-BE49-F238E27FC236}">
                <a16:creationId xmlns:a16="http://schemas.microsoft.com/office/drawing/2014/main" id="{3216218A-E1D1-5603-F0FB-4FCF74A0C923}"/>
              </a:ext>
            </a:extLst>
          </p:cNvPr>
          <p:cNvPicPr>
            <a:picLocks noChangeAspect="1"/>
          </p:cNvPicPr>
          <p:nvPr/>
        </p:nvPicPr>
        <p:blipFill>
          <a:blip r:embed="rId6">
            <a:extLst>
              <a:ext uri="{28A0092B-C50C-407E-A947-70E740481C1C}">
                <a14:useLocalDpi xmlns:a14="http://schemas.microsoft.com/office/drawing/2010/main"/>
              </a:ext>
            </a:extLst>
          </a:blip>
          <a:srcRect t="6888" b="16771"/>
          <a:stretch>
            <a:fillRect/>
          </a:stretch>
        </p:blipFill>
        <p:spPr>
          <a:xfrm>
            <a:off x="7348083" y="109802"/>
            <a:ext cx="1800000" cy="722527"/>
          </a:xfrm>
          <a:prstGeom prst="rect">
            <a:avLst/>
          </a:prstGeom>
        </p:spPr>
      </p:pic>
      <p:sp>
        <p:nvSpPr>
          <p:cNvPr id="7" name="TextBox 6">
            <a:extLst>
              <a:ext uri="{FF2B5EF4-FFF2-40B4-BE49-F238E27FC236}">
                <a16:creationId xmlns:a16="http://schemas.microsoft.com/office/drawing/2014/main" id="{2F891F5D-6EF8-1DA2-5EE5-E5654DF32C76}"/>
              </a:ext>
            </a:extLst>
          </p:cNvPr>
          <p:cNvSpPr txBox="1"/>
          <p:nvPr/>
        </p:nvSpPr>
        <p:spPr>
          <a:xfrm>
            <a:off x="1937983" y="5978756"/>
            <a:ext cx="9068937" cy="646331"/>
          </a:xfrm>
          <a:prstGeom prst="rect">
            <a:avLst/>
          </a:prstGeom>
          <a:noFill/>
        </p:spPr>
        <p:txBody>
          <a:bodyPr wrap="square" rtlCol="0">
            <a:spAutoFit/>
          </a:bodyPr>
          <a:lstStyle/>
          <a:p>
            <a:pPr algn="ctr"/>
            <a:r>
              <a:rPr lang="en-GB" b="1" dirty="0">
                <a:latin typeface="Times New Roman" panose="02020603050405020304" pitchFamily="18" charset="0"/>
                <a:cs typeface="Times New Roman" panose="02020603050405020304" pitchFamily="18" charset="0"/>
              </a:rPr>
              <a:t>This work was supported by the OFFERR-SNETP project (GA n. 101060008) and </a:t>
            </a:r>
            <a:r>
              <a:rPr lang="en-GB" b="1" noProof="0" dirty="0">
                <a:latin typeface="Times New Roman" panose="02020603050405020304" pitchFamily="18" charset="0"/>
                <a:cs typeface="Times New Roman" panose="02020603050405020304" pitchFamily="18" charset="0"/>
              </a:rPr>
              <a:t>ENEN2plus project (</a:t>
            </a:r>
            <a:r>
              <a:rPr lang="en-GB" b="1" dirty="0">
                <a:latin typeface="Times New Roman" panose="02020603050405020304" pitchFamily="18" charset="0"/>
                <a:cs typeface="Times New Roman" panose="02020603050405020304" pitchFamily="18" charset="0"/>
              </a:rPr>
              <a:t>GA 10161677</a:t>
            </a:r>
            <a:r>
              <a:rPr lang="en-GB" b="1" noProof="0" dirty="0">
                <a:latin typeface="Times New Roman" panose="02020603050405020304" pitchFamily="18" charset="0"/>
                <a:cs typeface="Times New Roman" panose="02020603050405020304" pitchFamily="18" charset="0"/>
              </a:rPr>
              <a:t>) founded by the European Union.</a:t>
            </a:r>
            <a:endParaRPr lang="en-GB" b="1" noProof="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a:extLst>
              <a:ext uri="{FF2B5EF4-FFF2-40B4-BE49-F238E27FC236}">
                <a16:creationId xmlns:a16="http://schemas.microsoft.com/office/drawing/2014/main" id="{F48ECD54-DE6E-F4F9-2F74-6B20F2C1FF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91106" b="2607"/>
          <a:stretch>
            <a:fillRect/>
          </a:stretch>
        </p:blipFill>
        <p:spPr bwMode="auto">
          <a:xfrm>
            <a:off x="276918" y="5855647"/>
            <a:ext cx="1097402" cy="892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circle with a face and text&#10;&#10;AI-generated content may be incorrect.">
            <a:extLst>
              <a:ext uri="{FF2B5EF4-FFF2-40B4-BE49-F238E27FC236}">
                <a16:creationId xmlns:a16="http://schemas.microsoft.com/office/drawing/2014/main" id="{051485E0-44A5-894B-ADD9-29C61AD55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9" name="Picture 8" descr="A blue and green logo&#10;&#10;AI-generated content may be incorrect.">
            <a:extLst>
              <a:ext uri="{FF2B5EF4-FFF2-40B4-BE49-F238E27FC236}">
                <a16:creationId xmlns:a16="http://schemas.microsoft.com/office/drawing/2014/main" id="{9C5D3226-FED9-8700-B8E6-6C6BCAB3C29B}"/>
              </a:ext>
            </a:extLst>
          </p:cNvPr>
          <p:cNvPicPr>
            <a:picLocks noChangeAspect="1"/>
          </p:cNvPicPr>
          <p:nvPr/>
        </p:nvPicPr>
        <p:blipFill>
          <a:blip r:embed="rId9"/>
          <a:srcRect t="13258" b="15904"/>
          <a:stretch>
            <a:fillRect/>
          </a:stretch>
        </p:blipFill>
        <p:spPr>
          <a:xfrm>
            <a:off x="10392000" y="32747"/>
            <a:ext cx="1800000" cy="662025"/>
          </a:xfrm>
          <a:prstGeom prst="rect">
            <a:avLst/>
          </a:prstGeom>
        </p:spPr>
      </p:pic>
    </p:spTree>
    <p:extLst>
      <p:ext uri="{BB962C8B-B14F-4D97-AF65-F5344CB8AC3E}">
        <p14:creationId xmlns:p14="http://schemas.microsoft.com/office/powerpoint/2010/main" val="3880265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000C3-2EEE-C740-219C-057A189FCE15}"/>
            </a:ext>
          </a:extLst>
        </p:cNvPr>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l="6873" t="5330" r="9843" b="4475"/>
          <a:stretch>
            <a:fillRect/>
          </a:stretch>
        </p:blipFill>
        <p:spPr>
          <a:xfrm>
            <a:off x="6510890" y="1324772"/>
            <a:ext cx="5515630" cy="4572000"/>
          </a:xfrm>
          <a:prstGeom prst="rect">
            <a:avLst/>
          </a:prstGeom>
        </p:spPr>
      </p:pic>
      <p:sp>
        <p:nvSpPr>
          <p:cNvPr id="2" name="TextBox 1">
            <a:extLst>
              <a:ext uri="{FF2B5EF4-FFF2-40B4-BE49-F238E27FC236}">
                <a16:creationId xmlns:a16="http://schemas.microsoft.com/office/drawing/2014/main" id="{ABCE34F8-9E94-BB44-81B6-53E5B00C7D6E}"/>
              </a:ext>
            </a:extLst>
          </p:cNvPr>
          <p:cNvSpPr txBox="1"/>
          <p:nvPr/>
        </p:nvSpPr>
        <p:spPr>
          <a:xfrm>
            <a:off x="7949821" y="6067683"/>
            <a:ext cx="3459707" cy="584775"/>
          </a:xfrm>
          <a:prstGeom prst="rect">
            <a:avLst/>
          </a:prstGeom>
          <a:noFill/>
        </p:spPr>
        <p:txBody>
          <a:bodyPr wrap="square">
            <a:spAutoFit/>
          </a:bodyPr>
          <a:lstStyle/>
          <a:p>
            <a:pPr algn="ctr"/>
            <a:r>
              <a:rPr lang="en-GB" sz="1600" i="1" noProof="0" dirty="0">
                <a:latin typeface="Times New Roman" panose="02020603050405020304" pitchFamily="18" charset="0"/>
                <a:ea typeface="Times New Roman" panose="02020603050405020304" pitchFamily="18" charset="0"/>
              </a:rPr>
              <a:t>Force vs spike displacement (experimental data) [2]</a:t>
            </a:r>
            <a:endParaRPr lang="en-GB" sz="1600" i="1" noProof="0" dirty="0">
              <a:latin typeface="Times New Roman" panose="02020603050405020304" pitchFamily="18" charset="0"/>
              <a:cs typeface="Times New Roman" panose="02020603050405020304" pitchFamily="18" charset="0"/>
            </a:endParaRPr>
          </a:p>
        </p:txBody>
      </p:sp>
      <p:graphicFrame>
        <p:nvGraphicFramePr>
          <p:cNvPr id="23" name="Table 22">
            <a:extLst>
              <a:ext uri="{FF2B5EF4-FFF2-40B4-BE49-F238E27FC236}">
                <a16:creationId xmlns:a16="http://schemas.microsoft.com/office/drawing/2014/main" id="{B4946F79-5548-0CD9-1567-D4020661DB3E}"/>
              </a:ext>
            </a:extLst>
          </p:cNvPr>
          <p:cNvGraphicFramePr>
            <a:graphicFrameLocks noGrp="1"/>
          </p:cNvGraphicFramePr>
          <p:nvPr>
            <p:extLst>
              <p:ext uri="{D42A27DB-BD31-4B8C-83A1-F6EECF244321}">
                <p14:modId xmlns:p14="http://schemas.microsoft.com/office/powerpoint/2010/main" val="2092218462"/>
              </p:ext>
            </p:extLst>
          </p:nvPr>
        </p:nvGraphicFramePr>
        <p:xfrm>
          <a:off x="431954" y="4704576"/>
          <a:ext cx="5514860" cy="1468120"/>
        </p:xfrm>
        <a:graphic>
          <a:graphicData uri="http://schemas.openxmlformats.org/drawingml/2006/table">
            <a:tbl>
              <a:tblPr firstRow="1" firstCol="1" bandRow="1">
                <a:tableStyleId>{5940675A-B579-460E-94D1-54222C63F5DA}</a:tableStyleId>
              </a:tblPr>
              <a:tblGrid>
                <a:gridCol w="2166885">
                  <a:extLst>
                    <a:ext uri="{9D8B030D-6E8A-4147-A177-3AD203B41FA5}">
                      <a16:colId xmlns:a16="http://schemas.microsoft.com/office/drawing/2014/main" val="3371114721"/>
                    </a:ext>
                  </a:extLst>
                </a:gridCol>
                <a:gridCol w="1088091">
                  <a:extLst>
                    <a:ext uri="{9D8B030D-6E8A-4147-A177-3AD203B41FA5}">
                      <a16:colId xmlns:a16="http://schemas.microsoft.com/office/drawing/2014/main" val="2104761022"/>
                    </a:ext>
                  </a:extLst>
                </a:gridCol>
                <a:gridCol w="1004394">
                  <a:extLst>
                    <a:ext uri="{9D8B030D-6E8A-4147-A177-3AD203B41FA5}">
                      <a16:colId xmlns:a16="http://schemas.microsoft.com/office/drawing/2014/main" val="573691823"/>
                    </a:ext>
                  </a:extLst>
                </a:gridCol>
                <a:gridCol w="1255490">
                  <a:extLst>
                    <a:ext uri="{9D8B030D-6E8A-4147-A177-3AD203B41FA5}">
                      <a16:colId xmlns:a16="http://schemas.microsoft.com/office/drawing/2014/main" val="1758904777"/>
                    </a:ext>
                  </a:extLst>
                </a:gridCol>
              </a:tblGrid>
              <a:tr h="367030">
                <a:tc>
                  <a:txBody>
                    <a:bodyPr/>
                    <a:lstStyle/>
                    <a:p>
                      <a:pPr marL="0" marR="0" algn="ctr">
                        <a:lnSpc>
                          <a:spcPct val="115000"/>
                        </a:lnSpc>
                        <a:spcAft>
                          <a:spcPts val="800"/>
                        </a:spcAft>
                        <a:buNone/>
                      </a:pPr>
                      <a:r>
                        <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rPr>
                        <a:t>Cladding</a:t>
                      </a: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OD (mm)</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ID (mm)</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Wall (mm)</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801982279"/>
                  </a:ext>
                </a:extLst>
              </a:tr>
              <a:tr h="367030">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E110opt SLIM</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8.9</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7.8</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0.55</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367694801"/>
                  </a:ext>
                </a:extLst>
              </a:tr>
              <a:tr h="367030">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Iranian Zr1%Nb</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9.057</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7.705</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0.676</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94422945"/>
                  </a:ext>
                </a:extLst>
              </a:tr>
              <a:tr h="367030">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Iranian Zr1%Nb + Cr</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9.08</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7.682</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15000"/>
                        </a:lnSpc>
                        <a:spcAft>
                          <a:spcPts val="800"/>
                        </a:spcAft>
                        <a:buNone/>
                      </a:pPr>
                      <a:r>
                        <a:rPr lang="en-GB" sz="1800" kern="100" noProof="0" dirty="0">
                          <a:effectLst/>
                          <a:latin typeface="Times New Roman" panose="02020603050405020304" pitchFamily="18" charset="0"/>
                          <a:cs typeface="Times New Roman" panose="02020603050405020304" pitchFamily="18" charset="0"/>
                        </a:rPr>
                        <a:t>0.699</a:t>
                      </a:r>
                      <a:endParaRPr lang="en-GB" sz="1800" kern="10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017913802"/>
                  </a:ext>
                </a:extLst>
              </a:tr>
            </a:tbl>
          </a:graphicData>
        </a:graphic>
      </p:graphicFrame>
      <p:sp>
        <p:nvSpPr>
          <p:cNvPr id="25" name="TextBox 24">
            <a:extLst>
              <a:ext uri="{FF2B5EF4-FFF2-40B4-BE49-F238E27FC236}">
                <a16:creationId xmlns:a16="http://schemas.microsoft.com/office/drawing/2014/main" id="{F9AC9A4F-C98B-8930-CF7F-4E92B34507AD}"/>
              </a:ext>
            </a:extLst>
          </p:cNvPr>
          <p:cNvSpPr txBox="1"/>
          <p:nvPr/>
        </p:nvSpPr>
        <p:spPr>
          <a:xfrm>
            <a:off x="2479343" y="190153"/>
            <a:ext cx="7233313" cy="523220"/>
          </a:xfrm>
          <a:prstGeom prst="rect">
            <a:avLst/>
          </a:prstGeom>
          <a:noFill/>
        </p:spPr>
        <p:txBody>
          <a:bodyPr wrap="square" rtlCol="0">
            <a:spAutoFit/>
          </a:bodyPr>
          <a:lstStyle/>
          <a:p>
            <a:pPr algn="ctr"/>
            <a:r>
              <a:rPr lang="en-GB" sz="2800" b="1" noProof="0" dirty="0">
                <a:latin typeface="Times New Roman" panose="02020603050405020304" pitchFamily="18" charset="0"/>
                <a:cs typeface="Times New Roman" panose="02020603050405020304" pitchFamily="18" charset="0"/>
              </a:rPr>
              <a:t>MODEL VALIDATION (1/3) </a:t>
            </a:r>
          </a:p>
        </p:txBody>
      </p:sp>
      <p:sp>
        <p:nvSpPr>
          <p:cNvPr id="12" name="TextBox 11">
            <a:extLst>
              <a:ext uri="{FF2B5EF4-FFF2-40B4-BE49-F238E27FC236}">
                <a16:creationId xmlns:a16="http://schemas.microsoft.com/office/drawing/2014/main" id="{6B798F18-6F97-96D5-6724-FDF4A8E65ED5}"/>
              </a:ext>
            </a:extLst>
          </p:cNvPr>
          <p:cNvSpPr txBox="1"/>
          <p:nvPr/>
        </p:nvSpPr>
        <p:spPr>
          <a:xfrm>
            <a:off x="377096" y="1664315"/>
            <a:ext cx="5382260" cy="2554545"/>
          </a:xfrm>
          <a:prstGeom prst="rect">
            <a:avLst/>
          </a:prstGeom>
          <a:noFill/>
        </p:spPr>
        <p:txBody>
          <a:bodyPr wrap="square">
            <a:spAutoFit/>
          </a:bodyPr>
          <a:lstStyle/>
          <a:p>
            <a:r>
              <a:rPr lang="en-GB" sz="2000" noProof="0" dirty="0">
                <a:latin typeface="Times New Roman" panose="02020603050405020304" pitchFamily="18" charset="0"/>
                <a:cs typeface="Times New Roman" panose="02020603050405020304" pitchFamily="18" charset="0"/>
              </a:rPr>
              <a:t>Validation steps: </a:t>
            </a:r>
          </a:p>
          <a:p>
            <a:endParaRPr lang="en-GB" sz="2000" noProof="0" dirty="0">
              <a:latin typeface="Times New Roman" panose="02020603050405020304" pitchFamily="18" charset="0"/>
              <a:cs typeface="Times New Roman" panose="02020603050405020304" pitchFamily="18" charset="0"/>
            </a:endParaRPr>
          </a:p>
          <a:p>
            <a:pPr marL="342900" indent="-342900" algn="just">
              <a:buAutoNum type="arabicParenR"/>
            </a:pPr>
            <a:r>
              <a:rPr lang="en-GB" sz="2000" dirty="0">
                <a:latin typeface="Times New Roman" panose="02020603050405020304" pitchFamily="18" charset="0"/>
                <a:cs typeface="Times New Roman" panose="02020603050405020304" pitchFamily="18" charset="0"/>
              </a:rPr>
              <a:t>Determine the </a:t>
            </a:r>
            <a:r>
              <a:rPr lang="en-GB" sz="2000" dirty="0">
                <a:solidFill>
                  <a:srgbClr val="00B050"/>
                </a:solidFill>
                <a:latin typeface="Times New Roman" panose="02020603050405020304" pitchFamily="18" charset="0"/>
                <a:cs typeface="Times New Roman" panose="02020603050405020304" pitchFamily="18" charset="0"/>
              </a:rPr>
              <a:t>Effective Friction Coefficient</a:t>
            </a:r>
            <a:r>
              <a:rPr lang="en-GB" sz="2000" dirty="0">
                <a:latin typeface="Times New Roman" panose="02020603050405020304" pitchFamily="18" charset="0"/>
                <a:cs typeface="Times New Roman" panose="02020603050405020304" pitchFamily="18" charset="0"/>
              </a:rPr>
              <a:t> (EFC), based on </a:t>
            </a:r>
            <a:r>
              <a:rPr lang="en-GB" sz="2000" dirty="0">
                <a:solidFill>
                  <a:srgbClr val="00B050"/>
                </a:solidFill>
                <a:latin typeface="Times New Roman" panose="02020603050405020304" pitchFamily="18" charset="0"/>
                <a:cs typeface="Times New Roman" panose="02020603050405020304" pitchFamily="18" charset="0"/>
              </a:rPr>
              <a:t>UTM</a:t>
            </a:r>
            <a:r>
              <a:rPr lang="en-GB" sz="2000" dirty="0">
                <a:latin typeface="Times New Roman" panose="02020603050405020304" pitchFamily="18" charset="0"/>
                <a:cs typeface="Times New Roman" panose="02020603050405020304" pitchFamily="18" charset="0"/>
              </a:rPr>
              <a:t> data </a:t>
            </a:r>
            <a:r>
              <a:rPr lang="en-GB" sz="2000" noProof="0" dirty="0">
                <a:latin typeface="Times New Roman" panose="02020603050405020304" pitchFamily="18" charset="0"/>
                <a:cs typeface="Times New Roman" panose="02020603050405020304" pitchFamily="18" charset="0"/>
              </a:rPr>
              <a:t>(F- d plot) </a:t>
            </a:r>
          </a:p>
          <a:p>
            <a:endParaRPr lang="en-GB" sz="2000" noProof="0" dirty="0">
              <a:latin typeface="Times New Roman" panose="02020603050405020304" pitchFamily="18" charset="0"/>
              <a:cs typeface="Times New Roman" panose="02020603050405020304" pitchFamily="18" charset="0"/>
            </a:endParaRPr>
          </a:p>
          <a:p>
            <a:pPr marL="342900" indent="-342900" algn="just">
              <a:buFont typeface="+mj-lt"/>
              <a:buAutoNum type="arabicParenR" startAt="2"/>
            </a:pPr>
            <a:r>
              <a:rPr lang="en-GB" sz="2000" dirty="0">
                <a:latin typeface="Times New Roman" panose="02020603050405020304" pitchFamily="18" charset="0"/>
                <a:cs typeface="Times New Roman" panose="02020603050405020304" pitchFamily="18" charset="0"/>
              </a:rPr>
              <a:t>Comparison of permanent</a:t>
            </a:r>
            <a:r>
              <a:rPr lang="en-GB" sz="2000" dirty="0">
                <a:solidFill>
                  <a:srgbClr val="00B050"/>
                </a:solidFill>
                <a:latin typeface="Times New Roman" panose="02020603050405020304" pitchFamily="18" charset="0"/>
                <a:cs typeface="Times New Roman" panose="02020603050405020304" pitchFamily="18" charset="0"/>
              </a:rPr>
              <a:t> radial deformation</a:t>
            </a:r>
            <a:r>
              <a:rPr lang="en-GB" sz="2000" dirty="0">
                <a:latin typeface="Times New Roman" panose="02020603050405020304" pitchFamily="18" charset="0"/>
                <a:cs typeface="Times New Roman" panose="02020603050405020304" pitchFamily="18" charset="0"/>
              </a:rPr>
              <a:t> of the samples with model, from the </a:t>
            </a:r>
            <a:r>
              <a:rPr lang="en-GB" sz="2000" dirty="0">
                <a:solidFill>
                  <a:srgbClr val="00B050"/>
                </a:solidFill>
                <a:latin typeface="Times New Roman" panose="02020603050405020304" pitchFamily="18" charset="0"/>
                <a:cs typeface="Times New Roman" panose="02020603050405020304" pitchFamily="18" charset="0"/>
              </a:rPr>
              <a:t>Profilometry</a:t>
            </a:r>
            <a:r>
              <a:rPr lang="en-GB" sz="2000" dirty="0">
                <a:latin typeface="Times New Roman" panose="02020603050405020304" pitchFamily="18" charset="0"/>
                <a:cs typeface="Times New Roman" panose="02020603050405020304" pitchFamily="18" charset="0"/>
              </a:rPr>
              <a:t> results</a:t>
            </a:r>
          </a:p>
        </p:txBody>
      </p:sp>
      <p:pic>
        <p:nvPicPr>
          <p:cNvPr id="3" name="Picture 12" descr="A blue circle with a face and text&#10;&#10;AI-generated content may be incorrect.">
            <a:extLst>
              <a:ext uri="{FF2B5EF4-FFF2-40B4-BE49-F238E27FC236}">
                <a16:creationId xmlns:a16="http://schemas.microsoft.com/office/drawing/2014/main" id="{34A28886-4860-8C3E-AD28-4FA616FB26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6" name="Picture 15" descr="A blue and green logo&#10;&#10;AI-generated content may be incorrect.">
            <a:extLst>
              <a:ext uri="{FF2B5EF4-FFF2-40B4-BE49-F238E27FC236}">
                <a16:creationId xmlns:a16="http://schemas.microsoft.com/office/drawing/2014/main" id="{9E0D1F23-89DA-6BFA-E01A-B1B97DFAABD7}"/>
              </a:ext>
            </a:extLst>
          </p:cNvPr>
          <p:cNvPicPr>
            <a:picLocks noChangeAspect="1"/>
          </p:cNvPicPr>
          <p:nvPr/>
        </p:nvPicPr>
        <p:blipFill>
          <a:blip r:embed="rId5"/>
          <a:srcRect t="13258" b="15904"/>
          <a:stretch>
            <a:fillRect/>
          </a:stretch>
        </p:blipFill>
        <p:spPr>
          <a:xfrm>
            <a:off x="10392000" y="32747"/>
            <a:ext cx="1800000" cy="662025"/>
          </a:xfrm>
          <a:prstGeom prst="rect">
            <a:avLst/>
          </a:prstGeom>
        </p:spPr>
      </p:pic>
    </p:spTree>
    <p:extLst>
      <p:ext uri="{BB962C8B-B14F-4D97-AF65-F5344CB8AC3E}">
        <p14:creationId xmlns:p14="http://schemas.microsoft.com/office/powerpoint/2010/main" val="189132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67D66-27A6-7FDC-942E-21857F1C0386}"/>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EBFC62E-1019-732F-7526-185865651221}"/>
              </a:ext>
            </a:extLst>
          </p:cNvPr>
          <p:cNvGraphicFramePr>
            <a:graphicFrameLocks noGrp="1"/>
          </p:cNvGraphicFramePr>
          <p:nvPr>
            <p:extLst>
              <p:ext uri="{D42A27DB-BD31-4B8C-83A1-F6EECF244321}">
                <p14:modId xmlns:p14="http://schemas.microsoft.com/office/powerpoint/2010/main" val="163601985"/>
              </p:ext>
            </p:extLst>
          </p:nvPr>
        </p:nvGraphicFramePr>
        <p:xfrm>
          <a:off x="7436206" y="1069477"/>
          <a:ext cx="3771123" cy="3540920"/>
        </p:xfrm>
        <a:graphic>
          <a:graphicData uri="http://schemas.openxmlformats.org/drawingml/2006/table">
            <a:tbl>
              <a:tblPr firstRow="1" bandRow="1">
                <a:tableStyleId>{5940675A-B579-460E-94D1-54222C63F5DA}</a:tableStyleId>
              </a:tblPr>
              <a:tblGrid>
                <a:gridCol w="1112754">
                  <a:extLst>
                    <a:ext uri="{9D8B030D-6E8A-4147-A177-3AD203B41FA5}">
                      <a16:colId xmlns:a16="http://schemas.microsoft.com/office/drawing/2014/main" val="1610710022"/>
                    </a:ext>
                  </a:extLst>
                </a:gridCol>
                <a:gridCol w="890656">
                  <a:extLst>
                    <a:ext uri="{9D8B030D-6E8A-4147-A177-3AD203B41FA5}">
                      <a16:colId xmlns:a16="http://schemas.microsoft.com/office/drawing/2014/main" val="1339850268"/>
                    </a:ext>
                  </a:extLst>
                </a:gridCol>
                <a:gridCol w="897454">
                  <a:extLst>
                    <a:ext uri="{9D8B030D-6E8A-4147-A177-3AD203B41FA5}">
                      <a16:colId xmlns:a16="http://schemas.microsoft.com/office/drawing/2014/main" val="1631825401"/>
                    </a:ext>
                  </a:extLst>
                </a:gridCol>
                <a:gridCol w="870259">
                  <a:extLst>
                    <a:ext uri="{9D8B030D-6E8A-4147-A177-3AD203B41FA5}">
                      <a16:colId xmlns:a16="http://schemas.microsoft.com/office/drawing/2014/main" val="3986057325"/>
                    </a:ext>
                  </a:extLst>
                </a:gridCol>
              </a:tblGrid>
              <a:tr h="442615">
                <a:tc>
                  <a:txBody>
                    <a:bodyPr/>
                    <a:lstStyle/>
                    <a:p>
                      <a:pPr algn="ctr"/>
                      <a:r>
                        <a:rPr lang="en-GB" sz="1400" noProof="0" dirty="0">
                          <a:latin typeface="Times New Roman" panose="02020603050405020304" pitchFamily="18" charset="0"/>
                          <a:cs typeface="Times New Roman" panose="02020603050405020304" pitchFamily="18" charset="0"/>
                        </a:rPr>
                        <a:t>Case ID</a:t>
                      </a:r>
                    </a:p>
                  </a:txBody>
                  <a:tcPr/>
                </a:tc>
                <a:tc>
                  <a:txBody>
                    <a:bodyPr/>
                    <a:lstStyle/>
                    <a:p>
                      <a:pPr algn="ctr"/>
                      <a:r>
                        <a:rPr lang="en-GB" sz="1400" noProof="0" dirty="0">
                          <a:latin typeface="Times New Roman" panose="02020603050405020304" pitchFamily="18" charset="0"/>
                          <a:cs typeface="Times New Roman" panose="02020603050405020304" pitchFamily="18" charset="0"/>
                        </a:rPr>
                        <a:t>EFC1</a:t>
                      </a:r>
                    </a:p>
                  </a:txBody>
                  <a:tcPr/>
                </a:tc>
                <a:tc>
                  <a:txBody>
                    <a:bodyPr/>
                    <a:lstStyle/>
                    <a:p>
                      <a:pPr algn="ctr"/>
                      <a:r>
                        <a:rPr lang="en-GB" sz="1400" noProof="0" dirty="0">
                          <a:latin typeface="Times New Roman" panose="02020603050405020304" pitchFamily="18" charset="0"/>
                          <a:cs typeface="Times New Roman" panose="02020603050405020304" pitchFamily="18" charset="0"/>
                        </a:rPr>
                        <a:t>EFC2</a:t>
                      </a:r>
                    </a:p>
                  </a:txBody>
                  <a:tcPr/>
                </a:tc>
                <a:tc>
                  <a:txBody>
                    <a:bodyPr/>
                    <a:lstStyle/>
                    <a:p>
                      <a:pPr algn="ctr"/>
                      <a:r>
                        <a:rPr lang="en-GB" sz="1400" noProof="0" dirty="0">
                          <a:latin typeface="Times New Roman" panose="02020603050405020304" pitchFamily="18" charset="0"/>
                          <a:cs typeface="Times New Roman" panose="02020603050405020304" pitchFamily="18" charset="0"/>
                        </a:rPr>
                        <a:t>EFC3</a:t>
                      </a:r>
                    </a:p>
                  </a:txBody>
                  <a:tcPr/>
                </a:tc>
                <a:extLst>
                  <a:ext uri="{0D108BD9-81ED-4DB2-BD59-A6C34878D82A}">
                    <a16:rowId xmlns:a16="http://schemas.microsoft.com/office/drawing/2014/main" val="2984506646"/>
                  </a:ext>
                </a:extLst>
              </a:tr>
              <a:tr h="442615">
                <a:tc>
                  <a:txBody>
                    <a:bodyPr/>
                    <a:lstStyle/>
                    <a:p>
                      <a:pPr algn="ctr"/>
                      <a:r>
                        <a:rPr lang="en-GB" sz="1400" noProof="0" dirty="0">
                          <a:latin typeface="Times New Roman" panose="02020603050405020304" pitchFamily="18" charset="0"/>
                          <a:cs typeface="Times New Roman" panose="02020603050405020304" pitchFamily="18" charset="0"/>
                        </a:rPr>
                        <a:t>Case 1(b)</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0.3</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0.001</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0.3</a:t>
                      </a:r>
                    </a:p>
                  </a:txBody>
                  <a:tcPr/>
                </a:tc>
                <a:extLst>
                  <a:ext uri="{0D108BD9-81ED-4DB2-BD59-A6C34878D82A}">
                    <a16:rowId xmlns:a16="http://schemas.microsoft.com/office/drawing/2014/main" val="3212138729"/>
                  </a:ext>
                </a:extLst>
              </a:tr>
              <a:tr h="442615">
                <a:tc>
                  <a:txBody>
                    <a:bodyPr/>
                    <a:lstStyle/>
                    <a:p>
                      <a:pPr algn="ctr"/>
                      <a:r>
                        <a:rPr lang="en-GB" sz="1400" noProof="0" dirty="0">
                          <a:latin typeface="Times New Roman" panose="02020603050405020304" pitchFamily="18" charset="0"/>
                          <a:cs typeface="Times New Roman" panose="02020603050405020304" pitchFamily="18" charset="0"/>
                        </a:rPr>
                        <a:t>Case 2(c)</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0.3</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0.3</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0.3</a:t>
                      </a:r>
                    </a:p>
                  </a:txBody>
                  <a:tcPr/>
                </a:tc>
                <a:extLst>
                  <a:ext uri="{0D108BD9-81ED-4DB2-BD59-A6C34878D82A}">
                    <a16:rowId xmlns:a16="http://schemas.microsoft.com/office/drawing/2014/main" val="2185841519"/>
                  </a:ext>
                </a:extLst>
              </a:tr>
              <a:tr h="442615">
                <a:tc>
                  <a:txBody>
                    <a:bodyPr/>
                    <a:lstStyle/>
                    <a:p>
                      <a:pPr algn="ctr"/>
                      <a:r>
                        <a:rPr lang="en-GB" sz="1400" noProof="0" dirty="0">
                          <a:latin typeface="Times New Roman" panose="02020603050405020304" pitchFamily="18" charset="0"/>
                          <a:cs typeface="Times New Roman" panose="02020603050405020304" pitchFamily="18" charset="0"/>
                        </a:rPr>
                        <a:t>Case</a:t>
                      </a:r>
                      <a:r>
                        <a:rPr lang="en-GB" sz="1400" baseline="0" noProof="0" dirty="0">
                          <a:latin typeface="Times New Roman" panose="02020603050405020304" pitchFamily="18" charset="0"/>
                          <a:cs typeface="Times New Roman" panose="02020603050405020304" pitchFamily="18" charset="0"/>
                        </a:rPr>
                        <a:t> 3(d)</a:t>
                      </a:r>
                      <a:endParaRPr lang="en-GB" sz="1400" noProof="0" dirty="0">
                        <a:latin typeface="Times New Roman" panose="02020603050405020304" pitchFamily="18" charset="0"/>
                        <a:cs typeface="Times New Roman" panose="02020603050405020304" pitchFamily="18" charset="0"/>
                      </a:endParaRPr>
                    </a:p>
                  </a:txBody>
                  <a:tcPr/>
                </a:tc>
                <a:tc>
                  <a:txBody>
                    <a:bodyPr/>
                    <a:lstStyle/>
                    <a:p>
                      <a:pPr algn="ctr"/>
                      <a:r>
                        <a:rPr lang="en-GB" sz="1400" noProof="0" dirty="0">
                          <a:latin typeface="Times New Roman" panose="02020603050405020304" pitchFamily="18" charset="0"/>
                          <a:cs typeface="Times New Roman" panose="02020603050405020304" pitchFamily="18" charset="0"/>
                        </a:rPr>
                        <a:t>0.4</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0.4</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0.01</a:t>
                      </a:r>
                    </a:p>
                  </a:txBody>
                  <a:tcPr/>
                </a:tc>
                <a:extLst>
                  <a:ext uri="{0D108BD9-81ED-4DB2-BD59-A6C34878D82A}">
                    <a16:rowId xmlns:a16="http://schemas.microsoft.com/office/drawing/2014/main" val="3633252738"/>
                  </a:ext>
                </a:extLst>
              </a:tr>
              <a:tr h="442615">
                <a:tc>
                  <a:txBody>
                    <a:bodyPr/>
                    <a:lstStyle/>
                    <a:p>
                      <a:pPr algn="ctr"/>
                      <a:r>
                        <a:rPr lang="en-GB" sz="1400" noProof="0" dirty="0">
                          <a:latin typeface="Times New Roman" panose="02020603050405020304" pitchFamily="18" charset="0"/>
                          <a:cs typeface="Times New Roman" panose="02020603050405020304" pitchFamily="18" charset="0"/>
                        </a:rPr>
                        <a:t>Case 4(e)</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0.4</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0.57</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1851336051"/>
                  </a:ext>
                </a:extLst>
              </a:tr>
              <a:tr h="4426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noProof="0" dirty="0">
                          <a:latin typeface="Times New Roman" panose="02020603050405020304" pitchFamily="18" charset="0"/>
                          <a:cs typeface="Times New Roman" panose="02020603050405020304" pitchFamily="18" charset="0"/>
                        </a:rPr>
                        <a:t>Case 5(f)</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0.16</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0.16</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0.16</a:t>
                      </a:r>
                    </a:p>
                  </a:txBody>
                  <a:tcPr/>
                </a:tc>
                <a:extLst>
                  <a:ext uri="{0D108BD9-81ED-4DB2-BD59-A6C34878D82A}">
                    <a16:rowId xmlns:a16="http://schemas.microsoft.com/office/drawing/2014/main" val="3628652364"/>
                  </a:ext>
                </a:extLst>
              </a:tr>
              <a:tr h="4426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noProof="0" dirty="0">
                          <a:solidFill>
                            <a:srgbClr val="FF0000"/>
                          </a:solidFill>
                          <a:latin typeface="Times New Roman" panose="02020603050405020304" pitchFamily="18" charset="0"/>
                          <a:cs typeface="Times New Roman" panose="02020603050405020304" pitchFamily="18" charset="0"/>
                        </a:rPr>
                        <a:t>Case 6(g)</a:t>
                      </a:r>
                    </a:p>
                  </a:txBody>
                  <a:tcPr/>
                </a:tc>
                <a:tc>
                  <a:txBody>
                    <a:bodyPr/>
                    <a:lstStyle/>
                    <a:p>
                      <a:pPr algn="ctr"/>
                      <a:r>
                        <a:rPr lang="en-GB" sz="1400" noProof="0" dirty="0">
                          <a:solidFill>
                            <a:srgbClr val="FF0000"/>
                          </a:solidFill>
                          <a:latin typeface="Times New Roman" panose="02020603050405020304" pitchFamily="18" charset="0"/>
                          <a:cs typeface="Times New Roman" panose="02020603050405020304" pitchFamily="18" charset="0"/>
                        </a:rPr>
                        <a:t>0.2</a:t>
                      </a:r>
                    </a:p>
                  </a:txBody>
                  <a:tcPr/>
                </a:tc>
                <a:tc>
                  <a:txBody>
                    <a:bodyPr/>
                    <a:lstStyle/>
                    <a:p>
                      <a:pPr algn="ctr"/>
                      <a:r>
                        <a:rPr lang="en-GB" sz="1400" noProof="0" dirty="0">
                          <a:solidFill>
                            <a:srgbClr val="FF0000"/>
                          </a:solidFill>
                          <a:latin typeface="Times New Roman" panose="02020603050405020304" pitchFamily="18" charset="0"/>
                          <a:cs typeface="Times New Roman" panose="02020603050405020304" pitchFamily="18" charset="0"/>
                        </a:rPr>
                        <a:t>0.2</a:t>
                      </a:r>
                    </a:p>
                  </a:txBody>
                  <a:tcPr/>
                </a:tc>
                <a:tc>
                  <a:txBody>
                    <a:bodyPr/>
                    <a:lstStyle/>
                    <a:p>
                      <a:pPr algn="ctr"/>
                      <a:r>
                        <a:rPr lang="en-GB" sz="1400" noProof="0" dirty="0">
                          <a:solidFill>
                            <a:srgbClr val="FF0000"/>
                          </a:solidFill>
                          <a:latin typeface="Times New Roman" panose="02020603050405020304" pitchFamily="18" charset="0"/>
                          <a:cs typeface="Times New Roman" panose="02020603050405020304" pitchFamily="18" charset="0"/>
                        </a:rPr>
                        <a:t>0.2</a:t>
                      </a:r>
                    </a:p>
                  </a:txBody>
                  <a:tcPr/>
                </a:tc>
                <a:extLst>
                  <a:ext uri="{0D108BD9-81ED-4DB2-BD59-A6C34878D82A}">
                    <a16:rowId xmlns:a16="http://schemas.microsoft.com/office/drawing/2014/main" val="2898060655"/>
                  </a:ext>
                </a:extLst>
              </a:tr>
              <a:tr h="4426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noProof="0" dirty="0">
                          <a:latin typeface="Times New Roman" panose="02020603050405020304" pitchFamily="18" charset="0"/>
                          <a:cs typeface="Times New Roman" panose="02020603050405020304" pitchFamily="18" charset="0"/>
                        </a:rPr>
                        <a:t>Case 7(h)</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0.25</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0.25</a:t>
                      </a:r>
                    </a:p>
                  </a:txBody>
                  <a:tcPr/>
                </a:tc>
                <a:tc>
                  <a:txBody>
                    <a:bodyPr/>
                    <a:lstStyle/>
                    <a:p>
                      <a:pPr algn="ctr"/>
                      <a:r>
                        <a:rPr lang="en-GB" sz="1400" noProof="0" dirty="0">
                          <a:latin typeface="Times New Roman" panose="02020603050405020304" pitchFamily="18" charset="0"/>
                          <a:cs typeface="Times New Roman" panose="02020603050405020304" pitchFamily="18" charset="0"/>
                        </a:rPr>
                        <a:t>0.25</a:t>
                      </a:r>
                    </a:p>
                  </a:txBody>
                  <a:tcPr/>
                </a:tc>
                <a:extLst>
                  <a:ext uri="{0D108BD9-81ED-4DB2-BD59-A6C34878D82A}">
                    <a16:rowId xmlns:a16="http://schemas.microsoft.com/office/drawing/2014/main" val="4201061887"/>
                  </a:ext>
                </a:extLst>
              </a:tr>
            </a:tbl>
          </a:graphicData>
        </a:graphic>
      </p:graphicFrame>
      <p:pic>
        <p:nvPicPr>
          <p:cNvPr id="4" name="Picture 3">
            <a:extLst>
              <a:ext uri="{FF2B5EF4-FFF2-40B4-BE49-F238E27FC236}">
                <a16:creationId xmlns:a16="http://schemas.microsoft.com/office/drawing/2014/main" id="{ED82F18F-87D5-5055-3837-F9A4CB1DC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42" y="1454040"/>
            <a:ext cx="6595684" cy="4946763"/>
          </a:xfrm>
          <a:prstGeom prst="rect">
            <a:avLst/>
          </a:prstGeom>
        </p:spPr>
      </p:pic>
      <p:graphicFrame>
        <p:nvGraphicFramePr>
          <p:cNvPr id="9" name="Table 8">
            <a:extLst>
              <a:ext uri="{FF2B5EF4-FFF2-40B4-BE49-F238E27FC236}">
                <a16:creationId xmlns:a16="http://schemas.microsoft.com/office/drawing/2014/main" id="{A86807D7-F93C-2414-DC9E-26EE23399259}"/>
              </a:ext>
            </a:extLst>
          </p:cNvPr>
          <p:cNvGraphicFramePr>
            <a:graphicFrameLocks noGrp="1"/>
          </p:cNvGraphicFramePr>
          <p:nvPr>
            <p:extLst>
              <p:ext uri="{D42A27DB-BD31-4B8C-83A1-F6EECF244321}">
                <p14:modId xmlns:p14="http://schemas.microsoft.com/office/powerpoint/2010/main" val="2737247629"/>
              </p:ext>
            </p:extLst>
          </p:nvPr>
        </p:nvGraphicFramePr>
        <p:xfrm>
          <a:off x="6095999" y="5313545"/>
          <a:ext cx="5893559" cy="1047365"/>
        </p:xfrm>
        <a:graphic>
          <a:graphicData uri="http://schemas.openxmlformats.org/drawingml/2006/table">
            <a:tbl>
              <a:tblPr firstRow="1" bandRow="1">
                <a:tableStyleId>{5940675A-B579-460E-94D1-54222C63F5DA}</a:tableStyleId>
              </a:tblPr>
              <a:tblGrid>
                <a:gridCol w="1258936">
                  <a:extLst>
                    <a:ext uri="{9D8B030D-6E8A-4147-A177-3AD203B41FA5}">
                      <a16:colId xmlns:a16="http://schemas.microsoft.com/office/drawing/2014/main" val="2534877337"/>
                    </a:ext>
                  </a:extLst>
                </a:gridCol>
                <a:gridCol w="1676584">
                  <a:extLst>
                    <a:ext uri="{9D8B030D-6E8A-4147-A177-3AD203B41FA5}">
                      <a16:colId xmlns:a16="http://schemas.microsoft.com/office/drawing/2014/main" val="1289338009"/>
                    </a:ext>
                  </a:extLst>
                </a:gridCol>
                <a:gridCol w="1350837">
                  <a:extLst>
                    <a:ext uri="{9D8B030D-6E8A-4147-A177-3AD203B41FA5}">
                      <a16:colId xmlns:a16="http://schemas.microsoft.com/office/drawing/2014/main" val="2768587848"/>
                    </a:ext>
                  </a:extLst>
                </a:gridCol>
                <a:gridCol w="1607202">
                  <a:extLst>
                    <a:ext uri="{9D8B030D-6E8A-4147-A177-3AD203B41FA5}">
                      <a16:colId xmlns:a16="http://schemas.microsoft.com/office/drawing/2014/main" val="1407604602"/>
                    </a:ext>
                  </a:extLst>
                </a:gridCol>
              </a:tblGrid>
              <a:tr h="321143">
                <a:tc>
                  <a:txBody>
                    <a:bodyPr/>
                    <a:lstStyle/>
                    <a:p>
                      <a:pPr algn="ctr"/>
                      <a:r>
                        <a:rPr lang="en-GB" sz="1400" b="1" noProof="0" dirty="0">
                          <a:latin typeface="Times New Roman" panose="02020603050405020304" pitchFamily="18" charset="0"/>
                          <a:cs typeface="Times New Roman" panose="02020603050405020304" pitchFamily="18" charset="0"/>
                        </a:rPr>
                        <a:t>FC ID</a:t>
                      </a:r>
                    </a:p>
                  </a:txBody>
                  <a:tcPr/>
                </a:tc>
                <a:tc>
                  <a:txBody>
                    <a:bodyPr/>
                    <a:lstStyle/>
                    <a:p>
                      <a:pPr algn="ctr"/>
                      <a:r>
                        <a:rPr lang="en-GB" sz="1400" b="1" noProof="0" dirty="0">
                          <a:latin typeface="Times New Roman" panose="02020603050405020304" pitchFamily="18" charset="0"/>
                          <a:cs typeface="Times New Roman" panose="02020603050405020304" pitchFamily="18" charset="0"/>
                        </a:rPr>
                        <a:t>EFC1</a:t>
                      </a:r>
                    </a:p>
                  </a:txBody>
                  <a:tcPr/>
                </a:tc>
                <a:tc>
                  <a:txBody>
                    <a:bodyPr/>
                    <a:lstStyle/>
                    <a:p>
                      <a:pPr algn="ctr"/>
                      <a:r>
                        <a:rPr lang="en-GB" sz="1400" b="1" noProof="0" dirty="0">
                          <a:latin typeface="Times New Roman" panose="02020603050405020304" pitchFamily="18" charset="0"/>
                          <a:cs typeface="Times New Roman" panose="02020603050405020304" pitchFamily="18" charset="0"/>
                        </a:rPr>
                        <a:t>EFC2</a:t>
                      </a:r>
                    </a:p>
                  </a:txBody>
                  <a:tcPr/>
                </a:tc>
                <a:tc>
                  <a:txBody>
                    <a:bodyPr/>
                    <a:lstStyle/>
                    <a:p>
                      <a:pPr algn="ctr"/>
                      <a:r>
                        <a:rPr lang="en-GB" sz="1400" b="1" noProof="0" dirty="0">
                          <a:latin typeface="Times New Roman" panose="02020603050405020304" pitchFamily="18" charset="0"/>
                          <a:cs typeface="Times New Roman" panose="02020603050405020304" pitchFamily="18" charset="0"/>
                        </a:rPr>
                        <a:t>EFC3</a:t>
                      </a:r>
                    </a:p>
                  </a:txBody>
                  <a:tcPr/>
                </a:tc>
                <a:extLst>
                  <a:ext uri="{0D108BD9-81ED-4DB2-BD59-A6C34878D82A}">
                    <a16:rowId xmlns:a16="http://schemas.microsoft.com/office/drawing/2014/main" val="215317998"/>
                  </a:ext>
                </a:extLst>
              </a:tr>
              <a:tr h="380960">
                <a:tc>
                  <a:txBody>
                    <a:bodyPr/>
                    <a:lstStyle/>
                    <a:p>
                      <a:r>
                        <a:rPr lang="en-GB" sz="1400" noProof="0" dirty="0">
                          <a:latin typeface="Times New Roman" panose="02020603050405020304" pitchFamily="18" charset="0"/>
                          <a:cs typeface="Times New Roman" panose="02020603050405020304" pitchFamily="18" charset="0"/>
                        </a:rPr>
                        <a:t>Type</a:t>
                      </a:r>
                    </a:p>
                  </a:txBody>
                  <a:tcPr/>
                </a:tc>
                <a:tc>
                  <a:txBody>
                    <a:bodyPr/>
                    <a:lstStyle/>
                    <a:p>
                      <a:r>
                        <a:rPr lang="en-GB" sz="1400" noProof="0" dirty="0">
                          <a:latin typeface="Times New Roman" panose="02020603050405020304" pitchFamily="18" charset="0"/>
                          <a:cs typeface="Times New Roman" panose="02020603050405020304" pitchFamily="18" charset="0"/>
                        </a:rPr>
                        <a:t>Kinematic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noProof="0" dirty="0">
                          <a:latin typeface="Times New Roman" panose="02020603050405020304" pitchFamily="18" charset="0"/>
                          <a:cs typeface="Times New Roman" panose="02020603050405020304" pitchFamily="18" charset="0"/>
                        </a:rPr>
                        <a:t>Static</a:t>
                      </a:r>
                    </a:p>
                  </a:txBody>
                  <a:tcPr/>
                </a:tc>
                <a:tc>
                  <a:txBody>
                    <a:bodyPr/>
                    <a:lstStyle/>
                    <a:p>
                      <a:r>
                        <a:rPr lang="en-GB" sz="1400" noProof="0" dirty="0">
                          <a:latin typeface="Times New Roman" panose="02020603050405020304" pitchFamily="18" charset="0"/>
                          <a:cs typeface="Times New Roman" panose="02020603050405020304" pitchFamily="18" charset="0"/>
                        </a:rPr>
                        <a:t>Kinematic</a:t>
                      </a:r>
                    </a:p>
                  </a:txBody>
                  <a:tcPr/>
                </a:tc>
                <a:extLst>
                  <a:ext uri="{0D108BD9-81ED-4DB2-BD59-A6C34878D82A}">
                    <a16:rowId xmlns:a16="http://schemas.microsoft.com/office/drawing/2014/main" val="1884615149"/>
                  </a:ext>
                </a:extLst>
              </a:tr>
              <a:tr h="345262">
                <a:tc>
                  <a:txBody>
                    <a:bodyPr/>
                    <a:lstStyle/>
                    <a:p>
                      <a:r>
                        <a:rPr lang="en-GB" sz="1400" noProof="0" dirty="0">
                          <a:latin typeface="Times New Roman" panose="02020603050405020304" pitchFamily="18" charset="0"/>
                          <a:cs typeface="Times New Roman" panose="02020603050405020304" pitchFamily="18" charset="0"/>
                        </a:rPr>
                        <a:t>Acting on</a:t>
                      </a:r>
                    </a:p>
                  </a:txBody>
                  <a:tcPr/>
                </a:tc>
                <a:tc>
                  <a:txBody>
                    <a:bodyPr/>
                    <a:lstStyle/>
                    <a:p>
                      <a:r>
                        <a:rPr lang="en-GB" sz="1400" noProof="0" dirty="0">
                          <a:latin typeface="Times New Roman" panose="02020603050405020304" pitchFamily="18" charset="0"/>
                          <a:cs typeface="Times New Roman" panose="02020603050405020304" pitchFamily="18" charset="0"/>
                        </a:rPr>
                        <a:t>Spike-Segment</a:t>
                      </a:r>
                    </a:p>
                  </a:txBody>
                  <a:tcPr/>
                </a:tc>
                <a:tc>
                  <a:txBody>
                    <a:bodyPr/>
                    <a:lstStyle/>
                    <a:p>
                      <a:r>
                        <a:rPr lang="en-GB" sz="1400" noProof="0" dirty="0">
                          <a:latin typeface="Times New Roman" panose="02020603050405020304" pitchFamily="18" charset="0"/>
                          <a:cs typeface="Times New Roman" panose="02020603050405020304" pitchFamily="18" charset="0"/>
                        </a:rPr>
                        <a:t>Tube-Segment</a:t>
                      </a:r>
                    </a:p>
                  </a:txBody>
                  <a:tcPr/>
                </a:tc>
                <a:tc>
                  <a:txBody>
                    <a:bodyPr/>
                    <a:lstStyle/>
                    <a:p>
                      <a:r>
                        <a:rPr lang="en-GB" sz="1400" noProof="0" dirty="0">
                          <a:latin typeface="Times New Roman" panose="02020603050405020304" pitchFamily="18" charset="0"/>
                          <a:cs typeface="Times New Roman" panose="02020603050405020304" pitchFamily="18" charset="0"/>
                        </a:rPr>
                        <a:t>Segment-base plate</a:t>
                      </a:r>
                    </a:p>
                  </a:txBody>
                  <a:tcPr/>
                </a:tc>
                <a:extLst>
                  <a:ext uri="{0D108BD9-81ED-4DB2-BD59-A6C34878D82A}">
                    <a16:rowId xmlns:a16="http://schemas.microsoft.com/office/drawing/2014/main" val="3818767123"/>
                  </a:ext>
                </a:extLst>
              </a:tr>
            </a:tbl>
          </a:graphicData>
        </a:graphic>
      </p:graphicFrame>
      <p:sp>
        <p:nvSpPr>
          <p:cNvPr id="10" name="TextBox 9">
            <a:extLst>
              <a:ext uri="{FF2B5EF4-FFF2-40B4-BE49-F238E27FC236}">
                <a16:creationId xmlns:a16="http://schemas.microsoft.com/office/drawing/2014/main" id="{50E6F0AD-8F31-B76C-86FD-F2B3A1AFE79A}"/>
              </a:ext>
            </a:extLst>
          </p:cNvPr>
          <p:cNvSpPr txBox="1"/>
          <p:nvPr/>
        </p:nvSpPr>
        <p:spPr>
          <a:xfrm>
            <a:off x="8179273" y="4650290"/>
            <a:ext cx="2500800" cy="338554"/>
          </a:xfrm>
          <a:prstGeom prst="rect">
            <a:avLst/>
          </a:prstGeom>
          <a:noFill/>
        </p:spPr>
        <p:txBody>
          <a:bodyPr wrap="square">
            <a:spAutoFit/>
          </a:bodyPr>
          <a:lstStyle/>
          <a:p>
            <a:pPr algn="ctr"/>
            <a:r>
              <a:rPr lang="en-GB" sz="1600" i="1" noProof="0" dirty="0">
                <a:latin typeface="Times New Roman" panose="02020603050405020304" pitchFamily="18" charset="0"/>
                <a:cs typeface="Times New Roman" panose="02020603050405020304" pitchFamily="18" charset="0"/>
              </a:rPr>
              <a:t>EFC trial-error </a:t>
            </a:r>
          </a:p>
        </p:txBody>
      </p:sp>
      <p:sp>
        <p:nvSpPr>
          <p:cNvPr id="11" name="TextBox 10">
            <a:extLst>
              <a:ext uri="{FF2B5EF4-FFF2-40B4-BE49-F238E27FC236}">
                <a16:creationId xmlns:a16="http://schemas.microsoft.com/office/drawing/2014/main" id="{B3B4F06C-A5F2-DC36-694F-74A0E75A859E}"/>
              </a:ext>
            </a:extLst>
          </p:cNvPr>
          <p:cNvSpPr txBox="1"/>
          <p:nvPr/>
        </p:nvSpPr>
        <p:spPr>
          <a:xfrm>
            <a:off x="7850824" y="6400803"/>
            <a:ext cx="2966629" cy="338554"/>
          </a:xfrm>
          <a:prstGeom prst="rect">
            <a:avLst/>
          </a:prstGeom>
          <a:noFill/>
        </p:spPr>
        <p:txBody>
          <a:bodyPr wrap="square">
            <a:spAutoFit/>
          </a:bodyPr>
          <a:lstStyle/>
          <a:p>
            <a:pPr algn="ctr"/>
            <a:r>
              <a:rPr lang="en-GB" sz="1600" i="1" noProof="0" dirty="0">
                <a:latin typeface="Times New Roman" panose="02020603050405020304" pitchFamily="18" charset="0"/>
                <a:cs typeface="Times New Roman" panose="02020603050405020304" pitchFamily="18" charset="0"/>
              </a:rPr>
              <a:t>EFC description </a:t>
            </a:r>
          </a:p>
        </p:txBody>
      </p:sp>
      <p:sp>
        <p:nvSpPr>
          <p:cNvPr id="17" name="TextBox 16">
            <a:extLst>
              <a:ext uri="{FF2B5EF4-FFF2-40B4-BE49-F238E27FC236}">
                <a16:creationId xmlns:a16="http://schemas.microsoft.com/office/drawing/2014/main" id="{4AAF9190-E903-0692-AA32-76C2C7B85F6B}"/>
              </a:ext>
            </a:extLst>
          </p:cNvPr>
          <p:cNvSpPr txBox="1"/>
          <p:nvPr/>
        </p:nvSpPr>
        <p:spPr>
          <a:xfrm>
            <a:off x="1374547" y="6437259"/>
            <a:ext cx="3212532" cy="338554"/>
          </a:xfrm>
          <a:prstGeom prst="rect">
            <a:avLst/>
          </a:prstGeom>
          <a:noFill/>
        </p:spPr>
        <p:txBody>
          <a:bodyPr wrap="square">
            <a:spAutoFit/>
          </a:bodyPr>
          <a:lstStyle/>
          <a:p>
            <a:pPr algn="ctr"/>
            <a:r>
              <a:rPr lang="en-GB" sz="1600" i="1" noProof="0" dirty="0">
                <a:latin typeface="Times New Roman" panose="02020603050405020304" pitchFamily="18" charset="0"/>
                <a:ea typeface="Times New Roman" panose="02020603050405020304" pitchFamily="18" charset="0"/>
              </a:rPr>
              <a:t>Assessment of EFC on SLIM-M1[2]</a:t>
            </a:r>
            <a:endParaRPr lang="en-GB" sz="1600" i="1" noProof="0" dirty="0">
              <a:latin typeface="Times New Roman" panose="02020603050405020304" pitchFamily="18" charset="0"/>
              <a:cs typeface="Times New Roman" panose="02020603050405020304" pitchFamily="18" charset="0"/>
            </a:endParaRPr>
          </a:p>
        </p:txBody>
      </p:sp>
      <p:sp>
        <p:nvSpPr>
          <p:cNvPr id="2" name="TextBox 24">
            <a:extLst>
              <a:ext uri="{FF2B5EF4-FFF2-40B4-BE49-F238E27FC236}">
                <a16:creationId xmlns:a16="http://schemas.microsoft.com/office/drawing/2014/main" id="{20F5B8B1-1BE1-1865-F311-4B23C152727B}"/>
              </a:ext>
            </a:extLst>
          </p:cNvPr>
          <p:cNvSpPr txBox="1"/>
          <p:nvPr/>
        </p:nvSpPr>
        <p:spPr>
          <a:xfrm>
            <a:off x="2479343" y="190153"/>
            <a:ext cx="7233313" cy="523220"/>
          </a:xfrm>
          <a:prstGeom prst="rect">
            <a:avLst/>
          </a:prstGeom>
          <a:noFill/>
        </p:spPr>
        <p:txBody>
          <a:bodyPr wrap="square" rtlCol="0">
            <a:spAutoFit/>
          </a:bodyPr>
          <a:lstStyle/>
          <a:p>
            <a:pPr algn="ctr"/>
            <a:r>
              <a:rPr lang="en-GB" sz="2800" b="1" noProof="0" dirty="0">
                <a:latin typeface="Times New Roman" panose="02020603050405020304" pitchFamily="18" charset="0"/>
                <a:cs typeface="Times New Roman" panose="02020603050405020304" pitchFamily="18" charset="0"/>
              </a:rPr>
              <a:t>MODEL VALIDATION (2/3) </a:t>
            </a:r>
          </a:p>
        </p:txBody>
      </p:sp>
      <p:pic>
        <p:nvPicPr>
          <p:cNvPr id="5" name="Picture 12" descr="A blue circle with a face and text&#10;&#10;AI-generated content may be incorrect.">
            <a:extLst>
              <a:ext uri="{FF2B5EF4-FFF2-40B4-BE49-F238E27FC236}">
                <a16:creationId xmlns:a16="http://schemas.microsoft.com/office/drawing/2014/main" id="{10E8FF7B-96EB-47E7-BF42-046995137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6" name="Picture 15" descr="A blue and green logo&#10;&#10;AI-generated content may be incorrect.">
            <a:extLst>
              <a:ext uri="{FF2B5EF4-FFF2-40B4-BE49-F238E27FC236}">
                <a16:creationId xmlns:a16="http://schemas.microsoft.com/office/drawing/2014/main" id="{AB6A47DB-ADE0-33AA-3F0C-D567E04A36BE}"/>
              </a:ext>
            </a:extLst>
          </p:cNvPr>
          <p:cNvPicPr>
            <a:picLocks noChangeAspect="1"/>
          </p:cNvPicPr>
          <p:nvPr/>
        </p:nvPicPr>
        <p:blipFill>
          <a:blip r:embed="rId5"/>
          <a:srcRect t="13258" b="15904"/>
          <a:stretch>
            <a:fillRect/>
          </a:stretch>
        </p:blipFill>
        <p:spPr>
          <a:xfrm>
            <a:off x="10392000" y="32747"/>
            <a:ext cx="1800000" cy="662025"/>
          </a:xfrm>
          <a:prstGeom prst="rect">
            <a:avLst/>
          </a:prstGeom>
        </p:spPr>
      </p:pic>
      <p:pic>
        <p:nvPicPr>
          <p:cNvPr id="26" name="Picture 3" descr="A graph of different colored lines&#10;&#10;AI-generated content may be incorrect.">
            <a:extLst>
              <a:ext uri="{FF2B5EF4-FFF2-40B4-BE49-F238E27FC236}">
                <a16:creationId xmlns:a16="http://schemas.microsoft.com/office/drawing/2014/main" id="{2F747497-CEED-0B69-AAFC-5CF78461C15B}"/>
              </a:ext>
            </a:extLst>
          </p:cNvPr>
          <p:cNvPicPr>
            <a:picLocks noChangeAspect="1"/>
          </p:cNvPicPr>
          <p:nvPr/>
        </p:nvPicPr>
        <p:blipFill>
          <a:blip r:embed="rId6"/>
          <a:stretch>
            <a:fillRect/>
          </a:stretch>
        </p:blipFill>
        <p:spPr>
          <a:xfrm>
            <a:off x="2479343" y="1187225"/>
            <a:ext cx="7005934" cy="5029200"/>
          </a:xfrm>
          <a:prstGeom prst="rect">
            <a:avLst/>
          </a:prstGeom>
        </p:spPr>
      </p:pic>
      <p:sp>
        <p:nvSpPr>
          <p:cNvPr id="27" name="TextBox 1">
            <a:extLst>
              <a:ext uri="{FF2B5EF4-FFF2-40B4-BE49-F238E27FC236}">
                <a16:creationId xmlns:a16="http://schemas.microsoft.com/office/drawing/2014/main" id="{65B76BB6-8723-993C-1C12-12E6CD0928B7}"/>
              </a:ext>
            </a:extLst>
          </p:cNvPr>
          <p:cNvSpPr txBox="1"/>
          <p:nvPr/>
        </p:nvSpPr>
        <p:spPr>
          <a:xfrm>
            <a:off x="4430681" y="6286941"/>
            <a:ext cx="3330638" cy="338554"/>
          </a:xfrm>
          <a:prstGeom prst="rect">
            <a:avLst/>
          </a:prstGeom>
          <a:noFill/>
        </p:spPr>
        <p:txBody>
          <a:bodyPr wrap="square">
            <a:spAutoFit/>
          </a:bodyPr>
          <a:lstStyle/>
          <a:p>
            <a:pPr algn="ctr"/>
            <a:r>
              <a:rPr lang="en-US" sz="1400" i="1" dirty="0">
                <a:latin typeface="Times New Roman" panose="02020603050405020304" pitchFamily="18" charset="0"/>
              </a:rPr>
              <a:t> </a:t>
            </a:r>
            <a:r>
              <a:rPr lang="en-US" sz="1600" dirty="0">
                <a:latin typeface="Times New Roman" panose="02020603050405020304" pitchFamily="18" charset="0"/>
              </a:rPr>
              <a:t>simulated vs experimental data [1]</a:t>
            </a:r>
            <a:endParaRPr lang="en-GB" sz="1400" noProof="0" dirty="0">
              <a:latin typeface="Times New Roman" panose="02020603050405020304" pitchFamily="18" charset="0"/>
              <a:cs typeface="Times New Roman" panose="02020603050405020304" pitchFamily="18" charset="0"/>
            </a:endParaRPr>
          </a:p>
        </p:txBody>
      </p:sp>
      <p:graphicFrame>
        <p:nvGraphicFramePr>
          <p:cNvPr id="28" name="Table 2">
            <a:extLst>
              <a:ext uri="{FF2B5EF4-FFF2-40B4-BE49-F238E27FC236}">
                <a16:creationId xmlns:a16="http://schemas.microsoft.com/office/drawing/2014/main" id="{9DBBA546-3BC3-A89D-F4B3-F49F7526D375}"/>
              </a:ext>
            </a:extLst>
          </p:cNvPr>
          <p:cNvGraphicFramePr>
            <a:graphicFrameLocks noGrp="1"/>
          </p:cNvGraphicFramePr>
          <p:nvPr>
            <p:extLst>
              <p:ext uri="{D42A27DB-BD31-4B8C-83A1-F6EECF244321}">
                <p14:modId xmlns:p14="http://schemas.microsoft.com/office/powerpoint/2010/main" val="1328993734"/>
              </p:ext>
            </p:extLst>
          </p:nvPr>
        </p:nvGraphicFramePr>
        <p:xfrm>
          <a:off x="6524920" y="4966501"/>
          <a:ext cx="2808332" cy="843302"/>
        </p:xfrm>
        <a:graphic>
          <a:graphicData uri="http://schemas.openxmlformats.org/drawingml/2006/table">
            <a:tbl>
              <a:tblPr firstRow="1" firstCol="1" bandRow="1">
                <a:tableStyleId>{5940675A-B579-460E-94D1-54222C63F5DA}</a:tableStyleId>
              </a:tblPr>
              <a:tblGrid>
                <a:gridCol w="1668026">
                  <a:extLst>
                    <a:ext uri="{9D8B030D-6E8A-4147-A177-3AD203B41FA5}">
                      <a16:colId xmlns:a16="http://schemas.microsoft.com/office/drawing/2014/main" val="3371114721"/>
                    </a:ext>
                  </a:extLst>
                </a:gridCol>
                <a:gridCol w="1140306">
                  <a:extLst>
                    <a:ext uri="{9D8B030D-6E8A-4147-A177-3AD203B41FA5}">
                      <a16:colId xmlns:a16="http://schemas.microsoft.com/office/drawing/2014/main" val="2104761022"/>
                    </a:ext>
                  </a:extLst>
                </a:gridCol>
              </a:tblGrid>
              <a:tr h="401831">
                <a:tc>
                  <a:txBody>
                    <a:bodyPr/>
                    <a:lstStyle/>
                    <a:p>
                      <a:pPr marL="0" marR="0" algn="ctr">
                        <a:lnSpc>
                          <a:spcPct val="100000"/>
                        </a:lnSpc>
                        <a:spcAft>
                          <a:spcPts val="0"/>
                        </a:spcAft>
                        <a:buNone/>
                      </a:pPr>
                      <a:r>
                        <a:rPr lang="en-GB" sz="1200" kern="100" baseline="0" noProof="0" dirty="0">
                          <a:effectLst/>
                          <a:latin typeface="Times New Roman" panose="02020603050405020304" pitchFamily="18" charset="0"/>
                          <a:cs typeface="Times New Roman" panose="02020603050405020304" pitchFamily="18" charset="0"/>
                        </a:rPr>
                        <a:t>Cladding</a:t>
                      </a:r>
                      <a:endParaRPr lang="en-GB" sz="1200" kern="100" baseline="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00000"/>
                        </a:lnSpc>
                        <a:spcAft>
                          <a:spcPts val="0"/>
                        </a:spcAft>
                        <a:buNone/>
                      </a:pPr>
                      <a:r>
                        <a:rPr lang="en-GB" sz="1200" kern="100" baseline="0" noProof="0" dirty="0">
                          <a:effectLst/>
                          <a:latin typeface="Times New Roman" panose="02020603050405020304" pitchFamily="18" charset="0"/>
                          <a:cs typeface="Times New Roman" panose="02020603050405020304" pitchFamily="18" charset="0"/>
                        </a:rPr>
                        <a:t>EFC samples</a:t>
                      </a:r>
                      <a:endParaRPr lang="en-GB" sz="1200" kern="100" baseline="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801982279"/>
                  </a:ext>
                </a:extLst>
              </a:tr>
              <a:tr h="211283">
                <a:tc>
                  <a:txBody>
                    <a:bodyPr/>
                    <a:lstStyle/>
                    <a:p>
                      <a:pPr marL="0" marR="0" algn="ctr">
                        <a:lnSpc>
                          <a:spcPct val="100000"/>
                        </a:lnSpc>
                        <a:spcAft>
                          <a:spcPts val="0"/>
                        </a:spcAft>
                        <a:buNone/>
                      </a:pPr>
                      <a:r>
                        <a:rPr lang="en-GB" sz="1200" kern="100" baseline="0" noProof="0" dirty="0">
                          <a:effectLst/>
                          <a:latin typeface="Times New Roman" panose="02020603050405020304" pitchFamily="18" charset="0"/>
                          <a:cs typeface="Times New Roman" panose="02020603050405020304" pitchFamily="18" charset="0"/>
                        </a:rPr>
                        <a:t>E110opt SLIM</a:t>
                      </a:r>
                      <a:endParaRPr lang="en-GB" sz="1200" kern="100" baseline="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00000"/>
                        </a:lnSpc>
                        <a:spcAft>
                          <a:spcPts val="0"/>
                        </a:spcAft>
                        <a:buNone/>
                      </a:pPr>
                      <a:r>
                        <a:rPr lang="en-GB" sz="1200" kern="100" baseline="0" noProof="0" dirty="0">
                          <a:effectLst/>
                          <a:latin typeface="Times New Roman" panose="02020603050405020304" pitchFamily="18" charset="0"/>
                          <a:cs typeface="Times New Roman" panose="02020603050405020304" pitchFamily="18" charset="0"/>
                        </a:rPr>
                        <a:t>0.2</a:t>
                      </a:r>
                      <a:endParaRPr lang="en-GB" sz="1200" kern="100" baseline="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1367694801"/>
                  </a:ext>
                </a:extLst>
              </a:tr>
              <a:tr h="230188">
                <a:tc>
                  <a:txBody>
                    <a:bodyPr/>
                    <a:lstStyle/>
                    <a:p>
                      <a:pPr marL="0" marR="0" algn="ctr">
                        <a:lnSpc>
                          <a:spcPct val="100000"/>
                        </a:lnSpc>
                        <a:spcAft>
                          <a:spcPts val="0"/>
                        </a:spcAft>
                        <a:buNone/>
                      </a:pPr>
                      <a:r>
                        <a:rPr lang="en-GB" sz="1200" kern="100" baseline="0" noProof="0" dirty="0">
                          <a:effectLst/>
                          <a:latin typeface="Times New Roman" panose="02020603050405020304" pitchFamily="18" charset="0"/>
                          <a:cs typeface="Times New Roman" panose="02020603050405020304" pitchFamily="18" charset="0"/>
                        </a:rPr>
                        <a:t>Iranian Zr1%Nb + Cr</a:t>
                      </a:r>
                      <a:endParaRPr lang="en-GB" sz="1200" kern="100" baseline="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tc>
                  <a:txBody>
                    <a:bodyPr/>
                    <a:lstStyle/>
                    <a:p>
                      <a:pPr marL="0" marR="0" algn="ctr">
                        <a:lnSpc>
                          <a:spcPct val="100000"/>
                        </a:lnSpc>
                        <a:spcAft>
                          <a:spcPts val="0"/>
                        </a:spcAft>
                        <a:buNone/>
                      </a:pPr>
                      <a:r>
                        <a:rPr lang="en-GB" sz="1200" kern="100" baseline="0" noProof="0" dirty="0">
                          <a:effectLst/>
                          <a:latin typeface="Times New Roman" panose="02020603050405020304" pitchFamily="18" charset="0"/>
                          <a:cs typeface="Times New Roman" panose="02020603050405020304" pitchFamily="18" charset="0"/>
                        </a:rPr>
                        <a:t>0.25</a:t>
                      </a:r>
                      <a:endParaRPr lang="en-GB" sz="1200" kern="100" baseline="0" noProof="0" dirty="0">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017913802"/>
                  </a:ext>
                </a:extLst>
              </a:tr>
            </a:tbl>
          </a:graphicData>
        </a:graphic>
      </p:graphicFrame>
      <p:sp>
        <p:nvSpPr>
          <p:cNvPr id="7" name="TextBox 6">
            <a:extLst>
              <a:ext uri="{FF2B5EF4-FFF2-40B4-BE49-F238E27FC236}">
                <a16:creationId xmlns:a16="http://schemas.microsoft.com/office/drawing/2014/main" id="{D1FB4CBB-0DEC-C9B0-4B72-FCE0FA10EA1C}"/>
              </a:ext>
            </a:extLst>
          </p:cNvPr>
          <p:cNvSpPr txBox="1"/>
          <p:nvPr/>
        </p:nvSpPr>
        <p:spPr>
          <a:xfrm>
            <a:off x="3408848" y="5486109"/>
            <a:ext cx="2385527" cy="369332"/>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Effect of thickness + Cr</a:t>
            </a:r>
          </a:p>
        </p:txBody>
      </p:sp>
      <p:cxnSp>
        <p:nvCxnSpPr>
          <p:cNvPr id="12" name="Straight Arrow Connector 11">
            <a:extLst>
              <a:ext uri="{FF2B5EF4-FFF2-40B4-BE49-F238E27FC236}">
                <a16:creationId xmlns:a16="http://schemas.microsoft.com/office/drawing/2014/main" id="{DDCDE0A0-1CA3-5B4A-89BF-737674C10D94}"/>
              </a:ext>
            </a:extLst>
          </p:cNvPr>
          <p:cNvCxnSpPr/>
          <p:nvPr/>
        </p:nvCxnSpPr>
        <p:spPr>
          <a:xfrm>
            <a:off x="5769270" y="5702300"/>
            <a:ext cx="75565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745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0"/>
                                        </p:tgtEl>
                                      </p:cBhvr>
                                    </p:animEffect>
                                    <p:anim calcmode="lin" valueType="num">
                                      <p:cBhvr>
                                        <p:cTn id="17" dur="1000"/>
                                        <p:tgtEl>
                                          <p:spTgt spid="10"/>
                                        </p:tgtEl>
                                        <p:attrNameLst>
                                          <p:attrName>ppt_x</p:attrName>
                                        </p:attrNameLst>
                                      </p:cBhvr>
                                      <p:tavLst>
                                        <p:tav tm="0">
                                          <p:val>
                                            <p:strVal val="ppt_x"/>
                                          </p:val>
                                        </p:tav>
                                        <p:tav tm="100000">
                                          <p:val>
                                            <p:strVal val="ppt_x"/>
                                          </p:val>
                                        </p:tav>
                                      </p:tavLst>
                                    </p:anim>
                                    <p:anim calcmode="lin" valueType="num">
                                      <p:cBhvr>
                                        <p:cTn id="18" dur="1000"/>
                                        <p:tgtEl>
                                          <p:spTgt spid="10"/>
                                        </p:tgtEl>
                                        <p:attrNameLst>
                                          <p:attrName>ppt_y</p:attrName>
                                        </p:attrNameLst>
                                      </p:cBhvr>
                                      <p:tavLst>
                                        <p:tav tm="0">
                                          <p:val>
                                            <p:strVal val="ppt_y"/>
                                          </p:val>
                                        </p:tav>
                                        <p:tav tm="100000">
                                          <p:val>
                                            <p:strVal val="ppt_y+.1"/>
                                          </p:val>
                                        </p:tav>
                                      </p:tavLst>
                                    </p:anim>
                                    <p:set>
                                      <p:cBhvr>
                                        <p:cTn id="19" dur="1" fill="hold">
                                          <p:stCondLst>
                                            <p:cond delay="999"/>
                                          </p:stCondLst>
                                        </p:cTn>
                                        <p:tgtEl>
                                          <p:spTgt spid="10"/>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11"/>
                                        </p:tgtEl>
                                      </p:cBhvr>
                                    </p:animEffect>
                                    <p:anim calcmode="lin" valueType="num">
                                      <p:cBhvr>
                                        <p:cTn id="27" dur="1000"/>
                                        <p:tgtEl>
                                          <p:spTgt spid="11"/>
                                        </p:tgtEl>
                                        <p:attrNameLst>
                                          <p:attrName>ppt_x</p:attrName>
                                        </p:attrNameLst>
                                      </p:cBhvr>
                                      <p:tavLst>
                                        <p:tav tm="0">
                                          <p:val>
                                            <p:strVal val="ppt_x"/>
                                          </p:val>
                                        </p:tav>
                                        <p:tav tm="100000">
                                          <p:val>
                                            <p:strVal val="ppt_x"/>
                                          </p:val>
                                        </p:tav>
                                      </p:tavLst>
                                    </p:anim>
                                    <p:anim calcmode="lin" valueType="num">
                                      <p:cBhvr>
                                        <p:cTn id="28" dur="1000"/>
                                        <p:tgtEl>
                                          <p:spTgt spid="11"/>
                                        </p:tgtEl>
                                        <p:attrNameLst>
                                          <p:attrName>ppt_y</p:attrName>
                                        </p:attrNameLst>
                                      </p:cBhvr>
                                      <p:tavLst>
                                        <p:tav tm="0">
                                          <p:val>
                                            <p:strVal val="ppt_y"/>
                                          </p:val>
                                        </p:tav>
                                        <p:tav tm="100000">
                                          <p:val>
                                            <p:strVal val="ppt_y+.1"/>
                                          </p:val>
                                        </p:tav>
                                      </p:tavLst>
                                    </p:anim>
                                    <p:set>
                                      <p:cBhvr>
                                        <p:cTn id="29" dur="1" fill="hold">
                                          <p:stCondLst>
                                            <p:cond delay="999"/>
                                          </p:stCondLst>
                                        </p:cTn>
                                        <p:tgtEl>
                                          <p:spTgt spid="11"/>
                                        </p:tgtEl>
                                        <p:attrNameLst>
                                          <p:attrName>style.visibility</p:attrName>
                                        </p:attrNameLst>
                                      </p:cBhvr>
                                      <p:to>
                                        <p:strVal val="hidden"/>
                                      </p:to>
                                    </p:set>
                                  </p:childTnLst>
                                </p:cTn>
                              </p:par>
                              <p:par>
                                <p:cTn id="30" presetID="42" presetClass="exit" presetSubtype="0" fill="hold" grpId="0" nodeType="withEffect">
                                  <p:stCondLst>
                                    <p:cond delay="0"/>
                                  </p:stCondLst>
                                  <p:childTnLst>
                                    <p:animEffect transition="out" filter="fade">
                                      <p:cBhvr>
                                        <p:cTn id="31" dur="1000"/>
                                        <p:tgtEl>
                                          <p:spTgt spid="17"/>
                                        </p:tgtEl>
                                      </p:cBhvr>
                                    </p:animEffect>
                                    <p:anim calcmode="lin" valueType="num">
                                      <p:cBhvr>
                                        <p:cTn id="32" dur="1000"/>
                                        <p:tgtEl>
                                          <p:spTgt spid="17"/>
                                        </p:tgtEl>
                                        <p:attrNameLst>
                                          <p:attrName>ppt_x</p:attrName>
                                        </p:attrNameLst>
                                      </p:cBhvr>
                                      <p:tavLst>
                                        <p:tav tm="0">
                                          <p:val>
                                            <p:strVal val="ppt_x"/>
                                          </p:val>
                                        </p:tav>
                                        <p:tav tm="100000">
                                          <p:val>
                                            <p:strVal val="ppt_x"/>
                                          </p:val>
                                        </p:tav>
                                      </p:tavLst>
                                    </p:anim>
                                    <p:anim calcmode="lin" valueType="num">
                                      <p:cBhvr>
                                        <p:cTn id="33" dur="1000"/>
                                        <p:tgtEl>
                                          <p:spTgt spid="17"/>
                                        </p:tgtEl>
                                        <p:attrNameLst>
                                          <p:attrName>ppt_y</p:attrName>
                                        </p:attrNameLst>
                                      </p:cBhvr>
                                      <p:tavLst>
                                        <p:tav tm="0">
                                          <p:val>
                                            <p:strVal val="ppt_y"/>
                                          </p:val>
                                        </p:tav>
                                        <p:tav tm="100000">
                                          <p:val>
                                            <p:strVal val="ppt_y+.1"/>
                                          </p:val>
                                        </p:tav>
                                      </p:tavLst>
                                    </p:anim>
                                    <p:set>
                                      <p:cBhvr>
                                        <p:cTn id="34" dur="1" fill="hold">
                                          <p:stCondLst>
                                            <p:cond delay="9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7" grpId="0"/>
      <p:bldP spid="27"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67D66-27A6-7FDC-942E-21857F1C038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731EB5B-6F4A-0020-CF91-5808E3373367}"/>
              </a:ext>
            </a:extLst>
          </p:cNvPr>
          <p:cNvSpPr txBox="1"/>
          <p:nvPr/>
        </p:nvSpPr>
        <p:spPr>
          <a:xfrm>
            <a:off x="540000" y="5603685"/>
            <a:ext cx="4073855" cy="1015663"/>
          </a:xfrm>
          <a:prstGeom prst="rect">
            <a:avLst/>
          </a:prstGeom>
          <a:noFill/>
        </p:spPr>
        <p:txBody>
          <a:bodyPr wrap="square" rtlCol="0">
            <a:spAutoFit/>
          </a:bodyPr>
          <a:lstStyle/>
          <a:p>
            <a:pPr algn="just"/>
            <a:r>
              <a:rPr lang="en-GB" sz="2000" dirty="0">
                <a:latin typeface="Times New Roman" panose="02020603050405020304" pitchFamily="18" charset="0"/>
                <a:cs typeface="Times New Roman" panose="02020603050405020304" pitchFamily="18" charset="0"/>
              </a:rPr>
              <a:t>Profilometry </a:t>
            </a:r>
            <a:r>
              <a:rPr lang="en-GB" sz="2000" noProof="0" dirty="0">
                <a:latin typeface="Times New Roman" panose="02020603050405020304" pitchFamily="18" charset="0"/>
                <a:ea typeface="Times New Roman" panose="02020603050405020304" pitchFamily="18" charset="0"/>
              </a:rPr>
              <a:t>data were used to obtain the </a:t>
            </a:r>
            <a:r>
              <a:rPr lang="en-GB" sz="2000" noProof="0" dirty="0">
                <a:solidFill>
                  <a:srgbClr val="00B050"/>
                </a:solidFill>
                <a:latin typeface="Times New Roman" panose="02020603050405020304" pitchFamily="18" charset="0"/>
                <a:ea typeface="Times New Roman" panose="02020603050405020304" pitchFamily="18" charset="0"/>
              </a:rPr>
              <a:t>permanent radial displacement </a:t>
            </a:r>
            <a:r>
              <a:rPr lang="en-GB" sz="2000" dirty="0">
                <a:latin typeface="Times New Roman" panose="02020603050405020304" pitchFamily="18" charset="0"/>
                <a:ea typeface="Times New Roman" panose="02020603050405020304" pitchFamily="18" charset="0"/>
              </a:rPr>
              <a:t>(used </a:t>
            </a:r>
            <a:r>
              <a:rPr lang="en-GB" sz="2000" noProof="0" dirty="0">
                <a:latin typeface="Times New Roman" panose="02020603050405020304" pitchFamily="18" charset="0"/>
                <a:ea typeface="Times New Roman" panose="02020603050405020304" pitchFamily="18" charset="0"/>
              </a:rPr>
              <a:t>for model validation).</a:t>
            </a:r>
          </a:p>
        </p:txBody>
      </p:sp>
      <p:sp>
        <p:nvSpPr>
          <p:cNvPr id="3" name="TextBox 24">
            <a:extLst>
              <a:ext uri="{FF2B5EF4-FFF2-40B4-BE49-F238E27FC236}">
                <a16:creationId xmlns:a16="http://schemas.microsoft.com/office/drawing/2014/main" id="{45E369C8-3D70-B783-EDBC-50E0358FBB0C}"/>
              </a:ext>
            </a:extLst>
          </p:cNvPr>
          <p:cNvSpPr txBox="1"/>
          <p:nvPr/>
        </p:nvSpPr>
        <p:spPr>
          <a:xfrm>
            <a:off x="2479343" y="190153"/>
            <a:ext cx="7233313" cy="523220"/>
          </a:xfrm>
          <a:prstGeom prst="rect">
            <a:avLst/>
          </a:prstGeom>
          <a:noFill/>
        </p:spPr>
        <p:txBody>
          <a:bodyPr wrap="square" rtlCol="0">
            <a:spAutoFit/>
          </a:bodyPr>
          <a:lstStyle/>
          <a:p>
            <a:pPr algn="ctr"/>
            <a:r>
              <a:rPr lang="en-GB" sz="2800" b="1" noProof="0" dirty="0">
                <a:latin typeface="Times New Roman" panose="02020603050405020304" pitchFamily="18" charset="0"/>
                <a:cs typeface="Times New Roman" panose="02020603050405020304" pitchFamily="18" charset="0"/>
              </a:rPr>
              <a:t>PROFILOMETRY (3/3) </a:t>
            </a:r>
          </a:p>
        </p:txBody>
      </p:sp>
      <p:pic>
        <p:nvPicPr>
          <p:cNvPr id="4" name="Picture 12" descr="A blue circle with a face and text&#10;&#10;AI-generated content may be incorrect.">
            <a:extLst>
              <a:ext uri="{FF2B5EF4-FFF2-40B4-BE49-F238E27FC236}">
                <a16:creationId xmlns:a16="http://schemas.microsoft.com/office/drawing/2014/main" id="{A7F6E877-908A-CECB-0791-4B66FF9C2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6" name="Picture 15" descr="A blue and green logo&#10;&#10;AI-generated content may be incorrect.">
            <a:extLst>
              <a:ext uri="{FF2B5EF4-FFF2-40B4-BE49-F238E27FC236}">
                <a16:creationId xmlns:a16="http://schemas.microsoft.com/office/drawing/2014/main" id="{604613A9-6725-A52E-EAC2-4C59D5DBB045}"/>
              </a:ext>
            </a:extLst>
          </p:cNvPr>
          <p:cNvPicPr>
            <a:picLocks noChangeAspect="1"/>
          </p:cNvPicPr>
          <p:nvPr/>
        </p:nvPicPr>
        <p:blipFill>
          <a:blip r:embed="rId4"/>
          <a:srcRect t="13258" b="15904"/>
          <a:stretch>
            <a:fillRect/>
          </a:stretch>
        </p:blipFill>
        <p:spPr>
          <a:xfrm>
            <a:off x="10392000" y="32747"/>
            <a:ext cx="1800000" cy="662025"/>
          </a:xfrm>
          <a:prstGeom prst="rect">
            <a:avLst/>
          </a:prstGeom>
        </p:spPr>
      </p:pic>
      <p:graphicFrame>
        <p:nvGraphicFramePr>
          <p:cNvPr id="25" name="Table 10"/>
          <p:cNvGraphicFramePr>
            <a:graphicFrameLocks noGrp="1"/>
          </p:cNvGraphicFramePr>
          <p:nvPr>
            <p:extLst>
              <p:ext uri="{D42A27DB-BD31-4B8C-83A1-F6EECF244321}">
                <p14:modId xmlns:p14="http://schemas.microsoft.com/office/powerpoint/2010/main" val="2766900503"/>
              </p:ext>
            </p:extLst>
          </p:nvPr>
        </p:nvGraphicFramePr>
        <p:xfrm>
          <a:off x="6822897" y="1462361"/>
          <a:ext cx="4297624" cy="800865"/>
        </p:xfrm>
        <a:graphic>
          <a:graphicData uri="http://schemas.openxmlformats.org/drawingml/2006/table">
            <a:tbl>
              <a:tblPr firstRow="1" bandRow="1">
                <a:tableStyleId>{5940675A-B579-460E-94D1-54222C63F5DA}</a:tableStyleId>
              </a:tblPr>
              <a:tblGrid>
                <a:gridCol w="1030926">
                  <a:extLst>
                    <a:ext uri="{9D8B030D-6E8A-4147-A177-3AD203B41FA5}">
                      <a16:colId xmlns:a16="http://schemas.microsoft.com/office/drawing/2014/main" val="1610710022"/>
                    </a:ext>
                  </a:extLst>
                </a:gridCol>
                <a:gridCol w="1452758">
                  <a:extLst>
                    <a:ext uri="{9D8B030D-6E8A-4147-A177-3AD203B41FA5}">
                      <a16:colId xmlns:a16="http://schemas.microsoft.com/office/drawing/2014/main" val="1339850268"/>
                    </a:ext>
                  </a:extLst>
                </a:gridCol>
                <a:gridCol w="1813940">
                  <a:extLst>
                    <a:ext uri="{9D8B030D-6E8A-4147-A177-3AD203B41FA5}">
                      <a16:colId xmlns:a16="http://schemas.microsoft.com/office/drawing/2014/main" val="2524668598"/>
                    </a:ext>
                  </a:extLst>
                </a:gridCol>
              </a:tblGrid>
              <a:tr h="477614">
                <a:tc>
                  <a:txBody>
                    <a:bodyPr/>
                    <a:lstStyle/>
                    <a:p>
                      <a:pPr algn="ctr"/>
                      <a:r>
                        <a:rPr lang="en-GB" sz="1200" noProof="0" dirty="0">
                          <a:latin typeface="Times New Roman" panose="02020603050405020304" pitchFamily="18" charset="0"/>
                          <a:cs typeface="Times New Roman" panose="02020603050405020304" pitchFamily="18" charset="0"/>
                        </a:rPr>
                        <a:t>Simulation ID</a:t>
                      </a:r>
                    </a:p>
                  </a:txBody>
                  <a:tcPr/>
                </a:tc>
                <a:tc>
                  <a:txBody>
                    <a:bodyPr/>
                    <a:lstStyle/>
                    <a:p>
                      <a:pPr algn="ctr"/>
                      <a:r>
                        <a:rPr lang="en-GB" sz="1200" noProof="0" dirty="0" err="1">
                          <a:latin typeface="Times New Roman" panose="02020603050405020304" pitchFamily="18" charset="0"/>
                          <a:cs typeface="Times New Roman" panose="02020603050405020304" pitchFamily="18" charset="0"/>
                        </a:rPr>
                        <a:t>Avg</a:t>
                      </a:r>
                      <a:r>
                        <a:rPr lang="en-GB" sz="1200" baseline="0" noProof="0" dirty="0">
                          <a:latin typeface="Times New Roman" panose="02020603050405020304" pitchFamily="18" charset="0"/>
                          <a:cs typeface="Times New Roman" panose="02020603050405020304" pitchFamily="18" charset="0"/>
                        </a:rPr>
                        <a:t> Plastic radial displacement</a:t>
                      </a:r>
                      <a:endParaRPr lang="en-GB" sz="1200" noProof="0" dirty="0">
                        <a:latin typeface="Times New Roman" panose="02020603050405020304" pitchFamily="18" charset="0"/>
                        <a:cs typeface="Times New Roman" panose="02020603050405020304" pitchFamily="18" charset="0"/>
                      </a:endParaRPr>
                    </a:p>
                  </a:txBody>
                  <a:tcPr/>
                </a:tc>
                <a:tc>
                  <a:txBody>
                    <a:bodyPr/>
                    <a:lstStyle/>
                    <a:p>
                      <a:pPr algn="ctr"/>
                      <a:r>
                        <a:rPr lang="en-GB" sz="1200" noProof="0" dirty="0">
                          <a:latin typeface="Times New Roman" panose="02020603050405020304" pitchFamily="18" charset="0"/>
                          <a:cs typeface="Times New Roman" panose="02020603050405020304" pitchFamily="18" charset="0"/>
                        </a:rPr>
                        <a:t>Convergence Tolerance (displacement)</a:t>
                      </a:r>
                    </a:p>
                  </a:txBody>
                  <a:tcPr/>
                </a:tc>
                <a:extLst>
                  <a:ext uri="{0D108BD9-81ED-4DB2-BD59-A6C34878D82A}">
                    <a16:rowId xmlns:a16="http://schemas.microsoft.com/office/drawing/2014/main" val="2984506646"/>
                  </a:ext>
                </a:extLst>
              </a:tr>
              <a:tr h="323251">
                <a:tc>
                  <a:txBody>
                    <a:bodyPr/>
                    <a:lstStyle/>
                    <a:p>
                      <a:pPr algn="ctr"/>
                      <a:r>
                        <a:rPr lang="en-GB" sz="1200" noProof="0" dirty="0">
                          <a:latin typeface="Times New Roman" panose="02020603050405020304" pitchFamily="18" charset="0"/>
                          <a:cs typeface="Times New Roman" panose="02020603050405020304" pitchFamily="18" charset="0"/>
                        </a:rPr>
                        <a:t>ECRI-51B2</a:t>
                      </a:r>
                    </a:p>
                  </a:txBody>
                  <a:tcPr/>
                </a:tc>
                <a:tc>
                  <a:txBody>
                    <a:bodyPr/>
                    <a:lstStyle/>
                    <a:p>
                      <a:pPr algn="ctr"/>
                      <a:r>
                        <a:rPr lang="en-GB" sz="1200" noProof="0" dirty="0">
                          <a:latin typeface="Times New Roman" panose="02020603050405020304" pitchFamily="18" charset="0"/>
                          <a:cs typeface="Times New Roman" panose="02020603050405020304" pitchFamily="18" charset="0"/>
                        </a:rPr>
                        <a:t>0.115 mm</a:t>
                      </a:r>
                    </a:p>
                  </a:txBody>
                  <a:tcPr/>
                </a:tc>
                <a:tc>
                  <a:txBody>
                    <a:bodyPr/>
                    <a:lstStyle/>
                    <a:p>
                      <a:pPr algn="ctr"/>
                      <a:r>
                        <a:rPr lang="en-GB" sz="1200" noProof="0" dirty="0">
                          <a:latin typeface="Times New Roman" panose="02020603050405020304" pitchFamily="18" charset="0"/>
                          <a:cs typeface="Times New Roman" panose="02020603050405020304" pitchFamily="18" charset="0"/>
                        </a:rPr>
                        <a:t>0.05</a:t>
                      </a:r>
                    </a:p>
                  </a:txBody>
                  <a:tcPr/>
                </a:tc>
                <a:extLst>
                  <a:ext uri="{0D108BD9-81ED-4DB2-BD59-A6C34878D82A}">
                    <a16:rowId xmlns:a16="http://schemas.microsoft.com/office/drawing/2014/main" val="2185841519"/>
                  </a:ext>
                </a:extLst>
              </a:tr>
            </a:tbl>
          </a:graphicData>
        </a:graphic>
      </p:graphicFrame>
      <p:pic>
        <p:nvPicPr>
          <p:cNvPr id="38" name="Picture 29">
            <a:extLst>
              <a:ext uri="{FF2B5EF4-FFF2-40B4-BE49-F238E27FC236}">
                <a16:creationId xmlns:a16="http://schemas.microsoft.com/office/drawing/2014/main" id="{3A03D242-8720-FDA1-EB21-136D979C8C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6936" y="3691307"/>
            <a:ext cx="4092723" cy="2976529"/>
          </a:xfrm>
          <a:prstGeom prst="rect">
            <a:avLst/>
          </a:prstGeom>
          <a:noFill/>
          <a:ln>
            <a:noFill/>
          </a:ln>
        </p:spPr>
      </p:pic>
      <p:sp>
        <p:nvSpPr>
          <p:cNvPr id="39" name="TextBox 33">
            <a:extLst>
              <a:ext uri="{FF2B5EF4-FFF2-40B4-BE49-F238E27FC236}">
                <a16:creationId xmlns:a16="http://schemas.microsoft.com/office/drawing/2014/main" id="{426FD64D-F130-C91B-1074-A9F26FD06776}"/>
              </a:ext>
            </a:extLst>
          </p:cNvPr>
          <p:cNvSpPr txBox="1"/>
          <p:nvPr/>
        </p:nvSpPr>
        <p:spPr>
          <a:xfrm>
            <a:off x="5609771" y="4323964"/>
            <a:ext cx="3568348" cy="584775"/>
          </a:xfrm>
          <a:prstGeom prst="rect">
            <a:avLst/>
          </a:prstGeom>
          <a:noFill/>
        </p:spPr>
        <p:txBody>
          <a:bodyPr wrap="square">
            <a:spAutoFit/>
          </a:bodyPr>
          <a:lstStyle/>
          <a:p>
            <a:pPr indent="342900" algn="ctr"/>
            <a:r>
              <a:rPr lang="en-GB" sz="1600" i="1" noProof="0" dirty="0">
                <a:latin typeface="Times New Roman" panose="02020603050405020304" pitchFamily="18" charset="0"/>
                <a:ea typeface="Times New Roman" panose="02020603050405020304" pitchFamily="18" charset="0"/>
              </a:rPr>
              <a:t>Average radial displacement in each path case ECRI-51B2 after unloading</a:t>
            </a:r>
          </a:p>
        </p:txBody>
      </p:sp>
      <p:grpSp>
        <p:nvGrpSpPr>
          <p:cNvPr id="40" name="Group 22"/>
          <p:cNvGrpSpPr>
            <a:grpSpLocks noChangeAspect="1"/>
          </p:cNvGrpSpPr>
          <p:nvPr/>
        </p:nvGrpSpPr>
        <p:grpSpPr>
          <a:xfrm>
            <a:off x="9851480" y="2662360"/>
            <a:ext cx="1937369" cy="2926080"/>
            <a:chOff x="8995196" y="1516476"/>
            <a:chExt cx="3610341" cy="4573476"/>
          </a:xfrm>
        </p:grpSpPr>
        <p:grpSp>
          <p:nvGrpSpPr>
            <p:cNvPr id="41" name="Group 11"/>
            <p:cNvGrpSpPr/>
            <p:nvPr/>
          </p:nvGrpSpPr>
          <p:grpSpPr>
            <a:xfrm>
              <a:off x="8995196" y="1516476"/>
              <a:ext cx="2456440" cy="4573476"/>
              <a:chOff x="9831878" y="1531590"/>
              <a:chExt cx="2456440" cy="4573476"/>
            </a:xfrm>
          </p:grpSpPr>
          <p:pic>
            <p:nvPicPr>
              <p:cNvPr id="43" name="Picture 7" descr="A colorful object with black background&#10;&#10;AI-generated content may be incorrect.">
                <a:extLst>
                  <a:ext uri="{FF2B5EF4-FFF2-40B4-BE49-F238E27FC236}">
                    <a16:creationId xmlns:a16="http://schemas.microsoft.com/office/drawing/2014/main" id="{0080600D-2FA4-3174-DF31-148F2435D09B}"/>
                  </a:ext>
                </a:extLst>
              </p:cNvPr>
              <p:cNvPicPr>
                <a:picLocks noChangeAspect="1"/>
              </p:cNvPicPr>
              <p:nvPr/>
            </p:nvPicPr>
            <p:blipFill>
              <a:blip r:embed="rId6"/>
              <a:stretch>
                <a:fillRect/>
              </a:stretch>
            </p:blipFill>
            <p:spPr>
              <a:xfrm rot="21278986">
                <a:off x="9831878" y="1531590"/>
                <a:ext cx="2456440" cy="4573476"/>
              </a:xfrm>
              <a:prstGeom prst="rect">
                <a:avLst/>
              </a:prstGeom>
            </p:spPr>
          </p:pic>
          <p:sp>
            <p:nvSpPr>
              <p:cNvPr id="44" name="Arc 1"/>
              <p:cNvSpPr/>
              <p:nvPr/>
            </p:nvSpPr>
            <p:spPr>
              <a:xfrm rot="3590264">
                <a:off x="10586390" y="3100640"/>
                <a:ext cx="816864" cy="2084832"/>
              </a:xfrm>
              <a:prstGeom prst="arc">
                <a:avLst>
                  <a:gd name="adj1" fmla="val 16200000"/>
                  <a:gd name="adj2" fmla="val 19304600"/>
                </a:avLst>
              </a:prstGeom>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GB" noProof="0" dirty="0"/>
              </a:p>
            </p:txBody>
          </p:sp>
        </p:grpSp>
        <p:sp>
          <p:nvSpPr>
            <p:cNvPr id="42" name="TextBox 21"/>
            <p:cNvSpPr txBox="1"/>
            <p:nvPr/>
          </p:nvSpPr>
          <p:spPr>
            <a:xfrm>
              <a:off x="9888686" y="1614773"/>
              <a:ext cx="2716851" cy="467189"/>
            </a:xfrm>
            <a:prstGeom prst="rect">
              <a:avLst/>
            </a:prstGeom>
            <a:noFill/>
          </p:spPr>
          <p:txBody>
            <a:bodyPr wrap="square" rtlCol="0">
              <a:spAutoFit/>
            </a:bodyPr>
            <a:lstStyle/>
            <a:p>
              <a:r>
                <a:rPr lang="en-GB" sz="1200" noProof="0" dirty="0">
                  <a:latin typeface="Times New Roman" panose="02020603050405020304" pitchFamily="18" charset="0"/>
                  <a:cs typeface="Times New Roman" panose="02020603050405020304" pitchFamily="18" charset="0"/>
                </a:rPr>
                <a:t>Outer Nodal Path</a:t>
              </a:r>
            </a:p>
          </p:txBody>
        </p:sp>
      </p:grpSp>
      <p:sp>
        <p:nvSpPr>
          <p:cNvPr id="45" name="Freccia a destra 44">
            <a:extLst>
              <a:ext uri="{FF2B5EF4-FFF2-40B4-BE49-F238E27FC236}">
                <a16:creationId xmlns:a16="http://schemas.microsoft.com/office/drawing/2014/main" id="{D5481BAB-1785-14CA-1782-4BB52831E654}"/>
              </a:ext>
            </a:extLst>
          </p:cNvPr>
          <p:cNvSpPr/>
          <p:nvPr/>
        </p:nvSpPr>
        <p:spPr>
          <a:xfrm>
            <a:off x="6192180" y="1752542"/>
            <a:ext cx="368489" cy="320722"/>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46" name="TextBox 13">
                <a:extLst>
                  <a:ext uri="{FF2B5EF4-FFF2-40B4-BE49-F238E27FC236}">
                    <a16:creationId xmlns:a16="http://schemas.microsoft.com/office/drawing/2014/main" id="{B731EB5B-6F4A-0020-CF91-5808E3373367}"/>
                  </a:ext>
                </a:extLst>
              </p:cNvPr>
              <p:cNvSpPr txBox="1"/>
              <p:nvPr/>
            </p:nvSpPr>
            <p:spPr>
              <a:xfrm>
                <a:off x="9448330" y="5987574"/>
                <a:ext cx="2743670" cy="407227"/>
              </a:xfrm>
              <a:prstGeom prst="rect">
                <a:avLst/>
              </a:prstGeom>
              <a:noFill/>
            </p:spPr>
            <p:txBody>
              <a:bodyPr wrap="square" rtlCol="0">
                <a:spAutoFit/>
              </a:bodyPr>
              <a:lstStyle/>
              <a:p>
                <a:pPr algn="just"/>
                <a:r>
                  <a:rPr lang="en-GB" sz="1300" noProof="0" dirty="0">
                    <a:latin typeface="Times New Roman" panose="02020603050405020304" pitchFamily="18" charset="0"/>
                    <a:ea typeface="Times New Roman" panose="02020603050405020304" pitchFamily="18" charset="0"/>
                    <a:cs typeface="Times New Roman" panose="02020603050405020304" pitchFamily="18" charset="0"/>
                  </a:rPr>
                  <a:t>Error</a:t>
                </a:r>
                <a:r>
                  <a:rPr lang="en-GB" sz="1300" dirty="0">
                    <a:latin typeface="Times New Roman" panose="02020603050405020304" pitchFamily="18" charset="0"/>
                    <a:ea typeface="Times New Roman" panose="02020603050405020304" pitchFamily="18" charset="0"/>
                    <a:cs typeface="Times New Roman" panose="02020603050405020304" pitchFamily="18" charset="0"/>
                  </a:rPr>
                  <a:t>=</a:t>
                </a:r>
                <a14:m>
                  <m:oMath xmlns:m="http://schemas.openxmlformats.org/officeDocument/2006/math">
                    <m:f>
                      <m:fPr>
                        <m:ctrlPr>
                          <a:rPr lang="en-GB" sz="1300" i="1" noProof="0" smtClean="0">
                            <a:latin typeface="Cambria Math" panose="02040503050406030204" pitchFamily="18" charset="0"/>
                          </a:rPr>
                        </m:ctrlPr>
                      </m:fPr>
                      <m:num>
                        <m:r>
                          <a:rPr lang="en-GB" sz="1300" b="0" i="1" noProof="0" smtClean="0">
                            <a:latin typeface="Cambria Math" panose="02040503050406030204" pitchFamily="18" charset="0"/>
                          </a:rPr>
                          <m:t>(</m:t>
                        </m:r>
                        <m:r>
                          <a:rPr lang="en-GB" sz="1300" b="0" i="1" noProof="0" smtClean="0">
                            <a:latin typeface="Cambria Math" panose="02040503050406030204" pitchFamily="18" charset="0"/>
                          </a:rPr>
                          <m:t>𝐸𝑥𝑝𝑒𝑟𝑖𝑚𝑒𝑛𝑡𝑎𝑙</m:t>
                        </m:r>
                        <m:r>
                          <a:rPr lang="en-GB" sz="1300" b="0" i="1" noProof="0" smtClean="0">
                            <a:latin typeface="Cambria Math" panose="02040503050406030204" pitchFamily="18" charset="0"/>
                          </a:rPr>
                          <m:t>−</m:t>
                        </m:r>
                        <m:r>
                          <a:rPr lang="en-GB" sz="1300" b="0" i="1" noProof="0" smtClean="0">
                            <a:latin typeface="Cambria Math" panose="02040503050406030204" pitchFamily="18" charset="0"/>
                          </a:rPr>
                          <m:t>𝑆𝑖𝑚𝑢𝑙𝑎𝑡𝑖𝑜𝑛</m:t>
                        </m:r>
                        <m:r>
                          <a:rPr lang="en-GB" sz="1300" b="0" i="1" noProof="0" smtClean="0">
                            <a:latin typeface="Cambria Math" panose="02040503050406030204" pitchFamily="18" charset="0"/>
                          </a:rPr>
                          <m:t>)</m:t>
                        </m:r>
                      </m:num>
                      <m:den>
                        <m:r>
                          <a:rPr lang="en-GB" sz="1300" b="0" i="1" noProof="0" smtClean="0">
                            <a:latin typeface="Cambria Math" panose="02040503050406030204" pitchFamily="18" charset="0"/>
                          </a:rPr>
                          <m:t>𝐸𝑥𝑝𝑒𝑟𝑖𝑚𝑒𝑛𝑡𝑎𝑙</m:t>
                        </m:r>
                      </m:den>
                    </m:f>
                  </m:oMath>
                </a14:m>
                <a:r>
                  <a:rPr lang="en-GB" sz="1300" noProof="0" dirty="0">
                    <a:latin typeface="Times New Roman" panose="02020603050405020304" pitchFamily="18" charset="0"/>
                    <a:ea typeface="Times New Roman" panose="02020603050405020304" pitchFamily="18" charset="0"/>
                    <a:cs typeface="Times New Roman" panose="02020603050405020304" pitchFamily="18" charset="0"/>
                  </a:rPr>
                  <a:t>×100</a:t>
                </a:r>
              </a:p>
            </p:txBody>
          </p:sp>
        </mc:Choice>
        <mc:Fallback xmlns="">
          <p:sp>
            <p:nvSpPr>
              <p:cNvPr id="46" name="TextBox 13">
                <a:extLst>
                  <a:ext uri="{FF2B5EF4-FFF2-40B4-BE49-F238E27FC236}">
                    <a16:creationId xmlns:a16="http://schemas.microsoft.com/office/drawing/2014/main" id="{B731EB5B-6F4A-0020-CF91-5808E3373367}"/>
                  </a:ext>
                </a:extLst>
              </p:cNvPr>
              <p:cNvSpPr txBox="1">
                <a:spLocks noRot="1" noChangeAspect="1" noMove="1" noResize="1" noEditPoints="1" noAdjustHandles="1" noChangeArrowheads="1" noChangeShapeType="1" noTextEdit="1"/>
              </p:cNvSpPr>
              <p:nvPr/>
            </p:nvSpPr>
            <p:spPr>
              <a:xfrm>
                <a:off x="9448330" y="5987574"/>
                <a:ext cx="2743670" cy="407227"/>
              </a:xfrm>
              <a:prstGeom prst="rect">
                <a:avLst/>
              </a:prstGeom>
              <a:blipFill>
                <a:blip r:embed="rId8"/>
                <a:stretch>
                  <a:fillRect l="-444" b="-2985"/>
                </a:stretch>
              </a:blipFill>
            </p:spPr>
            <p:txBody>
              <a:bodyPr/>
              <a:lstStyle/>
              <a:p>
                <a:r>
                  <a:rPr lang="it-IT">
                    <a:noFill/>
                  </a:rPr>
                  <a:t> </a:t>
                </a:r>
              </a:p>
            </p:txBody>
          </p:sp>
        </mc:Fallback>
      </mc:AlternateContent>
      <p:sp>
        <p:nvSpPr>
          <p:cNvPr id="47" name="Rectangle 14"/>
          <p:cNvSpPr/>
          <p:nvPr/>
        </p:nvSpPr>
        <p:spPr>
          <a:xfrm>
            <a:off x="6646460" y="5044889"/>
            <a:ext cx="1641796" cy="338554"/>
          </a:xfrm>
          <a:prstGeom prst="rect">
            <a:avLst/>
          </a:prstGeom>
        </p:spPr>
        <p:txBody>
          <a:bodyPr wrap="none">
            <a:spAutoFit/>
          </a:bodyPr>
          <a:lstStyle/>
          <a:p>
            <a:r>
              <a:rPr lang="en-GB" sz="1600" noProof="0" dirty="0">
                <a:solidFill>
                  <a:srgbClr val="00B050"/>
                </a:solidFill>
                <a:latin typeface="Times New Roman" panose="02020603050405020304" pitchFamily="18" charset="0"/>
                <a:ea typeface="Times New Roman" panose="02020603050405020304" pitchFamily="18" charset="0"/>
              </a:rPr>
              <a:t>Error_abs=4.64%</a:t>
            </a:r>
            <a:endParaRPr lang="en-GB" sz="1600" noProof="0" dirty="0">
              <a:solidFill>
                <a:srgbClr val="00B050"/>
              </a:solidFill>
            </a:endParaRPr>
          </a:p>
        </p:txBody>
      </p:sp>
      <p:grpSp>
        <p:nvGrpSpPr>
          <p:cNvPr id="8" name="Group 7">
            <a:extLst>
              <a:ext uri="{FF2B5EF4-FFF2-40B4-BE49-F238E27FC236}">
                <a16:creationId xmlns:a16="http://schemas.microsoft.com/office/drawing/2014/main" id="{D8A3B223-A038-D18C-CB7D-E00E99047286}"/>
              </a:ext>
            </a:extLst>
          </p:cNvPr>
          <p:cNvGrpSpPr/>
          <p:nvPr/>
        </p:nvGrpSpPr>
        <p:grpSpPr>
          <a:xfrm>
            <a:off x="403151" y="1222333"/>
            <a:ext cx="6114697" cy="4080032"/>
            <a:chOff x="456486" y="1171857"/>
            <a:chExt cx="6114697" cy="4080032"/>
          </a:xfrm>
        </p:grpSpPr>
        <p:pic>
          <p:nvPicPr>
            <p:cNvPr id="7" name="Picture 6">
              <a:extLst>
                <a:ext uri="{FF2B5EF4-FFF2-40B4-BE49-F238E27FC236}">
                  <a16:creationId xmlns:a16="http://schemas.microsoft.com/office/drawing/2014/main" id="{3FED6657-CE97-B72F-F683-44DAA3D6DEEF}"/>
                </a:ext>
              </a:extLst>
            </p:cNvPr>
            <p:cNvPicPr>
              <a:picLocks noChangeAspect="1"/>
            </p:cNvPicPr>
            <p:nvPr/>
          </p:nvPicPr>
          <p:blipFill>
            <a:blip r:embed="rId9"/>
            <a:srcRect t="5641"/>
            <a:stretch>
              <a:fillRect/>
            </a:stretch>
          </p:blipFill>
          <p:spPr>
            <a:xfrm>
              <a:off x="456486" y="1171857"/>
              <a:ext cx="6114697" cy="4080032"/>
            </a:xfrm>
            <a:prstGeom prst="rect">
              <a:avLst/>
            </a:prstGeom>
          </p:spPr>
        </p:pic>
        <p:sp>
          <p:nvSpPr>
            <p:cNvPr id="12" name="CasellaDiTesto 11">
              <a:extLst>
                <a:ext uri="{FF2B5EF4-FFF2-40B4-BE49-F238E27FC236}">
                  <a16:creationId xmlns:a16="http://schemas.microsoft.com/office/drawing/2014/main" id="{DEC40968-9F2C-DAE1-7BDF-4A783DA6EFF1}"/>
                </a:ext>
              </a:extLst>
            </p:cNvPr>
            <p:cNvSpPr txBox="1"/>
            <p:nvPr/>
          </p:nvSpPr>
          <p:spPr>
            <a:xfrm>
              <a:off x="545386" y="3007996"/>
              <a:ext cx="2896192" cy="523220"/>
            </a:xfrm>
            <a:prstGeom prst="rect">
              <a:avLst/>
            </a:prstGeom>
            <a:noFill/>
          </p:spPr>
          <p:txBody>
            <a:bodyPr wrap="square">
              <a:spAutoFit/>
            </a:bodyPr>
            <a:lstStyle/>
            <a:p>
              <a:r>
                <a:rPr lang="en-GB" sz="1400" noProof="0" dirty="0">
                  <a:latin typeface="Times New Roman" panose="02020603050405020304" pitchFamily="18" charset="0"/>
                  <a:ea typeface="Times New Roman" panose="02020603050405020304" pitchFamily="18" charset="0"/>
                </a:rPr>
                <a:t>3D surface profilometry of ECRI-51 (VR-5000 series device) [2] </a:t>
              </a:r>
              <a:endParaRPr lang="it-IT" sz="1400" dirty="0"/>
            </a:p>
          </p:txBody>
        </p:sp>
      </p:grpSp>
      <p:grpSp>
        <p:nvGrpSpPr>
          <p:cNvPr id="9" name="Group 8">
            <a:extLst>
              <a:ext uri="{FF2B5EF4-FFF2-40B4-BE49-F238E27FC236}">
                <a16:creationId xmlns:a16="http://schemas.microsoft.com/office/drawing/2014/main" id="{DA1B80AA-0952-0C5F-3DF8-CA787B038CC8}"/>
              </a:ext>
            </a:extLst>
          </p:cNvPr>
          <p:cNvGrpSpPr/>
          <p:nvPr/>
        </p:nvGrpSpPr>
        <p:grpSpPr>
          <a:xfrm>
            <a:off x="1708150" y="3883012"/>
            <a:ext cx="2487384" cy="1423487"/>
            <a:chOff x="1383162" y="4216940"/>
            <a:chExt cx="2611267" cy="1423487"/>
          </a:xfrm>
        </p:grpSpPr>
        <p:sp>
          <p:nvSpPr>
            <p:cNvPr id="28" name="Rectangle 16"/>
            <p:cNvSpPr/>
            <p:nvPr/>
          </p:nvSpPr>
          <p:spPr>
            <a:xfrm>
              <a:off x="1383162" y="5117207"/>
              <a:ext cx="2611267" cy="523220"/>
            </a:xfrm>
            <a:prstGeom prst="rect">
              <a:avLst/>
            </a:prstGeom>
          </p:spPr>
          <p:txBody>
            <a:bodyPr wrap="square">
              <a:spAutoFit/>
            </a:bodyPr>
            <a:lstStyle/>
            <a:p>
              <a:pPr algn="ctr"/>
              <a:r>
                <a:rPr lang="en-GB" sz="1400" noProof="0" dirty="0">
                  <a:latin typeface="Times New Roman" panose="02020603050405020304" pitchFamily="18" charset="0"/>
                  <a:ea typeface="Times New Roman" panose="02020603050405020304" pitchFamily="18" charset="0"/>
                </a:rPr>
                <a:t>Deformed height &gt; 10 mm (active section of segment)</a:t>
              </a:r>
            </a:p>
          </p:txBody>
        </p:sp>
        <p:grpSp>
          <p:nvGrpSpPr>
            <p:cNvPr id="31" name="Group 17"/>
            <p:cNvGrpSpPr/>
            <p:nvPr/>
          </p:nvGrpSpPr>
          <p:grpSpPr>
            <a:xfrm>
              <a:off x="1855699" y="4216940"/>
              <a:ext cx="1666195" cy="905901"/>
              <a:chOff x="1956816" y="5096256"/>
              <a:chExt cx="1256956" cy="1267968"/>
            </a:xfrm>
          </p:grpSpPr>
          <p:grpSp>
            <p:nvGrpSpPr>
              <p:cNvPr id="32" name="Group 8"/>
              <p:cNvGrpSpPr/>
              <p:nvPr/>
            </p:nvGrpSpPr>
            <p:grpSpPr>
              <a:xfrm>
                <a:off x="1956816" y="5096256"/>
                <a:ext cx="1237488" cy="1267968"/>
                <a:chOff x="1956816" y="5096256"/>
                <a:chExt cx="1237488" cy="1267968"/>
              </a:xfrm>
            </p:grpSpPr>
            <p:cxnSp>
              <p:nvCxnSpPr>
                <p:cNvPr id="34" name="Straight Connector 4"/>
                <p:cNvCxnSpPr/>
                <p:nvPr/>
              </p:nvCxnSpPr>
              <p:spPr>
                <a:xfrm>
                  <a:off x="3194304" y="5096256"/>
                  <a:ext cx="0" cy="12679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12"/>
                <p:cNvCxnSpPr/>
                <p:nvPr/>
              </p:nvCxnSpPr>
              <p:spPr>
                <a:xfrm>
                  <a:off x="1956816" y="5096256"/>
                  <a:ext cx="0" cy="12679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cxnSp>
            <p:nvCxnSpPr>
              <p:cNvPr id="33" name="Straight Arrow Connector 15"/>
              <p:cNvCxnSpPr/>
              <p:nvPr/>
            </p:nvCxnSpPr>
            <p:spPr>
              <a:xfrm>
                <a:off x="1956816" y="6364224"/>
                <a:ext cx="1256956"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72573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626C-0E8F-40E6-2772-5AC80D0FD96F}"/>
            </a:ext>
          </a:extLst>
        </p:cNvPr>
        <p:cNvGrpSpPr/>
        <p:nvPr/>
      </p:nvGrpSpPr>
      <p:grpSpPr>
        <a:xfrm>
          <a:off x="0" y="0"/>
          <a:ext cx="0" cy="0"/>
          <a:chOff x="0" y="0"/>
          <a:chExt cx="0" cy="0"/>
        </a:xfrm>
      </p:grpSpPr>
      <p:pic>
        <p:nvPicPr>
          <p:cNvPr id="26" name="20251025_010512546">
            <a:hlinkClick r:id="" action="ppaction://media"/>
            <a:extLst>
              <a:ext uri="{FF2B5EF4-FFF2-40B4-BE49-F238E27FC236}">
                <a16:creationId xmlns:a16="http://schemas.microsoft.com/office/drawing/2014/main" id="{ED90F09A-A71E-7E77-04ED-A179E04CE816}"/>
              </a:ext>
            </a:extLst>
          </p:cNvPr>
          <p:cNvPicPr>
            <a:picLocks noChangeAspect="1"/>
          </p:cNvPicPr>
          <p:nvPr>
            <a:videoFile r:link="rId1"/>
            <p:extLst>
              <p:ext uri="{DAA4B4D4-6D71-4841-9C94-3DE7FCFB9230}">
                <p14:media xmlns:p14="http://schemas.microsoft.com/office/powerpoint/2010/main" r:embed="rId2">
                  <p14:trim end="764"/>
                </p14:media>
              </p:ext>
            </p:extLst>
          </p:nvPr>
        </p:nvPicPr>
        <p:blipFill>
          <a:blip r:embed="rId5"/>
          <a:stretch>
            <a:fillRect/>
          </a:stretch>
        </p:blipFill>
        <p:spPr>
          <a:xfrm>
            <a:off x="53344" y="1999640"/>
            <a:ext cx="5187016" cy="4554829"/>
          </a:xfrm>
          <a:prstGeom prst="rect">
            <a:avLst/>
          </a:prstGeom>
        </p:spPr>
      </p:pic>
      <p:sp>
        <p:nvSpPr>
          <p:cNvPr id="8" name="TextBox 7">
            <a:extLst>
              <a:ext uri="{FF2B5EF4-FFF2-40B4-BE49-F238E27FC236}">
                <a16:creationId xmlns:a16="http://schemas.microsoft.com/office/drawing/2014/main" id="{B731EB5B-6F4A-0020-CF91-5808E3373367}"/>
              </a:ext>
            </a:extLst>
          </p:cNvPr>
          <p:cNvSpPr txBox="1"/>
          <p:nvPr/>
        </p:nvSpPr>
        <p:spPr>
          <a:xfrm>
            <a:off x="365952" y="1250837"/>
            <a:ext cx="11555366" cy="692497"/>
          </a:xfrm>
          <a:prstGeom prst="rect">
            <a:avLst/>
          </a:prstGeom>
          <a:noFill/>
        </p:spPr>
        <p:txBody>
          <a:bodyPr wrap="square" rtlCol="0">
            <a:spAutoFit/>
          </a:bodyPr>
          <a:lstStyle/>
          <a:p>
            <a:pPr algn="just"/>
            <a:r>
              <a:rPr lang="en-GB" sz="195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Through</a:t>
            </a:r>
            <a:r>
              <a:rPr lang="en-GB" sz="1950" noProof="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-thickness </a:t>
            </a:r>
            <a:r>
              <a:rPr lang="en-GB" sz="1950" noProof="0" dirty="0">
                <a:latin typeface="Times New Roman" panose="02020603050405020304" pitchFamily="18" charset="0"/>
                <a:ea typeface="Times New Roman" panose="02020603050405020304" pitchFamily="18" charset="0"/>
                <a:cs typeface="Times New Roman" panose="02020603050405020304" pitchFamily="18" charset="0"/>
              </a:rPr>
              <a:t>analysis was performed for ECRI-51B2 case (spike at </a:t>
            </a:r>
            <a:r>
              <a:rPr lang="en-GB" sz="1950" noProof="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maximum depth and loading)</a:t>
            </a:r>
            <a:r>
              <a:rPr lang="en-GB" sz="1950" noProof="0" dirty="0">
                <a:latin typeface="Times New Roman" panose="02020603050405020304" pitchFamily="18" charset="0"/>
                <a:ea typeface="Times New Roman" panose="02020603050405020304" pitchFamily="18" charset="0"/>
                <a:cs typeface="Times New Roman" panose="02020603050405020304" pitchFamily="18" charset="0"/>
              </a:rPr>
              <a:t> to evaluate </a:t>
            </a:r>
            <a:r>
              <a:rPr lang="el-GR" sz="1950" noProof="0" dirty="0">
                <a:latin typeface="Times New Roman" panose="02020603050405020304" pitchFamily="18" charset="0"/>
                <a:ea typeface="Times New Roman" panose="02020603050405020304" pitchFamily="18" charset="0"/>
                <a:cs typeface="Times New Roman" panose="02020603050405020304" pitchFamily="18" charset="0"/>
              </a:rPr>
              <a:t>σ</a:t>
            </a:r>
            <a:r>
              <a:rPr lang="it-IT" sz="1950" noProof="0" dirty="0">
                <a:latin typeface="Times New Roman" panose="02020603050405020304" pitchFamily="18" charset="0"/>
                <a:ea typeface="Times New Roman" panose="02020603050405020304" pitchFamily="18" charset="0"/>
                <a:cs typeface="Times New Roman" panose="02020603050405020304" pitchFamily="18" charset="0"/>
              </a:rPr>
              <a:t>-</a:t>
            </a:r>
            <a:r>
              <a:rPr lang="el-GR" sz="1950" noProof="0" dirty="0">
                <a:latin typeface="Times New Roman" panose="02020603050405020304" pitchFamily="18" charset="0"/>
                <a:ea typeface="Times New Roman" panose="02020603050405020304" pitchFamily="18" charset="0"/>
                <a:cs typeface="Times New Roman" panose="02020603050405020304" pitchFamily="18" charset="0"/>
              </a:rPr>
              <a:t>ε</a:t>
            </a:r>
            <a:r>
              <a:rPr lang="it-IT" sz="1950" noProof="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950" noProof="0" dirty="0">
                <a:latin typeface="Times New Roman" panose="02020603050405020304" pitchFamily="18" charset="0"/>
                <a:ea typeface="Times New Roman" panose="02020603050405020304" pitchFamily="18" charset="0"/>
                <a:cs typeface="Times New Roman" panose="02020603050405020304" pitchFamily="18" charset="0"/>
              </a:rPr>
              <a:t>changes at the coating–substrate interface </a:t>
            </a:r>
            <a:r>
              <a:rPr lang="en-GB" sz="1950" noProof="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this may </a:t>
            </a:r>
            <a:r>
              <a:rPr lang="en-GB" sz="1950" noProof="0" dirty="0">
                <a:latin typeface="Times New Roman" panose="02020603050405020304" pitchFamily="18" charset="0"/>
                <a:ea typeface="Times New Roman" panose="02020603050405020304" pitchFamily="18" charset="0"/>
                <a:cs typeface="Times New Roman" panose="02020603050405020304" pitchFamily="18" charset="0"/>
              </a:rPr>
              <a:t>govern </a:t>
            </a:r>
            <a:r>
              <a:rPr lang="en-GB" sz="1950" noProof="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delamination</a:t>
            </a:r>
            <a:r>
              <a:rPr lang="en-GB" sz="1950" noProof="0" dirty="0">
                <a:latin typeface="Times New Roman" panose="02020603050405020304" pitchFamily="18" charset="0"/>
                <a:ea typeface="Times New Roman" panose="02020603050405020304" pitchFamily="18" charset="0"/>
                <a:cs typeface="Times New Roman" panose="02020603050405020304" pitchFamily="18" charset="0"/>
              </a:rPr>
              <a:t> and </a:t>
            </a:r>
            <a:r>
              <a:rPr lang="en-GB" sz="1950" noProof="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cracking behaviour </a:t>
            </a:r>
            <a:r>
              <a:rPr lang="en-GB" sz="1950" noProof="0" dirty="0">
                <a:latin typeface="Times New Roman" panose="02020603050405020304" pitchFamily="18" charset="0"/>
                <a:ea typeface="Times New Roman" panose="02020603050405020304" pitchFamily="18" charset="0"/>
                <a:cs typeface="Times New Roman" panose="02020603050405020304" pitchFamily="18" charset="0"/>
              </a:rPr>
              <a:t>[1]. </a:t>
            </a:r>
          </a:p>
        </p:txBody>
      </p:sp>
      <p:grpSp>
        <p:nvGrpSpPr>
          <p:cNvPr id="10" name="Gruppo 9">
            <a:extLst>
              <a:ext uri="{FF2B5EF4-FFF2-40B4-BE49-F238E27FC236}">
                <a16:creationId xmlns:a16="http://schemas.microsoft.com/office/drawing/2014/main" id="{018EE24A-EB15-9CAA-FC14-D780F41D7033}"/>
              </a:ext>
            </a:extLst>
          </p:cNvPr>
          <p:cNvGrpSpPr/>
          <p:nvPr/>
        </p:nvGrpSpPr>
        <p:grpSpPr>
          <a:xfrm>
            <a:off x="5189811" y="4193856"/>
            <a:ext cx="2608585" cy="1138803"/>
            <a:chOff x="2287905" y="3711938"/>
            <a:chExt cx="6767512" cy="1866901"/>
          </a:xfrm>
        </p:grpSpPr>
        <p:pic>
          <p:nvPicPr>
            <p:cNvPr id="15" name="Picture 14" descr="A blue rectangle with black background&#10;&#10;AI-generated content may be incorrect.">
              <a:extLst>
                <a:ext uri="{FF2B5EF4-FFF2-40B4-BE49-F238E27FC236}">
                  <a16:creationId xmlns:a16="http://schemas.microsoft.com/office/drawing/2014/main" id="{DC5FD08F-4B83-E890-CA08-3D3B2DE42972}"/>
                </a:ext>
              </a:extLst>
            </p:cNvPr>
            <p:cNvPicPr>
              <a:picLocks noChangeAspect="1"/>
            </p:cNvPicPr>
            <p:nvPr/>
          </p:nvPicPr>
          <p:blipFill>
            <a:blip r:embed="rId6"/>
            <a:srcRect l="1904" t="1208" r="4195" b="4098"/>
            <a:stretch>
              <a:fillRect/>
            </a:stretch>
          </p:blipFill>
          <p:spPr>
            <a:xfrm>
              <a:off x="2287905" y="3711938"/>
              <a:ext cx="6767512" cy="1866901"/>
            </a:xfrm>
            <a:prstGeom prst="rect">
              <a:avLst/>
            </a:prstGeom>
          </p:spPr>
        </p:pic>
        <p:pic>
          <p:nvPicPr>
            <p:cNvPr id="19" name="Picture 18" descr="A green and blue rectangle&#10;&#10;AI-generated content may be incorrect.">
              <a:extLst>
                <a:ext uri="{FF2B5EF4-FFF2-40B4-BE49-F238E27FC236}">
                  <a16:creationId xmlns:a16="http://schemas.microsoft.com/office/drawing/2014/main" id="{3F0C8CEE-69AC-7DB6-DD6B-4C29CF06B44C}"/>
                </a:ext>
              </a:extLst>
            </p:cNvPr>
            <p:cNvPicPr>
              <a:picLocks/>
            </p:cNvPicPr>
            <p:nvPr/>
          </p:nvPicPr>
          <p:blipFill>
            <a:blip r:embed="rId7"/>
            <a:srcRect l="14753" t="15648" b="12757"/>
            <a:stretch>
              <a:fillRect/>
            </a:stretch>
          </p:blipFill>
          <p:spPr>
            <a:xfrm>
              <a:off x="3135823" y="4382138"/>
              <a:ext cx="3318329" cy="1076453"/>
            </a:xfrm>
            <a:prstGeom prst="rect">
              <a:avLst/>
            </a:prstGeom>
          </p:spPr>
        </p:pic>
      </p:grpSp>
      <p:sp>
        <p:nvSpPr>
          <p:cNvPr id="2" name="TextBox 24">
            <a:extLst>
              <a:ext uri="{FF2B5EF4-FFF2-40B4-BE49-F238E27FC236}">
                <a16:creationId xmlns:a16="http://schemas.microsoft.com/office/drawing/2014/main" id="{7653EBFF-1684-EE93-4B64-D347F7E1AA92}"/>
              </a:ext>
            </a:extLst>
          </p:cNvPr>
          <p:cNvSpPr txBox="1"/>
          <p:nvPr/>
        </p:nvSpPr>
        <p:spPr>
          <a:xfrm>
            <a:off x="2479343" y="190153"/>
            <a:ext cx="723331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THROUGH-THICKNESS ANALYSIS</a:t>
            </a:r>
            <a:r>
              <a:rPr lang="en-GB" sz="2800" b="1" noProof="0" dirty="0">
                <a:latin typeface="Times New Roman" panose="02020603050405020304" pitchFamily="18" charset="0"/>
                <a:cs typeface="Times New Roman" panose="02020603050405020304" pitchFamily="18" charset="0"/>
              </a:rPr>
              <a:t> (1/2) </a:t>
            </a:r>
          </a:p>
        </p:txBody>
      </p:sp>
      <p:pic>
        <p:nvPicPr>
          <p:cNvPr id="4" name="Picture 12" descr="A blue circle with a face and text&#10;&#10;AI-generated content may be incorrect.">
            <a:extLst>
              <a:ext uri="{FF2B5EF4-FFF2-40B4-BE49-F238E27FC236}">
                <a16:creationId xmlns:a16="http://schemas.microsoft.com/office/drawing/2014/main" id="{0554AA5B-DC05-D7A5-AEC5-D0A835D48C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6" name="Picture 15" descr="A blue and green logo&#10;&#10;AI-generated content may be incorrect.">
            <a:extLst>
              <a:ext uri="{FF2B5EF4-FFF2-40B4-BE49-F238E27FC236}">
                <a16:creationId xmlns:a16="http://schemas.microsoft.com/office/drawing/2014/main" id="{F7D3E9B1-76E0-DA3A-0643-B58404F365E8}"/>
              </a:ext>
            </a:extLst>
          </p:cNvPr>
          <p:cNvPicPr>
            <a:picLocks noChangeAspect="1"/>
          </p:cNvPicPr>
          <p:nvPr/>
        </p:nvPicPr>
        <p:blipFill>
          <a:blip r:embed="rId9"/>
          <a:srcRect t="13258" b="15904"/>
          <a:stretch>
            <a:fillRect/>
          </a:stretch>
        </p:blipFill>
        <p:spPr>
          <a:xfrm>
            <a:off x="10392000" y="32747"/>
            <a:ext cx="1800000" cy="662025"/>
          </a:xfrm>
          <a:prstGeom prst="rect">
            <a:avLst/>
          </a:prstGeom>
        </p:spPr>
      </p:pic>
      <p:pic>
        <p:nvPicPr>
          <p:cNvPr id="22" name="Picture 4">
            <a:extLst>
              <a:ext uri="{FF2B5EF4-FFF2-40B4-BE49-F238E27FC236}">
                <a16:creationId xmlns:a16="http://schemas.microsoft.com/office/drawing/2014/main" id="{7EF7A494-C996-2689-82DD-F07958BAF65F}"/>
              </a:ext>
            </a:extLst>
          </p:cNvPr>
          <p:cNvPicPr>
            <a:picLocks noChangeAspect="1"/>
          </p:cNvPicPr>
          <p:nvPr/>
        </p:nvPicPr>
        <p:blipFill>
          <a:blip r:embed="rId10"/>
          <a:srcRect l="16533" b="18207"/>
          <a:stretch>
            <a:fillRect/>
          </a:stretch>
        </p:blipFill>
        <p:spPr>
          <a:xfrm>
            <a:off x="10208525" y="5242257"/>
            <a:ext cx="1877451" cy="1616588"/>
          </a:xfrm>
          <a:prstGeom prst="rect">
            <a:avLst/>
          </a:prstGeom>
        </p:spPr>
      </p:pic>
      <p:sp>
        <p:nvSpPr>
          <p:cNvPr id="24" name="CasellaDiTesto 23">
            <a:extLst>
              <a:ext uri="{FF2B5EF4-FFF2-40B4-BE49-F238E27FC236}">
                <a16:creationId xmlns:a16="http://schemas.microsoft.com/office/drawing/2014/main" id="{BF0A0108-8FBC-BEAB-EBD3-A552F0DA10AD}"/>
              </a:ext>
            </a:extLst>
          </p:cNvPr>
          <p:cNvSpPr txBox="1"/>
          <p:nvPr/>
        </p:nvSpPr>
        <p:spPr>
          <a:xfrm>
            <a:off x="5625420" y="5396437"/>
            <a:ext cx="2006172" cy="461665"/>
          </a:xfrm>
          <a:prstGeom prst="rect">
            <a:avLst/>
          </a:prstGeom>
          <a:noFill/>
        </p:spPr>
        <p:txBody>
          <a:bodyPr wrap="square">
            <a:spAutoFit/>
          </a:bodyPr>
          <a:lstStyle/>
          <a:p>
            <a:pPr algn="ctr"/>
            <a:r>
              <a:rPr lang="en-GB" sz="1200" noProof="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mid-section of deformed area [1]</a:t>
            </a:r>
            <a:endParaRPr lang="it-IT" sz="1200" dirty="0"/>
          </a:p>
        </p:txBody>
      </p:sp>
      <p:pic>
        <p:nvPicPr>
          <p:cNvPr id="30" name="Picture 8" descr="A graph of a stress profile&#10;&#10;AI-generated content may be incorrect.">
            <a:extLst>
              <a:ext uri="{FF2B5EF4-FFF2-40B4-BE49-F238E27FC236}">
                <a16:creationId xmlns:a16="http://schemas.microsoft.com/office/drawing/2014/main" id="{3BB360D2-509E-A17E-A9CF-CD5694BD708B}"/>
              </a:ext>
            </a:extLst>
          </p:cNvPr>
          <p:cNvPicPr>
            <a:picLocks noChangeAspect="1"/>
          </p:cNvPicPr>
          <p:nvPr/>
        </p:nvPicPr>
        <p:blipFill>
          <a:blip r:embed="rId11"/>
          <a:srcRect t="11475" r="2580"/>
          <a:stretch>
            <a:fillRect/>
          </a:stretch>
        </p:blipFill>
        <p:spPr>
          <a:xfrm>
            <a:off x="99689" y="2063325"/>
            <a:ext cx="5043777" cy="4261061"/>
          </a:xfrm>
          <a:prstGeom prst="rect">
            <a:avLst/>
          </a:prstGeom>
        </p:spPr>
      </p:pic>
      <p:sp>
        <p:nvSpPr>
          <p:cNvPr id="32" name="CasellaDiTesto 31">
            <a:extLst>
              <a:ext uri="{FF2B5EF4-FFF2-40B4-BE49-F238E27FC236}">
                <a16:creationId xmlns:a16="http://schemas.microsoft.com/office/drawing/2014/main" id="{5FA0A8D2-23E6-5391-0891-B728089E9099}"/>
              </a:ext>
            </a:extLst>
          </p:cNvPr>
          <p:cNvSpPr txBox="1"/>
          <p:nvPr/>
        </p:nvSpPr>
        <p:spPr>
          <a:xfrm>
            <a:off x="540000" y="6435593"/>
            <a:ext cx="4827885" cy="307777"/>
          </a:xfrm>
          <a:prstGeom prst="rect">
            <a:avLst/>
          </a:prstGeom>
          <a:noFill/>
        </p:spPr>
        <p:txBody>
          <a:bodyPr wrap="square">
            <a:spAutoFit/>
          </a:bodyPr>
          <a:lstStyle/>
          <a:p>
            <a:pPr algn="ctr"/>
            <a:r>
              <a:rPr lang="en-GB" sz="1400" i="1" noProof="0" dirty="0">
                <a:effectLst/>
                <a:latin typeface="Times New Roman" panose="02020603050405020304" pitchFamily="18" charset="0"/>
                <a:cs typeface="Times New Roman" panose="02020603050405020304" pitchFamily="18" charset="0"/>
              </a:rPr>
              <a:t>Comparison of models- showing consistency of results [1] </a:t>
            </a:r>
            <a:endParaRPr lang="it-IT" sz="1400" dirty="0"/>
          </a:p>
        </p:txBody>
      </p:sp>
      <p:sp>
        <p:nvSpPr>
          <p:cNvPr id="33" name="TextBox 6">
            <a:extLst>
              <a:ext uri="{FF2B5EF4-FFF2-40B4-BE49-F238E27FC236}">
                <a16:creationId xmlns:a16="http://schemas.microsoft.com/office/drawing/2014/main" id="{21600240-463C-549B-FB24-0A8D111B65BE}"/>
              </a:ext>
            </a:extLst>
          </p:cNvPr>
          <p:cNvSpPr txBox="1"/>
          <p:nvPr/>
        </p:nvSpPr>
        <p:spPr>
          <a:xfrm>
            <a:off x="7874362" y="2381434"/>
            <a:ext cx="3936236" cy="2862322"/>
          </a:xfrm>
          <a:prstGeom prst="rect">
            <a:avLst/>
          </a:prstGeom>
          <a:noFill/>
        </p:spPr>
        <p:txBody>
          <a:bodyPr wrap="square">
            <a:spAutoFit/>
          </a:bodyPr>
          <a:lstStyle/>
          <a:p>
            <a:pPr algn="just">
              <a:spcAft>
                <a:spcPts val="600"/>
              </a:spcAft>
            </a:pPr>
            <a:r>
              <a:rPr lang="en-GB" sz="1700" dirty="0">
                <a:latin typeface="Times New Roman" panose="02020603050405020304" pitchFamily="18" charset="0"/>
                <a:cs typeface="Times New Roman" panose="02020603050405020304" pitchFamily="18" charset="0"/>
              </a:rPr>
              <a:t>-The </a:t>
            </a:r>
            <a:r>
              <a:rPr lang="en-US" sz="1700" dirty="0">
                <a:latin typeface="Times New Roman" panose="02020603050405020304" pitchFamily="18" charset="0"/>
                <a:cs typeface="Times New Roman" panose="02020603050405020304" pitchFamily="18" charset="0"/>
              </a:rPr>
              <a:t>interface strength ensures firm adhesion of the Cr coating to the Zr substrate (</a:t>
            </a:r>
            <a:r>
              <a:rPr lang="en-US" sz="1700" dirty="0">
                <a:solidFill>
                  <a:srgbClr val="00B050"/>
                </a:solidFill>
                <a:latin typeface="Times New Roman" panose="02020603050405020304" pitchFamily="18" charset="0"/>
                <a:cs typeface="Times New Roman" panose="02020603050405020304" pitchFamily="18" charset="0"/>
              </a:rPr>
              <a:t>importance of study</a:t>
            </a:r>
            <a:r>
              <a:rPr lang="en-US" sz="1700" dirty="0">
                <a:latin typeface="Times New Roman" panose="02020603050405020304" pitchFamily="18" charset="0"/>
                <a:cs typeface="Times New Roman" panose="02020603050405020304" pitchFamily="18" charset="0"/>
              </a:rPr>
              <a:t>).</a:t>
            </a:r>
            <a:endParaRPr lang="en-GB" sz="1700" dirty="0">
              <a:latin typeface="Times New Roman" panose="02020603050405020304" pitchFamily="18" charset="0"/>
              <a:cs typeface="Times New Roman" panose="02020603050405020304" pitchFamily="18" charset="0"/>
            </a:endParaRPr>
          </a:p>
          <a:p>
            <a:pPr algn="just">
              <a:spcAft>
                <a:spcPts val="600"/>
              </a:spcAft>
            </a:pPr>
            <a:r>
              <a:rPr lang="en-GB" sz="1700" dirty="0">
                <a:latin typeface="Times New Roman" panose="02020603050405020304" pitchFamily="18" charset="0"/>
                <a:cs typeface="Times New Roman" panose="02020603050405020304" pitchFamily="18" charset="0"/>
              </a:rPr>
              <a:t>-T</a:t>
            </a:r>
            <a:r>
              <a:rPr lang="en-GB" sz="1700" noProof="0" dirty="0">
                <a:latin typeface="Times New Roman" panose="02020603050405020304" pitchFamily="18" charset="0"/>
                <a:cs typeface="Times New Roman" panose="02020603050405020304" pitchFamily="18" charset="0"/>
              </a:rPr>
              <a:t>he apparent </a:t>
            </a:r>
            <a:r>
              <a:rPr lang="en-GB" sz="1700" noProof="0" dirty="0">
                <a:solidFill>
                  <a:srgbClr val="00B050"/>
                </a:solidFill>
                <a:latin typeface="Times New Roman" panose="02020603050405020304" pitchFamily="18" charset="0"/>
                <a:cs typeface="Times New Roman" panose="02020603050405020304" pitchFamily="18" charset="0"/>
              </a:rPr>
              <a:t>jump</a:t>
            </a:r>
            <a:r>
              <a:rPr lang="en-GB" sz="1700" noProof="0" dirty="0">
                <a:latin typeface="Times New Roman" panose="02020603050405020304" pitchFamily="18" charset="0"/>
                <a:cs typeface="Times New Roman" panose="02020603050405020304" pitchFamily="18" charset="0"/>
              </a:rPr>
              <a:t> in </a:t>
            </a:r>
            <a:r>
              <a:rPr lang="el-GR" sz="17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σ</a:t>
            </a:r>
            <a:r>
              <a:rPr lang="el-GR" sz="17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700" noProof="0" dirty="0">
                <a:latin typeface="Times New Roman" panose="02020603050405020304" pitchFamily="18" charset="0"/>
                <a:cs typeface="Times New Roman" panose="02020603050405020304" pitchFamily="18" charset="0"/>
              </a:rPr>
              <a:t>at the interface reflects the </a:t>
            </a:r>
            <a:r>
              <a:rPr lang="en-GB" sz="1700" noProof="0" dirty="0">
                <a:solidFill>
                  <a:srgbClr val="00B050"/>
                </a:solidFill>
                <a:latin typeface="Times New Roman" panose="02020603050405020304" pitchFamily="18" charset="0"/>
                <a:cs typeface="Times New Roman" panose="02020603050405020304" pitchFamily="18" charset="0"/>
              </a:rPr>
              <a:t>stress</a:t>
            </a:r>
            <a:r>
              <a:rPr lang="en-GB" sz="1700" noProof="0" dirty="0">
                <a:latin typeface="Times New Roman" panose="02020603050405020304" pitchFamily="18" charset="0"/>
                <a:cs typeface="Times New Roman" panose="02020603050405020304" pitchFamily="18" charset="0"/>
              </a:rPr>
              <a:t> concentration near this location.</a:t>
            </a:r>
          </a:p>
          <a:p>
            <a:pPr algn="just">
              <a:spcAft>
                <a:spcPts val="600"/>
              </a:spcAft>
            </a:pPr>
            <a:r>
              <a:rPr lang="en-GB" sz="1700" dirty="0">
                <a:latin typeface="Times New Roman" panose="02020603050405020304" pitchFamily="18" charset="0"/>
                <a:cs typeface="Times New Roman" panose="02020603050405020304" pitchFamily="18" charset="0"/>
              </a:rPr>
              <a:t>-The sudden stress reduction (inc. 117) is due to the </a:t>
            </a:r>
            <a:r>
              <a:rPr lang="en-US" sz="1700" dirty="0">
                <a:latin typeface="Times New Roman" panose="02020603050405020304" pitchFamily="18" charset="0"/>
                <a:cs typeface="Times New Roman" panose="02020603050405020304" pitchFamily="18" charset="0"/>
              </a:rPr>
              <a:t>bending moment originating from the different diameters of the mandrel and cladding (contact establishment).</a:t>
            </a:r>
            <a:endParaRPr lang="en-GB" sz="1700" dirty="0">
              <a:latin typeface="Times New Roman" panose="02020603050405020304" pitchFamily="18" charset="0"/>
              <a:cs typeface="Times New Roman" panose="02020603050405020304" pitchFamily="18" charset="0"/>
            </a:endParaRPr>
          </a:p>
        </p:txBody>
      </p:sp>
      <p:sp>
        <p:nvSpPr>
          <p:cNvPr id="38" name="CasellaDiTesto 37">
            <a:extLst>
              <a:ext uri="{FF2B5EF4-FFF2-40B4-BE49-F238E27FC236}">
                <a16:creationId xmlns:a16="http://schemas.microsoft.com/office/drawing/2014/main" id="{B8B22254-11FE-2CF6-85F2-9161624421F7}"/>
              </a:ext>
            </a:extLst>
          </p:cNvPr>
          <p:cNvSpPr txBox="1"/>
          <p:nvPr/>
        </p:nvSpPr>
        <p:spPr>
          <a:xfrm>
            <a:off x="914142" y="6498570"/>
            <a:ext cx="3824550" cy="338554"/>
          </a:xfrm>
          <a:prstGeom prst="rect">
            <a:avLst/>
          </a:prstGeom>
          <a:noFill/>
        </p:spPr>
        <p:txBody>
          <a:bodyPr wrap="square">
            <a:spAutoFit/>
          </a:bodyPr>
          <a:lstStyle/>
          <a:p>
            <a:pPr algn="ctr"/>
            <a:r>
              <a:rPr lang="en-US" sz="1600" dirty="0">
                <a:latin typeface="Times New Roman" panose="02020603050405020304" pitchFamily="18" charset="0"/>
                <a:cs typeface="Times New Roman" panose="02020603050405020304" pitchFamily="18" charset="0"/>
              </a:rPr>
              <a:t>4.22 s starts the reduction of stress</a:t>
            </a:r>
          </a:p>
        </p:txBody>
      </p:sp>
      <p:grpSp>
        <p:nvGrpSpPr>
          <p:cNvPr id="9" name="Group 8">
            <a:extLst>
              <a:ext uri="{FF2B5EF4-FFF2-40B4-BE49-F238E27FC236}">
                <a16:creationId xmlns:a16="http://schemas.microsoft.com/office/drawing/2014/main" id="{F596A986-8457-D98D-6EF3-0E6B38AF6F0E}"/>
              </a:ext>
            </a:extLst>
          </p:cNvPr>
          <p:cNvGrpSpPr/>
          <p:nvPr/>
        </p:nvGrpSpPr>
        <p:grpSpPr>
          <a:xfrm rot="21279659">
            <a:off x="5536780" y="2487366"/>
            <a:ext cx="2346368" cy="1976461"/>
            <a:chOff x="5109372" y="2864785"/>
            <a:chExt cx="3555758" cy="4138459"/>
          </a:xfrm>
        </p:grpSpPr>
        <p:pic>
          <p:nvPicPr>
            <p:cNvPr id="25" name="Picture 24" descr="A colorful striped object with black background&#10;&#10;AI-generated content may be incorrect.">
              <a:extLst>
                <a:ext uri="{FF2B5EF4-FFF2-40B4-BE49-F238E27FC236}">
                  <a16:creationId xmlns:a16="http://schemas.microsoft.com/office/drawing/2014/main" id="{F882B425-D7F2-3744-2794-329B26C106FA}"/>
                </a:ext>
              </a:extLst>
            </p:cNvPr>
            <p:cNvPicPr>
              <a:picLocks noChangeAspect="1"/>
            </p:cNvPicPr>
            <p:nvPr/>
          </p:nvPicPr>
          <p:blipFill>
            <a:blip r:embed="rId12"/>
            <a:srcRect l="3954" t="1066" r="21835"/>
            <a:stretch>
              <a:fillRect/>
            </a:stretch>
          </p:blipFill>
          <p:spPr>
            <a:xfrm rot="2389695">
              <a:off x="5109372" y="2864785"/>
              <a:ext cx="2323788" cy="4138459"/>
            </a:xfrm>
            <a:prstGeom prst="rect">
              <a:avLst/>
            </a:prstGeom>
          </p:spPr>
        </p:pic>
        <p:cxnSp>
          <p:nvCxnSpPr>
            <p:cNvPr id="3" name="Straight Arrow Connector 2">
              <a:extLst>
                <a:ext uri="{FF2B5EF4-FFF2-40B4-BE49-F238E27FC236}">
                  <a16:creationId xmlns:a16="http://schemas.microsoft.com/office/drawing/2014/main" id="{1F88546B-1A23-D436-9A65-F6BC212F71F3}"/>
                </a:ext>
              </a:extLst>
            </p:cNvPr>
            <p:cNvCxnSpPr>
              <a:cxnSpLocks/>
            </p:cNvCxnSpPr>
            <p:nvPr/>
          </p:nvCxnSpPr>
          <p:spPr>
            <a:xfrm rot="320341">
              <a:off x="6262274" y="3893794"/>
              <a:ext cx="545579" cy="7269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3AD96DAB-836C-50CD-6B22-AF18967430A2}"/>
                </a:ext>
              </a:extLst>
            </p:cNvPr>
            <p:cNvCxnSpPr>
              <a:cxnSpLocks/>
            </p:cNvCxnSpPr>
            <p:nvPr/>
          </p:nvCxnSpPr>
          <p:spPr>
            <a:xfrm rot="320341" flipH="1">
              <a:off x="7117849" y="4531528"/>
              <a:ext cx="1547281" cy="6103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41" name="Connettore 2 40">
            <a:extLst>
              <a:ext uri="{FF2B5EF4-FFF2-40B4-BE49-F238E27FC236}">
                <a16:creationId xmlns:a16="http://schemas.microsoft.com/office/drawing/2014/main" id="{003D3A8B-087F-2669-27D2-BC5C2134F5D0}"/>
              </a:ext>
            </a:extLst>
          </p:cNvPr>
          <p:cNvCxnSpPr>
            <a:cxnSpLocks/>
          </p:cNvCxnSpPr>
          <p:nvPr/>
        </p:nvCxnSpPr>
        <p:spPr>
          <a:xfrm>
            <a:off x="9842573" y="5500048"/>
            <a:ext cx="434191" cy="2251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667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6"/>
                                        </p:tgtEl>
                                      </p:cBhvr>
                                    </p:animEffect>
                                    <p:anim calcmode="lin" valueType="num">
                                      <p:cBhvr>
                                        <p:cTn id="7" dur="1000"/>
                                        <p:tgtEl>
                                          <p:spTgt spid="26"/>
                                        </p:tgtEl>
                                        <p:attrNameLst>
                                          <p:attrName>ppt_x</p:attrName>
                                        </p:attrNameLst>
                                      </p:cBhvr>
                                      <p:tavLst>
                                        <p:tav tm="0">
                                          <p:val>
                                            <p:strVal val="ppt_x"/>
                                          </p:val>
                                        </p:tav>
                                        <p:tav tm="100000">
                                          <p:val>
                                            <p:strVal val="ppt_x"/>
                                          </p:val>
                                        </p:tav>
                                      </p:tavLst>
                                    </p:anim>
                                    <p:anim calcmode="lin" valueType="num">
                                      <p:cBhvr>
                                        <p:cTn id="8" dur="1000"/>
                                        <p:tgtEl>
                                          <p:spTgt spid="26"/>
                                        </p:tgtEl>
                                        <p:attrNameLst>
                                          <p:attrName>ppt_y</p:attrName>
                                        </p:attrNameLst>
                                      </p:cBhvr>
                                      <p:tavLst>
                                        <p:tav tm="0">
                                          <p:val>
                                            <p:strVal val="ppt_y"/>
                                          </p:val>
                                        </p:tav>
                                        <p:tav tm="100000">
                                          <p:val>
                                            <p:strVal val="ppt_y+.1"/>
                                          </p:val>
                                        </p:tav>
                                      </p:tavLst>
                                    </p:anim>
                                    <p:set>
                                      <p:cBhvr>
                                        <p:cTn id="9" dur="1" fill="hold">
                                          <p:stCondLst>
                                            <p:cond delay="999"/>
                                          </p:stCondLst>
                                        </p:cTn>
                                        <p:tgtEl>
                                          <p:spTgt spid="26"/>
                                        </p:tgtEl>
                                        <p:attrNameLst>
                                          <p:attrName>style.visibility</p:attrName>
                                        </p:attrNameLst>
                                      </p:cBhvr>
                                      <p:to>
                                        <p:strVal val="hidden"/>
                                      </p:to>
                                    </p:set>
                                    <p:cmd type="call" cmd="stop">
                                      <p:cBhvr>
                                        <p:cTn id="10" dur="1">
                                          <p:stCondLst>
                                            <p:cond delay="999"/>
                                          </p:stCondLst>
                                        </p:cTn>
                                        <p:tgtEl>
                                          <p:spTgt spid="26"/>
                                        </p:tgtEl>
                                      </p:cBhvr>
                                    </p:cmd>
                                  </p:childTnLst>
                                </p:cTn>
                              </p:par>
                              <p:par>
                                <p:cTn id="11" presetID="42" presetClass="exit" presetSubtype="0" fill="hold" grpId="0" nodeType="withEffect">
                                  <p:stCondLst>
                                    <p:cond delay="0"/>
                                  </p:stCondLst>
                                  <p:childTnLst>
                                    <p:animEffect transition="out" filter="fade">
                                      <p:cBhvr>
                                        <p:cTn id="12" dur="1000"/>
                                        <p:tgtEl>
                                          <p:spTgt spid="38"/>
                                        </p:tgtEl>
                                      </p:cBhvr>
                                    </p:animEffect>
                                    <p:anim calcmode="lin" valueType="num">
                                      <p:cBhvr>
                                        <p:cTn id="13" dur="1000"/>
                                        <p:tgtEl>
                                          <p:spTgt spid="38"/>
                                        </p:tgtEl>
                                        <p:attrNameLst>
                                          <p:attrName>ppt_x</p:attrName>
                                        </p:attrNameLst>
                                      </p:cBhvr>
                                      <p:tavLst>
                                        <p:tav tm="0">
                                          <p:val>
                                            <p:strVal val="ppt_x"/>
                                          </p:val>
                                        </p:tav>
                                        <p:tav tm="100000">
                                          <p:val>
                                            <p:strVal val="ppt_x"/>
                                          </p:val>
                                        </p:tav>
                                      </p:tavLst>
                                    </p:anim>
                                    <p:anim calcmode="lin" valueType="num">
                                      <p:cBhvr>
                                        <p:cTn id="14" dur="1000"/>
                                        <p:tgtEl>
                                          <p:spTgt spid="38"/>
                                        </p:tgtEl>
                                        <p:attrNameLst>
                                          <p:attrName>ppt_y</p:attrName>
                                        </p:attrNameLst>
                                      </p:cBhvr>
                                      <p:tavLst>
                                        <p:tav tm="0">
                                          <p:val>
                                            <p:strVal val="ppt_y"/>
                                          </p:val>
                                        </p:tav>
                                        <p:tav tm="100000">
                                          <p:val>
                                            <p:strVal val="ppt_y+.1"/>
                                          </p:val>
                                        </p:tav>
                                      </p:tavLst>
                                    </p:anim>
                                    <p:set>
                                      <p:cBhvr>
                                        <p:cTn id="15" dur="1" fill="hold">
                                          <p:stCondLst>
                                            <p:cond delay="999"/>
                                          </p:stCondLst>
                                        </p:cTn>
                                        <p:tgtEl>
                                          <p:spTgt spid="3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26"/>
                </p:tgtEl>
              </p:cMediaNode>
            </p:video>
          </p:childTnLst>
        </p:cTn>
      </p:par>
    </p:tnLst>
    <p:bldLst>
      <p:bldP spid="32"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626C-0E8F-40E6-2772-5AC80D0FD96F}"/>
            </a:ext>
          </a:extLst>
        </p:cNvPr>
        <p:cNvGrpSpPr/>
        <p:nvPr/>
      </p:nvGrpSpPr>
      <p:grpSpPr>
        <a:xfrm>
          <a:off x="0" y="0"/>
          <a:ext cx="0" cy="0"/>
          <a:chOff x="0" y="0"/>
          <a:chExt cx="0" cy="0"/>
        </a:xfrm>
      </p:grpSpPr>
      <p:pic>
        <p:nvPicPr>
          <p:cNvPr id="11" name="Picture 3">
            <a:extLst>
              <a:ext uri="{FF2B5EF4-FFF2-40B4-BE49-F238E27FC236}">
                <a16:creationId xmlns:a16="http://schemas.microsoft.com/office/drawing/2014/main" id="{DC338C52-4031-AFBF-E1B6-AB06751CE131}"/>
              </a:ext>
            </a:extLst>
          </p:cNvPr>
          <p:cNvPicPr>
            <a:picLocks noChangeAspect="1"/>
          </p:cNvPicPr>
          <p:nvPr/>
        </p:nvPicPr>
        <p:blipFill>
          <a:blip r:embed="rId5"/>
          <a:srcRect t="9931" r="3027"/>
          <a:stretch>
            <a:fillRect/>
          </a:stretch>
        </p:blipFill>
        <p:spPr>
          <a:xfrm>
            <a:off x="5392893" y="1792357"/>
            <a:ext cx="4730100" cy="3474720"/>
          </a:xfrm>
          <a:prstGeom prst="rect">
            <a:avLst/>
          </a:prstGeom>
        </p:spPr>
      </p:pic>
      <p:pic>
        <p:nvPicPr>
          <p:cNvPr id="12" name="20251025_004140937">
            <a:hlinkClick r:id="" action="ppaction://media"/>
            <a:extLst>
              <a:ext uri="{FF2B5EF4-FFF2-40B4-BE49-F238E27FC236}">
                <a16:creationId xmlns:a16="http://schemas.microsoft.com/office/drawing/2014/main" id="{CF0EE109-BFFE-E361-987E-97655F9683B2}"/>
              </a:ext>
            </a:extLst>
          </p:cNvPr>
          <p:cNvPicPr>
            <a:picLocks/>
          </p:cNvPicPr>
          <p:nvPr>
            <a:videoFile r:link="rId1"/>
            <p:extLst>
              <p:ext uri="{DAA4B4D4-6D71-4841-9C94-3DE7FCFB9230}">
                <p14:media xmlns:p14="http://schemas.microsoft.com/office/powerpoint/2010/main" r:embed="rId2">
                  <p14:trim end="423"/>
                </p14:media>
              </p:ext>
            </p:extLst>
          </p:nvPr>
        </p:nvPicPr>
        <p:blipFill>
          <a:blip r:embed="rId6"/>
          <a:stretch>
            <a:fillRect/>
          </a:stretch>
        </p:blipFill>
        <p:spPr>
          <a:xfrm>
            <a:off x="215147" y="1974869"/>
            <a:ext cx="4828128" cy="4438547"/>
          </a:xfrm>
          <a:prstGeom prst="rect">
            <a:avLst/>
          </a:prstGeom>
        </p:spPr>
      </p:pic>
      <p:sp>
        <p:nvSpPr>
          <p:cNvPr id="14" name="CasellaDiTesto 13">
            <a:extLst>
              <a:ext uri="{FF2B5EF4-FFF2-40B4-BE49-F238E27FC236}">
                <a16:creationId xmlns:a16="http://schemas.microsoft.com/office/drawing/2014/main" id="{C24EE8DF-FEA9-CB26-D11B-324D7EE98AC4}"/>
              </a:ext>
            </a:extLst>
          </p:cNvPr>
          <p:cNvSpPr txBox="1"/>
          <p:nvPr/>
        </p:nvSpPr>
        <p:spPr>
          <a:xfrm>
            <a:off x="5517479" y="5447215"/>
            <a:ext cx="6127844" cy="1261884"/>
          </a:xfrm>
          <a:prstGeom prst="rect">
            <a:avLst/>
          </a:prstGeom>
          <a:noFill/>
        </p:spPr>
        <p:txBody>
          <a:bodyPr wrap="square">
            <a:spAutoFit/>
          </a:bodyPr>
          <a:lstStyle/>
          <a:p>
            <a:pPr algn="just"/>
            <a:r>
              <a:rPr lang="en-US" sz="1900" dirty="0">
                <a:latin typeface="Times New Roman" panose="02020603050405020304" pitchFamily="18" charset="0"/>
                <a:ea typeface="Times New Roman" panose="02020603050405020304" pitchFamily="18" charset="0"/>
                <a:cs typeface="Times New Roman" panose="02020603050405020304" pitchFamily="18" charset="0"/>
              </a:rPr>
              <a:t>For an elastic strain of 2%, all FE models indicate Cr failure based on the bulk properties before reaching the 5% maximum strain (test parameter), with </a:t>
            </a:r>
            <a:r>
              <a:rPr lang="en-US" sz="190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ECRI-51B2-M2</a:t>
            </a:r>
            <a:r>
              <a:rPr lang="en-US" sz="1900" dirty="0">
                <a:latin typeface="Times New Roman" panose="02020603050405020304" pitchFamily="18" charset="0"/>
                <a:ea typeface="Times New Roman" panose="02020603050405020304" pitchFamily="18" charset="0"/>
                <a:cs typeface="Times New Roman" panose="02020603050405020304" pitchFamily="18" charset="0"/>
              </a:rPr>
              <a:t> reaching failure at a higher rate [1].</a:t>
            </a:r>
            <a:endParaRPr lang="en-GB" sz="1900" noProof="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CasellaDiTesto 16">
            <a:extLst>
              <a:ext uri="{FF2B5EF4-FFF2-40B4-BE49-F238E27FC236}">
                <a16:creationId xmlns:a16="http://schemas.microsoft.com/office/drawing/2014/main" id="{452DA2A4-022C-011C-584A-84D128062F90}"/>
              </a:ext>
            </a:extLst>
          </p:cNvPr>
          <p:cNvSpPr txBox="1"/>
          <p:nvPr/>
        </p:nvSpPr>
        <p:spPr>
          <a:xfrm>
            <a:off x="464024" y="1212110"/>
            <a:ext cx="11593773" cy="400110"/>
          </a:xfrm>
          <a:prstGeom prst="rect">
            <a:avLst/>
          </a:prstGeom>
          <a:noFill/>
        </p:spPr>
        <p:txBody>
          <a:bodyPr wrap="square">
            <a:spAutoFit/>
          </a:bodyPr>
          <a:lstStyle/>
          <a:p>
            <a:pPr algn="just"/>
            <a:r>
              <a:rPr lang="en-GB" sz="2000" noProof="0" dirty="0">
                <a:latin typeface="Times New Roman" panose="02020603050405020304" pitchFamily="18" charset="0"/>
                <a:ea typeface="Times New Roman" panose="02020603050405020304" pitchFamily="18" charset="0"/>
                <a:cs typeface="Times New Roman" panose="02020603050405020304" pitchFamily="18" charset="0"/>
              </a:rPr>
              <a:t>The through-thickness strain analysis verifies the </a:t>
            </a:r>
            <a:r>
              <a:rPr lang="en-GB" sz="2000" dirty="0">
                <a:solidFill>
                  <a:srgbClr val="00B050"/>
                </a:solidFill>
                <a:latin typeface="Times New Roman" panose="02020603050405020304" pitchFamily="18" charset="0"/>
                <a:cs typeface="Times New Roman" panose="02020603050405020304" pitchFamily="18" charset="0"/>
              </a:rPr>
              <a:t>localized plastic strain</a:t>
            </a:r>
            <a:r>
              <a:rPr lang="en-GB" sz="2000" dirty="0">
                <a:latin typeface="Times New Roman" panose="02020603050405020304" pitchFamily="18" charset="0"/>
                <a:cs typeface="Times New Roman" panose="02020603050405020304" pitchFamily="18" charset="0"/>
              </a:rPr>
              <a:t> at the interface of the coating-substrate.</a:t>
            </a:r>
          </a:p>
        </p:txBody>
      </p:sp>
      <p:sp>
        <p:nvSpPr>
          <p:cNvPr id="21" name="CasellaDiTesto 20">
            <a:extLst>
              <a:ext uri="{FF2B5EF4-FFF2-40B4-BE49-F238E27FC236}">
                <a16:creationId xmlns:a16="http://schemas.microsoft.com/office/drawing/2014/main" id="{1822807A-A77A-22F2-3231-7D5CE2894DB4}"/>
              </a:ext>
            </a:extLst>
          </p:cNvPr>
          <p:cNvSpPr txBox="1"/>
          <p:nvPr/>
        </p:nvSpPr>
        <p:spPr>
          <a:xfrm>
            <a:off x="10122993" y="3121223"/>
            <a:ext cx="1934804" cy="523220"/>
          </a:xfrm>
          <a:prstGeom prst="rect">
            <a:avLst/>
          </a:prstGeom>
          <a:noFill/>
        </p:spPr>
        <p:txBody>
          <a:bodyPr wrap="square">
            <a:spAutoFit/>
          </a:bodyPr>
          <a:lstStyle/>
          <a:p>
            <a:pPr algn="ctr"/>
            <a:r>
              <a:rPr lang="en-GB" sz="1400" i="1" noProof="0" dirty="0">
                <a:effectLst/>
                <a:latin typeface="Times New Roman" panose="02020603050405020304" pitchFamily="18" charset="0"/>
                <a:cs typeface="Times New Roman" panose="02020603050405020304" pitchFamily="18" charset="0"/>
              </a:rPr>
              <a:t>Comparison of models [1]</a:t>
            </a:r>
            <a:endParaRPr lang="it-IT" sz="1400" dirty="0"/>
          </a:p>
        </p:txBody>
      </p:sp>
      <p:sp>
        <p:nvSpPr>
          <p:cNvPr id="23" name="TextBox 24">
            <a:extLst>
              <a:ext uri="{FF2B5EF4-FFF2-40B4-BE49-F238E27FC236}">
                <a16:creationId xmlns:a16="http://schemas.microsoft.com/office/drawing/2014/main" id="{7653EBFF-1684-EE93-4B64-D347F7E1AA92}"/>
              </a:ext>
            </a:extLst>
          </p:cNvPr>
          <p:cNvSpPr txBox="1"/>
          <p:nvPr/>
        </p:nvSpPr>
        <p:spPr>
          <a:xfrm>
            <a:off x="2479343" y="190153"/>
            <a:ext cx="723331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THROUGH-THICKNESS ANALYSIS</a:t>
            </a:r>
            <a:r>
              <a:rPr lang="en-GB" sz="2800" b="1" noProof="0" dirty="0">
                <a:latin typeface="Times New Roman" panose="02020603050405020304" pitchFamily="18" charset="0"/>
                <a:cs typeface="Times New Roman" panose="02020603050405020304" pitchFamily="18" charset="0"/>
              </a:rPr>
              <a:t> (2/2) </a:t>
            </a:r>
          </a:p>
        </p:txBody>
      </p:sp>
      <p:pic>
        <p:nvPicPr>
          <p:cNvPr id="27" name="Picture 12" descr="A blue circle with a face and text&#10;&#10;AI-generated content may be incorrect.">
            <a:extLst>
              <a:ext uri="{FF2B5EF4-FFF2-40B4-BE49-F238E27FC236}">
                <a16:creationId xmlns:a16="http://schemas.microsoft.com/office/drawing/2014/main" id="{0554AA5B-DC05-D7A5-AEC5-D0A835D48C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28" name="Picture 15" descr="A blue and green logo&#10;&#10;AI-generated content may be incorrect.">
            <a:extLst>
              <a:ext uri="{FF2B5EF4-FFF2-40B4-BE49-F238E27FC236}">
                <a16:creationId xmlns:a16="http://schemas.microsoft.com/office/drawing/2014/main" id="{F7D3E9B1-76E0-DA3A-0643-B58404F365E8}"/>
              </a:ext>
            </a:extLst>
          </p:cNvPr>
          <p:cNvPicPr>
            <a:picLocks noChangeAspect="1"/>
          </p:cNvPicPr>
          <p:nvPr/>
        </p:nvPicPr>
        <p:blipFill>
          <a:blip r:embed="rId8"/>
          <a:srcRect t="13258" b="15904"/>
          <a:stretch>
            <a:fillRect/>
          </a:stretch>
        </p:blipFill>
        <p:spPr>
          <a:xfrm>
            <a:off x="10392000" y="32747"/>
            <a:ext cx="1800000" cy="662025"/>
          </a:xfrm>
          <a:prstGeom prst="rect">
            <a:avLst/>
          </a:prstGeom>
        </p:spPr>
      </p:pic>
    </p:spTree>
    <p:extLst>
      <p:ext uri="{BB962C8B-B14F-4D97-AF65-F5344CB8AC3E}">
        <p14:creationId xmlns:p14="http://schemas.microsoft.com/office/powerpoint/2010/main" val="1475728760"/>
      </p:ext>
    </p:extLst>
  </p:cSld>
  <p:clrMapOvr>
    <a:masterClrMapping/>
  </p:clrMapOvr>
  <p:timing>
    <p:tnLst>
      <p:par>
        <p:cTn id="1" dur="indefinite" restart="never" nodeType="tmRoot">
          <p:childTnLst>
            <p:video>
              <p:cMediaNode vol="80000" mute="1">
                <p:cTn id="2" fill="hold" display="0">
                  <p:stCondLst>
                    <p:cond delay="indefinite"/>
                  </p:stCondLst>
                </p:cTn>
                <p:tgtEl>
                  <p:spTgt spid="1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2FD7B-5552-6E1A-7E65-111668783CB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57C43AD6-9B66-1A55-6DAF-2FC7DF157D64}"/>
              </a:ext>
            </a:extLst>
          </p:cNvPr>
          <p:cNvSpPr txBox="1"/>
          <p:nvPr/>
        </p:nvSpPr>
        <p:spPr>
          <a:xfrm>
            <a:off x="928049" y="1311313"/>
            <a:ext cx="9962866" cy="1323439"/>
          </a:xfrm>
          <a:prstGeom prst="rect">
            <a:avLst/>
          </a:prstGeom>
          <a:noFill/>
        </p:spPr>
        <p:txBody>
          <a:bodyPr wrap="square" rtlCol="0">
            <a:spAutoFit/>
          </a:bodyPr>
          <a:lstStyle/>
          <a:p>
            <a:pPr algn="just"/>
            <a:r>
              <a:rPr lang="en-GB" sz="2000" noProof="0" dirty="0">
                <a:latin typeface="Times New Roman" panose="02020603050405020304" pitchFamily="18" charset="0"/>
                <a:ea typeface="Times New Roman" panose="02020603050405020304" pitchFamily="18" charset="0"/>
              </a:rPr>
              <a:t>The code coupling approach</a:t>
            </a:r>
            <a:r>
              <a:rPr lang="en-GB" sz="2000" dirty="0">
                <a:latin typeface="Times New Roman" panose="02020603050405020304" pitchFamily="18" charset="0"/>
                <a:ea typeface="Times New Roman" panose="02020603050405020304" pitchFamily="18" charset="0"/>
              </a:rPr>
              <a:t> with aim of </a:t>
            </a:r>
            <a:r>
              <a:rPr lang="en-GB" sz="2000" dirty="0">
                <a:solidFill>
                  <a:srgbClr val="00B050"/>
                </a:solidFill>
                <a:latin typeface="Times New Roman" panose="02020603050405020304" pitchFamily="18" charset="0"/>
                <a:ea typeface="Times New Roman" panose="02020603050405020304" pitchFamily="18" charset="0"/>
              </a:rPr>
              <a:t> prediction of coating failure,</a:t>
            </a:r>
            <a:r>
              <a:rPr lang="en-GB" sz="2000" noProof="0" dirty="0">
                <a:latin typeface="Times New Roman" panose="02020603050405020304" pitchFamily="18" charset="0"/>
                <a:ea typeface="Times New Roman" panose="02020603050405020304" pitchFamily="18" charset="0"/>
              </a:rPr>
              <a:t> was based on the premise that cladding deformation observed in the mandrel test can be replicated using an equivalent gas, as the contact pressure during NO-PCMI can be approximated by an increase of the </a:t>
            </a:r>
            <a:r>
              <a:rPr lang="en-GB" sz="2000" dirty="0">
                <a:latin typeface="Times New Roman" panose="02020603050405020304" pitchFamily="18" charset="0"/>
                <a:ea typeface="Times New Roman" panose="02020603050405020304" pitchFamily="18" charset="0"/>
              </a:rPr>
              <a:t>rod  </a:t>
            </a:r>
            <a:r>
              <a:rPr lang="en-GB" sz="2000" noProof="0" dirty="0">
                <a:latin typeface="Times New Roman" panose="02020603050405020304" pitchFamily="18" charset="0"/>
                <a:ea typeface="Times New Roman" panose="02020603050405020304" pitchFamily="18" charset="0"/>
              </a:rPr>
              <a:t>internal pressure [2]. </a:t>
            </a:r>
          </a:p>
        </p:txBody>
      </p:sp>
      <p:sp>
        <p:nvSpPr>
          <p:cNvPr id="29" name="TextBox 28">
            <a:extLst>
              <a:ext uri="{FF2B5EF4-FFF2-40B4-BE49-F238E27FC236}">
                <a16:creationId xmlns:a16="http://schemas.microsoft.com/office/drawing/2014/main" id="{13B40E7B-4642-C947-9FAE-132BE6CD24FF}"/>
              </a:ext>
            </a:extLst>
          </p:cNvPr>
          <p:cNvSpPr txBox="1"/>
          <p:nvPr/>
        </p:nvSpPr>
        <p:spPr>
          <a:xfrm>
            <a:off x="5810215" y="3020835"/>
            <a:ext cx="1557192" cy="523220"/>
          </a:xfrm>
          <a:prstGeom prst="rect">
            <a:avLst/>
          </a:prstGeom>
          <a:noFill/>
        </p:spPr>
        <p:txBody>
          <a:bodyPr wrap="square">
            <a:spAutoFit/>
          </a:bodyPr>
          <a:lstStyle/>
          <a:p>
            <a:pPr algn="ctr"/>
            <a:r>
              <a:rPr lang="en-GB" sz="1400" dirty="0">
                <a:latin typeface="Times New Roman" panose="02020603050405020304" pitchFamily="18" charset="0"/>
                <a:cs typeface="Times New Roman" panose="02020603050405020304" pitchFamily="18" charset="0"/>
              </a:rPr>
              <a:t>Methodology to extract pressure</a:t>
            </a:r>
            <a:endParaRPr lang="en-GB" sz="1400" noProof="0" dirty="0">
              <a:latin typeface="Times New Roman" panose="02020603050405020304" pitchFamily="18" charset="0"/>
              <a:cs typeface="Times New Roman" panose="02020603050405020304" pitchFamily="18" charset="0"/>
            </a:endParaRPr>
          </a:p>
        </p:txBody>
      </p:sp>
      <p:sp>
        <p:nvSpPr>
          <p:cNvPr id="4" name="TextBox 24">
            <a:extLst>
              <a:ext uri="{FF2B5EF4-FFF2-40B4-BE49-F238E27FC236}">
                <a16:creationId xmlns:a16="http://schemas.microsoft.com/office/drawing/2014/main" id="{DAA63814-F733-0B44-660F-5C1E4CC536A7}"/>
              </a:ext>
            </a:extLst>
          </p:cNvPr>
          <p:cNvSpPr txBox="1"/>
          <p:nvPr/>
        </p:nvSpPr>
        <p:spPr>
          <a:xfrm>
            <a:off x="1603612" y="190153"/>
            <a:ext cx="921906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CODE COUPLING </a:t>
            </a:r>
            <a:r>
              <a:rPr lang="en-GB" sz="2800" b="1" dirty="0">
                <a:latin typeface="Times New Roman" panose="02020603050405020304" pitchFamily="18" charset="0"/>
                <a:ea typeface="Times New Roman" panose="02020603050405020304" pitchFamily="18" charset="0"/>
              </a:rPr>
              <a:t>STRATEGY &amp; ANALYSIS </a:t>
            </a:r>
            <a:r>
              <a:rPr lang="en-GB" sz="2800" b="1" noProof="0" dirty="0">
                <a:latin typeface="Times New Roman" panose="02020603050405020304" pitchFamily="18" charset="0"/>
                <a:cs typeface="Times New Roman" panose="02020603050405020304" pitchFamily="18" charset="0"/>
              </a:rPr>
              <a:t>(1/3) </a:t>
            </a:r>
          </a:p>
        </p:txBody>
      </p:sp>
      <p:pic>
        <p:nvPicPr>
          <p:cNvPr id="6" name="Picture 12" descr="A blue circle with a face and text&#10;&#10;AI-generated content may be incorrect.">
            <a:extLst>
              <a:ext uri="{FF2B5EF4-FFF2-40B4-BE49-F238E27FC236}">
                <a16:creationId xmlns:a16="http://schemas.microsoft.com/office/drawing/2014/main" id="{A2135A7E-71AC-009D-ECEB-E5FAABAF3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9" name="Picture 15" descr="A blue and green logo&#10;&#10;AI-generated content may be incorrect.">
            <a:extLst>
              <a:ext uri="{FF2B5EF4-FFF2-40B4-BE49-F238E27FC236}">
                <a16:creationId xmlns:a16="http://schemas.microsoft.com/office/drawing/2014/main" id="{7BCF7B1D-A816-7366-B976-F3FAE4DEEB3E}"/>
              </a:ext>
            </a:extLst>
          </p:cNvPr>
          <p:cNvPicPr>
            <a:picLocks noChangeAspect="1"/>
          </p:cNvPicPr>
          <p:nvPr/>
        </p:nvPicPr>
        <p:blipFill>
          <a:blip r:embed="rId4"/>
          <a:srcRect t="13258" b="15904"/>
          <a:stretch>
            <a:fillRect/>
          </a:stretch>
        </p:blipFill>
        <p:spPr>
          <a:xfrm>
            <a:off x="10392000" y="32747"/>
            <a:ext cx="1800000" cy="662025"/>
          </a:xfrm>
          <a:prstGeom prst="rect">
            <a:avLst/>
          </a:prstGeom>
        </p:spPr>
      </p:pic>
      <p:grpSp>
        <p:nvGrpSpPr>
          <p:cNvPr id="56" name="Group 55"/>
          <p:cNvGrpSpPr/>
          <p:nvPr/>
        </p:nvGrpSpPr>
        <p:grpSpPr>
          <a:xfrm>
            <a:off x="5274676" y="2847327"/>
            <a:ext cx="6537278" cy="3593351"/>
            <a:chOff x="1186791" y="814894"/>
            <a:chExt cx="11153900" cy="6333303"/>
          </a:xfrm>
        </p:grpSpPr>
        <p:pic>
          <p:nvPicPr>
            <p:cNvPr id="10"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6791" y="1162078"/>
              <a:ext cx="1419423" cy="5125165"/>
            </a:xfrm>
            <a:prstGeom prst="rect">
              <a:avLst/>
            </a:prstGeom>
          </p:spPr>
        </p:pic>
        <p:grpSp>
          <p:nvGrpSpPr>
            <p:cNvPr id="55" name="Group 54"/>
            <p:cNvGrpSpPr/>
            <p:nvPr/>
          </p:nvGrpSpPr>
          <p:grpSpPr>
            <a:xfrm>
              <a:off x="2113360" y="814894"/>
              <a:ext cx="10227331" cy="6333303"/>
              <a:chOff x="2113360" y="814894"/>
              <a:chExt cx="10227331" cy="6333303"/>
            </a:xfrm>
          </p:grpSpPr>
          <p:cxnSp>
            <p:nvCxnSpPr>
              <p:cNvPr id="16" name="Straight Arrow Connector 15"/>
              <p:cNvCxnSpPr>
                <a:cxnSpLocks/>
              </p:cNvCxnSpPr>
              <p:nvPr/>
            </p:nvCxnSpPr>
            <p:spPr>
              <a:xfrm>
                <a:off x="2142446" y="3642359"/>
                <a:ext cx="3417297" cy="1930173"/>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cxnSp>
            <p:nvCxnSpPr>
              <p:cNvPr id="17" name="Straight Arrow Connector 16"/>
              <p:cNvCxnSpPr>
                <a:cxnSpLocks/>
              </p:cNvCxnSpPr>
              <p:nvPr/>
            </p:nvCxnSpPr>
            <p:spPr>
              <a:xfrm>
                <a:off x="2113360" y="3147398"/>
                <a:ext cx="3446383" cy="2164759"/>
              </a:xfrm>
              <a:prstGeom prst="straightConnector1">
                <a:avLst/>
              </a:prstGeom>
              <a:ln>
                <a:solidFill>
                  <a:srgbClr val="00B0F0"/>
                </a:solidFill>
                <a:tailEnd type="triangle"/>
              </a:ln>
            </p:spPr>
            <p:style>
              <a:lnRef idx="2">
                <a:schemeClr val="accent6"/>
              </a:lnRef>
              <a:fillRef idx="0">
                <a:schemeClr val="accent6"/>
              </a:fillRef>
              <a:effectRef idx="1">
                <a:schemeClr val="accent6"/>
              </a:effectRef>
              <a:fontRef idx="minor">
                <a:schemeClr val="tx1"/>
              </a:fontRef>
            </p:style>
          </p:cxnSp>
          <p:grpSp>
            <p:nvGrpSpPr>
              <p:cNvPr id="22" name="Group 21">
                <a:extLst>
                  <a:ext uri="{FF2B5EF4-FFF2-40B4-BE49-F238E27FC236}">
                    <a16:creationId xmlns:a16="http://schemas.microsoft.com/office/drawing/2014/main" id="{B70C503B-7B82-0CFA-47AD-A536791530EF}"/>
                  </a:ext>
                </a:extLst>
              </p:cNvPr>
              <p:cNvGrpSpPr/>
              <p:nvPr/>
            </p:nvGrpSpPr>
            <p:grpSpPr>
              <a:xfrm>
                <a:off x="4945098" y="4452342"/>
                <a:ext cx="3163762" cy="2695855"/>
                <a:chOff x="4890406" y="2961390"/>
                <a:chExt cx="3741219" cy="4029109"/>
              </a:xfrm>
            </p:grpSpPr>
            <p:cxnSp>
              <p:nvCxnSpPr>
                <p:cNvPr id="24" name="Straight Connector 23">
                  <a:extLst>
                    <a:ext uri="{FF2B5EF4-FFF2-40B4-BE49-F238E27FC236}">
                      <a16:creationId xmlns:a16="http://schemas.microsoft.com/office/drawing/2014/main" id="{C3D8BFFB-DB6D-0764-77EA-5B17DB72BA2F}"/>
                    </a:ext>
                  </a:extLst>
                </p:cNvPr>
                <p:cNvCxnSpPr/>
                <p:nvPr/>
              </p:nvCxnSpPr>
              <p:spPr>
                <a:xfrm flipH="1">
                  <a:off x="4890407" y="3714229"/>
                  <a:ext cx="86201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B9B8AAF-8FA9-3C32-E623-C21FAED4E380}"/>
                    </a:ext>
                  </a:extLst>
                </p:cNvPr>
                <p:cNvCxnSpPr/>
                <p:nvPr/>
              </p:nvCxnSpPr>
              <p:spPr>
                <a:xfrm flipH="1">
                  <a:off x="4890406" y="4692417"/>
                  <a:ext cx="862012" cy="0"/>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Picture 22" descr="A close-up of a pair of blue objects&#10;&#10;AI-generated content may be incorrect.">
                  <a:extLst>
                    <a:ext uri="{FF2B5EF4-FFF2-40B4-BE49-F238E27FC236}">
                      <a16:creationId xmlns:a16="http://schemas.microsoft.com/office/drawing/2014/main" id="{A5AAFC47-BE12-0EC0-60D6-2E7DF3453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7547" y="2961390"/>
                  <a:ext cx="3484078" cy="4029109"/>
                </a:xfrm>
                <a:prstGeom prst="rect">
                  <a:avLst/>
                </a:prstGeom>
              </p:spPr>
            </p:pic>
          </p:grpSp>
          <p:cxnSp>
            <p:nvCxnSpPr>
              <p:cNvPr id="35" name="Straight Arrow Connector 34"/>
              <p:cNvCxnSpPr>
                <a:cxnSpLocks/>
              </p:cNvCxnSpPr>
              <p:nvPr/>
            </p:nvCxnSpPr>
            <p:spPr>
              <a:xfrm flipH="1">
                <a:off x="2134839" y="1435406"/>
                <a:ext cx="4529952" cy="136692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p:cNvCxnSpPr>
              <p:nvPr/>
            </p:nvCxnSpPr>
            <p:spPr>
              <a:xfrm>
                <a:off x="2125942" y="2763762"/>
                <a:ext cx="3433801" cy="2333181"/>
              </a:xfrm>
              <a:prstGeom prst="straightConnector1">
                <a:avLst/>
              </a:prstGeom>
              <a:ln>
                <a:solidFill>
                  <a:srgbClr val="FF0000"/>
                </a:solidFill>
                <a:tailEnd type="triangle"/>
              </a:ln>
            </p:spPr>
            <p:style>
              <a:lnRef idx="2">
                <a:schemeClr val="accent5"/>
              </a:lnRef>
              <a:fillRef idx="0">
                <a:schemeClr val="accent5"/>
              </a:fillRef>
              <a:effectRef idx="1">
                <a:schemeClr val="accent5"/>
              </a:effectRef>
              <a:fontRef idx="minor">
                <a:schemeClr val="tx1"/>
              </a:fontRef>
            </p:style>
          </p:cxnSp>
          <p:cxnSp>
            <p:nvCxnSpPr>
              <p:cNvPr id="36" name="Straight Arrow Connector 35"/>
              <p:cNvCxnSpPr>
                <a:cxnSpLocks/>
              </p:cNvCxnSpPr>
              <p:nvPr/>
            </p:nvCxnSpPr>
            <p:spPr>
              <a:xfrm flipH="1">
                <a:off x="2134839" y="1907448"/>
                <a:ext cx="4513448" cy="1239950"/>
              </a:xfrm>
              <a:prstGeom prst="straightConnector1">
                <a:avLst/>
              </a:prstGeom>
              <a:ln>
                <a:solidFill>
                  <a:srgbClr val="00B0F0"/>
                </a:solidFill>
                <a:tailEnd type="triangle"/>
              </a:ln>
            </p:spPr>
            <p:style>
              <a:lnRef idx="2">
                <a:schemeClr val="accent6"/>
              </a:lnRef>
              <a:fillRef idx="0">
                <a:schemeClr val="accent6"/>
              </a:fillRef>
              <a:effectRef idx="1">
                <a:schemeClr val="accent6"/>
              </a:effectRef>
              <a:fontRef idx="minor">
                <a:schemeClr val="tx1"/>
              </a:fontRef>
            </p:style>
          </p:cxnSp>
          <p:cxnSp>
            <p:nvCxnSpPr>
              <p:cNvPr id="39" name="Straight Arrow Connector 38"/>
              <p:cNvCxnSpPr>
                <a:cxnSpLocks/>
              </p:cNvCxnSpPr>
              <p:nvPr/>
            </p:nvCxnSpPr>
            <p:spPr>
              <a:xfrm flipH="1">
                <a:off x="2142446" y="2434407"/>
                <a:ext cx="4505841" cy="1207953"/>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grpSp>
            <p:nvGrpSpPr>
              <p:cNvPr id="54" name="Group 53"/>
              <p:cNvGrpSpPr/>
              <p:nvPr/>
            </p:nvGrpSpPr>
            <p:grpSpPr>
              <a:xfrm>
                <a:off x="5309581" y="814894"/>
                <a:ext cx="7031110" cy="4497263"/>
                <a:chOff x="5309581" y="814894"/>
                <a:chExt cx="7031110" cy="4497263"/>
              </a:xfrm>
            </p:grpSpPr>
            <p:pic>
              <p:nvPicPr>
                <p:cNvPr id="11"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9581" y="814894"/>
                  <a:ext cx="2038635" cy="3791479"/>
                </a:xfrm>
                <a:prstGeom prst="rect">
                  <a:avLst/>
                </a:prstGeom>
              </p:spPr>
            </p:pic>
            <p:grpSp>
              <p:nvGrpSpPr>
                <p:cNvPr id="53" name="Group 52"/>
                <p:cNvGrpSpPr/>
                <p:nvPr/>
              </p:nvGrpSpPr>
              <p:grpSpPr>
                <a:xfrm>
                  <a:off x="6648287" y="1317437"/>
                  <a:ext cx="5692404" cy="3994720"/>
                  <a:chOff x="6648287" y="1317437"/>
                  <a:chExt cx="5692404" cy="3994720"/>
                </a:xfrm>
              </p:grpSpPr>
              <p:pic>
                <p:nvPicPr>
                  <p:cNvPr id="12" name="Picture 10" descr="A close up of a tool&#10;&#10;Description automatically generated"/>
                  <p:cNvPicPr/>
                  <p:nvPr/>
                </p:nvPicPr>
                <p:blipFill>
                  <a:blip r:embed="rId8" cstate="print">
                    <a:extLst>
                      <a:ext uri="{28A0092B-C50C-407E-A947-70E740481C1C}">
                        <a14:useLocalDpi xmlns:a14="http://schemas.microsoft.com/office/drawing/2010/main" val="0"/>
                      </a:ext>
                    </a:extLst>
                  </a:blip>
                  <a:stretch>
                    <a:fillRect/>
                  </a:stretch>
                </p:blipFill>
                <p:spPr>
                  <a:xfrm rot="16200000">
                    <a:off x="9198777" y="2170243"/>
                    <a:ext cx="3994720" cy="2289108"/>
                  </a:xfrm>
                  <a:prstGeom prst="rect">
                    <a:avLst/>
                  </a:prstGeom>
                </p:spPr>
              </p:pic>
              <p:cxnSp>
                <p:nvCxnSpPr>
                  <p:cNvPr id="42" name="Straight Arrow Connector 41"/>
                  <p:cNvCxnSpPr>
                    <a:cxnSpLocks/>
                  </p:cNvCxnSpPr>
                  <p:nvPr/>
                </p:nvCxnSpPr>
                <p:spPr>
                  <a:xfrm flipH="1" flipV="1">
                    <a:off x="6699102" y="1435406"/>
                    <a:ext cx="4771899" cy="162402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cxnSpLocks/>
                  </p:cNvCxnSpPr>
                  <p:nvPr/>
                </p:nvCxnSpPr>
                <p:spPr>
                  <a:xfrm flipH="1" flipV="1">
                    <a:off x="6648287" y="2426520"/>
                    <a:ext cx="4822714" cy="954653"/>
                  </a:xfrm>
                  <a:prstGeom prst="straightConnector1">
                    <a:avLst/>
                  </a:prstGeom>
                  <a:ln>
                    <a:solidFill>
                      <a:srgbClr val="FF0000"/>
                    </a:solidFill>
                    <a:tailEnd type="triangle"/>
                  </a:ln>
                </p:spPr>
                <p:style>
                  <a:lnRef idx="2">
                    <a:schemeClr val="accent6"/>
                  </a:lnRef>
                  <a:fillRef idx="0">
                    <a:schemeClr val="accent6"/>
                  </a:fillRef>
                  <a:effectRef idx="1">
                    <a:schemeClr val="accent6"/>
                  </a:effectRef>
                  <a:fontRef idx="minor">
                    <a:schemeClr val="tx1"/>
                  </a:fontRef>
                </p:style>
              </p:cxnSp>
              <p:cxnSp>
                <p:nvCxnSpPr>
                  <p:cNvPr id="48" name="Straight Arrow Connector 47"/>
                  <p:cNvCxnSpPr>
                    <a:cxnSpLocks/>
                  </p:cNvCxnSpPr>
                  <p:nvPr/>
                </p:nvCxnSpPr>
                <p:spPr>
                  <a:xfrm flipH="1" flipV="1">
                    <a:off x="6648287" y="1881682"/>
                    <a:ext cx="4822714" cy="1316027"/>
                  </a:xfrm>
                  <a:prstGeom prst="straightConnector1">
                    <a:avLst/>
                  </a:prstGeom>
                  <a:ln>
                    <a:solidFill>
                      <a:srgbClr val="00B0F0"/>
                    </a:solidFill>
                    <a:tailEnd type="triangle"/>
                  </a:ln>
                </p:spPr>
                <p:style>
                  <a:lnRef idx="2">
                    <a:schemeClr val="accent6"/>
                  </a:lnRef>
                  <a:fillRef idx="0">
                    <a:schemeClr val="accent6"/>
                  </a:fillRef>
                  <a:effectRef idx="1">
                    <a:schemeClr val="accent6"/>
                  </a:effectRef>
                  <a:fontRef idx="minor">
                    <a:schemeClr val="tx1"/>
                  </a:fontRef>
                </p:style>
              </p:cxnSp>
            </p:grpSp>
          </p:grpSp>
        </p:grpSp>
      </p:grpSp>
      <p:grpSp>
        <p:nvGrpSpPr>
          <p:cNvPr id="61" name="Group 60"/>
          <p:cNvGrpSpPr/>
          <p:nvPr/>
        </p:nvGrpSpPr>
        <p:grpSpPr>
          <a:xfrm>
            <a:off x="9908297" y="5437437"/>
            <a:ext cx="2201596" cy="307777"/>
            <a:chOff x="8570595" y="5267934"/>
            <a:chExt cx="2201596" cy="307777"/>
          </a:xfrm>
        </p:grpSpPr>
        <p:cxnSp>
          <p:nvCxnSpPr>
            <p:cNvPr id="51" name="Straight Arrow Connector 50"/>
            <p:cNvCxnSpPr/>
            <p:nvPr/>
          </p:nvCxnSpPr>
          <p:spPr>
            <a:xfrm flipH="1">
              <a:off x="10095917" y="5484050"/>
              <a:ext cx="676274" cy="19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B731EB5B-6F4A-0020-CF91-5808E3373367}"/>
                </a:ext>
              </a:extLst>
            </p:cNvPr>
            <p:cNvSpPr txBox="1"/>
            <p:nvPr/>
          </p:nvSpPr>
          <p:spPr>
            <a:xfrm>
              <a:off x="8570595" y="5267934"/>
              <a:ext cx="1489294" cy="307777"/>
            </a:xfrm>
            <a:prstGeom prst="rect">
              <a:avLst/>
            </a:prstGeom>
            <a:noFill/>
          </p:spPr>
          <p:txBody>
            <a:bodyPr wrap="square" rtlCol="0">
              <a:spAutoFit/>
            </a:bodyPr>
            <a:lstStyle/>
            <a:p>
              <a:pPr algn="r"/>
              <a:r>
                <a:rPr lang="en-GB" sz="1400" noProof="0" dirty="0">
                  <a:latin typeface="Times New Roman" panose="02020603050405020304" pitchFamily="18" charset="0"/>
                  <a:ea typeface="Times New Roman" panose="02020603050405020304" pitchFamily="18" charset="0"/>
                  <a:cs typeface="Times New Roman" panose="02020603050405020304" pitchFamily="18" charset="0"/>
                </a:rPr>
                <a:t>Concentrated</a:t>
              </a:r>
            </a:p>
          </p:txBody>
        </p:sp>
      </p:grpSp>
      <p:grpSp>
        <p:nvGrpSpPr>
          <p:cNvPr id="62" name="Group 61"/>
          <p:cNvGrpSpPr/>
          <p:nvPr/>
        </p:nvGrpSpPr>
        <p:grpSpPr>
          <a:xfrm>
            <a:off x="10400570" y="5870954"/>
            <a:ext cx="1709323" cy="307777"/>
            <a:chOff x="9062868" y="5270564"/>
            <a:chExt cx="1709323" cy="307777"/>
          </a:xfrm>
        </p:grpSpPr>
        <p:cxnSp>
          <p:nvCxnSpPr>
            <p:cNvPr id="63" name="Straight Arrow Connector 62"/>
            <p:cNvCxnSpPr/>
            <p:nvPr/>
          </p:nvCxnSpPr>
          <p:spPr>
            <a:xfrm flipH="1">
              <a:off x="10095917" y="5484050"/>
              <a:ext cx="676274" cy="1957"/>
            </a:xfrm>
            <a:prstGeom prst="straightConnector1">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B731EB5B-6F4A-0020-CF91-5808E3373367}"/>
                </a:ext>
              </a:extLst>
            </p:cNvPr>
            <p:cNvSpPr txBox="1"/>
            <p:nvPr/>
          </p:nvSpPr>
          <p:spPr>
            <a:xfrm>
              <a:off x="9062868" y="5270564"/>
              <a:ext cx="1166941" cy="307777"/>
            </a:xfrm>
            <a:prstGeom prst="rect">
              <a:avLst/>
            </a:prstGeom>
            <a:noFill/>
          </p:spPr>
          <p:txBody>
            <a:bodyPr wrap="square" rtlCol="0">
              <a:spAutoFit/>
            </a:bodyPr>
            <a:lstStyle/>
            <a:p>
              <a:pPr algn="just"/>
              <a:r>
                <a:rPr lang="en-GB" sz="1400" noProof="0" dirty="0">
                  <a:latin typeface="Times New Roman" panose="02020603050405020304" pitchFamily="18" charset="0"/>
                  <a:ea typeface="Times New Roman" panose="02020603050405020304" pitchFamily="18" charset="0"/>
                  <a:cs typeface="Times New Roman" panose="02020603050405020304" pitchFamily="18" charset="0"/>
                </a:rPr>
                <a:t>Uniform</a:t>
              </a:r>
            </a:p>
          </p:txBody>
        </p:sp>
      </p:grpSp>
      <p:sp>
        <p:nvSpPr>
          <p:cNvPr id="7" name="Freeform: Shape 6">
            <a:extLst>
              <a:ext uri="{FF2B5EF4-FFF2-40B4-BE49-F238E27FC236}">
                <a16:creationId xmlns:a16="http://schemas.microsoft.com/office/drawing/2014/main" id="{5DFD257E-D668-942B-AA94-1227F5B48C88}"/>
              </a:ext>
            </a:extLst>
          </p:cNvPr>
          <p:cNvSpPr/>
          <p:nvPr/>
        </p:nvSpPr>
        <p:spPr>
          <a:xfrm>
            <a:off x="441409" y="3694278"/>
            <a:ext cx="1170610" cy="1097447"/>
          </a:xfrm>
          <a:custGeom>
            <a:avLst/>
            <a:gdLst>
              <a:gd name="connsiteX0" fmla="*/ 0 w 1170610"/>
              <a:gd name="connsiteY0" fmla="*/ 109745 h 1097447"/>
              <a:gd name="connsiteX1" fmla="*/ 109745 w 1170610"/>
              <a:gd name="connsiteY1" fmla="*/ 0 h 1097447"/>
              <a:gd name="connsiteX2" fmla="*/ 1060865 w 1170610"/>
              <a:gd name="connsiteY2" fmla="*/ 0 h 1097447"/>
              <a:gd name="connsiteX3" fmla="*/ 1170610 w 1170610"/>
              <a:gd name="connsiteY3" fmla="*/ 109745 h 1097447"/>
              <a:gd name="connsiteX4" fmla="*/ 1170610 w 1170610"/>
              <a:gd name="connsiteY4" fmla="*/ 987702 h 1097447"/>
              <a:gd name="connsiteX5" fmla="*/ 1060865 w 1170610"/>
              <a:gd name="connsiteY5" fmla="*/ 1097447 h 1097447"/>
              <a:gd name="connsiteX6" fmla="*/ 109745 w 1170610"/>
              <a:gd name="connsiteY6" fmla="*/ 1097447 h 1097447"/>
              <a:gd name="connsiteX7" fmla="*/ 0 w 1170610"/>
              <a:gd name="connsiteY7" fmla="*/ 987702 h 1097447"/>
              <a:gd name="connsiteX8" fmla="*/ 0 w 1170610"/>
              <a:gd name="connsiteY8" fmla="*/ 109745 h 10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10" h="1097447">
                <a:moveTo>
                  <a:pt x="0" y="109745"/>
                </a:moveTo>
                <a:cubicBezTo>
                  <a:pt x="0" y="49135"/>
                  <a:pt x="49135" y="0"/>
                  <a:pt x="109745" y="0"/>
                </a:cubicBezTo>
                <a:lnTo>
                  <a:pt x="1060865" y="0"/>
                </a:lnTo>
                <a:cubicBezTo>
                  <a:pt x="1121475" y="0"/>
                  <a:pt x="1170610" y="49135"/>
                  <a:pt x="1170610" y="109745"/>
                </a:cubicBezTo>
                <a:lnTo>
                  <a:pt x="1170610" y="987702"/>
                </a:lnTo>
                <a:cubicBezTo>
                  <a:pt x="1170610" y="1048312"/>
                  <a:pt x="1121475" y="1097447"/>
                  <a:pt x="1060865" y="1097447"/>
                </a:cubicBezTo>
                <a:lnTo>
                  <a:pt x="109745" y="1097447"/>
                </a:lnTo>
                <a:cubicBezTo>
                  <a:pt x="49135" y="1097447"/>
                  <a:pt x="0" y="1048312"/>
                  <a:pt x="0" y="987702"/>
                </a:cubicBezTo>
                <a:lnTo>
                  <a:pt x="0" y="10974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5483" tIns="85483" rIns="85483" bIns="85483" numCol="1" spcCol="1270" anchor="ctr" anchorCtr="0">
            <a:noAutofit/>
          </a:bodyPr>
          <a:lstStyle/>
          <a:p>
            <a:pPr marL="0" lvl="0" indent="0" algn="ctr" defTabSz="622300">
              <a:lnSpc>
                <a:spcPct val="90000"/>
              </a:lnSpc>
              <a:spcBef>
                <a:spcPct val="0"/>
              </a:spcBef>
              <a:spcAft>
                <a:spcPct val="35000"/>
              </a:spcAft>
              <a:buNone/>
            </a:pPr>
            <a:r>
              <a:rPr lang="it-IT" sz="1400" kern="1200" dirty="0" err="1">
                <a:latin typeface="Times New Roman" panose="02020603050405020304" pitchFamily="18" charset="0"/>
                <a:cs typeface="Times New Roman" panose="02020603050405020304" pitchFamily="18" charset="0"/>
              </a:rPr>
              <a:t>Raw</a:t>
            </a:r>
            <a:r>
              <a:rPr lang="it-IT" sz="1400" kern="1200" dirty="0">
                <a:latin typeface="Times New Roman" panose="02020603050405020304" pitchFamily="18" charset="0"/>
                <a:cs typeface="Times New Roman" panose="02020603050405020304" pitchFamily="18" charset="0"/>
              </a:rPr>
              <a:t> data (</a:t>
            </a:r>
            <a:r>
              <a:rPr lang="it-IT" sz="1400" kern="1200" dirty="0" err="1">
                <a:latin typeface="Times New Roman" panose="02020603050405020304" pitchFamily="18" charset="0"/>
                <a:cs typeface="Times New Roman" panose="02020603050405020304" pitchFamily="18" charset="0"/>
              </a:rPr>
              <a:t>geometry</a:t>
            </a:r>
            <a:r>
              <a:rPr lang="it-IT" sz="1400" kern="1200" dirty="0">
                <a:latin typeface="Times New Roman" panose="02020603050405020304" pitchFamily="18" charset="0"/>
                <a:cs typeface="Times New Roman" panose="02020603050405020304" pitchFamily="18" charset="0"/>
              </a:rPr>
              <a:t>, </a:t>
            </a:r>
            <a:r>
              <a:rPr lang="it-IT" sz="1400" kern="1200" dirty="0" err="1">
                <a:latin typeface="Times New Roman" panose="02020603050405020304" pitchFamily="18" charset="0"/>
                <a:cs typeface="Times New Roman" panose="02020603050405020304" pitchFamily="18" charset="0"/>
              </a:rPr>
              <a:t>material</a:t>
            </a:r>
            <a:r>
              <a:rPr lang="it-IT" sz="1400" kern="1200" dirty="0">
                <a:latin typeface="Times New Roman" panose="02020603050405020304" pitchFamily="18" charset="0"/>
                <a:cs typeface="Times New Roman" panose="02020603050405020304" pitchFamily="18" charset="0"/>
              </a:rPr>
              <a:t>, </a:t>
            </a:r>
            <a:r>
              <a:rPr lang="it-IT" sz="1400" kern="1200" dirty="0" err="1">
                <a:latin typeface="Times New Roman" panose="02020603050405020304" pitchFamily="18" charset="0"/>
                <a:cs typeface="Times New Roman" panose="02020603050405020304" pitchFamily="18" charset="0"/>
              </a:rPr>
              <a:t>experimental</a:t>
            </a:r>
            <a:r>
              <a:rPr lang="it-IT" sz="1400" kern="1200" dirty="0">
                <a:latin typeface="Times New Roman" panose="02020603050405020304" pitchFamily="18" charset="0"/>
                <a:cs typeface="Times New Roman" panose="02020603050405020304" pitchFamily="18" charset="0"/>
              </a:rPr>
              <a:t> data)</a:t>
            </a:r>
          </a:p>
        </p:txBody>
      </p:sp>
      <p:sp>
        <p:nvSpPr>
          <p:cNvPr id="13" name="Freeform: Shape 12">
            <a:extLst>
              <a:ext uri="{FF2B5EF4-FFF2-40B4-BE49-F238E27FC236}">
                <a16:creationId xmlns:a16="http://schemas.microsoft.com/office/drawing/2014/main" id="{1B6AE6B5-C7FC-E385-351D-D4AD904D06FA}"/>
              </a:ext>
            </a:extLst>
          </p:cNvPr>
          <p:cNvSpPr/>
          <p:nvPr/>
        </p:nvSpPr>
        <p:spPr>
          <a:xfrm>
            <a:off x="1729081" y="4097846"/>
            <a:ext cx="248169" cy="290311"/>
          </a:xfrm>
          <a:custGeom>
            <a:avLst/>
            <a:gdLst>
              <a:gd name="connsiteX0" fmla="*/ 0 w 248169"/>
              <a:gd name="connsiteY0" fmla="*/ 58062 h 290311"/>
              <a:gd name="connsiteX1" fmla="*/ 124085 w 248169"/>
              <a:gd name="connsiteY1" fmla="*/ 58062 h 290311"/>
              <a:gd name="connsiteX2" fmla="*/ 124085 w 248169"/>
              <a:gd name="connsiteY2" fmla="*/ 0 h 290311"/>
              <a:gd name="connsiteX3" fmla="*/ 248169 w 248169"/>
              <a:gd name="connsiteY3" fmla="*/ 145156 h 290311"/>
              <a:gd name="connsiteX4" fmla="*/ 124085 w 248169"/>
              <a:gd name="connsiteY4" fmla="*/ 290311 h 290311"/>
              <a:gd name="connsiteX5" fmla="*/ 124085 w 248169"/>
              <a:gd name="connsiteY5" fmla="*/ 232249 h 290311"/>
              <a:gd name="connsiteX6" fmla="*/ 0 w 248169"/>
              <a:gd name="connsiteY6" fmla="*/ 232249 h 290311"/>
              <a:gd name="connsiteX7" fmla="*/ 0 w 248169"/>
              <a:gd name="connsiteY7" fmla="*/ 5806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169" h="290311">
                <a:moveTo>
                  <a:pt x="0" y="58062"/>
                </a:moveTo>
                <a:lnTo>
                  <a:pt x="124085" y="58062"/>
                </a:lnTo>
                <a:lnTo>
                  <a:pt x="124085" y="0"/>
                </a:lnTo>
                <a:lnTo>
                  <a:pt x="248169" y="145156"/>
                </a:lnTo>
                <a:lnTo>
                  <a:pt x="124085" y="290311"/>
                </a:lnTo>
                <a:lnTo>
                  <a:pt x="124085" y="232249"/>
                </a:lnTo>
                <a:lnTo>
                  <a:pt x="0" y="232249"/>
                </a:lnTo>
                <a:lnTo>
                  <a:pt x="0" y="58062"/>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58062" rIns="74451" bIns="58062" numCol="1" spcCol="1270" anchor="ctr" anchorCtr="0">
            <a:noAutofit/>
          </a:bodyPr>
          <a:lstStyle/>
          <a:p>
            <a:pPr marL="0" lvl="0" indent="0" algn="ctr" defTabSz="622300">
              <a:lnSpc>
                <a:spcPct val="90000"/>
              </a:lnSpc>
              <a:spcBef>
                <a:spcPct val="0"/>
              </a:spcBef>
              <a:spcAft>
                <a:spcPct val="35000"/>
              </a:spcAft>
              <a:buNone/>
            </a:pPr>
            <a:endParaRPr lang="it-IT" sz="1400" kern="1200">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303AADDE-51FA-84B1-5F01-11F89A2E563A}"/>
              </a:ext>
            </a:extLst>
          </p:cNvPr>
          <p:cNvSpPr/>
          <p:nvPr/>
        </p:nvSpPr>
        <p:spPr>
          <a:xfrm>
            <a:off x="2080264" y="3694278"/>
            <a:ext cx="1170610" cy="1097447"/>
          </a:xfrm>
          <a:custGeom>
            <a:avLst/>
            <a:gdLst>
              <a:gd name="connsiteX0" fmla="*/ 0 w 1170610"/>
              <a:gd name="connsiteY0" fmla="*/ 109745 h 1097447"/>
              <a:gd name="connsiteX1" fmla="*/ 109745 w 1170610"/>
              <a:gd name="connsiteY1" fmla="*/ 0 h 1097447"/>
              <a:gd name="connsiteX2" fmla="*/ 1060865 w 1170610"/>
              <a:gd name="connsiteY2" fmla="*/ 0 h 1097447"/>
              <a:gd name="connsiteX3" fmla="*/ 1170610 w 1170610"/>
              <a:gd name="connsiteY3" fmla="*/ 109745 h 1097447"/>
              <a:gd name="connsiteX4" fmla="*/ 1170610 w 1170610"/>
              <a:gd name="connsiteY4" fmla="*/ 987702 h 1097447"/>
              <a:gd name="connsiteX5" fmla="*/ 1060865 w 1170610"/>
              <a:gd name="connsiteY5" fmla="*/ 1097447 h 1097447"/>
              <a:gd name="connsiteX6" fmla="*/ 109745 w 1170610"/>
              <a:gd name="connsiteY6" fmla="*/ 1097447 h 1097447"/>
              <a:gd name="connsiteX7" fmla="*/ 0 w 1170610"/>
              <a:gd name="connsiteY7" fmla="*/ 987702 h 1097447"/>
              <a:gd name="connsiteX8" fmla="*/ 0 w 1170610"/>
              <a:gd name="connsiteY8" fmla="*/ 109745 h 10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10" h="1097447">
                <a:moveTo>
                  <a:pt x="0" y="109745"/>
                </a:moveTo>
                <a:cubicBezTo>
                  <a:pt x="0" y="49135"/>
                  <a:pt x="49135" y="0"/>
                  <a:pt x="109745" y="0"/>
                </a:cubicBezTo>
                <a:lnTo>
                  <a:pt x="1060865" y="0"/>
                </a:lnTo>
                <a:cubicBezTo>
                  <a:pt x="1121475" y="0"/>
                  <a:pt x="1170610" y="49135"/>
                  <a:pt x="1170610" y="109745"/>
                </a:cubicBezTo>
                <a:lnTo>
                  <a:pt x="1170610" y="987702"/>
                </a:lnTo>
                <a:cubicBezTo>
                  <a:pt x="1170610" y="1048312"/>
                  <a:pt x="1121475" y="1097447"/>
                  <a:pt x="1060865" y="1097447"/>
                </a:cubicBezTo>
                <a:lnTo>
                  <a:pt x="109745" y="1097447"/>
                </a:lnTo>
                <a:cubicBezTo>
                  <a:pt x="49135" y="1097447"/>
                  <a:pt x="0" y="1048312"/>
                  <a:pt x="0" y="987702"/>
                </a:cubicBezTo>
                <a:lnTo>
                  <a:pt x="0" y="10974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5483" tIns="85483" rIns="85483" bIns="85483" numCol="1" spcCol="1270" anchor="ctr" anchorCtr="0">
            <a:noAutofit/>
          </a:bodyPr>
          <a:lstStyle/>
          <a:p>
            <a:pPr marL="0" lvl="0" indent="0" algn="ctr" defTabSz="622300">
              <a:lnSpc>
                <a:spcPct val="90000"/>
              </a:lnSpc>
              <a:spcBef>
                <a:spcPct val="0"/>
              </a:spcBef>
              <a:spcAft>
                <a:spcPct val="35000"/>
              </a:spcAft>
              <a:buNone/>
            </a:pPr>
            <a:r>
              <a:rPr lang="it-IT" sz="1400" kern="1200" dirty="0">
                <a:latin typeface="Times New Roman" panose="02020603050405020304" pitchFamily="18" charset="0"/>
                <a:cs typeface="Times New Roman" panose="02020603050405020304" pitchFamily="18" charset="0"/>
              </a:rPr>
              <a:t>FE code</a:t>
            </a:r>
          </a:p>
        </p:txBody>
      </p:sp>
      <p:sp>
        <p:nvSpPr>
          <p:cNvPr id="18" name="Freeform: Shape 17">
            <a:extLst>
              <a:ext uri="{FF2B5EF4-FFF2-40B4-BE49-F238E27FC236}">
                <a16:creationId xmlns:a16="http://schemas.microsoft.com/office/drawing/2014/main" id="{FD31BA6A-70F0-0584-D0AB-EEF192FB3884}"/>
              </a:ext>
            </a:extLst>
          </p:cNvPr>
          <p:cNvSpPr/>
          <p:nvPr/>
        </p:nvSpPr>
        <p:spPr>
          <a:xfrm>
            <a:off x="3367935" y="4097846"/>
            <a:ext cx="248169" cy="290311"/>
          </a:xfrm>
          <a:custGeom>
            <a:avLst/>
            <a:gdLst>
              <a:gd name="connsiteX0" fmla="*/ 0 w 248169"/>
              <a:gd name="connsiteY0" fmla="*/ 58062 h 290311"/>
              <a:gd name="connsiteX1" fmla="*/ 124085 w 248169"/>
              <a:gd name="connsiteY1" fmla="*/ 58062 h 290311"/>
              <a:gd name="connsiteX2" fmla="*/ 124085 w 248169"/>
              <a:gd name="connsiteY2" fmla="*/ 0 h 290311"/>
              <a:gd name="connsiteX3" fmla="*/ 248169 w 248169"/>
              <a:gd name="connsiteY3" fmla="*/ 145156 h 290311"/>
              <a:gd name="connsiteX4" fmla="*/ 124085 w 248169"/>
              <a:gd name="connsiteY4" fmla="*/ 290311 h 290311"/>
              <a:gd name="connsiteX5" fmla="*/ 124085 w 248169"/>
              <a:gd name="connsiteY5" fmla="*/ 232249 h 290311"/>
              <a:gd name="connsiteX6" fmla="*/ 0 w 248169"/>
              <a:gd name="connsiteY6" fmla="*/ 232249 h 290311"/>
              <a:gd name="connsiteX7" fmla="*/ 0 w 248169"/>
              <a:gd name="connsiteY7" fmla="*/ 58062 h 29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169" h="290311">
                <a:moveTo>
                  <a:pt x="0" y="58062"/>
                </a:moveTo>
                <a:lnTo>
                  <a:pt x="124085" y="58062"/>
                </a:lnTo>
                <a:lnTo>
                  <a:pt x="124085" y="0"/>
                </a:lnTo>
                <a:lnTo>
                  <a:pt x="248169" y="145156"/>
                </a:lnTo>
                <a:lnTo>
                  <a:pt x="124085" y="290311"/>
                </a:lnTo>
                <a:lnTo>
                  <a:pt x="124085" y="232249"/>
                </a:lnTo>
                <a:lnTo>
                  <a:pt x="0" y="232249"/>
                </a:lnTo>
                <a:lnTo>
                  <a:pt x="0" y="58062"/>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58062" rIns="74451" bIns="58062" numCol="1" spcCol="1270" anchor="ctr" anchorCtr="0">
            <a:noAutofit/>
          </a:bodyPr>
          <a:lstStyle/>
          <a:p>
            <a:pPr marL="0" lvl="0" indent="0" algn="ctr" defTabSz="622300">
              <a:lnSpc>
                <a:spcPct val="90000"/>
              </a:lnSpc>
              <a:spcBef>
                <a:spcPct val="0"/>
              </a:spcBef>
              <a:spcAft>
                <a:spcPct val="35000"/>
              </a:spcAft>
              <a:buNone/>
            </a:pPr>
            <a:endParaRPr lang="it-IT" sz="1400" kern="1200">
              <a:latin typeface="Times New Roman" panose="02020603050405020304" pitchFamily="18" charset="0"/>
              <a:cs typeface="Times New Roman" panose="02020603050405020304" pitchFamily="18" charset="0"/>
            </a:endParaRPr>
          </a:p>
        </p:txBody>
      </p:sp>
      <p:sp>
        <p:nvSpPr>
          <p:cNvPr id="19" name="Freeform: Shape 18">
            <a:extLst>
              <a:ext uri="{FF2B5EF4-FFF2-40B4-BE49-F238E27FC236}">
                <a16:creationId xmlns:a16="http://schemas.microsoft.com/office/drawing/2014/main" id="{A1622653-EE3D-269A-5CE6-6DBFA0DD4C9D}"/>
              </a:ext>
            </a:extLst>
          </p:cNvPr>
          <p:cNvSpPr/>
          <p:nvPr/>
        </p:nvSpPr>
        <p:spPr>
          <a:xfrm>
            <a:off x="3719118" y="3694278"/>
            <a:ext cx="1170610" cy="1097447"/>
          </a:xfrm>
          <a:custGeom>
            <a:avLst/>
            <a:gdLst>
              <a:gd name="connsiteX0" fmla="*/ 0 w 1170610"/>
              <a:gd name="connsiteY0" fmla="*/ 109745 h 1097447"/>
              <a:gd name="connsiteX1" fmla="*/ 109745 w 1170610"/>
              <a:gd name="connsiteY1" fmla="*/ 0 h 1097447"/>
              <a:gd name="connsiteX2" fmla="*/ 1060865 w 1170610"/>
              <a:gd name="connsiteY2" fmla="*/ 0 h 1097447"/>
              <a:gd name="connsiteX3" fmla="*/ 1170610 w 1170610"/>
              <a:gd name="connsiteY3" fmla="*/ 109745 h 1097447"/>
              <a:gd name="connsiteX4" fmla="*/ 1170610 w 1170610"/>
              <a:gd name="connsiteY4" fmla="*/ 987702 h 1097447"/>
              <a:gd name="connsiteX5" fmla="*/ 1060865 w 1170610"/>
              <a:gd name="connsiteY5" fmla="*/ 1097447 h 1097447"/>
              <a:gd name="connsiteX6" fmla="*/ 109745 w 1170610"/>
              <a:gd name="connsiteY6" fmla="*/ 1097447 h 1097447"/>
              <a:gd name="connsiteX7" fmla="*/ 0 w 1170610"/>
              <a:gd name="connsiteY7" fmla="*/ 987702 h 1097447"/>
              <a:gd name="connsiteX8" fmla="*/ 0 w 1170610"/>
              <a:gd name="connsiteY8" fmla="*/ 109745 h 10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610" h="1097447">
                <a:moveTo>
                  <a:pt x="0" y="109745"/>
                </a:moveTo>
                <a:cubicBezTo>
                  <a:pt x="0" y="49135"/>
                  <a:pt x="49135" y="0"/>
                  <a:pt x="109745" y="0"/>
                </a:cubicBezTo>
                <a:lnTo>
                  <a:pt x="1060865" y="0"/>
                </a:lnTo>
                <a:cubicBezTo>
                  <a:pt x="1121475" y="0"/>
                  <a:pt x="1170610" y="49135"/>
                  <a:pt x="1170610" y="109745"/>
                </a:cubicBezTo>
                <a:lnTo>
                  <a:pt x="1170610" y="987702"/>
                </a:lnTo>
                <a:cubicBezTo>
                  <a:pt x="1170610" y="1048312"/>
                  <a:pt x="1121475" y="1097447"/>
                  <a:pt x="1060865" y="1097447"/>
                </a:cubicBezTo>
                <a:lnTo>
                  <a:pt x="109745" y="1097447"/>
                </a:lnTo>
                <a:cubicBezTo>
                  <a:pt x="49135" y="1097447"/>
                  <a:pt x="0" y="1048312"/>
                  <a:pt x="0" y="987702"/>
                </a:cubicBezTo>
                <a:lnTo>
                  <a:pt x="0" y="10974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5483" tIns="85483" rIns="85483" bIns="85483" numCol="1" spcCol="1270" anchor="ctr" anchorCtr="0">
            <a:noAutofit/>
          </a:bodyPr>
          <a:lstStyle/>
          <a:p>
            <a:pPr marL="0" lvl="0" indent="0" algn="ctr" defTabSz="622300">
              <a:lnSpc>
                <a:spcPct val="90000"/>
              </a:lnSpc>
              <a:spcBef>
                <a:spcPct val="0"/>
              </a:spcBef>
              <a:spcAft>
                <a:spcPct val="35000"/>
              </a:spcAft>
              <a:buNone/>
            </a:pPr>
            <a:r>
              <a:rPr lang="it-IT" sz="1400" kern="1200" dirty="0">
                <a:latin typeface="Times New Roman" panose="02020603050405020304" pitchFamily="18" charset="0"/>
                <a:cs typeface="Times New Roman" panose="02020603050405020304" pitchFamily="18" charset="0"/>
              </a:rPr>
              <a:t>TU (</a:t>
            </a:r>
            <a:r>
              <a:rPr lang="it-IT" sz="1400" kern="1200" dirty="0" err="1">
                <a:latin typeface="Times New Roman" panose="02020603050405020304" pitchFamily="18" charset="0"/>
                <a:cs typeface="Times New Roman" panose="02020603050405020304" pitchFamily="18" charset="0"/>
              </a:rPr>
              <a:t>fuel</a:t>
            </a:r>
            <a:r>
              <a:rPr lang="it-IT" sz="1400" kern="1200" dirty="0">
                <a:latin typeface="Times New Roman" panose="02020603050405020304" pitchFamily="18" charset="0"/>
                <a:cs typeface="Times New Roman" panose="02020603050405020304" pitchFamily="18" charset="0"/>
              </a:rPr>
              <a:t> performance) code</a:t>
            </a:r>
          </a:p>
        </p:txBody>
      </p:sp>
    </p:spTree>
    <p:extLst>
      <p:ext uri="{BB962C8B-B14F-4D97-AF65-F5344CB8AC3E}">
        <p14:creationId xmlns:p14="http://schemas.microsoft.com/office/powerpoint/2010/main" val="293918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1000"/>
                                        <p:tgtEl>
                                          <p:spTgt spid="56"/>
                                        </p:tgtEl>
                                      </p:cBhvr>
                                    </p:animEffect>
                                    <p:anim calcmode="lin" valueType="num">
                                      <p:cBhvr>
                                        <p:cTn id="39" dur="1000" fill="hold"/>
                                        <p:tgtEl>
                                          <p:spTgt spid="56"/>
                                        </p:tgtEl>
                                        <p:attrNameLst>
                                          <p:attrName>ppt_x</p:attrName>
                                        </p:attrNameLst>
                                      </p:cBhvr>
                                      <p:tavLst>
                                        <p:tav tm="0">
                                          <p:val>
                                            <p:strVal val="#ppt_x"/>
                                          </p:val>
                                        </p:tav>
                                        <p:tav tm="100000">
                                          <p:val>
                                            <p:strVal val="#ppt_x"/>
                                          </p:val>
                                        </p:tav>
                                      </p:tavLst>
                                    </p:anim>
                                    <p:anim calcmode="lin" valueType="num">
                                      <p:cBhvr>
                                        <p:cTn id="40" dur="1000" fill="hold"/>
                                        <p:tgtEl>
                                          <p:spTgt spid="5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1000"/>
                                        <p:tgtEl>
                                          <p:spTgt spid="61"/>
                                        </p:tgtEl>
                                      </p:cBhvr>
                                    </p:animEffect>
                                    <p:anim calcmode="lin" valueType="num">
                                      <p:cBhvr>
                                        <p:cTn id="49" dur="1000" fill="hold"/>
                                        <p:tgtEl>
                                          <p:spTgt spid="61"/>
                                        </p:tgtEl>
                                        <p:attrNameLst>
                                          <p:attrName>ppt_x</p:attrName>
                                        </p:attrNameLst>
                                      </p:cBhvr>
                                      <p:tavLst>
                                        <p:tav tm="0">
                                          <p:val>
                                            <p:strVal val="#ppt_x"/>
                                          </p:val>
                                        </p:tav>
                                        <p:tav tm="100000">
                                          <p:val>
                                            <p:strVal val="#ppt_x"/>
                                          </p:val>
                                        </p:tav>
                                      </p:tavLst>
                                    </p:anim>
                                    <p:anim calcmode="lin" valueType="num">
                                      <p:cBhvr>
                                        <p:cTn id="50" dur="1000" fill="hold"/>
                                        <p:tgtEl>
                                          <p:spTgt spid="6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 grpId="0" animBg="1"/>
      <p:bldP spid="13" grpId="0" animBg="1"/>
      <p:bldP spid="14"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F444A-52E8-5221-CFF5-B5E72CBEFB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C6F49D-32B1-2509-5767-ACC52261AAAC}"/>
              </a:ext>
            </a:extLst>
          </p:cNvPr>
          <p:cNvSpPr txBox="1"/>
          <p:nvPr/>
        </p:nvSpPr>
        <p:spPr>
          <a:xfrm>
            <a:off x="9801990" y="3709467"/>
            <a:ext cx="2312675" cy="492443"/>
          </a:xfrm>
          <a:prstGeom prst="rect">
            <a:avLst/>
          </a:prstGeom>
          <a:noFill/>
        </p:spPr>
        <p:txBody>
          <a:bodyPr wrap="square">
            <a:spAutoFit/>
          </a:bodyPr>
          <a:lstStyle/>
          <a:p>
            <a:pPr algn="ctr"/>
            <a:r>
              <a:rPr lang="en-GB" sz="1300" i="1" noProof="0" dirty="0">
                <a:latin typeface="Times New Roman" panose="02020603050405020304" pitchFamily="18" charset="0"/>
                <a:cs typeface="Times New Roman" panose="02020603050405020304" pitchFamily="18" charset="0"/>
              </a:rPr>
              <a:t>Selected portion of the tube (local and global) [2]</a:t>
            </a:r>
          </a:p>
        </p:txBody>
      </p:sp>
      <p:sp>
        <p:nvSpPr>
          <p:cNvPr id="14" name="TextBox 13">
            <a:extLst>
              <a:ext uri="{FF2B5EF4-FFF2-40B4-BE49-F238E27FC236}">
                <a16:creationId xmlns:a16="http://schemas.microsoft.com/office/drawing/2014/main" id="{5ADBAA5F-DF4D-FA91-4165-3D1FDAC9EF62}"/>
              </a:ext>
            </a:extLst>
          </p:cNvPr>
          <p:cNvSpPr txBox="1"/>
          <p:nvPr/>
        </p:nvSpPr>
        <p:spPr>
          <a:xfrm>
            <a:off x="159225" y="1243442"/>
            <a:ext cx="7210566" cy="1354217"/>
          </a:xfrm>
          <a:prstGeom prst="rect">
            <a:avLst/>
          </a:prstGeom>
          <a:noFill/>
        </p:spPr>
        <p:txBody>
          <a:bodyPr wrap="square">
            <a:spAutoFit/>
          </a:bodyPr>
          <a:lstStyle/>
          <a:p>
            <a:pPr marL="285750" lvl="0" indent="-285750">
              <a:spcAft>
                <a:spcPts val="600"/>
              </a:spcAft>
              <a:buFont typeface="Wingdings" panose="05000000000000000000" pitchFamily="2" charset="2"/>
              <a:buChar char="q"/>
            </a:pPr>
            <a:r>
              <a:rPr lang="en-GB" sz="1800" noProof="0" dirty="0">
                <a:solidFill>
                  <a:srgbClr val="00B050"/>
                </a:solidFill>
                <a:latin typeface="Times New Roman" panose="02020603050405020304" pitchFamily="18" charset="0"/>
                <a:cs typeface="Times New Roman" panose="02020603050405020304" pitchFamily="18" charset="0"/>
              </a:rPr>
              <a:t>Local</a:t>
            </a:r>
            <a:r>
              <a:rPr lang="en-GB" sz="1800" noProof="0" dirty="0">
                <a:latin typeface="Times New Roman" panose="02020603050405020304" pitchFamily="18" charset="0"/>
                <a:cs typeface="Times New Roman" panose="02020603050405020304" pitchFamily="18" charset="0"/>
              </a:rPr>
              <a:t> values: along the 5 paths at the top, middle, and bottom of the mandrel contact length, local P caused localized deformation.</a:t>
            </a:r>
          </a:p>
          <a:p>
            <a:pPr marL="285750" lvl="0" indent="-285750">
              <a:spcAft>
                <a:spcPts val="600"/>
              </a:spcAft>
              <a:buFont typeface="Wingdings" panose="05000000000000000000" pitchFamily="2" charset="2"/>
              <a:buChar char="q"/>
            </a:pPr>
            <a:r>
              <a:rPr lang="en-GB" sz="1800" noProof="0" dirty="0">
                <a:solidFill>
                  <a:srgbClr val="00B050"/>
                </a:solidFill>
                <a:latin typeface="Times New Roman" panose="02020603050405020304" pitchFamily="18" charset="0"/>
                <a:cs typeface="Times New Roman" panose="02020603050405020304" pitchFamily="18" charset="0"/>
              </a:rPr>
              <a:t>Global</a:t>
            </a:r>
            <a:r>
              <a:rPr lang="en-GB" sz="1800" noProof="0" dirty="0">
                <a:latin typeface="Times New Roman" panose="02020603050405020304" pitchFamily="18" charset="0"/>
                <a:cs typeface="Times New Roman" panose="02020603050405020304" pitchFamily="18" charset="0"/>
              </a:rPr>
              <a:t> value: along all the contact area, mean average resultant pressure. </a:t>
            </a:r>
          </a:p>
          <a:p>
            <a:pPr marL="285750" lvl="0" indent="-285750">
              <a:spcAft>
                <a:spcPts val="600"/>
              </a:spcAft>
              <a:buFont typeface="Wingdings" panose="05000000000000000000" pitchFamily="2" charset="2"/>
              <a:buChar char="q"/>
            </a:pPr>
            <a:r>
              <a:rPr lang="en-GB" dirty="0">
                <a:solidFill>
                  <a:srgbClr val="00B050"/>
                </a:solidFill>
                <a:latin typeface="Times New Roman" panose="02020603050405020304" pitchFamily="18" charset="0"/>
                <a:cs typeface="Times New Roman" panose="02020603050405020304" pitchFamily="18" charset="0"/>
              </a:rPr>
              <a:t>Contact area </a:t>
            </a:r>
            <a:r>
              <a:rPr lang="en-GB" dirty="0">
                <a:latin typeface="Times New Roman" panose="02020603050405020304" pitchFamily="18" charset="0"/>
                <a:cs typeface="Times New Roman" panose="02020603050405020304" pitchFamily="18" charset="0"/>
              </a:rPr>
              <a:t>calculated from profilometry results (deformed area).</a:t>
            </a:r>
            <a:endParaRPr lang="en-GB" sz="1800" noProof="0" dirty="0">
              <a:latin typeface="Times New Roman" panose="02020603050405020304" pitchFamily="18" charset="0"/>
              <a:cs typeface="Times New Roman" panose="02020603050405020304" pitchFamily="18" charset="0"/>
            </a:endParaRPr>
          </a:p>
        </p:txBody>
      </p:sp>
      <p:pic>
        <p:nvPicPr>
          <p:cNvPr id="6" name="Kép 56">
            <a:extLst>
              <a:ext uri="{FF2B5EF4-FFF2-40B4-BE49-F238E27FC236}">
                <a16:creationId xmlns:a16="http://schemas.microsoft.com/office/drawing/2014/main" id="{1C84B1C7-EA7B-38B3-F9C6-B9CB6C0AA056}"/>
              </a:ext>
            </a:extLst>
          </p:cNvPr>
          <p:cNvPicPr>
            <a:picLocks noChangeAspect="1"/>
          </p:cNvPicPr>
          <p:nvPr/>
        </p:nvPicPr>
        <p:blipFill rotWithShape="1">
          <a:blip r:embed="rId3">
            <a:extLst>
              <a:ext uri="{28A0092B-C50C-407E-A947-70E740481C1C}">
                <a14:useLocalDpi xmlns:a14="http://schemas.microsoft.com/office/drawing/2010/main" val="0"/>
              </a:ext>
            </a:extLst>
          </a:blip>
          <a:srcRect t="2813" b="1792"/>
          <a:stretch/>
        </p:blipFill>
        <p:spPr bwMode="auto">
          <a:xfrm>
            <a:off x="9680949" y="2411642"/>
            <a:ext cx="2460505" cy="1177719"/>
          </a:xfrm>
          <a:prstGeom prst="rect">
            <a:avLst/>
          </a:prstGeom>
          <a:ln>
            <a:noFill/>
          </a:ln>
          <a:extLst>
            <a:ext uri="{53640926-AAD7-44D8-BBD7-CCE9431645EC}">
              <a14:shadowObscured xmlns:a14="http://schemas.microsoft.com/office/drawing/2010/main"/>
            </a:ext>
          </a:extLst>
        </p:spPr>
      </p:pic>
      <p:pic>
        <p:nvPicPr>
          <p:cNvPr id="34" name="Kép 41" descr="A drawing of a cube with arrows and lines&#10;&#10;AI-generated content may be incorrect.">
            <a:extLst>
              <a:ext uri="{FF2B5EF4-FFF2-40B4-BE49-F238E27FC236}">
                <a16:creationId xmlns:a16="http://schemas.microsoft.com/office/drawing/2014/main" id="{6D77144E-B7B6-8A6A-CFEE-BE480AD7F6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1493" y="1060058"/>
            <a:ext cx="1999766" cy="1538960"/>
          </a:xfrm>
          <a:prstGeom prst="rect">
            <a:avLst/>
          </a:prstGeom>
        </p:spPr>
      </p:pic>
      <p:sp>
        <p:nvSpPr>
          <p:cNvPr id="3" name="TextBox 2">
            <a:extLst>
              <a:ext uri="{FF2B5EF4-FFF2-40B4-BE49-F238E27FC236}">
                <a16:creationId xmlns:a16="http://schemas.microsoft.com/office/drawing/2014/main" id="{DA3EE99E-90B5-B3E1-8DF0-41255479BDCF}"/>
              </a:ext>
            </a:extLst>
          </p:cNvPr>
          <p:cNvSpPr txBox="1"/>
          <p:nvPr/>
        </p:nvSpPr>
        <p:spPr>
          <a:xfrm>
            <a:off x="9532962" y="1306131"/>
            <a:ext cx="2417929" cy="523220"/>
          </a:xfrm>
          <a:prstGeom prst="rect">
            <a:avLst/>
          </a:prstGeom>
          <a:noFill/>
        </p:spPr>
        <p:txBody>
          <a:bodyPr wrap="square">
            <a:spAutoFit/>
          </a:bodyPr>
          <a:lstStyle/>
          <a:p>
            <a:pPr algn="ctr"/>
            <a:r>
              <a:rPr lang="en-GB" sz="1400" i="1" dirty="0">
                <a:latin typeface="Times New Roman" panose="02020603050405020304" pitchFamily="18" charset="0"/>
                <a:cs typeface="Times New Roman" panose="02020603050405020304" pitchFamily="18" charset="0"/>
              </a:rPr>
              <a:t>Methodology to obtain contact f</a:t>
            </a:r>
            <a:r>
              <a:rPr lang="en-GB" sz="1400" i="1" noProof="0" dirty="0" err="1">
                <a:latin typeface="Times New Roman" panose="02020603050405020304" pitchFamily="18" charset="0"/>
                <a:cs typeface="Times New Roman" panose="02020603050405020304" pitchFamily="18" charset="0"/>
              </a:rPr>
              <a:t>orce</a:t>
            </a:r>
            <a:r>
              <a:rPr lang="en-GB" sz="1400" i="1" noProof="0" dirty="0">
                <a:latin typeface="Times New Roman" panose="02020603050405020304" pitchFamily="18" charset="0"/>
                <a:cs typeface="Times New Roman" panose="02020603050405020304" pitchFamily="18" charset="0"/>
              </a:rPr>
              <a:t> (</a:t>
            </a:r>
            <a:r>
              <a:rPr lang="en-GB" sz="1400" i="1" dirty="0">
                <a:latin typeface="Times New Roman" panose="02020603050405020304" pitchFamily="18" charset="0"/>
                <a:cs typeface="Times New Roman" panose="02020603050405020304" pitchFamily="18" charset="0"/>
              </a:rPr>
              <a:t>pressure history) [2]</a:t>
            </a:r>
            <a:endParaRPr lang="en-GB" sz="1400" dirty="0"/>
          </a:p>
        </p:txBody>
      </p:sp>
      <p:pic>
        <p:nvPicPr>
          <p:cNvPr id="5" name="Picture 12" descr="A blue circle with a face and text&#10;&#10;AI-generated content may be incorrect.">
            <a:extLst>
              <a:ext uri="{FF2B5EF4-FFF2-40B4-BE49-F238E27FC236}">
                <a16:creationId xmlns:a16="http://schemas.microsoft.com/office/drawing/2014/main" id="{78A7C491-F288-E438-D0CF-31B1F37B9F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9" name="Picture 15" descr="A blue and green logo&#10;&#10;AI-generated content may be incorrect.">
            <a:extLst>
              <a:ext uri="{FF2B5EF4-FFF2-40B4-BE49-F238E27FC236}">
                <a16:creationId xmlns:a16="http://schemas.microsoft.com/office/drawing/2014/main" id="{9029314F-991E-3F10-1EEC-069C984F02F6}"/>
              </a:ext>
            </a:extLst>
          </p:cNvPr>
          <p:cNvPicPr>
            <a:picLocks noChangeAspect="1"/>
          </p:cNvPicPr>
          <p:nvPr/>
        </p:nvPicPr>
        <p:blipFill>
          <a:blip r:embed="rId6"/>
          <a:srcRect t="13258" b="15904"/>
          <a:stretch>
            <a:fillRect/>
          </a:stretch>
        </p:blipFill>
        <p:spPr>
          <a:xfrm>
            <a:off x="10392000" y="32747"/>
            <a:ext cx="1800000" cy="662025"/>
          </a:xfrm>
          <a:prstGeom prst="rect">
            <a:avLst/>
          </a:prstGeom>
        </p:spPr>
      </p:pic>
      <p:pic>
        <p:nvPicPr>
          <p:cNvPr id="10" name="Picture 5">
            <a:extLst>
              <a:ext uri="{FF2B5EF4-FFF2-40B4-BE49-F238E27FC236}">
                <a16:creationId xmlns:a16="http://schemas.microsoft.com/office/drawing/2014/main" id="{4BBB4D25-7A63-E8D2-EE6C-F32420DF7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0" y="2701161"/>
            <a:ext cx="4635936" cy="3455007"/>
          </a:xfrm>
          <a:prstGeom prst="rect">
            <a:avLst/>
          </a:prstGeom>
        </p:spPr>
      </p:pic>
      <p:pic>
        <p:nvPicPr>
          <p:cNvPr id="15" name="Picture 1">
            <a:extLst>
              <a:ext uri="{FF2B5EF4-FFF2-40B4-BE49-F238E27FC236}">
                <a16:creationId xmlns:a16="http://schemas.microsoft.com/office/drawing/2014/main" id="{14425A9D-9D6C-2CD6-7AE0-C0A4B5FF3A29}"/>
              </a:ext>
            </a:extLst>
          </p:cNvPr>
          <p:cNvPicPr>
            <a:picLocks/>
          </p:cNvPicPr>
          <p:nvPr/>
        </p:nvPicPr>
        <p:blipFill>
          <a:blip r:embed="rId8">
            <a:extLst>
              <a:ext uri="{28A0092B-C50C-407E-A947-70E740481C1C}">
                <a14:useLocalDpi xmlns:a14="http://schemas.microsoft.com/office/drawing/2010/main" val="0"/>
              </a:ext>
            </a:extLst>
          </a:blip>
          <a:srcRect t="9072"/>
          <a:stretch>
            <a:fillRect/>
          </a:stretch>
        </p:blipFill>
        <p:spPr bwMode="auto">
          <a:xfrm>
            <a:off x="4808883" y="2934087"/>
            <a:ext cx="4636008" cy="3456432"/>
          </a:xfrm>
          <a:prstGeom prst="rect">
            <a:avLst/>
          </a:prstGeom>
          <a:noFill/>
          <a:ln>
            <a:noFill/>
          </a:ln>
        </p:spPr>
      </p:pic>
      <p:sp>
        <p:nvSpPr>
          <p:cNvPr id="17" name="CasellaDiTesto 16">
            <a:extLst>
              <a:ext uri="{FF2B5EF4-FFF2-40B4-BE49-F238E27FC236}">
                <a16:creationId xmlns:a16="http://schemas.microsoft.com/office/drawing/2014/main" id="{18B63AFA-D931-4849-6961-7CF274930BB9}"/>
              </a:ext>
            </a:extLst>
          </p:cNvPr>
          <p:cNvSpPr txBox="1"/>
          <p:nvPr/>
        </p:nvSpPr>
        <p:spPr>
          <a:xfrm>
            <a:off x="5353334" y="4818373"/>
            <a:ext cx="3098042" cy="1015663"/>
          </a:xfrm>
          <a:prstGeom prst="rect">
            <a:avLst/>
          </a:prstGeom>
          <a:noFill/>
        </p:spPr>
        <p:txBody>
          <a:bodyPr wrap="square">
            <a:spAutoFit/>
          </a:bodyPr>
          <a:lstStyle/>
          <a:p>
            <a:pPr algn="ctr"/>
            <a:r>
              <a:rPr lang="en-GB" sz="1500" i="1" noProof="0" dirty="0">
                <a:latin typeface="Times New Roman" panose="02020603050405020304" pitchFamily="18" charset="0"/>
                <a:ea typeface="Times New Roman" panose="02020603050405020304" pitchFamily="18" charset="0"/>
              </a:rPr>
              <a:t>Verification of pressure history by the principle of equilibrium in static condition and rigidity of the segment [2] </a:t>
            </a:r>
            <a:endParaRPr lang="it-IT" sz="1500" dirty="0"/>
          </a:p>
        </p:txBody>
      </p:sp>
      <p:sp>
        <p:nvSpPr>
          <p:cNvPr id="19" name="CasellaDiTesto 18">
            <a:extLst>
              <a:ext uri="{FF2B5EF4-FFF2-40B4-BE49-F238E27FC236}">
                <a16:creationId xmlns:a16="http://schemas.microsoft.com/office/drawing/2014/main" id="{5712E12A-6F58-74A3-DB65-779943BA8838}"/>
              </a:ext>
            </a:extLst>
          </p:cNvPr>
          <p:cNvSpPr txBox="1"/>
          <p:nvPr/>
        </p:nvSpPr>
        <p:spPr>
          <a:xfrm>
            <a:off x="1449742" y="4968227"/>
            <a:ext cx="1853327" cy="646331"/>
          </a:xfrm>
          <a:prstGeom prst="rect">
            <a:avLst/>
          </a:prstGeom>
          <a:noFill/>
        </p:spPr>
        <p:txBody>
          <a:bodyPr wrap="square">
            <a:spAutoFit/>
          </a:bodyPr>
          <a:lstStyle/>
          <a:p>
            <a:pPr algn="ctr"/>
            <a:r>
              <a:rPr lang="en-GB" sz="1800" i="1" noProof="0" dirty="0">
                <a:latin typeface="Times New Roman" panose="02020603050405020304" pitchFamily="18" charset="0"/>
                <a:ea typeface="Times New Roman" panose="02020603050405020304" pitchFamily="18" charset="0"/>
              </a:rPr>
              <a:t>Pressure history [2] </a:t>
            </a:r>
            <a:endParaRPr lang="it-IT" dirty="0"/>
          </a:p>
        </p:txBody>
      </p:sp>
      <p:sp>
        <p:nvSpPr>
          <p:cNvPr id="20" name="TextBox 24">
            <a:extLst>
              <a:ext uri="{FF2B5EF4-FFF2-40B4-BE49-F238E27FC236}">
                <a16:creationId xmlns:a16="http://schemas.microsoft.com/office/drawing/2014/main" id="{AB6059BD-CA58-03E1-E671-AEF83894A569}"/>
              </a:ext>
            </a:extLst>
          </p:cNvPr>
          <p:cNvSpPr txBox="1"/>
          <p:nvPr/>
        </p:nvSpPr>
        <p:spPr>
          <a:xfrm>
            <a:off x="1603612" y="190153"/>
            <a:ext cx="921906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CODE COUPLING </a:t>
            </a:r>
            <a:r>
              <a:rPr lang="en-GB" sz="2800" b="1" dirty="0">
                <a:latin typeface="Times New Roman" panose="02020603050405020304" pitchFamily="18" charset="0"/>
                <a:ea typeface="Times New Roman" panose="02020603050405020304" pitchFamily="18" charset="0"/>
              </a:rPr>
              <a:t>STRATEGY &amp; ANALYSIS </a:t>
            </a:r>
            <a:r>
              <a:rPr lang="en-GB" sz="2800" b="1" noProof="0" dirty="0">
                <a:latin typeface="Times New Roman" panose="02020603050405020304" pitchFamily="18" charset="0"/>
                <a:cs typeface="Times New Roman" panose="02020603050405020304" pitchFamily="18" charset="0"/>
              </a:rPr>
              <a:t>(2/3) </a:t>
            </a:r>
          </a:p>
        </p:txBody>
      </p:sp>
      <p:sp>
        <p:nvSpPr>
          <p:cNvPr id="22" name="CasellaDiTesto 21">
            <a:extLst>
              <a:ext uri="{FF2B5EF4-FFF2-40B4-BE49-F238E27FC236}">
                <a16:creationId xmlns:a16="http://schemas.microsoft.com/office/drawing/2014/main" id="{28434B3D-D84B-A266-A6C1-49F3B64A755B}"/>
              </a:ext>
            </a:extLst>
          </p:cNvPr>
          <p:cNvSpPr txBox="1"/>
          <p:nvPr/>
        </p:nvSpPr>
        <p:spPr>
          <a:xfrm>
            <a:off x="2185918" y="6379377"/>
            <a:ext cx="7210566"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These pressure values were then inputted to burst test model….</a:t>
            </a:r>
            <a:endParaRPr lang="it-IT" dirty="0"/>
          </a:p>
        </p:txBody>
      </p:sp>
    </p:spTree>
    <p:extLst>
      <p:ext uri="{BB962C8B-B14F-4D97-AF65-F5344CB8AC3E}">
        <p14:creationId xmlns:p14="http://schemas.microsoft.com/office/powerpoint/2010/main" val="453663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7FA1A-E992-B6D8-3381-D10B4F5AC2A2}"/>
            </a:ext>
          </a:extLst>
        </p:cNvPr>
        <p:cNvGrpSpPr/>
        <p:nvPr/>
      </p:nvGrpSpPr>
      <p:grpSpPr>
        <a:xfrm>
          <a:off x="0" y="0"/>
          <a:ext cx="0" cy="0"/>
          <a:chOff x="0" y="0"/>
          <a:chExt cx="0" cy="0"/>
        </a:xfrm>
      </p:grpSpPr>
      <p:pic>
        <p:nvPicPr>
          <p:cNvPr id="5" name="Picture 12" descr="A blue circle with a face and text&#10;&#10;AI-generated content may be incorrect.">
            <a:extLst>
              <a:ext uri="{FF2B5EF4-FFF2-40B4-BE49-F238E27FC236}">
                <a16:creationId xmlns:a16="http://schemas.microsoft.com/office/drawing/2014/main" id="{C5F00CA9-FF3E-6B64-5B7D-75F3AA649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9" name="Picture 15" descr="A blue and green logo&#10;&#10;AI-generated content may be incorrect.">
            <a:extLst>
              <a:ext uri="{FF2B5EF4-FFF2-40B4-BE49-F238E27FC236}">
                <a16:creationId xmlns:a16="http://schemas.microsoft.com/office/drawing/2014/main" id="{776BF09B-6752-8704-79F5-F051B3748FF5}"/>
              </a:ext>
            </a:extLst>
          </p:cNvPr>
          <p:cNvPicPr>
            <a:picLocks noChangeAspect="1"/>
          </p:cNvPicPr>
          <p:nvPr/>
        </p:nvPicPr>
        <p:blipFill>
          <a:blip r:embed="rId4"/>
          <a:srcRect t="13258" b="15904"/>
          <a:stretch>
            <a:fillRect/>
          </a:stretch>
        </p:blipFill>
        <p:spPr>
          <a:xfrm>
            <a:off x="10392000" y="32747"/>
            <a:ext cx="1800000" cy="662025"/>
          </a:xfrm>
          <a:prstGeom prst="rect">
            <a:avLst/>
          </a:prstGeom>
        </p:spPr>
      </p:pic>
      <p:sp>
        <p:nvSpPr>
          <p:cNvPr id="20" name="TextBox 24">
            <a:extLst>
              <a:ext uri="{FF2B5EF4-FFF2-40B4-BE49-F238E27FC236}">
                <a16:creationId xmlns:a16="http://schemas.microsoft.com/office/drawing/2014/main" id="{C587AE70-E649-2FED-74F7-C01CCB2F7C04}"/>
              </a:ext>
            </a:extLst>
          </p:cNvPr>
          <p:cNvSpPr txBox="1"/>
          <p:nvPr/>
        </p:nvSpPr>
        <p:spPr>
          <a:xfrm>
            <a:off x="1603612" y="190153"/>
            <a:ext cx="921906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CODE COUPLING </a:t>
            </a:r>
            <a:r>
              <a:rPr lang="en-GB" sz="2800" b="1" dirty="0">
                <a:latin typeface="Times New Roman" panose="02020603050405020304" pitchFamily="18" charset="0"/>
                <a:ea typeface="Times New Roman" panose="02020603050405020304" pitchFamily="18" charset="0"/>
              </a:rPr>
              <a:t>STRATEGY &amp; ANALYSIS </a:t>
            </a:r>
            <a:r>
              <a:rPr lang="en-GB" sz="2800" b="1" noProof="0" dirty="0">
                <a:latin typeface="Times New Roman" panose="02020603050405020304" pitchFamily="18" charset="0"/>
                <a:cs typeface="Times New Roman" panose="02020603050405020304" pitchFamily="18" charset="0"/>
              </a:rPr>
              <a:t>(3/3) </a:t>
            </a:r>
          </a:p>
        </p:txBody>
      </p:sp>
      <p:sp>
        <p:nvSpPr>
          <p:cNvPr id="7" name="TextBox 3">
            <a:extLst>
              <a:ext uri="{FF2B5EF4-FFF2-40B4-BE49-F238E27FC236}">
                <a16:creationId xmlns:a16="http://schemas.microsoft.com/office/drawing/2014/main" id="{EECB62D6-3BE6-92FE-0746-437ECC339D3C}"/>
              </a:ext>
            </a:extLst>
          </p:cNvPr>
          <p:cNvSpPr txBox="1"/>
          <p:nvPr/>
        </p:nvSpPr>
        <p:spPr>
          <a:xfrm>
            <a:off x="11029789" y="1664949"/>
            <a:ext cx="1704017" cy="338554"/>
          </a:xfrm>
          <a:prstGeom prst="rect">
            <a:avLst/>
          </a:prstGeom>
          <a:noFill/>
        </p:spPr>
        <p:txBody>
          <a:bodyPr wrap="square" rtlCol="0">
            <a:spAutoFit/>
          </a:bodyPr>
          <a:lstStyle/>
          <a:p>
            <a:pPr algn="just"/>
            <a:r>
              <a:rPr lang="en-GB" sz="1600" noProof="0" dirty="0">
                <a:latin typeface="Times New Roman" panose="02020603050405020304" pitchFamily="18" charset="0"/>
                <a:ea typeface="Times New Roman" panose="02020603050405020304" pitchFamily="18" charset="0"/>
                <a:cs typeface="Times New Roman" panose="02020603050405020304" pitchFamily="18" charset="0"/>
              </a:rPr>
              <a:t>L=150mm</a:t>
            </a:r>
          </a:p>
        </p:txBody>
      </p:sp>
      <p:pic>
        <p:nvPicPr>
          <p:cNvPr id="13" name="Immagine 12">
            <a:extLst>
              <a:ext uri="{FF2B5EF4-FFF2-40B4-BE49-F238E27FC236}">
                <a16:creationId xmlns:a16="http://schemas.microsoft.com/office/drawing/2014/main" id="{32D9AAD0-FDF7-A30E-3347-2E4C25371FCA}"/>
              </a:ext>
            </a:extLst>
          </p:cNvPr>
          <p:cNvPicPr>
            <a:picLocks noChangeAspect="1"/>
          </p:cNvPicPr>
          <p:nvPr/>
        </p:nvPicPr>
        <p:blipFill>
          <a:blip r:embed="rId5"/>
          <a:stretch>
            <a:fillRect/>
          </a:stretch>
        </p:blipFill>
        <p:spPr>
          <a:xfrm>
            <a:off x="6096000" y="1601918"/>
            <a:ext cx="5937950" cy="2034788"/>
          </a:xfrm>
          <a:prstGeom prst="rect">
            <a:avLst/>
          </a:prstGeom>
        </p:spPr>
      </p:pic>
      <p:sp>
        <p:nvSpPr>
          <p:cNvPr id="16" name="TextBox 5">
            <a:extLst>
              <a:ext uri="{FF2B5EF4-FFF2-40B4-BE49-F238E27FC236}">
                <a16:creationId xmlns:a16="http://schemas.microsoft.com/office/drawing/2014/main" id="{7029F4C3-6571-EB5B-8665-70D03EB507C9}"/>
              </a:ext>
            </a:extLst>
          </p:cNvPr>
          <p:cNvSpPr txBox="1"/>
          <p:nvPr/>
        </p:nvSpPr>
        <p:spPr>
          <a:xfrm>
            <a:off x="310202" y="1217741"/>
            <a:ext cx="11571596" cy="369332"/>
          </a:xfrm>
          <a:prstGeom prst="rect">
            <a:avLst/>
          </a:prstGeom>
          <a:noFill/>
        </p:spPr>
        <p:txBody>
          <a:bodyPr wrap="square">
            <a:spAutoFit/>
          </a:bodyPr>
          <a:lstStyle/>
          <a:p>
            <a:pPr lvl="0" algn="just"/>
            <a:r>
              <a:rPr lang="en-US" dirty="0">
                <a:latin typeface="Times New Roman" panose="02020603050405020304" pitchFamily="18" charset="0"/>
                <a:cs typeface="Times New Roman" panose="02020603050405020304" pitchFamily="18" charset="0"/>
              </a:rPr>
              <a:t>To verify the </a:t>
            </a:r>
            <a:r>
              <a:rPr lang="en-US" dirty="0">
                <a:solidFill>
                  <a:srgbClr val="00B050"/>
                </a:solidFill>
                <a:latin typeface="Times New Roman" panose="02020603050405020304" pitchFamily="18" charset="0"/>
                <a:cs typeface="Times New Roman" panose="02020603050405020304" pitchFamily="18" charset="0"/>
              </a:rPr>
              <a:t>applicability</a:t>
            </a:r>
            <a:r>
              <a:rPr lang="en-US" dirty="0">
                <a:latin typeface="Times New Roman" panose="02020603050405020304" pitchFamily="18" charset="0"/>
                <a:cs typeface="Times New Roman" panose="02020603050405020304" pitchFamily="18" charset="0"/>
              </a:rPr>
              <a:t> of the equivalent pressure model, a separate FE model was developed. </a:t>
            </a:r>
          </a:p>
        </p:txBody>
      </p:sp>
      <p:pic>
        <p:nvPicPr>
          <p:cNvPr id="18" name="Picture 7">
            <a:extLst>
              <a:ext uri="{FF2B5EF4-FFF2-40B4-BE49-F238E27FC236}">
                <a16:creationId xmlns:a16="http://schemas.microsoft.com/office/drawing/2014/main" id="{8E4EA30F-8688-9B02-1415-F2F0EAB81F3E}"/>
              </a:ext>
            </a:extLst>
          </p:cNvPr>
          <p:cNvPicPr>
            <a:picLocks noChangeAspect="1"/>
          </p:cNvPicPr>
          <p:nvPr/>
        </p:nvPicPr>
        <p:blipFill rotWithShape="1">
          <a:blip r:embed="rId6">
            <a:extLst>
              <a:ext uri="{28A0092B-C50C-407E-A947-70E740481C1C}">
                <a14:useLocalDpi xmlns:a14="http://schemas.microsoft.com/office/drawing/2010/main" val="0"/>
              </a:ext>
            </a:extLst>
          </a:blip>
          <a:srcRect l="1544" b="2871"/>
          <a:stretch/>
        </p:blipFill>
        <p:spPr bwMode="auto">
          <a:xfrm>
            <a:off x="733955" y="2872502"/>
            <a:ext cx="4602812" cy="3749040"/>
          </a:xfrm>
          <a:prstGeom prst="rect">
            <a:avLst/>
          </a:prstGeom>
          <a:noFill/>
          <a:ln>
            <a:noFill/>
          </a:ln>
          <a:extLst>
            <a:ext uri="{53640926-AAD7-44D8-BBD7-CCE9431645EC}">
              <a14:shadowObscured xmlns:a14="http://schemas.microsoft.com/office/drawing/2010/main"/>
            </a:ext>
          </a:extLst>
        </p:spPr>
      </p:pic>
      <p:sp>
        <p:nvSpPr>
          <p:cNvPr id="22" name="CasellaDiTesto 21">
            <a:extLst>
              <a:ext uri="{FF2B5EF4-FFF2-40B4-BE49-F238E27FC236}">
                <a16:creationId xmlns:a16="http://schemas.microsoft.com/office/drawing/2014/main" id="{C46E32CB-4AFF-E445-0274-AB47A9DA329A}"/>
              </a:ext>
            </a:extLst>
          </p:cNvPr>
          <p:cNvSpPr txBox="1"/>
          <p:nvPr/>
        </p:nvSpPr>
        <p:spPr>
          <a:xfrm>
            <a:off x="770596" y="1753674"/>
            <a:ext cx="4225947" cy="1015663"/>
          </a:xfrm>
          <a:prstGeom prst="rect">
            <a:avLst/>
          </a:prstGeom>
          <a:noFill/>
        </p:spPr>
        <p:txBody>
          <a:bodyPr wrap="square">
            <a:spAutoFit/>
          </a:bodyPr>
          <a:lstStyle/>
          <a:p>
            <a:pPr algn="ctr"/>
            <a:r>
              <a:rPr lang="en-GB" sz="2000" noProof="0" dirty="0">
                <a:latin typeface="Times New Roman" panose="02020603050405020304" pitchFamily="18" charset="0"/>
                <a:ea typeface="Times New Roman" panose="02020603050405020304" pitchFamily="18" charset="0"/>
                <a:cs typeface="Times New Roman" panose="02020603050405020304" pitchFamily="18" charset="0"/>
              </a:rPr>
              <a:t>Linear increase of pressure up to P</a:t>
            </a:r>
            <a:r>
              <a:rPr lang="en-GB" sz="2000" baseline="-25000" noProof="0" dirty="0">
                <a:latin typeface="Times New Roman" panose="02020603050405020304" pitchFamily="18" charset="0"/>
                <a:ea typeface="Times New Roman" panose="02020603050405020304" pitchFamily="18" charset="0"/>
                <a:cs typeface="Times New Roman" panose="02020603050405020304" pitchFamily="18" charset="0"/>
              </a:rPr>
              <a:t>max </a:t>
            </a:r>
            <a:r>
              <a:rPr lang="en-GB" sz="2000" noProof="0" dirty="0">
                <a:latin typeface="Times New Roman" panose="02020603050405020304" pitchFamily="18" charset="0"/>
                <a:ea typeface="Times New Roman" panose="02020603050405020304" pitchFamily="18" charset="0"/>
                <a:cs typeface="Times New Roman" panose="02020603050405020304" pitchFamily="18" charset="0"/>
              </a:rPr>
              <a:t>(at the middle section pressure history-70MPa)</a:t>
            </a:r>
            <a:r>
              <a:rPr lang="en-GB" sz="2000" noProof="0" dirty="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GB" sz="2000" noProof="0" dirty="0">
                <a:latin typeface="Times New Roman" panose="02020603050405020304" pitchFamily="18" charset="0"/>
                <a:ea typeface="Times New Roman" panose="02020603050405020304" pitchFamily="18" charset="0"/>
                <a:cs typeface="Times New Roman" panose="02020603050405020304" pitchFamily="18" charset="0"/>
              </a:rPr>
              <a:t>Case= t05</a:t>
            </a:r>
          </a:p>
        </p:txBody>
      </p:sp>
      <p:sp>
        <p:nvSpPr>
          <p:cNvPr id="23" name="Freccia a destra 22">
            <a:extLst>
              <a:ext uri="{FF2B5EF4-FFF2-40B4-BE49-F238E27FC236}">
                <a16:creationId xmlns:a16="http://schemas.microsoft.com/office/drawing/2014/main" id="{88E21307-9892-B252-80E3-1D132AFAF967}"/>
              </a:ext>
            </a:extLst>
          </p:cNvPr>
          <p:cNvSpPr/>
          <p:nvPr/>
        </p:nvSpPr>
        <p:spPr>
          <a:xfrm>
            <a:off x="5654026" y="2472599"/>
            <a:ext cx="354842" cy="29342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25" name="CasellaDiTesto 24">
            <a:extLst>
              <a:ext uri="{FF2B5EF4-FFF2-40B4-BE49-F238E27FC236}">
                <a16:creationId xmlns:a16="http://schemas.microsoft.com/office/drawing/2014/main" id="{4404C391-5D18-DBB1-2BF7-9FFDE76BC2D3}"/>
              </a:ext>
            </a:extLst>
          </p:cNvPr>
          <p:cNvSpPr txBox="1"/>
          <p:nvPr/>
        </p:nvSpPr>
        <p:spPr>
          <a:xfrm>
            <a:off x="2487719" y="4577745"/>
            <a:ext cx="2089814" cy="338554"/>
          </a:xfrm>
          <a:prstGeom prst="rect">
            <a:avLst/>
          </a:prstGeom>
          <a:noFill/>
        </p:spPr>
        <p:txBody>
          <a:bodyPr wrap="square">
            <a:spAutoFit/>
          </a:bodyPr>
          <a:lstStyle/>
          <a:p>
            <a:r>
              <a:rPr lang="en-GB" sz="1600" i="1" noProof="0" dirty="0">
                <a:latin typeface="Times New Roman" panose="02020603050405020304" pitchFamily="18" charset="0"/>
                <a:ea typeface="Times New Roman" panose="02020603050405020304" pitchFamily="18" charset="0"/>
              </a:rPr>
              <a:t>Case: coated </a:t>
            </a:r>
            <a:r>
              <a:rPr lang="en-GB" sz="1600" i="1" dirty="0">
                <a:latin typeface="Times New Roman" panose="02020603050405020304" pitchFamily="18" charset="0"/>
                <a:ea typeface="Times New Roman" panose="02020603050405020304" pitchFamily="18" charset="0"/>
              </a:rPr>
              <a:t>s</a:t>
            </a:r>
            <a:r>
              <a:rPr lang="en-GB" sz="1600" i="1" noProof="0" dirty="0">
                <a:latin typeface="Times New Roman" panose="02020603050405020304" pitchFamily="18" charset="0"/>
                <a:ea typeface="Times New Roman" panose="02020603050405020304" pitchFamily="18" charset="0"/>
              </a:rPr>
              <a:t>ample</a:t>
            </a:r>
            <a:endParaRPr lang="it-IT" sz="1600" dirty="0"/>
          </a:p>
        </p:txBody>
      </p:sp>
      <p:sp>
        <p:nvSpPr>
          <p:cNvPr id="27" name="CasellaDiTesto 26">
            <a:extLst>
              <a:ext uri="{FF2B5EF4-FFF2-40B4-BE49-F238E27FC236}">
                <a16:creationId xmlns:a16="http://schemas.microsoft.com/office/drawing/2014/main" id="{3A0705F1-54ED-3FE7-5C90-D27D84F170EE}"/>
              </a:ext>
            </a:extLst>
          </p:cNvPr>
          <p:cNvSpPr txBox="1"/>
          <p:nvPr/>
        </p:nvSpPr>
        <p:spPr>
          <a:xfrm>
            <a:off x="8751692" y="3429000"/>
            <a:ext cx="1557550" cy="338554"/>
          </a:xfrm>
          <a:prstGeom prst="rect">
            <a:avLst/>
          </a:prstGeom>
          <a:noFill/>
        </p:spPr>
        <p:txBody>
          <a:bodyPr wrap="square">
            <a:spAutoFit/>
          </a:bodyPr>
          <a:lstStyle/>
          <a:p>
            <a:r>
              <a:rPr lang="en-GB" sz="1600" i="1" noProof="0" dirty="0">
                <a:latin typeface="Times New Roman" panose="02020603050405020304" pitchFamily="18" charset="0"/>
                <a:ea typeface="Times New Roman" panose="02020603050405020304" pitchFamily="18" charset="0"/>
              </a:rPr>
              <a:t>Burst model</a:t>
            </a:r>
            <a:r>
              <a:rPr lang="en-GB" sz="1600" i="1" dirty="0">
                <a:latin typeface="Times New Roman" panose="02020603050405020304" pitchFamily="18" charset="0"/>
                <a:ea typeface="Times New Roman" panose="02020603050405020304" pitchFamily="18" charset="0"/>
              </a:rPr>
              <a:t> [2]</a:t>
            </a:r>
            <a:r>
              <a:rPr lang="en-GB" sz="1600" i="1" noProof="0" dirty="0">
                <a:latin typeface="Times New Roman" panose="02020603050405020304" pitchFamily="18" charset="0"/>
                <a:ea typeface="Times New Roman" panose="02020603050405020304" pitchFamily="18" charset="0"/>
              </a:rPr>
              <a:t> </a:t>
            </a:r>
            <a:endParaRPr lang="it-IT" sz="1600" dirty="0"/>
          </a:p>
        </p:txBody>
      </p:sp>
      <p:sp>
        <p:nvSpPr>
          <p:cNvPr id="29" name="CasellaDiTesto 28">
            <a:extLst>
              <a:ext uri="{FF2B5EF4-FFF2-40B4-BE49-F238E27FC236}">
                <a16:creationId xmlns:a16="http://schemas.microsoft.com/office/drawing/2014/main" id="{EBD089EE-47A0-0BC5-8608-D513895B237D}"/>
              </a:ext>
            </a:extLst>
          </p:cNvPr>
          <p:cNvSpPr txBox="1"/>
          <p:nvPr/>
        </p:nvSpPr>
        <p:spPr>
          <a:xfrm>
            <a:off x="5940538" y="4173920"/>
            <a:ext cx="5622308" cy="1631216"/>
          </a:xfrm>
          <a:prstGeom prst="rect">
            <a:avLst/>
          </a:prstGeom>
          <a:noFill/>
        </p:spPr>
        <p:txBody>
          <a:bodyPr wrap="square">
            <a:spAutoFit/>
          </a:bodyPr>
          <a:lstStyle/>
          <a:p>
            <a:pPr lvl="0" algn="just"/>
            <a:r>
              <a:rPr lang="en-US" sz="2000" dirty="0">
                <a:latin typeface="Times New Roman" panose="02020603050405020304" pitchFamily="18" charset="0"/>
                <a:cs typeface="Times New Roman" panose="02020603050405020304" pitchFamily="18" charset="0"/>
              </a:rPr>
              <a:t>Although in the equivalent gas expansion model, the </a:t>
            </a:r>
            <a:r>
              <a:rPr lang="en-US" sz="2000" dirty="0">
                <a:solidFill>
                  <a:srgbClr val="00B050"/>
                </a:solidFill>
                <a:latin typeface="Times New Roman" panose="02020603050405020304" pitchFamily="18" charset="0"/>
                <a:cs typeface="Times New Roman" panose="02020603050405020304" pitchFamily="18" charset="0"/>
              </a:rPr>
              <a:t>strain concentration </a:t>
            </a:r>
            <a:r>
              <a:rPr lang="en-US" sz="2000" dirty="0">
                <a:latin typeface="Times New Roman" panose="02020603050405020304" pitchFamily="18" charset="0"/>
                <a:cs typeface="Times New Roman" panose="02020603050405020304" pitchFamily="18" charset="0"/>
              </a:rPr>
              <a:t>due to the fillets can not be seen, yet the </a:t>
            </a:r>
            <a:r>
              <a:rPr lang="en-US" sz="2000" dirty="0">
                <a:solidFill>
                  <a:srgbClr val="00B050"/>
                </a:solidFill>
                <a:latin typeface="Times New Roman" panose="02020603050405020304" pitchFamily="18" charset="0"/>
                <a:cs typeface="Times New Roman" panose="02020603050405020304" pitchFamily="18" charset="0"/>
              </a:rPr>
              <a:t>plastic</a:t>
            </a:r>
            <a:r>
              <a:rPr lang="en-US" sz="2000" dirty="0">
                <a:latin typeface="Times New Roman" panose="02020603050405020304" pitchFamily="18" charset="0"/>
                <a:cs typeface="Times New Roman" panose="02020603050405020304" pitchFamily="18" charset="0"/>
              </a:rPr>
              <a:t> </a:t>
            </a:r>
            <a:r>
              <a:rPr lang="en-US" sz="2000" dirty="0">
                <a:solidFill>
                  <a:srgbClr val="00B050"/>
                </a:solidFill>
                <a:latin typeface="Times New Roman" panose="02020603050405020304" pitchFamily="18" charset="0"/>
                <a:cs typeface="Times New Roman" panose="02020603050405020304" pitchFamily="18" charset="0"/>
              </a:rPr>
              <a:t>deformation</a:t>
            </a:r>
            <a:r>
              <a:rPr lang="en-US" sz="2000" dirty="0">
                <a:latin typeface="Times New Roman" panose="02020603050405020304" pitchFamily="18" charset="0"/>
                <a:cs typeface="Times New Roman" panose="02020603050405020304" pitchFamily="18" charset="0"/>
              </a:rPr>
              <a:t> of the cladding verifies the capability of the model to predict the failure of the </a:t>
            </a:r>
            <a:r>
              <a:rPr lang="en-US" sz="2000" dirty="0">
                <a:solidFill>
                  <a:srgbClr val="00B050"/>
                </a:solidFill>
                <a:latin typeface="Times New Roman" panose="02020603050405020304" pitchFamily="18" charset="0"/>
                <a:cs typeface="Times New Roman" panose="02020603050405020304" pitchFamily="18" charset="0"/>
              </a:rPr>
              <a:t>coating</a:t>
            </a:r>
            <a:r>
              <a:rPr lang="en-US" sz="2000" dirty="0">
                <a:latin typeface="Times New Roman" panose="02020603050405020304" pitchFamily="18" charset="0"/>
                <a:cs typeface="Times New Roman" panose="02020603050405020304" pitchFamily="18" charset="0"/>
              </a:rPr>
              <a:t>.</a:t>
            </a:r>
            <a:endParaRPr lang="en-GB" sz="2000"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56B20-24FB-2235-A6BB-BA9F205E4B0A}"/>
            </a:ext>
          </a:extLst>
        </p:cNvPr>
        <p:cNvGrpSpPr/>
        <p:nvPr/>
      </p:nvGrpSpPr>
      <p:grpSpPr>
        <a:xfrm>
          <a:off x="0" y="0"/>
          <a:ext cx="0" cy="0"/>
          <a:chOff x="0" y="0"/>
          <a:chExt cx="0" cy="0"/>
        </a:xfrm>
      </p:grpSpPr>
      <p:pic>
        <p:nvPicPr>
          <p:cNvPr id="4" name="Picture 3" descr="A close-up of a metal pipe&#10;&#10;AI-generated content may be incorrect.">
            <a:extLst>
              <a:ext uri="{FF2B5EF4-FFF2-40B4-BE49-F238E27FC236}">
                <a16:creationId xmlns:a16="http://schemas.microsoft.com/office/drawing/2014/main" id="{05EFE65D-8EC5-BDB4-9A80-3B6111AC57FC}"/>
              </a:ext>
            </a:extLst>
          </p:cNvPr>
          <p:cNvPicPr>
            <a:picLocks noChangeAspect="1"/>
          </p:cNvPicPr>
          <p:nvPr/>
        </p:nvPicPr>
        <p:blipFill>
          <a:blip r:embed="rId3">
            <a:extLst>
              <a:ext uri="{28A0092B-C50C-407E-A947-70E740481C1C}">
                <a14:useLocalDpi xmlns:a14="http://schemas.microsoft.com/office/drawing/2010/main"/>
              </a:ext>
            </a:extLst>
          </a:blip>
          <a:srcRect l="6121" t="10338" r="15958" b="13982"/>
          <a:stretch>
            <a:fillRect/>
          </a:stretch>
        </p:blipFill>
        <p:spPr>
          <a:xfrm>
            <a:off x="2580864" y="1737360"/>
            <a:ext cx="7030270" cy="3383280"/>
          </a:xfrm>
          <a:prstGeom prst="rect">
            <a:avLst/>
          </a:prstGeom>
        </p:spPr>
      </p:pic>
      <p:sp>
        <p:nvSpPr>
          <p:cNvPr id="7" name="Rectangle 6">
            <a:extLst>
              <a:ext uri="{FF2B5EF4-FFF2-40B4-BE49-F238E27FC236}">
                <a16:creationId xmlns:a16="http://schemas.microsoft.com/office/drawing/2014/main" id="{825E9D07-C107-7DB7-A1FC-2EBE622897EC}"/>
              </a:ext>
            </a:extLst>
          </p:cNvPr>
          <p:cNvSpPr/>
          <p:nvPr/>
        </p:nvSpPr>
        <p:spPr>
          <a:xfrm>
            <a:off x="2722478" y="6394357"/>
            <a:ext cx="6747043" cy="338554"/>
          </a:xfrm>
          <a:prstGeom prst="rect">
            <a:avLst/>
          </a:prstGeom>
        </p:spPr>
        <p:txBody>
          <a:bodyPr wrap="square">
            <a:spAutoFit/>
          </a:bodyPr>
          <a:lstStyle/>
          <a:p>
            <a:pPr indent="342900" algn="ctr"/>
            <a:r>
              <a:rPr lang="en-US" sz="1600" i="1" noProof="0" dirty="0">
                <a:latin typeface="Times New Roman" panose="02020603050405020304" pitchFamily="18" charset="0"/>
                <a:ea typeface="Times New Roman" panose="02020603050405020304" pitchFamily="18" charset="0"/>
              </a:rPr>
              <a:t>Fractography study on OPZCr-48 sample (15% strain) [2]</a:t>
            </a:r>
          </a:p>
        </p:txBody>
      </p:sp>
      <p:sp>
        <p:nvSpPr>
          <p:cNvPr id="10" name="TextBox 9">
            <a:extLst>
              <a:ext uri="{FF2B5EF4-FFF2-40B4-BE49-F238E27FC236}">
                <a16:creationId xmlns:a16="http://schemas.microsoft.com/office/drawing/2014/main" id="{1FA8CF11-7ED4-F14F-A3CF-F33945A8A82D}"/>
              </a:ext>
            </a:extLst>
          </p:cNvPr>
          <p:cNvSpPr txBox="1"/>
          <p:nvPr/>
        </p:nvSpPr>
        <p:spPr>
          <a:xfrm>
            <a:off x="4280743" y="171552"/>
            <a:ext cx="3630514" cy="523220"/>
          </a:xfrm>
          <a:prstGeom prst="rect">
            <a:avLst/>
          </a:prstGeom>
          <a:noFill/>
        </p:spPr>
        <p:txBody>
          <a:bodyPr wrap="square" rtlCol="0">
            <a:spAutoFit/>
          </a:bodyPr>
          <a:lstStyle/>
          <a:p>
            <a:pPr marR="0" algn="ctr"/>
            <a:r>
              <a:rPr lang="en-GB" sz="2800" b="1" noProof="0" dirty="0">
                <a:latin typeface="Times New Roman" panose="02020603050405020304" pitchFamily="18" charset="0"/>
                <a:ea typeface="Times New Roman" panose="02020603050405020304" pitchFamily="18" charset="0"/>
              </a:rPr>
              <a:t>FUTURE NEEDS</a:t>
            </a:r>
            <a:endParaRPr lang="en-GB" sz="2800" b="1" noProof="0" dirty="0">
              <a:latin typeface="Times New Roman" panose="02020603050405020304" pitchFamily="18" charset="0"/>
              <a:cs typeface="Times New Roman" panose="02020603050405020304" pitchFamily="18" charset="0"/>
            </a:endParaRPr>
          </a:p>
        </p:txBody>
      </p:sp>
      <p:pic>
        <p:nvPicPr>
          <p:cNvPr id="2" name="Picture 12" descr="A blue circle with a face and text&#10;&#10;AI-generated content may be incorrect.">
            <a:extLst>
              <a:ext uri="{FF2B5EF4-FFF2-40B4-BE49-F238E27FC236}">
                <a16:creationId xmlns:a16="http://schemas.microsoft.com/office/drawing/2014/main" id="{00915469-7B74-9E97-F515-FF9DEA66E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3" name="Picture 15" descr="A blue and green logo&#10;&#10;AI-generated content may be incorrect.">
            <a:extLst>
              <a:ext uri="{FF2B5EF4-FFF2-40B4-BE49-F238E27FC236}">
                <a16:creationId xmlns:a16="http://schemas.microsoft.com/office/drawing/2014/main" id="{9594FE67-4BB2-8CB0-8661-B9B59428CBE7}"/>
              </a:ext>
            </a:extLst>
          </p:cNvPr>
          <p:cNvPicPr>
            <a:picLocks noChangeAspect="1"/>
          </p:cNvPicPr>
          <p:nvPr/>
        </p:nvPicPr>
        <p:blipFill>
          <a:blip r:embed="rId5"/>
          <a:srcRect t="13258" b="15904"/>
          <a:stretch>
            <a:fillRect/>
          </a:stretch>
        </p:blipFill>
        <p:spPr>
          <a:xfrm>
            <a:off x="10392000" y="32747"/>
            <a:ext cx="1800000" cy="662025"/>
          </a:xfrm>
          <a:prstGeom prst="rect">
            <a:avLst/>
          </a:prstGeom>
        </p:spPr>
      </p:pic>
      <p:pic>
        <p:nvPicPr>
          <p:cNvPr id="16" name="Picture 15">
            <a:extLst>
              <a:ext uri="{FF2B5EF4-FFF2-40B4-BE49-F238E27FC236}">
                <a16:creationId xmlns:a16="http://schemas.microsoft.com/office/drawing/2014/main" id="{6F812BB5-CF1A-C497-2EFB-C6B8C97CFAA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32650" y="46502"/>
            <a:ext cx="2160000" cy="746188"/>
          </a:xfrm>
          <a:prstGeom prst="rect">
            <a:avLst/>
          </a:prstGeom>
        </p:spPr>
      </p:pic>
      <p:pic>
        <p:nvPicPr>
          <p:cNvPr id="17" name="Picture 16">
            <a:extLst>
              <a:ext uri="{FF2B5EF4-FFF2-40B4-BE49-F238E27FC236}">
                <a16:creationId xmlns:a16="http://schemas.microsoft.com/office/drawing/2014/main" id="{6D8B5C71-DAAC-B977-0067-565AFD0D442A}"/>
              </a:ext>
            </a:extLst>
          </p:cNvPr>
          <p:cNvPicPr>
            <a:picLocks noChangeAspect="1"/>
          </p:cNvPicPr>
          <p:nvPr/>
        </p:nvPicPr>
        <p:blipFill>
          <a:blip r:embed="rId7">
            <a:extLst>
              <a:ext uri="{28A0092B-C50C-407E-A947-70E740481C1C}">
                <a14:useLocalDpi xmlns:a14="http://schemas.microsoft.com/office/drawing/2010/main"/>
              </a:ext>
            </a:extLst>
          </a:blip>
          <a:srcRect t="6888" b="16771"/>
          <a:stretch>
            <a:fillRect/>
          </a:stretch>
        </p:blipFill>
        <p:spPr>
          <a:xfrm>
            <a:off x="8439350" y="30869"/>
            <a:ext cx="1800000" cy="722527"/>
          </a:xfrm>
          <a:prstGeom prst="rect">
            <a:avLst/>
          </a:prstGeom>
        </p:spPr>
      </p:pic>
    </p:spTree>
    <p:extLst>
      <p:ext uri="{BB962C8B-B14F-4D97-AF65-F5344CB8AC3E}">
        <p14:creationId xmlns:p14="http://schemas.microsoft.com/office/powerpoint/2010/main" val="1133464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7DB8E-4369-A4A7-C55C-11332A5D494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23F67D3-905B-89E8-E9B2-159F14AD72FC}"/>
              </a:ext>
            </a:extLst>
          </p:cNvPr>
          <p:cNvSpPr/>
          <p:nvPr/>
        </p:nvSpPr>
        <p:spPr>
          <a:xfrm>
            <a:off x="2722478" y="6394357"/>
            <a:ext cx="6747043" cy="338554"/>
          </a:xfrm>
          <a:prstGeom prst="rect">
            <a:avLst/>
          </a:prstGeom>
        </p:spPr>
        <p:txBody>
          <a:bodyPr wrap="square">
            <a:spAutoFit/>
          </a:bodyPr>
          <a:lstStyle/>
          <a:p>
            <a:pPr indent="342900" algn="ctr"/>
            <a:r>
              <a:rPr lang="en-US" sz="1600" i="1" noProof="0" dirty="0">
                <a:latin typeface="Times New Roman" panose="02020603050405020304" pitchFamily="18" charset="0"/>
                <a:ea typeface="Times New Roman" panose="02020603050405020304" pitchFamily="18" charset="0"/>
              </a:rPr>
              <a:t>Fractography study on OPZCr-48 sample (15% strain) [2]</a:t>
            </a:r>
          </a:p>
        </p:txBody>
      </p:sp>
      <p:sp>
        <p:nvSpPr>
          <p:cNvPr id="10" name="TextBox 9">
            <a:extLst>
              <a:ext uri="{FF2B5EF4-FFF2-40B4-BE49-F238E27FC236}">
                <a16:creationId xmlns:a16="http://schemas.microsoft.com/office/drawing/2014/main" id="{4626ACE2-5B50-6FE4-8D0D-D313358B12F7}"/>
              </a:ext>
            </a:extLst>
          </p:cNvPr>
          <p:cNvSpPr txBox="1"/>
          <p:nvPr/>
        </p:nvSpPr>
        <p:spPr>
          <a:xfrm>
            <a:off x="4280743" y="171552"/>
            <a:ext cx="3630514" cy="523220"/>
          </a:xfrm>
          <a:prstGeom prst="rect">
            <a:avLst/>
          </a:prstGeom>
          <a:noFill/>
        </p:spPr>
        <p:txBody>
          <a:bodyPr wrap="square" rtlCol="0">
            <a:spAutoFit/>
          </a:bodyPr>
          <a:lstStyle/>
          <a:p>
            <a:pPr marR="0" algn="ctr"/>
            <a:r>
              <a:rPr lang="en-GB" sz="2800" b="1" noProof="0" dirty="0">
                <a:latin typeface="Times New Roman" panose="02020603050405020304" pitchFamily="18" charset="0"/>
                <a:ea typeface="Times New Roman" panose="02020603050405020304" pitchFamily="18" charset="0"/>
              </a:rPr>
              <a:t>FUTURE NEEDS</a:t>
            </a:r>
            <a:endParaRPr lang="en-GB" sz="2800" b="1" noProof="0" dirty="0">
              <a:latin typeface="Times New Roman" panose="02020603050405020304" pitchFamily="18" charset="0"/>
              <a:cs typeface="Times New Roman" panose="02020603050405020304" pitchFamily="18" charset="0"/>
            </a:endParaRPr>
          </a:p>
        </p:txBody>
      </p:sp>
      <p:pic>
        <p:nvPicPr>
          <p:cNvPr id="2" name="Picture 12" descr="A blue circle with a face and text&#10;&#10;AI-generated content may be incorrect.">
            <a:extLst>
              <a:ext uri="{FF2B5EF4-FFF2-40B4-BE49-F238E27FC236}">
                <a16:creationId xmlns:a16="http://schemas.microsoft.com/office/drawing/2014/main" id="{FC302CDE-4504-2E9E-FC87-3A098587C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3" name="Picture 15" descr="A blue and green logo&#10;&#10;AI-generated content may be incorrect.">
            <a:extLst>
              <a:ext uri="{FF2B5EF4-FFF2-40B4-BE49-F238E27FC236}">
                <a16:creationId xmlns:a16="http://schemas.microsoft.com/office/drawing/2014/main" id="{447A176D-F012-8481-93F4-DCF66A80ED79}"/>
              </a:ext>
            </a:extLst>
          </p:cNvPr>
          <p:cNvPicPr>
            <a:picLocks noChangeAspect="1"/>
          </p:cNvPicPr>
          <p:nvPr/>
        </p:nvPicPr>
        <p:blipFill>
          <a:blip r:embed="rId4"/>
          <a:srcRect t="13258" b="15904"/>
          <a:stretch>
            <a:fillRect/>
          </a:stretch>
        </p:blipFill>
        <p:spPr>
          <a:xfrm>
            <a:off x="10392000" y="32747"/>
            <a:ext cx="1800000" cy="662025"/>
          </a:xfrm>
          <a:prstGeom prst="rect">
            <a:avLst/>
          </a:prstGeom>
        </p:spPr>
      </p:pic>
      <p:pic>
        <p:nvPicPr>
          <p:cNvPr id="5" name="Kép 33">
            <a:extLst>
              <a:ext uri="{FF2B5EF4-FFF2-40B4-BE49-F238E27FC236}">
                <a16:creationId xmlns:a16="http://schemas.microsoft.com/office/drawing/2014/main" id="{7AA2A541-4ED3-FFC2-0ACA-30F59726B057}"/>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11340" y="1574535"/>
            <a:ext cx="5491316" cy="4362691"/>
          </a:xfrm>
          <a:prstGeom prst="rect">
            <a:avLst/>
          </a:prstGeom>
          <a:noFill/>
          <a:ln>
            <a:noFill/>
          </a:ln>
        </p:spPr>
      </p:pic>
      <p:pic>
        <p:nvPicPr>
          <p:cNvPr id="6" name="Kép 6" descr="A képen fekete-fehér, képernyőkép, kültéri, természet látható&#10;&#10;Előfordulhat, hogy a mesterséges intelligencia által létrehozott tartalom helytelen.">
            <a:extLst>
              <a:ext uri="{FF2B5EF4-FFF2-40B4-BE49-F238E27FC236}">
                <a16:creationId xmlns:a16="http://schemas.microsoft.com/office/drawing/2014/main" id="{9FE85A7A-0332-7862-0B81-01031DF830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80151" y="1574535"/>
            <a:ext cx="5800509" cy="4362691"/>
          </a:xfrm>
          <a:prstGeom prst="rect">
            <a:avLst/>
          </a:prstGeom>
        </p:spPr>
      </p:pic>
      <p:cxnSp>
        <p:nvCxnSpPr>
          <p:cNvPr id="8" name="Straight Connector 7">
            <a:extLst>
              <a:ext uri="{FF2B5EF4-FFF2-40B4-BE49-F238E27FC236}">
                <a16:creationId xmlns:a16="http://schemas.microsoft.com/office/drawing/2014/main" id="{CB3C96D5-0713-7240-F1D4-C67561B7A0C5}"/>
              </a:ext>
            </a:extLst>
          </p:cNvPr>
          <p:cNvCxnSpPr/>
          <p:nvPr/>
        </p:nvCxnSpPr>
        <p:spPr>
          <a:xfrm>
            <a:off x="6096000" y="3897443"/>
            <a:ext cx="567127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85A9D32E-ED61-9C5C-034C-2B5738A5C211}"/>
              </a:ext>
            </a:extLst>
          </p:cNvPr>
          <p:cNvCxnSpPr/>
          <p:nvPr/>
        </p:nvCxnSpPr>
        <p:spPr>
          <a:xfrm flipH="1">
            <a:off x="3912433" y="2848131"/>
            <a:ext cx="4332157" cy="58086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286E1D06-96A1-99F3-7F2D-A4096C8ADD7B}"/>
              </a:ext>
            </a:extLst>
          </p:cNvPr>
          <p:cNvCxnSpPr/>
          <p:nvPr/>
        </p:nvCxnSpPr>
        <p:spPr>
          <a:xfrm flipV="1">
            <a:off x="10239350" y="1574534"/>
            <a:ext cx="0" cy="2322909"/>
          </a:xfrm>
          <a:prstGeom prst="straightConnector1">
            <a:avLst/>
          </a:prstGeom>
          <a:ln>
            <a:solidFill>
              <a:srgbClr val="FF0000"/>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BEA08288-8620-84D0-7630-90DB4840422F}"/>
              </a:ext>
            </a:extLst>
          </p:cNvPr>
          <p:cNvCxnSpPr>
            <a:cxnSpLocks/>
          </p:cNvCxnSpPr>
          <p:nvPr/>
        </p:nvCxnSpPr>
        <p:spPr>
          <a:xfrm flipV="1">
            <a:off x="10242916" y="3897443"/>
            <a:ext cx="0" cy="1738859"/>
          </a:xfrm>
          <a:prstGeom prst="straightConnector1">
            <a:avLst/>
          </a:prstGeom>
          <a:ln>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3" name="Straight Arrow Connector 12">
            <a:extLst>
              <a:ext uri="{FF2B5EF4-FFF2-40B4-BE49-F238E27FC236}">
                <a16:creationId xmlns:a16="http://schemas.microsoft.com/office/drawing/2014/main" id="{E6964E40-9FED-DC9C-2403-EA14060D9AA2}"/>
              </a:ext>
            </a:extLst>
          </p:cNvPr>
          <p:cNvCxnSpPr>
            <a:cxnSpLocks/>
          </p:cNvCxnSpPr>
          <p:nvPr/>
        </p:nvCxnSpPr>
        <p:spPr>
          <a:xfrm flipH="1" flipV="1">
            <a:off x="3627620" y="4032354"/>
            <a:ext cx="4616970" cy="584616"/>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pic>
        <p:nvPicPr>
          <p:cNvPr id="14" name="Picture 13">
            <a:extLst>
              <a:ext uri="{FF2B5EF4-FFF2-40B4-BE49-F238E27FC236}">
                <a16:creationId xmlns:a16="http://schemas.microsoft.com/office/drawing/2014/main" id="{065DCF48-4869-4151-F519-48B7B0E5BBE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32650" y="46502"/>
            <a:ext cx="2160000" cy="746188"/>
          </a:xfrm>
          <a:prstGeom prst="rect">
            <a:avLst/>
          </a:prstGeom>
        </p:spPr>
      </p:pic>
      <p:pic>
        <p:nvPicPr>
          <p:cNvPr id="15" name="Picture 14">
            <a:extLst>
              <a:ext uri="{FF2B5EF4-FFF2-40B4-BE49-F238E27FC236}">
                <a16:creationId xmlns:a16="http://schemas.microsoft.com/office/drawing/2014/main" id="{BD388A68-0A95-F7FF-F57D-958B4030B85D}"/>
              </a:ext>
            </a:extLst>
          </p:cNvPr>
          <p:cNvPicPr>
            <a:picLocks noChangeAspect="1"/>
          </p:cNvPicPr>
          <p:nvPr/>
        </p:nvPicPr>
        <p:blipFill>
          <a:blip r:embed="rId9">
            <a:extLst>
              <a:ext uri="{28A0092B-C50C-407E-A947-70E740481C1C}">
                <a14:useLocalDpi xmlns:a14="http://schemas.microsoft.com/office/drawing/2010/main"/>
              </a:ext>
            </a:extLst>
          </a:blip>
          <a:srcRect t="6888" b="16771"/>
          <a:stretch>
            <a:fillRect/>
          </a:stretch>
        </p:blipFill>
        <p:spPr>
          <a:xfrm>
            <a:off x="8439350" y="30869"/>
            <a:ext cx="1800000" cy="722527"/>
          </a:xfrm>
          <a:prstGeom prst="rect">
            <a:avLst/>
          </a:prstGeom>
        </p:spPr>
      </p:pic>
    </p:spTree>
    <p:extLst>
      <p:ext uri="{BB962C8B-B14F-4D97-AF65-F5344CB8AC3E}">
        <p14:creationId xmlns:p14="http://schemas.microsoft.com/office/powerpoint/2010/main" val="202159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
            <a:lum/>
          </a:blip>
          <a:srcRect/>
          <a:stretch>
            <a:fillRect t="-10000" b="-10000"/>
          </a:stretch>
        </a:blipFill>
        <a:effectLst/>
      </p:bgPr>
    </p:bg>
    <p:spTree>
      <p:nvGrpSpPr>
        <p:cNvPr id="1" name="">
          <a:extLst>
            <a:ext uri="{FF2B5EF4-FFF2-40B4-BE49-F238E27FC236}">
              <a16:creationId xmlns:a16="http://schemas.microsoft.com/office/drawing/2014/main" id="{E0F3C9C7-25A6-FADF-4DA5-BE2C686BFE50}"/>
            </a:ext>
          </a:extLst>
        </p:cNvPr>
        <p:cNvGrpSpPr/>
        <p:nvPr/>
      </p:nvGrpSpPr>
      <p:grpSpPr>
        <a:xfrm>
          <a:off x="0" y="0"/>
          <a:ext cx="0" cy="0"/>
          <a:chOff x="0" y="0"/>
          <a:chExt cx="0" cy="0"/>
        </a:xfrm>
      </p:grpSpPr>
      <p:sp>
        <p:nvSpPr>
          <p:cNvPr id="12" name="Szövegdoboz 3">
            <a:extLst>
              <a:ext uri="{FF2B5EF4-FFF2-40B4-BE49-F238E27FC236}">
                <a16:creationId xmlns:a16="http://schemas.microsoft.com/office/drawing/2014/main" id="{00A3E463-EACD-FF58-D7AA-BF0461EB0F22}"/>
              </a:ext>
            </a:extLst>
          </p:cNvPr>
          <p:cNvSpPr txBox="1"/>
          <p:nvPr/>
        </p:nvSpPr>
        <p:spPr>
          <a:xfrm>
            <a:off x="1776549" y="1389915"/>
            <a:ext cx="7222632" cy="5057795"/>
          </a:xfrm>
          <a:prstGeom prst="rect">
            <a:avLst/>
          </a:prstGeom>
          <a:noFill/>
        </p:spPr>
        <p:txBody>
          <a:bodyPr wrap="square" rtlCol="0">
            <a:spAutoFit/>
          </a:bodyPr>
          <a:lstStyle/>
          <a:p>
            <a:pPr marL="540000" indent="-540000" algn="just">
              <a:spcBef>
                <a:spcPts val="800"/>
              </a:spcBef>
              <a:spcAft>
                <a:spcPts val="800"/>
              </a:spcAft>
              <a:buFont typeface="Arial" panose="020B0604020202020204" pitchFamily="34" charset="0"/>
              <a:buChar char="•"/>
            </a:pPr>
            <a:r>
              <a:rPr lang="en-GB" sz="2400" noProof="0" dirty="0">
                <a:latin typeface="Times New Roman" panose="02020603050405020304" pitchFamily="18" charset="0"/>
                <a:cs typeface="Times New Roman" panose="02020603050405020304" pitchFamily="18" charset="0"/>
              </a:rPr>
              <a:t>INTRODUCTION</a:t>
            </a:r>
          </a:p>
          <a:p>
            <a:pPr marL="540000" indent="-540000" algn="just">
              <a:spcBef>
                <a:spcPts val="800"/>
              </a:spcBef>
              <a:spcAft>
                <a:spcPts val="800"/>
              </a:spcAft>
              <a:buFont typeface="Arial" panose="020B0604020202020204" pitchFamily="34" charset="0"/>
              <a:buChar char="•"/>
            </a:pPr>
            <a:r>
              <a:rPr lang="en-GB" sz="2400" noProof="0" dirty="0">
                <a:latin typeface="Times New Roman" panose="02020603050405020304" pitchFamily="18" charset="0"/>
                <a:cs typeface="Times New Roman" panose="02020603050405020304" pitchFamily="18" charset="0"/>
              </a:rPr>
              <a:t>MANDREL TEST</a:t>
            </a:r>
          </a:p>
          <a:p>
            <a:pPr marL="540000" indent="-540000" algn="just">
              <a:spcBef>
                <a:spcPts val="800"/>
              </a:spcBef>
              <a:spcAft>
                <a:spcPts val="800"/>
              </a:spcAf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NUMERICAL MODELING</a:t>
            </a:r>
          </a:p>
          <a:p>
            <a:pPr marL="540000" indent="-540000" algn="just">
              <a:spcBef>
                <a:spcPts val="800"/>
              </a:spcBef>
              <a:spcAft>
                <a:spcPts val="800"/>
              </a:spcAft>
              <a:buFont typeface="Arial" panose="020B0604020202020204" pitchFamily="34" charset="0"/>
              <a:buChar char="•"/>
            </a:pPr>
            <a:r>
              <a:rPr lang="en-GB" sz="2400" noProof="0" dirty="0">
                <a:latin typeface="Times New Roman" panose="02020603050405020304" pitchFamily="18" charset="0"/>
                <a:cs typeface="Times New Roman" panose="02020603050405020304" pitchFamily="18" charset="0"/>
              </a:rPr>
              <a:t>M</a:t>
            </a:r>
            <a:r>
              <a:rPr lang="en-GB" sz="2400" dirty="0">
                <a:latin typeface="Times New Roman" panose="02020603050405020304" pitchFamily="18" charset="0"/>
                <a:cs typeface="Times New Roman" panose="02020603050405020304" pitchFamily="18" charset="0"/>
              </a:rPr>
              <a:t>ODEL VALIDATION</a:t>
            </a:r>
            <a:endParaRPr lang="en-GB" sz="2400" noProof="0" dirty="0">
              <a:latin typeface="Times New Roman" panose="02020603050405020304" pitchFamily="18" charset="0"/>
              <a:cs typeface="Times New Roman" panose="02020603050405020304" pitchFamily="18" charset="0"/>
            </a:endParaRPr>
          </a:p>
          <a:p>
            <a:pPr marL="540000" indent="-540000" algn="just">
              <a:spcBef>
                <a:spcPts val="800"/>
              </a:spcBef>
              <a:spcAft>
                <a:spcPts val="800"/>
              </a:spcAft>
              <a:buFont typeface="Arial" panose="020B0604020202020204" pitchFamily="34" charset="0"/>
              <a:buChar char="•"/>
            </a:pPr>
            <a:r>
              <a:rPr lang="en-GB" sz="2400" noProof="0" dirty="0">
                <a:latin typeface="Times New Roman" panose="02020603050405020304" pitchFamily="18" charset="0"/>
                <a:cs typeface="Times New Roman" panose="02020603050405020304" pitchFamily="18" charset="0"/>
              </a:rPr>
              <a:t>PROFILOMETRY</a:t>
            </a:r>
          </a:p>
          <a:p>
            <a:pPr marL="540000" indent="-540000" algn="just">
              <a:spcBef>
                <a:spcPts val="800"/>
              </a:spcBef>
              <a:spcAft>
                <a:spcPts val="800"/>
              </a:spcAf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THROUGH THICKNESS ANALYSIS</a:t>
            </a:r>
            <a:endParaRPr lang="en-GB" sz="2400" noProof="0" dirty="0">
              <a:latin typeface="Times New Roman" panose="02020603050405020304" pitchFamily="18" charset="0"/>
              <a:cs typeface="Times New Roman" panose="02020603050405020304" pitchFamily="18" charset="0"/>
            </a:endParaRPr>
          </a:p>
          <a:p>
            <a:pPr marL="540000" indent="-540000" algn="just">
              <a:spcBef>
                <a:spcPts val="800"/>
              </a:spcBef>
              <a:spcAft>
                <a:spcPts val="800"/>
              </a:spcAft>
              <a:buFont typeface="Arial" panose="020B0604020202020204" pitchFamily="34" charset="0"/>
              <a:buChar char="•"/>
            </a:pPr>
            <a:r>
              <a:rPr lang="en-GB" sz="2400" noProof="0" dirty="0">
                <a:latin typeface="Times New Roman" panose="02020603050405020304" pitchFamily="18" charset="0"/>
                <a:cs typeface="Times New Roman" panose="02020603050405020304" pitchFamily="18" charset="0"/>
              </a:rPr>
              <a:t>CODE COUPLING STRATEGY &amp; ANALYSIS</a:t>
            </a:r>
          </a:p>
          <a:p>
            <a:pPr marL="540000" indent="-540000" algn="just">
              <a:spcBef>
                <a:spcPts val="800"/>
              </a:spcBef>
              <a:spcAft>
                <a:spcPts val="800"/>
              </a:spcAft>
              <a:buFont typeface="Arial" panose="020B0604020202020204" pitchFamily="34" charset="0"/>
              <a:buChar char="•"/>
            </a:pPr>
            <a:r>
              <a:rPr lang="en-GB" sz="2400" noProof="0" dirty="0">
                <a:latin typeface="Times New Roman" panose="02020603050405020304" pitchFamily="18" charset="0"/>
                <a:cs typeface="Times New Roman" panose="02020603050405020304" pitchFamily="18" charset="0"/>
              </a:rPr>
              <a:t>CONCLUSION</a:t>
            </a:r>
          </a:p>
          <a:p>
            <a:pPr marL="540000" indent="-540000" algn="just">
              <a:spcBef>
                <a:spcPts val="800"/>
              </a:spcBef>
              <a:spcAft>
                <a:spcPts val="800"/>
              </a:spcAft>
              <a:buFont typeface="Arial" panose="020B0604020202020204" pitchFamily="34" charset="0"/>
              <a:buChar char="•"/>
            </a:pPr>
            <a:r>
              <a:rPr lang="en-GB" sz="2400" dirty="0">
                <a:latin typeface="Times New Roman" panose="02020603050405020304" pitchFamily="18" charset="0"/>
                <a:cs typeface="Times New Roman" panose="02020603050405020304" pitchFamily="18" charset="0"/>
              </a:rPr>
              <a:t>FUTURE NEEDS</a:t>
            </a:r>
            <a:endParaRPr lang="en-GB" sz="2400" noProof="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1B596F7-0585-9D20-EA9B-3EED9ECDBA4F}"/>
              </a:ext>
            </a:extLst>
          </p:cNvPr>
          <p:cNvSpPr txBox="1"/>
          <p:nvPr/>
        </p:nvSpPr>
        <p:spPr>
          <a:xfrm>
            <a:off x="1776549" y="336072"/>
            <a:ext cx="8654142" cy="584775"/>
          </a:xfrm>
          <a:prstGeom prst="rect">
            <a:avLst/>
          </a:prstGeom>
          <a:noFill/>
        </p:spPr>
        <p:txBody>
          <a:bodyPr wrap="square" rtlCol="0">
            <a:spAutoFit/>
          </a:bodyPr>
          <a:lstStyle/>
          <a:p>
            <a:pPr marR="0" algn="just"/>
            <a:r>
              <a:rPr lang="en-GB" sz="3200" b="1" noProof="0" dirty="0">
                <a:latin typeface="Times New Roman" panose="02020603050405020304" pitchFamily="18" charset="0"/>
                <a:cs typeface="Times New Roman" panose="02020603050405020304" pitchFamily="18" charset="0"/>
              </a:rPr>
              <a:t>Content</a:t>
            </a:r>
          </a:p>
        </p:txBody>
      </p:sp>
      <p:pic>
        <p:nvPicPr>
          <p:cNvPr id="6" name="Picture 5" descr="A blue circle with a face and text&#10;&#10;AI-generated content may be incorrect.">
            <a:extLst>
              <a:ext uri="{FF2B5EF4-FFF2-40B4-BE49-F238E27FC236}">
                <a16:creationId xmlns:a16="http://schemas.microsoft.com/office/drawing/2014/main" id="{C4DE849F-4F52-57BE-FA03-07CA2279B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7" name="Picture 6" descr="A blue and green logo&#10;&#10;AI-generated content may be incorrect.">
            <a:extLst>
              <a:ext uri="{FF2B5EF4-FFF2-40B4-BE49-F238E27FC236}">
                <a16:creationId xmlns:a16="http://schemas.microsoft.com/office/drawing/2014/main" id="{ABA39776-9761-452A-E8F1-13531FCA206A}"/>
              </a:ext>
            </a:extLst>
          </p:cNvPr>
          <p:cNvPicPr>
            <a:picLocks noChangeAspect="1"/>
          </p:cNvPicPr>
          <p:nvPr/>
        </p:nvPicPr>
        <p:blipFill>
          <a:blip r:embed="rId5"/>
          <a:srcRect t="13258" b="15904"/>
          <a:stretch>
            <a:fillRect/>
          </a:stretch>
        </p:blipFill>
        <p:spPr>
          <a:xfrm>
            <a:off x="10392000" y="32747"/>
            <a:ext cx="1800000" cy="662025"/>
          </a:xfrm>
          <a:prstGeom prst="rect">
            <a:avLst/>
          </a:prstGeom>
        </p:spPr>
      </p:pic>
    </p:spTree>
    <p:extLst>
      <p:ext uri="{BB962C8B-B14F-4D97-AF65-F5344CB8AC3E}">
        <p14:creationId xmlns:p14="http://schemas.microsoft.com/office/powerpoint/2010/main" val="119808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10DF-1301-52FA-0CE6-0EF3569FD2D3}"/>
            </a:ext>
          </a:extLst>
        </p:cNvPr>
        <p:cNvGrpSpPr/>
        <p:nvPr/>
      </p:nvGrpSpPr>
      <p:grpSpPr>
        <a:xfrm>
          <a:off x="0" y="0"/>
          <a:ext cx="0" cy="0"/>
          <a:chOff x="0" y="0"/>
          <a:chExt cx="0" cy="0"/>
        </a:xfrm>
      </p:grpSpPr>
      <p:pic>
        <p:nvPicPr>
          <p:cNvPr id="42" name="Kép 100882530" descr="OPZCr-48_repedes_006">
            <a:extLst>
              <a:ext uri="{FF2B5EF4-FFF2-40B4-BE49-F238E27FC236}">
                <a16:creationId xmlns:a16="http://schemas.microsoft.com/office/drawing/2014/main" id="{856AE521-CFF7-6426-2534-21D5EB90E34B}"/>
              </a:ext>
            </a:extLst>
          </p:cNvPr>
          <p:cNvPicPr>
            <a:picLocks noChangeAspect="1"/>
          </p:cNvPicPr>
          <p:nvPr/>
        </p:nvPicPr>
        <p:blipFill>
          <a:blip r:embed="rId3" cstate="print">
            <a:lum contrast="20000"/>
            <a:extLst>
              <a:ext uri="{28A0092B-C50C-407E-A947-70E740481C1C}">
                <a14:useLocalDpi xmlns:a14="http://schemas.microsoft.com/office/drawing/2010/main"/>
              </a:ext>
            </a:extLst>
          </a:blip>
          <a:srcRect/>
          <a:stretch>
            <a:fillRect/>
          </a:stretch>
        </p:blipFill>
        <p:spPr bwMode="auto">
          <a:xfrm>
            <a:off x="3076044" y="1280160"/>
            <a:ext cx="6039910" cy="4297680"/>
          </a:xfrm>
          <a:prstGeom prst="rect">
            <a:avLst/>
          </a:prstGeom>
          <a:noFill/>
          <a:ln>
            <a:noFill/>
          </a:ln>
        </p:spPr>
      </p:pic>
      <p:sp>
        <p:nvSpPr>
          <p:cNvPr id="7" name="Rectangle 6">
            <a:extLst>
              <a:ext uri="{FF2B5EF4-FFF2-40B4-BE49-F238E27FC236}">
                <a16:creationId xmlns:a16="http://schemas.microsoft.com/office/drawing/2014/main" id="{763C6A60-5C0F-65F9-136D-29B8E4A7AE45}"/>
              </a:ext>
            </a:extLst>
          </p:cNvPr>
          <p:cNvSpPr/>
          <p:nvPr/>
        </p:nvSpPr>
        <p:spPr>
          <a:xfrm>
            <a:off x="2722478" y="6394357"/>
            <a:ext cx="6747043" cy="338554"/>
          </a:xfrm>
          <a:prstGeom prst="rect">
            <a:avLst/>
          </a:prstGeom>
        </p:spPr>
        <p:txBody>
          <a:bodyPr wrap="square">
            <a:spAutoFit/>
          </a:bodyPr>
          <a:lstStyle/>
          <a:p>
            <a:pPr indent="342900" algn="ctr"/>
            <a:r>
              <a:rPr lang="en-US" sz="1600" i="1" noProof="0" dirty="0">
                <a:latin typeface="Times New Roman" panose="02020603050405020304" pitchFamily="18" charset="0"/>
                <a:ea typeface="Times New Roman" panose="02020603050405020304" pitchFamily="18" charset="0"/>
              </a:rPr>
              <a:t>Intergranular failure of Cr layer under tensile stress [2]</a:t>
            </a:r>
          </a:p>
        </p:txBody>
      </p:sp>
      <p:sp>
        <p:nvSpPr>
          <p:cNvPr id="10" name="TextBox 9">
            <a:extLst>
              <a:ext uri="{FF2B5EF4-FFF2-40B4-BE49-F238E27FC236}">
                <a16:creationId xmlns:a16="http://schemas.microsoft.com/office/drawing/2014/main" id="{92E6B33A-7B57-C116-587B-218FA3843154}"/>
              </a:ext>
            </a:extLst>
          </p:cNvPr>
          <p:cNvSpPr txBox="1"/>
          <p:nvPr/>
        </p:nvSpPr>
        <p:spPr>
          <a:xfrm>
            <a:off x="4280743" y="171552"/>
            <a:ext cx="3630514" cy="523220"/>
          </a:xfrm>
          <a:prstGeom prst="rect">
            <a:avLst/>
          </a:prstGeom>
          <a:noFill/>
        </p:spPr>
        <p:txBody>
          <a:bodyPr wrap="square" rtlCol="0">
            <a:spAutoFit/>
          </a:bodyPr>
          <a:lstStyle/>
          <a:p>
            <a:pPr marR="0" algn="ctr"/>
            <a:r>
              <a:rPr lang="en-GB" sz="2800" b="1" noProof="0" dirty="0">
                <a:latin typeface="Times New Roman" panose="02020603050405020304" pitchFamily="18" charset="0"/>
                <a:ea typeface="Times New Roman" panose="02020603050405020304" pitchFamily="18" charset="0"/>
              </a:rPr>
              <a:t>FUTURE NEEDS</a:t>
            </a:r>
            <a:endParaRPr lang="en-GB" sz="2800" b="1" noProof="0" dirty="0">
              <a:latin typeface="Times New Roman" panose="02020603050405020304" pitchFamily="18" charset="0"/>
              <a:cs typeface="Times New Roman" panose="02020603050405020304" pitchFamily="18" charset="0"/>
            </a:endParaRPr>
          </a:p>
        </p:txBody>
      </p:sp>
      <p:pic>
        <p:nvPicPr>
          <p:cNvPr id="2" name="Picture 12" descr="A blue circle with a face and text&#10;&#10;AI-generated content may be incorrect.">
            <a:extLst>
              <a:ext uri="{FF2B5EF4-FFF2-40B4-BE49-F238E27FC236}">
                <a16:creationId xmlns:a16="http://schemas.microsoft.com/office/drawing/2014/main" id="{C6E0A278-7D5D-9E3E-1DEE-3F8A4E4DF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3" name="Picture 15" descr="A blue and green logo&#10;&#10;AI-generated content may be incorrect.">
            <a:extLst>
              <a:ext uri="{FF2B5EF4-FFF2-40B4-BE49-F238E27FC236}">
                <a16:creationId xmlns:a16="http://schemas.microsoft.com/office/drawing/2014/main" id="{530496DB-3E79-279D-56B3-7291971D2FA3}"/>
              </a:ext>
            </a:extLst>
          </p:cNvPr>
          <p:cNvPicPr>
            <a:picLocks noChangeAspect="1"/>
          </p:cNvPicPr>
          <p:nvPr/>
        </p:nvPicPr>
        <p:blipFill>
          <a:blip r:embed="rId5"/>
          <a:srcRect t="13258" b="15904"/>
          <a:stretch>
            <a:fillRect/>
          </a:stretch>
        </p:blipFill>
        <p:spPr>
          <a:xfrm>
            <a:off x="10392000" y="32747"/>
            <a:ext cx="1800000" cy="662025"/>
          </a:xfrm>
          <a:prstGeom prst="rect">
            <a:avLst/>
          </a:prstGeom>
        </p:spPr>
      </p:pic>
      <p:pic>
        <p:nvPicPr>
          <p:cNvPr id="5" name="Picture 4">
            <a:extLst>
              <a:ext uri="{FF2B5EF4-FFF2-40B4-BE49-F238E27FC236}">
                <a16:creationId xmlns:a16="http://schemas.microsoft.com/office/drawing/2014/main" id="{B8D6B268-59DB-9F67-A643-DC8DB420950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32650" y="46502"/>
            <a:ext cx="2160000" cy="746188"/>
          </a:xfrm>
          <a:prstGeom prst="rect">
            <a:avLst/>
          </a:prstGeom>
        </p:spPr>
      </p:pic>
      <p:pic>
        <p:nvPicPr>
          <p:cNvPr id="8" name="Picture 7">
            <a:extLst>
              <a:ext uri="{FF2B5EF4-FFF2-40B4-BE49-F238E27FC236}">
                <a16:creationId xmlns:a16="http://schemas.microsoft.com/office/drawing/2014/main" id="{6DAB47B4-B867-49A6-2A3C-5B3DDE5AAD62}"/>
              </a:ext>
            </a:extLst>
          </p:cNvPr>
          <p:cNvPicPr>
            <a:picLocks noChangeAspect="1"/>
          </p:cNvPicPr>
          <p:nvPr/>
        </p:nvPicPr>
        <p:blipFill>
          <a:blip r:embed="rId7">
            <a:extLst>
              <a:ext uri="{28A0092B-C50C-407E-A947-70E740481C1C}">
                <a14:useLocalDpi xmlns:a14="http://schemas.microsoft.com/office/drawing/2010/main"/>
              </a:ext>
            </a:extLst>
          </a:blip>
          <a:srcRect t="6888" b="16771"/>
          <a:stretch>
            <a:fillRect/>
          </a:stretch>
        </p:blipFill>
        <p:spPr>
          <a:xfrm>
            <a:off x="8439350" y="30869"/>
            <a:ext cx="1800000" cy="722527"/>
          </a:xfrm>
          <a:prstGeom prst="rect">
            <a:avLst/>
          </a:prstGeom>
        </p:spPr>
      </p:pic>
    </p:spTree>
    <p:extLst>
      <p:ext uri="{BB962C8B-B14F-4D97-AF65-F5344CB8AC3E}">
        <p14:creationId xmlns:p14="http://schemas.microsoft.com/office/powerpoint/2010/main" val="27831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EC9DB-1457-2AF7-B757-31333EAE897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4365C461-6747-F461-82BE-69D2DB516813}"/>
              </a:ext>
            </a:extLst>
          </p:cNvPr>
          <p:cNvSpPr txBox="1"/>
          <p:nvPr/>
        </p:nvSpPr>
        <p:spPr>
          <a:xfrm>
            <a:off x="3114713" y="5942645"/>
            <a:ext cx="5859406" cy="338554"/>
          </a:xfrm>
          <a:prstGeom prst="rect">
            <a:avLst/>
          </a:prstGeom>
          <a:noFill/>
        </p:spPr>
        <p:txBody>
          <a:bodyPr wrap="square">
            <a:spAutoFit/>
          </a:bodyPr>
          <a:lstStyle/>
          <a:p>
            <a:pPr algn="ctr"/>
            <a:r>
              <a:rPr lang="en-GB" sz="1600" i="1" noProof="0" dirty="0">
                <a:effectLst/>
                <a:latin typeface="Times New Roman" panose="02020603050405020304" pitchFamily="18" charset="0"/>
                <a:cs typeface="Times New Roman" panose="02020603050405020304" pitchFamily="18" charset="0"/>
              </a:rPr>
              <a:t>Possible effect of </a:t>
            </a:r>
            <a:r>
              <a:rPr lang="en-GB" sz="1600" i="1" noProof="0" dirty="0">
                <a:latin typeface="Times New Roman" panose="02020603050405020304" pitchFamily="18" charset="0"/>
                <a:cs typeface="Times New Roman" panose="02020603050405020304" pitchFamily="18" charset="0"/>
              </a:rPr>
              <a:t>cracking on coating response [2]</a:t>
            </a:r>
          </a:p>
        </p:txBody>
      </p:sp>
      <p:grpSp>
        <p:nvGrpSpPr>
          <p:cNvPr id="6" name="Group 5">
            <a:extLst>
              <a:ext uri="{FF2B5EF4-FFF2-40B4-BE49-F238E27FC236}">
                <a16:creationId xmlns:a16="http://schemas.microsoft.com/office/drawing/2014/main" id="{929519C5-6A87-AEAC-2744-DD8C357BC3F1}"/>
              </a:ext>
            </a:extLst>
          </p:cNvPr>
          <p:cNvGrpSpPr/>
          <p:nvPr/>
        </p:nvGrpSpPr>
        <p:grpSpPr>
          <a:xfrm>
            <a:off x="1683203" y="2300030"/>
            <a:ext cx="3655223" cy="3171506"/>
            <a:chOff x="1672882" y="1938407"/>
            <a:chExt cx="3655223" cy="3171506"/>
          </a:xfrm>
        </p:grpSpPr>
        <p:sp>
          <p:nvSpPr>
            <p:cNvPr id="27" name="TextBox 26">
              <a:extLst>
                <a:ext uri="{FF2B5EF4-FFF2-40B4-BE49-F238E27FC236}">
                  <a16:creationId xmlns:a16="http://schemas.microsoft.com/office/drawing/2014/main" id="{B7F42ABC-49C6-6E5C-4DEB-8C2E34F8CAF0}"/>
                </a:ext>
              </a:extLst>
            </p:cNvPr>
            <p:cNvSpPr txBox="1"/>
            <p:nvPr/>
          </p:nvSpPr>
          <p:spPr>
            <a:xfrm>
              <a:off x="1803695" y="4786748"/>
              <a:ext cx="3393596" cy="323165"/>
            </a:xfrm>
            <a:prstGeom prst="rect">
              <a:avLst/>
            </a:prstGeom>
            <a:noFill/>
          </p:spPr>
          <p:txBody>
            <a:bodyPr wrap="square">
              <a:spAutoFit/>
            </a:bodyPr>
            <a:lstStyle/>
            <a:p>
              <a:pPr algn="ctr"/>
              <a:r>
                <a:rPr lang="en-GB" sz="1500" noProof="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If </a:t>
              </a:r>
              <a:r>
                <a:rPr lang="en-GB" sz="1500" noProof="0" dirty="0" err="1">
                  <a:solidFill>
                    <a:srgbClr val="FF0000"/>
                  </a:solidFill>
                  <a:latin typeface="Times New Roman" panose="02020603050405020304" pitchFamily="18" charset="0"/>
                  <a:cs typeface="Times New Roman" panose="02020603050405020304" pitchFamily="18" charset="0"/>
                </a:rPr>
                <a:t>σ</a:t>
              </a:r>
              <a:r>
                <a:rPr lang="en-GB" sz="1500" baseline="-25000" noProof="0" dirty="0" err="1">
                  <a:solidFill>
                    <a:srgbClr val="FF0000"/>
                  </a:solidFill>
                  <a:latin typeface="Times New Roman" panose="02020603050405020304" pitchFamily="18" charset="0"/>
                  <a:cs typeface="Times New Roman" panose="02020603050405020304" pitchFamily="18" charset="0"/>
                </a:rPr>
                <a:t>t</a:t>
              </a:r>
              <a:r>
                <a:rPr lang="en-GB" sz="1500" noProof="0" dirty="0">
                  <a:solidFill>
                    <a:srgbClr val="FF0000"/>
                  </a:solidFill>
                  <a:latin typeface="Times New Roman" panose="02020603050405020304" pitchFamily="18" charset="0"/>
                  <a:cs typeface="Times New Roman" panose="02020603050405020304" pitchFamily="18" charset="0"/>
                </a:rPr>
                <a:t>&lt;S</a:t>
              </a:r>
              <a:r>
                <a:rPr lang="en-GB" sz="1500" baseline="-25000" noProof="0" dirty="0">
                  <a:solidFill>
                    <a:srgbClr val="FF0000"/>
                  </a:solidFill>
                  <a:latin typeface="Times New Roman" panose="02020603050405020304" pitchFamily="18" charset="0"/>
                  <a:cs typeface="Times New Roman" panose="02020603050405020304" pitchFamily="18" charset="0"/>
                </a:rPr>
                <a:t>UTS </a:t>
              </a:r>
              <a:r>
                <a:rPr lang="en-GB" sz="1500" noProof="0" dirty="0">
                  <a:latin typeface="Times New Roman" panose="02020603050405020304" pitchFamily="18" charset="0"/>
                  <a:cs typeface="Times New Roman" panose="02020603050405020304" pitchFamily="18" charset="0"/>
                </a:rPr>
                <a:t>or </a:t>
              </a:r>
              <a:r>
                <a:rPr lang="en-GB" sz="1500" b="0" i="0" noProof="0" dirty="0">
                  <a:solidFill>
                    <a:srgbClr val="FF0000"/>
                  </a:solidFill>
                  <a:effectLst/>
                  <a:latin typeface="Times New Roman" panose="02020603050405020304" pitchFamily="18" charset="0"/>
                  <a:cs typeface="Times New Roman" panose="02020603050405020304" pitchFamily="18" charset="0"/>
                </a:rPr>
                <a:t>ε&lt;</a:t>
              </a:r>
              <a:r>
                <a:rPr lang="en-GB" sz="1500" b="0" i="0" noProof="0" dirty="0" err="1">
                  <a:solidFill>
                    <a:srgbClr val="FF0000"/>
                  </a:solidFill>
                  <a:effectLst/>
                  <a:latin typeface="Times New Roman" panose="02020603050405020304" pitchFamily="18" charset="0"/>
                  <a:cs typeface="Times New Roman" panose="02020603050405020304" pitchFamily="18" charset="0"/>
                </a:rPr>
                <a:t>ε</a:t>
              </a:r>
              <a:r>
                <a:rPr lang="en-GB" sz="1500" b="0" i="0" baseline="-25000" noProof="0" dirty="0" err="1">
                  <a:solidFill>
                    <a:srgbClr val="FF0000"/>
                  </a:solidFill>
                  <a:effectLst/>
                  <a:latin typeface="Times New Roman" panose="02020603050405020304" pitchFamily="18" charset="0"/>
                  <a:cs typeface="Times New Roman" panose="02020603050405020304" pitchFamily="18" charset="0"/>
                </a:rPr>
                <a:t>f</a:t>
              </a:r>
              <a:r>
                <a:rPr lang="en-GB" sz="1500" b="0" i="0" noProof="0" dirty="0">
                  <a:effectLst/>
                  <a:latin typeface="Times New Roman" panose="02020603050405020304" pitchFamily="18" charset="0"/>
                  <a:cs typeface="Times New Roman" panose="02020603050405020304" pitchFamily="18" charset="0"/>
                </a:rPr>
                <a:t> </a:t>
              </a:r>
              <a:r>
                <a:rPr lang="en-GB" sz="1500" b="0" i="0" noProof="0" dirty="0">
                  <a:effectLst/>
                  <a:latin typeface="Google Sans"/>
                </a:rPr>
                <a:t>o</a:t>
              </a:r>
              <a:r>
                <a:rPr lang="en-GB" sz="1500" noProof="0" dirty="0">
                  <a:latin typeface="Times New Roman" panose="02020603050405020304" pitchFamily="18" charset="0"/>
                  <a:cs typeface="Times New Roman" panose="02020603050405020304" pitchFamily="18" charset="0"/>
                </a:rPr>
                <a:t>f Chromium (Ductile)</a:t>
              </a:r>
              <a:endParaRPr lang="en-GB" sz="1500" noProof="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descr="A close-up of a metal surface&#10;&#10;AI-generated content may be incorrect.">
              <a:extLst>
                <a:ext uri="{FF2B5EF4-FFF2-40B4-BE49-F238E27FC236}">
                  <a16:creationId xmlns:a16="http://schemas.microsoft.com/office/drawing/2014/main" id="{2D82F4A7-A108-E5D8-D55C-B4E58E18B540}"/>
                </a:ext>
              </a:extLst>
            </p:cNvPr>
            <p:cNvPicPr>
              <a:picLocks noChangeAspect="1"/>
            </p:cNvPicPr>
            <p:nvPr/>
          </p:nvPicPr>
          <p:blipFill>
            <a:blip r:embed="rId3"/>
            <a:stretch>
              <a:fillRect/>
            </a:stretch>
          </p:blipFill>
          <p:spPr>
            <a:xfrm>
              <a:off x="1672882" y="1938407"/>
              <a:ext cx="3655223" cy="2743200"/>
            </a:xfrm>
            <a:prstGeom prst="rect">
              <a:avLst/>
            </a:prstGeom>
          </p:spPr>
        </p:pic>
      </p:grpSp>
      <p:grpSp>
        <p:nvGrpSpPr>
          <p:cNvPr id="7" name="Group 6">
            <a:extLst>
              <a:ext uri="{FF2B5EF4-FFF2-40B4-BE49-F238E27FC236}">
                <a16:creationId xmlns:a16="http://schemas.microsoft.com/office/drawing/2014/main" id="{8664C48E-7CB0-A6BC-4306-E7221A5BF11C}"/>
              </a:ext>
            </a:extLst>
          </p:cNvPr>
          <p:cNvGrpSpPr/>
          <p:nvPr/>
        </p:nvGrpSpPr>
        <p:grpSpPr>
          <a:xfrm>
            <a:off x="6863897" y="2030659"/>
            <a:ext cx="3714795" cy="3633171"/>
            <a:chOff x="7144856" y="1938407"/>
            <a:chExt cx="3714795" cy="3633171"/>
          </a:xfrm>
        </p:grpSpPr>
        <p:sp>
          <p:nvSpPr>
            <p:cNvPr id="25" name="TextBox 24">
              <a:extLst>
                <a:ext uri="{FF2B5EF4-FFF2-40B4-BE49-F238E27FC236}">
                  <a16:creationId xmlns:a16="http://schemas.microsoft.com/office/drawing/2014/main" id="{4079FA53-A826-AE4D-DD83-74BB2F0C1B97}"/>
                </a:ext>
              </a:extLst>
            </p:cNvPr>
            <p:cNvSpPr txBox="1"/>
            <p:nvPr/>
          </p:nvSpPr>
          <p:spPr>
            <a:xfrm>
              <a:off x="7144856" y="4786748"/>
              <a:ext cx="3644900" cy="784830"/>
            </a:xfrm>
            <a:prstGeom prst="rect">
              <a:avLst/>
            </a:prstGeom>
            <a:noFill/>
          </p:spPr>
          <p:txBody>
            <a:bodyPr wrap="square">
              <a:spAutoFit/>
            </a:bodyPr>
            <a:lstStyle/>
            <a:p>
              <a:pPr algn="ctr"/>
              <a:r>
                <a:rPr lang="en-GB" sz="1500" noProof="0" dirty="0" err="1">
                  <a:solidFill>
                    <a:srgbClr val="FF0000"/>
                  </a:solidFill>
                  <a:latin typeface="Times New Roman" panose="02020603050405020304" pitchFamily="18" charset="0"/>
                  <a:cs typeface="Times New Roman" panose="02020603050405020304" pitchFamily="18" charset="0"/>
                </a:rPr>
                <a:t>σ</a:t>
              </a:r>
              <a:r>
                <a:rPr lang="en-GB" sz="1500" baseline="-25000" noProof="0" dirty="0" err="1">
                  <a:solidFill>
                    <a:srgbClr val="FF0000"/>
                  </a:solidFill>
                  <a:latin typeface="Times New Roman" panose="02020603050405020304" pitchFamily="18" charset="0"/>
                  <a:cs typeface="Times New Roman" panose="02020603050405020304" pitchFamily="18" charset="0"/>
                </a:rPr>
                <a:t>t</a:t>
              </a:r>
              <a:r>
                <a:rPr lang="en-GB" sz="1500" noProof="0" dirty="0">
                  <a:solidFill>
                    <a:srgbClr val="FF0000"/>
                  </a:solidFill>
                  <a:latin typeface="Times New Roman" panose="02020603050405020304" pitchFamily="18" charset="0"/>
                  <a:cs typeface="Times New Roman" panose="02020603050405020304" pitchFamily="18" charset="0"/>
                </a:rPr>
                <a:t>&gt;S</a:t>
              </a:r>
              <a:r>
                <a:rPr lang="en-GB" sz="1500" baseline="-25000" noProof="0" dirty="0">
                  <a:solidFill>
                    <a:srgbClr val="FF0000"/>
                  </a:solidFill>
                  <a:latin typeface="Times New Roman" panose="02020603050405020304" pitchFamily="18" charset="0"/>
                  <a:cs typeface="Times New Roman" panose="02020603050405020304" pitchFamily="18" charset="0"/>
                </a:rPr>
                <a:t>y </a:t>
              </a:r>
              <a:r>
                <a:rPr lang="en-GB" sz="1500" noProof="0" dirty="0">
                  <a:latin typeface="Times New Roman" panose="02020603050405020304" pitchFamily="18" charset="0"/>
                  <a:cs typeface="Times New Roman" panose="02020603050405020304" pitchFamily="18" charset="0"/>
                </a:rPr>
                <a:t>or </a:t>
              </a:r>
              <a:r>
                <a:rPr lang="en-GB" sz="1500" b="0" i="0" noProof="0" dirty="0">
                  <a:solidFill>
                    <a:srgbClr val="FF0000"/>
                  </a:solidFill>
                  <a:effectLst/>
                  <a:latin typeface="Times New Roman" panose="02020603050405020304" pitchFamily="18" charset="0"/>
                  <a:cs typeface="Times New Roman" panose="02020603050405020304" pitchFamily="18" charset="0"/>
                </a:rPr>
                <a:t>ε&gt;</a:t>
              </a:r>
              <a:r>
                <a:rPr lang="en-GB" sz="1500" b="0" i="0" noProof="0" dirty="0" err="1">
                  <a:solidFill>
                    <a:srgbClr val="FF0000"/>
                  </a:solidFill>
                  <a:effectLst/>
                  <a:latin typeface="Times New Roman" panose="02020603050405020304" pitchFamily="18" charset="0"/>
                  <a:cs typeface="Times New Roman" panose="02020603050405020304" pitchFamily="18" charset="0"/>
                </a:rPr>
                <a:t>ε</a:t>
              </a:r>
              <a:r>
                <a:rPr lang="en-GB" sz="1500" b="0" i="0" baseline="-25000" noProof="0" dirty="0" err="1">
                  <a:solidFill>
                    <a:srgbClr val="FF0000"/>
                  </a:solidFill>
                  <a:effectLst/>
                  <a:latin typeface="Times New Roman" panose="02020603050405020304" pitchFamily="18" charset="0"/>
                  <a:cs typeface="Times New Roman" panose="02020603050405020304" pitchFamily="18" charset="0"/>
                </a:rPr>
                <a:t>y</a:t>
              </a:r>
              <a:r>
                <a:rPr lang="en-GB" sz="1500" b="0" i="0" noProof="0" dirty="0">
                  <a:effectLst/>
                  <a:latin typeface="Times New Roman" panose="02020603050405020304" pitchFamily="18" charset="0"/>
                  <a:cs typeface="Times New Roman" panose="02020603050405020304" pitchFamily="18" charset="0"/>
                </a:rPr>
                <a:t> o</a:t>
              </a:r>
              <a:r>
                <a:rPr lang="en-GB" sz="1500" noProof="0" dirty="0">
                  <a:latin typeface="Times New Roman" panose="02020603050405020304" pitchFamily="18" charset="0"/>
                  <a:cs typeface="Times New Roman" panose="02020603050405020304" pitchFamily="18" charset="0"/>
                </a:rPr>
                <a:t>f Chromium (Brittle) at both RT and 300 °C</a:t>
              </a:r>
              <a:br>
                <a:rPr lang="en-GB" sz="1500" noProof="0" dirty="0">
                  <a:latin typeface="Times New Roman" panose="02020603050405020304" pitchFamily="18" charset="0"/>
                  <a:cs typeface="Times New Roman" panose="02020603050405020304" pitchFamily="18" charset="0"/>
                </a:rPr>
              </a:br>
              <a:endParaRPr lang="en-GB" sz="1500" noProof="0"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Kép 1">
              <a:extLst>
                <a:ext uri="{FF2B5EF4-FFF2-40B4-BE49-F238E27FC236}">
                  <a16:creationId xmlns:a16="http://schemas.microsoft.com/office/drawing/2014/main" id="{9A82020F-5C35-53D5-1424-628851ED7B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051" y="1938407"/>
              <a:ext cx="3657600" cy="2743200"/>
            </a:xfrm>
            <a:prstGeom prst="rect">
              <a:avLst/>
            </a:prstGeom>
          </p:spPr>
        </p:pic>
      </p:grpSp>
      <p:pic>
        <p:nvPicPr>
          <p:cNvPr id="542" name="Picture 541">
            <a:extLst>
              <a:ext uri="{FF2B5EF4-FFF2-40B4-BE49-F238E27FC236}">
                <a16:creationId xmlns:a16="http://schemas.microsoft.com/office/drawing/2014/main" id="{944F1435-E363-814A-80E5-8ACD3C438738}"/>
              </a:ext>
            </a:extLst>
          </p:cNvPr>
          <p:cNvPicPr>
            <a:picLocks noChangeAspect="1"/>
          </p:cNvPicPr>
          <p:nvPr/>
        </p:nvPicPr>
        <p:blipFill>
          <a:blip r:embed="rId5"/>
          <a:srcRect l="2319" r="1799" b="2824"/>
          <a:stretch>
            <a:fillRect/>
          </a:stretch>
        </p:blipFill>
        <p:spPr>
          <a:xfrm>
            <a:off x="1746969" y="1827976"/>
            <a:ext cx="8791576" cy="3335423"/>
          </a:xfrm>
          <a:prstGeom prst="rect">
            <a:avLst/>
          </a:prstGeom>
        </p:spPr>
      </p:pic>
      <p:sp>
        <p:nvSpPr>
          <p:cNvPr id="3" name="TextBox 2">
            <a:extLst>
              <a:ext uri="{FF2B5EF4-FFF2-40B4-BE49-F238E27FC236}">
                <a16:creationId xmlns:a16="http://schemas.microsoft.com/office/drawing/2014/main" id="{BBC7C8AA-0A94-DFEC-F407-A2EA59369B33}"/>
              </a:ext>
            </a:extLst>
          </p:cNvPr>
          <p:cNvSpPr txBox="1"/>
          <p:nvPr/>
        </p:nvSpPr>
        <p:spPr>
          <a:xfrm>
            <a:off x="3114713" y="186941"/>
            <a:ext cx="5171988" cy="1384995"/>
          </a:xfrm>
          <a:prstGeom prst="rect">
            <a:avLst/>
          </a:prstGeom>
          <a:noFill/>
        </p:spPr>
        <p:txBody>
          <a:bodyPr wrap="square" rtlCol="0">
            <a:spAutoFit/>
          </a:bodyPr>
          <a:lstStyle/>
          <a:p>
            <a:pPr marR="0" algn="ctr"/>
            <a:r>
              <a:rPr lang="en-GB" sz="2800" b="1" noProof="0" dirty="0">
                <a:latin typeface="Times New Roman" panose="02020603050405020304" pitchFamily="18" charset="0"/>
                <a:ea typeface="Times New Roman" panose="02020603050405020304" pitchFamily="18" charset="0"/>
              </a:rPr>
              <a:t>FUTURE NEEDS/ IMPORTANCE OF AVOIDING COATING CRACKING</a:t>
            </a:r>
            <a:endParaRPr lang="en-GB" sz="2800" b="1" noProof="0" dirty="0">
              <a:latin typeface="Times New Roman" panose="02020603050405020304" pitchFamily="18" charset="0"/>
              <a:cs typeface="Times New Roman" panose="02020603050405020304" pitchFamily="18" charset="0"/>
            </a:endParaRPr>
          </a:p>
        </p:txBody>
      </p:sp>
      <p:pic>
        <p:nvPicPr>
          <p:cNvPr id="4" name="Picture 12" descr="A blue circle with a face and text&#10;&#10;AI-generated content may be incorrect.">
            <a:extLst>
              <a:ext uri="{FF2B5EF4-FFF2-40B4-BE49-F238E27FC236}">
                <a16:creationId xmlns:a16="http://schemas.microsoft.com/office/drawing/2014/main" id="{EB309A46-5A95-1AFE-F565-36CFF72DC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8" name="Picture 15" descr="A blue and green logo&#10;&#10;AI-generated content may be incorrect.">
            <a:extLst>
              <a:ext uri="{FF2B5EF4-FFF2-40B4-BE49-F238E27FC236}">
                <a16:creationId xmlns:a16="http://schemas.microsoft.com/office/drawing/2014/main" id="{0E28C36F-84DB-06E6-1BF8-83795EE0A58C}"/>
              </a:ext>
            </a:extLst>
          </p:cNvPr>
          <p:cNvPicPr>
            <a:picLocks noChangeAspect="1"/>
          </p:cNvPicPr>
          <p:nvPr/>
        </p:nvPicPr>
        <p:blipFill>
          <a:blip r:embed="rId7"/>
          <a:srcRect t="13258" b="15904"/>
          <a:stretch>
            <a:fillRect/>
          </a:stretch>
        </p:blipFill>
        <p:spPr>
          <a:xfrm>
            <a:off x="10392000" y="32747"/>
            <a:ext cx="1800000" cy="662025"/>
          </a:xfrm>
          <a:prstGeom prst="rect">
            <a:avLst/>
          </a:prstGeom>
        </p:spPr>
      </p:pic>
      <p:pic>
        <p:nvPicPr>
          <p:cNvPr id="9" name="Picture 8">
            <a:extLst>
              <a:ext uri="{FF2B5EF4-FFF2-40B4-BE49-F238E27FC236}">
                <a16:creationId xmlns:a16="http://schemas.microsoft.com/office/drawing/2014/main" id="{871FFCAD-8015-EEE7-310C-69D21F69490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32650" y="46502"/>
            <a:ext cx="2160000" cy="746188"/>
          </a:xfrm>
          <a:prstGeom prst="rect">
            <a:avLst/>
          </a:prstGeom>
        </p:spPr>
      </p:pic>
      <p:pic>
        <p:nvPicPr>
          <p:cNvPr id="10" name="Picture 9">
            <a:extLst>
              <a:ext uri="{FF2B5EF4-FFF2-40B4-BE49-F238E27FC236}">
                <a16:creationId xmlns:a16="http://schemas.microsoft.com/office/drawing/2014/main" id="{EC83A7B8-533D-8711-099B-FCD253DB960B}"/>
              </a:ext>
            </a:extLst>
          </p:cNvPr>
          <p:cNvPicPr>
            <a:picLocks noChangeAspect="1"/>
          </p:cNvPicPr>
          <p:nvPr/>
        </p:nvPicPr>
        <p:blipFill>
          <a:blip r:embed="rId9">
            <a:extLst>
              <a:ext uri="{28A0092B-C50C-407E-A947-70E740481C1C}">
                <a14:useLocalDpi xmlns:a14="http://schemas.microsoft.com/office/drawing/2010/main"/>
              </a:ext>
            </a:extLst>
          </a:blip>
          <a:srcRect t="6888" b="16771"/>
          <a:stretch>
            <a:fillRect/>
          </a:stretch>
        </p:blipFill>
        <p:spPr>
          <a:xfrm>
            <a:off x="8439350" y="30869"/>
            <a:ext cx="1800000" cy="722527"/>
          </a:xfrm>
          <a:prstGeom prst="rect">
            <a:avLst/>
          </a:prstGeom>
        </p:spPr>
      </p:pic>
    </p:spTree>
    <p:extLst>
      <p:ext uri="{BB962C8B-B14F-4D97-AF65-F5344CB8AC3E}">
        <p14:creationId xmlns:p14="http://schemas.microsoft.com/office/powerpoint/2010/main" val="384831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7"/>
                                        </p:tgtEl>
                                      </p:cBhvr>
                                    </p:animEffect>
                                    <p:anim calcmode="lin" valueType="num">
                                      <p:cBhvr>
                                        <p:cTn id="19" dur="1000"/>
                                        <p:tgtEl>
                                          <p:spTgt spid="7"/>
                                        </p:tgtEl>
                                        <p:attrNameLst>
                                          <p:attrName>ppt_x</p:attrName>
                                        </p:attrNameLst>
                                      </p:cBhvr>
                                      <p:tavLst>
                                        <p:tav tm="0">
                                          <p:val>
                                            <p:strVal val="ppt_x"/>
                                          </p:val>
                                        </p:tav>
                                        <p:tav tm="100000">
                                          <p:val>
                                            <p:strVal val="ppt_x"/>
                                          </p:val>
                                        </p:tav>
                                      </p:tavLst>
                                    </p:anim>
                                    <p:anim calcmode="lin" valueType="num">
                                      <p:cBhvr>
                                        <p:cTn id="20" dur="1000"/>
                                        <p:tgtEl>
                                          <p:spTgt spid="7"/>
                                        </p:tgtEl>
                                        <p:attrNameLst>
                                          <p:attrName>ppt_y</p:attrName>
                                        </p:attrNameLst>
                                      </p:cBhvr>
                                      <p:tavLst>
                                        <p:tav tm="0">
                                          <p:val>
                                            <p:strVal val="ppt_y"/>
                                          </p:val>
                                        </p:tav>
                                        <p:tav tm="100000">
                                          <p:val>
                                            <p:strVal val="ppt_y+.1"/>
                                          </p:val>
                                        </p:tav>
                                      </p:tavLst>
                                    </p:anim>
                                    <p:set>
                                      <p:cBhvr>
                                        <p:cTn id="21" dur="1" fill="hold">
                                          <p:stCondLst>
                                            <p:cond delay="999"/>
                                          </p:stCondLst>
                                        </p:cTn>
                                        <p:tgtEl>
                                          <p:spTgt spid="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42"/>
                                        </p:tgtEl>
                                        <p:attrNameLst>
                                          <p:attrName>style.visibility</p:attrName>
                                        </p:attrNameLst>
                                      </p:cBhvr>
                                      <p:to>
                                        <p:strVal val="visible"/>
                                      </p:to>
                                    </p:set>
                                    <p:animEffect transition="in" filter="fade">
                                      <p:cBhvr>
                                        <p:cTn id="26" dur="1000"/>
                                        <p:tgtEl>
                                          <p:spTgt spid="542"/>
                                        </p:tgtEl>
                                      </p:cBhvr>
                                    </p:animEffect>
                                    <p:anim calcmode="lin" valueType="num">
                                      <p:cBhvr>
                                        <p:cTn id="27" dur="1000" fill="hold"/>
                                        <p:tgtEl>
                                          <p:spTgt spid="542"/>
                                        </p:tgtEl>
                                        <p:attrNameLst>
                                          <p:attrName>ppt_x</p:attrName>
                                        </p:attrNameLst>
                                      </p:cBhvr>
                                      <p:tavLst>
                                        <p:tav tm="0">
                                          <p:val>
                                            <p:strVal val="#ppt_x"/>
                                          </p:val>
                                        </p:tav>
                                        <p:tav tm="100000">
                                          <p:val>
                                            <p:strVal val="#ppt_x"/>
                                          </p:val>
                                        </p:tav>
                                      </p:tavLst>
                                    </p:anim>
                                    <p:anim calcmode="lin" valueType="num">
                                      <p:cBhvr>
                                        <p:cTn id="28" dur="1000" fill="hold"/>
                                        <p:tgtEl>
                                          <p:spTgt spid="54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DEF73-99A8-EC20-1622-D2E42C4A1F8E}"/>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B325CBF9-E810-84D4-544C-9C198F0EAE9D}"/>
              </a:ext>
            </a:extLst>
          </p:cNvPr>
          <p:cNvSpPr txBox="1"/>
          <p:nvPr/>
        </p:nvSpPr>
        <p:spPr>
          <a:xfrm>
            <a:off x="1271521" y="108009"/>
            <a:ext cx="9637583" cy="523220"/>
          </a:xfrm>
          <a:prstGeom prst="rect">
            <a:avLst/>
          </a:prstGeom>
          <a:noFill/>
        </p:spPr>
        <p:txBody>
          <a:bodyPr wrap="square" rtlCol="0">
            <a:spAutoFit/>
          </a:bodyPr>
          <a:lstStyle/>
          <a:p>
            <a:pPr algn="ctr"/>
            <a:r>
              <a:rPr lang="en-GB" sz="2800" b="1" noProof="0" dirty="0">
                <a:latin typeface="Times New Roman" panose="02020603050405020304" pitchFamily="18" charset="0"/>
                <a:cs typeface="Times New Roman" panose="02020603050405020304" pitchFamily="18" charset="0"/>
              </a:rPr>
              <a:t>CONCLUSION</a:t>
            </a:r>
            <a:endParaRPr lang="en-GB" sz="2600" b="1" noProof="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1A5199D5-6B4A-904D-9304-17FCBC9BAD47}"/>
              </a:ext>
            </a:extLst>
          </p:cNvPr>
          <p:cNvSpPr/>
          <p:nvPr/>
        </p:nvSpPr>
        <p:spPr>
          <a:xfrm>
            <a:off x="327544" y="1090905"/>
            <a:ext cx="11525535" cy="5409173"/>
          </a:xfrm>
          <a:prstGeom prst="rect">
            <a:avLst/>
          </a:prstGeom>
          <a:ln>
            <a:noFill/>
          </a:ln>
        </p:spPr>
        <p:txBody>
          <a:bodyPr wrap="square">
            <a:spAutoFit/>
          </a:bodyPr>
          <a:lstStyle/>
          <a:p>
            <a:pPr marL="162900" algn="just">
              <a:spcAft>
                <a:spcPts val="1200"/>
              </a:spcAft>
            </a:pPr>
            <a:r>
              <a:rPr lang="en-GB" sz="1970" noProof="0" dirty="0">
                <a:latin typeface="Times New Roman" panose="02020603050405020304" pitchFamily="18" charset="0"/>
                <a:ea typeface="Times New Roman" panose="02020603050405020304" pitchFamily="18" charset="0"/>
              </a:rPr>
              <a:t>-The </a:t>
            </a:r>
            <a:r>
              <a:rPr lang="en-GB" sz="1970" noProof="0" dirty="0">
                <a:solidFill>
                  <a:srgbClr val="FF0000"/>
                </a:solidFill>
                <a:latin typeface="Times New Roman" panose="02020603050405020304" pitchFamily="18" charset="0"/>
                <a:ea typeface="Times New Roman" panose="02020603050405020304" pitchFamily="18" charset="0"/>
              </a:rPr>
              <a:t>coating integrity </a:t>
            </a:r>
            <a:r>
              <a:rPr lang="en-GB" sz="1970" noProof="0" dirty="0">
                <a:latin typeface="Times New Roman" panose="02020603050405020304" pitchFamily="18" charset="0"/>
                <a:ea typeface="Times New Roman" panose="02020603050405020304" pitchFamily="18" charset="0"/>
              </a:rPr>
              <a:t>under </a:t>
            </a:r>
            <a:r>
              <a:rPr lang="en-GB" sz="1970" noProof="0" dirty="0">
                <a:solidFill>
                  <a:srgbClr val="00B050"/>
                </a:solidFill>
                <a:latin typeface="Times New Roman" panose="02020603050405020304" pitchFamily="18" charset="0"/>
                <a:ea typeface="Times New Roman" panose="02020603050405020304" pitchFamily="18" charset="0"/>
              </a:rPr>
              <a:t>PCMI</a:t>
            </a:r>
            <a:r>
              <a:rPr lang="en-GB" sz="1970" noProof="0" dirty="0">
                <a:latin typeface="Times New Roman" panose="02020603050405020304" pitchFamily="18" charset="0"/>
                <a:ea typeface="Times New Roman" panose="02020603050405020304" pitchFamily="18" charset="0"/>
              </a:rPr>
              <a:t> conditions, along with other phenomena causing </a:t>
            </a:r>
            <a:r>
              <a:rPr lang="en-GB" sz="1970" noProof="0" dirty="0">
                <a:solidFill>
                  <a:srgbClr val="00B050"/>
                </a:solidFill>
                <a:latin typeface="Times New Roman" panose="02020603050405020304" pitchFamily="18" charset="0"/>
                <a:ea typeface="Times New Roman" panose="02020603050405020304" pitchFamily="18" charset="0"/>
              </a:rPr>
              <a:t>radial loading </a:t>
            </a:r>
            <a:r>
              <a:rPr lang="en-GB" sz="1970" noProof="0" dirty="0">
                <a:latin typeface="Times New Roman" panose="02020603050405020304" pitchFamily="18" charset="0"/>
                <a:ea typeface="Times New Roman" panose="02020603050405020304" pitchFamily="18" charset="0"/>
              </a:rPr>
              <a:t>at </a:t>
            </a:r>
            <a:r>
              <a:rPr lang="en-GB" sz="1970" noProof="0" dirty="0">
                <a:solidFill>
                  <a:srgbClr val="00B050"/>
                </a:solidFill>
                <a:latin typeface="Times New Roman" panose="02020603050405020304" pitchFamily="18" charset="0"/>
                <a:ea typeface="Times New Roman" panose="02020603050405020304" pitchFamily="18" charset="0"/>
              </a:rPr>
              <a:t>NO</a:t>
            </a:r>
            <a:r>
              <a:rPr lang="en-GB" sz="1970" noProof="0" dirty="0">
                <a:latin typeface="Times New Roman" panose="02020603050405020304" pitchFamily="18" charset="0"/>
                <a:ea typeface="Times New Roman" panose="02020603050405020304" pitchFamily="18" charset="0"/>
              </a:rPr>
              <a:t>, like fission gas (especially when no lift-off criterion is applied), needs to be verified on unirradiated and irradiated claddings using </a:t>
            </a:r>
            <a:r>
              <a:rPr lang="en-GB" sz="1970" noProof="0" dirty="0">
                <a:solidFill>
                  <a:srgbClr val="00B050"/>
                </a:solidFill>
                <a:latin typeface="Times New Roman" panose="02020603050405020304" pitchFamily="18" charset="0"/>
                <a:ea typeface="Times New Roman" panose="02020603050405020304" pitchFamily="18" charset="0"/>
              </a:rPr>
              <a:t>prototype testing </a:t>
            </a:r>
            <a:r>
              <a:rPr lang="en-GB" sz="1970" noProof="0" dirty="0">
                <a:latin typeface="Times New Roman" panose="02020603050405020304" pitchFamily="18" charset="0"/>
                <a:ea typeface="Times New Roman" panose="02020603050405020304" pitchFamily="18" charset="0"/>
              </a:rPr>
              <a:t>combined with </a:t>
            </a:r>
            <a:r>
              <a:rPr lang="en-GB" sz="1970" noProof="0" dirty="0">
                <a:solidFill>
                  <a:srgbClr val="00B050"/>
                </a:solidFill>
                <a:latin typeface="Times New Roman" panose="02020603050405020304" pitchFamily="18" charset="0"/>
                <a:ea typeface="Times New Roman" panose="02020603050405020304" pitchFamily="18" charset="0"/>
              </a:rPr>
              <a:t>simulation</a:t>
            </a:r>
            <a:r>
              <a:rPr lang="en-GB" sz="1970" noProof="0" dirty="0">
                <a:latin typeface="Times New Roman" panose="02020603050405020304" pitchFamily="18" charset="0"/>
                <a:ea typeface="Times New Roman" panose="02020603050405020304" pitchFamily="18" charset="0"/>
              </a:rPr>
              <a:t>. </a:t>
            </a:r>
          </a:p>
          <a:p>
            <a:pPr marL="162900" algn="just">
              <a:spcAft>
                <a:spcPts val="1200"/>
              </a:spcAft>
            </a:pPr>
            <a:r>
              <a:rPr lang="en-GB" sz="1970" dirty="0">
                <a:latin typeface="Times New Roman" panose="02020603050405020304" pitchFamily="18" charset="0"/>
                <a:ea typeface="Times New Roman" panose="02020603050405020304" pitchFamily="18" charset="0"/>
              </a:rPr>
              <a:t>-The segmented-mandrel</a:t>
            </a:r>
            <a:r>
              <a:rPr lang="en-GB" sz="1970" noProof="0" dirty="0">
                <a:latin typeface="Times New Roman" panose="02020603050405020304" pitchFamily="18" charset="0"/>
                <a:ea typeface="Times New Roman" panose="02020603050405020304" pitchFamily="18" charset="0"/>
              </a:rPr>
              <a:t> test demonstrated to be a reliable technique to </a:t>
            </a:r>
            <a:r>
              <a:rPr lang="en-GB" sz="1970" noProof="0" dirty="0">
                <a:solidFill>
                  <a:srgbClr val="00B050"/>
                </a:solidFill>
                <a:latin typeface="Times New Roman" panose="02020603050405020304" pitchFamily="18" charset="0"/>
                <a:ea typeface="Times New Roman" panose="02020603050405020304" pitchFamily="18" charset="0"/>
              </a:rPr>
              <a:t>characterize the </a:t>
            </a:r>
            <a:r>
              <a:rPr lang="en-GB" sz="1970" dirty="0">
                <a:latin typeface="Times New Roman" panose="02020603050405020304" pitchFamily="18" charset="0"/>
                <a:ea typeface="Times New Roman" panose="02020603050405020304" pitchFamily="18" charset="0"/>
              </a:rPr>
              <a:t>coating </a:t>
            </a:r>
            <a:r>
              <a:rPr lang="en-GB" sz="1970" noProof="0" dirty="0">
                <a:solidFill>
                  <a:srgbClr val="00B050"/>
                </a:solidFill>
                <a:latin typeface="Times New Roman" panose="02020603050405020304" pitchFamily="18" charset="0"/>
                <a:ea typeface="Times New Roman" panose="02020603050405020304" pitchFamily="18" charset="0"/>
              </a:rPr>
              <a:t>failure condition </a:t>
            </a:r>
            <a:r>
              <a:rPr lang="en-GB" sz="1970" noProof="0" dirty="0">
                <a:latin typeface="Times New Roman" panose="02020603050405020304" pitchFamily="18" charset="0"/>
                <a:ea typeface="Times New Roman" panose="02020603050405020304" pitchFamily="18" charset="0"/>
              </a:rPr>
              <a:t>under postulated PCMI scenario. </a:t>
            </a:r>
          </a:p>
          <a:p>
            <a:pPr marL="162900" algn="just">
              <a:spcAft>
                <a:spcPts val="1200"/>
              </a:spcAft>
            </a:pPr>
            <a:r>
              <a:rPr lang="en-GB" sz="1970" dirty="0">
                <a:latin typeface="Times New Roman" panose="02020603050405020304" pitchFamily="18" charset="0"/>
                <a:ea typeface="Times New Roman" panose="02020603050405020304" pitchFamily="18" charset="0"/>
              </a:rPr>
              <a:t>-FE simulation is a powerful method for simulating </a:t>
            </a:r>
            <a:r>
              <a:rPr lang="en-US" sz="1970" dirty="0">
                <a:solidFill>
                  <a:srgbClr val="00B050"/>
                </a:solidFill>
                <a:latin typeface="Times New Roman" panose="02020603050405020304" pitchFamily="18" charset="0"/>
                <a:ea typeface="Times New Roman" panose="02020603050405020304" pitchFamily="18" charset="0"/>
              </a:rPr>
              <a:t>cladding (thermo-mechanical) </a:t>
            </a:r>
            <a:r>
              <a:rPr lang="en-US" sz="1970" dirty="0" err="1">
                <a:solidFill>
                  <a:srgbClr val="00B050"/>
                </a:solidFill>
                <a:latin typeface="Times New Roman" panose="02020603050405020304" pitchFamily="18" charset="0"/>
                <a:ea typeface="Times New Roman" panose="02020603050405020304" pitchFamily="18" charset="0"/>
              </a:rPr>
              <a:t>behaviour</a:t>
            </a:r>
            <a:r>
              <a:rPr lang="en-US" sz="1970" dirty="0">
                <a:solidFill>
                  <a:srgbClr val="00B050"/>
                </a:solidFill>
                <a:latin typeface="Times New Roman" panose="02020603050405020304" pitchFamily="18" charset="0"/>
                <a:ea typeface="Times New Roman" panose="02020603050405020304" pitchFamily="18" charset="0"/>
              </a:rPr>
              <a:t>. When combined with FPCs, it can further improve the accuracy of fuel system predictions</a:t>
            </a:r>
            <a:r>
              <a:rPr lang="en-GB" sz="1970" dirty="0">
                <a:latin typeface="Times New Roman" panose="02020603050405020304" pitchFamily="18" charset="0"/>
                <a:ea typeface="Times New Roman" panose="02020603050405020304" pitchFamily="18" charset="0"/>
              </a:rPr>
              <a:t>. The </a:t>
            </a:r>
            <a:r>
              <a:rPr lang="en-GB" sz="1970" dirty="0">
                <a:solidFill>
                  <a:srgbClr val="00B050"/>
                </a:solidFill>
                <a:latin typeface="Times New Roman" panose="02020603050405020304" pitchFamily="18" charset="0"/>
                <a:ea typeface="Times New Roman" panose="02020603050405020304" pitchFamily="18" charset="0"/>
              </a:rPr>
              <a:t>code coupling </a:t>
            </a:r>
            <a:r>
              <a:rPr lang="en-GB" sz="1970" dirty="0">
                <a:latin typeface="Times New Roman" panose="02020603050405020304" pitchFamily="18" charset="0"/>
                <a:ea typeface="Times New Roman" panose="02020603050405020304" pitchFamily="18" charset="0"/>
              </a:rPr>
              <a:t>(preliminary results of equivalent gas expansion model) shows to be a reliable approach to enable FPCs to assess and validate their mechanical sub-model.</a:t>
            </a:r>
          </a:p>
          <a:p>
            <a:pPr marL="162900" algn="just">
              <a:spcAft>
                <a:spcPts val="1200"/>
              </a:spcAft>
            </a:pPr>
            <a:r>
              <a:rPr lang="en-US" sz="1970" dirty="0">
                <a:latin typeface="Times New Roman" panose="02020603050405020304" pitchFamily="18" charset="0"/>
                <a:ea typeface="Times New Roman" panose="02020603050405020304" pitchFamily="18" charset="0"/>
              </a:rPr>
              <a:t>-Despite inducing </a:t>
            </a:r>
            <a:r>
              <a:rPr lang="en-US" sz="1970" dirty="0">
                <a:solidFill>
                  <a:srgbClr val="00B050"/>
                </a:solidFill>
                <a:latin typeface="Times New Roman" panose="02020603050405020304" pitchFamily="18" charset="0"/>
                <a:ea typeface="Times New Roman" panose="02020603050405020304" pitchFamily="18" charset="0"/>
              </a:rPr>
              <a:t>stress discontinuities and local plastic strain </a:t>
            </a:r>
            <a:r>
              <a:rPr lang="en-US" sz="1970" dirty="0">
                <a:latin typeface="Times New Roman" panose="02020603050405020304" pitchFamily="18" charset="0"/>
                <a:ea typeface="Times New Roman" panose="02020603050405020304" pitchFamily="18" charset="0"/>
              </a:rPr>
              <a:t>at the interface, the material mismatch has demonstrated </a:t>
            </a:r>
            <a:r>
              <a:rPr lang="en-US" sz="1970" dirty="0">
                <a:solidFill>
                  <a:srgbClr val="00B050"/>
                </a:solidFill>
                <a:latin typeface="Times New Roman" panose="02020603050405020304" pitchFamily="18" charset="0"/>
                <a:ea typeface="Times New Roman" panose="02020603050405020304" pitchFamily="18" charset="0"/>
              </a:rPr>
              <a:t>a beneficial impact on dimensional stability</a:t>
            </a:r>
            <a:r>
              <a:rPr lang="en-US" sz="1970" dirty="0">
                <a:latin typeface="Times New Roman" panose="02020603050405020304" pitchFamily="18" charset="0"/>
                <a:ea typeface="Times New Roman" panose="02020603050405020304" pitchFamily="18" charset="0"/>
              </a:rPr>
              <a:t>, as evidenced by the results of the </a:t>
            </a:r>
            <a:r>
              <a:rPr lang="en-US" sz="1970" dirty="0">
                <a:solidFill>
                  <a:srgbClr val="00B050"/>
                </a:solidFill>
                <a:latin typeface="Times New Roman" panose="02020603050405020304" pitchFamily="18" charset="0"/>
                <a:ea typeface="Times New Roman" panose="02020603050405020304" pitchFamily="18" charset="0"/>
              </a:rPr>
              <a:t>ATF-TS separate effects </a:t>
            </a:r>
            <a:r>
              <a:rPr lang="en-US" sz="1970" dirty="0">
                <a:latin typeface="Times New Roman" panose="02020603050405020304" pitchFamily="18" charset="0"/>
                <a:ea typeface="Times New Roman" panose="02020603050405020304" pitchFamily="18" charset="0"/>
              </a:rPr>
              <a:t>burst tests. Consequently, this phenomenon should be carefully engineered to maximize its advantages.</a:t>
            </a:r>
          </a:p>
          <a:p>
            <a:pPr marL="162900" algn="just">
              <a:spcAft>
                <a:spcPts val="1200"/>
              </a:spcAft>
            </a:pPr>
            <a:r>
              <a:rPr lang="en-US" sz="1970" dirty="0">
                <a:latin typeface="Times New Roman" panose="02020603050405020304" pitchFamily="18" charset="0"/>
                <a:ea typeface="Times New Roman" panose="02020603050405020304" pitchFamily="18" charset="0"/>
              </a:rPr>
              <a:t>-Future </a:t>
            </a:r>
            <a:r>
              <a:rPr lang="en-US" sz="1970" dirty="0">
                <a:solidFill>
                  <a:srgbClr val="00B050"/>
                </a:solidFill>
                <a:latin typeface="Times New Roman" panose="02020603050405020304" pitchFamily="18" charset="0"/>
                <a:ea typeface="Times New Roman" panose="02020603050405020304" pitchFamily="18" charset="0"/>
              </a:rPr>
              <a:t>mechanical</a:t>
            </a:r>
            <a:r>
              <a:rPr lang="en-US" sz="1970" dirty="0">
                <a:latin typeface="Times New Roman" panose="02020603050405020304" pitchFamily="18" charset="0"/>
                <a:ea typeface="Times New Roman" panose="02020603050405020304" pitchFamily="18" charset="0"/>
              </a:rPr>
              <a:t> tests are required to determine the </a:t>
            </a:r>
            <a:r>
              <a:rPr lang="en-US" sz="1970" dirty="0">
                <a:solidFill>
                  <a:srgbClr val="FF0000"/>
                </a:solidFill>
                <a:latin typeface="Times New Roman" panose="02020603050405020304" pitchFamily="18" charset="0"/>
                <a:ea typeface="Times New Roman" panose="02020603050405020304" pitchFamily="18" charset="0"/>
              </a:rPr>
              <a:t>tensile properties of</a:t>
            </a:r>
            <a:r>
              <a:rPr lang="en-US" sz="1970" dirty="0">
                <a:latin typeface="Times New Roman" panose="02020603050405020304" pitchFamily="18" charset="0"/>
                <a:ea typeface="Times New Roman" panose="02020603050405020304" pitchFamily="18" charset="0"/>
              </a:rPr>
              <a:t> </a:t>
            </a:r>
            <a:r>
              <a:rPr lang="en-US" sz="1970" dirty="0">
                <a:solidFill>
                  <a:srgbClr val="00B050"/>
                </a:solidFill>
                <a:latin typeface="Times New Roman" panose="02020603050405020304" pitchFamily="18" charset="0"/>
                <a:ea typeface="Times New Roman" panose="02020603050405020304" pitchFamily="18" charset="0"/>
              </a:rPr>
              <a:t>coating</a:t>
            </a:r>
            <a:r>
              <a:rPr lang="en-US" sz="1970" dirty="0">
                <a:latin typeface="Times New Roman" panose="02020603050405020304" pitchFamily="18" charset="0"/>
                <a:ea typeface="Times New Roman" panose="02020603050405020304" pitchFamily="18" charset="0"/>
              </a:rPr>
              <a:t> and </a:t>
            </a:r>
            <a:r>
              <a:rPr lang="en-US" sz="1970" dirty="0">
                <a:solidFill>
                  <a:srgbClr val="00B050"/>
                </a:solidFill>
                <a:latin typeface="Times New Roman" panose="02020603050405020304" pitchFamily="18" charset="0"/>
                <a:ea typeface="Times New Roman" panose="02020603050405020304" pitchFamily="18" charset="0"/>
              </a:rPr>
              <a:t>interface</a:t>
            </a:r>
            <a:r>
              <a:rPr lang="en-US" sz="1970" dirty="0">
                <a:latin typeface="Times New Roman" panose="02020603050405020304" pitchFamily="18" charset="0"/>
                <a:ea typeface="Times New Roman" panose="02020603050405020304" pitchFamily="18" charset="0"/>
              </a:rPr>
              <a:t> material if PVD is used (since no cracks for Zr was observed).</a:t>
            </a:r>
          </a:p>
          <a:p>
            <a:pPr marL="162900" algn="just">
              <a:spcAft>
                <a:spcPts val="1200"/>
              </a:spcAft>
            </a:pPr>
            <a:r>
              <a:rPr lang="en-GB" sz="1970" dirty="0">
                <a:latin typeface="Times New Roman" panose="02020603050405020304" pitchFamily="18" charset="0"/>
                <a:ea typeface="Times New Roman" panose="02020603050405020304" pitchFamily="18" charset="0"/>
              </a:rPr>
              <a:t>-The addition of Cr shall not reduce the ductility limit of the Zr substrate.</a:t>
            </a:r>
            <a:endParaRPr lang="en-US" sz="1970" dirty="0">
              <a:latin typeface="Times New Roman" panose="02020603050405020304" pitchFamily="18" charset="0"/>
              <a:ea typeface="Times New Roman" panose="02020603050405020304" pitchFamily="18" charset="0"/>
            </a:endParaRPr>
          </a:p>
        </p:txBody>
      </p:sp>
      <p:pic>
        <p:nvPicPr>
          <p:cNvPr id="2" name="Picture 12" descr="A blue circle with a face and text&#10;&#10;AI-generated content may be incorrect.">
            <a:extLst>
              <a:ext uri="{FF2B5EF4-FFF2-40B4-BE49-F238E27FC236}">
                <a16:creationId xmlns:a16="http://schemas.microsoft.com/office/drawing/2014/main" id="{43EA6C13-1AAC-5EE1-BC1F-88059C0CA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3" name="Picture 15" descr="A blue and green logo&#10;&#10;AI-generated content may be incorrect.">
            <a:extLst>
              <a:ext uri="{FF2B5EF4-FFF2-40B4-BE49-F238E27FC236}">
                <a16:creationId xmlns:a16="http://schemas.microsoft.com/office/drawing/2014/main" id="{F938A6F4-EF84-C943-B768-695D25BDC5B4}"/>
              </a:ext>
            </a:extLst>
          </p:cNvPr>
          <p:cNvPicPr>
            <a:picLocks noChangeAspect="1"/>
          </p:cNvPicPr>
          <p:nvPr/>
        </p:nvPicPr>
        <p:blipFill>
          <a:blip r:embed="rId4"/>
          <a:srcRect t="13258" b="15904"/>
          <a:stretch>
            <a:fillRect/>
          </a:stretch>
        </p:blipFill>
        <p:spPr>
          <a:xfrm>
            <a:off x="10392000" y="32747"/>
            <a:ext cx="1800000" cy="662025"/>
          </a:xfrm>
          <a:prstGeom prst="rect">
            <a:avLst/>
          </a:prstGeom>
        </p:spPr>
      </p:pic>
    </p:spTree>
    <p:extLst>
      <p:ext uri="{BB962C8B-B14F-4D97-AF65-F5344CB8AC3E}">
        <p14:creationId xmlns:p14="http://schemas.microsoft.com/office/powerpoint/2010/main" val="408725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fade">
                                      <p:cBhvr>
                                        <p:cTn id="35" dur="1000"/>
                                        <p:tgtEl>
                                          <p:spTgt spid="11">
                                            <p:txEl>
                                              <p:pRg st="4" end="4"/>
                                            </p:txEl>
                                          </p:spTgt>
                                        </p:tgtEl>
                                      </p:cBhvr>
                                    </p:animEffect>
                                    <p:anim calcmode="lin" valueType="num">
                                      <p:cBhvr>
                                        <p:cTn id="36"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fade">
                                      <p:cBhvr>
                                        <p:cTn id="42" dur="1000"/>
                                        <p:tgtEl>
                                          <p:spTgt spid="11">
                                            <p:txEl>
                                              <p:pRg st="5" end="5"/>
                                            </p:txEl>
                                          </p:spTgt>
                                        </p:tgtEl>
                                      </p:cBhvr>
                                    </p:animEffect>
                                    <p:anim calcmode="lin" valueType="num">
                                      <p:cBhvr>
                                        <p:cTn id="4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9E406-191F-4EAA-26A7-60336A7E0D0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9968682-4727-D64A-8645-927960F4D9BA}"/>
              </a:ext>
            </a:extLst>
          </p:cNvPr>
          <p:cNvSpPr txBox="1"/>
          <p:nvPr/>
        </p:nvSpPr>
        <p:spPr>
          <a:xfrm>
            <a:off x="2339130" y="2038562"/>
            <a:ext cx="9068938" cy="707886"/>
          </a:xfrm>
          <a:prstGeom prst="rect">
            <a:avLst/>
          </a:prstGeom>
          <a:noFill/>
        </p:spPr>
        <p:txBody>
          <a:bodyPr wrap="square" rtlCol="0">
            <a:spAutoFit/>
          </a:bodyPr>
          <a:lstStyle/>
          <a:p>
            <a:pPr algn="just"/>
            <a:r>
              <a:rPr lang="en-GB" sz="2000" dirty="0">
                <a:latin typeface="Times New Roman" panose="02020603050405020304" pitchFamily="18" charset="0"/>
                <a:cs typeface="Times New Roman" panose="02020603050405020304" pitchFamily="18" charset="0"/>
              </a:rPr>
              <a:t>The authors gratefully acknowledge the Czech Technical University and the Atomic Energy Organization of Iran for providing the materials used in the present testing.</a:t>
            </a:r>
          </a:p>
        </p:txBody>
      </p:sp>
      <p:sp>
        <p:nvSpPr>
          <p:cNvPr id="6" name="TextBox 5">
            <a:extLst>
              <a:ext uri="{FF2B5EF4-FFF2-40B4-BE49-F238E27FC236}">
                <a16:creationId xmlns:a16="http://schemas.microsoft.com/office/drawing/2014/main" id="{E3EC35BD-16CB-CAAF-B4EC-3437876BCF91}"/>
              </a:ext>
            </a:extLst>
          </p:cNvPr>
          <p:cNvSpPr txBox="1"/>
          <p:nvPr/>
        </p:nvSpPr>
        <p:spPr>
          <a:xfrm>
            <a:off x="3740018" y="171551"/>
            <a:ext cx="4711964" cy="523220"/>
          </a:xfrm>
          <a:prstGeom prst="rect">
            <a:avLst/>
          </a:prstGeom>
          <a:noFill/>
        </p:spPr>
        <p:txBody>
          <a:bodyPr wrap="square" rtlCol="0">
            <a:spAutoFit/>
          </a:bodyPr>
          <a:lstStyle/>
          <a:p>
            <a:pPr marR="0" algn="ctr"/>
            <a:r>
              <a:rPr lang="en-GB" sz="2800" b="1" dirty="0">
                <a:latin typeface="Times New Roman" panose="02020603050405020304" pitchFamily="18" charset="0"/>
                <a:cs typeface="Times New Roman" panose="02020603050405020304" pitchFamily="18" charset="0"/>
              </a:rPr>
              <a:t>ACKNOWLEDGEMENTS</a:t>
            </a:r>
          </a:p>
        </p:txBody>
      </p:sp>
      <p:sp>
        <p:nvSpPr>
          <p:cNvPr id="5" name="TextBox 6">
            <a:extLst>
              <a:ext uri="{FF2B5EF4-FFF2-40B4-BE49-F238E27FC236}">
                <a16:creationId xmlns:a16="http://schemas.microsoft.com/office/drawing/2014/main" id="{CC5A85F2-9713-954A-B248-A9D992B7CC24}"/>
              </a:ext>
            </a:extLst>
          </p:cNvPr>
          <p:cNvSpPr txBox="1"/>
          <p:nvPr/>
        </p:nvSpPr>
        <p:spPr>
          <a:xfrm>
            <a:off x="2339130" y="4090240"/>
            <a:ext cx="9691372" cy="1323439"/>
          </a:xfrm>
          <a:prstGeom prst="rect">
            <a:avLst/>
          </a:prstGeom>
          <a:noFill/>
        </p:spPr>
        <p:txBody>
          <a:bodyPr wrap="square" rtlCol="0">
            <a:spAutoFit/>
          </a:bodyPr>
          <a:lstStyle/>
          <a:p>
            <a:pPr algn="just"/>
            <a:r>
              <a:rPr lang="en-US" sz="2000" dirty="0">
                <a:latin typeface="Times New Roman" panose="02020603050405020304" pitchFamily="18" charset="0"/>
                <a:cs typeface="Times New Roman" panose="02020603050405020304" pitchFamily="18" charset="0"/>
              </a:rPr>
              <a:t>“Funded by the European Union. Views and opinions expressed are however those of the author(s) only and do not necessarily reflect those of the European Union or the European Commission. Neither the European Union nor the European Commission can be held responsible for them.”</a:t>
            </a:r>
            <a:endParaRPr lang="en-GB" sz="2400" b="1" noProof="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12" descr="A blue circle with a face and text&#10;&#10;AI-generated content may be incorrect.">
            <a:extLst>
              <a:ext uri="{FF2B5EF4-FFF2-40B4-BE49-F238E27FC236}">
                <a16:creationId xmlns:a16="http://schemas.microsoft.com/office/drawing/2014/main" id="{9BCFFF97-B8F7-0B77-3838-EA18FB63E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9" name="Picture 15" descr="A blue and green logo&#10;&#10;AI-generated content may be incorrect.">
            <a:extLst>
              <a:ext uri="{FF2B5EF4-FFF2-40B4-BE49-F238E27FC236}">
                <a16:creationId xmlns:a16="http://schemas.microsoft.com/office/drawing/2014/main" id="{71D41189-C02F-2ECF-A144-1F09EE79AAA5}"/>
              </a:ext>
            </a:extLst>
          </p:cNvPr>
          <p:cNvPicPr>
            <a:picLocks noChangeAspect="1"/>
          </p:cNvPicPr>
          <p:nvPr/>
        </p:nvPicPr>
        <p:blipFill>
          <a:blip r:embed="rId3"/>
          <a:srcRect t="13258" b="15904"/>
          <a:stretch>
            <a:fillRect/>
          </a:stretch>
        </p:blipFill>
        <p:spPr>
          <a:xfrm>
            <a:off x="10392000" y="32747"/>
            <a:ext cx="1800000" cy="662025"/>
          </a:xfrm>
          <a:prstGeom prst="rect">
            <a:avLst/>
          </a:prstGeom>
        </p:spPr>
      </p:pic>
      <p:pic>
        <p:nvPicPr>
          <p:cNvPr id="3074" name="Picture 2">
            <a:extLst>
              <a:ext uri="{FF2B5EF4-FFF2-40B4-BE49-F238E27FC236}">
                <a16:creationId xmlns:a16="http://schemas.microsoft.com/office/drawing/2014/main" id="{C2BF35B5-7C3F-ADEA-98F3-E35DFFEBEC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12" r="11527"/>
          <a:stretch>
            <a:fillRect/>
          </a:stretch>
        </p:blipFill>
        <p:spPr bwMode="auto">
          <a:xfrm>
            <a:off x="104066" y="4090240"/>
            <a:ext cx="2160000" cy="1108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3024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0D8A5-6877-F286-09D8-6DE7CD6BEF3D}"/>
            </a:ext>
          </a:extLst>
        </p:cNvPr>
        <p:cNvGrpSpPr/>
        <p:nvPr/>
      </p:nvGrpSpPr>
      <p:grpSpPr>
        <a:xfrm>
          <a:off x="0" y="0"/>
          <a:ext cx="0" cy="0"/>
          <a:chOff x="0" y="0"/>
          <a:chExt cx="0" cy="0"/>
        </a:xfrm>
      </p:grpSpPr>
      <p:sp>
        <p:nvSpPr>
          <p:cNvPr id="9" name="CasellaDiTesto 8">
            <a:extLst>
              <a:ext uri="{FF2B5EF4-FFF2-40B4-BE49-F238E27FC236}">
                <a16:creationId xmlns:a16="http://schemas.microsoft.com/office/drawing/2014/main" id="{C5742542-9A53-B3BC-8106-7D39FBA597C0}"/>
              </a:ext>
            </a:extLst>
          </p:cNvPr>
          <p:cNvSpPr txBox="1"/>
          <p:nvPr/>
        </p:nvSpPr>
        <p:spPr>
          <a:xfrm>
            <a:off x="3047432" y="2321004"/>
            <a:ext cx="6097136" cy="221599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GB" sz="4000" b="1" noProof="0" dirty="0">
                <a:ln/>
                <a:solidFill>
                  <a:schemeClr val="accent3"/>
                </a:solidFill>
                <a:latin typeface="Times New Roman" panose="02020603050405020304" pitchFamily="18" charset="0"/>
                <a:cs typeface="Times New Roman" panose="02020603050405020304" pitchFamily="18" charset="0"/>
              </a:rPr>
              <a:t>Thanks for your attention</a:t>
            </a:r>
            <a:br>
              <a:rPr lang="en-GB" sz="4000" b="1" noProof="0" dirty="0">
                <a:ln/>
                <a:solidFill>
                  <a:schemeClr val="accent3"/>
                </a:solidFill>
                <a:latin typeface="Times New Roman" panose="02020603050405020304" pitchFamily="18" charset="0"/>
                <a:cs typeface="Times New Roman" panose="02020603050405020304" pitchFamily="18" charset="0"/>
              </a:rPr>
            </a:br>
            <a:br>
              <a:rPr lang="en-GB" sz="4000" b="1" noProof="0" dirty="0">
                <a:ln/>
                <a:solidFill>
                  <a:schemeClr val="accent3"/>
                </a:solidFill>
                <a:latin typeface="Times New Roman" panose="02020603050405020304" pitchFamily="18" charset="0"/>
                <a:cs typeface="Times New Roman" panose="02020603050405020304" pitchFamily="18" charset="0"/>
              </a:rPr>
            </a:br>
            <a:r>
              <a:rPr lang="en-GB" sz="4000" b="1" noProof="0" dirty="0">
                <a:ln/>
                <a:solidFill>
                  <a:schemeClr val="accent3"/>
                </a:solidFill>
                <a:latin typeface="Times New Roman" panose="02020603050405020304" pitchFamily="18" charset="0"/>
                <a:cs typeface="Times New Roman" panose="02020603050405020304" pitchFamily="18" charset="0"/>
              </a:rPr>
              <a:t>Any questions? </a:t>
            </a:r>
            <a:br>
              <a:rPr lang="en-GB" sz="1800" b="1" noProof="0" dirty="0">
                <a:ln/>
                <a:solidFill>
                  <a:schemeClr val="accent3"/>
                </a:solidFill>
                <a:latin typeface="Times New Roman" panose="02020603050405020304" pitchFamily="18" charset="0"/>
                <a:cs typeface="Times New Roman" panose="02020603050405020304" pitchFamily="18" charset="0"/>
              </a:rPr>
            </a:br>
            <a:endParaRPr lang="en-GB" sz="1800" b="1" noProof="0" dirty="0">
              <a:ln/>
              <a:solidFill>
                <a:schemeClr val="accent3"/>
              </a:solidFill>
            </a:endParaRPr>
          </a:p>
        </p:txBody>
      </p:sp>
    </p:spTree>
    <p:extLst>
      <p:ext uri="{BB962C8B-B14F-4D97-AF65-F5344CB8AC3E}">
        <p14:creationId xmlns:p14="http://schemas.microsoft.com/office/powerpoint/2010/main" val="3144571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510F-C895-7AD5-9E20-110075EE552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604CA97-DE64-E5A4-6086-1EB8B5B15BE2}"/>
              </a:ext>
            </a:extLst>
          </p:cNvPr>
          <p:cNvSpPr txBox="1"/>
          <p:nvPr/>
        </p:nvSpPr>
        <p:spPr>
          <a:xfrm>
            <a:off x="550114" y="1705465"/>
            <a:ext cx="11091772" cy="3268652"/>
          </a:xfrm>
          <a:prstGeom prst="rect">
            <a:avLst/>
          </a:prstGeom>
          <a:noFill/>
        </p:spPr>
        <p:txBody>
          <a:bodyPr wrap="square" rtlCol="0">
            <a:spAutoFit/>
          </a:bodyPr>
          <a:lstStyle/>
          <a:p>
            <a:pPr algn="ctr">
              <a:lnSpc>
                <a:spcPct val="150000"/>
              </a:lnSpc>
            </a:pPr>
            <a:r>
              <a:rPr lang="en-GB" sz="2000" noProof="0" dirty="0">
                <a:latin typeface="Times New Roman" panose="02020603050405020304" pitchFamily="18" charset="0"/>
                <a:cs typeface="Times New Roman" panose="02020603050405020304" pitchFamily="18" charset="0"/>
              </a:rPr>
              <a:t>I would like to dedicate this presentation to my </a:t>
            </a:r>
            <a:r>
              <a:rPr lang="en-GB" sz="2000" noProof="0" dirty="0">
                <a:solidFill>
                  <a:srgbClr val="00B050"/>
                </a:solidFill>
                <a:latin typeface="Times New Roman" panose="02020603050405020304" pitchFamily="18" charset="0"/>
                <a:cs typeface="Times New Roman" panose="02020603050405020304" pitchFamily="18" charset="0"/>
              </a:rPr>
              <a:t>parents,</a:t>
            </a:r>
            <a:r>
              <a:rPr lang="en-GB" sz="2000" noProof="0" dirty="0">
                <a:latin typeface="Times New Roman" panose="02020603050405020304" pitchFamily="18" charset="0"/>
                <a:cs typeface="Times New Roman" panose="02020603050405020304" pitchFamily="18" charset="0"/>
              </a:rPr>
              <a:t> their unwavering love, guidance, and support throughout my journey made me the person I am today. </a:t>
            </a:r>
          </a:p>
          <a:p>
            <a:pPr algn="ctr">
              <a:lnSpc>
                <a:spcPct val="150000"/>
              </a:lnSpc>
            </a:pPr>
            <a:endParaRPr lang="en-GB" sz="2000" noProof="0" dirty="0">
              <a:latin typeface="Times New Roman" panose="02020603050405020304" pitchFamily="18" charset="0"/>
              <a:cs typeface="Times New Roman" panose="02020603050405020304" pitchFamily="18" charset="0"/>
            </a:endParaRPr>
          </a:p>
          <a:p>
            <a:pPr algn="ctr">
              <a:lnSpc>
                <a:spcPct val="150000"/>
              </a:lnSpc>
            </a:pPr>
            <a:r>
              <a:rPr lang="en-GB" sz="2000" noProof="0" dirty="0">
                <a:latin typeface="Times New Roman" panose="02020603050405020304" pitchFamily="18" charset="0"/>
                <a:cs typeface="Times New Roman" panose="02020603050405020304" pitchFamily="18" charset="0"/>
              </a:rPr>
              <a:t>I also want to express my gratitude to my professors, in particular</a:t>
            </a:r>
            <a:r>
              <a:rPr lang="en-US" sz="2000" dirty="0">
                <a:latin typeface="Times New Roman" panose="02020603050405020304" pitchFamily="18" charset="0"/>
                <a:cs typeface="Times New Roman" panose="02020603050405020304" pitchFamily="18" charset="0"/>
              </a:rPr>
              <a:t> to dear </a:t>
            </a:r>
            <a:r>
              <a:rPr lang="en-US" sz="2000" dirty="0">
                <a:solidFill>
                  <a:srgbClr val="00B050"/>
                </a:solidFill>
                <a:latin typeface="Times New Roman" panose="02020603050405020304" pitchFamily="18" charset="0"/>
                <a:cs typeface="Times New Roman" panose="02020603050405020304" pitchFamily="18" charset="0"/>
              </a:rPr>
              <a:t>Dr. Zoltán Hózer </a:t>
            </a:r>
            <a:r>
              <a:rPr lang="en-US" sz="2000" dirty="0">
                <a:latin typeface="Times New Roman" panose="02020603050405020304" pitchFamily="18" charset="0"/>
                <a:cs typeface="Times New Roman" panose="02020603050405020304" pitchFamily="18" charset="0"/>
              </a:rPr>
              <a:t>and </a:t>
            </a:r>
            <a:r>
              <a:rPr lang="en-US" sz="2000" dirty="0">
                <a:solidFill>
                  <a:srgbClr val="00B050"/>
                </a:solidFill>
                <a:latin typeface="Times New Roman" panose="02020603050405020304" pitchFamily="18" charset="0"/>
                <a:cs typeface="Times New Roman" panose="02020603050405020304" pitchFamily="18" charset="0"/>
              </a:rPr>
              <a:t>Dr. Márton Király</a:t>
            </a:r>
            <a:r>
              <a:rPr lang="en-US" sz="2000" dirty="0">
                <a:latin typeface="Times New Roman" panose="02020603050405020304" pitchFamily="18" charset="0"/>
                <a:cs typeface="Times New Roman" panose="02020603050405020304" pitchFamily="18" charset="0"/>
              </a:rPr>
              <a:t> (HUN-REN EK), and to </a:t>
            </a:r>
            <a:r>
              <a:rPr lang="en-GB" sz="2000" noProof="0" dirty="0">
                <a:solidFill>
                  <a:srgbClr val="00B050"/>
                </a:solidFill>
                <a:latin typeface="Times New Roman" panose="02020603050405020304" pitchFamily="18" charset="0"/>
                <a:cs typeface="Times New Roman" panose="02020603050405020304" pitchFamily="18" charset="0"/>
              </a:rPr>
              <a:t>Professors D’Auria</a:t>
            </a:r>
            <a:r>
              <a:rPr lang="en-GB" sz="2000" noProof="0" dirty="0">
                <a:latin typeface="Times New Roman" panose="02020603050405020304" pitchFamily="18" charset="0"/>
                <a:cs typeface="Times New Roman" panose="02020603050405020304" pitchFamily="18" charset="0"/>
              </a:rPr>
              <a:t>, </a:t>
            </a:r>
            <a:r>
              <a:rPr lang="en-GB" sz="2000" noProof="0" dirty="0">
                <a:solidFill>
                  <a:srgbClr val="00B050"/>
                </a:solidFill>
                <a:latin typeface="Times New Roman" panose="02020603050405020304" pitchFamily="18" charset="0"/>
                <a:cs typeface="Times New Roman" panose="02020603050405020304" pitchFamily="18" charset="0"/>
              </a:rPr>
              <a:t>Lo Frano, </a:t>
            </a:r>
            <a:r>
              <a:rPr lang="en-GB" sz="2000" noProof="0" dirty="0">
                <a:latin typeface="Times New Roman" panose="02020603050405020304" pitchFamily="18" charset="0"/>
                <a:cs typeface="Times New Roman" panose="02020603050405020304" pitchFamily="18" charset="0"/>
              </a:rPr>
              <a:t>and </a:t>
            </a:r>
            <a:r>
              <a:rPr lang="en-GB" sz="2000" noProof="0" dirty="0">
                <a:solidFill>
                  <a:srgbClr val="00B050"/>
                </a:solidFill>
                <a:latin typeface="Times New Roman" panose="02020603050405020304" pitchFamily="18" charset="0"/>
                <a:cs typeface="Times New Roman" panose="02020603050405020304" pitchFamily="18" charset="0"/>
              </a:rPr>
              <a:t>Forgione</a:t>
            </a:r>
            <a:r>
              <a:rPr lang="en-GB" sz="2000" noProof="0" dirty="0">
                <a:latin typeface="Times New Roman" panose="02020603050405020304" pitchFamily="18" charset="0"/>
                <a:cs typeface="Times New Roman" panose="02020603050405020304" pitchFamily="18" charset="0"/>
              </a:rPr>
              <a:t> (University of Pisa) and dear Dr. </a:t>
            </a:r>
            <a:r>
              <a:rPr lang="en-GB" sz="2000" noProof="0" dirty="0">
                <a:solidFill>
                  <a:srgbClr val="00B050"/>
                </a:solidFill>
                <a:latin typeface="Times New Roman" panose="02020603050405020304" pitchFamily="18" charset="0"/>
                <a:cs typeface="Times New Roman" panose="02020603050405020304" pitchFamily="18" charset="0"/>
              </a:rPr>
              <a:t>Paul Van </a:t>
            </a:r>
            <a:r>
              <a:rPr lang="en-GB" sz="2000" noProof="0" dirty="0" err="1">
                <a:solidFill>
                  <a:srgbClr val="00B050"/>
                </a:solidFill>
                <a:latin typeface="Times New Roman" panose="02020603050405020304" pitchFamily="18" charset="0"/>
                <a:cs typeface="Times New Roman" panose="02020603050405020304" pitchFamily="18" charset="0"/>
              </a:rPr>
              <a:t>Uffelen</a:t>
            </a:r>
            <a:r>
              <a:rPr lang="en-GB" sz="2000" noProof="0" dirty="0">
                <a:solidFill>
                  <a:srgbClr val="00B050"/>
                </a:solidFill>
                <a:latin typeface="Times New Roman" panose="02020603050405020304" pitchFamily="18" charset="0"/>
                <a:cs typeface="Times New Roman" panose="02020603050405020304" pitchFamily="18" charset="0"/>
              </a:rPr>
              <a:t> </a:t>
            </a:r>
            <a:r>
              <a:rPr lang="en-GB" sz="2000" noProof="0" dirty="0">
                <a:latin typeface="Times New Roman" panose="02020603050405020304" pitchFamily="18" charset="0"/>
                <a:cs typeface="Times New Roman" panose="02020603050405020304" pitchFamily="18" charset="0"/>
              </a:rPr>
              <a:t>(JRC). </a:t>
            </a:r>
          </a:p>
          <a:p>
            <a:pPr algn="ctr">
              <a:lnSpc>
                <a:spcPct val="150000"/>
              </a:lnSpc>
            </a:pPr>
            <a:r>
              <a:rPr lang="en-GB" sz="2000" noProof="0" dirty="0">
                <a:latin typeface="Times New Roman" panose="02020603050405020304" pitchFamily="18" charset="0"/>
                <a:cs typeface="Times New Roman" panose="02020603050405020304" pitchFamily="18" charset="0"/>
              </a:rPr>
              <a:t>Their kindness, wisdom, and dedication have deeply inspired me.</a:t>
            </a:r>
          </a:p>
        </p:txBody>
      </p:sp>
      <p:sp>
        <p:nvSpPr>
          <p:cNvPr id="5" name="Rectangle 4"/>
          <p:cNvSpPr/>
          <p:nvPr/>
        </p:nvSpPr>
        <p:spPr>
          <a:xfrm>
            <a:off x="3199293" y="5208305"/>
            <a:ext cx="5793414" cy="461665"/>
          </a:xfrm>
          <a:prstGeom prst="rect">
            <a:avLst/>
          </a:prstGeom>
        </p:spPr>
        <p:txBody>
          <a:bodyPr wrap="square">
            <a:spAutoFit/>
          </a:bodyPr>
          <a:lstStyle/>
          <a:p>
            <a:pPr algn="ctr"/>
            <a:r>
              <a:rPr lang="en-GB" sz="2400" noProof="0" dirty="0">
                <a:latin typeface="Times New Roman" panose="02020603050405020304" pitchFamily="18" charset="0"/>
                <a:cs typeface="Times New Roman" panose="02020603050405020304" pitchFamily="18" charset="0"/>
              </a:rPr>
              <a:t>This is just the beginning of my journey…</a:t>
            </a:r>
          </a:p>
        </p:txBody>
      </p:sp>
      <p:sp>
        <p:nvSpPr>
          <p:cNvPr id="6" name="TextBox 5">
            <a:extLst>
              <a:ext uri="{FF2B5EF4-FFF2-40B4-BE49-F238E27FC236}">
                <a16:creationId xmlns:a16="http://schemas.microsoft.com/office/drawing/2014/main" id="{0EE43967-1B6E-0D1D-5D24-47DDD90417C8}"/>
              </a:ext>
            </a:extLst>
          </p:cNvPr>
          <p:cNvSpPr txBox="1"/>
          <p:nvPr/>
        </p:nvSpPr>
        <p:spPr>
          <a:xfrm>
            <a:off x="4280743" y="171552"/>
            <a:ext cx="3630514" cy="523220"/>
          </a:xfrm>
          <a:prstGeom prst="rect">
            <a:avLst/>
          </a:prstGeom>
          <a:noFill/>
        </p:spPr>
        <p:txBody>
          <a:bodyPr wrap="square" rtlCol="0">
            <a:spAutoFit/>
          </a:bodyPr>
          <a:lstStyle/>
          <a:p>
            <a:pPr marR="0" algn="ctr"/>
            <a:r>
              <a:rPr lang="en-GB" sz="2800" b="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DEDICATION</a:t>
            </a:r>
            <a:endPar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12" descr="A blue circle with a face and text&#10;&#10;AI-generated content may be incorrect.">
            <a:extLst>
              <a:ext uri="{FF2B5EF4-FFF2-40B4-BE49-F238E27FC236}">
                <a16:creationId xmlns:a16="http://schemas.microsoft.com/office/drawing/2014/main" id="{BF8C22B0-9E29-DE7E-5C08-191B1802A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8" name="Picture 15" descr="A blue and green logo&#10;&#10;AI-generated content may be incorrect.">
            <a:extLst>
              <a:ext uri="{FF2B5EF4-FFF2-40B4-BE49-F238E27FC236}">
                <a16:creationId xmlns:a16="http://schemas.microsoft.com/office/drawing/2014/main" id="{F78D17F3-AADB-7FC5-E872-462720F9AFF6}"/>
              </a:ext>
            </a:extLst>
          </p:cNvPr>
          <p:cNvPicPr>
            <a:picLocks noChangeAspect="1"/>
          </p:cNvPicPr>
          <p:nvPr/>
        </p:nvPicPr>
        <p:blipFill>
          <a:blip r:embed="rId3"/>
          <a:srcRect t="13258" b="15904"/>
          <a:stretch>
            <a:fillRect/>
          </a:stretch>
        </p:blipFill>
        <p:spPr>
          <a:xfrm>
            <a:off x="10392000" y="32747"/>
            <a:ext cx="1800000" cy="662025"/>
          </a:xfrm>
          <a:prstGeom prst="rect">
            <a:avLst/>
          </a:prstGeom>
        </p:spPr>
      </p:pic>
    </p:spTree>
    <p:extLst>
      <p:ext uri="{BB962C8B-B14F-4D97-AF65-F5344CB8AC3E}">
        <p14:creationId xmlns:p14="http://schemas.microsoft.com/office/powerpoint/2010/main" val="342373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F444A-52E8-5221-CFF5-B5E72CBEFB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379C6EA-FF2D-1CAA-5A49-33AE21BC6309}"/>
              </a:ext>
            </a:extLst>
          </p:cNvPr>
          <p:cNvSpPr txBox="1"/>
          <p:nvPr/>
        </p:nvSpPr>
        <p:spPr>
          <a:xfrm>
            <a:off x="575893" y="1742240"/>
            <a:ext cx="11040214" cy="3539430"/>
          </a:xfrm>
          <a:prstGeom prst="rect">
            <a:avLst/>
          </a:prstGeom>
          <a:noFill/>
        </p:spPr>
        <p:txBody>
          <a:bodyPr wrap="square" rtlCol="0">
            <a:spAutoFit/>
          </a:bodyPr>
          <a:lstStyle/>
          <a:p>
            <a:pPr algn="just"/>
            <a:r>
              <a:rPr lang="en-GB" sz="1400" dirty="0">
                <a:latin typeface="Times New Roman" panose="02020603050405020304" pitchFamily="18" charset="0"/>
                <a:cs typeface="Times New Roman" panose="02020603050405020304" pitchFamily="18" charset="0"/>
              </a:rPr>
              <a:t>[1] Yousefi, H. (2025). </a:t>
            </a:r>
            <a:r>
              <a:rPr lang="en-GB" sz="1400" i="1" dirty="0">
                <a:latin typeface="Times New Roman" panose="02020603050405020304" pitchFamily="18" charset="0"/>
                <a:cs typeface="Times New Roman" panose="02020603050405020304" pitchFamily="18" charset="0"/>
              </a:rPr>
              <a:t>Simulation of pellet–cladding mechanical interaction with ATF claddings</a:t>
            </a:r>
            <a:r>
              <a:rPr lang="en-GB" sz="1400" dirty="0">
                <a:latin typeface="Times New Roman" panose="02020603050405020304" pitchFamily="18" charset="0"/>
                <a:cs typeface="Times New Roman" panose="02020603050405020304" pitchFamily="18" charset="0"/>
              </a:rPr>
              <a:t> [Unpublished master’s thesis]. Università di Pisa. Supervisors: Z. Hózer, F. S. D’Auria, &amp; N. Forgione; Mentors: R. Lo Frano &amp; M. Király.</a:t>
            </a:r>
          </a:p>
          <a:p>
            <a:pPr algn="just"/>
            <a:endParaRPr lang="en-GB" sz="1400" dirty="0">
              <a:latin typeface="Times New Roman" panose="02020603050405020304" pitchFamily="18" charset="0"/>
              <a:cs typeface="Times New Roman" panose="02020603050405020304" pitchFamily="18" charset="0"/>
            </a:endParaRPr>
          </a:p>
          <a:p>
            <a:pPr algn="just"/>
            <a:r>
              <a:rPr lang="en-GB" sz="1400" b="0" i="0" kern="1200" noProof="0" dirty="0">
                <a:solidFill>
                  <a:schemeClr val="tx1"/>
                </a:solidFill>
                <a:effectLst/>
                <a:latin typeface="Times New Roman" panose="02020603050405020304" pitchFamily="18" charset="0"/>
                <a:cs typeface="Times New Roman" panose="02020603050405020304" pitchFamily="18" charset="0"/>
              </a:rPr>
              <a:t>[2] </a:t>
            </a:r>
            <a:r>
              <a:rPr lang="en-GB" sz="1400" dirty="0">
                <a:latin typeface="Times New Roman" panose="02020603050405020304" pitchFamily="18" charset="0"/>
                <a:cs typeface="Times New Roman" panose="02020603050405020304" pitchFamily="18" charset="0"/>
              </a:rPr>
              <a:t>Yousefi, H., Király, M., Hózer, Z., Vér, N., Novotny, T., Perez-</a:t>
            </a:r>
            <a:r>
              <a:rPr lang="en-GB" sz="1400" dirty="0" err="1">
                <a:latin typeface="Times New Roman" panose="02020603050405020304" pitchFamily="18" charset="0"/>
                <a:cs typeface="Times New Roman" panose="02020603050405020304" pitchFamily="18" charset="0"/>
              </a:rPr>
              <a:t>Feró</a:t>
            </a:r>
            <a:r>
              <a:rPr lang="en-GB" sz="1400" dirty="0">
                <a:latin typeface="Times New Roman" panose="02020603050405020304" pitchFamily="18" charset="0"/>
                <a:cs typeface="Times New Roman" panose="02020603050405020304" pitchFamily="18" charset="0"/>
              </a:rPr>
              <a:t>, E., Horváth, M., Tatár, L., Aragón, P., Schubert, A., &amp; Van </a:t>
            </a:r>
            <a:r>
              <a:rPr lang="en-GB" sz="1400" dirty="0" err="1">
                <a:latin typeface="Times New Roman" panose="02020603050405020304" pitchFamily="18" charset="0"/>
                <a:cs typeface="Times New Roman" panose="02020603050405020304" pitchFamily="18" charset="0"/>
              </a:rPr>
              <a:t>Uffelen</a:t>
            </a:r>
            <a:r>
              <a:rPr lang="en-GB" sz="1400" dirty="0">
                <a:latin typeface="Times New Roman" panose="02020603050405020304" pitchFamily="18" charset="0"/>
                <a:cs typeface="Times New Roman" panose="02020603050405020304" pitchFamily="18" charset="0"/>
              </a:rPr>
              <a:t>, P. (2025, July). </a:t>
            </a:r>
            <a:r>
              <a:rPr lang="en-GB" sz="1400" i="1" dirty="0">
                <a:latin typeface="Times New Roman" panose="02020603050405020304" pitchFamily="18" charset="0"/>
                <a:cs typeface="Times New Roman" panose="02020603050405020304" pitchFamily="18" charset="0"/>
              </a:rPr>
              <a:t>Mandrel ductility tests with ATF cladding</a:t>
            </a:r>
            <a:r>
              <a:rPr lang="en-GB" sz="1400" dirty="0">
                <a:latin typeface="Times New Roman" panose="02020603050405020304" pitchFamily="18" charset="0"/>
                <a:cs typeface="Times New Roman" panose="02020603050405020304" pitchFamily="18" charset="0"/>
              </a:rPr>
              <a:t>. OFFERR Project report, HUN-REN Centre for Energy Research, Budapest.</a:t>
            </a:r>
          </a:p>
          <a:p>
            <a:pPr algn="just"/>
            <a:endParaRPr lang="en-GB" sz="1400" dirty="0">
              <a:latin typeface="Times New Roman" panose="02020603050405020304" pitchFamily="18" charset="0"/>
              <a:cs typeface="Times New Roman" panose="02020603050405020304" pitchFamily="18" charset="0"/>
            </a:endParaRPr>
          </a:p>
          <a:p>
            <a:pPr algn="just"/>
            <a:r>
              <a:rPr lang="en-GB" sz="1400" dirty="0">
                <a:latin typeface="Times New Roman" panose="02020603050405020304" pitchFamily="18" charset="0"/>
                <a:cs typeface="Times New Roman" panose="02020603050405020304" pitchFamily="18" charset="0"/>
              </a:rPr>
              <a:t>[3] </a:t>
            </a:r>
            <a:r>
              <a:rPr lang="en-US" sz="1400" dirty="0">
                <a:latin typeface="Times New Roman" panose="02020603050405020304" pitchFamily="18" charset="0"/>
                <a:cs typeface="Times New Roman" panose="02020603050405020304" pitchFamily="18" charset="0"/>
              </a:rPr>
              <a:t>International Atomic Energy Agency. (2024, May 13). Experimental </a:t>
            </a:r>
            <a:r>
              <a:rPr lang="en-US" sz="1400" dirty="0" err="1">
                <a:latin typeface="Times New Roman" panose="02020603050405020304" pitchFamily="18" charset="0"/>
                <a:cs typeface="Times New Roman" panose="02020603050405020304" pitchFamily="18" charset="0"/>
              </a:rPr>
              <a:t>programme</a:t>
            </a:r>
            <a:r>
              <a:rPr lang="en-US" sz="1400" dirty="0">
                <a:latin typeface="Times New Roman" panose="02020603050405020304" pitchFamily="18" charset="0"/>
                <a:cs typeface="Times New Roman" panose="02020603050405020304" pitchFamily="18" charset="0"/>
              </a:rPr>
              <a:t> of accident tolerant and advanced technology fuel: Final report of a coordinated research program ATF-TS [Unpublished TECDOC report].</a:t>
            </a:r>
          </a:p>
          <a:p>
            <a:pPr algn="just"/>
            <a:endParaRPr lang="en-US" sz="1400" dirty="0">
              <a:latin typeface="Times New Roman" panose="02020603050405020304" pitchFamily="18" charset="0"/>
              <a:cs typeface="Times New Roman" panose="02020603050405020304" pitchFamily="18" charset="0"/>
            </a:endParaRPr>
          </a:p>
          <a:p>
            <a:pPr algn="just"/>
            <a:r>
              <a:rPr lang="en-US" sz="1400" dirty="0">
                <a:latin typeface="Times New Roman" panose="02020603050405020304" pitchFamily="18" charset="0"/>
                <a:cs typeface="Times New Roman" panose="02020603050405020304" pitchFamily="18" charset="0"/>
              </a:rPr>
              <a:t>[4] </a:t>
            </a:r>
            <a:r>
              <a:rPr lang="en-US" sz="1400" dirty="0" err="1">
                <a:latin typeface="Times New Roman" panose="02020603050405020304" pitchFamily="18" charset="0"/>
                <a:cs typeface="Times New Roman" panose="02020603050405020304" pitchFamily="18" charset="0"/>
              </a:rPr>
              <a:t>Karoutas</a:t>
            </a:r>
            <a:r>
              <a:rPr lang="en-US" sz="1400" dirty="0">
                <a:latin typeface="Times New Roman" panose="02020603050405020304" pitchFamily="18" charset="0"/>
                <a:cs typeface="Times New Roman" panose="02020603050405020304" pitchFamily="18" charset="0"/>
              </a:rPr>
              <a:t>, Z., </a:t>
            </a:r>
            <a:r>
              <a:rPr lang="en-US" sz="1400" dirty="0" err="1">
                <a:latin typeface="Times New Roman" panose="02020603050405020304" pitchFamily="18" charset="0"/>
                <a:cs typeface="Times New Roman" panose="02020603050405020304" pitchFamily="18" charset="0"/>
              </a:rPr>
              <a:t>Luangdilok</a:t>
            </a:r>
            <a:r>
              <a:rPr lang="en-US" sz="1400" dirty="0">
                <a:latin typeface="Times New Roman" panose="02020603050405020304" pitchFamily="18" charset="0"/>
                <a:cs typeface="Times New Roman" panose="02020603050405020304" pitchFamily="18" charset="0"/>
              </a:rPr>
              <a:t>, W., </a:t>
            </a:r>
            <a:r>
              <a:rPr lang="en-US" sz="1400" dirty="0" err="1">
                <a:latin typeface="Times New Roman" panose="02020603050405020304" pitchFamily="18" charset="0"/>
                <a:cs typeface="Times New Roman" panose="02020603050405020304" pitchFamily="18" charset="0"/>
              </a:rPr>
              <a:t>Shockling</a:t>
            </a:r>
            <a:r>
              <a:rPr lang="en-US" sz="1400" dirty="0">
                <a:latin typeface="Times New Roman" panose="02020603050405020304" pitchFamily="18" charset="0"/>
                <a:cs typeface="Times New Roman" panose="02020603050405020304" pitchFamily="18" charset="0"/>
              </a:rPr>
              <a:t>, M., Schneider, R., Lahoda, E., &amp; Xu, P. (2018). </a:t>
            </a:r>
            <a:r>
              <a:rPr lang="en-US" sz="1400" i="1" dirty="0">
                <a:latin typeface="Times New Roman" panose="02020603050405020304" pitchFamily="18" charset="0"/>
                <a:cs typeface="Times New Roman" panose="02020603050405020304" pitchFamily="18" charset="0"/>
              </a:rPr>
              <a:t>Update on Westinghouse benefits of </a:t>
            </a:r>
            <a:r>
              <a:rPr lang="en-US" sz="1400" i="1" dirty="0" err="1">
                <a:latin typeface="Times New Roman" panose="02020603050405020304" pitchFamily="18" charset="0"/>
                <a:cs typeface="Times New Roman" panose="02020603050405020304" pitchFamily="18" charset="0"/>
              </a:rPr>
              <a:t>EnCore</a:t>
            </a:r>
            <a:r>
              <a:rPr lang="en-US" sz="1400" i="1" dirty="0">
                <a:latin typeface="Times New Roman" panose="02020603050405020304" pitchFamily="18" charset="0"/>
                <a:cs typeface="Times New Roman" panose="02020603050405020304" pitchFamily="18" charset="0"/>
              </a:rPr>
              <a:t>® fuel</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TopFuel</a:t>
            </a:r>
            <a:r>
              <a:rPr lang="en-US" sz="1400" dirty="0">
                <a:latin typeface="Times New Roman" panose="02020603050405020304" pitchFamily="18" charset="0"/>
                <a:cs typeface="Times New Roman" panose="02020603050405020304" pitchFamily="18" charset="0"/>
              </a:rPr>
              <a:t> 2018-A0163). Westinghouse Electric Company LLC. </a:t>
            </a:r>
            <a:r>
              <a:rPr lang="en-US" sz="1400" dirty="0">
                <a:latin typeface="Times New Roman" panose="02020603050405020304" pitchFamily="18" charset="0"/>
                <a:cs typeface="Times New Roman" panose="02020603050405020304" pitchFamily="18" charset="0"/>
                <a:hlinkClick r:id="rId3"/>
              </a:rPr>
              <a:t>https://www.euronuclear.org/archiv/topfuel2018/fullpapers/TopFuel2018-A0163-fullpaper.pdf</a:t>
            </a:r>
            <a:endParaRPr lang="en-US" sz="1400" dirty="0">
              <a:latin typeface="Times New Roman" panose="02020603050405020304" pitchFamily="18" charset="0"/>
              <a:cs typeface="Times New Roman" panose="02020603050405020304" pitchFamily="18" charset="0"/>
            </a:endParaRPr>
          </a:p>
          <a:p>
            <a:pPr algn="just"/>
            <a:endParaRPr lang="en-US" sz="1400" dirty="0">
              <a:latin typeface="Times New Roman" panose="02020603050405020304" pitchFamily="18" charset="0"/>
              <a:cs typeface="Times New Roman" panose="02020603050405020304" pitchFamily="18" charset="0"/>
            </a:endParaRPr>
          </a:p>
          <a:p>
            <a:pPr algn="just"/>
            <a:r>
              <a:rPr lang="en-US" sz="1400" b="0" i="0" kern="1200" noProof="0" dirty="0">
                <a:solidFill>
                  <a:schemeClr val="tx1"/>
                </a:solidFill>
                <a:effectLst/>
                <a:latin typeface="Times New Roman" panose="02020603050405020304" pitchFamily="18" charset="0"/>
                <a:cs typeface="Times New Roman" panose="02020603050405020304" pitchFamily="18" charset="0"/>
              </a:rPr>
              <a:t>[5] Hong, J., Ahn, D., Jang, D., Oh, H., Kim, J., Kim, H., &amp; Ševeček, M. (2023). Measurement of local mechanical properties for Cr-coated accident tolerant fuel cladding. Journal of Nuclear Materials, 579, 154407. https://doi.org/10.1016/j.jnucmat.2023.154407</a:t>
            </a:r>
            <a:endParaRPr lang="en-GB" sz="1400" b="0" i="0" kern="1200" noProof="0" dirty="0">
              <a:solidFill>
                <a:schemeClr val="tx1"/>
              </a:solidFill>
              <a:effectLst/>
              <a:latin typeface="Times New Roman" panose="02020603050405020304" pitchFamily="18" charset="0"/>
              <a:cs typeface="Times New Roman" panose="02020603050405020304" pitchFamily="18" charset="0"/>
            </a:endParaRPr>
          </a:p>
          <a:p>
            <a:pPr algn="just"/>
            <a:endParaRPr lang="en-GB" sz="1400" noProof="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12" descr="A blue circle with a face and text&#10;&#10;AI-generated content may be incorrect.">
            <a:extLst>
              <a:ext uri="{FF2B5EF4-FFF2-40B4-BE49-F238E27FC236}">
                <a16:creationId xmlns:a16="http://schemas.microsoft.com/office/drawing/2014/main" id="{B5A638FF-CB1C-9345-5044-C4466F90B4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5" name="Picture 15" descr="A blue and green logo&#10;&#10;AI-generated content may be incorrect.">
            <a:extLst>
              <a:ext uri="{FF2B5EF4-FFF2-40B4-BE49-F238E27FC236}">
                <a16:creationId xmlns:a16="http://schemas.microsoft.com/office/drawing/2014/main" id="{AA754436-DBDB-2374-ABF7-E7DAEC68A689}"/>
              </a:ext>
            </a:extLst>
          </p:cNvPr>
          <p:cNvPicPr>
            <a:picLocks noChangeAspect="1"/>
          </p:cNvPicPr>
          <p:nvPr/>
        </p:nvPicPr>
        <p:blipFill>
          <a:blip r:embed="rId5"/>
          <a:srcRect t="13258" b="15904"/>
          <a:stretch>
            <a:fillRect/>
          </a:stretch>
        </p:blipFill>
        <p:spPr>
          <a:xfrm>
            <a:off x="10392000" y="32747"/>
            <a:ext cx="1800000" cy="662025"/>
          </a:xfrm>
          <a:prstGeom prst="rect">
            <a:avLst/>
          </a:prstGeom>
        </p:spPr>
      </p:pic>
      <p:sp>
        <p:nvSpPr>
          <p:cNvPr id="7" name="TextBox 6">
            <a:extLst>
              <a:ext uri="{FF2B5EF4-FFF2-40B4-BE49-F238E27FC236}">
                <a16:creationId xmlns:a16="http://schemas.microsoft.com/office/drawing/2014/main" id="{CF53DABE-95FF-F4F0-4ECE-D436676FF415}"/>
              </a:ext>
            </a:extLst>
          </p:cNvPr>
          <p:cNvSpPr txBox="1"/>
          <p:nvPr/>
        </p:nvSpPr>
        <p:spPr>
          <a:xfrm>
            <a:off x="4280743" y="171552"/>
            <a:ext cx="3630514" cy="523220"/>
          </a:xfrm>
          <a:prstGeom prst="rect">
            <a:avLst/>
          </a:prstGeom>
          <a:noFill/>
        </p:spPr>
        <p:txBody>
          <a:bodyPr wrap="square" rtlCol="0">
            <a:spAutoFit/>
          </a:bodyPr>
          <a:lstStyle/>
          <a:p>
            <a:pPr algn="ctr"/>
            <a:r>
              <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REFERENCES</a:t>
            </a:r>
          </a:p>
        </p:txBody>
      </p:sp>
    </p:spTree>
    <p:extLst>
      <p:ext uri="{BB962C8B-B14F-4D97-AF65-F5344CB8AC3E}">
        <p14:creationId xmlns:p14="http://schemas.microsoft.com/office/powerpoint/2010/main" val="3679412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5E038-D6A4-1970-0E30-2FB631E1EBFA}"/>
            </a:ext>
          </a:extLst>
        </p:cNvPr>
        <p:cNvGrpSpPr/>
        <p:nvPr/>
      </p:nvGrpSpPr>
      <p:grpSpPr>
        <a:xfrm>
          <a:off x="0" y="0"/>
          <a:ext cx="0" cy="0"/>
          <a:chOff x="0" y="0"/>
          <a:chExt cx="0" cy="0"/>
        </a:xfrm>
      </p:grpSpPr>
      <p:pic>
        <p:nvPicPr>
          <p:cNvPr id="5" name="Kép 62">
            <a:extLst>
              <a:ext uri="{FF2B5EF4-FFF2-40B4-BE49-F238E27FC236}">
                <a16:creationId xmlns:a16="http://schemas.microsoft.com/office/drawing/2014/main" id="{9D9E8FF6-8B18-2F7E-BC0E-0FD8A55FF7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2888" y="4196296"/>
            <a:ext cx="3155065" cy="1645920"/>
          </a:xfrm>
          <a:prstGeom prst="rect">
            <a:avLst/>
          </a:prstGeom>
          <a:noFill/>
          <a:ln>
            <a:noFill/>
          </a:ln>
        </p:spPr>
      </p:pic>
      <p:sp>
        <p:nvSpPr>
          <p:cNvPr id="2" name="TextBox 1">
            <a:extLst>
              <a:ext uri="{FF2B5EF4-FFF2-40B4-BE49-F238E27FC236}">
                <a16:creationId xmlns:a16="http://schemas.microsoft.com/office/drawing/2014/main" id="{BBD15D04-6BEA-B026-230B-2F7DBE62A5D2}"/>
              </a:ext>
            </a:extLst>
          </p:cNvPr>
          <p:cNvSpPr txBox="1"/>
          <p:nvPr/>
        </p:nvSpPr>
        <p:spPr>
          <a:xfrm>
            <a:off x="555172" y="1368997"/>
            <a:ext cx="6685446" cy="3239156"/>
          </a:xfrm>
          <a:prstGeom prst="rect">
            <a:avLst/>
          </a:prstGeom>
          <a:noFill/>
          <a:ln>
            <a:noFill/>
          </a:ln>
        </p:spPr>
        <p:txBody>
          <a:bodyPr wrap="square" rtlCol="0">
            <a:spAutoFit/>
          </a:bodyPr>
          <a:lstStyle/>
          <a:p>
            <a:pPr marL="285750" indent="-285750" algn="just">
              <a:lnSpc>
                <a:spcPct val="107000"/>
              </a:lnSpc>
              <a:spcAft>
                <a:spcPts val="800"/>
              </a:spcAft>
              <a:buFont typeface="Wingdings" panose="05000000000000000000" pitchFamily="2" charset="2"/>
              <a:buChar char="q"/>
            </a:pPr>
            <a:r>
              <a:rPr lang="en-US" sz="2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ATF </a:t>
            </a:r>
            <a:r>
              <a:rPr lang="en-US" sz="20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claddings with FLEX strategies may provide </a:t>
            </a:r>
            <a:r>
              <a:rPr lang="en-US" sz="2000" dirty="0">
                <a:latin typeface="Times New Roman" panose="02020603050405020304" pitchFamily="18" charset="0"/>
                <a:ea typeface="Calibri" panose="020F0502020204030204" pitchFamily="34" charset="0"/>
                <a:cs typeface="Times New Roman" panose="02020603050405020304" pitchFamily="18" charset="0"/>
              </a:rPr>
              <a:t>enough coping time [1-4].</a:t>
            </a:r>
          </a:p>
          <a:p>
            <a:pPr marL="285750" indent="-285750" algn="just">
              <a:lnSpc>
                <a:spcPct val="107000"/>
              </a:lnSpc>
              <a:spcAft>
                <a:spcPts val="800"/>
              </a:spcAft>
              <a:buFont typeface="Wingdings" panose="05000000000000000000" pitchFamily="2" charset="2"/>
              <a:buChar char="q"/>
            </a:pPr>
            <a:r>
              <a:rPr lang="en-GB" sz="2000" dirty="0">
                <a:latin typeface="Times New Roman" panose="02020603050405020304" pitchFamily="18" charset="0"/>
                <a:ea typeface="Calibri" panose="020F0502020204030204" pitchFamily="34" charset="0"/>
                <a:cs typeface="Times New Roman" panose="02020603050405020304" pitchFamily="18" charset="0"/>
              </a:rPr>
              <a:t>Most R&amp;D programs on Cr coated ATF claddings have focused on the mechanical integrity of the unirradiated </a:t>
            </a:r>
            <a:r>
              <a:rPr lang="en-GB" sz="20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coating (as-fabricated) </a:t>
            </a:r>
            <a:r>
              <a:rPr lang="en-GB" sz="2000" dirty="0">
                <a:latin typeface="Times New Roman" panose="02020603050405020304" pitchFamily="18" charset="0"/>
                <a:ea typeface="Calibri" panose="020F0502020204030204" pitchFamily="34" charset="0"/>
                <a:cs typeface="Times New Roman" panose="02020603050405020304" pitchFamily="18" charset="0"/>
              </a:rPr>
              <a:t>under </a:t>
            </a:r>
            <a:r>
              <a:rPr lang="en-GB" sz="20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accidental conditions</a:t>
            </a:r>
            <a:r>
              <a:rPr lang="en-GB" sz="2000" dirty="0">
                <a:latin typeface="Times New Roman" panose="02020603050405020304" pitchFamily="18" charset="0"/>
                <a:ea typeface="Calibri" panose="020F0502020204030204" pitchFamily="34" charset="0"/>
                <a:cs typeface="Times New Roman" panose="02020603050405020304" pitchFamily="18" charset="0"/>
              </a:rPr>
              <a:t>, while for </a:t>
            </a:r>
            <a:r>
              <a:rPr lang="en-GB" sz="20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Normal Operation (NO), numerical predictions </a:t>
            </a:r>
            <a:r>
              <a:rPr lang="en-GB" sz="2000" dirty="0">
                <a:latin typeface="Times New Roman" panose="02020603050405020304" pitchFamily="18" charset="0"/>
                <a:ea typeface="Calibri" panose="020F0502020204030204" pitchFamily="34" charset="0"/>
                <a:cs typeface="Times New Roman" panose="02020603050405020304" pitchFamily="18" charset="0"/>
              </a:rPr>
              <a:t>(theoretical basis) were used [2].</a:t>
            </a:r>
            <a:endParaRPr lang="en-GB" sz="20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q"/>
            </a:pPr>
            <a:r>
              <a:rPr lang="en-GB" sz="2000" dirty="0">
                <a:latin typeface="Times New Roman" panose="02020603050405020304" pitchFamily="18" charset="0"/>
                <a:ea typeface="SimSun" panose="02010600030101010101" pitchFamily="2" charset="-122"/>
              </a:rPr>
              <a:t>Under NO, Pellet Cladding Mechanical Interaction (PCMI) is unavoidable [2].</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TextBox 34">
            <a:extLst>
              <a:ext uri="{FF2B5EF4-FFF2-40B4-BE49-F238E27FC236}">
                <a16:creationId xmlns:a16="http://schemas.microsoft.com/office/drawing/2014/main" id="{C34BD2EB-C333-5F26-661A-F801E5F01DBC}"/>
              </a:ext>
            </a:extLst>
          </p:cNvPr>
          <p:cNvSpPr txBox="1"/>
          <p:nvPr/>
        </p:nvSpPr>
        <p:spPr>
          <a:xfrm>
            <a:off x="8138963" y="5952280"/>
            <a:ext cx="3702913" cy="584775"/>
          </a:xfrm>
          <a:prstGeom prst="rect">
            <a:avLst/>
          </a:prstGeom>
          <a:noFill/>
        </p:spPr>
        <p:txBody>
          <a:bodyPr wrap="square">
            <a:spAutoFit/>
          </a:bodyPr>
          <a:lstStyle/>
          <a:p>
            <a:pPr algn="ctr"/>
            <a:r>
              <a:rPr lang="en-US" sz="1600" i="1" dirty="0">
                <a:effectLst/>
                <a:latin typeface="Times New Roman" panose="02020603050405020304" pitchFamily="18" charset="0"/>
                <a:cs typeface="Times New Roman" panose="02020603050405020304" pitchFamily="18" charset="0"/>
              </a:rPr>
              <a:t>Scheme of Chromium (Cr) coated Zr-alloy [2]</a:t>
            </a:r>
            <a:endParaRPr lang="en-US" sz="1600" i="1" dirty="0">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C458B04F-2901-140B-D6B8-16A375536E1C}"/>
              </a:ext>
            </a:extLst>
          </p:cNvPr>
          <p:cNvSpPr txBox="1"/>
          <p:nvPr/>
        </p:nvSpPr>
        <p:spPr>
          <a:xfrm>
            <a:off x="3429000" y="171552"/>
            <a:ext cx="4482257" cy="523220"/>
          </a:xfrm>
          <a:prstGeom prst="rect">
            <a:avLst/>
          </a:prstGeom>
          <a:noFill/>
        </p:spPr>
        <p:txBody>
          <a:bodyPr wrap="square" rtlCol="0">
            <a:spAutoFit/>
          </a:bodyPr>
          <a:lstStyle/>
          <a:p>
            <a:pPr marR="0" algn="ctr"/>
            <a:r>
              <a:rPr lang="en-US" sz="2800" b="1" dirty="0">
                <a:latin typeface="Times New Roman" panose="02020603050405020304" pitchFamily="18" charset="0"/>
                <a:ea typeface="Times New Roman" panose="02020603050405020304" pitchFamily="18" charset="0"/>
              </a:rPr>
              <a:t>INTRODUCTION</a:t>
            </a:r>
            <a:endParaRPr lang="en-US" sz="2800" b="1" dirty="0">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0D6AEC54-3266-2F32-F297-2BE3CA2029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114" b="12389"/>
          <a:stretch>
            <a:fillRect/>
          </a:stretch>
        </p:blipFill>
        <p:spPr bwMode="auto">
          <a:xfrm>
            <a:off x="7994934" y="1153006"/>
            <a:ext cx="3990975" cy="2933226"/>
          </a:xfrm>
          <a:prstGeom prst="rect">
            <a:avLst/>
          </a:prstGeom>
          <a:noFill/>
          <a:extLst>
            <a:ext uri="{909E8E84-426E-40DD-AFC4-6F175D3DCCD1}">
              <a14:hiddenFill xmlns:a14="http://schemas.microsoft.com/office/drawing/2010/main">
                <a:solidFill>
                  <a:srgbClr val="FFFFFF"/>
                </a:solidFill>
              </a14:hiddenFill>
            </a:ext>
          </a:extLst>
        </p:spPr>
      </p:pic>
      <p:sp>
        <p:nvSpPr>
          <p:cNvPr id="3" name="Freccia in giù 2">
            <a:extLst>
              <a:ext uri="{FF2B5EF4-FFF2-40B4-BE49-F238E27FC236}">
                <a16:creationId xmlns:a16="http://schemas.microsoft.com/office/drawing/2014/main" id="{18815D89-F7A3-70FF-DCBF-89C9E060163C}"/>
              </a:ext>
            </a:extLst>
          </p:cNvPr>
          <p:cNvSpPr/>
          <p:nvPr/>
        </p:nvSpPr>
        <p:spPr>
          <a:xfrm>
            <a:off x="3462917" y="4490113"/>
            <a:ext cx="597292" cy="494104"/>
          </a:xfrm>
          <a:prstGeom prst="down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ED293E0A-06A0-FA93-70A3-84736D167C02}"/>
              </a:ext>
            </a:extLst>
          </p:cNvPr>
          <p:cNvSpPr txBox="1"/>
          <p:nvPr/>
        </p:nvSpPr>
        <p:spPr>
          <a:xfrm>
            <a:off x="555172" y="5174789"/>
            <a:ext cx="7040880" cy="1323439"/>
          </a:xfrm>
          <a:prstGeom prst="rect">
            <a:avLst/>
          </a:prstGeom>
          <a:noFill/>
        </p:spPr>
        <p:txBody>
          <a:bodyPr wrap="square">
            <a:spAutoFit/>
          </a:bodyPr>
          <a:lstStyle/>
          <a:p>
            <a:pPr algn="just">
              <a:spcAft>
                <a:spcPts val="1200"/>
              </a:spcAft>
            </a:pPr>
            <a:r>
              <a:rPr lang="en-US" sz="2000" dirty="0">
                <a:effectLst/>
                <a:latin typeface="Times New Roman" panose="02020603050405020304" pitchFamily="18" charset="0"/>
                <a:ea typeface="SimSun" panose="02010600030101010101" pitchFamily="2" charset="-122"/>
              </a:rPr>
              <a:t>Need to investigate the coating </a:t>
            </a:r>
            <a:r>
              <a:rPr lang="en-US" sz="2000" dirty="0" err="1">
                <a:effectLst/>
                <a:latin typeface="Times New Roman" panose="02020603050405020304" pitchFamily="18" charset="0"/>
                <a:ea typeface="SimSun" panose="02010600030101010101" pitchFamily="2" charset="-122"/>
              </a:rPr>
              <a:t>behaviour</a:t>
            </a:r>
            <a:r>
              <a:rPr lang="en-US" sz="2000" dirty="0">
                <a:effectLst/>
                <a:latin typeface="Times New Roman" panose="02020603050405020304" pitchFamily="18" charset="0"/>
                <a:ea typeface="SimSun" panose="02010600030101010101" pitchFamily="2" charset="-122"/>
              </a:rPr>
              <a:t> under NO-PCMI by</a:t>
            </a:r>
          </a:p>
          <a:p>
            <a:pPr marL="914400" lvl="1" indent="-457200" algn="just">
              <a:spcAft>
                <a:spcPts val="1200"/>
              </a:spcAft>
              <a:buAutoNum type="arabicPeriod"/>
            </a:pPr>
            <a:r>
              <a:rPr lang="en-US" sz="2000" dirty="0">
                <a:latin typeface="Times New Roman" panose="02020603050405020304" pitchFamily="18" charset="0"/>
                <a:ea typeface="SimSun" panose="02010600030101010101" pitchFamily="2" charset="-122"/>
              </a:rPr>
              <a:t>Prototype testing (</a:t>
            </a:r>
            <a:r>
              <a:rPr lang="en-US" sz="2000" dirty="0">
                <a:effectLst/>
                <a:latin typeface="Times New Roman" panose="02020603050405020304" pitchFamily="18" charset="0"/>
                <a:ea typeface="SimSun" panose="02010600030101010101" pitchFamily="2" charset="-122"/>
              </a:rPr>
              <a:t>Modified mandrel ductility test)</a:t>
            </a:r>
          </a:p>
          <a:p>
            <a:pPr marL="914400" lvl="1" indent="-457200" algn="just">
              <a:spcAft>
                <a:spcPts val="1200"/>
              </a:spcAft>
              <a:buAutoNum type="arabicPeriod"/>
            </a:pPr>
            <a:r>
              <a:rPr lang="en-US" sz="2000" dirty="0">
                <a:latin typeface="Times New Roman" panose="02020603050405020304" pitchFamily="18" charset="0"/>
                <a:ea typeface="SimSun" panose="02010600030101010101" pitchFamily="2" charset="-122"/>
              </a:rPr>
              <a:t>Numerical modeling</a:t>
            </a:r>
            <a:endParaRPr lang="it-IT" sz="2000" dirty="0"/>
          </a:p>
        </p:txBody>
      </p:sp>
      <p:pic>
        <p:nvPicPr>
          <p:cNvPr id="8" name="Picture 7" descr="A blue circle with a face and text&#10;&#10;AI-generated content may be incorrect.">
            <a:extLst>
              <a:ext uri="{FF2B5EF4-FFF2-40B4-BE49-F238E27FC236}">
                <a16:creationId xmlns:a16="http://schemas.microsoft.com/office/drawing/2014/main" id="{66BFB3A8-D987-45EF-C894-D84D77D17F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9" name="Picture 8" descr="A blue and green logo&#10;&#10;AI-generated content may be incorrect.">
            <a:extLst>
              <a:ext uri="{FF2B5EF4-FFF2-40B4-BE49-F238E27FC236}">
                <a16:creationId xmlns:a16="http://schemas.microsoft.com/office/drawing/2014/main" id="{A7B172C6-9418-8460-D2D2-F9FD8E830337}"/>
              </a:ext>
            </a:extLst>
          </p:cNvPr>
          <p:cNvPicPr>
            <a:picLocks noChangeAspect="1"/>
          </p:cNvPicPr>
          <p:nvPr/>
        </p:nvPicPr>
        <p:blipFill>
          <a:blip r:embed="rId6"/>
          <a:srcRect t="13258" b="15904"/>
          <a:stretch>
            <a:fillRect/>
          </a:stretch>
        </p:blipFill>
        <p:spPr>
          <a:xfrm>
            <a:off x="10392000" y="32747"/>
            <a:ext cx="1800000" cy="662025"/>
          </a:xfrm>
          <a:prstGeom prst="rect">
            <a:avLst/>
          </a:prstGeom>
        </p:spPr>
      </p:pic>
    </p:spTree>
    <p:extLst>
      <p:ext uri="{BB962C8B-B14F-4D97-AF65-F5344CB8AC3E}">
        <p14:creationId xmlns:p14="http://schemas.microsoft.com/office/powerpoint/2010/main" val="2455032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630A-A2FA-85DB-3089-30B1882913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6E9BFC-D0F4-86D1-0FC6-68C9B27AC7C9}"/>
              </a:ext>
            </a:extLst>
          </p:cNvPr>
          <p:cNvSpPr txBox="1"/>
          <p:nvPr/>
        </p:nvSpPr>
        <p:spPr>
          <a:xfrm>
            <a:off x="278781" y="2235200"/>
            <a:ext cx="4834971" cy="2387600"/>
          </a:xfrm>
          <a:prstGeom prst="rect">
            <a:avLst/>
          </a:prstGeom>
        </p:spPr>
        <p:txBody>
          <a:bodyPr vert="horz" lIns="91440" tIns="45720" rIns="91440" bIns="45720" rtlCol="0" anchor="t">
            <a:normAutofit/>
          </a:bodyPr>
          <a:lstStyle/>
          <a:p>
            <a:pPr algn="ctr">
              <a:lnSpc>
                <a:spcPct val="90000"/>
              </a:lnSpc>
              <a:spcBef>
                <a:spcPct val="0"/>
              </a:spcBef>
              <a:spcAft>
                <a:spcPts val="600"/>
              </a:spcAft>
            </a:pPr>
            <a:endParaRPr lang="en-GB" sz="3800" b="1" kern="1200" noProof="0" dirty="0">
              <a:solidFill>
                <a:schemeClr val="tx1"/>
              </a:solidFill>
              <a:latin typeface="Times New Roman" panose="02020603050405020304" pitchFamily="18" charset="0"/>
              <a:ea typeface="+mj-ea"/>
              <a:cs typeface="Times New Roman" panose="02020603050405020304" pitchFamily="18" charset="0"/>
            </a:endParaRPr>
          </a:p>
        </p:txBody>
      </p:sp>
      <p:pic>
        <p:nvPicPr>
          <p:cNvPr id="2" name="PCMI_Mandrel">
            <a:hlinkClick r:id="" action="ppaction://media"/>
            <a:extLst>
              <a:ext uri="{FF2B5EF4-FFF2-40B4-BE49-F238E27FC236}">
                <a16:creationId xmlns:a16="http://schemas.microsoft.com/office/drawing/2014/main" id="{80B0CE7C-88A6-923F-6673-5525CD00622E}"/>
              </a:ext>
            </a:extLst>
          </p:cNvPr>
          <p:cNvPicPr>
            <a:picLocks noChangeAspect="1"/>
          </p:cNvPicPr>
          <p:nvPr>
            <a:videoFile r:link="rId1"/>
            <p:extLst>
              <p:ext uri="{DAA4B4D4-6D71-4841-9C94-3DE7FCFB9230}">
                <p14:media xmlns:p14="http://schemas.microsoft.com/office/powerpoint/2010/main" r:embed="rId2">
                  <p14:trim st="9788"/>
                </p14:media>
              </p:ext>
            </p:extLst>
          </p:nvPr>
        </p:nvPicPr>
        <p:blipFill>
          <a:blip r:embed="rId5"/>
          <a:stretch>
            <a:fillRect/>
          </a:stretch>
        </p:blipFill>
        <p:spPr>
          <a:xfrm>
            <a:off x="417628" y="2502832"/>
            <a:ext cx="6584599" cy="3703837"/>
          </a:xfrm>
          <a:prstGeom prst="rect">
            <a:avLst/>
          </a:prstGeom>
        </p:spPr>
      </p:pic>
      <p:sp>
        <p:nvSpPr>
          <p:cNvPr id="5" name="TextBox 4">
            <a:extLst>
              <a:ext uri="{FF2B5EF4-FFF2-40B4-BE49-F238E27FC236}">
                <a16:creationId xmlns:a16="http://schemas.microsoft.com/office/drawing/2014/main" id="{B3DB4496-75FB-C733-941B-70B5A3F3778B}"/>
              </a:ext>
            </a:extLst>
          </p:cNvPr>
          <p:cNvSpPr txBox="1"/>
          <p:nvPr/>
        </p:nvSpPr>
        <p:spPr>
          <a:xfrm>
            <a:off x="1740089" y="141461"/>
            <a:ext cx="8450433" cy="523220"/>
          </a:xfrm>
          <a:prstGeom prst="rect">
            <a:avLst/>
          </a:prstGeom>
          <a:noFill/>
        </p:spPr>
        <p:txBody>
          <a:bodyPr wrap="square" rtlCol="0">
            <a:spAutoFit/>
          </a:bodyPr>
          <a:lstStyle/>
          <a:p>
            <a:pPr marR="0" algn="ctr"/>
            <a:r>
              <a:rPr lang="en-GB" sz="2800" b="1" dirty="0">
                <a:latin typeface="Times New Roman" panose="02020603050405020304" pitchFamily="18" charset="0"/>
                <a:cs typeface="Times New Roman" panose="02020603050405020304" pitchFamily="18" charset="0"/>
              </a:rPr>
              <a:t>DESCRIPTION OF </a:t>
            </a:r>
            <a:r>
              <a:rPr lang="en-GB" sz="2800" b="1" noProof="0" dirty="0">
                <a:latin typeface="Times New Roman" panose="02020603050405020304" pitchFamily="18" charset="0"/>
                <a:ea typeface="Times New Roman" panose="02020603050405020304" pitchFamily="18" charset="0"/>
              </a:rPr>
              <a:t>MODIFIED MANDREL TEST </a:t>
            </a:r>
            <a:endParaRPr lang="en-GB" sz="2800" b="1" noProof="0" dirty="0">
              <a:latin typeface="Times New Roman" panose="02020603050405020304" pitchFamily="18" charset="0"/>
              <a:cs typeface="Times New Roman" panose="02020603050405020304" pitchFamily="18" charset="0"/>
            </a:endParaRPr>
          </a:p>
        </p:txBody>
      </p:sp>
      <p:sp>
        <p:nvSpPr>
          <p:cNvPr id="10" name="CasellaDiTesto 9">
            <a:extLst>
              <a:ext uri="{FF2B5EF4-FFF2-40B4-BE49-F238E27FC236}">
                <a16:creationId xmlns:a16="http://schemas.microsoft.com/office/drawing/2014/main" id="{E7AB0428-130A-CE8D-61E0-113439EADFA8}"/>
              </a:ext>
            </a:extLst>
          </p:cNvPr>
          <p:cNvSpPr txBox="1"/>
          <p:nvPr/>
        </p:nvSpPr>
        <p:spPr>
          <a:xfrm>
            <a:off x="893928" y="1117285"/>
            <a:ext cx="10085696" cy="1015663"/>
          </a:xfrm>
          <a:prstGeom prst="rect">
            <a:avLst/>
          </a:prstGeom>
          <a:noFill/>
        </p:spPr>
        <p:txBody>
          <a:bodyPr wrap="square">
            <a:spAutoFit/>
          </a:bodyPr>
          <a:lstStyle/>
          <a:p>
            <a:pPr algn="just"/>
            <a:r>
              <a:rPr lang="en-US" sz="2000" dirty="0">
                <a:effectLst/>
                <a:latin typeface="Times New Roman" panose="02020603050405020304" pitchFamily="18" charset="0"/>
                <a:ea typeface="SimSun" panose="02010600030101010101" pitchFamily="2" charset="-122"/>
              </a:rPr>
              <a:t>Mandrel tests were performed using a rigid hexagonal spike mounted on a tensile machine. The spike gets into contact with the mandrel segment, which in turn was in contact with the tube, over an active height corresponding approximately </a:t>
            </a:r>
            <a:r>
              <a:rPr lang="en-US" sz="2000" dirty="0">
                <a:latin typeface="Times New Roman" panose="02020603050405020304" pitchFamily="18" charset="0"/>
                <a:ea typeface="SimSun" panose="02010600030101010101" pitchFamily="2" charset="-122"/>
              </a:rPr>
              <a:t>of</a:t>
            </a:r>
            <a:r>
              <a:rPr lang="en-US" sz="2000" dirty="0">
                <a:effectLst/>
                <a:latin typeface="Times New Roman" panose="02020603050405020304" pitchFamily="18" charset="0"/>
                <a:ea typeface="SimSun" panose="02010600030101010101" pitchFamily="2" charset="-122"/>
              </a:rPr>
              <a:t> single fuel pellet [2].</a:t>
            </a:r>
            <a:endParaRPr lang="it-IT" sz="2000" dirty="0"/>
          </a:p>
        </p:txBody>
      </p:sp>
      <p:pic>
        <p:nvPicPr>
          <p:cNvPr id="11" name="Kép 15">
            <a:extLst>
              <a:ext uri="{FF2B5EF4-FFF2-40B4-BE49-F238E27FC236}">
                <a16:creationId xmlns:a16="http://schemas.microsoft.com/office/drawing/2014/main" id="{1F69CF36-860D-F898-8B5A-820326EF730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tretch/>
        </p:blipFill>
        <p:spPr>
          <a:xfrm>
            <a:off x="10451911" y="3481802"/>
            <a:ext cx="1372749" cy="1603861"/>
          </a:xfrm>
          <a:prstGeom prst="rect">
            <a:avLst/>
          </a:prstGeom>
        </p:spPr>
      </p:pic>
      <p:grpSp>
        <p:nvGrpSpPr>
          <p:cNvPr id="3" name="Group 2">
            <a:extLst>
              <a:ext uri="{FF2B5EF4-FFF2-40B4-BE49-F238E27FC236}">
                <a16:creationId xmlns:a16="http://schemas.microsoft.com/office/drawing/2014/main" id="{E7B432A6-94AA-E86F-F567-18EC4D1F04C2}"/>
              </a:ext>
            </a:extLst>
          </p:cNvPr>
          <p:cNvGrpSpPr/>
          <p:nvPr/>
        </p:nvGrpSpPr>
        <p:grpSpPr>
          <a:xfrm>
            <a:off x="7377015" y="2209386"/>
            <a:ext cx="2757304" cy="4507153"/>
            <a:chOff x="7379838" y="2101176"/>
            <a:chExt cx="2757304" cy="4507153"/>
          </a:xfrm>
        </p:grpSpPr>
        <p:pic>
          <p:nvPicPr>
            <p:cNvPr id="8" name="Kép 49">
              <a:extLst>
                <a:ext uri="{FF2B5EF4-FFF2-40B4-BE49-F238E27FC236}">
                  <a16:creationId xmlns:a16="http://schemas.microsoft.com/office/drawing/2014/main" id="{D1B3754A-2294-8779-29BE-5ED4E9192425}"/>
                </a:ext>
              </a:extLst>
            </p:cNvPr>
            <p:cNvPicPr>
              <a:picLocks noChangeAspect="1"/>
            </p:cNvPicPr>
            <p:nvPr/>
          </p:nvPicPr>
          <p:blipFill>
            <a:blip r:embed="rId7">
              <a:extLst>
                <a:ext uri="{28A0092B-C50C-407E-A947-70E740481C1C}">
                  <a14:useLocalDpi xmlns:a14="http://schemas.microsoft.com/office/drawing/2010/main" val="0"/>
                </a:ext>
              </a:extLst>
            </a:blip>
            <a:srcRect l="7270" r="15759"/>
            <a:stretch>
              <a:fillRect/>
            </a:stretch>
          </p:blipFill>
          <p:spPr bwMode="auto">
            <a:xfrm>
              <a:off x="7379838" y="2101176"/>
              <a:ext cx="2757304" cy="4507153"/>
            </a:xfrm>
            <a:prstGeom prst="rect">
              <a:avLst/>
            </a:prstGeom>
            <a:noFill/>
            <a:ln>
              <a:noFill/>
            </a:ln>
          </p:spPr>
        </p:pic>
        <p:sp>
          <p:nvSpPr>
            <p:cNvPr id="13" name="CasellaDiTesto 12">
              <a:extLst>
                <a:ext uri="{FF2B5EF4-FFF2-40B4-BE49-F238E27FC236}">
                  <a16:creationId xmlns:a16="http://schemas.microsoft.com/office/drawing/2014/main" id="{0B7B5C7A-1D5C-6EDE-AE6D-F8450FA8C679}"/>
                </a:ext>
              </a:extLst>
            </p:cNvPr>
            <p:cNvSpPr txBox="1"/>
            <p:nvPr/>
          </p:nvSpPr>
          <p:spPr>
            <a:xfrm>
              <a:off x="8516203" y="3856608"/>
              <a:ext cx="614150" cy="996287"/>
            </a:xfrm>
            <a:prstGeom prst="rect">
              <a:avLst/>
            </a:prstGeom>
            <a:noFill/>
            <a:ln w="38100">
              <a:solidFill>
                <a:srgbClr val="FFC000"/>
              </a:solidFill>
              <a:prstDash val="sysDot"/>
            </a:ln>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it-IT" dirty="0"/>
            </a:p>
          </p:txBody>
        </p:sp>
      </p:grpSp>
      <p:sp>
        <p:nvSpPr>
          <p:cNvPr id="15" name="CasellaDiTesto 14">
            <a:extLst>
              <a:ext uri="{FF2B5EF4-FFF2-40B4-BE49-F238E27FC236}">
                <a16:creationId xmlns:a16="http://schemas.microsoft.com/office/drawing/2014/main" id="{D7DC3859-65AB-E838-51A4-795DD51E66CE}"/>
              </a:ext>
            </a:extLst>
          </p:cNvPr>
          <p:cNvSpPr txBox="1"/>
          <p:nvPr/>
        </p:nvSpPr>
        <p:spPr>
          <a:xfrm>
            <a:off x="10190522" y="5318433"/>
            <a:ext cx="1860707" cy="584775"/>
          </a:xfrm>
          <a:prstGeom prst="rect">
            <a:avLst/>
          </a:prstGeom>
          <a:noFill/>
        </p:spPr>
        <p:txBody>
          <a:bodyPr wrap="square">
            <a:spAutoFit/>
          </a:bodyPr>
          <a:lstStyle/>
          <a:p>
            <a:pPr algn="ctr"/>
            <a:r>
              <a:rPr lang="en-GB" sz="1600" dirty="0">
                <a:effectLst/>
                <a:latin typeface="Times New Roman" panose="02020603050405020304" pitchFamily="18" charset="0"/>
                <a:ea typeface="SimSun" panose="02010600030101010101" pitchFamily="2" charset="-122"/>
              </a:rPr>
              <a:t>Mandrel Test Setup [2]</a:t>
            </a:r>
            <a:endParaRPr lang="it-IT" sz="1600" dirty="0"/>
          </a:p>
        </p:txBody>
      </p:sp>
      <p:cxnSp>
        <p:nvCxnSpPr>
          <p:cNvPr id="17" name="Connettore diritto 16">
            <a:extLst>
              <a:ext uri="{FF2B5EF4-FFF2-40B4-BE49-F238E27FC236}">
                <a16:creationId xmlns:a16="http://schemas.microsoft.com/office/drawing/2014/main" id="{66566FC8-6894-077F-B3F8-54069D112962}"/>
              </a:ext>
            </a:extLst>
          </p:cNvPr>
          <p:cNvCxnSpPr>
            <a:cxnSpLocks/>
            <a:endCxn id="11" idx="0"/>
          </p:cNvCxnSpPr>
          <p:nvPr/>
        </p:nvCxnSpPr>
        <p:spPr>
          <a:xfrm flipV="1">
            <a:off x="9130353" y="3481802"/>
            <a:ext cx="2007933" cy="479037"/>
          </a:xfrm>
          <a:prstGeom prst="line">
            <a:avLst/>
          </a:prstGeom>
          <a:ln>
            <a:solidFill>
              <a:srgbClr val="FFC000"/>
            </a:solidFill>
            <a:prstDash val="sysDot"/>
          </a:ln>
        </p:spPr>
        <p:style>
          <a:lnRef idx="2">
            <a:schemeClr val="accent1"/>
          </a:lnRef>
          <a:fillRef idx="0">
            <a:schemeClr val="accent1"/>
          </a:fillRef>
          <a:effectRef idx="1">
            <a:schemeClr val="accent1"/>
          </a:effectRef>
          <a:fontRef idx="minor">
            <a:schemeClr val="tx1"/>
          </a:fontRef>
        </p:style>
      </p:cxnSp>
      <p:cxnSp>
        <p:nvCxnSpPr>
          <p:cNvPr id="18" name="Connettore diritto 17">
            <a:extLst>
              <a:ext uri="{FF2B5EF4-FFF2-40B4-BE49-F238E27FC236}">
                <a16:creationId xmlns:a16="http://schemas.microsoft.com/office/drawing/2014/main" id="{CC373B2D-A4A2-519F-1FD4-7A0CFD1779E8}"/>
              </a:ext>
            </a:extLst>
          </p:cNvPr>
          <p:cNvCxnSpPr>
            <a:cxnSpLocks/>
          </p:cNvCxnSpPr>
          <p:nvPr/>
        </p:nvCxnSpPr>
        <p:spPr>
          <a:xfrm flipV="1">
            <a:off x="9078037" y="4694830"/>
            <a:ext cx="1901587" cy="158065"/>
          </a:xfrm>
          <a:prstGeom prst="line">
            <a:avLst/>
          </a:prstGeom>
          <a:ln>
            <a:solidFill>
              <a:srgbClr val="FFC000"/>
            </a:solidFill>
            <a:prstDash val="sysDot"/>
          </a:ln>
        </p:spPr>
        <p:style>
          <a:lnRef idx="2">
            <a:schemeClr val="accent1"/>
          </a:lnRef>
          <a:fillRef idx="0">
            <a:schemeClr val="accent1"/>
          </a:fillRef>
          <a:effectRef idx="1">
            <a:schemeClr val="accent1"/>
          </a:effectRef>
          <a:fontRef idx="minor">
            <a:schemeClr val="tx1"/>
          </a:fontRef>
        </p:style>
      </p:cxnSp>
      <p:pic>
        <p:nvPicPr>
          <p:cNvPr id="6" name="Picture 5" descr="A blue circle with a face and text&#10;&#10;AI-generated content may be incorrect.">
            <a:extLst>
              <a:ext uri="{FF2B5EF4-FFF2-40B4-BE49-F238E27FC236}">
                <a16:creationId xmlns:a16="http://schemas.microsoft.com/office/drawing/2014/main" id="{AC99593C-27F5-6BB0-F617-9E05B71F5E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7" name="Picture 6" descr="A blue and green logo&#10;&#10;AI-generated content may be incorrect.">
            <a:extLst>
              <a:ext uri="{FF2B5EF4-FFF2-40B4-BE49-F238E27FC236}">
                <a16:creationId xmlns:a16="http://schemas.microsoft.com/office/drawing/2014/main" id="{2FC9E4C0-CA6B-7DAF-76DB-B24E9481852D}"/>
              </a:ext>
            </a:extLst>
          </p:cNvPr>
          <p:cNvPicPr>
            <a:picLocks noChangeAspect="1"/>
          </p:cNvPicPr>
          <p:nvPr/>
        </p:nvPicPr>
        <p:blipFill>
          <a:blip r:embed="rId9"/>
          <a:srcRect t="13258" b="15904"/>
          <a:stretch>
            <a:fillRect/>
          </a:stretch>
        </p:blipFill>
        <p:spPr>
          <a:xfrm>
            <a:off x="10392000" y="32747"/>
            <a:ext cx="1800000" cy="662025"/>
          </a:xfrm>
          <a:prstGeom prst="rect">
            <a:avLst/>
          </a:prstGeom>
        </p:spPr>
      </p:pic>
    </p:spTree>
    <p:extLst>
      <p:ext uri="{BB962C8B-B14F-4D97-AF65-F5344CB8AC3E}">
        <p14:creationId xmlns:p14="http://schemas.microsoft.com/office/powerpoint/2010/main" val="6525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F817C-A835-AB6B-AE7D-6966AAB0C907}"/>
            </a:ext>
          </a:extLst>
        </p:cNvPr>
        <p:cNvGrpSpPr/>
        <p:nvPr/>
      </p:nvGrpSpPr>
      <p:grpSpPr>
        <a:xfrm>
          <a:off x="0" y="0"/>
          <a:ext cx="0" cy="0"/>
          <a:chOff x="0" y="0"/>
          <a:chExt cx="0" cy="0"/>
        </a:xfrm>
      </p:grpSpPr>
      <p:pic>
        <p:nvPicPr>
          <p:cNvPr id="26" name="Immagine 25">
            <a:extLst>
              <a:ext uri="{FF2B5EF4-FFF2-40B4-BE49-F238E27FC236}">
                <a16:creationId xmlns:a16="http://schemas.microsoft.com/office/drawing/2014/main" id="{11C2BD18-B423-1798-418A-91A29CA55E76}"/>
              </a:ext>
            </a:extLst>
          </p:cNvPr>
          <p:cNvPicPr>
            <a:picLocks noChangeAspect="1"/>
          </p:cNvPicPr>
          <p:nvPr/>
        </p:nvPicPr>
        <p:blipFill>
          <a:blip r:embed="rId3"/>
          <a:stretch>
            <a:fillRect/>
          </a:stretch>
        </p:blipFill>
        <p:spPr>
          <a:xfrm>
            <a:off x="6864822" y="934871"/>
            <a:ext cx="5282755" cy="5302711"/>
          </a:xfrm>
          <a:prstGeom prst="rect">
            <a:avLst/>
          </a:prstGeom>
        </p:spPr>
      </p:pic>
      <p:sp>
        <p:nvSpPr>
          <p:cNvPr id="7" name="TextBox 6">
            <a:extLst>
              <a:ext uri="{FF2B5EF4-FFF2-40B4-BE49-F238E27FC236}">
                <a16:creationId xmlns:a16="http://schemas.microsoft.com/office/drawing/2014/main" id="{84AB7695-C17F-C219-AD72-9B8F0D5E969C}"/>
              </a:ext>
            </a:extLst>
          </p:cNvPr>
          <p:cNvSpPr txBox="1"/>
          <p:nvPr/>
        </p:nvSpPr>
        <p:spPr>
          <a:xfrm>
            <a:off x="7417558" y="6334005"/>
            <a:ext cx="4517409" cy="338554"/>
          </a:xfrm>
          <a:prstGeom prst="rect">
            <a:avLst/>
          </a:prstGeom>
          <a:noFill/>
        </p:spPr>
        <p:txBody>
          <a:bodyPr wrap="square">
            <a:spAutoFit/>
          </a:bodyPr>
          <a:lstStyle/>
          <a:p>
            <a:pPr algn="ctr"/>
            <a:r>
              <a:rPr lang="en-GB" sz="1600" i="1" dirty="0">
                <a:latin typeface="Times New Roman" panose="02020603050405020304" pitchFamily="18" charset="0"/>
                <a:cs typeface="Times New Roman" panose="02020603050405020304" pitchFamily="18" charset="0"/>
              </a:rPr>
              <a:t>FE model</a:t>
            </a:r>
            <a:r>
              <a:rPr lang="en-GB" sz="1600" i="1" noProof="0" dirty="0">
                <a:effectLst/>
                <a:latin typeface="Times New Roman" panose="02020603050405020304" pitchFamily="18" charset="0"/>
                <a:cs typeface="Times New Roman" panose="02020603050405020304" pitchFamily="18" charset="0"/>
              </a:rPr>
              <a:t> of </a:t>
            </a:r>
            <a:r>
              <a:rPr lang="en-GB" sz="1600" i="1" dirty="0">
                <a:latin typeface="Times New Roman" panose="02020603050405020304" pitchFamily="18" charset="0"/>
                <a:cs typeface="Times New Roman" panose="02020603050405020304" pitchFamily="18" charset="0"/>
              </a:rPr>
              <a:t>1/6 </a:t>
            </a:r>
            <a:r>
              <a:rPr lang="en-GB" sz="1600" i="1" noProof="0" dirty="0">
                <a:effectLst/>
                <a:latin typeface="Times New Roman" panose="02020603050405020304" pitchFamily="18" charset="0"/>
                <a:cs typeface="Times New Roman" panose="02020603050405020304" pitchFamily="18" charset="0"/>
              </a:rPr>
              <a:t>mandrel test (ECRI-51B) [2] </a:t>
            </a:r>
            <a:endParaRPr lang="en-GB" sz="1600" i="1" noProof="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B1C70E8-6B17-7300-E266-A648BAE399FE}"/>
              </a:ext>
            </a:extLst>
          </p:cNvPr>
          <p:cNvSpPr txBox="1"/>
          <p:nvPr/>
        </p:nvSpPr>
        <p:spPr>
          <a:xfrm>
            <a:off x="2367886" y="171552"/>
            <a:ext cx="756768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NUMERICAL MODELING (1/5)</a:t>
            </a:r>
            <a:r>
              <a:rPr lang="en-GB" sz="2800" b="1" noProof="0" dirty="0">
                <a:latin typeface="Times New Roman" panose="02020603050405020304" pitchFamily="18" charset="0"/>
                <a:cs typeface="Times New Roman" panose="02020603050405020304" pitchFamily="18" charset="0"/>
              </a:rPr>
              <a:t> </a:t>
            </a:r>
          </a:p>
        </p:txBody>
      </p:sp>
      <p:pic>
        <p:nvPicPr>
          <p:cNvPr id="13" name="Picture 12" descr="A blue circle with a face and text&#10;&#10;AI-generated content may be incorrect.">
            <a:extLst>
              <a:ext uri="{FF2B5EF4-FFF2-40B4-BE49-F238E27FC236}">
                <a16:creationId xmlns:a16="http://schemas.microsoft.com/office/drawing/2014/main" id="{4796C74C-0E44-FE31-0FC0-E6CA3B6F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16" name="Picture 15" descr="A blue and green logo&#10;&#10;AI-generated content may be incorrect.">
            <a:extLst>
              <a:ext uri="{FF2B5EF4-FFF2-40B4-BE49-F238E27FC236}">
                <a16:creationId xmlns:a16="http://schemas.microsoft.com/office/drawing/2014/main" id="{3CF1674D-3083-891D-467D-0ECD898B2882}"/>
              </a:ext>
            </a:extLst>
          </p:cNvPr>
          <p:cNvPicPr>
            <a:picLocks noChangeAspect="1"/>
          </p:cNvPicPr>
          <p:nvPr/>
        </p:nvPicPr>
        <p:blipFill>
          <a:blip r:embed="rId5"/>
          <a:srcRect t="13258" b="15904"/>
          <a:stretch>
            <a:fillRect/>
          </a:stretch>
        </p:blipFill>
        <p:spPr>
          <a:xfrm>
            <a:off x="10392000" y="32747"/>
            <a:ext cx="1800000" cy="662025"/>
          </a:xfrm>
          <a:prstGeom prst="rect">
            <a:avLst/>
          </a:prstGeom>
        </p:spPr>
      </p:pic>
      <p:grpSp>
        <p:nvGrpSpPr>
          <p:cNvPr id="3" name="Group 5">
            <a:extLst>
              <a:ext uri="{FF2B5EF4-FFF2-40B4-BE49-F238E27FC236}">
                <a16:creationId xmlns:a16="http://schemas.microsoft.com/office/drawing/2014/main" id="{3FE9CEAC-6B81-1B5D-B37D-912030FA7F64}"/>
              </a:ext>
            </a:extLst>
          </p:cNvPr>
          <p:cNvGrpSpPr/>
          <p:nvPr/>
        </p:nvGrpSpPr>
        <p:grpSpPr>
          <a:xfrm>
            <a:off x="10691059" y="4896130"/>
            <a:ext cx="1596479" cy="900000"/>
            <a:chOff x="4210050" y="2704571"/>
            <a:chExt cx="3879023" cy="3405907"/>
          </a:xfrm>
        </p:grpSpPr>
        <p:grpSp>
          <p:nvGrpSpPr>
            <p:cNvPr id="5" name="Group 12">
              <a:extLst>
                <a:ext uri="{FF2B5EF4-FFF2-40B4-BE49-F238E27FC236}">
                  <a16:creationId xmlns:a16="http://schemas.microsoft.com/office/drawing/2014/main" id="{B70C503B-7B82-0CFA-47AD-A536791530EF}"/>
                </a:ext>
              </a:extLst>
            </p:cNvPr>
            <p:cNvGrpSpPr/>
            <p:nvPr/>
          </p:nvGrpSpPr>
          <p:grpSpPr>
            <a:xfrm>
              <a:off x="4210050" y="2704571"/>
              <a:ext cx="3879023" cy="3405907"/>
              <a:chOff x="4210050" y="2704572"/>
              <a:chExt cx="3879023" cy="3405904"/>
            </a:xfrm>
          </p:grpSpPr>
          <p:pic>
            <p:nvPicPr>
              <p:cNvPr id="9" name="Picture 8" descr="A close-up of a pair of blue objects&#10;&#10;AI-generated content may be incorrect.">
                <a:extLst>
                  <a:ext uri="{FF2B5EF4-FFF2-40B4-BE49-F238E27FC236}">
                    <a16:creationId xmlns:a16="http://schemas.microsoft.com/office/drawing/2014/main" id="{A5AAFC47-BE12-0EC0-60D6-2E7DF345385E}"/>
                  </a:ext>
                </a:extLst>
              </p:cNvPr>
              <p:cNvPicPr>
                <a:picLocks noChangeAspect="1"/>
              </p:cNvPicPr>
              <p:nvPr/>
            </p:nvPicPr>
            <p:blipFill>
              <a:blip r:embed="rId6">
                <a:extLst>
                  <a:ext uri="{28A0092B-C50C-407E-A947-70E740481C1C}">
                    <a14:useLocalDpi xmlns:a14="http://schemas.microsoft.com/office/drawing/2010/main" val="0"/>
                  </a:ext>
                </a:extLst>
              </a:blip>
              <a:srcRect b="15126"/>
              <a:stretch>
                <a:fillRect/>
              </a:stretch>
            </p:blipFill>
            <p:spPr>
              <a:xfrm>
                <a:off x="4467676" y="2704572"/>
                <a:ext cx="3621397" cy="3405904"/>
              </a:xfrm>
              <a:prstGeom prst="rect">
                <a:avLst/>
              </a:prstGeom>
            </p:spPr>
          </p:pic>
          <p:cxnSp>
            <p:nvCxnSpPr>
              <p:cNvPr id="11" name="Straight Connector 10">
                <a:extLst>
                  <a:ext uri="{FF2B5EF4-FFF2-40B4-BE49-F238E27FC236}">
                    <a16:creationId xmlns:a16="http://schemas.microsoft.com/office/drawing/2014/main" id="{C3D8BFFB-DB6D-0764-77EA-5B17DB72BA2F}"/>
                  </a:ext>
                </a:extLst>
              </p:cNvPr>
              <p:cNvCxnSpPr/>
              <p:nvPr/>
            </p:nvCxnSpPr>
            <p:spPr>
              <a:xfrm flipH="1">
                <a:off x="4210050" y="3505292"/>
                <a:ext cx="8620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B9B8AAF-8FA9-3C32-E623-C21FAED4E380}"/>
                  </a:ext>
                </a:extLst>
              </p:cNvPr>
              <p:cNvCxnSpPr/>
              <p:nvPr/>
            </p:nvCxnSpPr>
            <p:spPr>
              <a:xfrm flipH="1">
                <a:off x="4210050" y="4509198"/>
                <a:ext cx="862012" cy="0"/>
              </a:xfrm>
              <a:prstGeom prst="line">
                <a:avLst/>
              </a:prstGeom>
            </p:spPr>
            <p:style>
              <a:lnRef idx="2">
                <a:schemeClr val="accent1"/>
              </a:lnRef>
              <a:fillRef idx="0">
                <a:schemeClr val="accent1"/>
              </a:fillRef>
              <a:effectRef idx="1">
                <a:schemeClr val="accent1"/>
              </a:effectRef>
              <a:fontRef idx="minor">
                <a:schemeClr val="tx1"/>
              </a:fontRef>
            </p:style>
          </p:cxnSp>
        </p:grpSp>
        <p:cxnSp>
          <p:nvCxnSpPr>
            <p:cNvPr id="8" name="Straight Arrow Connector 14">
              <a:extLst>
                <a:ext uri="{FF2B5EF4-FFF2-40B4-BE49-F238E27FC236}">
                  <a16:creationId xmlns:a16="http://schemas.microsoft.com/office/drawing/2014/main" id="{18474D4F-67B4-D9F1-A444-AEE7FD492680}"/>
                </a:ext>
              </a:extLst>
            </p:cNvPr>
            <p:cNvCxnSpPr>
              <a:cxnSpLocks/>
            </p:cNvCxnSpPr>
            <p:nvPr/>
          </p:nvCxnSpPr>
          <p:spPr>
            <a:xfrm>
              <a:off x="4260285" y="3505292"/>
              <a:ext cx="0" cy="100390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4" name="TextBox 15">
            <a:extLst>
              <a:ext uri="{FF2B5EF4-FFF2-40B4-BE49-F238E27FC236}">
                <a16:creationId xmlns:a16="http://schemas.microsoft.com/office/drawing/2014/main" id="{FAE4DB84-28AD-D61B-64E5-A04DE4460240}"/>
              </a:ext>
            </a:extLst>
          </p:cNvPr>
          <p:cNvSpPr txBox="1"/>
          <p:nvPr/>
        </p:nvSpPr>
        <p:spPr>
          <a:xfrm>
            <a:off x="9986368" y="5718702"/>
            <a:ext cx="1068104" cy="523220"/>
          </a:xfrm>
          <a:prstGeom prst="rect">
            <a:avLst/>
          </a:prstGeom>
          <a:noFill/>
        </p:spPr>
        <p:txBody>
          <a:bodyPr wrap="square" rtlCol="0">
            <a:spAutoFit/>
          </a:bodyPr>
          <a:lstStyle/>
          <a:p>
            <a:pPr algn="ctr"/>
            <a:r>
              <a:rPr lang="en-GB" sz="1400" noProof="0" dirty="0">
                <a:latin typeface="Times New Roman" panose="02020603050405020304" pitchFamily="18" charset="0"/>
                <a:cs typeface="Times New Roman" panose="02020603050405020304" pitchFamily="18" charset="0"/>
              </a:rPr>
              <a:t>max. plastic </a:t>
            </a:r>
            <a:r>
              <a:rPr lang="en-GB" sz="1400" noProof="0" dirty="0" err="1">
                <a:latin typeface="Times New Roman" panose="02020603050405020304" pitchFamily="18" charset="0"/>
                <a:cs typeface="Times New Roman" panose="02020603050405020304" pitchFamily="18" charset="0"/>
              </a:rPr>
              <a:t>deforamtion</a:t>
            </a:r>
            <a:endParaRPr lang="en-GB" sz="1400" noProof="0" dirty="0">
              <a:latin typeface="Times New Roman" panose="02020603050405020304" pitchFamily="18" charset="0"/>
              <a:cs typeface="Times New Roman" panose="02020603050405020304" pitchFamily="18" charset="0"/>
            </a:endParaRPr>
          </a:p>
        </p:txBody>
      </p:sp>
      <p:sp>
        <p:nvSpPr>
          <p:cNvPr id="23" name="CasellaDiTesto 22">
            <a:extLst>
              <a:ext uri="{FF2B5EF4-FFF2-40B4-BE49-F238E27FC236}">
                <a16:creationId xmlns:a16="http://schemas.microsoft.com/office/drawing/2014/main" id="{6293583B-270C-6596-8A1B-CC0177F99643}"/>
              </a:ext>
            </a:extLst>
          </p:cNvPr>
          <p:cNvSpPr txBox="1"/>
          <p:nvPr/>
        </p:nvSpPr>
        <p:spPr>
          <a:xfrm>
            <a:off x="11054472" y="2272231"/>
            <a:ext cx="1181664" cy="523220"/>
          </a:xfrm>
          <a:prstGeom prst="rect">
            <a:avLst/>
          </a:prstGeom>
          <a:noFill/>
        </p:spPr>
        <p:txBody>
          <a:bodyPr wrap="square">
            <a:spAutoFit/>
          </a:bodyPr>
          <a:lstStyle/>
          <a:p>
            <a:pPr algn="ctr"/>
            <a:r>
              <a:rPr lang="en-GB" sz="1400" noProof="0" dirty="0">
                <a:latin typeface="Times New Roman" panose="02020603050405020304" pitchFamily="18" charset="0"/>
                <a:cs typeface="Times New Roman" panose="02020603050405020304" pitchFamily="18" charset="0"/>
              </a:rPr>
              <a:t>cladding-coating</a:t>
            </a:r>
            <a:r>
              <a:rPr lang="en-GB" sz="1400" dirty="0">
                <a:latin typeface="Times New Roman" panose="02020603050405020304" pitchFamily="18" charset="0"/>
                <a:cs typeface="Times New Roman" panose="02020603050405020304" pitchFamily="18" charset="0"/>
              </a:rPr>
              <a:t> detail</a:t>
            </a:r>
            <a:endParaRPr lang="it-IT" sz="1400" dirty="0"/>
          </a:p>
        </p:txBody>
      </p:sp>
      <p:graphicFrame>
        <p:nvGraphicFramePr>
          <p:cNvPr id="27" name="Table 8"/>
          <p:cNvGraphicFramePr>
            <a:graphicFrameLocks noGrp="1"/>
          </p:cNvGraphicFramePr>
          <p:nvPr>
            <p:extLst>
              <p:ext uri="{D42A27DB-BD31-4B8C-83A1-F6EECF244321}">
                <p14:modId xmlns:p14="http://schemas.microsoft.com/office/powerpoint/2010/main" val="872628785"/>
              </p:ext>
            </p:extLst>
          </p:nvPr>
        </p:nvGraphicFramePr>
        <p:xfrm>
          <a:off x="361962" y="3246775"/>
          <a:ext cx="6141368" cy="2438349"/>
        </p:xfrm>
        <a:graphic>
          <a:graphicData uri="http://schemas.openxmlformats.org/drawingml/2006/table">
            <a:tbl>
              <a:tblPr firstRow="1" bandRow="1">
                <a:tableStyleId>{5940675A-B579-460E-94D1-54222C63F5DA}</a:tableStyleId>
              </a:tblPr>
              <a:tblGrid>
                <a:gridCol w="1169427">
                  <a:extLst>
                    <a:ext uri="{9D8B030D-6E8A-4147-A177-3AD203B41FA5}">
                      <a16:colId xmlns:a16="http://schemas.microsoft.com/office/drawing/2014/main" val="3947257197"/>
                    </a:ext>
                  </a:extLst>
                </a:gridCol>
                <a:gridCol w="1444171">
                  <a:extLst>
                    <a:ext uri="{9D8B030D-6E8A-4147-A177-3AD203B41FA5}">
                      <a16:colId xmlns:a16="http://schemas.microsoft.com/office/drawing/2014/main" val="4167400000"/>
                    </a:ext>
                  </a:extLst>
                </a:gridCol>
                <a:gridCol w="1197605">
                  <a:extLst>
                    <a:ext uri="{9D8B030D-6E8A-4147-A177-3AD203B41FA5}">
                      <a16:colId xmlns:a16="http://schemas.microsoft.com/office/drawing/2014/main" val="3471310341"/>
                    </a:ext>
                  </a:extLst>
                </a:gridCol>
                <a:gridCol w="1437128">
                  <a:extLst>
                    <a:ext uri="{9D8B030D-6E8A-4147-A177-3AD203B41FA5}">
                      <a16:colId xmlns:a16="http://schemas.microsoft.com/office/drawing/2014/main" val="3637221648"/>
                    </a:ext>
                  </a:extLst>
                </a:gridCol>
                <a:gridCol w="893037">
                  <a:extLst>
                    <a:ext uri="{9D8B030D-6E8A-4147-A177-3AD203B41FA5}">
                      <a16:colId xmlns:a16="http://schemas.microsoft.com/office/drawing/2014/main" val="2378889078"/>
                    </a:ext>
                  </a:extLst>
                </a:gridCol>
              </a:tblGrid>
              <a:tr h="621254">
                <a:tc>
                  <a:txBody>
                    <a:bodyPr/>
                    <a:lstStyle/>
                    <a:p>
                      <a:pPr marL="0" marR="0" algn="ctr">
                        <a:buNone/>
                      </a:pPr>
                      <a:r>
                        <a:rPr lang="en-GB" sz="1600" b="1" noProof="0" dirty="0">
                          <a:effectLst/>
                          <a:latin typeface="Times New Roman" panose="02020603050405020304" pitchFamily="18" charset="0"/>
                          <a:ea typeface="Calibri" panose="020F0502020204030204" pitchFamily="34" charset="0"/>
                          <a:cs typeface="Times New Roman" panose="02020603050405020304" pitchFamily="18" charset="0"/>
                        </a:rPr>
                        <a:t>Component</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b="1" noProof="0" dirty="0">
                          <a:effectLst/>
                          <a:latin typeface="Times New Roman" panose="02020603050405020304" pitchFamily="18" charset="0"/>
                          <a:ea typeface="Calibri" panose="020F0502020204030204" pitchFamily="34" charset="0"/>
                          <a:cs typeface="Times New Roman" panose="02020603050405020304" pitchFamily="18" charset="0"/>
                        </a:rPr>
                        <a:t>Young’s Modulus [</a:t>
                      </a:r>
                      <a:r>
                        <a:rPr lang="en-GB" sz="1600" b="1" noProof="0" dirty="0" err="1">
                          <a:effectLst/>
                          <a:latin typeface="Times New Roman" panose="02020603050405020304" pitchFamily="18" charset="0"/>
                          <a:ea typeface="Calibri" panose="020F0502020204030204" pitchFamily="34" charset="0"/>
                          <a:cs typeface="Times New Roman" panose="02020603050405020304" pitchFamily="18" charset="0"/>
                        </a:rPr>
                        <a:t>GPa</a:t>
                      </a:r>
                      <a:r>
                        <a:rPr lang="en-GB" sz="1600" b="1" noProof="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b="1" noProof="0" dirty="0">
                          <a:effectLst/>
                          <a:latin typeface="Times New Roman" panose="02020603050405020304" pitchFamily="18" charset="0"/>
                          <a:ea typeface="Calibri" panose="020F0502020204030204" pitchFamily="34" charset="0"/>
                          <a:cs typeface="Times New Roman" panose="02020603050405020304" pitchFamily="18" charset="0"/>
                        </a:rPr>
                        <a:t>Yield Stress</a:t>
                      </a:r>
                    </a:p>
                    <a:p>
                      <a:pPr marL="0" marR="0" algn="ctr">
                        <a:buNone/>
                      </a:pPr>
                      <a:r>
                        <a:rPr lang="en-GB" sz="1600" b="1" noProof="0" dirty="0">
                          <a:effectLst/>
                          <a:latin typeface="Times New Roman" panose="02020603050405020304" pitchFamily="18" charset="0"/>
                          <a:ea typeface="Calibri" panose="020F0502020204030204" pitchFamily="34" charset="0"/>
                          <a:cs typeface="Times New Roman" panose="02020603050405020304" pitchFamily="18" charset="0"/>
                        </a:rPr>
                        <a:t>[MPa]</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noProof="0" dirty="0">
                          <a:effectLst/>
                          <a:latin typeface="Times New Roman" panose="02020603050405020304" pitchFamily="18" charset="0"/>
                          <a:ea typeface="Calibri" panose="020F0502020204030204" pitchFamily="34" charset="0"/>
                          <a:cs typeface="Times New Roman" panose="02020603050405020304" pitchFamily="18" charset="0"/>
                        </a:rPr>
                        <a:t>Ultimate Tensile Stress [MPa]</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b="1" noProof="0" dirty="0">
                          <a:effectLst/>
                          <a:latin typeface="Times New Roman" panose="02020603050405020304" pitchFamily="18" charset="0"/>
                          <a:ea typeface="Calibri" panose="020F0502020204030204" pitchFamily="34" charset="0"/>
                          <a:cs typeface="Times New Roman" panose="02020603050405020304" pitchFamily="18" charset="0"/>
                        </a:rPr>
                        <a:t>Poisson’s Ratio [-]</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1604420"/>
                  </a:ext>
                </a:extLst>
              </a:tr>
              <a:tr h="329872">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Zr1% Nb [2]</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93.85</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≈270 MPa</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380 MPa</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0.35</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9559895"/>
                  </a:ext>
                </a:extLst>
              </a:tr>
              <a:tr h="487629">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Bulk Cr [2]</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240 ± 30</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264.2 MPa</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270.5 ± 20 MPa</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0.22</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9600917"/>
                  </a:ext>
                </a:extLst>
              </a:tr>
              <a:tr h="550334">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K360 </a:t>
                      </a:r>
                      <a:r>
                        <a:rPr lang="en-GB" sz="1600" noProof="0" dirty="0" err="1">
                          <a:effectLst/>
                          <a:latin typeface="Times New Roman" panose="02020603050405020304" pitchFamily="18" charset="0"/>
                          <a:ea typeface="Calibri" panose="020F0502020204030204" pitchFamily="34" charset="0"/>
                          <a:cs typeface="Times New Roman" panose="02020603050405020304" pitchFamily="18" charset="0"/>
                        </a:rPr>
                        <a:t>Isodur</a:t>
                      </a: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 Steel (Tool) [2]</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212</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630 MPa</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834.5 MPa</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buNone/>
                      </a:pPr>
                      <a:r>
                        <a:rPr lang="en-GB" sz="1600" noProof="0" dirty="0">
                          <a:effectLst/>
                          <a:latin typeface="Times New Roman" panose="02020603050405020304" pitchFamily="18" charset="0"/>
                          <a:ea typeface="Calibri" panose="020F0502020204030204" pitchFamily="34" charset="0"/>
                          <a:cs typeface="Times New Roman" panose="02020603050405020304" pitchFamily="18" charset="0"/>
                        </a:rPr>
                        <a:t>0.30</a:t>
                      </a:r>
                      <a:endParaRPr lang="en-GB" sz="16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4429563"/>
                  </a:ext>
                </a:extLst>
              </a:tr>
            </a:tbl>
          </a:graphicData>
        </a:graphic>
      </p:graphicFrame>
      <p:sp>
        <p:nvSpPr>
          <p:cNvPr id="29" name="CasellaDiTesto 28">
            <a:extLst>
              <a:ext uri="{FF2B5EF4-FFF2-40B4-BE49-F238E27FC236}">
                <a16:creationId xmlns:a16="http://schemas.microsoft.com/office/drawing/2014/main" id="{038D5C9A-58F3-0686-D8F6-BD0E46BC1AA6}"/>
              </a:ext>
            </a:extLst>
          </p:cNvPr>
          <p:cNvSpPr txBox="1"/>
          <p:nvPr/>
        </p:nvSpPr>
        <p:spPr>
          <a:xfrm>
            <a:off x="191063" y="1118079"/>
            <a:ext cx="6533798" cy="1938992"/>
          </a:xfrm>
          <a:prstGeom prst="rect">
            <a:avLst/>
          </a:prstGeom>
          <a:noFill/>
        </p:spPr>
        <p:txBody>
          <a:bodyPr wrap="square">
            <a:spAutoFit/>
          </a:bodyPr>
          <a:lstStyle/>
          <a:p>
            <a:pPr lvl="0" eaLnBrk="0" fontAlgn="base" hangingPunct="0">
              <a:spcBef>
                <a:spcPct val="0"/>
              </a:spcBef>
              <a:spcAft>
                <a:spcPts val="1200"/>
              </a:spcAft>
            </a:pPr>
            <a:r>
              <a:rPr lang="en-GB" sz="2000" dirty="0">
                <a:solidFill>
                  <a:srgbClr val="00B050"/>
                </a:solidFill>
                <a:latin typeface="Times New Roman" panose="02020603050405020304" pitchFamily="18" charset="0"/>
              </a:rPr>
              <a:t>- Con</a:t>
            </a:r>
            <a:r>
              <a:rPr lang="en-GB" sz="2000" dirty="0">
                <a:solidFill>
                  <a:srgbClr val="00B050"/>
                </a:solidFill>
                <a:latin typeface="Times New Roman" panose="02020603050405020304" pitchFamily="18" charset="0"/>
                <a:ea typeface="Times New Roman" panose="02020603050405020304" pitchFamily="18" charset="0"/>
              </a:rPr>
              <a:t>tact </a:t>
            </a:r>
            <a:r>
              <a:rPr lang="en-GB" sz="2000" dirty="0">
                <a:latin typeface="Times New Roman" panose="02020603050405020304" pitchFamily="18" charset="0"/>
                <a:cs typeface="Times New Roman" panose="02020603050405020304" pitchFamily="18" charset="0"/>
              </a:rPr>
              <a:t>nonlinear analyses by Marc© FE code </a:t>
            </a:r>
          </a:p>
          <a:p>
            <a:pPr lvl="0" eaLnBrk="0" fontAlgn="base" hangingPunct="0">
              <a:spcBef>
                <a:spcPct val="0"/>
              </a:spcBef>
              <a:spcAft>
                <a:spcPts val="1200"/>
              </a:spcAft>
            </a:pPr>
            <a:r>
              <a:rPr lang="en-GB" sz="2000" dirty="0">
                <a:solidFill>
                  <a:srgbClr val="00B050"/>
                </a:solidFill>
                <a:latin typeface="Times New Roman" panose="02020603050405020304" pitchFamily="18" charset="0"/>
              </a:rPr>
              <a:t>- </a:t>
            </a:r>
            <a:r>
              <a:rPr lang="en-GB" sz="2000" dirty="0">
                <a:solidFill>
                  <a:srgbClr val="00B050"/>
                </a:solidFill>
                <a:latin typeface="Times New Roman" panose="02020603050405020304" pitchFamily="18" charset="0"/>
                <a:ea typeface="Times New Roman" panose="02020603050405020304" pitchFamily="18" charset="0"/>
              </a:rPr>
              <a:t>Strain &gt; 3% </a:t>
            </a:r>
            <a:r>
              <a:rPr lang="en-GB" sz="2000" dirty="0">
                <a:latin typeface="Times New Roman" panose="02020603050405020304" pitchFamily="18" charset="0"/>
                <a:ea typeface="Times New Roman" panose="02020603050405020304" pitchFamily="18" charset="0"/>
              </a:rPr>
              <a:t>(large strains assumption)</a:t>
            </a:r>
            <a:endParaRPr lang="en-GB" sz="2000" dirty="0">
              <a:solidFill>
                <a:srgbClr val="00B050"/>
              </a:solidFill>
              <a:latin typeface="Times New Roman" panose="02020603050405020304" pitchFamily="18" charset="0"/>
              <a:ea typeface="Times New Roman" panose="02020603050405020304" pitchFamily="18" charset="0"/>
            </a:endParaRPr>
          </a:p>
          <a:p>
            <a:pPr algn="just" eaLnBrk="0" fontAlgn="base" hangingPunct="0">
              <a:spcBef>
                <a:spcPct val="0"/>
              </a:spcBef>
              <a:spcAft>
                <a:spcPts val="1200"/>
              </a:spcAft>
            </a:pPr>
            <a:r>
              <a:rPr lang="en-GB" sz="2000" dirty="0">
                <a:solidFill>
                  <a:srgbClr val="00B050"/>
                </a:solidFill>
                <a:latin typeface="Times New Roman" panose="02020603050405020304" pitchFamily="18" charset="0"/>
                <a:ea typeface="Times New Roman" panose="02020603050405020304" pitchFamily="18" charset="0"/>
              </a:rPr>
              <a:t>- E110opt @Room Temperature </a:t>
            </a:r>
            <a:r>
              <a:rPr lang="en-GB" sz="2000" dirty="0">
                <a:latin typeface="Times New Roman" panose="02020603050405020304" pitchFamily="18" charset="0"/>
                <a:ea typeface="Times New Roman" panose="02020603050405020304" pitchFamily="18" charset="0"/>
              </a:rPr>
              <a:t>material properties used to model the Zr substrate of the Cr coated </a:t>
            </a:r>
            <a:r>
              <a:rPr lang="en-GB" sz="2000" dirty="0">
                <a:solidFill>
                  <a:srgbClr val="00B050"/>
                </a:solidFill>
                <a:latin typeface="Times New Roman" panose="02020603050405020304" pitchFamily="18" charset="0"/>
                <a:ea typeface="Times New Roman" panose="02020603050405020304" pitchFamily="18" charset="0"/>
              </a:rPr>
              <a:t>Iranian Zr1%Nb </a:t>
            </a:r>
            <a:r>
              <a:rPr lang="en-GB" sz="2000" dirty="0">
                <a:latin typeface="Times New Roman" panose="02020603050405020304" pitchFamily="18" charset="0"/>
                <a:ea typeface="Times New Roman" panose="02020603050405020304" pitchFamily="18" charset="0"/>
              </a:rPr>
              <a:t>sample (</a:t>
            </a:r>
            <a:r>
              <a:rPr lang="en-GB" sz="2000" dirty="0">
                <a:solidFill>
                  <a:srgbClr val="00B050"/>
                </a:solidFill>
                <a:latin typeface="Times New Roman" panose="02020603050405020304" pitchFamily="18" charset="0"/>
                <a:ea typeface="Times New Roman" panose="02020603050405020304" pitchFamily="18" charset="0"/>
              </a:rPr>
              <a:t>ECRI-51)</a:t>
            </a:r>
            <a:r>
              <a:rPr lang="en-GB" sz="2000" dirty="0">
                <a:latin typeface="Times New Roman" panose="02020603050405020304" pitchFamily="18" charset="0"/>
                <a:ea typeface="Times New Roman" panose="02020603050405020304" pitchFamily="18" charset="0"/>
              </a:rPr>
              <a:t>.</a:t>
            </a:r>
          </a:p>
        </p:txBody>
      </p:sp>
      <p:sp>
        <p:nvSpPr>
          <p:cNvPr id="32" name="CasellaDiTesto 31">
            <a:extLst>
              <a:ext uri="{FF2B5EF4-FFF2-40B4-BE49-F238E27FC236}">
                <a16:creationId xmlns:a16="http://schemas.microsoft.com/office/drawing/2014/main" id="{7E5D4F75-06C9-82E3-CD1D-C864B796FA6F}"/>
              </a:ext>
            </a:extLst>
          </p:cNvPr>
          <p:cNvSpPr txBox="1"/>
          <p:nvPr/>
        </p:nvSpPr>
        <p:spPr>
          <a:xfrm>
            <a:off x="150279" y="5670785"/>
            <a:ext cx="6533797" cy="1015663"/>
          </a:xfrm>
          <a:prstGeom prst="rect">
            <a:avLst/>
          </a:prstGeom>
          <a:noFill/>
        </p:spPr>
        <p:txBody>
          <a:bodyPr wrap="square">
            <a:spAutoFit/>
          </a:bodyPr>
          <a:lstStyle/>
          <a:p>
            <a:pPr algn="ctr"/>
            <a:r>
              <a:rPr lang="en-GB" sz="2000" noProof="0" dirty="0">
                <a:latin typeface="Times New Roman" panose="02020603050405020304" pitchFamily="18" charset="0"/>
                <a:ea typeface="Times New Roman" panose="02020603050405020304" pitchFamily="18" charset="0"/>
              </a:rPr>
              <a:t>Validation (numerical vs experimental data) and Verification of modelling (influence of mesh size) were performed to assure the </a:t>
            </a:r>
            <a:r>
              <a:rPr lang="en-GB" sz="2000" dirty="0">
                <a:latin typeface="Times New Roman" panose="02020603050405020304" pitchFamily="18" charset="0"/>
                <a:ea typeface="Times New Roman" panose="02020603050405020304" pitchFamily="18" charset="0"/>
              </a:rPr>
              <a:t>reliability</a:t>
            </a:r>
            <a:r>
              <a:rPr lang="en-GB" sz="2000" noProof="0" dirty="0">
                <a:latin typeface="Times New Roman" panose="02020603050405020304" pitchFamily="18" charset="0"/>
                <a:ea typeface="Times New Roman" panose="02020603050405020304" pitchFamily="18" charset="0"/>
              </a:rPr>
              <a:t> of the simulation</a:t>
            </a:r>
            <a:endParaRPr lang="it-IT" sz="2000" dirty="0"/>
          </a:p>
        </p:txBody>
      </p:sp>
      <p:cxnSp>
        <p:nvCxnSpPr>
          <p:cNvPr id="4" name="Straight Arrow Connector 3">
            <a:extLst>
              <a:ext uri="{FF2B5EF4-FFF2-40B4-BE49-F238E27FC236}">
                <a16:creationId xmlns:a16="http://schemas.microsoft.com/office/drawing/2014/main" id="{8E42A1C3-95FC-C5B3-34E2-5925FBCB16B2}"/>
              </a:ext>
            </a:extLst>
          </p:cNvPr>
          <p:cNvCxnSpPr>
            <a:stCxn id="14" idx="0"/>
          </p:cNvCxnSpPr>
          <p:nvPr/>
        </p:nvCxnSpPr>
        <p:spPr>
          <a:xfrm flipV="1">
            <a:off x="10520420" y="5301498"/>
            <a:ext cx="147118" cy="41720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375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EAB7A-8B95-69AD-1D58-3A4D82F8985F}"/>
            </a:ext>
          </a:extLst>
        </p:cNvPr>
        <p:cNvGrpSpPr/>
        <p:nvPr/>
      </p:nvGrpSpPr>
      <p:grpSpPr>
        <a:xfrm>
          <a:off x="0" y="0"/>
          <a:ext cx="0" cy="0"/>
          <a:chOff x="0" y="0"/>
          <a:chExt cx="0" cy="0"/>
        </a:xfrm>
      </p:grpSpPr>
      <p:pic>
        <p:nvPicPr>
          <p:cNvPr id="18434" name="Picture 2">
            <a:extLst>
              <a:ext uri="{FF2B5EF4-FFF2-40B4-BE49-F238E27FC236}">
                <a16:creationId xmlns:a16="http://schemas.microsoft.com/office/drawing/2014/main" id="{A449BF20-E8DB-A1F2-E09C-A305CE146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68" y="1131767"/>
            <a:ext cx="3853032" cy="31179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A369DDA-7279-EFB7-918C-F4971A413F94}"/>
              </a:ext>
            </a:extLst>
          </p:cNvPr>
          <p:cNvSpPr txBox="1"/>
          <p:nvPr/>
        </p:nvSpPr>
        <p:spPr>
          <a:xfrm>
            <a:off x="441368" y="4597105"/>
            <a:ext cx="11554063" cy="1938992"/>
          </a:xfrm>
          <a:prstGeom prst="rect">
            <a:avLst/>
          </a:prstGeom>
          <a:noFill/>
        </p:spPr>
        <p:txBody>
          <a:bodyPr wrap="square">
            <a:spAutoFit/>
          </a:bodyPr>
          <a:lstStyle/>
          <a:p>
            <a:pPr algn="just">
              <a:spcAft>
                <a:spcPts val="1200"/>
              </a:spcAft>
            </a:pPr>
            <a:r>
              <a:rPr lang="en-GB" sz="2000" dirty="0">
                <a:latin typeface="Times New Roman" panose="02020603050405020304" pitchFamily="18" charset="0"/>
                <a:cs typeface="Times New Roman" panose="02020603050405020304" pitchFamily="18" charset="0"/>
              </a:rPr>
              <a:t>The</a:t>
            </a:r>
            <a:r>
              <a:rPr lang="en-GB" sz="2000" dirty="0">
                <a:solidFill>
                  <a:srgbClr val="00B050"/>
                </a:solidFill>
                <a:latin typeface="Times New Roman" panose="02020603050405020304" pitchFamily="18" charset="0"/>
                <a:cs typeface="Times New Roman" panose="02020603050405020304" pitchFamily="18" charset="0"/>
              </a:rPr>
              <a:t> Von Mises plasticity</a:t>
            </a:r>
            <a:r>
              <a:rPr lang="en-GB" sz="2000" dirty="0">
                <a:latin typeface="Times New Roman" panose="02020603050405020304" pitchFamily="18" charset="0"/>
                <a:cs typeface="Times New Roman" panose="02020603050405020304" pitchFamily="18" charset="0"/>
              </a:rPr>
              <a:t> model was implemented, converting anisotropic properties with a single stress–strain curve (unavailable anisotropy factors for the Iranian samples) [2].</a:t>
            </a:r>
          </a:p>
          <a:p>
            <a:pPr algn="just">
              <a:spcAft>
                <a:spcPts val="1200"/>
              </a:spcAft>
            </a:pPr>
            <a:r>
              <a:rPr lang="en-GB" sz="2000" dirty="0">
                <a:latin typeface="Times New Roman" panose="02020603050405020304" pitchFamily="18" charset="0"/>
                <a:ea typeface="Times New Roman" panose="02020603050405020304" pitchFamily="18" charset="0"/>
              </a:rPr>
              <a:t>For the Cr coating, </a:t>
            </a:r>
            <a:r>
              <a:rPr lang="en-GB" sz="2000" dirty="0">
                <a:solidFill>
                  <a:srgbClr val="00B050"/>
                </a:solidFill>
                <a:latin typeface="Times New Roman" panose="02020603050405020304" pitchFamily="18" charset="0"/>
                <a:ea typeface="Times New Roman" panose="02020603050405020304" pitchFamily="18" charset="0"/>
              </a:rPr>
              <a:t>bulk</a:t>
            </a:r>
            <a:r>
              <a:rPr lang="en-GB" sz="2000" dirty="0">
                <a:latin typeface="Times New Roman" panose="02020603050405020304" pitchFamily="18" charset="0"/>
                <a:ea typeface="Times New Roman" panose="02020603050405020304" pitchFamily="18" charset="0"/>
              </a:rPr>
              <a:t> material properties were used </a:t>
            </a:r>
            <a:endParaRPr lang="en-GB" sz="2000" dirty="0">
              <a:latin typeface="Times New Roman" panose="02020603050405020304" pitchFamily="18" charset="0"/>
              <a:cs typeface="Times New Roman" panose="02020603050405020304" pitchFamily="18" charset="0"/>
            </a:endParaRPr>
          </a:p>
          <a:p>
            <a:pPr marL="457200" indent="-457200" algn="just">
              <a:spcAft>
                <a:spcPts val="1200"/>
              </a:spcAft>
              <a:buAutoNum type="arabicParenR"/>
            </a:pPr>
            <a:r>
              <a:rPr lang="en-GB" sz="2000" dirty="0">
                <a:solidFill>
                  <a:srgbClr val="00B050"/>
                </a:solidFill>
                <a:latin typeface="Times New Roman" panose="02020603050405020304" pitchFamily="18" charset="0"/>
                <a:ea typeface="Times New Roman" panose="02020603050405020304" pitchFamily="18" charset="0"/>
              </a:rPr>
              <a:t>Chromium</a:t>
            </a:r>
            <a:r>
              <a:rPr lang="en-GB" sz="2000" dirty="0">
                <a:latin typeface="Times New Roman" panose="02020603050405020304" pitchFamily="18" charset="0"/>
                <a:ea typeface="Times New Roman" panose="02020603050405020304" pitchFamily="18" charset="0"/>
              </a:rPr>
              <a:t> has a </a:t>
            </a:r>
            <a:r>
              <a:rPr lang="en-GB" sz="2000" dirty="0">
                <a:solidFill>
                  <a:srgbClr val="00B050"/>
                </a:solidFill>
                <a:latin typeface="Times New Roman" panose="02020603050405020304" pitchFamily="18" charset="0"/>
                <a:ea typeface="Times New Roman" panose="02020603050405020304" pitchFamily="18" charset="0"/>
              </a:rPr>
              <a:t>BCC crystal structure</a:t>
            </a:r>
            <a:r>
              <a:rPr lang="en-GB" sz="2000" dirty="0">
                <a:latin typeface="Times New Roman" panose="02020603050405020304" pitchFamily="18" charset="0"/>
                <a:ea typeface="Times New Roman" panose="02020603050405020304" pitchFamily="18" charset="0"/>
              </a:rPr>
              <a:t> (compression results may not accurately represent its behaviour under tensile regime); 2) data availability</a:t>
            </a:r>
            <a:endParaRPr lang="en-GB" sz="2000" dirty="0">
              <a:latin typeface="Times New Roman" panose="02020603050405020304" pitchFamily="18" charset="0"/>
              <a:cs typeface="Times New Roman" panose="02020603050405020304" pitchFamily="18" charset="0"/>
            </a:endParaRPr>
          </a:p>
        </p:txBody>
      </p:sp>
      <p:pic>
        <p:nvPicPr>
          <p:cNvPr id="5" name="Picture 12" descr="A blue circle with a face and text&#10;&#10;AI-generated content may be incorrect.">
            <a:extLst>
              <a:ext uri="{FF2B5EF4-FFF2-40B4-BE49-F238E27FC236}">
                <a16:creationId xmlns:a16="http://schemas.microsoft.com/office/drawing/2014/main" id="{243654EB-EA54-84E4-0428-87A33B3FF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7" name="Picture 15" descr="A blue and green logo&#10;&#10;AI-generated content may be incorrect.">
            <a:extLst>
              <a:ext uri="{FF2B5EF4-FFF2-40B4-BE49-F238E27FC236}">
                <a16:creationId xmlns:a16="http://schemas.microsoft.com/office/drawing/2014/main" id="{548577FE-A458-C448-67E5-03FA73084BF7}"/>
              </a:ext>
            </a:extLst>
          </p:cNvPr>
          <p:cNvPicPr>
            <a:picLocks noChangeAspect="1"/>
          </p:cNvPicPr>
          <p:nvPr/>
        </p:nvPicPr>
        <p:blipFill>
          <a:blip r:embed="rId5"/>
          <a:srcRect t="13258" b="15904"/>
          <a:stretch>
            <a:fillRect/>
          </a:stretch>
        </p:blipFill>
        <p:spPr>
          <a:xfrm>
            <a:off x="10392000" y="32747"/>
            <a:ext cx="1800000" cy="662025"/>
          </a:xfrm>
          <a:prstGeom prst="rect">
            <a:avLst/>
          </a:prstGeom>
        </p:spPr>
      </p:pic>
      <p:sp>
        <p:nvSpPr>
          <p:cNvPr id="8" name="TextBox 14">
            <a:extLst>
              <a:ext uri="{FF2B5EF4-FFF2-40B4-BE49-F238E27FC236}">
                <a16:creationId xmlns:a16="http://schemas.microsoft.com/office/drawing/2014/main" id="{A82ED356-77BA-C567-6D58-422A2326A133}"/>
              </a:ext>
            </a:extLst>
          </p:cNvPr>
          <p:cNvSpPr txBox="1"/>
          <p:nvPr/>
        </p:nvSpPr>
        <p:spPr>
          <a:xfrm>
            <a:off x="2367886" y="171552"/>
            <a:ext cx="756768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NUMERICAL MODELING (2/5)</a:t>
            </a:r>
            <a:r>
              <a:rPr lang="en-GB" sz="2800" b="1" noProof="0" dirty="0">
                <a:latin typeface="Times New Roman" panose="02020603050405020304" pitchFamily="18" charset="0"/>
                <a:cs typeface="Times New Roman" panose="02020603050405020304" pitchFamily="18" charset="0"/>
              </a:rPr>
              <a:t> </a:t>
            </a:r>
          </a:p>
        </p:txBody>
      </p:sp>
      <p:sp>
        <p:nvSpPr>
          <p:cNvPr id="9" name="TextBox 1">
            <a:extLst>
              <a:ext uri="{FF2B5EF4-FFF2-40B4-BE49-F238E27FC236}">
                <a16:creationId xmlns:a16="http://schemas.microsoft.com/office/drawing/2014/main" id="{F07EB1E0-0FF5-AFFE-A955-3A491483AA82}"/>
              </a:ext>
            </a:extLst>
          </p:cNvPr>
          <p:cNvSpPr txBox="1"/>
          <p:nvPr/>
        </p:nvSpPr>
        <p:spPr>
          <a:xfrm>
            <a:off x="4492626" y="4182151"/>
            <a:ext cx="3567328" cy="307777"/>
          </a:xfrm>
          <a:prstGeom prst="rect">
            <a:avLst/>
          </a:prstGeom>
          <a:noFill/>
        </p:spPr>
        <p:txBody>
          <a:bodyPr wrap="square">
            <a:spAutoFit/>
          </a:bodyPr>
          <a:lstStyle/>
          <a:p>
            <a:pPr algn="ctr"/>
            <a:r>
              <a:rPr lang="en-US" sz="1400" i="1" noProof="0" dirty="0">
                <a:latin typeface="Times New Roman" panose="02020603050405020304" pitchFamily="18" charset="0"/>
                <a:cs typeface="Times New Roman" panose="02020603050405020304" pitchFamily="18" charset="0"/>
              </a:rPr>
              <a:t>True stress–strain for bulk chromium [2]</a:t>
            </a:r>
            <a:endParaRPr lang="en-GB" sz="1400" i="1" noProof="0" dirty="0">
              <a:latin typeface="Times New Roman" panose="02020603050405020304" pitchFamily="18" charset="0"/>
              <a:cs typeface="Times New Roman" panose="02020603050405020304" pitchFamily="18" charset="0"/>
            </a:endParaRPr>
          </a:p>
        </p:txBody>
      </p:sp>
      <p:pic>
        <p:nvPicPr>
          <p:cNvPr id="10" name="Picture 2">
            <a:extLst>
              <a:ext uri="{FF2B5EF4-FFF2-40B4-BE49-F238E27FC236}">
                <a16:creationId xmlns:a16="http://schemas.microsoft.com/office/drawing/2014/main" id="{4AEBD499-871A-5419-E8BE-FAA526CA6F74}"/>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294399" y="1092812"/>
            <a:ext cx="3853031" cy="3067298"/>
          </a:xfrm>
          <a:prstGeom prst="rect">
            <a:avLst/>
          </a:prstGeom>
          <a:noFill/>
        </p:spPr>
      </p:pic>
      <p:pic>
        <p:nvPicPr>
          <p:cNvPr id="11" name="Picture 8">
            <a:extLst>
              <a:ext uri="{FF2B5EF4-FFF2-40B4-BE49-F238E27FC236}">
                <a16:creationId xmlns:a16="http://schemas.microsoft.com/office/drawing/2014/main" id="{D6ABC757-978B-21FC-5316-B5CB2BC99A44}"/>
              </a:ext>
            </a:extLst>
          </p:cNvPr>
          <p:cNvPicPr>
            <a:picLocks/>
          </p:cNvPicPr>
          <p:nvPr/>
        </p:nvPicPr>
        <p:blipFill>
          <a:blip r:embed="rId7"/>
          <a:srcRect l="7296" t="8095" r="9603" b="3641"/>
          <a:stretch>
            <a:fillRect/>
          </a:stretch>
        </p:blipFill>
        <p:spPr>
          <a:xfrm>
            <a:off x="8258180" y="1157075"/>
            <a:ext cx="3737251" cy="3067298"/>
          </a:xfrm>
          <a:prstGeom prst="rect">
            <a:avLst/>
          </a:prstGeom>
        </p:spPr>
      </p:pic>
      <p:sp>
        <p:nvSpPr>
          <p:cNvPr id="12" name="TextBox 9">
            <a:extLst>
              <a:ext uri="{FF2B5EF4-FFF2-40B4-BE49-F238E27FC236}">
                <a16:creationId xmlns:a16="http://schemas.microsoft.com/office/drawing/2014/main" id="{F8331FAF-1492-8430-A629-A4666643DC7D}"/>
              </a:ext>
            </a:extLst>
          </p:cNvPr>
          <p:cNvSpPr txBox="1"/>
          <p:nvPr/>
        </p:nvSpPr>
        <p:spPr>
          <a:xfrm>
            <a:off x="9103600" y="4182151"/>
            <a:ext cx="2576795" cy="307777"/>
          </a:xfrm>
          <a:prstGeom prst="rect">
            <a:avLst/>
          </a:prstGeom>
          <a:noFill/>
        </p:spPr>
        <p:txBody>
          <a:bodyPr wrap="square">
            <a:spAutoFit/>
          </a:bodyPr>
          <a:lstStyle/>
          <a:p>
            <a:pPr algn="ctr"/>
            <a:r>
              <a:rPr lang="en-GB" sz="1400" i="1" noProof="0" dirty="0">
                <a:latin typeface="Times New Roman" panose="02020603050405020304" pitchFamily="18" charset="0"/>
                <a:cs typeface="Times New Roman" panose="02020603050405020304" pitchFamily="18" charset="0"/>
              </a:rPr>
              <a:t>Lower yield criteria for Cr [2]</a:t>
            </a:r>
          </a:p>
        </p:txBody>
      </p:sp>
      <p:sp>
        <p:nvSpPr>
          <p:cNvPr id="15" name="CasellaDiTesto 14">
            <a:extLst>
              <a:ext uri="{FF2B5EF4-FFF2-40B4-BE49-F238E27FC236}">
                <a16:creationId xmlns:a16="http://schemas.microsoft.com/office/drawing/2014/main" id="{6CC6DE2F-1E82-5B6F-0E58-73BA6ECB1175}"/>
              </a:ext>
            </a:extLst>
          </p:cNvPr>
          <p:cNvSpPr txBox="1"/>
          <p:nvPr/>
        </p:nvSpPr>
        <p:spPr>
          <a:xfrm>
            <a:off x="1446059" y="2073971"/>
            <a:ext cx="2650114" cy="523220"/>
          </a:xfrm>
          <a:prstGeom prst="rect">
            <a:avLst/>
          </a:prstGeom>
          <a:noFill/>
        </p:spPr>
        <p:txBody>
          <a:bodyPr wrap="square">
            <a:spAutoFit/>
          </a:bodyPr>
          <a:lstStyle/>
          <a:p>
            <a:pPr algn="ctr"/>
            <a:r>
              <a:rPr lang="en-US" sz="1400" dirty="0">
                <a:latin typeface="Times New Roman" panose="02020603050405020304" pitchFamily="18" charset="0"/>
                <a:cs typeface="Times New Roman" panose="02020603050405020304" pitchFamily="18" charset="0"/>
              </a:rPr>
              <a:t>Acceptable curve extension as the Zr substrate shows </a:t>
            </a:r>
            <a:r>
              <a:rPr lang="en-US" sz="1400" dirty="0">
                <a:solidFill>
                  <a:srgbClr val="00B050"/>
                </a:solidFill>
                <a:latin typeface="Times New Roman" panose="02020603050405020304" pitchFamily="18" charset="0"/>
                <a:cs typeface="Times New Roman" panose="02020603050405020304" pitchFamily="18" charset="0"/>
              </a:rPr>
              <a:t>no cracks.</a:t>
            </a:r>
            <a:endParaRPr lang="en-GB" sz="1400" noProof="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18A63D9-B971-9EB3-8BD4-8A864726D412}"/>
              </a:ext>
            </a:extLst>
          </p:cNvPr>
          <p:cNvSpPr txBox="1"/>
          <p:nvPr/>
        </p:nvSpPr>
        <p:spPr>
          <a:xfrm>
            <a:off x="749163" y="4204192"/>
            <a:ext cx="3737251" cy="307777"/>
          </a:xfrm>
          <a:prstGeom prst="rect">
            <a:avLst/>
          </a:prstGeom>
          <a:noFill/>
        </p:spPr>
        <p:txBody>
          <a:bodyPr wrap="square">
            <a:spAutoFit/>
          </a:bodyPr>
          <a:lstStyle/>
          <a:p>
            <a:pPr algn="ctr"/>
            <a:r>
              <a:rPr lang="en-US" sz="1400" i="1" dirty="0">
                <a:latin typeface="Times New Roman" panose="02020603050405020304" pitchFamily="18" charset="0"/>
                <a:cs typeface="Times New Roman" panose="02020603050405020304" pitchFamily="18" charset="0"/>
              </a:rPr>
              <a:t>Material property used for Zr-substrate at RT </a:t>
            </a:r>
            <a:r>
              <a:rPr lang="en-US" sz="1400" i="1" noProof="0" dirty="0">
                <a:latin typeface="Times New Roman" panose="02020603050405020304" pitchFamily="18" charset="0"/>
                <a:cs typeface="Times New Roman" panose="02020603050405020304" pitchFamily="18" charset="0"/>
              </a:rPr>
              <a:t>[2]</a:t>
            </a:r>
            <a:endParaRPr lang="en-GB" sz="1400" i="1"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796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BE38D-8A0B-4568-5449-DAE2958CDD0D}"/>
            </a:ext>
          </a:extLst>
        </p:cNvPr>
        <p:cNvGrpSpPr/>
        <p:nvPr/>
      </p:nvGrpSpPr>
      <p:grpSpPr>
        <a:xfrm>
          <a:off x="0" y="0"/>
          <a:ext cx="0" cy="0"/>
          <a:chOff x="0" y="0"/>
          <a:chExt cx="0" cy="0"/>
        </a:xfrm>
      </p:grpSpPr>
      <p:pic>
        <p:nvPicPr>
          <p:cNvPr id="5" name="Picture 12" descr="A blue circle with a face and text&#10;&#10;AI-generated content may be incorrect.">
            <a:extLst>
              <a:ext uri="{FF2B5EF4-FFF2-40B4-BE49-F238E27FC236}">
                <a16:creationId xmlns:a16="http://schemas.microsoft.com/office/drawing/2014/main" id="{B824C158-AE9B-EEBA-9DDD-79479D48A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7" name="Picture 15" descr="A blue and green logo&#10;&#10;AI-generated content may be incorrect.">
            <a:extLst>
              <a:ext uri="{FF2B5EF4-FFF2-40B4-BE49-F238E27FC236}">
                <a16:creationId xmlns:a16="http://schemas.microsoft.com/office/drawing/2014/main" id="{12FE75B4-8F94-8B77-DA0F-FE415169DB99}"/>
              </a:ext>
            </a:extLst>
          </p:cNvPr>
          <p:cNvPicPr>
            <a:picLocks noChangeAspect="1"/>
          </p:cNvPicPr>
          <p:nvPr/>
        </p:nvPicPr>
        <p:blipFill>
          <a:blip r:embed="rId4"/>
          <a:srcRect t="13258" b="15904"/>
          <a:stretch>
            <a:fillRect/>
          </a:stretch>
        </p:blipFill>
        <p:spPr>
          <a:xfrm>
            <a:off x="10392000" y="32747"/>
            <a:ext cx="1800000" cy="662025"/>
          </a:xfrm>
          <a:prstGeom prst="rect">
            <a:avLst/>
          </a:prstGeom>
        </p:spPr>
      </p:pic>
      <p:sp>
        <p:nvSpPr>
          <p:cNvPr id="8" name="TextBox 14">
            <a:extLst>
              <a:ext uri="{FF2B5EF4-FFF2-40B4-BE49-F238E27FC236}">
                <a16:creationId xmlns:a16="http://schemas.microsoft.com/office/drawing/2014/main" id="{13FA2BA9-BC30-372C-C697-6DC51A806D25}"/>
              </a:ext>
            </a:extLst>
          </p:cNvPr>
          <p:cNvSpPr txBox="1"/>
          <p:nvPr/>
        </p:nvSpPr>
        <p:spPr>
          <a:xfrm>
            <a:off x="2367886" y="171552"/>
            <a:ext cx="756768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NUMERICAL MODELING (3/5)</a:t>
            </a:r>
            <a:r>
              <a:rPr lang="en-GB" sz="2800" b="1" noProof="0" dirty="0">
                <a:latin typeface="Times New Roman" panose="02020603050405020304" pitchFamily="18" charset="0"/>
                <a:cs typeface="Times New Roman" panose="02020603050405020304" pitchFamily="18" charset="0"/>
              </a:rPr>
              <a:t> </a:t>
            </a:r>
          </a:p>
        </p:txBody>
      </p:sp>
      <p:pic>
        <p:nvPicPr>
          <p:cNvPr id="4" name="Picture 3">
            <a:extLst>
              <a:ext uri="{FF2B5EF4-FFF2-40B4-BE49-F238E27FC236}">
                <a16:creationId xmlns:a16="http://schemas.microsoft.com/office/drawing/2014/main" id="{2E2E9446-BF94-A850-6702-70F5C475120D}"/>
              </a:ext>
            </a:extLst>
          </p:cNvPr>
          <p:cNvPicPr>
            <a:picLocks noChangeAspect="1"/>
          </p:cNvPicPr>
          <p:nvPr/>
        </p:nvPicPr>
        <p:blipFill>
          <a:blip r:embed="rId5"/>
          <a:srcRect l="7148" t="10130" r="10552" b="4947"/>
          <a:stretch>
            <a:fillRect/>
          </a:stretch>
        </p:blipFill>
        <p:spPr>
          <a:xfrm>
            <a:off x="3669890" y="1314851"/>
            <a:ext cx="4852219" cy="3832164"/>
          </a:xfrm>
          <a:prstGeom prst="rect">
            <a:avLst/>
          </a:prstGeom>
        </p:spPr>
      </p:pic>
      <p:sp>
        <p:nvSpPr>
          <p:cNvPr id="14" name="TextBox 13">
            <a:extLst>
              <a:ext uri="{FF2B5EF4-FFF2-40B4-BE49-F238E27FC236}">
                <a16:creationId xmlns:a16="http://schemas.microsoft.com/office/drawing/2014/main" id="{47ECE1CC-B1D2-6399-79EF-61BBE46597B5}"/>
              </a:ext>
            </a:extLst>
          </p:cNvPr>
          <p:cNvSpPr txBox="1"/>
          <p:nvPr/>
        </p:nvSpPr>
        <p:spPr>
          <a:xfrm>
            <a:off x="459813" y="5767094"/>
            <a:ext cx="11383828" cy="646331"/>
          </a:xfrm>
          <a:prstGeom prst="rect">
            <a:avLst/>
          </a:prstGeom>
          <a:noFill/>
        </p:spPr>
        <p:txBody>
          <a:bodyPr wrap="square">
            <a:spAutoFit/>
          </a:bodyPr>
          <a:lstStyle/>
          <a:p>
            <a:pPr algn="just">
              <a:spcAft>
                <a:spcPts val="1200"/>
              </a:spcAft>
            </a:pPr>
            <a:r>
              <a:rPr lang="en-US" sz="1800" dirty="0">
                <a:latin typeface="Times New Roman" panose="02020603050405020304" pitchFamily="18" charset="0"/>
                <a:ea typeface="Times New Roman" panose="02020603050405020304" pitchFamily="18" charset="0"/>
              </a:rPr>
              <a:t>The tool flow curve shows higher </a:t>
            </a:r>
            <a:r>
              <a:rPr lang="en-US" sz="1800" dirty="0">
                <a:solidFill>
                  <a:srgbClr val="00B050"/>
                </a:solidFill>
                <a:latin typeface="Times New Roman" panose="02020603050405020304" pitchFamily="18" charset="0"/>
                <a:ea typeface="Times New Roman" panose="02020603050405020304" pitchFamily="18" charset="0"/>
              </a:rPr>
              <a:t>S</a:t>
            </a:r>
            <a:r>
              <a:rPr lang="en-US" sz="1800" baseline="-25000" dirty="0">
                <a:solidFill>
                  <a:srgbClr val="00B050"/>
                </a:solidFill>
                <a:latin typeface="Times New Roman" panose="02020603050405020304" pitchFamily="18" charset="0"/>
                <a:ea typeface="Times New Roman" panose="02020603050405020304" pitchFamily="18" charset="0"/>
              </a:rPr>
              <a:t>y</a:t>
            </a:r>
            <a:r>
              <a:rPr lang="en-US" sz="1800" dirty="0">
                <a:solidFill>
                  <a:srgbClr val="00B050"/>
                </a:solidFill>
                <a:latin typeface="Times New Roman" panose="02020603050405020304" pitchFamily="18" charset="0"/>
                <a:ea typeface="Times New Roman" panose="02020603050405020304" pitchFamily="18" charset="0"/>
              </a:rPr>
              <a:t> and S</a:t>
            </a:r>
            <a:r>
              <a:rPr lang="en-US" sz="1800" baseline="-25000" dirty="0">
                <a:solidFill>
                  <a:srgbClr val="00B050"/>
                </a:solidFill>
                <a:latin typeface="Times New Roman" panose="02020603050405020304" pitchFamily="18" charset="0"/>
                <a:ea typeface="Times New Roman" panose="02020603050405020304" pitchFamily="18" charset="0"/>
              </a:rPr>
              <a:t>UTS</a:t>
            </a:r>
            <a:r>
              <a:rPr lang="en-US" sz="1800" dirty="0">
                <a:solidFill>
                  <a:srgbClr val="00B050"/>
                </a:solidFill>
                <a:latin typeface="Times New Roman" panose="02020603050405020304" pitchFamily="18" charset="0"/>
                <a:ea typeface="Times New Roman" panose="02020603050405020304" pitchFamily="18" charset="0"/>
              </a:rPr>
              <a:t> </a:t>
            </a:r>
            <a:r>
              <a:rPr lang="en-US" sz="1800" dirty="0">
                <a:latin typeface="Times New Roman" panose="02020603050405020304" pitchFamily="18" charset="0"/>
                <a:ea typeface="Times New Roman" panose="02020603050405020304" pitchFamily="18" charset="0"/>
              </a:rPr>
              <a:t>for the </a:t>
            </a:r>
            <a:r>
              <a:rPr lang="en-US" sz="1800" dirty="0">
                <a:solidFill>
                  <a:srgbClr val="00B050"/>
                </a:solidFill>
                <a:latin typeface="Times New Roman" panose="02020603050405020304" pitchFamily="18" charset="0"/>
                <a:ea typeface="Times New Roman" panose="02020603050405020304" pitchFamily="18" charset="0"/>
              </a:rPr>
              <a:t>mandrel and spike</a:t>
            </a:r>
            <a:r>
              <a:rPr lang="en-US" sz="1800" dirty="0">
                <a:latin typeface="Times New Roman" panose="02020603050405020304" pitchFamily="18" charset="0"/>
                <a:ea typeface="Times New Roman" panose="02020603050405020304" pitchFamily="18" charset="0"/>
              </a:rPr>
              <a:t> relative to the Zr alloy and the chromium coating: they remain in the </a:t>
            </a:r>
            <a:r>
              <a:rPr lang="en-US" sz="1800" dirty="0">
                <a:solidFill>
                  <a:srgbClr val="00B050"/>
                </a:solidFill>
                <a:latin typeface="Times New Roman" panose="02020603050405020304" pitchFamily="18" charset="0"/>
                <a:ea typeface="Times New Roman" panose="02020603050405020304" pitchFamily="18" charset="0"/>
              </a:rPr>
              <a:t>elastic field </a:t>
            </a:r>
            <a:r>
              <a:rPr lang="en-US" sz="1800" dirty="0">
                <a:latin typeface="Times New Roman" panose="02020603050405020304" pitchFamily="18" charset="0"/>
                <a:ea typeface="Times New Roman" panose="02020603050405020304" pitchFamily="18" charset="0"/>
              </a:rPr>
              <a:t>for the test load condition [2]. </a:t>
            </a:r>
          </a:p>
        </p:txBody>
      </p:sp>
      <p:sp>
        <p:nvSpPr>
          <p:cNvPr id="16" name="TextBox 15">
            <a:extLst>
              <a:ext uri="{FF2B5EF4-FFF2-40B4-BE49-F238E27FC236}">
                <a16:creationId xmlns:a16="http://schemas.microsoft.com/office/drawing/2014/main" id="{21FD8861-5A0D-2694-00F1-91536BE3EB1C}"/>
              </a:ext>
            </a:extLst>
          </p:cNvPr>
          <p:cNvSpPr txBox="1"/>
          <p:nvPr/>
        </p:nvSpPr>
        <p:spPr>
          <a:xfrm>
            <a:off x="4283100" y="5165313"/>
            <a:ext cx="3737251" cy="307777"/>
          </a:xfrm>
          <a:prstGeom prst="rect">
            <a:avLst/>
          </a:prstGeom>
          <a:noFill/>
        </p:spPr>
        <p:txBody>
          <a:bodyPr wrap="square">
            <a:spAutoFit/>
          </a:bodyPr>
          <a:lstStyle/>
          <a:p>
            <a:pPr algn="ctr"/>
            <a:r>
              <a:rPr lang="en-US" sz="1400" i="1" dirty="0">
                <a:latin typeface="Times New Roman" panose="02020603050405020304" pitchFamily="18" charset="0"/>
                <a:cs typeface="Times New Roman" panose="02020603050405020304" pitchFamily="18" charset="0"/>
              </a:rPr>
              <a:t>Material property used for Spike-Segment </a:t>
            </a:r>
            <a:r>
              <a:rPr lang="en-US" sz="1400" i="1" noProof="0" dirty="0">
                <a:latin typeface="Times New Roman" panose="02020603050405020304" pitchFamily="18" charset="0"/>
                <a:cs typeface="Times New Roman" panose="02020603050405020304" pitchFamily="18" charset="0"/>
              </a:rPr>
              <a:t>[2]</a:t>
            </a:r>
            <a:endParaRPr lang="en-GB" sz="1400" i="1"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50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1211-C315-9393-EE43-FEC888864AD1}"/>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C8CAD5D7-A02B-1E16-1D59-D9C703EE9EF4}"/>
              </a:ext>
            </a:extLst>
          </p:cNvPr>
          <p:cNvGrpSpPr/>
          <p:nvPr/>
        </p:nvGrpSpPr>
        <p:grpSpPr>
          <a:xfrm>
            <a:off x="203790" y="3251199"/>
            <a:ext cx="5959601" cy="3606801"/>
            <a:chOff x="219073" y="2939405"/>
            <a:chExt cx="5959601" cy="3606801"/>
          </a:xfrm>
        </p:grpSpPr>
        <p:pic>
          <p:nvPicPr>
            <p:cNvPr id="6" name="Picture 5" descr="A yellow and black grid with a red rectangle&#10;&#10;AI-generated content may be incorrect.">
              <a:extLst>
                <a:ext uri="{FF2B5EF4-FFF2-40B4-BE49-F238E27FC236}">
                  <a16:creationId xmlns:a16="http://schemas.microsoft.com/office/drawing/2014/main" id="{C73C05CD-E251-FFC3-42E6-85ED787127DD}"/>
                </a:ext>
              </a:extLst>
            </p:cNvPr>
            <p:cNvPicPr>
              <a:picLocks noChangeAspect="1"/>
            </p:cNvPicPr>
            <p:nvPr/>
          </p:nvPicPr>
          <p:blipFill>
            <a:blip r:embed="rId3"/>
            <a:srcRect l="891" t="8051" b="5065"/>
            <a:stretch>
              <a:fillRect/>
            </a:stretch>
          </p:blipFill>
          <p:spPr>
            <a:xfrm>
              <a:off x="219073" y="2939405"/>
              <a:ext cx="5959601" cy="3018971"/>
            </a:xfrm>
            <a:prstGeom prst="rect">
              <a:avLst/>
            </a:prstGeom>
          </p:spPr>
        </p:pic>
        <p:sp>
          <p:nvSpPr>
            <p:cNvPr id="7" name="TextBox 6">
              <a:extLst>
                <a:ext uri="{FF2B5EF4-FFF2-40B4-BE49-F238E27FC236}">
                  <a16:creationId xmlns:a16="http://schemas.microsoft.com/office/drawing/2014/main" id="{67A24494-8E44-3369-F2DB-29118E1C4D75}"/>
                </a:ext>
              </a:extLst>
            </p:cNvPr>
            <p:cNvSpPr txBox="1"/>
            <p:nvPr/>
          </p:nvSpPr>
          <p:spPr>
            <a:xfrm>
              <a:off x="1493587" y="6207652"/>
              <a:ext cx="3410574" cy="338554"/>
            </a:xfrm>
            <a:prstGeom prst="rect">
              <a:avLst/>
            </a:prstGeom>
            <a:noFill/>
          </p:spPr>
          <p:txBody>
            <a:bodyPr wrap="square">
              <a:spAutoFit/>
            </a:bodyPr>
            <a:lstStyle/>
            <a:p>
              <a:pPr algn="ctr"/>
              <a:r>
                <a:rPr lang="en-GB" sz="1600" i="1" noProof="0" dirty="0">
                  <a:latin typeface="Times New Roman" panose="02020603050405020304" pitchFamily="18" charset="0"/>
                  <a:cs typeface="Times New Roman" panose="02020603050405020304" pitchFamily="18" charset="0"/>
                </a:rPr>
                <a:t> ECRI-51B2 </a:t>
              </a:r>
            </a:p>
          </p:txBody>
        </p:sp>
      </p:grpSp>
      <p:grpSp>
        <p:nvGrpSpPr>
          <p:cNvPr id="16" name="Group 15">
            <a:extLst>
              <a:ext uri="{FF2B5EF4-FFF2-40B4-BE49-F238E27FC236}">
                <a16:creationId xmlns:a16="http://schemas.microsoft.com/office/drawing/2014/main" id="{E2D5FDA4-7D71-B552-8D29-5D26CC3DD54D}"/>
              </a:ext>
            </a:extLst>
          </p:cNvPr>
          <p:cNvGrpSpPr/>
          <p:nvPr/>
        </p:nvGrpSpPr>
        <p:grpSpPr>
          <a:xfrm>
            <a:off x="6515995" y="3251199"/>
            <a:ext cx="5346015" cy="3606801"/>
            <a:chOff x="6766736" y="2969951"/>
            <a:chExt cx="5346015" cy="3606801"/>
          </a:xfrm>
        </p:grpSpPr>
        <p:pic>
          <p:nvPicPr>
            <p:cNvPr id="13" name="Picture 12" descr="A yellow and red rectangles&#10;&#10;AI-generated content may be incorrect.">
              <a:extLst>
                <a:ext uri="{FF2B5EF4-FFF2-40B4-BE49-F238E27FC236}">
                  <a16:creationId xmlns:a16="http://schemas.microsoft.com/office/drawing/2014/main" id="{09CDE5ED-FFFB-B4EB-9F48-7C5BB49F63CF}"/>
                </a:ext>
              </a:extLst>
            </p:cNvPr>
            <p:cNvPicPr>
              <a:picLocks/>
            </p:cNvPicPr>
            <p:nvPr/>
          </p:nvPicPr>
          <p:blipFill>
            <a:blip r:embed="rId4"/>
            <a:srcRect l="11147" t="8051" b="5065"/>
            <a:stretch>
              <a:fillRect/>
            </a:stretch>
          </p:blipFill>
          <p:spPr>
            <a:xfrm>
              <a:off x="6766736" y="2969951"/>
              <a:ext cx="5346015" cy="3018971"/>
            </a:xfrm>
            <a:prstGeom prst="rect">
              <a:avLst/>
            </a:prstGeom>
          </p:spPr>
        </p:pic>
        <p:sp>
          <p:nvSpPr>
            <p:cNvPr id="14" name="TextBox 13">
              <a:extLst>
                <a:ext uri="{FF2B5EF4-FFF2-40B4-BE49-F238E27FC236}">
                  <a16:creationId xmlns:a16="http://schemas.microsoft.com/office/drawing/2014/main" id="{729EF5DA-2EE7-7F3D-1F97-67E431513F78}"/>
                </a:ext>
              </a:extLst>
            </p:cNvPr>
            <p:cNvSpPr txBox="1"/>
            <p:nvPr/>
          </p:nvSpPr>
          <p:spPr>
            <a:xfrm>
              <a:off x="7553865" y="6238198"/>
              <a:ext cx="3410574" cy="338554"/>
            </a:xfrm>
            <a:prstGeom prst="rect">
              <a:avLst/>
            </a:prstGeom>
            <a:noFill/>
          </p:spPr>
          <p:txBody>
            <a:bodyPr wrap="square">
              <a:spAutoFit/>
            </a:bodyPr>
            <a:lstStyle/>
            <a:p>
              <a:pPr algn="ctr"/>
              <a:r>
                <a:rPr lang="en-GB" sz="1600" i="1" noProof="0" dirty="0">
                  <a:latin typeface="Times New Roman" panose="02020603050405020304" pitchFamily="18" charset="0"/>
                  <a:cs typeface="Times New Roman" panose="02020603050405020304" pitchFamily="18" charset="0"/>
                </a:rPr>
                <a:t>ECRI-51B2-M2 [1]</a:t>
              </a:r>
            </a:p>
          </p:txBody>
        </p:sp>
      </p:grpSp>
      <p:sp>
        <p:nvSpPr>
          <p:cNvPr id="2" name="TextBox 14">
            <a:extLst>
              <a:ext uri="{FF2B5EF4-FFF2-40B4-BE49-F238E27FC236}">
                <a16:creationId xmlns:a16="http://schemas.microsoft.com/office/drawing/2014/main" id="{EF3D22DC-38B7-AA3F-9D6A-17F34BB3A4BB}"/>
              </a:ext>
            </a:extLst>
          </p:cNvPr>
          <p:cNvSpPr txBox="1"/>
          <p:nvPr/>
        </p:nvSpPr>
        <p:spPr>
          <a:xfrm>
            <a:off x="2367886" y="171552"/>
            <a:ext cx="756768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NUMERICAL MODELING (4/5)</a:t>
            </a:r>
            <a:r>
              <a:rPr lang="en-GB" sz="2800" b="1" noProof="0" dirty="0">
                <a:latin typeface="Times New Roman" panose="02020603050405020304" pitchFamily="18" charset="0"/>
                <a:cs typeface="Times New Roman" panose="02020603050405020304" pitchFamily="18" charset="0"/>
              </a:rPr>
              <a:t> </a:t>
            </a:r>
          </a:p>
        </p:txBody>
      </p:sp>
      <p:pic>
        <p:nvPicPr>
          <p:cNvPr id="3" name="Picture 12" descr="A blue circle with a face and text&#10;&#10;AI-generated content may be incorrect.">
            <a:extLst>
              <a:ext uri="{FF2B5EF4-FFF2-40B4-BE49-F238E27FC236}">
                <a16:creationId xmlns:a16="http://schemas.microsoft.com/office/drawing/2014/main" id="{D63EA1A2-96B7-2198-2733-47AC61044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4" name="Picture 15" descr="A blue and green logo&#10;&#10;AI-generated content may be incorrect.">
            <a:extLst>
              <a:ext uri="{FF2B5EF4-FFF2-40B4-BE49-F238E27FC236}">
                <a16:creationId xmlns:a16="http://schemas.microsoft.com/office/drawing/2014/main" id="{57B95E3A-F1AD-87B0-B63B-37981244DD71}"/>
              </a:ext>
            </a:extLst>
          </p:cNvPr>
          <p:cNvPicPr>
            <a:picLocks noChangeAspect="1"/>
          </p:cNvPicPr>
          <p:nvPr/>
        </p:nvPicPr>
        <p:blipFill>
          <a:blip r:embed="rId6"/>
          <a:srcRect t="13258" b="15904"/>
          <a:stretch>
            <a:fillRect/>
          </a:stretch>
        </p:blipFill>
        <p:spPr>
          <a:xfrm>
            <a:off x="10392000" y="32747"/>
            <a:ext cx="1800000" cy="662025"/>
          </a:xfrm>
          <a:prstGeom prst="rect">
            <a:avLst/>
          </a:prstGeom>
        </p:spPr>
      </p:pic>
      <p:sp>
        <p:nvSpPr>
          <p:cNvPr id="5" name="CasellaDiTesto 9">
            <a:extLst>
              <a:ext uri="{FF2B5EF4-FFF2-40B4-BE49-F238E27FC236}">
                <a16:creationId xmlns:a16="http://schemas.microsoft.com/office/drawing/2014/main" id="{6403F6B7-5B96-DCCB-34CB-B95F1221340D}"/>
              </a:ext>
            </a:extLst>
          </p:cNvPr>
          <p:cNvSpPr txBox="1"/>
          <p:nvPr/>
        </p:nvSpPr>
        <p:spPr>
          <a:xfrm>
            <a:off x="893928" y="1117285"/>
            <a:ext cx="10085696" cy="707886"/>
          </a:xfrm>
          <a:prstGeom prst="rect">
            <a:avLst/>
          </a:prstGeom>
          <a:noFill/>
        </p:spPr>
        <p:txBody>
          <a:bodyPr wrap="square">
            <a:spAutoFit/>
          </a:bodyPr>
          <a:lstStyle/>
          <a:p>
            <a:pPr algn="just"/>
            <a:r>
              <a:rPr lang="en-US" sz="2000" dirty="0">
                <a:latin typeface="Times New Roman" panose="02020603050405020304" pitchFamily="18" charset="0"/>
                <a:ea typeface="SimSun" panose="02010600030101010101" pitchFamily="2" charset="-122"/>
              </a:rPr>
              <a:t>The segment mesh size was refined to achieve a </a:t>
            </a:r>
            <a:r>
              <a:rPr lang="en-US" sz="2000" dirty="0">
                <a:solidFill>
                  <a:srgbClr val="00B050"/>
                </a:solidFill>
                <a:latin typeface="Times New Roman" panose="02020603050405020304" pitchFamily="18" charset="0"/>
                <a:ea typeface="SimSun" panose="02010600030101010101" pitchFamily="2" charset="-122"/>
              </a:rPr>
              <a:t>1:1</a:t>
            </a:r>
            <a:r>
              <a:rPr lang="en-US" sz="2000" dirty="0">
                <a:latin typeface="Times New Roman" panose="02020603050405020304" pitchFamily="18" charset="0"/>
                <a:ea typeface="SimSun" panose="02010600030101010101" pitchFamily="2" charset="-122"/>
              </a:rPr>
              <a:t> ratio with the </a:t>
            </a:r>
            <a:r>
              <a:rPr lang="en-US" sz="2000" dirty="0">
                <a:solidFill>
                  <a:srgbClr val="00B050"/>
                </a:solidFill>
                <a:latin typeface="Times New Roman" panose="02020603050405020304" pitchFamily="18" charset="0"/>
                <a:ea typeface="SimSun" panose="02010600030101010101" pitchFamily="2" charset="-122"/>
              </a:rPr>
              <a:t>cladding</a:t>
            </a:r>
            <a:r>
              <a:rPr lang="en-US" sz="2000" dirty="0">
                <a:latin typeface="Times New Roman" panose="02020603050405020304" pitchFamily="18" charset="0"/>
                <a:ea typeface="SimSun" panose="02010600030101010101" pitchFamily="2" charset="-122"/>
              </a:rPr>
              <a:t> (one segment element matching one cladding element-</a:t>
            </a:r>
            <a:r>
              <a:rPr lang="en-US" sz="2000" dirty="0">
                <a:solidFill>
                  <a:srgbClr val="00B050"/>
                </a:solidFill>
                <a:effectLst/>
                <a:latin typeface="Times New Roman" panose="02020603050405020304" pitchFamily="18" charset="0"/>
                <a:ea typeface="SimSun" panose="02010600030101010101" pitchFamily="2" charset="-122"/>
              </a:rPr>
              <a:t>ECRI-51B2-M2</a:t>
            </a:r>
            <a:r>
              <a:rPr lang="en-US" sz="2000" dirty="0">
                <a:effectLst/>
                <a:latin typeface="Times New Roman" panose="02020603050405020304" pitchFamily="18" charset="0"/>
                <a:ea typeface="SimSun" panose="02010600030101010101" pitchFamily="2" charset="-122"/>
              </a:rPr>
              <a:t>).</a:t>
            </a:r>
          </a:p>
        </p:txBody>
      </p:sp>
    </p:spTree>
    <p:extLst>
      <p:ext uri="{BB962C8B-B14F-4D97-AF65-F5344CB8AC3E}">
        <p14:creationId xmlns:p14="http://schemas.microsoft.com/office/powerpoint/2010/main" val="165642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1211-C315-9393-EE43-FEC888864AD1}"/>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FED5C7A8-0E35-BBA2-4053-C9B0A2C60C3C}"/>
              </a:ext>
            </a:extLst>
          </p:cNvPr>
          <p:cNvSpPr txBox="1"/>
          <p:nvPr/>
        </p:nvSpPr>
        <p:spPr>
          <a:xfrm>
            <a:off x="496726" y="1553862"/>
            <a:ext cx="5599274" cy="1323439"/>
          </a:xfrm>
          <a:prstGeom prst="rect">
            <a:avLst/>
          </a:prstGeom>
          <a:noFill/>
        </p:spPr>
        <p:txBody>
          <a:bodyPr wrap="square">
            <a:spAutoFit/>
          </a:bodyPr>
          <a:lstStyle/>
          <a:p>
            <a:pPr algn="just"/>
            <a:r>
              <a:rPr lang="en-GB" sz="2000" dirty="0">
                <a:latin typeface="Times New Roman" panose="02020603050405020304" pitchFamily="18" charset="0"/>
                <a:ea typeface="Times New Roman" panose="02020603050405020304" pitchFamily="18" charset="0"/>
              </a:rPr>
              <a:t>The FE model was improved by inputting </a:t>
            </a:r>
            <a:r>
              <a:rPr lang="en-GB" sz="2000" dirty="0">
                <a:solidFill>
                  <a:srgbClr val="00B050"/>
                </a:solidFill>
                <a:latin typeface="Times New Roman" panose="02020603050405020304" pitchFamily="18" charset="0"/>
                <a:ea typeface="Times New Roman" panose="02020603050405020304" pitchFamily="18" charset="0"/>
              </a:rPr>
              <a:t>non-linear elastic </a:t>
            </a:r>
            <a:r>
              <a:rPr lang="en-GB" sz="2000" dirty="0">
                <a:latin typeface="Times New Roman" panose="02020603050405020304" pitchFamily="18" charset="0"/>
                <a:ea typeface="Times New Roman" panose="02020603050405020304" pitchFamily="18" charset="0"/>
              </a:rPr>
              <a:t>behaviour as per UTM components, to ensure that the </a:t>
            </a:r>
            <a:r>
              <a:rPr lang="en-GB" sz="2000" dirty="0">
                <a:solidFill>
                  <a:srgbClr val="00B050"/>
                </a:solidFill>
                <a:latin typeface="Times New Roman" panose="02020603050405020304" pitchFamily="18" charset="0"/>
                <a:ea typeface="Times New Roman" panose="02020603050405020304" pitchFamily="18" charset="0"/>
              </a:rPr>
              <a:t>coating response </a:t>
            </a:r>
            <a:r>
              <a:rPr lang="en-GB" sz="2000" dirty="0">
                <a:latin typeface="Times New Roman" panose="02020603050405020304" pitchFamily="18" charset="0"/>
                <a:ea typeface="Times New Roman" panose="02020603050405020304" pitchFamily="18" charset="0"/>
              </a:rPr>
              <a:t>is </a:t>
            </a:r>
            <a:r>
              <a:rPr lang="en-GB" sz="2000" dirty="0">
                <a:solidFill>
                  <a:srgbClr val="00B050"/>
                </a:solidFill>
                <a:latin typeface="Times New Roman" panose="02020603050405020304" pitchFamily="18" charset="0"/>
                <a:ea typeface="Times New Roman" panose="02020603050405020304" pitchFamily="18" charset="0"/>
              </a:rPr>
              <a:t>independent</a:t>
            </a:r>
            <a:r>
              <a:rPr lang="en-GB" sz="2000" dirty="0">
                <a:latin typeface="Times New Roman" panose="02020603050405020304" pitchFamily="18" charset="0"/>
                <a:ea typeface="Times New Roman" panose="02020603050405020304" pitchFamily="18" charset="0"/>
              </a:rPr>
              <a:t> of this </a:t>
            </a:r>
            <a:r>
              <a:rPr lang="en-GB" sz="2000" dirty="0">
                <a:solidFill>
                  <a:srgbClr val="00B050"/>
                </a:solidFill>
                <a:latin typeface="Times New Roman" panose="02020603050405020304" pitchFamily="18" charset="0"/>
                <a:ea typeface="Times New Roman" panose="02020603050405020304" pitchFamily="18" charset="0"/>
              </a:rPr>
              <a:t>effect</a:t>
            </a:r>
            <a:r>
              <a:rPr lang="en-GB" sz="2000" dirty="0">
                <a:latin typeface="Times New Roman" panose="02020603050405020304" pitchFamily="18" charset="0"/>
                <a:ea typeface="Times New Roman" panose="02020603050405020304" pitchFamily="18" charset="0"/>
              </a:rPr>
              <a:t> (</a:t>
            </a:r>
            <a:r>
              <a:rPr lang="en-GB" sz="2000" dirty="0">
                <a:solidFill>
                  <a:srgbClr val="FF0000"/>
                </a:solidFill>
                <a:latin typeface="Times New Roman" panose="02020603050405020304" pitchFamily="18" charset="0"/>
                <a:ea typeface="Times New Roman" panose="02020603050405020304" pitchFamily="18" charset="0"/>
              </a:rPr>
              <a:t>ECRI-51B6-2</a:t>
            </a:r>
            <a:r>
              <a:rPr lang="en-GB" sz="2000" dirty="0">
                <a:latin typeface="Times New Roman" panose="02020603050405020304" pitchFamily="18" charset="0"/>
                <a:ea typeface="Times New Roman" panose="02020603050405020304" pitchFamily="18" charset="0"/>
              </a:rPr>
              <a:t>).</a:t>
            </a:r>
          </a:p>
        </p:txBody>
      </p:sp>
      <p:sp>
        <p:nvSpPr>
          <p:cNvPr id="3" name="TextBox 14">
            <a:extLst>
              <a:ext uri="{FF2B5EF4-FFF2-40B4-BE49-F238E27FC236}">
                <a16:creationId xmlns:a16="http://schemas.microsoft.com/office/drawing/2014/main" id="{7860D9A0-DA85-059B-A385-ADC6714A19AA}"/>
              </a:ext>
            </a:extLst>
          </p:cNvPr>
          <p:cNvSpPr txBox="1"/>
          <p:nvPr/>
        </p:nvSpPr>
        <p:spPr>
          <a:xfrm>
            <a:off x="2367886" y="171552"/>
            <a:ext cx="7567683" cy="523220"/>
          </a:xfrm>
          <a:prstGeom prst="rect">
            <a:avLst/>
          </a:prstGeom>
          <a:noFill/>
        </p:spPr>
        <p:txBody>
          <a:bodyPr wrap="square" rtlCol="0">
            <a:spAutoFit/>
          </a:bodyPr>
          <a:lstStyle/>
          <a:p>
            <a:pPr algn="ctr"/>
            <a:r>
              <a:rPr lang="en-GB" sz="2800" b="1" dirty="0">
                <a:latin typeface="Times New Roman" panose="02020603050405020304" pitchFamily="18" charset="0"/>
                <a:cs typeface="Times New Roman" panose="02020603050405020304" pitchFamily="18" charset="0"/>
              </a:rPr>
              <a:t>NUMERICAL MODELING (5/5)</a:t>
            </a:r>
            <a:r>
              <a:rPr lang="en-GB" sz="2800" b="1" noProof="0" dirty="0">
                <a:latin typeface="Times New Roman" panose="02020603050405020304" pitchFamily="18" charset="0"/>
                <a:cs typeface="Times New Roman" panose="02020603050405020304" pitchFamily="18" charset="0"/>
              </a:rPr>
              <a:t> </a:t>
            </a:r>
          </a:p>
        </p:txBody>
      </p:sp>
      <p:pic>
        <p:nvPicPr>
          <p:cNvPr id="4" name="Picture 12" descr="A blue circle with a face and text&#10;&#10;AI-generated content may be incorrect.">
            <a:extLst>
              <a:ext uri="{FF2B5EF4-FFF2-40B4-BE49-F238E27FC236}">
                <a16:creationId xmlns:a16="http://schemas.microsoft.com/office/drawing/2014/main" id="{0447F5A4-D603-EF35-1948-9E6E9A64D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06"/>
            <a:ext cx="1080000" cy="1079999"/>
          </a:xfrm>
          <a:prstGeom prst="rect">
            <a:avLst/>
          </a:prstGeom>
        </p:spPr>
      </p:pic>
      <p:pic>
        <p:nvPicPr>
          <p:cNvPr id="5" name="Picture 15" descr="A blue and green logo&#10;&#10;AI-generated content may be incorrect.">
            <a:extLst>
              <a:ext uri="{FF2B5EF4-FFF2-40B4-BE49-F238E27FC236}">
                <a16:creationId xmlns:a16="http://schemas.microsoft.com/office/drawing/2014/main" id="{BAFAE838-7F2F-873A-CE7D-1E0215665E3C}"/>
              </a:ext>
            </a:extLst>
          </p:cNvPr>
          <p:cNvPicPr>
            <a:picLocks noChangeAspect="1"/>
          </p:cNvPicPr>
          <p:nvPr/>
        </p:nvPicPr>
        <p:blipFill>
          <a:blip r:embed="rId4"/>
          <a:srcRect t="13258" b="15904"/>
          <a:stretch>
            <a:fillRect/>
          </a:stretch>
        </p:blipFill>
        <p:spPr>
          <a:xfrm>
            <a:off x="10392000" y="32747"/>
            <a:ext cx="1800000" cy="662025"/>
          </a:xfrm>
          <a:prstGeom prst="rect">
            <a:avLst/>
          </a:prstGeom>
        </p:spPr>
      </p:pic>
      <p:pic>
        <p:nvPicPr>
          <p:cNvPr id="15" name="Picture 14" descr="A diagram of a long tube&#10;&#10;AI-generated content may be incorrect.">
            <a:extLst>
              <a:ext uri="{FF2B5EF4-FFF2-40B4-BE49-F238E27FC236}">
                <a16:creationId xmlns:a16="http://schemas.microsoft.com/office/drawing/2014/main" id="{92EFB6F6-77C3-3BAE-0476-A76392C52670}"/>
              </a:ext>
            </a:extLst>
          </p:cNvPr>
          <p:cNvPicPr>
            <a:picLocks noChangeAspect="1"/>
          </p:cNvPicPr>
          <p:nvPr/>
        </p:nvPicPr>
        <p:blipFill>
          <a:blip r:embed="rId5"/>
          <a:srcRect l="13197" t="6637" r="36811" b="6047"/>
          <a:stretch>
            <a:fillRect/>
          </a:stretch>
        </p:blipFill>
        <p:spPr>
          <a:xfrm>
            <a:off x="6502924" y="1424444"/>
            <a:ext cx="1930120" cy="4659348"/>
          </a:xfrm>
          <a:prstGeom prst="rect">
            <a:avLst/>
          </a:prstGeom>
        </p:spPr>
      </p:pic>
      <p:pic>
        <p:nvPicPr>
          <p:cNvPr id="22" name="Kép 1">
            <a:extLst>
              <a:ext uri="{FF2B5EF4-FFF2-40B4-BE49-F238E27FC236}">
                <a16:creationId xmlns:a16="http://schemas.microsoft.com/office/drawing/2014/main" id="{1CD6FB37-7D08-D224-8F31-98CCD9AACC1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92000" y="1179684"/>
            <a:ext cx="1477868" cy="4855859"/>
          </a:xfrm>
          <a:prstGeom prst="rect">
            <a:avLst/>
          </a:prstGeom>
        </p:spPr>
      </p:pic>
      <p:sp>
        <p:nvSpPr>
          <p:cNvPr id="23" name="TextBox 13">
            <a:extLst>
              <a:ext uri="{FF2B5EF4-FFF2-40B4-BE49-F238E27FC236}">
                <a16:creationId xmlns:a16="http://schemas.microsoft.com/office/drawing/2014/main" id="{7EA58597-4B80-A2F8-F412-1A26B8BA6633}"/>
              </a:ext>
            </a:extLst>
          </p:cNvPr>
          <p:cNvSpPr txBox="1"/>
          <p:nvPr/>
        </p:nvSpPr>
        <p:spPr>
          <a:xfrm>
            <a:off x="10167582" y="6218767"/>
            <a:ext cx="2024418" cy="584775"/>
          </a:xfrm>
          <a:prstGeom prst="rect">
            <a:avLst/>
          </a:prstGeom>
          <a:noFill/>
        </p:spPr>
        <p:txBody>
          <a:bodyPr wrap="square">
            <a:spAutoFit/>
          </a:bodyPr>
          <a:lstStyle/>
          <a:p>
            <a:pPr algn="ctr"/>
            <a:r>
              <a:rPr lang="en-GB" sz="1600" i="1" dirty="0">
                <a:latin typeface="Times New Roman" panose="02020603050405020304" pitchFamily="18" charset="0"/>
                <a:ea typeface="Times New Roman" panose="02020603050405020304" pitchFamily="18" charset="0"/>
              </a:rPr>
              <a:t>P</a:t>
            </a:r>
            <a:r>
              <a:rPr lang="en-GB" sz="1600" i="1" noProof="0" dirty="0">
                <a:latin typeface="Times New Roman" panose="02020603050405020304" pitchFamily="18" charset="0"/>
                <a:ea typeface="Times New Roman" panose="02020603050405020304" pitchFamily="18" charset="0"/>
              </a:rPr>
              <a:t>arts of UTM not modelled</a:t>
            </a:r>
            <a:r>
              <a:rPr lang="en-GB" sz="1600" i="1" dirty="0">
                <a:latin typeface="Times New Roman" panose="02020603050405020304" pitchFamily="18" charset="0"/>
                <a:ea typeface="Times New Roman" panose="02020603050405020304" pitchFamily="18" charset="0"/>
              </a:rPr>
              <a:t> previously</a:t>
            </a:r>
            <a:endParaRPr lang="en-GB" sz="1600" i="1" noProof="0" dirty="0">
              <a:latin typeface="Times New Roman" panose="02020603050405020304" pitchFamily="18" charset="0"/>
              <a:cs typeface="Times New Roman" panose="02020603050405020304" pitchFamily="18" charset="0"/>
            </a:endParaRPr>
          </a:p>
        </p:txBody>
      </p:sp>
      <p:pic>
        <p:nvPicPr>
          <p:cNvPr id="24" name="Picture 5">
            <a:extLst>
              <a:ext uri="{FF2B5EF4-FFF2-40B4-BE49-F238E27FC236}">
                <a16:creationId xmlns:a16="http://schemas.microsoft.com/office/drawing/2014/main" id="{AE875E6D-F273-1CD7-1348-72428C44CB9F}"/>
              </a:ext>
            </a:extLst>
          </p:cNvPr>
          <p:cNvPicPr>
            <a:picLocks noChangeAspect="1"/>
          </p:cNvPicPr>
          <p:nvPr/>
        </p:nvPicPr>
        <p:blipFill>
          <a:blip r:embed="rId7">
            <a:extLst>
              <a:ext uri="{28A0092B-C50C-407E-A947-70E740481C1C}">
                <a14:useLocalDpi xmlns:a14="http://schemas.microsoft.com/office/drawing/2010/main" val="0"/>
              </a:ext>
            </a:extLst>
          </a:blip>
          <a:srcRect l="26382" r="12010"/>
          <a:stretch>
            <a:fillRect/>
          </a:stretch>
        </p:blipFill>
        <p:spPr>
          <a:xfrm>
            <a:off x="8593414" y="1517178"/>
            <a:ext cx="1477846" cy="3823644"/>
          </a:xfrm>
          <a:prstGeom prst="rect">
            <a:avLst/>
          </a:prstGeom>
        </p:spPr>
      </p:pic>
      <p:sp>
        <p:nvSpPr>
          <p:cNvPr id="25" name="Freccia a destra 24">
            <a:extLst>
              <a:ext uri="{FF2B5EF4-FFF2-40B4-BE49-F238E27FC236}">
                <a16:creationId xmlns:a16="http://schemas.microsoft.com/office/drawing/2014/main" id="{7D14A70B-DF2B-BD2B-E11D-208EF67BEC41}"/>
              </a:ext>
            </a:extLst>
          </p:cNvPr>
          <p:cNvSpPr/>
          <p:nvPr/>
        </p:nvSpPr>
        <p:spPr>
          <a:xfrm>
            <a:off x="7089865" y="1976496"/>
            <a:ext cx="369184" cy="32754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30" name="Freccia a destra 29">
            <a:extLst>
              <a:ext uri="{FF2B5EF4-FFF2-40B4-BE49-F238E27FC236}">
                <a16:creationId xmlns:a16="http://schemas.microsoft.com/office/drawing/2014/main" id="{285BEF88-ADDB-6DD8-81BD-3F78C9A9A731}"/>
              </a:ext>
            </a:extLst>
          </p:cNvPr>
          <p:cNvSpPr/>
          <p:nvPr/>
        </p:nvSpPr>
        <p:spPr>
          <a:xfrm>
            <a:off x="8063860" y="3590344"/>
            <a:ext cx="369184" cy="327547"/>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it-IT"/>
          </a:p>
        </p:txBody>
      </p:sp>
      <p:sp>
        <p:nvSpPr>
          <p:cNvPr id="2" name="TextBox 13">
            <a:extLst>
              <a:ext uri="{FF2B5EF4-FFF2-40B4-BE49-F238E27FC236}">
                <a16:creationId xmlns:a16="http://schemas.microsoft.com/office/drawing/2014/main" id="{23D6FABA-0A39-81D0-2E4C-F4B66F255439}"/>
              </a:ext>
            </a:extLst>
          </p:cNvPr>
          <p:cNvSpPr txBox="1"/>
          <p:nvPr/>
        </p:nvSpPr>
        <p:spPr>
          <a:xfrm>
            <a:off x="7051651" y="6218766"/>
            <a:ext cx="2024418" cy="338554"/>
          </a:xfrm>
          <a:prstGeom prst="rect">
            <a:avLst/>
          </a:prstGeom>
          <a:noFill/>
        </p:spPr>
        <p:txBody>
          <a:bodyPr wrap="square">
            <a:spAutoFit/>
          </a:bodyPr>
          <a:lstStyle/>
          <a:p>
            <a:pPr algn="ctr"/>
            <a:r>
              <a:rPr lang="en-GB" sz="1600" i="1" dirty="0">
                <a:latin typeface="Times New Roman" panose="02020603050405020304" pitchFamily="18" charset="0"/>
                <a:ea typeface="Times New Roman" panose="02020603050405020304" pitchFamily="18" charset="0"/>
              </a:rPr>
              <a:t>ECRI-51B6-2[1]</a:t>
            </a:r>
            <a:endParaRPr lang="en-GB" sz="1600" i="1"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206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8801</TotalTime>
  <Words>2288</Words>
  <Application>Microsoft Office PowerPoint</Application>
  <PresentationFormat>Widescreen</PresentationFormat>
  <Paragraphs>263</Paragraphs>
  <Slides>26</Slides>
  <Notes>23</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Aptos Display</vt:lpstr>
      <vt:lpstr>Arial</vt:lpstr>
      <vt:lpstr>Cambria Math</vt:lpstr>
      <vt:lpstr>Google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Hamidreza Yousefi</dc:creator>
  <cp:lastModifiedBy>IAEA-CONFFOUR</cp:lastModifiedBy>
  <cp:revision>965</cp:revision>
  <dcterms:created xsi:type="dcterms:W3CDTF">2025-03-06T09:27:19Z</dcterms:created>
  <dcterms:modified xsi:type="dcterms:W3CDTF">2025-10-30T07:38:27Z</dcterms:modified>
</cp:coreProperties>
</file>