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4" r:id="rId2"/>
  </p:sldMasterIdLst>
  <p:notesMasterIdLst>
    <p:notesMasterId r:id="rId29"/>
  </p:notesMasterIdLst>
  <p:sldIdLst>
    <p:sldId id="384" r:id="rId3"/>
    <p:sldId id="385" r:id="rId4"/>
    <p:sldId id="386" r:id="rId5"/>
    <p:sldId id="383" r:id="rId6"/>
    <p:sldId id="367" r:id="rId7"/>
    <p:sldId id="368" r:id="rId8"/>
    <p:sldId id="369" r:id="rId9"/>
    <p:sldId id="370" r:id="rId10"/>
    <p:sldId id="389" r:id="rId11"/>
    <p:sldId id="371" r:id="rId12"/>
    <p:sldId id="372" r:id="rId13"/>
    <p:sldId id="373" r:id="rId14"/>
    <p:sldId id="374" r:id="rId15"/>
    <p:sldId id="401" r:id="rId16"/>
    <p:sldId id="402" r:id="rId17"/>
    <p:sldId id="403" r:id="rId18"/>
    <p:sldId id="375" r:id="rId19"/>
    <p:sldId id="377" r:id="rId20"/>
    <p:sldId id="405" r:id="rId21"/>
    <p:sldId id="406" r:id="rId22"/>
    <p:sldId id="407" r:id="rId23"/>
    <p:sldId id="379" r:id="rId24"/>
    <p:sldId id="404" r:id="rId25"/>
    <p:sldId id="381" r:id="rId26"/>
    <p:sldId id="400" r:id="rId27"/>
    <p:sldId id="39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404040"/>
    <a:srgbClr val="A7A7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59" autoAdjust="0"/>
    <p:restoredTop sz="94061" autoAdjust="0"/>
  </p:normalViewPr>
  <p:slideViewPr>
    <p:cSldViewPr snapToGrid="0">
      <p:cViewPr varScale="1">
        <p:scale>
          <a:sx n="124" d="100"/>
          <a:sy n="124" d="100"/>
        </p:scale>
        <p:origin x="96" y="462"/>
      </p:cViewPr>
      <p:guideLst/>
    </p:cSldViewPr>
  </p:slideViewPr>
  <p:notesTextViewPr>
    <p:cViewPr>
      <p:scale>
        <a:sx n="1" d="1"/>
        <a:sy n="1" d="1"/>
      </p:scale>
      <p:origin x="0" y="0"/>
    </p:cViewPr>
  </p:notesTextViewPr>
  <p:sorterViewPr>
    <p:cViewPr>
      <p:scale>
        <a:sx n="150" d="100"/>
        <a:sy n="150" d="100"/>
      </p:scale>
      <p:origin x="0" y="-2304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4E5B8D-0E2E-4F5D-8E55-F3D125559E69}" type="datetimeFigureOut">
              <a:rPr lang="en-US" smtClean="0"/>
              <a:t>10/24/2025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D6E89E-4810-4A81-922A-B94F170CCE61}" type="slidenum">
              <a:rPr lang="en-US" smtClean="0"/>
              <a:t>‹#›</a:t>
            </a:fld>
            <a:endParaRPr lang="en-US"/>
          </a:p>
        </p:txBody>
      </p:sp>
    </p:spTree>
    <p:extLst>
      <p:ext uri="{BB962C8B-B14F-4D97-AF65-F5344CB8AC3E}">
        <p14:creationId xmlns:p14="http://schemas.microsoft.com/office/powerpoint/2010/main" val="3164111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zövegdoboz 2">
            <a:extLst>
              <a:ext uri="{FF2B5EF4-FFF2-40B4-BE49-F238E27FC236}">
                <a16:creationId xmlns:a16="http://schemas.microsoft.com/office/drawing/2014/main" id="{7B382DEC-27E9-43D3-8F15-3FC016DB72A6}"/>
              </a:ext>
            </a:extLst>
          </p:cNvPr>
          <p:cNvSpPr txBox="1"/>
          <p:nvPr userDrawn="1"/>
        </p:nvSpPr>
        <p:spPr>
          <a:xfrm>
            <a:off x="3666882" y="1083541"/>
            <a:ext cx="783970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4400" b="0" i="0" u="none" strike="noStrike" kern="1200" cap="none" spc="0" normalizeH="0" baseline="0" noProof="0" dirty="0">
                <a:ln>
                  <a:noFill/>
                </a:ln>
                <a:solidFill>
                  <a:prstClr val="white"/>
                </a:solidFill>
                <a:effectLst/>
                <a:uLnTx/>
                <a:uFillTx/>
                <a:latin typeface="Calibri" panose="020F0502020204030204"/>
                <a:ea typeface="+mn-ea"/>
                <a:cs typeface="+mn-cs"/>
              </a:rPr>
              <a:t>Energiatudományi Kutatóközpont</a:t>
            </a:r>
          </a:p>
        </p:txBody>
      </p:sp>
      <p:sp>
        <p:nvSpPr>
          <p:cNvPr id="7" name="Szövegdoboz 6">
            <a:extLst>
              <a:ext uri="{FF2B5EF4-FFF2-40B4-BE49-F238E27FC236}">
                <a16:creationId xmlns:a16="http://schemas.microsoft.com/office/drawing/2014/main" id="{C2F3BD6E-1BFD-48EB-8B95-083D02A67D4F}"/>
              </a:ext>
            </a:extLst>
          </p:cNvPr>
          <p:cNvSpPr txBox="1"/>
          <p:nvPr userDrawn="1"/>
        </p:nvSpPr>
        <p:spPr>
          <a:xfrm>
            <a:off x="948513" y="1458817"/>
            <a:ext cx="1040528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HUN-REN Centre </a:t>
            </a:r>
            <a:r>
              <a:rPr kumimoji="0" lang="hu-HU" sz="4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for</a:t>
            </a:r>
            <a:r>
              <a:rPr kumimoji="0" lang="hu-HU"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hu-HU" sz="4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Energy</a:t>
            </a:r>
            <a:r>
              <a:rPr kumimoji="0" lang="hu-HU"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Research</a:t>
            </a:r>
          </a:p>
        </p:txBody>
      </p:sp>
      <p:sp>
        <p:nvSpPr>
          <p:cNvPr id="11" name="Date Placeholder 3">
            <a:extLst>
              <a:ext uri="{FF2B5EF4-FFF2-40B4-BE49-F238E27FC236}">
                <a16:creationId xmlns:a16="http://schemas.microsoft.com/office/drawing/2014/main" id="{6BD81521-EE71-42D3-A10C-557F1EAD86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7ABE4D1-2DB0-4068-B79E-DA40C03A3EEB}" type="datetime1">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2025. 10. 24.</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2" name="Footer Placeholder 4">
            <a:extLst>
              <a:ext uri="{FF2B5EF4-FFF2-40B4-BE49-F238E27FC236}">
                <a16:creationId xmlns:a16="http://schemas.microsoft.com/office/drawing/2014/main" id="{6B38941F-F8A0-4636-AD7D-A4B4A9C727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3" name="Slide Number Placeholder 5">
            <a:extLst>
              <a:ext uri="{FF2B5EF4-FFF2-40B4-BE49-F238E27FC236}">
                <a16:creationId xmlns:a16="http://schemas.microsoft.com/office/drawing/2014/main" id="{B67F9394-8D74-4B03-9D91-DB16ACAD9A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F3F1F73-F485-4D4B-BE83-4A5422F4D902}" type="slidenum">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 name="Picture 9" descr="A blue and black logo&#10;&#10;Description automatically generated">
            <a:extLst>
              <a:ext uri="{FF2B5EF4-FFF2-40B4-BE49-F238E27FC236}">
                <a16:creationId xmlns:a16="http://schemas.microsoft.com/office/drawing/2014/main" id="{6D25BF66-4322-CD3C-7359-9922838F77F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61444" y="284099"/>
            <a:ext cx="3368749" cy="1306278"/>
          </a:xfrm>
          <a:prstGeom prst="rect">
            <a:avLst/>
          </a:prstGeom>
        </p:spPr>
      </p:pic>
      <p:sp>
        <p:nvSpPr>
          <p:cNvPr id="2" name="Rectangle 1">
            <a:extLst>
              <a:ext uri="{FF2B5EF4-FFF2-40B4-BE49-F238E27FC236}">
                <a16:creationId xmlns:a16="http://schemas.microsoft.com/office/drawing/2014/main" id="{F51AAA4C-C811-4A38-521D-EBBD8D096E7C}"/>
              </a:ext>
            </a:extLst>
          </p:cNvPr>
          <p:cNvSpPr/>
          <p:nvPr userDrawn="1"/>
        </p:nvSpPr>
        <p:spPr>
          <a:xfrm rot="5400000">
            <a:off x="7266829" y="1932667"/>
            <a:ext cx="640080" cy="9230140"/>
          </a:xfrm>
          <a:prstGeom prst="rect">
            <a:avLst/>
          </a:prstGeom>
          <a:solidFill>
            <a:srgbClr val="45AC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A0000392-A7DE-6012-1250-E0D17D344F14}"/>
              </a:ext>
            </a:extLst>
          </p:cNvPr>
          <p:cNvSpPr/>
          <p:nvPr userDrawn="1"/>
        </p:nvSpPr>
        <p:spPr>
          <a:xfrm>
            <a:off x="-19879" y="5909647"/>
            <a:ext cx="2904192" cy="960019"/>
          </a:xfrm>
          <a:prstGeom prst="rect">
            <a:avLst/>
          </a:prstGeom>
          <a:solidFill>
            <a:srgbClr val="114C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ight Triangle 8">
            <a:extLst>
              <a:ext uri="{FF2B5EF4-FFF2-40B4-BE49-F238E27FC236}">
                <a16:creationId xmlns:a16="http://schemas.microsoft.com/office/drawing/2014/main" id="{26E79D89-BB8E-6790-0680-8A7D6772B631}"/>
              </a:ext>
            </a:extLst>
          </p:cNvPr>
          <p:cNvSpPr/>
          <p:nvPr userDrawn="1"/>
        </p:nvSpPr>
        <p:spPr>
          <a:xfrm>
            <a:off x="2863637" y="5902614"/>
            <a:ext cx="965833" cy="965164"/>
          </a:xfrm>
          <a:prstGeom prst="rtTriangle">
            <a:avLst/>
          </a:prstGeom>
          <a:solidFill>
            <a:srgbClr val="114C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Szövegdoboz 2">
            <a:extLst>
              <a:ext uri="{FF2B5EF4-FFF2-40B4-BE49-F238E27FC236}">
                <a16:creationId xmlns:a16="http://schemas.microsoft.com/office/drawing/2014/main" id="{05747B49-686B-AC99-17B2-B30457B9D296}"/>
              </a:ext>
            </a:extLst>
          </p:cNvPr>
          <p:cNvSpPr txBox="1"/>
          <p:nvPr userDrawn="1"/>
        </p:nvSpPr>
        <p:spPr>
          <a:xfrm>
            <a:off x="8902148" y="5824817"/>
            <a:ext cx="32004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Research. </a:t>
            </a:r>
            <a:r>
              <a:rPr kumimoji="0" lang="hu-HU"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Innovation</a:t>
            </a:r>
            <a:r>
              <a:rPr kumimoji="0" lang="hu-H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hu-HU"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Impact</a:t>
            </a:r>
            <a:r>
              <a:rPr kumimoji="0" lang="hu-H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15" name="Picture 14" descr="A blue green and black hexagon logo&#10;&#10;Description automatically generated">
            <a:extLst>
              <a:ext uri="{FF2B5EF4-FFF2-40B4-BE49-F238E27FC236}">
                <a16:creationId xmlns:a16="http://schemas.microsoft.com/office/drawing/2014/main" id="{2E746F46-F074-5BF6-D13A-A1DF33CDEA1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9164" y="535387"/>
            <a:ext cx="2877029" cy="660570"/>
          </a:xfrm>
          <a:prstGeom prst="rect">
            <a:avLst/>
          </a:prstGeom>
        </p:spPr>
      </p:pic>
      <p:pic>
        <p:nvPicPr>
          <p:cNvPr id="4" name="Picture 3" descr="Shape">
            <a:extLst>
              <a:ext uri="{FF2B5EF4-FFF2-40B4-BE49-F238E27FC236}">
                <a16:creationId xmlns:a16="http://schemas.microsoft.com/office/drawing/2014/main" id="{677C41D4-8F3E-659C-158A-030D12713B0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766161" y="363172"/>
            <a:ext cx="2877030" cy="980606"/>
          </a:xfrm>
          <a:prstGeom prst="rect">
            <a:avLst/>
          </a:prstGeom>
        </p:spPr>
      </p:pic>
    </p:spTree>
    <p:extLst>
      <p:ext uri="{BB962C8B-B14F-4D97-AF65-F5344CB8AC3E}">
        <p14:creationId xmlns:p14="http://schemas.microsoft.com/office/powerpoint/2010/main" val="989651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D8327684-76F2-4C13-B677-AE3CD540A2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D332E6A-473C-4B26-95A8-777A7C96CA99}" type="datetime1">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2025. 10. 24.</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4">
            <a:extLst>
              <a:ext uri="{FF2B5EF4-FFF2-40B4-BE49-F238E27FC236}">
                <a16:creationId xmlns:a16="http://schemas.microsoft.com/office/drawing/2014/main" id="{FE66AD04-395A-4A8D-A588-9A580A90E1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5">
            <a:extLst>
              <a:ext uri="{FF2B5EF4-FFF2-40B4-BE49-F238E27FC236}">
                <a16:creationId xmlns:a16="http://schemas.microsoft.com/office/drawing/2014/main" id="{8FBACF0A-5F9B-42F1-B0F5-F57343EB03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F3F1F73-F485-4D4B-BE83-4A5422F4D902}" type="slidenum">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81FB3B27-4F2C-6719-73EF-75BA47ADEA16}"/>
              </a:ext>
            </a:extLst>
          </p:cNvPr>
          <p:cNvSpPr/>
          <p:nvPr userDrawn="1"/>
        </p:nvSpPr>
        <p:spPr>
          <a:xfrm rot="5400000">
            <a:off x="6778904" y="-4926956"/>
            <a:ext cx="509289" cy="10340051"/>
          </a:xfrm>
          <a:prstGeom prst="rect">
            <a:avLst/>
          </a:prstGeom>
          <a:solidFill>
            <a:srgbClr val="45AC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82D370E-D970-94B2-976F-749849D6417B}"/>
              </a:ext>
            </a:extLst>
          </p:cNvPr>
          <p:cNvSpPr/>
          <p:nvPr userDrawn="1"/>
        </p:nvSpPr>
        <p:spPr>
          <a:xfrm>
            <a:off x="-10899" y="-11574"/>
            <a:ext cx="1689225" cy="810228"/>
          </a:xfrm>
          <a:prstGeom prst="rect">
            <a:avLst/>
          </a:prstGeom>
          <a:solidFill>
            <a:srgbClr val="114C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ight Triangle 10">
            <a:extLst>
              <a:ext uri="{FF2B5EF4-FFF2-40B4-BE49-F238E27FC236}">
                <a16:creationId xmlns:a16="http://schemas.microsoft.com/office/drawing/2014/main" id="{D11ADD7B-D68A-A10E-AD27-CAECBC41A684}"/>
              </a:ext>
            </a:extLst>
          </p:cNvPr>
          <p:cNvSpPr/>
          <p:nvPr userDrawn="1"/>
        </p:nvSpPr>
        <p:spPr>
          <a:xfrm rot="5400000">
            <a:off x="1753222" y="-86471"/>
            <a:ext cx="810228" cy="960020"/>
          </a:xfrm>
          <a:prstGeom prst="rtTriangle">
            <a:avLst/>
          </a:prstGeom>
          <a:solidFill>
            <a:srgbClr val="114C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A black and white logo&#10;&#10;Description automatically generated">
            <a:extLst>
              <a:ext uri="{FF2B5EF4-FFF2-40B4-BE49-F238E27FC236}">
                <a16:creationId xmlns:a16="http://schemas.microsoft.com/office/drawing/2014/main" id="{4805DEFF-DA10-6B9B-596F-35AF1960F38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0079" y="138893"/>
            <a:ext cx="1165653" cy="442900"/>
          </a:xfrm>
          <a:prstGeom prst="rect">
            <a:avLst/>
          </a:prstGeom>
        </p:spPr>
      </p:pic>
      <p:pic>
        <p:nvPicPr>
          <p:cNvPr id="3" name="Picture 2" descr="Text">
            <a:extLst>
              <a:ext uri="{FF2B5EF4-FFF2-40B4-BE49-F238E27FC236}">
                <a16:creationId xmlns:a16="http://schemas.microsoft.com/office/drawing/2014/main" id="{33154768-6A88-8680-8E2E-CF92B498458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45253" y="95805"/>
            <a:ext cx="1284677" cy="318439"/>
          </a:xfrm>
          <a:prstGeom prst="rect">
            <a:avLst/>
          </a:prstGeom>
        </p:spPr>
      </p:pic>
    </p:spTree>
    <p:extLst>
      <p:ext uri="{BB962C8B-B14F-4D97-AF65-F5344CB8AC3E}">
        <p14:creationId xmlns:p14="http://schemas.microsoft.com/office/powerpoint/2010/main" val="4229903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8D82CFFB-F19F-4966-BE5C-C6E4FCBD1F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0DCBAF0-44DD-4D7F-97C8-5CD6863DF389}" type="datetime1">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2025. 10. 24.</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Footer Placeholder 4">
            <a:extLst>
              <a:ext uri="{FF2B5EF4-FFF2-40B4-BE49-F238E27FC236}">
                <a16:creationId xmlns:a16="http://schemas.microsoft.com/office/drawing/2014/main" id="{8B656DB6-A53C-4CBA-9794-8432A178C4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Slide Number Placeholder 5">
            <a:extLst>
              <a:ext uri="{FF2B5EF4-FFF2-40B4-BE49-F238E27FC236}">
                <a16:creationId xmlns:a16="http://schemas.microsoft.com/office/drawing/2014/main" id="{0BB2FA2D-4590-4BAC-901B-71975D4BE4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F3F1F73-F485-4D4B-BE83-4A5422F4D902}" type="slidenum">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Date Placeholder 3">
            <a:extLst>
              <a:ext uri="{FF2B5EF4-FFF2-40B4-BE49-F238E27FC236}">
                <a16:creationId xmlns:a16="http://schemas.microsoft.com/office/drawing/2014/main" id="{28A6F38F-4A1D-040D-42C4-E3ACD343B8A4}"/>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hu-H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A1A2F34-5412-4F40-A4DB-B7B98A06672C}" type="datetimeFigureOut">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2025. 10. 24.</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2" name="Slide Number Placeholder 5">
            <a:extLst>
              <a:ext uri="{FF2B5EF4-FFF2-40B4-BE49-F238E27FC236}">
                <a16:creationId xmlns:a16="http://schemas.microsoft.com/office/drawing/2014/main" id="{5ADA406E-AA8D-CE70-D827-43CF1B9E3DFE}"/>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hu-H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F3F1F73-F485-4D4B-BE83-4A5422F4D902}" type="slidenum">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5CDD9F45-D03A-23DF-2940-D2F2662D2FB5}"/>
              </a:ext>
            </a:extLst>
          </p:cNvPr>
          <p:cNvSpPr/>
          <p:nvPr userDrawn="1"/>
        </p:nvSpPr>
        <p:spPr>
          <a:xfrm rot="5400000">
            <a:off x="7266829" y="1932667"/>
            <a:ext cx="640080" cy="9230140"/>
          </a:xfrm>
          <a:prstGeom prst="rect">
            <a:avLst/>
          </a:prstGeom>
          <a:solidFill>
            <a:srgbClr val="45AC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99722FF1-E2D9-388B-D332-646FBB91A69B}"/>
              </a:ext>
            </a:extLst>
          </p:cNvPr>
          <p:cNvSpPr/>
          <p:nvPr userDrawn="1"/>
        </p:nvSpPr>
        <p:spPr>
          <a:xfrm>
            <a:off x="-19879" y="5909647"/>
            <a:ext cx="2904192" cy="960019"/>
          </a:xfrm>
          <a:prstGeom prst="rect">
            <a:avLst/>
          </a:prstGeom>
          <a:solidFill>
            <a:srgbClr val="114C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ight Triangle 15">
            <a:extLst>
              <a:ext uri="{FF2B5EF4-FFF2-40B4-BE49-F238E27FC236}">
                <a16:creationId xmlns:a16="http://schemas.microsoft.com/office/drawing/2014/main" id="{2D98586D-824D-7DE1-B0F5-39DD853EAC45}"/>
              </a:ext>
            </a:extLst>
          </p:cNvPr>
          <p:cNvSpPr/>
          <p:nvPr userDrawn="1"/>
        </p:nvSpPr>
        <p:spPr>
          <a:xfrm>
            <a:off x="2863637" y="5902614"/>
            <a:ext cx="965833" cy="965164"/>
          </a:xfrm>
          <a:prstGeom prst="rtTriangle">
            <a:avLst/>
          </a:prstGeom>
          <a:solidFill>
            <a:srgbClr val="114C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zövegdoboz 2">
            <a:extLst>
              <a:ext uri="{FF2B5EF4-FFF2-40B4-BE49-F238E27FC236}">
                <a16:creationId xmlns:a16="http://schemas.microsoft.com/office/drawing/2014/main" id="{7EAE434B-0EAC-8B18-0D0C-69DA98343DDE}"/>
              </a:ext>
            </a:extLst>
          </p:cNvPr>
          <p:cNvSpPr txBox="1"/>
          <p:nvPr userDrawn="1"/>
        </p:nvSpPr>
        <p:spPr>
          <a:xfrm>
            <a:off x="2971799" y="457113"/>
            <a:ext cx="646311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HUN-REN Centre </a:t>
            </a:r>
            <a:r>
              <a:rPr kumimoji="0" lang="hu-HU" sz="2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for</a:t>
            </a:r>
            <a:r>
              <a:rPr kumimoji="0" lang="hu-HU"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hu-HU" sz="2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Energy</a:t>
            </a:r>
            <a:r>
              <a:rPr kumimoji="0" lang="hu-HU"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Research</a:t>
            </a:r>
          </a:p>
        </p:txBody>
      </p:sp>
      <p:pic>
        <p:nvPicPr>
          <p:cNvPr id="3" name="Picture 2" descr="A black background with a black square&#10;&#10;Description automatically generated with medium confidence">
            <a:extLst>
              <a:ext uri="{FF2B5EF4-FFF2-40B4-BE49-F238E27FC236}">
                <a16:creationId xmlns:a16="http://schemas.microsoft.com/office/drawing/2014/main" id="{C13DE22C-09BE-54A9-0A1A-DF5EEFF00E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3987" y="457113"/>
            <a:ext cx="1846886" cy="425216"/>
          </a:xfrm>
          <a:prstGeom prst="rect">
            <a:avLst/>
          </a:prstGeom>
        </p:spPr>
      </p:pic>
      <p:pic>
        <p:nvPicPr>
          <p:cNvPr id="4" name="Picture 3" descr="Shape">
            <a:extLst>
              <a:ext uri="{FF2B5EF4-FFF2-40B4-BE49-F238E27FC236}">
                <a16:creationId xmlns:a16="http://schemas.microsoft.com/office/drawing/2014/main" id="{3773D344-FC07-C02D-77E9-40BDC103286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19284" y="273051"/>
            <a:ext cx="2148644" cy="732343"/>
          </a:xfrm>
          <a:prstGeom prst="rect">
            <a:avLst/>
          </a:prstGeom>
        </p:spPr>
      </p:pic>
    </p:spTree>
    <p:extLst>
      <p:ext uri="{BB962C8B-B14F-4D97-AF65-F5344CB8AC3E}">
        <p14:creationId xmlns:p14="http://schemas.microsoft.com/office/powerpoint/2010/main" val="4174713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zövegdoboz 2">
            <a:extLst>
              <a:ext uri="{FF2B5EF4-FFF2-40B4-BE49-F238E27FC236}">
                <a16:creationId xmlns:a16="http://schemas.microsoft.com/office/drawing/2014/main" id="{7B382DEC-27E9-43D3-8F15-3FC016DB72A6}"/>
              </a:ext>
            </a:extLst>
          </p:cNvPr>
          <p:cNvSpPr txBox="1"/>
          <p:nvPr userDrawn="1"/>
        </p:nvSpPr>
        <p:spPr>
          <a:xfrm>
            <a:off x="3666882" y="1083541"/>
            <a:ext cx="783970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4400" b="0" i="0" u="none" strike="noStrike" kern="1200" cap="none" spc="0" normalizeH="0" baseline="0" noProof="0" dirty="0">
                <a:ln>
                  <a:noFill/>
                </a:ln>
                <a:solidFill>
                  <a:prstClr val="white"/>
                </a:solidFill>
                <a:effectLst/>
                <a:uLnTx/>
                <a:uFillTx/>
                <a:latin typeface="Calibri" panose="020F0502020204030204"/>
                <a:ea typeface="+mn-ea"/>
                <a:cs typeface="+mn-cs"/>
              </a:rPr>
              <a:t>Energiatudományi Kutatóközpont</a:t>
            </a:r>
          </a:p>
        </p:txBody>
      </p:sp>
      <p:sp>
        <p:nvSpPr>
          <p:cNvPr id="7" name="Szövegdoboz 6">
            <a:extLst>
              <a:ext uri="{FF2B5EF4-FFF2-40B4-BE49-F238E27FC236}">
                <a16:creationId xmlns:a16="http://schemas.microsoft.com/office/drawing/2014/main" id="{C2F3BD6E-1BFD-48EB-8B95-083D02A67D4F}"/>
              </a:ext>
            </a:extLst>
          </p:cNvPr>
          <p:cNvSpPr txBox="1"/>
          <p:nvPr userDrawn="1"/>
        </p:nvSpPr>
        <p:spPr>
          <a:xfrm>
            <a:off x="948513" y="1458817"/>
            <a:ext cx="1040528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HUN-REN Centre </a:t>
            </a:r>
            <a:r>
              <a:rPr kumimoji="0" lang="hu-HU" sz="4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for</a:t>
            </a:r>
            <a:r>
              <a:rPr kumimoji="0" lang="hu-HU"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hu-HU" sz="4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Energy</a:t>
            </a:r>
            <a:r>
              <a:rPr kumimoji="0" lang="hu-HU"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Research</a:t>
            </a:r>
          </a:p>
        </p:txBody>
      </p:sp>
      <p:sp>
        <p:nvSpPr>
          <p:cNvPr id="11" name="Date Placeholder 3">
            <a:extLst>
              <a:ext uri="{FF2B5EF4-FFF2-40B4-BE49-F238E27FC236}">
                <a16:creationId xmlns:a16="http://schemas.microsoft.com/office/drawing/2014/main" id="{6BD81521-EE71-42D3-A10C-557F1EAD86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7ABE4D1-2DB0-4068-B79E-DA40C03A3EEB}" type="datetime1">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2025. 10. 24.</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2" name="Footer Placeholder 4">
            <a:extLst>
              <a:ext uri="{FF2B5EF4-FFF2-40B4-BE49-F238E27FC236}">
                <a16:creationId xmlns:a16="http://schemas.microsoft.com/office/drawing/2014/main" id="{6B38941F-F8A0-4636-AD7D-A4B4A9C727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3" name="Slide Number Placeholder 5">
            <a:extLst>
              <a:ext uri="{FF2B5EF4-FFF2-40B4-BE49-F238E27FC236}">
                <a16:creationId xmlns:a16="http://schemas.microsoft.com/office/drawing/2014/main" id="{B67F9394-8D74-4B03-9D91-DB16ACAD9A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F3F1F73-F485-4D4B-BE83-4A5422F4D902}" type="slidenum">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 name="Picture 9" descr="A blue and black logo&#10;&#10;Description automatically generated">
            <a:extLst>
              <a:ext uri="{FF2B5EF4-FFF2-40B4-BE49-F238E27FC236}">
                <a16:creationId xmlns:a16="http://schemas.microsoft.com/office/drawing/2014/main" id="{6D25BF66-4322-CD3C-7359-9922838F77F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61444" y="284099"/>
            <a:ext cx="3368749" cy="1306278"/>
          </a:xfrm>
          <a:prstGeom prst="rect">
            <a:avLst/>
          </a:prstGeom>
        </p:spPr>
      </p:pic>
      <p:sp>
        <p:nvSpPr>
          <p:cNvPr id="2" name="Rectangle 1">
            <a:extLst>
              <a:ext uri="{FF2B5EF4-FFF2-40B4-BE49-F238E27FC236}">
                <a16:creationId xmlns:a16="http://schemas.microsoft.com/office/drawing/2014/main" id="{F51AAA4C-C811-4A38-521D-EBBD8D096E7C}"/>
              </a:ext>
            </a:extLst>
          </p:cNvPr>
          <p:cNvSpPr/>
          <p:nvPr userDrawn="1"/>
        </p:nvSpPr>
        <p:spPr>
          <a:xfrm rot="5400000">
            <a:off x="7266829" y="1932667"/>
            <a:ext cx="640080" cy="9230140"/>
          </a:xfrm>
          <a:prstGeom prst="rect">
            <a:avLst/>
          </a:prstGeom>
          <a:solidFill>
            <a:srgbClr val="45AC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A0000392-A7DE-6012-1250-E0D17D344F14}"/>
              </a:ext>
            </a:extLst>
          </p:cNvPr>
          <p:cNvSpPr/>
          <p:nvPr userDrawn="1"/>
        </p:nvSpPr>
        <p:spPr>
          <a:xfrm>
            <a:off x="-19879" y="5909647"/>
            <a:ext cx="2904192" cy="960019"/>
          </a:xfrm>
          <a:prstGeom prst="rect">
            <a:avLst/>
          </a:prstGeom>
          <a:solidFill>
            <a:srgbClr val="114C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ight Triangle 8">
            <a:extLst>
              <a:ext uri="{FF2B5EF4-FFF2-40B4-BE49-F238E27FC236}">
                <a16:creationId xmlns:a16="http://schemas.microsoft.com/office/drawing/2014/main" id="{26E79D89-BB8E-6790-0680-8A7D6772B631}"/>
              </a:ext>
            </a:extLst>
          </p:cNvPr>
          <p:cNvSpPr/>
          <p:nvPr userDrawn="1"/>
        </p:nvSpPr>
        <p:spPr>
          <a:xfrm>
            <a:off x="2863637" y="5902614"/>
            <a:ext cx="965833" cy="965164"/>
          </a:xfrm>
          <a:prstGeom prst="rtTriangle">
            <a:avLst/>
          </a:prstGeom>
          <a:solidFill>
            <a:srgbClr val="114C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Szövegdoboz 2">
            <a:extLst>
              <a:ext uri="{FF2B5EF4-FFF2-40B4-BE49-F238E27FC236}">
                <a16:creationId xmlns:a16="http://schemas.microsoft.com/office/drawing/2014/main" id="{05747B49-686B-AC99-17B2-B30457B9D296}"/>
              </a:ext>
            </a:extLst>
          </p:cNvPr>
          <p:cNvSpPr txBox="1"/>
          <p:nvPr userDrawn="1"/>
        </p:nvSpPr>
        <p:spPr>
          <a:xfrm>
            <a:off x="8902148" y="5824817"/>
            <a:ext cx="32004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Research. </a:t>
            </a:r>
            <a:r>
              <a:rPr kumimoji="0" lang="hu-HU"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Innovation</a:t>
            </a:r>
            <a:r>
              <a:rPr kumimoji="0" lang="hu-H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hu-HU"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Impact</a:t>
            </a:r>
            <a:r>
              <a:rPr kumimoji="0" lang="hu-H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15" name="Picture 14" descr="A blue green and black hexagon logo&#10;&#10;Description automatically generated">
            <a:extLst>
              <a:ext uri="{FF2B5EF4-FFF2-40B4-BE49-F238E27FC236}">
                <a16:creationId xmlns:a16="http://schemas.microsoft.com/office/drawing/2014/main" id="{2E746F46-F074-5BF6-D13A-A1DF33CDEA1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9164" y="535387"/>
            <a:ext cx="2877029" cy="660570"/>
          </a:xfrm>
          <a:prstGeom prst="rect">
            <a:avLst/>
          </a:prstGeom>
        </p:spPr>
      </p:pic>
      <p:pic>
        <p:nvPicPr>
          <p:cNvPr id="4" name="Picture 3" descr="Shape">
            <a:extLst>
              <a:ext uri="{FF2B5EF4-FFF2-40B4-BE49-F238E27FC236}">
                <a16:creationId xmlns:a16="http://schemas.microsoft.com/office/drawing/2014/main" id="{677C41D4-8F3E-659C-158A-030D12713B0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766161" y="363172"/>
            <a:ext cx="2877030" cy="980606"/>
          </a:xfrm>
          <a:prstGeom prst="rect">
            <a:avLst/>
          </a:prstGeom>
        </p:spPr>
      </p:pic>
    </p:spTree>
    <p:extLst>
      <p:ext uri="{BB962C8B-B14F-4D97-AF65-F5344CB8AC3E}">
        <p14:creationId xmlns:p14="http://schemas.microsoft.com/office/powerpoint/2010/main" val="2733850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D8327684-76F2-4C13-B677-AE3CD540A2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D332E6A-473C-4B26-95A8-777A7C96CA99}" type="datetime1">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2025. 10. 24.</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4">
            <a:extLst>
              <a:ext uri="{FF2B5EF4-FFF2-40B4-BE49-F238E27FC236}">
                <a16:creationId xmlns:a16="http://schemas.microsoft.com/office/drawing/2014/main" id="{FE66AD04-395A-4A8D-A588-9A580A90E1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5">
            <a:extLst>
              <a:ext uri="{FF2B5EF4-FFF2-40B4-BE49-F238E27FC236}">
                <a16:creationId xmlns:a16="http://schemas.microsoft.com/office/drawing/2014/main" id="{8FBACF0A-5F9B-42F1-B0F5-F57343EB03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F3F1F73-F485-4D4B-BE83-4A5422F4D902}" type="slidenum">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81FB3B27-4F2C-6719-73EF-75BA47ADEA16}"/>
              </a:ext>
            </a:extLst>
          </p:cNvPr>
          <p:cNvSpPr/>
          <p:nvPr userDrawn="1"/>
        </p:nvSpPr>
        <p:spPr>
          <a:xfrm rot="5400000">
            <a:off x="6778904" y="-4926956"/>
            <a:ext cx="509289" cy="10340051"/>
          </a:xfrm>
          <a:prstGeom prst="rect">
            <a:avLst/>
          </a:prstGeom>
          <a:solidFill>
            <a:srgbClr val="45AC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82D370E-D970-94B2-976F-749849D6417B}"/>
              </a:ext>
            </a:extLst>
          </p:cNvPr>
          <p:cNvSpPr/>
          <p:nvPr userDrawn="1"/>
        </p:nvSpPr>
        <p:spPr>
          <a:xfrm>
            <a:off x="-10899" y="-11574"/>
            <a:ext cx="1689225" cy="810228"/>
          </a:xfrm>
          <a:prstGeom prst="rect">
            <a:avLst/>
          </a:prstGeom>
          <a:solidFill>
            <a:srgbClr val="114C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ight Triangle 10">
            <a:extLst>
              <a:ext uri="{FF2B5EF4-FFF2-40B4-BE49-F238E27FC236}">
                <a16:creationId xmlns:a16="http://schemas.microsoft.com/office/drawing/2014/main" id="{D11ADD7B-D68A-A10E-AD27-CAECBC41A684}"/>
              </a:ext>
            </a:extLst>
          </p:cNvPr>
          <p:cNvSpPr/>
          <p:nvPr userDrawn="1"/>
        </p:nvSpPr>
        <p:spPr>
          <a:xfrm rot="5400000">
            <a:off x="1753222" y="-86471"/>
            <a:ext cx="810228" cy="960020"/>
          </a:xfrm>
          <a:prstGeom prst="rtTriangle">
            <a:avLst/>
          </a:prstGeom>
          <a:solidFill>
            <a:srgbClr val="114C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A black and white logo&#10;&#10;Description automatically generated">
            <a:extLst>
              <a:ext uri="{FF2B5EF4-FFF2-40B4-BE49-F238E27FC236}">
                <a16:creationId xmlns:a16="http://schemas.microsoft.com/office/drawing/2014/main" id="{4805DEFF-DA10-6B9B-596F-35AF1960F38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0079" y="138893"/>
            <a:ext cx="1165653" cy="442900"/>
          </a:xfrm>
          <a:prstGeom prst="rect">
            <a:avLst/>
          </a:prstGeom>
        </p:spPr>
      </p:pic>
      <p:pic>
        <p:nvPicPr>
          <p:cNvPr id="3" name="Picture 2" descr="Text">
            <a:extLst>
              <a:ext uri="{FF2B5EF4-FFF2-40B4-BE49-F238E27FC236}">
                <a16:creationId xmlns:a16="http://schemas.microsoft.com/office/drawing/2014/main" id="{33154768-6A88-8680-8E2E-CF92B498458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45253" y="95805"/>
            <a:ext cx="1284677" cy="318439"/>
          </a:xfrm>
          <a:prstGeom prst="rect">
            <a:avLst/>
          </a:prstGeom>
        </p:spPr>
      </p:pic>
    </p:spTree>
    <p:extLst>
      <p:ext uri="{BB962C8B-B14F-4D97-AF65-F5344CB8AC3E}">
        <p14:creationId xmlns:p14="http://schemas.microsoft.com/office/powerpoint/2010/main" val="1300648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8D82CFFB-F19F-4966-BE5C-C6E4FCBD1F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0DCBAF0-44DD-4D7F-97C8-5CD6863DF389}" type="datetime1">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2025. 10. 24.</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Footer Placeholder 4">
            <a:extLst>
              <a:ext uri="{FF2B5EF4-FFF2-40B4-BE49-F238E27FC236}">
                <a16:creationId xmlns:a16="http://schemas.microsoft.com/office/drawing/2014/main" id="{8B656DB6-A53C-4CBA-9794-8432A178C4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Slide Number Placeholder 5">
            <a:extLst>
              <a:ext uri="{FF2B5EF4-FFF2-40B4-BE49-F238E27FC236}">
                <a16:creationId xmlns:a16="http://schemas.microsoft.com/office/drawing/2014/main" id="{0BB2FA2D-4590-4BAC-901B-71975D4BE4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F3F1F73-F485-4D4B-BE83-4A5422F4D902}" type="slidenum">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Date Placeholder 3">
            <a:extLst>
              <a:ext uri="{FF2B5EF4-FFF2-40B4-BE49-F238E27FC236}">
                <a16:creationId xmlns:a16="http://schemas.microsoft.com/office/drawing/2014/main" id="{28A6F38F-4A1D-040D-42C4-E3ACD343B8A4}"/>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hu-H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A1A2F34-5412-4F40-A4DB-B7B98A06672C}" type="datetimeFigureOut">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2025. 10. 24.</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2" name="Slide Number Placeholder 5">
            <a:extLst>
              <a:ext uri="{FF2B5EF4-FFF2-40B4-BE49-F238E27FC236}">
                <a16:creationId xmlns:a16="http://schemas.microsoft.com/office/drawing/2014/main" id="{5ADA406E-AA8D-CE70-D827-43CF1B9E3DFE}"/>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hu-H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F3F1F73-F485-4D4B-BE83-4A5422F4D902}" type="slidenum">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5CDD9F45-D03A-23DF-2940-D2F2662D2FB5}"/>
              </a:ext>
            </a:extLst>
          </p:cNvPr>
          <p:cNvSpPr/>
          <p:nvPr userDrawn="1"/>
        </p:nvSpPr>
        <p:spPr>
          <a:xfrm rot="5400000">
            <a:off x="7266829" y="1932667"/>
            <a:ext cx="640080" cy="9230140"/>
          </a:xfrm>
          <a:prstGeom prst="rect">
            <a:avLst/>
          </a:prstGeom>
          <a:solidFill>
            <a:srgbClr val="45AC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99722FF1-E2D9-388B-D332-646FBB91A69B}"/>
              </a:ext>
            </a:extLst>
          </p:cNvPr>
          <p:cNvSpPr/>
          <p:nvPr userDrawn="1"/>
        </p:nvSpPr>
        <p:spPr>
          <a:xfrm>
            <a:off x="-19879" y="5909647"/>
            <a:ext cx="2904192" cy="960019"/>
          </a:xfrm>
          <a:prstGeom prst="rect">
            <a:avLst/>
          </a:prstGeom>
          <a:solidFill>
            <a:srgbClr val="114C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ight Triangle 15">
            <a:extLst>
              <a:ext uri="{FF2B5EF4-FFF2-40B4-BE49-F238E27FC236}">
                <a16:creationId xmlns:a16="http://schemas.microsoft.com/office/drawing/2014/main" id="{2D98586D-824D-7DE1-B0F5-39DD853EAC45}"/>
              </a:ext>
            </a:extLst>
          </p:cNvPr>
          <p:cNvSpPr/>
          <p:nvPr userDrawn="1"/>
        </p:nvSpPr>
        <p:spPr>
          <a:xfrm>
            <a:off x="2863637" y="5902614"/>
            <a:ext cx="965833" cy="965164"/>
          </a:xfrm>
          <a:prstGeom prst="rtTriangle">
            <a:avLst/>
          </a:prstGeom>
          <a:solidFill>
            <a:srgbClr val="114C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zövegdoboz 2">
            <a:extLst>
              <a:ext uri="{FF2B5EF4-FFF2-40B4-BE49-F238E27FC236}">
                <a16:creationId xmlns:a16="http://schemas.microsoft.com/office/drawing/2014/main" id="{7EAE434B-0EAC-8B18-0D0C-69DA98343DDE}"/>
              </a:ext>
            </a:extLst>
          </p:cNvPr>
          <p:cNvSpPr txBox="1"/>
          <p:nvPr userDrawn="1"/>
        </p:nvSpPr>
        <p:spPr>
          <a:xfrm>
            <a:off x="2971799" y="457113"/>
            <a:ext cx="646311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HUN-REN Centre </a:t>
            </a:r>
            <a:r>
              <a:rPr kumimoji="0" lang="hu-HU" sz="2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for</a:t>
            </a:r>
            <a:r>
              <a:rPr kumimoji="0" lang="hu-HU"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hu-HU" sz="2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Energy</a:t>
            </a:r>
            <a:r>
              <a:rPr kumimoji="0" lang="hu-HU"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Research</a:t>
            </a:r>
          </a:p>
        </p:txBody>
      </p:sp>
      <p:pic>
        <p:nvPicPr>
          <p:cNvPr id="3" name="Picture 2" descr="A black background with a black square&#10;&#10;Description automatically generated with medium confidence">
            <a:extLst>
              <a:ext uri="{FF2B5EF4-FFF2-40B4-BE49-F238E27FC236}">
                <a16:creationId xmlns:a16="http://schemas.microsoft.com/office/drawing/2014/main" id="{C13DE22C-09BE-54A9-0A1A-DF5EEFF00E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3987" y="457113"/>
            <a:ext cx="1846886" cy="425216"/>
          </a:xfrm>
          <a:prstGeom prst="rect">
            <a:avLst/>
          </a:prstGeom>
        </p:spPr>
      </p:pic>
      <p:pic>
        <p:nvPicPr>
          <p:cNvPr id="4" name="Picture 3" descr="Shape">
            <a:extLst>
              <a:ext uri="{FF2B5EF4-FFF2-40B4-BE49-F238E27FC236}">
                <a16:creationId xmlns:a16="http://schemas.microsoft.com/office/drawing/2014/main" id="{3773D344-FC07-C02D-77E9-40BDC103286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19284" y="273051"/>
            <a:ext cx="2148644" cy="732343"/>
          </a:xfrm>
          <a:prstGeom prst="rect">
            <a:avLst/>
          </a:prstGeom>
        </p:spPr>
      </p:pic>
    </p:spTree>
    <p:extLst>
      <p:ext uri="{BB962C8B-B14F-4D97-AF65-F5344CB8AC3E}">
        <p14:creationId xmlns:p14="http://schemas.microsoft.com/office/powerpoint/2010/main" val="3274841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09B5F-02E0-F7FC-D73A-A3F714EB4E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2528B5-E614-A7D3-2800-FCD75F4DE4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14CBE6-38CF-BBF5-3CCC-E676D5BF5576}"/>
              </a:ext>
            </a:extLst>
          </p:cNvPr>
          <p:cNvSpPr>
            <a:spLocks noGrp="1"/>
          </p:cNvSpPr>
          <p:nvPr>
            <p:ph type="dt" sz="half" idx="10"/>
          </p:nvPr>
        </p:nvSpPr>
        <p:spPr/>
        <p:txBody>
          <a:bodyPr/>
          <a:lstStyle/>
          <a:p>
            <a:fld id="{9676F47B-4806-4C82-88E0-B0EAD389CA66}" type="datetimeFigureOut">
              <a:rPr lang="en-US" smtClean="0"/>
              <a:t>10/24/2025</a:t>
            </a:fld>
            <a:endParaRPr lang="en-US"/>
          </a:p>
        </p:txBody>
      </p:sp>
      <p:sp>
        <p:nvSpPr>
          <p:cNvPr id="5" name="Footer Placeholder 4">
            <a:extLst>
              <a:ext uri="{FF2B5EF4-FFF2-40B4-BE49-F238E27FC236}">
                <a16:creationId xmlns:a16="http://schemas.microsoft.com/office/drawing/2014/main" id="{9EFCD8EE-ACFD-4B37-3F5F-D082CF41E4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CE1E0A-7F05-B10A-39AE-79F83A47EE33}"/>
              </a:ext>
            </a:extLst>
          </p:cNvPr>
          <p:cNvSpPr>
            <a:spLocks noGrp="1"/>
          </p:cNvSpPr>
          <p:nvPr>
            <p:ph type="sldNum" sz="quarter" idx="12"/>
          </p:nvPr>
        </p:nvSpPr>
        <p:spPr/>
        <p:txBody>
          <a:bodyPr/>
          <a:lstStyle/>
          <a:p>
            <a:fld id="{E2E3EF8E-86EC-45B3-8B2A-51214985EA0F}" type="slidenum">
              <a:rPr lang="en-US" smtClean="0"/>
              <a:t>‹#›</a:t>
            </a:fld>
            <a:endParaRPr lang="en-US"/>
          </a:p>
        </p:txBody>
      </p:sp>
    </p:spTree>
    <p:extLst>
      <p:ext uri="{BB962C8B-B14F-4D97-AF65-F5344CB8AC3E}">
        <p14:creationId xmlns:p14="http://schemas.microsoft.com/office/powerpoint/2010/main" val="20263239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hu-H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D028B5-7EB8-4BDF-889E-6E09E7EC42D1}" type="datetime1">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2025. 10. 24.</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F3F1F73-F485-4D4B-BE83-4A5422F4D902}" type="slidenum">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34901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hu-H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D028B5-7EB8-4BDF-889E-6E09E7EC42D1}" type="datetime1">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2025. 10. 24.</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F3F1F73-F485-4D4B-BE83-4A5422F4D902}" type="slidenum">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74238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tiff"/><Relationship Id="rId1" Type="http://schemas.openxmlformats.org/officeDocument/2006/relationships/slideLayout" Target="../slideLayouts/slideLayout2.xml"/><Relationship Id="rId5" Type="http://schemas.openxmlformats.org/officeDocument/2006/relationships/image" Target="../media/image34.tiff"/><Relationship Id="rId4" Type="http://schemas.openxmlformats.org/officeDocument/2006/relationships/image" Target="../media/image33.tiff"/></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7"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3.png"/><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8" Type="http://schemas.openxmlformats.org/officeDocument/2006/relationships/image" Target="../media/image48.jpeg"/><Relationship Id="rId3" Type="http://schemas.microsoft.com/office/2007/relationships/hdphoto" Target="../media/hdphoto9.wdp"/><Relationship Id="rId7" Type="http://schemas.microsoft.com/office/2007/relationships/hdphoto" Target="../media/hdphoto11.wdp"/><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7.png"/><Relationship Id="rId5" Type="http://schemas.microsoft.com/office/2007/relationships/hdphoto" Target="../media/hdphoto10.wdp"/><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jp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jpeg"/><Relationship Id="rId14" Type="http://schemas.openxmlformats.org/officeDocument/2006/relationships/image" Target="../media/image2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904875" y="1590676"/>
            <a:ext cx="10534650" cy="4076700"/>
          </a:xfrm>
          <a:solidFill>
            <a:schemeClr val="bg1"/>
          </a:solidFill>
        </p:spPr>
        <p:txBody>
          <a:bodyPr>
            <a:normAutofit fontScale="90000"/>
          </a:bodyPr>
          <a:lstStyle/>
          <a:p>
            <a:pPr algn="ctr"/>
            <a:r>
              <a:rPr lang="hu-HU" sz="6700" b="1" dirty="0">
                <a:solidFill>
                  <a:srgbClr val="0070C0"/>
                </a:solidFill>
                <a:latin typeface="+mn-lt"/>
              </a:rPr>
              <a:t>T</a:t>
            </a:r>
            <a:r>
              <a:rPr lang="en-US" sz="6700" b="1" dirty="0" err="1">
                <a:solidFill>
                  <a:srgbClr val="0070C0"/>
                </a:solidFill>
                <a:latin typeface="+mn-lt"/>
              </a:rPr>
              <a:t>esting</a:t>
            </a:r>
            <a:r>
              <a:rPr lang="en-US" sz="6700" b="1" dirty="0">
                <a:solidFill>
                  <a:srgbClr val="0070C0"/>
                </a:solidFill>
                <a:latin typeface="+mn-lt"/>
              </a:rPr>
              <a:t>-simulation of pellet-cladding mechanical interaction with ATF claddings</a:t>
            </a:r>
            <a:br>
              <a:rPr lang="hu-HU" sz="6700" b="1" dirty="0">
                <a:solidFill>
                  <a:srgbClr val="0070C0"/>
                </a:solidFill>
                <a:latin typeface="+mn-lt"/>
              </a:rPr>
            </a:br>
            <a:r>
              <a:rPr lang="hu-HU" sz="4000" dirty="0" err="1"/>
              <a:t>Hamidreza</a:t>
            </a:r>
            <a:r>
              <a:rPr lang="hu-HU" sz="4000" dirty="0"/>
              <a:t> </a:t>
            </a:r>
            <a:r>
              <a:rPr lang="hu-HU" sz="4000" dirty="0" err="1"/>
              <a:t>Yousefi</a:t>
            </a:r>
            <a:r>
              <a:rPr lang="hu-HU" sz="4000" dirty="0"/>
              <a:t>, </a:t>
            </a:r>
            <a:r>
              <a:rPr lang="hu-HU" sz="4000" u="sng" dirty="0"/>
              <a:t>Márton Király</a:t>
            </a:r>
            <a:r>
              <a:rPr lang="hu-HU" sz="4000" dirty="0"/>
              <a:t>, Zoltán </a:t>
            </a:r>
            <a:r>
              <a:rPr lang="hu-HU" sz="4000" dirty="0" err="1"/>
              <a:t>Hózer</a:t>
            </a:r>
            <a:r>
              <a:rPr lang="hu-HU" sz="4000" dirty="0"/>
              <a:t>, Márta Horváth, Erzsébet Perez-Feró, Tamás </a:t>
            </a:r>
            <a:r>
              <a:rPr lang="hu-HU" sz="4000" dirty="0" err="1"/>
              <a:t>Novotny</a:t>
            </a:r>
            <a:r>
              <a:rPr lang="hu-HU" sz="4000" dirty="0"/>
              <a:t>, Nóra Vér </a:t>
            </a:r>
            <a:br>
              <a:rPr lang="hu-HU" sz="4000" dirty="0"/>
            </a:br>
            <a:br>
              <a:rPr lang="hu-HU" sz="3600" dirty="0"/>
            </a:br>
            <a:r>
              <a:rPr lang="hu-HU" sz="3100" dirty="0"/>
              <a:t>IAEA </a:t>
            </a:r>
            <a:r>
              <a:rPr lang="en-US" sz="3100" dirty="0"/>
              <a:t>Technical Meeting on Advanced Technology Fuels,</a:t>
            </a:r>
            <a:r>
              <a:rPr lang="hu-HU" sz="3100" dirty="0"/>
              <a:t> </a:t>
            </a:r>
            <a:r>
              <a:rPr lang="hu-HU" sz="3100" dirty="0" err="1"/>
              <a:t>October</a:t>
            </a:r>
            <a:r>
              <a:rPr lang="hu-HU" sz="3100" dirty="0"/>
              <a:t> 2025</a:t>
            </a:r>
            <a:endParaRPr lang="en-GB" sz="3100" dirty="0"/>
          </a:p>
        </p:txBody>
      </p:sp>
    </p:spTree>
    <p:extLst>
      <p:ext uri="{BB962C8B-B14F-4D97-AF65-F5344CB8AC3E}">
        <p14:creationId xmlns:p14="http://schemas.microsoft.com/office/powerpoint/2010/main" val="23743753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 számának helye 1"/>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F1F73-F485-4D4B-BE83-4A5422F4D902}" type="slidenum">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zövegdoboz 8">
            <a:extLst>
              <a:ext uri="{FF2B5EF4-FFF2-40B4-BE49-F238E27FC236}">
                <a16:creationId xmlns:a16="http://schemas.microsoft.com/office/drawing/2014/main" id="{9C20A952-196A-4E31-85B4-C5654B9F55BA}"/>
              </a:ext>
            </a:extLst>
          </p:cNvPr>
          <p:cNvSpPr txBox="1"/>
          <p:nvPr/>
        </p:nvSpPr>
        <p:spPr>
          <a:xfrm>
            <a:off x="2631931" y="-45893"/>
            <a:ext cx="414034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3200" b="0" i="0" u="none" strike="noStrike" kern="1200" cap="none" spc="0" normalizeH="0" baseline="0" noProof="0" dirty="0">
                <a:ln>
                  <a:noFill/>
                </a:ln>
                <a:solidFill>
                  <a:prstClr val="white"/>
                </a:solidFill>
                <a:effectLst/>
                <a:uLnTx/>
                <a:uFillTx/>
                <a:latin typeface="Calibri" panose="020F0502020204030204"/>
                <a:ea typeface="+mn-ea"/>
                <a:cs typeface="+mn-cs"/>
              </a:rPr>
              <a:t>Mandrel test </a:t>
            </a:r>
            <a:r>
              <a:rPr kumimoji="0" lang="hu-HU" sz="3200" b="0" i="0" u="none" strike="noStrike" kern="1200" cap="none" spc="0" normalizeH="0" baseline="0" noProof="0" dirty="0" err="1">
                <a:ln>
                  <a:noFill/>
                </a:ln>
                <a:solidFill>
                  <a:prstClr val="white"/>
                </a:solidFill>
                <a:effectLst/>
                <a:uLnTx/>
                <a:uFillTx/>
                <a:latin typeface="Calibri" panose="020F0502020204030204"/>
                <a:ea typeface="+mn-ea"/>
                <a:cs typeface="+mn-cs"/>
              </a:rPr>
              <a:t>conditions</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Szövegdoboz 6">
            <a:extLst>
              <a:ext uri="{FF2B5EF4-FFF2-40B4-BE49-F238E27FC236}">
                <a16:creationId xmlns:a16="http://schemas.microsoft.com/office/drawing/2014/main" id="{B8FDD6A2-31F6-4F23-80FB-69E75D06B7BC}"/>
              </a:ext>
            </a:extLst>
          </p:cNvPr>
          <p:cNvSpPr txBox="1"/>
          <p:nvPr/>
        </p:nvSpPr>
        <p:spPr>
          <a:xfrm>
            <a:off x="897731" y="792957"/>
            <a:ext cx="10894220"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The test procedure was the following: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The INSTRON 1195 type universal testing machine was started and the load cell was calibrated (50 </a:t>
            </a:r>
            <a:r>
              <a:rPr kumimoji="0" lang="en-GB" sz="3200" b="0" i="0" u="none" strike="noStrike" kern="1200" cap="none" spc="0" normalizeH="0" baseline="0" noProof="0" dirty="0" err="1">
                <a:ln>
                  <a:noFill/>
                </a:ln>
                <a:solidFill>
                  <a:prstClr val="black"/>
                </a:solidFill>
                <a:effectLst/>
                <a:uLnTx/>
                <a:uFillTx/>
                <a:latin typeface="Calibri" panose="020F0502020204030204"/>
                <a:ea typeface="+mn-ea"/>
                <a:cs typeface="+mn-cs"/>
              </a:rPr>
              <a:t>kN</a:t>
            </a: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The mandrels were assembled and tied together with a spring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The extensions were fixed to the crosshead and the load cell</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The furnaces were assembled and fixed to these extensions, the thermocouples were fixed and connected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The mandrels and the spike were fixed to the extensions and a high temperature graphite-based grease was applied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The first sample was put on the mandrels and the spike was lowered to achieve contact at zero force, the </a:t>
            </a:r>
            <a:r>
              <a:rPr kumimoji="0" lang="en-GB" sz="3200" b="0" i="0" u="none" strike="noStrike" kern="1200" cap="none" spc="0" normalizeH="0" baseline="0" noProof="0" dirty="0" err="1">
                <a:ln>
                  <a:noFill/>
                </a:ln>
                <a:solidFill>
                  <a:prstClr val="black"/>
                </a:solidFill>
                <a:effectLst/>
                <a:uLnTx/>
                <a:uFillTx/>
                <a:latin typeface="Calibri" panose="020F0502020204030204"/>
                <a:ea typeface="+mn-ea"/>
                <a:cs typeface="+mn-cs"/>
              </a:rPr>
              <a:t>corrent</a:t>
            </a: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 alignment of the mandrels and the spike was checked</a:t>
            </a:r>
          </a:p>
        </p:txBody>
      </p:sp>
    </p:spTree>
    <p:extLst>
      <p:ext uri="{BB962C8B-B14F-4D97-AF65-F5344CB8AC3E}">
        <p14:creationId xmlns:p14="http://schemas.microsoft.com/office/powerpoint/2010/main" val="8346932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 számának helye 1"/>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F1F73-F485-4D4B-BE83-4A5422F4D902}" type="slidenum">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zövegdoboz 8">
            <a:extLst>
              <a:ext uri="{FF2B5EF4-FFF2-40B4-BE49-F238E27FC236}">
                <a16:creationId xmlns:a16="http://schemas.microsoft.com/office/drawing/2014/main" id="{9C20A952-196A-4E31-85B4-C5654B9F55BA}"/>
              </a:ext>
            </a:extLst>
          </p:cNvPr>
          <p:cNvSpPr txBox="1"/>
          <p:nvPr/>
        </p:nvSpPr>
        <p:spPr>
          <a:xfrm>
            <a:off x="2631931" y="-45893"/>
            <a:ext cx="414034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3200" b="0" i="0" u="none" strike="noStrike" kern="1200" cap="none" spc="0" normalizeH="0" baseline="0" noProof="0" dirty="0">
                <a:ln>
                  <a:noFill/>
                </a:ln>
                <a:solidFill>
                  <a:prstClr val="white"/>
                </a:solidFill>
                <a:effectLst/>
                <a:uLnTx/>
                <a:uFillTx/>
                <a:latin typeface="Calibri" panose="020F0502020204030204"/>
                <a:ea typeface="+mn-ea"/>
                <a:cs typeface="+mn-cs"/>
              </a:rPr>
              <a:t>Mandrel test </a:t>
            </a:r>
            <a:r>
              <a:rPr kumimoji="0" lang="hu-HU" sz="3200" b="0" i="0" u="none" strike="noStrike" kern="1200" cap="none" spc="0" normalizeH="0" baseline="0" noProof="0" dirty="0" err="1">
                <a:ln>
                  <a:noFill/>
                </a:ln>
                <a:solidFill>
                  <a:prstClr val="white"/>
                </a:solidFill>
                <a:effectLst/>
                <a:uLnTx/>
                <a:uFillTx/>
                <a:latin typeface="Calibri" panose="020F0502020204030204"/>
                <a:ea typeface="+mn-ea"/>
                <a:cs typeface="+mn-cs"/>
              </a:rPr>
              <a:t>conditions</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Szövegdoboz 6">
            <a:extLst>
              <a:ext uri="{FF2B5EF4-FFF2-40B4-BE49-F238E27FC236}">
                <a16:creationId xmlns:a16="http://schemas.microsoft.com/office/drawing/2014/main" id="{B8FDD6A2-31F6-4F23-80FB-69E75D06B7BC}"/>
              </a:ext>
            </a:extLst>
          </p:cNvPr>
          <p:cNvSpPr txBox="1"/>
          <p:nvPr/>
        </p:nvSpPr>
        <p:spPr>
          <a:xfrm>
            <a:off x="897731" y="792957"/>
            <a:ext cx="10941844" cy="55092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The test procedure was the following: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The furnace was closed and the controllers were set to 300 °C</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The power supply units were turned on, the heating started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The testing machine was set to the measurement range      </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 (0-10 </a:t>
            </a:r>
            <a:r>
              <a:rPr kumimoji="0" lang="en-GB" sz="3200" b="0" i="0" u="none" strike="noStrike" kern="1200" cap="none" spc="0" normalizeH="0" baseline="0" noProof="0" dirty="0" err="1">
                <a:ln>
                  <a:noFill/>
                </a:ln>
                <a:solidFill>
                  <a:prstClr val="black"/>
                </a:solidFill>
                <a:effectLst/>
                <a:uLnTx/>
                <a:uFillTx/>
                <a:latin typeface="Calibri" panose="020F0502020204030204"/>
                <a:ea typeface="+mn-ea"/>
                <a:cs typeface="+mn-cs"/>
              </a:rPr>
              <a:t>kN</a:t>
            </a: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 and the crosshead speed (0.5 mm/min),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After reaching 300 °C, a hold time of 10 minutes before each test ensured that the whole apparatus and the samples reached the equilibrium temperature (&lt; ±5 °C)</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The length and diameter of each sample was measured, the name of the sample was registered in the data acquisition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The test started by enabling the crosshead and the acquisition</a:t>
            </a:r>
          </a:p>
        </p:txBody>
      </p:sp>
    </p:spTree>
    <p:extLst>
      <p:ext uri="{BB962C8B-B14F-4D97-AF65-F5344CB8AC3E}">
        <p14:creationId xmlns:p14="http://schemas.microsoft.com/office/powerpoint/2010/main" val="21159679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 számának helye 1"/>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F1F73-F485-4D4B-BE83-4A5422F4D902}" type="slidenum">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zövegdoboz 8">
            <a:extLst>
              <a:ext uri="{FF2B5EF4-FFF2-40B4-BE49-F238E27FC236}">
                <a16:creationId xmlns:a16="http://schemas.microsoft.com/office/drawing/2014/main" id="{9C20A952-196A-4E31-85B4-C5654B9F55BA}"/>
              </a:ext>
            </a:extLst>
          </p:cNvPr>
          <p:cNvSpPr txBox="1"/>
          <p:nvPr/>
        </p:nvSpPr>
        <p:spPr>
          <a:xfrm>
            <a:off x="2631931" y="-45893"/>
            <a:ext cx="414034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3200" b="0" i="0" u="none" strike="noStrike" kern="1200" cap="none" spc="0" normalizeH="0" baseline="0" noProof="0" dirty="0">
                <a:ln>
                  <a:noFill/>
                </a:ln>
                <a:solidFill>
                  <a:prstClr val="white"/>
                </a:solidFill>
                <a:effectLst/>
                <a:uLnTx/>
                <a:uFillTx/>
                <a:latin typeface="Calibri" panose="020F0502020204030204"/>
                <a:ea typeface="+mn-ea"/>
                <a:cs typeface="+mn-cs"/>
              </a:rPr>
              <a:t>Mandrel test </a:t>
            </a:r>
            <a:r>
              <a:rPr kumimoji="0" lang="hu-HU" sz="3200" b="0" i="0" u="none" strike="noStrike" kern="1200" cap="none" spc="0" normalizeH="0" baseline="0" noProof="0" dirty="0" err="1">
                <a:ln>
                  <a:noFill/>
                </a:ln>
                <a:solidFill>
                  <a:prstClr val="white"/>
                </a:solidFill>
                <a:effectLst/>
                <a:uLnTx/>
                <a:uFillTx/>
                <a:latin typeface="Calibri" panose="020F0502020204030204"/>
                <a:ea typeface="+mn-ea"/>
                <a:cs typeface="+mn-cs"/>
              </a:rPr>
              <a:t>conditions</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Szövegdoboz 6">
            <a:extLst>
              <a:ext uri="{FF2B5EF4-FFF2-40B4-BE49-F238E27FC236}">
                <a16:creationId xmlns:a16="http://schemas.microsoft.com/office/drawing/2014/main" id="{B8FDD6A2-31F6-4F23-80FB-69E75D06B7BC}"/>
              </a:ext>
            </a:extLst>
          </p:cNvPr>
          <p:cNvSpPr txBox="1"/>
          <p:nvPr/>
        </p:nvSpPr>
        <p:spPr>
          <a:xfrm>
            <a:off x="897731" y="792957"/>
            <a:ext cx="10894220"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The test procedure was the following: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At low force the mandrel segments and the sample could move and align, the timer was only started after reaching   300 N (1000 N for the room temperature reference tests)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11 minutes corresponded to the 5% total average inner diameter increase, elastic and plastic deformation</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(11x1 min)</a:t>
            </a:r>
            <a:endPar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At the end the crosshead was stopped and the direction was reversed, the spike was pulled out from the interconnected mandrels, then it moved out of the furnace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The furnace was opened and the samples were changed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There were timer switches attached to the furnace controllers that stopped them while the furnace was open (overshoot)</a:t>
            </a:r>
          </a:p>
        </p:txBody>
      </p:sp>
    </p:spTree>
    <p:extLst>
      <p:ext uri="{BB962C8B-B14F-4D97-AF65-F5344CB8AC3E}">
        <p14:creationId xmlns:p14="http://schemas.microsoft.com/office/powerpoint/2010/main" val="27487562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 számának helye 1"/>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F1F73-F485-4D4B-BE83-4A5422F4D902}" type="slidenum">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Kép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80924" y="683662"/>
            <a:ext cx="2592000" cy="5760000"/>
          </a:xfrm>
          <a:prstGeom prst="rect">
            <a:avLst/>
          </a:prstGeom>
        </p:spPr>
      </p:pic>
      <p:pic>
        <p:nvPicPr>
          <p:cNvPr id="8" name="Kép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08567" y="683662"/>
            <a:ext cx="2171914" cy="2880000"/>
          </a:xfrm>
          <a:prstGeom prst="rect">
            <a:avLst/>
          </a:prstGeom>
        </p:spPr>
      </p:pic>
      <p:pic>
        <p:nvPicPr>
          <p:cNvPr id="9" name="Kép 8"/>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048971" y="683662"/>
            <a:ext cx="3163464" cy="5760000"/>
          </a:xfrm>
          <a:prstGeom prst="rect">
            <a:avLst/>
          </a:prstGeom>
        </p:spPr>
      </p:pic>
      <p:pic>
        <p:nvPicPr>
          <p:cNvPr id="10" name="Kép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708568" y="3563662"/>
            <a:ext cx="2171914" cy="2880000"/>
          </a:xfrm>
          <a:prstGeom prst="rect">
            <a:avLst/>
          </a:prstGeom>
        </p:spPr>
      </p:pic>
      <p:sp>
        <p:nvSpPr>
          <p:cNvPr id="13" name="Szövegdoboz 12">
            <a:extLst>
              <a:ext uri="{FF2B5EF4-FFF2-40B4-BE49-F238E27FC236}">
                <a16:creationId xmlns:a16="http://schemas.microsoft.com/office/drawing/2014/main" id="{B8FDD6A2-31F6-4F23-80FB-69E75D06B7BC}"/>
              </a:ext>
            </a:extLst>
          </p:cNvPr>
          <p:cNvSpPr txBox="1"/>
          <p:nvPr/>
        </p:nvSpPr>
        <p:spPr>
          <a:xfrm>
            <a:off x="561976" y="792957"/>
            <a:ext cx="3146590" cy="550920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grease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was</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reapplied</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at</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start of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each</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day</a:t>
            </a:r>
            <a:endPar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All</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samples</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were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tested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successfully</a:t>
            </a:r>
            <a:endPar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One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mandrel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segment</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broke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while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pulling</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out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spike</a:t>
            </a:r>
            <a:endPar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Szövegdoboz 13">
            <a:extLst>
              <a:ext uri="{FF2B5EF4-FFF2-40B4-BE49-F238E27FC236}">
                <a16:creationId xmlns:a16="http://schemas.microsoft.com/office/drawing/2014/main" id="{9C20A952-196A-4E31-85B4-C5654B9F55BA}"/>
              </a:ext>
            </a:extLst>
          </p:cNvPr>
          <p:cNvSpPr txBox="1"/>
          <p:nvPr/>
        </p:nvSpPr>
        <p:spPr>
          <a:xfrm>
            <a:off x="2631931" y="-45893"/>
            <a:ext cx="414034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3200" b="0" i="0" u="none" strike="noStrike" kern="1200" cap="none" spc="0" normalizeH="0" baseline="0" noProof="0" dirty="0">
                <a:ln>
                  <a:noFill/>
                </a:ln>
                <a:solidFill>
                  <a:prstClr val="white"/>
                </a:solidFill>
                <a:effectLst/>
                <a:uLnTx/>
                <a:uFillTx/>
                <a:latin typeface="Calibri" panose="020F0502020204030204"/>
                <a:ea typeface="+mn-ea"/>
                <a:cs typeface="+mn-cs"/>
              </a:rPr>
              <a:t>Mandrel test </a:t>
            </a:r>
            <a:r>
              <a:rPr kumimoji="0" lang="hu-HU" sz="3200" b="0" i="0" u="none" strike="noStrike" kern="1200" cap="none" spc="0" normalizeH="0" baseline="0" noProof="0" dirty="0" err="1">
                <a:ln>
                  <a:noFill/>
                </a:ln>
                <a:solidFill>
                  <a:prstClr val="white"/>
                </a:solidFill>
                <a:effectLst/>
                <a:uLnTx/>
                <a:uFillTx/>
                <a:latin typeface="Calibri" panose="020F0502020204030204"/>
                <a:ea typeface="+mn-ea"/>
                <a:cs typeface="+mn-cs"/>
              </a:rPr>
              <a:t>conditions</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35215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 számának helye 1"/>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F1F73-F485-4D4B-BE83-4A5422F4D902}" type="slidenum">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3" name="Szövegdoboz 12">
            <a:extLst>
              <a:ext uri="{FF2B5EF4-FFF2-40B4-BE49-F238E27FC236}">
                <a16:creationId xmlns:a16="http://schemas.microsoft.com/office/drawing/2014/main" id="{B8FDD6A2-31F6-4F23-80FB-69E75D06B7BC}"/>
              </a:ext>
            </a:extLst>
          </p:cNvPr>
          <p:cNvSpPr txBox="1"/>
          <p:nvPr/>
        </p:nvSpPr>
        <p:spPr>
          <a:xfrm>
            <a:off x="561976" y="792957"/>
            <a:ext cx="3955160" cy="6001643"/>
          </a:xfrm>
          <a:prstGeom prst="rect">
            <a:avLst/>
          </a:prstGeom>
          <a:noFill/>
        </p:spPr>
        <p:txBody>
          <a:bodyPr wrap="square" rtlCol="0">
            <a:spAutoFit/>
          </a:bodyPr>
          <a:lstStyle/>
          <a:p>
            <a:pPr marL="457200" lvl="0" indent="-457200">
              <a:buFont typeface="Arial" panose="020B0604020202020204" pitchFamily="34" charset="0"/>
              <a:buChar char="•"/>
              <a:defRPr/>
            </a:pPr>
            <a:r>
              <a:rPr lang="en-US" sz="3200" dirty="0">
                <a:solidFill>
                  <a:prstClr val="black"/>
                </a:solidFill>
              </a:rPr>
              <a:t>15 tests were completed with the</a:t>
            </a:r>
            <a:r>
              <a:rPr lang="hu-HU" sz="3200" dirty="0">
                <a:solidFill>
                  <a:prstClr val="black"/>
                </a:solidFill>
              </a:rPr>
              <a:t> </a:t>
            </a:r>
            <a:r>
              <a:rPr lang="hu-HU" sz="3200" dirty="0" err="1">
                <a:solidFill>
                  <a:prstClr val="black"/>
                </a:solidFill>
              </a:rPr>
              <a:t>available</a:t>
            </a:r>
            <a:r>
              <a:rPr lang="en-US" sz="3200" dirty="0">
                <a:solidFill>
                  <a:prstClr val="black"/>
                </a:solidFill>
              </a:rPr>
              <a:t> materials</a:t>
            </a:r>
          </a:p>
          <a:p>
            <a:pPr marL="457200" lvl="0" indent="-457200">
              <a:buFont typeface="Arial" panose="020B0604020202020204" pitchFamily="34" charset="0"/>
              <a:buChar char="•"/>
              <a:defRPr/>
            </a:pPr>
            <a:r>
              <a:rPr lang="en-US" sz="3200" dirty="0">
                <a:solidFill>
                  <a:prstClr val="black"/>
                </a:solidFill>
              </a:rPr>
              <a:t>Only two samples were tested with step</a:t>
            </a:r>
            <a:r>
              <a:rPr lang="hu-HU" sz="3200" dirty="0" err="1">
                <a:solidFill>
                  <a:prstClr val="black"/>
                </a:solidFill>
              </a:rPr>
              <a:t>wise</a:t>
            </a:r>
            <a:r>
              <a:rPr lang="hu-HU" sz="3200" dirty="0">
                <a:solidFill>
                  <a:prstClr val="black"/>
                </a:solidFill>
              </a:rPr>
              <a:t> </a:t>
            </a:r>
            <a:r>
              <a:rPr lang="en-US" sz="3200" dirty="0">
                <a:solidFill>
                  <a:prstClr val="black"/>
                </a:solidFill>
              </a:rPr>
              <a:t>loading as there was limited materials available</a:t>
            </a:r>
          </a:p>
          <a:p>
            <a:pPr marL="457200" lvl="0" indent="-457200">
              <a:buFont typeface="Arial" panose="020B0604020202020204" pitchFamily="34" charset="0"/>
              <a:buChar char="•"/>
              <a:defRPr/>
            </a:pPr>
            <a:r>
              <a:rPr lang="en-US" sz="3200" dirty="0">
                <a:solidFill>
                  <a:prstClr val="black"/>
                </a:solidFill>
              </a:rPr>
              <a:t>The tested samples were sent to post-test measurements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Szövegdoboz 13">
            <a:extLst>
              <a:ext uri="{FF2B5EF4-FFF2-40B4-BE49-F238E27FC236}">
                <a16:creationId xmlns:a16="http://schemas.microsoft.com/office/drawing/2014/main" id="{9C20A952-196A-4E31-85B4-C5654B9F55BA}"/>
              </a:ext>
            </a:extLst>
          </p:cNvPr>
          <p:cNvSpPr txBox="1"/>
          <p:nvPr/>
        </p:nvSpPr>
        <p:spPr>
          <a:xfrm>
            <a:off x="2631931" y="-45893"/>
            <a:ext cx="414034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3200" b="0" i="0" u="none" strike="noStrike" kern="1200" cap="none" spc="0" normalizeH="0" baseline="0" noProof="0" dirty="0">
                <a:ln>
                  <a:noFill/>
                </a:ln>
                <a:solidFill>
                  <a:prstClr val="white"/>
                </a:solidFill>
                <a:effectLst/>
                <a:uLnTx/>
                <a:uFillTx/>
                <a:latin typeface="Calibri" panose="020F0502020204030204"/>
                <a:ea typeface="+mn-ea"/>
                <a:cs typeface="+mn-cs"/>
              </a:rPr>
              <a:t>Mandrel test </a:t>
            </a:r>
            <a:r>
              <a:rPr kumimoji="0" lang="hu-HU" sz="3200" b="0" i="0" u="none" strike="noStrike" kern="1200" cap="none" spc="0" normalizeH="0" baseline="0" noProof="0" dirty="0" err="1">
                <a:ln>
                  <a:noFill/>
                </a:ln>
                <a:solidFill>
                  <a:prstClr val="white"/>
                </a:solidFill>
                <a:effectLst/>
                <a:uLnTx/>
                <a:uFillTx/>
                <a:latin typeface="Calibri" panose="020F0502020204030204"/>
                <a:ea typeface="+mn-ea"/>
                <a:cs typeface="+mn-cs"/>
              </a:rPr>
              <a:t>matrix</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11" name="Táblázat 10"/>
          <p:cNvGraphicFramePr>
            <a:graphicFrameLocks noGrp="1"/>
          </p:cNvGraphicFramePr>
          <p:nvPr/>
        </p:nvGraphicFramePr>
        <p:xfrm>
          <a:off x="4615564" y="1363790"/>
          <a:ext cx="7380000" cy="5347680"/>
        </p:xfrm>
        <a:graphic>
          <a:graphicData uri="http://schemas.openxmlformats.org/drawingml/2006/table">
            <a:tbl>
              <a:tblPr firstRow="1" firstCol="1" bandRow="1">
                <a:tableStyleId>{5C22544A-7EE6-4342-B048-85BDC9FD1C3A}</a:tableStyleId>
              </a:tblPr>
              <a:tblGrid>
                <a:gridCol w="1260000">
                  <a:extLst>
                    <a:ext uri="{9D8B030D-6E8A-4147-A177-3AD203B41FA5}">
                      <a16:colId xmlns:a16="http://schemas.microsoft.com/office/drawing/2014/main" val="3967756917"/>
                    </a:ext>
                  </a:extLst>
                </a:gridCol>
                <a:gridCol w="1080000">
                  <a:extLst>
                    <a:ext uri="{9D8B030D-6E8A-4147-A177-3AD203B41FA5}">
                      <a16:colId xmlns:a16="http://schemas.microsoft.com/office/drawing/2014/main" val="1464939229"/>
                    </a:ext>
                  </a:extLst>
                </a:gridCol>
                <a:gridCol w="1080000">
                  <a:extLst>
                    <a:ext uri="{9D8B030D-6E8A-4147-A177-3AD203B41FA5}">
                      <a16:colId xmlns:a16="http://schemas.microsoft.com/office/drawing/2014/main" val="2759506363"/>
                    </a:ext>
                  </a:extLst>
                </a:gridCol>
                <a:gridCol w="1080000">
                  <a:extLst>
                    <a:ext uri="{9D8B030D-6E8A-4147-A177-3AD203B41FA5}">
                      <a16:colId xmlns:a16="http://schemas.microsoft.com/office/drawing/2014/main" val="4205096769"/>
                    </a:ext>
                  </a:extLst>
                </a:gridCol>
                <a:gridCol w="1440000">
                  <a:extLst>
                    <a:ext uri="{9D8B030D-6E8A-4147-A177-3AD203B41FA5}">
                      <a16:colId xmlns:a16="http://schemas.microsoft.com/office/drawing/2014/main" val="2458495202"/>
                    </a:ext>
                  </a:extLst>
                </a:gridCol>
                <a:gridCol w="1440000">
                  <a:extLst>
                    <a:ext uri="{9D8B030D-6E8A-4147-A177-3AD203B41FA5}">
                      <a16:colId xmlns:a16="http://schemas.microsoft.com/office/drawing/2014/main" val="2056779599"/>
                    </a:ext>
                  </a:extLst>
                </a:gridCol>
              </a:tblGrid>
              <a:tr h="324000">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Sample No.</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Supplier</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Base material</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Coating</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Temperature (°C)</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Comments</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extLst>
                  <a:ext uri="{0D108BD9-81ED-4DB2-BD59-A6C34878D82A}">
                    <a16:rowId xmlns:a16="http://schemas.microsoft.com/office/drawing/2014/main" val="837338982"/>
                  </a:ext>
                </a:extLst>
              </a:tr>
              <a:tr h="324000">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OPZ-M3</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CTU</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Opt. ZIRLO</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300</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 </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extLst>
                  <a:ext uri="{0D108BD9-81ED-4DB2-BD59-A6C34878D82A}">
                    <a16:rowId xmlns:a16="http://schemas.microsoft.com/office/drawing/2014/main" val="3677661663"/>
                  </a:ext>
                </a:extLst>
              </a:tr>
              <a:tr h="324000">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OPZ-M4</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CTU</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Opt. ZIRLO</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300</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 </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extLst>
                  <a:ext uri="{0D108BD9-81ED-4DB2-BD59-A6C34878D82A}">
                    <a16:rowId xmlns:a16="http://schemas.microsoft.com/office/drawing/2014/main" val="369767233"/>
                  </a:ext>
                </a:extLst>
              </a:tr>
              <a:tr h="324000">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OPZCR-M1</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CTU</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Opt. ZIRLO</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Cr</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300</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 </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extLst>
                  <a:ext uri="{0D108BD9-81ED-4DB2-BD59-A6C34878D82A}">
                    <a16:rowId xmlns:a16="http://schemas.microsoft.com/office/drawing/2014/main" val="3984237325"/>
                  </a:ext>
                </a:extLst>
              </a:tr>
              <a:tr h="324000">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OPZCR-M7</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CTU</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Opt. ZIRLO</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Cr</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300</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 </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extLst>
                  <a:ext uri="{0D108BD9-81ED-4DB2-BD59-A6C34878D82A}">
                    <a16:rowId xmlns:a16="http://schemas.microsoft.com/office/drawing/2014/main" val="1616528027"/>
                  </a:ext>
                </a:extLst>
              </a:tr>
              <a:tr h="324000">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OPZCR-M8</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CTU</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Opt. ZIRLO</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Cr</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300</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 </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extLst>
                  <a:ext uri="{0D108BD9-81ED-4DB2-BD59-A6C34878D82A}">
                    <a16:rowId xmlns:a16="http://schemas.microsoft.com/office/drawing/2014/main" val="2340096848"/>
                  </a:ext>
                </a:extLst>
              </a:tr>
              <a:tr h="324000">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OPZCR-M9</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CTU</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Opt. ZIRLO</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Cr</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20</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stepwise loading</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extLst>
                  <a:ext uri="{0D108BD9-81ED-4DB2-BD59-A6C34878D82A}">
                    <a16:rowId xmlns:a16="http://schemas.microsoft.com/office/drawing/2014/main" val="1651446456"/>
                  </a:ext>
                </a:extLst>
              </a:tr>
              <a:tr h="324000">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OPZCR-M10</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CTU</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Opt. ZIRLO</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Cr</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300</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stepwise loading</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extLst>
                  <a:ext uri="{0D108BD9-81ED-4DB2-BD59-A6C34878D82A}">
                    <a16:rowId xmlns:a16="http://schemas.microsoft.com/office/drawing/2014/main" val="225608667"/>
                  </a:ext>
                </a:extLst>
              </a:tr>
              <a:tr h="324000">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EI-M1</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AEOI</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Zr1%Nb</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300</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 </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extLst>
                  <a:ext uri="{0D108BD9-81ED-4DB2-BD59-A6C34878D82A}">
                    <a16:rowId xmlns:a16="http://schemas.microsoft.com/office/drawing/2014/main" val="3320771398"/>
                  </a:ext>
                </a:extLst>
              </a:tr>
              <a:tr h="324000">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EI-M2</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AEOI</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Zr1%Nb</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300</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 </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extLst>
                  <a:ext uri="{0D108BD9-81ED-4DB2-BD59-A6C34878D82A}">
                    <a16:rowId xmlns:a16="http://schemas.microsoft.com/office/drawing/2014/main" val="1721601139"/>
                  </a:ext>
                </a:extLst>
              </a:tr>
              <a:tr h="324000">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ECRI-M1</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AEOI</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Zr1%Nb</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Cr</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300</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 </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extLst>
                  <a:ext uri="{0D108BD9-81ED-4DB2-BD59-A6C34878D82A}">
                    <a16:rowId xmlns:a16="http://schemas.microsoft.com/office/drawing/2014/main" val="3063186182"/>
                  </a:ext>
                </a:extLst>
              </a:tr>
              <a:tr h="324000">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ECRI-M2</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AEOI</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Zr1%Nb</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Cr</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300</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 </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extLst>
                  <a:ext uri="{0D108BD9-81ED-4DB2-BD59-A6C34878D82A}">
                    <a16:rowId xmlns:a16="http://schemas.microsoft.com/office/drawing/2014/main" val="1309695386"/>
                  </a:ext>
                </a:extLst>
              </a:tr>
              <a:tr h="324000">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ECRNI-M1</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AEOI</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Zr1%Nb</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err="1">
                          <a:effectLst/>
                          <a:latin typeface="Times New Roman" panose="02020603050405020304" pitchFamily="18" charset="0"/>
                          <a:cs typeface="Times New Roman" panose="02020603050405020304" pitchFamily="18" charset="0"/>
                        </a:rPr>
                        <a:t>CrN</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300</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 </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extLst>
                  <a:ext uri="{0D108BD9-81ED-4DB2-BD59-A6C34878D82A}">
                    <a16:rowId xmlns:a16="http://schemas.microsoft.com/office/drawing/2014/main" val="2326933208"/>
                  </a:ext>
                </a:extLst>
              </a:tr>
              <a:tr h="324000">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ECRNI-M2</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AEOI</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Zr1%Nb</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err="1">
                          <a:effectLst/>
                          <a:latin typeface="Times New Roman" panose="02020603050405020304" pitchFamily="18" charset="0"/>
                          <a:cs typeface="Times New Roman" panose="02020603050405020304" pitchFamily="18" charset="0"/>
                        </a:rPr>
                        <a:t>CrN</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300</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 </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extLst>
                  <a:ext uri="{0D108BD9-81ED-4DB2-BD59-A6C34878D82A}">
                    <a16:rowId xmlns:a16="http://schemas.microsoft.com/office/drawing/2014/main" val="2131052070"/>
                  </a:ext>
                </a:extLst>
              </a:tr>
              <a:tr h="324000">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EXI-M1</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AEOI</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Zr1%Nb</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Cr/</a:t>
                      </a:r>
                      <a:r>
                        <a:rPr lang="en-US" sz="1600" noProof="0" dirty="0" err="1">
                          <a:effectLst/>
                          <a:latin typeface="Times New Roman" panose="02020603050405020304" pitchFamily="18" charset="0"/>
                          <a:cs typeface="Times New Roman" panose="02020603050405020304" pitchFamily="18" charset="0"/>
                        </a:rPr>
                        <a:t>CrN</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300</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 </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extLst>
                  <a:ext uri="{0D108BD9-81ED-4DB2-BD59-A6C34878D82A}">
                    <a16:rowId xmlns:a16="http://schemas.microsoft.com/office/drawing/2014/main" val="3621038313"/>
                  </a:ext>
                </a:extLst>
              </a:tr>
              <a:tr h="324000">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EXI-M2</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AEOI</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Zr1%Nb</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Cr/</a:t>
                      </a:r>
                      <a:r>
                        <a:rPr lang="en-US" sz="1600" noProof="0" dirty="0" err="1">
                          <a:effectLst/>
                          <a:latin typeface="Times New Roman" panose="02020603050405020304" pitchFamily="18" charset="0"/>
                          <a:cs typeface="Times New Roman" panose="02020603050405020304" pitchFamily="18" charset="0"/>
                        </a:rPr>
                        <a:t>CrN</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300</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 </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extLst>
                  <a:ext uri="{0D108BD9-81ED-4DB2-BD59-A6C34878D82A}">
                    <a16:rowId xmlns:a16="http://schemas.microsoft.com/office/drawing/2014/main" val="2078122305"/>
                  </a:ext>
                </a:extLst>
              </a:tr>
            </a:tbl>
          </a:graphicData>
        </a:graphic>
      </p:graphicFrame>
    </p:spTree>
    <p:extLst>
      <p:ext uri="{BB962C8B-B14F-4D97-AF65-F5344CB8AC3E}">
        <p14:creationId xmlns:p14="http://schemas.microsoft.com/office/powerpoint/2010/main" val="16586518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 számának helye 1"/>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F1F73-F485-4D4B-BE83-4A5422F4D902}" type="slidenum">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3" name="Szövegdoboz 12">
            <a:extLst>
              <a:ext uri="{FF2B5EF4-FFF2-40B4-BE49-F238E27FC236}">
                <a16:creationId xmlns:a16="http://schemas.microsoft.com/office/drawing/2014/main" id="{B8FDD6A2-31F6-4F23-80FB-69E75D06B7BC}"/>
              </a:ext>
            </a:extLst>
          </p:cNvPr>
          <p:cNvSpPr txBox="1"/>
          <p:nvPr/>
        </p:nvSpPr>
        <p:spPr>
          <a:xfrm>
            <a:off x="0" y="1021557"/>
            <a:ext cx="4407406" cy="5509200"/>
          </a:xfrm>
          <a:prstGeom prst="rect">
            <a:avLst/>
          </a:prstGeom>
          <a:noFill/>
        </p:spPr>
        <p:txBody>
          <a:bodyPr wrap="square" rtlCol="0">
            <a:spAutoFit/>
          </a:bodyPr>
          <a:lstStyle/>
          <a:p>
            <a:pPr marL="457200" lvl="0" indent="-457200">
              <a:buFont typeface="Arial" panose="020B0604020202020204" pitchFamily="34" charset="0"/>
              <a:buChar char="•"/>
              <a:defRPr/>
            </a:pPr>
            <a:endParaRPr lang="hu-HU" sz="3200" dirty="0">
              <a:solidFill>
                <a:prstClr val="black"/>
              </a:solidFill>
            </a:endParaRPr>
          </a:p>
          <a:p>
            <a:pPr marL="457200" lvl="0" indent="-457200">
              <a:buFont typeface="Arial" panose="020B0604020202020204" pitchFamily="34" charset="0"/>
              <a:buChar char="•"/>
              <a:defRPr/>
            </a:pPr>
            <a:endParaRPr lang="hu-HU" sz="3200" dirty="0">
              <a:solidFill>
                <a:prstClr val="black"/>
              </a:solidFill>
            </a:endParaRPr>
          </a:p>
          <a:p>
            <a:pPr marL="457200" lvl="0" indent="-457200">
              <a:buFont typeface="Arial" panose="020B0604020202020204" pitchFamily="34" charset="0"/>
              <a:buChar char="•"/>
              <a:defRPr/>
            </a:pPr>
            <a:r>
              <a:rPr lang="en-US" sz="3200" dirty="0">
                <a:solidFill>
                  <a:prstClr val="black"/>
                </a:solidFill>
              </a:rPr>
              <a:t>These were conducted to test the behavior of the ATF materials at room temperature and to give additional information on </a:t>
            </a:r>
            <a:r>
              <a:rPr lang="hu-HU" sz="3200" dirty="0" err="1">
                <a:solidFill>
                  <a:prstClr val="black"/>
                </a:solidFill>
              </a:rPr>
              <a:t>the</a:t>
            </a:r>
            <a:r>
              <a:rPr lang="hu-HU" sz="3200" dirty="0">
                <a:solidFill>
                  <a:prstClr val="black"/>
                </a:solidFill>
              </a:rPr>
              <a:t> </a:t>
            </a:r>
            <a:r>
              <a:rPr lang="en-US" sz="3200" dirty="0">
                <a:solidFill>
                  <a:prstClr val="black"/>
                </a:solidFill>
              </a:rPr>
              <a:t>reference</a:t>
            </a:r>
            <a:r>
              <a:rPr lang="hu-HU" sz="3200" dirty="0">
                <a:solidFill>
                  <a:prstClr val="black"/>
                </a:solidFill>
              </a:rPr>
              <a:t> </a:t>
            </a:r>
            <a:r>
              <a:rPr lang="hu-HU" sz="3200" dirty="0" err="1">
                <a:solidFill>
                  <a:prstClr val="black"/>
                </a:solidFill>
              </a:rPr>
              <a:t>cladding</a:t>
            </a:r>
            <a:r>
              <a:rPr lang="en-US" sz="3200" dirty="0">
                <a:solidFill>
                  <a:prstClr val="black"/>
                </a:solidFill>
              </a:rPr>
              <a:t> </a:t>
            </a:r>
            <a:r>
              <a:rPr lang="hu-HU" sz="3200" dirty="0" err="1">
                <a:solidFill>
                  <a:prstClr val="black"/>
                </a:solidFill>
              </a:rPr>
              <a:t>substrate</a:t>
            </a:r>
            <a:r>
              <a:rPr lang="hu-HU" sz="3200" dirty="0">
                <a:solidFill>
                  <a:prstClr val="black"/>
                </a:solidFill>
              </a:rPr>
              <a:t> </a:t>
            </a:r>
            <a:r>
              <a:rPr lang="en-US" sz="3200" dirty="0">
                <a:solidFill>
                  <a:prstClr val="black"/>
                </a:solidFill>
              </a:rPr>
              <a:t>materials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Szövegdoboz 13">
            <a:extLst>
              <a:ext uri="{FF2B5EF4-FFF2-40B4-BE49-F238E27FC236}">
                <a16:creationId xmlns:a16="http://schemas.microsoft.com/office/drawing/2014/main" id="{9C20A952-196A-4E31-85B4-C5654B9F55BA}"/>
              </a:ext>
            </a:extLst>
          </p:cNvPr>
          <p:cNvSpPr txBox="1"/>
          <p:nvPr/>
        </p:nvSpPr>
        <p:spPr>
          <a:xfrm>
            <a:off x="2631931" y="-45893"/>
            <a:ext cx="414034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3200" b="0" i="0" u="none" strike="noStrike" kern="1200" cap="none" spc="0" normalizeH="0" baseline="0" noProof="0" dirty="0">
                <a:ln>
                  <a:noFill/>
                </a:ln>
                <a:solidFill>
                  <a:prstClr val="white"/>
                </a:solidFill>
                <a:effectLst/>
                <a:uLnTx/>
                <a:uFillTx/>
                <a:latin typeface="Calibri" panose="020F0502020204030204"/>
                <a:ea typeface="+mn-ea"/>
                <a:cs typeface="+mn-cs"/>
              </a:rPr>
              <a:t>Mandrel test </a:t>
            </a:r>
            <a:r>
              <a:rPr kumimoji="0" lang="hu-HU" sz="3200" b="0" i="0" u="none" strike="noStrike" kern="1200" cap="none" spc="0" normalizeH="0" baseline="0" noProof="0" dirty="0" err="1">
                <a:ln>
                  <a:noFill/>
                </a:ln>
                <a:solidFill>
                  <a:prstClr val="white"/>
                </a:solidFill>
                <a:effectLst/>
                <a:uLnTx/>
                <a:uFillTx/>
                <a:latin typeface="Calibri" panose="020F0502020204030204"/>
                <a:ea typeface="+mn-ea"/>
                <a:cs typeface="+mn-cs"/>
              </a:rPr>
              <a:t>matrix</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5" name="Táblázat 4"/>
          <p:cNvGraphicFramePr>
            <a:graphicFrameLocks noGrp="1"/>
          </p:cNvGraphicFramePr>
          <p:nvPr>
            <p:extLst>
              <p:ext uri="{D42A27DB-BD31-4B8C-83A1-F6EECF244321}">
                <p14:modId xmlns:p14="http://schemas.microsoft.com/office/powerpoint/2010/main" val="1891536344"/>
              </p:ext>
            </p:extLst>
          </p:nvPr>
        </p:nvGraphicFramePr>
        <p:xfrm>
          <a:off x="4407406" y="2268670"/>
          <a:ext cx="7626098" cy="4087680"/>
        </p:xfrm>
        <a:graphic>
          <a:graphicData uri="http://schemas.openxmlformats.org/drawingml/2006/table">
            <a:tbl>
              <a:tblPr firstRow="1" firstCol="1" bandRow="1">
                <a:tableStyleId>{5C22544A-7EE6-4342-B048-85BDC9FD1C3A}</a:tableStyleId>
              </a:tblPr>
              <a:tblGrid>
                <a:gridCol w="1143915">
                  <a:extLst>
                    <a:ext uri="{9D8B030D-6E8A-4147-A177-3AD203B41FA5}">
                      <a16:colId xmlns:a16="http://schemas.microsoft.com/office/drawing/2014/main" val="3967756917"/>
                    </a:ext>
                  </a:extLst>
                </a:gridCol>
                <a:gridCol w="1370687">
                  <a:extLst>
                    <a:ext uri="{9D8B030D-6E8A-4147-A177-3AD203B41FA5}">
                      <a16:colId xmlns:a16="http://schemas.microsoft.com/office/drawing/2014/main" val="1464939229"/>
                    </a:ext>
                  </a:extLst>
                </a:gridCol>
                <a:gridCol w="1161288">
                  <a:extLst>
                    <a:ext uri="{9D8B030D-6E8A-4147-A177-3AD203B41FA5}">
                      <a16:colId xmlns:a16="http://schemas.microsoft.com/office/drawing/2014/main" val="2759506363"/>
                    </a:ext>
                  </a:extLst>
                </a:gridCol>
                <a:gridCol w="899770">
                  <a:extLst>
                    <a:ext uri="{9D8B030D-6E8A-4147-A177-3AD203B41FA5}">
                      <a16:colId xmlns:a16="http://schemas.microsoft.com/office/drawing/2014/main" val="4205096769"/>
                    </a:ext>
                  </a:extLst>
                </a:gridCol>
                <a:gridCol w="1678838">
                  <a:extLst>
                    <a:ext uri="{9D8B030D-6E8A-4147-A177-3AD203B41FA5}">
                      <a16:colId xmlns:a16="http://schemas.microsoft.com/office/drawing/2014/main" val="2458495202"/>
                    </a:ext>
                  </a:extLst>
                </a:gridCol>
                <a:gridCol w="1371600">
                  <a:extLst>
                    <a:ext uri="{9D8B030D-6E8A-4147-A177-3AD203B41FA5}">
                      <a16:colId xmlns:a16="http://schemas.microsoft.com/office/drawing/2014/main" val="2056779599"/>
                    </a:ext>
                  </a:extLst>
                </a:gridCol>
              </a:tblGrid>
              <a:tr h="360000">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Sample No.</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Supplier</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Base material</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Coating</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Temperature (°C)</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Comments</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extLst>
                  <a:ext uri="{0D108BD9-81ED-4DB2-BD59-A6C34878D82A}">
                    <a16:rowId xmlns:a16="http://schemas.microsoft.com/office/drawing/2014/main" val="837338982"/>
                  </a:ext>
                </a:extLst>
              </a:tr>
              <a:tr h="360000">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SLIM-M1</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hu-HU" sz="1600" noProof="0" dirty="0">
                          <a:effectLst/>
                          <a:latin typeface="Times New Roman" panose="02020603050405020304" pitchFamily="18" charset="0"/>
                          <a:cs typeface="Times New Roman" panose="02020603050405020304" pitchFamily="18" charset="0"/>
                        </a:rPr>
                        <a:t>HUN-REN </a:t>
                      </a:r>
                      <a:r>
                        <a:rPr lang="en-US" sz="1600" noProof="0" dirty="0">
                          <a:effectLst/>
                          <a:latin typeface="Times New Roman" panose="02020603050405020304" pitchFamily="18" charset="0"/>
                          <a:cs typeface="Times New Roman" panose="02020603050405020304" pitchFamily="18" charset="0"/>
                        </a:rPr>
                        <a:t>EK</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E110G</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20</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reference test</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extLst>
                  <a:ext uri="{0D108BD9-81ED-4DB2-BD59-A6C34878D82A}">
                    <a16:rowId xmlns:a16="http://schemas.microsoft.com/office/drawing/2014/main" val="1771326300"/>
                  </a:ext>
                </a:extLst>
              </a:tr>
              <a:tr h="360000">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SLIM-M2</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hu-HU" sz="1600" noProof="0" dirty="0">
                          <a:effectLst/>
                          <a:latin typeface="Times New Roman" panose="02020603050405020304" pitchFamily="18" charset="0"/>
                          <a:cs typeface="Times New Roman" panose="02020603050405020304" pitchFamily="18" charset="0"/>
                        </a:rPr>
                        <a:t>HUN-REN </a:t>
                      </a:r>
                      <a:r>
                        <a:rPr lang="en-US" sz="1600" noProof="0" dirty="0">
                          <a:effectLst/>
                          <a:latin typeface="Times New Roman" panose="02020603050405020304" pitchFamily="18" charset="0"/>
                          <a:cs typeface="Times New Roman" panose="02020603050405020304" pitchFamily="18" charset="0"/>
                        </a:rPr>
                        <a:t>EK</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E110G</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300</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reference test</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extLst>
                  <a:ext uri="{0D108BD9-81ED-4DB2-BD59-A6C34878D82A}">
                    <a16:rowId xmlns:a16="http://schemas.microsoft.com/office/drawing/2014/main" val="789525338"/>
                  </a:ext>
                </a:extLst>
              </a:tr>
              <a:tr h="360000">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E110-M1</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hu-HU" sz="1600" noProof="0" dirty="0">
                          <a:effectLst/>
                          <a:latin typeface="Times New Roman" panose="02020603050405020304" pitchFamily="18" charset="0"/>
                          <a:cs typeface="Times New Roman" panose="02020603050405020304" pitchFamily="18" charset="0"/>
                        </a:rPr>
                        <a:t>HUN-REN </a:t>
                      </a:r>
                      <a:r>
                        <a:rPr lang="en-US" sz="1600" noProof="0" dirty="0">
                          <a:effectLst/>
                          <a:latin typeface="Times New Roman" panose="02020603050405020304" pitchFamily="18" charset="0"/>
                          <a:cs typeface="Times New Roman" panose="02020603050405020304" pitchFamily="18" charset="0"/>
                        </a:rPr>
                        <a:t>EK</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E110</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300</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reference test</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extLst>
                  <a:ext uri="{0D108BD9-81ED-4DB2-BD59-A6C34878D82A}">
                    <a16:rowId xmlns:a16="http://schemas.microsoft.com/office/drawing/2014/main" val="1435706"/>
                  </a:ext>
                </a:extLst>
              </a:tr>
              <a:tr h="360000">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E110-M2</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hu-HU" sz="1600" noProof="0" dirty="0">
                          <a:effectLst/>
                          <a:latin typeface="Times New Roman" panose="02020603050405020304" pitchFamily="18" charset="0"/>
                          <a:cs typeface="Times New Roman" panose="02020603050405020304" pitchFamily="18" charset="0"/>
                        </a:rPr>
                        <a:t>HUN-REN </a:t>
                      </a:r>
                      <a:r>
                        <a:rPr lang="en-US" sz="1600" noProof="0" dirty="0">
                          <a:effectLst/>
                          <a:latin typeface="Times New Roman" panose="02020603050405020304" pitchFamily="18" charset="0"/>
                          <a:cs typeface="Times New Roman" panose="02020603050405020304" pitchFamily="18" charset="0"/>
                        </a:rPr>
                        <a:t>EK</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E110</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300</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reference test</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extLst>
                  <a:ext uri="{0D108BD9-81ED-4DB2-BD59-A6C34878D82A}">
                    <a16:rowId xmlns:a16="http://schemas.microsoft.com/office/drawing/2014/main" val="2777240330"/>
                  </a:ext>
                </a:extLst>
              </a:tr>
              <a:tr h="360000">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EI-51</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AEOI</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Zr1%Nb</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20</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reference test</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extLst>
                  <a:ext uri="{0D108BD9-81ED-4DB2-BD59-A6C34878D82A}">
                    <a16:rowId xmlns:a16="http://schemas.microsoft.com/office/drawing/2014/main" val="2043410036"/>
                  </a:ext>
                </a:extLst>
              </a:tr>
              <a:tr h="360000">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ECRI-51</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AEOI</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Zr1%Nb</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Cr</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20</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reference test</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extLst>
                  <a:ext uri="{0D108BD9-81ED-4DB2-BD59-A6C34878D82A}">
                    <a16:rowId xmlns:a16="http://schemas.microsoft.com/office/drawing/2014/main" val="3604418619"/>
                  </a:ext>
                </a:extLst>
              </a:tr>
              <a:tr h="360000">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ECRNI-51</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AEOI</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Zr1%Nb</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err="1">
                          <a:effectLst/>
                          <a:latin typeface="Times New Roman" panose="02020603050405020304" pitchFamily="18" charset="0"/>
                          <a:cs typeface="Times New Roman" panose="02020603050405020304" pitchFamily="18" charset="0"/>
                        </a:rPr>
                        <a:t>CrN</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20</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reference test</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extLst>
                  <a:ext uri="{0D108BD9-81ED-4DB2-BD59-A6C34878D82A}">
                    <a16:rowId xmlns:a16="http://schemas.microsoft.com/office/drawing/2014/main" val="1451958995"/>
                  </a:ext>
                </a:extLst>
              </a:tr>
              <a:tr h="360000">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EXI-51</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AEOI</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Zr1%Nb</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Cr/</a:t>
                      </a:r>
                      <a:r>
                        <a:rPr lang="en-US" sz="1600" noProof="0" dirty="0" err="1">
                          <a:effectLst/>
                          <a:latin typeface="Times New Roman" panose="02020603050405020304" pitchFamily="18" charset="0"/>
                          <a:cs typeface="Times New Roman" panose="02020603050405020304" pitchFamily="18" charset="0"/>
                        </a:rPr>
                        <a:t>CrN</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20</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reference test</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extLst>
                  <a:ext uri="{0D108BD9-81ED-4DB2-BD59-A6C34878D82A}">
                    <a16:rowId xmlns:a16="http://schemas.microsoft.com/office/drawing/2014/main" val="2130290144"/>
                  </a:ext>
                </a:extLst>
              </a:tr>
              <a:tr h="360000">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OPZCR-47</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CTU</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Opt. ZIRLO</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Cr</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20</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reference test</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extLst>
                  <a:ext uri="{0D108BD9-81ED-4DB2-BD59-A6C34878D82A}">
                    <a16:rowId xmlns:a16="http://schemas.microsoft.com/office/drawing/2014/main" val="1625206352"/>
                  </a:ext>
                </a:extLst>
              </a:tr>
              <a:tr h="360000">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OPZCR-48</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CTU</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Opt. ZIRLO</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Cr</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20</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reference test</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extLst>
                  <a:ext uri="{0D108BD9-81ED-4DB2-BD59-A6C34878D82A}">
                    <a16:rowId xmlns:a16="http://schemas.microsoft.com/office/drawing/2014/main" val="3892585032"/>
                  </a:ext>
                </a:extLst>
              </a:tr>
            </a:tbl>
          </a:graphicData>
        </a:graphic>
      </p:graphicFrame>
      <p:sp>
        <p:nvSpPr>
          <p:cNvPr id="6" name="Szövegdoboz 5">
            <a:extLst>
              <a:ext uri="{FF2B5EF4-FFF2-40B4-BE49-F238E27FC236}">
                <a16:creationId xmlns:a16="http://schemas.microsoft.com/office/drawing/2014/main" id="{B8FDD6A2-31F6-4F23-80FB-69E75D06B7BC}"/>
              </a:ext>
            </a:extLst>
          </p:cNvPr>
          <p:cNvSpPr txBox="1"/>
          <p:nvPr/>
        </p:nvSpPr>
        <p:spPr>
          <a:xfrm>
            <a:off x="0" y="1037429"/>
            <a:ext cx="9793224" cy="1569660"/>
          </a:xfrm>
          <a:prstGeom prst="rect">
            <a:avLst/>
          </a:prstGeom>
          <a:noFill/>
        </p:spPr>
        <p:txBody>
          <a:bodyPr wrap="square" rtlCol="0">
            <a:spAutoFit/>
          </a:bodyPr>
          <a:lstStyle/>
          <a:p>
            <a:pPr marL="457200" lvl="0" indent="-457200">
              <a:buFont typeface="Arial" panose="020B0604020202020204" pitchFamily="34" charset="0"/>
              <a:buChar char="•"/>
              <a:defRPr/>
            </a:pPr>
            <a:r>
              <a:rPr lang="en-US" sz="3200" dirty="0">
                <a:solidFill>
                  <a:prstClr val="black"/>
                </a:solidFill>
              </a:rPr>
              <a:t>10 additional „reference tests” were also completed</a:t>
            </a:r>
            <a:r>
              <a:rPr lang="hu-HU" sz="3200" dirty="0">
                <a:solidFill>
                  <a:prstClr val="black"/>
                </a:solidFill>
              </a:rPr>
              <a:t> </a:t>
            </a:r>
            <a:r>
              <a:rPr lang="hu-HU" sz="3200" dirty="0" err="1">
                <a:solidFill>
                  <a:prstClr val="black"/>
                </a:solidFill>
              </a:rPr>
              <a:t>to</a:t>
            </a:r>
            <a:r>
              <a:rPr lang="hu-HU" sz="3200" dirty="0">
                <a:solidFill>
                  <a:prstClr val="black"/>
                </a:solidFill>
              </a:rPr>
              <a:t> </a:t>
            </a:r>
            <a:r>
              <a:rPr lang="hu-HU" sz="3200" dirty="0" err="1">
                <a:solidFill>
                  <a:prstClr val="black"/>
                </a:solidFill>
              </a:rPr>
              <a:t>ease</a:t>
            </a:r>
            <a:r>
              <a:rPr lang="hu-HU" sz="3200" dirty="0">
                <a:solidFill>
                  <a:prstClr val="black"/>
                </a:solidFill>
              </a:rPr>
              <a:t> </a:t>
            </a:r>
            <a:r>
              <a:rPr lang="hu-HU" sz="3200" dirty="0" err="1">
                <a:solidFill>
                  <a:prstClr val="black"/>
                </a:solidFill>
              </a:rPr>
              <a:t>the</a:t>
            </a:r>
            <a:r>
              <a:rPr lang="hu-HU" sz="3200" dirty="0">
                <a:solidFill>
                  <a:prstClr val="black"/>
                </a:solidFill>
              </a:rPr>
              <a:t> post-test </a:t>
            </a:r>
            <a:r>
              <a:rPr lang="hu-HU" sz="3200" dirty="0" err="1">
                <a:solidFill>
                  <a:prstClr val="black"/>
                </a:solidFill>
              </a:rPr>
              <a:t>finite</a:t>
            </a:r>
            <a:r>
              <a:rPr lang="hu-HU" sz="3200" dirty="0">
                <a:solidFill>
                  <a:prstClr val="black"/>
                </a:solidFill>
              </a:rPr>
              <a:t> </a:t>
            </a:r>
            <a:r>
              <a:rPr lang="hu-HU" sz="3200" dirty="0" err="1">
                <a:solidFill>
                  <a:prstClr val="black"/>
                </a:solidFill>
              </a:rPr>
              <a:t>element</a:t>
            </a:r>
            <a:r>
              <a:rPr lang="hu-HU" sz="3200" dirty="0">
                <a:solidFill>
                  <a:prstClr val="black"/>
                </a:solidFill>
              </a:rPr>
              <a:t> </a:t>
            </a:r>
            <a:r>
              <a:rPr lang="hu-HU" sz="3200" dirty="0" err="1">
                <a:solidFill>
                  <a:prstClr val="black"/>
                </a:solidFill>
              </a:rPr>
              <a:t>calculations</a:t>
            </a:r>
            <a:endParaRPr lang="en-US" sz="3200" dirty="0">
              <a:solidFill>
                <a:prstClr val="black"/>
              </a:solidFill>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18535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 számának helye 1"/>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F1F73-F485-4D4B-BE83-4A5422F4D902}" type="slidenum">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Szövegdoboz 2">
            <a:extLst>
              <a:ext uri="{FF2B5EF4-FFF2-40B4-BE49-F238E27FC236}">
                <a16:creationId xmlns:a16="http://schemas.microsoft.com/office/drawing/2014/main" id="{B8FDD6A2-31F6-4F23-80FB-69E75D06B7BC}"/>
              </a:ext>
            </a:extLst>
          </p:cNvPr>
          <p:cNvSpPr txBox="1"/>
          <p:nvPr/>
        </p:nvSpPr>
        <p:spPr>
          <a:xfrm>
            <a:off x="897730" y="792957"/>
            <a:ext cx="10943749" cy="6555641"/>
          </a:xfrm>
          <a:prstGeom prst="rect">
            <a:avLst/>
          </a:prstGeom>
          <a:noFill/>
        </p:spPr>
        <p:txBody>
          <a:bodyPr wrap="square" rtlCol="0">
            <a:spAutoFit/>
          </a:bodyPr>
          <a:lstStyle/>
          <a:p>
            <a:pPr marL="457200" lvl="0" indent="-457200">
              <a:buFont typeface="Arial" panose="020B0604020202020204" pitchFamily="34" charset="0"/>
              <a:buChar char="•"/>
              <a:defRPr/>
            </a:pPr>
            <a:r>
              <a:rPr lang="en-US" sz="3000" dirty="0">
                <a:solidFill>
                  <a:prstClr val="black"/>
                </a:solidFill>
              </a:rPr>
              <a:t>The forces of the Iranian Zr1%Nb and the E110 and SLIM materials was remarkably close, so the direct comparison between these two materials could be drawn. It was important for the modelling, as the detailed materials properties like anisotropy and stress-strain relationship were only available for the E110 material.</a:t>
            </a:r>
          </a:p>
          <a:p>
            <a:pPr marL="457200" lvl="0" indent="-457200">
              <a:buFont typeface="Arial" panose="020B0604020202020204" pitchFamily="34" charset="0"/>
              <a:buChar char="•"/>
              <a:defRPr/>
            </a:pPr>
            <a:r>
              <a:rPr lang="en-US" sz="3000" dirty="0">
                <a:solidFill>
                  <a:prstClr val="black"/>
                </a:solidFill>
              </a:rPr>
              <a:t>The Optimized ZIRLO cladding has higher yield strength compared to the Zr1%Nb claddings. This accounts for the measured difference of consistently higher maximum forces for the Optimized ZIRLO materials compared to the Zr1%Nb materials.</a:t>
            </a:r>
          </a:p>
          <a:p>
            <a:pPr marL="457200" lvl="0" indent="-457200">
              <a:buFont typeface="Arial" panose="020B0604020202020204" pitchFamily="34" charset="0"/>
              <a:buChar char="•"/>
              <a:defRPr/>
            </a:pPr>
            <a:r>
              <a:rPr lang="en-US" sz="3000" dirty="0">
                <a:solidFill>
                  <a:prstClr val="black"/>
                </a:solidFill>
              </a:rPr>
              <a:t>The step-loaded Optimized ZIRLO has reached similar maximum force compared to the regular mandrel-tested sample, which confirms the repeatability of the test results in different configurations.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hu-HU" sz="3000" b="0" i="0" u="none" strike="noStrike" kern="1200" cap="none" spc="0" normalizeH="0" baseline="0" noProof="0" dirty="0">
              <a:ln>
                <a:noFill/>
              </a:ln>
              <a:solidFill>
                <a:prstClr val="black"/>
              </a:solidFill>
              <a:effectLst/>
              <a:uLnTx/>
              <a:uFillTx/>
              <a:latin typeface="Calibri" panose="020F0502020204030204"/>
            </a:endParaRPr>
          </a:p>
        </p:txBody>
      </p:sp>
      <p:sp>
        <p:nvSpPr>
          <p:cNvPr id="4" name="Szövegdoboz 3">
            <a:extLst>
              <a:ext uri="{FF2B5EF4-FFF2-40B4-BE49-F238E27FC236}">
                <a16:creationId xmlns:a16="http://schemas.microsoft.com/office/drawing/2014/main" id="{9C20A952-196A-4E31-85B4-C5654B9F55BA}"/>
              </a:ext>
            </a:extLst>
          </p:cNvPr>
          <p:cNvSpPr txBox="1"/>
          <p:nvPr/>
        </p:nvSpPr>
        <p:spPr>
          <a:xfrm>
            <a:off x="2631931" y="-45893"/>
            <a:ext cx="4140344" cy="584775"/>
          </a:xfrm>
          <a:prstGeom prst="rect">
            <a:avLst/>
          </a:prstGeom>
          <a:noFill/>
        </p:spPr>
        <p:txBody>
          <a:bodyPr wrap="square" rtlCol="0">
            <a:spAutoFit/>
          </a:bodyPr>
          <a:lstStyle/>
          <a:p>
            <a:pPr>
              <a:defRPr/>
            </a:pPr>
            <a:r>
              <a:rPr lang="hu-HU" sz="3200" dirty="0">
                <a:solidFill>
                  <a:prstClr val="white"/>
                </a:solidFill>
              </a:rPr>
              <a:t>Mandrel test </a:t>
            </a:r>
            <a:r>
              <a:rPr lang="hu-HU" sz="3200" dirty="0" err="1">
                <a:solidFill>
                  <a:prstClr val="white"/>
                </a:solidFill>
              </a:rPr>
              <a:t>results</a:t>
            </a:r>
            <a:endParaRPr lang="en-GB" sz="3200" dirty="0">
              <a:solidFill>
                <a:prstClr val="white"/>
              </a:solidFill>
            </a:endParaRPr>
          </a:p>
        </p:txBody>
      </p:sp>
    </p:spTree>
    <p:extLst>
      <p:ext uri="{BB962C8B-B14F-4D97-AF65-F5344CB8AC3E}">
        <p14:creationId xmlns:p14="http://schemas.microsoft.com/office/powerpoint/2010/main" val="35874211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 számának helye 1"/>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F1F73-F485-4D4B-BE83-4A5422F4D902}" type="slidenum">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2" name="Szövegdoboz 11">
            <a:extLst>
              <a:ext uri="{FF2B5EF4-FFF2-40B4-BE49-F238E27FC236}">
                <a16:creationId xmlns:a16="http://schemas.microsoft.com/office/drawing/2014/main" id="{B8FDD6A2-31F6-4F23-80FB-69E75D06B7BC}"/>
              </a:ext>
            </a:extLst>
          </p:cNvPr>
          <p:cNvSpPr txBox="1"/>
          <p:nvPr/>
        </p:nvSpPr>
        <p:spPr>
          <a:xfrm>
            <a:off x="897731" y="792957"/>
            <a:ext cx="10894220" cy="156966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results</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tests</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were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force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time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which</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corresponds</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to</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crosshead</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spike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displacement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raw</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measured</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data</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was</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distributed</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to</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User Team</a:t>
            </a:r>
          </a:p>
        </p:txBody>
      </p:sp>
      <p:sp>
        <p:nvSpPr>
          <p:cNvPr id="13" name="Szövegdoboz 12">
            <a:extLst>
              <a:ext uri="{FF2B5EF4-FFF2-40B4-BE49-F238E27FC236}">
                <a16:creationId xmlns:a16="http://schemas.microsoft.com/office/drawing/2014/main" id="{9C20A952-196A-4E31-85B4-C5654B9F55BA}"/>
              </a:ext>
            </a:extLst>
          </p:cNvPr>
          <p:cNvSpPr txBox="1"/>
          <p:nvPr/>
        </p:nvSpPr>
        <p:spPr>
          <a:xfrm>
            <a:off x="2631931" y="-45893"/>
            <a:ext cx="414034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3200" b="0" i="0" u="none" strike="noStrike" kern="1200" cap="none" spc="0" normalizeH="0" baseline="0" noProof="0" dirty="0">
                <a:ln>
                  <a:noFill/>
                </a:ln>
                <a:solidFill>
                  <a:prstClr val="white"/>
                </a:solidFill>
                <a:effectLst/>
                <a:uLnTx/>
                <a:uFillTx/>
                <a:latin typeface="Calibri" panose="020F0502020204030204"/>
                <a:ea typeface="+mn-ea"/>
                <a:cs typeface="+mn-cs"/>
              </a:rPr>
              <a:t>Mandrel test </a:t>
            </a:r>
            <a:r>
              <a:rPr kumimoji="0" lang="hu-HU" sz="3200" b="0" i="0" u="none" strike="noStrike" kern="1200" cap="none" spc="0" normalizeH="0" baseline="0" noProof="0" dirty="0" err="1">
                <a:ln>
                  <a:noFill/>
                </a:ln>
                <a:solidFill>
                  <a:prstClr val="white"/>
                </a:solidFill>
                <a:effectLst/>
                <a:uLnTx/>
                <a:uFillTx/>
                <a:latin typeface="Calibri" panose="020F0502020204030204"/>
                <a:ea typeface="+mn-ea"/>
                <a:cs typeface="+mn-cs"/>
              </a:rPr>
              <a:t>results</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Kép 6"/>
          <p:cNvPicPr/>
          <p:nvPr/>
        </p:nvPicPr>
        <p:blipFill rotWithShape="1">
          <a:blip r:embed="rId2">
            <a:extLst>
              <a:ext uri="{BEBA8EAE-BF5A-486C-A8C5-ECC9F3942E4B}">
                <a14:imgProps xmlns:a14="http://schemas.microsoft.com/office/drawing/2010/main">
                  <a14:imgLayer r:embed="rId3">
                    <a14:imgEffect>
                      <a14:saturation sat="400000"/>
                    </a14:imgEffect>
                    <a14:imgEffect>
                      <a14:brightnessContrast bright="10000" contrast="10000"/>
                    </a14:imgEffect>
                  </a14:imgLayer>
                </a14:imgProps>
              </a:ext>
              <a:ext uri="{28A0092B-C50C-407E-A947-70E740481C1C}">
                <a14:useLocalDpi xmlns:a14="http://schemas.microsoft.com/office/drawing/2010/main"/>
              </a:ext>
            </a:extLst>
          </a:blip>
          <a:srcRect l="3100" t="1476" r="1926" b="3250"/>
          <a:stretch/>
        </p:blipFill>
        <p:spPr bwMode="auto">
          <a:xfrm>
            <a:off x="638112" y="2285744"/>
            <a:ext cx="5135880" cy="3444240"/>
          </a:xfrm>
          <a:prstGeom prst="rect">
            <a:avLst/>
          </a:prstGeom>
          <a:noFill/>
          <a:ln>
            <a:noFill/>
          </a:ln>
          <a:extLst>
            <a:ext uri="{53640926-AAD7-44D8-BBD7-CCE9431645EC}">
              <a14:shadowObscured xmlns:a14="http://schemas.microsoft.com/office/drawing/2010/main"/>
            </a:ext>
          </a:extLst>
        </p:spPr>
      </p:pic>
      <p:pic>
        <p:nvPicPr>
          <p:cNvPr id="8" name="Kép 7"/>
          <p:cNvPicPr/>
          <p:nvPr/>
        </p:nvPicPr>
        <p:blipFill rotWithShape="1">
          <a:blip r:embed="rId4">
            <a:extLst>
              <a:ext uri="{BEBA8EAE-BF5A-486C-A8C5-ECC9F3942E4B}">
                <a14:imgProps xmlns:a14="http://schemas.microsoft.com/office/drawing/2010/main">
                  <a14:imgLayer r:embed="rId5">
                    <a14:imgEffect>
                      <a14:saturation sat="400000"/>
                    </a14:imgEffect>
                    <a14:imgEffect>
                      <a14:brightnessContrast bright="10000" contrast="10000"/>
                    </a14:imgEffect>
                  </a14:imgLayer>
                </a14:imgProps>
              </a:ext>
              <a:ext uri="{28A0092B-C50C-407E-A947-70E740481C1C}">
                <a14:useLocalDpi xmlns:a14="http://schemas.microsoft.com/office/drawing/2010/main"/>
              </a:ext>
            </a:extLst>
          </a:blip>
          <a:srcRect l="2393" t="1264" r="2744" b="3250"/>
          <a:stretch/>
        </p:blipFill>
        <p:spPr bwMode="auto">
          <a:xfrm>
            <a:off x="6042660" y="2289825"/>
            <a:ext cx="5135880" cy="3451860"/>
          </a:xfrm>
          <a:prstGeom prst="rect">
            <a:avLst/>
          </a:prstGeom>
          <a:noFill/>
          <a:ln>
            <a:noFill/>
          </a:ln>
          <a:extLst>
            <a:ext uri="{53640926-AAD7-44D8-BBD7-CCE9431645EC}">
              <a14:shadowObscured xmlns:a14="http://schemas.microsoft.com/office/drawing/2010/main"/>
            </a:ext>
          </a:extLst>
        </p:spPr>
      </p:pic>
      <p:sp>
        <p:nvSpPr>
          <p:cNvPr id="9" name="Téglalap 8"/>
          <p:cNvSpPr/>
          <p:nvPr/>
        </p:nvSpPr>
        <p:spPr>
          <a:xfrm>
            <a:off x="573167" y="5657671"/>
            <a:ext cx="5200825" cy="1200329"/>
          </a:xfrm>
          <a:prstGeom prst="rect">
            <a:avLst/>
          </a:prstGeom>
        </p:spPr>
        <p:txBody>
          <a:bodyPr wrap="square">
            <a:spAutoFit/>
          </a:bodyPr>
          <a:lstStyle/>
          <a:p>
            <a:pPr algn="just"/>
            <a:r>
              <a:rPr lang="en-US" i="1" noProof="0" dirty="0">
                <a:latin typeface="Times New Roman" panose="02020603050405020304" pitchFamily="18" charset="0"/>
                <a:ea typeface="Times New Roman" panose="02020603050405020304" pitchFamily="18" charset="0"/>
                <a:cs typeface="Times New Roman" panose="02020603050405020304" pitchFamily="18" charset="0"/>
              </a:rPr>
              <a:t>Figure 33: The comparison of the force-radial displacement of an uncoated Optimized ZIRLO sample (OPZ-M3) and a Cr-coated Optimized ZIRLO sample (OPZCR-M7).</a:t>
            </a:r>
            <a:endParaRPr lang="en-US" i="1" noProof="0" dirty="0">
              <a:latin typeface="Times New Roman" panose="02020603050405020304" pitchFamily="18" charset="0"/>
              <a:cs typeface="Times New Roman" panose="02020603050405020304" pitchFamily="18" charset="0"/>
            </a:endParaRPr>
          </a:p>
        </p:txBody>
      </p:sp>
      <p:sp>
        <p:nvSpPr>
          <p:cNvPr id="14" name="Téglalap 13"/>
          <p:cNvSpPr/>
          <p:nvPr/>
        </p:nvSpPr>
        <p:spPr>
          <a:xfrm>
            <a:off x="6040692" y="5687959"/>
            <a:ext cx="6096000" cy="923330"/>
          </a:xfrm>
          <a:prstGeom prst="rect">
            <a:avLst/>
          </a:prstGeom>
        </p:spPr>
        <p:txBody>
          <a:bodyPr>
            <a:spAutoFit/>
          </a:bodyPr>
          <a:lstStyle/>
          <a:p>
            <a:r>
              <a:rPr lang="en-US" i="1" noProof="0" dirty="0">
                <a:latin typeface="Times New Roman" panose="02020603050405020304" pitchFamily="18" charset="0"/>
                <a:ea typeface="Times New Roman" panose="02020603050405020304" pitchFamily="18" charset="0"/>
                <a:cs typeface="Times New Roman" panose="02020603050405020304" pitchFamily="18" charset="0"/>
              </a:rPr>
              <a:t>Figure 34: The comparison of the force-time graph of an uncoated Optimized ZIRLO sample (OPZ-M4) and a Cr-coated step-loaded Optimized ZIRLO sample (OPZCR-M10).</a:t>
            </a:r>
            <a:endParaRPr lang="en-US" i="1" noProof="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3232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zövegdoboz 3">
            <a:extLst>
              <a:ext uri="{FF2B5EF4-FFF2-40B4-BE49-F238E27FC236}">
                <a16:creationId xmlns:a16="http://schemas.microsoft.com/office/drawing/2014/main" id="{B8FDD6A2-31F6-4F23-80FB-69E75D06B7BC}"/>
              </a:ext>
            </a:extLst>
          </p:cNvPr>
          <p:cNvSpPr txBox="1"/>
          <p:nvPr/>
        </p:nvSpPr>
        <p:spPr>
          <a:xfrm>
            <a:off x="522314" y="836072"/>
            <a:ext cx="6469105" cy="569386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2800" b="0" i="0" u="none" strike="noStrike" kern="1200" cap="none" spc="0" normalizeH="0" baseline="0" noProof="0" dirty="0" err="1">
                <a:ln>
                  <a:noFill/>
                </a:ln>
                <a:solidFill>
                  <a:prstClr val="black"/>
                </a:solidFill>
                <a:effectLst/>
                <a:uLnTx/>
                <a:uFillTx/>
                <a:latin typeface="Calibri" panose="020F0502020204030204"/>
                <a:ea typeface="+mn-ea"/>
                <a:cs typeface="+mn-cs"/>
              </a:rPr>
              <a:t>Need</a:t>
            </a:r>
            <a:r>
              <a:rPr kumimoji="0" lang="hu-HU"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800" b="0" i="0" u="none" strike="noStrike" kern="1200" cap="none" spc="0" normalizeH="0" baseline="0" noProof="0" dirty="0" err="1">
                <a:ln>
                  <a:noFill/>
                </a:ln>
                <a:solidFill>
                  <a:prstClr val="black"/>
                </a:solidFill>
                <a:effectLst/>
                <a:uLnTx/>
                <a:uFillTx/>
                <a:latin typeface="Calibri" panose="020F0502020204030204"/>
                <a:ea typeface="+mn-ea"/>
                <a:cs typeface="+mn-cs"/>
              </a:rPr>
              <a:t>to</a:t>
            </a:r>
            <a:r>
              <a:rPr kumimoji="0" lang="hu-HU"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evaluate the behavior of the coating in a simulated PCMI transient</a:t>
            </a:r>
            <a:r>
              <a:rPr kumimoji="0" lang="hu-HU"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hu-HU"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2800" b="0" i="0" u="none" strike="noStrike" kern="1200" cap="none" spc="0" normalizeH="0" baseline="0" noProof="0" dirty="0" err="1">
                <a:ln>
                  <a:noFill/>
                </a:ln>
                <a:solidFill>
                  <a:prstClr val="black"/>
                </a:solidFill>
                <a:effectLst/>
                <a:uLnTx/>
                <a:uFillTx/>
                <a:latin typeface="Calibri" panose="020F0502020204030204"/>
                <a:ea typeface="+mn-ea"/>
                <a:cs typeface="+mn-cs"/>
              </a:rPr>
              <a:t>Will</a:t>
            </a:r>
            <a:r>
              <a:rPr kumimoji="0" lang="hu-HU"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8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hu-HU"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chromium coating on the zirconium cladding alloy surface</a:t>
            </a:r>
            <a:r>
              <a:rPr kumimoji="0" lang="hu-HU"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flexibly follow the strain of the cladding tube in a simulated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PCMI</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transient with little deformation</a:t>
            </a:r>
            <a:r>
              <a:rPr kumimoji="0" lang="hu-HU"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hu-HU"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2800" b="0" i="0" u="none" strike="noStrike" kern="1200" cap="none" spc="0" normalizeH="0" baseline="0" noProof="0" dirty="0">
                <a:ln>
                  <a:noFill/>
                </a:ln>
                <a:solidFill>
                  <a:prstClr val="black"/>
                </a:solidFill>
                <a:effectLst/>
                <a:uLnTx/>
                <a:uFillTx/>
                <a:latin typeface="Calibri" panose="020F0502020204030204"/>
                <a:ea typeface="+mn-ea"/>
                <a:cs typeface="+mn-cs"/>
              </a:rPr>
              <a:t>OR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2800" b="0" i="0" u="none" strike="noStrike" kern="1200" cap="none" spc="0" normalizeH="0" baseline="0" noProof="0" dirty="0" err="1">
                <a:ln>
                  <a:noFill/>
                </a:ln>
                <a:solidFill>
                  <a:prstClr val="black"/>
                </a:solidFill>
                <a:effectLst/>
                <a:uLnTx/>
                <a:uFillTx/>
                <a:latin typeface="Calibri" panose="020F0502020204030204"/>
                <a:ea typeface="+mn-ea"/>
                <a:cs typeface="+mn-cs"/>
              </a:rPr>
              <a:t>Will</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the coating would break up into stripes of coated</a:t>
            </a:r>
            <a:r>
              <a:rPr kumimoji="0" lang="hu-HU"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uncoated segments</a:t>
            </a:r>
            <a:r>
              <a:rPr kumimoji="0" lang="hu-HU" sz="2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2800" b="0" i="0" u="none" strike="noStrike" kern="1200" cap="none" spc="0" normalizeH="0" baseline="0" noProof="0" dirty="0" err="1">
                <a:ln>
                  <a:noFill/>
                </a:ln>
                <a:solidFill>
                  <a:prstClr val="black"/>
                </a:solidFill>
                <a:effectLst/>
                <a:uLnTx/>
                <a:uFillTx/>
                <a:latin typeface="Calibri" panose="020F0502020204030204"/>
                <a:ea typeface="+mn-ea"/>
                <a:cs typeface="+mn-cs"/>
              </a:rPr>
              <a:t>What</a:t>
            </a:r>
            <a:r>
              <a:rPr kumimoji="0" lang="hu-HU"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800" b="0" i="0" u="none" strike="noStrike" kern="1200" cap="none" spc="0" normalizeH="0" baseline="0" noProof="0" dirty="0" err="1">
                <a:ln>
                  <a:noFill/>
                </a:ln>
                <a:solidFill>
                  <a:prstClr val="black"/>
                </a:solidFill>
                <a:effectLst/>
                <a:uLnTx/>
                <a:uFillTx/>
                <a:latin typeface="Calibri" panose="020F0502020204030204"/>
                <a:ea typeface="+mn-ea"/>
                <a:cs typeface="+mn-cs"/>
              </a:rPr>
              <a:t>will</a:t>
            </a:r>
            <a:r>
              <a:rPr kumimoji="0" lang="hu-HU" sz="2800" b="0" i="0" u="none" strike="noStrike" kern="1200" cap="none" spc="0" normalizeH="0" baseline="0" noProof="0" dirty="0">
                <a:ln>
                  <a:noFill/>
                </a:ln>
                <a:solidFill>
                  <a:prstClr val="black"/>
                </a:solidFill>
                <a:effectLst/>
                <a:uLnTx/>
                <a:uFillTx/>
                <a:latin typeface="Calibri" panose="020F0502020204030204"/>
                <a:ea typeface="+mn-ea"/>
                <a:cs typeface="+mn-cs"/>
              </a:rPr>
              <a:t> be </a:t>
            </a:r>
            <a:r>
              <a:rPr kumimoji="0" lang="hu-HU" sz="28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hu-HU"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800" b="0" i="0" u="none" strike="noStrike" kern="1200" cap="none" spc="0" normalizeH="0" baseline="0" noProof="0" dirty="0" err="1">
                <a:ln>
                  <a:noFill/>
                </a:ln>
                <a:solidFill>
                  <a:prstClr val="black"/>
                </a:solidFill>
                <a:effectLst/>
                <a:uLnTx/>
                <a:uFillTx/>
                <a:latin typeface="Calibri" panose="020F0502020204030204"/>
                <a:ea typeface="+mn-ea"/>
                <a:cs typeface="+mn-cs"/>
              </a:rPr>
              <a:t>consequences</a:t>
            </a:r>
            <a:r>
              <a:rPr kumimoji="0" lang="hu-HU" sz="2800" b="0"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hu-HU" sz="2800" b="0" i="0" u="none" strike="noStrike" kern="1200" cap="none" spc="0" normalizeH="0" baseline="0" noProof="0" dirty="0" err="1">
                <a:ln>
                  <a:noFill/>
                </a:ln>
                <a:solidFill>
                  <a:prstClr val="black"/>
                </a:solidFill>
                <a:effectLst/>
                <a:uLnTx/>
                <a:uFillTx/>
                <a:latin typeface="Calibri" panose="020F0502020204030204"/>
                <a:ea typeface="+mn-ea"/>
                <a:cs typeface="+mn-cs"/>
              </a:rPr>
              <a:t>this</a:t>
            </a:r>
            <a:r>
              <a:rPr kumimoji="0" lang="hu-HU" sz="2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2800" b="1" i="0" u="none" strike="noStrike" kern="1200" cap="none" spc="0" normalizeH="0" baseline="0" noProof="0" dirty="0" err="1">
                <a:ln>
                  <a:noFill/>
                </a:ln>
                <a:solidFill>
                  <a:prstClr val="black"/>
                </a:solidFill>
                <a:effectLst/>
                <a:uLnTx/>
                <a:uFillTx/>
                <a:latin typeface="Calibri" panose="020F0502020204030204"/>
                <a:ea typeface="+mn-ea"/>
                <a:cs typeface="+mn-cs"/>
              </a:rPr>
              <a:t>Preliminary</a:t>
            </a:r>
            <a:r>
              <a:rPr kumimoji="0" lang="hu-HU"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800" b="1" i="0" u="none" strike="noStrike" kern="1200" cap="none" spc="0" normalizeH="0" baseline="0" noProof="0" dirty="0" err="1">
                <a:ln>
                  <a:noFill/>
                </a:ln>
                <a:solidFill>
                  <a:prstClr val="black"/>
                </a:solidFill>
                <a:effectLst/>
                <a:uLnTx/>
                <a:uFillTx/>
                <a:latin typeface="Calibri" panose="020F0502020204030204"/>
                <a:ea typeface="+mn-ea"/>
                <a:cs typeface="+mn-cs"/>
              </a:rPr>
              <a:t>samples</a:t>
            </a:r>
            <a:r>
              <a:rPr kumimoji="0" lang="hu-HU"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800" b="1" i="0" u="none" strike="noStrike" kern="1200" cap="none" spc="0" normalizeH="0" baseline="0" noProof="0" dirty="0" err="1">
                <a:ln>
                  <a:noFill/>
                </a:ln>
                <a:solidFill>
                  <a:prstClr val="black"/>
                </a:solidFill>
                <a:effectLst/>
                <a:uLnTx/>
                <a:uFillTx/>
                <a:latin typeface="Calibri" panose="020F0502020204030204"/>
                <a:ea typeface="+mn-ea"/>
                <a:cs typeface="+mn-cs"/>
              </a:rPr>
              <a:t>were</a:t>
            </a:r>
            <a:r>
              <a:rPr kumimoji="0" lang="hu-HU"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800" b="1" i="0" u="none" strike="noStrike" kern="1200" cap="none" spc="0" normalizeH="0" baseline="0" noProof="0" dirty="0" err="1">
                <a:ln>
                  <a:noFill/>
                </a:ln>
                <a:solidFill>
                  <a:prstClr val="black"/>
                </a:solidFill>
                <a:effectLst/>
                <a:uLnTx/>
                <a:uFillTx/>
                <a:latin typeface="Calibri" panose="020F0502020204030204"/>
                <a:ea typeface="+mn-ea"/>
                <a:cs typeface="+mn-cs"/>
              </a:rPr>
              <a:t>prepared</a:t>
            </a:r>
            <a:r>
              <a:rPr kumimoji="0" lang="hu-HU" sz="2800" b="1" i="0" u="none" strike="noStrike" kern="1200" cap="none" spc="0" normalizeH="0" baseline="0" noProof="0" dirty="0">
                <a:ln>
                  <a:noFill/>
                </a:ln>
                <a:solidFill>
                  <a:prstClr val="black"/>
                </a:solidFill>
                <a:effectLst/>
                <a:uLnTx/>
                <a:uFillTx/>
                <a:latin typeface="Calibri" panose="020F0502020204030204"/>
                <a:ea typeface="+mn-ea"/>
                <a:cs typeface="+mn-cs"/>
              </a:rPr>
              <a:t> and mandrel tested </a:t>
            </a:r>
            <a:r>
              <a:rPr kumimoji="0" lang="hu-HU" sz="2800" b="1" i="0" u="none" strike="noStrike" kern="1200" cap="none" spc="0" normalizeH="0" baseline="0" noProof="0" dirty="0" err="1">
                <a:ln>
                  <a:noFill/>
                </a:ln>
                <a:solidFill>
                  <a:prstClr val="black"/>
                </a:solidFill>
                <a:effectLst/>
                <a:uLnTx/>
                <a:uFillTx/>
                <a:latin typeface="Calibri" panose="020F0502020204030204"/>
                <a:ea typeface="+mn-ea"/>
                <a:cs typeface="+mn-cs"/>
              </a:rPr>
              <a:t>at</a:t>
            </a:r>
            <a:r>
              <a:rPr kumimoji="0" lang="hu-HU"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800" b="1" i="0" u="none" strike="noStrike" kern="1200" cap="none" spc="0" normalizeH="0" baseline="0" noProof="0" dirty="0" err="1">
                <a:ln>
                  <a:noFill/>
                </a:ln>
                <a:solidFill>
                  <a:prstClr val="black"/>
                </a:solidFill>
                <a:effectLst/>
                <a:uLnTx/>
                <a:uFillTx/>
                <a:latin typeface="Calibri" panose="020F0502020204030204"/>
                <a:ea typeface="+mn-ea"/>
                <a:cs typeface="+mn-cs"/>
              </a:rPr>
              <a:t>room</a:t>
            </a:r>
            <a:r>
              <a:rPr kumimoji="0" lang="hu-HU"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800" b="1" i="0" u="none" strike="noStrike" kern="1200" cap="none" spc="0" normalizeH="0" baseline="0" noProof="0" dirty="0" err="1">
                <a:ln>
                  <a:noFill/>
                </a:ln>
                <a:solidFill>
                  <a:prstClr val="black"/>
                </a:solidFill>
                <a:effectLst/>
                <a:uLnTx/>
                <a:uFillTx/>
                <a:latin typeface="Calibri" panose="020F0502020204030204"/>
                <a:ea typeface="+mn-ea"/>
                <a:cs typeface="+mn-cs"/>
              </a:rPr>
              <a:t>temperature</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hu-HU"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Ellipszis 6"/>
          <p:cNvSpPr>
            <a:spLocks noChangeAspect="1"/>
          </p:cNvSpPr>
          <p:nvPr/>
        </p:nvSpPr>
        <p:spPr>
          <a:xfrm>
            <a:off x="6743715" y="2509834"/>
            <a:ext cx="1908000" cy="19080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zövegdoboz 4">
            <a:extLst>
              <a:ext uri="{FF2B5EF4-FFF2-40B4-BE49-F238E27FC236}">
                <a16:creationId xmlns:a16="http://schemas.microsoft.com/office/drawing/2014/main" id="{9C20A952-196A-4E31-85B4-C5654B9F55BA}"/>
              </a:ext>
            </a:extLst>
          </p:cNvPr>
          <p:cNvSpPr txBox="1"/>
          <p:nvPr/>
        </p:nvSpPr>
        <p:spPr>
          <a:xfrm>
            <a:off x="2631931" y="-45893"/>
            <a:ext cx="414034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3200" b="0" i="0" u="none" strike="noStrike" kern="1200" cap="none" spc="0" normalizeH="0" baseline="0" noProof="0" dirty="0" err="1">
                <a:ln>
                  <a:noFill/>
                </a:ln>
                <a:solidFill>
                  <a:prstClr val="white"/>
                </a:solidFill>
                <a:effectLst/>
                <a:uLnTx/>
                <a:uFillTx/>
                <a:latin typeface="Calibri" panose="020F0502020204030204"/>
                <a:ea typeface="+mn-ea"/>
                <a:cs typeface="+mn-cs"/>
              </a:rPr>
              <a:t>Objectives</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Ellipszis 1"/>
          <p:cNvSpPr/>
          <p:nvPr/>
        </p:nvSpPr>
        <p:spPr>
          <a:xfrm>
            <a:off x="6805632" y="2578894"/>
            <a:ext cx="1764507" cy="1764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Ellipszis 5"/>
          <p:cNvSpPr>
            <a:spLocks noChangeAspect="1"/>
          </p:cNvSpPr>
          <p:nvPr/>
        </p:nvSpPr>
        <p:spPr>
          <a:xfrm>
            <a:off x="6993754" y="2752722"/>
            <a:ext cx="1404000" cy="140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zövegdoboz 2"/>
          <p:cNvSpPr txBox="1"/>
          <p:nvPr/>
        </p:nvSpPr>
        <p:spPr>
          <a:xfrm>
            <a:off x="8678637" y="2974969"/>
            <a:ext cx="70723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28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Cr</a:t>
            </a:r>
            <a:r>
              <a:rPr kumimoji="0" lang="hu-HU"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800" b="1" i="0" u="none" strike="noStrike" kern="1200" cap="none" spc="0" normalizeH="0" baseline="0" noProof="0" dirty="0" err="1">
                <a:ln>
                  <a:noFill/>
                </a:ln>
                <a:solidFill>
                  <a:srgbClr val="0099FF"/>
                </a:solidFill>
                <a:effectLst/>
                <a:uLnTx/>
                <a:uFillTx/>
                <a:latin typeface="Calibri" panose="020F0502020204030204"/>
                <a:ea typeface="+mn-ea"/>
                <a:cs typeface="+mn-cs"/>
              </a:rPr>
              <a:t>Zr</a:t>
            </a:r>
            <a:endParaRPr kumimoji="0" lang="hu-HU" sz="2800" b="1" i="0" u="none" strike="noStrike" kern="1200" cap="none" spc="0" normalizeH="0" baseline="0" noProof="0" dirty="0">
              <a:ln>
                <a:noFill/>
              </a:ln>
              <a:solidFill>
                <a:srgbClr val="0099FF"/>
              </a:solidFill>
              <a:effectLst/>
              <a:uLnTx/>
              <a:uFillTx/>
              <a:latin typeface="Calibri" panose="020F0502020204030204"/>
              <a:ea typeface="+mn-ea"/>
              <a:cs typeface="+mn-cs"/>
            </a:endParaRPr>
          </a:p>
        </p:txBody>
      </p:sp>
      <p:sp>
        <p:nvSpPr>
          <p:cNvPr id="8" name="Ellipszis 7"/>
          <p:cNvSpPr>
            <a:spLocks noChangeAspect="1"/>
          </p:cNvSpPr>
          <p:nvPr/>
        </p:nvSpPr>
        <p:spPr>
          <a:xfrm>
            <a:off x="9617899" y="1104888"/>
            <a:ext cx="2304000" cy="23040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Ellipszis 8"/>
          <p:cNvSpPr>
            <a:spLocks noChangeAspect="1"/>
          </p:cNvSpPr>
          <p:nvPr/>
        </p:nvSpPr>
        <p:spPr>
          <a:xfrm>
            <a:off x="9653899" y="1140888"/>
            <a:ext cx="2232000" cy="223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Ellipszis 9"/>
          <p:cNvSpPr>
            <a:spLocks noChangeAspect="1"/>
          </p:cNvSpPr>
          <p:nvPr/>
        </p:nvSpPr>
        <p:spPr>
          <a:xfrm>
            <a:off x="9775063" y="1262048"/>
            <a:ext cx="1980000" cy="198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Ellipszis 13"/>
          <p:cNvSpPr>
            <a:spLocks noChangeAspect="1"/>
          </p:cNvSpPr>
          <p:nvPr/>
        </p:nvSpPr>
        <p:spPr>
          <a:xfrm>
            <a:off x="9634568" y="3793338"/>
            <a:ext cx="2376000" cy="23760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Háromszög 17"/>
          <p:cNvSpPr/>
          <p:nvPr/>
        </p:nvSpPr>
        <p:spPr>
          <a:xfrm rot="9137572">
            <a:off x="10156772" y="3889885"/>
            <a:ext cx="283956" cy="29880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Derékszögű háromszög 26"/>
          <p:cNvSpPr/>
          <p:nvPr/>
        </p:nvSpPr>
        <p:spPr>
          <a:xfrm rot="2467265">
            <a:off x="9800863" y="4087939"/>
            <a:ext cx="388112" cy="159313"/>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Derékszögű háromszög 27"/>
          <p:cNvSpPr/>
          <p:nvPr/>
        </p:nvSpPr>
        <p:spPr>
          <a:xfrm rot="504274">
            <a:off x="9581785" y="4354641"/>
            <a:ext cx="388112" cy="159313"/>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Derékszögű háromszög 28"/>
          <p:cNvSpPr/>
          <p:nvPr/>
        </p:nvSpPr>
        <p:spPr>
          <a:xfrm rot="17478782">
            <a:off x="10177276" y="5829393"/>
            <a:ext cx="388112" cy="159313"/>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Derékszögű háromszög 29"/>
          <p:cNvSpPr/>
          <p:nvPr/>
        </p:nvSpPr>
        <p:spPr>
          <a:xfrm rot="20086765">
            <a:off x="9505661" y="4905599"/>
            <a:ext cx="388112" cy="249231"/>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Derékszögű háromszög 30"/>
          <p:cNvSpPr/>
          <p:nvPr/>
        </p:nvSpPr>
        <p:spPr>
          <a:xfrm rot="18243213">
            <a:off x="9581007" y="5302602"/>
            <a:ext cx="388112" cy="249231"/>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Derékszögű háromszög 31"/>
          <p:cNvSpPr/>
          <p:nvPr/>
        </p:nvSpPr>
        <p:spPr>
          <a:xfrm rot="18243213">
            <a:off x="9816819" y="5711777"/>
            <a:ext cx="435168" cy="244681"/>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Derékszögű háromszög 32"/>
          <p:cNvSpPr/>
          <p:nvPr/>
        </p:nvSpPr>
        <p:spPr>
          <a:xfrm rot="14911664">
            <a:off x="10626223" y="6024333"/>
            <a:ext cx="388112" cy="159313"/>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Derékszögű háromszög 33"/>
          <p:cNvSpPr/>
          <p:nvPr/>
        </p:nvSpPr>
        <p:spPr>
          <a:xfrm rot="4453965">
            <a:off x="10452989" y="3888529"/>
            <a:ext cx="388112" cy="159839"/>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Derékszögű háromszög 34"/>
          <p:cNvSpPr/>
          <p:nvPr/>
        </p:nvSpPr>
        <p:spPr>
          <a:xfrm rot="4873717">
            <a:off x="10774618" y="3713418"/>
            <a:ext cx="388112" cy="159839"/>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Derékszögű háromszög 35"/>
          <p:cNvSpPr/>
          <p:nvPr/>
        </p:nvSpPr>
        <p:spPr>
          <a:xfrm rot="5818727">
            <a:off x="10927018" y="3865818"/>
            <a:ext cx="388112" cy="159839"/>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Derékszögű háromszög 36"/>
          <p:cNvSpPr/>
          <p:nvPr/>
        </p:nvSpPr>
        <p:spPr>
          <a:xfrm rot="7241141">
            <a:off x="11286587" y="4011074"/>
            <a:ext cx="388112" cy="159839"/>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Derékszögű háromszög 37"/>
          <p:cNvSpPr/>
          <p:nvPr/>
        </p:nvSpPr>
        <p:spPr>
          <a:xfrm rot="7802138">
            <a:off x="11514951" y="4131512"/>
            <a:ext cx="388112" cy="159839"/>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Derékszögű háromszög 38"/>
          <p:cNvSpPr/>
          <p:nvPr/>
        </p:nvSpPr>
        <p:spPr>
          <a:xfrm rot="8980278">
            <a:off x="11622337" y="4442276"/>
            <a:ext cx="388112" cy="159839"/>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Derékszögű háromszög 39"/>
          <p:cNvSpPr/>
          <p:nvPr/>
        </p:nvSpPr>
        <p:spPr>
          <a:xfrm rot="8980278">
            <a:off x="11667145" y="4762422"/>
            <a:ext cx="388112" cy="159839"/>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Derékszögű háromszög 40"/>
          <p:cNvSpPr/>
          <p:nvPr/>
        </p:nvSpPr>
        <p:spPr>
          <a:xfrm rot="10300807">
            <a:off x="11671421" y="5095305"/>
            <a:ext cx="388112" cy="159839"/>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Derékszögű háromszög 41"/>
          <p:cNvSpPr/>
          <p:nvPr/>
        </p:nvSpPr>
        <p:spPr>
          <a:xfrm rot="11979031">
            <a:off x="11576794" y="5406438"/>
            <a:ext cx="388112" cy="159839"/>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Derékszögű háromszög 42"/>
          <p:cNvSpPr/>
          <p:nvPr/>
        </p:nvSpPr>
        <p:spPr>
          <a:xfrm rot="14302305">
            <a:off x="11006518" y="6024431"/>
            <a:ext cx="388112" cy="159839"/>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Derékszögű háromszög 43"/>
          <p:cNvSpPr/>
          <p:nvPr/>
        </p:nvSpPr>
        <p:spPr>
          <a:xfrm rot="11758183">
            <a:off x="11479027" y="5743085"/>
            <a:ext cx="388112" cy="25574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Ellipszis 14"/>
          <p:cNvSpPr>
            <a:spLocks noChangeAspect="1"/>
          </p:cNvSpPr>
          <p:nvPr/>
        </p:nvSpPr>
        <p:spPr>
          <a:xfrm>
            <a:off x="9706288" y="3857914"/>
            <a:ext cx="2232000" cy="223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Ellipszis 15"/>
          <p:cNvSpPr>
            <a:spLocks noChangeAspect="1"/>
          </p:cNvSpPr>
          <p:nvPr/>
        </p:nvSpPr>
        <p:spPr>
          <a:xfrm>
            <a:off x="9833412" y="3992953"/>
            <a:ext cx="1980000" cy="198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Felfelé nyíl 44"/>
          <p:cNvSpPr/>
          <p:nvPr/>
        </p:nvSpPr>
        <p:spPr>
          <a:xfrm rot="4231105">
            <a:off x="8962152" y="2382127"/>
            <a:ext cx="314305" cy="875828"/>
          </a:xfrm>
          <a:prstGeom prst="up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Felfelé nyíl 45"/>
          <p:cNvSpPr/>
          <p:nvPr/>
        </p:nvSpPr>
        <p:spPr>
          <a:xfrm rot="6939274">
            <a:off x="9014810" y="3726491"/>
            <a:ext cx="314305" cy="875828"/>
          </a:xfrm>
          <a:prstGeom prst="up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Dia számának helye 10"/>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F1F73-F485-4D4B-BE83-4A5422F4D902}" type="slidenum">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82157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 számának helye 1"/>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F1F73-F485-4D4B-BE83-4A5422F4D902}" type="slidenum">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zövegdoboz 8">
            <a:extLst>
              <a:ext uri="{FF2B5EF4-FFF2-40B4-BE49-F238E27FC236}">
                <a16:creationId xmlns:a16="http://schemas.microsoft.com/office/drawing/2014/main" id="{9C20A952-196A-4E31-85B4-C5654B9F55BA}"/>
              </a:ext>
            </a:extLst>
          </p:cNvPr>
          <p:cNvSpPr txBox="1"/>
          <p:nvPr/>
        </p:nvSpPr>
        <p:spPr>
          <a:xfrm>
            <a:off x="2631930" y="-45893"/>
            <a:ext cx="586436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3200" b="0" i="0" u="none" strike="noStrike" kern="1200" cap="none" spc="0" normalizeH="0" baseline="0" noProof="0" dirty="0">
                <a:ln>
                  <a:noFill/>
                </a:ln>
                <a:solidFill>
                  <a:prstClr val="white"/>
                </a:solidFill>
                <a:effectLst/>
                <a:uLnTx/>
                <a:uFillTx/>
                <a:latin typeface="Calibri" panose="020F0502020204030204"/>
                <a:ea typeface="+mn-ea"/>
                <a:cs typeface="+mn-cs"/>
              </a:rPr>
              <a:t>SEM of </a:t>
            </a:r>
            <a:r>
              <a:rPr kumimoji="0" lang="hu-HU" sz="3200" b="0" i="0" u="none" strike="noStrike" kern="1200" cap="none" spc="0" normalizeH="0" baseline="0" noProof="0" dirty="0" err="1">
                <a:ln>
                  <a:noFill/>
                </a:ln>
                <a:solidFill>
                  <a:prstClr val="white"/>
                </a:solidFill>
                <a:effectLst/>
                <a:uLnTx/>
                <a:uFillTx/>
                <a:latin typeface="Calibri" panose="020F0502020204030204"/>
                <a:ea typeface="+mn-ea"/>
                <a:cs typeface="+mn-cs"/>
              </a:rPr>
              <a:t>the</a:t>
            </a:r>
            <a:r>
              <a:rPr kumimoji="0" lang="hu-HU"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white"/>
                </a:solidFill>
                <a:effectLst/>
                <a:uLnTx/>
                <a:uFillTx/>
                <a:latin typeface="Calibri" panose="020F0502020204030204"/>
                <a:ea typeface="+mn-ea"/>
                <a:cs typeface="+mn-cs"/>
              </a:rPr>
              <a:t>coatings</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Kép 3">
            <a:extLst>
              <a:ext uri="{FF2B5EF4-FFF2-40B4-BE49-F238E27FC236}">
                <a16:creationId xmlns:a16="http://schemas.microsoft.com/office/drawing/2014/main" id="{EFDA8F4D-7A44-23C1-59F0-D01C4AB5FDB3}"/>
              </a:ext>
            </a:extLst>
          </p:cNvPr>
          <p:cNvPicPr>
            <a:picLocks/>
          </p:cNvPicPr>
          <p:nvPr/>
        </p:nvPicPr>
        <p:blipFill>
          <a:blip r:embed="rId2" cstate="screen">
            <a:extLst>
              <a:ext uri="{28A0092B-C50C-407E-A947-70E740481C1C}">
                <a14:useLocalDpi xmlns:a14="http://schemas.microsoft.com/office/drawing/2010/main"/>
              </a:ext>
            </a:extLst>
          </a:blip>
          <a:stretch>
            <a:fillRect/>
          </a:stretch>
        </p:blipFill>
        <p:spPr>
          <a:xfrm>
            <a:off x="4063370" y="1268380"/>
            <a:ext cx="3666744" cy="2697480"/>
          </a:xfrm>
          <a:prstGeom prst="rect">
            <a:avLst/>
          </a:prstGeom>
        </p:spPr>
      </p:pic>
      <p:pic>
        <p:nvPicPr>
          <p:cNvPr id="12" name="Kép 11">
            <a:extLst>
              <a:ext uri="{FF2B5EF4-FFF2-40B4-BE49-F238E27FC236}">
                <a16:creationId xmlns:a16="http://schemas.microsoft.com/office/drawing/2014/main" id="{20B31EE8-D200-7929-F104-DC0C72873792}"/>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8017472" y="1268380"/>
            <a:ext cx="3666744" cy="2697480"/>
          </a:xfrm>
          <a:prstGeom prst="rect">
            <a:avLst/>
          </a:prstGeom>
        </p:spPr>
      </p:pic>
      <p:pic>
        <p:nvPicPr>
          <p:cNvPr id="13" name="Kép 5">
            <a:extLst>
              <a:ext uri="{FF2B5EF4-FFF2-40B4-BE49-F238E27FC236}">
                <a16:creationId xmlns:a16="http://schemas.microsoft.com/office/drawing/2014/main" id="{450103ED-6693-5E8D-E0C8-7AB1DDC487E1}"/>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4063370" y="4160520"/>
            <a:ext cx="3666744" cy="2697480"/>
          </a:xfrm>
          <a:prstGeom prst="rect">
            <a:avLst/>
          </a:prstGeom>
        </p:spPr>
      </p:pic>
      <p:pic>
        <p:nvPicPr>
          <p:cNvPr id="14" name="Kép 13">
            <a:extLst>
              <a:ext uri="{FF2B5EF4-FFF2-40B4-BE49-F238E27FC236}">
                <a16:creationId xmlns:a16="http://schemas.microsoft.com/office/drawing/2014/main" id="{708C5C0F-F186-D09F-6B84-EA6CADCF0361}"/>
              </a:ext>
            </a:extLst>
          </p:cNvPr>
          <p:cNvPicPr>
            <a:picLocks/>
          </p:cNvPicPr>
          <p:nvPr/>
        </p:nvPicPr>
        <p:blipFill>
          <a:blip r:embed="rId5" cstate="screen">
            <a:extLst>
              <a:ext uri="{28A0092B-C50C-407E-A947-70E740481C1C}">
                <a14:useLocalDpi xmlns:a14="http://schemas.microsoft.com/office/drawing/2010/main"/>
              </a:ext>
            </a:extLst>
          </a:blip>
          <a:stretch>
            <a:fillRect/>
          </a:stretch>
        </p:blipFill>
        <p:spPr>
          <a:xfrm>
            <a:off x="8017472" y="4148380"/>
            <a:ext cx="3666744" cy="2697480"/>
          </a:xfrm>
          <a:prstGeom prst="rect">
            <a:avLst/>
          </a:prstGeom>
        </p:spPr>
      </p:pic>
      <p:sp>
        <p:nvSpPr>
          <p:cNvPr id="10" name="Téglalap 15">
            <a:extLst>
              <a:ext uri="{FF2B5EF4-FFF2-40B4-BE49-F238E27FC236}">
                <a16:creationId xmlns:a16="http://schemas.microsoft.com/office/drawing/2014/main" id="{D38D9E66-E3B7-DA36-1FCA-B6E4A3B5B41D}"/>
              </a:ext>
            </a:extLst>
          </p:cNvPr>
          <p:cNvSpPr/>
          <p:nvPr/>
        </p:nvSpPr>
        <p:spPr>
          <a:xfrm>
            <a:off x="457209" y="6272839"/>
            <a:ext cx="3289683" cy="369332"/>
          </a:xfrm>
          <a:prstGeom prst="rect">
            <a:avLst/>
          </a:prstGeom>
        </p:spPr>
        <p:txBody>
          <a:bodyPr wrap="square">
            <a:spAutoFit/>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LEO 1540XB type SEM, 5 kV</a:t>
            </a:r>
            <a:endParaRPr kumimoji="0" lang="en-US"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17" name="Téglalap 16"/>
          <p:cNvSpPr/>
          <p:nvPr/>
        </p:nvSpPr>
        <p:spPr>
          <a:xfrm>
            <a:off x="457210" y="1440747"/>
            <a:ext cx="3289683" cy="4832092"/>
          </a:xfrm>
          <a:prstGeom prst="rect">
            <a:avLst/>
          </a:prstGeom>
        </p:spPr>
        <p:txBody>
          <a:bodyPr wrap="none">
            <a:spAutoFit/>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Iranian Zr1%Nb + Cr</a:t>
            </a:r>
          </a:p>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algn="ctr" fontAlgn="b">
              <a:defRPr/>
            </a:pPr>
            <a:r>
              <a:rPr lang="hu-HU" sz="2800" dirty="0">
                <a:solidFill>
                  <a:srgbClr val="000000"/>
                </a:solidFill>
                <a:latin typeface="Times New Roman" panose="02020603050405020304" pitchFamily="18" charset="0"/>
                <a:cs typeface="Times New Roman" panose="02020603050405020304" pitchFamily="18" charset="0"/>
              </a:rPr>
              <a:t>5% </a:t>
            </a:r>
            <a:r>
              <a:rPr lang="en-US" sz="2800" dirty="0">
                <a:solidFill>
                  <a:srgbClr val="000000"/>
                </a:solidFill>
                <a:latin typeface="Times New Roman" panose="02020603050405020304" pitchFamily="18" charset="0"/>
                <a:cs typeface="Times New Roman" panose="02020603050405020304" pitchFamily="18" charset="0"/>
              </a:rPr>
              <a:t>average </a:t>
            </a:r>
            <a:br>
              <a:rPr lang="en-US" sz="2800" dirty="0">
                <a:solidFill>
                  <a:srgbClr val="000000"/>
                </a:solidFill>
                <a:latin typeface="Times New Roman" panose="02020603050405020304" pitchFamily="18" charset="0"/>
                <a:cs typeface="Times New Roman" panose="02020603050405020304" pitchFamily="18" charset="0"/>
              </a:rPr>
            </a:br>
            <a:r>
              <a:rPr lang="en-US" sz="2800" dirty="0">
                <a:solidFill>
                  <a:srgbClr val="000000"/>
                </a:solidFill>
                <a:latin typeface="Times New Roman" panose="02020603050405020304" pitchFamily="18" charset="0"/>
                <a:cs typeface="Times New Roman" panose="02020603050405020304" pitchFamily="18" charset="0"/>
              </a:rPr>
              <a:t>strain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hu-HU"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2</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0 °C</a:t>
            </a:r>
          </a:p>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optZIRLO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 Cr</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7514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a:extLst>
              <a:ext uri="{FF2B5EF4-FFF2-40B4-BE49-F238E27FC236}">
                <a16:creationId xmlns:a16="http://schemas.microsoft.com/office/drawing/2014/main" id="{9C20A952-196A-4E31-85B4-C5654B9F55BA}"/>
              </a:ext>
            </a:extLst>
          </p:cNvPr>
          <p:cNvSpPr txBox="1"/>
          <p:nvPr/>
        </p:nvSpPr>
        <p:spPr>
          <a:xfrm>
            <a:off x="2631931" y="-64943"/>
            <a:ext cx="3152775" cy="584775"/>
          </a:xfrm>
          <a:prstGeom prst="rect">
            <a:avLst/>
          </a:prstGeom>
          <a:noFill/>
        </p:spPr>
        <p:txBody>
          <a:bodyPr wrap="square" rtlCol="0">
            <a:spAutoFit/>
          </a:bodyPr>
          <a:lstStyle/>
          <a:p>
            <a:r>
              <a:rPr lang="en-GB" sz="3200" dirty="0">
                <a:solidFill>
                  <a:schemeClr val="bg1"/>
                </a:solidFill>
                <a:latin typeface="+mn-lt"/>
              </a:rPr>
              <a:t>Overview</a:t>
            </a:r>
          </a:p>
        </p:txBody>
      </p:sp>
      <p:sp>
        <p:nvSpPr>
          <p:cNvPr id="4" name="Szövegdoboz 3">
            <a:extLst>
              <a:ext uri="{FF2B5EF4-FFF2-40B4-BE49-F238E27FC236}">
                <a16:creationId xmlns:a16="http://schemas.microsoft.com/office/drawing/2014/main" id="{B8FDD6A2-31F6-4F23-80FB-69E75D06B7BC}"/>
              </a:ext>
            </a:extLst>
          </p:cNvPr>
          <p:cNvSpPr txBox="1"/>
          <p:nvPr/>
        </p:nvSpPr>
        <p:spPr>
          <a:xfrm>
            <a:off x="590550" y="1123950"/>
            <a:ext cx="5629275" cy="5180905"/>
          </a:xfrm>
          <a:prstGeom prst="rect">
            <a:avLst/>
          </a:prstGeom>
          <a:noFill/>
        </p:spPr>
        <p:txBody>
          <a:bodyPr wrap="square" rtlCol="0">
            <a:spAutoFit/>
          </a:bodyPr>
          <a:lstStyle/>
          <a:p>
            <a:pPr marL="540000" indent="-540000" algn="just">
              <a:spcBef>
                <a:spcPts val="800"/>
              </a:spcBef>
              <a:spcAft>
                <a:spcPts val="800"/>
              </a:spcAft>
              <a:buFont typeface="Arial" panose="020B0604020202020204" pitchFamily="34" charset="0"/>
              <a:buChar char="•"/>
            </a:pPr>
            <a:r>
              <a:rPr lang="hu-HU" sz="4400" dirty="0"/>
              <a:t>OFFERR project</a:t>
            </a:r>
          </a:p>
          <a:p>
            <a:pPr marL="540000" indent="-540000" algn="just">
              <a:spcBef>
                <a:spcPts val="800"/>
              </a:spcBef>
              <a:spcAft>
                <a:spcPts val="800"/>
              </a:spcAft>
              <a:buFont typeface="Arial" panose="020B0604020202020204" pitchFamily="34" charset="0"/>
              <a:buChar char="•"/>
            </a:pPr>
            <a:r>
              <a:rPr lang="hu-HU" sz="4400" dirty="0"/>
              <a:t>Mandrel test</a:t>
            </a:r>
          </a:p>
          <a:p>
            <a:pPr marL="540000" indent="-540000" algn="just">
              <a:spcBef>
                <a:spcPts val="800"/>
              </a:spcBef>
              <a:spcAft>
                <a:spcPts val="800"/>
              </a:spcAft>
              <a:buFont typeface="Arial" panose="020B0604020202020204" pitchFamily="34" charset="0"/>
              <a:buChar char="•"/>
            </a:pPr>
            <a:r>
              <a:rPr lang="hu-HU" sz="4400" dirty="0"/>
              <a:t>SEM </a:t>
            </a:r>
            <a:r>
              <a:rPr lang="hu-HU" sz="4400" dirty="0" err="1"/>
              <a:t>examinations</a:t>
            </a:r>
            <a:endParaRPr lang="hu-HU" sz="4400" dirty="0"/>
          </a:p>
          <a:p>
            <a:pPr marL="540000" indent="-540000" algn="just">
              <a:spcBef>
                <a:spcPts val="800"/>
              </a:spcBef>
              <a:spcAft>
                <a:spcPts val="800"/>
              </a:spcAft>
              <a:buFont typeface="Arial" panose="020B0604020202020204" pitchFamily="34" charset="0"/>
              <a:buChar char="•"/>
            </a:pPr>
            <a:r>
              <a:rPr lang="hu-HU" sz="4400" dirty="0"/>
              <a:t>Post-test </a:t>
            </a:r>
            <a:r>
              <a:rPr lang="hu-HU" sz="4400" dirty="0" err="1"/>
              <a:t>oxidation</a:t>
            </a:r>
            <a:endParaRPr lang="hu-HU" sz="4400" dirty="0"/>
          </a:p>
          <a:p>
            <a:pPr marL="540000" indent="-540000" algn="just">
              <a:spcBef>
                <a:spcPts val="800"/>
              </a:spcBef>
              <a:spcAft>
                <a:spcPts val="800"/>
              </a:spcAft>
              <a:buFont typeface="Arial" panose="020B0604020202020204" pitchFamily="34" charset="0"/>
              <a:buChar char="•"/>
            </a:pPr>
            <a:r>
              <a:rPr lang="hu-HU" sz="4400" dirty="0" err="1"/>
              <a:t>Metallography</a:t>
            </a:r>
            <a:endParaRPr lang="hu-HU" sz="4400" dirty="0"/>
          </a:p>
          <a:p>
            <a:pPr marL="540000" indent="-540000" algn="just">
              <a:spcBef>
                <a:spcPts val="800"/>
              </a:spcBef>
              <a:spcAft>
                <a:spcPts val="800"/>
              </a:spcAft>
              <a:buFont typeface="Arial" panose="020B0604020202020204" pitchFamily="34" charset="0"/>
              <a:buChar char="•"/>
            </a:pPr>
            <a:r>
              <a:rPr lang="hu-HU" sz="4400" dirty="0" err="1"/>
              <a:t>Summary</a:t>
            </a:r>
            <a:endParaRPr lang="en-US" sz="4400" dirty="0"/>
          </a:p>
        </p:txBody>
      </p:sp>
      <p:pic>
        <p:nvPicPr>
          <p:cNvPr id="6" name="Kép 5"/>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120000"/>
                    </a14:imgEffect>
                    <a14:imgEffect>
                      <a14:brightnessContrast bright="10000" contrast="20000"/>
                    </a14:imgEffect>
                  </a14:imgLayer>
                </a14:imgProps>
              </a:ext>
              <a:ext uri="{28A0092B-C50C-407E-A947-70E740481C1C}">
                <a14:useLocalDpi xmlns:a14="http://schemas.microsoft.com/office/drawing/2010/main" val="0"/>
              </a:ext>
            </a:extLst>
          </a:blip>
          <a:srcRect l="16567" t="14385" r="49376" b="18953"/>
          <a:stretch/>
        </p:blipFill>
        <p:spPr>
          <a:xfrm>
            <a:off x="6309197" y="799887"/>
            <a:ext cx="5605098" cy="5760000"/>
          </a:xfrm>
          <a:prstGeom prst="rect">
            <a:avLst/>
          </a:prstGeom>
        </p:spPr>
      </p:pic>
    </p:spTree>
    <p:extLst>
      <p:ext uri="{BB962C8B-B14F-4D97-AF65-F5344CB8AC3E}">
        <p14:creationId xmlns:p14="http://schemas.microsoft.com/office/powerpoint/2010/main" val="39801474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 számának helye 1"/>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F1F73-F485-4D4B-BE83-4A5422F4D902}" type="slidenum">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zövegdoboz 8">
            <a:extLst>
              <a:ext uri="{FF2B5EF4-FFF2-40B4-BE49-F238E27FC236}">
                <a16:creationId xmlns:a16="http://schemas.microsoft.com/office/drawing/2014/main" id="{9C20A952-196A-4E31-85B4-C5654B9F55BA}"/>
              </a:ext>
            </a:extLst>
          </p:cNvPr>
          <p:cNvSpPr txBox="1"/>
          <p:nvPr/>
        </p:nvSpPr>
        <p:spPr>
          <a:xfrm>
            <a:off x="2631930" y="-45893"/>
            <a:ext cx="586436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3200" b="0" i="0" u="none" strike="noStrike" kern="1200" cap="none" spc="0" normalizeH="0" baseline="0" noProof="0" dirty="0">
                <a:ln>
                  <a:noFill/>
                </a:ln>
                <a:solidFill>
                  <a:prstClr val="white"/>
                </a:solidFill>
                <a:effectLst/>
                <a:uLnTx/>
                <a:uFillTx/>
                <a:latin typeface="Calibri" panose="020F0502020204030204"/>
                <a:ea typeface="+mn-ea"/>
                <a:cs typeface="+mn-cs"/>
              </a:rPr>
              <a:t>SEM of </a:t>
            </a:r>
            <a:r>
              <a:rPr kumimoji="0" lang="hu-HU" sz="3200" b="0" i="0" u="none" strike="noStrike" kern="1200" cap="none" spc="0" normalizeH="0" baseline="0" noProof="0" dirty="0" err="1">
                <a:ln>
                  <a:noFill/>
                </a:ln>
                <a:solidFill>
                  <a:prstClr val="white"/>
                </a:solidFill>
                <a:effectLst/>
                <a:uLnTx/>
                <a:uFillTx/>
                <a:latin typeface="Calibri" panose="020F0502020204030204"/>
                <a:ea typeface="+mn-ea"/>
                <a:cs typeface="+mn-cs"/>
              </a:rPr>
              <a:t>the</a:t>
            </a:r>
            <a:r>
              <a:rPr kumimoji="0" lang="hu-HU"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white"/>
                </a:solidFill>
                <a:effectLst/>
                <a:uLnTx/>
                <a:uFillTx/>
                <a:latin typeface="Calibri" panose="020F0502020204030204"/>
                <a:ea typeface="+mn-ea"/>
                <a:cs typeface="+mn-cs"/>
              </a:rPr>
              <a:t>coatings</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églalap 3"/>
          <p:cNvSpPr/>
          <p:nvPr/>
        </p:nvSpPr>
        <p:spPr>
          <a:xfrm>
            <a:off x="457210" y="1440747"/>
            <a:ext cx="3289683" cy="4832092"/>
          </a:xfrm>
          <a:prstGeom prst="rect">
            <a:avLst/>
          </a:prstGeom>
        </p:spPr>
        <p:txBody>
          <a:bodyPr wrap="none">
            <a:spAutoFit/>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Iranian Zr1%Nb + Cr</a:t>
            </a:r>
          </a:p>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algn="ctr" fontAlgn="b">
              <a:defRPr/>
            </a:pPr>
            <a:r>
              <a:rPr lang="hu-HU" sz="2800" dirty="0">
                <a:solidFill>
                  <a:srgbClr val="000000"/>
                </a:solidFill>
                <a:latin typeface="Times New Roman" panose="02020603050405020304" pitchFamily="18" charset="0"/>
                <a:cs typeface="Times New Roman" panose="02020603050405020304" pitchFamily="18" charset="0"/>
              </a:rPr>
              <a:t>5% </a:t>
            </a:r>
            <a:r>
              <a:rPr lang="en-US" sz="2800" dirty="0">
                <a:solidFill>
                  <a:srgbClr val="000000"/>
                </a:solidFill>
                <a:latin typeface="Times New Roman" panose="02020603050405020304" pitchFamily="18" charset="0"/>
                <a:cs typeface="Times New Roman" panose="02020603050405020304" pitchFamily="18" charset="0"/>
              </a:rPr>
              <a:t>average </a:t>
            </a:r>
            <a:br>
              <a:rPr lang="en-US" sz="2800" dirty="0">
                <a:solidFill>
                  <a:srgbClr val="000000"/>
                </a:solidFill>
                <a:latin typeface="Times New Roman" panose="02020603050405020304" pitchFamily="18" charset="0"/>
                <a:cs typeface="Times New Roman" panose="02020603050405020304" pitchFamily="18" charset="0"/>
              </a:rPr>
            </a:br>
            <a:r>
              <a:rPr lang="en-US" sz="2800" dirty="0">
                <a:solidFill>
                  <a:srgbClr val="000000"/>
                </a:solidFill>
                <a:latin typeface="Times New Roman" panose="02020603050405020304" pitchFamily="18" charset="0"/>
                <a:cs typeface="Times New Roman" panose="02020603050405020304" pitchFamily="18" charset="0"/>
              </a:rPr>
              <a:t>strain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300 °C</a:t>
            </a:r>
          </a:p>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optZIRLO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 Cr</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pic>
        <p:nvPicPr>
          <p:cNvPr id="5" name="Picture 2" descr="OPZCR-M8_024"/>
          <p:cNvPicPr>
            <a:picLocks noChangeAspect="1" noChangeArrowheads="1"/>
          </p:cNvPicPr>
          <p:nvPr/>
        </p:nvPicPr>
        <p:blipFill>
          <a:blip r:embed="rId2" cstate="print">
            <a:lum contrast="20000"/>
            <a:extLst>
              <a:ext uri="{28A0092B-C50C-407E-A947-70E740481C1C}">
                <a14:useLocalDpi xmlns:a14="http://schemas.microsoft.com/office/drawing/2010/main"/>
              </a:ext>
            </a:extLst>
          </a:blip>
          <a:srcRect/>
          <a:stretch>
            <a:fillRect/>
          </a:stretch>
        </p:blipFill>
        <p:spPr bwMode="auto">
          <a:xfrm>
            <a:off x="4166062" y="4063988"/>
            <a:ext cx="3634616" cy="27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ECRI-M2_010"/>
          <p:cNvPicPr>
            <a:picLocks noChangeAspect="1" noChangeArrowheads="1"/>
          </p:cNvPicPr>
          <p:nvPr/>
        </p:nvPicPr>
        <p:blipFill>
          <a:blip r:embed="rId3" cstate="print">
            <a:lum contrast="20000"/>
            <a:extLst>
              <a:ext uri="{28A0092B-C50C-407E-A947-70E740481C1C}">
                <a14:useLocalDpi xmlns:a14="http://schemas.microsoft.com/office/drawing/2010/main"/>
              </a:ext>
            </a:extLst>
          </a:blip>
          <a:srcRect/>
          <a:stretch>
            <a:fillRect/>
          </a:stretch>
        </p:blipFill>
        <p:spPr bwMode="auto">
          <a:xfrm>
            <a:off x="4135774" y="1283010"/>
            <a:ext cx="3664904" cy="27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OPZCR-M8_028"/>
          <p:cNvPicPr>
            <a:picLocks noChangeAspect="1" noChangeArrowheads="1"/>
          </p:cNvPicPr>
          <p:nvPr/>
        </p:nvPicPr>
        <p:blipFill>
          <a:blip r:embed="rId4" cstate="print">
            <a:lum contrast="20000"/>
            <a:extLst>
              <a:ext uri="{28A0092B-C50C-407E-A947-70E740481C1C}">
                <a14:useLocalDpi xmlns:a14="http://schemas.microsoft.com/office/drawing/2010/main"/>
              </a:ext>
            </a:extLst>
          </a:blip>
          <a:srcRect/>
          <a:stretch>
            <a:fillRect/>
          </a:stretch>
        </p:blipFill>
        <p:spPr bwMode="auto">
          <a:xfrm>
            <a:off x="8017472" y="4063988"/>
            <a:ext cx="3664904" cy="27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ECRI-M2_012"/>
          <p:cNvPicPr>
            <a:picLocks noChangeAspect="1" noChangeArrowheads="1"/>
          </p:cNvPicPr>
          <p:nvPr/>
        </p:nvPicPr>
        <p:blipFill>
          <a:blip r:embed="rId5" cstate="print">
            <a:lum contrast="20000"/>
            <a:extLst>
              <a:ext uri="{28A0092B-C50C-407E-A947-70E740481C1C}">
                <a14:useLocalDpi xmlns:a14="http://schemas.microsoft.com/office/drawing/2010/main"/>
              </a:ext>
            </a:extLst>
          </a:blip>
          <a:srcRect/>
          <a:stretch>
            <a:fillRect/>
          </a:stretch>
        </p:blipFill>
        <p:spPr bwMode="auto">
          <a:xfrm>
            <a:off x="8017472" y="1269976"/>
            <a:ext cx="3664904" cy="27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églalap 15">
            <a:extLst>
              <a:ext uri="{FF2B5EF4-FFF2-40B4-BE49-F238E27FC236}">
                <a16:creationId xmlns:a16="http://schemas.microsoft.com/office/drawing/2014/main" id="{D38D9E66-E3B7-DA36-1FCA-B6E4A3B5B41D}"/>
              </a:ext>
            </a:extLst>
          </p:cNvPr>
          <p:cNvSpPr/>
          <p:nvPr/>
        </p:nvSpPr>
        <p:spPr>
          <a:xfrm>
            <a:off x="457209" y="6272839"/>
            <a:ext cx="3289683" cy="369332"/>
          </a:xfrm>
          <a:prstGeom prst="rect">
            <a:avLst/>
          </a:prstGeom>
        </p:spPr>
        <p:txBody>
          <a:bodyPr wrap="square">
            <a:spAutoFit/>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LEO 1540XB type SEM, 5 kV</a:t>
            </a:r>
            <a:endParaRPr kumimoji="0" lang="en-US"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62065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 számának helye 1"/>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F1F73-F485-4D4B-BE83-4A5422F4D902}" type="slidenum">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zövegdoboz 8">
            <a:extLst>
              <a:ext uri="{FF2B5EF4-FFF2-40B4-BE49-F238E27FC236}">
                <a16:creationId xmlns:a16="http://schemas.microsoft.com/office/drawing/2014/main" id="{9C20A952-196A-4E31-85B4-C5654B9F55BA}"/>
              </a:ext>
            </a:extLst>
          </p:cNvPr>
          <p:cNvSpPr txBox="1"/>
          <p:nvPr/>
        </p:nvSpPr>
        <p:spPr>
          <a:xfrm>
            <a:off x="2631930" y="-45893"/>
            <a:ext cx="586436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3200" b="0" i="0" u="none" strike="noStrike" kern="1200" cap="none" spc="0" normalizeH="0" baseline="0" noProof="0" dirty="0">
                <a:ln>
                  <a:noFill/>
                </a:ln>
                <a:solidFill>
                  <a:prstClr val="white"/>
                </a:solidFill>
                <a:effectLst/>
                <a:uLnTx/>
                <a:uFillTx/>
                <a:latin typeface="Calibri" panose="020F0502020204030204"/>
                <a:ea typeface="+mn-ea"/>
                <a:cs typeface="+mn-cs"/>
              </a:rPr>
              <a:t>SEM of </a:t>
            </a:r>
            <a:r>
              <a:rPr kumimoji="0" lang="hu-HU" sz="3200" b="0" i="0" u="none" strike="noStrike" kern="1200" cap="none" spc="0" normalizeH="0" baseline="0" noProof="0" dirty="0" err="1">
                <a:ln>
                  <a:noFill/>
                </a:ln>
                <a:solidFill>
                  <a:prstClr val="white"/>
                </a:solidFill>
                <a:effectLst/>
                <a:uLnTx/>
                <a:uFillTx/>
                <a:latin typeface="Calibri" panose="020F0502020204030204"/>
                <a:ea typeface="+mn-ea"/>
                <a:cs typeface="+mn-cs"/>
              </a:rPr>
              <a:t>the</a:t>
            </a:r>
            <a:r>
              <a:rPr kumimoji="0" lang="hu-HU"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white"/>
                </a:solidFill>
                <a:effectLst/>
                <a:uLnTx/>
                <a:uFillTx/>
                <a:latin typeface="Calibri" panose="020F0502020204030204"/>
                <a:ea typeface="+mn-ea"/>
                <a:cs typeface="+mn-cs"/>
              </a:rPr>
              <a:t>coatings</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églalap 3"/>
          <p:cNvSpPr/>
          <p:nvPr/>
        </p:nvSpPr>
        <p:spPr>
          <a:xfrm>
            <a:off x="137617" y="1439728"/>
            <a:ext cx="4007828" cy="4832092"/>
          </a:xfrm>
          <a:prstGeom prst="rect">
            <a:avLst/>
          </a:prstGeom>
        </p:spPr>
        <p:txBody>
          <a:bodyPr wrap="none">
            <a:spAutoFit/>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Iranian Zr1%Nb +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CrN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algn="ctr" fontAlgn="b">
              <a:defRPr/>
            </a:pPr>
            <a:r>
              <a:rPr lang="hu-HU" sz="2800" dirty="0">
                <a:solidFill>
                  <a:srgbClr val="000000"/>
                </a:solidFill>
                <a:latin typeface="Times New Roman" panose="02020603050405020304" pitchFamily="18" charset="0"/>
                <a:cs typeface="Times New Roman" panose="02020603050405020304" pitchFamily="18" charset="0"/>
              </a:rPr>
              <a:t>5% </a:t>
            </a:r>
            <a:r>
              <a:rPr lang="en-US" sz="2800" dirty="0">
                <a:solidFill>
                  <a:srgbClr val="000000"/>
                </a:solidFill>
                <a:latin typeface="Times New Roman" panose="02020603050405020304" pitchFamily="18" charset="0"/>
                <a:cs typeface="Times New Roman" panose="02020603050405020304" pitchFamily="18" charset="0"/>
              </a:rPr>
              <a:t>average </a:t>
            </a:r>
            <a:br>
              <a:rPr lang="en-US" sz="2800" dirty="0">
                <a:solidFill>
                  <a:srgbClr val="000000"/>
                </a:solidFill>
                <a:latin typeface="Times New Roman" panose="02020603050405020304" pitchFamily="18" charset="0"/>
                <a:cs typeface="Times New Roman" panose="02020603050405020304" pitchFamily="18" charset="0"/>
              </a:rPr>
            </a:br>
            <a:r>
              <a:rPr lang="en-US" sz="2800" dirty="0">
                <a:solidFill>
                  <a:srgbClr val="000000"/>
                </a:solidFill>
                <a:latin typeface="Times New Roman" panose="02020603050405020304" pitchFamily="18" charset="0"/>
                <a:cs typeface="Times New Roman" panose="02020603050405020304" pitchFamily="18" charset="0"/>
              </a:rPr>
              <a:t>strain, 300 °C</a:t>
            </a:r>
          </a:p>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lvl="0" algn="ctr" fontAlgn="b">
              <a:defRPr/>
            </a:pPr>
            <a:r>
              <a:rPr lang="en-US" sz="2800" noProof="0" dirty="0">
                <a:solidFill>
                  <a:prstClr val="black"/>
                </a:solidFill>
                <a:latin typeface="Times New Roman" panose="02020603050405020304" pitchFamily="18" charset="0"/>
                <a:cs typeface="Times New Roman" panose="02020603050405020304" pitchFamily="18" charset="0"/>
              </a:rPr>
              <a:t>Iranian Zr1%Nb + Cr/</a:t>
            </a:r>
            <a:r>
              <a:rPr lang="en-US" sz="2800" noProof="0" dirty="0" err="1">
                <a:solidFill>
                  <a:prstClr val="black"/>
                </a:solidFill>
                <a:latin typeface="Times New Roman" panose="02020603050405020304" pitchFamily="18" charset="0"/>
                <a:cs typeface="Times New Roman" panose="02020603050405020304" pitchFamily="18" charset="0"/>
              </a:rPr>
              <a:t>CrN</a:t>
            </a:r>
            <a:endParaRPr lang="en-US" sz="2800" noProof="0" dirty="0">
              <a:solidFill>
                <a:prstClr val="black"/>
              </a:solidFill>
              <a:latin typeface="Times New Roman" panose="02020603050405020304" pitchFamily="18" charset="0"/>
              <a:cs typeface="Times New Roman" panose="02020603050405020304" pitchFamily="18" charset="0"/>
            </a:endParaRPr>
          </a:p>
        </p:txBody>
      </p:sp>
      <p:pic>
        <p:nvPicPr>
          <p:cNvPr id="6" name="Kép 5" descr="C:\Users\User\AppData\Local\Microsoft\Windows\INetCache\Content.Word\ECRNI-M2_006.tif"/>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4145901" y="1280749"/>
            <a:ext cx="3601443" cy="2700000"/>
          </a:xfrm>
          <a:prstGeom prst="rect">
            <a:avLst/>
          </a:prstGeom>
          <a:noFill/>
          <a:ln>
            <a:noFill/>
          </a:ln>
        </p:spPr>
      </p:pic>
      <p:pic>
        <p:nvPicPr>
          <p:cNvPr id="7" name="Picture 2" descr="ECRNI-M2_004"/>
          <p:cNvPicPr>
            <a:picLocks noChangeAspect="1" noChangeArrowheads="1"/>
          </p:cNvPicPr>
          <p:nvPr/>
        </p:nvPicPr>
        <p:blipFill>
          <a:blip r:embed="rId4" cstate="print">
            <a:lum contrast="20000"/>
            <a:extLst>
              <a:ext uri="{28A0092B-C50C-407E-A947-70E740481C1C}">
                <a14:useLocalDpi xmlns:a14="http://schemas.microsoft.com/office/drawing/2010/main"/>
              </a:ext>
            </a:extLst>
          </a:blip>
          <a:srcRect/>
          <a:stretch>
            <a:fillRect/>
          </a:stretch>
        </p:blipFill>
        <p:spPr bwMode="auto">
          <a:xfrm>
            <a:off x="7972575" y="1280749"/>
            <a:ext cx="3604327" cy="27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Kép 7" descr="C:\Users\User\AppData\Local\Microsoft\Windows\INetCache\Content.Word\EXI-M2_016.tif"/>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7976325" y="4075877"/>
            <a:ext cx="3600577" cy="2700000"/>
          </a:xfrm>
          <a:prstGeom prst="rect">
            <a:avLst/>
          </a:prstGeom>
          <a:noFill/>
          <a:ln>
            <a:noFill/>
          </a:ln>
        </p:spPr>
      </p:pic>
      <p:pic>
        <p:nvPicPr>
          <p:cNvPr id="10" name="Picture 3" descr="EXI-M2_019"/>
          <p:cNvPicPr>
            <a:picLocks noChangeAspect="1" noChangeArrowheads="1"/>
          </p:cNvPicPr>
          <p:nvPr/>
        </p:nvPicPr>
        <p:blipFill>
          <a:blip r:embed="rId7" cstate="print">
            <a:lum contrast="20000"/>
            <a:extLst>
              <a:ext uri="{28A0092B-C50C-407E-A947-70E740481C1C}">
                <a14:useLocalDpi xmlns:a14="http://schemas.microsoft.com/office/drawing/2010/main"/>
              </a:ext>
            </a:extLst>
          </a:blip>
          <a:srcRect/>
          <a:stretch>
            <a:fillRect/>
          </a:stretch>
        </p:blipFill>
        <p:spPr bwMode="auto">
          <a:xfrm>
            <a:off x="4145901" y="4075877"/>
            <a:ext cx="3604327" cy="27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églalap 15">
            <a:extLst>
              <a:ext uri="{FF2B5EF4-FFF2-40B4-BE49-F238E27FC236}">
                <a16:creationId xmlns:a16="http://schemas.microsoft.com/office/drawing/2014/main" id="{D38D9E66-E3B7-DA36-1FCA-B6E4A3B5B41D}"/>
              </a:ext>
            </a:extLst>
          </p:cNvPr>
          <p:cNvSpPr/>
          <p:nvPr/>
        </p:nvSpPr>
        <p:spPr>
          <a:xfrm>
            <a:off x="457209" y="6272839"/>
            <a:ext cx="3289683" cy="369332"/>
          </a:xfrm>
          <a:prstGeom prst="rect">
            <a:avLst/>
          </a:prstGeom>
        </p:spPr>
        <p:txBody>
          <a:bodyPr wrap="square">
            <a:spAutoFit/>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LEO 1540XB type SEM, 5 kV</a:t>
            </a:r>
            <a:endParaRPr kumimoji="0" lang="en-US"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03632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 számának helye 1"/>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F1F73-F485-4D4B-BE83-4A5422F4D902}" type="slidenum">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zövegdoboz 4">
            <a:extLst>
              <a:ext uri="{FF2B5EF4-FFF2-40B4-BE49-F238E27FC236}">
                <a16:creationId xmlns:a16="http://schemas.microsoft.com/office/drawing/2014/main" id="{B8FDD6A2-31F6-4F23-80FB-69E75D06B7BC}"/>
              </a:ext>
            </a:extLst>
          </p:cNvPr>
          <p:cNvSpPr txBox="1"/>
          <p:nvPr/>
        </p:nvSpPr>
        <p:spPr>
          <a:xfrm>
            <a:off x="897731" y="792957"/>
            <a:ext cx="10894220" cy="156966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some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samples</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were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oxidized</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steam</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-argon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atmosphere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for</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1800 s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at</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1000 °C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to</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see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if</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cracks</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coating</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could</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lead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to</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loss</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protection</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possibly</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even</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delamination</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6" name="Szövegdoboz 5">
            <a:extLst>
              <a:ext uri="{FF2B5EF4-FFF2-40B4-BE49-F238E27FC236}">
                <a16:creationId xmlns:a16="http://schemas.microsoft.com/office/drawing/2014/main" id="{9C20A952-196A-4E31-85B4-C5654B9F55BA}"/>
              </a:ext>
            </a:extLst>
          </p:cNvPr>
          <p:cNvSpPr txBox="1"/>
          <p:nvPr/>
        </p:nvSpPr>
        <p:spPr>
          <a:xfrm>
            <a:off x="2631930" y="-45893"/>
            <a:ext cx="61120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3200" b="0" i="0" u="none" strike="noStrike" kern="1200" cap="none" spc="0" normalizeH="0" baseline="0" noProof="0" dirty="0" err="1">
                <a:ln>
                  <a:noFill/>
                </a:ln>
                <a:solidFill>
                  <a:prstClr val="white"/>
                </a:solidFill>
                <a:effectLst/>
                <a:uLnTx/>
                <a:uFillTx/>
                <a:latin typeface="Calibri" panose="020F0502020204030204"/>
                <a:ea typeface="+mn-ea"/>
                <a:cs typeface="+mn-cs"/>
              </a:rPr>
              <a:t>Oxidation</a:t>
            </a:r>
            <a:r>
              <a:rPr kumimoji="0" lang="hu-HU" sz="3200" b="0" i="0" u="none" strike="noStrike" kern="1200" cap="none" spc="0" normalizeH="0" baseline="0" noProof="0" dirty="0">
                <a:ln>
                  <a:noFill/>
                </a:ln>
                <a:solidFill>
                  <a:prstClr val="white"/>
                </a:solidFill>
                <a:effectLst/>
                <a:uLnTx/>
                <a:uFillTx/>
                <a:latin typeface="Calibri" panose="020F0502020204030204"/>
                <a:ea typeface="+mn-ea"/>
                <a:cs typeface="+mn-cs"/>
              </a:rPr>
              <a:t> of </a:t>
            </a:r>
            <a:r>
              <a:rPr kumimoji="0" lang="hu-HU" sz="3200" b="0" i="0" u="none" strike="noStrike" kern="1200" cap="none" spc="0" normalizeH="0" baseline="0" noProof="0" dirty="0" err="1">
                <a:ln>
                  <a:noFill/>
                </a:ln>
                <a:solidFill>
                  <a:prstClr val="white"/>
                </a:solidFill>
                <a:effectLst/>
                <a:uLnTx/>
                <a:uFillTx/>
                <a:latin typeface="Calibri" panose="020F0502020204030204"/>
                <a:ea typeface="+mn-ea"/>
                <a:cs typeface="+mn-cs"/>
              </a:rPr>
              <a:t>the</a:t>
            </a:r>
            <a:r>
              <a:rPr kumimoji="0" lang="hu-HU"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white"/>
                </a:solidFill>
                <a:effectLst/>
                <a:uLnTx/>
                <a:uFillTx/>
                <a:latin typeface="Calibri" panose="020F0502020204030204"/>
                <a:ea typeface="+mn-ea"/>
                <a:cs typeface="+mn-cs"/>
              </a:rPr>
              <a:t>cracked</a:t>
            </a:r>
            <a:r>
              <a:rPr kumimoji="0" lang="hu-HU"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white"/>
                </a:solidFill>
                <a:effectLst/>
                <a:uLnTx/>
                <a:uFillTx/>
                <a:latin typeface="Calibri" panose="020F0502020204030204"/>
                <a:ea typeface="+mn-ea"/>
                <a:cs typeface="+mn-cs"/>
              </a:rPr>
              <a:t>coating</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Kép 6"/>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Effect>
                      <a14:saturation sat="80000"/>
                    </a14:imgEffect>
                    <a14:imgEffect>
                      <a14:brightnessContrast bright="10000" contrast="30000"/>
                    </a14:imgEffect>
                  </a14:imgLayer>
                </a14:imgProps>
              </a:ext>
              <a:ext uri="{28A0092B-C50C-407E-A947-70E740481C1C}">
                <a14:useLocalDpi xmlns:a14="http://schemas.microsoft.com/office/drawing/2010/main"/>
              </a:ext>
            </a:extLst>
          </a:blip>
          <a:stretch>
            <a:fillRect/>
          </a:stretch>
        </p:blipFill>
        <p:spPr>
          <a:xfrm>
            <a:off x="1027698" y="2455962"/>
            <a:ext cx="8261688" cy="3960000"/>
          </a:xfrm>
          <a:prstGeom prst="rect">
            <a:avLst/>
          </a:prstGeom>
        </p:spPr>
      </p:pic>
      <p:pic>
        <p:nvPicPr>
          <p:cNvPr id="8" name="Kép 7"/>
          <p:cNvPicPr>
            <a:picLocks noChangeAspect="1"/>
          </p:cNvPicPr>
          <p:nvPr/>
        </p:nvPicPr>
        <p:blipFill rotWithShape="1">
          <a:blip r:embed="rId4" cstate="screen">
            <a:extLst>
              <a:ext uri="{BEBA8EAE-BF5A-486C-A8C5-ECC9F3942E4B}">
                <a14:imgProps xmlns:a14="http://schemas.microsoft.com/office/drawing/2010/main">
                  <a14:imgLayer r:embed="rId5">
                    <a14:imgEffect>
                      <a14:colorTemperature colorTemp="5900"/>
                    </a14:imgEffect>
                    <a14:imgEffect>
                      <a14:brightnessContrast contrast="-20000"/>
                    </a14:imgEffect>
                  </a14:imgLayer>
                </a14:imgProps>
              </a:ext>
              <a:ext uri="{28A0092B-C50C-407E-A947-70E740481C1C}">
                <a14:useLocalDpi xmlns:a14="http://schemas.microsoft.com/office/drawing/2010/main"/>
              </a:ext>
            </a:extLst>
          </a:blip>
          <a:srcRect l="35108" t="35146" r="26375" b="34809"/>
          <a:stretch/>
        </p:blipFill>
        <p:spPr>
          <a:xfrm rot="16200000">
            <a:off x="8493447" y="3403755"/>
            <a:ext cx="3960000" cy="2064413"/>
          </a:xfrm>
          <a:prstGeom prst="rect">
            <a:avLst/>
          </a:prstGeom>
        </p:spPr>
      </p:pic>
    </p:spTree>
    <p:extLst>
      <p:ext uri="{BB962C8B-B14F-4D97-AF65-F5344CB8AC3E}">
        <p14:creationId xmlns:p14="http://schemas.microsoft.com/office/powerpoint/2010/main" val="4569848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zövegdoboz 4">
            <a:extLst>
              <a:ext uri="{FF2B5EF4-FFF2-40B4-BE49-F238E27FC236}">
                <a16:creationId xmlns:a16="http://schemas.microsoft.com/office/drawing/2014/main" id="{9C20A952-196A-4E31-85B4-C5654B9F55BA}"/>
              </a:ext>
            </a:extLst>
          </p:cNvPr>
          <p:cNvSpPr txBox="1"/>
          <p:nvPr/>
        </p:nvSpPr>
        <p:spPr>
          <a:xfrm>
            <a:off x="2631930" y="-45893"/>
            <a:ext cx="5341637" cy="584775"/>
          </a:xfrm>
          <a:prstGeom prst="rect">
            <a:avLst/>
          </a:prstGeom>
          <a:noFill/>
        </p:spPr>
        <p:txBody>
          <a:bodyPr wrap="square" rtlCol="0">
            <a:spAutoFit/>
          </a:bodyPr>
          <a:lstStyle/>
          <a:p>
            <a:pPr lvl="0"/>
            <a:r>
              <a:rPr lang="hu-HU" sz="3200" dirty="0" err="1">
                <a:solidFill>
                  <a:prstClr val="white"/>
                </a:solidFill>
              </a:rPr>
              <a:t>Metallography</a:t>
            </a:r>
            <a:r>
              <a:rPr lang="hu-HU" sz="3200" dirty="0">
                <a:solidFill>
                  <a:prstClr val="white"/>
                </a:solidFill>
              </a:rPr>
              <a:t> </a:t>
            </a:r>
            <a:r>
              <a:rPr lang="hu-HU" sz="3200" dirty="0" err="1">
                <a:solidFill>
                  <a:prstClr val="white"/>
                </a:solidFill>
              </a:rPr>
              <a:t>after</a:t>
            </a:r>
            <a:r>
              <a:rPr lang="hu-HU" sz="3200" dirty="0">
                <a:solidFill>
                  <a:prstClr val="white"/>
                </a:solidFill>
              </a:rPr>
              <a:t> </a:t>
            </a:r>
            <a:r>
              <a:rPr lang="hu-HU" sz="3200" dirty="0" err="1">
                <a:solidFill>
                  <a:prstClr val="white"/>
                </a:solidFill>
              </a:rPr>
              <a:t>oxidation</a:t>
            </a:r>
            <a:endParaRPr lang="en-GB" sz="3200" dirty="0">
              <a:solidFill>
                <a:prstClr val="white"/>
              </a:solidFill>
            </a:endParaRPr>
          </a:p>
        </p:txBody>
      </p:sp>
      <p:sp>
        <p:nvSpPr>
          <p:cNvPr id="6" name="Téglalap 5"/>
          <p:cNvSpPr/>
          <p:nvPr/>
        </p:nvSpPr>
        <p:spPr>
          <a:xfrm>
            <a:off x="9720495" y="1709203"/>
            <a:ext cx="2396791" cy="4893647"/>
          </a:xfrm>
          <a:prstGeom prst="rect">
            <a:avLst/>
          </a:prstGeom>
        </p:spPr>
        <p:txBody>
          <a:bodyPr wrap="square">
            <a:spAutoFit/>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Iranian Zr1%Nb +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CrN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lvl="0" algn="ctr" fontAlgn="b">
              <a:defRPr/>
            </a:pPr>
            <a:r>
              <a:rPr lang="en-US" sz="2400" b="1" dirty="0">
                <a:solidFill>
                  <a:srgbClr val="FF0000"/>
                </a:solidFill>
                <a:latin typeface="Times New Roman" panose="02020603050405020304" pitchFamily="18" charset="0"/>
                <a:cs typeface="Times New Roman" panose="02020603050405020304" pitchFamily="18" charset="0"/>
              </a:rPr>
              <a:t>Mandrel test at 300 °C</a:t>
            </a:r>
          </a:p>
          <a:p>
            <a:pPr lvl="0" algn="ctr" fontAlgn="b">
              <a:defRPr/>
            </a:pPr>
            <a:r>
              <a:rPr lang="hu-HU" sz="2400" dirty="0">
                <a:solidFill>
                  <a:srgbClr val="000000"/>
                </a:solidFill>
                <a:latin typeface="Times New Roman" panose="02020603050405020304" pitchFamily="18" charset="0"/>
                <a:cs typeface="Times New Roman" panose="02020603050405020304" pitchFamily="18" charset="0"/>
              </a:rPr>
              <a:t>5% </a:t>
            </a:r>
            <a:r>
              <a:rPr lang="en-US" sz="2400" dirty="0">
                <a:solidFill>
                  <a:srgbClr val="000000"/>
                </a:solidFill>
                <a:latin typeface="Times New Roman" panose="02020603050405020304" pitchFamily="18" charset="0"/>
                <a:cs typeface="Times New Roman" panose="02020603050405020304" pitchFamily="18" charset="0"/>
              </a:rPr>
              <a:t>average </a:t>
            </a:r>
            <a:br>
              <a:rPr lang="en-US" sz="2400" dirty="0">
                <a:solidFill>
                  <a:srgbClr val="000000"/>
                </a:solidFill>
                <a:latin typeface="Times New Roman" panose="02020603050405020304" pitchFamily="18" charset="0"/>
                <a:cs typeface="Times New Roman" panose="02020603050405020304" pitchFamily="18" charset="0"/>
              </a:rPr>
            </a:br>
            <a:r>
              <a:rPr lang="en-US" sz="2400" dirty="0">
                <a:solidFill>
                  <a:srgbClr val="000000"/>
                </a:solidFill>
                <a:latin typeface="Times New Roman" panose="02020603050405020304" pitchFamily="18" charset="0"/>
                <a:cs typeface="Times New Roman" panose="02020603050405020304" pitchFamily="18" charset="0"/>
              </a:rPr>
              <a:t>strain</a:t>
            </a:r>
            <a:r>
              <a:rPr lang="hu-HU" sz="2400" dirty="0">
                <a:solidFill>
                  <a:srgbClr val="000000"/>
                </a:solidFill>
                <a:latin typeface="Times New Roman" panose="02020603050405020304" pitchFamily="18" charset="0"/>
                <a:cs typeface="Times New Roman" panose="02020603050405020304" pitchFamily="18" charset="0"/>
              </a:rPr>
              <a:t>,</a:t>
            </a:r>
            <a:endParaRPr lang="en-US" sz="2400" dirty="0">
              <a:solidFill>
                <a:srgbClr val="000000"/>
              </a:solidFill>
              <a:latin typeface="Times New Roman" panose="02020603050405020304" pitchFamily="18" charset="0"/>
              <a:cs typeface="Times New Roman" panose="02020603050405020304" pitchFamily="18" charset="0"/>
            </a:endParaRPr>
          </a:p>
          <a:p>
            <a:pPr lvl="0" algn="ctr" fontAlgn="b">
              <a:defRPr/>
            </a:pPr>
            <a:r>
              <a:rPr lang="en-US" sz="2400" dirty="0">
                <a:solidFill>
                  <a:srgbClr val="000000"/>
                </a:solidFill>
                <a:latin typeface="Times New Roman" panose="02020603050405020304" pitchFamily="18" charset="0"/>
                <a:cs typeface="Times New Roman" panose="02020603050405020304" pitchFamily="18" charset="0"/>
              </a:rPr>
              <a:t> 1000 °C steam 1800 s</a:t>
            </a:r>
            <a:endParaRPr lang="hu-HU" sz="2400" dirty="0">
              <a:solidFill>
                <a:srgbClr val="000000"/>
              </a:solidFill>
              <a:latin typeface="Times New Roman" panose="02020603050405020304" pitchFamily="18" charset="0"/>
              <a:cs typeface="Times New Roman" panose="02020603050405020304" pitchFamily="18" charset="0"/>
            </a:endParaRPr>
          </a:p>
          <a:p>
            <a:pPr lvl="0" algn="ctr" fontAlgn="b">
              <a:defRPr/>
            </a:pPr>
            <a:endParaRPr lang="hu-HU" sz="2400" dirty="0">
              <a:solidFill>
                <a:srgbClr val="000000"/>
              </a:solidFill>
              <a:latin typeface="Times New Roman" panose="02020603050405020304" pitchFamily="18" charset="0"/>
              <a:cs typeface="Times New Roman" panose="02020603050405020304" pitchFamily="18" charset="0"/>
            </a:endParaRPr>
          </a:p>
          <a:p>
            <a:pPr algn="ctr" fontAlgn="b">
              <a:defRPr/>
            </a:pPr>
            <a:r>
              <a:rPr lang="en-US" sz="2400" dirty="0">
                <a:solidFill>
                  <a:prstClr val="black"/>
                </a:solidFill>
                <a:latin typeface="Times New Roman" panose="02020603050405020304" pitchFamily="18" charset="0"/>
                <a:cs typeface="Times New Roman" panose="02020603050405020304" pitchFamily="18" charset="0"/>
              </a:rPr>
              <a:t>Iranian Zr1%Nb + </a:t>
            </a:r>
            <a:r>
              <a:rPr lang="hu-HU" sz="2400" dirty="0" err="1">
                <a:solidFill>
                  <a:prstClr val="black"/>
                </a:solidFill>
                <a:latin typeface="Times New Roman" panose="02020603050405020304" pitchFamily="18" charset="0"/>
                <a:cs typeface="Times New Roman" panose="02020603050405020304" pitchFamily="18" charset="0"/>
              </a:rPr>
              <a:t>Cr</a:t>
            </a:r>
            <a:r>
              <a:rPr lang="hu-HU" sz="2400" dirty="0">
                <a:solidFill>
                  <a:prstClr val="black"/>
                </a:solidFill>
                <a:latin typeface="Times New Roman" panose="02020603050405020304" pitchFamily="18" charset="0"/>
                <a:cs typeface="Times New Roman" panose="02020603050405020304" pitchFamily="18" charset="0"/>
              </a:rPr>
              <a:t>/</a:t>
            </a:r>
            <a:r>
              <a:rPr lang="en-US" sz="2400" dirty="0" err="1">
                <a:solidFill>
                  <a:prstClr val="black"/>
                </a:solidFill>
                <a:latin typeface="Times New Roman" panose="02020603050405020304" pitchFamily="18" charset="0"/>
                <a:cs typeface="Times New Roman" panose="02020603050405020304" pitchFamily="18" charset="0"/>
              </a:rPr>
              <a:t>CrN</a:t>
            </a:r>
            <a:endParaRPr lang="en-US" sz="2400" dirty="0">
              <a:solidFill>
                <a:prstClr val="black"/>
              </a:solidFill>
              <a:latin typeface="Times New Roman" panose="02020603050405020304" pitchFamily="18" charset="0"/>
              <a:cs typeface="Times New Roman" panose="02020603050405020304" pitchFamily="18" charset="0"/>
            </a:endParaRPr>
          </a:p>
          <a:p>
            <a:pPr lvl="0" algn="ctr" fontAlgn="b">
              <a:defRPr/>
            </a:pPr>
            <a:endParaRPr lang="en-US" sz="2400" dirty="0">
              <a:solidFill>
                <a:srgbClr val="000000"/>
              </a:solidFill>
              <a:latin typeface="Times New Roman" panose="02020603050405020304" pitchFamily="18" charset="0"/>
              <a:cs typeface="Times New Roman" panose="02020603050405020304" pitchFamily="18" charset="0"/>
            </a:endParaRPr>
          </a:p>
        </p:txBody>
      </p:sp>
      <p:pic>
        <p:nvPicPr>
          <p:cNvPr id="7" name="Kép 6"/>
          <p:cNvPicPr>
            <a:picLocks noChangeAspect="1"/>
          </p:cNvPicPr>
          <p:nvPr/>
        </p:nvPicPr>
        <p:blipFill>
          <a:blip r:embed="rId2">
            <a:extLst>
              <a:ext uri="{BEBA8EAE-BF5A-486C-A8C5-ECC9F3942E4B}">
                <a14:imgProps xmlns:a14="http://schemas.microsoft.com/office/drawing/2010/main">
                  <a14:imgLayer r:embed="rId3">
                    <a14:imgEffect>
                      <a14:brightnessContrast bright="5000" contrast="20000"/>
                    </a14:imgEffect>
                  </a14:imgLayer>
                </a14:imgProps>
              </a:ext>
              <a:ext uri="{28A0092B-C50C-407E-A947-70E740481C1C}">
                <a14:useLocalDpi xmlns:a14="http://schemas.microsoft.com/office/drawing/2010/main"/>
              </a:ext>
            </a:extLst>
          </a:blip>
          <a:srcRect/>
          <a:stretch>
            <a:fillRect/>
          </a:stretch>
        </p:blipFill>
        <p:spPr bwMode="auto">
          <a:xfrm>
            <a:off x="6203261" y="1226532"/>
            <a:ext cx="3603172" cy="2700000"/>
          </a:xfrm>
          <a:prstGeom prst="rect">
            <a:avLst/>
          </a:prstGeom>
          <a:noFill/>
        </p:spPr>
      </p:pic>
      <p:sp>
        <p:nvSpPr>
          <p:cNvPr id="8" name="Téglalap 7"/>
          <p:cNvSpPr/>
          <p:nvPr/>
        </p:nvSpPr>
        <p:spPr>
          <a:xfrm>
            <a:off x="88400" y="1816385"/>
            <a:ext cx="2346226" cy="4524315"/>
          </a:xfrm>
          <a:prstGeom prst="rect">
            <a:avLst/>
          </a:prstGeom>
        </p:spPr>
        <p:txBody>
          <a:bodyPr wrap="square">
            <a:spAutoFit/>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Iranian Zr1%Nb + Cr</a:t>
            </a:r>
          </a:p>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lvl="0" algn="ctr" fontAlgn="b">
              <a:defRPr/>
            </a:pPr>
            <a:r>
              <a:rPr lang="en-US" sz="2400" b="1" dirty="0">
                <a:solidFill>
                  <a:srgbClr val="FF0000"/>
                </a:solidFill>
                <a:latin typeface="Times New Roman" panose="02020603050405020304" pitchFamily="18" charset="0"/>
                <a:cs typeface="Times New Roman" panose="02020603050405020304" pitchFamily="18" charset="0"/>
              </a:rPr>
              <a:t>Mandrel test at 300 °C</a:t>
            </a:r>
          </a:p>
          <a:p>
            <a:pPr lvl="0" algn="ctr" fontAlgn="b">
              <a:defRPr/>
            </a:pPr>
            <a:r>
              <a:rPr lang="hu-HU" sz="2400" dirty="0">
                <a:solidFill>
                  <a:srgbClr val="000000"/>
                </a:solidFill>
                <a:latin typeface="Times New Roman" panose="02020603050405020304" pitchFamily="18" charset="0"/>
                <a:cs typeface="Times New Roman" panose="02020603050405020304" pitchFamily="18" charset="0"/>
              </a:rPr>
              <a:t>5% </a:t>
            </a:r>
            <a:r>
              <a:rPr lang="en-US" sz="2400" dirty="0">
                <a:solidFill>
                  <a:srgbClr val="000000"/>
                </a:solidFill>
                <a:latin typeface="Times New Roman" panose="02020603050405020304" pitchFamily="18" charset="0"/>
                <a:cs typeface="Times New Roman" panose="02020603050405020304" pitchFamily="18" charset="0"/>
              </a:rPr>
              <a:t>average </a:t>
            </a:r>
            <a:br>
              <a:rPr lang="en-US" sz="2400" dirty="0">
                <a:solidFill>
                  <a:srgbClr val="000000"/>
                </a:solidFill>
                <a:latin typeface="Times New Roman" panose="02020603050405020304" pitchFamily="18" charset="0"/>
                <a:cs typeface="Times New Roman" panose="02020603050405020304" pitchFamily="18" charset="0"/>
              </a:rPr>
            </a:br>
            <a:r>
              <a:rPr lang="en-US" sz="2400" dirty="0">
                <a:solidFill>
                  <a:srgbClr val="000000"/>
                </a:solidFill>
                <a:latin typeface="Times New Roman" panose="02020603050405020304" pitchFamily="18" charset="0"/>
                <a:cs typeface="Times New Roman" panose="02020603050405020304" pitchFamily="18" charset="0"/>
              </a:rPr>
              <a:t>strain</a:t>
            </a:r>
            <a:r>
              <a:rPr lang="hu-HU" sz="2400" dirty="0">
                <a:solidFill>
                  <a:srgbClr val="000000"/>
                </a:solidFill>
                <a:latin typeface="Times New Roman" panose="02020603050405020304" pitchFamily="18" charset="0"/>
                <a:cs typeface="Times New Roman" panose="02020603050405020304" pitchFamily="18" charset="0"/>
              </a:rPr>
              <a:t>,</a:t>
            </a:r>
            <a:endParaRPr lang="en-US" sz="2400" dirty="0">
              <a:solidFill>
                <a:srgbClr val="000000"/>
              </a:solidFill>
              <a:latin typeface="Times New Roman" panose="02020603050405020304" pitchFamily="18" charset="0"/>
              <a:cs typeface="Times New Roman" panose="02020603050405020304" pitchFamily="18" charset="0"/>
            </a:endParaRPr>
          </a:p>
          <a:p>
            <a:pPr lvl="0" algn="ctr" fontAlgn="b">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1000 °C steam 1800 s</a:t>
            </a:r>
          </a:p>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b" latinLnBrk="0" hangingPunct="1">
              <a:lnSpc>
                <a:spcPct val="100000"/>
              </a:lnSpc>
              <a:spcBef>
                <a:spcPts val="0"/>
              </a:spcBef>
              <a:spcAft>
                <a:spcPts val="0"/>
              </a:spcAft>
              <a:buClrTx/>
              <a:buSzTx/>
              <a:buFontTx/>
              <a:buNone/>
              <a:tabLst/>
              <a:defRPr/>
            </a:pPr>
            <a:r>
              <a:rPr lang="en-US" sz="2400" dirty="0">
                <a:solidFill>
                  <a:prstClr val="black"/>
                </a:solidFill>
                <a:latin typeface="Times New Roman" panose="02020603050405020304" pitchFamily="18" charset="0"/>
                <a:cs typeface="Times New Roman" panose="02020603050405020304" pitchFamily="18" charset="0"/>
              </a:rPr>
              <a:t>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pt-ZIRLO + Cr</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2400" noProof="0" dirty="0">
                <a:solidFill>
                  <a:prstClr val="black"/>
                </a:solidFill>
                <a:latin typeface="Times New Roman" panose="02020603050405020304" pitchFamily="18" charset="0"/>
                <a:cs typeface="Times New Roman" panose="02020603050405020304" pitchFamily="18" charset="0"/>
              </a:rPr>
              <a:t>(300 °C)</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pic>
        <p:nvPicPr>
          <p:cNvPr id="9" name="Kép 8" descr="OPZCR-M7a-15"/>
          <p:cNvPicPr>
            <a:picLocks noChangeAspect="1"/>
          </p:cNvPicPr>
          <p:nvPr/>
        </p:nvPicPr>
        <p:blipFill>
          <a:blip r:embed="rId4" cstate="print">
            <a:extLst>
              <a:ext uri="{BEBA8EAE-BF5A-486C-A8C5-ECC9F3942E4B}">
                <a14:imgProps xmlns:a14="http://schemas.microsoft.com/office/drawing/2010/main">
                  <a14:imgLayer r:embed="rId5">
                    <a14:imgEffect>
                      <a14:saturation sat="33000"/>
                    </a14:imgEffect>
                    <a14:imgEffect>
                      <a14:brightnessContrast bright="5000" contrast="20000"/>
                    </a14:imgEffect>
                  </a14:imgLayer>
                </a14:imgProps>
              </a:ext>
              <a:ext uri="{28A0092B-C50C-407E-A947-70E740481C1C}">
                <a14:useLocalDpi xmlns:a14="http://schemas.microsoft.com/office/drawing/2010/main"/>
              </a:ext>
            </a:extLst>
          </a:blip>
          <a:srcRect/>
          <a:stretch>
            <a:fillRect/>
          </a:stretch>
        </p:blipFill>
        <p:spPr bwMode="auto">
          <a:xfrm>
            <a:off x="2473967" y="4073717"/>
            <a:ext cx="3600000" cy="2701987"/>
          </a:xfrm>
          <a:prstGeom prst="rect">
            <a:avLst/>
          </a:prstGeom>
          <a:noFill/>
          <a:ln>
            <a:noFill/>
          </a:ln>
        </p:spPr>
      </p:pic>
      <p:pic>
        <p:nvPicPr>
          <p:cNvPr id="10" name="Kép 9" descr="ECRI-51a-10"/>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2479706" y="1230143"/>
            <a:ext cx="3600000" cy="2700000"/>
          </a:xfrm>
          <a:prstGeom prst="rect">
            <a:avLst/>
          </a:prstGeom>
          <a:noFill/>
          <a:ln>
            <a:noFill/>
          </a:ln>
        </p:spPr>
      </p:pic>
      <p:pic>
        <p:nvPicPr>
          <p:cNvPr id="11" name="Kép 10" descr="EXI-M1f-5"/>
          <p:cNvPicPr>
            <a:picLocks noChangeAspect="1"/>
          </p:cNvPicPr>
          <p:nvPr/>
        </p:nvPicPr>
        <p:blipFill>
          <a:blip r:embed="rId8" cstate="print">
            <a:lum bright="20000" contrast="20000"/>
            <a:extLst>
              <a:ext uri="{28A0092B-C50C-407E-A947-70E740481C1C}">
                <a14:useLocalDpi xmlns:a14="http://schemas.microsoft.com/office/drawing/2010/main"/>
              </a:ext>
            </a:extLst>
          </a:blip>
          <a:srcRect/>
          <a:stretch>
            <a:fillRect/>
          </a:stretch>
        </p:blipFill>
        <p:spPr bwMode="auto">
          <a:xfrm>
            <a:off x="6163202" y="4075704"/>
            <a:ext cx="3597353" cy="2700000"/>
          </a:xfrm>
          <a:prstGeom prst="rect">
            <a:avLst/>
          </a:prstGeom>
          <a:noFill/>
          <a:ln>
            <a:noFill/>
          </a:ln>
        </p:spPr>
      </p:pic>
    </p:spTree>
    <p:extLst>
      <p:ext uri="{BB962C8B-B14F-4D97-AF65-F5344CB8AC3E}">
        <p14:creationId xmlns:p14="http://schemas.microsoft.com/office/powerpoint/2010/main" val="20248347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 számának helye 1"/>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F1F73-F485-4D4B-BE83-4A5422F4D902}" type="slidenum">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zövegdoboz 4">
            <a:extLst>
              <a:ext uri="{FF2B5EF4-FFF2-40B4-BE49-F238E27FC236}">
                <a16:creationId xmlns:a16="http://schemas.microsoft.com/office/drawing/2014/main" id="{B8FDD6A2-31F6-4F23-80FB-69E75D06B7BC}"/>
              </a:ext>
            </a:extLst>
          </p:cNvPr>
          <p:cNvSpPr txBox="1"/>
          <p:nvPr/>
        </p:nvSpPr>
        <p:spPr>
          <a:xfrm>
            <a:off x="897731" y="792957"/>
            <a:ext cx="11010756" cy="5509200"/>
          </a:xfrm>
          <a:prstGeom prst="rect">
            <a:avLst/>
          </a:prstGeom>
          <a:noFill/>
        </p:spPr>
        <p:txBody>
          <a:bodyPr wrap="square" rtlCol="0">
            <a:spAutoFit/>
          </a:bodyPr>
          <a:lstStyle/>
          <a:p>
            <a:pPr marL="457200" lvl="0" indent="-457200">
              <a:buFont typeface="Arial" panose="020B0604020202020204" pitchFamily="34" charset="0"/>
              <a:buChar char="•"/>
              <a:defRPr/>
            </a:pPr>
            <a:r>
              <a:rPr lang="en-US" sz="3200" dirty="0">
                <a:solidFill>
                  <a:prstClr val="black"/>
                </a:solidFill>
              </a:rPr>
              <a:t>The metallography of the samples shows that the cracks in the protective coating leads to significant oxidation of the zirconium-based cladding substrate. It is clear that in all cases the cracking of the protective chromium layer led to local ZrO</a:t>
            </a:r>
            <a:r>
              <a:rPr lang="en-US" sz="3200" baseline="-25000" dirty="0">
                <a:solidFill>
                  <a:prstClr val="black"/>
                </a:solidFill>
              </a:rPr>
              <a:t>2</a:t>
            </a:r>
            <a:r>
              <a:rPr lang="en-US" sz="3200" dirty="0">
                <a:solidFill>
                  <a:prstClr val="black"/>
                </a:solidFill>
              </a:rPr>
              <a:t> oxide nodules forming under the coating and α-</a:t>
            </a:r>
            <a:r>
              <a:rPr lang="en-US" sz="3200" dirty="0" err="1">
                <a:solidFill>
                  <a:prstClr val="black"/>
                </a:solidFill>
              </a:rPr>
              <a:t>Zr</a:t>
            </a:r>
            <a:r>
              <a:rPr lang="en-US" sz="3200" dirty="0">
                <a:solidFill>
                  <a:prstClr val="black"/>
                </a:solidFill>
              </a:rPr>
              <a:t>(O) has penetrated deep into the cladding substrate.</a:t>
            </a:r>
          </a:p>
          <a:p>
            <a:pPr marL="457200" lvl="0" indent="-457200">
              <a:buFont typeface="Arial" panose="020B0604020202020204" pitchFamily="34" charset="0"/>
              <a:buChar char="•"/>
              <a:defRPr/>
            </a:pPr>
            <a:r>
              <a:rPr lang="en-US" sz="3200" dirty="0">
                <a:solidFill>
                  <a:prstClr val="black"/>
                </a:solidFill>
              </a:rPr>
              <a:t>However, the coatings have not delaminated and remained mostly protective, compared to the heavily-oxidized uncoated inner side (about 25-30 µm oxide thickness).</a:t>
            </a:r>
          </a:p>
          <a:p>
            <a:pPr marL="457200" lvl="0" indent="-457200">
              <a:buFont typeface="Arial" panose="020B0604020202020204" pitchFamily="34" charset="0"/>
              <a:buChar char="•"/>
              <a:defRPr/>
            </a:pPr>
            <a:r>
              <a:rPr lang="en-US" sz="3200" dirty="0">
                <a:solidFill>
                  <a:prstClr val="black"/>
                </a:solidFill>
              </a:rPr>
              <a:t>The samples that were mandrel tested at 20 °C and 300 °C show no difference in cracking and post-oxidation </a:t>
            </a:r>
            <a:r>
              <a:rPr lang="en-US" sz="3200" dirty="0" err="1">
                <a:solidFill>
                  <a:prstClr val="black"/>
                </a:solidFill>
              </a:rPr>
              <a:t>behaviour</a:t>
            </a:r>
            <a:r>
              <a:rPr lang="en-US" sz="3200" dirty="0">
                <a:solidFill>
                  <a:prstClr val="black"/>
                </a:solidFill>
              </a:rPr>
              <a:t>.</a:t>
            </a:r>
          </a:p>
        </p:txBody>
      </p:sp>
      <p:sp>
        <p:nvSpPr>
          <p:cNvPr id="6" name="Szövegdoboz 5">
            <a:extLst>
              <a:ext uri="{FF2B5EF4-FFF2-40B4-BE49-F238E27FC236}">
                <a16:creationId xmlns:a16="http://schemas.microsoft.com/office/drawing/2014/main" id="{9C20A952-196A-4E31-85B4-C5654B9F55BA}"/>
              </a:ext>
            </a:extLst>
          </p:cNvPr>
          <p:cNvSpPr txBox="1"/>
          <p:nvPr/>
        </p:nvSpPr>
        <p:spPr>
          <a:xfrm>
            <a:off x="2631930" y="-45893"/>
            <a:ext cx="61120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3200" b="0" i="0" u="none" strike="noStrike" kern="1200" cap="none" spc="0" normalizeH="0" baseline="0" noProof="0" dirty="0" err="1">
                <a:ln>
                  <a:noFill/>
                </a:ln>
                <a:solidFill>
                  <a:prstClr val="white"/>
                </a:solidFill>
                <a:effectLst/>
                <a:uLnTx/>
                <a:uFillTx/>
                <a:latin typeface="Calibri" panose="020F0502020204030204"/>
                <a:ea typeface="+mn-ea"/>
                <a:cs typeface="+mn-cs"/>
              </a:rPr>
              <a:t>Metallography</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02124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zövegdoboz 3">
            <a:extLst>
              <a:ext uri="{FF2B5EF4-FFF2-40B4-BE49-F238E27FC236}">
                <a16:creationId xmlns:a16="http://schemas.microsoft.com/office/drawing/2014/main" id="{B8FDD6A2-31F6-4F23-80FB-69E75D06B7BC}"/>
              </a:ext>
            </a:extLst>
          </p:cNvPr>
          <p:cNvSpPr txBox="1"/>
          <p:nvPr/>
        </p:nvSpPr>
        <p:spPr>
          <a:xfrm>
            <a:off x="685800" y="809625"/>
            <a:ext cx="11001376" cy="6001643"/>
          </a:xfrm>
          <a:prstGeom prst="rect">
            <a:avLst/>
          </a:prstGeom>
          <a:noFill/>
        </p:spPr>
        <p:txBody>
          <a:bodyPr wrap="square" rtlCol="0">
            <a:spAutoFit/>
          </a:bodyPr>
          <a:lstStyle/>
          <a:p>
            <a:pPr marL="360000" indent="-360000">
              <a:buFont typeface="Arial" panose="020B0604020202020204" pitchFamily="34" charset="0"/>
              <a:buChar char="•"/>
            </a:pPr>
            <a:r>
              <a:rPr lang="en-US" sz="3200" dirty="0"/>
              <a:t>The OFFERR ATF mandrel ductility testing project successfully assessed the mechanical </a:t>
            </a:r>
            <a:r>
              <a:rPr lang="en-US" sz="3200" dirty="0" err="1"/>
              <a:t>behaviour</a:t>
            </a:r>
            <a:r>
              <a:rPr lang="en-US" sz="3200" dirty="0"/>
              <a:t> of several ATF cladding candidates under representative postulated-PCMI conditions</a:t>
            </a:r>
            <a:endParaRPr lang="hu-HU" sz="3200" dirty="0"/>
          </a:p>
          <a:p>
            <a:pPr marL="360000" indent="-360000">
              <a:buFont typeface="Arial" panose="020B0604020202020204" pitchFamily="34" charset="0"/>
              <a:buChar char="•"/>
            </a:pPr>
            <a:r>
              <a:rPr lang="hu-HU" sz="3200" dirty="0"/>
              <a:t>The </a:t>
            </a:r>
            <a:r>
              <a:rPr lang="en-US" sz="3200" dirty="0"/>
              <a:t>coatings showed strong adhesion and good oxidation resistance, no spalling occurred</a:t>
            </a:r>
            <a:r>
              <a:rPr lang="hu-HU" sz="3200" dirty="0"/>
              <a:t>, and t</a:t>
            </a:r>
            <a:r>
              <a:rPr lang="en-US" sz="3200" dirty="0"/>
              <a:t>he coatings remained adherent even under extended LOCA oxidation conditions</a:t>
            </a:r>
            <a:r>
              <a:rPr lang="hu-HU" sz="3200" dirty="0"/>
              <a:t>.</a:t>
            </a:r>
          </a:p>
          <a:p>
            <a:pPr marL="360000" indent="-360000">
              <a:buFont typeface="Arial" panose="020B0604020202020204" pitchFamily="34" charset="0"/>
              <a:buChar char="•"/>
            </a:pPr>
            <a:r>
              <a:rPr lang="hu-HU" sz="3200" dirty="0"/>
              <a:t>The </a:t>
            </a:r>
            <a:r>
              <a:rPr lang="en-US" sz="3200" dirty="0"/>
              <a:t>coatings </a:t>
            </a:r>
            <a:r>
              <a:rPr lang="hu-HU" sz="3200" dirty="0" err="1"/>
              <a:t>were</a:t>
            </a:r>
            <a:r>
              <a:rPr lang="hu-HU" sz="3200" dirty="0"/>
              <a:t> </a:t>
            </a:r>
            <a:r>
              <a:rPr lang="en-US" sz="3200" dirty="0"/>
              <a:t>prone to brittle cracking</a:t>
            </a:r>
            <a:r>
              <a:rPr lang="hu-HU" sz="3200" dirty="0"/>
              <a:t> </a:t>
            </a:r>
            <a:r>
              <a:rPr lang="hu-HU" sz="3200" dirty="0" err="1"/>
              <a:t>even</a:t>
            </a:r>
            <a:r>
              <a:rPr lang="hu-HU" sz="3200" dirty="0"/>
              <a:t> </a:t>
            </a:r>
            <a:r>
              <a:rPr lang="hu-HU" sz="3200" dirty="0" err="1"/>
              <a:t>at</a:t>
            </a:r>
            <a:r>
              <a:rPr lang="hu-HU" sz="3200" dirty="0"/>
              <a:t> 300 °C, </a:t>
            </a:r>
            <a:r>
              <a:rPr lang="hu-HU" sz="3200" dirty="0" err="1"/>
              <a:t>near</a:t>
            </a:r>
            <a:r>
              <a:rPr lang="hu-HU" sz="3200" dirty="0"/>
              <a:t> </a:t>
            </a:r>
            <a:r>
              <a:rPr lang="hu-HU" sz="3200" dirty="0" err="1"/>
              <a:t>the</a:t>
            </a:r>
            <a:r>
              <a:rPr lang="hu-HU" sz="3200" dirty="0"/>
              <a:t> </a:t>
            </a:r>
            <a:r>
              <a:rPr lang="hu-HU" sz="3200" dirty="0" err="1"/>
              <a:t>operating</a:t>
            </a:r>
            <a:r>
              <a:rPr lang="hu-HU" sz="3200" dirty="0"/>
              <a:t> </a:t>
            </a:r>
            <a:r>
              <a:rPr lang="hu-HU" sz="3200" dirty="0" err="1"/>
              <a:t>temperature</a:t>
            </a:r>
            <a:r>
              <a:rPr lang="en-US" sz="3200" dirty="0"/>
              <a:t>. </a:t>
            </a:r>
            <a:r>
              <a:rPr lang="hu-HU" sz="3200" dirty="0"/>
              <a:t>T</a:t>
            </a:r>
            <a:r>
              <a:rPr lang="en-US" sz="3200" dirty="0"/>
              <a:t>he </a:t>
            </a:r>
            <a:r>
              <a:rPr lang="en-US" sz="3200" dirty="0" err="1"/>
              <a:t>interdiffusion</a:t>
            </a:r>
            <a:r>
              <a:rPr lang="en-US" sz="3200" dirty="0"/>
              <a:t> of both Cr and </a:t>
            </a:r>
            <a:r>
              <a:rPr lang="hu-HU" sz="3200" dirty="0"/>
              <a:t>N </a:t>
            </a:r>
            <a:r>
              <a:rPr lang="hu-HU" sz="3200" dirty="0" err="1"/>
              <a:t>into</a:t>
            </a:r>
            <a:r>
              <a:rPr lang="hu-HU" sz="3200" dirty="0"/>
              <a:t> </a:t>
            </a:r>
            <a:r>
              <a:rPr lang="hu-HU" sz="3200" dirty="0" err="1"/>
              <a:t>the</a:t>
            </a:r>
            <a:r>
              <a:rPr lang="hu-HU" sz="3200" dirty="0"/>
              <a:t> </a:t>
            </a:r>
            <a:r>
              <a:rPr lang="hu-HU" sz="3200" dirty="0" err="1"/>
              <a:t>Zr</a:t>
            </a:r>
            <a:r>
              <a:rPr lang="hu-HU" sz="3200" dirty="0"/>
              <a:t> </a:t>
            </a:r>
            <a:r>
              <a:rPr lang="hu-HU" sz="3200" dirty="0" err="1"/>
              <a:t>at</a:t>
            </a:r>
            <a:r>
              <a:rPr lang="hu-HU" sz="3200" dirty="0"/>
              <a:t> </a:t>
            </a:r>
            <a:r>
              <a:rPr lang="hu-HU" sz="3200" dirty="0" err="1"/>
              <a:t>high</a:t>
            </a:r>
            <a:r>
              <a:rPr lang="hu-HU" sz="3200" dirty="0"/>
              <a:t> </a:t>
            </a:r>
            <a:r>
              <a:rPr lang="hu-HU" sz="3200" dirty="0" err="1"/>
              <a:t>temerature</a:t>
            </a:r>
            <a:r>
              <a:rPr lang="hu-HU" sz="3200" dirty="0"/>
              <a:t> </a:t>
            </a:r>
            <a:r>
              <a:rPr lang="en-US" sz="3200" dirty="0"/>
              <a:t>remain critical factors.</a:t>
            </a:r>
            <a:endParaRPr lang="hu-HU" sz="3200" dirty="0"/>
          </a:p>
          <a:p>
            <a:pPr marL="360000" indent="-360000">
              <a:buFont typeface="Arial" panose="020B0604020202020204" pitchFamily="34" charset="0"/>
              <a:buChar char="•"/>
            </a:pPr>
            <a:r>
              <a:rPr lang="en-US" sz="3200" dirty="0"/>
              <a:t>Post-test evaluations revealed the coating’s complex mechanical </a:t>
            </a:r>
            <a:r>
              <a:rPr lang="en-US" sz="3200" dirty="0" err="1"/>
              <a:t>behaviour</a:t>
            </a:r>
            <a:r>
              <a:rPr lang="en-US" sz="3200" dirty="0"/>
              <a:t> under varying conditions, underscoring the need for further experimental studies</a:t>
            </a:r>
            <a:r>
              <a:rPr lang="hu-HU" sz="3200" dirty="0"/>
              <a:t>.</a:t>
            </a:r>
          </a:p>
        </p:txBody>
      </p:sp>
      <p:sp>
        <p:nvSpPr>
          <p:cNvPr id="5" name="Szövegdoboz 4">
            <a:extLst>
              <a:ext uri="{FF2B5EF4-FFF2-40B4-BE49-F238E27FC236}">
                <a16:creationId xmlns:a16="http://schemas.microsoft.com/office/drawing/2014/main" id="{9C20A952-196A-4E31-85B4-C5654B9F55BA}"/>
              </a:ext>
            </a:extLst>
          </p:cNvPr>
          <p:cNvSpPr txBox="1"/>
          <p:nvPr/>
        </p:nvSpPr>
        <p:spPr>
          <a:xfrm>
            <a:off x="2631931" y="-45893"/>
            <a:ext cx="4140344" cy="584775"/>
          </a:xfrm>
          <a:prstGeom prst="rect">
            <a:avLst/>
          </a:prstGeom>
          <a:noFill/>
        </p:spPr>
        <p:txBody>
          <a:bodyPr wrap="square" rtlCol="0">
            <a:spAutoFit/>
          </a:bodyPr>
          <a:lstStyle/>
          <a:p>
            <a:r>
              <a:rPr lang="en-US" sz="3200" dirty="0">
                <a:solidFill>
                  <a:schemeClr val="bg1"/>
                </a:solidFill>
                <a:latin typeface="+mn-lt"/>
              </a:rPr>
              <a:t>Summary</a:t>
            </a:r>
          </a:p>
        </p:txBody>
      </p:sp>
    </p:spTree>
    <p:extLst>
      <p:ext uri="{BB962C8B-B14F-4D97-AF65-F5344CB8AC3E}">
        <p14:creationId xmlns:p14="http://schemas.microsoft.com/office/powerpoint/2010/main" val="4455840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a:extLst>
              <a:ext uri="{FF2B5EF4-FFF2-40B4-BE49-F238E27FC236}">
                <a16:creationId xmlns:a16="http://schemas.microsoft.com/office/drawing/2014/main" id="{B8FDD6A2-31F6-4F23-80FB-69E75D06B7BC}"/>
              </a:ext>
            </a:extLst>
          </p:cNvPr>
          <p:cNvSpPr txBox="1"/>
          <p:nvPr/>
        </p:nvSpPr>
        <p:spPr>
          <a:xfrm>
            <a:off x="2891703" y="2317173"/>
            <a:ext cx="6200775" cy="1938992"/>
          </a:xfrm>
          <a:prstGeom prst="rect">
            <a:avLst/>
          </a:prstGeom>
          <a:noFill/>
        </p:spPr>
        <p:txBody>
          <a:bodyPr wrap="square" rtlCol="0">
            <a:spAutoFit/>
          </a:bodyPr>
          <a:lstStyle/>
          <a:p>
            <a:pPr algn="ctr"/>
            <a:r>
              <a:rPr lang="en-GB" sz="6000" b="1" dirty="0"/>
              <a:t>Thank you for your attention!</a:t>
            </a:r>
          </a:p>
        </p:txBody>
      </p:sp>
    </p:spTree>
    <p:extLst>
      <p:ext uri="{BB962C8B-B14F-4D97-AF65-F5344CB8AC3E}">
        <p14:creationId xmlns:p14="http://schemas.microsoft.com/office/powerpoint/2010/main" val="24993487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0B2EA-CCF7-C372-1986-B8B2B513E36A}"/>
            </a:ext>
          </a:extLst>
        </p:cNvPr>
        <p:cNvGrpSpPr/>
        <p:nvPr/>
      </p:nvGrpSpPr>
      <p:grpSpPr>
        <a:xfrm>
          <a:off x="0" y="0"/>
          <a:ext cx="0" cy="0"/>
          <a:chOff x="0" y="0"/>
          <a:chExt cx="0" cy="0"/>
        </a:xfrm>
      </p:grpSpPr>
      <p:pic>
        <p:nvPicPr>
          <p:cNvPr id="1026" name="Picture 2" descr="Budapest Must-see sights - Budapest Travel Tips">
            <a:extLst>
              <a:ext uri="{FF2B5EF4-FFF2-40B4-BE49-F238E27FC236}">
                <a16:creationId xmlns:a16="http://schemas.microsoft.com/office/drawing/2014/main" id="{EF981D76-3F00-BE72-7356-2F85984D1E49}"/>
              </a:ext>
            </a:extLst>
          </p:cNvPr>
          <p:cNvPicPr>
            <a:picLocks noChangeAspect="1" noChangeArrowheads="1"/>
          </p:cNvPicPr>
          <p:nvPr/>
        </p:nvPicPr>
        <p:blipFill>
          <a:blip r:embed="rId2">
            <a:alphaModFix amt="25000"/>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2">
            <a:extLst>
              <a:ext uri="{FF2B5EF4-FFF2-40B4-BE49-F238E27FC236}">
                <a16:creationId xmlns:a16="http://schemas.microsoft.com/office/drawing/2014/main" id="{21963974-8C97-4DE7-5BEA-C12C985E2AAA}"/>
              </a:ext>
            </a:extLst>
          </p:cNvPr>
          <p:cNvSpPr>
            <a:spLocks noGrp="1"/>
          </p:cNvSpPr>
          <p:nvPr>
            <p:ph type="subTitle" idx="1"/>
          </p:nvPr>
        </p:nvSpPr>
        <p:spPr>
          <a:xfrm rot="16200000">
            <a:off x="-2914035" y="3049716"/>
            <a:ext cx="6819158" cy="719726"/>
          </a:xfrm>
        </p:spPr>
        <p:txBody>
          <a:bodyPr>
            <a:normAutofit/>
          </a:bodyPr>
          <a:lstStyle/>
          <a:p>
            <a:pPr algn="l"/>
            <a:r>
              <a:rPr lang="en-US" sz="2000" b="0" i="0" noProof="0" dirty="0">
                <a:solidFill>
                  <a:srgbClr val="00B0F0"/>
                </a:solidFill>
                <a:effectLst>
                  <a:outerShdw blurRad="38100" dist="38100" dir="2700000" algn="tl">
                    <a:srgbClr val="000000">
                      <a:alpha val="43137"/>
                    </a:srgbClr>
                  </a:outerShdw>
                </a:effectLst>
                <a:latin typeface="Open Sans" panose="020B0606030504020204" pitchFamily="34" charset="0"/>
              </a:rPr>
              <a:t>Nuclear Research Group of San Piero a Grado</a:t>
            </a:r>
            <a:endParaRPr lang="en-US" sz="2000" noProof="0" dirty="0">
              <a:solidFill>
                <a:srgbClr val="00B0F0"/>
              </a:solidFill>
              <a:effectLst>
                <a:outerShdw blurRad="38100" dist="38100" dir="2700000" algn="tl">
                  <a:srgbClr val="000000">
                    <a:alpha val="43137"/>
                  </a:srgbClr>
                </a:outerShdw>
              </a:effectLst>
            </a:endParaRPr>
          </a:p>
        </p:txBody>
      </p:sp>
      <p:sp>
        <p:nvSpPr>
          <p:cNvPr id="7" name="TextBox 6">
            <a:extLst>
              <a:ext uri="{FF2B5EF4-FFF2-40B4-BE49-F238E27FC236}">
                <a16:creationId xmlns:a16="http://schemas.microsoft.com/office/drawing/2014/main" id="{2F891F5D-6EF8-1DA2-5EE5-E5654DF32C76}"/>
              </a:ext>
            </a:extLst>
          </p:cNvPr>
          <p:cNvSpPr txBox="1"/>
          <p:nvPr/>
        </p:nvSpPr>
        <p:spPr>
          <a:xfrm>
            <a:off x="495544" y="5055382"/>
            <a:ext cx="11484528" cy="830997"/>
          </a:xfrm>
          <a:prstGeom prst="rect">
            <a:avLst/>
          </a:prstGeom>
          <a:noFill/>
        </p:spPr>
        <p:txBody>
          <a:bodyPr wrap="square" rtlCol="0">
            <a:spAutoFit/>
          </a:bodyPr>
          <a:lstStyle/>
          <a:p>
            <a:pPr algn="ctr"/>
            <a:r>
              <a:rPr lang="en-US" sz="2400" noProof="0" dirty="0">
                <a:latin typeface="Times New Roman" panose="02020603050405020304" pitchFamily="18" charset="0"/>
                <a:cs typeface="Times New Roman" panose="02020603050405020304" pitchFamily="18" charset="0"/>
              </a:rPr>
              <a:t>“This work (mobility) has been supported by the ENEN2plus project (HORIZON-EURATOM-2021-NRT-01-13 101061677) founded by the European Union”.</a:t>
            </a:r>
            <a:endParaRPr lang="en-US" sz="3200" noProof="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6136A17C-28BF-BA6B-74B1-CDF99C93C9F9}"/>
              </a:ext>
            </a:extLst>
          </p:cNvPr>
          <p:cNvSpPr txBox="1"/>
          <p:nvPr/>
        </p:nvSpPr>
        <p:spPr>
          <a:xfrm>
            <a:off x="358435" y="3235833"/>
            <a:ext cx="11484528" cy="954107"/>
          </a:xfrm>
          <a:prstGeom prst="rect">
            <a:avLst/>
          </a:prstGeom>
          <a:noFill/>
        </p:spPr>
        <p:txBody>
          <a:bodyPr wrap="square" rtlCol="0">
            <a:spAutoFit/>
          </a:bodyPr>
          <a:lstStyle/>
          <a:p>
            <a:pPr algn="ctr"/>
            <a:r>
              <a:rPr lang="en-US" sz="2800" noProof="0" dirty="0">
                <a:latin typeface="Times New Roman" panose="02020603050405020304" pitchFamily="18" charset="0"/>
                <a:cs typeface="Times New Roman" panose="02020603050405020304" pitchFamily="18" charset="0"/>
              </a:rPr>
              <a:t>“This work has been supported by the OFFERR-SNETP project founded by the Euratom-European Union”.</a:t>
            </a:r>
            <a:endParaRPr lang="en-US" sz="3600" noProof="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964E7506-1017-0661-2471-97057B0A2DF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55601" y="4083562"/>
            <a:ext cx="2890195" cy="998431"/>
          </a:xfrm>
          <a:prstGeom prst="rect">
            <a:avLst/>
          </a:prstGeom>
        </p:spPr>
      </p:pic>
      <p:pic>
        <p:nvPicPr>
          <p:cNvPr id="11" name="Picture 10">
            <a:extLst>
              <a:ext uri="{FF2B5EF4-FFF2-40B4-BE49-F238E27FC236}">
                <a16:creationId xmlns:a16="http://schemas.microsoft.com/office/drawing/2014/main" id="{3216218A-E1D1-5603-F0FB-4FCF74A0C92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14212" y="1810437"/>
            <a:ext cx="2597703" cy="1365889"/>
          </a:xfrm>
          <a:prstGeom prst="rect">
            <a:avLst/>
          </a:prstGeom>
        </p:spPr>
      </p:pic>
      <p:pic>
        <p:nvPicPr>
          <p:cNvPr id="12" name="Picture 11">
            <a:extLst>
              <a:ext uri="{FF2B5EF4-FFF2-40B4-BE49-F238E27FC236}">
                <a16:creationId xmlns:a16="http://schemas.microsoft.com/office/drawing/2014/main" id="{5B9AF827-AF3B-A091-81E7-375939C3531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468684" y="1787467"/>
            <a:ext cx="2597703" cy="1390710"/>
          </a:xfrm>
          <a:prstGeom prst="rect">
            <a:avLst/>
          </a:prstGeom>
        </p:spPr>
      </p:pic>
      <p:sp>
        <p:nvSpPr>
          <p:cNvPr id="13" name="TextBox 12">
            <a:extLst>
              <a:ext uri="{FF2B5EF4-FFF2-40B4-BE49-F238E27FC236}">
                <a16:creationId xmlns:a16="http://schemas.microsoft.com/office/drawing/2014/main" id="{FD0D0630-C93D-A0BE-14B6-5EE8E58F1D13}"/>
              </a:ext>
            </a:extLst>
          </p:cNvPr>
          <p:cNvSpPr txBox="1"/>
          <p:nvPr/>
        </p:nvSpPr>
        <p:spPr>
          <a:xfrm>
            <a:off x="3917169" y="346664"/>
            <a:ext cx="4357661" cy="492443"/>
          </a:xfrm>
          <a:prstGeom prst="rect">
            <a:avLst/>
          </a:prstGeom>
          <a:noFill/>
        </p:spPr>
        <p:txBody>
          <a:bodyPr wrap="square" rtlCol="0">
            <a:spAutoFit/>
          </a:bodyPr>
          <a:lstStyle/>
          <a:p>
            <a:pPr marR="0" algn="ctr"/>
            <a:r>
              <a:rPr lang="hu-HU" sz="2600" b="1" noProof="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SNETP OFFERR</a:t>
            </a:r>
            <a:endParaRPr lang="en-US" sz="2600" b="1" noProof="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4" name="Picture 13" descr="A blue and white symbol with letters and numbers&#10;&#10;AI-generated content may be incorrect.">
            <a:extLst>
              <a:ext uri="{FF2B5EF4-FFF2-40B4-BE49-F238E27FC236}">
                <a16:creationId xmlns:a16="http://schemas.microsoft.com/office/drawing/2014/main" id="{8C7FC903-ACB9-5CC8-B099-63635BF23C3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678241" y="64772"/>
            <a:ext cx="1260000" cy="1260000"/>
          </a:xfrm>
          <a:prstGeom prst="rect">
            <a:avLst/>
          </a:prstGeom>
        </p:spPr>
      </p:pic>
      <p:pic>
        <p:nvPicPr>
          <p:cNvPr id="15" name="Picture 14" descr="A blue circle with a face and text&#10;&#10;AI-generated content may be incorrect.">
            <a:extLst>
              <a:ext uri="{FF2B5EF4-FFF2-40B4-BE49-F238E27FC236}">
                <a16:creationId xmlns:a16="http://schemas.microsoft.com/office/drawing/2014/main" id="{7A0F3C80-4DA2-3231-3094-734A1F989F9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25834" y="64772"/>
            <a:ext cx="1260001" cy="1260000"/>
          </a:xfrm>
          <a:prstGeom prst="rect">
            <a:avLst/>
          </a:prstGeom>
        </p:spPr>
      </p:pic>
      <p:pic>
        <p:nvPicPr>
          <p:cNvPr id="16" name="Picture 15" descr="A blue and green logo&#10;&#10;AI-generated content may be incorrect.">
            <a:extLst>
              <a:ext uri="{FF2B5EF4-FFF2-40B4-BE49-F238E27FC236}">
                <a16:creationId xmlns:a16="http://schemas.microsoft.com/office/drawing/2014/main" id="{D62EFB09-04BD-5CC7-94A0-0AE85862FECE}"/>
              </a:ext>
            </a:extLst>
          </p:cNvPr>
          <p:cNvPicPr>
            <a:picLocks noChangeAspect="1"/>
          </p:cNvPicPr>
          <p:nvPr/>
        </p:nvPicPr>
        <p:blipFill>
          <a:blip r:embed="rId8"/>
          <a:stretch>
            <a:fillRect/>
          </a:stretch>
        </p:blipFill>
        <p:spPr>
          <a:xfrm>
            <a:off x="9636825" y="-46547"/>
            <a:ext cx="2426777" cy="1260000"/>
          </a:xfrm>
          <a:prstGeom prst="rect">
            <a:avLst/>
          </a:prstGeom>
        </p:spPr>
      </p:pic>
      <p:sp>
        <p:nvSpPr>
          <p:cNvPr id="17" name="Subtitle 2">
            <a:extLst>
              <a:ext uri="{FF2B5EF4-FFF2-40B4-BE49-F238E27FC236}">
                <a16:creationId xmlns:a16="http://schemas.microsoft.com/office/drawing/2014/main" id="{2A12D50C-F11E-0799-F62E-537A8701FBC4}"/>
              </a:ext>
            </a:extLst>
          </p:cNvPr>
          <p:cNvSpPr txBox="1">
            <a:spLocks/>
          </p:cNvSpPr>
          <p:nvPr/>
        </p:nvSpPr>
        <p:spPr>
          <a:xfrm rot="5400000">
            <a:off x="9457482" y="2964759"/>
            <a:ext cx="4420377" cy="88963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noProof="0" dirty="0">
                <a:solidFill>
                  <a:srgbClr val="00B0F0"/>
                </a:solidFill>
                <a:effectLst>
                  <a:outerShdw blurRad="38100" dist="38100" dir="2700000" algn="tl">
                    <a:srgbClr val="000000">
                      <a:alpha val="43137"/>
                    </a:srgbClr>
                  </a:outerShdw>
                </a:effectLst>
                <a:latin typeface="Open Sans" panose="020B0606030504020204" pitchFamily="34" charset="0"/>
              </a:rPr>
              <a:t>HUN-REN EK</a:t>
            </a:r>
            <a:endParaRPr lang="en-US" sz="2000" noProof="0" dirty="0">
              <a:solidFill>
                <a:srgbClr val="00B0F0"/>
              </a:solidFill>
              <a:effectLst>
                <a:outerShdw blurRad="38100" dist="38100" dir="2700000" algn="tl">
                  <a:srgbClr val="000000">
                    <a:alpha val="43137"/>
                  </a:srgbClr>
                </a:outerShdw>
              </a:effectLst>
            </a:endParaRPr>
          </a:p>
        </p:txBody>
      </p:sp>
      <p:pic>
        <p:nvPicPr>
          <p:cNvPr id="18" name="Picture 4" descr="CIEMAT - Wikipedia">
            <a:extLst>
              <a:ext uri="{FF2B5EF4-FFF2-40B4-BE49-F238E27FC236}">
                <a16:creationId xmlns:a16="http://schemas.microsoft.com/office/drawing/2014/main" id="{15750AD3-AEBC-4BDB-8133-1CBBE46E00D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1088" y="5897380"/>
            <a:ext cx="1582683" cy="72631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zech Technical University in Prague ...">
            <a:extLst>
              <a:ext uri="{FF2B5EF4-FFF2-40B4-BE49-F238E27FC236}">
                <a16:creationId xmlns:a16="http://schemas.microsoft.com/office/drawing/2014/main" id="{98B7B616-B38D-1B58-A5B0-F4AA5E39AE5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47563" y="5897380"/>
            <a:ext cx="1300094" cy="72631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New Logo for Ecole Polytechnique ...">
            <a:extLst>
              <a:ext uri="{FF2B5EF4-FFF2-40B4-BE49-F238E27FC236}">
                <a16:creationId xmlns:a16="http://schemas.microsoft.com/office/drawing/2014/main" id="{37E4E563-46AD-E403-2F4B-67FC23648EE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14729" y="5844234"/>
            <a:ext cx="1472405" cy="82821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Joint Research Centre - Security ...">
            <a:extLst>
              <a:ext uri="{FF2B5EF4-FFF2-40B4-BE49-F238E27FC236}">
                <a16:creationId xmlns:a16="http://schemas.microsoft.com/office/drawing/2014/main" id="{5BB317EA-9B68-752D-8CE1-BFB9ACA2848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91810" y="5897380"/>
            <a:ext cx="1781662" cy="71839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descr="LEI Branding – Lithuanian Energy Institute">
            <a:extLst>
              <a:ext uri="{FF2B5EF4-FFF2-40B4-BE49-F238E27FC236}">
                <a16:creationId xmlns:a16="http://schemas.microsoft.com/office/drawing/2014/main" id="{47803319-F791-38DE-9684-1313E0E6A5B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07829" y="5961476"/>
            <a:ext cx="1306814" cy="71097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4" descr="NINE Nuclear and INdustrial Engineering ...">
            <a:extLst>
              <a:ext uri="{FF2B5EF4-FFF2-40B4-BE49-F238E27FC236}">
                <a16:creationId xmlns:a16="http://schemas.microsoft.com/office/drawing/2014/main" id="{7BCAB4A9-CB91-A7C2-334B-7A40562AAD1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217367" y="5968990"/>
            <a:ext cx="1329733" cy="719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7297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zövegdoboz 3">
            <a:extLst>
              <a:ext uri="{FF2B5EF4-FFF2-40B4-BE49-F238E27FC236}">
                <a16:creationId xmlns:a16="http://schemas.microsoft.com/office/drawing/2014/main" id="{B8FDD6A2-31F6-4F23-80FB-69E75D06B7BC}"/>
              </a:ext>
            </a:extLst>
          </p:cNvPr>
          <p:cNvSpPr txBox="1"/>
          <p:nvPr/>
        </p:nvSpPr>
        <p:spPr>
          <a:xfrm>
            <a:off x="897731" y="792957"/>
            <a:ext cx="10894220" cy="59093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Phase 1: (2024.10.</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2</a:t>
            </a: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1.-2024.1</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2</a:t>
            </a: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06</a:t>
            </a: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700" b="0" i="0" u="none" strike="noStrike" kern="1200" cap="none" spc="0" normalizeH="0" baseline="0" noProof="0" dirty="0" err="1">
                <a:ln>
                  <a:noFill/>
                </a:ln>
                <a:solidFill>
                  <a:prstClr val="black"/>
                </a:solidFill>
                <a:effectLst/>
                <a:uLnTx/>
                <a:uFillTx/>
                <a:latin typeface="Calibri" panose="020F0502020204030204"/>
                <a:ea typeface="+mn-ea"/>
                <a:cs typeface="+mn-cs"/>
              </a:rPr>
              <a:t>Kick-off</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 meeting in </a:t>
            </a:r>
            <a:r>
              <a:rPr kumimoji="0" lang="hu-HU" sz="2700" b="0" i="0" u="none" strike="noStrike" kern="1200" cap="none" spc="0" normalizeH="0" baseline="0" noProof="0" dirty="0" err="1">
                <a:ln>
                  <a:noFill/>
                </a:ln>
                <a:solidFill>
                  <a:prstClr val="black"/>
                </a:solidFill>
                <a:effectLst/>
                <a:uLnTx/>
                <a:uFillTx/>
                <a:latin typeface="Calibri" panose="020F0502020204030204"/>
                <a:ea typeface="+mn-ea"/>
                <a:cs typeface="+mn-cs"/>
              </a:rPr>
              <a:t>October</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	selection of test conditions (crosshead speed of the universal</a:t>
            </a:r>
            <a:endPar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testing machine, testing temperature, maximum deformation limit)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	selection of</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7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 materials for the tests</a:t>
            </a:r>
            <a:endPar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Phase 2: (2024.1</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2</a:t>
            </a: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.0</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6</a:t>
            </a: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.-2025.0</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2</a:t>
            </a: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28</a:t>
            </a: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	execution of the mandrel test series</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700" b="0" i="0" u="none" strike="noStrike" kern="1200" cap="none" spc="0" normalizeH="0" baseline="0" noProof="0" dirty="0" err="1">
                <a:ln>
                  <a:noFill/>
                </a:ln>
                <a:solidFill>
                  <a:prstClr val="black"/>
                </a:solidFill>
                <a:effectLst/>
                <a:uLnTx/>
                <a:uFillTx/>
                <a:latin typeface="Calibri" panose="020F0502020204030204"/>
                <a:ea typeface="+mn-ea"/>
                <a:cs typeface="+mn-cs"/>
              </a:rPr>
              <a:t>distribution</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hu-HU" sz="2700" b="0" i="0" u="none" strike="noStrike" kern="1200" cap="none" spc="0" normalizeH="0" baseline="0" noProof="0" dirty="0" err="1">
                <a:ln>
                  <a:noFill/>
                </a:ln>
                <a:solidFill>
                  <a:prstClr val="black"/>
                </a:solidFill>
                <a:effectLst/>
                <a:uLnTx/>
                <a:uFillTx/>
                <a:latin typeface="Calibri" panose="020F0502020204030204"/>
                <a:ea typeface="+mn-ea"/>
                <a:cs typeface="+mn-cs"/>
              </a:rPr>
              <a:t>raw</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700" b="0" i="0" u="none" strike="noStrike" kern="1200" cap="none" spc="0" normalizeH="0" baseline="0" noProof="0" dirty="0" err="1">
                <a:ln>
                  <a:noFill/>
                </a:ln>
                <a:solidFill>
                  <a:prstClr val="black"/>
                </a:solidFill>
                <a:effectLst/>
                <a:uLnTx/>
                <a:uFillTx/>
                <a:latin typeface="Calibri" panose="020F0502020204030204"/>
                <a:ea typeface="+mn-ea"/>
                <a:cs typeface="+mn-cs"/>
              </a:rPr>
              <a:t>data</a:t>
            </a:r>
            <a:endPar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	numerical simulation of the mandrel tests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	oxidation in </a:t>
            </a:r>
            <a:r>
              <a:rPr kumimoji="0" lang="hu-HU" sz="2700" b="0" i="0" u="none" strike="noStrike" kern="1200" cap="none" spc="0" normalizeH="0" baseline="0" noProof="0" dirty="0" err="1">
                <a:ln>
                  <a:noFill/>
                </a:ln>
                <a:solidFill>
                  <a:prstClr val="black"/>
                </a:solidFill>
                <a:effectLst/>
                <a:uLnTx/>
                <a:uFillTx/>
                <a:latin typeface="Calibri" panose="020F0502020204030204"/>
                <a:ea typeface="+mn-ea"/>
                <a:cs typeface="+mn-cs"/>
              </a:rPr>
              <a:t>high-temperature</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steam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Phase 3: (2025.02.</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28</a:t>
            </a: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.-2025.0</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5</a:t>
            </a: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30</a:t>
            </a: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  	Project meeting in </a:t>
            </a:r>
            <a:r>
              <a:rPr kumimoji="0" lang="hu-HU" sz="2700" b="0" i="0" u="none" strike="noStrike" kern="1200" cap="none" spc="0" normalizeH="0" baseline="0" noProof="0" dirty="0" err="1">
                <a:ln>
                  <a:noFill/>
                </a:ln>
                <a:solidFill>
                  <a:prstClr val="black"/>
                </a:solidFill>
                <a:effectLst/>
                <a:uLnTx/>
                <a:uFillTx/>
                <a:latin typeface="Calibri" panose="020F0502020204030204"/>
                <a:ea typeface="+mn-ea"/>
                <a:cs typeface="+mn-cs"/>
              </a:rPr>
              <a:t>March</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	surface analysis of the samples by SEM</a:t>
            </a:r>
            <a:endPar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700" b="0" i="0" u="none" strike="noStrike" kern="1200" cap="none" spc="0" normalizeH="0" baseline="0" noProof="0" dirty="0" err="1">
                <a:ln>
                  <a:noFill/>
                </a:ln>
                <a:solidFill>
                  <a:prstClr val="black"/>
                </a:solidFill>
                <a:effectLst/>
                <a:uLnTx/>
                <a:uFillTx/>
                <a:latin typeface="Calibri" panose="020F0502020204030204"/>
                <a:ea typeface="+mn-ea"/>
                <a:cs typeface="+mn-cs"/>
              </a:rPr>
              <a:t>metallography</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hu-HU" sz="27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700" b="0" i="0" u="none" strike="noStrike" kern="1200" cap="none" spc="0" normalizeH="0" baseline="0" noProof="0" dirty="0" err="1">
                <a:ln>
                  <a:noFill/>
                </a:ln>
                <a:solidFill>
                  <a:prstClr val="black"/>
                </a:solidFill>
                <a:effectLst/>
                <a:uLnTx/>
                <a:uFillTx/>
                <a:latin typeface="Calibri" panose="020F0502020204030204"/>
                <a:ea typeface="+mn-ea"/>
                <a:cs typeface="+mn-cs"/>
              </a:rPr>
              <a:t>oxidized</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700" b="0" i="0" u="none" strike="noStrike" kern="1200" cap="none" spc="0" normalizeH="0" baseline="0" noProof="0" dirty="0" err="1">
                <a:ln>
                  <a:noFill/>
                </a:ln>
                <a:solidFill>
                  <a:prstClr val="black"/>
                </a:solidFill>
                <a:effectLst/>
                <a:uLnTx/>
                <a:uFillTx/>
                <a:latin typeface="Calibri" panose="020F0502020204030204"/>
                <a:ea typeface="+mn-ea"/>
                <a:cs typeface="+mn-cs"/>
              </a:rPr>
              <a:t>samples</a:t>
            </a:r>
            <a:endPar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	release of the final report</a:t>
            </a:r>
            <a:endPar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zövegdoboz 4">
            <a:extLst>
              <a:ext uri="{FF2B5EF4-FFF2-40B4-BE49-F238E27FC236}">
                <a16:creationId xmlns:a16="http://schemas.microsoft.com/office/drawing/2014/main" id="{9C20A952-196A-4E31-85B4-C5654B9F55BA}"/>
              </a:ext>
            </a:extLst>
          </p:cNvPr>
          <p:cNvSpPr txBox="1"/>
          <p:nvPr/>
        </p:nvSpPr>
        <p:spPr>
          <a:xfrm>
            <a:off x="2631931" y="-45893"/>
            <a:ext cx="414034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3200" b="0" i="0" u="none" strike="noStrike" kern="1200" cap="none" spc="0" normalizeH="0" baseline="0" noProof="0" dirty="0">
                <a:ln>
                  <a:noFill/>
                </a:ln>
                <a:solidFill>
                  <a:prstClr val="white"/>
                </a:solidFill>
                <a:effectLst/>
                <a:uLnTx/>
                <a:uFillTx/>
                <a:latin typeface="Calibri" panose="020F0502020204030204"/>
                <a:ea typeface="+mn-ea"/>
                <a:cs typeface="+mn-cs"/>
              </a:rPr>
              <a:t>Project </a:t>
            </a:r>
            <a:r>
              <a:rPr kumimoji="0" lang="hu-HU" sz="3200" b="0" i="0" u="none" strike="noStrike" kern="1200" cap="none" spc="0" normalizeH="0" baseline="0" noProof="0" dirty="0" err="1">
                <a:ln>
                  <a:noFill/>
                </a:ln>
                <a:solidFill>
                  <a:prstClr val="white"/>
                </a:solidFill>
                <a:effectLst/>
                <a:uLnTx/>
                <a:uFillTx/>
                <a:latin typeface="Calibri" panose="020F0502020204030204"/>
                <a:ea typeface="+mn-ea"/>
                <a:cs typeface="+mn-cs"/>
              </a:rPr>
              <a:t>timeline</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Dia számának helye 1"/>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F1F73-F485-4D4B-BE83-4A5422F4D902}" type="slidenum">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30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zövegdoboz 3">
            <a:extLst>
              <a:ext uri="{FF2B5EF4-FFF2-40B4-BE49-F238E27FC236}">
                <a16:creationId xmlns:a16="http://schemas.microsoft.com/office/drawing/2014/main" id="{B8FDD6A2-31F6-4F23-80FB-69E75D06B7BC}"/>
              </a:ext>
            </a:extLst>
          </p:cNvPr>
          <p:cNvSpPr txBox="1"/>
          <p:nvPr/>
        </p:nvSpPr>
        <p:spPr>
          <a:xfrm>
            <a:off x="733425" y="819150"/>
            <a:ext cx="11001376" cy="75469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The test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parameters</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were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decided</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noProof="0" dirty="0" err="1">
                <a:ln>
                  <a:noFill/>
                </a:ln>
                <a:solidFill>
                  <a:prstClr val="black"/>
                </a:solidFill>
                <a:effectLst/>
                <a:uLnTx/>
                <a:uFillTx/>
                <a:latin typeface="Calibri" panose="020F0502020204030204"/>
                <a:ea typeface="+mn-ea"/>
                <a:cs typeface="+mn-cs"/>
              </a:rPr>
              <a:t>together</a:t>
            </a:r>
            <a:r>
              <a:rPr kumimoji="0" lang="hu-HU"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noProof="0" dirty="0" err="1">
                <a:ln>
                  <a:noFill/>
                </a:ln>
                <a:solidFill>
                  <a:prstClr val="black"/>
                </a:solidFill>
                <a:effectLst/>
                <a:uLnTx/>
                <a:uFillTx/>
                <a:latin typeface="Calibri" panose="020F0502020204030204"/>
                <a:ea typeface="+mn-ea"/>
                <a:cs typeface="+mn-cs"/>
              </a:rPr>
              <a:t>with</a:t>
            </a:r>
            <a:r>
              <a:rPr kumimoji="0" lang="hu-HU"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noProof="0" dirty="0" err="1">
                <a:ln>
                  <a:noFill/>
                </a:ln>
                <a:solidFill>
                  <a:prstClr val="black"/>
                </a:solidFill>
                <a:effectLst/>
                <a:uLnTx/>
                <a:uFillTx/>
                <a:latin typeface="Calibri" panose="020F0502020204030204"/>
                <a:ea typeface="+mn-ea"/>
                <a:cs typeface="+mn-cs"/>
              </a:rPr>
              <a:t>the</a:t>
            </a:r>
            <a:r>
              <a:rPr kumimoji="0" lang="hu-HU" sz="3200" b="0" i="0" u="none" strike="noStrike" kern="1200" cap="none" spc="0" normalizeH="0" noProof="0" dirty="0">
                <a:ln>
                  <a:noFill/>
                </a:ln>
                <a:solidFill>
                  <a:prstClr val="black"/>
                </a:solidFill>
                <a:effectLst/>
                <a:uLnTx/>
                <a:uFillTx/>
                <a:latin typeface="Calibri" panose="020F0502020204030204"/>
                <a:ea typeface="+mn-ea"/>
                <a:cs typeface="+mn-cs"/>
              </a:rPr>
              <a:t> User Team</a:t>
            </a:r>
            <a:endPar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zövegdoboz 4">
            <a:extLst>
              <a:ext uri="{FF2B5EF4-FFF2-40B4-BE49-F238E27FC236}">
                <a16:creationId xmlns:a16="http://schemas.microsoft.com/office/drawing/2014/main" id="{9C20A952-196A-4E31-85B4-C5654B9F55BA}"/>
              </a:ext>
            </a:extLst>
          </p:cNvPr>
          <p:cNvSpPr txBox="1"/>
          <p:nvPr/>
        </p:nvSpPr>
        <p:spPr>
          <a:xfrm>
            <a:off x="2631930" y="-45893"/>
            <a:ext cx="597866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3200" b="0" i="0" u="none" strike="noStrike" kern="1200" cap="none" spc="0" normalizeH="0" baseline="0" noProof="0" dirty="0">
                <a:ln>
                  <a:noFill/>
                </a:ln>
                <a:solidFill>
                  <a:prstClr val="white"/>
                </a:solidFill>
                <a:effectLst/>
                <a:uLnTx/>
                <a:uFillTx/>
                <a:latin typeface="Calibri" panose="020F0502020204030204"/>
                <a:ea typeface="+mn-ea"/>
                <a:cs typeface="+mn-cs"/>
              </a:rPr>
              <a:t>Test </a:t>
            </a:r>
            <a:r>
              <a:rPr kumimoji="0" lang="hu-HU" sz="3200" b="0" i="0" u="none" strike="noStrike" kern="1200" cap="none" spc="0" normalizeH="0" baseline="0" noProof="0" dirty="0" err="1">
                <a:ln>
                  <a:noFill/>
                </a:ln>
                <a:solidFill>
                  <a:prstClr val="white"/>
                </a:solidFill>
                <a:effectLst/>
                <a:uLnTx/>
                <a:uFillTx/>
                <a:latin typeface="Calibri" panose="020F0502020204030204"/>
                <a:ea typeface="+mn-ea"/>
                <a:cs typeface="+mn-cs"/>
              </a:rPr>
              <a:t>parameters</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Dia számának helye 1"/>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F1F73-F485-4D4B-BE83-4A5422F4D902}" type="slidenum">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6" name="Táblázat 5"/>
          <p:cNvGraphicFramePr>
            <a:graphicFrameLocks noGrp="1"/>
          </p:cNvGraphicFramePr>
          <p:nvPr/>
        </p:nvGraphicFramePr>
        <p:xfrm>
          <a:off x="571501" y="1565830"/>
          <a:ext cx="10782300" cy="4926409"/>
        </p:xfrm>
        <a:graphic>
          <a:graphicData uri="http://schemas.openxmlformats.org/drawingml/2006/table">
            <a:tbl>
              <a:tblPr>
                <a:tableStyleId>{5C22544A-7EE6-4342-B048-85BDC9FD1C3A}</a:tableStyleId>
              </a:tblPr>
              <a:tblGrid>
                <a:gridCol w="4395784">
                  <a:extLst>
                    <a:ext uri="{9D8B030D-6E8A-4147-A177-3AD203B41FA5}">
                      <a16:colId xmlns:a16="http://schemas.microsoft.com/office/drawing/2014/main" val="2149721477"/>
                    </a:ext>
                  </a:extLst>
                </a:gridCol>
                <a:gridCol w="6386516">
                  <a:extLst>
                    <a:ext uri="{9D8B030D-6E8A-4147-A177-3AD203B41FA5}">
                      <a16:colId xmlns:a16="http://schemas.microsoft.com/office/drawing/2014/main" val="3422333419"/>
                    </a:ext>
                  </a:extLst>
                </a:gridCol>
              </a:tblGrid>
              <a:tr h="609910">
                <a:tc>
                  <a:txBody>
                    <a:bodyPr/>
                    <a:lstStyle/>
                    <a:p>
                      <a:pPr algn="ctr" fontAlgn="b"/>
                      <a:r>
                        <a:rPr lang="en-US" sz="2400" b="1" u="none" strike="noStrike" noProof="0" dirty="0">
                          <a:solidFill>
                            <a:schemeClr val="bg1"/>
                          </a:solidFill>
                          <a:effectLst/>
                          <a:latin typeface="Times New Roman" panose="02020603050405020304" pitchFamily="18" charset="0"/>
                          <a:cs typeface="Times New Roman" panose="02020603050405020304" pitchFamily="18" charset="0"/>
                        </a:rPr>
                        <a:t>Testing temperature</a:t>
                      </a:r>
                      <a:endParaRPr lang="en-US" sz="2400" b="1" i="0" u="none" strike="noStrike" noProof="0"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accent1"/>
                    </a:solidFill>
                  </a:tcPr>
                </a:tc>
                <a:tc>
                  <a:txBody>
                    <a:bodyPr/>
                    <a:lstStyle/>
                    <a:p>
                      <a:pPr algn="ctr" fontAlgn="b"/>
                      <a:r>
                        <a:rPr lang="en-US" sz="2400" u="none" strike="noStrike" noProof="0" dirty="0">
                          <a:effectLst/>
                          <a:latin typeface="Times New Roman" panose="02020603050405020304" pitchFamily="18" charset="0"/>
                          <a:cs typeface="Times New Roman" panose="02020603050405020304" pitchFamily="18" charset="0"/>
                        </a:rPr>
                        <a:t>300 °C in air (reference</a:t>
                      </a:r>
                      <a:r>
                        <a:rPr lang="en-US" sz="2400" u="none" strike="noStrike" baseline="0" noProof="0" dirty="0">
                          <a:effectLst/>
                          <a:latin typeface="Times New Roman" panose="02020603050405020304" pitchFamily="18" charset="0"/>
                          <a:cs typeface="Times New Roman" panose="02020603050405020304" pitchFamily="18" charset="0"/>
                        </a:rPr>
                        <a:t> </a:t>
                      </a:r>
                      <a:r>
                        <a:rPr lang="en-US" sz="2400" u="none" strike="noStrike" noProof="0" dirty="0">
                          <a:effectLst/>
                          <a:latin typeface="Times New Roman" panose="02020603050405020304" pitchFamily="18" charset="0"/>
                          <a:cs typeface="Times New Roman" panose="02020603050405020304" pitchFamily="18" charset="0"/>
                        </a:rPr>
                        <a:t>at room temperature)</a:t>
                      </a:r>
                      <a:endParaRPr lang="en-US" sz="2400" b="0" i="0" u="none" strike="noStrike" noProof="0"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noFill/>
                  </a:tcPr>
                </a:tc>
                <a:extLst>
                  <a:ext uri="{0D108BD9-81ED-4DB2-BD59-A6C34878D82A}">
                    <a16:rowId xmlns:a16="http://schemas.microsoft.com/office/drawing/2014/main" val="1047408481"/>
                  </a:ext>
                </a:extLst>
              </a:tr>
              <a:tr h="885058">
                <a:tc>
                  <a:txBody>
                    <a:bodyPr/>
                    <a:lstStyle/>
                    <a:p>
                      <a:pPr algn="ctr" fontAlgn="b"/>
                      <a:r>
                        <a:rPr lang="en-US" sz="2400" b="1" u="none" strike="noStrike" noProof="0" dirty="0">
                          <a:solidFill>
                            <a:schemeClr val="bg1"/>
                          </a:solidFill>
                          <a:effectLst/>
                          <a:latin typeface="Times New Roman" panose="02020603050405020304" pitchFamily="18" charset="0"/>
                          <a:cs typeface="Times New Roman" panose="02020603050405020304" pitchFamily="18" charset="0"/>
                        </a:rPr>
                        <a:t>Maximum radial displacement</a:t>
                      </a:r>
                      <a:endParaRPr lang="en-US" sz="2400" b="1" i="0" u="none" strike="noStrike" noProof="0"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accent1"/>
                    </a:solidFill>
                  </a:tcPr>
                </a:tc>
                <a:tc>
                  <a:txBody>
                    <a:bodyPr/>
                    <a:lstStyle/>
                    <a:p>
                      <a:pPr algn="ctr" fontAlgn="b"/>
                      <a:r>
                        <a:rPr lang="en-US" sz="2400" u="none" strike="noStrike" noProof="0" dirty="0">
                          <a:effectLst/>
                          <a:latin typeface="Times New Roman" panose="02020603050405020304" pitchFamily="18" charset="0"/>
                          <a:cs typeface="Times New Roman" panose="02020603050405020304" pitchFamily="18" charset="0"/>
                        </a:rPr>
                        <a:t>5% average inner diameter increase</a:t>
                      </a:r>
                      <a:r>
                        <a:rPr lang="en-US" sz="2400" u="none" strike="noStrike" baseline="0" noProof="0" dirty="0">
                          <a:effectLst/>
                          <a:latin typeface="Times New Roman" panose="02020603050405020304" pitchFamily="18" charset="0"/>
                          <a:cs typeface="Times New Roman" panose="02020603050405020304" pitchFamily="18" charset="0"/>
                        </a:rPr>
                        <a:t> </a:t>
                      </a:r>
                      <a:endParaRPr lang="en-US" sz="2400" u="none" strike="noStrike" noProof="0" dirty="0">
                        <a:effectLst/>
                        <a:latin typeface="Times New Roman" panose="02020603050405020304" pitchFamily="18" charset="0"/>
                        <a:cs typeface="Times New Roman" panose="02020603050405020304" pitchFamily="18" charset="0"/>
                      </a:endParaRPr>
                    </a:p>
                    <a:p>
                      <a:pPr algn="ctr" fontAlgn="b"/>
                      <a:r>
                        <a:rPr lang="en-US" sz="2400" u="none" strike="noStrike" noProof="0" dirty="0">
                          <a:effectLst/>
                          <a:latin typeface="Times New Roman" panose="02020603050405020304" pitchFamily="18" charset="0"/>
                          <a:cs typeface="Times New Roman" panose="02020603050405020304" pitchFamily="18" charset="0"/>
                        </a:rPr>
                        <a:t>(0.19 mm average radial displacement)</a:t>
                      </a:r>
                      <a:endParaRPr lang="en-US" sz="2400" b="0" i="0" u="none" strike="noStrike" noProof="0"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noFill/>
                  </a:tcPr>
                </a:tc>
                <a:extLst>
                  <a:ext uri="{0D108BD9-81ED-4DB2-BD59-A6C34878D82A}">
                    <a16:rowId xmlns:a16="http://schemas.microsoft.com/office/drawing/2014/main" val="4199239146"/>
                  </a:ext>
                </a:extLst>
              </a:tr>
              <a:tr h="885058">
                <a:tc>
                  <a:txBody>
                    <a:bodyPr/>
                    <a:lstStyle/>
                    <a:p>
                      <a:pPr algn="ctr" fontAlgn="b"/>
                      <a:r>
                        <a:rPr lang="en-US" sz="2400" b="1" u="none" strike="noStrike" noProof="0" dirty="0">
                          <a:solidFill>
                            <a:schemeClr val="bg1"/>
                          </a:solidFill>
                          <a:effectLst/>
                          <a:latin typeface="Times New Roman" panose="02020603050405020304" pitchFamily="18" charset="0"/>
                          <a:cs typeface="Times New Roman" panose="02020603050405020304" pitchFamily="18" charset="0"/>
                        </a:rPr>
                        <a:t>Rate of displacement</a:t>
                      </a:r>
                      <a:endParaRPr lang="en-US" sz="2400" b="1" i="0" u="none" strike="noStrike" noProof="0"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accent1"/>
                    </a:solidFill>
                  </a:tcPr>
                </a:tc>
                <a:tc>
                  <a:txBody>
                    <a:bodyPr/>
                    <a:lstStyle/>
                    <a:p>
                      <a:pPr algn="ctr" fontAlgn="b"/>
                      <a:r>
                        <a:rPr lang="en-US" sz="2400" u="none" strike="noStrike" noProof="0" dirty="0">
                          <a:effectLst/>
                          <a:latin typeface="Times New Roman" panose="02020603050405020304" pitchFamily="18" charset="0"/>
                          <a:cs typeface="Times New Roman" panose="02020603050405020304" pitchFamily="18" charset="0"/>
                        </a:rPr>
                        <a:t>0.0175 mm/min radial displacement</a:t>
                      </a:r>
                    </a:p>
                    <a:p>
                      <a:pPr algn="ctr" fontAlgn="b"/>
                      <a:r>
                        <a:rPr lang="en-US" sz="2400" u="none" strike="noStrike" noProof="0" dirty="0">
                          <a:effectLst/>
                          <a:latin typeface="Times New Roman" panose="02020603050405020304" pitchFamily="18" charset="0"/>
                          <a:cs typeface="Times New Roman" panose="02020603050405020304" pitchFamily="18" charset="0"/>
                        </a:rPr>
                        <a:t>(0.5 mm/min crosshead speed, 11 minutes)</a:t>
                      </a:r>
                      <a:endParaRPr lang="en-US" sz="2400" b="0" i="0" u="none" strike="noStrike" noProof="0"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noFill/>
                  </a:tcPr>
                </a:tc>
                <a:extLst>
                  <a:ext uri="{0D108BD9-81ED-4DB2-BD59-A6C34878D82A}">
                    <a16:rowId xmlns:a16="http://schemas.microsoft.com/office/drawing/2014/main" val="2931357320"/>
                  </a:ext>
                </a:extLst>
              </a:tr>
              <a:tr h="978779">
                <a:tc>
                  <a:txBody>
                    <a:bodyPr/>
                    <a:lstStyle/>
                    <a:p>
                      <a:pPr algn="ctr" fontAlgn="b"/>
                      <a:r>
                        <a:rPr lang="en-US" sz="2400" b="1" u="none" strike="noStrike" noProof="0" dirty="0">
                          <a:solidFill>
                            <a:schemeClr val="bg1"/>
                          </a:solidFill>
                          <a:effectLst/>
                          <a:latin typeface="Times New Roman" panose="02020603050405020304" pitchFamily="18" charset="0"/>
                          <a:cs typeface="Times New Roman" panose="02020603050405020304" pitchFamily="18" charset="0"/>
                        </a:rPr>
                        <a:t>Optional: Step-loading</a:t>
                      </a:r>
                      <a:endParaRPr lang="en-US" sz="2400" b="1" i="0" u="none" strike="noStrike" noProof="0"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accent1"/>
                    </a:solidFill>
                  </a:tcPr>
                </a:tc>
                <a:tc>
                  <a:txBody>
                    <a:bodyPr/>
                    <a:lstStyle/>
                    <a:p>
                      <a:pPr algn="ctr" fontAlgn="b"/>
                      <a:r>
                        <a:rPr lang="en-US" sz="2400" u="none" strike="noStrike" noProof="0" dirty="0">
                          <a:effectLst/>
                          <a:latin typeface="Times New Roman" panose="02020603050405020304" pitchFamily="18" charset="0"/>
                          <a:cs typeface="Times New Roman" panose="02020603050405020304" pitchFamily="18" charset="0"/>
                        </a:rPr>
                        <a:t>two samples were step-loaded in 0.45% increments eleven times to reach the 5% total</a:t>
                      </a:r>
                      <a:endParaRPr lang="en-US" sz="2400" b="0" i="0" u="none" strike="noStrike" noProof="0"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noFill/>
                  </a:tcPr>
                </a:tc>
                <a:extLst>
                  <a:ext uri="{0D108BD9-81ED-4DB2-BD59-A6C34878D82A}">
                    <a16:rowId xmlns:a16="http://schemas.microsoft.com/office/drawing/2014/main" val="264514684"/>
                  </a:ext>
                </a:extLst>
              </a:tr>
              <a:tr h="957694">
                <a:tc>
                  <a:txBody>
                    <a:bodyPr/>
                    <a:lstStyle/>
                    <a:p>
                      <a:pPr algn="ctr" fontAlgn="b"/>
                      <a:r>
                        <a:rPr lang="en-US" sz="2400" b="1" u="none" strike="noStrike" noProof="0" dirty="0">
                          <a:solidFill>
                            <a:schemeClr val="bg1"/>
                          </a:solidFill>
                          <a:effectLst/>
                          <a:latin typeface="Times New Roman" panose="02020603050405020304" pitchFamily="18" charset="0"/>
                          <a:cs typeface="Times New Roman" panose="02020603050405020304" pitchFamily="18" charset="0"/>
                        </a:rPr>
                        <a:t>Post-test characterization methods</a:t>
                      </a:r>
                      <a:endParaRPr lang="en-US" sz="2400" b="1" i="0" u="none" strike="noStrike" noProof="0"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accent1"/>
                    </a:solidFill>
                  </a:tcPr>
                </a:tc>
                <a:tc>
                  <a:txBody>
                    <a:bodyPr/>
                    <a:lstStyle/>
                    <a:p>
                      <a:pPr algn="ctr" fontAlgn="b"/>
                      <a:r>
                        <a:rPr lang="en-US" sz="2400" u="none" strike="noStrike" noProof="0" dirty="0">
                          <a:effectLst/>
                          <a:latin typeface="Times New Roman" panose="02020603050405020304" pitchFamily="18" charset="0"/>
                          <a:cs typeface="Times New Roman" panose="02020603050405020304" pitchFamily="18" charset="0"/>
                        </a:rPr>
                        <a:t>SEM, 3D profilometry, </a:t>
                      </a:r>
                    </a:p>
                    <a:p>
                      <a:pPr algn="ctr" fontAlgn="b"/>
                      <a:r>
                        <a:rPr lang="en-US" sz="2400" u="none" strike="noStrike" noProof="0" dirty="0">
                          <a:effectLst/>
                          <a:latin typeface="Times New Roman" panose="02020603050405020304" pitchFamily="18" charset="0"/>
                          <a:cs typeface="Times New Roman" panose="02020603050405020304" pitchFamily="18" charset="0"/>
                        </a:rPr>
                        <a:t>metallography (after oxidation)</a:t>
                      </a:r>
                      <a:endParaRPr lang="en-US" sz="2400" b="0" i="0" u="none" strike="noStrike" noProof="0"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noFill/>
                  </a:tcPr>
                </a:tc>
                <a:extLst>
                  <a:ext uri="{0D108BD9-81ED-4DB2-BD59-A6C34878D82A}">
                    <a16:rowId xmlns:a16="http://schemas.microsoft.com/office/drawing/2014/main" val="2885252064"/>
                  </a:ext>
                </a:extLst>
              </a:tr>
              <a:tr h="609910">
                <a:tc>
                  <a:txBody>
                    <a:bodyPr/>
                    <a:lstStyle/>
                    <a:p>
                      <a:pPr algn="ctr" fontAlgn="b"/>
                      <a:r>
                        <a:rPr lang="en-US" sz="2400" b="1" u="none" strike="noStrike" noProof="0" dirty="0">
                          <a:solidFill>
                            <a:schemeClr val="bg1"/>
                          </a:solidFill>
                          <a:effectLst/>
                          <a:latin typeface="Times New Roman" panose="02020603050405020304" pitchFamily="18" charset="0"/>
                          <a:cs typeface="Times New Roman" panose="02020603050405020304" pitchFamily="18" charset="0"/>
                        </a:rPr>
                        <a:t>Post-test oxidation parameters</a:t>
                      </a:r>
                      <a:endParaRPr lang="en-US" sz="2400" b="1" i="0" u="none" strike="noStrike" noProof="0"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accent1"/>
                    </a:solidFill>
                  </a:tcPr>
                </a:tc>
                <a:tc>
                  <a:txBody>
                    <a:bodyPr/>
                    <a:lstStyle/>
                    <a:p>
                      <a:pPr algn="ctr" fontAlgn="b"/>
                      <a:r>
                        <a:rPr lang="en-US" sz="2400" u="none" strike="noStrike" noProof="0" dirty="0">
                          <a:effectLst/>
                          <a:latin typeface="Times New Roman" panose="02020603050405020304" pitchFamily="18" charset="0"/>
                          <a:cs typeface="Times New Roman" panose="02020603050405020304" pitchFamily="18" charset="0"/>
                        </a:rPr>
                        <a:t>Steam + argon, 1000 °C (isothermal), 1800 s</a:t>
                      </a:r>
                      <a:endParaRPr lang="en-US" sz="2400" b="0" i="0" u="none" strike="noStrike" noProof="0"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noFill/>
                  </a:tcPr>
                </a:tc>
                <a:extLst>
                  <a:ext uri="{0D108BD9-81ED-4DB2-BD59-A6C34878D82A}">
                    <a16:rowId xmlns:a16="http://schemas.microsoft.com/office/drawing/2014/main" val="1164535187"/>
                  </a:ext>
                </a:extLst>
              </a:tr>
            </a:tbl>
          </a:graphicData>
        </a:graphic>
      </p:graphicFrame>
    </p:spTree>
    <p:extLst>
      <p:ext uri="{BB962C8B-B14F-4D97-AF65-F5344CB8AC3E}">
        <p14:creationId xmlns:p14="http://schemas.microsoft.com/office/powerpoint/2010/main" val="3638052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 számának helye 1"/>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F1F73-F485-4D4B-BE83-4A5422F4D902}" type="slidenum">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zövegdoboz 5">
            <a:extLst>
              <a:ext uri="{FF2B5EF4-FFF2-40B4-BE49-F238E27FC236}">
                <a16:creationId xmlns:a16="http://schemas.microsoft.com/office/drawing/2014/main" id="{9C20A952-196A-4E31-85B4-C5654B9F55BA}"/>
              </a:ext>
            </a:extLst>
          </p:cNvPr>
          <p:cNvSpPr txBox="1"/>
          <p:nvPr/>
        </p:nvSpPr>
        <p:spPr>
          <a:xfrm>
            <a:off x="2631930" y="-45893"/>
            <a:ext cx="597866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3200" b="0" i="0" u="none" strike="noStrike" kern="1200" cap="none" spc="0" normalizeH="0" baseline="0" noProof="0" dirty="0" err="1">
                <a:ln>
                  <a:noFill/>
                </a:ln>
                <a:solidFill>
                  <a:prstClr val="white"/>
                </a:solidFill>
                <a:effectLst/>
                <a:uLnTx/>
                <a:uFillTx/>
                <a:latin typeface="Calibri" panose="020F0502020204030204"/>
                <a:ea typeface="+mn-ea"/>
                <a:cs typeface="+mn-cs"/>
              </a:rPr>
              <a:t>Cladding</a:t>
            </a:r>
            <a:r>
              <a:rPr kumimoji="0" lang="hu-HU"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white"/>
                </a:solidFill>
                <a:effectLst/>
                <a:uLnTx/>
                <a:uFillTx/>
                <a:latin typeface="Calibri" panose="020F0502020204030204"/>
                <a:ea typeface="+mn-ea"/>
                <a:cs typeface="+mn-cs"/>
              </a:rPr>
              <a:t>geometry</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Szövegdoboz 7">
            <a:extLst>
              <a:ext uri="{FF2B5EF4-FFF2-40B4-BE49-F238E27FC236}">
                <a16:creationId xmlns:a16="http://schemas.microsoft.com/office/drawing/2014/main" id="{B8FDD6A2-31F6-4F23-80FB-69E75D06B7BC}"/>
              </a:ext>
            </a:extLst>
          </p:cNvPr>
          <p:cNvSpPr txBox="1"/>
          <p:nvPr/>
        </p:nvSpPr>
        <p:spPr>
          <a:xfrm>
            <a:off x="797433" y="718566"/>
            <a:ext cx="11001376" cy="1077218"/>
          </a:xfrm>
          <a:prstGeom prst="rect">
            <a:avLst/>
          </a:prstGeom>
          <a:noFill/>
        </p:spPr>
        <p:txBody>
          <a:bodyPr wrap="square" rtlCol="0">
            <a:spAutoFit/>
          </a:bodyPr>
          <a:lstStyle/>
          <a:p>
            <a:pPr lvl="0">
              <a:defRPr/>
            </a:pPr>
            <a:r>
              <a:rPr lang="en-US" sz="3200" dirty="0">
                <a:solidFill>
                  <a:prstClr val="black"/>
                </a:solidFill>
              </a:rPr>
              <a:t>These ATF and uncoated reference materials were available for</a:t>
            </a:r>
            <a:r>
              <a:rPr lang="hu-HU" sz="3200" dirty="0">
                <a:solidFill>
                  <a:prstClr val="black"/>
                </a:solidFill>
              </a:rPr>
              <a:t> </a:t>
            </a:r>
            <a:r>
              <a:rPr lang="en-US" sz="3200" dirty="0">
                <a:solidFill>
                  <a:prstClr val="black"/>
                </a:solidFill>
              </a:rPr>
              <a:t>the tests</a:t>
            </a:r>
            <a:r>
              <a:rPr lang="hu-HU" sz="3200" dirty="0">
                <a:solidFill>
                  <a:prstClr val="black"/>
                </a:solidFill>
              </a:rPr>
              <a:t>. </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geometry</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cladding</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materials</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was</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measured</a:t>
            </a:r>
            <a:r>
              <a:rPr lang="hu-HU" sz="3200" dirty="0">
                <a:solidFill>
                  <a:prstClr val="black"/>
                </a:solidFill>
                <a:latin typeface="Calibri" panose="020F0502020204030204"/>
              </a:rPr>
              <a:t>.</a:t>
            </a:r>
            <a:endPar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7" name="Table 9">
            <a:extLst>
              <a:ext uri="{FF2B5EF4-FFF2-40B4-BE49-F238E27FC236}">
                <a16:creationId xmlns:a16="http://schemas.microsoft.com/office/drawing/2014/main" id="{3D20C90A-53C5-61E2-6493-382F78DC41DE}"/>
              </a:ext>
            </a:extLst>
          </p:cNvPr>
          <p:cNvGraphicFramePr>
            <a:graphicFrameLocks noGrp="1"/>
          </p:cNvGraphicFramePr>
          <p:nvPr>
            <p:extLst>
              <p:ext uri="{D42A27DB-BD31-4B8C-83A1-F6EECF244321}">
                <p14:modId xmlns:p14="http://schemas.microsoft.com/office/powerpoint/2010/main" val="779572091"/>
              </p:ext>
            </p:extLst>
          </p:nvPr>
        </p:nvGraphicFramePr>
        <p:xfrm>
          <a:off x="872780" y="1825624"/>
          <a:ext cx="10722666" cy="4713288"/>
        </p:xfrm>
        <a:graphic>
          <a:graphicData uri="http://schemas.openxmlformats.org/drawingml/2006/table">
            <a:tbl>
              <a:tblPr firstRow="1" firstCol="1" bandRow="1">
                <a:tableStyleId>{69012ECD-51FC-41F1-AA8D-1B2483CD663E}</a:tableStyleId>
              </a:tblPr>
              <a:tblGrid>
                <a:gridCol w="2144785">
                  <a:extLst>
                    <a:ext uri="{9D8B030D-6E8A-4147-A177-3AD203B41FA5}">
                      <a16:colId xmlns:a16="http://schemas.microsoft.com/office/drawing/2014/main" val="3535733637"/>
                    </a:ext>
                  </a:extLst>
                </a:gridCol>
                <a:gridCol w="1807783">
                  <a:extLst>
                    <a:ext uri="{9D8B030D-6E8A-4147-A177-3AD203B41FA5}">
                      <a16:colId xmlns:a16="http://schemas.microsoft.com/office/drawing/2014/main" val="2519285002"/>
                    </a:ext>
                  </a:extLst>
                </a:gridCol>
                <a:gridCol w="1818968">
                  <a:extLst>
                    <a:ext uri="{9D8B030D-6E8A-4147-A177-3AD203B41FA5}">
                      <a16:colId xmlns:a16="http://schemas.microsoft.com/office/drawing/2014/main" val="1027633529"/>
                    </a:ext>
                  </a:extLst>
                </a:gridCol>
                <a:gridCol w="1465007">
                  <a:extLst>
                    <a:ext uri="{9D8B030D-6E8A-4147-A177-3AD203B41FA5}">
                      <a16:colId xmlns:a16="http://schemas.microsoft.com/office/drawing/2014/main" val="1494836390"/>
                    </a:ext>
                  </a:extLst>
                </a:gridCol>
                <a:gridCol w="1848464">
                  <a:extLst>
                    <a:ext uri="{9D8B030D-6E8A-4147-A177-3AD203B41FA5}">
                      <a16:colId xmlns:a16="http://schemas.microsoft.com/office/drawing/2014/main" val="2425619853"/>
                    </a:ext>
                  </a:extLst>
                </a:gridCol>
                <a:gridCol w="1637659">
                  <a:extLst>
                    <a:ext uri="{9D8B030D-6E8A-4147-A177-3AD203B41FA5}">
                      <a16:colId xmlns:a16="http://schemas.microsoft.com/office/drawing/2014/main" val="2634506680"/>
                    </a:ext>
                  </a:extLst>
                </a:gridCol>
              </a:tblGrid>
              <a:tr h="587264">
                <a:tc>
                  <a:txBody>
                    <a:bodyPr/>
                    <a:lstStyle/>
                    <a:p>
                      <a:pPr marL="0" marR="0" algn="ctr">
                        <a:buNone/>
                      </a:pPr>
                      <a:r>
                        <a:rPr lang="en-GB" sz="2000" dirty="0">
                          <a:effectLst/>
                          <a:latin typeface="Times New Roman" panose="02020603050405020304" pitchFamily="18" charset="0"/>
                          <a:cs typeface="Times New Roman" panose="02020603050405020304" pitchFamily="18" charset="0"/>
                        </a:rPr>
                        <a:t>Sample code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000" dirty="0">
                          <a:effectLst/>
                          <a:latin typeface="Times New Roman" panose="02020603050405020304" pitchFamily="18" charset="0"/>
                          <a:cs typeface="Times New Roman" panose="02020603050405020304" pitchFamily="18" charset="0"/>
                        </a:rPr>
                        <a:t>Supplier</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000" dirty="0">
                          <a:effectLst/>
                          <a:latin typeface="Times New Roman" panose="02020603050405020304" pitchFamily="18" charset="0"/>
                          <a:cs typeface="Times New Roman" panose="02020603050405020304" pitchFamily="18" charset="0"/>
                        </a:rPr>
                        <a:t>Base material</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000">
                          <a:effectLst/>
                          <a:latin typeface="Times New Roman" panose="02020603050405020304" pitchFamily="18" charset="0"/>
                          <a:cs typeface="Times New Roman" panose="02020603050405020304" pitchFamily="18" charset="0"/>
                        </a:rPr>
                        <a:t>Coating</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000">
                          <a:effectLst/>
                          <a:latin typeface="Times New Roman" panose="02020603050405020304" pitchFamily="18" charset="0"/>
                          <a:cs typeface="Times New Roman" panose="02020603050405020304" pitchFamily="18" charset="0"/>
                        </a:rPr>
                        <a:t>OD (mm)</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000" dirty="0">
                          <a:effectLst/>
                          <a:latin typeface="Times New Roman" panose="02020603050405020304" pitchFamily="18" charset="0"/>
                          <a:cs typeface="Times New Roman" panose="02020603050405020304" pitchFamily="18" charset="0"/>
                        </a:rPr>
                        <a:t>ID (mm)</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2176116301"/>
                  </a:ext>
                </a:extLst>
              </a:tr>
              <a:tr h="515753">
                <a:tc>
                  <a:txBody>
                    <a:bodyPr/>
                    <a:lstStyle/>
                    <a:p>
                      <a:pPr marL="0" marR="0" algn="ctr">
                        <a:buNone/>
                      </a:pPr>
                      <a:r>
                        <a:rPr lang="en-GB" sz="2400" dirty="0">
                          <a:effectLst/>
                          <a:latin typeface="Times New Roman" panose="02020603050405020304" pitchFamily="18" charset="0"/>
                          <a:cs typeface="Times New Roman" panose="02020603050405020304" pitchFamily="18" charset="0"/>
                        </a:rPr>
                        <a:t>OPZ</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000">
                          <a:effectLst/>
                          <a:latin typeface="Times New Roman" panose="02020603050405020304" pitchFamily="18" charset="0"/>
                          <a:cs typeface="Times New Roman" panose="02020603050405020304" pitchFamily="18" charset="0"/>
                        </a:rPr>
                        <a:t>CTU</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400" dirty="0">
                          <a:effectLst/>
                          <a:latin typeface="Times New Roman" panose="02020603050405020304" pitchFamily="18" charset="0"/>
                          <a:cs typeface="Times New Roman" panose="02020603050405020304" pitchFamily="18" charset="0"/>
                        </a:rPr>
                        <a:t>Opt. ZIRLO</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4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400">
                          <a:effectLst/>
                          <a:latin typeface="Times New Roman" panose="02020603050405020304" pitchFamily="18" charset="0"/>
                          <a:cs typeface="Times New Roman" panose="02020603050405020304" pitchFamily="18" charset="0"/>
                        </a:rPr>
                        <a:t>9.075</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400">
                          <a:effectLst/>
                          <a:latin typeface="Times New Roman" panose="02020603050405020304" pitchFamily="18" charset="0"/>
                          <a:cs typeface="Times New Roman" panose="02020603050405020304" pitchFamily="18" charset="0"/>
                        </a:rPr>
                        <a:t>7.939</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1758327420"/>
                  </a:ext>
                </a:extLst>
              </a:tr>
              <a:tr h="515753">
                <a:tc>
                  <a:txBody>
                    <a:bodyPr/>
                    <a:lstStyle/>
                    <a:p>
                      <a:pPr marL="0" marR="0" algn="ctr">
                        <a:buNone/>
                      </a:pPr>
                      <a:r>
                        <a:rPr lang="en-GB" sz="2400" dirty="0">
                          <a:effectLst/>
                          <a:latin typeface="Times New Roman" panose="02020603050405020304" pitchFamily="18" charset="0"/>
                          <a:cs typeface="Times New Roman" panose="02020603050405020304" pitchFamily="18" charset="0"/>
                        </a:rPr>
                        <a:t>OPZCR</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000">
                          <a:effectLst/>
                          <a:latin typeface="Times New Roman" panose="02020603050405020304" pitchFamily="18" charset="0"/>
                          <a:cs typeface="Times New Roman" panose="02020603050405020304" pitchFamily="18" charset="0"/>
                        </a:rPr>
                        <a:t>CTU</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400" dirty="0">
                          <a:effectLst/>
                          <a:latin typeface="Times New Roman" panose="02020603050405020304" pitchFamily="18" charset="0"/>
                          <a:cs typeface="Times New Roman" panose="02020603050405020304" pitchFamily="18" charset="0"/>
                        </a:rPr>
                        <a:t>Opt. ZIRLO</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400" dirty="0">
                          <a:effectLst/>
                          <a:latin typeface="Times New Roman" panose="02020603050405020304" pitchFamily="18" charset="0"/>
                          <a:cs typeface="Times New Roman" panose="02020603050405020304" pitchFamily="18" charset="0"/>
                        </a:rPr>
                        <a:t>Cr</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400" dirty="0">
                          <a:effectLst/>
                          <a:latin typeface="Times New Roman" panose="02020603050405020304" pitchFamily="18" charset="0"/>
                          <a:cs typeface="Times New Roman" panose="02020603050405020304" pitchFamily="18" charset="0"/>
                        </a:rPr>
                        <a:t>9.085</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400">
                          <a:effectLst/>
                          <a:latin typeface="Times New Roman" panose="02020603050405020304" pitchFamily="18" charset="0"/>
                          <a:cs typeface="Times New Roman" panose="02020603050405020304" pitchFamily="18" charset="0"/>
                        </a:rPr>
                        <a:t>7.933</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3728328600"/>
                  </a:ext>
                </a:extLst>
              </a:tr>
              <a:tr h="515753">
                <a:tc>
                  <a:txBody>
                    <a:bodyPr/>
                    <a:lstStyle/>
                    <a:p>
                      <a:pPr marL="0" marR="0" algn="ctr">
                        <a:buNone/>
                      </a:pPr>
                      <a:r>
                        <a:rPr lang="en-GB" sz="2400" dirty="0">
                          <a:effectLst/>
                          <a:latin typeface="Times New Roman" panose="02020603050405020304" pitchFamily="18" charset="0"/>
                          <a:cs typeface="Times New Roman" panose="02020603050405020304" pitchFamily="18" charset="0"/>
                        </a:rPr>
                        <a:t>EI</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000">
                          <a:effectLst/>
                          <a:latin typeface="Times New Roman" panose="02020603050405020304" pitchFamily="18" charset="0"/>
                          <a:cs typeface="Times New Roman" panose="02020603050405020304" pitchFamily="18" charset="0"/>
                        </a:rPr>
                        <a:t>AEOI</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400">
                          <a:effectLst/>
                          <a:latin typeface="Times New Roman" panose="02020603050405020304" pitchFamily="18" charset="0"/>
                          <a:cs typeface="Times New Roman" panose="02020603050405020304" pitchFamily="18" charset="0"/>
                        </a:rPr>
                        <a:t>Zr1%Nb</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400" dirty="0">
                          <a:effectLst/>
                          <a:latin typeface="Times New Roman" panose="02020603050405020304" pitchFamily="18" charset="0"/>
                          <a:cs typeface="Times New Roman" panose="02020603050405020304" pitchFamily="18" charset="0"/>
                        </a:rPr>
                        <a:t>9.057</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400">
                          <a:effectLst/>
                          <a:latin typeface="Times New Roman" panose="02020603050405020304" pitchFamily="18" charset="0"/>
                          <a:cs typeface="Times New Roman" panose="02020603050405020304" pitchFamily="18" charset="0"/>
                        </a:rPr>
                        <a:t>7.705</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710176205"/>
                  </a:ext>
                </a:extLst>
              </a:tr>
              <a:tr h="515753">
                <a:tc>
                  <a:txBody>
                    <a:bodyPr/>
                    <a:lstStyle/>
                    <a:p>
                      <a:pPr marL="0" marR="0" algn="ctr">
                        <a:buNone/>
                      </a:pPr>
                      <a:r>
                        <a:rPr lang="en-GB" sz="2400" dirty="0">
                          <a:effectLst/>
                          <a:latin typeface="Times New Roman" panose="02020603050405020304" pitchFamily="18" charset="0"/>
                          <a:cs typeface="Times New Roman" panose="02020603050405020304" pitchFamily="18" charset="0"/>
                        </a:rPr>
                        <a:t>ECRI</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000">
                          <a:effectLst/>
                          <a:latin typeface="Times New Roman" panose="02020603050405020304" pitchFamily="18" charset="0"/>
                          <a:cs typeface="Times New Roman" panose="02020603050405020304" pitchFamily="18" charset="0"/>
                        </a:rPr>
                        <a:t>AEOI</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400">
                          <a:effectLst/>
                          <a:latin typeface="Times New Roman" panose="02020603050405020304" pitchFamily="18" charset="0"/>
                          <a:cs typeface="Times New Roman" panose="02020603050405020304" pitchFamily="18" charset="0"/>
                        </a:rPr>
                        <a:t>Zr1%Nb</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400" dirty="0">
                          <a:effectLst/>
                          <a:latin typeface="Times New Roman" panose="02020603050405020304" pitchFamily="18" charset="0"/>
                          <a:cs typeface="Times New Roman" panose="02020603050405020304" pitchFamily="18" charset="0"/>
                        </a:rPr>
                        <a:t>Cr</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400" dirty="0">
                          <a:effectLst/>
                          <a:latin typeface="Times New Roman" panose="02020603050405020304" pitchFamily="18" charset="0"/>
                          <a:cs typeface="Times New Roman" panose="02020603050405020304" pitchFamily="18" charset="0"/>
                        </a:rPr>
                        <a:t>9.08</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400">
                          <a:effectLst/>
                          <a:latin typeface="Times New Roman" panose="02020603050405020304" pitchFamily="18" charset="0"/>
                          <a:cs typeface="Times New Roman" panose="02020603050405020304" pitchFamily="18" charset="0"/>
                        </a:rPr>
                        <a:t>7.682</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1073012919"/>
                  </a:ext>
                </a:extLst>
              </a:tr>
              <a:tr h="515753">
                <a:tc>
                  <a:txBody>
                    <a:bodyPr/>
                    <a:lstStyle/>
                    <a:p>
                      <a:pPr marL="0" marR="0" algn="ctr">
                        <a:buNone/>
                      </a:pPr>
                      <a:r>
                        <a:rPr lang="en-GB" sz="2400" dirty="0">
                          <a:effectLst/>
                          <a:latin typeface="Times New Roman" panose="02020603050405020304" pitchFamily="18" charset="0"/>
                          <a:cs typeface="Times New Roman" panose="02020603050405020304" pitchFamily="18" charset="0"/>
                        </a:rPr>
                        <a:t>ECRNI</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000">
                          <a:effectLst/>
                          <a:latin typeface="Times New Roman" panose="02020603050405020304" pitchFamily="18" charset="0"/>
                          <a:cs typeface="Times New Roman" panose="02020603050405020304" pitchFamily="18" charset="0"/>
                        </a:rPr>
                        <a:t>AEOI</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400">
                          <a:effectLst/>
                          <a:latin typeface="Times New Roman" panose="02020603050405020304" pitchFamily="18" charset="0"/>
                          <a:cs typeface="Times New Roman" panose="02020603050405020304" pitchFamily="18" charset="0"/>
                        </a:rPr>
                        <a:t>Zr1%Nb</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400">
                          <a:effectLst/>
                          <a:latin typeface="Times New Roman" panose="02020603050405020304" pitchFamily="18" charset="0"/>
                          <a:cs typeface="Times New Roman" panose="02020603050405020304" pitchFamily="18" charset="0"/>
                        </a:rPr>
                        <a:t>CrN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400" dirty="0">
                          <a:effectLst/>
                          <a:latin typeface="Times New Roman" panose="02020603050405020304" pitchFamily="18" charset="0"/>
                          <a:cs typeface="Times New Roman" panose="02020603050405020304" pitchFamily="18" charset="0"/>
                        </a:rPr>
                        <a:t>9.05</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400">
                          <a:effectLst/>
                          <a:latin typeface="Times New Roman" panose="02020603050405020304" pitchFamily="18" charset="0"/>
                          <a:cs typeface="Times New Roman" panose="02020603050405020304" pitchFamily="18" charset="0"/>
                        </a:rPr>
                        <a:t>7.68</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1680726602"/>
                  </a:ext>
                </a:extLst>
              </a:tr>
              <a:tr h="515753">
                <a:tc>
                  <a:txBody>
                    <a:bodyPr/>
                    <a:lstStyle/>
                    <a:p>
                      <a:pPr marL="0" marR="0" algn="ctr">
                        <a:buNone/>
                      </a:pPr>
                      <a:r>
                        <a:rPr lang="en-GB" sz="2400" dirty="0">
                          <a:effectLst/>
                          <a:latin typeface="Times New Roman" panose="02020603050405020304" pitchFamily="18" charset="0"/>
                          <a:cs typeface="Times New Roman" panose="02020603050405020304" pitchFamily="18" charset="0"/>
                        </a:rPr>
                        <a:t>EXI</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000">
                          <a:effectLst/>
                          <a:latin typeface="Times New Roman" panose="02020603050405020304" pitchFamily="18" charset="0"/>
                          <a:cs typeface="Times New Roman" panose="02020603050405020304" pitchFamily="18" charset="0"/>
                        </a:rPr>
                        <a:t>AEOI</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400">
                          <a:effectLst/>
                          <a:latin typeface="Times New Roman" panose="02020603050405020304" pitchFamily="18" charset="0"/>
                          <a:cs typeface="Times New Roman" panose="02020603050405020304" pitchFamily="18" charset="0"/>
                        </a:rPr>
                        <a:t>Zr1%Nb</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400">
                          <a:effectLst/>
                          <a:latin typeface="Times New Roman" panose="02020603050405020304" pitchFamily="18" charset="0"/>
                          <a:cs typeface="Times New Roman" panose="02020603050405020304" pitchFamily="18" charset="0"/>
                        </a:rPr>
                        <a:t>Cr/CrN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400" kern="1200" dirty="0">
                          <a:effectLst/>
                          <a:latin typeface="Times New Roman" panose="02020603050405020304" pitchFamily="18" charset="0"/>
                          <a:cs typeface="Times New Roman" panose="02020603050405020304" pitchFamily="18" charset="0"/>
                        </a:rPr>
                        <a:t>9.08</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400" kern="1200" dirty="0">
                          <a:effectLst/>
                          <a:latin typeface="Times New Roman" panose="02020603050405020304" pitchFamily="18" charset="0"/>
                          <a:cs typeface="Times New Roman" panose="02020603050405020304" pitchFamily="18" charset="0"/>
                        </a:rPr>
                        <a:t>7.672</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1953430758"/>
                  </a:ext>
                </a:extLst>
              </a:tr>
              <a:tr h="515753">
                <a:tc>
                  <a:txBody>
                    <a:bodyPr/>
                    <a:lstStyle/>
                    <a:p>
                      <a:pPr marL="0" marR="0" algn="ctr">
                        <a:buNone/>
                      </a:pPr>
                      <a:r>
                        <a:rPr lang="en-GB" sz="2400" dirty="0">
                          <a:effectLst/>
                          <a:latin typeface="Times New Roman" panose="02020603050405020304" pitchFamily="18" charset="0"/>
                          <a:cs typeface="Times New Roman" panose="02020603050405020304" pitchFamily="18" charset="0"/>
                        </a:rPr>
                        <a:t>SLIM</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hu-HU" sz="2000" dirty="0">
                          <a:effectLst/>
                          <a:latin typeface="Times New Roman" panose="02020603050405020304" pitchFamily="18" charset="0"/>
                          <a:cs typeface="Times New Roman" panose="02020603050405020304" pitchFamily="18" charset="0"/>
                        </a:rPr>
                        <a:t>HUN-REN </a:t>
                      </a:r>
                      <a:r>
                        <a:rPr lang="en-GB" sz="2000" dirty="0">
                          <a:effectLst/>
                          <a:latin typeface="Times New Roman" panose="02020603050405020304" pitchFamily="18" charset="0"/>
                          <a:cs typeface="Times New Roman" panose="02020603050405020304" pitchFamily="18" charset="0"/>
                        </a:rPr>
                        <a:t>EK</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400">
                          <a:effectLst/>
                          <a:latin typeface="Times New Roman" panose="02020603050405020304" pitchFamily="18" charset="0"/>
                          <a:cs typeface="Times New Roman" panose="02020603050405020304" pitchFamily="18" charset="0"/>
                        </a:rPr>
                        <a:t>E110opt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4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400" dirty="0">
                          <a:effectLst/>
                          <a:latin typeface="Times New Roman" panose="02020603050405020304" pitchFamily="18" charset="0"/>
                          <a:cs typeface="Times New Roman" panose="02020603050405020304" pitchFamily="18" charset="0"/>
                        </a:rPr>
                        <a:t>8.</a:t>
                      </a:r>
                      <a:r>
                        <a:rPr lang="hu-HU" sz="2400" dirty="0">
                          <a:effectLst/>
                          <a:latin typeface="Times New Roman" panose="02020603050405020304" pitchFamily="18" charset="0"/>
                          <a:cs typeface="Times New Roman" panose="02020603050405020304" pitchFamily="18" charset="0"/>
                        </a:rPr>
                        <a:t>8</a:t>
                      </a:r>
                      <a:r>
                        <a:rPr lang="en-GB" sz="2400" dirty="0">
                          <a:effectLst/>
                          <a:latin typeface="Times New Roman" panose="02020603050405020304" pitchFamily="18" charset="0"/>
                          <a:cs typeface="Times New Roman" panose="02020603050405020304" pitchFamily="18" charset="0"/>
                        </a:rPr>
                        <a:t>9</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400" kern="1200" dirty="0">
                          <a:effectLst/>
                          <a:latin typeface="Times New Roman" panose="02020603050405020304" pitchFamily="18" charset="0"/>
                          <a:cs typeface="Times New Roman" panose="02020603050405020304" pitchFamily="18" charset="0"/>
                        </a:rPr>
                        <a:t>7.</a:t>
                      </a:r>
                      <a:r>
                        <a:rPr lang="hu-HU" sz="2400" kern="1200" dirty="0">
                          <a:effectLst/>
                          <a:latin typeface="Times New Roman" panose="02020603050405020304" pitchFamily="18" charset="0"/>
                          <a:cs typeface="Times New Roman" panose="02020603050405020304" pitchFamily="18" charset="0"/>
                        </a:rPr>
                        <a:t>76</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3906493"/>
                  </a:ext>
                </a:extLst>
              </a:tr>
              <a:tr h="515753">
                <a:tc>
                  <a:txBody>
                    <a:bodyPr/>
                    <a:lstStyle/>
                    <a:p>
                      <a:pPr marL="0" marR="0" algn="ctr">
                        <a:buNone/>
                      </a:pPr>
                      <a:r>
                        <a:rPr lang="en-GB" sz="2400" dirty="0">
                          <a:effectLst/>
                          <a:latin typeface="Times New Roman" panose="02020603050405020304" pitchFamily="18" charset="0"/>
                          <a:cs typeface="Times New Roman" panose="02020603050405020304" pitchFamily="18" charset="0"/>
                        </a:rPr>
                        <a:t>E110</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hu-HU" sz="2000" dirty="0">
                          <a:effectLst/>
                          <a:latin typeface="Times New Roman" panose="02020603050405020304" pitchFamily="18" charset="0"/>
                          <a:cs typeface="Times New Roman" panose="02020603050405020304" pitchFamily="18" charset="0"/>
                        </a:rPr>
                        <a:t>HUN-REN </a:t>
                      </a:r>
                      <a:r>
                        <a:rPr lang="en-GB" sz="2000" dirty="0">
                          <a:effectLst/>
                          <a:latin typeface="Times New Roman" panose="02020603050405020304" pitchFamily="18" charset="0"/>
                          <a:cs typeface="Times New Roman" panose="02020603050405020304" pitchFamily="18" charset="0"/>
                        </a:rPr>
                        <a:t>EK</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400">
                          <a:effectLst/>
                          <a:latin typeface="Times New Roman" panose="02020603050405020304" pitchFamily="18" charset="0"/>
                          <a:cs typeface="Times New Roman" panose="02020603050405020304" pitchFamily="18" charset="0"/>
                        </a:rPr>
                        <a:t>E110</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4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400" kern="1200" dirty="0">
                          <a:effectLst/>
                          <a:latin typeface="Times New Roman" panose="02020603050405020304" pitchFamily="18" charset="0"/>
                          <a:cs typeface="Times New Roman" panose="02020603050405020304" pitchFamily="18" charset="0"/>
                        </a:rPr>
                        <a:t>9.</a:t>
                      </a:r>
                      <a:r>
                        <a:rPr lang="hu-HU" sz="2400" kern="1200" dirty="0">
                          <a:effectLst/>
                          <a:latin typeface="Times New Roman" panose="02020603050405020304" pitchFamily="18" charset="0"/>
                          <a:cs typeface="Times New Roman" panose="02020603050405020304" pitchFamily="18" charset="0"/>
                        </a:rPr>
                        <a:t>09</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400" kern="1200" dirty="0">
                          <a:effectLst/>
                          <a:latin typeface="Times New Roman" panose="02020603050405020304" pitchFamily="18" charset="0"/>
                          <a:cs typeface="Times New Roman" panose="02020603050405020304" pitchFamily="18" charset="0"/>
                        </a:rPr>
                        <a:t>7.</a:t>
                      </a:r>
                      <a:r>
                        <a:rPr lang="hu-HU" sz="2400" kern="1200" dirty="0">
                          <a:effectLst/>
                          <a:latin typeface="Times New Roman" panose="02020603050405020304" pitchFamily="18" charset="0"/>
                          <a:cs typeface="Times New Roman" panose="02020603050405020304" pitchFamily="18" charset="0"/>
                        </a:rPr>
                        <a:t>76</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1762818396"/>
                  </a:ext>
                </a:extLst>
              </a:tr>
            </a:tbl>
          </a:graphicData>
        </a:graphic>
      </p:graphicFrame>
    </p:spTree>
    <p:extLst>
      <p:ext uri="{BB962C8B-B14F-4D97-AF65-F5344CB8AC3E}">
        <p14:creationId xmlns:p14="http://schemas.microsoft.com/office/powerpoint/2010/main" val="32671708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 számának helye 1"/>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F1F73-F485-4D4B-BE83-4A5422F4D902}" type="slidenum">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zövegdoboz 8">
            <a:extLst>
              <a:ext uri="{FF2B5EF4-FFF2-40B4-BE49-F238E27FC236}">
                <a16:creationId xmlns:a16="http://schemas.microsoft.com/office/drawing/2014/main" id="{9C20A952-196A-4E31-85B4-C5654B9F55BA}"/>
              </a:ext>
            </a:extLst>
          </p:cNvPr>
          <p:cNvSpPr txBox="1"/>
          <p:nvPr/>
        </p:nvSpPr>
        <p:spPr>
          <a:xfrm>
            <a:off x="2631931" y="-45893"/>
            <a:ext cx="414034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3200" b="0" i="0" u="none" strike="noStrike" kern="1200" cap="none" spc="0" normalizeH="0" baseline="0" noProof="0" dirty="0">
                <a:ln>
                  <a:noFill/>
                </a:ln>
                <a:solidFill>
                  <a:prstClr val="white"/>
                </a:solidFill>
                <a:effectLst/>
                <a:uLnTx/>
                <a:uFillTx/>
                <a:latin typeface="Calibri" panose="020F0502020204030204"/>
                <a:ea typeface="+mn-ea"/>
                <a:cs typeface="+mn-cs"/>
              </a:rPr>
              <a:t>Mandrel test </a:t>
            </a:r>
            <a:r>
              <a:rPr kumimoji="0" lang="hu-HU" sz="3200" b="0" i="0" u="none" strike="noStrike" kern="1200" cap="none" spc="0" normalizeH="0" baseline="0" noProof="0" dirty="0" err="1">
                <a:ln>
                  <a:noFill/>
                </a:ln>
                <a:solidFill>
                  <a:prstClr val="white"/>
                </a:solidFill>
                <a:effectLst/>
                <a:uLnTx/>
                <a:uFillTx/>
                <a:latin typeface="Calibri" panose="020F0502020204030204"/>
                <a:ea typeface="+mn-ea"/>
                <a:cs typeface="+mn-cs"/>
              </a:rPr>
              <a:t>geometry</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Kép 15"/>
          <p:cNvPicPr>
            <a:picLocks noChangeAspect="1"/>
          </p:cNvPicPr>
          <p:nvPr/>
        </p:nvPicPr>
        <p:blipFill rotWithShape="1">
          <a:blip r:embed="rId2" cstate="screen">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a:ext>
            </a:extLst>
          </a:blip>
          <a:srcRect t="19377"/>
          <a:stretch/>
        </p:blipFill>
        <p:spPr>
          <a:xfrm>
            <a:off x="6229350" y="893586"/>
            <a:ext cx="5451923" cy="5462764"/>
          </a:xfrm>
          <a:prstGeom prst="rect">
            <a:avLst/>
          </a:prstGeom>
        </p:spPr>
      </p:pic>
      <p:sp>
        <p:nvSpPr>
          <p:cNvPr id="17" name="Szövegdoboz 16">
            <a:extLst>
              <a:ext uri="{FF2B5EF4-FFF2-40B4-BE49-F238E27FC236}">
                <a16:creationId xmlns:a16="http://schemas.microsoft.com/office/drawing/2014/main" id="{B8FDD6A2-31F6-4F23-80FB-69E75D06B7BC}"/>
              </a:ext>
            </a:extLst>
          </p:cNvPr>
          <p:cNvSpPr txBox="1"/>
          <p:nvPr/>
        </p:nvSpPr>
        <p:spPr>
          <a:xfrm>
            <a:off x="523876" y="1012032"/>
            <a:ext cx="5657850" cy="550920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The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mandrel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segments</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used</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test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were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designed</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to</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load</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only</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middle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13 mm of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30 mm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long</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samples</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order</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to</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reproduce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axial</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cracking</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that</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is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expected</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in PCMI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conditions</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Fillets</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were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added</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to</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sections</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contact</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with</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sample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order</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to</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reduce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stress</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concentration.</a:t>
            </a:r>
            <a:endPar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9" name="Egyenes összekötő nyíllal 18"/>
          <p:cNvCxnSpPr/>
          <p:nvPr/>
        </p:nvCxnSpPr>
        <p:spPr>
          <a:xfrm flipV="1">
            <a:off x="5400675" y="3171825"/>
            <a:ext cx="3190875" cy="1609725"/>
          </a:xfrm>
          <a:prstGeom prst="straightConnector1">
            <a:avLst/>
          </a:prstGeom>
          <a:ln w="25400">
            <a:tailEnd type="triangle"/>
          </a:ln>
        </p:spPr>
        <p:style>
          <a:lnRef idx="1">
            <a:schemeClr val="accent2"/>
          </a:lnRef>
          <a:fillRef idx="0">
            <a:schemeClr val="accent2"/>
          </a:fillRef>
          <a:effectRef idx="0">
            <a:schemeClr val="accent2"/>
          </a:effectRef>
          <a:fontRef idx="minor">
            <a:schemeClr val="tx1"/>
          </a:fontRef>
        </p:style>
      </p:cxnSp>
      <p:cxnSp>
        <p:nvCxnSpPr>
          <p:cNvPr id="21" name="Egyenes összekötő nyíllal 20"/>
          <p:cNvCxnSpPr/>
          <p:nvPr/>
        </p:nvCxnSpPr>
        <p:spPr>
          <a:xfrm flipV="1">
            <a:off x="5381625" y="2228850"/>
            <a:ext cx="3190875" cy="2476501"/>
          </a:xfrm>
          <a:prstGeom prst="straightConnector1">
            <a:avLst/>
          </a:prstGeom>
          <a:ln w="254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1570904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 számának helye 1"/>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F1F73-F485-4D4B-BE83-4A5422F4D902}" type="slidenum">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Szövegdoboz 2">
            <a:extLst>
              <a:ext uri="{FF2B5EF4-FFF2-40B4-BE49-F238E27FC236}">
                <a16:creationId xmlns:a16="http://schemas.microsoft.com/office/drawing/2014/main" id="{B8FDD6A2-31F6-4F23-80FB-69E75D06B7BC}"/>
              </a:ext>
            </a:extLst>
          </p:cNvPr>
          <p:cNvSpPr txBox="1"/>
          <p:nvPr/>
        </p:nvSpPr>
        <p:spPr>
          <a:xfrm>
            <a:off x="838200" y="792957"/>
            <a:ext cx="6747323" cy="600164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A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two</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-part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furnace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was</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previously</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constructed</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around</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test in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order</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to</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perform</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mandrel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tests</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at</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higher</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temperatures</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up</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to</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350 °C).</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This</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required</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extension</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to</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be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added</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like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 holding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tool</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for</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mandrels</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and an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extension</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tube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for</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spike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heating</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two</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halves</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was</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controlled</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by</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adding</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thermocouple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to</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holding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tool</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beside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sample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another</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was</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fixed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to</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spike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to</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control</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upper</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part</a:t>
            </a:r>
            <a:endPar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Kép 4"/>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604573" y="752900"/>
            <a:ext cx="4527439" cy="5940000"/>
          </a:xfrm>
          <a:prstGeom prst="rect">
            <a:avLst/>
          </a:prstGeom>
        </p:spPr>
      </p:pic>
      <p:sp>
        <p:nvSpPr>
          <p:cNvPr id="8" name="Szövegdoboz 7">
            <a:extLst>
              <a:ext uri="{FF2B5EF4-FFF2-40B4-BE49-F238E27FC236}">
                <a16:creationId xmlns:a16="http://schemas.microsoft.com/office/drawing/2014/main" id="{9C20A952-196A-4E31-85B4-C5654B9F55BA}"/>
              </a:ext>
            </a:extLst>
          </p:cNvPr>
          <p:cNvSpPr txBox="1"/>
          <p:nvPr/>
        </p:nvSpPr>
        <p:spPr>
          <a:xfrm>
            <a:off x="2631931" y="-45893"/>
            <a:ext cx="414034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3200" b="0" i="0" u="none" strike="noStrike" kern="1200" cap="none" spc="0" normalizeH="0" baseline="0" noProof="0" dirty="0">
                <a:ln>
                  <a:noFill/>
                </a:ln>
                <a:solidFill>
                  <a:prstClr val="white"/>
                </a:solidFill>
                <a:effectLst/>
                <a:uLnTx/>
                <a:uFillTx/>
                <a:latin typeface="Calibri" panose="020F0502020204030204"/>
                <a:ea typeface="+mn-ea"/>
                <a:cs typeface="+mn-cs"/>
              </a:rPr>
              <a:t>Mandrel test </a:t>
            </a:r>
            <a:r>
              <a:rPr kumimoji="0" lang="hu-HU" sz="3200" b="0" i="0" u="none" strike="noStrike" kern="1200" cap="none" spc="0" normalizeH="0" baseline="0" noProof="0" dirty="0" err="1">
                <a:ln>
                  <a:noFill/>
                </a:ln>
                <a:solidFill>
                  <a:prstClr val="white"/>
                </a:solidFill>
                <a:effectLst/>
                <a:uLnTx/>
                <a:uFillTx/>
                <a:latin typeface="Calibri" panose="020F0502020204030204"/>
                <a:ea typeface="+mn-ea"/>
                <a:cs typeface="+mn-cs"/>
              </a:rPr>
              <a:t>geometry</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29803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 számának helye 1"/>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F1F73-F485-4D4B-BE83-4A5422F4D902}" type="slidenum">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3" name="Szövegdoboz 12">
            <a:extLst>
              <a:ext uri="{FF2B5EF4-FFF2-40B4-BE49-F238E27FC236}">
                <a16:creationId xmlns:a16="http://schemas.microsoft.com/office/drawing/2014/main" id="{B8FDD6A2-31F6-4F23-80FB-69E75D06B7BC}"/>
              </a:ext>
            </a:extLst>
          </p:cNvPr>
          <p:cNvSpPr txBox="1"/>
          <p:nvPr/>
        </p:nvSpPr>
        <p:spPr>
          <a:xfrm>
            <a:off x="561975" y="792957"/>
            <a:ext cx="11250579" cy="1569660"/>
          </a:xfrm>
          <a:prstGeom prst="rect">
            <a:avLst/>
          </a:prstGeom>
          <a:noFill/>
        </p:spPr>
        <p:txBody>
          <a:bodyPr wrap="square" rtlCol="0">
            <a:spAutoFit/>
          </a:bodyPr>
          <a:lstStyle/>
          <a:p>
            <a:pPr marL="457200" lvl="0" indent="-457200">
              <a:buFont typeface="Arial" panose="020B0604020202020204" pitchFamily="34" charset="0"/>
              <a:buChar char="•"/>
              <a:defRPr/>
            </a:pPr>
            <a:r>
              <a:rPr lang="en-US" sz="3200" dirty="0">
                <a:solidFill>
                  <a:prstClr val="black"/>
                </a:solidFill>
              </a:rPr>
              <a:t>Considering the nature of PCMI (strain-controlled), the mandrel test is the closest test that can resemble the real PCMI.</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Szövegdoboz 13">
            <a:extLst>
              <a:ext uri="{FF2B5EF4-FFF2-40B4-BE49-F238E27FC236}">
                <a16:creationId xmlns:a16="http://schemas.microsoft.com/office/drawing/2014/main" id="{9C20A952-196A-4E31-85B4-C5654B9F55BA}"/>
              </a:ext>
            </a:extLst>
          </p:cNvPr>
          <p:cNvSpPr txBox="1"/>
          <p:nvPr/>
        </p:nvSpPr>
        <p:spPr>
          <a:xfrm>
            <a:off x="2631931" y="-45893"/>
            <a:ext cx="414034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3200" b="0" i="0" u="none" strike="noStrike" kern="1200" cap="none" spc="0" normalizeH="0" baseline="0" noProof="0" dirty="0">
                <a:ln>
                  <a:noFill/>
                </a:ln>
                <a:solidFill>
                  <a:prstClr val="white"/>
                </a:solidFill>
                <a:effectLst/>
                <a:uLnTx/>
                <a:uFillTx/>
                <a:latin typeface="Calibri" panose="020F0502020204030204"/>
                <a:ea typeface="+mn-ea"/>
                <a:cs typeface="+mn-cs"/>
              </a:rPr>
              <a:t>Mandrel test </a:t>
            </a:r>
            <a:r>
              <a:rPr kumimoji="0" lang="hu-HU" sz="3200" b="0" i="0" u="none" strike="noStrike" kern="1200" cap="none" spc="0" normalizeH="0" baseline="0" noProof="0" dirty="0" err="1">
                <a:ln>
                  <a:noFill/>
                </a:ln>
                <a:solidFill>
                  <a:prstClr val="white"/>
                </a:solidFill>
                <a:effectLst/>
                <a:uLnTx/>
                <a:uFillTx/>
                <a:latin typeface="Calibri" panose="020F0502020204030204"/>
                <a:ea typeface="+mn-ea"/>
                <a:cs typeface="+mn-cs"/>
              </a:rPr>
              <a:t>simulation</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Média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43601" y="1850856"/>
            <a:ext cx="8687326" cy="4886621"/>
          </a:xfrm>
          <a:prstGeom prst="rect">
            <a:avLst/>
          </a:prstGeom>
        </p:spPr>
      </p:pic>
      <p:pic>
        <p:nvPicPr>
          <p:cNvPr id="12" name="Picture 13" descr="A blue and white symbol with letters and numbers&#10;&#10;AI-generated content may be incorrect.">
            <a:extLst>
              <a:ext uri="{FF2B5EF4-FFF2-40B4-BE49-F238E27FC236}">
                <a16:creationId xmlns:a16="http://schemas.microsoft.com/office/drawing/2014/main" id="{C3A9E7E9-DAA1-55B7-6CE0-09F18857A44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41746" y="3340679"/>
            <a:ext cx="1209368" cy="1209368"/>
          </a:xfrm>
          <a:prstGeom prst="rect">
            <a:avLst/>
          </a:prstGeom>
        </p:spPr>
      </p:pic>
      <p:pic>
        <p:nvPicPr>
          <p:cNvPr id="15" name="Picture 14" descr="A blue circle with a face and text&#10;&#10;AI-generated content may be incorrect.">
            <a:extLst>
              <a:ext uri="{FF2B5EF4-FFF2-40B4-BE49-F238E27FC236}">
                <a16:creationId xmlns:a16="http://schemas.microsoft.com/office/drawing/2014/main" id="{934811FF-FEB9-E94B-A8EB-F523C47894E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41746" y="1969933"/>
            <a:ext cx="1209369" cy="1209368"/>
          </a:xfrm>
          <a:prstGeom prst="rect">
            <a:avLst/>
          </a:prstGeom>
        </p:spPr>
      </p:pic>
    </p:spTree>
    <p:extLst>
      <p:ext uri="{BB962C8B-B14F-4D97-AF65-F5344CB8AC3E}">
        <p14:creationId xmlns:p14="http://schemas.microsoft.com/office/powerpoint/2010/main" val="2626632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0843B81-792A-46AD-82EE-D17754240462}" vid="{0287F088-6E5E-4A04-8C4E-5F68CA9EB0BF}"/>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0843B81-792A-46AD-82EE-D17754240462}" vid="{0287F088-6E5E-4A04-8C4E-5F68CA9EB0B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8685</TotalTime>
  <Words>2055</Words>
  <Application>Microsoft Office PowerPoint</Application>
  <PresentationFormat>Widescreen</PresentationFormat>
  <Paragraphs>409</Paragraphs>
  <Slides>26</Slides>
  <Notes>0</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26</vt:i4>
      </vt:variant>
    </vt:vector>
  </HeadingPairs>
  <TitlesOfParts>
    <vt:vector size="34" baseType="lpstr">
      <vt:lpstr>Aptos</vt:lpstr>
      <vt:lpstr>Arial</vt:lpstr>
      <vt:lpstr>Calibri</vt:lpstr>
      <vt:lpstr>Calibri Light</vt:lpstr>
      <vt:lpstr>Open Sans</vt:lpstr>
      <vt:lpstr>Times New Roman</vt:lpstr>
      <vt:lpstr>1_Office Theme</vt:lpstr>
      <vt:lpstr>2_Office Theme</vt:lpstr>
      <vt:lpstr>Testing-simulation of pellet-cladding mechanical interaction with ATF claddings Hamidreza Yousefi, Márton Király, Zoltán Hózer, Márta Horváth, Erzsébet Perez-Feró, Tamás Novotny, Nóra Vér   IAEA Technical Meeting on Advanced Technology Fuels, October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PowerPoint-bemutató</dc:title>
  <dc:creator>Hamidreza Yousefi</dc:creator>
  <cp:lastModifiedBy>KHAPERSKAIA, Anzhelika</cp:lastModifiedBy>
  <cp:revision>463</cp:revision>
  <dcterms:created xsi:type="dcterms:W3CDTF">2025-03-06T09:27:19Z</dcterms:created>
  <dcterms:modified xsi:type="dcterms:W3CDTF">2025-10-24T12:09:12Z</dcterms:modified>
</cp:coreProperties>
</file>