
<file path=[Content_Types].xml><?xml version="1.0" encoding="utf-8"?>
<Types xmlns="http://schemas.openxmlformats.org/package/2006/content-types">
  <Default Extension="png" ContentType="image/png"/>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3"/>
  </p:handoutMasterIdLst>
  <p:sldIdLst>
    <p:sldId id="278" r:id="rId4"/>
    <p:sldId id="1388" r:id="rId6"/>
    <p:sldId id="1451" r:id="rId7"/>
    <p:sldId id="1436" r:id="rId8"/>
    <p:sldId id="1411" r:id="rId9"/>
    <p:sldId id="1450" r:id="rId10"/>
    <p:sldId id="1437" r:id="rId11"/>
    <p:sldId id="1439" r:id="rId12"/>
    <p:sldId id="1441" r:id="rId13"/>
    <p:sldId id="1483" r:id="rId14"/>
    <p:sldId id="1477" r:id="rId15"/>
    <p:sldId id="1484" r:id="rId16"/>
    <p:sldId id="1478" r:id="rId17"/>
    <p:sldId id="1485" r:id="rId18"/>
    <p:sldId id="1479" r:id="rId19"/>
    <p:sldId id="1480" r:id="rId20"/>
    <p:sldId id="1486" r:id="rId21"/>
    <p:sldId id="1481" r:id="rId22"/>
    <p:sldId id="1482" r:id="rId23"/>
    <p:sldId id="1414" r:id="rId24"/>
    <p:sldId id="1449" r:id="rId25"/>
    <p:sldId id="1501" r:id="rId26"/>
    <p:sldId id="1488" r:id="rId27"/>
    <p:sldId id="1505" r:id="rId28"/>
    <p:sldId id="1504" r:id="rId29"/>
    <p:sldId id="1430" r:id="rId30"/>
    <p:sldId id="1503" r:id="rId31"/>
    <p:sldId id="1394" r:id="rId32"/>
  </p:sldIdLst>
  <p:sldSz cx="9144000" cy="5133975"/>
  <p:notesSz cx="9144000" cy="6858000"/>
  <p:custDataLst>
    <p:tags r:id="rId38"/>
  </p:custDataLst>
  <p:kinsoku lang="zh-CN" invalStChars="!%),.:;?]}¨·ˇˉ་―‖’”…‰∶、。〃々〉》」』】〕〗！＂＇％），．：；？］｀｜｝～￠" invalEndChars="([{·‘“〈《「『【〔〖（．［｛￡￥"/>
  <p:defaultTextStyle>
    <a:defPPr>
      <a:defRPr lang="zh-CN"/>
    </a:defPPr>
    <a:lvl1pPr marL="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5842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1168400"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7519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23361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9203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35045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4088765" indent="0" algn="l" defTabSz="1168400" eaLnBrk="1" fontAlgn="auto" latinLnBrk="0" hangingPunct="1">
      <a:buNone/>
      <a:defRPr sz="23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extLst>
    <p:ext uri="{EFAFB233-063F-42B5-8137-9DF3F51BA10A}">
      <p15:sldGuideLst xmlns:p15="http://schemas.microsoft.com/office/powerpoint/2012/main">
        <p15:guide id="1" orient="horz" pos="1659" userDrawn="1">
          <p15:clr>
            <a:srgbClr val="A4A3A4"/>
          </p15:clr>
        </p15:guide>
        <p15:guide id="2" pos="27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未定义" initials="YJW颜" lastIdx="2" clrIdx="0"/>
  <p:cmAuthor id="1" name="yinchunyu"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1"/>
    <a:srgbClr val="004EA2"/>
    <a:srgbClr val="E6063D"/>
    <a:srgbClr val="DEDEDE"/>
    <a:srgbClr val="D1D1D1"/>
    <a:srgbClr val="E5E5E5"/>
    <a:srgbClr val="DCD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454" autoAdjust="0"/>
  </p:normalViewPr>
  <p:slideViewPr>
    <p:cSldViewPr snapToGrid="0" snapToObjects="1" showGuides="1">
      <p:cViewPr varScale="1">
        <p:scale>
          <a:sx n="145" d="100"/>
          <a:sy n="145" d="100"/>
        </p:scale>
        <p:origin x="624" y="120"/>
      </p:cViewPr>
      <p:guideLst>
        <p:guide orient="horz" pos="1659"/>
        <p:guide pos="2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tags" Target="tags/tag13.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6905979" y="0"/>
            <a:ext cx="5283200"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8" name="对象"/>
          <p:cNvSpPr>
            <a:spLocks noGrp="1" noRot="1" noChangeAspect="1"/>
          </p:cNvSpPr>
          <p:nvPr>
            <p:ph type="sldImg"/>
          </p:nvPr>
        </p:nvSpPr>
        <p:spPr>
          <a:xfrm>
            <a:off x="2281592" y="514350"/>
            <a:ext cx="4580817" cy="2571750"/>
          </a:xfrm>
          <a:prstGeom prst="rect">
            <a:avLst/>
          </a:prstGeom>
          <a:noFill/>
          <a:ln w="9525" cap="flat" cmpd="sng">
            <a:solidFill>
              <a:srgbClr val="000000"/>
            </a:solidFill>
            <a:prstDash val="solid"/>
            <a:miter/>
          </a:ln>
        </p:spPr>
      </p:sp>
      <p:sp>
        <p:nvSpPr>
          <p:cNvPr id="9" name="文本框"/>
          <p:cNvSpPr>
            <a:spLocks noGrp="1"/>
          </p:cNvSpPr>
          <p:nvPr>
            <p:ph type="body"/>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r>
              <a:rPr lang="zh-CN" altLang="en-US"/>
              <a:t>单击此处编辑母版样式</a:t>
            </a:r>
            <a:endParaRPr lang="en-US" altLang="zh-CN"/>
          </a:p>
          <a:p>
            <a:r>
              <a:rPr lang="zh-CN" altLang="en-US"/>
              <a:t>第二级</a:t>
            </a:r>
            <a:endParaRPr lang="en-US" altLang="zh-CN"/>
          </a:p>
          <a:p>
            <a:r>
              <a:rPr lang="zh-CN" altLang="en-US"/>
              <a:t>第三级</a:t>
            </a:r>
            <a:endParaRPr lang="en-US" altLang="zh-CN"/>
          </a:p>
          <a:p>
            <a:r>
              <a:rPr lang="zh-CN" altLang="en-US"/>
              <a:t>第四级</a:t>
            </a:r>
            <a:endParaRPr lang="en-US" altLang="zh-CN"/>
          </a:p>
          <a:p>
            <a:r>
              <a:rPr lang="zh-CN" altLang="en-US"/>
              <a:t>第五级</a:t>
            </a:r>
            <a:endParaRPr lang="en-US" altLang="zh-CN"/>
          </a:p>
          <a:p>
            <a:r>
              <a:rPr lang="zh-CN" altLang="en-US"/>
              <a:t>第六级</a:t>
            </a:r>
            <a:endParaRPr lang="en-US" altLang="zh-CN"/>
          </a:p>
          <a:p>
            <a:r>
              <a:rPr lang="zh-CN" altLang="en-US"/>
              <a:t>第七级</a:t>
            </a:r>
            <a:endParaRPr lang="en-US" altLang="zh-CN"/>
          </a:p>
          <a:p>
            <a:r>
              <a:rPr lang="zh-CN" altLang="en-US"/>
              <a:t>第八级</a:t>
            </a:r>
            <a:endParaRPr lang="zh-CN" altLang="en-US"/>
          </a:p>
        </p:txBody>
      </p:sp>
      <p:sp>
        <p:nvSpPr>
          <p:cNvPr id="10" name="文本框"/>
          <p:cNvSpPr>
            <a:spLocks noGrp="1"/>
          </p:cNvSpPr>
          <p:nvPr>
            <p:ph type="hdr"/>
          </p:nvPr>
        </p:nvSpPr>
        <p:spPr>
          <a:xfrm>
            <a:off x="1" y="0"/>
            <a:ext cx="3964740" cy="342895"/>
          </a:xfrm>
          <a:prstGeom prst="rect">
            <a:avLst/>
          </a:prstGeom>
          <a:noFill/>
          <a:ln w="9525" cap="flat" cmpd="sng">
            <a:noFill/>
            <a:prstDash val="solid"/>
            <a:miter/>
          </a:ln>
        </p:spPr>
        <p:txBody>
          <a:bodyPr vert="horz" wrap="square" lIns="91440" tIns="45720" rIns="91440" bIns="45720" anchor="t" anchorCtr="0" upright="1"/>
          <a:lstStyle/>
          <a:p>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11" name="文本框"/>
          <p:cNvSpPr>
            <a:spLocks noGrp="1"/>
          </p:cNvSpPr>
          <p:nvPr>
            <p:ph type="dt"/>
          </p:nvPr>
        </p:nvSpPr>
        <p:spPr>
          <a:xfrm>
            <a:off x="5179120" y="0"/>
            <a:ext cx="3964739" cy="342895"/>
          </a:xfrm>
          <a:prstGeom prst="rect">
            <a:avLst/>
          </a:prstGeom>
          <a:noFill/>
          <a:ln w="9525" cap="flat" cmpd="sng">
            <a:noFill/>
            <a:prstDash val="solid"/>
            <a:miter/>
          </a:ln>
        </p:spPr>
        <p:txBody>
          <a:bodyPr vert="horz" wrap="square" lIns="91440" tIns="45720" rIns="91440" bIns="45720" anchor="t" anchorCtr="0" upright="1"/>
          <a:lstStyle/>
          <a:p>
            <a:pPr algn="r"/>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12" name="文本框"/>
          <p:cNvSpPr>
            <a:spLocks noGrp="1"/>
          </p:cNvSpPr>
          <p:nvPr>
            <p:ph type="ftr"/>
          </p:nvPr>
        </p:nvSpPr>
        <p:spPr>
          <a:xfrm>
            <a:off x="1" y="6515001"/>
            <a:ext cx="3964740" cy="342895"/>
          </a:xfrm>
          <a:prstGeom prst="rect">
            <a:avLst/>
          </a:prstGeom>
          <a:noFill/>
          <a:ln w="9525" cap="flat" cmpd="sng">
            <a:noFill/>
            <a:prstDash val="solid"/>
            <a:miter/>
          </a:ln>
        </p:spPr>
        <p:txBody>
          <a:bodyPr vert="horz" wrap="square" lIns="91440" tIns="45720" rIns="91440" bIns="45720" anchor="b" anchorCtr="0" upright="1"/>
          <a:lstStyle/>
          <a:p>
            <a:endParaRPr lang="zh-CN" altLang="en-US" sz="1400">
              <a:latin typeface="Times New Roman" panose="02020603050405020304" charset="0"/>
              <a:ea typeface="宋体" panose="02010600030101010101" pitchFamily="2" charset="-122"/>
              <a:cs typeface="Times New Roman" panose="02020603050405020304" charset="0"/>
            </a:endParaRPr>
          </a:p>
        </p:txBody>
      </p:sp>
    </p:spTree>
  </p:cSld>
  <p:clrMap bg1="lt1" tx1="dk1" bg2="lt2" tx2="dk2" accent1="accent1" accent2="accent2" accent3="accent3" accent4="accent4" accent5="accent5" accent6="accent6" hlink="hlink" folHlink="folHlink"/>
  <p:hf hdr="0" ftr="0" dt="0"/>
  <p:notesStyle>
    <a:lvl1pPr defTabSz="1168400" fontAlgn="base" hangingPunct="0">
      <a:buNone/>
      <a:defRPr sz="2300"/>
    </a:lvl1pPr>
    <a:lvl2pPr defTabSz="1168400" fontAlgn="base" hangingPunct="0">
      <a:buNone/>
      <a:defRPr sz="2300"/>
    </a:lvl2pPr>
    <a:lvl3pPr defTabSz="1168400" fontAlgn="base" hangingPunct="0">
      <a:buNone/>
      <a:defRPr sz="2300"/>
    </a:lvl3pPr>
    <a:lvl4pPr defTabSz="1168400" fontAlgn="base" hangingPunct="0">
      <a:buNone/>
      <a:defRPr sz="2300"/>
    </a:lvl4pPr>
    <a:lvl5pPr defTabSz="1168400" fontAlgn="base" hangingPunct="0">
      <a:buNone/>
      <a:defRPr sz="2300"/>
    </a:lvl5pPr>
    <a:lvl6pPr defTabSz="1168400" fontAlgn="base" hangingPunct="0">
      <a:buNone/>
      <a:defRPr sz="2300"/>
    </a:lvl6pPr>
    <a:lvl7pPr defTabSz="1168400" fontAlgn="base" hangingPunct="0">
      <a:buNone/>
      <a:defRPr sz="2300"/>
    </a:lvl7pPr>
    <a:lvl8pPr defTabSz="1168400" fontAlgn="base" hangingPunct="0">
      <a:buNone/>
      <a:defRPr sz="2300"/>
    </a:lvl8pPr>
    <a:lvl9pPr defTabSz="1168400" fontAlgn="base" hangingPunct="0">
      <a:buNone/>
      <a:defRPr sz="23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592" y="514350"/>
            <a:ext cx="4580817"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698750" y="511175"/>
            <a:ext cx="454818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592" y="514350"/>
            <a:ext cx="4580817"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698750" y="511175"/>
            <a:ext cx="454818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592" y="514350"/>
            <a:ext cx="4580817"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698750" y="511175"/>
            <a:ext cx="454818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633193" y="6471267"/>
            <a:ext cx="4312342" cy="340593"/>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698750" y="511175"/>
            <a:ext cx="4548188" cy="2554288"/>
          </a:xfrm>
          <a:prstGeom prst="rect">
            <a:avLst/>
          </a:prstGeom>
          <a:noFill/>
          <a:ln w="9525" cap="flat" cmpd="sng">
            <a:noFill/>
            <a:prstDash val="solid"/>
            <a:miter/>
          </a:ln>
        </p:spPr>
      </p:sp>
      <p:sp>
        <p:nvSpPr>
          <p:cNvPr id="34" name="文本框"/>
          <p:cNvSpPr>
            <a:spLocks noGrp="1"/>
          </p:cNvSpPr>
          <p:nvPr>
            <p:ph type="body" idx="1"/>
          </p:nvPr>
        </p:nvSpPr>
        <p:spPr>
          <a:xfrm>
            <a:off x="1326073" y="3235634"/>
            <a:ext cx="7293390" cy="3065337"/>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5179120" y="6515001"/>
            <a:ext cx="3964739" cy="342895"/>
          </a:xfrm>
          <a:prstGeom prst="rect">
            <a:avLst/>
          </a:prstGeom>
          <a:noFill/>
          <a:ln w="9525" cap="flat" cmpd="sng">
            <a:noFill/>
            <a:prstDash val="solid"/>
            <a:miter/>
          </a:ln>
        </p:spPr>
        <p:txBody>
          <a:bodyPr vert="horz" wrap="square" lIns="91440" tIns="45720" rIns="91440" bIns="45720" anchor="b" anchorCtr="0" upright="1"/>
          <a:lstStyle/>
          <a:p>
            <a:pPr algn="r"/>
            <a:fld id="{CAD2D6BD-DE1B-4B5F-8B41-2702339687B9}" type="slidenum">
              <a:rPr lang="en-US" altLang="zh-CN" sz="14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sz="1400">
              <a:latin typeface="Times New Roman" panose="02020603050405020304" charset="0"/>
              <a:ea typeface="宋体" panose="02010600030101010101" pitchFamily="2" charset="-122"/>
              <a:cs typeface="Times New Roman" panose="02020603050405020304" charset="0"/>
            </a:endParaRPr>
          </a:p>
        </p:txBody>
      </p:sp>
      <p:sp>
        <p:nvSpPr>
          <p:cNvPr id="33" name="对象"/>
          <p:cNvSpPr>
            <a:spLocks noGrp="1" noRot="1" noChangeAspect="1"/>
          </p:cNvSpPr>
          <p:nvPr>
            <p:ph type="sldImg"/>
          </p:nvPr>
        </p:nvSpPr>
        <p:spPr>
          <a:xfrm>
            <a:off x="2281238" y="514350"/>
            <a:ext cx="4581525" cy="2571750"/>
          </a:xfrm>
          <a:prstGeom prst="rect">
            <a:avLst/>
          </a:prstGeom>
          <a:noFill/>
          <a:ln w="9525" cap="flat" cmpd="sng">
            <a:noFill/>
            <a:prstDash val="solid"/>
            <a:miter/>
          </a:ln>
        </p:spPr>
      </p:sp>
      <p:sp>
        <p:nvSpPr>
          <p:cNvPr id="34" name="文本框"/>
          <p:cNvSpPr>
            <a:spLocks noGrp="1"/>
          </p:cNvSpPr>
          <p:nvPr>
            <p:ph type="body" idx="1"/>
          </p:nvPr>
        </p:nvSpPr>
        <p:spPr>
          <a:xfrm>
            <a:off x="1219182" y="3257501"/>
            <a:ext cx="6705495" cy="3086053"/>
          </a:xfrm>
          <a:prstGeom prst="rect">
            <a:avLst/>
          </a:prstGeom>
          <a:noFill/>
          <a:ln w="9525" cap="flat" cmpd="sng">
            <a:noFill/>
            <a:prstDash val="solid"/>
            <a:miter/>
          </a:ln>
        </p:spPr>
        <p:txBody>
          <a:bodyPr vert="horz" wrap="square" lIns="91440" tIns="45720" rIns="91440" bIns="45720" anchor="t" anchorCtr="0"/>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文本框"/>
          <p:cNvSpPr>
            <a:spLocks noGrp="1"/>
          </p:cNvSpPr>
          <p:nvPr>
            <p:ph type="ctrTitle"/>
          </p:nvPr>
        </p:nvSpPr>
        <p:spPr>
          <a:xfrm>
            <a:off x="685800" y="1594810"/>
            <a:ext cx="7772400" cy="1100442"/>
          </a:xfrm>
          <a:prstGeom prst="rect">
            <a:avLst/>
          </a:prstGeom>
          <a:noFill/>
          <a:ln w="9525" cap="flat" cmpd="sng">
            <a:noFill/>
            <a:prstDash val="solid"/>
            <a:miter/>
          </a:ln>
        </p:spPr>
        <p:txBody>
          <a:bodyPr vert="horz" wrap="square" lIns="116816" tIns="58409" rIns="116816" bIns="58409" anchor="ctr" anchorCtr="0"/>
          <a:lstStyle>
            <a:lvl1pPr marL="0" indent="0" algn="ctr">
              <a:lnSpc>
                <a:spcPct val="100000"/>
              </a:lnSpc>
              <a:spcBef>
                <a:spcPct val="0"/>
              </a:spcBef>
              <a:spcAft>
                <a:spcPts val="0"/>
              </a:spcAft>
              <a:buNone/>
              <a:defRPr/>
            </a:lvl1pPr>
          </a:lstStyle>
          <a:p>
            <a:pPr marL="0" indent="0" algn="ctr">
              <a:lnSpc>
                <a:spcPct val="100000"/>
              </a:lnSpc>
              <a:spcBef>
                <a:spcPts val="0"/>
              </a:spcBef>
              <a:spcAft>
                <a:spcPts val="0"/>
              </a:spcAft>
              <a:buNone/>
            </a:pPr>
            <a:r>
              <a:rPr lang="zh-CN" altLang="en-US" sz="56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单击此处编辑母版标题样式</a:t>
            </a:r>
            <a:endParaRPr lang="zh-CN" altLang="en-US" sz="56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endParaRPr>
          </a:p>
        </p:txBody>
      </p:sp>
      <p:sp>
        <p:nvSpPr>
          <p:cNvPr id="14" name="文本框"/>
          <p:cNvSpPr>
            <a:spLocks noGrp="1"/>
          </p:cNvSpPr>
          <p:nvPr>
            <p:ph type="subTitle" idx="1"/>
          </p:nvPr>
        </p:nvSpPr>
        <p:spPr>
          <a:xfrm>
            <a:off x="1371600" y="2909162"/>
            <a:ext cx="6400800" cy="1311973"/>
          </a:xfrm>
          <a:prstGeom prst="rect">
            <a:avLst/>
          </a:prstGeom>
          <a:noFill/>
          <a:ln w="9525" cap="flat" cmpd="sng">
            <a:noFill/>
            <a:prstDash val="solid"/>
            <a:miter/>
          </a:ln>
        </p:spPr>
        <p:txBody>
          <a:bodyPr vert="horz" wrap="square" lIns="116816" tIns="58409" rIns="116816" bIns="58409" anchor="t" anchorCtr="0"/>
          <a:lstStyle>
            <a:lvl1pPr marL="0" indent="0" algn="ctr">
              <a:lnSpc>
                <a:spcPct val="100000"/>
              </a:lnSpc>
              <a:spcBef>
                <a:spcPts val="65"/>
              </a:spcBef>
              <a:spcAft>
                <a:spcPts val="0"/>
              </a:spcAft>
              <a:buNone/>
              <a:defRPr/>
            </a:lvl1pPr>
          </a:lstStyle>
          <a:p>
            <a:pPr marL="0" indent="0" algn="ctr">
              <a:lnSpc>
                <a:spcPct val="100000"/>
              </a:lnSpc>
              <a:spcBef>
                <a:spcPct val="20000"/>
              </a:spcBef>
              <a:spcAft>
                <a:spcPts val="0"/>
              </a:spcAft>
              <a:buNone/>
            </a:pPr>
            <a:r>
              <a:rPr lang="zh-CN" altLang="en-US" sz="41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单击此处编辑母版副标题样式</a:t>
            </a:r>
            <a:endParaRPr lang="zh-CN" altLang="en-US" sz="41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endParaRPr>
          </a:p>
        </p:txBody>
      </p:sp>
      <p:sp>
        <p:nvSpPr>
          <p:cNvPr id="1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fld id="{CAD2D6BD-DE1B-4B5F-8B41-2702339687B9}" type="slidenum">
              <a:rPr lang="en-US" altLang="zh-CN"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121"/>
            <a:ext cx="2057400" cy="5840508"/>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121"/>
            <a:ext cx="6019800" cy="584050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endParaRPr lang="zh-CN" altLang="en-US"/>
          </a:p>
        </p:txBody>
      </p:sp>
      <p:sp>
        <p:nvSpPr>
          <p:cNvPr id="24"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endParaRPr lang="zh-CN" altLang="en-US"/>
          </a:p>
        </p:txBody>
      </p:sp>
      <p:sp>
        <p:nvSpPr>
          <p:cNvPr id="2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91"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endParaRPr lang="zh-CN" altLang="en-US"/>
          </a:p>
        </p:txBody>
      </p:sp>
      <p:sp>
        <p:nvSpPr>
          <p:cNvPr id="92"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93"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4"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5"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t" anchorCtr="0"/>
          <a:lstStyle/>
          <a:p>
            <a:fld id="{CAD2D6BD-DE1B-4B5F-8B41-2702339687B9}" type="slidenum">
              <a:rPr lang="en-US" altLang="zh-CN" sz="23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文本框"/>
          <p:cNvSpPr>
            <a:spLocks noGrp="1"/>
          </p:cNvSpPr>
          <p:nvPr>
            <p:ph type="ctrTitle"/>
          </p:nvPr>
        </p:nvSpPr>
        <p:spPr>
          <a:xfrm>
            <a:off x="685800" y="1594810"/>
            <a:ext cx="7772400" cy="1100442"/>
          </a:xfrm>
          <a:prstGeom prst="rect">
            <a:avLst/>
          </a:prstGeom>
          <a:noFill/>
          <a:ln w="9525" cap="flat" cmpd="sng">
            <a:noFill/>
            <a:prstDash val="solid"/>
            <a:miter/>
          </a:ln>
        </p:spPr>
        <p:txBody>
          <a:bodyPr vert="horz" wrap="square" lIns="116816" tIns="58409" rIns="116816" bIns="58409" anchor="ctr" anchorCtr="0"/>
          <a:lstStyle>
            <a:lvl1pPr marL="0" indent="0" algn="ctr">
              <a:lnSpc>
                <a:spcPct val="100000"/>
              </a:lnSpc>
              <a:spcBef>
                <a:spcPct val="0"/>
              </a:spcBef>
              <a:spcAft>
                <a:spcPts val="0"/>
              </a:spcAft>
              <a:buNone/>
              <a:defRPr/>
            </a:lvl1pPr>
          </a:lstStyle>
          <a:p>
            <a:pPr marL="0" indent="0" algn="ctr">
              <a:lnSpc>
                <a:spcPct val="100000"/>
              </a:lnSpc>
              <a:spcBef>
                <a:spcPts val="0"/>
              </a:spcBef>
              <a:spcAft>
                <a:spcPts val="0"/>
              </a:spcAft>
              <a:buNone/>
            </a:pPr>
            <a:r>
              <a:rPr lang="zh-CN" altLang="en-US" sz="56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单击此处编辑母版标题样式</a:t>
            </a:r>
            <a:endParaRPr lang="zh-CN" altLang="en-US" sz="56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endParaRPr>
          </a:p>
        </p:txBody>
      </p:sp>
      <p:sp>
        <p:nvSpPr>
          <p:cNvPr id="14" name="文本框"/>
          <p:cNvSpPr>
            <a:spLocks noGrp="1"/>
          </p:cNvSpPr>
          <p:nvPr>
            <p:ph type="subTitle" idx="1"/>
          </p:nvPr>
        </p:nvSpPr>
        <p:spPr>
          <a:xfrm>
            <a:off x="1371600" y="2909162"/>
            <a:ext cx="6400800" cy="1311973"/>
          </a:xfrm>
          <a:prstGeom prst="rect">
            <a:avLst/>
          </a:prstGeom>
          <a:noFill/>
          <a:ln w="9525" cap="flat" cmpd="sng">
            <a:noFill/>
            <a:prstDash val="solid"/>
            <a:miter/>
          </a:ln>
        </p:spPr>
        <p:txBody>
          <a:bodyPr vert="horz" wrap="square" lIns="116816" tIns="58409" rIns="116816" bIns="58409" anchor="t" anchorCtr="0"/>
          <a:lstStyle>
            <a:lvl1pPr marL="0" indent="0" algn="ctr">
              <a:lnSpc>
                <a:spcPct val="100000"/>
              </a:lnSpc>
              <a:spcBef>
                <a:spcPts val="65"/>
              </a:spcBef>
              <a:spcAft>
                <a:spcPts val="0"/>
              </a:spcAft>
              <a:buNone/>
              <a:defRPr/>
            </a:lvl1pPr>
          </a:lstStyle>
          <a:p>
            <a:pPr marL="0" indent="0" algn="ctr">
              <a:lnSpc>
                <a:spcPct val="100000"/>
              </a:lnSpc>
              <a:spcBef>
                <a:spcPct val="20000"/>
              </a:spcBef>
              <a:spcAft>
                <a:spcPts val="0"/>
              </a:spcAft>
              <a:buNone/>
            </a:pPr>
            <a:r>
              <a:rPr lang="zh-CN" altLang="en-US" sz="41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rPr>
              <a:t>单击此处编辑母版副标题样式</a:t>
            </a:r>
            <a:endParaRPr lang="zh-CN" altLang="en-US" sz="4100" b="0" i="0" u="none" strike="noStrike" kern="1200" cap="none" spc="0" baseline="0" dirty="0">
              <a:solidFill>
                <a:schemeClr val="tx1"/>
              </a:solidFill>
              <a:latin typeface="Calibri" panose="020F0502020204030204" charset="0"/>
              <a:ea typeface="宋体" panose="02010600030101010101" pitchFamily="2" charset="-122"/>
              <a:cs typeface="Times New Roman" panose="02020603050405020304" charset="0"/>
            </a:endParaRPr>
          </a:p>
        </p:txBody>
      </p:sp>
      <p:sp>
        <p:nvSpPr>
          <p:cNvPr id="1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endParaRPr lang="zh-CN" altLang="en-US" dirty="0"/>
          </a:p>
        </p:txBody>
      </p:sp>
      <p:sp>
        <p:nvSpPr>
          <p:cNvPr id="1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lvl1pPr marL="0" indent="0" algn="l">
              <a:lnSpc>
                <a:spcPct val="100000"/>
              </a:lnSpc>
              <a:spcBef>
                <a:spcPct val="0"/>
              </a:spcBef>
              <a:spcAft>
                <a:spcPts val="0"/>
              </a:spcAft>
              <a:buNone/>
              <a:defRPr/>
            </a:lvl1pPr>
          </a:lstStyle>
          <a:p>
            <a:fld id="{CAD2D6BD-DE1B-4B5F-8B41-2702339687B9}" type="slidenum">
              <a:rPr lang="en-US" altLang="zh-CN"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398603"/>
            <a:ext cx="7772400" cy="1359510"/>
          </a:xfrm>
        </p:spPr>
        <p:txBody>
          <a:bodyPr anchor="t"/>
          <a:lstStyle>
            <a:lvl1pPr algn="l">
              <a:defRPr sz="3465"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1240"/>
            <a:ext cx="7772400" cy="1497363"/>
          </a:xfrm>
        </p:spPr>
        <p:txBody>
          <a:bodyPr anchor="b"/>
          <a:lstStyle>
            <a:lvl1pPr marL="0" indent="0">
              <a:buNone/>
              <a:defRPr sz="1765"/>
            </a:lvl1pPr>
            <a:lvl2pPr marL="396875" indent="0">
              <a:buNone/>
              <a:defRPr sz="1560"/>
            </a:lvl2pPr>
            <a:lvl3pPr marL="793115" indent="0">
              <a:buNone/>
              <a:defRPr sz="1360"/>
            </a:lvl3pPr>
            <a:lvl4pPr marL="1189355" indent="0">
              <a:buNone/>
              <a:defRPr sz="1290"/>
            </a:lvl4pPr>
            <a:lvl5pPr marL="1586230" indent="0">
              <a:buNone/>
              <a:defRPr sz="1290"/>
            </a:lvl5pPr>
            <a:lvl6pPr marL="1983105" indent="0">
              <a:buNone/>
              <a:defRPr sz="1290"/>
            </a:lvl6pPr>
            <a:lvl7pPr marL="2379345" indent="0">
              <a:buNone/>
              <a:defRPr sz="1290"/>
            </a:lvl7pPr>
            <a:lvl8pPr marL="2776220" indent="0">
              <a:buNone/>
              <a:defRPr sz="1290"/>
            </a:lvl8pPr>
            <a:lvl9pPr marL="3172460" indent="0">
              <a:buNone/>
              <a:defRPr sz="129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2222"/>
            <a:ext cx="4040188"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0780"/>
            <a:ext cx="4040188"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6" y="1532222"/>
            <a:ext cx="4041775"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6" y="2170780"/>
            <a:ext cx="4041775"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1" y="272537"/>
            <a:ext cx="3008313" cy="1159862"/>
          </a:xfrm>
        </p:spPr>
        <p:txBody>
          <a:bodyPr anchor="b"/>
          <a:lstStyle>
            <a:lvl1pPr algn="l">
              <a:defRPr sz="1765"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49" y="272536"/>
            <a:ext cx="5111751" cy="5842093"/>
          </a:xfrm>
        </p:spPr>
        <p:txBody>
          <a:bodyPr/>
          <a:lstStyle>
            <a:lvl1pPr>
              <a:defRPr sz="2785"/>
            </a:lvl1pPr>
            <a:lvl2pPr>
              <a:defRPr sz="2445"/>
            </a:lvl2pPr>
            <a:lvl3pPr>
              <a:defRPr sz="2035"/>
            </a:lvl3pPr>
            <a:lvl4pPr>
              <a:defRPr sz="1765"/>
            </a:lvl4pPr>
            <a:lvl5pPr>
              <a:defRPr sz="1765"/>
            </a:lvl5pPr>
            <a:lvl6pPr>
              <a:defRPr sz="1765"/>
            </a:lvl6pPr>
            <a:lvl7pPr>
              <a:defRPr sz="1765"/>
            </a:lvl7pPr>
            <a:lvl8pPr>
              <a:defRPr sz="1765"/>
            </a:lvl8pPr>
            <a:lvl9pPr>
              <a:defRPr sz="17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1" y="1432399"/>
            <a:ext cx="3008313" cy="4682231"/>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791562"/>
            <a:ext cx="5486400" cy="565671"/>
          </a:xfrm>
        </p:spPr>
        <p:txBody>
          <a:bodyPr anchor="b"/>
          <a:lstStyle>
            <a:lvl1pPr algn="l">
              <a:defRPr sz="1765"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1621"/>
            <a:ext cx="5486400" cy="4107053"/>
          </a:xfrm>
        </p:spPr>
        <p:txBody>
          <a:bodyPr/>
          <a:lstStyle>
            <a:lvl1pPr marL="0" indent="0">
              <a:buNone/>
              <a:defRPr sz="2785"/>
            </a:lvl1pPr>
            <a:lvl2pPr marL="396875" indent="0">
              <a:buNone/>
              <a:defRPr sz="2445"/>
            </a:lvl2pPr>
            <a:lvl3pPr marL="793115" indent="0">
              <a:buNone/>
              <a:defRPr sz="2035"/>
            </a:lvl3pPr>
            <a:lvl4pPr marL="1189355" indent="0">
              <a:buNone/>
              <a:defRPr sz="1765"/>
            </a:lvl4pPr>
            <a:lvl5pPr marL="1586230" indent="0">
              <a:buNone/>
              <a:defRPr sz="1765"/>
            </a:lvl5pPr>
            <a:lvl6pPr marL="1983105" indent="0">
              <a:buNone/>
              <a:defRPr sz="1765"/>
            </a:lvl6pPr>
            <a:lvl7pPr marL="2379345" indent="0">
              <a:buNone/>
              <a:defRPr sz="1765"/>
            </a:lvl7pPr>
            <a:lvl8pPr marL="2776220" indent="0">
              <a:buNone/>
              <a:defRPr sz="1765"/>
            </a:lvl8pPr>
            <a:lvl9pPr marL="3172460" indent="0">
              <a:buNone/>
              <a:defRPr sz="1765"/>
            </a:lvl9pPr>
          </a:lstStyle>
          <a:p>
            <a:endParaRPr lang="zh-CN" altLang="en-US"/>
          </a:p>
        </p:txBody>
      </p:sp>
      <p:sp>
        <p:nvSpPr>
          <p:cNvPr id="4" name="文本框"/>
          <p:cNvSpPr>
            <a:spLocks noGrp="1"/>
          </p:cNvSpPr>
          <p:nvPr>
            <p:ph type="body" sz="half" idx="2"/>
          </p:nvPr>
        </p:nvSpPr>
        <p:spPr>
          <a:xfrm>
            <a:off x="1792288" y="5357234"/>
            <a:ext cx="5486400" cy="803347"/>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121"/>
            <a:ext cx="2057400" cy="5840508"/>
          </a:xfrm>
        </p:spPr>
        <p:txBody>
          <a:bodyPr vert="eaVert"/>
          <a:lstStyle/>
          <a:p>
            <a:r>
              <a:rPr lang="zh-CN" altLang="en-US" smtClean="0"/>
              <a:t>单击此处编辑母版标题样式</a:t>
            </a:r>
            <a:endParaRPr lang="zh-CN" altLang="en-US"/>
          </a:p>
        </p:txBody>
      </p:sp>
      <p:sp>
        <p:nvSpPr>
          <p:cNvPr id="3" name="文本框"/>
          <p:cNvSpPr>
            <a:spLocks noGrp="1"/>
          </p:cNvSpPr>
          <p:nvPr>
            <p:ph type="body" orient="vert" idx="1"/>
          </p:nvPr>
        </p:nvSpPr>
        <p:spPr>
          <a:xfrm>
            <a:off x="457200" y="274121"/>
            <a:ext cx="6019800" cy="584050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23"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endParaRPr lang="zh-CN" altLang="en-US"/>
          </a:p>
        </p:txBody>
      </p:sp>
      <p:sp>
        <p:nvSpPr>
          <p:cNvPr id="24"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endParaRPr lang="zh-CN" altLang="en-US"/>
          </a:p>
        </p:txBody>
      </p:sp>
      <p:sp>
        <p:nvSpPr>
          <p:cNvPr id="25"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6"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27"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p:cSld name="自定义版式">
    <p:bg>
      <p:bgPr>
        <a:solidFill>
          <a:schemeClr val="bg1"/>
        </a:solidFill>
        <a:effectLst/>
      </p:bgPr>
    </p:bg>
    <p:spTree>
      <p:nvGrpSpPr>
        <p:cNvPr id="1" name=""/>
        <p:cNvGrpSpPr/>
        <p:nvPr/>
      </p:nvGrpSpPr>
      <p:grpSpPr>
        <a:xfrm>
          <a:off x="0" y="0"/>
          <a:ext cx="0" cy="0"/>
          <a:chOff x="0" y="0"/>
          <a:chExt cx="0" cy="0"/>
        </a:xfrm>
      </p:grpSpPr>
      <p:sp>
        <p:nvSpPr>
          <p:cNvPr id="91"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endParaRPr lang="zh-CN" altLang="en-US"/>
          </a:p>
        </p:txBody>
      </p:sp>
      <p:sp>
        <p:nvSpPr>
          <p:cNvPr id="92"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93" name="文本框"/>
          <p:cNvSpPr>
            <a:spLocks noGrp="1"/>
          </p:cNvSpPr>
          <p:nvPr>
            <p:ph type="dt" idx="10"/>
          </p:nvPr>
        </p:nvSpPr>
        <p:spPr>
          <a:xfrm>
            <a:off x="457201" y="4758287"/>
            <a:ext cx="2133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4" name="文本框"/>
          <p:cNvSpPr>
            <a:spLocks noGrp="1"/>
          </p:cNvSpPr>
          <p:nvPr>
            <p:ph type="ftr"/>
          </p:nvPr>
        </p:nvSpPr>
        <p:spPr>
          <a:xfrm>
            <a:off x="3124201" y="4758287"/>
            <a:ext cx="2895600" cy="273329"/>
          </a:xfrm>
          <a:prstGeom prst="rect">
            <a:avLst/>
          </a:prstGeom>
          <a:noFill/>
          <a:ln w="9525" cap="flat" cmpd="sng">
            <a:noFill/>
            <a:prstDash val="solid"/>
            <a:miter/>
          </a:ln>
        </p:spPr>
        <p:txBody>
          <a:bodyPr vert="horz" wrap="square" lIns="116816" tIns="58409" rIns="116816" bIns="58409" anchor="t" anchorCtr="0"/>
          <a:lstStyle/>
          <a:p>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95" name="文本框"/>
          <p:cNvSpPr>
            <a:spLocks noGrp="1"/>
          </p:cNvSpPr>
          <p:nvPr>
            <p:ph type="sldNum"/>
          </p:nvPr>
        </p:nvSpPr>
        <p:spPr>
          <a:xfrm>
            <a:off x="6553200" y="4758287"/>
            <a:ext cx="2133600" cy="273329"/>
          </a:xfrm>
          <a:prstGeom prst="rect">
            <a:avLst/>
          </a:prstGeom>
          <a:noFill/>
          <a:ln w="9525" cap="flat" cmpd="sng">
            <a:noFill/>
            <a:prstDash val="solid"/>
            <a:miter/>
          </a:ln>
        </p:spPr>
        <p:txBody>
          <a:bodyPr vert="horz" wrap="square" lIns="116816" tIns="58409" rIns="116816" bIns="58409" anchor="t" anchorCtr="0"/>
          <a:lstStyle/>
          <a:p>
            <a:fld id="{CAD2D6BD-DE1B-4B5F-8B41-2702339687B9}" type="slidenum">
              <a:rPr lang="en-US" altLang="zh-CN" sz="2300" b="0" i="0" u="none" strike="noStrike" kern="1200" cap="none" spc="0" baseline="0">
                <a:solidFill>
                  <a:schemeClr val="tx1"/>
                </a:solidFill>
                <a:latin typeface="Times New Roman" panose="02020603050405020304" charset="0"/>
                <a:ea typeface="宋体" panose="02010600030101010101" pitchFamily="2" charset="-122"/>
                <a:cs typeface="Times New Roman" panose="02020603050405020304" charset="0"/>
              </a:rPr>
            </a:fld>
            <a:endParaRPr lang="zh-CN" altLang="en-US" dirty="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398603"/>
            <a:ext cx="7772400" cy="1359510"/>
          </a:xfrm>
        </p:spPr>
        <p:txBody>
          <a:bodyPr anchor="t"/>
          <a:lstStyle>
            <a:lvl1pPr algn="l">
              <a:defRPr sz="3465" b="1" cap="all"/>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722313" y="2901240"/>
            <a:ext cx="7772400" cy="1497363"/>
          </a:xfrm>
        </p:spPr>
        <p:txBody>
          <a:bodyPr anchor="b"/>
          <a:lstStyle>
            <a:lvl1pPr marL="0" indent="0">
              <a:buNone/>
              <a:defRPr sz="1765"/>
            </a:lvl1pPr>
            <a:lvl2pPr marL="396875" indent="0">
              <a:buNone/>
              <a:defRPr sz="1560"/>
            </a:lvl2pPr>
            <a:lvl3pPr marL="793115" indent="0">
              <a:buNone/>
              <a:defRPr sz="1360"/>
            </a:lvl3pPr>
            <a:lvl4pPr marL="1189355" indent="0">
              <a:buNone/>
              <a:defRPr sz="1290"/>
            </a:lvl4pPr>
            <a:lvl5pPr marL="1586230" indent="0">
              <a:buNone/>
              <a:defRPr sz="1290"/>
            </a:lvl5pPr>
            <a:lvl6pPr marL="1983105" indent="0">
              <a:buNone/>
              <a:defRPr sz="1290"/>
            </a:lvl6pPr>
            <a:lvl7pPr marL="2379345" indent="0">
              <a:buNone/>
              <a:defRPr sz="1290"/>
            </a:lvl7pPr>
            <a:lvl8pPr marL="2776220" indent="0">
              <a:buNone/>
              <a:defRPr sz="1290"/>
            </a:lvl8pPr>
            <a:lvl9pPr marL="3172460" indent="0">
              <a:buNone/>
              <a:defRPr sz="1290"/>
            </a:lvl9pPr>
          </a:lstStyle>
          <a:p>
            <a:pPr lvl="0"/>
            <a:r>
              <a:rPr lang="zh-CN" altLang="en-US" smtClean="0"/>
              <a:t>单击此处编辑母版文本样式</a:t>
            </a:r>
            <a:endParaRPr lang="zh-CN" altLang="en-US" smtClean="0"/>
          </a:p>
        </p:txBody>
      </p:sp>
      <p:sp>
        <p:nvSpPr>
          <p:cNvPr id="4"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sz="half" idx="1"/>
          </p:nvPr>
        </p:nvSpPr>
        <p:spPr>
          <a:xfrm>
            <a:off x="457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sz="half" idx="2"/>
          </p:nvPr>
        </p:nvSpPr>
        <p:spPr>
          <a:xfrm>
            <a:off x="4648200" y="1597189"/>
            <a:ext cx="4038600" cy="4517441"/>
          </a:xfrm>
        </p:spPr>
        <p:txBody>
          <a:bodyPr/>
          <a:lstStyle>
            <a:lvl1pPr>
              <a:defRPr sz="2445"/>
            </a:lvl1pPr>
            <a:lvl2pPr>
              <a:defRPr sz="2035"/>
            </a:lvl2pPr>
            <a:lvl3pPr>
              <a:defRPr sz="1765"/>
            </a:lvl3pPr>
            <a:lvl4pPr>
              <a:defRPr sz="1560"/>
            </a:lvl4pPr>
            <a:lvl5pPr>
              <a:defRPr sz="1560"/>
            </a:lvl5pPr>
            <a:lvl6pPr>
              <a:defRPr sz="1560"/>
            </a:lvl6pPr>
            <a:lvl7pPr>
              <a:defRPr sz="1560"/>
            </a:lvl7pPr>
            <a:lvl8pPr>
              <a:defRPr sz="1560"/>
            </a:lvl8pPr>
            <a:lvl9pPr>
              <a:defRPr sz="15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框"/>
          <p:cNvSpPr>
            <a:spLocks noGrp="1"/>
          </p:cNvSpPr>
          <p:nvPr>
            <p:ph type="body" idx="1"/>
          </p:nvPr>
        </p:nvSpPr>
        <p:spPr>
          <a:xfrm>
            <a:off x="457200" y="1532222"/>
            <a:ext cx="4040188"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smtClean="0"/>
              <a:t>单击此处编辑母版文本样式</a:t>
            </a:r>
            <a:endParaRPr lang="zh-CN" altLang="en-US" smtClean="0"/>
          </a:p>
        </p:txBody>
      </p:sp>
      <p:sp>
        <p:nvSpPr>
          <p:cNvPr id="4" name="文本框"/>
          <p:cNvSpPr>
            <a:spLocks noGrp="1"/>
          </p:cNvSpPr>
          <p:nvPr>
            <p:ph sz="half" idx="2"/>
          </p:nvPr>
        </p:nvSpPr>
        <p:spPr>
          <a:xfrm>
            <a:off x="457200" y="2170780"/>
            <a:ext cx="4040188"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框"/>
          <p:cNvSpPr>
            <a:spLocks noGrp="1"/>
          </p:cNvSpPr>
          <p:nvPr>
            <p:ph type="body" sz="quarter" idx="3"/>
          </p:nvPr>
        </p:nvSpPr>
        <p:spPr>
          <a:xfrm>
            <a:off x="4645026" y="1532222"/>
            <a:ext cx="4041775" cy="638558"/>
          </a:xfrm>
        </p:spPr>
        <p:txBody>
          <a:bodyPr anchor="b"/>
          <a:lstStyle>
            <a:lvl1pPr marL="0" indent="0">
              <a:buNone/>
              <a:defRPr sz="2035" b="1"/>
            </a:lvl1pPr>
            <a:lvl2pPr marL="396875" indent="0">
              <a:buNone/>
              <a:defRPr sz="1765" b="1"/>
            </a:lvl2pPr>
            <a:lvl3pPr marL="793115" indent="0">
              <a:buNone/>
              <a:defRPr sz="1560" b="1"/>
            </a:lvl3pPr>
            <a:lvl4pPr marL="1189355" indent="0">
              <a:buNone/>
              <a:defRPr sz="1360" b="1"/>
            </a:lvl4pPr>
            <a:lvl5pPr marL="1586230" indent="0">
              <a:buNone/>
              <a:defRPr sz="1360" b="1"/>
            </a:lvl5pPr>
            <a:lvl6pPr marL="1983105" indent="0">
              <a:buNone/>
              <a:defRPr sz="1360" b="1"/>
            </a:lvl6pPr>
            <a:lvl7pPr marL="2379345" indent="0">
              <a:buNone/>
              <a:defRPr sz="1360" b="1"/>
            </a:lvl7pPr>
            <a:lvl8pPr marL="2776220" indent="0">
              <a:buNone/>
              <a:defRPr sz="1360" b="1"/>
            </a:lvl8pPr>
            <a:lvl9pPr marL="3172460" indent="0">
              <a:buNone/>
              <a:defRPr sz="1360" b="1"/>
            </a:lvl9pPr>
          </a:lstStyle>
          <a:p>
            <a:pPr lvl="0"/>
            <a:r>
              <a:rPr lang="zh-CN" altLang="en-US" smtClean="0"/>
              <a:t>单击此处编辑母版文本样式</a:t>
            </a:r>
            <a:endParaRPr lang="zh-CN" altLang="en-US" smtClean="0"/>
          </a:p>
        </p:txBody>
      </p:sp>
      <p:sp>
        <p:nvSpPr>
          <p:cNvPr id="6" name="文本框"/>
          <p:cNvSpPr>
            <a:spLocks noGrp="1"/>
          </p:cNvSpPr>
          <p:nvPr>
            <p:ph sz="quarter" idx="4"/>
          </p:nvPr>
        </p:nvSpPr>
        <p:spPr>
          <a:xfrm>
            <a:off x="4645026" y="2170780"/>
            <a:ext cx="4041775" cy="3943849"/>
          </a:xfrm>
        </p:spPr>
        <p:txBody>
          <a:bodyPr/>
          <a:lstStyle>
            <a:lvl1pPr>
              <a:defRPr sz="2035"/>
            </a:lvl1pPr>
            <a:lvl2pPr>
              <a:defRPr sz="1765"/>
            </a:lvl2pPr>
            <a:lvl3pPr>
              <a:defRPr sz="1560"/>
            </a:lvl3pPr>
            <a:lvl4pPr>
              <a:defRPr sz="1360"/>
            </a:lvl4pPr>
            <a:lvl5pPr>
              <a:defRPr sz="1360"/>
            </a:lvl5pPr>
            <a:lvl6pPr>
              <a:defRPr sz="1360"/>
            </a:lvl6pPr>
            <a:lvl7pPr>
              <a:defRPr sz="1360"/>
            </a:lvl7pPr>
            <a:lvl8pPr>
              <a:defRPr sz="1360"/>
            </a:lvl8pPr>
            <a:lvl9pPr>
              <a:defRPr sz="136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smtClean="0"/>
              <a:t>单击此处编辑母版标题样式</a:t>
            </a:r>
            <a:endParaRPr lang="zh-CN" altLang="en-US"/>
          </a:p>
        </p:txBody>
      </p:sp>
      <p:sp>
        <p:nvSpPr>
          <p:cNvPr id="3"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1" y="272537"/>
            <a:ext cx="3008313" cy="1159862"/>
          </a:xfrm>
        </p:spPr>
        <p:txBody>
          <a:bodyPr anchor="b"/>
          <a:lstStyle>
            <a:lvl1pPr algn="l">
              <a:defRPr sz="1765" b="1"/>
            </a:lvl1pPr>
          </a:lstStyle>
          <a:p>
            <a:r>
              <a:rPr lang="zh-CN" altLang="en-US" smtClean="0"/>
              <a:t>单击此处编辑母版标题样式</a:t>
            </a:r>
            <a:endParaRPr lang="zh-CN" altLang="en-US"/>
          </a:p>
        </p:txBody>
      </p:sp>
      <p:sp>
        <p:nvSpPr>
          <p:cNvPr id="3" name="文本框"/>
          <p:cNvSpPr>
            <a:spLocks noGrp="1"/>
          </p:cNvSpPr>
          <p:nvPr>
            <p:ph idx="1"/>
          </p:nvPr>
        </p:nvSpPr>
        <p:spPr>
          <a:xfrm>
            <a:off x="3575049" y="272536"/>
            <a:ext cx="5111751" cy="5842093"/>
          </a:xfrm>
        </p:spPr>
        <p:txBody>
          <a:bodyPr/>
          <a:lstStyle>
            <a:lvl1pPr>
              <a:defRPr sz="2785"/>
            </a:lvl1pPr>
            <a:lvl2pPr>
              <a:defRPr sz="2445"/>
            </a:lvl2pPr>
            <a:lvl3pPr>
              <a:defRPr sz="2035"/>
            </a:lvl3pPr>
            <a:lvl4pPr>
              <a:defRPr sz="1765"/>
            </a:lvl4pPr>
            <a:lvl5pPr>
              <a:defRPr sz="1765"/>
            </a:lvl5pPr>
            <a:lvl6pPr>
              <a:defRPr sz="1765"/>
            </a:lvl6pPr>
            <a:lvl7pPr>
              <a:defRPr sz="1765"/>
            </a:lvl7pPr>
            <a:lvl8pPr>
              <a:defRPr sz="1765"/>
            </a:lvl8pPr>
            <a:lvl9pPr>
              <a:defRPr sz="17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框"/>
          <p:cNvSpPr>
            <a:spLocks noGrp="1"/>
          </p:cNvSpPr>
          <p:nvPr>
            <p:ph type="body" sz="half" idx="2"/>
          </p:nvPr>
        </p:nvSpPr>
        <p:spPr>
          <a:xfrm>
            <a:off x="457201" y="1432399"/>
            <a:ext cx="3008313" cy="4682231"/>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791562"/>
            <a:ext cx="5486400" cy="565671"/>
          </a:xfrm>
        </p:spPr>
        <p:txBody>
          <a:bodyPr anchor="b"/>
          <a:lstStyle>
            <a:lvl1pPr algn="l">
              <a:defRPr sz="1765" b="1"/>
            </a:lvl1pPr>
          </a:lstStyle>
          <a:p>
            <a:r>
              <a:rPr lang="zh-CN" altLang="en-US" smtClean="0"/>
              <a:t>单击此处编辑母版标题样式</a:t>
            </a:r>
            <a:endParaRPr lang="zh-CN" altLang="en-US"/>
          </a:p>
        </p:txBody>
      </p:sp>
      <p:sp>
        <p:nvSpPr>
          <p:cNvPr id="3" name="文本框"/>
          <p:cNvSpPr>
            <a:spLocks noGrp="1"/>
          </p:cNvSpPr>
          <p:nvPr>
            <p:ph type="pic" idx="1"/>
          </p:nvPr>
        </p:nvSpPr>
        <p:spPr>
          <a:xfrm>
            <a:off x="1792288" y="611621"/>
            <a:ext cx="5486400" cy="4107053"/>
          </a:xfrm>
        </p:spPr>
        <p:txBody>
          <a:bodyPr/>
          <a:lstStyle>
            <a:lvl1pPr marL="0" indent="0">
              <a:buNone/>
              <a:defRPr sz="2785"/>
            </a:lvl1pPr>
            <a:lvl2pPr marL="396875" indent="0">
              <a:buNone/>
              <a:defRPr sz="2445"/>
            </a:lvl2pPr>
            <a:lvl3pPr marL="793115" indent="0">
              <a:buNone/>
              <a:defRPr sz="2035"/>
            </a:lvl3pPr>
            <a:lvl4pPr marL="1189355" indent="0">
              <a:buNone/>
              <a:defRPr sz="1765"/>
            </a:lvl4pPr>
            <a:lvl5pPr marL="1586230" indent="0">
              <a:buNone/>
              <a:defRPr sz="1765"/>
            </a:lvl5pPr>
            <a:lvl6pPr marL="1983105" indent="0">
              <a:buNone/>
              <a:defRPr sz="1765"/>
            </a:lvl6pPr>
            <a:lvl7pPr marL="2379345" indent="0">
              <a:buNone/>
              <a:defRPr sz="1765"/>
            </a:lvl7pPr>
            <a:lvl8pPr marL="2776220" indent="0">
              <a:buNone/>
              <a:defRPr sz="1765"/>
            </a:lvl8pPr>
            <a:lvl9pPr marL="3172460" indent="0">
              <a:buNone/>
              <a:defRPr sz="1765"/>
            </a:lvl9pPr>
          </a:lstStyle>
          <a:p>
            <a:endParaRPr lang="zh-CN" altLang="en-US"/>
          </a:p>
        </p:txBody>
      </p:sp>
      <p:sp>
        <p:nvSpPr>
          <p:cNvPr id="4" name="文本框"/>
          <p:cNvSpPr>
            <a:spLocks noGrp="1"/>
          </p:cNvSpPr>
          <p:nvPr>
            <p:ph type="body" sz="half" idx="2"/>
          </p:nvPr>
        </p:nvSpPr>
        <p:spPr>
          <a:xfrm>
            <a:off x="1792288" y="5357234"/>
            <a:ext cx="5486400" cy="803347"/>
          </a:xfrm>
        </p:spPr>
        <p:txBody>
          <a:bodyPr/>
          <a:lstStyle>
            <a:lvl1pPr marL="0" indent="0">
              <a:buNone/>
              <a:defRPr sz="1290"/>
            </a:lvl1pPr>
            <a:lvl2pPr marL="396875" indent="0">
              <a:buNone/>
              <a:defRPr sz="1020"/>
            </a:lvl2pPr>
            <a:lvl3pPr marL="793115" indent="0">
              <a:buNone/>
              <a:defRPr sz="885"/>
            </a:lvl3pPr>
            <a:lvl4pPr marL="1189355" indent="0">
              <a:buNone/>
              <a:defRPr sz="745"/>
            </a:lvl4pPr>
            <a:lvl5pPr marL="1586230" indent="0">
              <a:buNone/>
              <a:defRPr sz="745"/>
            </a:lvl5pPr>
            <a:lvl6pPr marL="1983105" indent="0">
              <a:buNone/>
              <a:defRPr sz="745"/>
            </a:lvl6pPr>
            <a:lvl7pPr marL="2379345" indent="0">
              <a:buNone/>
              <a:defRPr sz="745"/>
            </a:lvl7pPr>
            <a:lvl8pPr marL="2776220" indent="0">
              <a:buNone/>
              <a:defRPr sz="745"/>
            </a:lvl8pPr>
            <a:lvl9pPr marL="3172460" indent="0">
              <a:buNone/>
              <a:defRPr sz="745"/>
            </a:lvl9pPr>
          </a:lstStyle>
          <a:p>
            <a:pPr lvl="0"/>
            <a:r>
              <a:rPr lang="zh-CN" altLang="en-US" smtClean="0"/>
              <a:t>单击此处编辑母版文本样式</a:t>
            </a:r>
            <a:endParaRPr lang="zh-CN" altLang="en-US" smtClean="0"/>
          </a:p>
        </p:txBody>
      </p:sp>
      <p:sp>
        <p:nvSpPr>
          <p:cNvPr id="5" name="文本框"/>
          <p:cNvSpPr>
            <a:spLocks noGrp="1"/>
          </p:cNvSpPr>
          <p:nvPr>
            <p:ph type="dt" sz="half" idx="10"/>
          </p:nvPr>
        </p:nvSpPr>
        <p:spPr/>
        <p:txBody>
          <a:bodyPr/>
          <a:lstStyle/>
          <a:p>
            <a:fld id="{72514870-5082-4025-BC8A-5E070B8EB77D}" type="datetimeFigureOut">
              <a:rPr lang="zh-CN" altLang="en-US" smtClean="0"/>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endParaRPr lang="zh-CN" altLang="en-US"/>
          </a:p>
        </p:txBody>
      </p:sp>
      <p:sp>
        <p:nvSpPr>
          <p:cNvPr id="3"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endParaRPr lang="zh-CN" altLang="en-US"/>
          </a:p>
        </p:txBody>
      </p:sp>
      <p:sp>
        <p:nvSpPr>
          <p:cNvPr id="4" name="文本框"/>
          <p:cNvSpPr>
            <a:spLocks noGrp="1"/>
          </p:cNvSpPr>
          <p:nvPr>
            <p:ph type="dt" idx="2"/>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fld id="{CAD2D6BD-DE1B-4B5F-8B41-2702339687B9}" type="datetime1">
              <a:rPr lang="zh-CN" altLang="en-US" sz="1500">
                <a:solidFill>
                  <a:srgbClr val="898989"/>
                </a:solidFill>
                <a:latin typeface="Calibri" panose="020F0502020204030204" charset="0"/>
                <a:ea typeface="宋体" panose="02010600030101010101" pitchFamily="2" charset="-122"/>
                <a:cs typeface="Calibri" panose="020F0502020204030204" charset="0"/>
              </a:rPr>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5" name="文本框"/>
          <p:cNvSpPr>
            <a:spLocks noGrp="1"/>
          </p:cNvSpPr>
          <p:nvPr>
            <p:ph type="ftr" idx="3"/>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6" name="文本框"/>
          <p:cNvSpPr>
            <a:spLocks noGrp="1"/>
          </p:cNvSpPr>
          <p:nvPr>
            <p:ph type="sldNum" idx="4"/>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97180" indent="-297180" algn="l" defTabSz="793115" eaLnBrk="1" fontAlgn="auto" latinLnBrk="0" hangingPunct="1">
        <a:spcBef>
          <a:spcPts val="65"/>
        </a:spcBef>
        <a:buFont typeface="Arial" panose="020B0604020202020204" pitchFamily="34" charset="0"/>
        <a:buChar char="•"/>
        <a:defRPr sz="2785" kern="1200">
          <a:solidFill>
            <a:schemeClr val="tx1"/>
          </a:solidFill>
          <a:latin typeface="Calibri" panose="020F0502020204030204" charset="0"/>
          <a:ea typeface="宋体" panose="02010600030101010101" pitchFamily="2" charset="-122"/>
          <a:cs typeface="Calibri" panose="020F0502020204030204" charset="0"/>
        </a:defRPr>
      </a:lvl1pPr>
      <a:lvl2pPr marL="644525" indent="-247650" algn="l" defTabSz="793115" eaLnBrk="1" fontAlgn="auto" latinLnBrk="0" hangingPunct="1">
        <a:spcBef>
          <a:spcPts val="65"/>
        </a:spcBef>
        <a:buFont typeface="Arial" panose="020B0604020202020204" pitchFamily="34" charset="0"/>
        <a:buChar char="–"/>
        <a:defRPr sz="2445" kern="1200">
          <a:solidFill>
            <a:schemeClr val="tx1"/>
          </a:solidFill>
          <a:latin typeface="Calibri" panose="020F0502020204030204" charset="0"/>
          <a:ea typeface="宋体" panose="02010600030101010101" pitchFamily="2" charset="-122"/>
          <a:cs typeface="Calibri" panose="020F0502020204030204" charset="0"/>
        </a:defRPr>
      </a:lvl2pPr>
      <a:lvl3pPr marL="991870" indent="-198120" algn="l" defTabSz="793115" eaLnBrk="1" fontAlgn="auto" latinLnBrk="0" hangingPunct="1">
        <a:spcBef>
          <a:spcPts val="65"/>
        </a:spcBef>
        <a:buFont typeface="Arial" panose="020B0604020202020204" pitchFamily="34" charset="0"/>
        <a:buChar char="•"/>
        <a:defRPr sz="2035" kern="1200">
          <a:solidFill>
            <a:schemeClr val="tx1"/>
          </a:solidFill>
          <a:latin typeface="Calibri" panose="020F0502020204030204" charset="0"/>
          <a:ea typeface="宋体" panose="02010600030101010101" pitchFamily="2" charset="-122"/>
          <a:cs typeface="Calibri" panose="020F0502020204030204" charset="0"/>
        </a:defRPr>
      </a:lvl3pPr>
      <a:lvl4pPr marL="138811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4pPr>
      <a:lvl5pPr marL="178435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5pPr>
      <a:lvl6pPr marL="2181225"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6pPr>
      <a:lvl7pPr marL="257810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7pPr>
      <a:lvl8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8pPr>
      <a:lvl9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200" y="205591"/>
            <a:ext cx="8229600" cy="855636"/>
          </a:xfrm>
          <a:prstGeom prst="rect">
            <a:avLst/>
          </a:prstGeom>
          <a:noFill/>
          <a:ln w="9525" cap="flat" cmpd="sng">
            <a:noFill/>
            <a:prstDash val="solid"/>
            <a:miter/>
          </a:ln>
        </p:spPr>
        <p:txBody>
          <a:bodyPr vert="horz" wrap="square" lIns="116816" tIns="58409" rIns="116816" bIns="58409" anchor="ctr" anchorCtr="0"/>
          <a:lstStyle/>
          <a:p>
            <a:r>
              <a:rPr lang="zh-CN" altLang="en-US"/>
              <a:t>单击此处编辑母版标题样式</a:t>
            </a:r>
            <a:endParaRPr lang="zh-CN" altLang="en-US"/>
          </a:p>
        </p:txBody>
      </p:sp>
      <p:sp>
        <p:nvSpPr>
          <p:cNvPr id="3" name="文本框"/>
          <p:cNvSpPr>
            <a:spLocks noGrp="1"/>
          </p:cNvSpPr>
          <p:nvPr>
            <p:ph type="body" idx="1"/>
          </p:nvPr>
        </p:nvSpPr>
        <p:spPr>
          <a:xfrm>
            <a:off x="457200" y="1197891"/>
            <a:ext cx="8229600" cy="3388081"/>
          </a:xfrm>
          <a:prstGeom prst="rect">
            <a:avLst/>
          </a:prstGeom>
          <a:noFill/>
          <a:ln w="9525" cap="flat" cmpd="sng">
            <a:noFill/>
            <a:prstDash val="solid"/>
            <a:miter/>
          </a:ln>
        </p:spPr>
        <p:txBody>
          <a:bodyPr vert="horz" wrap="square" lIns="116816" tIns="58409" rIns="116816" bIns="58409" anchor="t" anchorCtr="0"/>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endParaRPr lang="zh-CN" altLang="en-US"/>
          </a:p>
        </p:txBody>
      </p:sp>
      <p:sp>
        <p:nvSpPr>
          <p:cNvPr id="4" name="文本框"/>
          <p:cNvSpPr>
            <a:spLocks noGrp="1"/>
          </p:cNvSpPr>
          <p:nvPr>
            <p:ph type="dt" idx="2"/>
          </p:nvPr>
        </p:nvSpPr>
        <p:spPr>
          <a:xfrm>
            <a:off x="457201" y="4758287"/>
            <a:ext cx="2133600" cy="273329"/>
          </a:xfrm>
          <a:prstGeom prst="rect">
            <a:avLst/>
          </a:prstGeom>
          <a:noFill/>
          <a:ln w="9525" cap="flat" cmpd="sng">
            <a:noFill/>
            <a:prstDash val="solid"/>
            <a:miter/>
          </a:ln>
        </p:spPr>
        <p:txBody>
          <a:bodyPr vert="horz" wrap="square" lIns="116816" tIns="58409" rIns="116816" bIns="58409" anchor="ctr" anchorCtr="0"/>
          <a:lstStyle/>
          <a:p>
            <a:pPr algn="l"/>
            <a:fld id="{CAD2D6BD-DE1B-4B5F-8B41-2702339687B9}" type="datetime1">
              <a:rPr lang="zh-CN" altLang="en-US" sz="1500">
                <a:solidFill>
                  <a:srgbClr val="898989"/>
                </a:solidFill>
                <a:latin typeface="Calibri" panose="020F0502020204030204" charset="0"/>
                <a:ea typeface="宋体" panose="02010600030101010101" pitchFamily="2" charset="-122"/>
                <a:cs typeface="Calibri" panose="020F0502020204030204" charset="0"/>
              </a:rPr>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5" name="文本框"/>
          <p:cNvSpPr>
            <a:spLocks noGrp="1"/>
          </p:cNvSpPr>
          <p:nvPr>
            <p:ph type="ftr" idx="3"/>
          </p:nvPr>
        </p:nvSpPr>
        <p:spPr>
          <a:xfrm>
            <a:off x="3124201" y="4758287"/>
            <a:ext cx="2895600" cy="273329"/>
          </a:xfrm>
          <a:prstGeom prst="rect">
            <a:avLst/>
          </a:prstGeom>
          <a:noFill/>
          <a:ln w="9525" cap="flat" cmpd="sng">
            <a:noFill/>
            <a:prstDash val="solid"/>
            <a:miter/>
          </a:ln>
        </p:spPr>
        <p:txBody>
          <a:bodyPr vert="horz" wrap="square" lIns="116816" tIns="58409" rIns="116816" bIns="58409" anchor="ctr" anchorCtr="0"/>
          <a:lstStyle/>
          <a:p>
            <a:pPr algn="ctr"/>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
        <p:nvSpPr>
          <p:cNvPr id="6" name="文本框"/>
          <p:cNvSpPr>
            <a:spLocks noGrp="1"/>
          </p:cNvSpPr>
          <p:nvPr>
            <p:ph type="sldNum" idx="4"/>
          </p:nvPr>
        </p:nvSpPr>
        <p:spPr>
          <a:xfrm>
            <a:off x="6553200" y="4758287"/>
            <a:ext cx="2133600" cy="273329"/>
          </a:xfrm>
          <a:prstGeom prst="rect">
            <a:avLst/>
          </a:prstGeom>
          <a:noFill/>
          <a:ln w="9525" cap="flat" cmpd="sng">
            <a:noFill/>
            <a:prstDash val="solid"/>
            <a:miter/>
          </a:ln>
        </p:spPr>
        <p:txBody>
          <a:bodyPr vert="horz" wrap="square" lIns="116816" tIns="58409" rIns="116816" bIns="58409" anchor="ctr" anchorCtr="0"/>
          <a:lstStyle/>
          <a:p>
            <a:pPr algn="r"/>
            <a:fld id="{CAD2D6BD-DE1B-4B5F-8B41-2702339687B9}" type="slidenum">
              <a:rPr lang="en-US" altLang="zh-CN" sz="1500" b="0" i="0" u="none" strike="noStrike" kern="1200" cap="none" spc="0" baseline="0">
                <a:solidFill>
                  <a:srgbClr val="898989"/>
                </a:solidFill>
                <a:latin typeface="Calibri" panose="020F0502020204030204" charset="0"/>
                <a:ea typeface="宋体" panose="02010600030101010101" pitchFamily="2" charset="-122"/>
                <a:cs typeface="Calibri" panose="020F0502020204030204" charset="0"/>
              </a:rPr>
            </a:fld>
            <a:endParaRPr lang="zh-CN" altLang="en-US" sz="1500" dirty="0">
              <a:solidFill>
                <a:srgbClr val="898989"/>
              </a:solidFill>
              <a:latin typeface="Calibri" panose="020F0502020204030204" charset="0"/>
              <a:ea typeface="宋体" panose="02010600030101010101" pitchFamily="2" charset="-122"/>
              <a:cs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defTabSz="793115" eaLnBrk="1" fontAlgn="auto" latinLnBrk="0" hangingPunct="1">
        <a:spcBef>
          <a:spcPct val="0"/>
        </a:spcBef>
        <a:buNone/>
        <a:defRPr sz="38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97180" indent="-297180" algn="l" defTabSz="793115" eaLnBrk="1" fontAlgn="auto" latinLnBrk="0" hangingPunct="1">
        <a:spcBef>
          <a:spcPts val="65"/>
        </a:spcBef>
        <a:buFont typeface="Arial" panose="020B0604020202020204" pitchFamily="34" charset="0"/>
        <a:buChar char="•"/>
        <a:defRPr sz="2785" kern="1200">
          <a:solidFill>
            <a:schemeClr val="tx1"/>
          </a:solidFill>
          <a:latin typeface="Calibri" panose="020F0502020204030204" charset="0"/>
          <a:ea typeface="宋体" panose="02010600030101010101" pitchFamily="2" charset="-122"/>
          <a:cs typeface="Calibri" panose="020F0502020204030204" charset="0"/>
        </a:defRPr>
      </a:lvl1pPr>
      <a:lvl2pPr marL="644525" indent="-247650" algn="l" defTabSz="793115" eaLnBrk="1" fontAlgn="auto" latinLnBrk="0" hangingPunct="1">
        <a:spcBef>
          <a:spcPts val="65"/>
        </a:spcBef>
        <a:buFont typeface="Arial" panose="020B0604020202020204" pitchFamily="34" charset="0"/>
        <a:buChar char="–"/>
        <a:defRPr sz="2445" kern="1200">
          <a:solidFill>
            <a:schemeClr val="tx1"/>
          </a:solidFill>
          <a:latin typeface="Calibri" panose="020F0502020204030204" charset="0"/>
          <a:ea typeface="宋体" panose="02010600030101010101" pitchFamily="2" charset="-122"/>
          <a:cs typeface="Calibri" panose="020F0502020204030204" charset="0"/>
        </a:defRPr>
      </a:lvl2pPr>
      <a:lvl3pPr marL="991870" indent="-198120" algn="l" defTabSz="793115" eaLnBrk="1" fontAlgn="auto" latinLnBrk="0" hangingPunct="1">
        <a:spcBef>
          <a:spcPts val="65"/>
        </a:spcBef>
        <a:buFont typeface="Arial" panose="020B0604020202020204" pitchFamily="34" charset="0"/>
        <a:buChar char="•"/>
        <a:defRPr sz="2035" kern="1200">
          <a:solidFill>
            <a:schemeClr val="tx1"/>
          </a:solidFill>
          <a:latin typeface="Calibri" panose="020F0502020204030204" charset="0"/>
          <a:ea typeface="宋体" panose="02010600030101010101" pitchFamily="2" charset="-122"/>
          <a:cs typeface="Calibri" panose="020F0502020204030204" charset="0"/>
        </a:defRPr>
      </a:lvl3pPr>
      <a:lvl4pPr marL="138811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4pPr>
      <a:lvl5pPr marL="1784350" indent="-198120" algn="l" defTabSz="793115" eaLnBrk="1" fontAlgn="auto" latinLnBrk="0" hangingPunct="1">
        <a:spcBef>
          <a:spcPts val="65"/>
        </a:spcBef>
        <a:buFont typeface="Arial" panose="020B0604020202020204" pitchFamily="34" charset="0"/>
        <a:buChar char="»"/>
        <a:defRPr sz="1765" kern="1200">
          <a:solidFill>
            <a:schemeClr val="tx1"/>
          </a:solidFill>
          <a:latin typeface="Calibri" panose="020F0502020204030204" charset="0"/>
          <a:ea typeface="宋体" panose="02010600030101010101" pitchFamily="2" charset="-122"/>
          <a:cs typeface="Calibri" panose="020F0502020204030204" charset="0"/>
        </a:defRPr>
      </a:lvl5pPr>
      <a:lvl6pPr marL="2181225"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6pPr>
      <a:lvl7pPr marL="257810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7pPr>
      <a:lvl8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8pPr>
      <a:lvl9pPr marL="2974340" indent="-198120" algn="l" defTabSz="793115" eaLnBrk="1" fontAlgn="auto" latinLnBrk="0" hangingPunct="1">
        <a:spcBef>
          <a:spcPts val="65"/>
        </a:spcBef>
        <a:buNone/>
        <a:defRPr sz="1765"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6.tiff"/><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11.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14.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notesSlide" Target="../notesSlides/notesSlide2.xml"/><Relationship Id="rId13" Type="http://schemas.openxmlformats.org/officeDocument/2006/relationships/slideLayout" Target="../slideLayouts/slideLayout25.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
          <p:cNvPicPr>
            <a:picLocks noChangeAspect="1"/>
          </p:cNvPicPr>
          <p:nvPr/>
        </p:nvPicPr>
        <p:blipFill>
          <a:blip r:embed="rId1"/>
          <a:stretch>
            <a:fillRect/>
          </a:stretch>
        </p:blipFill>
        <p:spPr>
          <a:xfrm>
            <a:off x="0" y="1292225"/>
            <a:ext cx="9144000" cy="1948815"/>
          </a:xfrm>
          <a:prstGeom prst="rect">
            <a:avLst/>
          </a:prstGeom>
        </p:spPr>
      </p:pic>
      <p:sp>
        <p:nvSpPr>
          <p:cNvPr id="6" name="文本框 5"/>
          <p:cNvSpPr txBox="1"/>
          <p:nvPr/>
        </p:nvSpPr>
        <p:spPr>
          <a:xfrm>
            <a:off x="189865" y="1390015"/>
            <a:ext cx="8763635" cy="1753235"/>
          </a:xfrm>
          <a:prstGeom prst="rect">
            <a:avLst/>
          </a:prstGeom>
          <a:noFill/>
        </p:spPr>
        <p:txBody>
          <a:bodyPr wrap="square" rtlCol="0">
            <a:spAutoFit/>
          </a:bodyPr>
          <a:lstStyle/>
          <a:p>
            <a:pPr algn="ctr"/>
            <a:r>
              <a:rPr lang="zh-CN" altLang="en-US" sz="3600" b="1">
                <a:solidFill>
                  <a:schemeClr val="bg1"/>
                </a:solidFill>
                <a:latin typeface="微软雅黑" panose="020B0503020204020204" charset="-122"/>
                <a:ea typeface="微软雅黑" panose="020B0503020204020204" charset="-122"/>
                <a:cs typeface="思源黑体 Regular" panose="020B0500000000000000" charset="-122"/>
              </a:rPr>
              <a:t>Research on </a:t>
            </a:r>
            <a:r>
              <a:rPr lang="en-US" altLang="zh-CN" sz="3600" b="1">
                <a:solidFill>
                  <a:schemeClr val="bg1"/>
                </a:solidFill>
                <a:latin typeface="微软雅黑" panose="020B0503020204020204" charset="-122"/>
                <a:ea typeface="微软雅黑" panose="020B0503020204020204" charset="-122"/>
                <a:cs typeface="思源黑体 Regular" panose="020B0500000000000000" charset="-122"/>
              </a:rPr>
              <a:t>the inter</a:t>
            </a:r>
            <a:r>
              <a:rPr lang="zh-CN" altLang="en-US" sz="3600" b="1">
                <a:solidFill>
                  <a:schemeClr val="bg1"/>
                </a:solidFill>
                <a:latin typeface="微软雅黑" panose="020B0503020204020204" charset="-122"/>
                <a:ea typeface="微软雅黑" panose="020B0503020204020204" charset="-122"/>
                <a:cs typeface="思源黑体 Regular" panose="020B0500000000000000" charset="-122"/>
              </a:rPr>
              <a:t>diffusion</a:t>
            </a:r>
            <a:r>
              <a:rPr lang="en-US" altLang="zh-CN" sz="3600" b="1">
                <a:solidFill>
                  <a:schemeClr val="bg1"/>
                </a:solidFill>
                <a:latin typeface="微软雅黑" panose="020B0503020204020204" charset="-122"/>
                <a:ea typeface="微软雅黑" panose="020B0503020204020204" charset="-122"/>
                <a:cs typeface="思源黑体 Regular" panose="020B0500000000000000" charset="-122"/>
              </a:rPr>
              <a:t> performance of</a:t>
            </a:r>
            <a:r>
              <a:rPr lang="zh-CN" altLang="en-US" sz="3600" b="1">
                <a:solidFill>
                  <a:schemeClr val="bg1"/>
                </a:solidFill>
                <a:latin typeface="微软雅黑" panose="020B0503020204020204" charset="-122"/>
                <a:ea typeface="微软雅黑" panose="020B0503020204020204" charset="-122"/>
                <a:cs typeface="思源黑体 Regular" panose="020B0500000000000000" charset="-122"/>
              </a:rPr>
              <a:t> </a:t>
            </a:r>
            <a:r>
              <a:rPr lang="zh-CN" altLang="en-US" sz="3600" b="1">
                <a:solidFill>
                  <a:schemeClr val="bg1"/>
                </a:solidFill>
                <a:latin typeface="微软雅黑" panose="020B0503020204020204" charset="-122"/>
                <a:ea typeface="微软雅黑" panose="020B0503020204020204" charset="-122"/>
                <a:cs typeface="思源黑体 Regular" panose="020B0500000000000000" charset="-122"/>
                <a:sym typeface="+mn-ea"/>
              </a:rPr>
              <a:t>Cr-Zr</a:t>
            </a:r>
            <a:r>
              <a:rPr lang="en-US" altLang="zh-CN" sz="3600" b="1">
                <a:solidFill>
                  <a:schemeClr val="bg1"/>
                </a:solidFill>
                <a:latin typeface="微软雅黑" panose="020B0503020204020204" charset="-122"/>
                <a:ea typeface="微软雅黑" panose="020B0503020204020204" charset="-122"/>
                <a:cs typeface="思源黑体 Regular" panose="020B0500000000000000" charset="-122"/>
                <a:sym typeface="+mn-ea"/>
              </a:rPr>
              <a:t> under high temperature </a:t>
            </a:r>
            <a:r>
              <a:rPr lang="en-US" altLang="zh-CN" sz="3600" b="1">
                <a:solidFill>
                  <a:schemeClr val="bg1"/>
                </a:solidFill>
                <a:latin typeface="微软雅黑" panose="020B0503020204020204" charset="-122"/>
                <a:ea typeface="微软雅黑" panose="020B0503020204020204" charset="-122"/>
                <a:cs typeface="思源黑体 Regular" panose="020B0500000000000000" charset="-122"/>
              </a:rPr>
              <a:t>in</a:t>
            </a:r>
            <a:r>
              <a:rPr lang="zh-CN" altLang="en-US" sz="3600" b="1">
                <a:solidFill>
                  <a:schemeClr val="bg1"/>
                </a:solidFill>
                <a:latin typeface="微软雅黑" panose="020B0503020204020204" charset="-122"/>
                <a:ea typeface="微软雅黑" panose="020B0503020204020204" charset="-122"/>
                <a:cs typeface="思源黑体 Regular" panose="020B0500000000000000" charset="-122"/>
              </a:rPr>
              <a:t> Cr-Coated Cladding</a:t>
            </a:r>
            <a:endParaRPr lang="zh-CN" altLang="en-US" sz="3600" b="1">
              <a:solidFill>
                <a:schemeClr val="bg1"/>
              </a:solidFill>
              <a:latin typeface="微软雅黑" panose="020B0503020204020204" charset="-122"/>
              <a:ea typeface="微软雅黑" panose="020B0503020204020204" charset="-122"/>
              <a:cs typeface="思源黑体 Regular" panose="020B0500000000000000" charset="-122"/>
            </a:endParaRPr>
          </a:p>
        </p:txBody>
      </p:sp>
      <p:pic>
        <p:nvPicPr>
          <p:cNvPr id="13" name="图片 12" descr="1"/>
          <p:cNvPicPr>
            <a:picLocks noChangeAspect="1"/>
          </p:cNvPicPr>
          <p:nvPr/>
        </p:nvPicPr>
        <p:blipFill>
          <a:blip r:embed="rId2"/>
          <a:stretch>
            <a:fillRect/>
          </a:stretch>
        </p:blipFill>
        <p:spPr>
          <a:xfrm>
            <a:off x="7459980" y="0"/>
            <a:ext cx="1546860" cy="633730"/>
          </a:xfrm>
          <a:prstGeom prst="rect">
            <a:avLst/>
          </a:prstGeom>
        </p:spPr>
      </p:pic>
      <p:sp>
        <p:nvSpPr>
          <p:cNvPr id="9" name="文本框 8"/>
          <p:cNvSpPr txBox="1"/>
          <p:nvPr/>
        </p:nvSpPr>
        <p:spPr>
          <a:xfrm>
            <a:off x="1666875" y="3387408"/>
            <a:ext cx="6347460" cy="645160"/>
          </a:xfrm>
          <a:prstGeom prst="rect">
            <a:avLst/>
          </a:prstGeom>
          <a:noFill/>
        </p:spPr>
        <p:txBody>
          <a:bodyPr wrap="none" rtlCol="0">
            <a:spAutoFit/>
          </a:bodyPr>
          <a:p>
            <a:pPr algn="ctr"/>
            <a:r>
              <a:rPr lang="en-US" altLang="zh-CN" sz="1800" b="1">
                <a:latin typeface="微软雅黑" panose="020B0503020204020204" charset="-122"/>
                <a:ea typeface="微软雅黑" panose="020B0503020204020204" charset="-122"/>
                <a:sym typeface="+mn-ea"/>
              </a:rPr>
              <a:t>Liang </a:t>
            </a:r>
            <a:r>
              <a:rPr lang="en-US" altLang="zh-CN" sz="1800" b="1">
                <a:latin typeface="微软雅黑" panose="020B0503020204020204" charset="-122"/>
                <a:ea typeface="微软雅黑" panose="020B0503020204020204" charset="-122"/>
                <a:sym typeface="+mn-ea"/>
              </a:rPr>
              <a:t>He</a:t>
            </a:r>
            <a:r>
              <a:rPr lang="en-US" altLang="zh-CN" sz="1800" b="1" baseline="30000">
                <a:latin typeface="微软雅黑" panose="020B0503020204020204" charset="-122"/>
                <a:ea typeface="微软雅黑" panose="020B0503020204020204" charset="-122"/>
              </a:rPr>
              <a:t>1</a:t>
            </a:r>
            <a:r>
              <a:rPr lang="en-US" altLang="zh-CN" sz="1800" b="1">
                <a:latin typeface="微软雅黑" panose="020B0503020204020204" charset="-122"/>
                <a:ea typeface="微软雅黑" panose="020B0503020204020204" charset="-122"/>
              </a:rPr>
              <a:t>, </a:t>
            </a:r>
            <a:r>
              <a:rPr lang="en-US" altLang="zh-CN" sz="1800" b="1">
                <a:latin typeface="微软雅黑" panose="020B0503020204020204" charset="-122"/>
                <a:ea typeface="微软雅黑" panose="020B0503020204020204" charset="-122"/>
                <a:sym typeface="+mn-ea"/>
              </a:rPr>
              <a:t>Chunyu </a:t>
            </a:r>
            <a:r>
              <a:rPr lang="en-US" altLang="zh-CN" sz="1800" b="1">
                <a:latin typeface="微软雅黑" panose="020B0503020204020204" charset="-122"/>
                <a:ea typeface="微软雅黑" panose="020B0503020204020204" charset="-122"/>
              </a:rPr>
              <a:t>Yin</a:t>
            </a:r>
            <a:r>
              <a:rPr lang="en-US" altLang="zh-CN" sz="1800" b="1" baseline="30000">
                <a:latin typeface="微软雅黑" panose="020B0503020204020204" charset="-122"/>
                <a:ea typeface="微软雅黑" panose="020B0503020204020204" charset="-122"/>
              </a:rPr>
              <a:t>1</a:t>
            </a:r>
            <a:r>
              <a:rPr lang="en-US" altLang="zh-CN" sz="1800" b="1">
                <a:latin typeface="微软雅黑" panose="020B0503020204020204" charset="-122"/>
                <a:ea typeface="微软雅黑" panose="020B0503020204020204" charset="-122"/>
              </a:rPr>
              <a:t>, </a:t>
            </a:r>
            <a:r>
              <a:rPr lang="en-US" altLang="zh-CN" sz="1800" b="1">
                <a:latin typeface="微软雅黑" panose="020B0503020204020204" charset="-122"/>
                <a:ea typeface="微软雅黑" panose="020B0503020204020204" charset="-122"/>
                <a:sym typeface="+mn-ea"/>
              </a:rPr>
              <a:t>Kun </a:t>
            </a:r>
            <a:r>
              <a:rPr lang="en-US" altLang="zh-CN" sz="1800" b="1">
                <a:latin typeface="微软雅黑" panose="020B0503020204020204" charset="-122"/>
                <a:ea typeface="微软雅黑" panose="020B0503020204020204" charset="-122"/>
              </a:rPr>
              <a:t>Zhang</a:t>
            </a:r>
            <a:r>
              <a:rPr lang="en-US" altLang="zh-CN" sz="1800" b="1" baseline="30000">
                <a:latin typeface="微软雅黑" panose="020B0503020204020204" charset="-122"/>
                <a:ea typeface="微软雅黑" panose="020B0503020204020204" charset="-122"/>
              </a:rPr>
              <a:t>1</a:t>
            </a:r>
            <a:r>
              <a:rPr lang="en-US" altLang="zh-CN" sz="1800" b="1">
                <a:latin typeface="微软雅黑" panose="020B0503020204020204" charset="-122"/>
                <a:ea typeface="微软雅黑" panose="020B0503020204020204" charset="-122"/>
              </a:rPr>
              <a:t>, </a:t>
            </a:r>
            <a:r>
              <a:rPr lang="en-US" altLang="zh-CN" sz="1800" b="1">
                <a:latin typeface="微软雅黑" panose="020B0503020204020204" charset="-122"/>
                <a:ea typeface="微软雅黑" panose="020B0503020204020204" charset="-122"/>
                <a:sym typeface="+mn-ea"/>
              </a:rPr>
              <a:t>Moyijie </a:t>
            </a:r>
            <a:r>
              <a:rPr lang="en-US" altLang="zh-CN" sz="1800" b="1">
                <a:latin typeface="微软雅黑" panose="020B0503020204020204" charset="-122"/>
                <a:ea typeface="微软雅黑" panose="020B0503020204020204" charset="-122"/>
              </a:rPr>
              <a:t>Huang </a:t>
            </a:r>
            <a:r>
              <a:rPr lang="en-US" altLang="zh-CN" sz="1800" b="1" baseline="30000">
                <a:latin typeface="微软雅黑" panose="020B0503020204020204" charset="-122"/>
                <a:ea typeface="微软雅黑" panose="020B0503020204020204" charset="-122"/>
              </a:rPr>
              <a:t>1</a:t>
            </a:r>
            <a:r>
              <a:rPr lang="en-US" altLang="zh-CN" sz="1800" b="1">
                <a:latin typeface="微软雅黑" panose="020B0503020204020204" charset="-122"/>
                <a:ea typeface="微软雅黑" panose="020B0503020204020204" charset="-122"/>
              </a:rPr>
              <a:t> </a:t>
            </a:r>
            <a:endParaRPr lang="en-US" altLang="zh-CN" sz="1800" b="1">
              <a:latin typeface="微软雅黑" panose="020B0503020204020204" charset="-122"/>
              <a:ea typeface="微软雅黑" panose="020B0503020204020204" charset="-122"/>
            </a:endParaRPr>
          </a:p>
          <a:p>
            <a:pPr algn="ctr"/>
            <a:r>
              <a:rPr lang="en-US" altLang="zh-CN" sz="1800" b="1">
                <a:latin typeface="微软雅黑" panose="020B0503020204020204" charset="-122"/>
                <a:ea typeface="微软雅黑" panose="020B0503020204020204" charset="-122"/>
                <a:sym typeface="+mn-ea"/>
              </a:rPr>
              <a:t>Yuxin </a:t>
            </a:r>
            <a:r>
              <a:rPr lang="en-US" altLang="zh-CN" sz="1800" b="1">
                <a:latin typeface="微软雅黑" panose="020B0503020204020204" charset="-122"/>
                <a:ea typeface="微软雅黑" panose="020B0503020204020204" charset="-122"/>
              </a:rPr>
              <a:t>Zhong </a:t>
            </a:r>
            <a:r>
              <a:rPr lang="en-US" altLang="zh-CN" sz="1800" b="1" baseline="30000">
                <a:latin typeface="微软雅黑" panose="020B0503020204020204" charset="-122"/>
                <a:ea typeface="微软雅黑" panose="020B0503020204020204" charset="-122"/>
              </a:rPr>
              <a:t>2</a:t>
            </a:r>
            <a:r>
              <a:rPr lang="en-US" altLang="zh-CN" sz="1800" b="1">
                <a:latin typeface="微软雅黑" panose="020B0503020204020204" charset="-122"/>
                <a:ea typeface="微软雅黑" panose="020B0503020204020204" charset="-122"/>
                <a:sym typeface="+mn-ea"/>
              </a:rPr>
              <a:t>, </a:t>
            </a:r>
            <a:r>
              <a:rPr lang="en-US" altLang="zh-CN" sz="1800" b="1">
                <a:latin typeface="微软雅黑" panose="020B0503020204020204" charset="-122"/>
                <a:ea typeface="微软雅黑" panose="020B0503020204020204" charset="-122"/>
                <a:sym typeface="+mn-ea"/>
              </a:rPr>
              <a:t>Jijun </a:t>
            </a:r>
            <a:r>
              <a:rPr lang="en-US" altLang="zh-CN" sz="1800" b="1">
                <a:latin typeface="微软雅黑" panose="020B0503020204020204" charset="-122"/>
                <a:ea typeface="微软雅黑" panose="020B0503020204020204" charset="-122"/>
                <a:sym typeface="+mn-ea"/>
              </a:rPr>
              <a:t>Yang </a:t>
            </a:r>
            <a:r>
              <a:rPr lang="en-US" altLang="zh-CN" sz="1800" b="1" baseline="30000">
                <a:latin typeface="微软雅黑" panose="020B0503020204020204" charset="-122"/>
                <a:ea typeface="微软雅黑" panose="020B0503020204020204" charset="-122"/>
                <a:sym typeface="+mn-ea"/>
              </a:rPr>
              <a:t>2</a:t>
            </a:r>
            <a:endParaRPr lang="en-US" altLang="zh-CN" sz="1800" b="1" baseline="30000">
              <a:latin typeface="微软雅黑" panose="020B0503020204020204" charset="-122"/>
              <a:ea typeface="微软雅黑" panose="020B0503020204020204" charset="-122"/>
            </a:endParaRPr>
          </a:p>
        </p:txBody>
      </p:sp>
      <p:sp>
        <p:nvSpPr>
          <p:cNvPr id="7" name="文本框 6"/>
          <p:cNvSpPr txBox="1"/>
          <p:nvPr/>
        </p:nvSpPr>
        <p:spPr>
          <a:xfrm>
            <a:off x="2259965" y="4080193"/>
            <a:ext cx="4954905" cy="645160"/>
          </a:xfrm>
          <a:prstGeom prst="rect">
            <a:avLst/>
          </a:prstGeom>
          <a:noFill/>
        </p:spPr>
        <p:txBody>
          <a:bodyPr wrap="none" rtlCol="0">
            <a:spAutoFit/>
          </a:bodyPr>
          <a:p>
            <a:pPr algn="l"/>
            <a:r>
              <a:rPr lang="en-US" altLang="zh-CN" sz="1800" b="1">
                <a:latin typeface="微软雅黑" panose="020B0503020204020204" charset="-122"/>
                <a:ea typeface="微软雅黑" panose="020B0503020204020204" charset="-122"/>
              </a:rPr>
              <a:t>1.Nuclear Power Institute of China, CNNC</a:t>
            </a:r>
            <a:endParaRPr lang="en-US" altLang="zh-CN" sz="1800" b="1">
              <a:latin typeface="微软雅黑" panose="020B0503020204020204" charset="-122"/>
              <a:ea typeface="微软雅黑" panose="020B0503020204020204" charset="-122"/>
            </a:endParaRPr>
          </a:p>
          <a:p>
            <a:pPr algn="l"/>
            <a:r>
              <a:rPr lang="en-US" altLang="zh-CN" sz="1800" b="1">
                <a:latin typeface="微软雅黑" panose="020B0503020204020204" charset="-122"/>
                <a:ea typeface="微软雅黑" panose="020B0503020204020204" charset="-122"/>
              </a:rPr>
              <a:t>2.Sichuan University</a:t>
            </a:r>
            <a:endParaRPr lang="en-US" altLang="zh-CN" sz="1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50900"/>
            <a:ext cx="8474710" cy="179451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360℃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nnealing in </a:t>
            </a:r>
            <a:r>
              <a:rPr lang="en-US" altLang="zh-CN" sz="1800" b="1">
                <a:latin typeface="微软雅黑" panose="020B0503020204020204" charset="-122"/>
                <a:ea typeface="微软雅黑" panose="020B0503020204020204" charset="-122"/>
                <a:cs typeface="微软雅黑" panose="020B0503020204020204" charset="-122"/>
                <a:sym typeface="+mn-ea"/>
              </a:rPr>
              <a:t>v</a:t>
            </a:r>
            <a:r>
              <a:rPr lang="en-US" altLang="zh-CN" sz="1800" b="1">
                <a:latin typeface="微软雅黑" panose="020B0503020204020204" charset="-122"/>
                <a:ea typeface="微软雅黑" panose="020B0503020204020204" charset="-122"/>
                <a:cs typeface="微软雅黑" panose="020B0503020204020204" charset="-122"/>
                <a:sym typeface="+mn-ea"/>
              </a:rPr>
              <a:t>acuum</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lang="zh-CN" altLang="en-US" sz="1600" b="1">
                <a:latin typeface="微软雅黑" panose="020B0503020204020204" charset="-122"/>
                <a:ea typeface="微软雅黑" panose="020B0503020204020204" charset="-122"/>
              </a:rPr>
              <a:t>Characterized using TEM, no distinct Cr-Zr compounds were observed at the interface, indicating that intermetallic phases are unlikely to form at 360°C</a:t>
            </a:r>
            <a:r>
              <a:rPr lang="en-US" altLang="zh-CN" sz="1600" b="1">
                <a:latin typeface="微软雅黑" panose="020B0503020204020204" charset="-122"/>
                <a:ea typeface="微软雅黑" panose="020B0503020204020204" charset="-122"/>
              </a:rPr>
              <a:t> </a:t>
            </a:r>
            <a:r>
              <a:rPr lang="en-US" altLang="zh-CN" sz="1600" b="1">
                <a:latin typeface="微软雅黑" panose="020B0503020204020204" charset="-122"/>
                <a:ea typeface="微软雅黑" panose="020B0503020204020204" charset="-122"/>
                <a:cs typeface="微软雅黑" panose="020B0503020204020204" charset="-122"/>
                <a:sym typeface="+mn-ea"/>
              </a:rPr>
              <a:t>for 30 days</a:t>
            </a:r>
            <a:r>
              <a:rPr lang="zh-CN" altLang="en-US" sz="1600" b="1">
                <a:latin typeface="微软雅黑" panose="020B0503020204020204" charset="-122"/>
                <a:ea typeface="微软雅黑" panose="020B0503020204020204" charset="-122"/>
              </a:rPr>
              <a:t>.</a:t>
            </a:r>
            <a:endParaRPr lang="zh-CN" altLang="en-US"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endParaRPr lang="zh-CN" altLang="en-US" sz="18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pic>
        <p:nvPicPr>
          <p:cNvPr id="3" name="图片 -2147482605"/>
          <p:cNvPicPr>
            <a:picLocks noChangeAspect="1"/>
          </p:cNvPicPr>
          <p:nvPr/>
        </p:nvPicPr>
        <p:blipFill>
          <a:blip r:embed="rId2"/>
          <a:srcRect r="32234" b="39041"/>
          <a:stretch>
            <a:fillRect/>
          </a:stretch>
        </p:blipFill>
        <p:spPr>
          <a:xfrm>
            <a:off x="2214880" y="2225675"/>
            <a:ext cx="3966845" cy="2378075"/>
          </a:xfrm>
          <a:prstGeom prst="rect">
            <a:avLst/>
          </a:prstGeom>
          <a:noFill/>
          <a:ln w="9525">
            <a:noFill/>
          </a:ln>
        </p:spPr>
      </p:pic>
      <p:sp>
        <p:nvSpPr>
          <p:cNvPr id="10" name="文本框 9"/>
          <p:cNvSpPr txBox="1"/>
          <p:nvPr/>
        </p:nvSpPr>
        <p:spPr>
          <a:xfrm>
            <a:off x="2360295" y="4603750"/>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30 days of vacuum annealing at 360°C</a:t>
            </a:r>
            <a:endParaRPr lang="zh-CN" altLang="en-US" sz="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80110"/>
            <a:ext cx="8474710" cy="224282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360℃/18.6MPa corrosion</a:t>
            </a:r>
            <a:r>
              <a:rPr lang="zh-CN" altLang="en-US" sz="1800" b="1">
                <a:latin typeface="微软雅黑" panose="020B0503020204020204" charset="-122"/>
                <a:ea typeface="微软雅黑" panose="020B0503020204020204" charset="-122"/>
                <a:sym typeface="+mn-ea"/>
              </a:rPr>
              <a:t>（</a:t>
            </a:r>
            <a:r>
              <a:rPr lang="en-US" altLang="zh-CN" sz="1800" b="1">
                <a:latin typeface="微软雅黑" panose="020B0503020204020204" charset="-122"/>
                <a:ea typeface="微软雅黑" panose="020B0503020204020204" charset="-122"/>
                <a:sym typeface="+mn-ea"/>
              </a:rPr>
              <a:t>c</a:t>
            </a:r>
            <a:r>
              <a:rPr lang="zh-CN" altLang="en-US" sz="1800" b="1">
                <a:latin typeface="微软雅黑" panose="020B0503020204020204" charset="-122"/>
                <a:ea typeface="微软雅黑" panose="020B0503020204020204" charset="-122"/>
                <a:sym typeface="+mn-ea"/>
              </a:rPr>
              <a:t>omposition</a:t>
            </a:r>
            <a:r>
              <a:rPr lang="en-US" altLang="zh-CN" sz="1800" b="1">
                <a:latin typeface="微软雅黑" panose="020B0503020204020204" charset="-122"/>
                <a:ea typeface="微软雅黑" panose="020B0503020204020204" charset="-122"/>
                <a:sym typeface="+mn-ea"/>
              </a:rPr>
              <a:t> of </a:t>
            </a:r>
            <a:r>
              <a:rPr lang="en-US" sz="1800" b="1">
                <a:latin typeface="微软雅黑" panose="020B0503020204020204" charset="-122"/>
                <a:ea typeface="微软雅黑" panose="020B0503020204020204" charset="-122"/>
                <a:sym typeface="+mn-ea"/>
              </a:rPr>
              <a:t>NPP</a:t>
            </a:r>
            <a:r>
              <a:rPr lang="zh-CN" altLang="en-US" sz="1800" b="1">
                <a:latin typeface="微软雅黑" panose="020B0503020204020204" charset="-122"/>
                <a:ea typeface="微软雅黑" panose="020B0503020204020204" charset="-122"/>
                <a:sym typeface="+mn-ea"/>
              </a:rPr>
              <a:t> water）</a:t>
            </a:r>
            <a:endParaRPr lang="en-US" sz="18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600" b="1">
                <a:latin typeface="微软雅黑" panose="020B0503020204020204" charset="-122"/>
                <a:ea typeface="微软雅黑" panose="020B0503020204020204" charset="-122"/>
              </a:rPr>
              <a:t>The </a:t>
            </a:r>
            <a:r>
              <a:rPr lang="en-US" sz="1600" b="1">
                <a:latin typeface="微软雅黑" panose="020B0503020204020204" charset="-122"/>
                <a:ea typeface="微软雅黑" panose="020B0503020204020204" charset="-122"/>
              </a:rPr>
              <a:t>Cr-</a:t>
            </a:r>
            <a:r>
              <a:rPr sz="1600" b="1">
                <a:latin typeface="微软雅黑" panose="020B0503020204020204" charset="-122"/>
                <a:ea typeface="微软雅黑" panose="020B0503020204020204" charset="-122"/>
              </a:rPr>
              <a:t>coated samples after 300 days of corrosion were examined</a:t>
            </a:r>
            <a:r>
              <a:rPr lang="en-US" sz="1600" b="1">
                <a:latin typeface="微软雅黑" panose="020B0503020204020204" charset="-122"/>
                <a:ea typeface="微软雅黑" panose="020B0503020204020204" charset="-122"/>
              </a:rPr>
              <a:t>.</a:t>
            </a:r>
            <a:endParaRPr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sz="1600" b="1">
                <a:latin typeface="微软雅黑" panose="020B0503020204020204" charset="-122"/>
                <a:ea typeface="微软雅黑" panose="020B0503020204020204" charset="-122"/>
              </a:rPr>
              <a:t>No Cr-Zr interdiffusion layer was observed under SEM at 2000× magnification</a:t>
            </a:r>
            <a:r>
              <a:rPr lang="zh-CN" altLang="en-US" sz="1600" b="1">
                <a:latin typeface="微软雅黑" panose="020B0503020204020204" charset="-122"/>
                <a:ea typeface="微软雅黑" panose="020B0503020204020204" charset="-122"/>
              </a:rPr>
              <a:t>.</a:t>
            </a:r>
            <a:endParaRPr lang="zh-CN" altLang="en-US"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lang="en-US" altLang="zh-CN" sz="1600" b="1">
                <a:latin typeface="微软雅黑" panose="020B0503020204020204" charset="-122"/>
                <a:ea typeface="微软雅黑" panose="020B0503020204020204" charset="-122"/>
              </a:rPr>
              <a:t>Combined with 360</a:t>
            </a:r>
            <a:r>
              <a:rPr lang="en-US" altLang="en-US" sz="1600" b="1">
                <a:latin typeface="微软雅黑" panose="020B0503020204020204" charset="-122"/>
                <a:ea typeface="微软雅黑" panose="020B0503020204020204" charset="-122"/>
              </a:rPr>
              <a:t>℃</a:t>
            </a:r>
            <a:r>
              <a:rPr lang="en-US" altLang="zh-CN" sz="1600" b="1">
                <a:latin typeface="微软雅黑" panose="020B0503020204020204" charset="-122"/>
                <a:ea typeface="微软雅黑" panose="020B0503020204020204" charset="-122"/>
              </a:rPr>
              <a:t> annealing experiment,</a:t>
            </a:r>
            <a:r>
              <a:rPr sz="1600" b="1">
                <a:latin typeface="微软雅黑" panose="020B0503020204020204" charset="-122"/>
                <a:ea typeface="微软雅黑" panose="020B0503020204020204" charset="-122"/>
              </a:rPr>
              <a:t> </a:t>
            </a:r>
            <a:r>
              <a:rPr lang="en-US" sz="1600" b="1">
                <a:latin typeface="微软雅黑" panose="020B0503020204020204" charset="-122"/>
                <a:ea typeface="微软雅黑" panose="020B0503020204020204" charset="-122"/>
              </a:rPr>
              <a:t>the </a:t>
            </a:r>
            <a:r>
              <a:rPr sz="1600" b="1">
                <a:latin typeface="微软雅黑" panose="020B0503020204020204" charset="-122"/>
                <a:ea typeface="微软雅黑" panose="020B0503020204020204" charset="-122"/>
              </a:rPr>
              <a:t>Cr-Zr diffusion </a:t>
            </a:r>
            <a:r>
              <a:rPr lang="en-US" altLang="zh-CN" sz="1600" b="1">
                <a:latin typeface="微软雅黑" panose="020B0503020204020204" charset="-122"/>
                <a:ea typeface="微软雅黑" panose="020B0503020204020204" charset="-122"/>
              </a:rPr>
              <a:t>is difficult to occur</a:t>
            </a:r>
            <a:r>
              <a:rPr sz="1600" b="1">
                <a:latin typeface="微软雅黑" panose="020B0503020204020204" charset="-122"/>
                <a:ea typeface="微软雅黑" panose="020B0503020204020204" charset="-122"/>
              </a:rPr>
              <a:t> under normal operating conditions</a:t>
            </a:r>
            <a:r>
              <a:rPr lang="en-US" sz="1600" b="1">
                <a:latin typeface="微软雅黑" panose="020B0503020204020204" charset="-122"/>
                <a:ea typeface="微软雅黑" panose="020B0503020204020204" charset="-122"/>
              </a:rPr>
              <a:t>.</a:t>
            </a:r>
            <a:endParaRPr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endParaRPr lang="zh-CN" altLang="en-US" sz="18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pic>
        <p:nvPicPr>
          <p:cNvPr id="2" name="图片 1" descr="BLi_300 d_Cr-N36waice_001"/>
          <p:cNvPicPr>
            <a:picLocks noChangeAspect="1"/>
          </p:cNvPicPr>
          <p:nvPr/>
        </p:nvPicPr>
        <p:blipFill>
          <a:blip r:embed="rId2" cstate="print"/>
          <a:stretch>
            <a:fillRect/>
          </a:stretch>
        </p:blipFill>
        <p:spPr>
          <a:xfrm>
            <a:off x="2016125" y="2645410"/>
            <a:ext cx="1864360" cy="1713865"/>
          </a:xfrm>
          <a:prstGeom prst="rect">
            <a:avLst/>
          </a:prstGeom>
          <a:noFill/>
          <a:ln>
            <a:noFill/>
          </a:ln>
        </p:spPr>
      </p:pic>
      <p:pic>
        <p:nvPicPr>
          <p:cNvPr id="4" name="图片 2" descr="BLi_300 d_Cr-N36waice_001"/>
          <p:cNvPicPr>
            <a:picLocks noChangeAspect="1"/>
          </p:cNvPicPr>
          <p:nvPr/>
        </p:nvPicPr>
        <p:blipFill>
          <a:blip r:embed="rId3" cstate="print"/>
          <a:srcRect l="38133" t="15952" r="33958" b="56143"/>
          <a:stretch>
            <a:fillRect/>
          </a:stretch>
        </p:blipFill>
        <p:spPr>
          <a:xfrm>
            <a:off x="4417695" y="2642870"/>
            <a:ext cx="1860550" cy="1716405"/>
          </a:xfrm>
          <a:prstGeom prst="rect">
            <a:avLst/>
          </a:prstGeom>
          <a:noFill/>
          <a:ln>
            <a:noFill/>
          </a:ln>
        </p:spPr>
      </p:pic>
      <p:sp>
        <p:nvSpPr>
          <p:cNvPr id="6" name="文本框 5"/>
          <p:cNvSpPr txBox="1"/>
          <p:nvPr/>
        </p:nvSpPr>
        <p:spPr>
          <a:xfrm>
            <a:off x="1320165" y="4487545"/>
            <a:ext cx="6082030" cy="245110"/>
          </a:xfrm>
          <a:prstGeom prst="rect">
            <a:avLst/>
          </a:prstGeom>
          <a:noFill/>
        </p:spPr>
        <p:txBody>
          <a:bodyPr wrap="square" rtlCol="0" anchor="t">
            <a:spAutoFit/>
          </a:bodyPr>
          <a:p>
            <a:pPr algn="l">
              <a:buClrTx/>
              <a:buSzTx/>
              <a:buFontTx/>
            </a:pPr>
            <a:r>
              <a:rPr lang="zh-CN" altLang="en-US" sz="1000" b="1">
                <a:latin typeface="微软雅黑" panose="020B0503020204020204" charset="-122"/>
                <a:ea typeface="微软雅黑" panose="020B0503020204020204" charset="-122"/>
              </a:rPr>
              <a:t>Cross-sectional morphology of </a:t>
            </a:r>
            <a:r>
              <a:rPr lang="zh-CN" altLang="en-US" sz="1000" b="1">
                <a:latin typeface="微软雅黑" panose="020B0503020204020204" charset="-122"/>
                <a:ea typeface="微软雅黑" panose="020B0503020204020204" charset="-122"/>
                <a:sym typeface="+mn-ea"/>
              </a:rPr>
              <a:t>Cr-coated N36</a:t>
            </a:r>
            <a:r>
              <a:rPr lang="zh-CN" altLang="en-US" sz="1000" b="1">
                <a:latin typeface="微软雅黑" panose="020B0503020204020204" charset="-122"/>
                <a:ea typeface="微软雅黑" panose="020B0503020204020204" charset="-122"/>
              </a:rPr>
              <a:t> </a:t>
            </a:r>
            <a:r>
              <a:rPr lang="en-US" altLang="zh-CN" sz="1000" b="1">
                <a:latin typeface="微软雅黑" panose="020B0503020204020204" charset="-122"/>
                <a:ea typeface="微软雅黑" panose="020B0503020204020204" charset="-122"/>
              </a:rPr>
              <a:t>cladding </a:t>
            </a:r>
            <a:r>
              <a:rPr lang="zh-CN" altLang="en-US" sz="1000" b="1">
                <a:latin typeface="微软雅黑" panose="020B0503020204020204" charset="-122"/>
                <a:ea typeface="微软雅黑" panose="020B0503020204020204" charset="-122"/>
              </a:rPr>
              <a:t>sample after 300 days of corrosion</a:t>
            </a:r>
            <a:endParaRPr lang="zh-CN" altLang="en-US" sz="10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746125"/>
            <a:ext cx="8474710" cy="246316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831℃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nnealing in </a:t>
            </a:r>
            <a:r>
              <a:rPr lang="en-US" altLang="zh-CN" sz="1800" b="1">
                <a:latin typeface="微软雅黑" panose="020B0503020204020204" charset="-122"/>
                <a:ea typeface="微软雅黑" panose="020B0503020204020204" charset="-122"/>
                <a:cs typeface="微软雅黑" panose="020B0503020204020204" charset="-122"/>
                <a:sym typeface="+mn-ea"/>
              </a:rPr>
              <a:t>v</a:t>
            </a:r>
            <a:r>
              <a:rPr lang="en-US" altLang="zh-CN" sz="1800" b="1">
                <a:latin typeface="微软雅黑" panose="020B0503020204020204" charset="-122"/>
                <a:ea typeface="微软雅黑" panose="020B0503020204020204" charset="-122"/>
                <a:cs typeface="微软雅黑" panose="020B0503020204020204" charset="-122"/>
                <a:sym typeface="+mn-ea"/>
              </a:rPr>
              <a:t>acuum</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rPr>
              <a:t>After holding at 831°C for 10 days, </a:t>
            </a:r>
            <a:r>
              <a:rPr sz="1400" b="1">
                <a:latin typeface="微软雅黑" panose="020B0503020204020204" charset="-122"/>
                <a:ea typeface="微软雅黑" panose="020B0503020204020204" charset="-122"/>
                <a:sym typeface="+mn-ea"/>
              </a:rPr>
              <a:t>The cross-sectional microstructure of the sample  exhibits both α-Zr and β-Zr phases</a:t>
            </a:r>
            <a:r>
              <a:rPr lang="en-US" sz="1400" b="1">
                <a:latin typeface="微软雅黑" panose="020B0503020204020204" charset="-122"/>
                <a:ea typeface="微软雅黑" panose="020B0503020204020204" charset="-122"/>
                <a:sym typeface="+mn-ea"/>
              </a:rPr>
              <a:t>.</a:t>
            </a:r>
            <a:endParaRPr lang="en-US" sz="14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rPr>
              <a:t>Cr-Zr </a:t>
            </a:r>
            <a:r>
              <a:rPr lang="en-US" sz="1400" b="1">
                <a:latin typeface="微软雅黑" panose="020B0503020204020204" charset="-122"/>
                <a:ea typeface="微软雅黑" panose="020B0503020204020204" charset="-122"/>
              </a:rPr>
              <a:t>inter</a:t>
            </a:r>
            <a:r>
              <a:rPr sz="1400" b="1">
                <a:latin typeface="微软雅黑" panose="020B0503020204020204" charset="-122"/>
                <a:ea typeface="微软雅黑" panose="020B0503020204020204" charset="-122"/>
              </a:rPr>
              <a:t>diffusion occurred at the  interface, and the thickness of the intermediate layer increased with prolonged holding time.</a:t>
            </a:r>
            <a:endParaRPr sz="14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lang="en-US" altLang="zh-CN" sz="1400" b="1">
                <a:latin typeface="微软雅黑" panose="020B0503020204020204" charset="-122"/>
                <a:ea typeface="微软雅黑" panose="020B0503020204020204" charset="-122"/>
              </a:rPr>
              <a:t>There is a small amount of Fe element in the diffusion layer</a:t>
            </a:r>
            <a:r>
              <a:rPr sz="1400" b="1">
                <a:latin typeface="微软雅黑" panose="020B0503020204020204" charset="-122"/>
                <a:ea typeface="微软雅黑" panose="020B0503020204020204" charset="-122"/>
              </a:rPr>
              <a:t>, resulting from the segregation of trace Fe elements inherently present in the zirconium alloy </a:t>
            </a:r>
            <a:r>
              <a:rPr lang="en-US" altLang="zh-CN" sz="1400" b="1">
                <a:latin typeface="微软雅黑" panose="020B0503020204020204" charset="-122"/>
                <a:ea typeface="微软雅黑" panose="020B0503020204020204" charset="-122"/>
              </a:rPr>
              <a:t>matrix</a:t>
            </a:r>
            <a:r>
              <a:rPr sz="1400" b="1">
                <a:latin typeface="微软雅黑" panose="020B0503020204020204" charset="-122"/>
                <a:ea typeface="微软雅黑" panose="020B0503020204020204" charset="-122"/>
              </a:rPr>
              <a:t> into the intermediate diffusion layer.</a:t>
            </a:r>
            <a:endParaRPr sz="1400" b="1">
              <a:latin typeface="微软雅黑" panose="020B0503020204020204" charset="-122"/>
              <a:ea typeface="微软雅黑" panose="020B0503020204020204" charset="-122"/>
            </a:endParaRPr>
          </a:p>
        </p:txBody>
      </p:sp>
      <p:sp>
        <p:nvSpPr>
          <p:cNvPr id="5" name="文本框 4"/>
          <p:cNvSpPr txBox="1"/>
          <p:nvPr/>
        </p:nvSpPr>
        <p:spPr>
          <a:xfrm>
            <a:off x="658495" y="266065"/>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8" name="文本框 7"/>
          <p:cNvSpPr txBox="1"/>
          <p:nvPr/>
        </p:nvSpPr>
        <p:spPr>
          <a:xfrm>
            <a:off x="1494790" y="4646930"/>
            <a:ext cx="1692275" cy="229870"/>
          </a:xfrm>
          <a:prstGeom prst="rect">
            <a:avLst/>
          </a:prstGeom>
          <a:noFill/>
        </p:spPr>
        <p:txBody>
          <a:bodyPr wrap="square" rtlCol="0" anchor="t">
            <a:spAutoFit/>
          </a:bodyPr>
          <a:p>
            <a:r>
              <a:rPr lang="zh-CN" altLang="en-US" sz="900" b="1">
                <a:latin typeface="微软雅黑" panose="020B0503020204020204" charset="-122"/>
                <a:ea typeface="微软雅黑" panose="020B0503020204020204" charset="-122"/>
              </a:rPr>
              <a:t> </a:t>
            </a:r>
            <a:r>
              <a:rPr lang="en-US" altLang="zh-CN" sz="900" b="1">
                <a:latin typeface="微软雅黑" panose="020B0503020204020204" charset="-122"/>
                <a:ea typeface="微软雅黑" panose="020B0503020204020204" charset="-122"/>
              </a:rPr>
              <a:t>A</a:t>
            </a:r>
            <a:r>
              <a:rPr lang="zh-CN" altLang="en-US" sz="900" b="1">
                <a:latin typeface="微软雅黑" panose="020B0503020204020204" charset="-122"/>
                <a:ea typeface="微软雅黑" panose="020B0503020204020204" charset="-122"/>
              </a:rPr>
              <a:t>ppearance</a:t>
            </a:r>
            <a:r>
              <a:rPr lang="en-US" altLang="zh-CN" sz="900" b="1">
                <a:latin typeface="微软雅黑" panose="020B0503020204020204" charset="-122"/>
                <a:ea typeface="微软雅黑" panose="020B0503020204020204" charset="-122"/>
              </a:rPr>
              <a:t> of </a:t>
            </a:r>
            <a:r>
              <a:rPr lang="zh-CN" altLang="en-US" sz="900" b="1">
                <a:latin typeface="微软雅黑" panose="020B0503020204020204" charset="-122"/>
                <a:ea typeface="微软雅黑" panose="020B0503020204020204" charset="-122"/>
                <a:sym typeface="+mn-ea"/>
              </a:rPr>
              <a:t>Sample</a:t>
            </a:r>
            <a:r>
              <a:rPr lang="en-US" altLang="zh-CN" sz="900" b="1">
                <a:latin typeface="微软雅黑" panose="020B0503020204020204" charset="-122"/>
                <a:ea typeface="微软雅黑" panose="020B0503020204020204" charset="-122"/>
                <a:sym typeface="+mn-ea"/>
              </a:rPr>
              <a:t>s</a:t>
            </a:r>
            <a:endParaRPr lang="en-US" altLang="zh-CN" sz="900" b="1">
              <a:latin typeface="微软雅黑" panose="020B0503020204020204" charset="-122"/>
              <a:ea typeface="微软雅黑" panose="020B0503020204020204" charset="-122"/>
              <a:sym typeface="+mn-ea"/>
            </a:endParaRPr>
          </a:p>
        </p:txBody>
      </p:sp>
      <p:sp>
        <p:nvSpPr>
          <p:cNvPr id="10" name="文本框 9"/>
          <p:cNvSpPr txBox="1"/>
          <p:nvPr/>
        </p:nvSpPr>
        <p:spPr>
          <a:xfrm>
            <a:off x="4344035" y="466280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a:t>
            </a:r>
            <a:r>
              <a:rPr lang="en-US" altLang="zh-CN" sz="800" b="1">
                <a:latin typeface="微软雅黑" panose="020B0503020204020204" charset="-122"/>
                <a:ea typeface="微软雅黑" panose="020B0503020204020204" charset="-122"/>
              </a:rPr>
              <a:t>10</a:t>
            </a:r>
            <a:r>
              <a:rPr lang="zh-CN" altLang="en-US" sz="800" b="1">
                <a:latin typeface="微软雅黑" panose="020B0503020204020204" charset="-122"/>
                <a:ea typeface="微软雅黑" panose="020B0503020204020204" charset="-122"/>
              </a:rPr>
              <a:t> days of vacuum annealing at </a:t>
            </a:r>
            <a:r>
              <a:rPr lang="en-US" altLang="zh-CN" sz="800" b="1">
                <a:latin typeface="微软雅黑" panose="020B0503020204020204" charset="-122"/>
                <a:ea typeface="微软雅黑" panose="020B0503020204020204" charset="-122"/>
              </a:rPr>
              <a:t>831</a:t>
            </a:r>
            <a:r>
              <a:rPr lang="zh-CN" altLang="en-US" sz="800" b="1">
                <a:latin typeface="微软雅黑" panose="020B0503020204020204" charset="-122"/>
                <a:ea typeface="微软雅黑" panose="020B0503020204020204" charset="-122"/>
              </a:rPr>
              <a:t>°C</a:t>
            </a:r>
            <a:endParaRPr lang="zh-CN" altLang="en-US" sz="800" b="1">
              <a:latin typeface="微软雅黑" panose="020B0503020204020204" charset="-122"/>
              <a:ea typeface="微软雅黑" panose="020B0503020204020204" charset="-122"/>
            </a:endParaRPr>
          </a:p>
        </p:txBody>
      </p:sp>
      <p:pic>
        <p:nvPicPr>
          <p:cNvPr id="18439" name="图片 3"/>
          <p:cNvPicPr>
            <a:picLocks noChangeAspect="1"/>
          </p:cNvPicPr>
          <p:nvPr/>
        </p:nvPicPr>
        <p:blipFill>
          <a:blip r:embed="rId2"/>
          <a:stretch>
            <a:fillRect/>
          </a:stretch>
        </p:blipFill>
        <p:spPr>
          <a:xfrm>
            <a:off x="1418590" y="3280410"/>
            <a:ext cx="1838960" cy="1382395"/>
          </a:xfrm>
          <a:prstGeom prst="rect">
            <a:avLst/>
          </a:prstGeom>
          <a:noFill/>
          <a:ln w="9525">
            <a:noFill/>
          </a:ln>
        </p:spPr>
      </p:pic>
      <p:pic>
        <p:nvPicPr>
          <p:cNvPr id="2" name="图片 1" descr="图片4"/>
          <p:cNvPicPr>
            <a:picLocks noChangeAspect="1"/>
          </p:cNvPicPr>
          <p:nvPr/>
        </p:nvPicPr>
        <p:blipFill>
          <a:blip r:embed="rId3"/>
          <a:stretch>
            <a:fillRect/>
          </a:stretch>
        </p:blipFill>
        <p:spPr>
          <a:xfrm>
            <a:off x="4658995" y="3181985"/>
            <a:ext cx="2916555" cy="141160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08990"/>
            <a:ext cx="8474710" cy="268732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831℃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nnealing in </a:t>
            </a:r>
            <a:r>
              <a:rPr lang="en-US" altLang="zh-CN" sz="1800" b="1">
                <a:latin typeface="微软雅黑" panose="020B0503020204020204" charset="-122"/>
                <a:ea typeface="微软雅黑" panose="020B0503020204020204" charset="-122"/>
                <a:cs typeface="微软雅黑" panose="020B0503020204020204" charset="-122"/>
                <a:sym typeface="+mn-ea"/>
              </a:rPr>
              <a:t>v</a:t>
            </a:r>
            <a:r>
              <a:rPr lang="en-US" altLang="zh-CN" sz="1800" b="1">
                <a:latin typeface="微软雅黑" panose="020B0503020204020204" charset="-122"/>
                <a:ea typeface="微软雅黑" panose="020B0503020204020204" charset="-122"/>
                <a:cs typeface="微软雅黑" panose="020B0503020204020204" charset="-122"/>
                <a:sym typeface="+mn-ea"/>
              </a:rPr>
              <a:t>acuum</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rPr>
              <a:t>The phase distribution from the Cr coating toward the matrix in the radial direction is Cr , </a:t>
            </a:r>
            <a:r>
              <a:rPr lang="zh-CN" sz="1400" b="1">
                <a:latin typeface="微软雅黑" panose="020B0503020204020204" charset="-122"/>
                <a:ea typeface="微软雅黑" panose="020B0503020204020204" charset="-122"/>
                <a:sym typeface="+mn-ea"/>
              </a:rPr>
              <a:t>C15-Cr</a:t>
            </a:r>
            <a:r>
              <a:rPr lang="en-US" sz="1400" b="1" baseline="-25000">
                <a:latin typeface="微软雅黑" panose="020B0503020204020204" charset="-122"/>
                <a:ea typeface="微软雅黑" panose="020B0503020204020204" charset="-122"/>
                <a:sym typeface="+mn-ea"/>
              </a:rPr>
              <a:t>2</a:t>
            </a:r>
            <a:r>
              <a:rPr lang="zh-CN" sz="1400" b="1">
                <a:latin typeface="微软雅黑" panose="020B0503020204020204" charset="-122"/>
                <a:ea typeface="微软雅黑" panose="020B0503020204020204" charset="-122"/>
                <a:sym typeface="+mn-ea"/>
              </a:rPr>
              <a:t>Zr (FCC) </a:t>
            </a:r>
            <a:r>
              <a:rPr sz="1400" b="1">
                <a:latin typeface="微软雅黑" panose="020B0503020204020204" charset="-122"/>
                <a:ea typeface="微软雅黑" panose="020B0503020204020204" charset="-122"/>
              </a:rPr>
              <a:t> and Zr.</a:t>
            </a:r>
            <a:endParaRPr sz="14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rPr>
              <a:t>The diffusion layer formed at the interface is the brittle Cr</a:t>
            </a:r>
            <a:r>
              <a:rPr lang="en-US" sz="1400" b="1" baseline="-25000">
                <a:latin typeface="微软雅黑" panose="020B0503020204020204" charset="-122"/>
                <a:ea typeface="微软雅黑" panose="020B0503020204020204" charset="-122"/>
              </a:rPr>
              <a:t>2</a:t>
            </a:r>
            <a:r>
              <a:rPr sz="1400" b="1">
                <a:latin typeface="微软雅黑" panose="020B0503020204020204" charset="-122"/>
                <a:ea typeface="微软雅黑" panose="020B0503020204020204" charset="-122"/>
              </a:rPr>
              <a:t>Zr phase, which is prone to cracking under stress, </a:t>
            </a:r>
            <a:r>
              <a:rPr lang="en-US" sz="1400" b="1">
                <a:latin typeface="微软雅黑" panose="020B0503020204020204" charset="-122"/>
                <a:ea typeface="微软雅黑" panose="020B0503020204020204" charset="-122"/>
              </a:rPr>
              <a:t>and</a:t>
            </a:r>
            <a:r>
              <a:rPr sz="1400" b="1">
                <a:latin typeface="微软雅黑" panose="020B0503020204020204" charset="-122"/>
                <a:ea typeface="微软雅黑" panose="020B0503020204020204" charset="-122"/>
              </a:rPr>
              <a:t> cracks can be observed in the microstructure of the diffusion layer</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endParaRPr lang="zh-CN" altLang="en-US"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endParaRPr lang="zh-CN" altLang="en-US" sz="18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10" name="文本框 9"/>
          <p:cNvSpPr txBox="1"/>
          <p:nvPr/>
        </p:nvSpPr>
        <p:spPr>
          <a:xfrm>
            <a:off x="2306320" y="470725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a:t>
            </a:r>
            <a:r>
              <a:rPr lang="en-US" altLang="zh-CN" sz="800" b="1">
                <a:latin typeface="微软雅黑" panose="020B0503020204020204" charset="-122"/>
                <a:ea typeface="微软雅黑" panose="020B0503020204020204" charset="-122"/>
              </a:rPr>
              <a:t>10</a:t>
            </a:r>
            <a:r>
              <a:rPr lang="zh-CN" altLang="en-US" sz="800" b="1">
                <a:latin typeface="微软雅黑" panose="020B0503020204020204" charset="-122"/>
                <a:ea typeface="微软雅黑" panose="020B0503020204020204" charset="-122"/>
              </a:rPr>
              <a:t> days of vacuum annealing at </a:t>
            </a:r>
            <a:r>
              <a:rPr lang="en-US" altLang="zh-CN" sz="800" b="1">
                <a:latin typeface="微软雅黑" panose="020B0503020204020204" charset="-122"/>
                <a:ea typeface="微软雅黑" panose="020B0503020204020204" charset="-122"/>
              </a:rPr>
              <a:t>831</a:t>
            </a:r>
            <a:r>
              <a:rPr lang="zh-CN" altLang="en-US" sz="800" b="1">
                <a:latin typeface="微软雅黑" panose="020B0503020204020204" charset="-122"/>
                <a:ea typeface="微软雅黑" panose="020B0503020204020204" charset="-122"/>
              </a:rPr>
              <a:t>°C</a:t>
            </a:r>
            <a:endParaRPr lang="zh-CN" altLang="en-US" sz="800" b="1">
              <a:latin typeface="微软雅黑" panose="020B0503020204020204" charset="-122"/>
              <a:ea typeface="微软雅黑" panose="020B0503020204020204" charset="-122"/>
            </a:endParaRPr>
          </a:p>
        </p:txBody>
      </p:sp>
      <p:pic>
        <p:nvPicPr>
          <p:cNvPr id="38916" name="图片 1"/>
          <p:cNvPicPr>
            <a:picLocks noChangeAspect="1"/>
          </p:cNvPicPr>
          <p:nvPr/>
        </p:nvPicPr>
        <p:blipFill>
          <a:blip r:embed="rId2"/>
          <a:srcRect r="18729" b="18773"/>
          <a:stretch>
            <a:fillRect/>
          </a:stretch>
        </p:blipFill>
        <p:spPr>
          <a:xfrm>
            <a:off x="2837815" y="2730500"/>
            <a:ext cx="2908935" cy="1938655"/>
          </a:xfrm>
          <a:prstGeom prst="rect">
            <a:avLst/>
          </a:prstGeom>
          <a:noFill/>
          <a:ln w="9525">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08990"/>
            <a:ext cx="8474710" cy="161099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1000℃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nnealing in </a:t>
            </a:r>
            <a:r>
              <a:rPr lang="en-US" altLang="zh-CN" sz="1800" b="1">
                <a:latin typeface="微软雅黑" panose="020B0503020204020204" charset="-122"/>
                <a:ea typeface="微软雅黑" panose="020B0503020204020204" charset="-122"/>
                <a:cs typeface="微软雅黑" panose="020B0503020204020204" charset="-122"/>
                <a:sym typeface="+mn-ea"/>
              </a:rPr>
              <a:t>v</a:t>
            </a:r>
            <a:r>
              <a:rPr lang="en-US" altLang="zh-CN" sz="1800" b="1">
                <a:latin typeface="微软雅黑" panose="020B0503020204020204" charset="-122"/>
                <a:ea typeface="微软雅黑" panose="020B0503020204020204" charset="-122"/>
                <a:cs typeface="微软雅黑" panose="020B0503020204020204" charset="-122"/>
                <a:sym typeface="+mn-ea"/>
              </a:rPr>
              <a:t>acuum</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sym typeface="+mn-ea"/>
              </a:rPr>
              <a:t>After holding at </a:t>
            </a:r>
            <a:r>
              <a:rPr lang="en-US" sz="1400" b="1">
                <a:latin typeface="微软雅黑" panose="020B0503020204020204" charset="-122"/>
                <a:ea typeface="微软雅黑" panose="020B0503020204020204" charset="-122"/>
                <a:sym typeface="+mn-ea"/>
              </a:rPr>
              <a:t>1000</a:t>
            </a:r>
            <a:r>
              <a:rPr sz="1400" b="1">
                <a:latin typeface="微软雅黑" panose="020B0503020204020204" charset="-122"/>
                <a:ea typeface="微软雅黑" panose="020B0503020204020204" charset="-122"/>
                <a:sym typeface="+mn-ea"/>
              </a:rPr>
              <a:t>°C for </a:t>
            </a:r>
            <a:r>
              <a:rPr lang="en-US" sz="1400" b="1">
                <a:latin typeface="微软雅黑" panose="020B0503020204020204" charset="-122"/>
                <a:ea typeface="微软雅黑" panose="020B0503020204020204" charset="-122"/>
                <a:sym typeface="+mn-ea"/>
              </a:rPr>
              <a:t>4</a:t>
            </a:r>
            <a:r>
              <a:rPr sz="1400" b="1">
                <a:latin typeface="微软雅黑" panose="020B0503020204020204" charset="-122"/>
                <a:ea typeface="微软雅黑" panose="020B0503020204020204" charset="-122"/>
                <a:sym typeface="+mn-ea"/>
              </a:rPr>
              <a:t> </a:t>
            </a:r>
            <a:r>
              <a:rPr lang="en-US" sz="1400" b="1">
                <a:latin typeface="微软雅黑" panose="020B0503020204020204" charset="-122"/>
                <a:ea typeface="微软雅黑" panose="020B0503020204020204" charset="-122"/>
                <a:sym typeface="+mn-ea"/>
              </a:rPr>
              <a:t>hour</a:t>
            </a:r>
            <a:r>
              <a:rPr sz="1400" b="1">
                <a:latin typeface="微软雅黑" panose="020B0503020204020204" charset="-122"/>
                <a:ea typeface="微软雅黑" panose="020B0503020204020204" charset="-122"/>
                <a:sym typeface="+mn-ea"/>
              </a:rPr>
              <a:t>s, </a:t>
            </a:r>
            <a:r>
              <a:rPr sz="1400" b="1">
                <a:latin typeface="微软雅黑" panose="020B0503020204020204" charset="-122"/>
                <a:ea typeface="微软雅黑" panose="020B0503020204020204" charset="-122"/>
                <a:sym typeface="+mn-ea"/>
              </a:rPr>
              <a:t>The sample cross-sectional microstructure is almost entirely composed of β-Zr phase.</a:t>
            </a:r>
            <a:endParaRPr sz="14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rPr>
              <a:t>Cr-Zr interdiffusion occurred to varying degrees at the Cr-Zr interface, </a:t>
            </a:r>
            <a:r>
              <a:rPr lang="en-US" sz="1400" b="1">
                <a:latin typeface="微软雅黑" panose="020B0503020204020204" charset="-122"/>
                <a:ea typeface="微软雅黑" panose="020B0503020204020204" charset="-122"/>
              </a:rPr>
              <a:t>and</a:t>
            </a:r>
            <a:r>
              <a:rPr sz="1400" b="1">
                <a:latin typeface="微软雅黑" panose="020B0503020204020204" charset="-122"/>
                <a:ea typeface="微软雅黑" panose="020B0503020204020204" charset="-122"/>
              </a:rPr>
              <a:t> the intermediate layer thickness increasing with prolonged holding time.</a:t>
            </a:r>
            <a:endParaRPr lang="zh-CN" altLang="en-US" sz="18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8" name="文本框 7"/>
          <p:cNvSpPr txBox="1"/>
          <p:nvPr/>
        </p:nvSpPr>
        <p:spPr>
          <a:xfrm>
            <a:off x="1863725" y="4662805"/>
            <a:ext cx="2540000" cy="229870"/>
          </a:xfrm>
          <a:prstGeom prst="rect">
            <a:avLst/>
          </a:prstGeom>
          <a:noFill/>
        </p:spPr>
        <p:txBody>
          <a:bodyPr wrap="square" rtlCol="0" anchor="t">
            <a:spAutoFit/>
          </a:bodyPr>
          <a:p>
            <a:r>
              <a:rPr lang="zh-CN" altLang="en-US" sz="900" b="1">
                <a:latin typeface="微软雅黑" panose="020B0503020204020204" charset="-122"/>
                <a:ea typeface="微软雅黑" panose="020B0503020204020204" charset="-122"/>
              </a:rPr>
              <a:t> </a:t>
            </a:r>
            <a:r>
              <a:rPr lang="en-US" altLang="zh-CN" sz="900" b="1">
                <a:latin typeface="微软雅黑" panose="020B0503020204020204" charset="-122"/>
                <a:ea typeface="微软雅黑" panose="020B0503020204020204" charset="-122"/>
              </a:rPr>
              <a:t>A</a:t>
            </a:r>
            <a:r>
              <a:rPr lang="zh-CN" altLang="en-US" sz="900" b="1">
                <a:latin typeface="微软雅黑" panose="020B0503020204020204" charset="-122"/>
                <a:ea typeface="微软雅黑" panose="020B0503020204020204" charset="-122"/>
              </a:rPr>
              <a:t>ppearance</a:t>
            </a:r>
            <a:r>
              <a:rPr lang="en-US" altLang="zh-CN" sz="900" b="1">
                <a:latin typeface="微软雅黑" panose="020B0503020204020204" charset="-122"/>
                <a:ea typeface="微软雅黑" panose="020B0503020204020204" charset="-122"/>
              </a:rPr>
              <a:t> of </a:t>
            </a:r>
            <a:r>
              <a:rPr lang="zh-CN" altLang="en-US" sz="900" b="1">
                <a:latin typeface="微软雅黑" panose="020B0503020204020204" charset="-122"/>
                <a:ea typeface="微软雅黑" panose="020B0503020204020204" charset="-122"/>
                <a:sym typeface="+mn-ea"/>
              </a:rPr>
              <a:t>Sample</a:t>
            </a:r>
            <a:r>
              <a:rPr lang="en-US" altLang="zh-CN" sz="900" b="1">
                <a:latin typeface="微软雅黑" panose="020B0503020204020204" charset="-122"/>
                <a:ea typeface="微软雅黑" panose="020B0503020204020204" charset="-122"/>
                <a:sym typeface="+mn-ea"/>
              </a:rPr>
              <a:t>s</a:t>
            </a:r>
            <a:endParaRPr lang="en-US" altLang="zh-CN" sz="900" b="1">
              <a:latin typeface="微软雅黑" panose="020B0503020204020204" charset="-122"/>
              <a:ea typeface="微软雅黑" panose="020B0503020204020204" charset="-122"/>
              <a:sym typeface="+mn-ea"/>
            </a:endParaRPr>
          </a:p>
        </p:txBody>
      </p:sp>
      <p:sp>
        <p:nvSpPr>
          <p:cNvPr id="10" name="文本框 9"/>
          <p:cNvSpPr txBox="1"/>
          <p:nvPr/>
        </p:nvSpPr>
        <p:spPr>
          <a:xfrm>
            <a:off x="4344035" y="466280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a:t>
            </a:r>
            <a:r>
              <a:rPr lang="en-US" altLang="zh-CN" sz="800" b="1">
                <a:latin typeface="微软雅黑" panose="020B0503020204020204" charset="-122"/>
                <a:ea typeface="微软雅黑" panose="020B0503020204020204" charset="-122"/>
              </a:rPr>
              <a:t>4</a:t>
            </a:r>
            <a:r>
              <a:rPr lang="zh-CN" altLang="en-US" sz="800" b="1">
                <a:latin typeface="微软雅黑" panose="020B0503020204020204" charset="-122"/>
                <a:ea typeface="微软雅黑" panose="020B0503020204020204" charset="-122"/>
              </a:rPr>
              <a:t> </a:t>
            </a:r>
            <a:r>
              <a:rPr lang="en-US" altLang="zh-CN" sz="800" b="1">
                <a:latin typeface="微软雅黑" panose="020B0503020204020204" charset="-122"/>
                <a:ea typeface="微软雅黑" panose="020B0503020204020204" charset="-122"/>
              </a:rPr>
              <a:t>hours</a:t>
            </a:r>
            <a:r>
              <a:rPr lang="zh-CN" altLang="en-US" sz="800" b="1">
                <a:latin typeface="微软雅黑" panose="020B0503020204020204" charset="-122"/>
                <a:ea typeface="微软雅黑" panose="020B0503020204020204" charset="-122"/>
              </a:rPr>
              <a:t> of vacuum annealing at </a:t>
            </a:r>
            <a:r>
              <a:rPr lang="en-US" altLang="zh-CN" sz="800" b="1">
                <a:latin typeface="微软雅黑" panose="020B0503020204020204" charset="-122"/>
                <a:ea typeface="微软雅黑" panose="020B0503020204020204" charset="-122"/>
              </a:rPr>
              <a:t>1000</a:t>
            </a:r>
            <a:r>
              <a:rPr lang="zh-CN" altLang="en-US" sz="800" b="1">
                <a:latin typeface="微软雅黑" panose="020B0503020204020204" charset="-122"/>
                <a:ea typeface="微软雅黑" panose="020B0503020204020204" charset="-122"/>
              </a:rPr>
              <a:t>°C</a:t>
            </a:r>
            <a:endParaRPr lang="zh-CN" altLang="en-US" sz="800" b="1">
              <a:latin typeface="微软雅黑" panose="020B0503020204020204" charset="-122"/>
              <a:ea typeface="微软雅黑" panose="020B0503020204020204" charset="-122"/>
            </a:endParaRPr>
          </a:p>
        </p:txBody>
      </p:sp>
      <p:pic>
        <p:nvPicPr>
          <p:cNvPr id="18440" name="图片 6"/>
          <p:cNvPicPr>
            <a:picLocks noChangeAspect="1"/>
          </p:cNvPicPr>
          <p:nvPr/>
        </p:nvPicPr>
        <p:blipFill>
          <a:blip r:embed="rId2"/>
          <a:srcRect b="62926"/>
          <a:stretch>
            <a:fillRect/>
          </a:stretch>
        </p:blipFill>
        <p:spPr>
          <a:xfrm>
            <a:off x="1403985" y="2780665"/>
            <a:ext cx="2432685" cy="1832610"/>
          </a:xfrm>
          <a:prstGeom prst="rect">
            <a:avLst/>
          </a:prstGeom>
          <a:noFill/>
          <a:ln w="9525">
            <a:noFill/>
          </a:ln>
        </p:spPr>
      </p:pic>
      <p:pic>
        <p:nvPicPr>
          <p:cNvPr id="2" name="图片 1" descr="图片5"/>
          <p:cNvPicPr>
            <a:picLocks noChangeAspect="1"/>
          </p:cNvPicPr>
          <p:nvPr/>
        </p:nvPicPr>
        <p:blipFill>
          <a:blip r:embed="rId3"/>
          <a:stretch>
            <a:fillRect/>
          </a:stretch>
        </p:blipFill>
        <p:spPr>
          <a:xfrm>
            <a:off x="4403725" y="2767965"/>
            <a:ext cx="3584575" cy="180467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08990"/>
            <a:ext cx="8474710" cy="186944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1000℃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nnealing in </a:t>
            </a:r>
            <a:r>
              <a:rPr lang="en-US" altLang="zh-CN" sz="1800" b="1">
                <a:latin typeface="微软雅黑" panose="020B0503020204020204" charset="-122"/>
                <a:ea typeface="微软雅黑" panose="020B0503020204020204" charset="-122"/>
                <a:cs typeface="微软雅黑" panose="020B0503020204020204" charset="-122"/>
                <a:sym typeface="+mn-ea"/>
              </a:rPr>
              <a:t>v</a:t>
            </a:r>
            <a:r>
              <a:rPr lang="en-US" altLang="zh-CN" sz="1800" b="1">
                <a:latin typeface="微软雅黑" panose="020B0503020204020204" charset="-122"/>
                <a:ea typeface="微软雅黑" panose="020B0503020204020204" charset="-122"/>
                <a:cs typeface="微软雅黑" panose="020B0503020204020204" charset="-122"/>
                <a:sym typeface="+mn-ea"/>
              </a:rPr>
              <a:t>acuum</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lang="en-US" sz="1400" b="1">
                <a:latin typeface="微软雅黑" panose="020B0503020204020204" charset="-122"/>
                <a:ea typeface="微软雅黑" panose="020B0503020204020204" charset="-122"/>
                <a:sym typeface="+mn-ea"/>
              </a:rPr>
              <a:t>Similar to the condition at 831°C, t</a:t>
            </a:r>
            <a:r>
              <a:rPr sz="1400" b="1">
                <a:latin typeface="微软雅黑" panose="020B0503020204020204" charset="-122"/>
                <a:ea typeface="微软雅黑" panose="020B0503020204020204" charset="-122"/>
                <a:sym typeface="+mn-ea"/>
              </a:rPr>
              <a:t>he phase distribution from the Cr coating toward the matrix in the radial direction is Cr , </a:t>
            </a:r>
            <a:r>
              <a:rPr lang="zh-CN" sz="1400" b="1">
                <a:latin typeface="微软雅黑" panose="020B0503020204020204" charset="-122"/>
                <a:ea typeface="微软雅黑" panose="020B0503020204020204" charset="-122"/>
                <a:sym typeface="+mn-ea"/>
              </a:rPr>
              <a:t>C15-Cr</a:t>
            </a:r>
            <a:r>
              <a:rPr lang="en-US" sz="1400" b="1" baseline="-25000">
                <a:latin typeface="微软雅黑" panose="020B0503020204020204" charset="-122"/>
                <a:ea typeface="微软雅黑" panose="020B0503020204020204" charset="-122"/>
                <a:sym typeface="+mn-ea"/>
              </a:rPr>
              <a:t>2</a:t>
            </a:r>
            <a:r>
              <a:rPr lang="zh-CN" sz="1400" b="1">
                <a:latin typeface="微软雅黑" panose="020B0503020204020204" charset="-122"/>
                <a:ea typeface="微软雅黑" panose="020B0503020204020204" charset="-122"/>
                <a:sym typeface="+mn-ea"/>
              </a:rPr>
              <a:t>Zr (FCC) </a:t>
            </a:r>
            <a:r>
              <a:rPr sz="1400" b="1">
                <a:latin typeface="微软雅黑" panose="020B0503020204020204" charset="-122"/>
                <a:ea typeface="微软雅黑" panose="020B0503020204020204" charset="-122"/>
                <a:sym typeface="+mn-ea"/>
              </a:rPr>
              <a:t>and Zr.</a:t>
            </a:r>
            <a:endParaRPr sz="14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sym typeface="+mn-ea"/>
              </a:rPr>
              <a:t>The diffusion layer formed at the interface is the Cr</a:t>
            </a:r>
            <a:r>
              <a:rPr lang="en-US" sz="1400" b="1" baseline="-25000">
                <a:latin typeface="微软雅黑" panose="020B0503020204020204" charset="-122"/>
                <a:ea typeface="微软雅黑" panose="020B0503020204020204" charset="-122"/>
                <a:sym typeface="+mn-ea"/>
              </a:rPr>
              <a:t>2</a:t>
            </a:r>
            <a:r>
              <a:rPr sz="1400" b="1">
                <a:latin typeface="微软雅黑" panose="020B0503020204020204" charset="-122"/>
                <a:ea typeface="微软雅黑" panose="020B0503020204020204" charset="-122"/>
                <a:sym typeface="+mn-ea"/>
              </a:rPr>
              <a:t>Zr brittle phase</a:t>
            </a:r>
            <a:r>
              <a:rPr lang="en-US" sz="1400" b="1">
                <a:latin typeface="微软雅黑" panose="020B0503020204020204" charset="-122"/>
                <a:ea typeface="微软雅黑" panose="020B0503020204020204" charset="-122"/>
                <a:sym typeface="+mn-ea"/>
              </a:rPr>
              <a:t>. </a:t>
            </a:r>
            <a:r>
              <a:rPr lang="en-US" altLang="zh-CN" sz="1400" b="1">
                <a:latin typeface="微软雅黑" panose="020B0503020204020204" charset="-122"/>
                <a:ea typeface="微软雅黑" panose="020B0503020204020204" charset="-122"/>
                <a:sym typeface="+mn-ea"/>
              </a:rPr>
              <a:t>Although no cracks were observed, micro-pores were found in the matrix, which are Kirkendall pores formed by thermal diffusion.</a:t>
            </a:r>
            <a:endParaRPr sz="1400" b="1">
              <a:latin typeface="微软雅黑" panose="020B0503020204020204" charset="-122"/>
              <a:ea typeface="微软雅黑" panose="020B0503020204020204" charset="-122"/>
              <a:sym typeface="+mn-ea"/>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10" name="文本框 9"/>
          <p:cNvSpPr txBox="1"/>
          <p:nvPr/>
        </p:nvSpPr>
        <p:spPr>
          <a:xfrm>
            <a:off x="2719070" y="465518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a:t>
            </a:r>
            <a:r>
              <a:rPr lang="en-US" altLang="zh-CN" sz="800" b="1">
                <a:latin typeface="微软雅黑" panose="020B0503020204020204" charset="-122"/>
                <a:ea typeface="微软雅黑" panose="020B0503020204020204" charset="-122"/>
              </a:rPr>
              <a:t>4</a:t>
            </a:r>
            <a:r>
              <a:rPr lang="zh-CN" altLang="en-US" sz="800" b="1">
                <a:latin typeface="微软雅黑" panose="020B0503020204020204" charset="-122"/>
                <a:ea typeface="微软雅黑" panose="020B0503020204020204" charset="-122"/>
              </a:rPr>
              <a:t> </a:t>
            </a:r>
            <a:r>
              <a:rPr lang="en-US" altLang="zh-CN" sz="800" b="1">
                <a:latin typeface="微软雅黑" panose="020B0503020204020204" charset="-122"/>
                <a:ea typeface="微软雅黑" panose="020B0503020204020204" charset="-122"/>
              </a:rPr>
              <a:t>hours</a:t>
            </a:r>
            <a:r>
              <a:rPr lang="zh-CN" altLang="en-US" sz="800" b="1">
                <a:latin typeface="微软雅黑" panose="020B0503020204020204" charset="-122"/>
                <a:ea typeface="微软雅黑" panose="020B0503020204020204" charset="-122"/>
              </a:rPr>
              <a:t> of vacuum annealing at </a:t>
            </a:r>
            <a:r>
              <a:rPr lang="en-US" altLang="zh-CN" sz="800" b="1">
                <a:latin typeface="微软雅黑" panose="020B0503020204020204" charset="-122"/>
                <a:ea typeface="微软雅黑" panose="020B0503020204020204" charset="-122"/>
              </a:rPr>
              <a:t>1000</a:t>
            </a:r>
            <a:r>
              <a:rPr lang="zh-CN" altLang="en-US" sz="800" b="1">
                <a:latin typeface="微软雅黑" panose="020B0503020204020204" charset="-122"/>
                <a:ea typeface="微软雅黑" panose="020B0503020204020204" charset="-122"/>
              </a:rPr>
              <a:t>°C</a:t>
            </a:r>
            <a:endParaRPr lang="zh-CN" altLang="en-US" sz="800" b="1">
              <a:latin typeface="微软雅黑" panose="020B0503020204020204" charset="-122"/>
              <a:ea typeface="微软雅黑" panose="020B0503020204020204" charset="-122"/>
            </a:endParaRPr>
          </a:p>
        </p:txBody>
      </p:sp>
      <p:pic>
        <p:nvPicPr>
          <p:cNvPr id="43012" name="图片 1"/>
          <p:cNvPicPr>
            <a:picLocks noChangeAspect="1"/>
          </p:cNvPicPr>
          <p:nvPr/>
        </p:nvPicPr>
        <p:blipFill>
          <a:blip r:embed="rId2"/>
          <a:srcRect r="5339" b="18768"/>
          <a:stretch>
            <a:fillRect/>
          </a:stretch>
        </p:blipFill>
        <p:spPr>
          <a:xfrm>
            <a:off x="2826385" y="2621280"/>
            <a:ext cx="3460750" cy="1978660"/>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08990"/>
            <a:ext cx="8474710" cy="186944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1204℃ </a:t>
            </a:r>
            <a:r>
              <a:rPr lang="en-US" altLang="zh-CN" sz="1800" b="1">
                <a:latin typeface="微软雅黑" panose="020B0503020204020204" charset="-122"/>
                <a:ea typeface="微软雅黑" panose="020B0503020204020204" charset="-122"/>
                <a:cs typeface="微软雅黑" panose="020B0503020204020204" charset="-122"/>
                <a:sym typeface="+mn-ea"/>
              </a:rPr>
              <a:t>annealing in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rgon atmosphere</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sym typeface="+mn-ea"/>
              </a:rPr>
              <a:t>After </a:t>
            </a:r>
            <a:r>
              <a:rPr lang="en-US" altLang="zh-CN" sz="1400" b="1">
                <a:latin typeface="微软雅黑" panose="020B0503020204020204" charset="-122"/>
                <a:ea typeface="微软雅黑" panose="020B0503020204020204" charset="-122"/>
                <a:cs typeface="微软雅黑" panose="020B0503020204020204" charset="-122"/>
                <a:sym typeface="+mn-ea"/>
              </a:rPr>
              <a:t>anneal</a:t>
            </a:r>
            <a:r>
              <a:rPr sz="1400" b="1">
                <a:latin typeface="微软雅黑" panose="020B0503020204020204" charset="-122"/>
                <a:ea typeface="微软雅黑" panose="020B0503020204020204" charset="-122"/>
                <a:sym typeface="+mn-ea"/>
              </a:rPr>
              <a:t>ing at </a:t>
            </a:r>
            <a:r>
              <a:rPr lang="en-US" sz="1400" b="1">
                <a:latin typeface="微软雅黑" panose="020B0503020204020204" charset="-122"/>
                <a:ea typeface="微软雅黑" panose="020B0503020204020204" charset="-122"/>
                <a:sym typeface="+mn-ea"/>
              </a:rPr>
              <a:t>1204</a:t>
            </a:r>
            <a:r>
              <a:rPr sz="1400" b="1">
                <a:latin typeface="微软雅黑" panose="020B0503020204020204" charset="-122"/>
                <a:ea typeface="微软雅黑" panose="020B0503020204020204" charset="-122"/>
                <a:sym typeface="+mn-ea"/>
              </a:rPr>
              <a:t>°C for </a:t>
            </a:r>
            <a:r>
              <a:rPr lang="en-US" sz="1400" b="1">
                <a:latin typeface="微软雅黑" panose="020B0503020204020204" charset="-122"/>
                <a:ea typeface="微软雅黑" panose="020B0503020204020204" charset="-122"/>
                <a:sym typeface="+mn-ea"/>
              </a:rPr>
              <a:t>4</a:t>
            </a:r>
            <a:r>
              <a:rPr sz="1400" b="1">
                <a:latin typeface="微软雅黑" panose="020B0503020204020204" charset="-122"/>
                <a:ea typeface="微软雅黑" panose="020B0503020204020204" charset="-122"/>
                <a:sym typeface="+mn-ea"/>
              </a:rPr>
              <a:t> </a:t>
            </a:r>
            <a:r>
              <a:rPr lang="en-US" sz="1400" b="1">
                <a:latin typeface="微软雅黑" panose="020B0503020204020204" charset="-122"/>
                <a:ea typeface="微软雅黑" panose="020B0503020204020204" charset="-122"/>
                <a:sym typeface="+mn-ea"/>
              </a:rPr>
              <a:t>hours</a:t>
            </a:r>
            <a:r>
              <a:rPr sz="1400" b="1">
                <a:latin typeface="微软雅黑" panose="020B0503020204020204" charset="-122"/>
                <a:ea typeface="微软雅黑" panose="020B0503020204020204" charset="-122"/>
                <a:sym typeface="+mn-ea"/>
              </a:rPr>
              <a:t>, </a:t>
            </a:r>
            <a:r>
              <a:rPr sz="1400" b="1">
                <a:latin typeface="微软雅黑" panose="020B0503020204020204" charset="-122"/>
                <a:ea typeface="微软雅黑" panose="020B0503020204020204" charset="-122"/>
                <a:sym typeface="+mn-ea"/>
              </a:rPr>
              <a:t>The sample cross-sectional microstructure is almost entirely composed of β-Zr phase.</a:t>
            </a:r>
            <a:endParaRPr sz="14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sym typeface="+mn-ea"/>
              </a:rPr>
              <a:t>The diffusion layer formed at the interface </a:t>
            </a:r>
            <a:r>
              <a:rPr lang="en-US" altLang="zh-CN" sz="1400" b="1">
                <a:latin typeface="微软雅黑" panose="020B0503020204020204" charset="-122"/>
                <a:ea typeface="微软雅黑" panose="020B0503020204020204" charset="-122"/>
                <a:sym typeface="+mn-ea"/>
              </a:rPr>
              <a:t>remains</a:t>
            </a:r>
            <a:r>
              <a:rPr sz="1400" b="1">
                <a:latin typeface="微软雅黑" panose="020B0503020204020204" charset="-122"/>
                <a:ea typeface="微软雅黑" panose="020B0503020204020204" charset="-122"/>
                <a:sym typeface="+mn-ea"/>
              </a:rPr>
              <a:t> the brittle Cr</a:t>
            </a:r>
            <a:r>
              <a:rPr lang="en-US" sz="1400" b="1" baseline="-25000">
                <a:latin typeface="微软雅黑" panose="020B0503020204020204" charset="-122"/>
                <a:ea typeface="微软雅黑" panose="020B0503020204020204" charset="-122"/>
                <a:sym typeface="+mn-ea"/>
              </a:rPr>
              <a:t>2</a:t>
            </a:r>
            <a:r>
              <a:rPr sz="1400" b="1">
                <a:latin typeface="微软雅黑" panose="020B0503020204020204" charset="-122"/>
                <a:ea typeface="微软雅黑" panose="020B0503020204020204" charset="-122"/>
                <a:sym typeface="+mn-ea"/>
              </a:rPr>
              <a:t>Zr phase,</a:t>
            </a:r>
            <a:r>
              <a:rPr lang="en-US" sz="1400" b="1">
                <a:latin typeface="微软雅黑" panose="020B0503020204020204" charset="-122"/>
                <a:ea typeface="微软雅黑" panose="020B0503020204020204" charset="-122"/>
                <a:sym typeface="+mn-ea"/>
              </a:rPr>
              <a:t> </a:t>
            </a:r>
            <a:r>
              <a:rPr lang="en-US" altLang="zh-CN" sz="1400" b="1">
                <a:latin typeface="微软雅黑" panose="020B0503020204020204" charset="-122"/>
                <a:ea typeface="微软雅黑" panose="020B0503020204020204" charset="-122"/>
                <a:sym typeface="+mn-ea"/>
              </a:rPr>
              <a:t>It is prone to cracking under stress and</a:t>
            </a:r>
            <a:r>
              <a:rPr lang="en-US" altLang="zh-CN" sz="1400" b="1">
                <a:latin typeface="微软雅黑" panose="020B0503020204020204" charset="-122"/>
                <a:ea typeface="微软雅黑" panose="020B0503020204020204" charset="-122"/>
                <a:sym typeface="+mn-ea"/>
              </a:rPr>
              <a:t> its thickness is not uniform, which may be related to the presence of Cr diffusion channels at the grain boundaries</a:t>
            </a:r>
            <a:r>
              <a:rPr lang="zh-CN" altLang="en-US" sz="1400" b="1">
                <a:latin typeface="微软雅黑" panose="020B0503020204020204" charset="-122"/>
                <a:ea typeface="微软雅黑" panose="020B0503020204020204" charset="-122"/>
                <a:sym typeface="+mn-ea"/>
              </a:rPr>
              <a:t>.</a:t>
            </a:r>
            <a:endParaRPr lang="zh-CN" altLang="en-US" sz="18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8" name="文本框 7"/>
          <p:cNvSpPr txBox="1"/>
          <p:nvPr/>
        </p:nvSpPr>
        <p:spPr>
          <a:xfrm>
            <a:off x="1863725" y="4662805"/>
            <a:ext cx="2540000" cy="229870"/>
          </a:xfrm>
          <a:prstGeom prst="rect">
            <a:avLst/>
          </a:prstGeom>
          <a:noFill/>
        </p:spPr>
        <p:txBody>
          <a:bodyPr wrap="square" rtlCol="0" anchor="t">
            <a:spAutoFit/>
          </a:bodyPr>
          <a:p>
            <a:r>
              <a:rPr lang="zh-CN" altLang="en-US" sz="900" b="1">
                <a:latin typeface="微软雅黑" panose="020B0503020204020204" charset="-122"/>
                <a:ea typeface="微软雅黑" panose="020B0503020204020204" charset="-122"/>
              </a:rPr>
              <a:t> </a:t>
            </a:r>
            <a:r>
              <a:rPr lang="en-US" altLang="zh-CN" sz="900" b="1">
                <a:latin typeface="微软雅黑" panose="020B0503020204020204" charset="-122"/>
                <a:ea typeface="微软雅黑" panose="020B0503020204020204" charset="-122"/>
              </a:rPr>
              <a:t>A</a:t>
            </a:r>
            <a:r>
              <a:rPr lang="zh-CN" altLang="en-US" sz="900" b="1">
                <a:latin typeface="微软雅黑" panose="020B0503020204020204" charset="-122"/>
                <a:ea typeface="微软雅黑" panose="020B0503020204020204" charset="-122"/>
              </a:rPr>
              <a:t>ppearance</a:t>
            </a:r>
            <a:r>
              <a:rPr lang="en-US" altLang="zh-CN" sz="900" b="1">
                <a:latin typeface="微软雅黑" panose="020B0503020204020204" charset="-122"/>
                <a:ea typeface="微软雅黑" panose="020B0503020204020204" charset="-122"/>
              </a:rPr>
              <a:t> of </a:t>
            </a:r>
            <a:r>
              <a:rPr lang="zh-CN" altLang="en-US" sz="900" b="1">
                <a:latin typeface="微软雅黑" panose="020B0503020204020204" charset="-122"/>
                <a:ea typeface="微软雅黑" panose="020B0503020204020204" charset="-122"/>
                <a:sym typeface="+mn-ea"/>
              </a:rPr>
              <a:t>Sample</a:t>
            </a:r>
            <a:r>
              <a:rPr lang="en-US" altLang="zh-CN" sz="900" b="1">
                <a:latin typeface="微软雅黑" panose="020B0503020204020204" charset="-122"/>
                <a:ea typeface="微软雅黑" panose="020B0503020204020204" charset="-122"/>
                <a:sym typeface="+mn-ea"/>
              </a:rPr>
              <a:t>s</a:t>
            </a:r>
            <a:endParaRPr lang="en-US" altLang="zh-CN" sz="900" b="1">
              <a:latin typeface="微软雅黑" panose="020B0503020204020204" charset="-122"/>
              <a:ea typeface="微软雅黑" panose="020B0503020204020204" charset="-122"/>
              <a:sym typeface="+mn-ea"/>
            </a:endParaRPr>
          </a:p>
        </p:txBody>
      </p:sp>
      <p:sp>
        <p:nvSpPr>
          <p:cNvPr id="10" name="文本框 9"/>
          <p:cNvSpPr txBox="1"/>
          <p:nvPr/>
        </p:nvSpPr>
        <p:spPr>
          <a:xfrm>
            <a:off x="4344035" y="466280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a:t>
            </a:r>
            <a:r>
              <a:rPr lang="en-US" altLang="zh-CN" sz="800" b="1">
                <a:latin typeface="微软雅黑" panose="020B0503020204020204" charset="-122"/>
                <a:ea typeface="微软雅黑" panose="020B0503020204020204" charset="-122"/>
              </a:rPr>
              <a:t>4</a:t>
            </a:r>
            <a:r>
              <a:rPr lang="zh-CN" altLang="en-US" sz="800" b="1">
                <a:latin typeface="微软雅黑" panose="020B0503020204020204" charset="-122"/>
                <a:ea typeface="微软雅黑" panose="020B0503020204020204" charset="-122"/>
              </a:rPr>
              <a:t> </a:t>
            </a:r>
            <a:r>
              <a:rPr lang="en-US" sz="800" b="1">
                <a:latin typeface="微软雅黑" panose="020B0503020204020204" charset="-122"/>
                <a:ea typeface="微软雅黑" panose="020B0503020204020204" charset="-122"/>
                <a:sym typeface="+mn-ea"/>
              </a:rPr>
              <a:t>hour</a:t>
            </a:r>
            <a:r>
              <a:rPr lang="zh-CN" altLang="en-US" sz="800" b="1">
                <a:latin typeface="微软雅黑" panose="020B0503020204020204" charset="-122"/>
                <a:ea typeface="微软雅黑" panose="020B0503020204020204" charset="-122"/>
              </a:rPr>
              <a:t>s of annealing at </a:t>
            </a:r>
            <a:r>
              <a:rPr lang="en-US" altLang="zh-CN" sz="800" b="1">
                <a:latin typeface="微软雅黑" panose="020B0503020204020204" charset="-122"/>
                <a:ea typeface="微软雅黑" panose="020B0503020204020204" charset="-122"/>
              </a:rPr>
              <a:t>1204</a:t>
            </a:r>
            <a:r>
              <a:rPr lang="zh-CN" altLang="en-US" sz="800" b="1">
                <a:latin typeface="微软雅黑" panose="020B0503020204020204" charset="-122"/>
                <a:ea typeface="微软雅黑" panose="020B0503020204020204" charset="-122"/>
              </a:rPr>
              <a:t>°C</a:t>
            </a:r>
            <a:endParaRPr lang="zh-CN" altLang="en-US" sz="800" b="1">
              <a:latin typeface="微软雅黑" panose="020B0503020204020204" charset="-122"/>
              <a:ea typeface="微软雅黑" panose="020B0503020204020204" charset="-122"/>
            </a:endParaRPr>
          </a:p>
        </p:txBody>
      </p:sp>
      <p:pic>
        <p:nvPicPr>
          <p:cNvPr id="20485" name="图片 2"/>
          <p:cNvPicPr>
            <a:picLocks noChangeAspect="1"/>
          </p:cNvPicPr>
          <p:nvPr/>
        </p:nvPicPr>
        <p:blipFill>
          <a:blip r:embed="rId2"/>
          <a:srcRect b="62926"/>
          <a:stretch>
            <a:fillRect/>
          </a:stretch>
        </p:blipFill>
        <p:spPr>
          <a:xfrm>
            <a:off x="1461135" y="2912745"/>
            <a:ext cx="2323465" cy="1750060"/>
          </a:xfrm>
          <a:prstGeom prst="rect">
            <a:avLst/>
          </a:prstGeom>
          <a:noFill/>
          <a:ln w="9525">
            <a:noFill/>
          </a:ln>
        </p:spPr>
      </p:pic>
      <p:pic>
        <p:nvPicPr>
          <p:cNvPr id="3" name="图片 2" descr="图片6"/>
          <p:cNvPicPr>
            <a:picLocks noChangeAspect="1"/>
          </p:cNvPicPr>
          <p:nvPr/>
        </p:nvPicPr>
        <p:blipFill>
          <a:blip r:embed="rId3"/>
          <a:stretch>
            <a:fillRect/>
          </a:stretch>
        </p:blipFill>
        <p:spPr>
          <a:xfrm>
            <a:off x="4237355" y="2768600"/>
            <a:ext cx="3879850" cy="18046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08990"/>
            <a:ext cx="8474710" cy="186944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1204℃ </a:t>
            </a:r>
            <a:r>
              <a:rPr lang="en-US" altLang="zh-CN" sz="1800" b="1">
                <a:latin typeface="微软雅黑" panose="020B0503020204020204" charset="-122"/>
                <a:ea typeface="微软雅黑" panose="020B0503020204020204" charset="-122"/>
                <a:cs typeface="微软雅黑" panose="020B0503020204020204" charset="-122"/>
                <a:sym typeface="+mn-ea"/>
              </a:rPr>
              <a:t>annealing in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rgon atmosphere</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sym typeface="+mn-ea"/>
              </a:rPr>
              <a:t>The phase distribution from the Cr coating toward the matrix in the radial direction is Cr , Cr</a:t>
            </a:r>
            <a:r>
              <a:rPr lang="en-US" sz="1400" b="1" baseline="-25000">
                <a:latin typeface="微软雅黑" panose="020B0503020204020204" charset="-122"/>
                <a:ea typeface="微软雅黑" panose="020B0503020204020204" charset="-122"/>
                <a:sym typeface="+mn-ea"/>
              </a:rPr>
              <a:t>2</a:t>
            </a:r>
            <a:r>
              <a:rPr sz="1400" b="1">
                <a:latin typeface="微软雅黑" panose="020B0503020204020204" charset="-122"/>
                <a:ea typeface="微软雅黑" panose="020B0503020204020204" charset="-122"/>
                <a:sym typeface="+mn-ea"/>
              </a:rPr>
              <a:t>Zr and Zr</a:t>
            </a:r>
            <a:r>
              <a:rPr lang="en-US" altLang="zh-CN" sz="1400" b="1">
                <a:latin typeface="微软雅黑" panose="020B0503020204020204" charset="-122"/>
                <a:ea typeface="微软雅黑" panose="020B0503020204020204" charset="-122"/>
                <a:sym typeface="+mn-ea"/>
              </a:rPr>
              <a:t>. </a:t>
            </a:r>
            <a:r>
              <a:rPr lang="zh-CN" sz="1400" b="1">
                <a:latin typeface="微软雅黑" panose="020B0503020204020204" charset="-122"/>
                <a:ea typeface="微软雅黑" panose="020B0503020204020204" charset="-122"/>
                <a:sym typeface="+mn-ea"/>
              </a:rPr>
              <a:t>At this temperature, the intermediate diffusion layer contains C15-Cr</a:t>
            </a:r>
            <a:r>
              <a:rPr lang="en-US" sz="1400" b="1" baseline="-25000">
                <a:latin typeface="微软雅黑" panose="020B0503020204020204" charset="-122"/>
                <a:ea typeface="微软雅黑" panose="020B0503020204020204" charset="-122"/>
                <a:sym typeface="+mn-ea"/>
              </a:rPr>
              <a:t>2</a:t>
            </a:r>
            <a:r>
              <a:rPr lang="zh-CN" sz="1400" b="1">
                <a:latin typeface="微软雅黑" panose="020B0503020204020204" charset="-122"/>
                <a:ea typeface="微软雅黑" panose="020B0503020204020204" charset="-122"/>
                <a:sym typeface="+mn-ea"/>
              </a:rPr>
              <a:t>Zr (FCC) </a:t>
            </a:r>
            <a:r>
              <a:rPr lang="en-US" altLang="zh-CN" sz="1400" b="1">
                <a:latin typeface="微软雅黑" panose="020B0503020204020204" charset="-122"/>
                <a:ea typeface="微软雅黑" panose="020B0503020204020204" charset="-122"/>
                <a:sym typeface="+mn-ea"/>
              </a:rPr>
              <a:t>and</a:t>
            </a:r>
            <a:r>
              <a:rPr lang="zh-CN" sz="1400" b="1">
                <a:latin typeface="微软雅黑" panose="020B0503020204020204" charset="-122"/>
                <a:ea typeface="微软雅黑" panose="020B0503020204020204" charset="-122"/>
                <a:sym typeface="+mn-ea"/>
              </a:rPr>
              <a:t> C14-Cr</a:t>
            </a:r>
            <a:r>
              <a:rPr lang="en-US" sz="1400" b="1" baseline="-25000">
                <a:latin typeface="微软雅黑" panose="020B0503020204020204" charset="-122"/>
                <a:ea typeface="微软雅黑" panose="020B0503020204020204" charset="-122"/>
                <a:sym typeface="+mn-ea"/>
              </a:rPr>
              <a:t>2</a:t>
            </a:r>
            <a:r>
              <a:rPr lang="zh-CN" sz="1400" b="1">
                <a:latin typeface="微软雅黑" panose="020B0503020204020204" charset="-122"/>
                <a:ea typeface="微软雅黑" panose="020B0503020204020204" charset="-122"/>
                <a:sym typeface="+mn-ea"/>
              </a:rPr>
              <a:t>Zr</a:t>
            </a:r>
            <a:r>
              <a:rPr lang="en-US" altLang="zh-CN" sz="1400" b="1">
                <a:latin typeface="微软雅黑" panose="020B0503020204020204" charset="-122"/>
                <a:ea typeface="微软雅黑" panose="020B0503020204020204" charset="-122"/>
                <a:sym typeface="+mn-ea"/>
              </a:rPr>
              <a:t>(HCP)</a:t>
            </a:r>
            <a:r>
              <a:rPr lang="zh-CN" sz="1400" b="1">
                <a:latin typeface="微软雅黑" panose="020B0503020204020204" charset="-122"/>
                <a:ea typeface="微软雅黑" panose="020B0503020204020204" charset="-122"/>
                <a:sym typeface="+mn-ea"/>
              </a:rPr>
              <a:t>.</a:t>
            </a:r>
            <a:endParaRPr lang="zh-CN" sz="14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sz="1400" b="1">
                <a:latin typeface="微软雅黑" panose="020B0503020204020204" charset="-122"/>
                <a:ea typeface="微软雅黑" panose="020B0503020204020204" charset="-122"/>
              </a:rPr>
              <a:t>Similar to the experiment conducted at 1000℃, some tiny pores were observed at the interface between the matrix (Zr) and the diffusion layer (Zr</a:t>
            </a:r>
            <a:r>
              <a:rPr sz="1400" b="1" baseline="-25000">
                <a:latin typeface="微软雅黑" panose="020B0503020204020204" charset="-122"/>
                <a:ea typeface="微软雅黑" panose="020B0503020204020204" charset="-122"/>
              </a:rPr>
              <a:t>2</a:t>
            </a:r>
            <a:r>
              <a:rPr sz="1400" b="1">
                <a:latin typeface="微软雅黑" panose="020B0503020204020204" charset="-122"/>
                <a:ea typeface="微软雅黑" panose="020B0503020204020204" charset="-122"/>
              </a:rPr>
              <a:t>Cr</a:t>
            </a:r>
            <a:r>
              <a:rPr lang="zh-CN" sz="1400" b="1">
                <a:latin typeface="微软雅黑" panose="020B0503020204020204" charset="-122"/>
                <a:ea typeface="微软雅黑" panose="020B0503020204020204" charset="-122"/>
              </a:rPr>
              <a:t>）</a:t>
            </a:r>
            <a:endParaRPr lang="zh-CN" sz="14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10" name="文本框 9"/>
          <p:cNvSpPr txBox="1"/>
          <p:nvPr/>
        </p:nvSpPr>
        <p:spPr>
          <a:xfrm>
            <a:off x="2568575" y="468820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sym typeface="+mn-ea"/>
              </a:rPr>
              <a:t>Microstructure of samples after </a:t>
            </a:r>
            <a:r>
              <a:rPr lang="en-US" altLang="zh-CN" sz="800" b="1">
                <a:latin typeface="微软雅黑" panose="020B0503020204020204" charset="-122"/>
                <a:ea typeface="微软雅黑" panose="020B0503020204020204" charset="-122"/>
                <a:sym typeface="+mn-ea"/>
              </a:rPr>
              <a:t>4</a:t>
            </a:r>
            <a:r>
              <a:rPr lang="zh-CN" altLang="en-US" sz="800" b="1">
                <a:latin typeface="微软雅黑" panose="020B0503020204020204" charset="-122"/>
                <a:ea typeface="微软雅黑" panose="020B0503020204020204" charset="-122"/>
                <a:sym typeface="+mn-ea"/>
              </a:rPr>
              <a:t> </a:t>
            </a:r>
            <a:r>
              <a:rPr lang="en-US" sz="800" b="1">
                <a:latin typeface="微软雅黑" panose="020B0503020204020204" charset="-122"/>
                <a:ea typeface="微软雅黑" panose="020B0503020204020204" charset="-122"/>
                <a:sym typeface="+mn-ea"/>
              </a:rPr>
              <a:t>hour</a:t>
            </a:r>
            <a:r>
              <a:rPr lang="zh-CN" altLang="en-US" sz="800" b="1">
                <a:latin typeface="微软雅黑" panose="020B0503020204020204" charset="-122"/>
                <a:ea typeface="微软雅黑" panose="020B0503020204020204" charset="-122"/>
                <a:sym typeface="+mn-ea"/>
              </a:rPr>
              <a:t>s of annealing at </a:t>
            </a:r>
            <a:r>
              <a:rPr lang="en-US" altLang="zh-CN" sz="800" b="1">
                <a:latin typeface="微软雅黑" panose="020B0503020204020204" charset="-122"/>
                <a:ea typeface="微软雅黑" panose="020B0503020204020204" charset="-122"/>
                <a:sym typeface="+mn-ea"/>
              </a:rPr>
              <a:t>1204</a:t>
            </a:r>
            <a:r>
              <a:rPr lang="zh-CN" altLang="en-US" sz="800" b="1">
                <a:latin typeface="微软雅黑" panose="020B0503020204020204" charset="-122"/>
                <a:ea typeface="微软雅黑" panose="020B0503020204020204" charset="-122"/>
                <a:sym typeface="+mn-ea"/>
              </a:rPr>
              <a:t>°C</a:t>
            </a:r>
            <a:endParaRPr lang="zh-CN" altLang="en-US" sz="800" b="1">
              <a:latin typeface="微软雅黑" panose="020B0503020204020204" charset="-122"/>
              <a:ea typeface="微软雅黑" panose="020B0503020204020204" charset="-122"/>
            </a:endParaRPr>
          </a:p>
        </p:txBody>
      </p:sp>
      <p:pic>
        <p:nvPicPr>
          <p:cNvPr id="46084" name="图片 1"/>
          <p:cNvPicPr>
            <a:picLocks noChangeAspect="1"/>
          </p:cNvPicPr>
          <p:nvPr/>
        </p:nvPicPr>
        <p:blipFill>
          <a:blip r:embed="rId2"/>
          <a:srcRect r="5232" b="18610"/>
          <a:stretch>
            <a:fillRect/>
          </a:stretch>
        </p:blipFill>
        <p:spPr>
          <a:xfrm>
            <a:off x="2981960" y="2931795"/>
            <a:ext cx="3145155" cy="1800225"/>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08990"/>
            <a:ext cx="8474710" cy="186944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1332℃ </a:t>
            </a:r>
            <a:r>
              <a:rPr lang="en-US" altLang="zh-CN" sz="1800" b="1">
                <a:latin typeface="微软雅黑" panose="020B0503020204020204" charset="-122"/>
                <a:ea typeface="微软雅黑" panose="020B0503020204020204" charset="-122"/>
                <a:cs typeface="微软雅黑" panose="020B0503020204020204" charset="-122"/>
                <a:sym typeface="+mn-ea"/>
              </a:rPr>
              <a:t>annealing in </a:t>
            </a:r>
            <a:r>
              <a:rPr lang="en-US" altLang="zh-CN" sz="1800" b="1">
                <a:latin typeface="微软雅黑" panose="020B0503020204020204" charset="-122"/>
                <a:ea typeface="微软雅黑" panose="020B0503020204020204" charset="-122"/>
                <a:cs typeface="微软雅黑" panose="020B0503020204020204" charset="-122"/>
                <a:sym typeface="+mn-ea"/>
              </a:rPr>
              <a:t>argon atmosphere</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lang="en-US" altLang="zh-CN" sz="1400" b="1">
                <a:latin typeface="微软雅黑" panose="020B0503020204020204" charset="-122"/>
                <a:ea typeface="微软雅黑" panose="020B0503020204020204" charset="-122"/>
                <a:sym typeface="+mn-ea"/>
              </a:rPr>
              <a:t>The experimental results are similar to 1204</a:t>
            </a:r>
            <a:r>
              <a:rPr lang="en-US" altLang="en-US" sz="1400" b="1">
                <a:latin typeface="微软雅黑" panose="020B0503020204020204" charset="-122"/>
                <a:ea typeface="微软雅黑" panose="020B0503020204020204" charset="-122"/>
                <a:sym typeface="+mn-ea"/>
              </a:rPr>
              <a:t>°</a:t>
            </a:r>
            <a:r>
              <a:rPr lang="en-US" altLang="zh-CN" sz="1400" b="1">
                <a:latin typeface="微软雅黑" panose="020B0503020204020204" charset="-122"/>
                <a:ea typeface="微软雅黑" panose="020B0503020204020204" charset="-122"/>
                <a:sym typeface="+mn-ea"/>
              </a:rPr>
              <a:t>C</a:t>
            </a:r>
            <a:r>
              <a:rPr lang="en-US" altLang="zh-CN" sz="1400" b="1">
                <a:latin typeface="微软雅黑" panose="020B0503020204020204" charset="-122"/>
                <a:ea typeface="微软雅黑" panose="020B0503020204020204" charset="-122"/>
                <a:sym typeface="+mn-ea"/>
              </a:rPr>
              <a:t>, with the diffusion layer consisting of brittle Cr</a:t>
            </a:r>
            <a:r>
              <a:rPr lang="en-US" altLang="zh-CN" sz="1400" b="1" baseline="-25000">
                <a:latin typeface="微软雅黑" panose="020B0503020204020204" charset="-122"/>
                <a:ea typeface="微软雅黑" panose="020B0503020204020204" charset="-122"/>
                <a:sym typeface="+mn-ea"/>
              </a:rPr>
              <a:t>2</a:t>
            </a:r>
            <a:r>
              <a:rPr lang="en-US" altLang="zh-CN" sz="1400" b="1">
                <a:latin typeface="微软雅黑" panose="020B0503020204020204" charset="-122"/>
                <a:ea typeface="微软雅黑" panose="020B0503020204020204" charset="-122"/>
                <a:sym typeface="+mn-ea"/>
              </a:rPr>
              <a:t>Zr phase. Both exhibit pores (at the interface between the matrix and the diffusion layer) and cracks (within the diffusion layer). </a:t>
            </a:r>
            <a:endParaRPr lang="en-US" altLang="zh-CN" sz="14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lang="en-US" altLang="zh-CN" sz="1400" b="1">
                <a:latin typeface="微软雅黑" panose="020B0503020204020204" charset="-122"/>
                <a:ea typeface="微软雅黑" panose="020B0503020204020204" charset="-122"/>
                <a:sym typeface="+mn-ea"/>
              </a:rPr>
              <a:t>The main difference is that the diffusion layer at 1332</a:t>
            </a:r>
            <a:r>
              <a:rPr lang="en-US" altLang="en-US" sz="1400" b="1">
                <a:latin typeface="微软雅黑" panose="020B0503020204020204" charset="-122"/>
                <a:ea typeface="微软雅黑" panose="020B0503020204020204" charset="-122"/>
                <a:sym typeface="+mn-ea"/>
              </a:rPr>
              <a:t>°</a:t>
            </a:r>
            <a:r>
              <a:rPr lang="en-US" altLang="zh-CN" sz="1400" b="1">
                <a:latin typeface="微软雅黑" panose="020B0503020204020204" charset="-122"/>
                <a:ea typeface="微软雅黑" panose="020B0503020204020204" charset="-122"/>
                <a:sym typeface="+mn-ea"/>
              </a:rPr>
              <a:t>C is thicker, and the Cr</a:t>
            </a:r>
            <a:r>
              <a:rPr lang="en-US" altLang="zh-CN" sz="1400" b="1" baseline="-25000">
                <a:latin typeface="微软雅黑" panose="020B0503020204020204" charset="-122"/>
                <a:ea typeface="微软雅黑" panose="020B0503020204020204" charset="-122"/>
                <a:sym typeface="+mn-ea"/>
              </a:rPr>
              <a:t>2</a:t>
            </a:r>
            <a:r>
              <a:rPr lang="en-US" altLang="zh-CN" sz="1400" b="1">
                <a:latin typeface="微软雅黑" panose="020B0503020204020204" charset="-122"/>
                <a:ea typeface="微软雅黑" panose="020B0503020204020204" charset="-122"/>
                <a:sym typeface="+mn-ea"/>
              </a:rPr>
              <a:t>Zr is almostly C14-Cr</a:t>
            </a:r>
            <a:r>
              <a:rPr lang="en-US" altLang="zh-CN" sz="1400" b="1" baseline="-25000">
                <a:latin typeface="微软雅黑" panose="020B0503020204020204" charset="-122"/>
                <a:ea typeface="微软雅黑" panose="020B0503020204020204" charset="-122"/>
                <a:sym typeface="+mn-ea"/>
              </a:rPr>
              <a:t>2</a:t>
            </a:r>
            <a:r>
              <a:rPr lang="en-US" altLang="zh-CN" sz="1400" b="1">
                <a:latin typeface="微软雅黑" panose="020B0503020204020204" charset="-122"/>
                <a:ea typeface="微软雅黑" panose="020B0503020204020204" charset="-122"/>
                <a:sym typeface="+mn-ea"/>
              </a:rPr>
              <a:t>Zr</a:t>
            </a:r>
            <a:r>
              <a:rPr lang="en-US" altLang="zh-CN" sz="1400" b="1">
                <a:latin typeface="微软雅黑" panose="020B0503020204020204" charset="-122"/>
                <a:ea typeface="微软雅黑" panose="020B0503020204020204" charset="-122"/>
                <a:sym typeface="+mn-ea"/>
              </a:rPr>
              <a:t>(HCP).</a:t>
            </a:r>
            <a:endParaRPr lang="en-US" altLang="zh-CN" sz="1400" b="1">
              <a:latin typeface="微软雅黑" panose="020B0503020204020204" charset="-122"/>
              <a:ea typeface="微软雅黑" panose="020B0503020204020204" charset="-122"/>
              <a:sym typeface="+mn-ea"/>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8" name="文本框 7"/>
          <p:cNvSpPr txBox="1"/>
          <p:nvPr/>
        </p:nvSpPr>
        <p:spPr>
          <a:xfrm>
            <a:off x="0" y="4624705"/>
            <a:ext cx="2540000" cy="229870"/>
          </a:xfrm>
          <a:prstGeom prst="rect">
            <a:avLst/>
          </a:prstGeom>
          <a:noFill/>
        </p:spPr>
        <p:txBody>
          <a:bodyPr wrap="square" rtlCol="0" anchor="t">
            <a:spAutoFit/>
          </a:bodyPr>
          <a:p>
            <a:r>
              <a:rPr lang="zh-CN" altLang="en-US" sz="900" b="1">
                <a:latin typeface="微软雅黑" panose="020B0503020204020204" charset="-122"/>
                <a:ea typeface="微软雅黑" panose="020B0503020204020204" charset="-122"/>
              </a:rPr>
              <a:t> </a:t>
            </a:r>
            <a:r>
              <a:rPr lang="en-US" altLang="zh-CN" sz="900" b="1">
                <a:latin typeface="微软雅黑" panose="020B0503020204020204" charset="-122"/>
                <a:ea typeface="微软雅黑" panose="020B0503020204020204" charset="-122"/>
              </a:rPr>
              <a:t>A</a:t>
            </a:r>
            <a:r>
              <a:rPr lang="zh-CN" altLang="en-US" sz="900" b="1">
                <a:latin typeface="微软雅黑" panose="020B0503020204020204" charset="-122"/>
                <a:ea typeface="微软雅黑" panose="020B0503020204020204" charset="-122"/>
              </a:rPr>
              <a:t>ppearance</a:t>
            </a:r>
            <a:r>
              <a:rPr lang="en-US" altLang="zh-CN" sz="900" b="1">
                <a:latin typeface="微软雅黑" panose="020B0503020204020204" charset="-122"/>
                <a:ea typeface="微软雅黑" panose="020B0503020204020204" charset="-122"/>
              </a:rPr>
              <a:t> of </a:t>
            </a:r>
            <a:r>
              <a:rPr lang="zh-CN" altLang="en-US" sz="900" b="1">
                <a:latin typeface="微软雅黑" panose="020B0503020204020204" charset="-122"/>
                <a:ea typeface="微软雅黑" panose="020B0503020204020204" charset="-122"/>
                <a:sym typeface="+mn-ea"/>
              </a:rPr>
              <a:t>Sample</a:t>
            </a:r>
            <a:r>
              <a:rPr lang="en-US" altLang="zh-CN" sz="900" b="1">
                <a:latin typeface="微软雅黑" panose="020B0503020204020204" charset="-122"/>
                <a:ea typeface="微软雅黑" panose="020B0503020204020204" charset="-122"/>
                <a:sym typeface="+mn-ea"/>
              </a:rPr>
              <a:t>s</a:t>
            </a:r>
            <a:endParaRPr lang="en-US" altLang="zh-CN" sz="900" b="1">
              <a:latin typeface="微软雅黑" panose="020B0503020204020204" charset="-122"/>
              <a:ea typeface="微软雅黑" panose="020B0503020204020204" charset="-122"/>
              <a:sym typeface="+mn-ea"/>
            </a:endParaRPr>
          </a:p>
        </p:txBody>
      </p:sp>
      <p:sp>
        <p:nvSpPr>
          <p:cNvPr id="10" name="文本框 9"/>
          <p:cNvSpPr txBox="1"/>
          <p:nvPr/>
        </p:nvSpPr>
        <p:spPr>
          <a:xfrm>
            <a:off x="4344035" y="466280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sym typeface="+mn-ea"/>
              </a:rPr>
              <a:t>Microstructure of samples after </a:t>
            </a:r>
            <a:r>
              <a:rPr lang="en-US" altLang="zh-CN" sz="800" b="1">
                <a:latin typeface="微软雅黑" panose="020B0503020204020204" charset="-122"/>
                <a:ea typeface="微软雅黑" panose="020B0503020204020204" charset="-122"/>
                <a:sym typeface="+mn-ea"/>
              </a:rPr>
              <a:t>4</a:t>
            </a:r>
            <a:r>
              <a:rPr lang="zh-CN" altLang="en-US" sz="800" b="1">
                <a:latin typeface="微软雅黑" panose="020B0503020204020204" charset="-122"/>
                <a:ea typeface="微软雅黑" panose="020B0503020204020204" charset="-122"/>
                <a:sym typeface="+mn-ea"/>
              </a:rPr>
              <a:t> </a:t>
            </a:r>
            <a:r>
              <a:rPr lang="en-US" sz="800" b="1">
                <a:latin typeface="微软雅黑" panose="020B0503020204020204" charset="-122"/>
                <a:ea typeface="微软雅黑" panose="020B0503020204020204" charset="-122"/>
                <a:sym typeface="+mn-ea"/>
              </a:rPr>
              <a:t>hour</a:t>
            </a:r>
            <a:r>
              <a:rPr lang="zh-CN" altLang="en-US" sz="800" b="1">
                <a:latin typeface="微软雅黑" panose="020B0503020204020204" charset="-122"/>
                <a:ea typeface="微软雅黑" panose="020B0503020204020204" charset="-122"/>
                <a:sym typeface="+mn-ea"/>
              </a:rPr>
              <a:t>s of annealing at </a:t>
            </a:r>
            <a:r>
              <a:rPr lang="en-US" altLang="zh-CN" sz="800" b="1">
                <a:latin typeface="微软雅黑" panose="020B0503020204020204" charset="-122"/>
                <a:ea typeface="微软雅黑" panose="020B0503020204020204" charset="-122"/>
                <a:sym typeface="+mn-ea"/>
              </a:rPr>
              <a:t>1332</a:t>
            </a:r>
            <a:r>
              <a:rPr lang="zh-CN" altLang="en-US" sz="800" b="1">
                <a:latin typeface="微软雅黑" panose="020B0503020204020204" charset="-122"/>
                <a:ea typeface="微软雅黑" panose="020B0503020204020204" charset="-122"/>
                <a:sym typeface="+mn-ea"/>
              </a:rPr>
              <a:t>°C</a:t>
            </a:r>
            <a:endParaRPr lang="zh-CN" altLang="en-US" sz="800" b="1">
              <a:latin typeface="微软雅黑" panose="020B0503020204020204" charset="-122"/>
              <a:ea typeface="微软雅黑" panose="020B0503020204020204" charset="-122"/>
            </a:endParaRPr>
          </a:p>
        </p:txBody>
      </p:sp>
      <p:pic>
        <p:nvPicPr>
          <p:cNvPr id="20486" name="图片 3"/>
          <p:cNvPicPr>
            <a:picLocks noChangeAspect="1"/>
          </p:cNvPicPr>
          <p:nvPr/>
        </p:nvPicPr>
        <p:blipFill>
          <a:blip r:embed="rId2"/>
          <a:srcRect b="62926"/>
          <a:stretch>
            <a:fillRect/>
          </a:stretch>
        </p:blipFill>
        <p:spPr>
          <a:xfrm>
            <a:off x="168275" y="2736850"/>
            <a:ext cx="2479040" cy="1866900"/>
          </a:xfrm>
          <a:prstGeom prst="rect">
            <a:avLst/>
          </a:prstGeom>
          <a:noFill/>
          <a:ln w="9525">
            <a:noFill/>
          </a:ln>
        </p:spPr>
      </p:pic>
      <p:pic>
        <p:nvPicPr>
          <p:cNvPr id="2" name="图片 1" descr="图片7"/>
          <p:cNvPicPr>
            <a:picLocks noChangeAspect="1"/>
          </p:cNvPicPr>
          <p:nvPr/>
        </p:nvPicPr>
        <p:blipFill>
          <a:blip r:embed="rId3"/>
          <a:stretch>
            <a:fillRect/>
          </a:stretch>
        </p:blipFill>
        <p:spPr>
          <a:xfrm>
            <a:off x="2762885" y="2770505"/>
            <a:ext cx="2679065" cy="1892300"/>
          </a:xfrm>
          <a:prstGeom prst="rect">
            <a:avLst/>
          </a:prstGeom>
        </p:spPr>
      </p:pic>
      <p:pic>
        <p:nvPicPr>
          <p:cNvPr id="50180" name="图片 1"/>
          <p:cNvPicPr>
            <a:picLocks noChangeAspect="1"/>
          </p:cNvPicPr>
          <p:nvPr/>
        </p:nvPicPr>
        <p:blipFill>
          <a:blip r:embed="rId4"/>
          <a:srcRect r="18837" b="18614"/>
          <a:stretch>
            <a:fillRect/>
          </a:stretch>
        </p:blipFill>
        <p:spPr>
          <a:xfrm>
            <a:off x="5557520" y="2770505"/>
            <a:ext cx="2843530" cy="1901190"/>
          </a:xfrm>
          <a:prstGeom prst="rect">
            <a:avLst/>
          </a:prstGeom>
          <a:noFill/>
          <a:ln w="9525">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1" cstate="print"/>
          <a:srcRect l="25381"/>
          <a:stretch>
            <a:fillRect/>
          </a:stretch>
        </p:blipFill>
        <p:spPr>
          <a:xfrm>
            <a:off x="0" y="751237"/>
            <a:ext cx="9144000" cy="2370455"/>
          </a:xfrm>
          <a:prstGeom prst="rect">
            <a:avLst/>
          </a:prstGeom>
        </p:spPr>
      </p:pic>
      <p:sp>
        <p:nvSpPr>
          <p:cNvPr id="7" name="文本框 6"/>
          <p:cNvSpPr txBox="1"/>
          <p:nvPr/>
        </p:nvSpPr>
        <p:spPr>
          <a:xfrm>
            <a:off x="2447925" y="1514537"/>
            <a:ext cx="584835" cy="922020"/>
          </a:xfrm>
          <a:prstGeom prst="rect">
            <a:avLst/>
          </a:prstGeom>
          <a:noFill/>
        </p:spPr>
        <p:txBody>
          <a:bodyPr wrap="none" rtlCol="0">
            <a:spAutoFit/>
          </a:bodyPr>
          <a:lstStyle/>
          <a:p>
            <a:pPr algn="l"/>
            <a:r>
              <a:rPr lang="en-US" altLang="zh-CN" sz="5400">
                <a:solidFill>
                  <a:schemeClr val="bg1"/>
                </a:solidFill>
                <a:latin typeface="微软雅黑" panose="020B0503020204020204" charset="-122"/>
                <a:ea typeface="微软雅黑" panose="020B0503020204020204" charset="-122"/>
                <a:sym typeface="+mn-ea"/>
              </a:rPr>
              <a:t>3</a:t>
            </a:r>
            <a:endParaRPr lang="en-US" altLang="zh-CN" sz="5400" b="1" dirty="0">
              <a:solidFill>
                <a:schemeClr val="bg1"/>
              </a:solidFill>
              <a:latin typeface="微软雅黑" panose="020B0503020204020204" charset="-122"/>
              <a:ea typeface="微软雅黑" panose="020B0503020204020204" charset="-122"/>
            </a:endParaRPr>
          </a:p>
        </p:txBody>
      </p:sp>
      <p:sp>
        <p:nvSpPr>
          <p:cNvPr id="5" name="文本框 5"/>
          <p:cNvSpPr txBox="1"/>
          <p:nvPr/>
        </p:nvSpPr>
        <p:spPr>
          <a:xfrm>
            <a:off x="3935095" y="1683385"/>
            <a:ext cx="5287010" cy="1076325"/>
          </a:xfrm>
          <a:prstGeom prst="rect">
            <a:avLst/>
          </a:prstGeom>
          <a:noFill/>
        </p:spPr>
        <p:txBody>
          <a:bodyPr wrap="square" rtlCol="0">
            <a:spAutoFit/>
          </a:bodyPr>
          <a:lstStyle/>
          <a:p>
            <a:pPr algn="l"/>
            <a:r>
              <a:rPr lang="zh-CN" altLang="en-US" sz="3200" b="1">
                <a:solidFill>
                  <a:schemeClr val="bg1"/>
                </a:solidFill>
                <a:latin typeface="微软雅黑" panose="020B0503020204020204" charset="-122"/>
                <a:ea typeface="微软雅黑" panose="020B0503020204020204" charset="-122"/>
                <a:sym typeface="+mn-ea"/>
              </a:rPr>
              <a:t>Diffusion </a:t>
            </a:r>
            <a:r>
              <a:rPr lang="en-US" altLang="zh-CN" sz="3200" b="1">
                <a:solidFill>
                  <a:schemeClr val="bg1"/>
                </a:solidFill>
                <a:latin typeface="微软雅黑" panose="020B0503020204020204" charset="-122"/>
                <a:ea typeface="微软雅黑" panose="020B0503020204020204" charset="-122"/>
                <a:sym typeface="+mn-ea"/>
              </a:rPr>
              <a:t>coefficient</a:t>
            </a:r>
            <a:r>
              <a:rPr lang="en-US" altLang="zh-CN" sz="3200" b="1">
                <a:solidFill>
                  <a:schemeClr val="bg1"/>
                </a:solidFill>
                <a:latin typeface="微软雅黑" panose="020B0503020204020204" charset="-122"/>
                <a:ea typeface="微软雅黑" panose="020B0503020204020204" charset="-122"/>
                <a:sym typeface="+mn-ea"/>
              </a:rPr>
              <a:t> </a:t>
            </a:r>
            <a:r>
              <a:rPr lang="zh-CN" altLang="en-US" sz="3200" b="1">
                <a:solidFill>
                  <a:schemeClr val="bg1"/>
                </a:solidFill>
                <a:latin typeface="微软雅黑" panose="020B0503020204020204" charset="-122"/>
                <a:ea typeface="微软雅黑" panose="020B0503020204020204" charset="-122"/>
                <a:sym typeface="+mn-ea"/>
              </a:rPr>
              <a:t>research</a:t>
            </a:r>
            <a:endParaRPr lang="zh-CN" altLang="en-US" sz="3200" b="1" dirty="0" smtClean="0">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4434840" y="766763"/>
            <a:ext cx="1721485" cy="398780"/>
          </a:xfrm>
          <a:prstGeom prst="rect">
            <a:avLst/>
          </a:prstGeom>
          <a:noFill/>
        </p:spPr>
        <p:txBody>
          <a:bodyPr wrap="none" rtlCol="0">
            <a:spAutoFit/>
          </a:bodyPr>
          <a:lstStyle/>
          <a:p>
            <a:pPr algn="l"/>
            <a:r>
              <a:rPr lang="en-US" altLang="zh-CN" sz="2000" b="1">
                <a:solidFill>
                  <a:schemeClr val="tx1"/>
                </a:solidFill>
                <a:latin typeface="微软雅黑" panose="020B0503020204020204" charset="-122"/>
                <a:ea typeface="微软雅黑" panose="020B0503020204020204" charset="-122"/>
                <a:sym typeface="+mn-ea"/>
              </a:rPr>
              <a:t>Background</a:t>
            </a:r>
            <a:endParaRPr lang="en-US" altLang="zh-CN" sz="2000" b="1">
              <a:solidFill>
                <a:schemeClr val="tx1"/>
              </a:solidFill>
              <a:latin typeface="微软雅黑" panose="020B0503020204020204" charset="-122"/>
              <a:ea typeface="微软雅黑" panose="020B0503020204020204" charset="-122"/>
              <a:sym typeface="+mn-ea"/>
            </a:endParaRPr>
          </a:p>
        </p:txBody>
      </p:sp>
      <p:sp>
        <p:nvSpPr>
          <p:cNvPr id="18" name="文本框 17"/>
          <p:cNvSpPr txBox="1"/>
          <p:nvPr>
            <p:custDataLst>
              <p:tags r:id="rId2"/>
            </p:custDataLst>
          </p:nvPr>
        </p:nvSpPr>
        <p:spPr>
          <a:xfrm>
            <a:off x="4434840" y="1637348"/>
            <a:ext cx="4274185" cy="398780"/>
          </a:xfrm>
          <a:prstGeom prst="rect">
            <a:avLst/>
          </a:prstGeom>
          <a:noFill/>
        </p:spPr>
        <p:txBody>
          <a:bodyPr wrap="none" rtlCol="0">
            <a:spAutoFit/>
          </a:bodyPr>
          <a:lstStyle/>
          <a:p>
            <a:pPr algn="l"/>
            <a:r>
              <a:rPr lang="zh-CN" altLang="en-US" sz="2000" b="1">
                <a:solidFill>
                  <a:schemeClr val="tx1"/>
                </a:solidFill>
                <a:latin typeface="微软雅黑" panose="020B0503020204020204" charset="-122"/>
                <a:ea typeface="微软雅黑" panose="020B0503020204020204" charset="-122"/>
                <a:sym typeface="+mn-ea"/>
              </a:rPr>
              <a:t>Diffusion experimental</a:t>
            </a:r>
            <a:r>
              <a:rPr lang="en-US" altLang="zh-CN" sz="2000" b="1">
                <a:solidFill>
                  <a:schemeClr val="tx1"/>
                </a:solidFill>
                <a:latin typeface="微软雅黑" panose="020B0503020204020204" charset="-122"/>
                <a:ea typeface="微软雅黑" panose="020B0503020204020204" charset="-122"/>
                <a:sym typeface="+mn-ea"/>
              </a:rPr>
              <a:t> </a:t>
            </a:r>
            <a:r>
              <a:rPr lang="zh-CN" altLang="en-US" sz="2000" b="1">
                <a:solidFill>
                  <a:schemeClr val="tx1"/>
                </a:solidFill>
                <a:latin typeface="微软雅黑" panose="020B0503020204020204" charset="-122"/>
                <a:ea typeface="微软雅黑" panose="020B0503020204020204" charset="-122"/>
                <a:sym typeface="+mn-ea"/>
              </a:rPr>
              <a:t>research</a:t>
            </a:r>
            <a:endParaRPr lang="zh-CN" altLang="en-US" sz="2000" b="1">
              <a:solidFill>
                <a:schemeClr val="tx1"/>
              </a:solidFill>
              <a:latin typeface="微软雅黑" panose="020B0503020204020204" charset="-122"/>
              <a:ea typeface="微软雅黑" panose="020B0503020204020204" charset="-122"/>
              <a:sym typeface="+mn-ea"/>
            </a:endParaRPr>
          </a:p>
        </p:txBody>
      </p:sp>
      <p:sp>
        <p:nvSpPr>
          <p:cNvPr id="19" name="文本框 18"/>
          <p:cNvSpPr txBox="1"/>
          <p:nvPr>
            <p:custDataLst>
              <p:tags r:id="rId3"/>
            </p:custDataLst>
          </p:nvPr>
        </p:nvSpPr>
        <p:spPr>
          <a:xfrm>
            <a:off x="4434840" y="2463483"/>
            <a:ext cx="3939540" cy="398780"/>
          </a:xfrm>
          <a:prstGeom prst="rect">
            <a:avLst/>
          </a:prstGeom>
          <a:noFill/>
        </p:spPr>
        <p:txBody>
          <a:bodyPr wrap="none" rtlCol="0">
            <a:spAutoFit/>
          </a:bodyPr>
          <a:lstStyle/>
          <a:p>
            <a:pPr algn="l">
              <a:buClrTx/>
              <a:buSzTx/>
              <a:buFontTx/>
            </a:pPr>
            <a:r>
              <a:rPr lang="zh-CN" altLang="en-US" sz="2000" b="1">
                <a:latin typeface="微软雅黑" panose="020B0503020204020204" charset="-122"/>
                <a:ea typeface="微软雅黑" panose="020B0503020204020204" charset="-122"/>
                <a:sym typeface="+mn-ea"/>
              </a:rPr>
              <a:t>Diffusion </a:t>
            </a:r>
            <a:r>
              <a:rPr lang="zh-CN" altLang="en-US" sz="2000" b="1">
                <a:latin typeface="微软雅黑" panose="020B0503020204020204" charset="-122"/>
                <a:ea typeface="微软雅黑" panose="020B0503020204020204" charset="-122"/>
                <a:sym typeface="+mn-ea"/>
              </a:rPr>
              <a:t>coefficient</a:t>
            </a:r>
            <a:r>
              <a:rPr lang="zh-CN" altLang="en-US" sz="2000" b="1">
                <a:latin typeface="微软雅黑" panose="020B0503020204020204" charset="-122"/>
                <a:ea typeface="微软雅黑" panose="020B0503020204020204" charset="-122"/>
                <a:sym typeface="+mn-ea"/>
              </a:rPr>
              <a:t> research</a:t>
            </a:r>
            <a:endParaRPr lang="zh-CN" altLang="en-US" sz="2000" b="1">
              <a:latin typeface="微软雅黑" panose="020B0503020204020204" charset="-122"/>
              <a:ea typeface="微软雅黑" panose="020B0503020204020204" charset="-122"/>
            </a:endParaRPr>
          </a:p>
        </p:txBody>
      </p:sp>
      <p:sp>
        <p:nvSpPr>
          <p:cNvPr id="22" name="文本框 21"/>
          <p:cNvSpPr txBox="1"/>
          <p:nvPr>
            <p:custDataLst>
              <p:tags r:id="rId4"/>
            </p:custDataLst>
          </p:nvPr>
        </p:nvSpPr>
        <p:spPr>
          <a:xfrm>
            <a:off x="4483100" y="3289618"/>
            <a:ext cx="3710305" cy="398780"/>
          </a:xfrm>
          <a:prstGeom prst="rect">
            <a:avLst/>
          </a:prstGeom>
          <a:noFill/>
        </p:spPr>
        <p:txBody>
          <a:bodyPr wrap="none" rtlCol="0">
            <a:spAutoFit/>
          </a:bodyPr>
          <a:lstStyle/>
          <a:p>
            <a:pPr algn="l">
              <a:buClrTx/>
              <a:buSzTx/>
              <a:buFontTx/>
            </a:pPr>
            <a:r>
              <a:rPr lang="zh-CN" altLang="en-US" sz="2000" b="1">
                <a:latin typeface="微软雅黑" panose="020B0503020204020204" charset="-122"/>
                <a:ea typeface="微软雅黑" panose="020B0503020204020204" charset="-122"/>
                <a:sym typeface="+mn-ea"/>
              </a:rPr>
              <a:t>Summary &amp; Follow-up plan</a:t>
            </a:r>
            <a:endParaRPr lang="zh-CN" altLang="en-US" sz="2000" b="1">
              <a:latin typeface="微软雅黑" panose="020B0503020204020204" charset="-122"/>
              <a:ea typeface="微软雅黑" panose="020B0503020204020204" charset="-122"/>
            </a:endParaRPr>
          </a:p>
        </p:txBody>
      </p:sp>
      <p:sp>
        <p:nvSpPr>
          <p:cNvPr id="26" name="文本框 25"/>
          <p:cNvSpPr txBox="1"/>
          <p:nvPr/>
        </p:nvSpPr>
        <p:spPr>
          <a:xfrm>
            <a:off x="861695" y="2026285"/>
            <a:ext cx="2458085" cy="583565"/>
          </a:xfrm>
          <a:prstGeom prst="rect">
            <a:avLst/>
          </a:prstGeom>
          <a:noFill/>
        </p:spPr>
        <p:txBody>
          <a:bodyPr wrap="none" rtlCol="0">
            <a:spAutoFit/>
          </a:bodyPr>
          <a:lstStyle/>
          <a:p>
            <a:pPr algn="l"/>
            <a:r>
              <a:rPr lang="zh-CN" altLang="en-US" sz="3200" b="1">
                <a:solidFill>
                  <a:srgbClr val="004EA1"/>
                </a:solidFill>
                <a:latin typeface="微软雅黑" panose="020B0503020204020204" charset="-122"/>
                <a:ea typeface="微软雅黑" panose="020B0503020204020204" charset="-122"/>
              </a:rPr>
              <a:t>CONTENTS</a:t>
            </a:r>
            <a:endParaRPr lang="zh-CN" altLang="en-US" sz="3200" b="1">
              <a:solidFill>
                <a:srgbClr val="004EA1"/>
              </a:solidFill>
              <a:latin typeface="微软雅黑" panose="020B0503020204020204" charset="-122"/>
              <a:ea typeface="微软雅黑" panose="020B0503020204020204" charset="-122"/>
            </a:endParaRPr>
          </a:p>
        </p:txBody>
      </p:sp>
      <p:sp>
        <p:nvSpPr>
          <p:cNvPr id="27" name="椭圆 26"/>
          <p:cNvSpPr/>
          <p:nvPr>
            <p:custDataLst>
              <p:tags r:id="rId5"/>
            </p:custDataLst>
          </p:nvPr>
        </p:nvSpPr>
        <p:spPr>
          <a:xfrm>
            <a:off x="3904615" y="775970"/>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8" name="椭圆 27"/>
          <p:cNvSpPr/>
          <p:nvPr>
            <p:custDataLst>
              <p:tags r:id="rId6"/>
            </p:custDataLst>
          </p:nvPr>
        </p:nvSpPr>
        <p:spPr>
          <a:xfrm>
            <a:off x="3904615" y="1602105"/>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椭圆 28"/>
          <p:cNvSpPr/>
          <p:nvPr>
            <p:custDataLst>
              <p:tags r:id="rId7"/>
            </p:custDataLst>
          </p:nvPr>
        </p:nvSpPr>
        <p:spPr>
          <a:xfrm>
            <a:off x="3904615" y="2428240"/>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0" name="椭圆 29"/>
          <p:cNvSpPr/>
          <p:nvPr>
            <p:custDataLst>
              <p:tags r:id="rId8"/>
            </p:custDataLst>
          </p:nvPr>
        </p:nvSpPr>
        <p:spPr>
          <a:xfrm>
            <a:off x="3904615" y="3254375"/>
            <a:ext cx="404495" cy="438785"/>
          </a:xfrm>
          <a:prstGeom prst="ellipse">
            <a:avLst/>
          </a:prstGeom>
          <a:solidFill>
            <a:srgbClr val="004E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3" name="文本框 32"/>
          <p:cNvSpPr txBox="1"/>
          <p:nvPr>
            <p:custDataLst>
              <p:tags r:id="rId9"/>
            </p:custDataLst>
          </p:nvPr>
        </p:nvSpPr>
        <p:spPr>
          <a:xfrm>
            <a:off x="3885565" y="804228"/>
            <a:ext cx="436880" cy="368300"/>
          </a:xfrm>
          <a:prstGeom prst="rect">
            <a:avLst/>
          </a:prstGeom>
          <a:noFill/>
        </p:spPr>
        <p:txBody>
          <a:bodyPr wrap="none" rtlCol="0">
            <a:spAutoFit/>
          </a:bodyPr>
          <a:lstStyle/>
          <a:p>
            <a:pPr algn="l"/>
            <a:r>
              <a:rPr lang="en-US" altLang="zh-CN" sz="1800">
                <a:solidFill>
                  <a:schemeClr val="bg1"/>
                </a:solidFill>
                <a:latin typeface="微软雅黑" panose="020B0503020204020204" charset="-122"/>
                <a:ea typeface="微软雅黑" panose="020B0503020204020204" charset="-122"/>
              </a:rPr>
              <a:t>01</a:t>
            </a:r>
            <a:endParaRPr lang="en-US" altLang="zh-CN" sz="1800">
              <a:solidFill>
                <a:schemeClr val="bg1"/>
              </a:solidFill>
              <a:latin typeface="微软雅黑" panose="020B0503020204020204" charset="-122"/>
              <a:ea typeface="微软雅黑" panose="020B0503020204020204" charset="-122"/>
            </a:endParaRPr>
          </a:p>
        </p:txBody>
      </p:sp>
      <p:sp>
        <p:nvSpPr>
          <p:cNvPr id="34" name="文本框 33"/>
          <p:cNvSpPr txBox="1"/>
          <p:nvPr>
            <p:custDataLst>
              <p:tags r:id="rId10"/>
            </p:custDataLst>
          </p:nvPr>
        </p:nvSpPr>
        <p:spPr>
          <a:xfrm>
            <a:off x="3888105" y="1633538"/>
            <a:ext cx="436880" cy="368300"/>
          </a:xfrm>
          <a:prstGeom prst="rect">
            <a:avLst/>
          </a:prstGeom>
          <a:noFill/>
        </p:spPr>
        <p:txBody>
          <a:bodyPr wrap="none" rtlCol="0">
            <a:spAutoFit/>
          </a:bodyPr>
          <a:lstStyle/>
          <a:p>
            <a:pPr algn="l"/>
            <a:r>
              <a:rPr lang="en-US" altLang="zh-CN" sz="1800">
                <a:solidFill>
                  <a:schemeClr val="bg1"/>
                </a:solidFill>
                <a:latin typeface="微软雅黑" panose="020B0503020204020204" charset="-122"/>
                <a:ea typeface="微软雅黑" panose="020B0503020204020204" charset="-122"/>
              </a:rPr>
              <a:t>02</a:t>
            </a:r>
            <a:endParaRPr lang="en-US" altLang="zh-CN" sz="1800">
              <a:solidFill>
                <a:schemeClr val="bg1"/>
              </a:solidFill>
              <a:latin typeface="微软雅黑" panose="020B0503020204020204" charset="-122"/>
              <a:ea typeface="微软雅黑" panose="020B0503020204020204" charset="-122"/>
            </a:endParaRPr>
          </a:p>
        </p:txBody>
      </p:sp>
      <p:sp>
        <p:nvSpPr>
          <p:cNvPr id="35" name="文本框 34"/>
          <p:cNvSpPr txBox="1"/>
          <p:nvPr>
            <p:custDataLst>
              <p:tags r:id="rId11"/>
            </p:custDataLst>
          </p:nvPr>
        </p:nvSpPr>
        <p:spPr>
          <a:xfrm>
            <a:off x="3888105" y="2462848"/>
            <a:ext cx="436880" cy="368300"/>
          </a:xfrm>
          <a:prstGeom prst="rect">
            <a:avLst/>
          </a:prstGeom>
          <a:noFill/>
        </p:spPr>
        <p:txBody>
          <a:bodyPr wrap="none" rtlCol="0">
            <a:spAutoFit/>
          </a:bodyPr>
          <a:lstStyle/>
          <a:p>
            <a:pPr algn="l"/>
            <a:r>
              <a:rPr lang="en-US" altLang="zh-CN" sz="1800">
                <a:solidFill>
                  <a:schemeClr val="bg1"/>
                </a:solidFill>
                <a:latin typeface="微软雅黑" panose="020B0503020204020204" charset="-122"/>
                <a:ea typeface="微软雅黑" panose="020B0503020204020204" charset="-122"/>
              </a:rPr>
              <a:t>03</a:t>
            </a:r>
            <a:endParaRPr lang="en-US" altLang="zh-CN" sz="1800">
              <a:solidFill>
                <a:schemeClr val="bg1"/>
              </a:solidFill>
              <a:latin typeface="微软雅黑" panose="020B0503020204020204" charset="-122"/>
              <a:ea typeface="微软雅黑" panose="020B0503020204020204" charset="-122"/>
            </a:endParaRPr>
          </a:p>
        </p:txBody>
      </p:sp>
      <p:sp>
        <p:nvSpPr>
          <p:cNvPr id="36" name="文本框 35"/>
          <p:cNvSpPr txBox="1"/>
          <p:nvPr>
            <p:custDataLst>
              <p:tags r:id="rId12"/>
            </p:custDataLst>
          </p:nvPr>
        </p:nvSpPr>
        <p:spPr>
          <a:xfrm>
            <a:off x="3888105" y="3281363"/>
            <a:ext cx="436880" cy="368300"/>
          </a:xfrm>
          <a:prstGeom prst="rect">
            <a:avLst/>
          </a:prstGeom>
          <a:noFill/>
        </p:spPr>
        <p:txBody>
          <a:bodyPr wrap="none" rtlCol="0">
            <a:spAutoFit/>
          </a:bodyPr>
          <a:lstStyle/>
          <a:p>
            <a:pPr algn="l"/>
            <a:r>
              <a:rPr lang="en-US" altLang="zh-CN" sz="1800">
                <a:solidFill>
                  <a:schemeClr val="bg1"/>
                </a:solidFill>
                <a:latin typeface="微软雅黑" panose="020B0503020204020204" charset="-122"/>
                <a:ea typeface="微软雅黑" panose="020B0503020204020204" charset="-122"/>
              </a:rPr>
              <a:t>04</a:t>
            </a:r>
            <a:endParaRPr lang="en-US" altLang="zh-CN" sz="180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sym typeface="+mn-ea"/>
              </a:rPr>
              <a:t>Diffusion </a:t>
            </a:r>
            <a:r>
              <a:rPr sz="2400" b="1">
                <a:latin typeface="微软雅黑" panose="020B0503020204020204" charset="-122"/>
                <a:ea typeface="微软雅黑" panose="020B0503020204020204" charset="-122"/>
                <a:sym typeface="+mn-ea"/>
              </a:rPr>
              <a:t>coefficient</a:t>
            </a:r>
            <a:r>
              <a:rPr lang="zh-CN" altLang="en-US" sz="2400" b="1">
                <a:latin typeface="微软雅黑" panose="020B0503020204020204" charset="-122"/>
                <a:ea typeface="微软雅黑" panose="020B0503020204020204" charset="-122"/>
                <a:sym typeface="+mn-ea"/>
              </a:rPr>
              <a:t> research</a:t>
            </a:r>
            <a:r>
              <a:rPr lang="zh-CN" altLang="en-US" sz="2400" b="1">
                <a:latin typeface="微软雅黑" panose="020B0503020204020204" charset="-122"/>
                <a:ea typeface="微软雅黑" panose="020B0503020204020204" charset="-122"/>
                <a:sym typeface="+mn-ea"/>
              </a:rPr>
              <a:t> </a:t>
            </a:r>
            <a:endParaRPr lang="zh-CN" altLang="en-US" sz="2400" b="1">
              <a:latin typeface="微软雅黑" panose="020B0503020204020204" charset="-122"/>
              <a:ea typeface="微软雅黑" panose="020B0503020204020204" charset="-122"/>
              <a:sym typeface="+mn-ea"/>
            </a:endParaRPr>
          </a:p>
        </p:txBody>
      </p:sp>
      <p:sp>
        <p:nvSpPr>
          <p:cNvPr id="9" name="文本框 8"/>
          <p:cNvSpPr txBox="1"/>
          <p:nvPr/>
        </p:nvSpPr>
        <p:spPr>
          <a:xfrm>
            <a:off x="393700" y="732155"/>
            <a:ext cx="8474710" cy="256984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zh-CN" altLang="zh-CN" sz="1800" b="1">
                <a:latin typeface="微软雅黑" panose="020B0503020204020204" charset="-122"/>
                <a:ea typeface="微软雅黑" panose="020B0503020204020204" charset="-122"/>
              </a:rPr>
              <a:t>After annealing, the thickness of the </a:t>
            </a:r>
            <a:r>
              <a:rPr lang="zh-CN" altLang="zh-CN" sz="1800" b="1">
                <a:latin typeface="微软雅黑" panose="020B0503020204020204" charset="-122"/>
                <a:ea typeface="微软雅黑" panose="020B0503020204020204" charset="-122"/>
                <a:sym typeface="+mn-ea"/>
              </a:rPr>
              <a:t>diffusion layer</a:t>
            </a:r>
            <a:r>
              <a:rPr lang="zh-CN" altLang="zh-CN" sz="1800" b="1">
                <a:latin typeface="微软雅黑" panose="020B0503020204020204" charset="-122"/>
                <a:ea typeface="微软雅黑" panose="020B0503020204020204" charset="-122"/>
              </a:rPr>
              <a:t> was measured at various diffusion temperatures and holding times.</a:t>
            </a:r>
            <a:endParaRPr lang="zh-CN" altLang="zh-CN"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p"/>
            </a:pPr>
            <a:r>
              <a:rPr lang="zh-CN" altLang="zh-CN" sz="1800" b="1">
                <a:latin typeface="微软雅黑" panose="020B0503020204020204" charset="-122"/>
                <a:ea typeface="微软雅黑" panose="020B0503020204020204" charset="-122"/>
              </a:rPr>
              <a:t>Overall, the thickness of the Cr-Zr interface diffusion layer increases with extended holding time at the same temperature, and also increases with rising temperature at the same holding time.</a:t>
            </a:r>
            <a:endParaRPr lang="zh-CN" altLang="zh-CN"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p"/>
            </a:pPr>
            <a:r>
              <a:rPr sz="1800" b="1">
                <a:latin typeface="微软雅黑" panose="020B0503020204020204" charset="-122"/>
                <a:ea typeface="微软雅黑" panose="020B0503020204020204" charset="-122"/>
              </a:rPr>
              <a:t>However, at 1332°C, the diffusion layer thickness decreases with increasing time, possibly due to </a:t>
            </a:r>
            <a:r>
              <a:rPr lang="zh-CN" altLang="zh-CN" sz="1800" b="1">
                <a:latin typeface="微软雅黑" panose="020B0503020204020204" charset="-122"/>
                <a:ea typeface="微软雅黑" panose="020B0503020204020204" charset="-122"/>
                <a:sym typeface="+mn-ea"/>
              </a:rPr>
              <a:t>Cr-Zr</a:t>
            </a:r>
            <a:r>
              <a:rPr lang="en-US" altLang="zh-CN" sz="1800" b="1">
                <a:latin typeface="微软雅黑" panose="020B0503020204020204" charset="-122"/>
                <a:ea typeface="微软雅黑" panose="020B0503020204020204" charset="-122"/>
                <a:sym typeface="+mn-ea"/>
              </a:rPr>
              <a:t> </a:t>
            </a:r>
            <a:r>
              <a:rPr sz="1800" b="1">
                <a:latin typeface="微软雅黑" panose="020B0503020204020204" charset="-122"/>
                <a:ea typeface="微软雅黑" panose="020B0503020204020204" charset="-122"/>
              </a:rPr>
              <a:t>eutectic behavior.</a:t>
            </a:r>
            <a:endParaRPr sz="1800" b="1">
              <a:latin typeface="微软雅黑" panose="020B0503020204020204" charset="-122"/>
              <a:ea typeface="微软雅黑" panose="020B0503020204020204" charset="-122"/>
            </a:endParaRPr>
          </a:p>
        </p:txBody>
      </p:sp>
      <p:pic>
        <p:nvPicPr>
          <p:cNvPr id="3" name="图片 2" descr="图片1"/>
          <p:cNvPicPr>
            <a:picLocks noChangeAspect="1"/>
          </p:cNvPicPr>
          <p:nvPr/>
        </p:nvPicPr>
        <p:blipFill>
          <a:blip r:embed="rId2"/>
          <a:srcRect t="-906" r="49731"/>
          <a:stretch>
            <a:fillRect/>
          </a:stretch>
        </p:blipFill>
        <p:spPr>
          <a:xfrm>
            <a:off x="2066925" y="3302000"/>
            <a:ext cx="2002790" cy="1676400"/>
          </a:xfrm>
          <a:prstGeom prst="rect">
            <a:avLst/>
          </a:prstGeom>
        </p:spPr>
      </p:pic>
      <p:pic>
        <p:nvPicPr>
          <p:cNvPr id="4" name="图片 3" descr="图片1"/>
          <p:cNvPicPr>
            <a:picLocks noChangeAspect="1"/>
          </p:cNvPicPr>
          <p:nvPr/>
        </p:nvPicPr>
        <p:blipFill>
          <a:blip r:embed="rId2"/>
          <a:srcRect l="50356" t="488"/>
          <a:stretch>
            <a:fillRect/>
          </a:stretch>
        </p:blipFill>
        <p:spPr>
          <a:xfrm>
            <a:off x="4723765" y="3331845"/>
            <a:ext cx="1925320" cy="16097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93700" y="919480"/>
            <a:ext cx="7743190" cy="334581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zh-CN" altLang="en-US" sz="1600" b="1">
                <a:latin typeface="微软雅黑" panose="020B0503020204020204" charset="-122"/>
                <a:ea typeface="微软雅黑" panose="020B0503020204020204" charset="-122"/>
                <a:sym typeface="+mn-ea"/>
              </a:rPr>
              <a:t>During </a:t>
            </a:r>
            <a:r>
              <a:rPr lang="en-US" altLang="zh-CN" sz="1600" b="1">
                <a:latin typeface="微软雅黑" panose="020B0503020204020204" charset="-122"/>
                <a:ea typeface="微软雅黑" panose="020B0503020204020204" charset="-122"/>
                <a:sym typeface="+mn-ea"/>
              </a:rPr>
              <a:t>the</a:t>
            </a:r>
            <a:r>
              <a:rPr lang="zh-CN" altLang="en-US" sz="1600" b="1">
                <a:latin typeface="微软雅黑" panose="020B0503020204020204" charset="-122"/>
                <a:ea typeface="微软雅黑" panose="020B0503020204020204" charset="-122"/>
                <a:sym typeface="+mn-ea"/>
              </a:rPr>
              <a:t> interdiffusion, in the absence of coating volatilization under vacuum conditions, the consumption of the Cr coating primarily results from two factors: formation of the ZrCr</a:t>
            </a:r>
            <a:r>
              <a:rPr lang="en-US" altLang="zh-CN" sz="1600" b="1" baseline="-25000">
                <a:latin typeface="微软雅黑" panose="020B0503020204020204" charset="-122"/>
                <a:ea typeface="微软雅黑" panose="020B0503020204020204" charset="-122"/>
                <a:sym typeface="+mn-ea"/>
              </a:rPr>
              <a:t>2</a:t>
            </a:r>
            <a:r>
              <a:rPr lang="zh-CN" altLang="en-US" sz="1600" b="1">
                <a:latin typeface="微软雅黑" panose="020B0503020204020204" charset="-122"/>
                <a:ea typeface="微软雅黑" panose="020B0503020204020204" charset="-122"/>
                <a:sym typeface="+mn-ea"/>
              </a:rPr>
              <a:t> intermediate layer and dissolution into the Zr alloy.</a:t>
            </a:r>
            <a:endParaRPr lang="zh-CN" altLang="en-US"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p"/>
            </a:pPr>
            <a:endParaRPr lang="zh-CN" altLang="en-US" sz="18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ClrTx/>
              <a:buSzTx/>
              <a:buFont typeface="Wingdings" panose="05000000000000000000" charset="0"/>
              <a:buChar char="p"/>
            </a:pPr>
            <a:r>
              <a:rPr lang="zh-CN" altLang="en-US" sz="1600" b="1">
                <a:latin typeface="微软雅黑" panose="020B0503020204020204" charset="-122"/>
                <a:ea typeface="微软雅黑" panose="020B0503020204020204" charset="-122"/>
                <a:sym typeface="+mn-ea"/>
              </a:rPr>
              <a:t>The diffusion coefficients </a:t>
            </a:r>
            <a:r>
              <a:rPr lang="en-US" altLang="zh-CN" sz="1600" b="1">
                <a:latin typeface="微软雅黑" panose="020B0503020204020204" charset="-122"/>
                <a:ea typeface="微软雅黑" panose="020B0503020204020204" charset="-122"/>
                <a:sym typeface="+mn-ea"/>
              </a:rPr>
              <a:t>of </a:t>
            </a:r>
            <a:r>
              <a:rPr lang="zh-CN" altLang="en-US" sz="1600" b="1">
                <a:latin typeface="微软雅黑" panose="020B0503020204020204" charset="-122"/>
                <a:ea typeface="微软雅黑" panose="020B0503020204020204" charset="-122"/>
                <a:sym typeface="+mn-ea"/>
              </a:rPr>
              <a:t>Cr</a:t>
            </a:r>
            <a:r>
              <a:rPr lang="zh-CN" altLang="en-US" sz="1600" b="1">
                <a:latin typeface="微软雅黑" panose="020B0503020204020204" charset="-122"/>
                <a:ea typeface="微软雅黑" panose="020B0503020204020204" charset="-122"/>
                <a:sym typeface="+mn-ea"/>
              </a:rPr>
              <a:t>at different temperatures were calculated by measuring the residual Cr coating thickness, intermediate layer thickness, and the extent of Cr diffusion into the Zr alloy matrix after annealing at various temperatures and holding times.</a:t>
            </a:r>
            <a:endParaRPr lang="zh-CN" altLang="en-US" sz="1600" b="1">
              <a:latin typeface="微软雅黑" panose="020B0503020204020204" charset="-122"/>
              <a:ea typeface="微软雅黑" panose="020B0503020204020204" charset="-122"/>
              <a:sym typeface="+mn-ea"/>
            </a:endParaRPr>
          </a:p>
          <a:p>
            <a:pPr algn="just">
              <a:lnSpc>
                <a:spcPct val="120000"/>
              </a:lnSpc>
              <a:spcBef>
                <a:spcPts val="0"/>
              </a:spcBef>
              <a:spcAft>
                <a:spcPts val="600"/>
              </a:spcAft>
              <a:buFont typeface="Wingdings" panose="05000000000000000000" charset="0"/>
            </a:pPr>
            <a:endParaRPr lang="zh-CN" altLang="en-US" sz="1800" b="1">
              <a:latin typeface="微软雅黑" panose="020B0503020204020204" charset="-122"/>
              <a:ea typeface="微软雅黑" panose="020B0503020204020204" charset="-122"/>
            </a:endParaRPr>
          </a:p>
        </p:txBody>
      </p:sp>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2" name="文本框 1"/>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sym typeface="+mn-ea"/>
              </a:rPr>
              <a:t>Diffusion </a:t>
            </a:r>
            <a:r>
              <a:rPr sz="2400" b="1">
                <a:latin typeface="微软雅黑" panose="020B0503020204020204" charset="-122"/>
                <a:ea typeface="微软雅黑" panose="020B0503020204020204" charset="-122"/>
                <a:sym typeface="+mn-ea"/>
              </a:rPr>
              <a:t>coefficient</a:t>
            </a:r>
            <a:r>
              <a:rPr lang="zh-CN" altLang="en-US" sz="2400" b="1">
                <a:latin typeface="微软雅黑" panose="020B0503020204020204" charset="-122"/>
                <a:ea typeface="微软雅黑" panose="020B0503020204020204" charset="-122"/>
                <a:sym typeface="+mn-ea"/>
              </a:rPr>
              <a:t> research</a:t>
            </a:r>
            <a:r>
              <a:rPr lang="zh-CN" altLang="en-US" sz="2400" b="1">
                <a:latin typeface="微软雅黑" panose="020B0503020204020204" charset="-122"/>
                <a:ea typeface="微软雅黑" panose="020B0503020204020204" charset="-122"/>
                <a:sym typeface="+mn-ea"/>
              </a:rPr>
              <a:t> </a:t>
            </a:r>
            <a:endParaRPr lang="zh-CN" altLang="en-US" sz="2400" b="1">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93700" y="919480"/>
            <a:ext cx="8474710" cy="79502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sz="1600" b="1">
                <a:latin typeface="微软雅黑" panose="020B0503020204020204" charset="-122"/>
                <a:ea typeface="微软雅黑" panose="020B0503020204020204" charset="-122"/>
                <a:sym typeface="+mn-ea"/>
              </a:rPr>
              <a:t>The </a:t>
            </a:r>
            <a:r>
              <a:rPr lang="en-US" altLang="zh-CN" sz="1600" b="1">
                <a:latin typeface="微软雅黑" panose="020B0503020204020204" charset="-122"/>
                <a:ea typeface="微软雅黑" panose="020B0503020204020204" charset="-122"/>
                <a:sym typeface="+mn-ea"/>
              </a:rPr>
              <a:t>remaining thickness</a:t>
            </a:r>
            <a:r>
              <a:rPr sz="1600" b="1">
                <a:latin typeface="微软雅黑" panose="020B0503020204020204" charset="-122"/>
                <a:ea typeface="微软雅黑" panose="020B0503020204020204" charset="-122"/>
                <a:sym typeface="+mn-ea"/>
              </a:rPr>
              <a:t> of Cr coating thickness </a:t>
            </a:r>
            <a:r>
              <a:rPr lang="en-US" sz="1600" b="1">
                <a:latin typeface="微软雅黑" panose="020B0503020204020204" charset="-122"/>
                <a:ea typeface="微软雅黑" panose="020B0503020204020204" charset="-122"/>
                <a:sym typeface="+mn-ea"/>
              </a:rPr>
              <a:t>can be</a:t>
            </a:r>
            <a:r>
              <a:rPr sz="1600" b="1">
                <a:latin typeface="微软雅黑" panose="020B0503020204020204" charset="-122"/>
                <a:ea typeface="微软雅黑" panose="020B0503020204020204" charset="-122"/>
                <a:sym typeface="+mn-ea"/>
              </a:rPr>
              <a:t> calculated as follow</a:t>
            </a:r>
            <a:endParaRPr lang="zh-CN" altLang="en-US" sz="18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p"/>
            </a:pPr>
            <a:endParaRPr lang="zh-CN" altLang="en-US" sz="1800" b="1">
              <a:latin typeface="微软雅黑" panose="020B0503020204020204" charset="-122"/>
              <a:ea typeface="微软雅黑" panose="020B0503020204020204" charset="-122"/>
            </a:endParaRPr>
          </a:p>
        </p:txBody>
      </p:sp>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2" name="文本框 1"/>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sym typeface="+mn-ea"/>
              </a:rPr>
              <a:t>Diffusion </a:t>
            </a:r>
            <a:r>
              <a:rPr sz="2400" b="1">
                <a:latin typeface="微软雅黑" panose="020B0503020204020204" charset="-122"/>
                <a:ea typeface="微软雅黑" panose="020B0503020204020204" charset="-122"/>
                <a:sym typeface="+mn-ea"/>
              </a:rPr>
              <a:t>coefficient</a:t>
            </a:r>
            <a:r>
              <a:rPr lang="zh-CN" altLang="en-US" sz="2400" b="1">
                <a:latin typeface="微软雅黑" panose="020B0503020204020204" charset="-122"/>
                <a:ea typeface="微软雅黑" panose="020B0503020204020204" charset="-122"/>
                <a:sym typeface="+mn-ea"/>
              </a:rPr>
              <a:t> research</a:t>
            </a:r>
            <a:r>
              <a:rPr lang="zh-CN" altLang="en-US" sz="2400" b="1">
                <a:latin typeface="微软雅黑" panose="020B0503020204020204" charset="-122"/>
                <a:ea typeface="微软雅黑" panose="020B0503020204020204" charset="-122"/>
                <a:sym typeface="+mn-ea"/>
              </a:rPr>
              <a:t> </a:t>
            </a:r>
            <a:endParaRPr lang="zh-CN" altLang="en-US" sz="2400" b="1">
              <a:latin typeface="微软雅黑" panose="020B0503020204020204" charset="-122"/>
              <a:ea typeface="微软雅黑" panose="020B0503020204020204" charset="-122"/>
              <a:sym typeface="+mn-ea"/>
            </a:endParaRPr>
          </a:p>
        </p:txBody>
      </p:sp>
      <mc:AlternateContent xmlns:mc="http://schemas.openxmlformats.org/markup-compatibility/2006">
        <mc:Choice xmlns:a14="http://schemas.microsoft.com/office/drawing/2010/main" Requires="a14">
          <p:sp>
            <p:nvSpPr>
              <p:cNvPr id="3" name="文本框 2"/>
              <p:cNvSpPr txBox="1"/>
              <p:nvPr/>
            </p:nvSpPr>
            <p:spPr>
              <a:xfrm>
                <a:off x="3305111" y="1492187"/>
                <a:ext cx="2096135" cy="43180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𝑋</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𝑋</m:t>
                      </m:r>
                      <m:r>
                        <a:rPr lang="en-US" altLang="zh-CN" i="1" baseline="-25000">
                          <a:latin typeface="Cambria Math" panose="02040503050406030204" charset="0"/>
                          <a:cs typeface="Cambria Math" panose="02040503050406030204" charset="0"/>
                        </a:rPr>
                        <m:t>0</m:t>
                      </m:r>
                      <m:rad>
                        <m:radPr>
                          <m:degHide m:val="on"/>
                          <m:ctrlPr>
                            <a:rPr lang="en-US" altLang="zh-CN" i="1">
                              <a:latin typeface="Cambria Math" panose="02040503050406030204" charset="0"/>
                              <a:cs typeface="Cambria Math" panose="02040503050406030204" charset="0"/>
                            </a:rPr>
                          </m:ctrlPr>
                        </m:radPr>
                        <m:deg/>
                        <m:e>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𝐾𝑡</m:t>
                          </m:r>
                        </m:e>
                      </m:rad>
                    </m:oMath>
                  </m:oMathPara>
                </a14:m>
                <a:endParaRPr lang="zh-CN" altLang="en-US"/>
              </a:p>
            </p:txBody>
          </p:sp>
        </mc:Choice>
        <mc:Fallback>
          <p:sp>
            <p:nvSpPr>
              <p:cNvPr id="3" name="文本框 2"/>
              <p:cNvSpPr txBox="1">
                <a:spLocks noRot="1" noChangeAspect="1" noMove="1" noResize="1" noEditPoints="1" noAdjustHandles="1" noChangeArrowheads="1" noChangeShapeType="1" noTextEdit="1"/>
              </p:cNvSpPr>
              <p:nvPr/>
            </p:nvSpPr>
            <p:spPr>
              <a:xfrm>
                <a:off x="3305111" y="1492187"/>
                <a:ext cx="2096135" cy="431800"/>
              </a:xfrm>
              <a:prstGeom prst="rect">
                <a:avLst/>
              </a:prstGeom>
              <a:blipFill rotWithShape="1">
                <a:blip r:embed="rId2"/>
                <a:stretch>
                  <a:fillRect l="-27" t="-132" r="27" b="-2073"/>
                </a:stretch>
              </a:blipFill>
            </p:spPr>
            <p:txBody>
              <a:bodyPr/>
              <a:lstStyle/>
              <a:p>
                <a:r>
                  <a:rPr lang="zh-CN" altLang="en-US">
                    <a:noFill/>
                  </a:rPr>
                  <a:t> </a:t>
                </a:r>
              </a:p>
            </p:txBody>
          </p:sp>
        </mc:Fallback>
      </mc:AlternateContent>
      <p:sp>
        <p:nvSpPr>
          <p:cNvPr id="5" name="文本框 4"/>
          <p:cNvSpPr txBox="1"/>
          <p:nvPr/>
        </p:nvSpPr>
        <p:spPr>
          <a:xfrm>
            <a:off x="702945" y="2193925"/>
            <a:ext cx="5975985" cy="1568450"/>
          </a:xfrm>
          <a:prstGeom prst="rect">
            <a:avLst/>
          </a:prstGeom>
          <a:noFill/>
        </p:spPr>
        <p:txBody>
          <a:bodyPr wrap="square" rtlCol="0" anchor="t">
            <a:spAutoFit/>
          </a:bodyPr>
          <a:p>
            <a:pPr>
              <a:lnSpc>
                <a:spcPct val="150000"/>
              </a:lnSpc>
            </a:pPr>
            <a:r>
              <a:rPr sz="1600" b="1">
                <a:latin typeface="微软雅黑" panose="020B0503020204020204" charset="-122"/>
                <a:ea typeface="微软雅黑" panose="020B0503020204020204" charset="-122"/>
              </a:rPr>
              <a:t>X</a:t>
            </a:r>
            <a:r>
              <a:rPr lang="en-US" altLang="zh-CN" sz="1600" b="1">
                <a:latin typeface="微软雅黑" panose="020B0503020204020204" charset="-122"/>
                <a:ea typeface="微软雅黑" panose="020B0503020204020204" charset="-122"/>
              </a:rPr>
              <a:t>, </a:t>
            </a:r>
            <a:r>
              <a:rPr sz="1600" b="1">
                <a:latin typeface="微软雅黑" panose="020B0503020204020204" charset="-122"/>
                <a:ea typeface="微软雅黑" panose="020B0503020204020204" charset="-122"/>
              </a:rPr>
              <a:t>the remaining Cr coating thickness</a:t>
            </a:r>
            <a:endParaRPr sz="1600" b="1">
              <a:latin typeface="微软雅黑" panose="020B0503020204020204" charset="-122"/>
              <a:ea typeface="微软雅黑" panose="020B0503020204020204" charset="-122"/>
            </a:endParaRPr>
          </a:p>
          <a:p>
            <a:pPr>
              <a:lnSpc>
                <a:spcPct val="150000"/>
              </a:lnSpc>
            </a:pPr>
            <a:r>
              <a:rPr sz="1600" b="1">
                <a:latin typeface="微软雅黑" panose="020B0503020204020204" charset="-122"/>
                <a:ea typeface="微软雅黑" panose="020B0503020204020204" charset="-122"/>
              </a:rPr>
              <a:t>X</a:t>
            </a:r>
            <a:r>
              <a:rPr lang="en-US" sz="1600" b="1" baseline="-25000">
                <a:latin typeface="微软雅黑" panose="020B0503020204020204" charset="-122"/>
                <a:ea typeface="微软雅黑" panose="020B0503020204020204" charset="-122"/>
              </a:rPr>
              <a:t>0</a:t>
            </a:r>
            <a:r>
              <a:rPr sz="1600" b="1" baseline="-25000">
                <a:latin typeface="微软雅黑" panose="020B0503020204020204" charset="-122"/>
                <a:ea typeface="微软雅黑" panose="020B0503020204020204" charset="-122"/>
              </a:rPr>
              <a:t> </a:t>
            </a:r>
            <a:r>
              <a:rPr lang="en-US" altLang="zh-CN"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rPr>
              <a:t>the initial Cr coating thickness </a:t>
            </a:r>
            <a:endParaRPr sz="1600" b="1">
              <a:latin typeface="微软雅黑" panose="020B0503020204020204" charset="-122"/>
              <a:ea typeface="微软雅黑" panose="020B0503020204020204" charset="-122"/>
            </a:endParaRPr>
          </a:p>
          <a:p>
            <a:pPr>
              <a:lnSpc>
                <a:spcPct val="150000"/>
              </a:lnSpc>
            </a:pPr>
            <a:r>
              <a:rPr sz="1600" b="1">
                <a:latin typeface="微软雅黑" panose="020B0503020204020204" charset="-122"/>
                <a:ea typeface="微软雅黑" panose="020B0503020204020204" charset="-122"/>
              </a:rPr>
              <a:t>K</a:t>
            </a:r>
            <a:r>
              <a:rPr lang="en-US" altLang="zh-CN"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sym typeface="+mn-ea"/>
              </a:rPr>
              <a:t>diffusion coefficient of the Cr,  m²/s</a:t>
            </a:r>
            <a:endParaRPr sz="1600" b="1">
              <a:latin typeface="微软雅黑" panose="020B0503020204020204" charset="-122"/>
              <a:ea typeface="微软雅黑" panose="020B0503020204020204" charset="-122"/>
            </a:endParaRPr>
          </a:p>
          <a:p>
            <a:pPr>
              <a:lnSpc>
                <a:spcPct val="150000"/>
              </a:lnSpc>
            </a:pPr>
            <a:r>
              <a:rPr sz="1600" b="1">
                <a:latin typeface="微软雅黑" panose="020B0503020204020204" charset="-122"/>
                <a:ea typeface="微软雅黑" panose="020B0503020204020204" charset="-122"/>
              </a:rPr>
              <a:t>t</a:t>
            </a:r>
            <a:r>
              <a:rPr lang="en-US" sz="1600" b="1">
                <a:latin typeface="微软雅黑" panose="020B0503020204020204" charset="-122"/>
                <a:ea typeface="微软雅黑" panose="020B0503020204020204" charset="-122"/>
              </a:rPr>
              <a:t>,</a:t>
            </a:r>
            <a:r>
              <a:rPr lang="en-US" altLang="zh-CN"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rPr>
              <a:t> the holding time</a:t>
            </a:r>
            <a:r>
              <a:rPr lang="en-US" sz="1600" b="1">
                <a:latin typeface="微软雅黑" panose="020B0503020204020204" charset="-122"/>
                <a:ea typeface="微软雅黑" panose="020B0503020204020204" charset="-122"/>
              </a:rPr>
              <a:t>, s</a:t>
            </a:r>
            <a:r>
              <a:rPr sz="1600" b="1">
                <a:latin typeface="微软雅黑" panose="020B0503020204020204" charset="-122"/>
                <a:ea typeface="微软雅黑" panose="020B0503020204020204" charset="-122"/>
              </a:rPr>
              <a:t> </a:t>
            </a:r>
            <a:endParaRPr sz="16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93700" y="919480"/>
            <a:ext cx="8094345" cy="230949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altLang="zh-CN" sz="1600" b="1">
                <a:latin typeface="微软雅黑" panose="020B0503020204020204" charset="-122"/>
                <a:ea typeface="微软雅黑" panose="020B0503020204020204" charset="-122"/>
                <a:sym typeface="+mn-ea"/>
              </a:rPr>
              <a:t>At the same temperature, assuming the diffusion coefficient K does not change with the holding time,</a:t>
            </a:r>
            <a:endParaRPr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p"/>
            </a:pPr>
            <a:r>
              <a:rPr sz="1600" b="1">
                <a:latin typeface="微软雅黑" panose="020B0503020204020204" charset="-122"/>
                <a:ea typeface="微软雅黑" panose="020B0503020204020204" charset="-122"/>
                <a:sym typeface="+mn-ea"/>
              </a:rPr>
              <a:t>By combining diffusion coefficients at different temperatures, the activation energy and pre-exponential factor are calculated using the Arrhenius equation.</a:t>
            </a:r>
            <a:endParaRPr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p"/>
            </a:pPr>
            <a:r>
              <a:rPr lang="en-US" sz="1600" b="1">
                <a:latin typeface="微软雅黑" panose="020B0503020204020204" charset="-122"/>
                <a:ea typeface="微软雅黑" panose="020B0503020204020204" charset="-122"/>
                <a:sym typeface="+mn-ea"/>
              </a:rPr>
              <a:t>The </a:t>
            </a:r>
            <a:r>
              <a:rPr sz="1600" b="1">
                <a:latin typeface="微软雅黑" panose="020B0503020204020204" charset="-122"/>
                <a:ea typeface="微软雅黑" panose="020B0503020204020204" charset="-122"/>
                <a:sym typeface="+mn-ea"/>
              </a:rPr>
              <a:t>diffusion </a:t>
            </a:r>
            <a:r>
              <a:rPr sz="1600" b="1">
                <a:latin typeface="微软雅黑" panose="020B0503020204020204" charset="-122"/>
                <a:ea typeface="微软雅黑" panose="020B0503020204020204" charset="-122"/>
                <a:sym typeface="+mn-ea"/>
              </a:rPr>
              <a:t>coefficient</a:t>
            </a:r>
            <a:r>
              <a:rPr sz="1600" b="1">
                <a:latin typeface="微软雅黑" panose="020B0503020204020204" charset="-122"/>
                <a:ea typeface="微软雅黑" panose="020B0503020204020204" charset="-122"/>
                <a:sym typeface="+mn-ea"/>
              </a:rPr>
              <a:t> of the Cr</a:t>
            </a:r>
            <a:r>
              <a:rPr lang="en-US" sz="1600" b="1">
                <a:latin typeface="微软雅黑" panose="020B0503020204020204" charset="-122"/>
                <a:ea typeface="微软雅黑" panose="020B0503020204020204" charset="-122"/>
                <a:sym typeface="+mn-ea"/>
              </a:rPr>
              <a:t> can be</a:t>
            </a:r>
            <a:r>
              <a:rPr sz="1600" b="1">
                <a:latin typeface="微软雅黑" panose="020B0503020204020204" charset="-122"/>
                <a:ea typeface="微软雅黑" panose="020B0503020204020204" charset="-122"/>
                <a:sym typeface="+mn-ea"/>
              </a:rPr>
              <a:t> calculated </a:t>
            </a:r>
            <a:r>
              <a:rPr lang="en-US" sz="1600" b="1">
                <a:latin typeface="微软雅黑" panose="020B0503020204020204" charset="-122"/>
                <a:ea typeface="微软雅黑" panose="020B0503020204020204" charset="-122"/>
                <a:sym typeface="+mn-ea"/>
              </a:rPr>
              <a:t>by</a:t>
            </a:r>
            <a:r>
              <a:rPr sz="1600" b="1">
                <a:latin typeface="微软雅黑" panose="020B0503020204020204" charset="-122"/>
                <a:ea typeface="微软雅黑" panose="020B0503020204020204" charset="-122"/>
                <a:sym typeface="+mn-ea"/>
              </a:rPr>
              <a:t> the Arrhenius equationas </a:t>
            </a:r>
            <a:r>
              <a:rPr lang="en-US" sz="1600" b="1">
                <a:latin typeface="微软雅黑" panose="020B0503020204020204" charset="-122"/>
                <a:ea typeface="微软雅黑" panose="020B0503020204020204" charset="-122"/>
                <a:sym typeface="+mn-ea"/>
              </a:rPr>
              <a:t>as </a:t>
            </a:r>
            <a:r>
              <a:rPr sz="1600" b="1">
                <a:latin typeface="微软雅黑" panose="020B0503020204020204" charset="-122"/>
                <a:ea typeface="微软雅黑" panose="020B0503020204020204" charset="-122"/>
                <a:sym typeface="+mn-ea"/>
              </a:rPr>
              <a:t>follow</a:t>
            </a:r>
            <a:r>
              <a:rPr lang="en-US" sz="1600" b="1">
                <a:latin typeface="微软雅黑" panose="020B0503020204020204" charset="-122"/>
                <a:ea typeface="微软雅黑" panose="020B0503020204020204" charset="-122"/>
                <a:sym typeface="+mn-ea"/>
              </a:rPr>
              <a:t>:</a:t>
            </a:r>
            <a:endParaRPr lang="en-US" sz="1600" b="1">
              <a:latin typeface="微软雅黑" panose="020B0503020204020204" charset="-122"/>
              <a:ea typeface="微软雅黑" panose="020B0503020204020204" charset="-122"/>
              <a:sym typeface="+mn-ea"/>
            </a:endParaRPr>
          </a:p>
        </p:txBody>
      </p:sp>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2" name="文本框 1"/>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sym typeface="+mn-ea"/>
              </a:rPr>
              <a:t>Diffusion </a:t>
            </a:r>
            <a:r>
              <a:rPr sz="2400" b="1">
                <a:latin typeface="微软雅黑" panose="020B0503020204020204" charset="-122"/>
                <a:ea typeface="微软雅黑" panose="020B0503020204020204" charset="-122"/>
                <a:sym typeface="+mn-ea"/>
              </a:rPr>
              <a:t>coefficient</a:t>
            </a:r>
            <a:r>
              <a:rPr lang="zh-CN" altLang="en-US" sz="2400" b="1">
                <a:latin typeface="微软雅黑" panose="020B0503020204020204" charset="-122"/>
                <a:ea typeface="微软雅黑" panose="020B0503020204020204" charset="-122"/>
                <a:sym typeface="+mn-ea"/>
              </a:rPr>
              <a:t> research</a:t>
            </a:r>
            <a:r>
              <a:rPr lang="zh-CN" altLang="en-US" sz="2400" b="1">
                <a:latin typeface="微软雅黑" panose="020B0503020204020204" charset="-122"/>
                <a:ea typeface="微软雅黑" panose="020B0503020204020204" charset="-122"/>
                <a:sym typeface="+mn-ea"/>
              </a:rPr>
              <a:t> </a:t>
            </a:r>
            <a:endParaRPr lang="zh-CN" altLang="en-US" sz="2400" b="1">
              <a:latin typeface="微软雅黑" panose="020B0503020204020204" charset="-122"/>
              <a:ea typeface="微软雅黑" panose="020B0503020204020204" charset="-122"/>
              <a:sym typeface="+mn-ea"/>
            </a:endParaRPr>
          </a:p>
        </p:txBody>
      </p:sp>
      <mc:AlternateContent xmlns:mc="http://schemas.openxmlformats.org/markup-compatibility/2006">
        <mc:Choice xmlns:a14="http://schemas.microsoft.com/office/drawing/2010/main" Requires="a14">
          <p:sp>
            <p:nvSpPr>
              <p:cNvPr id="4" name="文本框 3"/>
              <p:cNvSpPr txBox="1"/>
              <p:nvPr/>
            </p:nvSpPr>
            <p:spPr>
              <a:xfrm>
                <a:off x="3599116" y="2999677"/>
                <a:ext cx="1671320" cy="53784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𝐾</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𝐾</m:t>
                      </m:r>
                      <m:r>
                        <a:rPr lang="en-US" altLang="zh-CN" i="1" baseline="-25000">
                          <a:latin typeface="Cambria Math" panose="02040503050406030204" charset="0"/>
                          <a:cs typeface="Cambria Math" panose="02040503050406030204" charset="0"/>
                        </a:rPr>
                        <m:t>0</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𝑒</m:t>
                          </m:r>
                        </m:e>
                        <m:sup>
                          <m:r>
                            <a:rPr lang="en-US" altLang="zh-CN" i="1">
                              <a:latin typeface="Cambria Math" panose="02040503050406030204" charset="0"/>
                              <a:cs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𝑄</m:t>
                              </m:r>
                            </m:num>
                            <m:den>
                              <m:r>
                                <a:rPr lang="en-US" altLang="zh-CN" i="1">
                                  <a:latin typeface="Cambria Math" panose="02040503050406030204" charset="0"/>
                                  <a:cs typeface="Cambria Math" panose="02040503050406030204" charset="0"/>
                                </a:rPr>
                                <m:t>𝑅𝑇</m:t>
                              </m:r>
                            </m:den>
                          </m:f>
                        </m:sup>
                      </m:sSup>
                    </m:oMath>
                  </m:oMathPara>
                </a14:m>
                <a:endParaRPr lang="zh-CN" altLang="en-US"/>
              </a:p>
            </p:txBody>
          </p:sp>
        </mc:Choice>
        <mc:Fallback>
          <p:sp>
            <p:nvSpPr>
              <p:cNvPr id="4" name="文本框 3"/>
              <p:cNvSpPr txBox="1">
                <a:spLocks noRot="1" noChangeAspect="1" noMove="1" noResize="1" noEditPoints="1" noAdjustHandles="1" noChangeArrowheads="1" noChangeShapeType="1" noTextEdit="1"/>
              </p:cNvSpPr>
              <p:nvPr/>
            </p:nvSpPr>
            <p:spPr>
              <a:xfrm>
                <a:off x="3599116" y="2999677"/>
                <a:ext cx="1671320" cy="537845"/>
              </a:xfrm>
              <a:prstGeom prst="rect">
                <a:avLst/>
              </a:prstGeom>
              <a:blipFill rotWithShape="1">
                <a:blip r:embed="rId2"/>
                <a:stretch>
                  <a:fillRect l="-34" t="-106" r="34" b="-1547"/>
                </a:stretch>
              </a:blipFill>
            </p:spPr>
            <p:txBody>
              <a:bodyPr/>
              <a:lstStyle/>
              <a:p>
                <a:r>
                  <a:rPr lang="zh-CN" altLang="en-US">
                    <a:noFill/>
                  </a:rPr>
                  <a:t> </a:t>
                </a:r>
              </a:p>
            </p:txBody>
          </p:sp>
        </mc:Fallback>
      </mc:AlternateContent>
      <p:sp>
        <p:nvSpPr>
          <p:cNvPr id="5" name="文本框 4"/>
          <p:cNvSpPr txBox="1"/>
          <p:nvPr/>
        </p:nvSpPr>
        <p:spPr>
          <a:xfrm>
            <a:off x="658495" y="3517900"/>
            <a:ext cx="7200900" cy="1322070"/>
          </a:xfrm>
          <a:prstGeom prst="rect">
            <a:avLst/>
          </a:prstGeom>
          <a:noFill/>
        </p:spPr>
        <p:txBody>
          <a:bodyPr wrap="square" rtlCol="0" anchor="t">
            <a:spAutoFit/>
          </a:bodyPr>
          <a:p>
            <a:r>
              <a:rPr sz="1600" b="1">
                <a:latin typeface="微软雅黑" panose="020B0503020204020204" charset="-122"/>
                <a:ea typeface="微软雅黑" panose="020B0503020204020204" charset="-122"/>
              </a:rPr>
              <a:t>K</a:t>
            </a:r>
            <a:r>
              <a:rPr lang="en-US" sz="1600" b="1">
                <a:latin typeface="微软雅黑" panose="020B0503020204020204" charset="-122"/>
                <a:ea typeface="微软雅黑" panose="020B0503020204020204" charset="-122"/>
              </a:rPr>
              <a:t>, </a:t>
            </a:r>
            <a:r>
              <a:rPr sz="1600" b="1">
                <a:latin typeface="微软雅黑" panose="020B0503020204020204" charset="-122"/>
                <a:ea typeface="微软雅黑" panose="020B0503020204020204" charset="-122"/>
              </a:rPr>
              <a:t>diffusion coefficient of the Cr,  m²/s</a:t>
            </a:r>
            <a:endParaRPr sz="1600" b="1">
              <a:latin typeface="微软雅黑" panose="020B0503020204020204" charset="-122"/>
              <a:ea typeface="微软雅黑" panose="020B0503020204020204" charset="-122"/>
            </a:endParaRPr>
          </a:p>
          <a:p>
            <a:r>
              <a:rPr sz="1600" b="1">
                <a:latin typeface="微软雅黑" panose="020B0503020204020204" charset="-122"/>
                <a:ea typeface="微软雅黑" panose="020B0503020204020204" charset="-122"/>
              </a:rPr>
              <a:t>K</a:t>
            </a:r>
            <a:r>
              <a:rPr lang="en-US" sz="1600" b="1" baseline="-25000">
                <a:latin typeface="微软雅黑" panose="020B0503020204020204" charset="-122"/>
                <a:ea typeface="微软雅黑" panose="020B0503020204020204" charset="-122"/>
              </a:rPr>
              <a:t>0</a:t>
            </a:r>
            <a:r>
              <a:rPr lang="en-US"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rPr>
              <a:t>pre-factor,</a:t>
            </a:r>
            <a:r>
              <a:rPr lang="en-US" sz="1600" b="1">
                <a:latin typeface="微软雅黑" panose="020B0503020204020204" charset="-122"/>
                <a:ea typeface="微软雅黑" panose="020B0503020204020204" charset="-122"/>
              </a:rPr>
              <a:t> </a:t>
            </a:r>
            <a:r>
              <a:rPr sz="1600" b="1">
                <a:latin typeface="微软雅黑" panose="020B0503020204020204" charset="-122"/>
                <a:ea typeface="微软雅黑" panose="020B0503020204020204" charset="-122"/>
              </a:rPr>
              <a:t>m²/s</a:t>
            </a:r>
            <a:endParaRPr sz="1600" b="1">
              <a:latin typeface="微软雅黑" panose="020B0503020204020204" charset="-122"/>
              <a:ea typeface="微软雅黑" panose="020B0503020204020204" charset="-122"/>
            </a:endParaRPr>
          </a:p>
          <a:p>
            <a:r>
              <a:rPr sz="1600" b="1">
                <a:latin typeface="微软雅黑" panose="020B0503020204020204" charset="-122"/>
                <a:ea typeface="微软雅黑" panose="020B0503020204020204" charset="-122"/>
              </a:rPr>
              <a:t>Q</a:t>
            </a:r>
            <a:r>
              <a:rPr lang="en-US"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rPr>
              <a:t>activation energy</a:t>
            </a:r>
            <a:r>
              <a:rPr lang="en-US" sz="1600" b="1">
                <a:latin typeface="微软雅黑" panose="020B0503020204020204" charset="-122"/>
                <a:ea typeface="微软雅黑" panose="020B0503020204020204" charset="-122"/>
              </a:rPr>
              <a:t>,</a:t>
            </a:r>
            <a:r>
              <a:rPr sz="1600" b="1">
                <a:latin typeface="微软雅黑" panose="020B0503020204020204" charset="-122"/>
                <a:ea typeface="微软雅黑" panose="020B0503020204020204" charset="-122"/>
                <a:sym typeface="+mn-ea"/>
              </a:rPr>
              <a:t>J/mol</a:t>
            </a:r>
            <a:r>
              <a:rPr sz="1600" b="1">
                <a:latin typeface="微软雅黑" panose="020B0503020204020204" charset="-122"/>
                <a:ea typeface="微软雅黑" panose="020B0503020204020204" charset="-122"/>
              </a:rPr>
              <a:t>;</a:t>
            </a:r>
            <a:endParaRPr sz="1600" b="1">
              <a:latin typeface="微软雅黑" panose="020B0503020204020204" charset="-122"/>
              <a:ea typeface="微软雅黑" panose="020B0503020204020204" charset="-122"/>
            </a:endParaRPr>
          </a:p>
          <a:p>
            <a:r>
              <a:rPr sz="1600" b="1">
                <a:latin typeface="微软雅黑" panose="020B0503020204020204" charset="-122"/>
                <a:ea typeface="微软雅黑" panose="020B0503020204020204" charset="-122"/>
              </a:rPr>
              <a:t>R</a:t>
            </a:r>
            <a:r>
              <a:rPr lang="en-US"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sym typeface="+mn-ea"/>
              </a:rPr>
              <a:t>gas</a:t>
            </a:r>
            <a:r>
              <a:rPr lang="en-US"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rPr>
              <a:t>molar constant, 8.314 J/(mol·K)</a:t>
            </a:r>
            <a:endParaRPr sz="1600" b="1">
              <a:latin typeface="微软雅黑" panose="020B0503020204020204" charset="-122"/>
              <a:ea typeface="微软雅黑" panose="020B0503020204020204" charset="-122"/>
            </a:endParaRPr>
          </a:p>
          <a:p>
            <a:r>
              <a:rPr sz="1600" b="1">
                <a:latin typeface="微软雅黑" panose="020B0503020204020204" charset="-122"/>
                <a:ea typeface="微软雅黑" panose="020B0503020204020204" charset="-122"/>
              </a:rPr>
              <a:t>T</a:t>
            </a:r>
            <a:r>
              <a:rPr lang="en-US" sz="1600" b="1">
                <a:latin typeface="微软雅黑" panose="020B0503020204020204" charset="-122"/>
                <a:ea typeface="微软雅黑" panose="020B0503020204020204" charset="-122"/>
                <a:sym typeface="+mn-ea"/>
              </a:rPr>
              <a:t>, </a:t>
            </a:r>
            <a:r>
              <a:rPr sz="1600" b="1">
                <a:latin typeface="微软雅黑" panose="020B0503020204020204" charset="-122"/>
                <a:ea typeface="微软雅黑" panose="020B0503020204020204" charset="-122"/>
              </a:rPr>
              <a:t> </a:t>
            </a:r>
            <a:r>
              <a:rPr lang="en-US" sz="1600" b="1">
                <a:latin typeface="微软雅黑" panose="020B0503020204020204" charset="-122"/>
                <a:ea typeface="微软雅黑" panose="020B0503020204020204" charset="-122"/>
              </a:rPr>
              <a:t>holding </a:t>
            </a:r>
            <a:r>
              <a:rPr sz="1600" b="1">
                <a:latin typeface="微软雅黑" panose="020B0503020204020204" charset="-122"/>
                <a:ea typeface="微软雅黑" panose="020B0503020204020204" charset="-122"/>
              </a:rPr>
              <a:t> temperature, K</a:t>
            </a:r>
            <a:endParaRPr sz="16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102" name="文本框 101"/>
          <p:cNvSpPr txBox="1"/>
          <p:nvPr/>
        </p:nvSpPr>
        <p:spPr>
          <a:xfrm>
            <a:off x="637540" y="694690"/>
            <a:ext cx="7868920" cy="2976880"/>
          </a:xfrm>
          <a:prstGeom prst="rect">
            <a:avLst/>
          </a:prstGeom>
          <a:noFill/>
          <a:ln w="9525">
            <a:noFill/>
          </a:ln>
        </p:spPr>
        <p:txBody>
          <a:bodyPr wrap="square">
            <a:spAutoFit/>
          </a:bodyPr>
          <a:p>
            <a:pPr marL="285750" indent="-285750" algn="just">
              <a:lnSpc>
                <a:spcPct val="120000"/>
              </a:lnSpc>
              <a:spcBef>
                <a:spcPts val="0"/>
              </a:spcBef>
              <a:spcAft>
                <a:spcPts val="600"/>
              </a:spcAft>
              <a:buClrTx/>
              <a:buSzTx/>
              <a:buFont typeface="Wingdings" panose="05000000000000000000" charset="0"/>
              <a:buChar char="p"/>
            </a:pPr>
            <a:r>
              <a:rPr lang="en-US" altLang="zh-CN" sz="1600" b="1">
                <a:latin typeface="微软雅黑" panose="020B0503020204020204" charset="-122"/>
                <a:ea typeface="微软雅黑" panose="020B0503020204020204" charset="-122"/>
                <a:cs typeface="微软雅黑" panose="020B0503020204020204" charset="-122"/>
              </a:rPr>
              <a:t>Ideally, the diffusion coefficient is taken as a constant at the same holding temperature.</a:t>
            </a:r>
            <a:endParaRPr lang="en-US" altLang="zh-CN" sz="1600" b="1">
              <a:latin typeface="微软雅黑" panose="020B0503020204020204" charset="-122"/>
              <a:ea typeface="微软雅黑" panose="020B0503020204020204" charset="-122"/>
              <a:cs typeface="微软雅黑" panose="020B0503020204020204" charset="-122"/>
            </a:endParaRPr>
          </a:p>
          <a:p>
            <a:pPr marL="285750" indent="-285750" algn="just">
              <a:lnSpc>
                <a:spcPct val="120000"/>
              </a:lnSpc>
              <a:spcBef>
                <a:spcPts val="0"/>
              </a:spcBef>
              <a:spcAft>
                <a:spcPts val="600"/>
              </a:spcAft>
              <a:buClrTx/>
              <a:buSzTx/>
              <a:buFont typeface="Wingdings" panose="05000000000000000000" charset="0"/>
              <a:buChar char="p"/>
            </a:pPr>
            <a:r>
              <a:rPr lang="en-US" altLang="zh-CN" sz="1600" b="1">
                <a:latin typeface="微软雅黑" panose="020B0503020204020204" charset="-122"/>
                <a:ea typeface="微软雅黑" panose="020B0503020204020204" charset="-122"/>
                <a:cs typeface="微软雅黑" panose="020B0503020204020204" charset="-122"/>
              </a:rPr>
              <a:t>Plot the reciprocal of the holding temperature (T</a:t>
            </a:r>
            <a:r>
              <a:rPr lang="en-US" altLang="zh-CN" sz="1600" b="1" baseline="30000">
                <a:latin typeface="微软雅黑" panose="020B0503020204020204" charset="-122"/>
                <a:ea typeface="微软雅黑" panose="020B0503020204020204" charset="-122"/>
                <a:cs typeface="微软雅黑" panose="020B0503020204020204" charset="-122"/>
              </a:rPr>
              <a:t>-1</a:t>
            </a:r>
            <a:r>
              <a:rPr lang="en-US" altLang="zh-CN" sz="1600" b="1">
                <a:latin typeface="微软雅黑" panose="020B0503020204020204" charset="-122"/>
                <a:ea typeface="微软雅黑" panose="020B0503020204020204" charset="-122"/>
                <a:cs typeface="微软雅黑" panose="020B0503020204020204" charset="-122"/>
              </a:rPr>
              <a:t>) against the natural logarithm of the diffusion coefficient (lnK)</a:t>
            </a:r>
            <a:r>
              <a:rPr lang="en-US" altLang="zh-CN" sz="1600" b="1">
                <a:latin typeface="微软雅黑" panose="020B0503020204020204" charset="-122"/>
                <a:ea typeface="微软雅黑" panose="020B0503020204020204" charset="-122"/>
                <a:cs typeface="微软雅黑" panose="020B0503020204020204" charset="-122"/>
                <a:sym typeface="+mn-ea"/>
              </a:rPr>
              <a:t> as follow</a:t>
            </a:r>
            <a:r>
              <a:rPr lang="en-US" altLang="zh-CN" sz="1600" b="1">
                <a:latin typeface="微软雅黑" panose="020B0503020204020204" charset="-122"/>
                <a:ea typeface="微软雅黑" panose="020B0503020204020204" charset="-122"/>
                <a:cs typeface="微软雅黑" panose="020B0503020204020204" charset="-122"/>
              </a:rPr>
              <a:t>, and obtain the slope and intercept through linear fitting.</a:t>
            </a:r>
            <a:endParaRPr lang="en-US" altLang="zh-CN" sz="1600" b="1">
              <a:latin typeface="微软雅黑" panose="020B0503020204020204" charset="-122"/>
              <a:ea typeface="微软雅黑" panose="020B0503020204020204" charset="-122"/>
              <a:cs typeface="微软雅黑" panose="020B0503020204020204" charset="-122"/>
            </a:endParaRPr>
          </a:p>
          <a:p>
            <a:pPr marL="285750" indent="-285750" algn="just">
              <a:lnSpc>
                <a:spcPct val="120000"/>
              </a:lnSpc>
              <a:spcBef>
                <a:spcPts val="0"/>
              </a:spcBef>
              <a:spcAft>
                <a:spcPts val="600"/>
              </a:spcAft>
              <a:buClrTx/>
              <a:buSzTx/>
              <a:buFont typeface="Wingdings" panose="05000000000000000000" charset="0"/>
              <a:buChar char="p"/>
            </a:pPr>
            <a:endParaRPr lang="en-US" altLang="zh-CN" sz="1600" b="1">
              <a:latin typeface="微软雅黑" panose="020B0503020204020204" charset="-122"/>
              <a:ea typeface="微软雅黑" panose="020B0503020204020204" charset="-122"/>
              <a:cs typeface="微软雅黑" panose="020B0503020204020204" charset="-122"/>
            </a:endParaRPr>
          </a:p>
          <a:p>
            <a:pPr marL="285750" indent="-285750" algn="just">
              <a:lnSpc>
                <a:spcPct val="120000"/>
              </a:lnSpc>
              <a:spcBef>
                <a:spcPts val="0"/>
              </a:spcBef>
              <a:spcAft>
                <a:spcPts val="600"/>
              </a:spcAft>
              <a:buClrTx/>
              <a:buSzTx/>
              <a:buFont typeface="Wingdings" panose="05000000000000000000" charset="0"/>
              <a:buChar char="p"/>
            </a:pPr>
            <a:r>
              <a:rPr lang="en-US" altLang="zh-CN" sz="1600" b="1">
                <a:latin typeface="微软雅黑" panose="020B0503020204020204" charset="-122"/>
                <a:ea typeface="微软雅黑" panose="020B0503020204020204" charset="-122"/>
                <a:cs typeface="微软雅黑" panose="020B0503020204020204" charset="-122"/>
              </a:rPr>
              <a:t>The activation energy(Q) and pre-factor(</a:t>
            </a:r>
            <a:r>
              <a:rPr sz="1600" b="1">
                <a:latin typeface="微软雅黑" panose="020B0503020204020204" charset="-122"/>
                <a:ea typeface="微软雅黑" panose="020B0503020204020204" charset="-122"/>
                <a:sym typeface="+mn-ea"/>
              </a:rPr>
              <a:t>K</a:t>
            </a:r>
            <a:r>
              <a:rPr lang="en-US" sz="1600" b="1" baseline="-25000">
                <a:latin typeface="微软雅黑" panose="020B0503020204020204" charset="-122"/>
                <a:ea typeface="微软雅黑" panose="020B0503020204020204" charset="-122"/>
                <a:sym typeface="+mn-ea"/>
              </a:rPr>
              <a:t>0</a:t>
            </a:r>
            <a:r>
              <a:rPr lang="en-US" altLang="zh-CN" sz="1600" b="1">
                <a:latin typeface="微软雅黑" panose="020B0503020204020204" charset="-122"/>
                <a:ea typeface="微软雅黑" panose="020B0503020204020204" charset="-122"/>
                <a:cs typeface="微软雅黑" panose="020B0503020204020204" charset="-122"/>
                <a:sym typeface="+mn-ea"/>
              </a:rPr>
              <a:t>)</a:t>
            </a:r>
            <a:r>
              <a:rPr lang="en-US" altLang="zh-CN" sz="1600" b="1">
                <a:latin typeface="微软雅黑" panose="020B0503020204020204" charset="-122"/>
                <a:ea typeface="微软雅黑" panose="020B0503020204020204" charset="-122"/>
                <a:cs typeface="微软雅黑" panose="020B0503020204020204" charset="-122"/>
              </a:rPr>
              <a:t> can be obtained based on the slope and intercept respectively, and the diffusion coefficient </a:t>
            </a:r>
            <a:r>
              <a:rPr lang="en-US" altLang="zh-CN" sz="1600" b="1">
                <a:latin typeface="微软雅黑" panose="020B0503020204020204" charset="-122"/>
                <a:ea typeface="微软雅黑" panose="020B0503020204020204" charset="-122"/>
                <a:cs typeface="微软雅黑" panose="020B0503020204020204" charset="-122"/>
                <a:sym typeface="+mn-ea"/>
              </a:rPr>
              <a:t>(</a:t>
            </a:r>
            <a:r>
              <a:rPr lang="en-US" altLang="zh-CN" sz="1600" b="1">
                <a:latin typeface="微软雅黑" panose="020B0503020204020204" charset="-122"/>
                <a:ea typeface="微软雅黑" panose="020B0503020204020204" charset="-122"/>
                <a:cs typeface="微软雅黑" panose="020B0503020204020204" charset="-122"/>
              </a:rPr>
              <a:t>K</a:t>
            </a:r>
            <a:r>
              <a:rPr lang="en-US" altLang="zh-CN" sz="1600" b="1">
                <a:latin typeface="微软雅黑" panose="020B0503020204020204" charset="-122"/>
                <a:ea typeface="微软雅黑" panose="020B0503020204020204" charset="-122"/>
                <a:cs typeface="微软雅黑" panose="020B0503020204020204" charset="-122"/>
                <a:sym typeface="+mn-ea"/>
              </a:rPr>
              <a:t>) </a:t>
            </a:r>
            <a:r>
              <a:rPr lang="en-US" altLang="zh-CN" sz="1600" b="1">
                <a:latin typeface="微软雅黑" panose="020B0503020204020204" charset="-122"/>
                <a:ea typeface="微软雅黑" panose="020B0503020204020204" charset="-122"/>
                <a:cs typeface="微软雅黑" panose="020B0503020204020204" charset="-122"/>
              </a:rPr>
              <a:t> can be calculated as follow</a:t>
            </a:r>
            <a:endParaRPr lang="en-US" altLang="zh-CN" sz="16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3.</a:t>
            </a:r>
            <a:r>
              <a:rPr lang="zh-CN" altLang="en-US" sz="2400" b="1">
                <a:latin typeface="微软雅黑" panose="020B0503020204020204" charset="-122"/>
                <a:ea typeface="微软雅黑" panose="020B0503020204020204" charset="-122"/>
                <a:sym typeface="+mn-ea"/>
              </a:rPr>
              <a:t>Diffusion </a:t>
            </a:r>
            <a:r>
              <a:rPr lang="en-US" altLang="zh-CN" sz="2400" b="1">
                <a:latin typeface="微软雅黑" panose="020B0503020204020204" charset="-122"/>
                <a:ea typeface="微软雅黑" panose="020B0503020204020204" charset="-122"/>
                <a:cs typeface="微软雅黑" panose="020B0503020204020204" charset="-122"/>
                <a:sym typeface="+mn-ea"/>
              </a:rPr>
              <a:t>coefficient</a:t>
            </a:r>
            <a:r>
              <a:rPr lang="zh-CN" altLang="en-US" sz="2400" b="1">
                <a:latin typeface="微软雅黑" panose="020B0503020204020204" charset="-122"/>
                <a:ea typeface="微软雅黑" panose="020B0503020204020204" charset="-122"/>
                <a:sym typeface="+mn-ea"/>
              </a:rPr>
              <a:t> research</a:t>
            </a:r>
            <a:r>
              <a:rPr lang="zh-CN" altLang="en-US" sz="2400" b="1">
                <a:latin typeface="微软雅黑" panose="020B0503020204020204" charset="-122"/>
                <a:ea typeface="微软雅黑" panose="020B0503020204020204" charset="-122"/>
                <a:sym typeface="+mn-ea"/>
              </a:rPr>
              <a:t> </a:t>
            </a:r>
            <a:endParaRPr lang="zh-CN" altLang="en-US" sz="2400" b="1">
              <a:latin typeface="微软雅黑" panose="020B0503020204020204" charset="-122"/>
              <a:ea typeface="微软雅黑" panose="020B0503020204020204" charset="-122"/>
              <a:sym typeface="+mn-ea"/>
            </a:endParaRPr>
          </a:p>
        </p:txBody>
      </p:sp>
      <p:pic>
        <p:nvPicPr>
          <p:cNvPr id="61449" name="图片 2"/>
          <p:cNvPicPr>
            <a:picLocks noChangeAspect="1"/>
          </p:cNvPicPr>
          <p:nvPr/>
        </p:nvPicPr>
        <p:blipFill>
          <a:blip r:embed="rId2"/>
          <a:stretch>
            <a:fillRect/>
          </a:stretch>
        </p:blipFill>
        <p:spPr>
          <a:xfrm>
            <a:off x="2604770" y="3667125"/>
            <a:ext cx="3415665" cy="1236345"/>
          </a:xfrm>
          <a:prstGeom prst="rect">
            <a:avLst/>
          </a:prstGeom>
          <a:noFill/>
          <a:ln w="9525">
            <a:noFill/>
          </a:ln>
        </p:spPr>
      </p:pic>
      <mc:AlternateContent xmlns:mc="http://schemas.openxmlformats.org/markup-compatibility/2006">
        <mc:Choice xmlns:a14="http://schemas.microsoft.com/office/drawing/2010/main" Requires="a14">
          <p:sp>
            <p:nvSpPr>
              <p:cNvPr id="4" name="文本框 3"/>
              <p:cNvSpPr txBox="1"/>
              <p:nvPr/>
            </p:nvSpPr>
            <p:spPr>
              <a:xfrm>
                <a:off x="4262755" y="2113915"/>
                <a:ext cx="2164080" cy="541655"/>
              </a:xfrm>
              <a:prstGeom prst="rect">
                <a:avLst/>
              </a:prstGeom>
              <a:noFill/>
            </p:spPr>
            <p:txBody>
              <a:bodyPr wrap="none" rtlCol="0" anchor="t">
                <a:noAutofit/>
              </a:bodyPr>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charset="0"/>
                          <a:cs typeface="Cambria Math" panose="02040503050406030204" charset="0"/>
                        </a:rPr>
                        <m:t>𝑙𝑛𝐾</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𝑙𝑛</m:t>
                      </m:r>
                      <m:r>
                        <a:rPr lang="en-US" altLang="zh-CN" i="1">
                          <a:latin typeface="Cambria Math" panose="02040503050406030204" charset="0"/>
                          <a:cs typeface="Cambria Math" panose="02040503050406030204" charset="0"/>
                        </a:rPr>
                        <m:t>𝐾</m:t>
                      </m:r>
                      <m:r>
                        <a:rPr lang="en-US" altLang="zh-CN" i="1" baseline="-25000">
                          <a:latin typeface="Cambria Math" panose="02040503050406030204" charset="0"/>
                          <a:cs typeface="Cambria Math" panose="02040503050406030204" charset="0"/>
                        </a:rPr>
                        <m:t>0</m:t>
                      </m:r>
                      <m:r>
                        <a:rPr lang="en-US" altLang="zh-CN">
                          <a:latin typeface="Cambria Math" panose="02040503050406030204" charset="0"/>
                        </a:rPr>
                        <m:t>−</m:t>
                      </m:r>
                      <m:f>
                        <m:fPr>
                          <m:ctrlPr>
                            <a:rPr lang="en-US" altLang="zh-CN" i="1">
                              <a:latin typeface="Cambria Math" panose="02040503050406030204" charset="0"/>
                              <a:cs typeface="Cambria Math" panose="02040503050406030204" charset="0"/>
                            </a:rPr>
                          </m:ctrlPr>
                        </m:fPr>
                        <m:num>
                          <m:r>
                            <a:rPr lang="en-US" altLang="zh-CN" i="1">
                              <a:latin typeface="Cambria Math" panose="02040503050406030204" charset="0"/>
                              <a:cs typeface="Cambria Math" panose="02040503050406030204" charset="0"/>
                            </a:rPr>
                            <m:t>𝑄</m:t>
                          </m:r>
                        </m:num>
                        <m:den>
                          <m:r>
                            <a:rPr lang="en-US" altLang="zh-CN" i="1">
                              <a:latin typeface="Cambria Math" panose="02040503050406030204" charset="0"/>
                              <a:cs typeface="Cambria Math" panose="02040503050406030204" charset="0"/>
                            </a:rPr>
                            <m:t>𝑅𝑇</m:t>
                          </m:r>
                        </m:den>
                      </m:f>
                    </m:oMath>
                  </m:oMathPara>
                </a14:m>
                <a:endParaRPr lang="en-US" altLang="zh-CN"/>
              </a:p>
            </p:txBody>
          </p:sp>
        </mc:Choice>
        <mc:Fallback>
          <p:sp>
            <p:nvSpPr>
              <p:cNvPr id="4" name="文本框 3"/>
              <p:cNvSpPr txBox="1">
                <a:spLocks noRot="1" noChangeAspect="1" noMove="1" noResize="1" noEditPoints="1" noAdjustHandles="1" noChangeArrowheads="1" noChangeShapeType="1" noTextEdit="1"/>
              </p:cNvSpPr>
              <p:nvPr/>
            </p:nvSpPr>
            <p:spPr>
              <a:xfrm>
                <a:off x="4262755" y="2113915"/>
                <a:ext cx="2164080" cy="541655"/>
              </a:xfrm>
              <a:prstGeom prst="rect">
                <a:avLst/>
              </a:prstGeom>
              <a:blipFill rotWithShape="1">
                <a:blip r:embed="rId3"/>
                <a:stretch>
                  <a:fillRect r="-6045" b="-39273"/>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1" cstate="print"/>
          <a:srcRect l="25381"/>
          <a:stretch>
            <a:fillRect/>
          </a:stretch>
        </p:blipFill>
        <p:spPr>
          <a:xfrm>
            <a:off x="0" y="751237"/>
            <a:ext cx="9144000" cy="2370455"/>
          </a:xfrm>
          <a:prstGeom prst="rect">
            <a:avLst/>
          </a:prstGeom>
        </p:spPr>
      </p:pic>
      <p:sp>
        <p:nvSpPr>
          <p:cNvPr id="7" name="文本框 6"/>
          <p:cNvSpPr txBox="1"/>
          <p:nvPr/>
        </p:nvSpPr>
        <p:spPr>
          <a:xfrm>
            <a:off x="2447925" y="1514537"/>
            <a:ext cx="584835" cy="922020"/>
          </a:xfrm>
          <a:prstGeom prst="rect">
            <a:avLst/>
          </a:prstGeom>
          <a:noFill/>
        </p:spPr>
        <p:txBody>
          <a:bodyPr wrap="none" rtlCol="0">
            <a:spAutoFit/>
          </a:bodyPr>
          <a:lstStyle/>
          <a:p>
            <a:pPr algn="l"/>
            <a:r>
              <a:rPr lang="en-US" altLang="zh-CN" sz="5400">
                <a:solidFill>
                  <a:schemeClr val="bg1"/>
                </a:solidFill>
                <a:latin typeface="微软雅黑" panose="020B0503020204020204" charset="-122"/>
                <a:ea typeface="微软雅黑" panose="020B0503020204020204" charset="-122"/>
                <a:sym typeface="+mn-ea"/>
              </a:rPr>
              <a:t>4</a:t>
            </a:r>
            <a:endParaRPr lang="en-US" altLang="zh-CN" sz="5400" b="1" dirty="0">
              <a:solidFill>
                <a:schemeClr val="bg1"/>
              </a:solidFill>
              <a:latin typeface="微软雅黑" panose="020B0503020204020204" charset="-122"/>
              <a:ea typeface="微软雅黑" panose="020B0503020204020204" charset="-122"/>
            </a:endParaRPr>
          </a:p>
        </p:txBody>
      </p:sp>
      <p:sp>
        <p:nvSpPr>
          <p:cNvPr id="5" name="文本框 5"/>
          <p:cNvSpPr txBox="1"/>
          <p:nvPr/>
        </p:nvSpPr>
        <p:spPr>
          <a:xfrm>
            <a:off x="4030345" y="1645285"/>
            <a:ext cx="5287010" cy="1076325"/>
          </a:xfrm>
          <a:prstGeom prst="rect">
            <a:avLst/>
          </a:prstGeom>
          <a:noFill/>
        </p:spPr>
        <p:txBody>
          <a:bodyPr wrap="square" rtlCol="0">
            <a:spAutoFit/>
          </a:bodyPr>
          <a:lstStyle/>
          <a:p>
            <a:pPr algn="l"/>
            <a:r>
              <a:rPr lang="en-US" altLang="zh-CN" sz="3200" b="1">
                <a:solidFill>
                  <a:schemeClr val="bg1"/>
                </a:solidFill>
                <a:latin typeface="微软雅黑" panose="020B0503020204020204" charset="-122"/>
                <a:ea typeface="微软雅黑" panose="020B0503020204020204" charset="-122"/>
                <a:sym typeface="+mn-ea"/>
              </a:rPr>
              <a:t>Summary &amp; Follow-up plan</a:t>
            </a:r>
            <a:endParaRPr lang="en-US" altLang="zh-CN" sz="3200" b="1">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102" name="文本框 101"/>
          <p:cNvSpPr txBox="1"/>
          <p:nvPr/>
        </p:nvSpPr>
        <p:spPr>
          <a:xfrm>
            <a:off x="288925" y="1120775"/>
            <a:ext cx="8566150" cy="3128010"/>
          </a:xfrm>
          <a:prstGeom prst="rect">
            <a:avLst/>
          </a:prstGeom>
          <a:noFill/>
          <a:ln w="9525">
            <a:noFill/>
          </a:ln>
        </p:spPr>
        <p:txBody>
          <a:bodyPr wrap="square">
            <a:spAutoFit/>
          </a:bodyPr>
          <a:p>
            <a:pPr marL="285750" indent="-285750" algn="just">
              <a:lnSpc>
                <a:spcPct val="120000"/>
              </a:lnSpc>
              <a:spcBef>
                <a:spcPts val="0"/>
              </a:spcBef>
              <a:spcAft>
                <a:spcPts val="600"/>
              </a:spcAft>
              <a:buClrTx/>
              <a:buSzTx/>
              <a:buFont typeface="Wingdings" panose="05000000000000000000" charset="0"/>
              <a:buChar char="p"/>
            </a:pPr>
            <a:r>
              <a:rPr lang="en-US" altLang="zh-CN" sz="2000" b="1">
                <a:latin typeface="微软雅黑" panose="020B0503020204020204" charset="-122"/>
                <a:ea typeface="微软雅黑" panose="020B0503020204020204" charset="-122"/>
                <a:sym typeface="+mn-ea"/>
              </a:rPr>
              <a:t>Summary</a:t>
            </a:r>
            <a:endParaRPr lang="en-US" altLang="zh-CN" sz="20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ClrTx/>
              <a:buSzTx/>
              <a:buFont typeface="Wingdings" panose="05000000000000000000" charset="0"/>
              <a:buChar char="Ø"/>
            </a:pPr>
            <a:r>
              <a:rPr lang="en-US" altLang="zh-CN" sz="1600" b="1">
                <a:latin typeface="微软雅黑" panose="020B0503020204020204" charset="-122"/>
                <a:ea typeface="微软雅黑" panose="020B0503020204020204" charset="-122"/>
                <a:sym typeface="+mn-ea"/>
              </a:rPr>
              <a:t>Cr-Zr diffusion behavior is unlikely to occur u</a:t>
            </a:r>
            <a:r>
              <a:rPr lang="en-US" altLang="zh-CN" sz="1600" b="1">
                <a:latin typeface="微软雅黑" panose="020B0503020204020204" charset="-122"/>
                <a:ea typeface="微软雅黑" panose="020B0503020204020204" charset="-122"/>
                <a:sym typeface="+mn-ea"/>
              </a:rPr>
              <a:t>nder normal operating conditions</a:t>
            </a:r>
            <a:r>
              <a:rPr sz="1600" b="1">
                <a:latin typeface="微软雅黑" panose="020B0503020204020204" charset="-122"/>
                <a:ea typeface="微软雅黑" panose="020B0503020204020204" charset="-122"/>
                <a:sym typeface="+mn-ea"/>
              </a:rPr>
              <a:t>. </a:t>
            </a:r>
            <a:endParaRPr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ClrTx/>
              <a:buSzTx/>
              <a:buFont typeface="Wingdings" panose="05000000000000000000" charset="0"/>
              <a:buChar char="Ø"/>
            </a:pPr>
            <a:r>
              <a:rPr lang="en-US" altLang="zh-CN" sz="1600" b="1">
                <a:latin typeface="微软雅黑" panose="020B0503020204020204" charset="-122"/>
                <a:ea typeface="微软雅黑" panose="020B0503020204020204" charset="-122"/>
                <a:sym typeface="+mn-ea"/>
              </a:rPr>
              <a:t>At annealing temperatures of 831</a:t>
            </a:r>
            <a:r>
              <a:rPr lang="en-US" altLang="en-US" sz="1600" b="1">
                <a:latin typeface="微软雅黑" panose="020B0503020204020204" charset="-122"/>
                <a:ea typeface="微软雅黑" panose="020B0503020204020204" charset="-122"/>
                <a:sym typeface="+mn-ea"/>
              </a:rPr>
              <a:t>°</a:t>
            </a:r>
            <a:r>
              <a:rPr lang="en-US" altLang="zh-CN" sz="1600" b="1">
                <a:latin typeface="微软雅黑" panose="020B0503020204020204" charset="-122"/>
                <a:ea typeface="微软雅黑" panose="020B0503020204020204" charset="-122"/>
                <a:sym typeface="+mn-ea"/>
              </a:rPr>
              <a:t>C and above, Cr-Zr diffusion will occur, and the thickness of the diffusion layer is generally positively correlated with the annealing temperature and holding time.</a:t>
            </a:r>
            <a:endParaRPr lang="en-US" altLang="zh-CN"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ClrTx/>
              <a:buSzTx/>
              <a:buFont typeface="Wingdings" panose="05000000000000000000" charset="0"/>
              <a:buChar char="Ø"/>
            </a:pPr>
            <a:r>
              <a:rPr lang="en-US" altLang="zh-CN" sz="1600" b="1">
                <a:latin typeface="微软雅黑" panose="020B0503020204020204" charset="-122"/>
                <a:ea typeface="微软雅黑" panose="020B0503020204020204" charset="-122"/>
                <a:sym typeface="+mn-ea"/>
              </a:rPr>
              <a:t>The diffusion layer is primarily composed of Cr2Zr phase, and cracks can be observed in some microstructures within the diffusion layer</a:t>
            </a:r>
            <a:r>
              <a:rPr sz="1600" b="1">
                <a:latin typeface="微软雅黑" panose="020B0503020204020204" charset="-122"/>
                <a:ea typeface="微软雅黑" panose="020B0503020204020204" charset="-122"/>
                <a:sym typeface="+mn-ea"/>
              </a:rPr>
              <a:t>.</a:t>
            </a:r>
            <a:endParaRPr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ClrTx/>
              <a:buSzTx/>
              <a:buFont typeface="Wingdings" panose="05000000000000000000" charset="0"/>
              <a:buChar char="Ø"/>
            </a:pPr>
            <a:r>
              <a:rPr lang="en-US" altLang="zh-CN" sz="1600" b="1">
                <a:latin typeface="微软雅黑" panose="020B0503020204020204" charset="-122"/>
                <a:ea typeface="微软雅黑" panose="020B0503020204020204" charset="-122"/>
              </a:rPr>
              <a:t>The diffusion coefficient can be fitted based on experimental results to estimate the diffusion amount of Cr.</a:t>
            </a:r>
            <a:endParaRPr lang="en-US" altLang="zh-CN" sz="1600" b="1">
              <a:latin typeface="微软雅黑" panose="020B0503020204020204" charset="-122"/>
              <a:ea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4.</a:t>
            </a:r>
            <a:r>
              <a:rPr lang="en-US" altLang="zh-CN" sz="2400" b="1">
                <a:latin typeface="微软雅黑" panose="020B0503020204020204" charset="-122"/>
                <a:ea typeface="微软雅黑" panose="020B0503020204020204" charset="-122"/>
                <a:sym typeface="+mn-ea"/>
              </a:rPr>
              <a:t>Summary &amp; Future 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102" name="文本框 101"/>
          <p:cNvSpPr txBox="1"/>
          <p:nvPr/>
        </p:nvSpPr>
        <p:spPr>
          <a:xfrm>
            <a:off x="520065" y="1003935"/>
            <a:ext cx="7407910" cy="2876550"/>
          </a:xfrm>
          <a:prstGeom prst="rect">
            <a:avLst/>
          </a:prstGeom>
          <a:noFill/>
          <a:ln w="9525">
            <a:noFill/>
          </a:ln>
        </p:spPr>
        <p:txBody>
          <a:bodyPr wrap="square">
            <a:spAutoFit/>
          </a:bodyPr>
          <a:p>
            <a:pPr marL="285750" indent="-285750" algn="just">
              <a:lnSpc>
                <a:spcPct val="150000"/>
              </a:lnSpc>
              <a:spcBef>
                <a:spcPts val="0"/>
              </a:spcBef>
              <a:spcAft>
                <a:spcPts val="600"/>
              </a:spcAft>
              <a:buClrTx/>
              <a:buSzTx/>
              <a:buFont typeface="Wingdings" panose="05000000000000000000" charset="0"/>
              <a:buChar char="p"/>
            </a:pPr>
            <a:r>
              <a:rPr lang="en-US" altLang="zh-CN" sz="2000" b="1">
                <a:latin typeface="微软雅黑" panose="020B0503020204020204" charset="-122"/>
                <a:ea typeface="微软雅黑" panose="020B0503020204020204" charset="-122"/>
                <a:sym typeface="+mn-ea"/>
              </a:rPr>
              <a:t>Follow-up plan</a:t>
            </a:r>
            <a:endParaRPr lang="en-US" altLang="zh-CN" sz="2000" b="1">
              <a:latin typeface="微软雅黑" panose="020B0503020204020204" charset="-122"/>
              <a:ea typeface="微软雅黑" panose="020B0503020204020204" charset="-122"/>
              <a:sym typeface="+mn-ea"/>
            </a:endParaRPr>
          </a:p>
          <a:p>
            <a:pPr marL="285750" indent="-285750" algn="just">
              <a:lnSpc>
                <a:spcPct val="150000"/>
              </a:lnSpc>
              <a:spcBef>
                <a:spcPts val="0"/>
              </a:spcBef>
              <a:spcAft>
                <a:spcPts val="600"/>
              </a:spcAft>
              <a:buClrTx/>
              <a:buSzTx/>
              <a:buFont typeface="Wingdings" panose="05000000000000000000" charset="0"/>
              <a:buChar char="Ø"/>
            </a:pPr>
            <a:r>
              <a:rPr sz="1600" b="1">
                <a:latin typeface="微软雅黑" panose="020B0503020204020204" charset="-122"/>
                <a:ea typeface="微软雅黑" panose="020B0503020204020204" charset="-122"/>
                <a:sym typeface="+mn-ea"/>
              </a:rPr>
              <a:t>Observe the microstructure of irradiated Cr-coated cladding to verify the difficulty of diffusion under normal operating conditions.</a:t>
            </a:r>
            <a:endParaRPr sz="1600" b="1">
              <a:latin typeface="微软雅黑" panose="020B0503020204020204" charset="-122"/>
              <a:ea typeface="微软雅黑" panose="020B0503020204020204" charset="-122"/>
              <a:sym typeface="+mn-ea"/>
            </a:endParaRPr>
          </a:p>
          <a:p>
            <a:pPr marL="285750" indent="-285750" algn="just">
              <a:lnSpc>
                <a:spcPct val="150000"/>
              </a:lnSpc>
              <a:spcBef>
                <a:spcPts val="0"/>
              </a:spcBef>
              <a:spcAft>
                <a:spcPts val="600"/>
              </a:spcAft>
              <a:buClrTx/>
              <a:buSzTx/>
              <a:buFont typeface="Wingdings" panose="05000000000000000000" charset="0"/>
              <a:buChar char="Ø"/>
            </a:pPr>
            <a:r>
              <a:rPr lang="en-US" altLang="zh-CN" sz="1600" b="1">
                <a:latin typeface="微软雅黑" panose="020B0503020204020204" charset="-122"/>
                <a:ea typeface="微软雅黑" panose="020B0503020204020204" charset="-122"/>
                <a:sym typeface="+mn-ea"/>
              </a:rPr>
              <a:t>By preparing diffusion layers of different thicknesses, research the influence of diffusion layer thickness on the mechanical properties of Cr-coated cladding.</a:t>
            </a:r>
            <a:endParaRPr lang="en-US" altLang="zh-CN" sz="1600" b="1">
              <a:latin typeface="微软雅黑" panose="020B0503020204020204" charset="-122"/>
              <a:ea typeface="微软雅黑" panose="020B0503020204020204" charset="-122"/>
              <a:sym typeface="+mn-ea"/>
            </a:endParaRPr>
          </a:p>
          <a:p>
            <a:pPr indent="266700"/>
            <a:endParaRPr lang="zh-CN" altLang="en-US" sz="1600" b="1">
              <a:latin typeface="微软雅黑" panose="020B0503020204020204" charset="-122"/>
              <a:ea typeface="微软雅黑" panose="020B0503020204020204" charset="-122"/>
              <a:sym typeface="+mn-ea"/>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sym typeface="+mn-ea"/>
              </a:rPr>
              <a:t>4.</a:t>
            </a:r>
            <a:r>
              <a:rPr lang="en-US" altLang="zh-CN" sz="2400" b="1">
                <a:latin typeface="微软雅黑" panose="020B0503020204020204" charset="-122"/>
                <a:ea typeface="微软雅黑" panose="020B0503020204020204" charset="-122"/>
                <a:sym typeface="+mn-ea"/>
              </a:rPr>
              <a:t>Summary &amp; Follow-up plan </a:t>
            </a:r>
            <a:endParaRPr lang="zh-CN" altLang="en-US" sz="2400" b="1">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4"/>
          <p:cNvPicPr>
            <a:picLocks noChangeAspect="1"/>
          </p:cNvPicPr>
          <p:nvPr/>
        </p:nvPicPr>
        <p:blipFill>
          <a:blip r:embed="rId1"/>
          <a:stretch>
            <a:fillRect/>
          </a:stretch>
        </p:blipFill>
        <p:spPr>
          <a:xfrm>
            <a:off x="0" y="1292225"/>
            <a:ext cx="9144000" cy="1948815"/>
          </a:xfrm>
          <a:prstGeom prst="rect">
            <a:avLst/>
          </a:prstGeom>
        </p:spPr>
      </p:pic>
      <p:pic>
        <p:nvPicPr>
          <p:cNvPr id="13" name="图片 12" descr="1"/>
          <p:cNvPicPr>
            <a:picLocks noChangeAspect="1"/>
          </p:cNvPicPr>
          <p:nvPr/>
        </p:nvPicPr>
        <p:blipFill>
          <a:blip r:embed="rId2"/>
          <a:stretch>
            <a:fillRect/>
          </a:stretch>
        </p:blipFill>
        <p:spPr>
          <a:xfrm>
            <a:off x="7060565" y="531495"/>
            <a:ext cx="1546860" cy="633730"/>
          </a:xfrm>
          <a:prstGeom prst="rect">
            <a:avLst/>
          </a:prstGeom>
        </p:spPr>
      </p:pic>
      <p:sp>
        <p:nvSpPr>
          <p:cNvPr id="2" name="矩形 1"/>
          <p:cNvSpPr>
            <a:spLocks noChangeArrowheads="1"/>
          </p:cNvSpPr>
          <p:nvPr/>
        </p:nvSpPr>
        <p:spPr bwMode="auto">
          <a:xfrm>
            <a:off x="685149" y="1851354"/>
            <a:ext cx="8050530" cy="829945"/>
          </a:xfrm>
          <a:prstGeom prst="rect">
            <a:avLst/>
          </a:prstGeom>
          <a:noFill/>
          <a:ln>
            <a:noFill/>
          </a:ln>
        </p:spPr>
        <p:txBody>
          <a:bodyPr wrap="none">
            <a:spAutoFit/>
          </a:bodyPr>
          <a:p>
            <a:pPr algn="l"/>
            <a:r>
              <a:rPr lang="en-US" altLang="zh-CN" sz="4800" b="1" dirty="0" smtClean="0">
                <a:solidFill>
                  <a:schemeClr val="bg1"/>
                </a:solidFill>
                <a:latin typeface="微软雅黑" panose="020B0503020204020204" charset="-122"/>
                <a:ea typeface="微软雅黑" panose="020B0503020204020204" charset="-122"/>
                <a:sym typeface="+mn-ea"/>
              </a:rPr>
              <a:t>Thanks for your</a:t>
            </a:r>
            <a:r>
              <a:rPr lang="en-US" altLang="zh-CN" sz="4800" b="1" dirty="0" smtClean="0">
                <a:solidFill>
                  <a:schemeClr val="bg1"/>
                </a:solidFill>
                <a:latin typeface="微软雅黑" panose="020B0503020204020204" charset="-122"/>
                <a:ea typeface="微软雅黑" panose="020B0503020204020204" charset="-122"/>
              </a:rPr>
              <a:t> attention</a:t>
            </a:r>
            <a:endParaRPr lang="zh-CN" altLang="en-US" sz="4800" b="1" dirty="0" smtClean="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1" cstate="print"/>
          <a:srcRect l="25381"/>
          <a:stretch>
            <a:fillRect/>
          </a:stretch>
        </p:blipFill>
        <p:spPr>
          <a:xfrm>
            <a:off x="0" y="751237"/>
            <a:ext cx="9144000" cy="2370455"/>
          </a:xfrm>
          <a:prstGeom prst="rect">
            <a:avLst/>
          </a:prstGeom>
        </p:spPr>
      </p:pic>
      <p:sp>
        <p:nvSpPr>
          <p:cNvPr id="7" name="文本框 6"/>
          <p:cNvSpPr txBox="1"/>
          <p:nvPr/>
        </p:nvSpPr>
        <p:spPr>
          <a:xfrm>
            <a:off x="2362200" y="1518347"/>
            <a:ext cx="584835" cy="922020"/>
          </a:xfrm>
          <a:prstGeom prst="rect">
            <a:avLst/>
          </a:prstGeom>
          <a:noFill/>
        </p:spPr>
        <p:txBody>
          <a:bodyPr wrap="none" rtlCol="0">
            <a:spAutoFit/>
          </a:bodyPr>
          <a:lstStyle/>
          <a:p>
            <a:pPr algn="l"/>
            <a:r>
              <a:rPr lang="en-US" altLang="zh-CN" sz="5400">
                <a:solidFill>
                  <a:schemeClr val="bg1"/>
                </a:solidFill>
                <a:latin typeface="微软雅黑" panose="020B0503020204020204" charset="-122"/>
                <a:ea typeface="微软雅黑" panose="020B0503020204020204" charset="-122"/>
                <a:sym typeface="+mn-ea"/>
              </a:rPr>
              <a:t>1</a:t>
            </a:r>
            <a:endParaRPr lang="en-US" altLang="zh-CN" sz="5400" b="1" dirty="0">
              <a:solidFill>
                <a:schemeClr val="bg1"/>
              </a:solidFill>
              <a:latin typeface="微软雅黑" panose="020B0503020204020204" charset="-122"/>
              <a:ea typeface="微软雅黑" panose="020B0503020204020204" charset="-122"/>
            </a:endParaRPr>
          </a:p>
        </p:txBody>
      </p:sp>
      <p:sp>
        <p:nvSpPr>
          <p:cNvPr id="5" name="文本框 5"/>
          <p:cNvSpPr txBox="1"/>
          <p:nvPr/>
        </p:nvSpPr>
        <p:spPr>
          <a:xfrm>
            <a:off x="4009390" y="1657350"/>
            <a:ext cx="5287010" cy="583565"/>
          </a:xfrm>
          <a:prstGeom prst="rect">
            <a:avLst/>
          </a:prstGeom>
          <a:noFill/>
        </p:spPr>
        <p:txBody>
          <a:bodyPr wrap="square" rtlCol="0">
            <a:spAutoFit/>
          </a:bodyPr>
          <a:lstStyle/>
          <a:p>
            <a:pPr algn="l"/>
            <a:r>
              <a:rPr lang="en-US" altLang="zh-CN" sz="3200" b="1">
                <a:solidFill>
                  <a:schemeClr val="bg1"/>
                </a:solidFill>
                <a:latin typeface="微软雅黑" panose="020B0503020204020204" charset="-122"/>
                <a:ea typeface="微软雅黑" panose="020B0503020204020204" charset="-122"/>
                <a:sym typeface="+mn-ea"/>
              </a:rPr>
              <a:t>Background</a:t>
            </a:r>
            <a:endParaRPr lang="zh-CN" altLang="en-US" sz="3200" b="1" dirty="0" smtClean="0">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259080" y="791210"/>
            <a:ext cx="8442325" cy="350266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zh-CN" sz="1600" b="1">
                <a:latin typeface="微软雅黑" panose="020B0503020204020204" charset="-122"/>
                <a:ea typeface="微软雅黑" panose="020B0503020204020204" charset="-122"/>
              </a:rPr>
              <a:t>Cr-coated cladding is one of the primary research directions for accident-tolerant fuel cladding technologies </a:t>
            </a:r>
            <a:r>
              <a:rPr lang="en-US" altLang="zh-CN" sz="1600" b="1">
                <a:latin typeface="微软雅黑" panose="020B0503020204020204" charset="-122"/>
                <a:ea typeface="微软雅黑" panose="020B0503020204020204" charset="-122"/>
              </a:rPr>
              <a:t>now.</a:t>
            </a:r>
            <a:endParaRPr lang="zh-CN"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p"/>
            </a:pPr>
            <a:r>
              <a:rPr lang="zh-CN" sz="1600" b="1">
                <a:latin typeface="微软雅黑" panose="020B0503020204020204" charset="-122"/>
                <a:ea typeface="微软雅黑" panose="020B0503020204020204" charset="-122"/>
              </a:rPr>
              <a:t>Cr-coated cladding is obtained by applying a thin Cr coating onto the surface of mature zirconium alloy cladding, with the following characteristics:</a:t>
            </a:r>
            <a:endParaRPr lang="zh-CN"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ü"/>
            </a:pPr>
            <a:r>
              <a:rPr lang="zh-CN" sz="1600" b="1">
                <a:latin typeface="微软雅黑" panose="020B0503020204020204" charset="-122"/>
                <a:ea typeface="微软雅黑" panose="020B0503020204020204" charset="-122"/>
                <a:sym typeface="+mn-ea"/>
              </a:rPr>
              <a:t>Retain the advantages properties of zirconium alloy cladding</a:t>
            </a:r>
            <a:endParaRPr lang="zh-CN"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ü"/>
            </a:pPr>
            <a:r>
              <a:rPr lang="en-US" altLang="zh-CN" sz="1600" b="1">
                <a:solidFill>
                  <a:schemeClr val="tx1"/>
                </a:solidFill>
                <a:latin typeface="微软雅黑" panose="020B0503020204020204" charset="-122"/>
                <a:ea typeface="微软雅黑" panose="020B0503020204020204" charset="-122"/>
              </a:rPr>
              <a:t>I</a:t>
            </a:r>
            <a:r>
              <a:rPr lang="zh-CN" sz="1600" b="1">
                <a:solidFill>
                  <a:schemeClr val="tx1"/>
                </a:solidFill>
                <a:latin typeface="微软雅黑" panose="020B0503020204020204" charset="-122"/>
                <a:ea typeface="微软雅黑" panose="020B0503020204020204" charset="-122"/>
              </a:rPr>
              <a:t>mprove</a:t>
            </a:r>
            <a:r>
              <a:rPr lang="en-US" altLang="zh-CN" sz="1600" b="1">
                <a:solidFill>
                  <a:schemeClr val="tx1"/>
                </a:solidFill>
                <a:latin typeface="微软雅黑" panose="020B0503020204020204" charset="-122"/>
                <a:ea typeface="微软雅黑" panose="020B0503020204020204" charset="-122"/>
              </a:rPr>
              <a:t> the</a:t>
            </a:r>
            <a:r>
              <a:rPr lang="zh-CN" sz="1600" b="1">
                <a:solidFill>
                  <a:schemeClr val="tx1"/>
                </a:solidFill>
                <a:latin typeface="微软雅黑" panose="020B0503020204020204" charset="-122"/>
                <a:ea typeface="微软雅黑" panose="020B0503020204020204" charset="-122"/>
              </a:rPr>
              <a:t> corrosion resistance under normal operating conditions</a:t>
            </a:r>
            <a:endParaRPr lang="zh-CN" sz="1600" b="1">
              <a:solidFill>
                <a:schemeClr val="tx1"/>
              </a:solidFill>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ü"/>
            </a:pPr>
            <a:r>
              <a:rPr lang="zh-CN" sz="1600" b="1">
                <a:solidFill>
                  <a:schemeClr val="tx1"/>
                </a:solidFill>
                <a:latin typeface="微软雅黑" panose="020B0503020204020204" charset="-122"/>
                <a:ea typeface="微软雅黑" panose="020B0503020204020204" charset="-122"/>
                <a:sym typeface="+mn-ea"/>
              </a:rPr>
              <a:t>Slow down the zirconium-water reaction</a:t>
            </a:r>
            <a:endParaRPr lang="zh-CN" altLang="en-US" sz="1600" b="1">
              <a:solidFill>
                <a:schemeClr val="tx1"/>
              </a:solidFill>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ü"/>
            </a:pPr>
            <a:r>
              <a:rPr lang="en-US" altLang="zh-CN" sz="1600" b="1">
                <a:solidFill>
                  <a:schemeClr val="tx1"/>
                </a:solidFill>
                <a:latin typeface="微软雅黑" panose="020B0503020204020204" charset="-122"/>
                <a:ea typeface="微软雅黑" panose="020B0503020204020204" charset="-122"/>
              </a:rPr>
              <a:t>E</a:t>
            </a:r>
            <a:r>
              <a:rPr lang="zh-CN" sz="1600" b="1">
                <a:solidFill>
                  <a:schemeClr val="tx1"/>
                </a:solidFill>
                <a:latin typeface="微软雅黑" panose="020B0503020204020204" charset="-122"/>
                <a:ea typeface="微软雅黑" panose="020B0503020204020204" charset="-122"/>
              </a:rPr>
              <a:t>nhance resistance to high-temperature oxidation during accident</a:t>
            </a:r>
            <a:r>
              <a:rPr lang="en-US" altLang="zh-CN" sz="1600" b="1">
                <a:solidFill>
                  <a:schemeClr val="tx1"/>
                </a:solidFill>
                <a:latin typeface="微软雅黑" panose="020B0503020204020204" charset="-122"/>
                <a:ea typeface="微软雅黑" panose="020B0503020204020204" charset="-122"/>
              </a:rPr>
              <a:t> </a:t>
            </a:r>
            <a:r>
              <a:rPr lang="zh-CN" sz="1600" b="1">
                <a:solidFill>
                  <a:schemeClr val="tx1"/>
                </a:solidFill>
                <a:latin typeface="微软雅黑" panose="020B0503020204020204" charset="-122"/>
                <a:ea typeface="微软雅黑" panose="020B0503020204020204" charset="-122"/>
                <a:sym typeface="+mn-ea"/>
              </a:rPr>
              <a:t>conditions</a:t>
            </a:r>
            <a:endParaRPr lang="zh-CN" sz="1600" b="1">
              <a:solidFill>
                <a:schemeClr val="tx1"/>
              </a:solidFill>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p"/>
            </a:pPr>
            <a:r>
              <a:rPr lang="zh-CN" sz="1600" b="1">
                <a:latin typeface="微软雅黑" panose="020B0503020204020204" charset="-122"/>
                <a:ea typeface="微软雅黑" panose="020B0503020204020204" charset="-122"/>
              </a:rPr>
              <a:t>Cr-coated cladding has become the closest to engineering application</a:t>
            </a:r>
            <a:r>
              <a:rPr lang="en-US" altLang="zh-CN" sz="1600" b="1">
                <a:latin typeface="微软雅黑" panose="020B0503020204020204" charset="-122"/>
                <a:ea typeface="微软雅黑" panose="020B0503020204020204" charset="-122"/>
              </a:rPr>
              <a:t> in ATF </a:t>
            </a:r>
            <a:r>
              <a:rPr lang="zh-CN" sz="1600" b="1">
                <a:latin typeface="微软雅黑" panose="020B0503020204020204" charset="-122"/>
                <a:ea typeface="微软雅黑" panose="020B0503020204020204" charset="-122"/>
                <a:sym typeface="+mn-ea"/>
              </a:rPr>
              <a:t>material</a:t>
            </a:r>
            <a:r>
              <a:rPr lang="en-US" altLang="zh-CN" sz="1600" b="1">
                <a:latin typeface="微软雅黑" panose="020B0503020204020204" charset="-122"/>
                <a:ea typeface="微软雅黑" panose="020B0503020204020204" charset="-122"/>
                <a:sym typeface="+mn-ea"/>
              </a:rPr>
              <a:t>s</a:t>
            </a:r>
            <a:r>
              <a:rPr lang="zh-CN" sz="1600" b="1">
                <a:latin typeface="微软雅黑" panose="020B0503020204020204" charset="-122"/>
                <a:ea typeface="微软雅黑" panose="020B0503020204020204" charset="-122"/>
              </a:rPr>
              <a:t>.</a:t>
            </a:r>
            <a:endParaRPr lang="zh-CN" sz="1600" b="1">
              <a:latin typeface="微软雅黑" panose="020B0503020204020204" charset="-122"/>
              <a:ea typeface="微软雅黑" panose="020B0503020204020204" charset="-122"/>
            </a:endParaRPr>
          </a:p>
        </p:txBody>
      </p:sp>
      <p:sp>
        <p:nvSpPr>
          <p:cNvPr id="2" name="文本框 1"/>
          <p:cNvSpPr txBox="1"/>
          <p:nvPr/>
        </p:nvSpPr>
        <p:spPr>
          <a:xfrm>
            <a:off x="658495" y="271780"/>
            <a:ext cx="254000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1.</a:t>
            </a:r>
            <a:r>
              <a:rPr lang="en-US" altLang="zh-CN" sz="2400" b="1">
                <a:latin typeface="微软雅黑" panose="020B0503020204020204" charset="-122"/>
                <a:ea typeface="微软雅黑" panose="020B0503020204020204" charset="-122"/>
                <a:sym typeface="+mn-ea"/>
              </a:rPr>
              <a:t>Background</a:t>
            </a:r>
            <a:endParaRPr lang="en-US" altLang="zh-CN" sz="24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900430"/>
            <a:ext cx="8338820" cy="3978275"/>
          </a:xfrm>
          <a:prstGeom prst="rect">
            <a:avLst/>
          </a:prstGeom>
          <a:noFill/>
        </p:spPr>
        <p:txBody>
          <a:bodyPr wrap="square" rtlCol="0">
            <a:spAutoFit/>
          </a:bodyPr>
          <a:p>
            <a:pPr marL="285750" indent="-285750" algn="just">
              <a:lnSpc>
                <a:spcPct val="120000"/>
              </a:lnSpc>
              <a:spcBef>
                <a:spcPts val="0"/>
              </a:spcBef>
              <a:spcAft>
                <a:spcPts val="600"/>
              </a:spcAft>
              <a:buClrTx/>
              <a:buSzTx/>
              <a:buFont typeface="Wingdings" panose="05000000000000000000" charset="0"/>
              <a:buChar char="p"/>
            </a:pPr>
            <a:r>
              <a:rPr lang="zh-CN" sz="1600" b="1">
                <a:latin typeface="微软雅黑" panose="020B0503020204020204" charset="-122"/>
                <a:ea typeface="微软雅黑" panose="020B0503020204020204" charset="-122"/>
              </a:rPr>
              <a:t>Since the Cr coating and the </a:t>
            </a:r>
            <a:r>
              <a:rPr lang="en-US" altLang="zh-CN" sz="1600" b="1">
                <a:latin typeface="微软雅黑" panose="020B0503020204020204" charset="-122"/>
                <a:ea typeface="微软雅黑" panose="020B0503020204020204" charset="-122"/>
              </a:rPr>
              <a:t>matrix</a:t>
            </a:r>
            <a:r>
              <a:rPr lang="zh-CN" sz="1600" b="1">
                <a:latin typeface="微软雅黑" panose="020B0503020204020204" charset="-122"/>
                <a:ea typeface="微软雅黑" panose="020B0503020204020204" charset="-122"/>
              </a:rPr>
              <a:t> zirconium alloy are two different metallic materials</a:t>
            </a:r>
            <a:r>
              <a:rPr lang="en-US" altLang="zh-CN" sz="1600" b="1">
                <a:latin typeface="微软雅黑" panose="020B0503020204020204" charset="-122"/>
                <a:ea typeface="微软雅黑" panose="020B0503020204020204" charset="-122"/>
              </a:rPr>
              <a:t>,  the intermetallic compounds formed at their interface through interdiffusion at high temperature may affect the performance of the Cr-coated cladding.</a:t>
            </a:r>
            <a:endParaRPr lang="en-US" altLang="zh-CN" sz="1600" b="1">
              <a:latin typeface="微软雅黑" panose="020B0503020204020204" charset="-122"/>
              <a:ea typeface="微软雅黑" panose="020B0503020204020204" charset="-122"/>
            </a:endParaRPr>
          </a:p>
          <a:p>
            <a:pPr marL="285750" indent="-285750" algn="just">
              <a:lnSpc>
                <a:spcPct val="150000"/>
              </a:lnSpc>
              <a:spcBef>
                <a:spcPts val="0"/>
              </a:spcBef>
              <a:spcAft>
                <a:spcPts val="600"/>
              </a:spcAft>
              <a:buClrTx/>
              <a:buSzTx/>
              <a:buFont typeface="Wingdings" panose="05000000000000000000" charset="0"/>
              <a:buChar char="Ø"/>
            </a:pPr>
            <a:r>
              <a:rPr lang="zh-CN" sz="1600" b="1">
                <a:latin typeface="微软雅黑" panose="020B0503020204020204" charset="-122"/>
                <a:ea typeface="微软雅黑" panose="020B0503020204020204" charset="-122"/>
                <a:sym typeface="+mn-ea"/>
              </a:rPr>
              <a:t>The </a:t>
            </a:r>
            <a:r>
              <a:rPr lang="zh-CN" sz="1600" b="1">
                <a:latin typeface="微软雅黑" panose="020B0503020204020204" charset="-122"/>
                <a:ea typeface="微软雅黑" panose="020B0503020204020204" charset="-122"/>
                <a:sym typeface="+mn-ea"/>
              </a:rPr>
              <a:t>inter</a:t>
            </a:r>
            <a:r>
              <a:rPr lang="zh-CN" sz="1600" b="1">
                <a:latin typeface="微软雅黑" panose="020B0503020204020204" charset="-122"/>
                <a:ea typeface="微软雅黑" panose="020B0503020204020204" charset="-122"/>
                <a:sym typeface="+mn-ea"/>
              </a:rPr>
              <a:t>diffusion behavior between Cr and Zr at high temperature will  </a:t>
            </a:r>
            <a:r>
              <a:rPr lang="en-US" altLang="zh-CN" sz="1600" b="1">
                <a:latin typeface="微软雅黑" panose="020B0503020204020204" charset="-122"/>
                <a:ea typeface="微软雅黑" panose="020B0503020204020204" charset="-122"/>
                <a:sym typeface="+mn-ea"/>
              </a:rPr>
              <a:t>reduce</a:t>
            </a:r>
            <a:r>
              <a:rPr lang="zh-CN" sz="1600" b="1">
                <a:latin typeface="微软雅黑" panose="020B0503020204020204" charset="-122"/>
                <a:ea typeface="微软雅黑" panose="020B0503020204020204" charset="-122"/>
                <a:sym typeface="+mn-ea"/>
              </a:rPr>
              <a:t> the Cr coating thickness</a:t>
            </a:r>
            <a:r>
              <a:rPr lang="en-US" altLang="zh-CN" sz="1600" b="1">
                <a:latin typeface="微软雅黑" panose="020B0503020204020204" charset="-122"/>
                <a:ea typeface="微软雅黑" panose="020B0503020204020204" charset="-122"/>
                <a:sym typeface="+mn-ea"/>
              </a:rPr>
              <a:t>.</a:t>
            </a:r>
            <a:endParaRPr lang="zh-CN" sz="1600" b="1">
              <a:latin typeface="微软雅黑" panose="020B0503020204020204" charset="-122"/>
              <a:ea typeface="微软雅黑" panose="020B0503020204020204" charset="-122"/>
            </a:endParaRPr>
          </a:p>
          <a:p>
            <a:pPr marL="285750" indent="-285750" algn="just">
              <a:lnSpc>
                <a:spcPct val="150000"/>
              </a:lnSpc>
              <a:spcBef>
                <a:spcPts val="0"/>
              </a:spcBef>
              <a:spcAft>
                <a:spcPts val="600"/>
              </a:spcAft>
              <a:buClrTx/>
              <a:buSzTx/>
              <a:buFont typeface="Wingdings" panose="05000000000000000000" charset="0"/>
              <a:buChar char="Ø"/>
            </a:pPr>
            <a:r>
              <a:rPr lang="en-US" altLang="zh-CN" sz="1600" b="1">
                <a:latin typeface="微软雅黑" panose="020B0503020204020204" charset="-122"/>
                <a:ea typeface="微软雅黑" panose="020B0503020204020204" charset="-122"/>
              </a:rPr>
              <a:t>The intermetallic phase formed at the Cr-Zr interface due to high-temperature interdiffusion may lead to coating cracks or other defects.</a:t>
            </a:r>
            <a:endParaRPr lang="zh-CN" sz="16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ClrTx/>
              <a:buSzTx/>
              <a:buFont typeface="Wingdings" panose="05000000000000000000" charset="0"/>
              <a:buChar char="p"/>
            </a:pPr>
            <a:r>
              <a:rPr lang="zh-CN" sz="1600" b="1">
                <a:latin typeface="微软雅黑" panose="020B0503020204020204" charset="-122"/>
                <a:ea typeface="微软雅黑" panose="020B0503020204020204" charset="-122"/>
              </a:rPr>
              <a:t>To promote the subsequent application of Cr-coated cladding, it is necessary to </a:t>
            </a:r>
            <a:r>
              <a:rPr lang="en-US" sz="1600" b="1">
                <a:latin typeface="微软雅黑" panose="020B0503020204020204" charset="-122"/>
                <a:ea typeface="微软雅黑" panose="020B0503020204020204" charset="-122"/>
              </a:rPr>
              <a:t>r</a:t>
            </a:r>
            <a:r>
              <a:rPr lang="en-US" altLang="zh-CN" sz="1600" b="1">
                <a:latin typeface="微软雅黑" panose="020B0503020204020204" charset="-122"/>
                <a:ea typeface="微软雅黑" panose="020B0503020204020204" charset="-122"/>
              </a:rPr>
              <a:t>esearch</a:t>
            </a:r>
            <a:r>
              <a:rPr lang="zh-CN" sz="1600" b="1">
                <a:latin typeface="微软雅黑" panose="020B0503020204020204" charset="-122"/>
                <a:ea typeface="微软雅黑" panose="020B0503020204020204" charset="-122"/>
              </a:rPr>
              <a:t> the </a:t>
            </a:r>
            <a:r>
              <a:rPr lang="zh-CN" sz="1600" b="1">
                <a:latin typeface="微软雅黑" panose="020B0503020204020204" charset="-122"/>
                <a:ea typeface="微软雅黑" panose="020B0503020204020204" charset="-122"/>
                <a:sym typeface="+mn-ea"/>
              </a:rPr>
              <a:t>inter</a:t>
            </a:r>
            <a:r>
              <a:rPr lang="zh-CN" sz="1600" b="1">
                <a:latin typeface="微软雅黑" panose="020B0503020204020204" charset="-122"/>
                <a:ea typeface="微软雅黑" panose="020B0503020204020204" charset="-122"/>
              </a:rPr>
              <a:t>diffusion behavior of Cr and Zr at high temperature.</a:t>
            </a:r>
            <a:endParaRPr lang="zh-CN" sz="1600" b="1">
              <a:latin typeface="微软雅黑" panose="020B0503020204020204" charset="-122"/>
              <a:ea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ü"/>
            </a:pPr>
            <a:endParaRPr lang="zh-CN" altLang="en-US" sz="1800" b="1">
              <a:latin typeface="微软雅黑" panose="020B0503020204020204" charset="-122"/>
              <a:ea typeface="微软雅黑" panose="020B0503020204020204" charset="-122"/>
            </a:endParaRPr>
          </a:p>
        </p:txBody>
      </p:sp>
      <p:sp>
        <p:nvSpPr>
          <p:cNvPr id="4" name="文本框 3"/>
          <p:cNvSpPr txBox="1"/>
          <p:nvPr/>
        </p:nvSpPr>
        <p:spPr>
          <a:xfrm>
            <a:off x="658495" y="271780"/>
            <a:ext cx="254000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1.</a:t>
            </a:r>
            <a:r>
              <a:rPr lang="en-US" altLang="zh-CN" sz="2400" b="1">
                <a:latin typeface="微软雅黑" panose="020B0503020204020204" charset="-122"/>
                <a:ea typeface="微软雅黑" panose="020B0503020204020204" charset="-122"/>
                <a:sym typeface="+mn-ea"/>
              </a:rPr>
              <a:t>Background</a:t>
            </a:r>
            <a:endParaRPr lang="en-US" altLang="zh-CN" sz="24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
          <p:cNvPicPr>
            <a:picLocks noChangeAspect="1"/>
          </p:cNvPicPr>
          <p:nvPr/>
        </p:nvPicPr>
        <p:blipFill>
          <a:blip r:embed="rId1" cstate="print"/>
          <a:srcRect l="25381"/>
          <a:stretch>
            <a:fillRect/>
          </a:stretch>
        </p:blipFill>
        <p:spPr>
          <a:xfrm>
            <a:off x="0" y="751237"/>
            <a:ext cx="9144000" cy="2370455"/>
          </a:xfrm>
          <a:prstGeom prst="rect">
            <a:avLst/>
          </a:prstGeom>
        </p:spPr>
      </p:pic>
      <p:sp>
        <p:nvSpPr>
          <p:cNvPr id="7" name="文本框 6"/>
          <p:cNvSpPr txBox="1"/>
          <p:nvPr/>
        </p:nvSpPr>
        <p:spPr>
          <a:xfrm>
            <a:off x="2447925" y="1514537"/>
            <a:ext cx="584835" cy="922020"/>
          </a:xfrm>
          <a:prstGeom prst="rect">
            <a:avLst/>
          </a:prstGeom>
          <a:noFill/>
        </p:spPr>
        <p:txBody>
          <a:bodyPr wrap="none" rtlCol="0">
            <a:spAutoFit/>
          </a:bodyPr>
          <a:lstStyle/>
          <a:p>
            <a:pPr algn="l"/>
            <a:r>
              <a:rPr lang="en-US" altLang="zh-CN" sz="5400">
                <a:solidFill>
                  <a:schemeClr val="bg1"/>
                </a:solidFill>
                <a:latin typeface="微软雅黑" panose="020B0503020204020204" charset="-122"/>
                <a:ea typeface="微软雅黑" panose="020B0503020204020204" charset="-122"/>
                <a:sym typeface="+mn-ea"/>
              </a:rPr>
              <a:t>2</a:t>
            </a:r>
            <a:endParaRPr lang="en-US" altLang="zh-CN" sz="5400" b="1" dirty="0">
              <a:solidFill>
                <a:schemeClr val="bg1"/>
              </a:solidFill>
              <a:latin typeface="微软雅黑" panose="020B0503020204020204" charset="-122"/>
              <a:ea typeface="微软雅黑" panose="020B0503020204020204" charset="-122"/>
            </a:endParaRPr>
          </a:p>
        </p:txBody>
      </p:sp>
      <p:sp>
        <p:nvSpPr>
          <p:cNvPr id="5" name="文本框 5"/>
          <p:cNvSpPr txBox="1"/>
          <p:nvPr/>
        </p:nvSpPr>
        <p:spPr>
          <a:xfrm>
            <a:off x="4028440" y="1514475"/>
            <a:ext cx="5287010" cy="1076325"/>
          </a:xfrm>
          <a:prstGeom prst="rect">
            <a:avLst/>
          </a:prstGeom>
          <a:noFill/>
        </p:spPr>
        <p:txBody>
          <a:bodyPr wrap="square" rtlCol="0">
            <a:spAutoFit/>
          </a:bodyPr>
          <a:lstStyle/>
          <a:p>
            <a:pPr algn="l"/>
            <a:r>
              <a:rPr lang="zh-CN" altLang="en-US" sz="3200" b="1">
                <a:solidFill>
                  <a:schemeClr val="bg1"/>
                </a:solidFill>
                <a:latin typeface="微软雅黑" panose="020B0503020204020204" charset="-122"/>
                <a:ea typeface="微软雅黑" panose="020B0503020204020204" charset="-122"/>
                <a:sym typeface="+mn-ea"/>
              </a:rPr>
              <a:t>Diffusion experimental</a:t>
            </a:r>
            <a:r>
              <a:rPr lang="en-US" altLang="zh-CN" sz="3200" b="1">
                <a:solidFill>
                  <a:schemeClr val="bg1"/>
                </a:solidFill>
                <a:latin typeface="微软雅黑" panose="020B0503020204020204" charset="-122"/>
                <a:ea typeface="微软雅黑" panose="020B0503020204020204" charset="-122"/>
                <a:sym typeface="+mn-ea"/>
              </a:rPr>
              <a:t> </a:t>
            </a:r>
            <a:r>
              <a:rPr lang="zh-CN" altLang="en-US" sz="3200" b="1">
                <a:solidFill>
                  <a:schemeClr val="bg1"/>
                </a:solidFill>
                <a:latin typeface="微软雅黑" panose="020B0503020204020204" charset="-122"/>
                <a:ea typeface="微软雅黑" panose="020B0503020204020204" charset="-122"/>
                <a:sym typeface="+mn-ea"/>
              </a:rPr>
              <a:t>research</a:t>
            </a:r>
            <a:endParaRPr lang="zh-CN" altLang="en-US" sz="3200" b="1" dirty="0" smtClean="0">
              <a:solidFill>
                <a:schemeClr val="bg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296545" y="1083945"/>
            <a:ext cx="8474710" cy="3643630"/>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Ø"/>
            </a:pPr>
            <a:r>
              <a:rPr lang="zh-CN" altLang="en-US" sz="1800" b="1">
                <a:latin typeface="微软雅黑" panose="020B0503020204020204" charset="-122"/>
                <a:ea typeface="微软雅黑" panose="020B0503020204020204" charset="-122"/>
              </a:rPr>
              <a:t>Experimental</a:t>
            </a:r>
            <a:r>
              <a:rPr lang="en-US" altLang="zh-CN" sz="1800" b="1">
                <a:latin typeface="微软雅黑" panose="020B0503020204020204" charset="-122"/>
                <a:ea typeface="微软雅黑" panose="020B0503020204020204" charset="-122"/>
              </a:rPr>
              <a:t>  sample</a:t>
            </a:r>
            <a:r>
              <a:rPr lang="zh-CN" altLang="en-US" sz="1800" b="1">
                <a:latin typeface="微软雅黑" panose="020B0503020204020204" charset="-122"/>
                <a:ea typeface="微软雅黑" panose="020B0503020204020204" charset="-122"/>
              </a:rPr>
              <a:t>：Cr-coated N36 </a:t>
            </a:r>
            <a:r>
              <a:rPr lang="en-US" altLang="zh-CN" sz="1800" b="1">
                <a:latin typeface="微软雅黑" panose="020B0503020204020204" charset="-122"/>
                <a:ea typeface="微软雅黑" panose="020B0503020204020204" charset="-122"/>
              </a:rPr>
              <a:t>cladding </a:t>
            </a:r>
            <a:r>
              <a:rPr lang="zh-CN" altLang="en-US" sz="1800" b="1">
                <a:latin typeface="微软雅黑" panose="020B0503020204020204" charset="-122"/>
                <a:ea typeface="微软雅黑" panose="020B0503020204020204" charset="-122"/>
              </a:rPr>
              <a:t>by multi-ar</a:t>
            </a:r>
            <a:r>
              <a:rPr lang="en-US" sz="1800" b="1">
                <a:latin typeface="微软雅黑" panose="020B0503020204020204" charset="-122"/>
                <a:ea typeface="微软雅黑" panose="020B0503020204020204" charset="-122"/>
              </a:rPr>
              <a:t>c ion plating.</a:t>
            </a:r>
            <a:endParaRPr lang="en-US"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sz="1800" b="1">
                <a:latin typeface="微软雅黑" panose="020B0503020204020204" charset="-122"/>
                <a:ea typeface="微软雅黑" panose="020B0503020204020204" charset="-122"/>
              </a:rPr>
              <a:t>High-temperature annealing was employed to </a:t>
            </a:r>
            <a:r>
              <a:rPr lang="zh-CN" altLang="en-US" sz="1800" b="1">
                <a:latin typeface="微软雅黑" panose="020B0503020204020204" charset="-122"/>
                <a:ea typeface="微软雅黑" panose="020B0503020204020204" charset="-122"/>
                <a:sym typeface="+mn-ea"/>
              </a:rPr>
              <a:t>research</a:t>
            </a:r>
            <a:r>
              <a:rPr sz="1800" b="1">
                <a:latin typeface="微软雅黑" panose="020B0503020204020204" charset="-122"/>
                <a:ea typeface="微软雅黑" panose="020B0503020204020204" charset="-122"/>
              </a:rPr>
              <a:t> Cr-Zr diffusion.</a:t>
            </a:r>
            <a:endParaRPr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lang="zh-CN" altLang="en-US" sz="1800" b="1">
                <a:latin typeface="微软雅黑" panose="020B0503020204020204" charset="-122"/>
                <a:ea typeface="微软雅黑" panose="020B0503020204020204" charset="-122"/>
              </a:rPr>
              <a:t>After the annealing experiments, the </a:t>
            </a:r>
            <a:r>
              <a:rPr lang="en-US" altLang="zh-CN" sz="1800" b="1">
                <a:latin typeface="微软雅黑" panose="020B0503020204020204" charset="-122"/>
                <a:ea typeface="微软雅黑" panose="020B0503020204020204" charset="-122"/>
                <a:sym typeface="+mn-ea"/>
              </a:rPr>
              <a:t>m</a:t>
            </a:r>
            <a:r>
              <a:rPr lang="zh-CN" altLang="en-US" sz="1800" b="1">
                <a:latin typeface="微软雅黑" panose="020B0503020204020204" charset="-122"/>
                <a:ea typeface="微软雅黑" panose="020B0503020204020204" charset="-122"/>
                <a:sym typeface="+mn-ea"/>
              </a:rPr>
              <a:t>icrostructure</a:t>
            </a:r>
            <a:r>
              <a:rPr lang="zh-CN" altLang="en-US" sz="1800" b="1">
                <a:latin typeface="微软雅黑" panose="020B0503020204020204" charset="-122"/>
                <a:ea typeface="微软雅黑" panose="020B0503020204020204" charset="-122"/>
              </a:rPr>
              <a:t> and depth of the diffusion layers in the samples annealed at different temperatures were analyzed.</a:t>
            </a:r>
            <a:endParaRPr lang="zh-CN" altLang="en-US" sz="1800" b="1">
              <a:latin typeface="微软雅黑" panose="020B0503020204020204" charset="-122"/>
              <a:ea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lang="zh-CN" altLang="en-US" sz="1800" b="1">
                <a:latin typeface="微软雅黑" panose="020B0503020204020204" charset="-122"/>
                <a:ea typeface="微软雅黑" panose="020B0503020204020204" charset="-122"/>
              </a:rPr>
              <a:t>Finally, </a:t>
            </a:r>
            <a:r>
              <a:rPr lang="en-US" altLang="zh-CN" sz="1800" b="1">
                <a:latin typeface="微软雅黑" panose="020B0503020204020204" charset="-122"/>
                <a:ea typeface="微软雅黑" panose="020B0503020204020204" charset="-122"/>
              </a:rPr>
              <a:t>a preliminary analysis and calculation were conducted on the diffusion </a:t>
            </a:r>
            <a:r>
              <a:rPr lang="zh-CN" altLang="en-US" sz="1800" b="1">
                <a:latin typeface="微软雅黑" panose="020B0503020204020204" charset="-122"/>
                <a:ea typeface="微软雅黑" panose="020B0503020204020204" charset="-122"/>
                <a:sym typeface="+mn-ea"/>
              </a:rPr>
              <a:t>coefficient</a:t>
            </a:r>
            <a:r>
              <a:rPr lang="en-US" altLang="zh-CN" sz="1800" b="1">
                <a:latin typeface="微软雅黑" panose="020B0503020204020204" charset="-122"/>
                <a:ea typeface="微软雅黑" panose="020B0503020204020204" charset="-122"/>
              </a:rPr>
              <a:t> of Cr in Zr at different temperatures</a:t>
            </a:r>
            <a:r>
              <a:rPr lang="zh-CN" altLang="en-US" sz="1800" b="1">
                <a:latin typeface="微软雅黑" panose="020B0503020204020204" charset="-122"/>
                <a:ea typeface="微软雅黑" panose="020B0503020204020204" charset="-122"/>
              </a:rPr>
              <a:t> based on the measurement data.</a:t>
            </a:r>
            <a:endParaRPr lang="zh-CN" altLang="en-US" sz="1800" b="1">
              <a:latin typeface="微软雅黑" panose="020B0503020204020204" charset="-122"/>
              <a:ea typeface="微软雅黑" panose="020B0503020204020204" charset="-122"/>
            </a:endParaRPr>
          </a:p>
        </p:txBody>
      </p:sp>
      <p:sp>
        <p:nvSpPr>
          <p:cNvPr id="4" name="文本框 3"/>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2" name="文本框 1"/>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100" name="文本框 99"/>
          <p:cNvSpPr txBox="1"/>
          <p:nvPr/>
        </p:nvSpPr>
        <p:spPr>
          <a:xfrm>
            <a:off x="658495" y="3905885"/>
            <a:ext cx="8143875" cy="645160"/>
          </a:xfrm>
          <a:prstGeom prst="rect">
            <a:avLst/>
          </a:prstGeom>
          <a:noFill/>
          <a:ln w="9525">
            <a:noFill/>
          </a:ln>
        </p:spPr>
        <p:txBody>
          <a:bodyPr wrap="square">
            <a:spAutoFit/>
          </a:bodyPr>
          <a:p>
            <a:pPr indent="14605"/>
            <a:r>
              <a:rPr lang="zh-CN" altLang="en-US" sz="1200" b="1">
                <a:latin typeface="微软雅黑" panose="020B0503020204020204" charset="-122"/>
                <a:ea typeface="微软雅黑" panose="020B0503020204020204" charset="-122"/>
              </a:rPr>
              <a:t>*The purpose of vacuum is to prevent oxidation of the coating</a:t>
            </a:r>
            <a:endParaRPr lang="zh-CN" altLang="en-US" sz="1200" b="1">
              <a:latin typeface="微软雅黑" panose="020B0503020204020204" charset="-122"/>
              <a:ea typeface="微软雅黑" panose="020B0503020204020204" charset="-122"/>
            </a:endParaRPr>
          </a:p>
          <a:p>
            <a:pPr indent="14605"/>
            <a:r>
              <a:rPr lang="en-US" altLang="zh-CN" sz="1200" b="1">
                <a:latin typeface="微软雅黑" panose="020B0503020204020204" charset="-122"/>
                <a:ea typeface="微软雅黑" panose="020B0503020204020204" charset="-122"/>
              </a:rPr>
              <a:t>**To avoid the loss of Cr coating due to volatilization in a vacuum environment at high temperature</a:t>
            </a:r>
            <a:r>
              <a:rPr lang="zh-CN" altLang="en-US" sz="1200" b="1">
                <a:latin typeface="微软雅黑" panose="020B0503020204020204" charset="-122"/>
                <a:ea typeface="微软雅黑" panose="020B0503020204020204" charset="-122"/>
              </a:rPr>
              <a:t>, an argon protective atmosphere is adopted instead</a:t>
            </a:r>
            <a:r>
              <a:rPr lang="en-US" altLang="zh-CN" sz="1200" b="1">
                <a:latin typeface="微软雅黑" panose="020B0503020204020204" charset="-122"/>
                <a:ea typeface="微软雅黑" panose="020B0503020204020204" charset="-122"/>
              </a:rPr>
              <a:t>.</a:t>
            </a:r>
            <a:endParaRPr lang="zh-CN" altLang="en-US"/>
          </a:p>
        </p:txBody>
      </p:sp>
      <p:graphicFrame>
        <p:nvGraphicFramePr>
          <p:cNvPr id="4" name="表格 3"/>
          <p:cNvGraphicFramePr/>
          <p:nvPr/>
        </p:nvGraphicFramePr>
        <p:xfrm>
          <a:off x="621665" y="1256030"/>
          <a:ext cx="8180070" cy="2499360"/>
        </p:xfrm>
        <a:graphic>
          <a:graphicData uri="http://schemas.openxmlformats.org/drawingml/2006/table">
            <a:tbl>
              <a:tblPr firstRow="1" bandRow="1">
                <a:tableStyleId>{5C22544A-7EE6-4342-B048-85BDC9FD1C3A}</a:tableStyleId>
              </a:tblPr>
              <a:tblGrid>
                <a:gridCol w="482600"/>
                <a:gridCol w="774966"/>
                <a:gridCol w="594995"/>
                <a:gridCol w="982980"/>
                <a:gridCol w="1293495"/>
                <a:gridCol w="1227749"/>
                <a:gridCol w="2823210"/>
              </a:tblGrid>
              <a:tr h="457200">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sym typeface="+mn-ea"/>
                        </a:rPr>
                        <a:t>No.</a:t>
                      </a:r>
                      <a:endParaRPr lang="en-US" altLang="zh-CN" sz="1200" b="1">
                        <a:latin typeface="微软雅黑" panose="020B0503020204020204" charset="-122"/>
                        <a:ea typeface="微软雅黑" panose="020B0503020204020204" charset="-122"/>
                        <a:cs typeface="微软雅黑" panose="020B0503020204020204" charset="-122"/>
                        <a:sym typeface="+mn-ea"/>
                      </a:endParaRPr>
                    </a:p>
                  </a:txBody>
                  <a:tcPr/>
                </a:tc>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rPr>
                        <a:t>Temp</a:t>
                      </a:r>
                      <a:endParaRPr lang="en-US" altLang="zh-CN" sz="1200" b="1">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rPr>
                        <a:t>Time</a:t>
                      </a:r>
                      <a:endParaRPr lang="en-US" altLang="zh-CN" sz="1200" b="1">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rPr>
                        <a:t>Sampling frequency</a:t>
                      </a:r>
                      <a:endParaRPr lang="en-US" altLang="zh-CN" sz="1200" b="1">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rPr>
                        <a:t>Total Number of </a:t>
                      </a:r>
                      <a:r>
                        <a:rPr lang="en-US" altLang="zh-CN" sz="1200">
                          <a:latin typeface="微软雅黑" panose="020B0503020204020204" charset="-122"/>
                          <a:ea typeface="微软雅黑" panose="020B0503020204020204" charset="-122"/>
                          <a:cs typeface="微软雅黑" panose="020B0503020204020204" charset="-122"/>
                          <a:sym typeface="+mn-ea"/>
                        </a:rPr>
                        <a:t>Samples</a:t>
                      </a:r>
                      <a:endParaRPr lang="en-US" altLang="zh-CN" sz="1200" b="1">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rPr>
                        <a:t>Annealing environment</a:t>
                      </a:r>
                      <a:endParaRPr lang="en-US" altLang="zh-CN" sz="1200" b="1">
                        <a:latin typeface="微软雅黑" panose="020B0503020204020204" charset="-122"/>
                        <a:ea typeface="微软雅黑" panose="020B0503020204020204" charset="-122"/>
                        <a:cs typeface="微软雅黑" panose="020B0503020204020204" charset="-122"/>
                      </a:endParaRPr>
                    </a:p>
                  </a:txBody>
                  <a:tcPr/>
                </a:tc>
                <a:tc>
                  <a:txBody>
                    <a:bodyPr/>
                    <a:p>
                      <a:pPr algn="ctr">
                        <a:buNone/>
                      </a:pPr>
                      <a:r>
                        <a:rPr lang="en-US" altLang="zh-CN" sz="1200" b="1">
                          <a:latin typeface="微软雅黑" panose="020B0503020204020204" charset="-122"/>
                          <a:ea typeface="微软雅黑" panose="020B0503020204020204" charset="-122"/>
                          <a:cs typeface="微软雅黑" panose="020B0503020204020204" charset="-122"/>
                        </a:rPr>
                        <a:t>Remarks</a:t>
                      </a:r>
                      <a:endParaRPr lang="en-US" altLang="zh-CN" sz="1200" b="1">
                        <a:latin typeface="微软雅黑" panose="020B0503020204020204" charset="-122"/>
                        <a:ea typeface="微软雅黑" panose="020B0503020204020204" charset="-122"/>
                        <a:cs typeface="微软雅黑" panose="020B0503020204020204" charset="-122"/>
                      </a:endParaRPr>
                    </a:p>
                  </a:txBody>
                  <a:tcPr/>
                </a:tc>
              </a:tr>
              <a:tr h="381000">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360℃</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30d</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10d</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≥10</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rowSpan="3">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Vacuum* </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p>
                      <a:pPr marL="0" marR="0" algn="ctr" rtl="0" eaLnBrk="1" fontAlgn="auto" latinLnBrk="0" hangingPunct="1">
                        <a:buClrTx/>
                        <a:buSzTx/>
                        <a:buFontTx/>
                        <a:buNone/>
                      </a:pPr>
                      <a:r>
                        <a:rPr lang="zh-CN" altLang="en-US" sz="1200" b="1">
                          <a:solidFill>
                            <a:schemeClr val="tx1"/>
                          </a:solidFill>
                          <a:latin typeface="微软雅黑" panose="020B0503020204020204" charset="-122"/>
                          <a:ea typeface="微软雅黑" panose="020B0503020204020204" charset="-122"/>
                          <a:cs typeface="微软雅黑" panose="020B0503020204020204" charset="-122"/>
                        </a:rPr>
                        <a:t>（＜</a:t>
                      </a: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10</a:t>
                      </a:r>
                      <a:r>
                        <a:rPr lang="en-US" altLang="zh-CN" sz="1200" b="1" baseline="30000">
                          <a:solidFill>
                            <a:schemeClr val="tx1"/>
                          </a:solidFill>
                          <a:latin typeface="微软雅黑" panose="020B0503020204020204" charset="-122"/>
                          <a:ea typeface="微软雅黑" panose="020B0503020204020204" charset="-122"/>
                          <a:cs typeface="微软雅黑" panose="020B0503020204020204" charset="-122"/>
                        </a:rPr>
                        <a:t>-3</a:t>
                      </a: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Pa</a:t>
                      </a:r>
                      <a:r>
                        <a:rPr lang="zh-CN" altLang="en-US" sz="1200" b="1">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Normal operating </a:t>
                      </a: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temperature</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r>
              <a:tr h="518160">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2</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831</a:t>
                      </a: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10d</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2d</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≥10</a:t>
                      </a:r>
                      <a:endParaRPr lang="zh-CN" altLang="en-US"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vMerge="1">
                  <a:tcPr/>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Zirconium alloy phase transformation temperature</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r>
              <a:tr h="381000">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3</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1000</a:t>
                      </a: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4h</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1h</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≥10</a:t>
                      </a:r>
                      <a:endParaRPr lang="zh-CN" altLang="en-US"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vMerge="1">
                  <a:tcPr/>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r>
              <a:tr h="381000">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4</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1204℃</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marL="0" indent="0"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4h</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1h</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≥10</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rowSpan="2">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 Argon atmosphere**</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LOCA limit temperature</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r>
              <a:tr h="381000">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5</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a:txBody>
                    <a:bodyPr/>
                    <a:p>
                      <a:pPr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1332℃</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nchorCtr="0"/>
                </a:tc>
                <a:tc>
                  <a:txBody>
                    <a:bodyPr/>
                    <a:p>
                      <a:pPr marL="0" indent="0" algn="ctr">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4h</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1h</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≥10</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c vMerge="1">
                  <a:tcPr/>
                </a:tc>
                <a:tc>
                  <a:txBody>
                    <a:bodyPr/>
                    <a:p>
                      <a:pPr marL="0" marR="0" algn="ctr" rtl="0" eaLnBrk="1" fontAlgn="auto" latinLnBrk="0" hangingPunct="1">
                        <a:buClrTx/>
                        <a:buSzTx/>
                        <a:buFontTx/>
                        <a:buNone/>
                      </a:pPr>
                      <a:r>
                        <a:rPr lang="en-US" altLang="zh-CN" sz="1200" b="1">
                          <a:solidFill>
                            <a:schemeClr val="tx1"/>
                          </a:solidFill>
                          <a:latin typeface="微软雅黑" panose="020B0503020204020204" charset="-122"/>
                          <a:ea typeface="微软雅黑" panose="020B0503020204020204" charset="-122"/>
                          <a:cs typeface="微软雅黑" panose="020B0503020204020204" charset="-122"/>
                        </a:rPr>
                        <a:t>Eutectic temperature</a:t>
                      </a:r>
                      <a:endParaRPr lang="en-US" altLang="zh-CN" sz="1200" b="1">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tc>
              </a:tr>
            </a:tbl>
          </a:graphicData>
        </a:graphic>
      </p:graphicFrame>
      <p:sp>
        <p:nvSpPr>
          <p:cNvPr id="8" name="文本框 7"/>
          <p:cNvSpPr txBox="1"/>
          <p:nvPr/>
        </p:nvSpPr>
        <p:spPr>
          <a:xfrm>
            <a:off x="393700" y="782320"/>
            <a:ext cx="8474710" cy="42354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Ø"/>
            </a:pPr>
            <a:r>
              <a:rPr lang="en-US" altLang="zh-CN" sz="1800" b="1">
                <a:latin typeface="微软雅黑" panose="020B0503020204020204" charset="-122"/>
                <a:ea typeface="微软雅黑" panose="020B0503020204020204" charset="-122"/>
                <a:sym typeface="+mn-ea"/>
              </a:rPr>
              <a:t>E</a:t>
            </a:r>
            <a:r>
              <a:rPr lang="zh-CN" altLang="en-US" sz="1800" b="1">
                <a:latin typeface="微软雅黑" panose="020B0503020204020204" charset="-122"/>
                <a:ea typeface="微软雅黑" panose="020B0503020204020204" charset="-122"/>
                <a:sym typeface="+mn-ea"/>
              </a:rPr>
              <a:t>xperimental</a:t>
            </a:r>
            <a:r>
              <a:rPr sz="1800" b="1">
                <a:latin typeface="微软雅黑" panose="020B0503020204020204" charset="-122"/>
                <a:ea typeface="微软雅黑" panose="020B0503020204020204" charset="-122"/>
              </a:rPr>
              <a:t> matrix</a:t>
            </a:r>
            <a:endParaRPr lang="zh-CN" altLang="en-US" sz="18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1"/>
          <p:cNvPicPr>
            <a:picLocks noChangeAspect="1"/>
          </p:cNvPicPr>
          <p:nvPr/>
        </p:nvPicPr>
        <p:blipFill>
          <a:blip r:embed="rId1"/>
          <a:stretch>
            <a:fillRect/>
          </a:stretch>
        </p:blipFill>
        <p:spPr>
          <a:xfrm>
            <a:off x="7321663" y="45291"/>
            <a:ext cx="1546860" cy="633730"/>
          </a:xfrm>
          <a:prstGeom prst="rect">
            <a:avLst/>
          </a:prstGeom>
        </p:spPr>
      </p:pic>
      <p:sp>
        <p:nvSpPr>
          <p:cNvPr id="14" name="矩形 13"/>
          <p:cNvSpPr/>
          <p:nvPr/>
        </p:nvSpPr>
        <p:spPr>
          <a:xfrm>
            <a:off x="443908" y="217055"/>
            <a:ext cx="214314" cy="500066"/>
          </a:xfrm>
          <a:prstGeom prst="rect">
            <a:avLst/>
          </a:prstGeom>
          <a:solidFill>
            <a:srgbClr val="005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Times New Roman" panose="02020603050405020304" charset="0"/>
              <a:cs typeface="Times New Roman" panose="02020603050405020304" charset="0"/>
            </a:endParaRPr>
          </a:p>
        </p:txBody>
      </p:sp>
      <p:sp>
        <p:nvSpPr>
          <p:cNvPr id="9" name="文本框 8"/>
          <p:cNvSpPr txBox="1"/>
          <p:nvPr/>
        </p:nvSpPr>
        <p:spPr>
          <a:xfrm>
            <a:off x="393700" y="850900"/>
            <a:ext cx="8474710" cy="2129155"/>
          </a:xfrm>
          <a:prstGeom prst="rect">
            <a:avLst/>
          </a:prstGeom>
          <a:noFill/>
        </p:spPr>
        <p:txBody>
          <a:bodyPr wrap="square" rtlCol="0">
            <a:spAutoFit/>
          </a:bodyPr>
          <a:p>
            <a:pPr marL="285750" indent="-285750" algn="just">
              <a:lnSpc>
                <a:spcPct val="120000"/>
              </a:lnSpc>
              <a:spcBef>
                <a:spcPts val="0"/>
              </a:spcBef>
              <a:spcAft>
                <a:spcPts val="600"/>
              </a:spcAft>
              <a:buFont typeface="Wingdings" panose="05000000000000000000" charset="0"/>
              <a:buChar char="p"/>
            </a:pPr>
            <a:r>
              <a:rPr lang="en-US" sz="1800" b="1">
                <a:latin typeface="微软雅黑" panose="020B0503020204020204" charset="-122"/>
                <a:ea typeface="微软雅黑" panose="020B0503020204020204" charset="-122"/>
                <a:sym typeface="+mn-ea"/>
              </a:rPr>
              <a:t>360℃ </a:t>
            </a:r>
            <a:r>
              <a:rPr lang="en-US" altLang="zh-CN" sz="1800" b="1">
                <a:latin typeface="微软雅黑" panose="020B0503020204020204" charset="-122"/>
                <a:ea typeface="微软雅黑" panose="020B0503020204020204" charset="-122"/>
                <a:cs typeface="微软雅黑" panose="020B0503020204020204" charset="-122"/>
                <a:sym typeface="+mn-ea"/>
              </a:rPr>
              <a:t>a</a:t>
            </a:r>
            <a:r>
              <a:rPr lang="en-US" altLang="zh-CN" sz="1800" b="1">
                <a:latin typeface="微软雅黑" panose="020B0503020204020204" charset="-122"/>
                <a:ea typeface="微软雅黑" panose="020B0503020204020204" charset="-122"/>
                <a:cs typeface="微软雅黑" panose="020B0503020204020204" charset="-122"/>
                <a:sym typeface="+mn-ea"/>
              </a:rPr>
              <a:t>nnealing in </a:t>
            </a:r>
            <a:r>
              <a:rPr lang="en-US" altLang="zh-CN" sz="1800" b="1">
                <a:latin typeface="微软雅黑" panose="020B0503020204020204" charset="-122"/>
                <a:ea typeface="微软雅黑" panose="020B0503020204020204" charset="-122"/>
                <a:cs typeface="微软雅黑" panose="020B0503020204020204" charset="-122"/>
                <a:sym typeface="+mn-ea"/>
              </a:rPr>
              <a:t>v</a:t>
            </a:r>
            <a:r>
              <a:rPr lang="en-US" altLang="zh-CN" sz="1800" b="1">
                <a:latin typeface="微软雅黑" panose="020B0503020204020204" charset="-122"/>
                <a:ea typeface="微软雅黑" panose="020B0503020204020204" charset="-122"/>
                <a:cs typeface="微软雅黑" panose="020B0503020204020204" charset="-122"/>
                <a:sym typeface="+mn-ea"/>
              </a:rPr>
              <a:t>acuum</a:t>
            </a:r>
            <a:endParaRPr lang="en-US" altLang="zh-CN" sz="1800" b="1">
              <a:latin typeface="微软雅黑" panose="020B0503020204020204" charset="-122"/>
              <a:ea typeface="微软雅黑" panose="020B0503020204020204" charset="-122"/>
              <a:cs typeface="微软雅黑" panose="020B0503020204020204" charset="-122"/>
              <a:sym typeface="+mn-ea"/>
            </a:endParaRPr>
          </a:p>
          <a:p>
            <a:pPr marL="285750" indent="-285750" algn="just">
              <a:lnSpc>
                <a:spcPct val="120000"/>
              </a:lnSpc>
              <a:spcBef>
                <a:spcPts val="0"/>
              </a:spcBef>
              <a:spcAft>
                <a:spcPts val="600"/>
              </a:spcAft>
              <a:buFont typeface="Wingdings" panose="05000000000000000000" charset="0"/>
              <a:buChar char="Ø"/>
            </a:pPr>
            <a:r>
              <a:rPr lang="en-US" altLang="zh-CN" sz="1600" b="1">
                <a:latin typeface="微软雅黑" panose="020B0503020204020204" charset="-122"/>
                <a:ea typeface="微软雅黑" panose="020B0503020204020204" charset="-122"/>
                <a:cs typeface="微软雅黑" panose="020B0503020204020204" charset="-122"/>
              </a:rPr>
              <a:t>After annealing at 360°C for 30 days, </a:t>
            </a:r>
            <a:r>
              <a:rPr lang="en-US" altLang="zh-CN" sz="1600" b="1">
                <a:latin typeface="微软雅黑" panose="020B0503020204020204" charset="-122"/>
                <a:ea typeface="微软雅黑" panose="020B0503020204020204" charset="-122"/>
                <a:cs typeface="微软雅黑" panose="020B0503020204020204" charset="-122"/>
                <a:sym typeface="+mn-ea"/>
              </a:rPr>
              <a:t>t</a:t>
            </a:r>
            <a:r>
              <a:rPr lang="en-US" altLang="zh-CN" sz="1600" b="1">
                <a:latin typeface="微软雅黑" panose="020B0503020204020204" charset="-122"/>
                <a:ea typeface="微软雅黑" panose="020B0503020204020204" charset="-122"/>
                <a:cs typeface="微软雅黑" panose="020B0503020204020204" charset="-122"/>
                <a:sym typeface="+mn-ea"/>
              </a:rPr>
              <a:t>he microstructures of zirconium alloy claddings are α-Zr.</a:t>
            </a:r>
            <a:endParaRPr lang="en-US" altLang="zh-CN" sz="1600" b="1">
              <a:latin typeface="微软雅黑" panose="020B0503020204020204" charset="-122"/>
              <a:ea typeface="微软雅黑" panose="020B0503020204020204" charset="-122"/>
              <a:cs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r>
              <a:rPr lang="en-US" altLang="zh-CN" sz="1600" b="1">
                <a:latin typeface="微软雅黑" panose="020B0503020204020204" charset="-122"/>
                <a:ea typeface="微软雅黑" panose="020B0503020204020204" charset="-122"/>
                <a:cs typeface="微软雅黑" panose="020B0503020204020204" charset="-122"/>
              </a:rPr>
              <a:t>the  interface on the sample cross-section remained clear, with no diffusion observed.</a:t>
            </a:r>
            <a:endParaRPr lang="en-US" altLang="zh-CN" sz="1600" b="1">
              <a:latin typeface="微软雅黑" panose="020B0503020204020204" charset="-122"/>
              <a:ea typeface="微软雅黑" panose="020B0503020204020204" charset="-122"/>
              <a:cs typeface="微软雅黑" panose="020B0503020204020204" charset="-122"/>
            </a:endParaRPr>
          </a:p>
          <a:p>
            <a:pPr marL="285750" indent="-285750" algn="just">
              <a:lnSpc>
                <a:spcPct val="120000"/>
              </a:lnSpc>
              <a:spcBef>
                <a:spcPts val="0"/>
              </a:spcBef>
              <a:spcAft>
                <a:spcPts val="600"/>
              </a:spcAft>
              <a:buFont typeface="Wingdings" panose="05000000000000000000" charset="0"/>
              <a:buChar char="Ø"/>
            </a:pPr>
            <a:endParaRPr lang="en-US" altLang="zh-CN" sz="1600" b="1">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658495" y="271780"/>
            <a:ext cx="5882640" cy="460375"/>
          </a:xfrm>
          <a:prstGeom prst="rect">
            <a:avLst/>
          </a:prstGeom>
          <a:noFill/>
        </p:spPr>
        <p:txBody>
          <a:bodyPr wrap="square" rtlCol="0" anchor="t">
            <a:spAutoFit/>
          </a:bodyPr>
          <a:p>
            <a:r>
              <a:rPr lang="en-US" altLang="zh-CN" sz="2400" b="1">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sym typeface="+mn-ea"/>
              </a:rPr>
              <a:t>Diffusion experimental</a:t>
            </a:r>
            <a:r>
              <a:rPr lang="en-US" altLang="zh-CN" sz="2400" b="1">
                <a:latin typeface="微软雅黑" panose="020B0503020204020204" charset="-122"/>
                <a:ea typeface="微软雅黑" panose="020B0503020204020204" charset="-122"/>
                <a:sym typeface="+mn-ea"/>
              </a:rPr>
              <a:t> </a:t>
            </a:r>
            <a:r>
              <a:rPr lang="zh-CN" altLang="en-US" sz="2400" b="1">
                <a:latin typeface="微软雅黑" panose="020B0503020204020204" charset="-122"/>
                <a:ea typeface="微软雅黑" panose="020B0503020204020204" charset="-122"/>
                <a:sym typeface="+mn-ea"/>
              </a:rPr>
              <a:t>research</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pic>
        <p:nvPicPr>
          <p:cNvPr id="7" name="图片 6" descr="图片2"/>
          <p:cNvPicPr>
            <a:picLocks noChangeAspect="1"/>
          </p:cNvPicPr>
          <p:nvPr/>
        </p:nvPicPr>
        <p:blipFill>
          <a:blip r:embed="rId2"/>
          <a:stretch>
            <a:fillRect/>
          </a:stretch>
        </p:blipFill>
        <p:spPr>
          <a:xfrm>
            <a:off x="784860" y="2646045"/>
            <a:ext cx="2755265" cy="1849120"/>
          </a:xfrm>
          <a:prstGeom prst="rect">
            <a:avLst/>
          </a:prstGeom>
        </p:spPr>
      </p:pic>
      <p:sp>
        <p:nvSpPr>
          <p:cNvPr id="8" name="文本框 7"/>
          <p:cNvSpPr txBox="1"/>
          <p:nvPr/>
        </p:nvSpPr>
        <p:spPr>
          <a:xfrm>
            <a:off x="1145540" y="4485005"/>
            <a:ext cx="2540000" cy="229870"/>
          </a:xfrm>
          <a:prstGeom prst="rect">
            <a:avLst/>
          </a:prstGeom>
          <a:noFill/>
        </p:spPr>
        <p:txBody>
          <a:bodyPr wrap="square" rtlCol="0" anchor="t">
            <a:spAutoFit/>
          </a:bodyPr>
          <a:p>
            <a:r>
              <a:rPr lang="zh-CN" altLang="en-US" sz="900" b="1">
                <a:latin typeface="微软雅黑" panose="020B0503020204020204" charset="-122"/>
                <a:ea typeface="微软雅黑" panose="020B0503020204020204" charset="-122"/>
              </a:rPr>
              <a:t> </a:t>
            </a:r>
            <a:r>
              <a:rPr lang="en-US" altLang="zh-CN" sz="900" b="1">
                <a:latin typeface="微软雅黑" panose="020B0503020204020204" charset="-122"/>
                <a:ea typeface="微软雅黑" panose="020B0503020204020204" charset="-122"/>
              </a:rPr>
              <a:t>A</a:t>
            </a:r>
            <a:r>
              <a:rPr lang="zh-CN" altLang="en-US" sz="900" b="1">
                <a:latin typeface="微软雅黑" panose="020B0503020204020204" charset="-122"/>
                <a:ea typeface="微软雅黑" panose="020B0503020204020204" charset="-122"/>
              </a:rPr>
              <a:t>ppearance</a:t>
            </a:r>
            <a:r>
              <a:rPr lang="en-US" altLang="zh-CN" sz="900" b="1">
                <a:latin typeface="微软雅黑" panose="020B0503020204020204" charset="-122"/>
                <a:ea typeface="微软雅黑" panose="020B0503020204020204" charset="-122"/>
              </a:rPr>
              <a:t> of </a:t>
            </a:r>
            <a:r>
              <a:rPr lang="zh-CN" altLang="en-US" sz="900" b="1">
                <a:latin typeface="微软雅黑" panose="020B0503020204020204" charset="-122"/>
                <a:ea typeface="微软雅黑" panose="020B0503020204020204" charset="-122"/>
                <a:sym typeface="+mn-ea"/>
              </a:rPr>
              <a:t>Sample</a:t>
            </a:r>
            <a:r>
              <a:rPr lang="en-US" altLang="zh-CN" sz="900" b="1">
                <a:latin typeface="微软雅黑" panose="020B0503020204020204" charset="-122"/>
                <a:ea typeface="微软雅黑" panose="020B0503020204020204" charset="-122"/>
                <a:sym typeface="+mn-ea"/>
              </a:rPr>
              <a:t>s</a:t>
            </a:r>
            <a:endParaRPr lang="en-US" altLang="zh-CN" sz="900" b="1">
              <a:latin typeface="微软雅黑" panose="020B0503020204020204" charset="-122"/>
              <a:ea typeface="微软雅黑" panose="020B0503020204020204" charset="-122"/>
              <a:sym typeface="+mn-ea"/>
            </a:endParaRPr>
          </a:p>
        </p:txBody>
      </p:sp>
      <p:sp>
        <p:nvSpPr>
          <p:cNvPr id="10" name="文本框 9"/>
          <p:cNvSpPr txBox="1"/>
          <p:nvPr/>
        </p:nvSpPr>
        <p:spPr>
          <a:xfrm>
            <a:off x="4364990" y="4495165"/>
            <a:ext cx="3972560" cy="213995"/>
          </a:xfrm>
          <a:prstGeom prst="rect">
            <a:avLst/>
          </a:prstGeom>
          <a:noFill/>
        </p:spPr>
        <p:txBody>
          <a:bodyPr wrap="square" rtlCol="0" anchor="t">
            <a:spAutoFit/>
          </a:bodyPr>
          <a:p>
            <a:pPr algn="l">
              <a:buClrTx/>
              <a:buSzTx/>
              <a:buFontTx/>
            </a:pPr>
            <a:r>
              <a:rPr lang="zh-CN" altLang="en-US" sz="800" b="1">
                <a:latin typeface="微软雅黑" panose="020B0503020204020204" charset="-122"/>
                <a:ea typeface="微软雅黑" panose="020B0503020204020204" charset="-122"/>
              </a:rPr>
              <a:t>Microstructure of samples after 30 days of vacuum annealing at 360°C</a:t>
            </a:r>
            <a:endParaRPr lang="zh-CN" altLang="en-US" sz="800" b="1">
              <a:latin typeface="微软雅黑" panose="020B0503020204020204" charset="-122"/>
              <a:ea typeface="微软雅黑" panose="020B0503020204020204" charset="-122"/>
            </a:endParaRPr>
          </a:p>
        </p:txBody>
      </p:sp>
      <p:pic>
        <p:nvPicPr>
          <p:cNvPr id="11" name="图片 10" descr="图片3"/>
          <p:cNvPicPr>
            <a:picLocks noChangeAspect="1"/>
          </p:cNvPicPr>
          <p:nvPr/>
        </p:nvPicPr>
        <p:blipFill>
          <a:blip r:embed="rId3"/>
          <a:stretch>
            <a:fillRect/>
          </a:stretch>
        </p:blipFill>
        <p:spPr>
          <a:xfrm>
            <a:off x="4364990" y="2513330"/>
            <a:ext cx="3963670" cy="186372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DIAGRAM_VIRTUALLY_FRAME" val="{&quot;height&quot;:295.47496062992127,&quot;left&quot;:349.6,&quot;top&quot;:59.22503937007874,&quot;width&quot;:605.1}"/>
</p:tagLst>
</file>

<file path=ppt/tags/tag10.xml><?xml version="1.0" encoding="utf-8"?>
<p:tagLst xmlns:p="http://schemas.openxmlformats.org/presentationml/2006/main">
  <p:tag name="KSO_WM_DIAGRAM_VIRTUALLY_FRAME" val="{&quot;height&quot;:295.47496062992127,&quot;left&quot;:349.6,&quot;top&quot;:59.22503937007874,&quot;width&quot;:605.1}"/>
</p:tagLst>
</file>

<file path=ppt/tags/tag11.xml><?xml version="1.0" encoding="utf-8"?>
<p:tagLst xmlns:p="http://schemas.openxmlformats.org/presentationml/2006/main">
  <p:tag name="KSO_WM_DIAGRAM_VIRTUALLY_FRAME" val="{&quot;height&quot;:295.47496062992127,&quot;left&quot;:349.6,&quot;top&quot;:59.22503937007874,&quot;width&quot;:605.1}"/>
</p:tagLst>
</file>

<file path=ppt/tags/tag12.xml><?xml version="1.0" encoding="utf-8"?>
<p:tagLst xmlns:p="http://schemas.openxmlformats.org/presentationml/2006/main">
  <p:tag name="KSO_WM_DIAGRAM_VIRTUALLY_FRAME" val="{&quot;height&quot;:295.47496062992127,&quot;left&quot;:349.6,&quot;top&quot;:59.22503937007874,&quot;width&quot;:605.1}"/>
</p:tagLst>
</file>

<file path=ppt/tags/tag13.xml><?xml version="1.0" encoding="utf-8"?>
<p:tagLst xmlns:p="http://schemas.openxmlformats.org/presentationml/2006/main">
  <p:tag name="COMMONDATA" val="eyJoZGlkIjoiZjlmYjc5YmQ3MTE5ZDY0ZTBjYWE2NDFhMGNmNjcxN2MifQ=="/>
</p:tagLst>
</file>

<file path=ppt/tags/tag2.xml><?xml version="1.0" encoding="utf-8"?>
<p:tagLst xmlns:p="http://schemas.openxmlformats.org/presentationml/2006/main">
  <p:tag name="KSO_WM_DIAGRAM_VIRTUALLY_FRAME" val="{&quot;height&quot;:295.47496062992127,&quot;left&quot;:349.6,&quot;top&quot;:59.22503937007874,&quot;width&quot;:605.1}"/>
</p:tagLst>
</file>

<file path=ppt/tags/tag3.xml><?xml version="1.0" encoding="utf-8"?>
<p:tagLst xmlns:p="http://schemas.openxmlformats.org/presentationml/2006/main">
  <p:tag name="KSO_WM_DIAGRAM_VIRTUALLY_FRAME" val="{&quot;height&quot;:295.47496062992127,&quot;left&quot;:349.6,&quot;top&quot;:59.22503937007874,&quot;width&quot;:605.1}"/>
</p:tagLst>
</file>

<file path=ppt/tags/tag4.xml><?xml version="1.0" encoding="utf-8"?>
<p:tagLst xmlns:p="http://schemas.openxmlformats.org/presentationml/2006/main">
  <p:tag name="KSO_WM_DIAGRAM_VIRTUALLY_FRAME" val="{&quot;height&quot;:295.47496062992127,&quot;left&quot;:349.6,&quot;top&quot;:59.22503937007874,&quot;width&quot;:605.1}"/>
</p:tagLst>
</file>

<file path=ppt/tags/tag5.xml><?xml version="1.0" encoding="utf-8"?>
<p:tagLst xmlns:p="http://schemas.openxmlformats.org/presentationml/2006/main">
  <p:tag name="KSO_WM_DIAGRAM_VIRTUALLY_FRAME" val="{&quot;height&quot;:295.47496062992127,&quot;left&quot;:349.6,&quot;top&quot;:59.22503937007874,&quot;width&quot;:605.1}"/>
</p:tagLst>
</file>

<file path=ppt/tags/tag6.xml><?xml version="1.0" encoding="utf-8"?>
<p:tagLst xmlns:p="http://schemas.openxmlformats.org/presentationml/2006/main">
  <p:tag name="KSO_WM_DIAGRAM_VIRTUALLY_FRAME" val="{&quot;height&quot;:295.47496062992127,&quot;left&quot;:349.6,&quot;top&quot;:59.22503937007874,&quot;width&quot;:605.1}"/>
</p:tagLst>
</file>

<file path=ppt/tags/tag7.xml><?xml version="1.0" encoding="utf-8"?>
<p:tagLst xmlns:p="http://schemas.openxmlformats.org/presentationml/2006/main">
  <p:tag name="KSO_WM_DIAGRAM_VIRTUALLY_FRAME" val="{&quot;height&quot;:295.47496062992127,&quot;left&quot;:349.6,&quot;top&quot;:59.22503937007874,&quot;width&quot;:605.1}"/>
</p:tagLst>
</file>

<file path=ppt/tags/tag8.xml><?xml version="1.0" encoding="utf-8"?>
<p:tagLst xmlns:p="http://schemas.openxmlformats.org/presentationml/2006/main">
  <p:tag name="KSO_WM_DIAGRAM_VIRTUALLY_FRAME" val="{&quot;height&quot;:295.47496062992127,&quot;left&quot;:349.6,&quot;top&quot;:59.22503937007874,&quot;width&quot;:605.1}"/>
</p:tagLst>
</file>

<file path=ppt/tags/tag9.xml><?xml version="1.0" encoding="utf-8"?>
<p:tagLst xmlns:p="http://schemas.openxmlformats.org/presentationml/2006/main">
  <p:tag name="KSO_WM_DIAGRAM_VIRTUALLY_FRAME" val="{&quot;height&quot;:295.47496062992127,&quot;left&quot;:349.6,&quot;top&quot;:59.22503937007874,&quot;width&quot;:605.1}"/>
</p:tagLst>
</file>

<file path=ppt/theme/theme1.xml><?xml version="1.0" encoding="utf-8"?>
<a:theme xmlns:a="http://schemas.openxmlformats.org/drawingml/2006/main" name="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Office 主题">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10491</Words>
  <Application>WPS 演示</Application>
  <PresentationFormat>自定义</PresentationFormat>
  <Paragraphs>322</Paragraphs>
  <Slides>28</Slides>
  <Notes>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28</vt:i4>
      </vt:variant>
    </vt:vector>
  </HeadingPairs>
  <TitlesOfParts>
    <vt:vector size="41" baseType="lpstr">
      <vt:lpstr>Arial</vt:lpstr>
      <vt:lpstr>宋体</vt:lpstr>
      <vt:lpstr>Wingdings</vt:lpstr>
      <vt:lpstr>Times New Roman</vt:lpstr>
      <vt:lpstr>Calibri</vt:lpstr>
      <vt:lpstr>微软雅黑</vt:lpstr>
      <vt:lpstr>思源黑体 Regular</vt:lpstr>
      <vt:lpstr>黑体</vt:lpstr>
      <vt:lpstr>Wingdings</vt:lpstr>
      <vt:lpstr>Arial Unicode MS</vt:lpstr>
      <vt:lpstr>Cambria Math</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Muyur</cp:lastModifiedBy>
  <cp:revision>347</cp:revision>
  <dcterms:created xsi:type="dcterms:W3CDTF">2018-05-15T02:32:00Z</dcterms:created>
  <dcterms:modified xsi:type="dcterms:W3CDTF">2025-10-26T04:29:39Z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KSORubyTemplateID">
    <vt:lpwstr>13</vt:lpwstr>
  </property>
  <property fmtid="{D5CDD505-2E9C-101B-9397-08002B2CF9AE}" pid="4" name="ICV">
    <vt:lpwstr>64429B3A7B464CB9B4BF6026794D975A</vt:lpwstr>
  </property>
</Properties>
</file>