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5"/>
  </p:notesMasterIdLst>
  <p:sldIdLst>
    <p:sldId id="260" r:id="rId5"/>
    <p:sldId id="290" r:id="rId6"/>
    <p:sldId id="412" r:id="rId7"/>
    <p:sldId id="389" r:id="rId8"/>
    <p:sldId id="391" r:id="rId9"/>
    <p:sldId id="392" r:id="rId10"/>
    <p:sldId id="331" r:id="rId11"/>
    <p:sldId id="393" r:id="rId12"/>
    <p:sldId id="395" r:id="rId13"/>
    <p:sldId id="396" r:id="rId14"/>
    <p:sldId id="400" r:id="rId15"/>
    <p:sldId id="399" r:id="rId16"/>
    <p:sldId id="394" r:id="rId17"/>
    <p:sldId id="397" r:id="rId18"/>
    <p:sldId id="401" r:id="rId19"/>
    <p:sldId id="402" r:id="rId20"/>
    <p:sldId id="403" r:id="rId21"/>
    <p:sldId id="404" r:id="rId22"/>
    <p:sldId id="405" r:id="rId23"/>
    <p:sldId id="398" r:id="rId24"/>
    <p:sldId id="406" r:id="rId25"/>
    <p:sldId id="407" r:id="rId26"/>
    <p:sldId id="409" r:id="rId27"/>
    <p:sldId id="410" r:id="rId28"/>
    <p:sldId id="411" r:id="rId29"/>
    <p:sldId id="408" r:id="rId30"/>
    <p:sldId id="375" r:id="rId31"/>
    <p:sldId id="385" r:id="rId32"/>
    <p:sldId id="387" r:id="rId33"/>
    <p:sldId id="390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D00"/>
    <a:srgbClr val="1F4E79"/>
    <a:srgbClr val="FF7979"/>
    <a:srgbClr val="E20000"/>
    <a:srgbClr val="00D2CD"/>
    <a:srgbClr val="FF0000"/>
    <a:srgbClr val="00DED9"/>
    <a:srgbClr val="E60000"/>
    <a:srgbClr val="FF6A6A"/>
    <a:srgbClr val="00E7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1E22B6-7D41-425C-97CA-FB3A62FE1AA4}" v="1" dt="2024-03-06T10:49:30.26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32" y="48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7763D8-1BF2-4368-AA62-9AC4CB954C87}" type="datetimeFigureOut">
              <a:rPr lang="en-GB" smtClean="0"/>
              <a:t>2025-10-24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1C8DC1-A9B0-4DEB-99EF-1079D0A7E8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1993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1C8DC1-A9B0-4DEB-99EF-1079D0A7E8F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31101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EE57B1-0AF1-3B56-03D6-60BE714EF6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245D41-23F8-3408-A693-9C5EEEBF2C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313D38-DC53-7894-0939-8B5A13AECC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3F8636-C2CC-F28A-4189-4502048733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25968-9F5A-4D7B-A5EC-5BB6D2D8601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2893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EC333F-D960-9C03-DFFC-C3DD0A25A8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A524EE-1263-A73B-C29D-E24140F153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BBF2B9-095E-F587-CAA3-8ECB6C96DC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889164-19EE-A0AC-B5EB-F47F411635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25968-9F5A-4D7B-A5EC-5BB6D2D8601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07105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B171AB-E29D-07E9-00CE-DB4D929B5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9CB0A5-E43E-536D-F813-31E0C080C6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B27B73-BE98-3D1C-E059-290DCAB024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A8FC9D-753C-745C-739C-DB72C45B02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25968-9F5A-4D7B-A5EC-5BB6D2D8601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52431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2922AA-A0DE-D567-1F76-9DC54D8665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61F340-E566-5E23-2A36-BF5B5C0C3A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FEE2F9-BC99-5F0F-9FFC-A135C8FEA6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BBEBE6-08DD-8EAC-DB6F-F036753E06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25968-9F5A-4D7B-A5EC-5BB6D2D8601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67690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6988D1-6190-DB27-8D65-125DEBC0E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8A276F-9ED2-9968-8EBA-57A064805B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F63020-D678-9C30-70E6-5F1219D9A3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340418-18DF-885A-DFA2-6A2E65578D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25968-9F5A-4D7B-A5EC-5BB6D2D8601C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31653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5E7617-5ECB-0A69-8273-EE9C5B3F7F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F49423-D26B-6AE8-8ADE-6C960ABD37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AB2A6F-080E-C161-4083-F3A456F484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B8B306-1C47-8154-263E-F7D6AAE73C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25968-9F5A-4D7B-A5EC-5BB6D2D8601C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1683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A8AF13-CF54-2286-5B6C-31265FB647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F47B20-912D-E94A-752D-B8B5579DCB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405F0C-0D90-6D1D-574B-47B1FF89A9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B07E85-1AED-60EC-2CA8-D096347C76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25968-9F5A-4D7B-A5EC-5BB6D2D8601C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7729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FB6CD5-1621-B71F-E4EA-AEE6A3F704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2C63BC-CEF6-DBC7-0E01-E707C96DB0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6AC84E-FBD2-A9AB-9C45-C00F9C5D18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B66158-3611-135B-486A-640BBF4B4C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25968-9F5A-4D7B-A5EC-5BB6D2D8601C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13711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5F7E9C-6F52-8991-B014-7A70B6A31E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C6DD43-29D7-7B73-5550-5A2A1693EE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036690-140E-C13F-78BF-A530A3DDC2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7C5154-7621-A437-1BA0-397B6B1BA1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25968-9F5A-4D7B-A5EC-5BB6D2D8601C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66714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25E44C-B99B-4B94-7E0E-F3673474B7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B67F5B-56EA-BE09-AB08-C0DF35CF6D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DE2B15-E18E-E5FF-DD80-7CC00111FB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3DC07E-5050-EEC0-F444-DB1B36A097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25968-9F5A-4D7B-A5EC-5BB6D2D8601C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2269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25968-9F5A-4D7B-A5EC-5BB6D2D8601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0811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6B7D85-CB15-2CAE-29C8-1CDF83319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D4B0DE-3B21-6F6A-C5EC-6404C0AD99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751968-43C4-CF67-671C-4EFE09B625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F3CFA1-3426-FBF3-4692-93875DE179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25968-9F5A-4D7B-A5EC-5BB6D2D8601C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87627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EBC334-38F3-B826-5B3D-0D085A430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B89C7A-402D-36AC-EC50-B76664532F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4B21B9-F6A6-7E5A-4DE8-BDF1F6A6F8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A1C391-61D6-AAD8-77B3-7B98817231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25968-9F5A-4D7B-A5EC-5BB6D2D8601C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89985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6A04C7-FA97-DD98-0A50-19F99A2371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B2F914-69AC-CC31-4460-A29C97AECF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95C8C9-5967-2CA8-1559-B4343BF893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365993-EF59-9C6B-1514-9D5FA345AD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25968-9F5A-4D7B-A5EC-5BB6D2D8601C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37943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B7C576-5ABB-839D-836F-D8CCD5130D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3E8D3E-9CF3-FF9F-33DF-C8D05929EC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B08CB9-AB49-A4D2-C528-F092B2C1C0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CFCB3B-816A-F33E-1406-13F3A6C7AF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25968-9F5A-4D7B-A5EC-5BB6D2D8601C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22983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192E8E-43F8-1775-6EE3-9A7EC746A7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40B212-9B80-5DCB-DC81-72DD456376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E1FB82-9734-0F26-997F-050E1F3390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5A71E0-BE4E-00CC-3724-8547D01EA8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25968-9F5A-4D7B-A5EC-5BB6D2D8601C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11250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37070D-89C9-DFC7-5B14-C3842531A6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EA1D82-0B7A-4646-6FE4-6BC6408F6A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4E3A50-6106-66D6-94A1-82E649E76D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B994A4-DF08-3E95-D844-D06D888898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25968-9F5A-4D7B-A5EC-5BB6D2D8601C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92267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46E96-B32E-47BD-966A-DAAE29BB10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603ACD-0BEA-187E-05B4-01D26D7306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B48C22-9341-15EB-3C6B-3014A3C07D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AB420D-75D3-1398-4347-3E57896F72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25968-9F5A-4D7B-A5EC-5BB6D2D8601C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57671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F27BFB-0919-A79D-DD50-D80C10DE7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A4BABB-B31E-B7B4-DCA4-FEA17B2E74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6AFA7F-230F-4673-47F9-6E6C4A972A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C3D665-1A4F-7915-4C3B-54BB94BA82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25968-9F5A-4D7B-A5EC-5BB6D2D8601C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68994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8BAC44-EEA1-9BE1-3D15-75372FDF5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F4F25F-7B0E-112C-CA7B-32124A184A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4E2E2F-AB41-3275-80B2-EC9B9909F7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02F5F5-28A8-B5A2-E27F-69F4F986FB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25968-9F5A-4D7B-A5EC-5BB6D2D8601C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88320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12BAA8-C964-F899-B327-9967DF3B3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907BE9-DFD8-3FE8-0FB3-02E38271DB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6C4A37-0B28-F580-C5B7-A2558A9568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222FD9-277A-3515-7518-623BCAA6AD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1C8DC1-A9B0-4DEB-99EF-1079D0A7E8F1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15653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D6E746-D880-EE61-F678-AE2236E31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291FD4-22E7-E45A-82F0-960B8D8B6A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DEED26-1851-AC68-08C1-386C8B1E0A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F31291-B846-2510-8E86-3390F0B509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25968-9F5A-4D7B-A5EC-5BB6D2D8601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21358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2E519A-7879-1F34-5FDC-A884DF9155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B2D2FA-741E-67C6-8C41-787FA5AF46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B45154-7370-F04A-CDDA-F078AA7F53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CF8758-5C9E-E31D-86AF-809D6B2809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25968-9F5A-4D7B-A5EC-5BB6D2D8601C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4406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84052B-E453-586D-959D-2EDC8170B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6C2C2D-9C27-5820-0831-219CF771DD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5AD714-BD3E-2023-7CFD-EBC83099C8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582E94-7D56-2943-F304-29472F7E41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25968-9F5A-4D7B-A5EC-5BB6D2D8601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61934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6DD9FA-C224-F690-DE98-4424B55074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6B045A-C4B6-6C3E-BDDD-240032050E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923751-85EF-C1D2-238F-E9D252B42D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5AE0E3-4344-2DE1-C4FF-59D48AF5AC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25968-9F5A-4D7B-A5EC-5BB6D2D8601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73115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EF602A-7786-9ECB-FAC3-8504DE20DB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EEAA1F-8682-D820-E2B9-08A9DF3207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0975FA-D200-20BE-EFC4-104C3F3146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392B9-7B5C-8E25-F081-3247F5465E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25968-9F5A-4D7B-A5EC-5BB6D2D8601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5218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25968-9F5A-4D7B-A5EC-5BB6D2D8601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12105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47CFC8-54FD-B298-E2E3-0B8ABF1EA2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591867-0458-01A0-4478-77398E1C8B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25E41E-912E-EF32-543C-744E7089B6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26CF14-C0F1-A1E4-6D35-72A8EE4060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25968-9F5A-4D7B-A5EC-5BB6D2D8601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87528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730320-70B7-A5D4-BBB8-955F6B9D5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507899-7B71-4B3D-3535-2B272A4AEB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B53BCE-FBB5-9ECB-BCEA-0190FB6E87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127E33-B076-552F-A37F-4F2576ED7F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025968-9F5A-4D7B-A5EC-5BB6D2D8601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9115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B0A14-3403-E3C6-EBEF-E8A7515A88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AB7688-F79B-BB17-4AD0-FAC97BB460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3F56EB-A3D4-3FC4-8FC2-7286AF045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E0563-F96A-4F42-813F-BE00DB328CF4}" type="datetimeFigureOut">
              <a:rPr lang="en-GB" smtClean="0"/>
              <a:t>2025-10-24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32C594-F06A-390E-64BD-C3D029830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DE514B-01CB-866D-3BF6-7B7665A30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3E08A-8E0B-4074-8ED4-A0C8CE5484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599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DB706-312D-BB57-7A74-320C8BD3D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DF54E7-EE68-ED0F-22F3-83D971049E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2008AA-7B35-EE2C-C8C4-FD30315FB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E0563-F96A-4F42-813F-BE00DB328CF4}" type="datetimeFigureOut">
              <a:rPr lang="en-GB" smtClean="0"/>
              <a:t>2025-10-24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035CE7-81E9-1AF1-08B1-4064868B2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48B52-90C0-CAE9-0683-B5D5990E6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3E08A-8E0B-4074-8ED4-A0C8CE5484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9762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1EC02A-7859-A525-CED6-AAB4B95617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3987E3-1957-93B7-14FA-756935662A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F6C1EC-1284-6A87-5CF1-533B51DE1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E0563-F96A-4F42-813F-BE00DB328CF4}" type="datetimeFigureOut">
              <a:rPr lang="en-GB" smtClean="0"/>
              <a:t>2025-10-24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634DA8-B236-AE55-2C69-C35DB1B37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A723E4-6322-8908-3336-DC996956C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3E08A-8E0B-4074-8ED4-A0C8CE5484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013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1FF88-EE37-DB66-B135-9529E89F9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0BA83F-6229-0267-2857-22CBAB2E83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A6D68-CF56-1FDA-CCD5-7B30DBC16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E0563-F96A-4F42-813F-BE00DB328CF4}" type="datetimeFigureOut">
              <a:rPr lang="en-GB" smtClean="0"/>
              <a:t>2025-10-24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8C8A6-38C7-8F5B-154A-001C95CF8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40070-9DF8-1498-C7CB-7694D9D77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3E08A-8E0B-4074-8ED4-A0C8CE5484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6938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6774C-47F8-C27C-8A70-30D0C727D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5DAD9A-76CF-A669-1483-BC833C3D48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AA2D6C-D05D-0877-D22B-F03D6670C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E0563-F96A-4F42-813F-BE00DB328CF4}" type="datetimeFigureOut">
              <a:rPr lang="en-GB" smtClean="0"/>
              <a:t>2025-10-24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CA458B-8A8E-F1E4-DD7C-3A967C761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B9D0FF-F9C0-9583-3C48-C1FF5A8E6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3E08A-8E0B-4074-8ED4-A0C8CE5484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3094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AB9FB-FBDE-FAD1-1BB6-6188A089E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7BFC1D-098D-1895-0F18-4B91C6FF88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D6CE3D-6766-9CDB-99DE-9AF29839CA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441E08-2630-8323-052C-F1356C20E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E0563-F96A-4F42-813F-BE00DB328CF4}" type="datetimeFigureOut">
              <a:rPr lang="en-GB" smtClean="0"/>
              <a:t>2025-10-24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B45874-1F05-2268-76B8-674FD66CE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10A571-6D40-11F1-AFF5-500912D00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3E08A-8E0B-4074-8ED4-A0C8CE5484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0824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84667-A491-EB1C-66C4-31D703966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D4F915-441E-1445-077C-0196C4199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B917C4-548E-5342-E20B-B13922A287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EFCAA1-CF26-C37C-9148-9E595A10B8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3E5681-2F0E-D512-7E77-A2D1570EB7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175814-C417-021C-B0A7-F24AE8F5D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E0563-F96A-4F42-813F-BE00DB328CF4}" type="datetimeFigureOut">
              <a:rPr lang="en-GB" smtClean="0"/>
              <a:t>2025-10-24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B1D57A-42D7-4CA1-F48C-1B8D09EB5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066DF0-3000-BC5A-B6E8-A92D5ECE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3E08A-8E0B-4074-8ED4-A0C8CE5484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0053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73E5F-C165-EE50-FFAD-986889F44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38954E-0447-3D15-4613-25D4B284F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E0563-F96A-4F42-813F-BE00DB328CF4}" type="datetimeFigureOut">
              <a:rPr lang="en-GB" smtClean="0"/>
              <a:t>2025-10-24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DA0515-A9D5-B942-737F-4DBD67E0C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AD60C7-DFC5-543F-8740-07C83ECB8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3E08A-8E0B-4074-8ED4-A0C8CE5484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8657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7326C6-D28F-7550-0B12-83F4667A6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E0563-F96A-4F42-813F-BE00DB328CF4}" type="datetimeFigureOut">
              <a:rPr lang="en-GB" smtClean="0"/>
              <a:t>2025-10-24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C9E206-8BC4-FA4D-D069-B865877D0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0E82BC-A9EC-A462-AEF4-CA2DE9500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3E08A-8E0B-4074-8ED4-A0C8CE5484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6332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79440-CEE0-18EB-2140-27EC8E4FA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ACF47D-49FE-DED6-FD74-EFADF5AC1D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D24362-6EE4-B005-96B0-A3F9B3B890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DDFDE0-8AED-06DD-D6AE-3174CDADF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E0563-F96A-4F42-813F-BE00DB328CF4}" type="datetimeFigureOut">
              <a:rPr lang="en-GB" smtClean="0"/>
              <a:t>2025-10-24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E4B00B-D19A-5F34-45CD-0062842A4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B92863-85D1-F536-5BFE-7F3905F62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3E08A-8E0B-4074-8ED4-A0C8CE5484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2220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43E4F-0EC9-FAC4-7CC8-6A63A9E91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994DBF-2BCF-C2FC-AFEB-6194040FA4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7CC70B-4492-03D4-5C03-99C732788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C973FF-4B2B-133E-8516-FEF707BE1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E0563-F96A-4F42-813F-BE00DB328CF4}" type="datetimeFigureOut">
              <a:rPr lang="en-GB" smtClean="0"/>
              <a:t>2025-10-24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FC3875-1141-F9B8-2614-BCC7A01B6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27F499-23D1-29B9-5335-6AD6632A2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3E08A-8E0B-4074-8ED4-A0C8CE5484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3919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F111AE-1E69-0AAD-145F-C1E0027B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BF974E-2ADD-EA4D-5B5A-70A362C4FF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395418-0C1E-BF41-EF48-D7E2752428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8E0563-F96A-4F42-813F-BE00DB328CF4}" type="datetimeFigureOut">
              <a:rPr lang="en-GB" smtClean="0"/>
              <a:t>2025-10-24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C862E-FB56-A665-E356-B00354ACF5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BC863-6667-3890-71C7-270EB68E83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53E08A-8E0B-4074-8ED4-A0C8CE5484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3769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51.png"/><Relationship Id="rId5" Type="http://schemas.openxmlformats.org/officeDocument/2006/relationships/image" Target="../media/image6.png"/><Relationship Id="rId10" Type="http://schemas.openxmlformats.org/officeDocument/2006/relationships/image" Target="../media/image50.png"/><Relationship Id="rId4" Type="http://schemas.openxmlformats.org/officeDocument/2006/relationships/image" Target="../media/image5.png"/><Relationship Id="rId9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58.png"/><Relationship Id="rId5" Type="http://schemas.openxmlformats.org/officeDocument/2006/relationships/image" Target="../media/image6.png"/><Relationship Id="rId10" Type="http://schemas.openxmlformats.org/officeDocument/2006/relationships/image" Target="../media/image57.png"/><Relationship Id="rId4" Type="http://schemas.openxmlformats.org/officeDocument/2006/relationships/image" Target="../media/image5.png"/><Relationship Id="rId9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4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64.png"/><Relationship Id="rId5" Type="http://schemas.openxmlformats.org/officeDocument/2006/relationships/image" Target="../media/image6.png"/><Relationship Id="rId10" Type="http://schemas.openxmlformats.org/officeDocument/2006/relationships/image" Target="../media/image63.png"/><Relationship Id="rId4" Type="http://schemas.openxmlformats.org/officeDocument/2006/relationships/image" Target="../media/image5.png"/><Relationship Id="rId9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4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70.png"/><Relationship Id="rId5" Type="http://schemas.openxmlformats.org/officeDocument/2006/relationships/image" Target="../media/image6.png"/><Relationship Id="rId10" Type="http://schemas.openxmlformats.org/officeDocument/2006/relationships/image" Target="../media/image69.png"/><Relationship Id="rId4" Type="http://schemas.openxmlformats.org/officeDocument/2006/relationships/image" Target="../media/image5.png"/><Relationship Id="rId9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4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7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openxmlformats.org/officeDocument/2006/relationships/hyperlink" Target="mailto:pl19178@bristol.ac.uk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tiff"/><Relationship Id="rId13" Type="http://schemas.openxmlformats.org/officeDocument/2006/relationships/image" Target="../media/image27.png"/><Relationship Id="rId18" Type="http://schemas.openxmlformats.org/officeDocument/2006/relationships/image" Target="../media/image22.png"/><Relationship Id="rId3" Type="http://schemas.openxmlformats.org/officeDocument/2006/relationships/image" Target="../media/image4.png"/><Relationship Id="rId7" Type="http://schemas.openxmlformats.org/officeDocument/2006/relationships/image" Target="../media/image20.jp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5.png"/><Relationship Id="rId5" Type="http://schemas.openxmlformats.org/officeDocument/2006/relationships/image" Target="../media/image6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image" Target="../media/image5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9FED3560-82B5-80B4-54D0-CF7E1CD0F473}"/>
              </a:ext>
            </a:extLst>
          </p:cNvPr>
          <p:cNvGrpSpPr/>
          <p:nvPr/>
        </p:nvGrpSpPr>
        <p:grpSpPr>
          <a:xfrm>
            <a:off x="63798" y="1497059"/>
            <a:ext cx="8031636" cy="4124906"/>
            <a:chOff x="67517" y="1229776"/>
            <a:chExt cx="8031636" cy="412490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01B5299-22B7-8A68-3540-93BE216C4FBB}"/>
                </a:ext>
              </a:extLst>
            </p:cNvPr>
            <p:cNvSpPr txBox="1"/>
            <p:nvPr/>
          </p:nvSpPr>
          <p:spPr>
            <a:xfrm>
              <a:off x="67517" y="1229776"/>
              <a:ext cx="8031636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Investigation of the temperature-dependent failure processes in a PVD Cr-coated ZIRLO nuclear fuel cladding material using real-time X-ray micro-tomography imaging</a:t>
              </a:r>
              <a:endParaRPr lang="en-GB" sz="30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1C26459-20D6-8ED1-123F-806461DA1679}"/>
                </a:ext>
              </a:extLst>
            </p:cNvPr>
            <p:cNvSpPr txBox="1"/>
            <p:nvPr/>
          </p:nvSpPr>
          <p:spPr>
            <a:xfrm>
              <a:off x="100726" y="4215909"/>
              <a:ext cx="7530878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Guanjie Yuan, Martin </a:t>
              </a:r>
              <a:r>
                <a:rPr lang="en-GB" sz="2400" dirty="0" err="1"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Ševeček</a:t>
              </a:r>
              <a:r>
                <a:rPr lang="en-GB" sz="2400" dirty="0"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&amp; Dong Liu</a:t>
              </a:r>
              <a:endParaRPr lang="en-GB" sz="2400" u="sng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  <a:p>
              <a:endParaRPr lang="en-GB" sz="2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  <a:p>
              <a:pPr algn="l"/>
              <a:r>
                <a:rPr lang="en-US" sz="200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</a:rPr>
                <a:t>Technical Meeting on Advanced Technology Fuels (EVT2404561)</a:t>
              </a:r>
              <a:endParaRPr lang="en-GB" sz="24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5DFC9DD-AC2B-D779-5610-2E5A9336CC35}"/>
              </a:ext>
            </a:extLst>
          </p:cNvPr>
          <p:cNvGrpSpPr/>
          <p:nvPr/>
        </p:nvGrpSpPr>
        <p:grpSpPr>
          <a:xfrm>
            <a:off x="-1" y="-3176"/>
            <a:ext cx="12192004" cy="6865200"/>
            <a:chOff x="-1" y="-3176"/>
            <a:chExt cx="12192004" cy="686520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814A2B4-78AB-926A-3AD6-CA509A1B959F}"/>
                </a:ext>
              </a:extLst>
            </p:cNvPr>
            <p:cNvGrpSpPr/>
            <p:nvPr/>
          </p:nvGrpSpPr>
          <p:grpSpPr>
            <a:xfrm>
              <a:off x="-1" y="6092599"/>
              <a:ext cx="7547502" cy="767025"/>
              <a:chOff x="-1" y="6092599"/>
              <a:chExt cx="7547502" cy="767025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80F495A2-2F8D-A8E3-9D61-44C4ED77E94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-1" y="6092599"/>
                <a:ext cx="7359651" cy="765437"/>
              </a:xfrm>
              <a:prstGeom prst="rect">
                <a:avLst/>
              </a:prstGeom>
              <a:solidFill>
                <a:srgbClr val="6376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r"/>
                <a:endParaRPr lang="en-US" sz="1400" dirty="0">
                  <a:solidFill>
                    <a:schemeClr val="bg1"/>
                  </a:solidFill>
                  <a:ea typeface="+mn-lt"/>
                  <a:cs typeface="+mn-lt"/>
                </a:endParaRPr>
              </a:p>
            </p:txBody>
          </p:sp>
          <p:sp>
            <p:nvSpPr>
              <p:cNvPr id="36" name="Right Triangle 35">
                <a:extLst>
                  <a:ext uri="{FF2B5EF4-FFF2-40B4-BE49-F238E27FC236}">
                    <a16:creationId xmlns:a16="http://schemas.microsoft.com/office/drawing/2014/main" id="{73E37537-0895-DEE2-0108-2460ED316DB6}"/>
                  </a:ext>
                </a:extLst>
              </p:cNvPr>
              <p:cNvSpPr/>
              <p:nvPr/>
            </p:nvSpPr>
            <p:spPr>
              <a:xfrm rot="5400000">
                <a:off x="7067151" y="6379273"/>
                <a:ext cx="767024" cy="193677"/>
              </a:xfrm>
              <a:prstGeom prst="rtTriangle">
                <a:avLst/>
              </a:prstGeom>
              <a:solidFill>
                <a:srgbClr val="6376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2BAFE60-C183-3485-9FA7-9FE03507CE6A}"/>
                </a:ext>
              </a:extLst>
            </p:cNvPr>
            <p:cNvGrpSpPr/>
            <p:nvPr/>
          </p:nvGrpSpPr>
          <p:grpSpPr>
            <a:xfrm>
              <a:off x="7349145" y="-3176"/>
              <a:ext cx="4842858" cy="6865200"/>
              <a:chOff x="6715116" y="-603679"/>
              <a:chExt cx="4847657" cy="686520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5D46B99-E495-3E22-EA60-4B5368B2D15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8448667" y="-603679"/>
                <a:ext cx="3114106" cy="6865200"/>
              </a:xfrm>
              <a:prstGeom prst="rect">
                <a:avLst/>
              </a:prstGeom>
              <a:solidFill>
                <a:srgbClr val="B2BEC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endParaRPr lang="en-GB" dirty="0">
                  <a:solidFill>
                    <a:srgbClr val="FFFFFF"/>
                  </a:solidFill>
                  <a:ea typeface="+mn-lt"/>
                  <a:cs typeface="+mn-lt"/>
                </a:endParaRPr>
              </a:p>
            </p:txBody>
          </p:sp>
          <p:sp>
            <p:nvSpPr>
              <p:cNvPr id="7" name="Right Triangle 6">
                <a:extLst>
                  <a:ext uri="{FF2B5EF4-FFF2-40B4-BE49-F238E27FC236}">
                    <a16:creationId xmlns:a16="http://schemas.microsoft.com/office/drawing/2014/main" id="{5D364525-A51D-9E87-F696-76989097143C}"/>
                  </a:ext>
                </a:extLst>
              </p:cNvPr>
              <p:cNvSpPr/>
              <p:nvPr/>
            </p:nvSpPr>
            <p:spPr>
              <a:xfrm rot="16200000">
                <a:off x="4155783" y="1965176"/>
                <a:ext cx="6852217" cy="1733551"/>
              </a:xfrm>
              <a:prstGeom prst="rtTriangle">
                <a:avLst/>
              </a:prstGeom>
              <a:solidFill>
                <a:srgbClr val="B2BEC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68E8C307-2654-9CBD-7D4B-283A5620B8D2}"/>
              </a:ext>
            </a:extLst>
          </p:cNvPr>
          <p:cNvSpPr txBox="1"/>
          <p:nvPr/>
        </p:nvSpPr>
        <p:spPr>
          <a:xfrm>
            <a:off x="150123" y="6290104"/>
            <a:ext cx="2470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pl19178@bristol.ac.uk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64769F6-BDAF-7DB1-F801-62399B752C32}"/>
              </a:ext>
            </a:extLst>
          </p:cNvPr>
          <p:cNvGrpSpPr/>
          <p:nvPr/>
        </p:nvGrpSpPr>
        <p:grpSpPr>
          <a:xfrm>
            <a:off x="8812745" y="4483192"/>
            <a:ext cx="3100500" cy="1977704"/>
            <a:chOff x="8505981" y="3680231"/>
            <a:chExt cx="3100500" cy="1977704"/>
          </a:xfrm>
        </p:grpSpPr>
        <p:pic>
          <p:nvPicPr>
            <p:cNvPr id="24" name="Picture 23" descr="Text&#10;&#10;Description automatically generated">
              <a:extLst>
                <a:ext uri="{FF2B5EF4-FFF2-40B4-BE49-F238E27FC236}">
                  <a16:creationId xmlns:a16="http://schemas.microsoft.com/office/drawing/2014/main" id="{D742AE4E-0133-02DA-B095-C192FF0D2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05981" y="3680231"/>
              <a:ext cx="3100500" cy="936000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724EDF7A-E0F0-3EDB-10ED-3EE99048CC7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166413" y="4546527"/>
              <a:ext cx="1817126" cy="1111408"/>
              <a:chOff x="8427988" y="3547543"/>
              <a:chExt cx="3252187" cy="1989134"/>
            </a:xfrm>
          </p:grpSpPr>
          <p:pic>
            <p:nvPicPr>
              <p:cNvPr id="30" name="Picture 29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0A1787CC-AC58-8FBA-6F1C-779FE326B8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935" b="90000" l="2928" r="97770">
                            <a14:foregroundMark x1="56599" y1="20976" x2="57342" y2="21463"/>
                            <a14:foregroundMark x1="65872" y1="11327" x2="60270" y2="36504"/>
                            <a14:foregroundMark x1="60270" y1="36504" x2="65703" y2="14366"/>
                            <a14:foregroundMark x1="77492" y1="26494" x2="90957" y2="21381"/>
                            <a14:foregroundMark x1="91785" y1="22269" x2="90706" y2="25528"/>
                            <a14:foregroundMark x1="94656" y1="27073" x2="95493" y2="30894"/>
                            <a14:foregroundMark x1="97430" y1="46463" x2="97513" y2="46532"/>
                            <a14:foregroundMark x1="87479" y1="38127" x2="97114" y2="46198"/>
                            <a14:foregroundMark x1="97128" y1="46410" x2="85220" y2="40145"/>
                            <a14:foregroundMark x1="97324" y1="46513" x2="97299" y2="46500"/>
                            <a14:foregroundMark x1="85287" y1="55239" x2="85688" y2="83902"/>
                            <a14:foregroundMark x1="85223" y1="50650" x2="85230" y2="51122"/>
                            <a14:foregroundMark x1="85688" y1="83902" x2="84890" y2="56324"/>
                            <a14:foregroundMark x1="84764" y1="56270" x2="82760" y2="86341"/>
                            <a14:foregroundMark x1="82760" y1="86341" x2="84758" y2="78862"/>
                            <a14:foregroundMark x1="76036" y1="69547" x2="65660" y2="82927"/>
                            <a14:foregroundMark x1="65660" y1="82927" x2="76139" y2="69733"/>
                            <a14:foregroundMark x1="75227" y1="70670" x2="63941" y2="84309"/>
                            <a14:foregroundMark x1="63941" y1="84309" x2="73885" y2="79837"/>
                            <a14:foregroundMark x1="51840" y1="27548" x2="62082" y2="56667"/>
                            <a14:foregroundMark x1="62082" y1="56667" x2="50139" y2="36992"/>
                            <a14:foregroundMark x1="50139" y1="36992" x2="55297" y2="46098"/>
                            <a14:foregroundMark x1="12082" y1="71118" x2="17937" y2="86585"/>
                            <a14:foregroundMark x1="8855" y1="62599" x2="10571" y2="67132"/>
                            <a14:foregroundMark x1="11701" y1="66784" x2="9898" y2="61057"/>
                            <a14:foregroundMark x1="12151" y1="68211" x2="11733" y2="66884"/>
                            <a14:foregroundMark x1="12475" y1="69240" x2="12151" y2="68211"/>
                            <a14:foregroundMark x1="17937" y1="86585" x2="12475" y2="69241"/>
                            <a14:foregroundMark x1="9733" y1="79953" x2="9758" y2="80650"/>
                            <a14:foregroundMark x1="9347" y1="69044" x2="9487" y2="72996"/>
                            <a14:foregroundMark x1="9154" y1="63577" x2="9331" y2="68586"/>
                            <a14:foregroundMark x1="6970" y1="72764" x2="6691" y2="84715"/>
                            <a14:foregroundMark x1="21867" y1="63659" x2="25390" y2="72184"/>
                            <a14:foregroundMark x1="30849" y1="87309" x2="23652" y2="87236"/>
                            <a14:foregroundMark x1="43497" y1="75056" x2="43680" y2="82927"/>
                            <a14:foregroundMark x1="43262" y1="64878" x2="43288" y2="65992"/>
                            <a14:foregroundMark x1="78448" y1="68649" x2="70167" y2="88211"/>
                            <a14:foregroundMark x1="70167" y1="88211" x2="66775" y2="81870"/>
                            <a14:foregroundMark x1="71840" y1="8293" x2="74303" y2="14390"/>
                            <a14:foregroundMark x1="30344" y1="84878" x2="30994" y2="84878"/>
                            <a14:foregroundMark x1="30576" y1="84146" x2="31459" y2="87805"/>
                            <a14:foregroundMark x1="4043" y1="86341" x2="2928" y2="89268"/>
                            <a14:foregroundMark x1="51441" y1="31463" x2="52091" y2="27398"/>
                            <a14:foregroundMark x1="51301" y1="32683" x2="54507" y2="38699"/>
                            <a14:foregroundMark x1="66125" y1="8618" x2="67054" y2="6260"/>
                            <a14:foregroundMark x1="59851" y1="24634" x2="67193" y2="6423"/>
                            <a14:foregroundMark x1="72119" y1="13171" x2="70493" y2="24959"/>
                            <a14:foregroundMark x1="51394" y1="38130" x2="63615" y2="59756"/>
                            <a14:foregroundMark x1="63615" y1="59756" x2="50372" y2="38374"/>
                            <a14:foregroundMark x1="49814" y1="59431" x2="67751" y2="67073"/>
                            <a14:foregroundMark x1="67751" y1="67073" x2="56506" y2="70325"/>
                            <a14:foregroundMark x1="51394" y1="33333" x2="52556" y2="30813"/>
                            <a14:foregroundMark x1="50929" y1="40732" x2="58457" y2="48618"/>
                            <a14:foregroundMark x1="50651" y1="50894" x2="51952" y2="50976"/>
                            <a14:foregroundMark x1="8597" y1="79593" x2="9944" y2="79675"/>
                            <a14:foregroundMark x1="12407" y1="71301" x2="11617" y2="66911"/>
                            <a14:foregroundMark x1="9387" y1="72358" x2="10223" y2="66179"/>
                            <a14:backgroundMark x1="25743" y1="71951" x2="27742" y2="80813"/>
                            <a14:backgroundMark x1="28439" y1="80081" x2="30158" y2="82764"/>
                            <a14:backgroundMark x1="29693" y1="82276" x2="30623" y2="84113"/>
                            <a14:backgroundMark x1="43076" y1="68211" x2="43820" y2="73333"/>
                            <a14:backgroundMark x1="42519" y1="68211" x2="43913" y2="67398"/>
                            <a14:backgroundMark x1="43541" y1="72846" x2="43913" y2="73577"/>
                            <a14:backgroundMark x1="43355" y1="72602" x2="44749" y2="73984"/>
                            <a14:backgroundMark x1="43355" y1="69187" x2="43634" y2="68374"/>
                            <a14:backgroundMark x1="42890" y1="70488" x2="43913" y2="68293"/>
                            <a14:backgroundMark x1="42379" y1="69837" x2="44517" y2="68374"/>
                            <a14:backgroundMark x1="43634" y1="68943" x2="43820" y2="68537"/>
                            <a14:backgroundMark x1="44470" y1="67805" x2="43913" y2="68618"/>
                            <a14:backgroundMark x1="20818" y1="61382" x2="21004" y2="63577"/>
                            <a14:backgroundMark x1="21050" y1="63089" x2="21004" y2="63415"/>
                            <a14:backgroundMark x1="20260" y1="62764" x2="20771" y2="63740"/>
                            <a14:backgroundMark x1="21004" y1="62439" x2="21004" y2="63659"/>
                            <a14:backgroundMark x1="26441" y1="72195" x2="26162" y2="72195"/>
                            <a14:backgroundMark x1="8225" y1="59837" x2="7667" y2="62195"/>
                            <a14:backgroundMark x1="11106" y1="70976" x2="11013" y2="67967"/>
                            <a14:backgroundMark x1="10827" y1="73089" x2="9238" y2="77855"/>
                            <a14:backgroundMark x1="9805" y1="76992" x2="9991" y2="76667"/>
                            <a14:backgroundMark x1="9944" y1="76667" x2="9758" y2="77642"/>
                            <a14:backgroundMark x1="11013" y1="76098" x2="10084" y2="77480"/>
                            <a14:backgroundMark x1="11059" y1="75854" x2="10781" y2="68862"/>
                            <a14:backgroundMark x1="10920" y1="68537" x2="11245" y2="70244"/>
                            <a14:backgroundMark x1="11152" y1="68049" x2="11478" y2="71301"/>
                            <a14:backgroundMark x1="10781" y1="68049" x2="10827" y2="68130"/>
                            <a14:backgroundMark x1="10734" y1="77561" x2="11849" y2="77805"/>
                            <a14:backgroundMark x1="81970" y1="32683" x2="87593" y2="36016"/>
                            <a14:backgroundMark x1="81645" y1="33252" x2="87965" y2="37073"/>
                            <a14:backgroundMark x1="98374" y1="46016" x2="97770" y2="45203"/>
                            <a14:backgroundMark x1="98374" y1="51870" x2="97537" y2="43089"/>
                            <a14:backgroundMark x1="97955" y1="51057" x2="97212" y2="43496"/>
                            <a14:backgroundMark x1="98002" y1="52276" x2="96794" y2="42439"/>
                            <a14:backgroundMark x1="97862" y1="51870" x2="97212" y2="42033"/>
                            <a14:backgroundMark x1="98141" y1="52276" x2="96794" y2="43821"/>
                            <a14:backgroundMark x1="98513" y1="51626" x2="97862" y2="43577"/>
                            <a14:backgroundMark x1="97537" y1="52276" x2="97072" y2="43171"/>
                            <a14:backgroundMark x1="91729" y1="19837" x2="93169" y2="21382"/>
                            <a14:backgroundMark x1="82946" y1="37398" x2="84340" y2="41626"/>
                            <a14:backgroundMark x1="77323" y1="30163" x2="74721" y2="28537"/>
                            <a14:backgroundMark x1="78113" y1="29106" x2="75046" y2="28537"/>
                            <a14:backgroundMark x1="98327" y1="46829" x2="97955" y2="46829"/>
                            <a14:backgroundMark x1="84665" y1="50976" x2="83968" y2="55935"/>
                            <a14:backgroundMark x1="84247" y1="50569" x2="84154" y2="51057"/>
                            <a14:backgroundMark x1="81784" y1="48130" x2="84294" y2="50813"/>
                            <a14:backgroundMark x1="75743" y1="68699" x2="80994" y2="62276"/>
                            <a14:backgroundMark x1="81459" y1="63089" x2="75790" y2="69106"/>
                            <a14:backgroundMark x1="67240" y1="10000" x2="66682" y2="14715"/>
                            <a14:backgroundMark x1="67085" y1="6901" x2="67240" y2="13008"/>
                            <a14:backgroundMark x1="67054" y1="5691" x2="67059" y2="5907"/>
                            <a14:backgroundMark x1="50836" y1="28211" x2="51766" y2="25366"/>
                            <a14:backgroundMark x1="51162" y1="29919" x2="52602" y2="23171"/>
                            <a14:backgroundMark x1="51394" y1="28618" x2="53160" y2="22439"/>
                            <a14:backgroundMark x1="10130" y1="77561" x2="10130" y2="77561"/>
                            <a14:backgroundMark x1="83271" y1="52764" x2="84712" y2="50000"/>
                            <a14:backgroundMark x1="75604" y1="28130" x2="77649" y2="28293"/>
                            <a14:backgroundMark x1="67704" y1="8211" x2="67751" y2="6585"/>
                            <a14:backgroundMark x1="66868" y1="10976" x2="67426" y2="3089"/>
                            <a14:backgroundMark x1="48885" y1="64715" x2="48931" y2="59919"/>
                            <a14:backgroundMark x1="49489" y1="63089" x2="48978" y2="60813"/>
                            <a14:backgroundMark x1="84201" y1="52439" x2="84665" y2="50325"/>
                            <a14:backgroundMark x1="10316" y1="76748" x2="9944" y2="77154"/>
                            <a14:backgroundMark x1="11152" y1="70081" x2="11013" y2="67886"/>
                            <a14:backgroundMark x1="11013" y1="75854" x2="9619" y2="77317"/>
                            <a14:backgroundMark x1="10920" y1="72927" x2="9712" y2="77724"/>
                            <a14:backgroundMark x1="11013" y1="76748" x2="10874" y2="68455"/>
                            <a14:backgroundMark x1="10595" y1="78211" x2="9944" y2="75772"/>
                            <a14:backgroundMark x1="11199" y1="76829" x2="11292" y2="75772"/>
                            <a14:backgroundMark x1="10827" y1="74715" x2="10548" y2="70163"/>
                            <a14:backgroundMark x1="10270" y1="77236" x2="9898" y2="77724"/>
                            <a14:backgroundMark x1="10537" y1="78081" x2="11385" y2="77805"/>
                            <a14:backgroundMark x1="10601" y1="77908" x2="11664" y2="77805"/>
                            <a14:backgroundMark x1="10874" y1="68211" x2="10874" y2="68211"/>
                            <a14:backgroundMark x1="10827" y1="68049" x2="10548" y2="69350"/>
                            <a14:backgroundMark x1="10967" y1="67886" x2="10827" y2="68455"/>
                            <a14:backgroundMark x1="10920" y1="68780" x2="10827" y2="67642"/>
                            <a14:backgroundMark x1="27416" y1="72358" x2="26255" y2="7268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438"/>
              <a:stretch/>
            </p:blipFill>
            <p:spPr>
              <a:xfrm>
                <a:off x="8427988" y="3547543"/>
                <a:ext cx="1416584" cy="1667284"/>
              </a:xfrm>
              <a:prstGeom prst="rect">
                <a:avLst/>
              </a:prstGeom>
            </p:spPr>
          </p:pic>
          <p:pic>
            <p:nvPicPr>
              <p:cNvPr id="35" name="Picture 34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776E5A81-149A-7B5D-C7FF-7E2D5D5FCC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>
                            <a14:foregroundMark x1="25759" y1="25339" x2="37403" y2="13546"/>
                            <a14:foregroundMark x1="47848" y1="12988" x2="56669" y2="17291"/>
                            <a14:foregroundMark x1="53481" y1="30901" x2="76853" y2="26614"/>
                            <a14:foregroundMark x1="76853" y1="26614" x2="72830" y2="29960"/>
                            <a14:foregroundMark x1="63797" y1="38406" x2="83204" y2="56096"/>
                            <a14:foregroundMark x1="83204" y1="56096" x2="80452" y2="59203"/>
                            <a14:foregroundMark x1="58856" y1="67584" x2="43324" y2="88031"/>
                            <a14:foregroundMark x1="42487" y1="87833" x2="40932" y2="82629"/>
                            <a14:foregroundMark x1="18250" y1="61539" x2="35619" y2="66670"/>
                            <a14:foregroundMark x1="16550" y1="61037" x2="17552" y2="61333"/>
                            <a14:foregroundMark x1="44601" y1="69323" x2="18419" y2="63426"/>
                            <a14:foregroundMark x1="18419" y1="63426" x2="45025" y2="70677"/>
                            <a14:foregroundMark x1="45025" y1="70677" x2="18785" y2="66479"/>
                            <a14:foregroundMark x1="18808" y1="66528" x2="32886" y2="72430"/>
                            <a14:foregroundMark x1="19266" y1="31554" x2="32957" y2="57131"/>
                            <a14:foregroundMark x1="32957" y1="57131" x2="24700" y2="50598"/>
                            <a14:foregroundMark x1="48765" y1="12430" x2="51164" y2="20558"/>
                            <a14:foregroundMark x1="56175" y1="72590" x2="58687" y2="68118"/>
                            <a14:foregroundMark x1="55893" y1="76016" x2="54128" y2="80000"/>
                            <a14:foregroundMark x1="33028" y1="85100" x2="55963" y2="72271"/>
                            <a14:foregroundMark x1="55963" y1="72271" x2="50600" y2="88287"/>
                            <a14:foregroundMark x1="50600" y1="88287" x2="50600" y2="88287"/>
                            <a14:foregroundMark x1="16584" y1="61116" x2="35813" y2="66326"/>
                            <a14:foregroundMark x1="38331" y1="68080" x2="18419" y2="65976"/>
                            <a14:foregroundMark x1="18419" y1="65976" x2="32816" y2="67012"/>
                            <a14:foregroundMark x1="20889" y1="66295" x2="16796" y2="61514"/>
                            <a14:foregroundMark x1="19266" y1="65100" x2="16796" y2="61992"/>
                            <a14:foregroundMark x1="17502" y1="61514" x2="17361" y2="61673"/>
                            <a14:foregroundMark x1="16937" y1="61355" x2="35871" y2="66223"/>
                            <a14:foregroundMark x1="18490" y1="61434" x2="18137" y2="64861"/>
                            <a14:foregroundMark x1="16584" y1="61514" x2="21877" y2="64382"/>
                            <a14:foregroundMark x1="19689" y1="65418" x2="19337" y2="67809"/>
                            <a14:foregroundMark x1="17008" y1="61514" x2="20889" y2="67251"/>
                            <a14:foregroundMark x1="56669" y1="72749" x2="55469" y2="75219"/>
                            <a14:foregroundMark x1="19337" y1="67410" x2="24912" y2="74661"/>
                            <a14:backgroundMark x1="42343" y1="89562" x2="43260" y2="90199"/>
                            <a14:backgroundMark x1="40790" y1="89323" x2="45166" y2="90359"/>
                            <a14:backgroundMark x1="60454" y1="64239" x2="60339" y2="61992"/>
                            <a14:backgroundMark x1="61602" y1="64515" x2="62597" y2="62869"/>
                            <a14:backgroundMark x1="15032" y1="63904" x2="15243" y2="62550"/>
                            <a14:backgroundMark x1="16040" y1="59487" x2="15596" y2="57131"/>
                            <a14:backgroundMark x1="16174" y1="60200" x2="16061" y2="59598"/>
                            <a14:backgroundMark x1="17838" y1="60903" x2="17643" y2="59283"/>
                            <a14:backgroundMark x1="17572" y1="59203" x2="17514" y2="59447"/>
                            <a14:backgroundMark x1="50670" y1="32271" x2="53564" y2="32749"/>
                            <a14:backgroundMark x1="14185" y1="60956" x2="17149" y2="67331"/>
                            <a14:backgroundMark x1="36415" y1="65259" x2="38814" y2="65259"/>
                            <a14:backgroundMark x1="36980" y1="65976" x2="45942" y2="67649"/>
                            <a14:backgroundMark x1="57516" y1="78566" x2="61044" y2="68127"/>
                            <a14:backgroundMark x1="59843" y1="65179" x2="61891" y2="62390"/>
                            <a14:backgroundMark x1="59492" y1="65657" x2="59843" y2="65179"/>
                            <a14:backgroundMark x1="57092" y1="78884" x2="61115" y2="67251"/>
                            <a14:backgroundMark x1="57728" y1="80000" x2="60903" y2="67888"/>
                            <a14:backgroundMark x1="58504" y1="79124" x2="58222" y2="76335"/>
                            <a14:backgroundMark x1="61524" y1="65179" x2="59139" y2="72749"/>
                            <a14:backgroundMark x1="61750" y1="64462" x2="61524" y2="65179"/>
                            <a14:backgroundMark x1="60339" y1="71155" x2="58998" y2="74741"/>
                            <a14:backgroundMark x1="57586" y1="78964" x2="59633" y2="73227"/>
                            <a14:backgroundMark x1="57234" y1="80000" x2="58927" y2="71873"/>
                            <a14:backgroundMark x1="56669" y1="79761" x2="59210" y2="72430"/>
                            <a14:backgroundMark x1="57092" y1="79602" x2="59351" y2="72590"/>
                            <a14:backgroundMark x1="59351" y1="72669" x2="52294" y2="90837"/>
                            <a14:backgroundMark x1="60480" y1="63665" x2="60480" y2="63825"/>
                            <a14:backgroundMark x1="60409" y1="63506" x2="60268" y2="64462"/>
                            <a14:backgroundMark x1="58574" y1="64382" x2="55187" y2="59841"/>
                            <a14:backgroundMark x1="62950" y1="65259" x2="61256" y2="64462"/>
                            <a14:backgroundMark x1="59704" y1="64143" x2="60339" y2="64303"/>
                            <a14:backgroundMark x1="61044" y1="63506" x2="60480" y2="63904"/>
                            <a14:backgroundMark x1="60621" y1="64940" x2="60903" y2="6541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15990" y="3797047"/>
                <a:ext cx="1964185" cy="1739630"/>
              </a:xfrm>
              <a:prstGeom prst="rect">
                <a:avLst/>
              </a:prstGeom>
            </p:spPr>
          </p:pic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003F0BB-E700-DCB5-9216-5D019B0B2F77}"/>
              </a:ext>
            </a:extLst>
          </p:cNvPr>
          <p:cNvSpPr txBox="1"/>
          <p:nvPr/>
        </p:nvSpPr>
        <p:spPr>
          <a:xfrm>
            <a:off x="5422900" y="6290104"/>
            <a:ext cx="1930399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GB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Oct 2025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78EA1A9-909E-2176-24BA-AAA96F210385}"/>
              </a:ext>
            </a:extLst>
          </p:cNvPr>
          <p:cNvGrpSpPr/>
          <p:nvPr/>
        </p:nvGrpSpPr>
        <p:grpSpPr>
          <a:xfrm>
            <a:off x="249260" y="50392"/>
            <a:ext cx="7201403" cy="861191"/>
            <a:chOff x="346099" y="41162"/>
            <a:chExt cx="7201403" cy="86119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D7AE346-3C7B-7214-D404-4060F3C7D24B}"/>
                </a:ext>
              </a:extLst>
            </p:cNvPr>
            <p:cNvGrpSpPr/>
            <p:nvPr/>
          </p:nvGrpSpPr>
          <p:grpSpPr>
            <a:xfrm>
              <a:off x="346099" y="41162"/>
              <a:ext cx="7201403" cy="861191"/>
              <a:chOff x="-2861307" y="47584"/>
              <a:chExt cx="7977485" cy="954000"/>
            </a:xfrm>
          </p:grpSpPr>
          <p:pic>
            <p:nvPicPr>
              <p:cNvPr id="12" name="Picture 11" descr="A picture containing text, sign&#10;&#10;Description automatically generated">
                <a:extLst>
                  <a:ext uri="{FF2B5EF4-FFF2-40B4-BE49-F238E27FC236}">
                    <a16:creationId xmlns:a16="http://schemas.microsoft.com/office/drawing/2014/main" id="{334D1239-E8EF-4AC7-A62C-E180514CF7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861307" y="81721"/>
                <a:ext cx="2678766" cy="774000"/>
              </a:xfrm>
              <a:prstGeom prst="rect">
                <a:avLst/>
              </a:prstGeom>
            </p:spPr>
          </p:pic>
          <p:pic>
            <p:nvPicPr>
              <p:cNvPr id="13" name="Picture 12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58BF7B71-5DFC-B13F-D193-B2E5A016D7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56" t="31372" r="12500" b="32864"/>
              <a:stretch/>
            </p:blipFill>
            <p:spPr>
              <a:xfrm>
                <a:off x="3263752" y="47584"/>
                <a:ext cx="1852426" cy="954000"/>
              </a:xfrm>
              <a:prstGeom prst="rect">
                <a:avLst/>
              </a:prstGeom>
            </p:spPr>
          </p:pic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F3EA31D-F0FE-06B8-3C0A-13C5C4AC6C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76812" y="102795"/>
              <a:ext cx="2638542" cy="799558"/>
            </a:xfrm>
            <a:prstGeom prst="rect">
              <a:avLst/>
            </a:prstGeom>
          </p:spPr>
        </p:pic>
      </p:grpSp>
      <p:pic>
        <p:nvPicPr>
          <p:cNvPr id="15" name="Picture 1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4DE4503B-77FC-5DD7-CD6C-234E44F709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574" y="3474716"/>
            <a:ext cx="3384000" cy="84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7E12EF-F904-BD9E-9233-100EE504299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73184" y="562854"/>
            <a:ext cx="2619788" cy="12785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4AB5D9-9611-1656-DA4C-62004B84CB9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14575" y="1944563"/>
            <a:ext cx="2638999" cy="148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797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5355A0-8478-0B5A-DB76-27B6229CA1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BE98703-79D1-4BC2-CEE8-ECB5396E8A2E}"/>
              </a:ext>
            </a:extLst>
          </p:cNvPr>
          <p:cNvSpPr>
            <a:spLocks/>
          </p:cNvSpPr>
          <p:nvPr/>
        </p:nvSpPr>
        <p:spPr>
          <a:xfrm>
            <a:off x="8119530" y="6092036"/>
            <a:ext cx="4070592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Guanjie Yuan</a:t>
            </a:r>
          </a:p>
          <a:p>
            <a:pPr algn="r"/>
            <a:r>
              <a:rPr lang="en-GB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pl19178@bristol.ac.uk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43863-A545-E868-3CCC-14455F844136}"/>
              </a:ext>
            </a:extLst>
          </p:cNvPr>
          <p:cNvSpPr>
            <a:spLocks/>
          </p:cNvSpPr>
          <p:nvPr/>
        </p:nvSpPr>
        <p:spPr>
          <a:xfrm>
            <a:off x="-1" y="6092261"/>
            <a:ext cx="7925852" cy="766800"/>
          </a:xfrm>
          <a:prstGeom prst="rect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dirty="0">
              <a:solidFill>
                <a:srgbClr val="FFFFFF"/>
              </a:solidFill>
              <a:ea typeface="+mn-lt"/>
              <a:cs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A9D8AF9-B84F-BEE0-71F4-74D9F0E2973D}"/>
              </a:ext>
            </a:extLst>
          </p:cNvPr>
          <p:cNvSpPr>
            <a:spLocks/>
          </p:cNvSpPr>
          <p:nvPr/>
        </p:nvSpPr>
        <p:spPr>
          <a:xfrm>
            <a:off x="0" y="0"/>
            <a:ext cx="12196474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GB" sz="1400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6B2F10-90D2-533A-0D74-E78CE805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1927" y="200156"/>
            <a:ext cx="482800" cy="365125"/>
          </a:xfrm>
        </p:spPr>
        <p:txBody>
          <a:bodyPr/>
          <a:lstStyle/>
          <a:p>
            <a:pPr algn="ctr"/>
            <a:fld id="{04C78E53-B693-4E16-8741-98C0974E0151}" type="slidenum">
              <a:rPr lang="en-GB" sz="18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10</a:t>
            </a:fld>
            <a:endParaRPr lang="en-GB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5321D61B-2106-B4D7-D924-7F24A108C646}"/>
              </a:ext>
            </a:extLst>
          </p:cNvPr>
          <p:cNvSpPr/>
          <p:nvPr/>
        </p:nvSpPr>
        <p:spPr>
          <a:xfrm rot="5400000">
            <a:off x="7639291" y="6378822"/>
            <a:ext cx="766800" cy="193677"/>
          </a:xfrm>
          <a:prstGeom prst="rtTriangle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87D96FFC-DA60-5D03-A918-6C0362476B53}"/>
              </a:ext>
            </a:extLst>
          </p:cNvPr>
          <p:cNvSpPr/>
          <p:nvPr/>
        </p:nvSpPr>
        <p:spPr>
          <a:xfrm rot="5400000" flipH="1" flipV="1">
            <a:off x="7639292" y="6377234"/>
            <a:ext cx="766800" cy="193677"/>
          </a:xfrm>
          <a:prstGeom prst="rtTriangle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45C7682-262F-EC93-1D4E-AAD0FE95F58E}"/>
              </a:ext>
            </a:extLst>
          </p:cNvPr>
          <p:cNvGrpSpPr/>
          <p:nvPr/>
        </p:nvGrpSpPr>
        <p:grpSpPr>
          <a:xfrm>
            <a:off x="90640" y="6123474"/>
            <a:ext cx="6142210" cy="734526"/>
            <a:chOff x="346099" y="41162"/>
            <a:chExt cx="7201403" cy="86119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D6F6822-C033-0D81-3163-9B053077E0CA}"/>
                </a:ext>
              </a:extLst>
            </p:cNvPr>
            <p:cNvGrpSpPr/>
            <p:nvPr/>
          </p:nvGrpSpPr>
          <p:grpSpPr>
            <a:xfrm>
              <a:off x="346099" y="41162"/>
              <a:ext cx="7201403" cy="861191"/>
              <a:chOff x="-2861307" y="47584"/>
              <a:chExt cx="7977485" cy="954000"/>
            </a:xfrm>
          </p:grpSpPr>
          <p:pic>
            <p:nvPicPr>
              <p:cNvPr id="15" name="Picture 14" descr="A picture containing text, sign&#10;&#10;Description automatically generated">
                <a:extLst>
                  <a:ext uri="{FF2B5EF4-FFF2-40B4-BE49-F238E27FC236}">
                    <a16:creationId xmlns:a16="http://schemas.microsoft.com/office/drawing/2014/main" id="{C662CC16-7383-6142-3585-26D1885542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861307" y="81721"/>
                <a:ext cx="2678766" cy="774000"/>
              </a:xfrm>
              <a:prstGeom prst="rect">
                <a:avLst/>
              </a:prstGeom>
            </p:spPr>
          </p:pic>
          <p:pic>
            <p:nvPicPr>
              <p:cNvPr id="16" name="Picture 15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299C1D3A-F152-F7F4-ED28-68C2AC0872E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56" t="31372" r="12500" b="32864"/>
              <a:stretch/>
            </p:blipFill>
            <p:spPr>
              <a:xfrm>
                <a:off x="3263752" y="47584"/>
                <a:ext cx="1852426" cy="954000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E26FEED-8EDB-F61A-D73F-3D4658440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76812" y="102795"/>
              <a:ext cx="2638542" cy="799558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F75B577-1677-85CD-6607-599726689C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572" y="5552563"/>
            <a:ext cx="513530" cy="3987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991C2D-7C6F-E699-F39D-13DC08791502}"/>
              </a:ext>
            </a:extLst>
          </p:cNvPr>
          <p:cNvSpPr txBox="1"/>
          <p:nvPr/>
        </p:nvSpPr>
        <p:spPr>
          <a:xfrm>
            <a:off x="33863" y="105719"/>
            <a:ext cx="120171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Results: Microstructures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B94E5540-0B9D-016A-41D6-AC95497098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77" y="1365804"/>
            <a:ext cx="3583366" cy="2599777"/>
          </a:xfrm>
          <a:prstGeom prst="rect">
            <a:avLst/>
          </a:prstGeom>
        </p:spPr>
      </p:pic>
      <p:sp>
        <p:nvSpPr>
          <p:cNvPr id="46" name="文本框 10">
            <a:extLst>
              <a:ext uri="{FF2B5EF4-FFF2-40B4-BE49-F238E27FC236}">
                <a16:creationId xmlns:a16="http://schemas.microsoft.com/office/drawing/2014/main" id="{F95A2675-E3CA-6F36-33B9-91F10681FE23}"/>
              </a:ext>
            </a:extLst>
          </p:cNvPr>
          <p:cNvSpPr txBox="1"/>
          <p:nvPr/>
        </p:nvSpPr>
        <p:spPr>
          <a:xfrm>
            <a:off x="-1" y="895216"/>
            <a:ext cx="29787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kumimoji="1" lang="en-US" altLang="zh-CN" sz="2000" b="1" dirty="0">
                <a:latin typeface="Arial" charset="0"/>
                <a:ea typeface="Arial" charset="0"/>
                <a:cs typeface="Arial" charset="0"/>
              </a:rPr>
              <a:t>As-received material</a:t>
            </a:r>
            <a:endParaRPr kumimoji="1" lang="zh-CN" altLang="en-US" sz="20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5BB7FF58-6805-4EC9-3E3A-3D4F77C954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92083" y="1391913"/>
            <a:ext cx="3487206" cy="2734746"/>
          </a:xfrm>
          <a:prstGeom prst="rect">
            <a:avLst/>
          </a:prstGeom>
        </p:spPr>
      </p:pic>
      <p:sp>
        <p:nvSpPr>
          <p:cNvPr id="64" name="文本框 10">
            <a:extLst>
              <a:ext uri="{FF2B5EF4-FFF2-40B4-BE49-F238E27FC236}">
                <a16:creationId xmlns:a16="http://schemas.microsoft.com/office/drawing/2014/main" id="{DEFD7E34-8272-E334-3098-380099980F26}"/>
              </a:ext>
            </a:extLst>
          </p:cNvPr>
          <p:cNvSpPr txBox="1"/>
          <p:nvPr/>
        </p:nvSpPr>
        <p:spPr>
          <a:xfrm>
            <a:off x="7439837" y="926515"/>
            <a:ext cx="30251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kumimoji="1" lang="en-US" altLang="zh-CN" sz="2000" b="1" dirty="0">
                <a:latin typeface="Arial" charset="0"/>
                <a:ea typeface="Arial" charset="0"/>
                <a:cs typeface="Arial" charset="0"/>
              </a:rPr>
              <a:t>Post-tested at 950°C </a:t>
            </a:r>
            <a:endParaRPr kumimoji="1" lang="zh-CN" altLang="en-US" sz="20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C5194F56-D9CB-BF1A-A63E-CE8CD10BBB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68053" y="1402721"/>
            <a:ext cx="3487207" cy="2404970"/>
          </a:xfrm>
          <a:prstGeom prst="rect">
            <a:avLst/>
          </a:prstGeom>
        </p:spPr>
      </p:pic>
      <p:sp>
        <p:nvSpPr>
          <p:cNvPr id="80" name="TextBox 8">
            <a:extLst>
              <a:ext uri="{FF2B5EF4-FFF2-40B4-BE49-F238E27FC236}">
                <a16:creationId xmlns:a16="http://schemas.microsoft.com/office/drawing/2014/main" id="{0416B32D-4F4F-8F97-C222-41380B599661}"/>
              </a:ext>
            </a:extLst>
          </p:cNvPr>
          <p:cNvSpPr txBox="1"/>
          <p:nvPr/>
        </p:nvSpPr>
        <p:spPr>
          <a:xfrm>
            <a:off x="1491398" y="4152768"/>
            <a:ext cx="5948439" cy="1154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6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Cr coating thickness: 14.36 </a:t>
            </a:r>
            <a:r>
              <a:rPr lang="en-GB" altLang="zh-CN" sz="16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± </a:t>
            </a:r>
            <a:r>
              <a:rPr lang="en-US" altLang="zh-CN" sz="16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0.19</a:t>
            </a:r>
            <a:r>
              <a:rPr kumimoji="1" lang="en-US" altLang="zh-CN" sz="16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μ</a:t>
            </a:r>
            <a:r>
              <a:rPr lang="en-GB" sz="16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No obvious pores in the Cr coating, or at the interface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Average area of the Cr grains: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1.1 ± 0.8 μ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TextBox 8">
            <a:extLst>
              <a:ext uri="{FF2B5EF4-FFF2-40B4-BE49-F238E27FC236}">
                <a16:creationId xmlns:a16="http://schemas.microsoft.com/office/drawing/2014/main" id="{5A151CA5-1A2E-6E7D-4AB0-FD898FF55A71}"/>
              </a:ext>
            </a:extLst>
          </p:cNvPr>
          <p:cNvSpPr txBox="1"/>
          <p:nvPr/>
        </p:nvSpPr>
        <p:spPr>
          <a:xfrm>
            <a:off x="7312192" y="3948648"/>
            <a:ext cx="4611135" cy="1524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6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For post-tested samples at RT, 345°C and 650°C, no obvious pores were found 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sz="1600" dirty="0">
                <a:solidFill>
                  <a:srgbClr val="703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At 950°C</a:t>
            </a:r>
            <a:r>
              <a:rPr kumimoji="1" lang="en-US" sz="16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  <a:r>
              <a:rPr kumimoji="1" lang="en-US" sz="1600" dirty="0">
                <a:solidFill>
                  <a:srgbClr val="703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pores</a:t>
            </a:r>
            <a:r>
              <a:rPr kumimoji="1" lang="en-US" sz="16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were found at the interface, and in the Cr coating near the interface</a:t>
            </a:r>
            <a:endParaRPr lang="en-GB" sz="16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6295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E8F6CC-B1B1-7260-CD6A-2EA907F4CA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CB94A5-070A-14C0-C3D9-7AA6BF12C62D}"/>
              </a:ext>
            </a:extLst>
          </p:cNvPr>
          <p:cNvSpPr>
            <a:spLocks/>
          </p:cNvSpPr>
          <p:nvPr/>
        </p:nvSpPr>
        <p:spPr>
          <a:xfrm>
            <a:off x="7412510" y="6092036"/>
            <a:ext cx="4777612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925B71-15E7-7E4F-9743-CA13E6B41B37}"/>
              </a:ext>
            </a:extLst>
          </p:cNvPr>
          <p:cNvSpPr>
            <a:spLocks/>
          </p:cNvSpPr>
          <p:nvPr/>
        </p:nvSpPr>
        <p:spPr>
          <a:xfrm>
            <a:off x="-1" y="6092261"/>
            <a:ext cx="7231225" cy="766800"/>
          </a:xfrm>
          <a:prstGeom prst="rect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dirty="0">
              <a:solidFill>
                <a:srgbClr val="FFFFFF"/>
              </a:solidFill>
              <a:ea typeface="+mn-lt"/>
              <a:cs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858E347-40B0-6DA9-5228-FF3FB3D9A566}"/>
              </a:ext>
            </a:extLst>
          </p:cNvPr>
          <p:cNvSpPr>
            <a:spLocks/>
          </p:cNvSpPr>
          <p:nvPr/>
        </p:nvSpPr>
        <p:spPr>
          <a:xfrm>
            <a:off x="0" y="0"/>
            <a:ext cx="12196474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GB" sz="1400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E37D90-2445-54B8-27C1-BC46B5730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1927" y="200156"/>
            <a:ext cx="482800" cy="365125"/>
          </a:xfrm>
        </p:spPr>
        <p:txBody>
          <a:bodyPr/>
          <a:lstStyle/>
          <a:p>
            <a:pPr algn="ctr"/>
            <a:fld id="{04C78E53-B693-4E16-8741-98C0974E0151}" type="slidenum">
              <a:rPr lang="en-GB" sz="18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11</a:t>
            </a:fld>
            <a:endParaRPr lang="en-GB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15E8C4F1-38DA-54E5-4CBF-93D682A3D39E}"/>
              </a:ext>
            </a:extLst>
          </p:cNvPr>
          <p:cNvSpPr/>
          <p:nvPr/>
        </p:nvSpPr>
        <p:spPr>
          <a:xfrm rot="5400000">
            <a:off x="6938467" y="6377008"/>
            <a:ext cx="766800" cy="193677"/>
          </a:xfrm>
          <a:prstGeom prst="rtTriangle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05B75BDB-3201-8A6C-0840-BEB76BB02D74}"/>
              </a:ext>
            </a:extLst>
          </p:cNvPr>
          <p:cNvSpPr/>
          <p:nvPr/>
        </p:nvSpPr>
        <p:spPr>
          <a:xfrm rot="5400000" flipH="1" flipV="1">
            <a:off x="6932272" y="6375193"/>
            <a:ext cx="766800" cy="193677"/>
          </a:xfrm>
          <a:prstGeom prst="rtTriangle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A26026E-FBED-0FD2-5E55-2FC94FFE4B34}"/>
              </a:ext>
            </a:extLst>
          </p:cNvPr>
          <p:cNvGrpSpPr/>
          <p:nvPr/>
        </p:nvGrpSpPr>
        <p:grpSpPr>
          <a:xfrm>
            <a:off x="90640" y="6123474"/>
            <a:ext cx="6142210" cy="734526"/>
            <a:chOff x="346099" y="41162"/>
            <a:chExt cx="7201403" cy="86119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5CB7A4A-BAE1-DFED-EB64-BD8EB0A9240F}"/>
                </a:ext>
              </a:extLst>
            </p:cNvPr>
            <p:cNvGrpSpPr/>
            <p:nvPr/>
          </p:nvGrpSpPr>
          <p:grpSpPr>
            <a:xfrm>
              <a:off x="346099" y="41162"/>
              <a:ext cx="7201403" cy="861191"/>
              <a:chOff x="-2861307" y="47584"/>
              <a:chExt cx="7977485" cy="954000"/>
            </a:xfrm>
          </p:grpSpPr>
          <p:pic>
            <p:nvPicPr>
              <p:cNvPr id="15" name="Picture 14" descr="A picture containing text, sign&#10;&#10;Description automatically generated">
                <a:extLst>
                  <a:ext uri="{FF2B5EF4-FFF2-40B4-BE49-F238E27FC236}">
                    <a16:creationId xmlns:a16="http://schemas.microsoft.com/office/drawing/2014/main" id="{4190659E-8DB4-20AD-35B3-6CE70F573A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861307" y="81721"/>
                <a:ext cx="2678766" cy="774000"/>
              </a:xfrm>
              <a:prstGeom prst="rect">
                <a:avLst/>
              </a:prstGeom>
            </p:spPr>
          </p:pic>
          <p:pic>
            <p:nvPicPr>
              <p:cNvPr id="16" name="Picture 15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0C1F998E-3979-8CFD-A47F-B2913E6EA8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56" t="31372" r="12500" b="32864"/>
              <a:stretch/>
            </p:blipFill>
            <p:spPr>
              <a:xfrm>
                <a:off x="3263752" y="47584"/>
                <a:ext cx="1852426" cy="954000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5724603-CDDF-FE11-5041-116BEBE53F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76812" y="102795"/>
              <a:ext cx="2638542" cy="799558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FA01056-0744-2434-9A79-1CFF0F330E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772" y="5528741"/>
            <a:ext cx="513530" cy="3987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9CBE18-E1D0-BC31-CC0D-12CCBCF1BE0E}"/>
              </a:ext>
            </a:extLst>
          </p:cNvPr>
          <p:cNvSpPr txBox="1"/>
          <p:nvPr/>
        </p:nvSpPr>
        <p:spPr>
          <a:xfrm>
            <a:off x="33862" y="105719"/>
            <a:ext cx="113121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Results: Potential reasons for the formation of pores</a:t>
            </a: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EC77FC1F-0113-E58E-0B54-1499F34BF87F}"/>
              </a:ext>
            </a:extLst>
          </p:cNvPr>
          <p:cNvSpPr txBox="1"/>
          <p:nvPr/>
        </p:nvSpPr>
        <p:spPr>
          <a:xfrm>
            <a:off x="741611" y="917453"/>
            <a:ext cx="5948439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kumimoji="1" lang="en-US" altLang="zh-CN" b="1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Interdiffusion of Cr into the ZIRLO substrate</a:t>
            </a:r>
            <a:endParaRPr lang="en-GB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2C9419-6475-E9E9-2997-67F56373A746}"/>
              </a:ext>
            </a:extLst>
          </p:cNvPr>
          <p:cNvSpPr txBox="1"/>
          <p:nvPr/>
        </p:nvSpPr>
        <p:spPr>
          <a:xfrm>
            <a:off x="878844" y="1508604"/>
            <a:ext cx="5326013" cy="785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At the same temperature, the </a:t>
            </a:r>
            <a:r>
              <a:rPr lang="en-US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diffusion coefficient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of Cr diffusing into Zr is greatly higher than Zr into Cr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C0242DF-4248-0A14-478E-580F7D69FD05}"/>
              </a:ext>
            </a:extLst>
          </p:cNvPr>
          <p:cNvSpPr txBox="1"/>
          <p:nvPr/>
        </p:nvSpPr>
        <p:spPr>
          <a:xfrm>
            <a:off x="878844" y="2274325"/>
            <a:ext cx="4990111" cy="1154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At 748°C to 1197°C, Cr into Zr is 8.7 × 10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−13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 to 5.5 × 10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−12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 m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/s, but Zr into Cr is much lower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−15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 to 10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−16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 m</a:t>
            </a:r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/s</a:t>
            </a:r>
            <a:r>
              <a:rPr lang="en-US" altLang="zh-CN" sz="1600" baseline="30000" dirty="0">
                <a:solidFill>
                  <a:srgbClr val="231F20"/>
                </a:solidFill>
                <a:latin typeface="Arial" charset="0"/>
                <a:ea typeface="Arial" charset="0"/>
                <a:cs typeface="Arial" charset="0"/>
              </a:rPr>
              <a:t> [1,2]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06F14A2-A6C2-77A0-2194-A4A55FFA7987}"/>
              </a:ext>
            </a:extLst>
          </p:cNvPr>
          <p:cNvSpPr txBox="1"/>
          <p:nvPr/>
        </p:nvSpPr>
        <p:spPr>
          <a:xfrm>
            <a:off x="7328062" y="6190655"/>
            <a:ext cx="4946507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b="0" i="0" u="none" strike="noStrike" kern="1200" baseline="0" dirty="0">
                <a:solidFill>
                  <a:srgbClr val="000000"/>
                </a:solidFill>
                <a:latin typeface="Arial" panose="020B0604020202020204" pitchFamily="34" charset="0"/>
              </a:rPr>
              <a:t>[1] DJ Kim, et al. Surface and Coatings Technology, 2023, 468: 129698.</a:t>
            </a:r>
          </a:p>
          <a:p>
            <a:r>
              <a:rPr lang="en-US" altLang="zh-CN" sz="1100" dirty="0">
                <a:solidFill>
                  <a:srgbClr val="000000"/>
                </a:solidFill>
                <a:latin typeface="Arial" panose="020B0604020202020204" pitchFamily="34" charset="0"/>
              </a:rPr>
              <a:t>[2] Li, Bo, et al. Tungsten 6.2 (2024): 333-341.</a:t>
            </a:r>
          </a:p>
          <a:p>
            <a:r>
              <a:rPr lang="en-US" altLang="zh-CN" sz="1100" b="0" i="0" u="none" strike="noStrike" kern="1200" baseline="0" dirty="0">
                <a:solidFill>
                  <a:srgbClr val="000000"/>
                </a:solidFill>
                <a:latin typeface="Arial" panose="020B0604020202020204" pitchFamily="34" charset="0"/>
              </a:rPr>
              <a:t>[3] Yang, </a:t>
            </a:r>
            <a:r>
              <a:rPr lang="en-US" altLang="zh-CN" sz="1100" b="0" i="0" u="none" strike="noStrike" kern="1200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Jianqiao</a:t>
            </a:r>
            <a:r>
              <a:rPr lang="en-US" altLang="zh-CN" sz="1100" b="0" i="0" u="none" strike="noStrike" kern="1200" baseline="0" dirty="0">
                <a:solidFill>
                  <a:srgbClr val="000000"/>
                </a:solidFill>
                <a:latin typeface="Arial" panose="020B0604020202020204" pitchFamily="34" charset="0"/>
              </a:rPr>
              <a:t>, et al. Journal of Nuclear Materials 547 (2021): 152806.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469FAC-7858-0596-DAC8-9DB46C5DD794}"/>
              </a:ext>
            </a:extLst>
          </p:cNvPr>
          <p:cNvSpPr txBox="1"/>
          <p:nvPr/>
        </p:nvSpPr>
        <p:spPr>
          <a:xfrm>
            <a:off x="878844" y="3429000"/>
            <a:ext cx="5111409" cy="18933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At the same temperature, </a:t>
            </a:r>
            <a:r>
              <a:rPr lang="en-US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maximum solubility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of Cr in Zr is higher than Zr in Cr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At 1300 °C, the maximum solubility of Cr in Zr is ∼8 at.%, and it is significantly higher than Zr in Cr which is ∼0.6 at.%</a:t>
            </a:r>
            <a:r>
              <a:rPr lang="en-US" altLang="zh-CN" sz="1600" baseline="30000" dirty="0">
                <a:solidFill>
                  <a:srgbClr val="231F20"/>
                </a:solidFill>
                <a:latin typeface="Arial" charset="0"/>
                <a:ea typeface="Arial" charset="0"/>
                <a:cs typeface="Arial" charset="0"/>
              </a:rPr>
              <a:t> [3]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C556B556-3FEC-0F83-4142-BBDB1F7660DB}"/>
              </a:ext>
            </a:extLst>
          </p:cNvPr>
          <p:cNvSpPr txBox="1"/>
          <p:nvPr/>
        </p:nvSpPr>
        <p:spPr>
          <a:xfrm>
            <a:off x="6096000" y="904540"/>
            <a:ext cx="5948439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kumimoji="1" lang="en-US" altLang="zh-CN" b="1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Recrystallisation of Cr grains</a:t>
            </a:r>
            <a:endParaRPr lang="en-GB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21D742D-C2F4-20BE-F2EC-EB98ECDCC064}"/>
              </a:ext>
            </a:extLst>
          </p:cNvPr>
          <p:cNvGrpSpPr/>
          <p:nvPr/>
        </p:nvGrpSpPr>
        <p:grpSpPr>
          <a:xfrm>
            <a:off x="6509659" y="1459694"/>
            <a:ext cx="3377136" cy="2573024"/>
            <a:chOff x="6371750" y="1511537"/>
            <a:chExt cx="3377136" cy="2573024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3F67A6D-3C03-0C0C-D9E1-83C5A97E8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r="47041" b="1059"/>
            <a:stretch>
              <a:fillRect/>
            </a:stretch>
          </p:blipFill>
          <p:spPr>
            <a:xfrm>
              <a:off x="6371750" y="1573646"/>
              <a:ext cx="3377136" cy="2510915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B4BEF54-F101-C8EF-7690-99C526717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84462" y="1511537"/>
              <a:ext cx="472481" cy="257140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F2B67F5D-91B1-707B-3435-EF5C5FF4C24E}"/>
              </a:ext>
            </a:extLst>
          </p:cNvPr>
          <p:cNvSpPr txBox="1"/>
          <p:nvPr/>
        </p:nvSpPr>
        <p:spPr>
          <a:xfrm>
            <a:off x="6316825" y="4171079"/>
            <a:ext cx="4305928" cy="785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After testing at 950°C, the average area of the Cr grains increased to: </a:t>
            </a:r>
            <a:r>
              <a:rPr lang="en-US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~5.7 </a:t>
            </a:r>
            <a:r>
              <a:rPr lang="el-GR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GB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GB" sz="1600" baseline="30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945497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A8271E-3A03-B660-3528-22A1C0B33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2A32A40-F1D7-704D-00DD-B63191F09A6A}"/>
              </a:ext>
            </a:extLst>
          </p:cNvPr>
          <p:cNvSpPr>
            <a:spLocks/>
          </p:cNvSpPr>
          <p:nvPr/>
        </p:nvSpPr>
        <p:spPr>
          <a:xfrm>
            <a:off x="8119530" y="6092036"/>
            <a:ext cx="4070592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Guanjie Yuan</a:t>
            </a:r>
          </a:p>
          <a:p>
            <a:pPr algn="r"/>
            <a:r>
              <a:rPr lang="en-GB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pl19178@bristol.ac.uk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FDCEFD-C8A4-D99B-2021-177F078995D5}"/>
              </a:ext>
            </a:extLst>
          </p:cNvPr>
          <p:cNvSpPr>
            <a:spLocks/>
          </p:cNvSpPr>
          <p:nvPr/>
        </p:nvSpPr>
        <p:spPr>
          <a:xfrm>
            <a:off x="-1" y="6092261"/>
            <a:ext cx="7925852" cy="766800"/>
          </a:xfrm>
          <a:prstGeom prst="rect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dirty="0">
              <a:solidFill>
                <a:srgbClr val="FFFFFF"/>
              </a:solidFill>
              <a:ea typeface="+mn-lt"/>
              <a:cs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6B378D0-6047-3CEA-D8C9-CDD91FF3D084}"/>
              </a:ext>
            </a:extLst>
          </p:cNvPr>
          <p:cNvSpPr>
            <a:spLocks/>
          </p:cNvSpPr>
          <p:nvPr/>
        </p:nvSpPr>
        <p:spPr>
          <a:xfrm>
            <a:off x="0" y="0"/>
            <a:ext cx="12196474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GB" sz="1400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39D3C3-8873-2B9F-84B3-A64DB2B02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1927" y="200156"/>
            <a:ext cx="482800" cy="365125"/>
          </a:xfrm>
        </p:spPr>
        <p:txBody>
          <a:bodyPr/>
          <a:lstStyle/>
          <a:p>
            <a:pPr algn="ctr"/>
            <a:fld id="{04C78E53-B693-4E16-8741-98C0974E0151}" type="slidenum">
              <a:rPr lang="en-GB" sz="18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12</a:t>
            </a:fld>
            <a:endParaRPr lang="en-GB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BE00F71D-DF95-8DD5-6021-DE9DAEBDB379}"/>
              </a:ext>
            </a:extLst>
          </p:cNvPr>
          <p:cNvSpPr/>
          <p:nvPr/>
        </p:nvSpPr>
        <p:spPr>
          <a:xfrm rot="5400000">
            <a:off x="7639291" y="6378822"/>
            <a:ext cx="766800" cy="193677"/>
          </a:xfrm>
          <a:prstGeom prst="rtTriangle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A71DD879-80F3-14A5-F434-569E70CC07B8}"/>
              </a:ext>
            </a:extLst>
          </p:cNvPr>
          <p:cNvSpPr/>
          <p:nvPr/>
        </p:nvSpPr>
        <p:spPr>
          <a:xfrm rot="5400000" flipH="1" flipV="1">
            <a:off x="7639292" y="6377234"/>
            <a:ext cx="766800" cy="193677"/>
          </a:xfrm>
          <a:prstGeom prst="rtTriangle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518BF76-7B9A-5A18-222F-18822E9E210A}"/>
              </a:ext>
            </a:extLst>
          </p:cNvPr>
          <p:cNvGrpSpPr/>
          <p:nvPr/>
        </p:nvGrpSpPr>
        <p:grpSpPr>
          <a:xfrm>
            <a:off x="90640" y="6123474"/>
            <a:ext cx="6142210" cy="734526"/>
            <a:chOff x="346099" y="41162"/>
            <a:chExt cx="7201403" cy="86119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37E8E93-3949-05A0-BB40-608D180B19D5}"/>
                </a:ext>
              </a:extLst>
            </p:cNvPr>
            <p:cNvGrpSpPr/>
            <p:nvPr/>
          </p:nvGrpSpPr>
          <p:grpSpPr>
            <a:xfrm>
              <a:off x="346099" y="41162"/>
              <a:ext cx="7201403" cy="861191"/>
              <a:chOff x="-2861307" y="47584"/>
              <a:chExt cx="7977485" cy="954000"/>
            </a:xfrm>
          </p:grpSpPr>
          <p:pic>
            <p:nvPicPr>
              <p:cNvPr id="15" name="Picture 14" descr="A picture containing text, sign&#10;&#10;Description automatically generated">
                <a:extLst>
                  <a:ext uri="{FF2B5EF4-FFF2-40B4-BE49-F238E27FC236}">
                    <a16:creationId xmlns:a16="http://schemas.microsoft.com/office/drawing/2014/main" id="{CEEAAA7F-5101-1FE8-3E87-E8C8759D13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861307" y="81721"/>
                <a:ext cx="2678766" cy="774000"/>
              </a:xfrm>
              <a:prstGeom prst="rect">
                <a:avLst/>
              </a:prstGeom>
            </p:spPr>
          </p:pic>
          <p:pic>
            <p:nvPicPr>
              <p:cNvPr id="16" name="Picture 15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8F56EC54-A7A3-D652-366F-7ACC1030B6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56" t="31372" r="12500" b="32864"/>
              <a:stretch/>
            </p:blipFill>
            <p:spPr>
              <a:xfrm>
                <a:off x="3263752" y="47584"/>
                <a:ext cx="1852426" cy="954000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52CA018-8CDD-4039-AB52-573F844FCF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76812" y="102795"/>
              <a:ext cx="2638542" cy="799558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7397C07B-286E-20F9-76D1-FF81C3B15C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572" y="5552563"/>
            <a:ext cx="513530" cy="3987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2D9D83-D0D8-4EA2-8B4C-B3FD0D558EFF}"/>
              </a:ext>
            </a:extLst>
          </p:cNvPr>
          <p:cNvSpPr txBox="1"/>
          <p:nvPr/>
        </p:nvSpPr>
        <p:spPr>
          <a:xfrm>
            <a:off x="33863" y="105719"/>
            <a:ext cx="120171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Results: Local properties of as-received materials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1C30575A-882C-51D6-C516-EC0EBE6802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6380" y="1331873"/>
            <a:ext cx="3445662" cy="2531588"/>
          </a:xfrm>
          <a:prstGeom prst="rect">
            <a:avLst/>
          </a:prstGeom>
        </p:spPr>
      </p:pic>
      <p:sp>
        <p:nvSpPr>
          <p:cNvPr id="45" name="文本框 10">
            <a:extLst>
              <a:ext uri="{FF2B5EF4-FFF2-40B4-BE49-F238E27FC236}">
                <a16:creationId xmlns:a16="http://schemas.microsoft.com/office/drawing/2014/main" id="{57A825FA-9070-AF56-67C8-13006DE85538}"/>
              </a:ext>
            </a:extLst>
          </p:cNvPr>
          <p:cNvSpPr txBox="1"/>
          <p:nvPr/>
        </p:nvSpPr>
        <p:spPr>
          <a:xfrm>
            <a:off x="711435" y="879592"/>
            <a:ext cx="44438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>
                <a:latin typeface="Arial" charset="0"/>
                <a:ea typeface="Arial" charset="0"/>
                <a:cs typeface="Arial" charset="0"/>
              </a:rPr>
              <a:t>Locations of nanoindentation tests</a:t>
            </a:r>
            <a:endParaRPr kumimoji="1" lang="zh-CN" altLang="en-US" sz="20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78A38A30-88F2-6C03-48DB-CC37D58DCB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10272" y="1175495"/>
            <a:ext cx="6431157" cy="2844343"/>
          </a:xfrm>
          <a:prstGeom prst="rect">
            <a:avLst/>
          </a:prstGeom>
        </p:spPr>
      </p:pic>
      <p:sp>
        <p:nvSpPr>
          <p:cNvPr id="47" name="文本框 10">
            <a:extLst>
              <a:ext uri="{FF2B5EF4-FFF2-40B4-BE49-F238E27FC236}">
                <a16:creationId xmlns:a16="http://schemas.microsoft.com/office/drawing/2014/main" id="{4920E159-4E67-4861-28B5-F1664B397BCD}"/>
              </a:ext>
            </a:extLst>
          </p:cNvPr>
          <p:cNvSpPr txBox="1"/>
          <p:nvPr/>
        </p:nvSpPr>
        <p:spPr>
          <a:xfrm>
            <a:off x="5774278" y="861285"/>
            <a:ext cx="13548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>
                <a:latin typeface="Arial" charset="0"/>
                <a:ea typeface="Arial" charset="0"/>
                <a:cs typeface="Arial" charset="0"/>
              </a:rPr>
              <a:t>Hardness</a:t>
            </a:r>
            <a:endParaRPr kumimoji="1" lang="zh-CN" altLang="en-US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8" name="文本框 10">
            <a:extLst>
              <a:ext uri="{FF2B5EF4-FFF2-40B4-BE49-F238E27FC236}">
                <a16:creationId xmlns:a16="http://schemas.microsoft.com/office/drawing/2014/main" id="{E929A2FC-C060-A2AE-5DBA-C0D12953A77C}"/>
              </a:ext>
            </a:extLst>
          </p:cNvPr>
          <p:cNvSpPr txBox="1"/>
          <p:nvPr/>
        </p:nvSpPr>
        <p:spPr>
          <a:xfrm>
            <a:off x="8696617" y="848600"/>
            <a:ext cx="2149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>
                <a:latin typeface="Arial" charset="0"/>
                <a:ea typeface="Arial" charset="0"/>
                <a:cs typeface="Arial" charset="0"/>
              </a:rPr>
              <a:t>Elastic modulus</a:t>
            </a:r>
            <a:endParaRPr kumimoji="1" lang="zh-CN" altLang="en-US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96CE856-A5B0-F2ED-F3DB-001BE5CA9EF8}"/>
              </a:ext>
            </a:extLst>
          </p:cNvPr>
          <p:cNvSpPr txBox="1"/>
          <p:nvPr/>
        </p:nvSpPr>
        <p:spPr>
          <a:xfrm>
            <a:off x="5155279" y="3968852"/>
            <a:ext cx="7009448" cy="2473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500" dirty="0">
                <a:latin typeface="Arial" charset="0"/>
                <a:ea typeface="Arial" charset="0"/>
                <a:cs typeface="Arial" charset="0"/>
              </a:rPr>
              <a:t>Hardness in Area#1 (∼4.17 </a:t>
            </a:r>
            <a:r>
              <a:rPr lang="en-US" altLang="zh-CN" sz="1500" dirty="0" err="1">
                <a:latin typeface="Arial" charset="0"/>
                <a:ea typeface="Arial" charset="0"/>
                <a:cs typeface="Arial" charset="0"/>
              </a:rPr>
              <a:t>GPa</a:t>
            </a:r>
            <a:r>
              <a:rPr lang="en-US" altLang="zh-CN" sz="1500" dirty="0">
                <a:latin typeface="Arial" charset="0"/>
                <a:ea typeface="Arial" charset="0"/>
                <a:cs typeface="Arial" charset="0"/>
              </a:rPr>
              <a:t>) is lower than Area#2 (∼5.69 </a:t>
            </a:r>
            <a:r>
              <a:rPr lang="en-US" altLang="zh-CN" sz="1500" dirty="0" err="1">
                <a:latin typeface="Arial" charset="0"/>
                <a:ea typeface="Arial" charset="0"/>
                <a:cs typeface="Arial" charset="0"/>
              </a:rPr>
              <a:t>GPa</a:t>
            </a:r>
            <a:r>
              <a:rPr lang="en-US" altLang="zh-CN" sz="1500" dirty="0">
                <a:latin typeface="Arial" charset="0"/>
                <a:ea typeface="Arial" charset="0"/>
                <a:cs typeface="Arial" charset="0"/>
              </a:rPr>
              <a:t>), and elastic modulus remains similar (∼241.65 </a:t>
            </a:r>
            <a:r>
              <a:rPr lang="en-US" altLang="zh-CN" sz="1500" dirty="0" err="1">
                <a:latin typeface="Arial" charset="0"/>
                <a:ea typeface="Arial" charset="0"/>
                <a:cs typeface="Arial" charset="0"/>
              </a:rPr>
              <a:t>GPa</a:t>
            </a:r>
            <a:r>
              <a:rPr lang="en-US" altLang="zh-CN" sz="1500" dirty="0"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500" dirty="0">
                <a:latin typeface="Arial" charset="0"/>
                <a:ea typeface="Arial" charset="0"/>
                <a:cs typeface="Arial" charset="0"/>
              </a:rPr>
              <a:t>Caused by the </a:t>
            </a:r>
            <a:r>
              <a:rPr lang="en-US" altLang="zh-CN" sz="1500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smaller grains </a:t>
            </a:r>
            <a:r>
              <a:rPr lang="en-US" altLang="zh-CN" sz="1500" dirty="0">
                <a:latin typeface="Arial" charset="0"/>
                <a:ea typeface="Arial" charset="0"/>
                <a:cs typeface="Arial" charset="0"/>
              </a:rPr>
              <a:t>clustered at the interface</a:t>
            </a:r>
            <a:r>
              <a:rPr lang="en-US" sz="1500" baseline="30000" dirty="0">
                <a:latin typeface="Arial" charset="0"/>
                <a:ea typeface="Arial" charset="0"/>
                <a:cs typeface="Arial" charset="0"/>
              </a:rPr>
              <a:t>[1]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500" dirty="0">
                <a:latin typeface="Arial" charset="0"/>
                <a:ea typeface="Arial" charset="0"/>
                <a:cs typeface="Arial" charset="0"/>
              </a:rPr>
              <a:t>In Area#3 and Area#4, similar hardness (2.51 to 2.58 </a:t>
            </a:r>
            <a:r>
              <a:rPr lang="en-US" altLang="zh-CN" sz="1500" dirty="0" err="1">
                <a:latin typeface="Arial" charset="0"/>
                <a:ea typeface="Arial" charset="0"/>
                <a:cs typeface="Arial" charset="0"/>
              </a:rPr>
              <a:t>GPa</a:t>
            </a:r>
            <a:r>
              <a:rPr lang="en-US" altLang="zh-CN" sz="1500" dirty="0">
                <a:latin typeface="Arial" charset="0"/>
                <a:ea typeface="Arial" charset="0"/>
                <a:cs typeface="Arial" charset="0"/>
              </a:rPr>
              <a:t>) and elastic modulus (107 to 108 </a:t>
            </a:r>
            <a:r>
              <a:rPr lang="en-US" altLang="zh-CN" sz="1500" dirty="0" err="1">
                <a:latin typeface="Arial" charset="0"/>
                <a:ea typeface="Arial" charset="0"/>
                <a:cs typeface="Arial" charset="0"/>
              </a:rPr>
              <a:t>GPa</a:t>
            </a:r>
            <a:r>
              <a:rPr lang="en-US" altLang="zh-CN" sz="1500" dirty="0">
                <a:latin typeface="Arial" charset="0"/>
                <a:ea typeface="Arial" charset="0"/>
                <a:cs typeface="Arial" charset="0"/>
              </a:rPr>
              <a:t>) were found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500" dirty="0">
                <a:latin typeface="Arial" charset="0"/>
                <a:ea typeface="Arial" charset="0"/>
                <a:cs typeface="Arial" charset="0"/>
              </a:rPr>
              <a:t>Indicates PVD process has </a:t>
            </a:r>
            <a:r>
              <a:rPr lang="en-US" altLang="zh-CN" sz="1500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minimum impact on the underlying substrate</a:t>
            </a:r>
            <a:r>
              <a:rPr lang="en-US" sz="1500" baseline="30000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[</a:t>
            </a:r>
            <a:r>
              <a:rPr lang="en-US" sz="1500" baseline="30000" dirty="0">
                <a:latin typeface="Arial" charset="0"/>
                <a:ea typeface="Arial" charset="0"/>
                <a:cs typeface="Arial" charset="0"/>
              </a:rPr>
              <a:t>1]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CN" sz="15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01EEB79-71A3-4604-5EDA-ADC9E7AE18B0}"/>
              </a:ext>
            </a:extLst>
          </p:cNvPr>
          <p:cNvSpPr txBox="1"/>
          <p:nvPr/>
        </p:nvSpPr>
        <p:spPr>
          <a:xfrm>
            <a:off x="1070394" y="4334048"/>
            <a:ext cx="4178793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Area#1: at −8 </a:t>
            </a:r>
            <a:r>
              <a:rPr lang="en-US" sz="1400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μm</a:t>
            </a:r>
            <a:r>
              <a:rPr lang="en-US" sz="14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away from the interface</a:t>
            </a:r>
            <a:endParaRPr lang="en-US" sz="1400" dirty="0">
              <a:solidFill>
                <a:srgbClr val="1F1F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Area#2: at −3 </a:t>
            </a:r>
            <a:r>
              <a:rPr lang="en-US" sz="1400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μm</a:t>
            </a:r>
            <a:r>
              <a:rPr lang="en-US" sz="14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away from the interface </a:t>
            </a:r>
          </a:p>
          <a:p>
            <a:endParaRPr lang="en-US" sz="1400" dirty="0">
              <a:solidFill>
                <a:srgbClr val="1F1F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Area#3: at +3 </a:t>
            </a:r>
            <a:r>
              <a:rPr lang="en-US" sz="1400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μm</a:t>
            </a:r>
            <a:r>
              <a:rPr lang="en-US" sz="14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away from the interface </a:t>
            </a:r>
          </a:p>
          <a:p>
            <a:r>
              <a:rPr lang="en-US" sz="14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Area#4</a:t>
            </a:r>
            <a:r>
              <a:rPr lang="en-US" sz="1400" dirty="0">
                <a:solidFill>
                  <a:srgbClr val="1F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4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at +8 </a:t>
            </a:r>
            <a:r>
              <a:rPr lang="en-US" sz="1400" b="0" i="0" dirty="0" err="1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μm</a:t>
            </a:r>
            <a:r>
              <a:rPr lang="en-US" sz="1400" b="0" i="0" dirty="0">
                <a:solidFill>
                  <a:srgbClr val="1F1F1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away from the interface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794B4B9-FDD7-E9BC-93AF-D9ECE0B994A8}"/>
              </a:ext>
            </a:extLst>
          </p:cNvPr>
          <p:cNvSpPr txBox="1"/>
          <p:nvPr/>
        </p:nvSpPr>
        <p:spPr>
          <a:xfrm>
            <a:off x="8370858" y="6149758"/>
            <a:ext cx="385920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50" dirty="0">
                <a:solidFill>
                  <a:srgbClr val="222222"/>
                </a:solidFill>
                <a:latin typeface="Arial" charset="0"/>
              </a:rPr>
              <a:t>[1] Guanjie Yuan et al. Materials &amp; Design, 2023, 234: 112373.</a:t>
            </a:r>
          </a:p>
        </p:txBody>
      </p:sp>
      <p:sp>
        <p:nvSpPr>
          <p:cNvPr id="5" name="文本框 10">
            <a:extLst>
              <a:ext uri="{FF2B5EF4-FFF2-40B4-BE49-F238E27FC236}">
                <a16:creationId xmlns:a16="http://schemas.microsoft.com/office/drawing/2014/main" id="{016F6D25-4D74-39A9-12FD-F800897B66AF}"/>
              </a:ext>
            </a:extLst>
          </p:cNvPr>
          <p:cNvSpPr txBox="1"/>
          <p:nvPr/>
        </p:nvSpPr>
        <p:spPr>
          <a:xfrm>
            <a:off x="33863" y="4347075"/>
            <a:ext cx="9476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b="1" dirty="0">
                <a:latin typeface="Arial" charset="0"/>
                <a:ea typeface="Arial" charset="0"/>
                <a:cs typeface="Arial" charset="0"/>
              </a:rPr>
              <a:t>Coating</a:t>
            </a:r>
            <a:endParaRPr kumimoji="1" lang="zh-CN" altLang="en-US" sz="16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文本框 10">
            <a:extLst>
              <a:ext uri="{FF2B5EF4-FFF2-40B4-BE49-F238E27FC236}">
                <a16:creationId xmlns:a16="http://schemas.microsoft.com/office/drawing/2014/main" id="{9456A0BC-D980-A2A0-99AD-27DE363E23A4}"/>
              </a:ext>
            </a:extLst>
          </p:cNvPr>
          <p:cNvSpPr txBox="1"/>
          <p:nvPr/>
        </p:nvSpPr>
        <p:spPr>
          <a:xfrm>
            <a:off x="33863" y="4974662"/>
            <a:ext cx="11304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b="1" dirty="0">
                <a:latin typeface="Arial" charset="0"/>
                <a:ea typeface="Arial" charset="0"/>
                <a:cs typeface="Arial" charset="0"/>
              </a:rPr>
              <a:t>Substrate</a:t>
            </a:r>
            <a:endParaRPr kumimoji="1" lang="zh-CN" altLang="en-US" sz="16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3B31D46-C561-7F00-F338-5CBF6AC85D6A}"/>
              </a:ext>
            </a:extLst>
          </p:cNvPr>
          <p:cNvSpPr/>
          <p:nvPr/>
        </p:nvSpPr>
        <p:spPr>
          <a:xfrm>
            <a:off x="5295842" y="1896429"/>
            <a:ext cx="298580" cy="1138335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F5975AB-6CCF-0B7D-97EF-B4B5C3D169E3}"/>
              </a:ext>
            </a:extLst>
          </p:cNvPr>
          <p:cNvSpPr/>
          <p:nvPr/>
        </p:nvSpPr>
        <p:spPr>
          <a:xfrm>
            <a:off x="8603313" y="2056321"/>
            <a:ext cx="298580" cy="1138335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0738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5049E3-F25D-AC27-13DB-3CBCD7D2CD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1AB18C-6F63-1EBA-765D-0777F4E09F5F}"/>
              </a:ext>
            </a:extLst>
          </p:cNvPr>
          <p:cNvSpPr>
            <a:spLocks/>
          </p:cNvSpPr>
          <p:nvPr/>
        </p:nvSpPr>
        <p:spPr>
          <a:xfrm>
            <a:off x="8119530" y="6092036"/>
            <a:ext cx="4070592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Guanjie Yuan</a:t>
            </a:r>
          </a:p>
          <a:p>
            <a:pPr algn="r"/>
            <a:r>
              <a:rPr lang="en-GB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pl19178@bristol.ac.uk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F9382C8-F107-46E4-3722-42ACCE9E3FFC}"/>
              </a:ext>
            </a:extLst>
          </p:cNvPr>
          <p:cNvSpPr>
            <a:spLocks/>
          </p:cNvSpPr>
          <p:nvPr/>
        </p:nvSpPr>
        <p:spPr>
          <a:xfrm>
            <a:off x="-1" y="6092261"/>
            <a:ext cx="7925852" cy="766800"/>
          </a:xfrm>
          <a:prstGeom prst="rect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dirty="0">
              <a:solidFill>
                <a:srgbClr val="FFFFFF"/>
              </a:solidFill>
              <a:ea typeface="+mn-lt"/>
              <a:cs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FAD743B-E807-35EE-8706-419E01F6EFAF}"/>
              </a:ext>
            </a:extLst>
          </p:cNvPr>
          <p:cNvSpPr>
            <a:spLocks/>
          </p:cNvSpPr>
          <p:nvPr/>
        </p:nvSpPr>
        <p:spPr>
          <a:xfrm>
            <a:off x="0" y="0"/>
            <a:ext cx="12196474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GB" sz="1400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362D2A-793A-CC88-0722-A52E7AB95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1927" y="200156"/>
            <a:ext cx="482800" cy="365125"/>
          </a:xfrm>
        </p:spPr>
        <p:txBody>
          <a:bodyPr/>
          <a:lstStyle/>
          <a:p>
            <a:pPr algn="ctr"/>
            <a:fld id="{04C78E53-B693-4E16-8741-98C0974E0151}" type="slidenum">
              <a:rPr lang="en-GB" sz="18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13</a:t>
            </a:fld>
            <a:endParaRPr lang="en-GB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61F18094-B4ED-E1C8-F1C5-41EBE488A8C3}"/>
              </a:ext>
            </a:extLst>
          </p:cNvPr>
          <p:cNvSpPr/>
          <p:nvPr/>
        </p:nvSpPr>
        <p:spPr>
          <a:xfrm rot="5400000">
            <a:off x="7639291" y="6378822"/>
            <a:ext cx="766800" cy="193677"/>
          </a:xfrm>
          <a:prstGeom prst="rtTriangle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C0504683-93E5-D775-CB9F-C78DBE406F50}"/>
              </a:ext>
            </a:extLst>
          </p:cNvPr>
          <p:cNvSpPr/>
          <p:nvPr/>
        </p:nvSpPr>
        <p:spPr>
          <a:xfrm rot="5400000" flipH="1" flipV="1">
            <a:off x="7639292" y="6377234"/>
            <a:ext cx="766800" cy="193677"/>
          </a:xfrm>
          <a:prstGeom prst="rtTriangle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CB7FC1C-4E8F-5272-127A-2F015780BE7A}"/>
              </a:ext>
            </a:extLst>
          </p:cNvPr>
          <p:cNvGrpSpPr/>
          <p:nvPr/>
        </p:nvGrpSpPr>
        <p:grpSpPr>
          <a:xfrm>
            <a:off x="90640" y="6123474"/>
            <a:ext cx="6142210" cy="734526"/>
            <a:chOff x="346099" y="41162"/>
            <a:chExt cx="7201403" cy="86119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A26245A-D8B0-FEA0-10FA-BB6C492F88AE}"/>
                </a:ext>
              </a:extLst>
            </p:cNvPr>
            <p:cNvGrpSpPr/>
            <p:nvPr/>
          </p:nvGrpSpPr>
          <p:grpSpPr>
            <a:xfrm>
              <a:off x="346099" y="41162"/>
              <a:ext cx="7201403" cy="861191"/>
              <a:chOff x="-2861307" y="47584"/>
              <a:chExt cx="7977485" cy="954000"/>
            </a:xfrm>
          </p:grpSpPr>
          <p:pic>
            <p:nvPicPr>
              <p:cNvPr id="15" name="Picture 14" descr="A picture containing text, sign&#10;&#10;Description automatically generated">
                <a:extLst>
                  <a:ext uri="{FF2B5EF4-FFF2-40B4-BE49-F238E27FC236}">
                    <a16:creationId xmlns:a16="http://schemas.microsoft.com/office/drawing/2014/main" id="{E7B18F18-6882-204F-7C67-F64B7D02B4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861307" y="81721"/>
                <a:ext cx="2678766" cy="774000"/>
              </a:xfrm>
              <a:prstGeom prst="rect">
                <a:avLst/>
              </a:prstGeom>
            </p:spPr>
          </p:pic>
          <p:pic>
            <p:nvPicPr>
              <p:cNvPr id="16" name="Picture 15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F49E43D7-D14B-060A-86FB-C0C8B286BDC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56" t="31372" r="12500" b="32864"/>
              <a:stretch/>
            </p:blipFill>
            <p:spPr>
              <a:xfrm>
                <a:off x="3263752" y="47584"/>
                <a:ext cx="1852426" cy="954000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056E6A3-96F1-0351-759E-AED7183A32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76812" y="102795"/>
              <a:ext cx="2638542" cy="799558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21BC94E-719F-CF48-1793-CACAD9ED7283}"/>
              </a:ext>
            </a:extLst>
          </p:cNvPr>
          <p:cNvSpPr txBox="1"/>
          <p:nvPr/>
        </p:nvSpPr>
        <p:spPr>
          <a:xfrm>
            <a:off x="33863" y="105719"/>
            <a:ext cx="120171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Results: Local properties of post-tested materials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A314BCFC-FBC7-05C8-7D0F-C6A7970D9C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4678" y="1167737"/>
            <a:ext cx="2941808" cy="2161398"/>
          </a:xfrm>
          <a:prstGeom prst="rect">
            <a:avLst/>
          </a:prstGeom>
        </p:spPr>
      </p:pic>
      <p:sp>
        <p:nvSpPr>
          <p:cNvPr id="45" name="文本框 10">
            <a:extLst>
              <a:ext uri="{FF2B5EF4-FFF2-40B4-BE49-F238E27FC236}">
                <a16:creationId xmlns:a16="http://schemas.microsoft.com/office/drawing/2014/main" id="{ADEAF3E9-792E-F65E-6156-DC8D5DFAACA0}"/>
              </a:ext>
            </a:extLst>
          </p:cNvPr>
          <p:cNvSpPr txBox="1"/>
          <p:nvPr/>
        </p:nvSpPr>
        <p:spPr>
          <a:xfrm>
            <a:off x="711435" y="713672"/>
            <a:ext cx="44438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>
                <a:latin typeface="Arial" charset="0"/>
                <a:ea typeface="Arial" charset="0"/>
                <a:cs typeface="Arial" charset="0"/>
              </a:rPr>
              <a:t>Locations of nanoindentation tests</a:t>
            </a:r>
            <a:endParaRPr kumimoji="1" lang="zh-CN" altLang="en-US" sz="20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1602BD7A-E044-59A1-E29A-15EE85C9B5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6681" y="983610"/>
            <a:ext cx="5552392" cy="2455687"/>
          </a:xfrm>
          <a:prstGeom prst="rect">
            <a:avLst/>
          </a:prstGeom>
        </p:spPr>
      </p:pic>
      <p:sp>
        <p:nvSpPr>
          <p:cNvPr id="47" name="文本框 10">
            <a:extLst>
              <a:ext uri="{FF2B5EF4-FFF2-40B4-BE49-F238E27FC236}">
                <a16:creationId xmlns:a16="http://schemas.microsoft.com/office/drawing/2014/main" id="{2E2D7BAD-3B4F-B297-F56A-6CD644453054}"/>
              </a:ext>
            </a:extLst>
          </p:cNvPr>
          <p:cNvSpPr txBox="1"/>
          <p:nvPr/>
        </p:nvSpPr>
        <p:spPr>
          <a:xfrm>
            <a:off x="5774278" y="695365"/>
            <a:ext cx="13548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>
                <a:latin typeface="Arial" charset="0"/>
                <a:ea typeface="Arial" charset="0"/>
                <a:cs typeface="Arial" charset="0"/>
              </a:rPr>
              <a:t>Hardness</a:t>
            </a:r>
            <a:endParaRPr kumimoji="1" lang="zh-CN" altLang="en-US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8" name="文本框 10">
            <a:extLst>
              <a:ext uri="{FF2B5EF4-FFF2-40B4-BE49-F238E27FC236}">
                <a16:creationId xmlns:a16="http://schemas.microsoft.com/office/drawing/2014/main" id="{06477C2B-BABF-7AA1-603E-77C01973C69F}"/>
              </a:ext>
            </a:extLst>
          </p:cNvPr>
          <p:cNvSpPr txBox="1"/>
          <p:nvPr/>
        </p:nvSpPr>
        <p:spPr>
          <a:xfrm>
            <a:off x="8370858" y="704559"/>
            <a:ext cx="2149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>
                <a:latin typeface="Arial" charset="0"/>
                <a:ea typeface="Arial" charset="0"/>
                <a:cs typeface="Arial" charset="0"/>
              </a:rPr>
              <a:t>Elastic modulus</a:t>
            </a:r>
            <a:endParaRPr kumimoji="1" lang="zh-CN" altLang="en-US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4137B54-236C-941E-F153-A27F697C94A4}"/>
              </a:ext>
            </a:extLst>
          </p:cNvPr>
          <p:cNvSpPr txBox="1"/>
          <p:nvPr/>
        </p:nvSpPr>
        <p:spPr>
          <a:xfrm>
            <a:off x="8370858" y="6149758"/>
            <a:ext cx="385920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50" dirty="0">
                <a:solidFill>
                  <a:srgbClr val="222222"/>
                </a:solidFill>
                <a:latin typeface="Arial" charset="0"/>
              </a:rPr>
              <a:t>[1] Guanjie Yuan et al. Materials &amp; Design, 2023, 234: 112373.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4AE9CEE-28DB-22BD-863B-D17F41B05942}"/>
              </a:ext>
            </a:extLst>
          </p:cNvPr>
          <p:cNvSpPr txBox="1"/>
          <p:nvPr/>
        </p:nvSpPr>
        <p:spPr>
          <a:xfrm>
            <a:off x="-1" y="3536801"/>
            <a:ext cx="5498423" cy="2473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500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Increase in the hardness </a:t>
            </a:r>
            <a:r>
              <a:rPr lang="en-US" altLang="zh-CN" sz="1500" dirty="0">
                <a:latin typeface="Arial" charset="0"/>
                <a:ea typeface="Arial" charset="0"/>
                <a:cs typeface="Arial" charset="0"/>
              </a:rPr>
              <a:t>was found: ∼4.71 </a:t>
            </a:r>
            <a:r>
              <a:rPr lang="en-US" altLang="zh-CN" sz="1500" dirty="0" err="1">
                <a:latin typeface="Arial" charset="0"/>
                <a:ea typeface="Arial" charset="0"/>
                <a:cs typeface="Arial" charset="0"/>
              </a:rPr>
              <a:t>GPa</a:t>
            </a:r>
            <a:r>
              <a:rPr lang="en-US" altLang="zh-CN" sz="1500" dirty="0">
                <a:latin typeface="Arial" charset="0"/>
                <a:ea typeface="Arial" charset="0"/>
                <a:cs typeface="Arial" charset="0"/>
              </a:rPr>
              <a:t> at 345°C (11.8 % increasing), ∼4.84 </a:t>
            </a:r>
            <a:r>
              <a:rPr lang="en-US" altLang="zh-CN" sz="1500" dirty="0" err="1">
                <a:latin typeface="Arial" charset="0"/>
                <a:ea typeface="Arial" charset="0"/>
                <a:cs typeface="Arial" charset="0"/>
              </a:rPr>
              <a:t>GPa</a:t>
            </a:r>
            <a:r>
              <a:rPr lang="en-US" altLang="zh-CN" sz="1500" dirty="0">
                <a:latin typeface="Arial" charset="0"/>
                <a:ea typeface="Arial" charset="0"/>
                <a:cs typeface="Arial" charset="0"/>
              </a:rPr>
              <a:t> at 650°C (16.1 % increasing) and ∼ 4.78 </a:t>
            </a:r>
            <a:r>
              <a:rPr lang="en-US" altLang="zh-CN" sz="1500" dirty="0" err="1">
                <a:latin typeface="Arial" charset="0"/>
                <a:ea typeface="Arial" charset="0"/>
                <a:cs typeface="Arial" charset="0"/>
              </a:rPr>
              <a:t>GPa</a:t>
            </a:r>
            <a:r>
              <a:rPr lang="en-US" altLang="zh-CN" sz="1500" dirty="0">
                <a:latin typeface="Arial" charset="0"/>
                <a:ea typeface="Arial" charset="0"/>
                <a:cs typeface="Arial" charset="0"/>
              </a:rPr>
              <a:t> at 950°C (14.6 % increasing)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500" dirty="0">
                <a:latin typeface="Arial" charset="0"/>
                <a:ea typeface="Arial" charset="0"/>
                <a:cs typeface="Arial" charset="0"/>
              </a:rPr>
              <a:t>For the elastic modulus, it remains constant after testing at 345°C (∼244.72 </a:t>
            </a:r>
            <a:r>
              <a:rPr lang="en-US" altLang="zh-CN" sz="1500" dirty="0" err="1">
                <a:latin typeface="Arial" charset="0"/>
                <a:ea typeface="Arial" charset="0"/>
                <a:cs typeface="Arial" charset="0"/>
              </a:rPr>
              <a:t>GPa</a:t>
            </a:r>
            <a:r>
              <a:rPr lang="en-US" altLang="zh-CN" sz="1500" dirty="0">
                <a:latin typeface="Arial" charset="0"/>
                <a:ea typeface="Arial" charset="0"/>
                <a:cs typeface="Arial" charset="0"/>
              </a:rPr>
              <a:t>), a 7.4 % </a:t>
            </a:r>
            <a:r>
              <a:rPr lang="en-US" altLang="zh-CN" sz="1500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increase</a:t>
            </a:r>
            <a:r>
              <a:rPr lang="en-US" altLang="zh-CN" sz="1500" dirty="0">
                <a:latin typeface="Arial" charset="0"/>
                <a:ea typeface="Arial" charset="0"/>
                <a:cs typeface="Arial" charset="0"/>
              </a:rPr>
              <a:t> after testing at 650°C and 950°C (∼264.27 </a:t>
            </a:r>
            <a:r>
              <a:rPr lang="en-US" altLang="zh-CN" sz="1500" dirty="0" err="1">
                <a:latin typeface="Arial" charset="0"/>
                <a:ea typeface="Arial" charset="0"/>
                <a:cs typeface="Arial" charset="0"/>
              </a:rPr>
              <a:t>GPa</a:t>
            </a:r>
            <a:r>
              <a:rPr lang="en-US" altLang="zh-CN" sz="1500" dirty="0">
                <a:latin typeface="Arial" charset="0"/>
                <a:ea typeface="Arial" charset="0"/>
                <a:cs typeface="Arial" charset="0"/>
              </a:rPr>
              <a:t> and ∼ 268.46 </a:t>
            </a:r>
            <a:r>
              <a:rPr lang="en-US" altLang="zh-CN" sz="1500" dirty="0" err="1">
                <a:latin typeface="Arial" charset="0"/>
                <a:ea typeface="Arial" charset="0"/>
                <a:cs typeface="Arial" charset="0"/>
              </a:rPr>
              <a:t>GPa</a:t>
            </a:r>
            <a:r>
              <a:rPr lang="en-US" altLang="zh-CN" sz="1500" dirty="0">
                <a:latin typeface="Arial" charset="0"/>
                <a:ea typeface="Arial" charset="0"/>
                <a:cs typeface="Arial" charset="0"/>
              </a:rPr>
              <a:t>, respectively)</a:t>
            </a:r>
          </a:p>
        </p:txBody>
      </p:sp>
      <p:sp>
        <p:nvSpPr>
          <p:cNvPr id="61" name="文本框 10">
            <a:extLst>
              <a:ext uri="{FF2B5EF4-FFF2-40B4-BE49-F238E27FC236}">
                <a16:creationId xmlns:a16="http://schemas.microsoft.com/office/drawing/2014/main" id="{6B267304-D289-CC66-845B-C7565E3C61C5}"/>
              </a:ext>
            </a:extLst>
          </p:cNvPr>
          <p:cNvSpPr txBox="1"/>
          <p:nvPr/>
        </p:nvSpPr>
        <p:spPr>
          <a:xfrm>
            <a:off x="0" y="3254631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zh-CN" b="1" dirty="0">
                <a:latin typeface="Arial" charset="0"/>
                <a:ea typeface="Arial" charset="0"/>
                <a:cs typeface="Arial" charset="0"/>
              </a:rPr>
              <a:t>Area#1</a:t>
            </a:r>
            <a:endParaRPr kumimoji="1" lang="zh-CN" altLang="en-US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2" name="文本框 10">
            <a:extLst>
              <a:ext uri="{FF2B5EF4-FFF2-40B4-BE49-F238E27FC236}">
                <a16:creationId xmlns:a16="http://schemas.microsoft.com/office/drawing/2014/main" id="{0BF687BD-5A4D-DAD1-BD7F-611A80E4DA84}"/>
              </a:ext>
            </a:extLst>
          </p:cNvPr>
          <p:cNvSpPr txBox="1"/>
          <p:nvPr/>
        </p:nvSpPr>
        <p:spPr>
          <a:xfrm>
            <a:off x="5646921" y="3336785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zh-CN" b="1" dirty="0">
                <a:latin typeface="Arial" charset="0"/>
                <a:ea typeface="Arial" charset="0"/>
                <a:cs typeface="Arial" charset="0"/>
              </a:rPr>
              <a:t>Area#2</a:t>
            </a:r>
            <a:endParaRPr kumimoji="1" lang="zh-CN" altLang="en-US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97BBEDB-C662-DDFA-0A8B-7FDE118F8858}"/>
              </a:ext>
            </a:extLst>
          </p:cNvPr>
          <p:cNvSpPr txBox="1"/>
          <p:nvPr/>
        </p:nvSpPr>
        <p:spPr>
          <a:xfrm>
            <a:off x="5727410" y="3623963"/>
            <a:ext cx="6181530" cy="1088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Hardness (after testing at 345°C) increased to ∼6.30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GPa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(11.1 % higher), and then decreased to 5.49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GPa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(3.5 % lower) and 5.21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GPa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(8.4 % lower) after testing at 650°C and 950°C, respectively</a:t>
            </a:r>
            <a:endParaRPr lang="en-GB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文本框 10">
            <a:extLst>
              <a:ext uri="{FF2B5EF4-FFF2-40B4-BE49-F238E27FC236}">
                <a16:creationId xmlns:a16="http://schemas.microsoft.com/office/drawing/2014/main" id="{54637635-325A-247C-3CAC-9FEF30E97C64}"/>
              </a:ext>
            </a:extLst>
          </p:cNvPr>
          <p:cNvSpPr txBox="1"/>
          <p:nvPr/>
        </p:nvSpPr>
        <p:spPr>
          <a:xfrm>
            <a:off x="5646921" y="4712274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zh-CN" b="1" dirty="0">
                <a:latin typeface="Arial" charset="0"/>
                <a:ea typeface="Arial" charset="0"/>
                <a:cs typeface="Arial" charset="0"/>
              </a:rPr>
              <a:t>Areas#3 and 4</a:t>
            </a:r>
            <a:endParaRPr kumimoji="1" lang="zh-CN" altLang="en-US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1B10EE2-F7CF-9CB7-8AAD-6CFC34553458}"/>
              </a:ext>
            </a:extLst>
          </p:cNvPr>
          <p:cNvSpPr txBox="1"/>
          <p:nvPr/>
        </p:nvSpPr>
        <p:spPr>
          <a:xfrm>
            <a:off x="5617294" y="4986754"/>
            <a:ext cx="6291646" cy="1088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Hardness </a:t>
            </a:r>
            <a:r>
              <a:rPr lang="en-US" sz="1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increases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by 12.2 % after testing at 345°C, be similar to as-received materials after testing at 650°C, and then </a:t>
            </a:r>
            <a:r>
              <a:rPr lang="en-US" sz="15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increases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by 12.2 % after testing at 950°C</a:t>
            </a:r>
            <a:endParaRPr lang="en-GB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9865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AEAC1-FEDF-B143-F3FE-1A97ED173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C3D1721F-5456-8ED6-9F00-AB72EC8A0190}"/>
              </a:ext>
            </a:extLst>
          </p:cNvPr>
          <p:cNvGrpSpPr/>
          <p:nvPr/>
        </p:nvGrpSpPr>
        <p:grpSpPr>
          <a:xfrm>
            <a:off x="8960649" y="857514"/>
            <a:ext cx="2982345" cy="2891403"/>
            <a:chOff x="5427627" y="1008980"/>
            <a:chExt cx="2982345" cy="289140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FF8EF61-66F4-2F8E-36CC-0A9E2D73D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27627" y="1275726"/>
              <a:ext cx="2982345" cy="2624657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267A752-1CB9-B91D-3755-7447D48B7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27627" y="1008980"/>
              <a:ext cx="187369" cy="617273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9829C47D-7F65-A946-DA25-92D3B5691EA3}"/>
              </a:ext>
            </a:extLst>
          </p:cNvPr>
          <p:cNvSpPr>
            <a:spLocks/>
          </p:cNvSpPr>
          <p:nvPr/>
        </p:nvSpPr>
        <p:spPr>
          <a:xfrm>
            <a:off x="7170977" y="6092036"/>
            <a:ext cx="5019145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A9EB55-C6C6-600F-DC20-71334D14CC24}"/>
              </a:ext>
            </a:extLst>
          </p:cNvPr>
          <p:cNvSpPr>
            <a:spLocks/>
          </p:cNvSpPr>
          <p:nvPr/>
        </p:nvSpPr>
        <p:spPr>
          <a:xfrm>
            <a:off x="-1" y="6092261"/>
            <a:ext cx="6979299" cy="766800"/>
          </a:xfrm>
          <a:prstGeom prst="rect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dirty="0">
              <a:solidFill>
                <a:srgbClr val="FFFFFF"/>
              </a:solidFill>
              <a:ea typeface="+mn-lt"/>
              <a:cs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8555219-C0E8-A42B-FC74-DB97CF63184E}"/>
              </a:ext>
            </a:extLst>
          </p:cNvPr>
          <p:cNvSpPr>
            <a:spLocks/>
          </p:cNvSpPr>
          <p:nvPr/>
        </p:nvSpPr>
        <p:spPr>
          <a:xfrm>
            <a:off x="0" y="0"/>
            <a:ext cx="12196474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GB" sz="1400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2F8B03-4A81-0D52-FC67-D125BCF2F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1927" y="200156"/>
            <a:ext cx="482800" cy="365125"/>
          </a:xfrm>
        </p:spPr>
        <p:txBody>
          <a:bodyPr/>
          <a:lstStyle/>
          <a:p>
            <a:pPr algn="ctr"/>
            <a:fld id="{04C78E53-B693-4E16-8741-98C0974E0151}" type="slidenum">
              <a:rPr lang="en-GB" sz="18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14</a:t>
            </a:fld>
            <a:endParaRPr lang="en-GB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8A0AB2DC-9C34-5E8E-5541-74C9187D7821}"/>
              </a:ext>
            </a:extLst>
          </p:cNvPr>
          <p:cNvSpPr/>
          <p:nvPr/>
        </p:nvSpPr>
        <p:spPr>
          <a:xfrm rot="5400000">
            <a:off x="6694850" y="6377761"/>
            <a:ext cx="766800" cy="193677"/>
          </a:xfrm>
          <a:prstGeom prst="rtTriangle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DE762633-B943-A3B0-6A50-C8B2E59BC9A4}"/>
              </a:ext>
            </a:extLst>
          </p:cNvPr>
          <p:cNvSpPr/>
          <p:nvPr/>
        </p:nvSpPr>
        <p:spPr>
          <a:xfrm rot="5400000" flipH="1" flipV="1">
            <a:off x="6690738" y="6377761"/>
            <a:ext cx="766800" cy="193677"/>
          </a:xfrm>
          <a:prstGeom prst="rtTriangle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89770C8-11BB-EA20-0538-6EE213371545}"/>
              </a:ext>
            </a:extLst>
          </p:cNvPr>
          <p:cNvGrpSpPr/>
          <p:nvPr/>
        </p:nvGrpSpPr>
        <p:grpSpPr>
          <a:xfrm>
            <a:off x="90640" y="6123474"/>
            <a:ext cx="6142210" cy="734526"/>
            <a:chOff x="346099" y="41162"/>
            <a:chExt cx="7201403" cy="86119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0DD98F4-A173-F9C1-964D-8E3AC22E3378}"/>
                </a:ext>
              </a:extLst>
            </p:cNvPr>
            <p:cNvGrpSpPr/>
            <p:nvPr/>
          </p:nvGrpSpPr>
          <p:grpSpPr>
            <a:xfrm>
              <a:off x="346099" y="41162"/>
              <a:ext cx="7201403" cy="861191"/>
              <a:chOff x="-2861307" y="47584"/>
              <a:chExt cx="7977485" cy="954000"/>
            </a:xfrm>
          </p:grpSpPr>
          <p:pic>
            <p:nvPicPr>
              <p:cNvPr id="15" name="Picture 14" descr="A picture containing text, sign&#10;&#10;Description automatically generated">
                <a:extLst>
                  <a:ext uri="{FF2B5EF4-FFF2-40B4-BE49-F238E27FC236}">
                    <a16:creationId xmlns:a16="http://schemas.microsoft.com/office/drawing/2014/main" id="{7987D047-8989-5E4E-CDD2-BC6331460D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861307" y="81721"/>
                <a:ext cx="2678766" cy="774000"/>
              </a:xfrm>
              <a:prstGeom prst="rect">
                <a:avLst/>
              </a:prstGeom>
            </p:spPr>
          </p:pic>
          <p:pic>
            <p:nvPicPr>
              <p:cNvPr id="16" name="Picture 15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C4607A3F-063C-EDB8-95CD-ABF5A8D9F3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56" t="31372" r="12500" b="32864"/>
              <a:stretch/>
            </p:blipFill>
            <p:spPr>
              <a:xfrm>
                <a:off x="3263752" y="47584"/>
                <a:ext cx="1852426" cy="954000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B5743D0-4653-145D-5831-9012301C2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76812" y="102795"/>
              <a:ext cx="2638542" cy="799558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8A3058E9-75FE-5025-D079-3DF68635E2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9572" y="5552563"/>
            <a:ext cx="513530" cy="3987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BE0F89-7B19-055A-F77A-40858C04EAB3}"/>
              </a:ext>
            </a:extLst>
          </p:cNvPr>
          <p:cNvSpPr txBox="1"/>
          <p:nvPr/>
        </p:nvSpPr>
        <p:spPr>
          <a:xfrm>
            <a:off x="33862" y="105719"/>
            <a:ext cx="117693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Results: Potential reasons for the variation of local properties</a:t>
            </a:r>
          </a:p>
        </p:txBody>
      </p:sp>
      <p:sp>
        <p:nvSpPr>
          <p:cNvPr id="5" name="文本框 10">
            <a:extLst>
              <a:ext uri="{FF2B5EF4-FFF2-40B4-BE49-F238E27FC236}">
                <a16:creationId xmlns:a16="http://schemas.microsoft.com/office/drawing/2014/main" id="{C8FF6952-3BF8-F20C-142E-185603BDD56F}"/>
              </a:ext>
            </a:extLst>
          </p:cNvPr>
          <p:cNvSpPr txBox="1"/>
          <p:nvPr/>
        </p:nvSpPr>
        <p:spPr>
          <a:xfrm>
            <a:off x="793102" y="906394"/>
            <a:ext cx="4429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zh-CN" b="1" dirty="0">
                <a:latin typeface="Arial" charset="0"/>
                <a:ea typeface="Arial" charset="0"/>
                <a:cs typeface="Arial" charset="0"/>
              </a:rPr>
              <a:t>Area#1 (in the middle of Cr coating)</a:t>
            </a:r>
            <a:endParaRPr kumimoji="1" lang="zh-CN" altLang="en-US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79F121F9-D360-8A1D-B7E8-371C71C1CE51}"/>
              </a:ext>
            </a:extLst>
          </p:cNvPr>
          <p:cNvSpPr txBox="1"/>
          <p:nvPr/>
        </p:nvSpPr>
        <p:spPr>
          <a:xfrm>
            <a:off x="1026367" y="1359507"/>
            <a:ext cx="4104062" cy="18933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600" dirty="0">
                <a:solidFill>
                  <a:srgbClr val="703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Recrystallization</a:t>
            </a:r>
            <a:r>
              <a:rPr kumimoji="1" lang="en-US" altLang="zh-CN" sz="16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caused microstructural variation in the columnar Cr grains at elevated temperatures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Variation of residual stress in the PVD Cr coating at high temperatures</a:t>
            </a:r>
            <a:r>
              <a:rPr lang="en-US" altLang="zh-CN" sz="1600" baseline="30000" dirty="0">
                <a:solidFill>
                  <a:srgbClr val="231F20"/>
                </a:solidFill>
                <a:latin typeface="Arial" charset="0"/>
                <a:ea typeface="Arial" charset="0"/>
                <a:cs typeface="Arial" charset="0"/>
              </a:rPr>
              <a:t> [1]</a:t>
            </a:r>
            <a:endParaRPr lang="en-US" sz="16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A4179F-4B26-EE63-6A5E-28CFD44B6100}"/>
              </a:ext>
            </a:extLst>
          </p:cNvPr>
          <p:cNvSpPr txBox="1"/>
          <p:nvPr/>
        </p:nvSpPr>
        <p:spPr>
          <a:xfrm>
            <a:off x="7201000" y="6104649"/>
            <a:ext cx="501914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>
                <a:solidFill>
                  <a:srgbClr val="000000"/>
                </a:solidFill>
                <a:latin typeface="Arial" panose="020B0604020202020204" pitchFamily="34" charset="0"/>
              </a:rPr>
              <a:t>[1] Li, Bo, et al. Tungsten 6.2 (2024): 333-341.</a:t>
            </a:r>
          </a:p>
          <a:p>
            <a:r>
              <a:rPr lang="en-US" altLang="zh-CN" sz="1100" dirty="0">
                <a:solidFill>
                  <a:srgbClr val="000000"/>
                </a:solidFill>
                <a:latin typeface="Arial" panose="020B0604020202020204" pitchFamily="34" charset="0"/>
              </a:rPr>
              <a:t>[2] Yi P. Journal of Physics: Conference Series, 2020, 1676(1): 012176.</a:t>
            </a:r>
          </a:p>
          <a:p>
            <a:r>
              <a:rPr lang="en-US" altLang="zh-CN" sz="1100" dirty="0">
                <a:solidFill>
                  <a:srgbClr val="000000"/>
                </a:solidFill>
                <a:latin typeface="Arial" panose="020B0604020202020204" pitchFamily="34" charset="0"/>
              </a:rPr>
              <a:t>[3] Jiang </a:t>
            </a:r>
            <a:r>
              <a:rPr lang="en-US" altLang="zh-CN" sz="1100" dirty="0" err="1">
                <a:solidFill>
                  <a:srgbClr val="000000"/>
                </a:solidFill>
                <a:latin typeface="Arial" panose="020B0604020202020204" pitchFamily="34" charset="0"/>
              </a:rPr>
              <a:t>Y,et</a:t>
            </a:r>
            <a:r>
              <a:rPr lang="en-US" altLang="zh-CN" sz="1100" dirty="0">
                <a:solidFill>
                  <a:srgbClr val="000000"/>
                </a:solidFill>
                <a:latin typeface="Arial" panose="020B0604020202020204" pitchFamily="34" charset="0"/>
              </a:rPr>
              <a:t> al. Transactions of Nonferrous Metals Society of China, 2018, 28(4): 651-661.</a:t>
            </a:r>
          </a:p>
        </p:txBody>
      </p:sp>
      <p:sp>
        <p:nvSpPr>
          <p:cNvPr id="17" name="文本框 10">
            <a:extLst>
              <a:ext uri="{FF2B5EF4-FFF2-40B4-BE49-F238E27FC236}">
                <a16:creationId xmlns:a16="http://schemas.microsoft.com/office/drawing/2014/main" id="{23E2EF02-053C-9700-330B-30B4A319AB9C}"/>
              </a:ext>
            </a:extLst>
          </p:cNvPr>
          <p:cNvSpPr txBox="1"/>
          <p:nvPr/>
        </p:nvSpPr>
        <p:spPr>
          <a:xfrm>
            <a:off x="5519718" y="906394"/>
            <a:ext cx="5814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zh-CN" b="1" dirty="0">
                <a:latin typeface="Arial" charset="0"/>
                <a:ea typeface="Arial" charset="0"/>
                <a:cs typeface="Arial" charset="0"/>
              </a:rPr>
              <a:t>Area#2 (in the coating but close to the interface)</a:t>
            </a:r>
            <a:endParaRPr kumimoji="1" lang="zh-CN" altLang="en-US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09D5B86-172B-95B7-B2FB-EC0F6804A566}"/>
              </a:ext>
            </a:extLst>
          </p:cNvPr>
          <p:cNvSpPr txBox="1"/>
          <p:nvPr/>
        </p:nvSpPr>
        <p:spPr>
          <a:xfrm>
            <a:off x="9148018" y="3814954"/>
            <a:ext cx="30921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Arial" charset="0"/>
                <a:cs typeface="Arial" charset="0"/>
              </a:rPr>
              <a:t>XRD results of as-fabricated and specimens PVD Cr coating</a:t>
            </a:r>
            <a:r>
              <a:rPr lang="en-US" altLang="zh-CN" sz="1400" kern="0" baseline="30000" dirty="0">
                <a:latin typeface="Arial" charset="0"/>
                <a:ea typeface="Arial" charset="0"/>
                <a:cs typeface="Arial" charset="0"/>
              </a:rPr>
              <a:t>[1]</a:t>
            </a:r>
            <a:r>
              <a:rPr lang="zh-CN" altLang="zh-CN" sz="1400" baseline="30000" dirty="0">
                <a:effectLst/>
                <a:latin typeface="Arial" charset="0"/>
                <a:ea typeface="Arial" charset="0"/>
                <a:cs typeface="Arial" charset="0"/>
              </a:rPr>
              <a:t> </a:t>
            </a:r>
            <a:endParaRPr lang="en-GB" sz="1400" dirty="0"/>
          </a:p>
        </p:txBody>
      </p:sp>
      <p:sp>
        <p:nvSpPr>
          <p:cNvPr id="28" name="TextBox 8">
            <a:extLst>
              <a:ext uri="{FF2B5EF4-FFF2-40B4-BE49-F238E27FC236}">
                <a16:creationId xmlns:a16="http://schemas.microsoft.com/office/drawing/2014/main" id="{5EB1474B-DE0C-2907-E5F7-21A223E4CB12}"/>
              </a:ext>
            </a:extLst>
          </p:cNvPr>
          <p:cNvSpPr txBox="1"/>
          <p:nvPr/>
        </p:nvSpPr>
        <p:spPr>
          <a:xfrm>
            <a:off x="5733655" y="1306939"/>
            <a:ext cx="3226994" cy="1524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6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Under annealing at high temperatures, such </a:t>
            </a:r>
            <a:r>
              <a:rPr kumimoji="1" lang="en-US" altLang="zh-CN" sz="1600" dirty="0">
                <a:solidFill>
                  <a:srgbClr val="703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amorphous Cr could transform into crystalline Cr</a:t>
            </a:r>
            <a:r>
              <a:rPr lang="en-US" altLang="zh-CN" sz="1600" baseline="30000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1600" baseline="30000" dirty="0">
                <a:solidFill>
                  <a:srgbClr val="231F20"/>
                </a:solidFill>
                <a:latin typeface="Arial" charset="0"/>
                <a:ea typeface="Arial" charset="0"/>
                <a:cs typeface="Arial" charset="0"/>
              </a:rPr>
              <a:t>[1]</a:t>
            </a:r>
            <a:endParaRPr kumimoji="1" lang="en-US" altLang="zh-CN" sz="16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9" name="文本框 10">
            <a:extLst>
              <a:ext uri="{FF2B5EF4-FFF2-40B4-BE49-F238E27FC236}">
                <a16:creationId xmlns:a16="http://schemas.microsoft.com/office/drawing/2014/main" id="{CF1413DC-4C9B-4E55-4696-085310B800C4}"/>
              </a:ext>
            </a:extLst>
          </p:cNvPr>
          <p:cNvSpPr txBox="1"/>
          <p:nvPr/>
        </p:nvSpPr>
        <p:spPr>
          <a:xfrm>
            <a:off x="793102" y="3379585"/>
            <a:ext cx="3724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zh-CN" b="1" dirty="0">
                <a:latin typeface="Arial" charset="0"/>
                <a:ea typeface="Arial" charset="0"/>
                <a:cs typeface="Arial" charset="0"/>
              </a:rPr>
              <a:t>Areas#3,4 (Substrate, ZIRLO)</a:t>
            </a:r>
            <a:endParaRPr kumimoji="1" lang="zh-CN" altLang="en-US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2" name="TextBox 8">
            <a:extLst>
              <a:ext uri="{FF2B5EF4-FFF2-40B4-BE49-F238E27FC236}">
                <a16:creationId xmlns:a16="http://schemas.microsoft.com/office/drawing/2014/main" id="{A990327E-A5F7-4C96-36C9-4E61ABDADFC4}"/>
              </a:ext>
            </a:extLst>
          </p:cNvPr>
          <p:cNvSpPr txBox="1"/>
          <p:nvPr/>
        </p:nvSpPr>
        <p:spPr>
          <a:xfrm>
            <a:off x="883368" y="3858594"/>
            <a:ext cx="8264650" cy="2262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600" dirty="0">
                <a:solidFill>
                  <a:srgbClr val="703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Precipitate of Nb from the substrate </a:t>
            </a:r>
            <a:r>
              <a:rPr kumimoji="1" lang="en-US" altLang="zh-CN" sz="16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at elevated temperatures</a:t>
            </a:r>
            <a:r>
              <a:rPr lang="en-US" altLang="zh-CN" sz="1600" baseline="30000" dirty="0">
                <a:solidFill>
                  <a:srgbClr val="231F20"/>
                </a:solidFill>
                <a:latin typeface="Arial" charset="0"/>
                <a:ea typeface="Arial" charset="0"/>
                <a:cs typeface="Arial" charset="0"/>
              </a:rPr>
              <a:t> [2]</a:t>
            </a:r>
            <a:endParaRPr kumimoji="1" lang="en-US" altLang="zh-CN" sz="16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6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For the ZIRLO materials being annealed below 700 °C, the coalescence of α-grain could reduce its hardness.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6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For the materials tested at 950°C, the increased hardness could be caused by the refinement of the equiaxed α-grain </a:t>
            </a:r>
            <a:r>
              <a:rPr lang="en-US" altLang="zh-CN" sz="1600" baseline="30000" dirty="0">
                <a:solidFill>
                  <a:srgbClr val="231F20"/>
                </a:solidFill>
                <a:latin typeface="Arial" charset="0"/>
                <a:ea typeface="Arial" charset="0"/>
                <a:cs typeface="Arial" charset="0"/>
              </a:rPr>
              <a:t>[3]</a:t>
            </a:r>
            <a:endParaRPr kumimoji="1" lang="en-US" altLang="zh-CN" sz="16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kumimoji="1" lang="en-US" altLang="zh-CN" sz="16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8257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854000-A514-3AAF-01D6-8C0FCB26F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3505235-CF07-9AEA-2312-67D7744A5AE9}"/>
              </a:ext>
            </a:extLst>
          </p:cNvPr>
          <p:cNvSpPr>
            <a:spLocks/>
          </p:cNvSpPr>
          <p:nvPr/>
        </p:nvSpPr>
        <p:spPr>
          <a:xfrm>
            <a:off x="8119530" y="6092036"/>
            <a:ext cx="4070592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Guanjie Yuan</a:t>
            </a:r>
          </a:p>
          <a:p>
            <a:pPr algn="r"/>
            <a:r>
              <a:rPr lang="en-GB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pl19178@bristol.ac.uk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D43EA0-228D-53C0-BC57-F0F5882505AC}"/>
              </a:ext>
            </a:extLst>
          </p:cNvPr>
          <p:cNvSpPr>
            <a:spLocks/>
          </p:cNvSpPr>
          <p:nvPr/>
        </p:nvSpPr>
        <p:spPr>
          <a:xfrm>
            <a:off x="-1" y="6092261"/>
            <a:ext cx="7925852" cy="766800"/>
          </a:xfrm>
          <a:prstGeom prst="rect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dirty="0">
              <a:solidFill>
                <a:srgbClr val="FFFFFF"/>
              </a:solidFill>
              <a:ea typeface="+mn-lt"/>
              <a:cs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2E3BD39-A832-FF18-73BF-02969051D1C0}"/>
              </a:ext>
            </a:extLst>
          </p:cNvPr>
          <p:cNvSpPr>
            <a:spLocks/>
          </p:cNvSpPr>
          <p:nvPr/>
        </p:nvSpPr>
        <p:spPr>
          <a:xfrm>
            <a:off x="0" y="0"/>
            <a:ext cx="12196474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GB" sz="1400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BEC33F-790E-1C9F-FF7D-EC57F342F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1927" y="200156"/>
            <a:ext cx="482800" cy="365125"/>
          </a:xfrm>
        </p:spPr>
        <p:txBody>
          <a:bodyPr/>
          <a:lstStyle/>
          <a:p>
            <a:pPr algn="ctr"/>
            <a:fld id="{04C78E53-B693-4E16-8741-98C0974E0151}" type="slidenum">
              <a:rPr lang="en-GB" sz="18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15</a:t>
            </a:fld>
            <a:endParaRPr lang="en-GB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DA8515A7-7B52-FBD0-1228-39E65DE92409}"/>
              </a:ext>
            </a:extLst>
          </p:cNvPr>
          <p:cNvSpPr/>
          <p:nvPr/>
        </p:nvSpPr>
        <p:spPr>
          <a:xfrm rot="5400000">
            <a:off x="7639291" y="6378822"/>
            <a:ext cx="766800" cy="193677"/>
          </a:xfrm>
          <a:prstGeom prst="rtTriangle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30A625C3-3E31-615E-DE85-7F7FBB5E19FC}"/>
              </a:ext>
            </a:extLst>
          </p:cNvPr>
          <p:cNvSpPr/>
          <p:nvPr/>
        </p:nvSpPr>
        <p:spPr>
          <a:xfrm rot="5400000" flipH="1" flipV="1">
            <a:off x="7639292" y="6377234"/>
            <a:ext cx="766800" cy="193677"/>
          </a:xfrm>
          <a:prstGeom prst="rtTriangle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9A7AAE6-F343-BB30-7B71-AD050DF18228}"/>
              </a:ext>
            </a:extLst>
          </p:cNvPr>
          <p:cNvGrpSpPr/>
          <p:nvPr/>
        </p:nvGrpSpPr>
        <p:grpSpPr>
          <a:xfrm>
            <a:off x="90640" y="6123474"/>
            <a:ext cx="6142210" cy="734526"/>
            <a:chOff x="346099" y="41162"/>
            <a:chExt cx="7201403" cy="86119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B8183BB-BA99-3A24-7B4F-9ACB30B8ABD9}"/>
                </a:ext>
              </a:extLst>
            </p:cNvPr>
            <p:cNvGrpSpPr/>
            <p:nvPr/>
          </p:nvGrpSpPr>
          <p:grpSpPr>
            <a:xfrm>
              <a:off x="346099" y="41162"/>
              <a:ext cx="7201403" cy="861191"/>
              <a:chOff x="-2861307" y="47584"/>
              <a:chExt cx="7977485" cy="954000"/>
            </a:xfrm>
          </p:grpSpPr>
          <p:pic>
            <p:nvPicPr>
              <p:cNvPr id="15" name="Picture 14" descr="A picture containing text, sign&#10;&#10;Description automatically generated">
                <a:extLst>
                  <a:ext uri="{FF2B5EF4-FFF2-40B4-BE49-F238E27FC236}">
                    <a16:creationId xmlns:a16="http://schemas.microsoft.com/office/drawing/2014/main" id="{70A4F947-FBFB-3422-263F-957FE879D5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861307" y="81721"/>
                <a:ext cx="2678766" cy="774000"/>
              </a:xfrm>
              <a:prstGeom prst="rect">
                <a:avLst/>
              </a:prstGeom>
            </p:spPr>
          </p:pic>
          <p:pic>
            <p:nvPicPr>
              <p:cNvPr id="16" name="Picture 15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45EB2023-3783-36B4-26BF-CA9365BCC1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56" t="31372" r="12500" b="32864"/>
              <a:stretch/>
            </p:blipFill>
            <p:spPr>
              <a:xfrm>
                <a:off x="3263752" y="47584"/>
                <a:ext cx="1852426" cy="954000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7E09A29-C8FB-B723-7B06-FC849C932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76812" y="102795"/>
              <a:ext cx="2638542" cy="799558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7D65A764-0BA7-5C39-7B63-E5B92C7848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572" y="5552563"/>
            <a:ext cx="513530" cy="3987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A1425C-9501-166A-AABA-A826D3756013}"/>
              </a:ext>
            </a:extLst>
          </p:cNvPr>
          <p:cNvSpPr txBox="1"/>
          <p:nvPr/>
        </p:nvSpPr>
        <p:spPr>
          <a:xfrm>
            <a:off x="33863" y="105719"/>
            <a:ext cx="103657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Results: Mechanical </a:t>
            </a:r>
            <a:r>
              <a:rPr lang="en-US" sz="3000" b="1" dirty="0" err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behaviour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at elevated temperatures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DE4BCD-7CBD-BC5F-7B2E-9641D9ABEC0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50804"/>
          <a:stretch>
            <a:fillRect/>
          </a:stretch>
        </p:blipFill>
        <p:spPr>
          <a:xfrm>
            <a:off x="1456054" y="671381"/>
            <a:ext cx="4171130" cy="3468296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4FDB27FA-93C3-137F-7F91-70F7D04EC548}"/>
              </a:ext>
            </a:extLst>
          </p:cNvPr>
          <p:cNvSpPr txBox="1"/>
          <p:nvPr/>
        </p:nvSpPr>
        <p:spPr>
          <a:xfrm>
            <a:off x="2888101" y="719707"/>
            <a:ext cx="167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latin typeface="Arial" charset="0"/>
                <a:ea typeface="Arial" charset="0"/>
                <a:cs typeface="Arial" charset="0"/>
              </a:rPr>
              <a:t>RT and 345°C</a:t>
            </a:r>
            <a:endParaRPr kumimoji="1" lang="zh-CN" altLang="en-US" b="1" dirty="0">
              <a:latin typeface="Arial" charset="0"/>
              <a:ea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8">
                <a:extLst>
                  <a:ext uri="{FF2B5EF4-FFF2-40B4-BE49-F238E27FC236}">
                    <a16:creationId xmlns:a16="http://schemas.microsoft.com/office/drawing/2014/main" id="{29D3F202-2AAD-BB97-4E6B-B5E9E1A34F1C}"/>
                  </a:ext>
                </a:extLst>
              </p:cNvPr>
              <p:cNvSpPr txBox="1"/>
              <p:nvPr/>
            </p:nvSpPr>
            <p:spPr>
              <a:xfrm>
                <a:off x="1380931" y="4188003"/>
                <a:ext cx="10300996" cy="22626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dirty="0"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rPr>
                  <a:t>At both RT and 345°C, </a:t>
                </a:r>
                <a:r>
                  <a:rPr kumimoji="1" lang="en-US" altLang="zh-CN" sz="1600" dirty="0">
                    <a:solidFill>
                      <a:srgbClr val="7030A0"/>
                    </a:solidFill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rPr>
                  <a:t>a linear relationship </a:t>
                </a:r>
                <a:r>
                  <a:rPr kumimoji="1" lang="en-US" altLang="zh-CN" sz="1600" dirty="0"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rPr>
                  <a:t>can be found. 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dirty="0"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rPr>
                  <a:t>At 650°C and 950°C, such linear relationship was not observed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dirty="0"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rPr>
                  <a:t>At RT, it ends at ~72% of peak load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GB" sz="1600" b="0" i="1">
                            <a:latin typeface="Cambria Math" charset="0"/>
                            <a:ea typeface="Arial" charset="0"/>
                            <a:cs typeface="Arial" charset="0"/>
                          </a:rPr>
                          <m:t>𝑃</m:t>
                        </m:r>
                      </m:e>
                      <m:sub>
                        <m:r>
                          <a:rPr lang="en-GB" sz="1600" b="0" i="1">
                            <a:latin typeface="Cambria Math" charset="0"/>
                            <a:ea typeface="Arial" charset="0"/>
                            <a:cs typeface="Arial" charset="0"/>
                          </a:rPr>
                          <m:t>𝑈</m:t>
                        </m:r>
                      </m:sub>
                    </m:sSub>
                  </m:oMath>
                </a14:m>
                <a:r>
                  <a:rPr kumimoji="1" lang="en-US" altLang="zh-CN" sz="1600" dirty="0"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rPr>
                  <a:t>); at 345°C, it ends at ~96%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GB" sz="1600" i="1">
                            <a:latin typeface="Cambria Math" charset="0"/>
                            <a:ea typeface="Arial" charset="0"/>
                            <a:cs typeface="Arial" charset="0"/>
                          </a:rPr>
                          <m:t>𝑃</m:t>
                        </m:r>
                      </m:e>
                      <m:sub>
                        <m:r>
                          <a:rPr lang="en-GB" sz="1600" i="1">
                            <a:latin typeface="Cambria Math" charset="0"/>
                            <a:ea typeface="Arial" charset="0"/>
                            <a:cs typeface="Arial" charset="0"/>
                          </a:rPr>
                          <m:t>𝑈</m:t>
                        </m:r>
                      </m:sub>
                    </m:sSub>
                  </m:oMath>
                </a14:m>
                <a:r>
                  <a:rPr kumimoji="1" lang="en-US" altLang="zh-CN" sz="1600" dirty="0">
                    <a:latin typeface="Arial" panose="020B0604020202020204" pitchFamily="34" charset="0"/>
                    <a:ea typeface="Arial" charset="0"/>
                    <a:cs typeface="Arial" panose="020B0604020202020204" pitchFamily="34" charset="0"/>
                  </a:rPr>
                  <a:t> 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At RT, coating cracks were firstly detected at ∼0.73</a:t>
                </a:r>
                <a:r>
                  <a:rPr lang="en-GB" sz="1600" dirty="0">
                    <a:ea typeface="Arial" charset="0"/>
                    <a:cs typeface="Arial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GB" sz="1600" i="1">
                            <a:latin typeface="Cambria Math" charset="0"/>
                            <a:ea typeface="Arial" charset="0"/>
                            <a:cs typeface="Arial" charset="0"/>
                          </a:rPr>
                          <m:t>𝑃</m:t>
                        </m:r>
                      </m:e>
                      <m:sub>
                        <m:r>
                          <a:rPr lang="en-GB" sz="1600" i="1">
                            <a:latin typeface="Cambria Math" charset="0"/>
                            <a:ea typeface="Arial" charset="0"/>
                            <a:cs typeface="Arial" charset="0"/>
                          </a:rPr>
                          <m:t>𝑈</m:t>
                        </m:r>
                      </m:sub>
                    </m:sSub>
                  </m:oMath>
                </a14:m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, with coating failure hoop strength of </a:t>
                </a:r>
                <a:r>
                  <a:rPr lang="en-US" sz="1600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∼697.5 MPa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. At 345°C, coating cracks were firstly detected at ∼0.96</a:t>
                </a:r>
                <a:r>
                  <a:rPr lang="en-GB" sz="1600" dirty="0">
                    <a:ea typeface="Arial" charset="0"/>
                    <a:cs typeface="Arial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>
                            <a:latin typeface="Cambria Math" panose="02040503050406030204" pitchFamily="18" charset="0"/>
                            <a:ea typeface="Arial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GB" sz="1600" i="1">
                            <a:latin typeface="Cambria Math" charset="0"/>
                            <a:ea typeface="Arial" charset="0"/>
                            <a:cs typeface="Arial" charset="0"/>
                          </a:rPr>
                          <m:t>𝑃</m:t>
                        </m:r>
                      </m:e>
                      <m:sub>
                        <m:r>
                          <a:rPr lang="en-GB" sz="1600" i="1">
                            <a:latin typeface="Cambria Math" charset="0"/>
                            <a:ea typeface="Arial" charset="0"/>
                            <a:cs typeface="Arial" charset="0"/>
                          </a:rPr>
                          <m:t>𝑈</m:t>
                        </m:r>
                      </m:sub>
                    </m:sSub>
                  </m:oMath>
                </a14:m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, with coating failure hoop strength of </a:t>
                </a:r>
                <a:r>
                  <a:rPr lang="en-US" sz="1600" dirty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∼185.5 MPa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kumimoji="1" lang="en-US" altLang="zh-CN" sz="1600" dirty="0"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TextBox 8">
                <a:extLst>
                  <a:ext uri="{FF2B5EF4-FFF2-40B4-BE49-F238E27FC236}">
                    <a16:creationId xmlns:a16="http://schemas.microsoft.com/office/drawing/2014/main" id="{29D3F202-2AAD-BB97-4E6B-B5E9E1A34F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0931" y="4188003"/>
                <a:ext cx="10300996" cy="2262671"/>
              </a:xfrm>
              <a:prstGeom prst="rect">
                <a:avLst/>
              </a:prstGeom>
              <a:blipFill>
                <a:blip r:embed="rId8"/>
                <a:stretch>
                  <a:fillRect l="-23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C2472BC2-7488-72A5-3215-D8C9B33709E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48692"/>
          <a:stretch>
            <a:fillRect/>
          </a:stretch>
        </p:blipFill>
        <p:spPr>
          <a:xfrm>
            <a:off x="5920759" y="882820"/>
            <a:ext cx="4010183" cy="3202316"/>
          </a:xfrm>
          <a:prstGeom prst="rect">
            <a:avLst/>
          </a:prstGeom>
        </p:spPr>
      </p:pic>
      <p:sp>
        <p:nvSpPr>
          <p:cNvPr id="9" name="文本框 5">
            <a:extLst>
              <a:ext uri="{FF2B5EF4-FFF2-40B4-BE49-F238E27FC236}">
                <a16:creationId xmlns:a16="http://schemas.microsoft.com/office/drawing/2014/main" id="{A48A9CF6-2957-2A4F-2BE0-A11653FD0977}"/>
              </a:ext>
            </a:extLst>
          </p:cNvPr>
          <p:cNvSpPr txBox="1"/>
          <p:nvPr/>
        </p:nvSpPr>
        <p:spPr>
          <a:xfrm>
            <a:off x="6919805" y="777100"/>
            <a:ext cx="2012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latin typeface="Arial" charset="0"/>
                <a:ea typeface="Arial" charset="0"/>
                <a:cs typeface="Arial" charset="0"/>
              </a:rPr>
              <a:t>650°C and 950°C</a:t>
            </a:r>
            <a:endParaRPr kumimoji="1" lang="zh-CN" altLang="en-US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7458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3A673A-4CF8-883A-4970-1809AB6E3E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5A174C1-7DD9-D012-E9EC-EECC77C896F9}"/>
              </a:ext>
            </a:extLst>
          </p:cNvPr>
          <p:cNvSpPr>
            <a:spLocks/>
          </p:cNvSpPr>
          <p:nvPr/>
        </p:nvSpPr>
        <p:spPr>
          <a:xfrm>
            <a:off x="8119530" y="6092036"/>
            <a:ext cx="4070592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Guanjie Yuan</a:t>
            </a:r>
          </a:p>
          <a:p>
            <a:pPr algn="r"/>
            <a:r>
              <a:rPr lang="en-GB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pl19178@bristol.ac.uk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091288B-FBB5-776A-34D9-0C6C95B99CFD}"/>
              </a:ext>
            </a:extLst>
          </p:cNvPr>
          <p:cNvSpPr>
            <a:spLocks/>
          </p:cNvSpPr>
          <p:nvPr/>
        </p:nvSpPr>
        <p:spPr>
          <a:xfrm>
            <a:off x="-1" y="6092261"/>
            <a:ext cx="7925852" cy="766800"/>
          </a:xfrm>
          <a:prstGeom prst="rect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dirty="0">
              <a:solidFill>
                <a:srgbClr val="FFFFFF"/>
              </a:solidFill>
              <a:ea typeface="+mn-lt"/>
              <a:cs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60CE675-D65D-9B25-CFEE-61BD03FCC7C3}"/>
              </a:ext>
            </a:extLst>
          </p:cNvPr>
          <p:cNvSpPr>
            <a:spLocks/>
          </p:cNvSpPr>
          <p:nvPr/>
        </p:nvSpPr>
        <p:spPr>
          <a:xfrm>
            <a:off x="0" y="0"/>
            <a:ext cx="12196474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GB" sz="1400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EB1411-01F6-6517-B574-B1FF7FF03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1927" y="200156"/>
            <a:ext cx="482800" cy="365125"/>
          </a:xfrm>
        </p:spPr>
        <p:txBody>
          <a:bodyPr/>
          <a:lstStyle/>
          <a:p>
            <a:pPr algn="ctr"/>
            <a:fld id="{04C78E53-B693-4E16-8741-98C0974E0151}" type="slidenum">
              <a:rPr lang="en-GB" sz="18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16</a:t>
            </a:fld>
            <a:endParaRPr lang="en-GB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7F91EF0-5E1D-7B15-C8B9-0E16C84348B7}"/>
              </a:ext>
            </a:extLst>
          </p:cNvPr>
          <p:cNvGrpSpPr/>
          <p:nvPr/>
        </p:nvGrpSpPr>
        <p:grpSpPr>
          <a:xfrm>
            <a:off x="90640" y="6123474"/>
            <a:ext cx="6142210" cy="734526"/>
            <a:chOff x="346099" y="41162"/>
            <a:chExt cx="7201403" cy="86119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F2C546D-4144-E33D-DD20-51BEEFD157B9}"/>
                </a:ext>
              </a:extLst>
            </p:cNvPr>
            <p:cNvGrpSpPr/>
            <p:nvPr/>
          </p:nvGrpSpPr>
          <p:grpSpPr>
            <a:xfrm>
              <a:off x="346099" y="41162"/>
              <a:ext cx="7201403" cy="861191"/>
              <a:chOff x="-2861307" y="47584"/>
              <a:chExt cx="7977485" cy="954000"/>
            </a:xfrm>
          </p:grpSpPr>
          <p:pic>
            <p:nvPicPr>
              <p:cNvPr id="15" name="Picture 14" descr="A picture containing text, sign&#10;&#10;Description automatically generated">
                <a:extLst>
                  <a:ext uri="{FF2B5EF4-FFF2-40B4-BE49-F238E27FC236}">
                    <a16:creationId xmlns:a16="http://schemas.microsoft.com/office/drawing/2014/main" id="{0D84FFF0-A085-70CD-E859-3CA68C974D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861307" y="81721"/>
                <a:ext cx="2678766" cy="774000"/>
              </a:xfrm>
              <a:prstGeom prst="rect">
                <a:avLst/>
              </a:prstGeom>
            </p:spPr>
          </p:pic>
          <p:pic>
            <p:nvPicPr>
              <p:cNvPr id="16" name="Picture 15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8712FE5B-4958-051E-7C27-A6EA110C05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56" t="31372" r="12500" b="32864"/>
              <a:stretch/>
            </p:blipFill>
            <p:spPr>
              <a:xfrm>
                <a:off x="3263752" y="47584"/>
                <a:ext cx="1852426" cy="954000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CEB33A9-BBC4-5887-2569-E4214B3460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76812" y="102795"/>
              <a:ext cx="2638542" cy="799558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6E7218E4-A912-B345-A262-3046CAA885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572" y="5552563"/>
            <a:ext cx="513530" cy="3987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CB2919-0E19-A659-6D8B-B55E5CF45B22}"/>
              </a:ext>
            </a:extLst>
          </p:cNvPr>
          <p:cNvSpPr txBox="1"/>
          <p:nvPr/>
        </p:nvSpPr>
        <p:spPr>
          <a:xfrm>
            <a:off x="33863" y="105719"/>
            <a:ext cx="91374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Results: Real-time failure process at RT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D585342-35C3-1097-51B7-0BA0098BDE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751311"/>
            <a:ext cx="3310772" cy="2765204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F13C2103-2171-50B7-CF01-C72F42BDEF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06797" y="796650"/>
            <a:ext cx="1812921" cy="2765203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3DECF975-11D9-65C1-8222-B385126A34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26039" y="1077338"/>
            <a:ext cx="6793889" cy="2112787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BA6FD5CA-984D-16E4-35A0-7B441A6952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19356" y="3506413"/>
            <a:ext cx="1804080" cy="2480128"/>
          </a:xfrm>
          <a:prstGeom prst="rect">
            <a:avLst/>
          </a:prstGeom>
        </p:spPr>
      </p:pic>
      <p:pic>
        <p:nvPicPr>
          <p:cNvPr id="152" name="Picture 151">
            <a:extLst>
              <a:ext uri="{FF2B5EF4-FFF2-40B4-BE49-F238E27FC236}">
                <a16:creationId xmlns:a16="http://schemas.microsoft.com/office/drawing/2014/main" id="{3723FC69-22AC-36F2-299A-E63D3A5FE9E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56755" y="3593066"/>
            <a:ext cx="1835360" cy="2274334"/>
          </a:xfrm>
          <a:prstGeom prst="rect">
            <a:avLst/>
          </a:prstGeom>
        </p:spPr>
      </p:pic>
      <p:sp>
        <p:nvSpPr>
          <p:cNvPr id="153" name="Right Triangle 152">
            <a:extLst>
              <a:ext uri="{FF2B5EF4-FFF2-40B4-BE49-F238E27FC236}">
                <a16:creationId xmlns:a16="http://schemas.microsoft.com/office/drawing/2014/main" id="{63DAB00C-7580-4C29-3034-56EE8384C246}"/>
              </a:ext>
            </a:extLst>
          </p:cNvPr>
          <p:cNvSpPr/>
          <p:nvPr/>
        </p:nvSpPr>
        <p:spPr>
          <a:xfrm rot="5400000">
            <a:off x="7639291" y="6378822"/>
            <a:ext cx="766800" cy="193677"/>
          </a:xfrm>
          <a:prstGeom prst="rtTriangle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4" name="Right Triangle 153">
            <a:extLst>
              <a:ext uri="{FF2B5EF4-FFF2-40B4-BE49-F238E27FC236}">
                <a16:creationId xmlns:a16="http://schemas.microsoft.com/office/drawing/2014/main" id="{8C0C5CFB-2F61-B849-6926-0DE38B7B5EEC}"/>
              </a:ext>
            </a:extLst>
          </p:cNvPr>
          <p:cNvSpPr/>
          <p:nvPr/>
        </p:nvSpPr>
        <p:spPr>
          <a:xfrm rot="5400000" flipH="1" flipV="1">
            <a:off x="7639292" y="6377234"/>
            <a:ext cx="766800" cy="193677"/>
          </a:xfrm>
          <a:prstGeom prst="rtTriangle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5" name="Picture 154">
            <a:extLst>
              <a:ext uri="{FF2B5EF4-FFF2-40B4-BE49-F238E27FC236}">
                <a16:creationId xmlns:a16="http://schemas.microsoft.com/office/drawing/2014/main" id="{3AB3E344-1043-EF07-6ED7-4ECB55F8791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86872" y="3264934"/>
            <a:ext cx="6865902" cy="291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98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987387-EF84-7D9B-C1AA-0EA8099DD2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9FAB11E-4ECB-C17B-F26B-482B67194953}"/>
              </a:ext>
            </a:extLst>
          </p:cNvPr>
          <p:cNvSpPr>
            <a:spLocks/>
          </p:cNvSpPr>
          <p:nvPr/>
        </p:nvSpPr>
        <p:spPr>
          <a:xfrm>
            <a:off x="8119530" y="6092036"/>
            <a:ext cx="4070592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Guanjie Yuan</a:t>
            </a:r>
          </a:p>
          <a:p>
            <a:pPr algn="r"/>
            <a:r>
              <a:rPr lang="en-GB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pl19178@bristol.ac.uk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839755-1171-8422-D815-597FF9E09DB3}"/>
              </a:ext>
            </a:extLst>
          </p:cNvPr>
          <p:cNvSpPr>
            <a:spLocks/>
          </p:cNvSpPr>
          <p:nvPr/>
        </p:nvSpPr>
        <p:spPr>
          <a:xfrm>
            <a:off x="-1" y="6092261"/>
            <a:ext cx="7925852" cy="766800"/>
          </a:xfrm>
          <a:prstGeom prst="rect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dirty="0">
              <a:solidFill>
                <a:srgbClr val="FFFFFF"/>
              </a:solidFill>
              <a:ea typeface="+mn-lt"/>
              <a:cs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7473CBC-EFCE-9032-A9DD-ED7E14B436EE}"/>
              </a:ext>
            </a:extLst>
          </p:cNvPr>
          <p:cNvSpPr>
            <a:spLocks/>
          </p:cNvSpPr>
          <p:nvPr/>
        </p:nvSpPr>
        <p:spPr>
          <a:xfrm>
            <a:off x="0" y="0"/>
            <a:ext cx="12196474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GB" sz="1400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2E0C89-C3E0-89B2-54FB-E807AF7E5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1927" y="200156"/>
            <a:ext cx="482800" cy="365125"/>
          </a:xfrm>
        </p:spPr>
        <p:txBody>
          <a:bodyPr/>
          <a:lstStyle/>
          <a:p>
            <a:pPr algn="ctr"/>
            <a:fld id="{04C78E53-B693-4E16-8741-98C0974E0151}" type="slidenum">
              <a:rPr lang="en-GB" sz="18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17</a:t>
            </a:fld>
            <a:endParaRPr lang="en-GB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8B92D220-DCEE-9A7C-03A7-160601A8F6A5}"/>
              </a:ext>
            </a:extLst>
          </p:cNvPr>
          <p:cNvSpPr/>
          <p:nvPr/>
        </p:nvSpPr>
        <p:spPr>
          <a:xfrm rot="5400000">
            <a:off x="7639291" y="6378822"/>
            <a:ext cx="766800" cy="193677"/>
          </a:xfrm>
          <a:prstGeom prst="rtTriangle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718CE533-0638-5F6B-E15C-0179A18D7AF7}"/>
              </a:ext>
            </a:extLst>
          </p:cNvPr>
          <p:cNvSpPr/>
          <p:nvPr/>
        </p:nvSpPr>
        <p:spPr>
          <a:xfrm rot="5400000" flipH="1" flipV="1">
            <a:off x="7639292" y="6377234"/>
            <a:ext cx="766800" cy="193677"/>
          </a:xfrm>
          <a:prstGeom prst="rtTriangle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9899775-96D0-CB46-8B4A-56606390B55F}"/>
              </a:ext>
            </a:extLst>
          </p:cNvPr>
          <p:cNvGrpSpPr/>
          <p:nvPr/>
        </p:nvGrpSpPr>
        <p:grpSpPr>
          <a:xfrm>
            <a:off x="90640" y="6123474"/>
            <a:ext cx="6142210" cy="734526"/>
            <a:chOff x="346099" y="41162"/>
            <a:chExt cx="7201403" cy="86119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9D11E7D-30F8-9681-02F8-82B6C11E40A5}"/>
                </a:ext>
              </a:extLst>
            </p:cNvPr>
            <p:cNvGrpSpPr/>
            <p:nvPr/>
          </p:nvGrpSpPr>
          <p:grpSpPr>
            <a:xfrm>
              <a:off x="346099" y="41162"/>
              <a:ext cx="7201403" cy="861191"/>
              <a:chOff x="-2861307" y="47584"/>
              <a:chExt cx="7977485" cy="954000"/>
            </a:xfrm>
          </p:grpSpPr>
          <p:pic>
            <p:nvPicPr>
              <p:cNvPr id="15" name="Picture 14" descr="A picture containing text, sign&#10;&#10;Description automatically generated">
                <a:extLst>
                  <a:ext uri="{FF2B5EF4-FFF2-40B4-BE49-F238E27FC236}">
                    <a16:creationId xmlns:a16="http://schemas.microsoft.com/office/drawing/2014/main" id="{E5F451C1-EAA3-0CD4-F4FC-C934387A30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861307" y="81721"/>
                <a:ext cx="2678766" cy="774000"/>
              </a:xfrm>
              <a:prstGeom prst="rect">
                <a:avLst/>
              </a:prstGeom>
            </p:spPr>
          </p:pic>
          <p:pic>
            <p:nvPicPr>
              <p:cNvPr id="16" name="Picture 15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22B5A7F8-9F27-4C79-EFEC-17F56570FE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56" t="31372" r="12500" b="32864"/>
              <a:stretch/>
            </p:blipFill>
            <p:spPr>
              <a:xfrm>
                <a:off x="3263752" y="47584"/>
                <a:ext cx="1852426" cy="954000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D01DDF3-6BC8-FBCE-57AE-055FD26D5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76812" y="102795"/>
              <a:ext cx="2638542" cy="799558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0733A070-EBCC-2A20-3082-94D85427E8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572" y="5552563"/>
            <a:ext cx="513530" cy="3987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E37BEA-8A26-0C1B-911D-0CE479CE1B59}"/>
              </a:ext>
            </a:extLst>
          </p:cNvPr>
          <p:cNvSpPr txBox="1"/>
          <p:nvPr/>
        </p:nvSpPr>
        <p:spPr>
          <a:xfrm>
            <a:off x="33863" y="105719"/>
            <a:ext cx="116480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Results: Crack patterns of post-tested materials at RT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58612C-9607-26C4-4680-A2F3363776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3138" y="906394"/>
            <a:ext cx="6979976" cy="333858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1DCD825-DEF7-1B3F-AFE7-AF679BB7DB6A}"/>
              </a:ext>
            </a:extLst>
          </p:cNvPr>
          <p:cNvSpPr txBox="1"/>
          <p:nvPr/>
        </p:nvSpPr>
        <p:spPr>
          <a:xfrm>
            <a:off x="1160107" y="4385938"/>
            <a:ext cx="10433179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8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At </a:t>
            </a: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RT, the </a:t>
            </a:r>
            <a:r>
              <a:rPr kumimoji="1" lang="en-US" altLang="zh-CN" dirty="0">
                <a:solidFill>
                  <a:srgbClr val="703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average distance </a:t>
            </a: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between the coating cracks is measured to be 36.1 ± 9.8 </a:t>
            </a:r>
            <a:r>
              <a:rPr kumimoji="1" lang="en-US" altLang="zh-CN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μm</a:t>
            </a: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</a:t>
            </a:r>
            <a:r>
              <a:rPr kumimoji="1" lang="en-US" altLang="zh-CN" sz="18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racks propagated </a:t>
            </a:r>
            <a:r>
              <a:rPr kumimoji="1" lang="en-US" altLang="zh-CN" sz="1800" dirty="0">
                <a:solidFill>
                  <a:srgbClr val="703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almost perpendicular </a:t>
            </a:r>
            <a:r>
              <a:rPr kumimoji="1" lang="en-US" altLang="zh-CN" sz="18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to the hoop loading direction (angle range of 88° to 91°)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</a:t>
            </a:r>
            <a:r>
              <a:rPr kumimoji="1" lang="en-US" altLang="zh-CN" sz="18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racks propagated mostly in </a:t>
            </a:r>
            <a:r>
              <a:rPr kumimoji="1" lang="en-US" altLang="zh-CN" sz="1800" dirty="0">
                <a:solidFill>
                  <a:srgbClr val="703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an intergranular mode </a:t>
            </a:r>
            <a:r>
              <a:rPr kumimoji="1" lang="en-US" altLang="zh-CN" sz="18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(deflected along the Cr grain boundaries)</a:t>
            </a:r>
          </a:p>
        </p:txBody>
      </p:sp>
    </p:spTree>
    <p:extLst>
      <p:ext uri="{BB962C8B-B14F-4D97-AF65-F5344CB8AC3E}">
        <p14:creationId xmlns:p14="http://schemas.microsoft.com/office/powerpoint/2010/main" val="41991138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B6D4DE-A32B-8F36-1DCD-DE033CB127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D50DB9E-96EC-BF70-5EA9-AA7D5E4393F4}"/>
              </a:ext>
            </a:extLst>
          </p:cNvPr>
          <p:cNvSpPr>
            <a:spLocks/>
          </p:cNvSpPr>
          <p:nvPr/>
        </p:nvSpPr>
        <p:spPr>
          <a:xfrm>
            <a:off x="8119530" y="6092036"/>
            <a:ext cx="4070592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Guanjie Yuan</a:t>
            </a:r>
          </a:p>
          <a:p>
            <a:pPr algn="r"/>
            <a:r>
              <a:rPr lang="en-GB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pl19178@bristol.ac.uk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3B4191-CF44-DE3C-616B-74B3ACAF5DE8}"/>
              </a:ext>
            </a:extLst>
          </p:cNvPr>
          <p:cNvSpPr>
            <a:spLocks/>
          </p:cNvSpPr>
          <p:nvPr/>
        </p:nvSpPr>
        <p:spPr>
          <a:xfrm>
            <a:off x="-1" y="6092261"/>
            <a:ext cx="7925852" cy="766800"/>
          </a:xfrm>
          <a:prstGeom prst="rect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dirty="0">
              <a:solidFill>
                <a:srgbClr val="FFFFFF"/>
              </a:solidFill>
              <a:ea typeface="+mn-lt"/>
              <a:cs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6E74ACC-DEA9-4251-4024-735896B21170}"/>
              </a:ext>
            </a:extLst>
          </p:cNvPr>
          <p:cNvSpPr>
            <a:spLocks/>
          </p:cNvSpPr>
          <p:nvPr/>
        </p:nvSpPr>
        <p:spPr>
          <a:xfrm>
            <a:off x="0" y="0"/>
            <a:ext cx="12196474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GB" sz="1400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511C03-598A-B484-CFA9-A13AE4A84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1927" y="200156"/>
            <a:ext cx="482800" cy="365125"/>
          </a:xfrm>
        </p:spPr>
        <p:txBody>
          <a:bodyPr/>
          <a:lstStyle/>
          <a:p>
            <a:pPr algn="ctr"/>
            <a:fld id="{04C78E53-B693-4E16-8741-98C0974E0151}" type="slidenum">
              <a:rPr lang="en-GB" sz="18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18</a:t>
            </a:fld>
            <a:endParaRPr lang="en-GB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2E192346-19DF-BCF6-AB1E-79B258DFB9ED}"/>
              </a:ext>
            </a:extLst>
          </p:cNvPr>
          <p:cNvSpPr/>
          <p:nvPr/>
        </p:nvSpPr>
        <p:spPr>
          <a:xfrm rot="5400000">
            <a:off x="7639291" y="6378822"/>
            <a:ext cx="766800" cy="193677"/>
          </a:xfrm>
          <a:prstGeom prst="rtTriangle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5CA8B164-77EC-0D13-3721-6FBD5F34D7BE}"/>
              </a:ext>
            </a:extLst>
          </p:cNvPr>
          <p:cNvSpPr/>
          <p:nvPr/>
        </p:nvSpPr>
        <p:spPr>
          <a:xfrm rot="5400000" flipH="1" flipV="1">
            <a:off x="7639292" y="6377234"/>
            <a:ext cx="766800" cy="193677"/>
          </a:xfrm>
          <a:prstGeom prst="rtTriangle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BC22866-9F88-8AC3-6E77-FD7257DD4687}"/>
              </a:ext>
            </a:extLst>
          </p:cNvPr>
          <p:cNvGrpSpPr/>
          <p:nvPr/>
        </p:nvGrpSpPr>
        <p:grpSpPr>
          <a:xfrm>
            <a:off x="90640" y="6123474"/>
            <a:ext cx="6142210" cy="734526"/>
            <a:chOff x="346099" y="41162"/>
            <a:chExt cx="7201403" cy="86119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AA71878-A351-ECA1-6383-7489D0A39DF1}"/>
                </a:ext>
              </a:extLst>
            </p:cNvPr>
            <p:cNvGrpSpPr/>
            <p:nvPr/>
          </p:nvGrpSpPr>
          <p:grpSpPr>
            <a:xfrm>
              <a:off x="346099" y="41162"/>
              <a:ext cx="7201403" cy="861191"/>
              <a:chOff x="-2861307" y="47584"/>
              <a:chExt cx="7977485" cy="954000"/>
            </a:xfrm>
          </p:grpSpPr>
          <p:pic>
            <p:nvPicPr>
              <p:cNvPr id="15" name="Picture 14" descr="A picture containing text, sign&#10;&#10;Description automatically generated">
                <a:extLst>
                  <a:ext uri="{FF2B5EF4-FFF2-40B4-BE49-F238E27FC236}">
                    <a16:creationId xmlns:a16="http://schemas.microsoft.com/office/drawing/2014/main" id="{B034CB64-AA2A-AF76-8563-05E98778B1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861307" y="81721"/>
                <a:ext cx="2678766" cy="774000"/>
              </a:xfrm>
              <a:prstGeom prst="rect">
                <a:avLst/>
              </a:prstGeom>
            </p:spPr>
          </p:pic>
          <p:pic>
            <p:nvPicPr>
              <p:cNvPr id="16" name="Picture 15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AA4A2CA6-8102-AA81-8FB2-A32E8B9FE2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56" t="31372" r="12500" b="32864"/>
              <a:stretch/>
            </p:blipFill>
            <p:spPr>
              <a:xfrm>
                <a:off x="3263752" y="47584"/>
                <a:ext cx="1852426" cy="954000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A66BD91-F46D-A279-1DFB-2936E10BD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76812" y="102795"/>
              <a:ext cx="2638542" cy="799558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C7CE693-CA5B-D909-508F-BCD29ABD41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572" y="5552563"/>
            <a:ext cx="513530" cy="3987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FAD191-4CE2-F51E-F8CE-7A96421E5CDA}"/>
              </a:ext>
            </a:extLst>
          </p:cNvPr>
          <p:cNvSpPr txBox="1"/>
          <p:nvPr/>
        </p:nvSpPr>
        <p:spPr>
          <a:xfrm>
            <a:off x="33863" y="105719"/>
            <a:ext cx="91374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Results: Real-time failure process at 345°C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7301925-9FE2-5F7D-B0B0-82249CC312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63" y="871156"/>
            <a:ext cx="3521975" cy="2893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288E9C46-5C3C-0A9C-64C8-FCE5CDDB8E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39120" y="743498"/>
            <a:ext cx="2524336" cy="280524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837BAA02-6DE0-F882-C57D-49074799A7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47181" y="987849"/>
            <a:ext cx="3462423" cy="218033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0835999B-ADDB-3862-0AE7-4E746F08E2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39268" y="3533693"/>
            <a:ext cx="2770380" cy="2485725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D7B0EFB1-4F28-E1DD-4464-8E6E2595D0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60063" y="3376297"/>
            <a:ext cx="6236660" cy="280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511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986F7A-ADF3-C802-B538-98D51449E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C0AF4B-BCE7-CA36-BCC6-BDE3A46F3FD5}"/>
              </a:ext>
            </a:extLst>
          </p:cNvPr>
          <p:cNvSpPr>
            <a:spLocks/>
          </p:cNvSpPr>
          <p:nvPr/>
        </p:nvSpPr>
        <p:spPr>
          <a:xfrm>
            <a:off x="8119530" y="6092036"/>
            <a:ext cx="4070592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Guanjie Yuan</a:t>
            </a:r>
          </a:p>
          <a:p>
            <a:pPr algn="r"/>
            <a:r>
              <a:rPr lang="en-GB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pl19178@bristol.ac.uk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BCC706-F135-C90B-8B6C-8D5716CDD8D3}"/>
              </a:ext>
            </a:extLst>
          </p:cNvPr>
          <p:cNvSpPr>
            <a:spLocks/>
          </p:cNvSpPr>
          <p:nvPr/>
        </p:nvSpPr>
        <p:spPr>
          <a:xfrm>
            <a:off x="-1" y="6092261"/>
            <a:ext cx="7925852" cy="766800"/>
          </a:xfrm>
          <a:prstGeom prst="rect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dirty="0">
              <a:solidFill>
                <a:srgbClr val="FFFFFF"/>
              </a:solidFill>
              <a:ea typeface="+mn-lt"/>
              <a:cs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D3D73D3-74B1-3B8D-35ED-DDA00517519B}"/>
              </a:ext>
            </a:extLst>
          </p:cNvPr>
          <p:cNvSpPr>
            <a:spLocks/>
          </p:cNvSpPr>
          <p:nvPr/>
        </p:nvSpPr>
        <p:spPr>
          <a:xfrm>
            <a:off x="0" y="0"/>
            <a:ext cx="12196474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GB" sz="1400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584E9D-BE58-24A2-45B3-14EBDD150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1927" y="200156"/>
            <a:ext cx="482800" cy="365125"/>
          </a:xfrm>
        </p:spPr>
        <p:txBody>
          <a:bodyPr/>
          <a:lstStyle/>
          <a:p>
            <a:pPr algn="ctr"/>
            <a:fld id="{04C78E53-B693-4E16-8741-98C0974E0151}" type="slidenum">
              <a:rPr lang="en-GB" sz="18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19</a:t>
            </a:fld>
            <a:endParaRPr lang="en-GB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1EC79A07-9C83-0CF9-A108-191161792B82}"/>
              </a:ext>
            </a:extLst>
          </p:cNvPr>
          <p:cNvSpPr/>
          <p:nvPr/>
        </p:nvSpPr>
        <p:spPr>
          <a:xfrm rot="5400000">
            <a:off x="7639291" y="6378822"/>
            <a:ext cx="766800" cy="193677"/>
          </a:xfrm>
          <a:prstGeom prst="rtTriangle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5D0E1324-3249-885C-1C02-4C050392E714}"/>
              </a:ext>
            </a:extLst>
          </p:cNvPr>
          <p:cNvSpPr/>
          <p:nvPr/>
        </p:nvSpPr>
        <p:spPr>
          <a:xfrm rot="5400000" flipH="1" flipV="1">
            <a:off x="7639292" y="6377234"/>
            <a:ext cx="766800" cy="193677"/>
          </a:xfrm>
          <a:prstGeom prst="rtTriangle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39AFAF-B53A-3E43-7BCF-014850AD22A9}"/>
              </a:ext>
            </a:extLst>
          </p:cNvPr>
          <p:cNvGrpSpPr/>
          <p:nvPr/>
        </p:nvGrpSpPr>
        <p:grpSpPr>
          <a:xfrm>
            <a:off x="90640" y="6123474"/>
            <a:ext cx="6142210" cy="734526"/>
            <a:chOff x="346099" y="41162"/>
            <a:chExt cx="7201403" cy="86119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FF8DEEB-F6FF-8F84-E60E-DC9397D1494D}"/>
                </a:ext>
              </a:extLst>
            </p:cNvPr>
            <p:cNvGrpSpPr/>
            <p:nvPr/>
          </p:nvGrpSpPr>
          <p:grpSpPr>
            <a:xfrm>
              <a:off x="346099" y="41162"/>
              <a:ext cx="7201403" cy="861191"/>
              <a:chOff x="-2861307" y="47584"/>
              <a:chExt cx="7977485" cy="954000"/>
            </a:xfrm>
          </p:grpSpPr>
          <p:pic>
            <p:nvPicPr>
              <p:cNvPr id="15" name="Picture 14" descr="A picture containing text, sign&#10;&#10;Description automatically generated">
                <a:extLst>
                  <a:ext uri="{FF2B5EF4-FFF2-40B4-BE49-F238E27FC236}">
                    <a16:creationId xmlns:a16="http://schemas.microsoft.com/office/drawing/2014/main" id="{C164ECE8-2F2A-1D83-E2F6-E9DE96750D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861307" y="81721"/>
                <a:ext cx="2678766" cy="774000"/>
              </a:xfrm>
              <a:prstGeom prst="rect">
                <a:avLst/>
              </a:prstGeom>
            </p:spPr>
          </p:pic>
          <p:pic>
            <p:nvPicPr>
              <p:cNvPr id="16" name="Picture 15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D13F2AEB-DBD4-0C0B-AF1E-8533D2D4202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56" t="31372" r="12500" b="32864"/>
              <a:stretch/>
            </p:blipFill>
            <p:spPr>
              <a:xfrm>
                <a:off x="3263752" y="47584"/>
                <a:ext cx="1852426" cy="954000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A850D62-2B41-7ED7-ECE6-C56F1601B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76812" y="102795"/>
              <a:ext cx="2638542" cy="799558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FE113295-A056-BABD-D477-D9311DF69E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572" y="5552563"/>
            <a:ext cx="513530" cy="3987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ED38A0-A62C-FC49-606A-83A97B440C89}"/>
              </a:ext>
            </a:extLst>
          </p:cNvPr>
          <p:cNvSpPr txBox="1"/>
          <p:nvPr/>
        </p:nvSpPr>
        <p:spPr>
          <a:xfrm>
            <a:off x="33863" y="105719"/>
            <a:ext cx="116480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Results: Crack patterns of post-tested materials at 345°C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8EF075-77BE-BB5E-3509-BD9C2CF4BC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9453" y="796650"/>
            <a:ext cx="6798246" cy="32952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E560BF-979D-1C9A-9A8B-A1498A774364}"/>
              </a:ext>
            </a:extLst>
          </p:cNvPr>
          <p:cNvSpPr txBox="1"/>
          <p:nvPr/>
        </p:nvSpPr>
        <p:spPr>
          <a:xfrm>
            <a:off x="1121889" y="3960750"/>
            <a:ext cx="10433179" cy="2118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8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At </a:t>
            </a: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345°C, the </a:t>
            </a:r>
            <a:r>
              <a:rPr kumimoji="1" lang="en-US" altLang="zh-CN" dirty="0">
                <a:solidFill>
                  <a:srgbClr val="703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average distance </a:t>
            </a: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between the coating cracks is measured to be </a:t>
            </a:r>
            <a:r>
              <a:rPr kumimoji="1" lang="el-GR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112.9 ± 49.1 μ</a:t>
            </a: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 (much higher than that at RT: </a:t>
            </a:r>
            <a:r>
              <a:rPr kumimoji="1" lang="el-GR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36.1 ± 9.8 μ</a:t>
            </a: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m).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</a:t>
            </a:r>
            <a:r>
              <a:rPr kumimoji="1" lang="en-US" altLang="zh-CN" sz="18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racks propagated </a:t>
            </a:r>
            <a:r>
              <a:rPr kumimoji="1" lang="en-US" altLang="zh-CN" sz="1800" dirty="0">
                <a:solidFill>
                  <a:srgbClr val="703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almost perpendicular </a:t>
            </a:r>
            <a:r>
              <a:rPr kumimoji="1" lang="en-US" altLang="zh-CN" sz="18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to the hoop loading direction (angle range of 81° to 96°, higher than that at RT: 88° to 91°)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</a:t>
            </a:r>
            <a:r>
              <a:rPr kumimoji="1" lang="en-US" altLang="zh-CN" sz="18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racks propagated mostly in </a:t>
            </a:r>
            <a:r>
              <a:rPr kumimoji="1" lang="en-US" altLang="zh-CN" sz="1800" dirty="0">
                <a:solidFill>
                  <a:srgbClr val="703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an intergranular mode </a:t>
            </a:r>
            <a:r>
              <a:rPr kumimoji="1" lang="en-US" altLang="zh-CN" sz="18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(deflected along the Cr grain boundaries)</a:t>
            </a:r>
          </a:p>
        </p:txBody>
      </p:sp>
    </p:spTree>
    <p:extLst>
      <p:ext uri="{BB962C8B-B14F-4D97-AF65-F5344CB8AC3E}">
        <p14:creationId xmlns:p14="http://schemas.microsoft.com/office/powerpoint/2010/main" val="18769081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09A1F00-0A2F-79F7-1A50-ED1A5E3271EC}"/>
              </a:ext>
            </a:extLst>
          </p:cNvPr>
          <p:cNvSpPr>
            <a:spLocks/>
          </p:cNvSpPr>
          <p:nvPr/>
        </p:nvSpPr>
        <p:spPr>
          <a:xfrm>
            <a:off x="8119530" y="6092036"/>
            <a:ext cx="4070592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Guanjie Yuan</a:t>
            </a:r>
          </a:p>
          <a:p>
            <a:pPr algn="r"/>
            <a:r>
              <a:rPr lang="en-GB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pl19178@bristol.ac.uk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69C07E-24C5-109A-7517-B02FA49C0975}"/>
              </a:ext>
            </a:extLst>
          </p:cNvPr>
          <p:cNvSpPr>
            <a:spLocks/>
          </p:cNvSpPr>
          <p:nvPr/>
        </p:nvSpPr>
        <p:spPr>
          <a:xfrm>
            <a:off x="-1" y="6092261"/>
            <a:ext cx="7925852" cy="766800"/>
          </a:xfrm>
          <a:prstGeom prst="rect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dirty="0">
              <a:solidFill>
                <a:srgbClr val="FFFFFF"/>
              </a:solidFill>
              <a:ea typeface="+mn-lt"/>
              <a:cs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26167BA-4462-FE39-D8E2-05E7134B8F9D}"/>
              </a:ext>
            </a:extLst>
          </p:cNvPr>
          <p:cNvSpPr>
            <a:spLocks/>
          </p:cNvSpPr>
          <p:nvPr/>
        </p:nvSpPr>
        <p:spPr>
          <a:xfrm>
            <a:off x="0" y="0"/>
            <a:ext cx="12196474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GB" sz="1400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D10517B-8BB7-F485-C632-8416ACCD2E85}"/>
              </a:ext>
            </a:extLst>
          </p:cNvPr>
          <p:cNvSpPr txBox="1"/>
          <p:nvPr/>
        </p:nvSpPr>
        <p:spPr>
          <a:xfrm>
            <a:off x="33864" y="105719"/>
            <a:ext cx="32448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Outline</a:t>
            </a:r>
            <a:endParaRPr lang="en-GB" sz="30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5D2F79-3310-F454-680D-E2E65CF3B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34555" y="200156"/>
            <a:ext cx="230172" cy="365125"/>
          </a:xfrm>
        </p:spPr>
        <p:txBody>
          <a:bodyPr/>
          <a:lstStyle/>
          <a:p>
            <a:pPr algn="ctr"/>
            <a:fld id="{04C78E53-B693-4E16-8741-98C0974E0151}" type="slidenum">
              <a:rPr lang="en-GB" sz="18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2</a:t>
            </a:fld>
            <a:endParaRPr lang="en-GB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591A73-1E82-C769-00C5-59ECA62A4E4B}"/>
              </a:ext>
            </a:extLst>
          </p:cNvPr>
          <p:cNvSpPr txBox="1"/>
          <p:nvPr/>
        </p:nvSpPr>
        <p:spPr>
          <a:xfrm>
            <a:off x="276113" y="734688"/>
            <a:ext cx="8084853" cy="62324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indent="-216000">
              <a:buFont typeface="Arial" panose="020B0604020202020204" pitchFamily="34" charset="0"/>
              <a:buChar char="•"/>
            </a:pPr>
            <a:r>
              <a:rPr lang="en-GB" sz="24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Introduction</a:t>
            </a:r>
          </a:p>
          <a:p>
            <a:pPr indent="-216000">
              <a:buFont typeface="Arial" panose="020B0604020202020204" pitchFamily="34" charset="0"/>
              <a:buChar char="•"/>
            </a:pPr>
            <a:r>
              <a:rPr lang="en-GB" sz="24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Background</a:t>
            </a:r>
            <a:endParaRPr lang="en-GB" sz="20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indent="-216000">
              <a:buFont typeface="Arial" panose="020B0604020202020204" pitchFamily="34" charset="0"/>
              <a:buChar char="•"/>
            </a:pPr>
            <a:r>
              <a:rPr lang="en-GB" sz="24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Materials and experiments</a:t>
            </a:r>
          </a:p>
          <a:p>
            <a:pPr lvl="1" indent="-216000">
              <a:buFont typeface="Arial" panose="020B0604020202020204" pitchFamily="34" charset="0"/>
              <a:buChar char="•"/>
            </a:pPr>
            <a:endParaRPr lang="en-GB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lvl="1" indent="-216000">
              <a:buFont typeface="Arial" panose="020B0604020202020204" pitchFamily="34" charset="0"/>
              <a:buChar char="•"/>
            </a:pPr>
            <a:endParaRPr lang="en-GB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lvl="1" indent="-216000">
              <a:buFont typeface="Arial" panose="020B0604020202020204" pitchFamily="34" charset="0"/>
              <a:buChar char="•"/>
            </a:pPr>
            <a:endParaRPr lang="en-GB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indent="-216000">
              <a:buFont typeface="Arial" panose="020B0604020202020204" pitchFamily="34" charset="0"/>
              <a:buChar char="•"/>
            </a:pPr>
            <a:r>
              <a:rPr lang="en-GB" sz="24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Results</a:t>
            </a:r>
          </a:p>
          <a:p>
            <a:pPr indent="-216000">
              <a:buFont typeface="Arial" panose="020B0604020202020204" pitchFamily="34" charset="0"/>
              <a:buChar char="•"/>
            </a:pPr>
            <a:endParaRPr lang="en-GB" sz="24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indent="-216000">
              <a:buFont typeface="Arial" panose="020B0604020202020204" pitchFamily="34" charset="0"/>
              <a:buChar char="•"/>
            </a:pPr>
            <a:endParaRPr lang="en-GB" sz="24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indent="-216000">
              <a:buFont typeface="Arial" panose="020B0604020202020204" pitchFamily="34" charset="0"/>
              <a:buChar char="•"/>
            </a:pPr>
            <a:endParaRPr lang="en-GB" sz="24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indent="-216000">
              <a:buFont typeface="Arial" panose="020B0604020202020204" pitchFamily="34" charset="0"/>
              <a:buChar char="•"/>
            </a:pPr>
            <a:endParaRPr lang="en-GB" sz="24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indent="-216000">
              <a:buFont typeface="Arial" panose="020B0604020202020204" pitchFamily="34" charset="0"/>
              <a:buChar char="•"/>
            </a:pPr>
            <a:r>
              <a:rPr lang="en-GB" sz="24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Key messages</a:t>
            </a:r>
          </a:p>
          <a:p>
            <a:pPr indent="-216000">
              <a:buFont typeface="Arial" panose="020B0604020202020204" pitchFamily="34" charset="0"/>
              <a:buChar char="•"/>
            </a:pPr>
            <a:endParaRPr lang="en-GB" sz="2400" b="1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indent="-216000">
              <a:buFont typeface="Arial" panose="020B0604020202020204" pitchFamily="34" charset="0"/>
              <a:buChar char="•"/>
            </a:pPr>
            <a:r>
              <a:rPr lang="en-GB" sz="24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Other research area</a:t>
            </a:r>
          </a:p>
          <a:p>
            <a:pPr indent="-216000">
              <a:buFont typeface="Arial" panose="020B0604020202020204" pitchFamily="34" charset="0"/>
              <a:buChar char="•"/>
            </a:pPr>
            <a:endParaRPr lang="en-GB" sz="21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630000" lvl="1" indent="-180000">
              <a:buFont typeface="Arial" panose="020B0604020202020204" pitchFamily="34" charset="0"/>
              <a:buChar char="•"/>
            </a:pPr>
            <a:endParaRPr lang="en-GB" sz="24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172800" indent="-180000">
              <a:buFont typeface="Arial" panose="020B0604020202020204" pitchFamily="34" charset="0"/>
              <a:buChar char="•"/>
            </a:pPr>
            <a:endParaRPr lang="en-GB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B0E8D249-D72D-E5FE-DBC8-52ACF36230E6}"/>
              </a:ext>
            </a:extLst>
          </p:cNvPr>
          <p:cNvSpPr/>
          <p:nvPr/>
        </p:nvSpPr>
        <p:spPr>
          <a:xfrm rot="5400000">
            <a:off x="7639291" y="6378822"/>
            <a:ext cx="766800" cy="193677"/>
          </a:xfrm>
          <a:prstGeom prst="rtTriangle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7C590365-9251-E1AB-533E-340AB548091D}"/>
              </a:ext>
            </a:extLst>
          </p:cNvPr>
          <p:cNvSpPr/>
          <p:nvPr/>
        </p:nvSpPr>
        <p:spPr>
          <a:xfrm rot="5400000" flipH="1" flipV="1">
            <a:off x="7639292" y="6377234"/>
            <a:ext cx="766800" cy="193677"/>
          </a:xfrm>
          <a:prstGeom prst="rtTriangle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矩形 8">
            <a:extLst>
              <a:ext uri="{FF2B5EF4-FFF2-40B4-BE49-F238E27FC236}">
                <a16:creationId xmlns:a16="http://schemas.microsoft.com/office/drawing/2014/main" id="{730615E6-E0DE-FB45-F6E0-DEA101168AEA}"/>
              </a:ext>
            </a:extLst>
          </p:cNvPr>
          <p:cNvSpPr/>
          <p:nvPr/>
        </p:nvSpPr>
        <p:spPr>
          <a:xfrm>
            <a:off x="7097" y="1792281"/>
            <a:ext cx="6225753" cy="785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lnSpc>
                <a:spcPct val="150000"/>
              </a:lnSpc>
              <a:buFont typeface="Wingdings" charset="2"/>
              <a:buChar char="Ø"/>
            </a:pPr>
            <a:r>
              <a:rPr lang="en-US" altLang="zh-CN" sz="16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Materials information</a:t>
            </a:r>
          </a:p>
          <a:p>
            <a:pPr marL="742950" lvl="1" indent="-285750">
              <a:lnSpc>
                <a:spcPct val="150000"/>
              </a:lnSpc>
              <a:buFont typeface="Wingdings" charset="2"/>
              <a:buChar char="Ø"/>
            </a:pPr>
            <a:r>
              <a:rPr lang="en-US" altLang="zh-CN" sz="1600" b="1" i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In situ </a:t>
            </a:r>
            <a:r>
              <a:rPr lang="en-US" altLang="zh-CN" sz="16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high-temperature C-ring compression tests</a:t>
            </a:r>
          </a:p>
        </p:txBody>
      </p:sp>
      <p:sp>
        <p:nvSpPr>
          <p:cNvPr id="17" name="矩形 8">
            <a:extLst>
              <a:ext uri="{FF2B5EF4-FFF2-40B4-BE49-F238E27FC236}">
                <a16:creationId xmlns:a16="http://schemas.microsoft.com/office/drawing/2014/main" id="{03A3B7B5-A861-5A60-318F-71A8FBFB9C26}"/>
              </a:ext>
            </a:extLst>
          </p:cNvPr>
          <p:cNvSpPr/>
          <p:nvPr/>
        </p:nvSpPr>
        <p:spPr>
          <a:xfrm>
            <a:off x="7097" y="2968690"/>
            <a:ext cx="9640756" cy="1893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lnSpc>
                <a:spcPct val="150000"/>
              </a:lnSpc>
              <a:buFont typeface="Wingdings" charset="2"/>
              <a:buChar char="Ø"/>
            </a:pPr>
            <a:r>
              <a:rPr lang="en-US" altLang="zh-CN" sz="16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Microstructures and local properties of as-received and post-tested materials</a:t>
            </a:r>
          </a:p>
          <a:p>
            <a:pPr marL="742950" lvl="1" indent="-285750">
              <a:lnSpc>
                <a:spcPct val="150000"/>
              </a:lnSpc>
              <a:buFont typeface="Wingdings" charset="2"/>
              <a:buChar char="Ø"/>
            </a:pPr>
            <a:r>
              <a:rPr lang="en-US" altLang="zh-CN" sz="16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Mechanical </a:t>
            </a:r>
            <a:r>
              <a:rPr lang="en-US" altLang="zh-CN" sz="1600" b="1" dirty="0" err="1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behaviour</a:t>
            </a:r>
            <a:r>
              <a:rPr lang="en-US" altLang="zh-CN" sz="16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 at elevated temperatures: RT, 345°C, 650°C and 950°C </a:t>
            </a:r>
          </a:p>
          <a:p>
            <a:pPr marL="742950" lvl="1" indent="-285750">
              <a:lnSpc>
                <a:spcPct val="150000"/>
              </a:lnSpc>
              <a:buFont typeface="Wingdings" charset="2"/>
              <a:buChar char="Ø"/>
            </a:pPr>
            <a:r>
              <a:rPr lang="en-US" altLang="zh-CN" sz="16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Real-time failure processes at elevated temperatures: RT, 345°C, 650°C and 950°C </a:t>
            </a:r>
          </a:p>
          <a:p>
            <a:pPr marL="742950" lvl="1" indent="-285750">
              <a:lnSpc>
                <a:spcPct val="150000"/>
              </a:lnSpc>
              <a:buFont typeface="Wingdings" charset="2"/>
              <a:buChar char="Ø"/>
            </a:pPr>
            <a:r>
              <a:rPr lang="en-US" altLang="zh-CN" sz="16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Crack patterns of post-tested at elevated temperatures: RT, 345°C, 650°C and 950°C</a:t>
            </a:r>
          </a:p>
          <a:p>
            <a:pPr marL="742950" lvl="1" indent="-285750">
              <a:lnSpc>
                <a:spcPct val="150000"/>
              </a:lnSpc>
              <a:buFont typeface="Wingdings" charset="2"/>
              <a:buChar char="Ø"/>
            </a:pPr>
            <a:r>
              <a:rPr lang="en-US" altLang="zh-CN" sz="16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Summary and comparison of failure processes at elevated temperatures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9CFFAAA-08F2-AAD9-7C86-09D98C3D2870}"/>
              </a:ext>
            </a:extLst>
          </p:cNvPr>
          <p:cNvGrpSpPr/>
          <p:nvPr/>
        </p:nvGrpSpPr>
        <p:grpSpPr>
          <a:xfrm>
            <a:off x="90640" y="6123474"/>
            <a:ext cx="6142210" cy="734526"/>
            <a:chOff x="346099" y="41162"/>
            <a:chExt cx="7201403" cy="86119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986DEDA-E9BE-5AD0-FFBD-458C6D420735}"/>
                </a:ext>
              </a:extLst>
            </p:cNvPr>
            <p:cNvGrpSpPr/>
            <p:nvPr/>
          </p:nvGrpSpPr>
          <p:grpSpPr>
            <a:xfrm>
              <a:off x="346099" y="41162"/>
              <a:ext cx="7201403" cy="861191"/>
              <a:chOff x="-2861307" y="47584"/>
              <a:chExt cx="7977485" cy="954000"/>
            </a:xfrm>
          </p:grpSpPr>
          <p:pic>
            <p:nvPicPr>
              <p:cNvPr id="15" name="Picture 14" descr="A picture containing text, sign&#10;&#10;Description automatically generated">
                <a:extLst>
                  <a:ext uri="{FF2B5EF4-FFF2-40B4-BE49-F238E27FC236}">
                    <a16:creationId xmlns:a16="http://schemas.microsoft.com/office/drawing/2014/main" id="{E421B2E8-2751-37BF-FE5F-2DBADF39D2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861307" y="81721"/>
                <a:ext cx="2678766" cy="774000"/>
              </a:xfrm>
              <a:prstGeom prst="rect">
                <a:avLst/>
              </a:prstGeom>
            </p:spPr>
          </p:pic>
          <p:pic>
            <p:nvPicPr>
              <p:cNvPr id="16" name="Picture 15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2D592E49-1041-69E5-8BA7-AF78F678DE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56" t="31372" r="12500" b="32864"/>
              <a:stretch/>
            </p:blipFill>
            <p:spPr>
              <a:xfrm>
                <a:off x="3263752" y="47584"/>
                <a:ext cx="1852426" cy="954000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8FF54F-0C0A-F2CB-15C6-AD9919D00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76812" y="102795"/>
              <a:ext cx="2638542" cy="7995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84053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5E533B-2DE8-075B-D9C5-A849C33B9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8D57013-63CA-6960-AF77-B922D45B3829}"/>
              </a:ext>
            </a:extLst>
          </p:cNvPr>
          <p:cNvSpPr>
            <a:spLocks/>
          </p:cNvSpPr>
          <p:nvPr/>
        </p:nvSpPr>
        <p:spPr>
          <a:xfrm>
            <a:off x="8119530" y="6092036"/>
            <a:ext cx="4070592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Guanjie Yuan</a:t>
            </a:r>
          </a:p>
          <a:p>
            <a:pPr algn="r"/>
            <a:r>
              <a:rPr lang="en-GB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pl19178@bristol.ac.uk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BA82E1-34DF-6C4D-8051-DB25D8584B65}"/>
              </a:ext>
            </a:extLst>
          </p:cNvPr>
          <p:cNvSpPr>
            <a:spLocks/>
          </p:cNvSpPr>
          <p:nvPr/>
        </p:nvSpPr>
        <p:spPr>
          <a:xfrm>
            <a:off x="-1" y="6092261"/>
            <a:ext cx="7925852" cy="766800"/>
          </a:xfrm>
          <a:prstGeom prst="rect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dirty="0">
              <a:solidFill>
                <a:srgbClr val="FFFFFF"/>
              </a:solidFill>
              <a:ea typeface="+mn-lt"/>
              <a:cs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BD6D0C3-7070-E56C-21EA-8CBCE03A57C5}"/>
              </a:ext>
            </a:extLst>
          </p:cNvPr>
          <p:cNvSpPr>
            <a:spLocks/>
          </p:cNvSpPr>
          <p:nvPr/>
        </p:nvSpPr>
        <p:spPr>
          <a:xfrm>
            <a:off x="0" y="0"/>
            <a:ext cx="12196474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GB" sz="1400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EFA8E5-007C-1B0C-08C2-EDA83D29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1927" y="200156"/>
            <a:ext cx="482800" cy="365125"/>
          </a:xfrm>
        </p:spPr>
        <p:txBody>
          <a:bodyPr/>
          <a:lstStyle/>
          <a:p>
            <a:pPr algn="ctr"/>
            <a:fld id="{04C78E53-B693-4E16-8741-98C0974E0151}" type="slidenum">
              <a:rPr lang="en-GB" sz="18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20</a:t>
            </a:fld>
            <a:endParaRPr lang="en-GB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26958E57-DB4F-B4E7-3FF1-73287303F6F6}"/>
              </a:ext>
            </a:extLst>
          </p:cNvPr>
          <p:cNvSpPr/>
          <p:nvPr/>
        </p:nvSpPr>
        <p:spPr>
          <a:xfrm rot="5400000">
            <a:off x="7639291" y="6378822"/>
            <a:ext cx="766800" cy="193677"/>
          </a:xfrm>
          <a:prstGeom prst="rtTriangle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6C2E4522-1CD4-BEFB-7158-44ED22E89B2F}"/>
              </a:ext>
            </a:extLst>
          </p:cNvPr>
          <p:cNvSpPr/>
          <p:nvPr/>
        </p:nvSpPr>
        <p:spPr>
          <a:xfrm rot="5400000" flipH="1" flipV="1">
            <a:off x="7639292" y="6377234"/>
            <a:ext cx="766800" cy="193677"/>
          </a:xfrm>
          <a:prstGeom prst="rtTriangle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1827C0C-D803-4CD4-30EA-6812E665FCC2}"/>
              </a:ext>
            </a:extLst>
          </p:cNvPr>
          <p:cNvGrpSpPr/>
          <p:nvPr/>
        </p:nvGrpSpPr>
        <p:grpSpPr>
          <a:xfrm>
            <a:off x="90640" y="6123474"/>
            <a:ext cx="6142210" cy="734526"/>
            <a:chOff x="346099" y="41162"/>
            <a:chExt cx="7201403" cy="86119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EDCB900-8FF6-CC26-17E5-FF339AB9F0BC}"/>
                </a:ext>
              </a:extLst>
            </p:cNvPr>
            <p:cNvGrpSpPr/>
            <p:nvPr/>
          </p:nvGrpSpPr>
          <p:grpSpPr>
            <a:xfrm>
              <a:off x="346099" y="41162"/>
              <a:ext cx="7201403" cy="861191"/>
              <a:chOff x="-2861307" y="47584"/>
              <a:chExt cx="7977485" cy="954000"/>
            </a:xfrm>
          </p:grpSpPr>
          <p:pic>
            <p:nvPicPr>
              <p:cNvPr id="15" name="Picture 14" descr="A picture containing text, sign&#10;&#10;Description automatically generated">
                <a:extLst>
                  <a:ext uri="{FF2B5EF4-FFF2-40B4-BE49-F238E27FC236}">
                    <a16:creationId xmlns:a16="http://schemas.microsoft.com/office/drawing/2014/main" id="{9136ED07-7DC2-6E77-1385-676DBE72A8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861307" y="81721"/>
                <a:ext cx="2678766" cy="774000"/>
              </a:xfrm>
              <a:prstGeom prst="rect">
                <a:avLst/>
              </a:prstGeom>
            </p:spPr>
          </p:pic>
          <p:pic>
            <p:nvPicPr>
              <p:cNvPr id="16" name="Picture 15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B84F5866-186D-4162-98F5-04F16A4AD95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56" t="31372" r="12500" b="32864"/>
              <a:stretch/>
            </p:blipFill>
            <p:spPr>
              <a:xfrm>
                <a:off x="3263752" y="47584"/>
                <a:ext cx="1852426" cy="954000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23F5582-FB63-3045-A46B-DB9153DEB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76812" y="102795"/>
              <a:ext cx="2638542" cy="799558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B82418DC-86BF-A0B9-14EF-B99CD9C32D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572" y="5552563"/>
            <a:ext cx="513530" cy="3987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9D123F-4416-ABDF-25D5-5542A8023F38}"/>
              </a:ext>
            </a:extLst>
          </p:cNvPr>
          <p:cNvSpPr txBox="1"/>
          <p:nvPr/>
        </p:nvSpPr>
        <p:spPr>
          <a:xfrm>
            <a:off x="33863" y="105719"/>
            <a:ext cx="91374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Results: Real-time failure process at 650°C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2C352D1-95F2-091B-BBBF-C284E6FEEF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914" y="1076199"/>
            <a:ext cx="3338740" cy="2831773"/>
          </a:xfrm>
          <a:prstGeom prst="rect">
            <a:avLst/>
          </a:prstGeom>
        </p:spPr>
      </p:pic>
      <p:sp>
        <p:nvSpPr>
          <p:cNvPr id="17" name="Down Arrow 7">
            <a:extLst>
              <a:ext uri="{FF2B5EF4-FFF2-40B4-BE49-F238E27FC236}">
                <a16:creationId xmlns:a16="http://schemas.microsoft.com/office/drawing/2014/main" id="{14C376E6-5305-ADF7-2896-B8A4FAD4732C}"/>
              </a:ext>
            </a:extLst>
          </p:cNvPr>
          <p:cNvSpPr/>
          <p:nvPr/>
        </p:nvSpPr>
        <p:spPr>
          <a:xfrm>
            <a:off x="3002735" y="1113561"/>
            <a:ext cx="193126" cy="31114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1330BA-58FA-8864-03CB-05C4B6811591}"/>
              </a:ext>
            </a:extLst>
          </p:cNvPr>
          <p:cNvSpPr txBox="1"/>
          <p:nvPr/>
        </p:nvSpPr>
        <p:spPr>
          <a:xfrm>
            <a:off x="2480173" y="790478"/>
            <a:ext cx="12382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b="1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8.12 N</a:t>
            </a:r>
            <a:endParaRPr lang="en-GB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Down Arrow 7">
            <a:extLst>
              <a:ext uri="{FF2B5EF4-FFF2-40B4-BE49-F238E27FC236}">
                <a16:creationId xmlns:a16="http://schemas.microsoft.com/office/drawing/2014/main" id="{023FBF43-B8C1-F2B8-43D3-C395C13F098A}"/>
              </a:ext>
            </a:extLst>
          </p:cNvPr>
          <p:cNvSpPr/>
          <p:nvPr/>
        </p:nvSpPr>
        <p:spPr>
          <a:xfrm>
            <a:off x="2056575" y="1441951"/>
            <a:ext cx="193126" cy="31114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2A55EB0-45BE-527B-978B-0F47EDFBEC16}"/>
              </a:ext>
            </a:extLst>
          </p:cNvPr>
          <p:cNvSpPr txBox="1"/>
          <p:nvPr/>
        </p:nvSpPr>
        <p:spPr>
          <a:xfrm>
            <a:off x="1500693" y="1177908"/>
            <a:ext cx="12382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b="1" dirty="0">
                <a:latin typeface="Times New Roman" panose="02020603050405020304" pitchFamily="18" charset="0"/>
                <a:ea typeface="Arial" charset="0"/>
                <a:cs typeface="Times New Roman" panose="02020603050405020304" pitchFamily="18" charset="0"/>
              </a:rPr>
              <a:t>5.20 N</a:t>
            </a:r>
            <a:endParaRPr lang="en-GB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834247CE-D8CF-0BA7-BA83-47EBAE6652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56882" y="828905"/>
            <a:ext cx="1927764" cy="3206797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BDFCDBE2-4FD1-CF4B-A0A0-ED9371E1C4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02735" y="4035702"/>
            <a:ext cx="4218633" cy="1926733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2EEEEDD5-95E0-EA75-5435-DD39E2B258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40667" y="849933"/>
            <a:ext cx="1738246" cy="2831773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97BFB20D-A515-7FCB-FECC-BF91EC4F85F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43070" y="4132228"/>
            <a:ext cx="4247300" cy="2043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712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BD43F4-2DD8-56F0-E90D-0603DD806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A80DA31-9923-84E8-B2E6-E9B2D54F27FF}"/>
              </a:ext>
            </a:extLst>
          </p:cNvPr>
          <p:cNvSpPr>
            <a:spLocks/>
          </p:cNvSpPr>
          <p:nvPr/>
        </p:nvSpPr>
        <p:spPr>
          <a:xfrm>
            <a:off x="8119530" y="6092036"/>
            <a:ext cx="4070592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Guanjie Yuan</a:t>
            </a:r>
          </a:p>
          <a:p>
            <a:pPr algn="r"/>
            <a:r>
              <a:rPr lang="en-GB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pl19178@bristol.ac.uk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AAD64C3-9E45-B680-3A58-5EFF28D9681E}"/>
              </a:ext>
            </a:extLst>
          </p:cNvPr>
          <p:cNvSpPr>
            <a:spLocks/>
          </p:cNvSpPr>
          <p:nvPr/>
        </p:nvSpPr>
        <p:spPr>
          <a:xfrm>
            <a:off x="-1" y="6092261"/>
            <a:ext cx="7925852" cy="766800"/>
          </a:xfrm>
          <a:prstGeom prst="rect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dirty="0">
              <a:solidFill>
                <a:srgbClr val="FFFFFF"/>
              </a:solidFill>
              <a:ea typeface="+mn-lt"/>
              <a:cs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888E802-FD20-9A96-1778-877C7DCFBD7F}"/>
              </a:ext>
            </a:extLst>
          </p:cNvPr>
          <p:cNvSpPr>
            <a:spLocks/>
          </p:cNvSpPr>
          <p:nvPr/>
        </p:nvSpPr>
        <p:spPr>
          <a:xfrm>
            <a:off x="0" y="0"/>
            <a:ext cx="12196474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GB" sz="1400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6EE005-5BAB-9D0E-8CE4-53F99C2EF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1927" y="200156"/>
            <a:ext cx="482800" cy="365125"/>
          </a:xfrm>
        </p:spPr>
        <p:txBody>
          <a:bodyPr/>
          <a:lstStyle/>
          <a:p>
            <a:pPr algn="ctr"/>
            <a:fld id="{04C78E53-B693-4E16-8741-98C0974E0151}" type="slidenum">
              <a:rPr lang="en-GB" sz="18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21</a:t>
            </a:fld>
            <a:endParaRPr lang="en-GB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41892BE3-68BD-5F59-5D28-DDFBF24BFDCF}"/>
              </a:ext>
            </a:extLst>
          </p:cNvPr>
          <p:cNvSpPr/>
          <p:nvPr/>
        </p:nvSpPr>
        <p:spPr>
          <a:xfrm rot="5400000">
            <a:off x="7639291" y="6378822"/>
            <a:ext cx="766800" cy="193677"/>
          </a:xfrm>
          <a:prstGeom prst="rtTriangle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96808747-05EA-D142-9CDC-AEEF1802D04B}"/>
              </a:ext>
            </a:extLst>
          </p:cNvPr>
          <p:cNvSpPr/>
          <p:nvPr/>
        </p:nvSpPr>
        <p:spPr>
          <a:xfrm rot="5400000" flipH="1" flipV="1">
            <a:off x="7639292" y="6377234"/>
            <a:ext cx="766800" cy="193677"/>
          </a:xfrm>
          <a:prstGeom prst="rtTriangle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34200B4-B63C-C4B2-2A43-C8B482E06AE4}"/>
              </a:ext>
            </a:extLst>
          </p:cNvPr>
          <p:cNvGrpSpPr/>
          <p:nvPr/>
        </p:nvGrpSpPr>
        <p:grpSpPr>
          <a:xfrm>
            <a:off x="90640" y="6123474"/>
            <a:ext cx="6142210" cy="734526"/>
            <a:chOff x="346099" y="41162"/>
            <a:chExt cx="7201403" cy="86119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A562024-DA4B-6193-FA39-8433E3A9ADF8}"/>
                </a:ext>
              </a:extLst>
            </p:cNvPr>
            <p:cNvGrpSpPr/>
            <p:nvPr/>
          </p:nvGrpSpPr>
          <p:grpSpPr>
            <a:xfrm>
              <a:off x="346099" y="41162"/>
              <a:ext cx="7201403" cy="861191"/>
              <a:chOff x="-2861307" y="47584"/>
              <a:chExt cx="7977485" cy="954000"/>
            </a:xfrm>
          </p:grpSpPr>
          <p:pic>
            <p:nvPicPr>
              <p:cNvPr id="15" name="Picture 14" descr="A picture containing text, sign&#10;&#10;Description automatically generated">
                <a:extLst>
                  <a:ext uri="{FF2B5EF4-FFF2-40B4-BE49-F238E27FC236}">
                    <a16:creationId xmlns:a16="http://schemas.microsoft.com/office/drawing/2014/main" id="{337FFA86-3BFC-860B-FF1B-81AADCE2DF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861307" y="81721"/>
                <a:ext cx="2678766" cy="774000"/>
              </a:xfrm>
              <a:prstGeom prst="rect">
                <a:avLst/>
              </a:prstGeom>
            </p:spPr>
          </p:pic>
          <p:pic>
            <p:nvPicPr>
              <p:cNvPr id="16" name="Picture 15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593DC801-7C97-64FB-299B-C30D60FD2B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56" t="31372" r="12500" b="32864"/>
              <a:stretch/>
            </p:blipFill>
            <p:spPr>
              <a:xfrm>
                <a:off x="3263752" y="47584"/>
                <a:ext cx="1852426" cy="954000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48F5C11-BB47-BF7A-A810-4583E486E3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76812" y="102795"/>
              <a:ext cx="2638542" cy="799558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3D7EC287-1FE0-6EAF-EB11-7A710E7B2D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572" y="5552563"/>
            <a:ext cx="513530" cy="3987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1F367D-8253-4388-4351-B0371B47C21F}"/>
              </a:ext>
            </a:extLst>
          </p:cNvPr>
          <p:cNvSpPr txBox="1"/>
          <p:nvPr/>
        </p:nvSpPr>
        <p:spPr>
          <a:xfrm>
            <a:off x="33863" y="105719"/>
            <a:ext cx="116480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Results: Crack patterns of post-tested materials at 650°C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9C9DCE-BD6D-B35D-4DBE-06FDD6492C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3138" y="796650"/>
            <a:ext cx="6946200" cy="34506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DF1D05-638F-5977-B6B2-2C103627AFF5}"/>
              </a:ext>
            </a:extLst>
          </p:cNvPr>
          <p:cNvSpPr txBox="1"/>
          <p:nvPr/>
        </p:nvSpPr>
        <p:spPr>
          <a:xfrm>
            <a:off x="1948155" y="4041906"/>
            <a:ext cx="8458588" cy="2118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8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At 650</a:t>
            </a: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°C, the </a:t>
            </a:r>
            <a:r>
              <a:rPr kumimoji="1" lang="en-US" altLang="zh-CN" dirty="0">
                <a:solidFill>
                  <a:srgbClr val="703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average distance </a:t>
            </a: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between the </a:t>
            </a:r>
            <a:r>
              <a:rPr kumimoji="1" lang="en-US" altLang="zh-CN" dirty="0">
                <a:solidFill>
                  <a:srgbClr val="703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primary coating cracks </a:t>
            </a: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is measured to be </a:t>
            </a:r>
            <a:r>
              <a:rPr kumimoji="1" lang="el-GR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342.9 ± 201.7 μ</a:t>
            </a: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Primary c</a:t>
            </a:r>
            <a:r>
              <a:rPr kumimoji="1" lang="en-US" altLang="zh-CN" sz="18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racks propagated </a:t>
            </a:r>
            <a:r>
              <a:rPr kumimoji="1" lang="en-US" altLang="zh-CN" sz="1800" dirty="0">
                <a:solidFill>
                  <a:srgbClr val="703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almost perpendicular </a:t>
            </a:r>
            <a:r>
              <a:rPr kumimoji="1" lang="en-US" altLang="zh-CN" sz="18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to the hoop loading direction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dirty="0">
                <a:solidFill>
                  <a:srgbClr val="703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Finer cracks </a:t>
            </a: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have a width less than 3 </a:t>
            </a:r>
            <a:r>
              <a:rPr kumimoji="1" lang="en-US" altLang="zh-CN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μm</a:t>
            </a: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which is below the detection resolution (3.25 </a:t>
            </a:r>
            <a:r>
              <a:rPr kumimoji="1" lang="en-US" altLang="zh-CN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μm</a:t>
            </a: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/pixel) </a:t>
            </a:r>
            <a:endParaRPr kumimoji="1" lang="en-US" altLang="zh-CN" sz="18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1411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FBD645-8687-9B67-42ED-82CA1A1D4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07EFCA1-FE88-8A38-134A-07A67EAA1B4B}"/>
              </a:ext>
            </a:extLst>
          </p:cNvPr>
          <p:cNvSpPr>
            <a:spLocks/>
          </p:cNvSpPr>
          <p:nvPr/>
        </p:nvSpPr>
        <p:spPr>
          <a:xfrm>
            <a:off x="8119530" y="6092036"/>
            <a:ext cx="4070592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Guanjie Yuan</a:t>
            </a:r>
          </a:p>
          <a:p>
            <a:pPr algn="r"/>
            <a:r>
              <a:rPr lang="en-GB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pl19178@bristol.ac.uk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9011A7-C67F-B7E8-B422-AFC7D7199D25}"/>
              </a:ext>
            </a:extLst>
          </p:cNvPr>
          <p:cNvSpPr>
            <a:spLocks/>
          </p:cNvSpPr>
          <p:nvPr/>
        </p:nvSpPr>
        <p:spPr>
          <a:xfrm>
            <a:off x="-1" y="6092261"/>
            <a:ext cx="7925852" cy="766800"/>
          </a:xfrm>
          <a:prstGeom prst="rect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dirty="0">
              <a:solidFill>
                <a:srgbClr val="FFFFFF"/>
              </a:solidFill>
              <a:ea typeface="+mn-lt"/>
              <a:cs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85E1D57-27E6-E608-C536-DE27013E032E}"/>
              </a:ext>
            </a:extLst>
          </p:cNvPr>
          <p:cNvSpPr>
            <a:spLocks/>
          </p:cNvSpPr>
          <p:nvPr/>
        </p:nvSpPr>
        <p:spPr>
          <a:xfrm>
            <a:off x="0" y="0"/>
            <a:ext cx="12196474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GB" sz="1400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BB5A7F-1336-6D77-DBC1-162D2AE62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1927" y="200156"/>
            <a:ext cx="482800" cy="365125"/>
          </a:xfrm>
        </p:spPr>
        <p:txBody>
          <a:bodyPr/>
          <a:lstStyle/>
          <a:p>
            <a:pPr algn="ctr"/>
            <a:fld id="{04C78E53-B693-4E16-8741-98C0974E0151}" type="slidenum">
              <a:rPr lang="en-GB" sz="18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22</a:t>
            </a:fld>
            <a:endParaRPr lang="en-GB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1565B424-A281-9DF3-3A1B-1413DD526BEC}"/>
              </a:ext>
            </a:extLst>
          </p:cNvPr>
          <p:cNvSpPr/>
          <p:nvPr/>
        </p:nvSpPr>
        <p:spPr>
          <a:xfrm rot="5400000">
            <a:off x="7639291" y="6378822"/>
            <a:ext cx="766800" cy="193677"/>
          </a:xfrm>
          <a:prstGeom prst="rtTriangle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1B461ED6-4767-431C-BB1C-714B5CE52ACD}"/>
              </a:ext>
            </a:extLst>
          </p:cNvPr>
          <p:cNvSpPr/>
          <p:nvPr/>
        </p:nvSpPr>
        <p:spPr>
          <a:xfrm rot="5400000" flipH="1" flipV="1">
            <a:off x="7639292" y="6377234"/>
            <a:ext cx="766800" cy="193677"/>
          </a:xfrm>
          <a:prstGeom prst="rtTriangle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24B1FC3-64CC-7BA3-DEFD-76FB26942221}"/>
              </a:ext>
            </a:extLst>
          </p:cNvPr>
          <p:cNvGrpSpPr/>
          <p:nvPr/>
        </p:nvGrpSpPr>
        <p:grpSpPr>
          <a:xfrm>
            <a:off x="90640" y="6123474"/>
            <a:ext cx="6142210" cy="734526"/>
            <a:chOff x="346099" y="41162"/>
            <a:chExt cx="7201403" cy="86119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9611DF9-3D8B-7875-353B-05F7F73F38F3}"/>
                </a:ext>
              </a:extLst>
            </p:cNvPr>
            <p:cNvGrpSpPr/>
            <p:nvPr/>
          </p:nvGrpSpPr>
          <p:grpSpPr>
            <a:xfrm>
              <a:off x="346099" y="41162"/>
              <a:ext cx="7201403" cy="861191"/>
              <a:chOff x="-2861307" y="47584"/>
              <a:chExt cx="7977485" cy="954000"/>
            </a:xfrm>
          </p:grpSpPr>
          <p:pic>
            <p:nvPicPr>
              <p:cNvPr id="15" name="Picture 14" descr="A picture containing text, sign&#10;&#10;Description automatically generated">
                <a:extLst>
                  <a:ext uri="{FF2B5EF4-FFF2-40B4-BE49-F238E27FC236}">
                    <a16:creationId xmlns:a16="http://schemas.microsoft.com/office/drawing/2014/main" id="{A9D1EB0D-5D0D-743D-CD2E-E619D51E63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861307" y="81721"/>
                <a:ext cx="2678766" cy="774000"/>
              </a:xfrm>
              <a:prstGeom prst="rect">
                <a:avLst/>
              </a:prstGeom>
            </p:spPr>
          </p:pic>
          <p:pic>
            <p:nvPicPr>
              <p:cNvPr id="16" name="Picture 15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0D2504C7-7670-6CE4-20B0-B7BB184E2EE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56" t="31372" r="12500" b="32864"/>
              <a:stretch/>
            </p:blipFill>
            <p:spPr>
              <a:xfrm>
                <a:off x="3263752" y="47584"/>
                <a:ext cx="1852426" cy="954000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E80530E-402A-E2E2-317C-67976A336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76812" y="102795"/>
              <a:ext cx="2638542" cy="799558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E4081009-D4EE-688F-84A6-F7AD22EAB4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572" y="5552563"/>
            <a:ext cx="513530" cy="3987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5CE276-2D72-F9F5-1DFB-75DF79788AA5}"/>
              </a:ext>
            </a:extLst>
          </p:cNvPr>
          <p:cNvSpPr txBox="1"/>
          <p:nvPr/>
        </p:nvSpPr>
        <p:spPr>
          <a:xfrm>
            <a:off x="33863" y="105719"/>
            <a:ext cx="91374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Results: Real-time failure process at 950°C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48EA4ED-2D58-3EAF-4EBE-9C77CE72DE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24" y="1022791"/>
            <a:ext cx="3456793" cy="2884229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E4CF4A67-DC2C-5B08-0604-35A0E81239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79317" y="743498"/>
            <a:ext cx="1860174" cy="2884228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318957BB-5004-8582-7B1E-2C05FC9D4F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77089" y="871156"/>
            <a:ext cx="6887638" cy="2788788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28A3F25B-4534-C437-D32C-50C5C13BBF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01019" y="3600898"/>
            <a:ext cx="1559997" cy="2559538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298BA3FD-6159-9C60-87A0-DAE7119AD3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44377" y="3381206"/>
            <a:ext cx="6856983" cy="277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519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02E787-0A84-F180-AC37-FBA0325C7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A1205E3-83D8-D700-565F-A0633173B609}"/>
              </a:ext>
            </a:extLst>
          </p:cNvPr>
          <p:cNvSpPr>
            <a:spLocks/>
          </p:cNvSpPr>
          <p:nvPr/>
        </p:nvSpPr>
        <p:spPr>
          <a:xfrm>
            <a:off x="8119530" y="6092036"/>
            <a:ext cx="4070592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Guanjie Yuan</a:t>
            </a:r>
          </a:p>
          <a:p>
            <a:pPr algn="r"/>
            <a:r>
              <a:rPr lang="en-GB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pl19178@bristol.ac.uk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A88D27-B07D-CC08-5B66-EC52306F392C}"/>
              </a:ext>
            </a:extLst>
          </p:cNvPr>
          <p:cNvSpPr>
            <a:spLocks/>
          </p:cNvSpPr>
          <p:nvPr/>
        </p:nvSpPr>
        <p:spPr>
          <a:xfrm>
            <a:off x="-1" y="6092261"/>
            <a:ext cx="7925852" cy="766800"/>
          </a:xfrm>
          <a:prstGeom prst="rect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dirty="0">
              <a:solidFill>
                <a:srgbClr val="FFFFFF"/>
              </a:solidFill>
              <a:ea typeface="+mn-lt"/>
              <a:cs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7692E6E-0C34-920A-64FC-FDD041720375}"/>
              </a:ext>
            </a:extLst>
          </p:cNvPr>
          <p:cNvSpPr>
            <a:spLocks/>
          </p:cNvSpPr>
          <p:nvPr/>
        </p:nvSpPr>
        <p:spPr>
          <a:xfrm>
            <a:off x="0" y="0"/>
            <a:ext cx="12196474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GB" sz="1400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DF3C2F-5006-61D8-FCC5-872E72105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1927" y="200156"/>
            <a:ext cx="482800" cy="365125"/>
          </a:xfrm>
        </p:spPr>
        <p:txBody>
          <a:bodyPr/>
          <a:lstStyle/>
          <a:p>
            <a:pPr algn="ctr"/>
            <a:fld id="{04C78E53-B693-4E16-8741-98C0974E0151}" type="slidenum">
              <a:rPr lang="en-GB" sz="18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23</a:t>
            </a:fld>
            <a:endParaRPr lang="en-GB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D3151A2E-69EC-6BE0-23BE-93105DAB7EE3}"/>
              </a:ext>
            </a:extLst>
          </p:cNvPr>
          <p:cNvSpPr/>
          <p:nvPr/>
        </p:nvSpPr>
        <p:spPr>
          <a:xfrm rot="5400000">
            <a:off x="7639291" y="6378822"/>
            <a:ext cx="766800" cy="193677"/>
          </a:xfrm>
          <a:prstGeom prst="rtTriangle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2A27BBC0-7678-79D1-2AED-934B8EF12FAB}"/>
              </a:ext>
            </a:extLst>
          </p:cNvPr>
          <p:cNvSpPr/>
          <p:nvPr/>
        </p:nvSpPr>
        <p:spPr>
          <a:xfrm rot="5400000" flipH="1" flipV="1">
            <a:off x="7639292" y="6377234"/>
            <a:ext cx="766800" cy="193677"/>
          </a:xfrm>
          <a:prstGeom prst="rtTriangle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F91796A-1FFB-145F-C6AF-AB3A21649422}"/>
              </a:ext>
            </a:extLst>
          </p:cNvPr>
          <p:cNvGrpSpPr/>
          <p:nvPr/>
        </p:nvGrpSpPr>
        <p:grpSpPr>
          <a:xfrm>
            <a:off x="90640" y="6123474"/>
            <a:ext cx="6142210" cy="734526"/>
            <a:chOff x="346099" y="41162"/>
            <a:chExt cx="7201403" cy="86119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A840992-98FE-1EE0-904D-2860EA864243}"/>
                </a:ext>
              </a:extLst>
            </p:cNvPr>
            <p:cNvGrpSpPr/>
            <p:nvPr/>
          </p:nvGrpSpPr>
          <p:grpSpPr>
            <a:xfrm>
              <a:off x="346099" y="41162"/>
              <a:ext cx="7201403" cy="861191"/>
              <a:chOff x="-2861307" y="47584"/>
              <a:chExt cx="7977485" cy="954000"/>
            </a:xfrm>
          </p:grpSpPr>
          <p:pic>
            <p:nvPicPr>
              <p:cNvPr id="15" name="Picture 14" descr="A picture containing text, sign&#10;&#10;Description automatically generated">
                <a:extLst>
                  <a:ext uri="{FF2B5EF4-FFF2-40B4-BE49-F238E27FC236}">
                    <a16:creationId xmlns:a16="http://schemas.microsoft.com/office/drawing/2014/main" id="{D4E9F4A3-8042-857F-02C3-42B71CB75D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861307" y="81721"/>
                <a:ext cx="2678766" cy="774000"/>
              </a:xfrm>
              <a:prstGeom prst="rect">
                <a:avLst/>
              </a:prstGeom>
            </p:spPr>
          </p:pic>
          <p:pic>
            <p:nvPicPr>
              <p:cNvPr id="16" name="Picture 15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1171DE66-C6A1-3B54-CCFC-16481003D88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56" t="31372" r="12500" b="32864"/>
              <a:stretch/>
            </p:blipFill>
            <p:spPr>
              <a:xfrm>
                <a:off x="3263752" y="47584"/>
                <a:ext cx="1852426" cy="954000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B10996C-3185-9D3F-B862-900D6E755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76812" y="102795"/>
              <a:ext cx="2638542" cy="799558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1A326743-2828-982E-D6AC-43F04A40A0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572" y="5552563"/>
            <a:ext cx="513530" cy="3987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B042D8-4BC4-7D84-86B1-0A5D67BD8F12}"/>
              </a:ext>
            </a:extLst>
          </p:cNvPr>
          <p:cNvSpPr txBox="1"/>
          <p:nvPr/>
        </p:nvSpPr>
        <p:spPr>
          <a:xfrm>
            <a:off x="33863" y="105719"/>
            <a:ext cx="116480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Results: Crack patterns of post-tested materials at 950°C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709F60-F144-8F33-60BC-78592031A0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4154" y="796650"/>
            <a:ext cx="7559497" cy="35467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E9B1BC-BF2F-AAC7-0B1B-26E67B4293F7}"/>
              </a:ext>
            </a:extLst>
          </p:cNvPr>
          <p:cNvSpPr txBox="1"/>
          <p:nvPr/>
        </p:nvSpPr>
        <p:spPr>
          <a:xfrm>
            <a:off x="1371212" y="4427181"/>
            <a:ext cx="10216572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8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At 950</a:t>
            </a: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°C, the </a:t>
            </a:r>
            <a:r>
              <a:rPr kumimoji="1" lang="en-US" altLang="zh-CN" dirty="0">
                <a:solidFill>
                  <a:srgbClr val="703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average distance </a:t>
            </a: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between the </a:t>
            </a:r>
            <a:r>
              <a:rPr kumimoji="1" lang="en-US" altLang="zh-CN" dirty="0">
                <a:solidFill>
                  <a:srgbClr val="703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coating cracks </a:t>
            </a: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is measured to be </a:t>
            </a:r>
            <a:r>
              <a:rPr kumimoji="1" lang="el-GR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83.7 ± 23.4 μ</a:t>
            </a:r>
            <a:r>
              <a:rPr kumimoji="1" lang="en-GB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</a:t>
            </a: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8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Cracks propagated </a:t>
            </a:r>
            <a:r>
              <a:rPr kumimoji="1" lang="en-US" altLang="zh-CN" sz="1800" dirty="0">
                <a:solidFill>
                  <a:srgbClr val="703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almost perpendicular </a:t>
            </a:r>
            <a:r>
              <a:rPr kumimoji="1" lang="en-US" altLang="zh-CN" sz="18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to the hoop loading direction (angle range of 89° to 92°)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dirty="0" err="1">
                <a:solidFill>
                  <a:srgbClr val="703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Transgranular</a:t>
            </a:r>
            <a:r>
              <a:rPr kumimoji="1" lang="en-US" altLang="zh-CN" dirty="0">
                <a:solidFill>
                  <a:srgbClr val="703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failure mode </a:t>
            </a: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was found at the crack tips at 950°C</a:t>
            </a:r>
            <a:endParaRPr kumimoji="1" lang="en-US" altLang="zh-CN" sz="18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6330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400CA3-830B-D377-5556-AFFA95BB83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44894EF0-45CC-64CA-52B1-DD51F325BF78}"/>
              </a:ext>
            </a:extLst>
          </p:cNvPr>
          <p:cNvGrpSpPr/>
          <p:nvPr/>
        </p:nvGrpSpPr>
        <p:grpSpPr>
          <a:xfrm>
            <a:off x="4822256" y="596494"/>
            <a:ext cx="6933994" cy="3386682"/>
            <a:chOff x="5583133" y="1215599"/>
            <a:chExt cx="6236531" cy="306445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B075179-8C53-7D8F-1E7A-2040F60D2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83133" y="1410263"/>
              <a:ext cx="6236531" cy="2869789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C1D7A42-363B-DDCC-B3B7-D1DF2C1557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81105" y="1215599"/>
              <a:ext cx="434378" cy="47248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9DFFF51-84E2-7AD4-D85F-EC77B0AE8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48848" y="1215599"/>
              <a:ext cx="434378" cy="472481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EAC947B5-198A-61F9-D075-A9E8F20BCD17}"/>
              </a:ext>
            </a:extLst>
          </p:cNvPr>
          <p:cNvSpPr>
            <a:spLocks/>
          </p:cNvSpPr>
          <p:nvPr/>
        </p:nvSpPr>
        <p:spPr>
          <a:xfrm>
            <a:off x="8119530" y="6092036"/>
            <a:ext cx="4070592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Guanjie Yuan</a:t>
            </a:r>
          </a:p>
          <a:p>
            <a:pPr algn="r"/>
            <a:r>
              <a:rPr lang="en-GB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pl19178@bristol.ac.uk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1BB061-163C-78BF-F722-BA3A39126F0D}"/>
              </a:ext>
            </a:extLst>
          </p:cNvPr>
          <p:cNvSpPr>
            <a:spLocks/>
          </p:cNvSpPr>
          <p:nvPr/>
        </p:nvSpPr>
        <p:spPr>
          <a:xfrm>
            <a:off x="-1" y="6092261"/>
            <a:ext cx="7925852" cy="766800"/>
          </a:xfrm>
          <a:prstGeom prst="rect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dirty="0">
              <a:solidFill>
                <a:srgbClr val="FFFFFF"/>
              </a:solidFill>
              <a:ea typeface="+mn-lt"/>
              <a:cs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1F5B6CA-22E4-27E3-D85F-3C2B50E3ED00}"/>
              </a:ext>
            </a:extLst>
          </p:cNvPr>
          <p:cNvSpPr>
            <a:spLocks/>
          </p:cNvSpPr>
          <p:nvPr/>
        </p:nvSpPr>
        <p:spPr>
          <a:xfrm>
            <a:off x="0" y="0"/>
            <a:ext cx="12196474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GB" sz="1400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8DCA29-E6E6-8ACD-ED77-25D4E7EAF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1927" y="200156"/>
            <a:ext cx="482800" cy="365125"/>
          </a:xfrm>
        </p:spPr>
        <p:txBody>
          <a:bodyPr/>
          <a:lstStyle/>
          <a:p>
            <a:pPr algn="ctr"/>
            <a:fld id="{04C78E53-B693-4E16-8741-98C0974E0151}" type="slidenum">
              <a:rPr lang="en-GB" sz="18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24</a:t>
            </a:fld>
            <a:endParaRPr lang="en-GB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824FA5DD-31B7-8148-7A85-E8FDC8BA6C86}"/>
              </a:ext>
            </a:extLst>
          </p:cNvPr>
          <p:cNvSpPr/>
          <p:nvPr/>
        </p:nvSpPr>
        <p:spPr>
          <a:xfrm rot="5400000">
            <a:off x="7639291" y="6378822"/>
            <a:ext cx="766800" cy="193677"/>
          </a:xfrm>
          <a:prstGeom prst="rtTriangle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A469A032-A209-AC07-D328-725265329222}"/>
              </a:ext>
            </a:extLst>
          </p:cNvPr>
          <p:cNvSpPr/>
          <p:nvPr/>
        </p:nvSpPr>
        <p:spPr>
          <a:xfrm rot="5400000" flipH="1" flipV="1">
            <a:off x="7639292" y="6377234"/>
            <a:ext cx="766800" cy="193677"/>
          </a:xfrm>
          <a:prstGeom prst="rtTriangle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A129D26-2D5B-2ED6-D799-EAEC44ED00D6}"/>
              </a:ext>
            </a:extLst>
          </p:cNvPr>
          <p:cNvGrpSpPr/>
          <p:nvPr/>
        </p:nvGrpSpPr>
        <p:grpSpPr>
          <a:xfrm>
            <a:off x="90640" y="6123474"/>
            <a:ext cx="6142210" cy="734526"/>
            <a:chOff x="346099" y="41162"/>
            <a:chExt cx="7201403" cy="86119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780DF81-888A-2371-431C-024E59486AAC}"/>
                </a:ext>
              </a:extLst>
            </p:cNvPr>
            <p:cNvGrpSpPr/>
            <p:nvPr/>
          </p:nvGrpSpPr>
          <p:grpSpPr>
            <a:xfrm>
              <a:off x="346099" y="41162"/>
              <a:ext cx="7201403" cy="861191"/>
              <a:chOff x="-2861307" y="47584"/>
              <a:chExt cx="7977485" cy="954000"/>
            </a:xfrm>
          </p:grpSpPr>
          <p:pic>
            <p:nvPicPr>
              <p:cNvPr id="15" name="Picture 14" descr="A picture containing text, sign&#10;&#10;Description automatically generated">
                <a:extLst>
                  <a:ext uri="{FF2B5EF4-FFF2-40B4-BE49-F238E27FC236}">
                    <a16:creationId xmlns:a16="http://schemas.microsoft.com/office/drawing/2014/main" id="{D88A813C-A778-24E5-D276-ED49529DD1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861307" y="81721"/>
                <a:ext cx="2678766" cy="774000"/>
              </a:xfrm>
              <a:prstGeom prst="rect">
                <a:avLst/>
              </a:prstGeom>
            </p:spPr>
          </p:pic>
          <p:pic>
            <p:nvPicPr>
              <p:cNvPr id="16" name="Picture 15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6E71055E-6670-56CC-DD4B-357BF074844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56" t="31372" r="12500" b="32864"/>
              <a:stretch/>
            </p:blipFill>
            <p:spPr>
              <a:xfrm>
                <a:off x="3263752" y="47584"/>
                <a:ext cx="1852426" cy="954000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B56B71C-F360-72EA-CAF7-AEB74999D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76812" y="102795"/>
              <a:ext cx="2638542" cy="799558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9AC07DC8-AEDD-32C4-F4F2-C4168E5C72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9572" y="5552563"/>
            <a:ext cx="513530" cy="3987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A2ADCF1-FAF4-B9E6-A7E0-A5625EFAE8E9}"/>
              </a:ext>
            </a:extLst>
          </p:cNvPr>
          <p:cNvSpPr txBox="1"/>
          <p:nvPr/>
        </p:nvSpPr>
        <p:spPr>
          <a:xfrm>
            <a:off x="33862" y="105719"/>
            <a:ext cx="108627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Results: Summary of failure processes at RT and 345°C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F0C008-48AC-FB46-DE0D-9295152FDD97}"/>
              </a:ext>
            </a:extLst>
          </p:cNvPr>
          <p:cNvSpPr txBox="1"/>
          <p:nvPr/>
        </p:nvSpPr>
        <p:spPr>
          <a:xfrm>
            <a:off x="237368" y="1262339"/>
            <a:ext cx="4347518" cy="5027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8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At RT and 345</a:t>
            </a: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°C: </a:t>
            </a:r>
            <a:r>
              <a:rPr kumimoji="1" lang="en-US" altLang="zh-CN" dirty="0">
                <a:solidFill>
                  <a:srgbClr val="703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brittle failure mode</a:t>
            </a:r>
            <a:endParaRPr kumimoji="1" lang="en-US" altLang="zh-CN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kumimoji="1" lang="en-US" altLang="zh-CN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</a:t>
            </a: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) Initial deformation without formation of coating cracks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(ii) </a:t>
            </a:r>
            <a:r>
              <a:rPr kumimoji="1" lang="en-US" altLang="zh-CN" dirty="0">
                <a:solidFill>
                  <a:srgbClr val="703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Simultaneous formation of multiple coating cracks</a:t>
            </a: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where lower number of cracks formed at 345°C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(iii) Number of coating crack increases with increasing of load, until reaches to saturation at peak load; cracks open up further after peak load but no formation of new cracks.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kumimoji="1" lang="en-US" altLang="zh-CN" sz="18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028C0C8-39FA-6583-453D-6A40BE014554}"/>
              </a:ext>
            </a:extLst>
          </p:cNvPr>
          <p:cNvSpPr txBox="1"/>
          <p:nvPr/>
        </p:nvSpPr>
        <p:spPr>
          <a:xfrm>
            <a:off x="8337270" y="6112431"/>
            <a:ext cx="3859204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50" dirty="0">
                <a:solidFill>
                  <a:srgbClr val="222222"/>
                </a:solidFill>
                <a:latin typeface="Arial" charset="0"/>
              </a:rPr>
              <a:t>[1] Guanjie Yuan et al. Materials &amp; Design, 2023, 234: 112373.</a:t>
            </a:r>
          </a:p>
          <a:p>
            <a:r>
              <a:rPr lang="en-US" altLang="zh-CN" sz="1050" dirty="0">
                <a:solidFill>
                  <a:srgbClr val="222222"/>
                </a:solidFill>
                <a:latin typeface="Arial" charset="0"/>
              </a:rPr>
              <a:t>[2] Jiang J et al. Surface and Coatings Technology, 2021, 427: 127815.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DF4481B-7981-9B02-8DF0-3A7DFDC3C2DF}"/>
              </a:ext>
            </a:extLst>
          </p:cNvPr>
          <p:cNvSpPr txBox="1"/>
          <p:nvPr/>
        </p:nvSpPr>
        <p:spPr>
          <a:xfrm>
            <a:off x="4975307" y="4210567"/>
            <a:ext cx="6955771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8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At 345°C, the </a:t>
            </a:r>
            <a:r>
              <a:rPr kumimoji="1" lang="en-US" altLang="zh-CN" sz="1800" dirty="0">
                <a:solidFill>
                  <a:srgbClr val="703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increasing of atomic mobility </a:t>
            </a:r>
            <a:r>
              <a:rPr kumimoji="1" lang="en-US" altLang="zh-CN" sz="18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could enhance the </a:t>
            </a:r>
            <a:r>
              <a:rPr kumimoji="1" lang="en-US" altLang="zh-CN" sz="1800" dirty="0">
                <a:solidFill>
                  <a:srgbClr val="703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ductility of Cr coating</a:t>
            </a:r>
            <a:r>
              <a:rPr kumimoji="1" lang="en-US" altLang="zh-CN" sz="18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which consequently results in larger crack width and a reduced crack density at peak load</a:t>
            </a:r>
            <a:r>
              <a:rPr lang="en-US" altLang="zh-CN" baseline="30000" dirty="0">
                <a:solidFill>
                  <a:srgbClr val="231F20"/>
                </a:solidFill>
                <a:latin typeface="Arial" charset="0"/>
                <a:ea typeface="Arial" charset="0"/>
                <a:cs typeface="Arial" charset="0"/>
              </a:rPr>
              <a:t> [1,2]</a:t>
            </a:r>
            <a:endParaRPr kumimoji="1" lang="en-US" altLang="zh-CN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7599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82E7D7-CC0D-83B1-5FD3-D1FF15A83D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20B8F7-3E0D-DC3B-015F-9A37B3C6C4A9}"/>
              </a:ext>
            </a:extLst>
          </p:cNvPr>
          <p:cNvSpPr>
            <a:spLocks/>
          </p:cNvSpPr>
          <p:nvPr/>
        </p:nvSpPr>
        <p:spPr>
          <a:xfrm>
            <a:off x="8119530" y="6092036"/>
            <a:ext cx="4070592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Guanjie Yuan</a:t>
            </a:r>
          </a:p>
          <a:p>
            <a:pPr algn="r"/>
            <a:r>
              <a:rPr lang="en-GB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pl19178@bristol.ac.uk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1DA81D9-DB0C-12F1-92A7-73194796F03E}"/>
              </a:ext>
            </a:extLst>
          </p:cNvPr>
          <p:cNvSpPr>
            <a:spLocks/>
          </p:cNvSpPr>
          <p:nvPr/>
        </p:nvSpPr>
        <p:spPr>
          <a:xfrm>
            <a:off x="-1" y="6092261"/>
            <a:ext cx="7925852" cy="766800"/>
          </a:xfrm>
          <a:prstGeom prst="rect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dirty="0">
              <a:solidFill>
                <a:srgbClr val="FFFFFF"/>
              </a:solidFill>
              <a:ea typeface="+mn-lt"/>
              <a:cs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5400457-CA89-5BA7-FAAC-EA5DE9DA14EA}"/>
              </a:ext>
            </a:extLst>
          </p:cNvPr>
          <p:cNvSpPr>
            <a:spLocks/>
          </p:cNvSpPr>
          <p:nvPr/>
        </p:nvSpPr>
        <p:spPr>
          <a:xfrm>
            <a:off x="0" y="0"/>
            <a:ext cx="12196474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GB" sz="1400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CE82FB-3D4C-479A-404C-F13A5068B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1927" y="200156"/>
            <a:ext cx="482800" cy="365125"/>
          </a:xfrm>
        </p:spPr>
        <p:txBody>
          <a:bodyPr/>
          <a:lstStyle/>
          <a:p>
            <a:pPr algn="ctr"/>
            <a:fld id="{04C78E53-B693-4E16-8741-98C0974E0151}" type="slidenum">
              <a:rPr lang="en-GB" sz="18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25</a:t>
            </a:fld>
            <a:endParaRPr lang="en-GB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2E978098-0451-92F4-4B3A-2D2844155D54}"/>
              </a:ext>
            </a:extLst>
          </p:cNvPr>
          <p:cNvSpPr/>
          <p:nvPr/>
        </p:nvSpPr>
        <p:spPr>
          <a:xfrm rot="5400000">
            <a:off x="7639291" y="6378822"/>
            <a:ext cx="766800" cy="193677"/>
          </a:xfrm>
          <a:prstGeom prst="rtTriangle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9ADC5F00-DBFB-9C9D-BE86-8F869912FDD0}"/>
              </a:ext>
            </a:extLst>
          </p:cNvPr>
          <p:cNvSpPr/>
          <p:nvPr/>
        </p:nvSpPr>
        <p:spPr>
          <a:xfrm rot="5400000" flipH="1" flipV="1">
            <a:off x="7639292" y="6377234"/>
            <a:ext cx="766800" cy="193677"/>
          </a:xfrm>
          <a:prstGeom prst="rtTriangle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40AF6AA-6012-E488-347C-B9BC29D30974}"/>
              </a:ext>
            </a:extLst>
          </p:cNvPr>
          <p:cNvGrpSpPr/>
          <p:nvPr/>
        </p:nvGrpSpPr>
        <p:grpSpPr>
          <a:xfrm>
            <a:off x="90640" y="6123474"/>
            <a:ext cx="6142210" cy="734526"/>
            <a:chOff x="346099" y="41162"/>
            <a:chExt cx="7201403" cy="86119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A11CD2A-8343-0561-3290-9B3F485B62F7}"/>
                </a:ext>
              </a:extLst>
            </p:cNvPr>
            <p:cNvGrpSpPr/>
            <p:nvPr/>
          </p:nvGrpSpPr>
          <p:grpSpPr>
            <a:xfrm>
              <a:off x="346099" y="41162"/>
              <a:ext cx="7201403" cy="861191"/>
              <a:chOff x="-2861307" y="47584"/>
              <a:chExt cx="7977485" cy="954000"/>
            </a:xfrm>
          </p:grpSpPr>
          <p:pic>
            <p:nvPicPr>
              <p:cNvPr id="15" name="Picture 14" descr="A picture containing text, sign&#10;&#10;Description automatically generated">
                <a:extLst>
                  <a:ext uri="{FF2B5EF4-FFF2-40B4-BE49-F238E27FC236}">
                    <a16:creationId xmlns:a16="http://schemas.microsoft.com/office/drawing/2014/main" id="{6A6AE096-FC94-1C01-15F5-79027A72C6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861307" y="81721"/>
                <a:ext cx="2678766" cy="774000"/>
              </a:xfrm>
              <a:prstGeom prst="rect">
                <a:avLst/>
              </a:prstGeom>
            </p:spPr>
          </p:pic>
          <p:pic>
            <p:nvPicPr>
              <p:cNvPr id="16" name="Picture 15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9B4A19F5-9595-EC84-E177-E6AEC670E22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56" t="31372" r="12500" b="32864"/>
              <a:stretch/>
            </p:blipFill>
            <p:spPr>
              <a:xfrm>
                <a:off x="3263752" y="47584"/>
                <a:ext cx="1852426" cy="954000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FEB4521-4FD2-8BFE-4548-549BB37490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76812" y="102795"/>
              <a:ext cx="2638542" cy="799558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E5D0159A-F4C8-C8BF-C286-35A6E54614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572" y="5552563"/>
            <a:ext cx="513530" cy="39874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8189E59-42DF-D79E-7F95-EBCAA4A623E1}"/>
              </a:ext>
            </a:extLst>
          </p:cNvPr>
          <p:cNvSpPr txBox="1"/>
          <p:nvPr/>
        </p:nvSpPr>
        <p:spPr>
          <a:xfrm>
            <a:off x="793102" y="1594845"/>
            <a:ext cx="5370114" cy="2949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8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At 650</a:t>
            </a: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°C: </a:t>
            </a:r>
            <a:r>
              <a:rPr kumimoji="1" lang="en-US" altLang="zh-CN" dirty="0">
                <a:solidFill>
                  <a:srgbClr val="703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ductile failure mode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Once the three coating cracks formed, further loading did not induce the formation of more coating cracks, but </a:t>
            </a:r>
            <a:r>
              <a:rPr kumimoji="1" lang="en-US" altLang="zh-CN" dirty="0">
                <a:solidFill>
                  <a:srgbClr val="703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increased the width</a:t>
            </a: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of the existing coating cracks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Brittle-to-ductile transition temperature (BDTT) in the range of 345°C to 650°C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736B71-4FF6-C672-8015-9A3999289537}"/>
              </a:ext>
            </a:extLst>
          </p:cNvPr>
          <p:cNvSpPr txBox="1"/>
          <p:nvPr/>
        </p:nvSpPr>
        <p:spPr>
          <a:xfrm>
            <a:off x="33862" y="105719"/>
            <a:ext cx="116163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Results: Summary of failure processes at 650°C and 950°C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B79ACF-FC7E-5A35-D6E6-59694D677B56}"/>
              </a:ext>
            </a:extLst>
          </p:cNvPr>
          <p:cNvSpPr txBox="1"/>
          <p:nvPr/>
        </p:nvSpPr>
        <p:spPr>
          <a:xfrm>
            <a:off x="6096000" y="1595906"/>
            <a:ext cx="5370114" cy="2949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8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At 950</a:t>
            </a: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°C: </a:t>
            </a:r>
            <a:r>
              <a:rPr kumimoji="1" lang="en-US" altLang="zh-CN" dirty="0">
                <a:solidFill>
                  <a:srgbClr val="703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brittle failure mode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At 950°C, </a:t>
            </a:r>
            <a:r>
              <a:rPr kumimoji="1" lang="en-US" altLang="zh-CN" dirty="0">
                <a:solidFill>
                  <a:srgbClr val="703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recrystallisation</a:t>
            </a: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of PVD Cr grains could occur, which resulted in the growth of Cr grains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This could caused </a:t>
            </a:r>
            <a:r>
              <a:rPr kumimoji="1" lang="en-US" altLang="zh-CN" dirty="0">
                <a:solidFill>
                  <a:srgbClr val="703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concentrated stress in each grain</a:t>
            </a: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and eventually caused the </a:t>
            </a:r>
            <a:r>
              <a:rPr kumimoji="1" lang="en-US" altLang="zh-CN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transgranular</a:t>
            </a: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cracks and brittle </a:t>
            </a:r>
            <a:r>
              <a:rPr kumimoji="1" lang="en-US" altLang="zh-CN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behaviour</a:t>
            </a: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of the coating</a:t>
            </a:r>
            <a:r>
              <a:rPr lang="en-US" altLang="zh-CN" baseline="30000" dirty="0">
                <a:solidFill>
                  <a:srgbClr val="231F20"/>
                </a:solidFill>
                <a:latin typeface="Arial" charset="0"/>
                <a:ea typeface="Arial" charset="0"/>
                <a:cs typeface="Arial" charset="0"/>
              </a:rPr>
              <a:t> [1]</a:t>
            </a:r>
            <a:endParaRPr kumimoji="1" lang="en-US" altLang="zh-CN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4AF1455-407F-F41E-5203-D70A201D72CE}"/>
              </a:ext>
            </a:extLst>
          </p:cNvPr>
          <p:cNvSpPr txBox="1"/>
          <p:nvPr/>
        </p:nvSpPr>
        <p:spPr>
          <a:xfrm>
            <a:off x="8886299" y="6123474"/>
            <a:ext cx="34016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rgbClr val="000000"/>
                </a:solidFill>
                <a:latin typeface="Arial" panose="020B0604020202020204" pitchFamily="34" charset="0"/>
              </a:rPr>
              <a:t>[1] Li, Bo, et al. Tungsten 6.2 (2024): 333-341.</a:t>
            </a:r>
          </a:p>
        </p:txBody>
      </p:sp>
    </p:spTree>
    <p:extLst>
      <p:ext uri="{BB962C8B-B14F-4D97-AF65-F5344CB8AC3E}">
        <p14:creationId xmlns:p14="http://schemas.microsoft.com/office/powerpoint/2010/main" val="20364429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0C2033-C932-EF0B-4401-CA01FCD35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1ECCDD5-C471-763A-D12D-157BD16CA3AC}"/>
              </a:ext>
            </a:extLst>
          </p:cNvPr>
          <p:cNvSpPr>
            <a:spLocks/>
          </p:cNvSpPr>
          <p:nvPr/>
        </p:nvSpPr>
        <p:spPr>
          <a:xfrm>
            <a:off x="8119530" y="6092036"/>
            <a:ext cx="4070592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Guanjie Yuan</a:t>
            </a:r>
          </a:p>
          <a:p>
            <a:pPr algn="r"/>
            <a:r>
              <a:rPr lang="en-GB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pl19178@bristol.ac.uk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A01DD9-133F-DEEA-7B48-CEA3C40E8062}"/>
              </a:ext>
            </a:extLst>
          </p:cNvPr>
          <p:cNvSpPr>
            <a:spLocks/>
          </p:cNvSpPr>
          <p:nvPr/>
        </p:nvSpPr>
        <p:spPr>
          <a:xfrm>
            <a:off x="-1" y="6092261"/>
            <a:ext cx="7925852" cy="766800"/>
          </a:xfrm>
          <a:prstGeom prst="rect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dirty="0">
              <a:solidFill>
                <a:srgbClr val="FFFFFF"/>
              </a:solidFill>
              <a:ea typeface="+mn-lt"/>
              <a:cs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EB93AD2-4F51-66C8-1C90-9ADFAD2B824D}"/>
              </a:ext>
            </a:extLst>
          </p:cNvPr>
          <p:cNvSpPr>
            <a:spLocks/>
          </p:cNvSpPr>
          <p:nvPr/>
        </p:nvSpPr>
        <p:spPr>
          <a:xfrm>
            <a:off x="0" y="0"/>
            <a:ext cx="12196474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GB" sz="1400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549E57-94E8-2D7B-5B50-11C224F6D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1927" y="200156"/>
            <a:ext cx="482800" cy="365125"/>
          </a:xfrm>
        </p:spPr>
        <p:txBody>
          <a:bodyPr/>
          <a:lstStyle/>
          <a:p>
            <a:pPr algn="ctr"/>
            <a:fld id="{04C78E53-B693-4E16-8741-98C0974E0151}" type="slidenum">
              <a:rPr lang="en-GB" sz="18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26</a:t>
            </a:fld>
            <a:endParaRPr lang="en-GB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21669ABC-2EA1-3835-B843-127E1CD2BE2A}"/>
              </a:ext>
            </a:extLst>
          </p:cNvPr>
          <p:cNvSpPr/>
          <p:nvPr/>
        </p:nvSpPr>
        <p:spPr>
          <a:xfrm rot="5400000">
            <a:off x="7639291" y="6378822"/>
            <a:ext cx="766800" cy="193677"/>
          </a:xfrm>
          <a:prstGeom prst="rtTriangle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42F2950B-1FBA-FE7F-3D5F-F23E80147C11}"/>
              </a:ext>
            </a:extLst>
          </p:cNvPr>
          <p:cNvSpPr/>
          <p:nvPr/>
        </p:nvSpPr>
        <p:spPr>
          <a:xfrm rot="5400000" flipH="1" flipV="1">
            <a:off x="7639292" y="6377234"/>
            <a:ext cx="766800" cy="193677"/>
          </a:xfrm>
          <a:prstGeom prst="rtTriangle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4B53FFB-5918-5479-2FB0-2B8930AB3D1B}"/>
              </a:ext>
            </a:extLst>
          </p:cNvPr>
          <p:cNvGrpSpPr/>
          <p:nvPr/>
        </p:nvGrpSpPr>
        <p:grpSpPr>
          <a:xfrm>
            <a:off x="90640" y="6123474"/>
            <a:ext cx="6142210" cy="734526"/>
            <a:chOff x="346099" y="41162"/>
            <a:chExt cx="7201403" cy="86119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4ADF9F4-D383-292B-2B2E-A35B9D0F3BBB}"/>
                </a:ext>
              </a:extLst>
            </p:cNvPr>
            <p:cNvGrpSpPr/>
            <p:nvPr/>
          </p:nvGrpSpPr>
          <p:grpSpPr>
            <a:xfrm>
              <a:off x="346099" y="41162"/>
              <a:ext cx="7201403" cy="861191"/>
              <a:chOff x="-2861307" y="47584"/>
              <a:chExt cx="7977485" cy="954000"/>
            </a:xfrm>
          </p:grpSpPr>
          <p:pic>
            <p:nvPicPr>
              <p:cNvPr id="15" name="Picture 14" descr="A picture containing text, sign&#10;&#10;Description automatically generated">
                <a:extLst>
                  <a:ext uri="{FF2B5EF4-FFF2-40B4-BE49-F238E27FC236}">
                    <a16:creationId xmlns:a16="http://schemas.microsoft.com/office/drawing/2014/main" id="{8F9054D3-9855-B701-34FF-E9C12006CB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861307" y="81721"/>
                <a:ext cx="2678766" cy="774000"/>
              </a:xfrm>
              <a:prstGeom prst="rect">
                <a:avLst/>
              </a:prstGeom>
            </p:spPr>
          </p:pic>
          <p:pic>
            <p:nvPicPr>
              <p:cNvPr id="16" name="Picture 15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8217708D-3ED0-5985-8A98-F0361ABA4F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56" t="31372" r="12500" b="32864"/>
              <a:stretch/>
            </p:blipFill>
            <p:spPr>
              <a:xfrm>
                <a:off x="3263752" y="47584"/>
                <a:ext cx="1852426" cy="954000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540A8F6-CF55-5783-72A7-61500C183F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76812" y="102795"/>
              <a:ext cx="2638542" cy="799558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38417EB8-9E1D-4814-2706-2F65D3E4CD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572" y="5552563"/>
            <a:ext cx="513530" cy="398741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642BDBB5-0EB7-8E87-8628-4D7A49E9559C}"/>
              </a:ext>
            </a:extLst>
          </p:cNvPr>
          <p:cNvSpPr txBox="1"/>
          <p:nvPr/>
        </p:nvSpPr>
        <p:spPr>
          <a:xfrm>
            <a:off x="33864" y="105719"/>
            <a:ext cx="30545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Key messages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2293E61-7837-3060-62CA-FA287EA176FA}"/>
              </a:ext>
            </a:extLst>
          </p:cNvPr>
          <p:cNvSpPr txBox="1"/>
          <p:nvPr/>
        </p:nvSpPr>
        <p:spPr>
          <a:xfrm>
            <a:off x="186525" y="1020870"/>
            <a:ext cx="11818949" cy="46115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Local property variations in coating and substrate were potentially attributed to </a:t>
            </a:r>
            <a:r>
              <a:rPr kumimoji="1" lang="en-US" altLang="zh-CN" dirty="0">
                <a:solidFill>
                  <a:srgbClr val="703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high-temperature recrystallisation</a:t>
            </a: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which enlarged grain size and caused coalescence of finer grains, affecting mechanical </a:t>
            </a:r>
            <a:r>
              <a:rPr kumimoji="1" lang="en-US" altLang="zh-CN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behaviour</a:t>
            </a:r>
            <a:endParaRPr kumimoji="1" lang="en-US" altLang="zh-CN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dirty="0">
                <a:solidFill>
                  <a:srgbClr val="703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Relaxation of residual stresses </a:t>
            </a: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at elevated temperatures also likely contributed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Coating failure strain/stress was influenced by </a:t>
            </a:r>
            <a:r>
              <a:rPr kumimoji="1" lang="en-US" altLang="zh-CN" dirty="0">
                <a:solidFill>
                  <a:srgbClr val="703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microstructure, local properties, and residual stress</a:t>
            </a: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distributions. Significant strength degradation of the cladding materials was observed at 650°C and 950°C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dirty="0">
                <a:solidFill>
                  <a:srgbClr val="703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Temperature-dependent failure processes </a:t>
            </a: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were investigated at elevated temperatures. At 345°C, coating fractured in a more ductile </a:t>
            </a:r>
            <a:r>
              <a:rPr kumimoji="1" lang="en-US" altLang="zh-CN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behaviour</a:t>
            </a: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with lower number of cracks (compared with RT).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However, a </a:t>
            </a:r>
            <a:r>
              <a:rPr kumimoji="1" lang="en-US" altLang="zh-CN" dirty="0">
                <a:solidFill>
                  <a:srgbClr val="703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ductile fracture mode was observed at 650°C</a:t>
            </a: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with cracks growing in width rather than number, indicating a brittle-to-ductile transition between 345°C and 650°C.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dirty="0">
                <a:solidFill>
                  <a:srgbClr val="703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Coatings fractured brittlely again at 950°C</a:t>
            </a: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. This could be caused by the increasing of Cr grain sizes during recrystallisation, which concentrated stress in each grain and ultimately led to the brittle </a:t>
            </a:r>
            <a:r>
              <a:rPr kumimoji="1" lang="en-US" altLang="zh-CN" dirty="0" err="1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behaviour</a:t>
            </a:r>
            <a:r>
              <a:rPr kumimoji="1" lang="en-US" altLang="zh-CN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of the coating</a:t>
            </a:r>
          </a:p>
        </p:txBody>
      </p:sp>
    </p:spTree>
    <p:extLst>
      <p:ext uri="{BB962C8B-B14F-4D97-AF65-F5344CB8AC3E}">
        <p14:creationId xmlns:p14="http://schemas.microsoft.com/office/powerpoint/2010/main" val="15669629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38A0FF-48B2-1EEC-9FB1-B671FCC4C1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09426E4-BF96-3545-2568-B402D091EE15}"/>
              </a:ext>
            </a:extLst>
          </p:cNvPr>
          <p:cNvSpPr>
            <a:spLocks/>
          </p:cNvSpPr>
          <p:nvPr/>
        </p:nvSpPr>
        <p:spPr>
          <a:xfrm>
            <a:off x="8119530" y="6092036"/>
            <a:ext cx="4070592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Guanjie Yuan</a:t>
            </a:r>
          </a:p>
          <a:p>
            <a:pPr algn="r"/>
            <a:r>
              <a:rPr lang="en-GB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pl19178@bristol.ac.uk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4B4FDA-844E-543E-549E-1FF5C82C1591}"/>
              </a:ext>
            </a:extLst>
          </p:cNvPr>
          <p:cNvSpPr>
            <a:spLocks/>
          </p:cNvSpPr>
          <p:nvPr/>
        </p:nvSpPr>
        <p:spPr>
          <a:xfrm>
            <a:off x="-1" y="6092261"/>
            <a:ext cx="7925852" cy="766800"/>
          </a:xfrm>
          <a:prstGeom prst="rect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dirty="0">
              <a:solidFill>
                <a:srgbClr val="FFFFFF"/>
              </a:solidFill>
              <a:ea typeface="+mn-lt"/>
              <a:cs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2B8A7D4-0256-092E-9180-04B61174E5AB}"/>
              </a:ext>
            </a:extLst>
          </p:cNvPr>
          <p:cNvSpPr>
            <a:spLocks/>
          </p:cNvSpPr>
          <p:nvPr/>
        </p:nvSpPr>
        <p:spPr>
          <a:xfrm>
            <a:off x="0" y="0"/>
            <a:ext cx="12196474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GB" sz="1400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026DC9-E257-4D1C-566D-987792D70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1927" y="200156"/>
            <a:ext cx="482800" cy="365125"/>
          </a:xfrm>
        </p:spPr>
        <p:txBody>
          <a:bodyPr/>
          <a:lstStyle/>
          <a:p>
            <a:pPr algn="ctr"/>
            <a:fld id="{04C78E53-B693-4E16-8741-98C0974E0151}" type="slidenum">
              <a:rPr lang="en-GB" sz="18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27</a:t>
            </a:fld>
            <a:endParaRPr lang="en-GB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C24D8077-DB2A-168D-1A76-6BF7F878E3BA}"/>
              </a:ext>
            </a:extLst>
          </p:cNvPr>
          <p:cNvSpPr/>
          <p:nvPr/>
        </p:nvSpPr>
        <p:spPr>
          <a:xfrm rot="5400000">
            <a:off x="7639291" y="6378822"/>
            <a:ext cx="766800" cy="193677"/>
          </a:xfrm>
          <a:prstGeom prst="rtTriangle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370FCD78-54D5-F947-E1B7-B6A1A9A40AE2}"/>
              </a:ext>
            </a:extLst>
          </p:cNvPr>
          <p:cNvSpPr/>
          <p:nvPr/>
        </p:nvSpPr>
        <p:spPr>
          <a:xfrm rot="5400000" flipH="1" flipV="1">
            <a:off x="7639292" y="6377234"/>
            <a:ext cx="766800" cy="193677"/>
          </a:xfrm>
          <a:prstGeom prst="rtTriangle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E066A54-72F9-6BD7-AFC4-2312FF171F97}"/>
              </a:ext>
            </a:extLst>
          </p:cNvPr>
          <p:cNvGrpSpPr/>
          <p:nvPr/>
        </p:nvGrpSpPr>
        <p:grpSpPr>
          <a:xfrm>
            <a:off x="90640" y="6123474"/>
            <a:ext cx="6142210" cy="734526"/>
            <a:chOff x="346099" y="41162"/>
            <a:chExt cx="7201403" cy="86119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142527F-7E25-1C78-0C1F-6AA24559715F}"/>
                </a:ext>
              </a:extLst>
            </p:cNvPr>
            <p:cNvGrpSpPr/>
            <p:nvPr/>
          </p:nvGrpSpPr>
          <p:grpSpPr>
            <a:xfrm>
              <a:off x="346099" y="41162"/>
              <a:ext cx="7201403" cy="861191"/>
              <a:chOff x="-2861307" y="47584"/>
              <a:chExt cx="7977485" cy="954000"/>
            </a:xfrm>
          </p:grpSpPr>
          <p:pic>
            <p:nvPicPr>
              <p:cNvPr id="15" name="Picture 14" descr="A picture containing text, sign&#10;&#10;Description automatically generated">
                <a:extLst>
                  <a:ext uri="{FF2B5EF4-FFF2-40B4-BE49-F238E27FC236}">
                    <a16:creationId xmlns:a16="http://schemas.microsoft.com/office/drawing/2014/main" id="{04623203-1E7B-67D9-D30C-B1EA44F8FF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861307" y="81721"/>
                <a:ext cx="2678766" cy="774000"/>
              </a:xfrm>
              <a:prstGeom prst="rect">
                <a:avLst/>
              </a:prstGeom>
            </p:spPr>
          </p:pic>
          <p:pic>
            <p:nvPicPr>
              <p:cNvPr id="16" name="Picture 15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53E4F1B8-52B8-B0DC-D9B7-57B40E5C883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56" t="31372" r="12500" b="32864"/>
              <a:stretch/>
            </p:blipFill>
            <p:spPr>
              <a:xfrm>
                <a:off x="3263752" y="47584"/>
                <a:ext cx="1852426" cy="954000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2C56EE8-2A49-3502-7CBC-9107785737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76812" y="102795"/>
              <a:ext cx="2638542" cy="799558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3806147-BB42-32BE-058E-5297EAF7B009}"/>
              </a:ext>
            </a:extLst>
          </p:cNvPr>
          <p:cNvSpPr txBox="1"/>
          <p:nvPr/>
        </p:nvSpPr>
        <p:spPr>
          <a:xfrm>
            <a:off x="33864" y="105719"/>
            <a:ext cx="43795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Other research area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8EEAE7-9F0E-4170-08DB-64D11FE03143}"/>
              </a:ext>
            </a:extLst>
          </p:cNvPr>
          <p:cNvSpPr txBox="1"/>
          <p:nvPr/>
        </p:nvSpPr>
        <p:spPr>
          <a:xfrm>
            <a:off x="90640" y="871156"/>
            <a:ext cx="38095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zh-CN" sz="2000" dirty="0">
                <a:latin typeface="Arial" charset="0"/>
                <a:ea typeface="Arial" charset="0"/>
                <a:cs typeface="Arial" charset="0"/>
              </a:rPr>
              <a:t>SiC CMCs nuclear cladding</a:t>
            </a:r>
            <a:r>
              <a:rPr kumimoji="1" lang="en-US" altLang="zh-CN" sz="2400" dirty="0">
                <a:latin typeface="Arial" charset="0"/>
                <a:ea typeface="Arial" charset="0"/>
                <a:cs typeface="Arial" charset="0"/>
              </a:rPr>
              <a:t> </a:t>
            </a:r>
            <a:endParaRPr lang="en-GB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BDDF22-0219-17EC-AED0-684D73C3822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640" y="1791478"/>
            <a:ext cx="3428683" cy="31658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F56B9FE-BAB3-E0EF-7E3A-EFEFEE5A66B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4431" y="1791477"/>
            <a:ext cx="4148281" cy="28924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5D11D44-5EC4-526E-56BF-8C47AF87CAE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447" y="1725896"/>
            <a:ext cx="4278185" cy="303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2944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210271-5D41-62E6-AE93-CCBC1535BC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F028D6D-8EA9-1E38-801B-F6FD8F9CBAC9}"/>
              </a:ext>
            </a:extLst>
          </p:cNvPr>
          <p:cNvSpPr>
            <a:spLocks/>
          </p:cNvSpPr>
          <p:nvPr/>
        </p:nvSpPr>
        <p:spPr>
          <a:xfrm>
            <a:off x="8119530" y="6092036"/>
            <a:ext cx="4070592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Guanjie Yuan</a:t>
            </a:r>
          </a:p>
          <a:p>
            <a:pPr algn="r"/>
            <a:r>
              <a:rPr lang="en-GB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pl19178@bristol.ac.uk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8A42E2-5A7B-114E-FEAF-D64364AF5A50}"/>
              </a:ext>
            </a:extLst>
          </p:cNvPr>
          <p:cNvSpPr>
            <a:spLocks/>
          </p:cNvSpPr>
          <p:nvPr/>
        </p:nvSpPr>
        <p:spPr>
          <a:xfrm>
            <a:off x="-1" y="6092261"/>
            <a:ext cx="7925852" cy="766800"/>
          </a:xfrm>
          <a:prstGeom prst="rect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dirty="0">
              <a:solidFill>
                <a:srgbClr val="FFFFFF"/>
              </a:solidFill>
              <a:ea typeface="+mn-lt"/>
              <a:cs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F8C25CC-E818-E3AF-BEB1-4D3C764EAB54}"/>
              </a:ext>
            </a:extLst>
          </p:cNvPr>
          <p:cNvSpPr>
            <a:spLocks/>
          </p:cNvSpPr>
          <p:nvPr/>
        </p:nvSpPr>
        <p:spPr>
          <a:xfrm>
            <a:off x="0" y="0"/>
            <a:ext cx="12196474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GB" sz="1400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DE90C2-25E6-E13F-504F-F6BBFC6ED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1927" y="200156"/>
            <a:ext cx="482800" cy="365125"/>
          </a:xfrm>
        </p:spPr>
        <p:txBody>
          <a:bodyPr/>
          <a:lstStyle/>
          <a:p>
            <a:pPr algn="ctr"/>
            <a:fld id="{04C78E53-B693-4E16-8741-98C0974E0151}" type="slidenum">
              <a:rPr lang="en-GB" sz="18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28</a:t>
            </a:fld>
            <a:endParaRPr lang="en-GB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6E28FE46-D01A-01D9-7B0E-1109B03D19A5}"/>
              </a:ext>
            </a:extLst>
          </p:cNvPr>
          <p:cNvSpPr/>
          <p:nvPr/>
        </p:nvSpPr>
        <p:spPr>
          <a:xfrm rot="5400000">
            <a:off x="7639291" y="6378822"/>
            <a:ext cx="766800" cy="193677"/>
          </a:xfrm>
          <a:prstGeom prst="rtTriangle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1F222C51-0E22-83B2-950B-A7952EE7B6B5}"/>
              </a:ext>
            </a:extLst>
          </p:cNvPr>
          <p:cNvSpPr/>
          <p:nvPr/>
        </p:nvSpPr>
        <p:spPr>
          <a:xfrm rot="5400000" flipH="1" flipV="1">
            <a:off x="7639292" y="6377234"/>
            <a:ext cx="766800" cy="193677"/>
          </a:xfrm>
          <a:prstGeom prst="rtTriangle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3F49A29-5F19-D63E-CF6E-D4428B8302F7}"/>
              </a:ext>
            </a:extLst>
          </p:cNvPr>
          <p:cNvGrpSpPr/>
          <p:nvPr/>
        </p:nvGrpSpPr>
        <p:grpSpPr>
          <a:xfrm>
            <a:off x="90640" y="6123474"/>
            <a:ext cx="6142210" cy="734526"/>
            <a:chOff x="346099" y="41162"/>
            <a:chExt cx="7201403" cy="86119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E07BBBF-3762-C0A8-DF43-84525125B062}"/>
                </a:ext>
              </a:extLst>
            </p:cNvPr>
            <p:cNvGrpSpPr/>
            <p:nvPr/>
          </p:nvGrpSpPr>
          <p:grpSpPr>
            <a:xfrm>
              <a:off x="346099" y="41162"/>
              <a:ext cx="7201403" cy="861191"/>
              <a:chOff x="-2861307" y="47584"/>
              <a:chExt cx="7977485" cy="954000"/>
            </a:xfrm>
          </p:grpSpPr>
          <p:pic>
            <p:nvPicPr>
              <p:cNvPr id="15" name="Picture 14" descr="A picture containing text, sign&#10;&#10;Description automatically generated">
                <a:extLst>
                  <a:ext uri="{FF2B5EF4-FFF2-40B4-BE49-F238E27FC236}">
                    <a16:creationId xmlns:a16="http://schemas.microsoft.com/office/drawing/2014/main" id="{3EB5783C-662D-6CF0-9F71-1B866EB390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861307" y="81721"/>
                <a:ext cx="2678766" cy="774000"/>
              </a:xfrm>
              <a:prstGeom prst="rect">
                <a:avLst/>
              </a:prstGeom>
            </p:spPr>
          </p:pic>
          <p:pic>
            <p:nvPicPr>
              <p:cNvPr id="16" name="Picture 15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9792B679-E4B7-5FD4-FB9B-979873E762A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56" t="31372" r="12500" b="32864"/>
              <a:stretch/>
            </p:blipFill>
            <p:spPr>
              <a:xfrm>
                <a:off x="3263752" y="47584"/>
                <a:ext cx="1852426" cy="954000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D7E4BA6-A307-F8A7-1A20-15BEAEB05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76812" y="102795"/>
              <a:ext cx="2638542" cy="799558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EC260F7-FD93-5621-2D7E-E62EA224CB50}"/>
              </a:ext>
            </a:extLst>
          </p:cNvPr>
          <p:cNvSpPr txBox="1"/>
          <p:nvPr/>
        </p:nvSpPr>
        <p:spPr>
          <a:xfrm>
            <a:off x="33864" y="105719"/>
            <a:ext cx="43795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Other research area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7431C6-54F4-166E-B92C-411BA78D299C}"/>
              </a:ext>
            </a:extLst>
          </p:cNvPr>
          <p:cNvSpPr txBox="1"/>
          <p:nvPr/>
        </p:nvSpPr>
        <p:spPr>
          <a:xfrm>
            <a:off x="90639" y="871156"/>
            <a:ext cx="46119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en-US" altLang="zh-CN" sz="2000" dirty="0">
                <a:latin typeface="Arial" charset="0"/>
                <a:ea typeface="Arial" charset="0"/>
                <a:cs typeface="Arial" charset="0"/>
              </a:rPr>
              <a:t>Cr-coated Zircaloy nuclear cladding</a:t>
            </a:r>
            <a:r>
              <a:rPr kumimoji="1" lang="en-US" altLang="zh-CN" sz="2400" dirty="0">
                <a:latin typeface="Arial" charset="0"/>
                <a:ea typeface="Arial" charset="0"/>
                <a:cs typeface="Arial" charset="0"/>
              </a:rPr>
              <a:t> </a:t>
            </a:r>
            <a:endParaRPr lang="en-GB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C362D0-18E1-319B-2619-A2D69099CD0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2414" y="1621323"/>
            <a:ext cx="2626783" cy="20912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031FCF8-711C-E670-C67B-29529A5CE5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572" y="5552563"/>
            <a:ext cx="513530" cy="39874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ADAAB0B-FF9F-0C9E-19B7-3C97775E93D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4057" y="2111867"/>
            <a:ext cx="3868371" cy="298270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3558073-CBDA-717C-DDDC-FEB58F69FA8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3290" y="2111867"/>
            <a:ext cx="4233312" cy="2982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1061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33FEB-0E2B-0DC5-AB7A-727D42226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ED2C0315-6C98-5EA1-5E0E-575FE6415219}"/>
              </a:ext>
            </a:extLst>
          </p:cNvPr>
          <p:cNvGrpSpPr/>
          <p:nvPr/>
        </p:nvGrpSpPr>
        <p:grpSpPr>
          <a:xfrm>
            <a:off x="-1" y="-3176"/>
            <a:ext cx="12192004" cy="6865200"/>
            <a:chOff x="-1" y="-3176"/>
            <a:chExt cx="12192004" cy="686520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DDC489E-B1DB-7750-BAA5-481C7C22C08F}"/>
                </a:ext>
              </a:extLst>
            </p:cNvPr>
            <p:cNvGrpSpPr/>
            <p:nvPr/>
          </p:nvGrpSpPr>
          <p:grpSpPr>
            <a:xfrm>
              <a:off x="-1" y="6092599"/>
              <a:ext cx="7547502" cy="767025"/>
              <a:chOff x="-1" y="6092599"/>
              <a:chExt cx="7547502" cy="767025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5F8D9FFD-1576-6737-F348-6310BBABEC3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-1" y="6092599"/>
                <a:ext cx="7359651" cy="765437"/>
              </a:xfrm>
              <a:prstGeom prst="rect">
                <a:avLst/>
              </a:prstGeom>
              <a:solidFill>
                <a:srgbClr val="6376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r"/>
                <a:endParaRPr lang="en-US" sz="1400" dirty="0">
                  <a:solidFill>
                    <a:schemeClr val="bg1"/>
                  </a:solidFill>
                  <a:ea typeface="+mn-lt"/>
                  <a:cs typeface="+mn-lt"/>
                </a:endParaRPr>
              </a:p>
            </p:txBody>
          </p:sp>
          <p:sp>
            <p:nvSpPr>
              <p:cNvPr id="36" name="Right Triangle 35">
                <a:extLst>
                  <a:ext uri="{FF2B5EF4-FFF2-40B4-BE49-F238E27FC236}">
                    <a16:creationId xmlns:a16="http://schemas.microsoft.com/office/drawing/2014/main" id="{DFC06D56-61E7-2246-FC3F-F9EB3375104F}"/>
                  </a:ext>
                </a:extLst>
              </p:cNvPr>
              <p:cNvSpPr/>
              <p:nvPr/>
            </p:nvSpPr>
            <p:spPr>
              <a:xfrm rot="5400000">
                <a:off x="7067151" y="6379273"/>
                <a:ext cx="767024" cy="193677"/>
              </a:xfrm>
              <a:prstGeom prst="rtTriangle">
                <a:avLst/>
              </a:prstGeom>
              <a:solidFill>
                <a:srgbClr val="6376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35DC3E8-0081-4398-8553-A1FC54EB9EF5}"/>
                </a:ext>
              </a:extLst>
            </p:cNvPr>
            <p:cNvGrpSpPr/>
            <p:nvPr/>
          </p:nvGrpSpPr>
          <p:grpSpPr>
            <a:xfrm>
              <a:off x="7349145" y="-3176"/>
              <a:ext cx="4842858" cy="6865200"/>
              <a:chOff x="6715116" y="-603679"/>
              <a:chExt cx="4847657" cy="686520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4ECD876-5D0C-B698-9FA4-004B274458C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8448667" y="-603679"/>
                <a:ext cx="3114106" cy="6865200"/>
              </a:xfrm>
              <a:prstGeom prst="rect">
                <a:avLst/>
              </a:prstGeom>
              <a:solidFill>
                <a:srgbClr val="B2BEC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endParaRPr lang="en-GB" dirty="0">
                  <a:solidFill>
                    <a:srgbClr val="FFFFFF"/>
                  </a:solidFill>
                  <a:ea typeface="+mn-lt"/>
                  <a:cs typeface="+mn-lt"/>
                </a:endParaRPr>
              </a:p>
            </p:txBody>
          </p:sp>
          <p:sp>
            <p:nvSpPr>
              <p:cNvPr id="7" name="Right Triangle 6">
                <a:extLst>
                  <a:ext uri="{FF2B5EF4-FFF2-40B4-BE49-F238E27FC236}">
                    <a16:creationId xmlns:a16="http://schemas.microsoft.com/office/drawing/2014/main" id="{CAB2A8FA-AC44-301F-27EA-63B927410E1A}"/>
                  </a:ext>
                </a:extLst>
              </p:cNvPr>
              <p:cNvSpPr/>
              <p:nvPr/>
            </p:nvSpPr>
            <p:spPr>
              <a:xfrm rot="16200000">
                <a:off x="4155783" y="1965176"/>
                <a:ext cx="6852217" cy="1733551"/>
              </a:xfrm>
              <a:prstGeom prst="rtTriangle">
                <a:avLst/>
              </a:prstGeom>
              <a:solidFill>
                <a:srgbClr val="B2BEC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F4163AA4-7EA2-3E59-8C75-710F16F5F547}"/>
              </a:ext>
            </a:extLst>
          </p:cNvPr>
          <p:cNvSpPr txBox="1"/>
          <p:nvPr/>
        </p:nvSpPr>
        <p:spPr>
          <a:xfrm>
            <a:off x="97007" y="6151604"/>
            <a:ext cx="4426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33333"/>
                </a:solidFill>
                <a:latin typeface="Arial" panose="020B0604020202020204" pitchFamily="34" charset="0"/>
              </a:rPr>
              <a:t>Technical Meeting on Advanced Technology Fuels (EVT2404561)</a:t>
            </a:r>
            <a:endParaRPr lang="en-GB" sz="20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1E5E7BB-2C87-8BE5-0439-398492A41BD2}"/>
              </a:ext>
            </a:extLst>
          </p:cNvPr>
          <p:cNvGrpSpPr/>
          <p:nvPr/>
        </p:nvGrpSpPr>
        <p:grpSpPr>
          <a:xfrm>
            <a:off x="8812745" y="4483192"/>
            <a:ext cx="3100500" cy="1977704"/>
            <a:chOff x="8505981" y="3680231"/>
            <a:chExt cx="3100500" cy="1977704"/>
          </a:xfrm>
        </p:grpSpPr>
        <p:pic>
          <p:nvPicPr>
            <p:cNvPr id="24" name="Picture 23" descr="Text&#10;&#10;Description automatically generated">
              <a:extLst>
                <a:ext uri="{FF2B5EF4-FFF2-40B4-BE49-F238E27FC236}">
                  <a16:creationId xmlns:a16="http://schemas.microsoft.com/office/drawing/2014/main" id="{93E10444-7E21-BF4E-EA1B-B1DD4DFFE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05981" y="3680231"/>
              <a:ext cx="3100500" cy="936000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DFDD911C-5ACD-9E06-7B9E-78E6FE2470E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166413" y="4546527"/>
              <a:ext cx="1817126" cy="1111408"/>
              <a:chOff x="8427988" y="3547543"/>
              <a:chExt cx="3252187" cy="1989134"/>
            </a:xfrm>
          </p:grpSpPr>
          <p:pic>
            <p:nvPicPr>
              <p:cNvPr id="30" name="Picture 29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D99A0913-0C57-0D46-4FA0-AAA5243661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935" b="90000" l="2928" r="97770">
                            <a14:foregroundMark x1="56599" y1="20976" x2="57342" y2="21463"/>
                            <a14:foregroundMark x1="65872" y1="11327" x2="60270" y2="36504"/>
                            <a14:foregroundMark x1="60270" y1="36504" x2="65703" y2="14366"/>
                            <a14:foregroundMark x1="77492" y1="26494" x2="90957" y2="21381"/>
                            <a14:foregroundMark x1="91785" y1="22269" x2="90706" y2="25528"/>
                            <a14:foregroundMark x1="94656" y1="27073" x2="95493" y2="30894"/>
                            <a14:foregroundMark x1="97430" y1="46463" x2="97513" y2="46532"/>
                            <a14:foregroundMark x1="87479" y1="38127" x2="97114" y2="46198"/>
                            <a14:foregroundMark x1="97128" y1="46410" x2="85220" y2="40145"/>
                            <a14:foregroundMark x1="97324" y1="46513" x2="97299" y2="46500"/>
                            <a14:foregroundMark x1="85287" y1="55239" x2="85688" y2="83902"/>
                            <a14:foregroundMark x1="85223" y1="50650" x2="85230" y2="51122"/>
                            <a14:foregroundMark x1="85688" y1="83902" x2="84890" y2="56324"/>
                            <a14:foregroundMark x1="84764" y1="56270" x2="82760" y2="86341"/>
                            <a14:foregroundMark x1="82760" y1="86341" x2="84758" y2="78862"/>
                            <a14:foregroundMark x1="76036" y1="69547" x2="65660" y2="82927"/>
                            <a14:foregroundMark x1="65660" y1="82927" x2="76139" y2="69733"/>
                            <a14:foregroundMark x1="75227" y1="70670" x2="63941" y2="84309"/>
                            <a14:foregroundMark x1="63941" y1="84309" x2="73885" y2="79837"/>
                            <a14:foregroundMark x1="51840" y1="27548" x2="62082" y2="56667"/>
                            <a14:foregroundMark x1="62082" y1="56667" x2="50139" y2="36992"/>
                            <a14:foregroundMark x1="50139" y1="36992" x2="55297" y2="46098"/>
                            <a14:foregroundMark x1="12082" y1="71118" x2="17937" y2="86585"/>
                            <a14:foregroundMark x1="8855" y1="62599" x2="10571" y2="67132"/>
                            <a14:foregroundMark x1="11701" y1="66784" x2="9898" y2="61057"/>
                            <a14:foregroundMark x1="12151" y1="68211" x2="11733" y2="66884"/>
                            <a14:foregroundMark x1="12475" y1="69240" x2="12151" y2="68211"/>
                            <a14:foregroundMark x1="17937" y1="86585" x2="12475" y2="69241"/>
                            <a14:foregroundMark x1="9733" y1="79953" x2="9758" y2="80650"/>
                            <a14:foregroundMark x1="9347" y1="69044" x2="9487" y2="72996"/>
                            <a14:foregroundMark x1="9154" y1="63577" x2="9331" y2="68586"/>
                            <a14:foregroundMark x1="6970" y1="72764" x2="6691" y2="84715"/>
                            <a14:foregroundMark x1="21867" y1="63659" x2="25390" y2="72184"/>
                            <a14:foregroundMark x1="30849" y1="87309" x2="23652" y2="87236"/>
                            <a14:foregroundMark x1="43497" y1="75056" x2="43680" y2="82927"/>
                            <a14:foregroundMark x1="43262" y1="64878" x2="43288" y2="65992"/>
                            <a14:foregroundMark x1="78448" y1="68649" x2="70167" y2="88211"/>
                            <a14:foregroundMark x1="70167" y1="88211" x2="66775" y2="81870"/>
                            <a14:foregroundMark x1="71840" y1="8293" x2="74303" y2="14390"/>
                            <a14:foregroundMark x1="30344" y1="84878" x2="30994" y2="84878"/>
                            <a14:foregroundMark x1="30576" y1="84146" x2="31459" y2="87805"/>
                            <a14:foregroundMark x1="4043" y1="86341" x2="2928" y2="89268"/>
                            <a14:foregroundMark x1="51441" y1="31463" x2="52091" y2="27398"/>
                            <a14:foregroundMark x1="51301" y1="32683" x2="54507" y2="38699"/>
                            <a14:foregroundMark x1="66125" y1="8618" x2="67054" y2="6260"/>
                            <a14:foregroundMark x1="59851" y1="24634" x2="67193" y2="6423"/>
                            <a14:foregroundMark x1="72119" y1="13171" x2="70493" y2="24959"/>
                            <a14:foregroundMark x1="51394" y1="38130" x2="63615" y2="59756"/>
                            <a14:foregroundMark x1="63615" y1="59756" x2="50372" y2="38374"/>
                            <a14:foregroundMark x1="49814" y1="59431" x2="67751" y2="67073"/>
                            <a14:foregroundMark x1="67751" y1="67073" x2="56506" y2="70325"/>
                            <a14:foregroundMark x1="51394" y1="33333" x2="52556" y2="30813"/>
                            <a14:foregroundMark x1="50929" y1="40732" x2="58457" y2="48618"/>
                            <a14:foregroundMark x1="50651" y1="50894" x2="51952" y2="50976"/>
                            <a14:foregroundMark x1="8597" y1="79593" x2="9944" y2="79675"/>
                            <a14:foregroundMark x1="12407" y1="71301" x2="11617" y2="66911"/>
                            <a14:foregroundMark x1="9387" y1="72358" x2="10223" y2="66179"/>
                            <a14:backgroundMark x1="25743" y1="71951" x2="27742" y2="80813"/>
                            <a14:backgroundMark x1="28439" y1="80081" x2="30158" y2="82764"/>
                            <a14:backgroundMark x1="29693" y1="82276" x2="30623" y2="84113"/>
                            <a14:backgroundMark x1="43076" y1="68211" x2="43820" y2="73333"/>
                            <a14:backgroundMark x1="42519" y1="68211" x2="43913" y2="67398"/>
                            <a14:backgroundMark x1="43541" y1="72846" x2="43913" y2="73577"/>
                            <a14:backgroundMark x1="43355" y1="72602" x2="44749" y2="73984"/>
                            <a14:backgroundMark x1="43355" y1="69187" x2="43634" y2="68374"/>
                            <a14:backgroundMark x1="42890" y1="70488" x2="43913" y2="68293"/>
                            <a14:backgroundMark x1="42379" y1="69837" x2="44517" y2="68374"/>
                            <a14:backgroundMark x1="43634" y1="68943" x2="43820" y2="68537"/>
                            <a14:backgroundMark x1="44470" y1="67805" x2="43913" y2="68618"/>
                            <a14:backgroundMark x1="20818" y1="61382" x2="21004" y2="63577"/>
                            <a14:backgroundMark x1="21050" y1="63089" x2="21004" y2="63415"/>
                            <a14:backgroundMark x1="20260" y1="62764" x2="20771" y2="63740"/>
                            <a14:backgroundMark x1="21004" y1="62439" x2="21004" y2="63659"/>
                            <a14:backgroundMark x1="26441" y1="72195" x2="26162" y2="72195"/>
                            <a14:backgroundMark x1="8225" y1="59837" x2="7667" y2="62195"/>
                            <a14:backgroundMark x1="11106" y1="70976" x2="11013" y2="67967"/>
                            <a14:backgroundMark x1="10827" y1="73089" x2="9238" y2="77855"/>
                            <a14:backgroundMark x1="9805" y1="76992" x2="9991" y2="76667"/>
                            <a14:backgroundMark x1="9944" y1="76667" x2="9758" y2="77642"/>
                            <a14:backgroundMark x1="11013" y1="76098" x2="10084" y2="77480"/>
                            <a14:backgroundMark x1="11059" y1="75854" x2="10781" y2="68862"/>
                            <a14:backgroundMark x1="10920" y1="68537" x2="11245" y2="70244"/>
                            <a14:backgroundMark x1="11152" y1="68049" x2="11478" y2="71301"/>
                            <a14:backgroundMark x1="10781" y1="68049" x2="10827" y2="68130"/>
                            <a14:backgroundMark x1="10734" y1="77561" x2="11849" y2="77805"/>
                            <a14:backgroundMark x1="81970" y1="32683" x2="87593" y2="36016"/>
                            <a14:backgroundMark x1="81645" y1="33252" x2="87965" y2="37073"/>
                            <a14:backgroundMark x1="98374" y1="46016" x2="97770" y2="45203"/>
                            <a14:backgroundMark x1="98374" y1="51870" x2="97537" y2="43089"/>
                            <a14:backgroundMark x1="97955" y1="51057" x2="97212" y2="43496"/>
                            <a14:backgroundMark x1="98002" y1="52276" x2="96794" y2="42439"/>
                            <a14:backgroundMark x1="97862" y1="51870" x2="97212" y2="42033"/>
                            <a14:backgroundMark x1="98141" y1="52276" x2="96794" y2="43821"/>
                            <a14:backgroundMark x1="98513" y1="51626" x2="97862" y2="43577"/>
                            <a14:backgroundMark x1="97537" y1="52276" x2="97072" y2="43171"/>
                            <a14:backgroundMark x1="91729" y1="19837" x2="93169" y2="21382"/>
                            <a14:backgroundMark x1="82946" y1="37398" x2="84340" y2="41626"/>
                            <a14:backgroundMark x1="77323" y1="30163" x2="74721" y2="28537"/>
                            <a14:backgroundMark x1="78113" y1="29106" x2="75046" y2="28537"/>
                            <a14:backgroundMark x1="98327" y1="46829" x2="97955" y2="46829"/>
                            <a14:backgroundMark x1="84665" y1="50976" x2="83968" y2="55935"/>
                            <a14:backgroundMark x1="84247" y1="50569" x2="84154" y2="51057"/>
                            <a14:backgroundMark x1="81784" y1="48130" x2="84294" y2="50813"/>
                            <a14:backgroundMark x1="75743" y1="68699" x2="80994" y2="62276"/>
                            <a14:backgroundMark x1="81459" y1="63089" x2="75790" y2="69106"/>
                            <a14:backgroundMark x1="67240" y1="10000" x2="66682" y2="14715"/>
                            <a14:backgroundMark x1="67085" y1="6901" x2="67240" y2="13008"/>
                            <a14:backgroundMark x1="67054" y1="5691" x2="67059" y2="5907"/>
                            <a14:backgroundMark x1="50836" y1="28211" x2="51766" y2="25366"/>
                            <a14:backgroundMark x1="51162" y1="29919" x2="52602" y2="23171"/>
                            <a14:backgroundMark x1="51394" y1="28618" x2="53160" y2="22439"/>
                            <a14:backgroundMark x1="10130" y1="77561" x2="10130" y2="77561"/>
                            <a14:backgroundMark x1="83271" y1="52764" x2="84712" y2="50000"/>
                            <a14:backgroundMark x1="75604" y1="28130" x2="77649" y2="28293"/>
                            <a14:backgroundMark x1="67704" y1="8211" x2="67751" y2="6585"/>
                            <a14:backgroundMark x1="66868" y1="10976" x2="67426" y2="3089"/>
                            <a14:backgroundMark x1="48885" y1="64715" x2="48931" y2="59919"/>
                            <a14:backgroundMark x1="49489" y1="63089" x2="48978" y2="60813"/>
                            <a14:backgroundMark x1="84201" y1="52439" x2="84665" y2="50325"/>
                            <a14:backgroundMark x1="10316" y1="76748" x2="9944" y2="77154"/>
                            <a14:backgroundMark x1="11152" y1="70081" x2="11013" y2="67886"/>
                            <a14:backgroundMark x1="11013" y1="75854" x2="9619" y2="77317"/>
                            <a14:backgroundMark x1="10920" y1="72927" x2="9712" y2="77724"/>
                            <a14:backgroundMark x1="11013" y1="76748" x2="10874" y2="68455"/>
                            <a14:backgroundMark x1="10595" y1="78211" x2="9944" y2="75772"/>
                            <a14:backgroundMark x1="11199" y1="76829" x2="11292" y2="75772"/>
                            <a14:backgroundMark x1="10827" y1="74715" x2="10548" y2="70163"/>
                            <a14:backgroundMark x1="10270" y1="77236" x2="9898" y2="77724"/>
                            <a14:backgroundMark x1="10537" y1="78081" x2="11385" y2="77805"/>
                            <a14:backgroundMark x1="10601" y1="77908" x2="11664" y2="77805"/>
                            <a14:backgroundMark x1="10874" y1="68211" x2="10874" y2="68211"/>
                            <a14:backgroundMark x1="10827" y1="68049" x2="10548" y2="69350"/>
                            <a14:backgroundMark x1="10967" y1="67886" x2="10827" y2="68455"/>
                            <a14:backgroundMark x1="10920" y1="68780" x2="10827" y2="67642"/>
                            <a14:backgroundMark x1="27416" y1="72358" x2="26255" y2="7268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438"/>
              <a:stretch/>
            </p:blipFill>
            <p:spPr>
              <a:xfrm>
                <a:off x="8427988" y="3547543"/>
                <a:ext cx="1416584" cy="1667284"/>
              </a:xfrm>
              <a:prstGeom prst="rect">
                <a:avLst/>
              </a:prstGeom>
            </p:spPr>
          </p:pic>
          <p:pic>
            <p:nvPicPr>
              <p:cNvPr id="35" name="Picture 34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B8EAC123-EA7C-2B15-9869-61B451F558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>
                            <a14:foregroundMark x1="25759" y1="25339" x2="37403" y2="13546"/>
                            <a14:foregroundMark x1="47848" y1="12988" x2="56669" y2="17291"/>
                            <a14:foregroundMark x1="53481" y1="30901" x2="76853" y2="26614"/>
                            <a14:foregroundMark x1="76853" y1="26614" x2="72830" y2="29960"/>
                            <a14:foregroundMark x1="63797" y1="38406" x2="83204" y2="56096"/>
                            <a14:foregroundMark x1="83204" y1="56096" x2="80452" y2="59203"/>
                            <a14:foregroundMark x1="58856" y1="67584" x2="43324" y2="88031"/>
                            <a14:foregroundMark x1="42487" y1="87833" x2="40932" y2="82629"/>
                            <a14:foregroundMark x1="18250" y1="61539" x2="35619" y2="66670"/>
                            <a14:foregroundMark x1="16550" y1="61037" x2="17552" y2="61333"/>
                            <a14:foregroundMark x1="44601" y1="69323" x2="18419" y2="63426"/>
                            <a14:foregroundMark x1="18419" y1="63426" x2="45025" y2="70677"/>
                            <a14:foregroundMark x1="45025" y1="70677" x2="18785" y2="66479"/>
                            <a14:foregroundMark x1="18808" y1="66528" x2="32886" y2="72430"/>
                            <a14:foregroundMark x1="19266" y1="31554" x2="32957" y2="57131"/>
                            <a14:foregroundMark x1="32957" y1="57131" x2="24700" y2="50598"/>
                            <a14:foregroundMark x1="48765" y1="12430" x2="51164" y2="20558"/>
                            <a14:foregroundMark x1="56175" y1="72590" x2="58687" y2="68118"/>
                            <a14:foregroundMark x1="55893" y1="76016" x2="54128" y2="80000"/>
                            <a14:foregroundMark x1="33028" y1="85100" x2="55963" y2="72271"/>
                            <a14:foregroundMark x1="55963" y1="72271" x2="50600" y2="88287"/>
                            <a14:foregroundMark x1="50600" y1="88287" x2="50600" y2="88287"/>
                            <a14:foregroundMark x1="16584" y1="61116" x2="35813" y2="66326"/>
                            <a14:foregroundMark x1="38331" y1="68080" x2="18419" y2="65976"/>
                            <a14:foregroundMark x1="18419" y1="65976" x2="32816" y2="67012"/>
                            <a14:foregroundMark x1="20889" y1="66295" x2="16796" y2="61514"/>
                            <a14:foregroundMark x1="19266" y1="65100" x2="16796" y2="61992"/>
                            <a14:foregroundMark x1="17502" y1="61514" x2="17361" y2="61673"/>
                            <a14:foregroundMark x1="16937" y1="61355" x2="35871" y2="66223"/>
                            <a14:foregroundMark x1="18490" y1="61434" x2="18137" y2="64861"/>
                            <a14:foregroundMark x1="16584" y1="61514" x2="21877" y2="64382"/>
                            <a14:foregroundMark x1="19689" y1="65418" x2="19337" y2="67809"/>
                            <a14:foregroundMark x1="17008" y1="61514" x2="20889" y2="67251"/>
                            <a14:foregroundMark x1="56669" y1="72749" x2="55469" y2="75219"/>
                            <a14:foregroundMark x1="19337" y1="67410" x2="24912" y2="74661"/>
                            <a14:backgroundMark x1="42343" y1="89562" x2="43260" y2="90199"/>
                            <a14:backgroundMark x1="40790" y1="89323" x2="45166" y2="90359"/>
                            <a14:backgroundMark x1="60454" y1="64239" x2="60339" y2="61992"/>
                            <a14:backgroundMark x1="61602" y1="64515" x2="62597" y2="62869"/>
                            <a14:backgroundMark x1="15032" y1="63904" x2="15243" y2="62550"/>
                            <a14:backgroundMark x1="16040" y1="59487" x2="15596" y2="57131"/>
                            <a14:backgroundMark x1="16174" y1="60200" x2="16061" y2="59598"/>
                            <a14:backgroundMark x1="17838" y1="60903" x2="17643" y2="59283"/>
                            <a14:backgroundMark x1="17572" y1="59203" x2="17514" y2="59447"/>
                            <a14:backgroundMark x1="50670" y1="32271" x2="53564" y2="32749"/>
                            <a14:backgroundMark x1="14185" y1="60956" x2="17149" y2="67331"/>
                            <a14:backgroundMark x1="36415" y1="65259" x2="38814" y2="65259"/>
                            <a14:backgroundMark x1="36980" y1="65976" x2="45942" y2="67649"/>
                            <a14:backgroundMark x1="57516" y1="78566" x2="61044" y2="68127"/>
                            <a14:backgroundMark x1="59843" y1="65179" x2="61891" y2="62390"/>
                            <a14:backgroundMark x1="59492" y1="65657" x2="59843" y2="65179"/>
                            <a14:backgroundMark x1="57092" y1="78884" x2="61115" y2="67251"/>
                            <a14:backgroundMark x1="57728" y1="80000" x2="60903" y2="67888"/>
                            <a14:backgroundMark x1="58504" y1="79124" x2="58222" y2="76335"/>
                            <a14:backgroundMark x1="61524" y1="65179" x2="59139" y2="72749"/>
                            <a14:backgroundMark x1="61750" y1="64462" x2="61524" y2="65179"/>
                            <a14:backgroundMark x1="60339" y1="71155" x2="58998" y2="74741"/>
                            <a14:backgroundMark x1="57586" y1="78964" x2="59633" y2="73227"/>
                            <a14:backgroundMark x1="57234" y1="80000" x2="58927" y2="71873"/>
                            <a14:backgroundMark x1="56669" y1="79761" x2="59210" y2="72430"/>
                            <a14:backgroundMark x1="57092" y1="79602" x2="59351" y2="72590"/>
                            <a14:backgroundMark x1="59351" y1="72669" x2="52294" y2="90837"/>
                            <a14:backgroundMark x1="60480" y1="63665" x2="60480" y2="63825"/>
                            <a14:backgroundMark x1="60409" y1="63506" x2="60268" y2="64462"/>
                            <a14:backgroundMark x1="58574" y1="64382" x2="55187" y2="59841"/>
                            <a14:backgroundMark x1="62950" y1="65259" x2="61256" y2="64462"/>
                            <a14:backgroundMark x1="59704" y1="64143" x2="60339" y2="64303"/>
                            <a14:backgroundMark x1="61044" y1="63506" x2="60480" y2="63904"/>
                            <a14:backgroundMark x1="60621" y1="64940" x2="60903" y2="6541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15990" y="3797047"/>
                <a:ext cx="1964185" cy="1739630"/>
              </a:xfrm>
              <a:prstGeom prst="rect">
                <a:avLst/>
              </a:prstGeom>
            </p:spPr>
          </p:pic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9EF0653-D9F0-63BD-61BF-363967ACFDF7}"/>
              </a:ext>
            </a:extLst>
          </p:cNvPr>
          <p:cNvSpPr txBox="1"/>
          <p:nvPr/>
        </p:nvSpPr>
        <p:spPr>
          <a:xfrm>
            <a:off x="5422900" y="6290104"/>
            <a:ext cx="1930399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GB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Oct 2025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AB028CB-D96D-565E-4276-3BA74371A664}"/>
              </a:ext>
            </a:extLst>
          </p:cNvPr>
          <p:cNvGrpSpPr/>
          <p:nvPr/>
        </p:nvGrpSpPr>
        <p:grpSpPr>
          <a:xfrm>
            <a:off x="249260" y="50392"/>
            <a:ext cx="7201403" cy="861191"/>
            <a:chOff x="346099" y="41162"/>
            <a:chExt cx="7201403" cy="86119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598F58F-B9FD-7AA6-3A55-539A131C647E}"/>
                </a:ext>
              </a:extLst>
            </p:cNvPr>
            <p:cNvGrpSpPr/>
            <p:nvPr/>
          </p:nvGrpSpPr>
          <p:grpSpPr>
            <a:xfrm>
              <a:off x="346099" y="41162"/>
              <a:ext cx="7201403" cy="861191"/>
              <a:chOff x="-2861307" y="47584"/>
              <a:chExt cx="7977485" cy="954000"/>
            </a:xfrm>
          </p:grpSpPr>
          <p:pic>
            <p:nvPicPr>
              <p:cNvPr id="12" name="Picture 11" descr="A picture containing text, sign&#10;&#10;Description automatically generated">
                <a:extLst>
                  <a:ext uri="{FF2B5EF4-FFF2-40B4-BE49-F238E27FC236}">
                    <a16:creationId xmlns:a16="http://schemas.microsoft.com/office/drawing/2014/main" id="{DF0274A6-D2A5-1BB3-0D80-641E58C84E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861307" y="81721"/>
                <a:ext cx="2678766" cy="774000"/>
              </a:xfrm>
              <a:prstGeom prst="rect">
                <a:avLst/>
              </a:prstGeom>
            </p:spPr>
          </p:pic>
          <p:pic>
            <p:nvPicPr>
              <p:cNvPr id="13" name="Picture 12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A933918B-ABA2-B887-D0AE-E5C905FD161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56" t="31372" r="12500" b="32864"/>
              <a:stretch/>
            </p:blipFill>
            <p:spPr>
              <a:xfrm>
                <a:off x="3263752" y="47584"/>
                <a:ext cx="1852426" cy="954000"/>
              </a:xfrm>
              <a:prstGeom prst="rect">
                <a:avLst/>
              </a:prstGeom>
            </p:spPr>
          </p:pic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2706203-FEE3-FB34-7919-491FE3C0C5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76812" y="102795"/>
              <a:ext cx="2638542" cy="799558"/>
            </a:xfrm>
            <a:prstGeom prst="rect">
              <a:avLst/>
            </a:prstGeom>
          </p:spPr>
        </p:pic>
      </p:grpSp>
      <p:pic>
        <p:nvPicPr>
          <p:cNvPr id="15" name="Picture 1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8661FCE1-FD2D-C91C-2B44-8ACC3C6A20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574" y="3474716"/>
            <a:ext cx="3384000" cy="84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D9F1E9-6C5C-0933-9D4C-F10E8D72E05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73184" y="562854"/>
            <a:ext cx="2619788" cy="12785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C62AD8-F404-050C-A035-23719BEEAEA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14575" y="1944563"/>
            <a:ext cx="2638999" cy="148443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60D289F-BBF4-2BAB-3A41-44F391629A3A}"/>
              </a:ext>
            </a:extLst>
          </p:cNvPr>
          <p:cNvSpPr txBox="1"/>
          <p:nvPr/>
        </p:nvSpPr>
        <p:spPr>
          <a:xfrm>
            <a:off x="146404" y="1717520"/>
            <a:ext cx="6395846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i="0" dirty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Thank you!</a:t>
            </a:r>
          </a:p>
          <a:p>
            <a:endParaRPr lang="en-US" sz="3000" b="1" i="0" dirty="0">
              <a:solidFill>
                <a:srgbClr val="000000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700" dirty="0">
                <a:solidFill>
                  <a:srgbClr val="000000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Guanjie Yuan</a:t>
            </a:r>
          </a:p>
          <a:p>
            <a:endParaRPr lang="en-US" sz="2400" dirty="0">
              <a:solidFill>
                <a:srgbClr val="000000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  <a:p>
            <a:r>
              <a:rPr lang="en-US" sz="2200" dirty="0">
                <a:solidFill>
                  <a:srgbClr val="000000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  <a:hlinkClick r:id="rId14"/>
              </a:rPr>
              <a:t>pl19178@bristol.ac.uk</a:t>
            </a:r>
            <a:endParaRPr lang="en-US" sz="2200" dirty="0">
              <a:solidFill>
                <a:srgbClr val="000000"/>
              </a:solidFill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  <a:p>
            <a:r>
              <a:rPr lang="en-GB" sz="2200" dirty="0"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HH Wills Physics Laboratory</a:t>
            </a:r>
          </a:p>
          <a:p>
            <a:r>
              <a:rPr lang="en-GB" sz="2200" dirty="0"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Tyndall Ave., Bristol</a:t>
            </a:r>
          </a:p>
          <a:p>
            <a:r>
              <a:rPr lang="en-GB" sz="2200" dirty="0"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BS8 1TL</a:t>
            </a:r>
          </a:p>
          <a:p>
            <a:r>
              <a:rPr lang="en-GB" sz="2200" dirty="0"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United Kingdom</a:t>
            </a:r>
          </a:p>
          <a:p>
            <a:endParaRPr lang="en-GB" sz="2400" dirty="0">
              <a:latin typeface="Segoe UI" panose="020B0502040204020203" pitchFamily="34" charset="0"/>
              <a:ea typeface="Tahoma" panose="020B060403050404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5369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78FB4D-EC9C-C185-B2BC-7B21974F2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C94087A-0535-011B-DEED-B8BB013F9193}"/>
              </a:ext>
            </a:extLst>
          </p:cNvPr>
          <p:cNvSpPr>
            <a:spLocks/>
          </p:cNvSpPr>
          <p:nvPr/>
        </p:nvSpPr>
        <p:spPr>
          <a:xfrm>
            <a:off x="8119530" y="6092036"/>
            <a:ext cx="4070592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Guanjie Yuan</a:t>
            </a:r>
          </a:p>
          <a:p>
            <a:pPr algn="r"/>
            <a:r>
              <a:rPr lang="en-GB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pl19178@bristol.ac.uk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C1D37F5-4E36-682C-E2A9-62A0096444B7}"/>
              </a:ext>
            </a:extLst>
          </p:cNvPr>
          <p:cNvSpPr>
            <a:spLocks/>
          </p:cNvSpPr>
          <p:nvPr/>
        </p:nvSpPr>
        <p:spPr>
          <a:xfrm>
            <a:off x="-1" y="6092261"/>
            <a:ext cx="7925852" cy="766800"/>
          </a:xfrm>
          <a:prstGeom prst="rect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dirty="0">
              <a:solidFill>
                <a:srgbClr val="FFFFFF"/>
              </a:solidFill>
              <a:ea typeface="+mn-lt"/>
              <a:cs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8913F28-212E-EDF0-B961-744E815DC6CB}"/>
              </a:ext>
            </a:extLst>
          </p:cNvPr>
          <p:cNvSpPr>
            <a:spLocks/>
          </p:cNvSpPr>
          <p:nvPr/>
        </p:nvSpPr>
        <p:spPr>
          <a:xfrm>
            <a:off x="0" y="0"/>
            <a:ext cx="12196474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GB" sz="1400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A1F5A9-34D0-913D-389B-82CADF44A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34555" y="200156"/>
            <a:ext cx="230172" cy="365125"/>
          </a:xfrm>
        </p:spPr>
        <p:txBody>
          <a:bodyPr/>
          <a:lstStyle/>
          <a:p>
            <a:pPr algn="ctr"/>
            <a:fld id="{04C78E53-B693-4E16-8741-98C0974E0151}" type="slidenum">
              <a:rPr lang="en-GB" sz="18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3</a:t>
            </a:fld>
            <a:endParaRPr lang="en-GB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D6B41058-DDFF-488C-6874-F4F336050C64}"/>
              </a:ext>
            </a:extLst>
          </p:cNvPr>
          <p:cNvSpPr/>
          <p:nvPr/>
        </p:nvSpPr>
        <p:spPr>
          <a:xfrm rot="5400000">
            <a:off x="7639291" y="6378822"/>
            <a:ext cx="766800" cy="193677"/>
          </a:xfrm>
          <a:prstGeom prst="rtTriangle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5AC017A6-54C8-48BB-9939-F0D957AE41F2}"/>
              </a:ext>
            </a:extLst>
          </p:cNvPr>
          <p:cNvSpPr/>
          <p:nvPr/>
        </p:nvSpPr>
        <p:spPr>
          <a:xfrm rot="5400000" flipH="1" flipV="1">
            <a:off x="7639292" y="6377234"/>
            <a:ext cx="766800" cy="193677"/>
          </a:xfrm>
          <a:prstGeom prst="rtTriangle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04B6D74-AB61-15DF-9759-31C24390F080}"/>
              </a:ext>
            </a:extLst>
          </p:cNvPr>
          <p:cNvGrpSpPr/>
          <p:nvPr/>
        </p:nvGrpSpPr>
        <p:grpSpPr>
          <a:xfrm>
            <a:off x="90640" y="6123474"/>
            <a:ext cx="6142210" cy="734526"/>
            <a:chOff x="346099" y="41162"/>
            <a:chExt cx="7201403" cy="86119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CEDB5FF-9D3C-844A-ECFF-76C87452CEA7}"/>
                </a:ext>
              </a:extLst>
            </p:cNvPr>
            <p:cNvGrpSpPr/>
            <p:nvPr/>
          </p:nvGrpSpPr>
          <p:grpSpPr>
            <a:xfrm>
              <a:off x="346099" y="41162"/>
              <a:ext cx="7201403" cy="861191"/>
              <a:chOff x="-2861307" y="47584"/>
              <a:chExt cx="7977485" cy="954000"/>
            </a:xfrm>
          </p:grpSpPr>
          <p:pic>
            <p:nvPicPr>
              <p:cNvPr id="15" name="Picture 14" descr="A picture containing text, sign&#10;&#10;Description automatically generated">
                <a:extLst>
                  <a:ext uri="{FF2B5EF4-FFF2-40B4-BE49-F238E27FC236}">
                    <a16:creationId xmlns:a16="http://schemas.microsoft.com/office/drawing/2014/main" id="{ADABD6C2-45CE-357F-D077-D74F61715B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861307" y="81721"/>
                <a:ext cx="2678766" cy="774000"/>
              </a:xfrm>
              <a:prstGeom prst="rect">
                <a:avLst/>
              </a:prstGeom>
            </p:spPr>
          </p:pic>
          <p:pic>
            <p:nvPicPr>
              <p:cNvPr id="16" name="Picture 15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904299D2-F889-427B-F43D-07769E47D2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56" t="31372" r="12500" b="32864"/>
              <a:stretch/>
            </p:blipFill>
            <p:spPr>
              <a:xfrm>
                <a:off x="3263752" y="47584"/>
                <a:ext cx="1852426" cy="954000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6C159E8-D7B1-1724-453A-D4DA25FA5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76812" y="102795"/>
              <a:ext cx="2638542" cy="799558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D5D9115-4788-0034-6664-0679C48AF582}"/>
              </a:ext>
            </a:extLst>
          </p:cNvPr>
          <p:cNvSpPr txBox="1"/>
          <p:nvPr/>
        </p:nvSpPr>
        <p:spPr>
          <a:xfrm>
            <a:off x="33864" y="105719"/>
            <a:ext cx="32448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Introduction</a:t>
            </a:r>
            <a:endParaRPr lang="en-GB" sz="30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8A3098-DE59-D29B-DD4C-312E6259BF61}"/>
              </a:ext>
            </a:extLst>
          </p:cNvPr>
          <p:cNvSpPr txBox="1"/>
          <p:nvPr/>
        </p:nvSpPr>
        <p:spPr>
          <a:xfrm>
            <a:off x="8633091" y="6123474"/>
            <a:ext cx="3692648" cy="260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[1] https://www.pinterest.com/pin/405816616425706034/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B75706E-62B1-EC9B-02FC-3D58F1AB7734}"/>
              </a:ext>
            </a:extLst>
          </p:cNvPr>
          <p:cNvGrpSpPr/>
          <p:nvPr/>
        </p:nvGrpSpPr>
        <p:grpSpPr>
          <a:xfrm>
            <a:off x="7450659" y="1189618"/>
            <a:ext cx="4475285" cy="4475285"/>
            <a:chOff x="6746410" y="2382715"/>
            <a:chExt cx="4475285" cy="447528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0D3692D-2DBD-6E1E-3516-F63E57730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46410" y="2382715"/>
              <a:ext cx="4475285" cy="4475285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8741ECF-FB12-4DBC-9507-CF444E18ACF5}"/>
                </a:ext>
              </a:extLst>
            </p:cNvPr>
            <p:cNvSpPr/>
            <p:nvPr/>
          </p:nvSpPr>
          <p:spPr>
            <a:xfrm>
              <a:off x="9051440" y="5175529"/>
              <a:ext cx="483487" cy="335902"/>
            </a:xfrm>
            <a:prstGeom prst="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09D0D71-ABCF-45A4-58F5-B755E79B0D26}"/>
                </a:ext>
              </a:extLst>
            </p:cNvPr>
            <p:cNvSpPr/>
            <p:nvPr/>
          </p:nvSpPr>
          <p:spPr>
            <a:xfrm>
              <a:off x="8500565" y="5379858"/>
              <a:ext cx="483487" cy="263147"/>
            </a:xfrm>
            <a:prstGeom prst="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922F2CE-DC48-E9EA-CF52-DE6E7334DA5A}"/>
              </a:ext>
            </a:extLst>
          </p:cNvPr>
          <p:cNvSpPr txBox="1"/>
          <p:nvPr/>
        </p:nvSpPr>
        <p:spPr>
          <a:xfrm>
            <a:off x="90640" y="881578"/>
            <a:ext cx="20420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9750" indent="-285750">
              <a:buFont typeface="Wingdings" panose="05000000000000000000" pitchFamily="2" charset="2"/>
              <a:buChar char="Ø"/>
            </a:pPr>
            <a:r>
              <a:rPr lang="en-GB" sz="24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About me</a:t>
            </a:r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id="{F54505BE-32E8-1217-C959-B26973107222}"/>
              </a:ext>
            </a:extLst>
          </p:cNvPr>
          <p:cNvSpPr txBox="1"/>
          <p:nvPr/>
        </p:nvSpPr>
        <p:spPr>
          <a:xfrm>
            <a:off x="266056" y="1551608"/>
            <a:ext cx="7251990" cy="3386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Postdoctoral research associate in University of Bristol (2025.02-present)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Visiting scholar in University of Oxford (2025.02-present)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Postdoctoral research assistant in University of Oxford (2024.02-2025.02)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PhD in Physics in University of Bristol (2019.09-2024.06)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Master degree in Materials Science and Engineering in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University of Science and Technology Beijing </a:t>
            </a:r>
            <a:r>
              <a:rPr lang="en-US" sz="16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(2016.09-2019.06)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Double Bachelor degree in Materials Science and Engineering/English Culture in University of Science and Technology Beijing (2012.09-2016.06)</a:t>
            </a:r>
          </a:p>
        </p:txBody>
      </p:sp>
    </p:spTree>
    <p:extLst>
      <p:ext uri="{BB962C8B-B14F-4D97-AF65-F5344CB8AC3E}">
        <p14:creationId xmlns:p14="http://schemas.microsoft.com/office/powerpoint/2010/main" val="11513811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AF8C4A-EEB2-A282-DEC6-5D9E3F619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3BEFCD1-0CF2-1B5D-0DB0-5D86F15A12C9}"/>
              </a:ext>
            </a:extLst>
          </p:cNvPr>
          <p:cNvSpPr>
            <a:spLocks/>
          </p:cNvSpPr>
          <p:nvPr/>
        </p:nvSpPr>
        <p:spPr>
          <a:xfrm>
            <a:off x="8119530" y="6092036"/>
            <a:ext cx="4070592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Guanjie Yuan</a:t>
            </a:r>
          </a:p>
          <a:p>
            <a:pPr algn="r"/>
            <a:r>
              <a:rPr lang="en-GB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pl19178@bristol.ac.uk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C30566-F125-46C4-028C-7CB56627F9C2}"/>
              </a:ext>
            </a:extLst>
          </p:cNvPr>
          <p:cNvSpPr>
            <a:spLocks/>
          </p:cNvSpPr>
          <p:nvPr/>
        </p:nvSpPr>
        <p:spPr>
          <a:xfrm>
            <a:off x="-1" y="6092261"/>
            <a:ext cx="7925852" cy="766800"/>
          </a:xfrm>
          <a:prstGeom prst="rect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dirty="0">
              <a:solidFill>
                <a:srgbClr val="FFFFFF"/>
              </a:solidFill>
              <a:ea typeface="+mn-lt"/>
              <a:cs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6CA413F-6CB4-F691-ADD1-51661ADC08E2}"/>
              </a:ext>
            </a:extLst>
          </p:cNvPr>
          <p:cNvSpPr>
            <a:spLocks/>
          </p:cNvSpPr>
          <p:nvPr/>
        </p:nvSpPr>
        <p:spPr>
          <a:xfrm>
            <a:off x="0" y="0"/>
            <a:ext cx="12196474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GB" sz="1400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612772-9920-C599-9C13-FC70DF4D6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1927" y="200156"/>
            <a:ext cx="482800" cy="365125"/>
          </a:xfrm>
        </p:spPr>
        <p:txBody>
          <a:bodyPr/>
          <a:lstStyle/>
          <a:p>
            <a:pPr algn="ctr"/>
            <a:fld id="{04C78E53-B693-4E16-8741-98C0974E0151}" type="slidenum">
              <a:rPr lang="en-GB" sz="18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30</a:t>
            </a:fld>
            <a:endParaRPr lang="en-GB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48CF9B25-4226-3956-D106-21CF8F6AFFE5}"/>
              </a:ext>
            </a:extLst>
          </p:cNvPr>
          <p:cNvSpPr/>
          <p:nvPr/>
        </p:nvSpPr>
        <p:spPr>
          <a:xfrm rot="5400000">
            <a:off x="7639291" y="6378822"/>
            <a:ext cx="766800" cy="193677"/>
          </a:xfrm>
          <a:prstGeom prst="rtTriangle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214B6A90-1AA2-ECE3-F40A-FE2EC999E3BB}"/>
              </a:ext>
            </a:extLst>
          </p:cNvPr>
          <p:cNvSpPr/>
          <p:nvPr/>
        </p:nvSpPr>
        <p:spPr>
          <a:xfrm rot="5400000" flipH="1" flipV="1">
            <a:off x="7639292" y="6377234"/>
            <a:ext cx="766800" cy="193677"/>
          </a:xfrm>
          <a:prstGeom prst="rtTriangle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42280B2-B4FC-3A5A-9C21-8CD0FF7CFACD}"/>
              </a:ext>
            </a:extLst>
          </p:cNvPr>
          <p:cNvGrpSpPr/>
          <p:nvPr/>
        </p:nvGrpSpPr>
        <p:grpSpPr>
          <a:xfrm>
            <a:off x="90640" y="6123474"/>
            <a:ext cx="6142210" cy="734526"/>
            <a:chOff x="346099" y="41162"/>
            <a:chExt cx="7201403" cy="86119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1960052-1706-B47A-0A06-DCBD6DE1004A}"/>
                </a:ext>
              </a:extLst>
            </p:cNvPr>
            <p:cNvGrpSpPr/>
            <p:nvPr/>
          </p:nvGrpSpPr>
          <p:grpSpPr>
            <a:xfrm>
              <a:off x="346099" y="41162"/>
              <a:ext cx="7201403" cy="861191"/>
              <a:chOff x="-2861307" y="47584"/>
              <a:chExt cx="7977485" cy="954000"/>
            </a:xfrm>
          </p:grpSpPr>
          <p:pic>
            <p:nvPicPr>
              <p:cNvPr id="15" name="Picture 14" descr="A picture containing text, sign&#10;&#10;Description automatically generated">
                <a:extLst>
                  <a:ext uri="{FF2B5EF4-FFF2-40B4-BE49-F238E27FC236}">
                    <a16:creationId xmlns:a16="http://schemas.microsoft.com/office/drawing/2014/main" id="{1B39CD6D-8BDE-5961-1C5F-93DFC4465E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861307" y="81721"/>
                <a:ext cx="2678766" cy="774000"/>
              </a:xfrm>
              <a:prstGeom prst="rect">
                <a:avLst/>
              </a:prstGeom>
            </p:spPr>
          </p:pic>
          <p:pic>
            <p:nvPicPr>
              <p:cNvPr id="16" name="Picture 15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0A045811-BFDE-A543-E0E6-BB89BDA519F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56" t="31372" r="12500" b="32864"/>
              <a:stretch/>
            </p:blipFill>
            <p:spPr>
              <a:xfrm>
                <a:off x="3263752" y="47584"/>
                <a:ext cx="1852426" cy="954000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D25BE4A-AD2B-E2FB-D63E-2B100AEC7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76812" y="102795"/>
              <a:ext cx="2638542" cy="799558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701C44C-8C3A-BDC6-58CA-8807CC042F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572" y="5552563"/>
            <a:ext cx="513530" cy="398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081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2D29D3-05FA-E4D8-CE02-234248E59C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C898AA2-161A-309B-2F98-32997AD2A9CB}"/>
              </a:ext>
            </a:extLst>
          </p:cNvPr>
          <p:cNvSpPr>
            <a:spLocks/>
          </p:cNvSpPr>
          <p:nvPr/>
        </p:nvSpPr>
        <p:spPr>
          <a:xfrm>
            <a:off x="8119530" y="6092036"/>
            <a:ext cx="4070592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Guanjie Yuan</a:t>
            </a:r>
          </a:p>
          <a:p>
            <a:pPr algn="r"/>
            <a:r>
              <a:rPr lang="en-GB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pl19178@bristol.ac.uk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659130-AF79-0916-A4C3-1720AFDCAB1F}"/>
              </a:ext>
            </a:extLst>
          </p:cNvPr>
          <p:cNvSpPr>
            <a:spLocks/>
          </p:cNvSpPr>
          <p:nvPr/>
        </p:nvSpPr>
        <p:spPr>
          <a:xfrm>
            <a:off x="-1" y="6092261"/>
            <a:ext cx="7925852" cy="766800"/>
          </a:xfrm>
          <a:prstGeom prst="rect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dirty="0">
              <a:solidFill>
                <a:srgbClr val="FFFFFF"/>
              </a:solidFill>
              <a:ea typeface="+mn-lt"/>
              <a:cs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E3563B8-F468-2009-5D95-9700C9DE1E40}"/>
              </a:ext>
            </a:extLst>
          </p:cNvPr>
          <p:cNvSpPr>
            <a:spLocks/>
          </p:cNvSpPr>
          <p:nvPr/>
        </p:nvSpPr>
        <p:spPr>
          <a:xfrm>
            <a:off x="0" y="0"/>
            <a:ext cx="12196474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GB" sz="1400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CA9FC3-EC06-0210-C16C-BC49F9560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1927" y="200156"/>
            <a:ext cx="482800" cy="365125"/>
          </a:xfrm>
        </p:spPr>
        <p:txBody>
          <a:bodyPr/>
          <a:lstStyle/>
          <a:p>
            <a:pPr algn="ctr"/>
            <a:fld id="{04C78E53-B693-4E16-8741-98C0974E0151}" type="slidenum">
              <a:rPr lang="en-GB" sz="18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4</a:t>
            </a:fld>
            <a:endParaRPr lang="en-GB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90A99FDE-C36E-90EC-C8C5-6CCF74E390EB}"/>
              </a:ext>
            </a:extLst>
          </p:cNvPr>
          <p:cNvSpPr/>
          <p:nvPr/>
        </p:nvSpPr>
        <p:spPr>
          <a:xfrm rot="5400000">
            <a:off x="7639291" y="6378822"/>
            <a:ext cx="766800" cy="193677"/>
          </a:xfrm>
          <a:prstGeom prst="rtTriangle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1AE850EB-3EE3-7906-3A34-D782BDE213F9}"/>
              </a:ext>
            </a:extLst>
          </p:cNvPr>
          <p:cNvSpPr/>
          <p:nvPr/>
        </p:nvSpPr>
        <p:spPr>
          <a:xfrm rot="5400000" flipH="1" flipV="1">
            <a:off x="7639292" y="6377234"/>
            <a:ext cx="766800" cy="193677"/>
          </a:xfrm>
          <a:prstGeom prst="rtTriangle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E1515F4-2A25-D702-213F-53F8A42D7AF6}"/>
              </a:ext>
            </a:extLst>
          </p:cNvPr>
          <p:cNvGrpSpPr/>
          <p:nvPr/>
        </p:nvGrpSpPr>
        <p:grpSpPr>
          <a:xfrm>
            <a:off x="90640" y="6123474"/>
            <a:ext cx="6142210" cy="734526"/>
            <a:chOff x="346099" y="41162"/>
            <a:chExt cx="7201403" cy="86119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A6783EF-DD10-2398-69CA-250EB54A862A}"/>
                </a:ext>
              </a:extLst>
            </p:cNvPr>
            <p:cNvGrpSpPr/>
            <p:nvPr/>
          </p:nvGrpSpPr>
          <p:grpSpPr>
            <a:xfrm>
              <a:off x="346099" y="41162"/>
              <a:ext cx="7201403" cy="861191"/>
              <a:chOff x="-2861307" y="47584"/>
              <a:chExt cx="7977485" cy="954000"/>
            </a:xfrm>
          </p:grpSpPr>
          <p:pic>
            <p:nvPicPr>
              <p:cNvPr id="15" name="Picture 14" descr="A picture containing text, sign&#10;&#10;Description automatically generated">
                <a:extLst>
                  <a:ext uri="{FF2B5EF4-FFF2-40B4-BE49-F238E27FC236}">
                    <a16:creationId xmlns:a16="http://schemas.microsoft.com/office/drawing/2014/main" id="{BD1AF351-C55B-084D-B200-AA79327B5B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861307" y="81721"/>
                <a:ext cx="2678766" cy="774000"/>
              </a:xfrm>
              <a:prstGeom prst="rect">
                <a:avLst/>
              </a:prstGeom>
            </p:spPr>
          </p:pic>
          <p:pic>
            <p:nvPicPr>
              <p:cNvPr id="16" name="Picture 15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ECB86E25-528C-9807-5E35-9BE87099B3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56" t="31372" r="12500" b="32864"/>
              <a:stretch/>
            </p:blipFill>
            <p:spPr>
              <a:xfrm>
                <a:off x="3263752" y="47584"/>
                <a:ext cx="1852426" cy="954000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D395F89-F81C-967D-E40D-F93AF6436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76812" y="102795"/>
              <a:ext cx="2638542" cy="799558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80B7FCD4-FBAA-56A5-7875-B4F008B5BE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572" y="5552563"/>
            <a:ext cx="513530" cy="3987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D4C653-E7AD-7C26-8765-59C8EDD38330}"/>
              </a:ext>
            </a:extLst>
          </p:cNvPr>
          <p:cNvSpPr txBox="1"/>
          <p:nvPr/>
        </p:nvSpPr>
        <p:spPr>
          <a:xfrm>
            <a:off x="33864" y="105719"/>
            <a:ext cx="32448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Background</a:t>
            </a:r>
            <a:endParaRPr lang="en-GB" sz="30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FBE6803-AB33-C26A-7EC7-011F8CDD2EDC}"/>
              </a:ext>
            </a:extLst>
          </p:cNvPr>
          <p:cNvGrpSpPr/>
          <p:nvPr/>
        </p:nvGrpSpPr>
        <p:grpSpPr>
          <a:xfrm>
            <a:off x="2946987" y="1868961"/>
            <a:ext cx="3616763" cy="1633674"/>
            <a:chOff x="3108933" y="2392963"/>
            <a:chExt cx="4768590" cy="1192108"/>
          </a:xfrm>
        </p:grpSpPr>
        <p:sp>
          <p:nvSpPr>
            <p:cNvPr id="6" name="文本框 9">
              <a:extLst>
                <a:ext uri="{FF2B5EF4-FFF2-40B4-BE49-F238E27FC236}">
                  <a16:creationId xmlns:a16="http://schemas.microsoft.com/office/drawing/2014/main" id="{32F201D4-AEB1-0944-7A5A-C62FE1B5462B}"/>
                </a:ext>
              </a:extLst>
            </p:cNvPr>
            <p:cNvSpPr txBox="1"/>
            <p:nvPr/>
          </p:nvSpPr>
          <p:spPr>
            <a:xfrm>
              <a:off x="3108933" y="2392963"/>
              <a:ext cx="17812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Wingdings" charset="2"/>
                <a:buChar char="Ø"/>
              </a:pPr>
              <a:r>
                <a:rPr kumimoji="1" lang="en-US" altLang="zh-CN" b="1" dirty="0">
                  <a:latin typeface="Arial" charset="0"/>
                  <a:ea typeface="Arial" charset="0"/>
                  <a:cs typeface="Arial" charset="0"/>
                </a:rPr>
                <a:t>Challenges:</a:t>
              </a:r>
              <a:endParaRPr kumimoji="1" lang="zh-CN" altLang="en-US" b="1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" name="文本框 10">
              <a:extLst>
                <a:ext uri="{FF2B5EF4-FFF2-40B4-BE49-F238E27FC236}">
                  <a16:creationId xmlns:a16="http://schemas.microsoft.com/office/drawing/2014/main" id="{F2BCD7FD-8898-4F17-2787-FAD8FCBEC3EB}"/>
                </a:ext>
              </a:extLst>
            </p:cNvPr>
            <p:cNvSpPr txBox="1"/>
            <p:nvPr/>
          </p:nvSpPr>
          <p:spPr>
            <a:xfrm>
              <a:off x="3115634" y="2754074"/>
              <a:ext cx="476188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charset="0"/>
                <a:buChar char="•"/>
              </a:pPr>
              <a:r>
                <a:rPr lang="en-US" altLang="zh-CN" sz="1600" dirty="0">
                  <a:solidFill>
                    <a:srgbClr val="7030A0"/>
                  </a:solidFill>
                  <a:latin typeface="Arial" charset="0"/>
                  <a:ea typeface="Arial" charset="0"/>
                  <a:cs typeface="Arial" charset="0"/>
                </a:rPr>
                <a:t>Oxidation </a:t>
              </a:r>
              <a:r>
                <a:rPr lang="en-US" altLang="zh-CN" sz="1600" dirty="0">
                  <a:latin typeface="Arial" charset="0"/>
                  <a:ea typeface="Arial" charset="0"/>
                  <a:cs typeface="Arial" charset="0"/>
                </a:rPr>
                <a:t>of </a:t>
              </a:r>
              <a:r>
                <a:rPr lang="en-US" altLang="zh-CN" sz="1600" dirty="0" err="1">
                  <a:latin typeface="Arial" charset="0"/>
                  <a:ea typeface="Arial" charset="0"/>
                  <a:cs typeface="Arial" charset="0"/>
                </a:rPr>
                <a:t>Zircaloy</a:t>
              </a:r>
              <a:r>
                <a:rPr lang="en-US" altLang="zh-CN" sz="1600" dirty="0">
                  <a:latin typeface="Arial" charset="0"/>
                  <a:ea typeface="Arial" charset="0"/>
                  <a:cs typeface="Arial" charset="0"/>
                </a:rPr>
                <a:t> in high-temperature steam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US" altLang="zh-CN" sz="1600" dirty="0">
                  <a:latin typeface="Arial" charset="0"/>
                  <a:ea typeface="Arial" charset="0"/>
                  <a:cs typeface="Arial" charset="0"/>
                </a:rPr>
                <a:t>Lose </a:t>
              </a:r>
              <a:r>
                <a:rPr lang="en-US" altLang="zh-CN" sz="1600" dirty="0">
                  <a:solidFill>
                    <a:srgbClr val="7030A0"/>
                  </a:solidFill>
                  <a:latin typeface="Arial" charset="0"/>
                  <a:ea typeface="Arial" charset="0"/>
                  <a:cs typeface="Arial" charset="0"/>
                </a:rPr>
                <a:t>structural integrity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US" altLang="zh-CN" sz="1600" dirty="0">
                  <a:latin typeface="Arial" charset="0"/>
                  <a:ea typeface="Arial" charset="0"/>
                  <a:cs typeface="Arial" charset="0"/>
                </a:rPr>
                <a:t>Release </a:t>
              </a:r>
              <a:r>
                <a:rPr lang="en-US" altLang="zh-CN" sz="1600" dirty="0">
                  <a:solidFill>
                    <a:srgbClr val="7030A0"/>
                  </a:solidFill>
                  <a:latin typeface="Arial" charset="0"/>
                  <a:ea typeface="Arial" charset="0"/>
                  <a:cs typeface="Arial" charset="0"/>
                </a:rPr>
                <a:t>combustible H</a:t>
              </a:r>
              <a:r>
                <a:rPr lang="en-US" altLang="zh-CN" sz="1600" baseline="-25000" dirty="0">
                  <a:solidFill>
                    <a:srgbClr val="7030A0"/>
                  </a:solidFill>
                  <a:latin typeface="Arial" charset="0"/>
                  <a:ea typeface="Arial" charset="0"/>
                  <a:cs typeface="Arial" charset="0"/>
                </a:rPr>
                <a:t>2</a:t>
              </a:r>
              <a:endParaRPr kumimoji="1" lang="zh-CN" altLang="en-US" sz="1600" u="sng" baseline="-25000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51D3570-9D8D-9A6B-9FE2-2E94001EA9FF}"/>
              </a:ext>
            </a:extLst>
          </p:cNvPr>
          <p:cNvGrpSpPr/>
          <p:nvPr/>
        </p:nvGrpSpPr>
        <p:grpSpPr>
          <a:xfrm>
            <a:off x="189808" y="1911792"/>
            <a:ext cx="2806447" cy="1434151"/>
            <a:chOff x="141480" y="2455964"/>
            <a:chExt cx="2806447" cy="1434151"/>
          </a:xfrm>
        </p:grpSpPr>
        <p:sp>
          <p:nvSpPr>
            <p:cNvPr id="17" name="同心圆 15">
              <a:extLst>
                <a:ext uri="{FF2B5EF4-FFF2-40B4-BE49-F238E27FC236}">
                  <a16:creationId xmlns:a16="http://schemas.microsoft.com/office/drawing/2014/main" id="{689CCB1E-C3AE-A45D-56AE-B091BBC3801C}"/>
                </a:ext>
              </a:extLst>
            </p:cNvPr>
            <p:cNvSpPr/>
            <p:nvPr/>
          </p:nvSpPr>
          <p:spPr>
            <a:xfrm>
              <a:off x="1513776" y="2455964"/>
              <a:ext cx="1434151" cy="1434151"/>
            </a:xfrm>
            <a:prstGeom prst="donut">
              <a:avLst>
                <a:gd name="adj" fmla="val 1046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E0A1ECD8-853C-A198-294A-69A4369A9FE4}"/>
                </a:ext>
              </a:extLst>
            </p:cNvPr>
            <p:cNvSpPr/>
            <p:nvPr/>
          </p:nvSpPr>
          <p:spPr>
            <a:xfrm>
              <a:off x="1721918" y="2848922"/>
              <a:ext cx="1058541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dirty="0">
                  <a:latin typeface="Arial" charset="0"/>
                  <a:ea typeface="Arial" charset="0"/>
                  <a:cs typeface="Arial" charset="0"/>
                </a:rPr>
                <a:t>Fuel</a:t>
              </a:r>
              <a:r>
                <a:rPr lang="zh-CN" altLang="en-US" sz="1600" dirty="0">
                  <a:latin typeface="Arial" charset="0"/>
                  <a:ea typeface="Arial" charset="0"/>
                  <a:cs typeface="Arial" charset="0"/>
                </a:rPr>
                <a:t> </a:t>
              </a:r>
              <a:endParaRPr lang="en-US" altLang="zh-CN" sz="1600" dirty="0">
                <a:latin typeface="Arial" charset="0"/>
                <a:ea typeface="Arial" charset="0"/>
                <a:cs typeface="Arial" charset="0"/>
              </a:endParaRPr>
            </a:p>
            <a:p>
              <a:pPr algn="ctr"/>
              <a:r>
                <a:rPr lang="en-US" altLang="zh-CN" sz="1600" dirty="0">
                  <a:latin typeface="Arial" charset="0"/>
                  <a:ea typeface="Arial" charset="0"/>
                  <a:cs typeface="Arial" charset="0"/>
                </a:rPr>
                <a:t>pallets</a:t>
              </a:r>
              <a:endParaRPr lang="zh-CN" altLang="en-US" sz="1600" dirty="0"/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77F6EF44-4F20-35BD-EE27-91C5DFFB1C2B}"/>
                </a:ext>
              </a:extLst>
            </p:cNvPr>
            <p:cNvSpPr txBox="1"/>
            <p:nvPr/>
          </p:nvSpPr>
          <p:spPr>
            <a:xfrm>
              <a:off x="141480" y="2754074"/>
              <a:ext cx="9925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>
                  <a:latin typeface="Arial" charset="0"/>
                  <a:ea typeface="Arial" charset="0"/>
                  <a:cs typeface="Arial" charset="0"/>
                </a:rPr>
                <a:t>Zircaloy</a:t>
              </a:r>
              <a:endParaRPr kumimoji="1" lang="zh-CN" altLang="en-US" dirty="0"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11602A21-F506-5E3D-8C18-BDA9E21E8730}"/>
                </a:ext>
              </a:extLst>
            </p:cNvPr>
            <p:cNvCxnSpPr>
              <a:endCxn id="19" idx="3"/>
            </p:cNvCxnSpPr>
            <p:nvPr/>
          </p:nvCxnSpPr>
          <p:spPr>
            <a:xfrm flipH="1" flipV="1">
              <a:off x="1134059" y="2938740"/>
              <a:ext cx="469659" cy="15662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文本框 22">
            <a:extLst>
              <a:ext uri="{FF2B5EF4-FFF2-40B4-BE49-F238E27FC236}">
                <a16:creationId xmlns:a16="http://schemas.microsoft.com/office/drawing/2014/main" id="{9E1B4CFA-FDE7-FAE4-F666-181299B752EC}"/>
              </a:ext>
            </a:extLst>
          </p:cNvPr>
          <p:cNvSpPr txBox="1"/>
          <p:nvPr/>
        </p:nvSpPr>
        <p:spPr>
          <a:xfrm>
            <a:off x="170360" y="1301132"/>
            <a:ext cx="6083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altLang="zh-CN" sz="2000" b="1" dirty="0">
                <a:latin typeface="Arial" charset="0"/>
                <a:ea typeface="Arial" charset="0"/>
                <a:cs typeface="Arial" charset="0"/>
              </a:rPr>
              <a:t>Conventional fuel-cladding</a:t>
            </a:r>
            <a:r>
              <a:rPr lang="zh-CN" altLang="en-US" sz="20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zh-CN" sz="2000" b="1" dirty="0">
                <a:latin typeface="Arial" charset="0"/>
                <a:ea typeface="Arial" charset="0"/>
                <a:cs typeface="Arial" charset="0"/>
              </a:rPr>
              <a:t>system in </a:t>
            </a:r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LWRs</a:t>
            </a:r>
            <a:r>
              <a:rPr lang="zh-CN" altLang="zh-CN" sz="2000" b="1" dirty="0">
                <a:effectLst/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en-US" altLang="zh-CN" sz="2000" b="1" dirty="0">
                <a:latin typeface="Arial" charset="0"/>
                <a:ea typeface="Arial" charset="0"/>
                <a:cs typeface="Arial" charset="0"/>
              </a:rPr>
              <a:t> </a:t>
            </a:r>
            <a:endParaRPr kumimoji="1" lang="zh-CN" altLang="en-US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" name="文本框 26">
            <a:extLst>
              <a:ext uri="{FF2B5EF4-FFF2-40B4-BE49-F238E27FC236}">
                <a16:creationId xmlns:a16="http://schemas.microsoft.com/office/drawing/2014/main" id="{1B1E6F0D-1C0F-5382-0BB7-2921E341A3CE}"/>
              </a:ext>
            </a:extLst>
          </p:cNvPr>
          <p:cNvSpPr txBox="1"/>
          <p:nvPr/>
        </p:nvSpPr>
        <p:spPr>
          <a:xfrm>
            <a:off x="388714" y="4630825"/>
            <a:ext cx="55370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altLang="zh-CN" sz="1600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Modification of current </a:t>
            </a:r>
            <a:r>
              <a:rPr lang="en-US" altLang="zh-CN" sz="1600" dirty="0" err="1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Zircaloy</a:t>
            </a:r>
            <a:r>
              <a:rPr lang="en-US" altLang="zh-CN" sz="1600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 cladding, i.e. Cr-coating</a:t>
            </a:r>
            <a:r>
              <a:rPr lang="zh-CN" altLang="zh-CN" sz="1600" dirty="0">
                <a:solidFill>
                  <a:srgbClr val="7030A0"/>
                </a:solidFill>
                <a:effectLst/>
                <a:latin typeface="Arial" charset="0"/>
                <a:ea typeface="Arial" charset="0"/>
                <a:cs typeface="Arial" charset="0"/>
              </a:rPr>
              <a:t> </a:t>
            </a:r>
            <a:endParaRPr lang="en-US" altLang="zh-CN" sz="1600" dirty="0">
              <a:solidFill>
                <a:srgbClr val="7030A0"/>
              </a:solidFill>
              <a:effectLst/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altLang="zh-CN" sz="1600" dirty="0">
                <a:latin typeface="Arial" charset="0"/>
                <a:ea typeface="Arial" charset="0"/>
                <a:cs typeface="Arial" charset="0"/>
              </a:rPr>
              <a:t>Replacement of </a:t>
            </a:r>
            <a:r>
              <a:rPr lang="en-US" altLang="zh-CN" sz="1600" dirty="0" err="1">
                <a:latin typeface="Arial" charset="0"/>
                <a:ea typeface="Arial" charset="0"/>
                <a:cs typeface="Arial" charset="0"/>
              </a:rPr>
              <a:t>Zircaloy</a:t>
            </a:r>
            <a:r>
              <a:rPr lang="en-US" altLang="zh-CN" sz="1600" dirty="0">
                <a:latin typeface="Arial" charset="0"/>
                <a:ea typeface="Arial" charset="0"/>
                <a:cs typeface="Arial" charset="0"/>
              </a:rPr>
              <a:t> cladding</a:t>
            </a:r>
            <a:endParaRPr lang="en-US" altLang="zh-CN" sz="1600" dirty="0"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" name="矩形 20">
            <a:extLst>
              <a:ext uri="{FF2B5EF4-FFF2-40B4-BE49-F238E27FC236}">
                <a16:creationId xmlns:a16="http://schemas.microsoft.com/office/drawing/2014/main" id="{C4354EE8-3B3D-DDA9-79AB-80D2A4637CDD}"/>
              </a:ext>
            </a:extLst>
          </p:cNvPr>
          <p:cNvSpPr/>
          <p:nvPr/>
        </p:nvSpPr>
        <p:spPr>
          <a:xfrm>
            <a:off x="153994" y="3608355"/>
            <a:ext cx="53257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charset="2"/>
              <a:buChar char="Ø"/>
            </a:pPr>
            <a:r>
              <a:rPr lang="en-US" altLang="zh-CN" sz="2000" b="1" dirty="0">
                <a:latin typeface="Arial" charset="0"/>
                <a:ea typeface="Arial" charset="0"/>
                <a:cs typeface="Arial" charset="0"/>
              </a:rPr>
              <a:t>Accident tolerant fuel (ATF) cladding </a:t>
            </a:r>
            <a:endParaRPr lang="zh-CN" altLang="en-US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2F8319C-5931-1434-02F4-6BB943A89D04}"/>
              </a:ext>
            </a:extLst>
          </p:cNvPr>
          <p:cNvSpPr/>
          <p:nvPr/>
        </p:nvSpPr>
        <p:spPr>
          <a:xfrm>
            <a:off x="388714" y="3816799"/>
            <a:ext cx="73496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endParaRPr lang="en-US" sz="16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Improvement the oxidation and corrosion resistance in loss-of-coolant accident (LOCA) and beyond-design-basis (DBA) conditions 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A123D5D-6818-2392-7EC2-E0D2CE08979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10555"/>
          <a:stretch>
            <a:fillRect/>
          </a:stretch>
        </p:blipFill>
        <p:spPr>
          <a:xfrm>
            <a:off x="7220834" y="1911792"/>
            <a:ext cx="4283873" cy="2619207"/>
          </a:xfrm>
          <a:prstGeom prst="rect">
            <a:avLst/>
          </a:prstGeom>
        </p:spPr>
      </p:pic>
      <p:sp>
        <p:nvSpPr>
          <p:cNvPr id="28" name="矩形 29">
            <a:extLst>
              <a:ext uri="{FF2B5EF4-FFF2-40B4-BE49-F238E27FC236}">
                <a16:creationId xmlns:a16="http://schemas.microsoft.com/office/drawing/2014/main" id="{404971CD-96C6-C243-B1E5-9D64C7904599}"/>
              </a:ext>
            </a:extLst>
          </p:cNvPr>
          <p:cNvSpPr/>
          <p:nvPr/>
        </p:nvSpPr>
        <p:spPr>
          <a:xfrm>
            <a:off x="7593672" y="4581335"/>
            <a:ext cx="37571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kern="0" dirty="0">
                <a:latin typeface="Arial" charset="0"/>
                <a:ea typeface="Arial" charset="0"/>
                <a:cs typeface="Arial" charset="0"/>
              </a:rPr>
              <a:t>Fukushima accident (boiling water reactor) happened in 2011</a:t>
            </a:r>
            <a:r>
              <a:rPr lang="en-US" altLang="zh-CN" sz="1400" kern="0" baseline="30000" dirty="0">
                <a:latin typeface="Arial" charset="0"/>
                <a:ea typeface="Arial" charset="0"/>
                <a:cs typeface="Arial" charset="0"/>
              </a:rPr>
              <a:t>[1]</a:t>
            </a:r>
            <a:r>
              <a:rPr lang="zh-CN" altLang="zh-CN" sz="1400" baseline="30000" dirty="0">
                <a:effectLst/>
                <a:latin typeface="Arial" charset="0"/>
                <a:ea typeface="Arial" charset="0"/>
                <a:cs typeface="Arial" charset="0"/>
              </a:rPr>
              <a:t> </a:t>
            </a:r>
            <a:endParaRPr lang="zh-CN" altLang="en-US" sz="1400" baseline="30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9" name="文本框 31">
            <a:extLst>
              <a:ext uri="{FF2B5EF4-FFF2-40B4-BE49-F238E27FC236}">
                <a16:creationId xmlns:a16="http://schemas.microsoft.com/office/drawing/2014/main" id="{A9B4E42C-7EB9-3989-3B83-F81D9AB2D141}"/>
              </a:ext>
            </a:extLst>
          </p:cNvPr>
          <p:cNvSpPr txBox="1"/>
          <p:nvPr/>
        </p:nvSpPr>
        <p:spPr>
          <a:xfrm>
            <a:off x="8124780" y="6149758"/>
            <a:ext cx="40716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00" dirty="0">
                <a:latin typeface="Arial" charset="0"/>
                <a:ea typeface="Arial" charset="0"/>
                <a:cs typeface="Arial" charset="0"/>
              </a:rPr>
              <a:t>[1] https://world.people.com.cn/n/2014/0826/c1002-25540196.html</a:t>
            </a:r>
            <a:endParaRPr kumimoji="1" lang="zh-CN" altLang="en-US" sz="1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91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1085A0-89A3-2B77-53C4-3B7D47F2FC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5381AC6-E5BB-6785-E047-C44923449FD8}"/>
              </a:ext>
            </a:extLst>
          </p:cNvPr>
          <p:cNvSpPr>
            <a:spLocks/>
          </p:cNvSpPr>
          <p:nvPr/>
        </p:nvSpPr>
        <p:spPr>
          <a:xfrm>
            <a:off x="8119530" y="6092036"/>
            <a:ext cx="4070592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Guanjie Yuan</a:t>
            </a:r>
          </a:p>
          <a:p>
            <a:pPr algn="r"/>
            <a:r>
              <a:rPr lang="en-GB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pl19178@bristol.ac.uk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7F3DA2-05D5-02BE-8AFF-B1ED3F09551F}"/>
              </a:ext>
            </a:extLst>
          </p:cNvPr>
          <p:cNvSpPr>
            <a:spLocks/>
          </p:cNvSpPr>
          <p:nvPr/>
        </p:nvSpPr>
        <p:spPr>
          <a:xfrm>
            <a:off x="-1" y="6092261"/>
            <a:ext cx="7925852" cy="766800"/>
          </a:xfrm>
          <a:prstGeom prst="rect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dirty="0">
              <a:solidFill>
                <a:srgbClr val="FFFFFF"/>
              </a:solidFill>
              <a:ea typeface="+mn-lt"/>
              <a:cs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6C411F1-D6AD-1D5B-3615-93071F1DE050}"/>
              </a:ext>
            </a:extLst>
          </p:cNvPr>
          <p:cNvSpPr>
            <a:spLocks/>
          </p:cNvSpPr>
          <p:nvPr/>
        </p:nvSpPr>
        <p:spPr>
          <a:xfrm>
            <a:off x="0" y="0"/>
            <a:ext cx="12196474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GB" sz="1400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0E149F-B7C4-CB8B-C11A-BF0217709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1927" y="200156"/>
            <a:ext cx="482800" cy="365125"/>
          </a:xfrm>
        </p:spPr>
        <p:txBody>
          <a:bodyPr/>
          <a:lstStyle/>
          <a:p>
            <a:pPr algn="ctr"/>
            <a:fld id="{04C78E53-B693-4E16-8741-98C0974E0151}" type="slidenum">
              <a:rPr lang="en-GB" sz="18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5</a:t>
            </a:fld>
            <a:endParaRPr lang="en-GB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5B90594A-B3C8-34AC-73AD-E3A5F2244DD5}"/>
              </a:ext>
            </a:extLst>
          </p:cNvPr>
          <p:cNvSpPr/>
          <p:nvPr/>
        </p:nvSpPr>
        <p:spPr>
          <a:xfrm rot="5400000">
            <a:off x="7639291" y="6378822"/>
            <a:ext cx="766800" cy="193677"/>
          </a:xfrm>
          <a:prstGeom prst="rtTriangle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3FC95876-4E11-6E65-6A96-E9872A0AE5E7}"/>
              </a:ext>
            </a:extLst>
          </p:cNvPr>
          <p:cNvSpPr/>
          <p:nvPr/>
        </p:nvSpPr>
        <p:spPr>
          <a:xfrm rot="5400000" flipH="1" flipV="1">
            <a:off x="7639292" y="6377234"/>
            <a:ext cx="766800" cy="193677"/>
          </a:xfrm>
          <a:prstGeom prst="rtTriangle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4340416-5B7B-D143-EA4F-E2F5A556CC79}"/>
              </a:ext>
            </a:extLst>
          </p:cNvPr>
          <p:cNvGrpSpPr/>
          <p:nvPr/>
        </p:nvGrpSpPr>
        <p:grpSpPr>
          <a:xfrm>
            <a:off x="90640" y="6123474"/>
            <a:ext cx="6142210" cy="734526"/>
            <a:chOff x="346099" y="41162"/>
            <a:chExt cx="7201403" cy="86119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9767FF7-9863-21F8-C315-8703D059371B}"/>
                </a:ext>
              </a:extLst>
            </p:cNvPr>
            <p:cNvGrpSpPr/>
            <p:nvPr/>
          </p:nvGrpSpPr>
          <p:grpSpPr>
            <a:xfrm>
              <a:off x="346099" y="41162"/>
              <a:ext cx="7201403" cy="861191"/>
              <a:chOff x="-2861307" y="47584"/>
              <a:chExt cx="7977485" cy="954000"/>
            </a:xfrm>
          </p:grpSpPr>
          <p:pic>
            <p:nvPicPr>
              <p:cNvPr id="15" name="Picture 14" descr="A picture containing text, sign&#10;&#10;Description automatically generated">
                <a:extLst>
                  <a:ext uri="{FF2B5EF4-FFF2-40B4-BE49-F238E27FC236}">
                    <a16:creationId xmlns:a16="http://schemas.microsoft.com/office/drawing/2014/main" id="{880FAD89-8AD5-F374-45A5-3F6F17B8F5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861307" y="81721"/>
                <a:ext cx="2678766" cy="774000"/>
              </a:xfrm>
              <a:prstGeom prst="rect">
                <a:avLst/>
              </a:prstGeom>
            </p:spPr>
          </p:pic>
          <p:pic>
            <p:nvPicPr>
              <p:cNvPr id="16" name="Picture 15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7EE27E0B-C5BB-FDF9-1129-C3ED7C2F0DF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56" t="31372" r="12500" b="32864"/>
              <a:stretch/>
            </p:blipFill>
            <p:spPr>
              <a:xfrm>
                <a:off x="3263752" y="47584"/>
                <a:ext cx="1852426" cy="954000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E97F377-CCD6-1508-139F-7427F47397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76812" y="102795"/>
              <a:ext cx="2638542" cy="799558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4DB31E2D-287F-8806-9D5C-60CAAA4056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572" y="5552563"/>
            <a:ext cx="513530" cy="3987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D72AEC-493C-E135-7852-4014B1688734}"/>
              </a:ext>
            </a:extLst>
          </p:cNvPr>
          <p:cNvSpPr txBox="1"/>
          <p:nvPr/>
        </p:nvSpPr>
        <p:spPr>
          <a:xfrm>
            <a:off x="33864" y="105719"/>
            <a:ext cx="32448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Background</a:t>
            </a:r>
            <a:endParaRPr lang="en-GB" sz="30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本框 9">
            <a:extLst>
              <a:ext uri="{FF2B5EF4-FFF2-40B4-BE49-F238E27FC236}">
                <a16:creationId xmlns:a16="http://schemas.microsoft.com/office/drawing/2014/main" id="{093BE464-3B91-711F-D0A3-C0B3DA9F5A70}"/>
              </a:ext>
            </a:extLst>
          </p:cNvPr>
          <p:cNvSpPr txBox="1"/>
          <p:nvPr/>
        </p:nvSpPr>
        <p:spPr>
          <a:xfrm>
            <a:off x="1581972" y="1132351"/>
            <a:ext cx="39751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kumimoji="1" lang="en-GB" altLang="zh-CN" sz="2000" b="1" dirty="0">
                <a:latin typeface="Arial" charset="0"/>
                <a:ea typeface="Arial" charset="0"/>
                <a:cs typeface="Arial" charset="0"/>
              </a:rPr>
              <a:t>Cr-coat</a:t>
            </a:r>
            <a:r>
              <a:rPr kumimoji="1" lang="en-US" altLang="zh-CN" sz="2000" b="1" dirty="0" err="1">
                <a:latin typeface="Arial" charset="0"/>
                <a:ea typeface="Arial" charset="0"/>
                <a:cs typeface="Arial" charset="0"/>
              </a:rPr>
              <a:t>ed</a:t>
            </a:r>
            <a:r>
              <a:rPr kumimoji="1" lang="en-US" altLang="zh-CN" sz="20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en-US" altLang="zh-CN" sz="2000" b="1" dirty="0" err="1">
                <a:latin typeface="Arial" charset="0"/>
                <a:ea typeface="Arial" charset="0"/>
                <a:cs typeface="Arial" charset="0"/>
              </a:rPr>
              <a:t>Zircaloy</a:t>
            </a:r>
            <a:r>
              <a:rPr kumimoji="1" lang="en-US" altLang="zh-CN" sz="2000" b="1" dirty="0">
                <a:latin typeface="Arial" charset="0"/>
                <a:ea typeface="Arial" charset="0"/>
                <a:cs typeface="Arial" charset="0"/>
              </a:rPr>
              <a:t> cladding</a:t>
            </a:r>
            <a:r>
              <a:rPr kumimoji="1" lang="en-GB" altLang="zh-CN" sz="2000" b="1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D4EFB5C-08C1-576F-C7C1-79AF52B29DFC}"/>
              </a:ext>
            </a:extLst>
          </p:cNvPr>
          <p:cNvGrpSpPr/>
          <p:nvPr/>
        </p:nvGrpSpPr>
        <p:grpSpPr>
          <a:xfrm>
            <a:off x="1729037" y="1616242"/>
            <a:ext cx="3681056" cy="2530177"/>
            <a:chOff x="1795331" y="2342147"/>
            <a:chExt cx="3681056" cy="253017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A41A78D-86F3-024D-0AF1-7CB9E99832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95331" y="2342147"/>
              <a:ext cx="3614822" cy="2502570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5AEBB02-370E-3294-352B-55144DA464D1}"/>
                </a:ext>
              </a:extLst>
            </p:cNvPr>
            <p:cNvSpPr/>
            <p:nvPr/>
          </p:nvSpPr>
          <p:spPr>
            <a:xfrm>
              <a:off x="3401646" y="2995857"/>
              <a:ext cx="44114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en-US" altLang="zh-CN" b="1" dirty="0">
                  <a:latin typeface="Arial" charset="0"/>
                  <a:ea typeface="Arial" charset="0"/>
                  <a:cs typeface="Arial" charset="0"/>
                </a:rPr>
                <a:t>Cr</a:t>
              </a:r>
              <a:endParaRPr lang="en-GB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3AE73CC-5D2E-4F16-2751-670ADA85374A}"/>
                </a:ext>
              </a:extLst>
            </p:cNvPr>
            <p:cNvSpPr/>
            <p:nvPr/>
          </p:nvSpPr>
          <p:spPr>
            <a:xfrm>
              <a:off x="3087457" y="4133660"/>
              <a:ext cx="106952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en-US" altLang="zh-CN" b="1" dirty="0">
                  <a:latin typeface="Arial" charset="0"/>
                  <a:ea typeface="Arial" charset="0"/>
                  <a:cs typeface="Arial" charset="0"/>
                </a:rPr>
                <a:t>Zircaloy</a:t>
              </a:r>
              <a:endParaRPr lang="en-GB" dirty="0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45C670F-22C3-140A-2260-980B1B06034D}"/>
                </a:ext>
              </a:extLst>
            </p:cNvPr>
            <p:cNvGrpSpPr/>
            <p:nvPr/>
          </p:nvGrpSpPr>
          <p:grpSpPr>
            <a:xfrm>
              <a:off x="4632614" y="4502992"/>
              <a:ext cx="843773" cy="369332"/>
              <a:chOff x="6647760" y="4520575"/>
              <a:chExt cx="843773" cy="369332"/>
            </a:xfrm>
          </p:grpSpPr>
          <p:sp>
            <p:nvSpPr>
              <p:cNvPr id="23" name="TextBox 8">
                <a:extLst>
                  <a:ext uri="{FF2B5EF4-FFF2-40B4-BE49-F238E27FC236}">
                    <a16:creationId xmlns:a16="http://schemas.microsoft.com/office/drawing/2014/main" id="{9C429FFE-FF32-9B17-1531-EFFE14DCD0B9}"/>
                  </a:ext>
                </a:extLst>
              </p:cNvPr>
              <p:cNvSpPr txBox="1"/>
              <p:nvPr/>
            </p:nvSpPr>
            <p:spPr>
              <a:xfrm>
                <a:off x="6647760" y="4520575"/>
                <a:ext cx="84377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b="1" dirty="0">
                    <a:latin typeface="Arial" charset="0"/>
                    <a:ea typeface="Arial" charset="0"/>
                    <a:cs typeface="Arial" charset="0"/>
                  </a:rPr>
                  <a:t>2</a:t>
                </a:r>
                <a:r>
                  <a:rPr lang="en-US" altLang="zh-CN" b="1" dirty="0">
                    <a:latin typeface="Arial" charset="0"/>
                    <a:ea typeface="Arial" charset="0"/>
                    <a:cs typeface="Arial" charset="0"/>
                  </a:rPr>
                  <a:t>5</a:t>
                </a:r>
                <a:r>
                  <a:rPr lang="zh-CN" altLang="en-US" b="1" dirty="0"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n-US" altLang="zh-CN" b="1" dirty="0" err="1">
                    <a:latin typeface="Arial" charset="0"/>
                    <a:ea typeface="Arial" charset="0"/>
                    <a:cs typeface="Arial" charset="0"/>
                  </a:rPr>
                  <a:t>μ</a:t>
                </a:r>
                <a:r>
                  <a:rPr lang="en-GB" b="1" dirty="0">
                    <a:latin typeface="Arial" charset="0"/>
                    <a:ea typeface="Arial" charset="0"/>
                    <a:cs typeface="Arial" charset="0"/>
                  </a:rPr>
                  <a:t>m</a:t>
                </a:r>
              </a:p>
            </p:txBody>
          </p:sp>
          <p:cxnSp>
            <p:nvCxnSpPr>
              <p:cNvPr id="24" name="Straight Connector 7">
                <a:extLst>
                  <a:ext uri="{FF2B5EF4-FFF2-40B4-BE49-F238E27FC236}">
                    <a16:creationId xmlns:a16="http://schemas.microsoft.com/office/drawing/2014/main" id="{B62B27DF-DEC1-9F6F-90CF-221ED7CEE16D}"/>
                  </a:ext>
                </a:extLst>
              </p:cNvPr>
              <p:cNvCxnSpPr/>
              <p:nvPr/>
            </p:nvCxnSpPr>
            <p:spPr>
              <a:xfrm flipH="1">
                <a:off x="6816034" y="4520575"/>
                <a:ext cx="514800" cy="0"/>
              </a:xfrm>
              <a:prstGeom prst="line">
                <a:avLst/>
              </a:prstGeom>
              <a:ln w="508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5" name="Picture 2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F14CA2B-C24A-CF0F-8C41-6454C3C28C5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7298" r="18339" b="29172"/>
          <a:stretch/>
        </p:blipFill>
        <p:spPr>
          <a:xfrm>
            <a:off x="5713278" y="1688431"/>
            <a:ext cx="4425145" cy="2358191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42619940-A36E-7197-1417-F3548D4CD076}"/>
              </a:ext>
            </a:extLst>
          </p:cNvPr>
          <p:cNvGrpSpPr/>
          <p:nvPr/>
        </p:nvGrpSpPr>
        <p:grpSpPr>
          <a:xfrm>
            <a:off x="9344144" y="4146419"/>
            <a:ext cx="1176834" cy="369332"/>
            <a:chOff x="4849743" y="5207913"/>
            <a:chExt cx="1176834" cy="369332"/>
          </a:xfrm>
        </p:grpSpPr>
        <p:cxnSp>
          <p:nvCxnSpPr>
            <p:cNvPr id="27" name="Straight Connector 7">
              <a:extLst>
                <a:ext uri="{FF2B5EF4-FFF2-40B4-BE49-F238E27FC236}">
                  <a16:creationId xmlns:a16="http://schemas.microsoft.com/office/drawing/2014/main" id="{819E6BD1-E7C3-EAA3-1C7C-33AC80BEC443}"/>
                </a:ext>
              </a:extLst>
            </p:cNvPr>
            <p:cNvCxnSpPr>
              <a:cxnSpLocks/>
            </p:cNvCxnSpPr>
            <p:nvPr/>
          </p:nvCxnSpPr>
          <p:spPr>
            <a:xfrm>
              <a:off x="4937449" y="5241431"/>
              <a:ext cx="623107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8">
              <a:extLst>
                <a:ext uri="{FF2B5EF4-FFF2-40B4-BE49-F238E27FC236}">
                  <a16:creationId xmlns:a16="http://schemas.microsoft.com/office/drawing/2014/main" id="{848E4B93-C9CB-F4D2-6057-51C483FFF9EC}"/>
                </a:ext>
              </a:extLst>
            </p:cNvPr>
            <p:cNvSpPr txBox="1"/>
            <p:nvPr/>
          </p:nvSpPr>
          <p:spPr>
            <a:xfrm>
              <a:off x="4849743" y="5207913"/>
              <a:ext cx="117683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b="1" dirty="0">
                  <a:latin typeface="Arial" charset="0"/>
                  <a:ea typeface="Arial" charset="0"/>
                  <a:cs typeface="Arial" charset="0"/>
                </a:rPr>
                <a:t>5</a:t>
              </a:r>
              <a:r>
                <a:rPr lang="zh-CN" altLang="en-US" b="1" dirty="0"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en-US" altLang="zh-CN" b="1" dirty="0" err="1">
                  <a:latin typeface="Arial" charset="0"/>
                  <a:ea typeface="Arial" charset="0"/>
                  <a:cs typeface="Arial" charset="0"/>
                </a:rPr>
                <a:t>μ</a:t>
              </a:r>
              <a:r>
                <a:rPr lang="en-GB" b="1" dirty="0">
                  <a:latin typeface="Arial" charset="0"/>
                  <a:ea typeface="Arial" charset="0"/>
                  <a:cs typeface="Arial" charset="0"/>
                </a:rPr>
                <a:t>m</a:t>
              </a: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682BEA30-10A6-21F6-31A6-4CCF6A48BC6A}"/>
              </a:ext>
            </a:extLst>
          </p:cNvPr>
          <p:cNvSpPr/>
          <p:nvPr/>
        </p:nvSpPr>
        <p:spPr>
          <a:xfrm>
            <a:off x="7317753" y="1370450"/>
            <a:ext cx="1326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b="1" dirty="0">
                <a:latin typeface="Arial" charset="0"/>
                <a:ea typeface="Arial" charset="0"/>
                <a:cs typeface="Arial" charset="0"/>
              </a:rPr>
              <a:t>Cr coating</a:t>
            </a:r>
            <a:endParaRPr lang="en-GB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D92E94D-BF6D-03CA-64A7-7074A5D553E0}"/>
              </a:ext>
            </a:extLst>
          </p:cNvPr>
          <p:cNvSpPr txBox="1"/>
          <p:nvPr/>
        </p:nvSpPr>
        <p:spPr>
          <a:xfrm>
            <a:off x="2811612" y="4187579"/>
            <a:ext cx="64886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charset="0"/>
                <a:ea typeface="Arial" charset="0"/>
                <a:cs typeface="Arial" charset="0"/>
              </a:rPr>
              <a:t>Cr coating produced by physical vapor deposition (PVD) method</a:t>
            </a:r>
            <a:r>
              <a:rPr lang="en-US" sz="1400" baseline="30000" dirty="0">
                <a:latin typeface="Arial" charset="0"/>
                <a:ea typeface="Arial" charset="0"/>
                <a:cs typeface="Arial" charset="0"/>
              </a:rPr>
              <a:t>[1]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6BC2AF4-B928-703E-CE72-2125E256CAE0}"/>
              </a:ext>
            </a:extLst>
          </p:cNvPr>
          <p:cNvSpPr txBox="1"/>
          <p:nvPr/>
        </p:nvSpPr>
        <p:spPr>
          <a:xfrm>
            <a:off x="8337270" y="6112431"/>
            <a:ext cx="385920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50" dirty="0">
                <a:solidFill>
                  <a:srgbClr val="222222"/>
                </a:solidFill>
                <a:latin typeface="Arial" charset="0"/>
              </a:rPr>
              <a:t>[1] Guanjie Yuan et al. Materials &amp; Design, 2023, 234: 112373.</a:t>
            </a:r>
          </a:p>
        </p:txBody>
      </p:sp>
      <p:sp>
        <p:nvSpPr>
          <p:cNvPr id="34" name="TextBox 8">
            <a:extLst>
              <a:ext uri="{FF2B5EF4-FFF2-40B4-BE49-F238E27FC236}">
                <a16:creationId xmlns:a16="http://schemas.microsoft.com/office/drawing/2014/main" id="{F5C12CBB-BB77-6B34-7342-672512A751D1}"/>
              </a:ext>
            </a:extLst>
          </p:cNvPr>
          <p:cNvSpPr txBox="1"/>
          <p:nvPr/>
        </p:nvSpPr>
        <p:spPr>
          <a:xfrm>
            <a:off x="3335352" y="4684698"/>
            <a:ext cx="674755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zh-CN" sz="1600" dirty="0">
                <a:latin typeface="Arial" charset="0"/>
                <a:ea typeface="Arial" charset="0"/>
                <a:cs typeface="Arial" charset="0"/>
              </a:rPr>
              <a:t>PVD Cr grains are primarily columnar in shape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zh-CN" sz="1600" dirty="0">
                <a:latin typeface="Arial" charset="0"/>
                <a:ea typeface="Arial" charset="0"/>
                <a:cs typeface="Arial" charset="0"/>
              </a:rPr>
              <a:t>Smaller grains are clustered at the interface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zh-CN" sz="1600" dirty="0">
                <a:latin typeface="Arial" charset="0"/>
                <a:ea typeface="Arial" charset="0"/>
                <a:cs typeface="Arial" charset="0"/>
              </a:rPr>
              <a:t>No obvious porosity between large columnar grains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Arial" charset="0"/>
                <a:ea typeface="Arial" charset="0"/>
                <a:cs typeface="Arial" charset="0"/>
              </a:rPr>
              <a:t>No obvious plastic deformation of underlying substrate</a:t>
            </a:r>
          </a:p>
        </p:txBody>
      </p:sp>
    </p:spTree>
    <p:extLst>
      <p:ext uri="{BB962C8B-B14F-4D97-AF65-F5344CB8AC3E}">
        <p14:creationId xmlns:p14="http://schemas.microsoft.com/office/powerpoint/2010/main" val="25245861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118ADD-3F9C-06C8-A0AF-617181D2B0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BD3CEB7-41B0-A05D-969E-4B7F5DAAAA21}"/>
              </a:ext>
            </a:extLst>
          </p:cNvPr>
          <p:cNvSpPr>
            <a:spLocks/>
          </p:cNvSpPr>
          <p:nvPr/>
        </p:nvSpPr>
        <p:spPr>
          <a:xfrm>
            <a:off x="8119530" y="6092036"/>
            <a:ext cx="4070592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Guanjie Yuan</a:t>
            </a:r>
          </a:p>
          <a:p>
            <a:pPr algn="r"/>
            <a:r>
              <a:rPr lang="en-GB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pl19178@bristol.ac.uk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B3D9C99-6A70-ED55-1796-8B15A70AB026}"/>
              </a:ext>
            </a:extLst>
          </p:cNvPr>
          <p:cNvSpPr>
            <a:spLocks/>
          </p:cNvSpPr>
          <p:nvPr/>
        </p:nvSpPr>
        <p:spPr>
          <a:xfrm>
            <a:off x="-1" y="6092261"/>
            <a:ext cx="7925852" cy="766800"/>
          </a:xfrm>
          <a:prstGeom prst="rect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dirty="0">
              <a:solidFill>
                <a:srgbClr val="FFFFFF"/>
              </a:solidFill>
              <a:ea typeface="+mn-lt"/>
              <a:cs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BA0CF1-5352-8ACB-621F-B44BE2F08B90}"/>
              </a:ext>
            </a:extLst>
          </p:cNvPr>
          <p:cNvSpPr>
            <a:spLocks/>
          </p:cNvSpPr>
          <p:nvPr/>
        </p:nvSpPr>
        <p:spPr>
          <a:xfrm>
            <a:off x="0" y="0"/>
            <a:ext cx="12196474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GB" sz="1400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E6DD91-B9F1-FD8A-CEF4-D6ADBB1E8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1927" y="200156"/>
            <a:ext cx="482800" cy="365125"/>
          </a:xfrm>
        </p:spPr>
        <p:txBody>
          <a:bodyPr/>
          <a:lstStyle/>
          <a:p>
            <a:pPr algn="ctr"/>
            <a:fld id="{04C78E53-B693-4E16-8741-98C0974E0151}" type="slidenum">
              <a:rPr lang="en-GB" sz="18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6</a:t>
            </a:fld>
            <a:endParaRPr lang="en-GB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94FBF479-7746-9562-6D28-52A38EB878FF}"/>
              </a:ext>
            </a:extLst>
          </p:cNvPr>
          <p:cNvSpPr/>
          <p:nvPr/>
        </p:nvSpPr>
        <p:spPr>
          <a:xfrm rot="5400000">
            <a:off x="7639291" y="6378822"/>
            <a:ext cx="766800" cy="193677"/>
          </a:xfrm>
          <a:prstGeom prst="rtTriangle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C176801F-8F53-579A-E930-7A8854DC330F}"/>
              </a:ext>
            </a:extLst>
          </p:cNvPr>
          <p:cNvSpPr/>
          <p:nvPr/>
        </p:nvSpPr>
        <p:spPr>
          <a:xfrm rot="5400000" flipH="1" flipV="1">
            <a:off x="7639292" y="6377234"/>
            <a:ext cx="766800" cy="193677"/>
          </a:xfrm>
          <a:prstGeom prst="rtTriangle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C2B54EC-A323-D505-857D-0D01464251AF}"/>
              </a:ext>
            </a:extLst>
          </p:cNvPr>
          <p:cNvGrpSpPr/>
          <p:nvPr/>
        </p:nvGrpSpPr>
        <p:grpSpPr>
          <a:xfrm>
            <a:off x="90640" y="6123474"/>
            <a:ext cx="6142210" cy="734526"/>
            <a:chOff x="346099" y="41162"/>
            <a:chExt cx="7201403" cy="86119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C9562EA-39F1-7257-84CE-6A32C85B7DCF}"/>
                </a:ext>
              </a:extLst>
            </p:cNvPr>
            <p:cNvGrpSpPr/>
            <p:nvPr/>
          </p:nvGrpSpPr>
          <p:grpSpPr>
            <a:xfrm>
              <a:off x="346099" y="41162"/>
              <a:ext cx="7201403" cy="861191"/>
              <a:chOff x="-2861307" y="47584"/>
              <a:chExt cx="7977485" cy="954000"/>
            </a:xfrm>
          </p:grpSpPr>
          <p:pic>
            <p:nvPicPr>
              <p:cNvPr id="15" name="Picture 14" descr="A picture containing text, sign&#10;&#10;Description automatically generated">
                <a:extLst>
                  <a:ext uri="{FF2B5EF4-FFF2-40B4-BE49-F238E27FC236}">
                    <a16:creationId xmlns:a16="http://schemas.microsoft.com/office/drawing/2014/main" id="{59750281-EDAB-9906-C5ED-FB8EB59358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861307" y="81721"/>
                <a:ext cx="2678766" cy="774000"/>
              </a:xfrm>
              <a:prstGeom prst="rect">
                <a:avLst/>
              </a:prstGeom>
            </p:spPr>
          </p:pic>
          <p:pic>
            <p:nvPicPr>
              <p:cNvPr id="16" name="Picture 15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8178DD69-15C3-336B-1E90-3F41A0C5E9D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56" t="31372" r="12500" b="32864"/>
              <a:stretch/>
            </p:blipFill>
            <p:spPr>
              <a:xfrm>
                <a:off x="3263752" y="47584"/>
                <a:ext cx="1852426" cy="954000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6857B38-B37E-B968-3095-8CFE5761F8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76812" y="102795"/>
              <a:ext cx="2638542" cy="799558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B700B854-A58E-AE81-E482-FE0AD81C21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572" y="5552563"/>
            <a:ext cx="513530" cy="3987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A28735-607E-10DB-C1A9-E560EF5634CD}"/>
              </a:ext>
            </a:extLst>
          </p:cNvPr>
          <p:cNvSpPr txBox="1"/>
          <p:nvPr/>
        </p:nvSpPr>
        <p:spPr>
          <a:xfrm>
            <a:off x="33864" y="105719"/>
            <a:ext cx="32448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Background</a:t>
            </a:r>
            <a:endParaRPr lang="en-GB" sz="30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本框 22">
            <a:extLst>
              <a:ext uri="{FF2B5EF4-FFF2-40B4-BE49-F238E27FC236}">
                <a16:creationId xmlns:a16="http://schemas.microsoft.com/office/drawing/2014/main" id="{2A5396B9-0D1A-928C-80FB-58A240E5B235}"/>
              </a:ext>
            </a:extLst>
          </p:cNvPr>
          <p:cNvSpPr txBox="1"/>
          <p:nvPr/>
        </p:nvSpPr>
        <p:spPr>
          <a:xfrm>
            <a:off x="51033" y="1052487"/>
            <a:ext cx="53126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kumimoji="1" lang="en-GB" altLang="zh-CN" sz="2000" b="1" dirty="0">
                <a:latin typeface="Arial" charset="0"/>
                <a:ea typeface="Arial" charset="0"/>
                <a:cs typeface="Arial" charset="0"/>
              </a:rPr>
              <a:t>Mechanical testing from open literature</a:t>
            </a:r>
            <a:endParaRPr kumimoji="1" lang="zh-CN" altLang="en-US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矩形 2">
            <a:extLst>
              <a:ext uri="{FF2B5EF4-FFF2-40B4-BE49-F238E27FC236}">
                <a16:creationId xmlns:a16="http://schemas.microsoft.com/office/drawing/2014/main" id="{101CC833-497B-669B-D8DD-AB9918BD00C8}"/>
              </a:ext>
            </a:extLst>
          </p:cNvPr>
          <p:cNvSpPr/>
          <p:nvPr/>
        </p:nvSpPr>
        <p:spPr>
          <a:xfrm>
            <a:off x="405348" y="1593554"/>
            <a:ext cx="6965836" cy="2960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400" dirty="0">
                <a:latin typeface="Arial" charset="0"/>
                <a:ea typeface="Arial" charset="0"/>
                <a:cs typeface="Arial" charset="0"/>
              </a:rPr>
              <a:t>Ring tensile tests on tube samples: RT by Korean (2005, 2023)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400" i="1" dirty="0">
                <a:latin typeface="Arial" charset="0"/>
                <a:ea typeface="Arial" charset="0"/>
                <a:cs typeface="Arial" charset="0"/>
              </a:rPr>
              <a:t>In</a:t>
            </a:r>
            <a:r>
              <a:rPr kumimoji="1" lang="zh-CN" altLang="en-US" sz="1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en-US" altLang="zh-CN" sz="1400" i="1" dirty="0">
                <a:latin typeface="Arial" charset="0"/>
                <a:ea typeface="Arial" charset="0"/>
                <a:cs typeface="Arial" charset="0"/>
              </a:rPr>
              <a:t>situ </a:t>
            </a:r>
            <a:r>
              <a:rPr kumimoji="1" lang="en-US" altLang="zh-CN" sz="1400" dirty="0">
                <a:latin typeface="Arial" charset="0"/>
                <a:ea typeface="Arial" charset="0"/>
                <a:cs typeface="Arial" charset="0"/>
              </a:rPr>
              <a:t>plug expansion tests (AE and DIC) on tube samples: RT by </a:t>
            </a:r>
            <a:r>
              <a:rPr lang="it-IT" altLang="zh-CN" sz="1400" dirty="0">
                <a:latin typeface="Arial" charset="0"/>
                <a:ea typeface="Arial" charset="0"/>
                <a:cs typeface="Arial" charset="0"/>
              </a:rPr>
              <a:t>USA (2020)</a:t>
            </a:r>
            <a:endParaRPr kumimoji="1" lang="en-US" altLang="zh-CN" sz="1400" i="1" dirty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400" i="1" dirty="0">
                <a:latin typeface="Arial" charset="0"/>
                <a:ea typeface="Arial" charset="0"/>
                <a:cs typeface="Arial" charset="0"/>
              </a:rPr>
              <a:t>In</a:t>
            </a:r>
            <a:r>
              <a:rPr kumimoji="1" lang="zh-CN" altLang="en-US" sz="1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en-US" altLang="zh-CN" sz="1400" i="1" dirty="0">
                <a:latin typeface="Arial" charset="0"/>
                <a:ea typeface="Arial" charset="0"/>
                <a:cs typeface="Arial" charset="0"/>
              </a:rPr>
              <a:t>situ </a:t>
            </a:r>
            <a:r>
              <a:rPr kumimoji="1" lang="en-US" altLang="zh-CN" sz="1400" dirty="0">
                <a:latin typeface="Arial" charset="0"/>
                <a:ea typeface="Arial" charset="0"/>
                <a:cs typeface="Arial" charset="0"/>
              </a:rPr>
              <a:t>tensile tests (SEM) on coated sheet samples: RT and 400</a:t>
            </a:r>
            <a:r>
              <a:rPr lang="it-IT" altLang="zh-CN" sz="1400" dirty="0">
                <a:latin typeface="Arial" charset="0"/>
                <a:ea typeface="Arial" charset="0"/>
                <a:cs typeface="Arial" charset="0"/>
              </a:rPr>
              <a:t>°C by China (2021)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400" i="1" dirty="0">
                <a:latin typeface="Arial" charset="0"/>
                <a:ea typeface="Arial" charset="0"/>
                <a:cs typeface="Arial" charset="0"/>
              </a:rPr>
              <a:t>In</a:t>
            </a:r>
            <a:r>
              <a:rPr kumimoji="1" lang="zh-CN" altLang="en-US" sz="1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en-US" altLang="zh-CN" sz="1400" i="1" dirty="0">
                <a:latin typeface="Arial" charset="0"/>
                <a:ea typeface="Arial" charset="0"/>
                <a:cs typeface="Arial" charset="0"/>
              </a:rPr>
              <a:t>situ </a:t>
            </a:r>
            <a:r>
              <a:rPr kumimoji="1" lang="en-US" altLang="zh-CN" sz="1400" dirty="0">
                <a:latin typeface="Arial" charset="0"/>
                <a:ea typeface="Arial" charset="0"/>
                <a:cs typeface="Arial" charset="0"/>
              </a:rPr>
              <a:t>biaxial tensile</a:t>
            </a:r>
            <a:r>
              <a:rPr kumimoji="1" lang="zh-CN" altLang="en-US" sz="14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en-US" altLang="zh-CN" sz="1400" dirty="0">
                <a:latin typeface="Arial" charset="0"/>
                <a:ea typeface="Arial" charset="0"/>
                <a:cs typeface="Arial" charset="0"/>
              </a:rPr>
              <a:t>tests (AE and DIC) on tube samples: RT by </a:t>
            </a:r>
            <a:r>
              <a:rPr lang="it-IT" altLang="zh-CN" sz="1400" dirty="0">
                <a:latin typeface="Arial" charset="0"/>
                <a:ea typeface="Arial" charset="0"/>
                <a:cs typeface="Arial" charset="0"/>
              </a:rPr>
              <a:t>France (2022)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400" i="1" dirty="0">
                <a:latin typeface="Arial" charset="0"/>
                <a:ea typeface="Arial" charset="0"/>
                <a:cs typeface="Arial" charset="0"/>
              </a:rPr>
              <a:t>In</a:t>
            </a:r>
            <a:r>
              <a:rPr kumimoji="1" lang="zh-CN" altLang="en-US" sz="1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en-US" altLang="zh-CN" sz="1400" i="1" dirty="0">
                <a:latin typeface="Arial" charset="0"/>
                <a:ea typeface="Arial" charset="0"/>
                <a:cs typeface="Arial" charset="0"/>
              </a:rPr>
              <a:t>situ </a:t>
            </a:r>
            <a:r>
              <a:rPr kumimoji="1" lang="en-US" altLang="zh-CN" sz="1400" dirty="0">
                <a:latin typeface="Arial" charset="0"/>
                <a:ea typeface="Arial" charset="0"/>
                <a:cs typeface="Arial" charset="0"/>
              </a:rPr>
              <a:t>tensile tests (SEM) on coated sheet samples: RT </a:t>
            </a:r>
            <a:r>
              <a:rPr lang="it-IT" altLang="zh-CN" sz="1400" dirty="0">
                <a:latin typeface="Arial" charset="0"/>
                <a:ea typeface="Arial" charset="0"/>
                <a:cs typeface="Arial" charset="0"/>
              </a:rPr>
              <a:t>by France (2022)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400" i="1" dirty="0">
                <a:latin typeface="Arial" charset="0"/>
                <a:ea typeface="Arial" charset="0"/>
                <a:cs typeface="Arial" charset="0"/>
              </a:rPr>
              <a:t>In</a:t>
            </a:r>
            <a:r>
              <a:rPr kumimoji="1" lang="zh-CN" altLang="en-US" sz="1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en-US" altLang="zh-CN" sz="1400" i="1" dirty="0">
                <a:latin typeface="Arial" charset="0"/>
                <a:ea typeface="Arial" charset="0"/>
                <a:cs typeface="Arial" charset="0"/>
              </a:rPr>
              <a:t>situ </a:t>
            </a:r>
            <a:r>
              <a:rPr kumimoji="1" lang="en-US" altLang="zh-CN" sz="1400" dirty="0">
                <a:latin typeface="Arial" charset="0"/>
                <a:ea typeface="Arial" charset="0"/>
                <a:cs typeface="Arial" charset="0"/>
              </a:rPr>
              <a:t>plug expansion tests (DIC) on tube samples: 315</a:t>
            </a:r>
            <a:r>
              <a:rPr lang="it-IT" altLang="zh-CN" sz="1400" dirty="0">
                <a:latin typeface="Arial" charset="0"/>
                <a:ea typeface="Arial" charset="0"/>
                <a:cs typeface="Arial" charset="0"/>
              </a:rPr>
              <a:t>°C</a:t>
            </a:r>
            <a:r>
              <a:rPr kumimoji="1" lang="en-US" altLang="zh-CN" sz="1400" dirty="0">
                <a:latin typeface="Arial" charset="0"/>
                <a:ea typeface="Arial" charset="0"/>
                <a:cs typeface="Arial" charset="0"/>
              </a:rPr>
              <a:t> by </a:t>
            </a:r>
            <a:r>
              <a:rPr lang="it-IT" altLang="zh-CN" sz="1400" dirty="0">
                <a:latin typeface="Arial" charset="0"/>
                <a:ea typeface="Arial" charset="0"/>
                <a:cs typeface="Arial" charset="0"/>
              </a:rPr>
              <a:t>USA (2020)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400" i="1" dirty="0">
                <a:latin typeface="Arial" charset="0"/>
                <a:ea typeface="Arial" charset="0"/>
                <a:cs typeface="Arial" charset="0"/>
              </a:rPr>
              <a:t>In</a:t>
            </a:r>
            <a:r>
              <a:rPr kumimoji="1" lang="zh-CN" altLang="en-US" sz="1400" i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en-US" altLang="zh-CN" sz="1400" i="1" dirty="0">
                <a:latin typeface="Arial" charset="0"/>
                <a:ea typeface="Arial" charset="0"/>
                <a:cs typeface="Arial" charset="0"/>
              </a:rPr>
              <a:t>situ </a:t>
            </a:r>
            <a:r>
              <a:rPr kumimoji="1" lang="en-US" altLang="zh-CN" sz="1400" dirty="0">
                <a:latin typeface="Arial" charset="0"/>
                <a:ea typeface="Arial" charset="0"/>
                <a:cs typeface="Arial" charset="0"/>
              </a:rPr>
              <a:t>C-ring compression tests (XCT) on C-ring samples : RT and 345</a:t>
            </a:r>
            <a:r>
              <a:rPr lang="it-IT" altLang="zh-CN" sz="1400" dirty="0">
                <a:latin typeface="Arial" charset="0"/>
                <a:ea typeface="Arial" charset="0"/>
                <a:cs typeface="Arial" charset="0"/>
              </a:rPr>
              <a:t>°C</a:t>
            </a:r>
            <a:r>
              <a:rPr kumimoji="1" lang="en-US" altLang="zh-CN" sz="1400" dirty="0">
                <a:latin typeface="Arial" charset="0"/>
                <a:ea typeface="Arial" charset="0"/>
                <a:cs typeface="Arial" charset="0"/>
              </a:rPr>
              <a:t> by </a:t>
            </a:r>
            <a:r>
              <a:rPr lang="it-IT" altLang="zh-CN" sz="1400" dirty="0">
                <a:latin typeface="Arial" charset="0"/>
                <a:ea typeface="Arial" charset="0"/>
                <a:cs typeface="Arial" charset="0"/>
              </a:rPr>
              <a:t>UK (2023)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648E1A-2B49-8227-595B-5996B22B95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860" y="1131518"/>
            <a:ext cx="1951916" cy="2584116"/>
          </a:xfrm>
          <a:prstGeom prst="rect">
            <a:avLst/>
          </a:prstGeom>
        </p:spPr>
      </p:pic>
      <p:sp>
        <p:nvSpPr>
          <p:cNvPr id="14" name="文本框 17">
            <a:extLst>
              <a:ext uri="{FF2B5EF4-FFF2-40B4-BE49-F238E27FC236}">
                <a16:creationId xmlns:a16="http://schemas.microsoft.com/office/drawing/2014/main" id="{4D0337ED-1A94-933E-B273-0659EDFBD3AB}"/>
              </a:ext>
            </a:extLst>
          </p:cNvPr>
          <p:cNvSpPr txBox="1"/>
          <p:nvPr/>
        </p:nvSpPr>
        <p:spPr>
          <a:xfrm>
            <a:off x="7497861" y="3548902"/>
            <a:ext cx="19848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latin typeface="Arial" charset="0"/>
                <a:ea typeface="Arial" charset="0"/>
                <a:cs typeface="Arial" charset="0"/>
              </a:rPr>
              <a:t>Plug-expansion test</a:t>
            </a:r>
            <a:endParaRPr kumimoji="1" lang="zh-CN" altLang="en-US" sz="16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87952B8-02E5-E3FA-E19A-12B4C60DD9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895" y="847924"/>
            <a:ext cx="2497579" cy="2698433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CBFD1763-6B81-0EC0-3D26-F1EE75F2D948}"/>
              </a:ext>
            </a:extLst>
          </p:cNvPr>
          <p:cNvSpPr txBox="1"/>
          <p:nvPr/>
        </p:nvSpPr>
        <p:spPr>
          <a:xfrm>
            <a:off x="10166239" y="3548902"/>
            <a:ext cx="18245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latin typeface="Arial" charset="0"/>
                <a:ea typeface="Arial" charset="0"/>
                <a:cs typeface="Arial" charset="0"/>
              </a:rPr>
              <a:t>Biaxial tensile test</a:t>
            </a:r>
            <a:endParaRPr kumimoji="1" lang="zh-CN" altLang="en-US" sz="16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C8D2349-C127-A69A-CFFA-F10C1D9D50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230" y="3842889"/>
            <a:ext cx="3169607" cy="1964549"/>
          </a:xfrm>
          <a:prstGeom prst="rect">
            <a:avLst/>
          </a:prstGeom>
        </p:spPr>
      </p:pic>
      <p:sp>
        <p:nvSpPr>
          <p:cNvPr id="22" name="文本框 17">
            <a:extLst>
              <a:ext uri="{FF2B5EF4-FFF2-40B4-BE49-F238E27FC236}">
                <a16:creationId xmlns:a16="http://schemas.microsoft.com/office/drawing/2014/main" id="{4CF2C463-0B97-AB28-F56F-1ACD5FD8206B}"/>
              </a:ext>
            </a:extLst>
          </p:cNvPr>
          <p:cNvSpPr txBox="1"/>
          <p:nvPr/>
        </p:nvSpPr>
        <p:spPr>
          <a:xfrm>
            <a:off x="9302440" y="5750530"/>
            <a:ext cx="12102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>
                <a:latin typeface="Arial" charset="0"/>
                <a:ea typeface="Arial" charset="0"/>
                <a:cs typeface="Arial" charset="0"/>
              </a:rPr>
              <a:t>Tensile </a:t>
            </a:r>
            <a:r>
              <a:rPr kumimoji="1" lang="en-US" altLang="zh-CN" sz="1600" dirty="0">
                <a:latin typeface="Arial" charset="0"/>
                <a:ea typeface="Arial" charset="0"/>
                <a:cs typeface="Arial" charset="0"/>
              </a:rPr>
              <a:t>test</a:t>
            </a:r>
            <a:endParaRPr kumimoji="1" lang="zh-CN" altLang="en-US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3" name="文本框 11">
            <a:extLst>
              <a:ext uri="{FF2B5EF4-FFF2-40B4-BE49-F238E27FC236}">
                <a16:creationId xmlns:a16="http://schemas.microsoft.com/office/drawing/2014/main" id="{54747DB4-8165-8DA5-6A87-A013EA7C6F08}"/>
              </a:ext>
            </a:extLst>
          </p:cNvPr>
          <p:cNvSpPr txBox="1"/>
          <p:nvPr/>
        </p:nvSpPr>
        <p:spPr>
          <a:xfrm>
            <a:off x="406132" y="4734867"/>
            <a:ext cx="73271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i="1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In situ </a:t>
            </a:r>
            <a:r>
              <a:rPr kumimoji="1" lang="en-US" altLang="zh-CN" sz="2000" b="1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high-temperature (over 345°C) X-ray micro-tomography test is needed to monitor the formation and evolution of the 3D deformation and fracture</a:t>
            </a:r>
          </a:p>
        </p:txBody>
      </p:sp>
    </p:spTree>
    <p:extLst>
      <p:ext uri="{BB962C8B-B14F-4D97-AF65-F5344CB8AC3E}">
        <p14:creationId xmlns:p14="http://schemas.microsoft.com/office/powerpoint/2010/main" val="1605583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09A1F00-0A2F-79F7-1A50-ED1A5E3271EC}"/>
              </a:ext>
            </a:extLst>
          </p:cNvPr>
          <p:cNvSpPr>
            <a:spLocks/>
          </p:cNvSpPr>
          <p:nvPr/>
        </p:nvSpPr>
        <p:spPr>
          <a:xfrm>
            <a:off x="8119530" y="6092036"/>
            <a:ext cx="4070592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Guanjie Yuan</a:t>
            </a:r>
          </a:p>
          <a:p>
            <a:pPr algn="r"/>
            <a:r>
              <a:rPr lang="en-GB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pl19178@bristol.ac.uk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69C07E-24C5-109A-7517-B02FA49C0975}"/>
              </a:ext>
            </a:extLst>
          </p:cNvPr>
          <p:cNvSpPr>
            <a:spLocks/>
          </p:cNvSpPr>
          <p:nvPr/>
        </p:nvSpPr>
        <p:spPr>
          <a:xfrm>
            <a:off x="-1" y="6092261"/>
            <a:ext cx="7925852" cy="766800"/>
          </a:xfrm>
          <a:prstGeom prst="rect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dirty="0">
              <a:solidFill>
                <a:srgbClr val="FFFFFF"/>
              </a:solidFill>
              <a:ea typeface="+mn-lt"/>
              <a:cs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26167BA-4462-FE39-D8E2-05E7134B8F9D}"/>
              </a:ext>
            </a:extLst>
          </p:cNvPr>
          <p:cNvSpPr>
            <a:spLocks/>
          </p:cNvSpPr>
          <p:nvPr/>
        </p:nvSpPr>
        <p:spPr>
          <a:xfrm>
            <a:off x="0" y="0"/>
            <a:ext cx="12196474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GB" sz="1400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D10517B-8BB7-F485-C632-8416ACCD2E85}"/>
              </a:ext>
            </a:extLst>
          </p:cNvPr>
          <p:cNvSpPr txBox="1"/>
          <p:nvPr/>
        </p:nvSpPr>
        <p:spPr>
          <a:xfrm>
            <a:off x="33863" y="105719"/>
            <a:ext cx="119006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In situ 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high temperature mechanical tests with XCT imaging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5D2F79-3310-F454-680D-E2E65CF3B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34555" y="200156"/>
            <a:ext cx="230172" cy="365125"/>
          </a:xfrm>
        </p:spPr>
        <p:txBody>
          <a:bodyPr/>
          <a:lstStyle/>
          <a:p>
            <a:pPr algn="ctr"/>
            <a:fld id="{04C78E53-B693-4E16-8741-98C0974E0151}" type="slidenum">
              <a:rPr lang="en-GB" sz="18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7</a:t>
            </a:fld>
            <a:endParaRPr lang="en-GB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B0E8D249-D72D-E5FE-DBC8-52ACF36230E6}"/>
              </a:ext>
            </a:extLst>
          </p:cNvPr>
          <p:cNvSpPr/>
          <p:nvPr/>
        </p:nvSpPr>
        <p:spPr>
          <a:xfrm rot="5400000">
            <a:off x="7639291" y="6378822"/>
            <a:ext cx="766800" cy="193677"/>
          </a:xfrm>
          <a:prstGeom prst="rtTriangle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7C590365-9251-E1AB-533E-340AB548091D}"/>
              </a:ext>
            </a:extLst>
          </p:cNvPr>
          <p:cNvSpPr/>
          <p:nvPr/>
        </p:nvSpPr>
        <p:spPr>
          <a:xfrm rot="5400000" flipH="1" flipV="1">
            <a:off x="7639292" y="6377234"/>
            <a:ext cx="766800" cy="193677"/>
          </a:xfrm>
          <a:prstGeom prst="rtTriangle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0E95F4-629C-ECCD-A3F0-CC99887BB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9875" y="1116624"/>
            <a:ext cx="4994679" cy="398476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1449614-2A68-E189-B04A-7FCF520B23B0}"/>
              </a:ext>
            </a:extLst>
          </p:cNvPr>
          <p:cNvSpPr txBox="1"/>
          <p:nvPr/>
        </p:nvSpPr>
        <p:spPr>
          <a:xfrm>
            <a:off x="8147553" y="6090448"/>
            <a:ext cx="38268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0" i="0" u="none" strike="noStrike" kern="1200" baseline="0" dirty="0">
                <a:solidFill>
                  <a:srgbClr val="000000"/>
                </a:solidFill>
                <a:latin typeface="Arial" panose="020B0604020202020204" pitchFamily="34" charset="0"/>
              </a:rPr>
              <a:t>[1] Bale H A, </a:t>
            </a:r>
            <a:r>
              <a:rPr lang="en-US" altLang="zh-CN" sz="1200" b="0" i="0" u="none" strike="noStrike" kern="1200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Haboub</a:t>
            </a:r>
            <a:r>
              <a:rPr lang="en-US" altLang="zh-CN" sz="1200" b="0" i="0" u="none" strike="noStrike" kern="1200" baseline="0" dirty="0">
                <a:solidFill>
                  <a:srgbClr val="000000"/>
                </a:solidFill>
                <a:latin typeface="Arial" panose="020B0604020202020204" pitchFamily="34" charset="0"/>
              </a:rPr>
              <a:t> A, MacDowell A </a:t>
            </a:r>
            <a:r>
              <a:rPr lang="en-US" altLang="zh-CN" sz="1200" b="0" i="0" u="none" strike="noStrike" kern="1200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A</a:t>
            </a:r>
            <a:r>
              <a:rPr lang="en-US" altLang="zh-CN" sz="1200" b="0" i="0" u="none" strike="noStrike" kern="1200" baseline="0" dirty="0">
                <a:solidFill>
                  <a:srgbClr val="000000"/>
                </a:solidFill>
                <a:latin typeface="Arial" panose="020B0604020202020204" pitchFamily="34" charset="0"/>
              </a:rPr>
              <a:t>, et al. Nature materials, 2013, 12(1): 40-46.</a:t>
            </a:r>
          </a:p>
        </p:txBody>
      </p:sp>
      <p:sp>
        <p:nvSpPr>
          <p:cNvPr id="15" name="文本框 22">
            <a:extLst>
              <a:ext uri="{FF2B5EF4-FFF2-40B4-BE49-F238E27FC236}">
                <a16:creationId xmlns:a16="http://schemas.microsoft.com/office/drawing/2014/main" id="{F8E7D06E-B241-552F-F373-7350B087DD82}"/>
              </a:ext>
            </a:extLst>
          </p:cNvPr>
          <p:cNvSpPr txBox="1"/>
          <p:nvPr/>
        </p:nvSpPr>
        <p:spPr>
          <a:xfrm>
            <a:off x="744087" y="1052464"/>
            <a:ext cx="2028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kumimoji="1" lang="en-GB" altLang="zh-CN" sz="2000" b="1" dirty="0">
                <a:latin typeface="Arial" charset="0"/>
                <a:ea typeface="Arial" charset="0"/>
                <a:cs typeface="Arial" charset="0"/>
              </a:rPr>
              <a:t>Device used</a:t>
            </a:r>
            <a:endParaRPr kumimoji="1" lang="zh-CN" altLang="en-US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文本框 10">
            <a:extLst>
              <a:ext uri="{FF2B5EF4-FFF2-40B4-BE49-F238E27FC236}">
                <a16:creationId xmlns:a16="http://schemas.microsoft.com/office/drawing/2014/main" id="{832B7EC5-F22F-29C6-7C55-A35A3771101A}"/>
              </a:ext>
            </a:extLst>
          </p:cNvPr>
          <p:cNvSpPr txBox="1"/>
          <p:nvPr/>
        </p:nvSpPr>
        <p:spPr>
          <a:xfrm>
            <a:off x="744087" y="1858685"/>
            <a:ext cx="5711379" cy="3370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altLang="zh-CN" sz="1600" dirty="0">
                <a:latin typeface="Arial" charset="0"/>
                <a:ea typeface="Arial" charset="0"/>
                <a:cs typeface="Arial" charset="0"/>
              </a:rPr>
              <a:t>High temperature </a:t>
            </a:r>
            <a:r>
              <a:rPr lang="en-US" altLang="zh-CN" sz="1600" i="1" dirty="0">
                <a:latin typeface="Arial" charset="0"/>
                <a:ea typeface="Arial" charset="0"/>
                <a:cs typeface="Arial" charset="0"/>
              </a:rPr>
              <a:t>in situ </a:t>
            </a:r>
            <a:r>
              <a:rPr lang="en-US" altLang="zh-CN" sz="1600" dirty="0">
                <a:latin typeface="Arial" charset="0"/>
                <a:ea typeface="Arial" charset="0"/>
                <a:cs typeface="Arial" charset="0"/>
              </a:rPr>
              <a:t>hot cell allow heating up to </a:t>
            </a:r>
            <a:r>
              <a:rPr lang="en-US" altLang="zh-CN" sz="1600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1600°C</a:t>
            </a:r>
            <a:r>
              <a:rPr lang="en-US" altLang="zh-CN" sz="1600" dirty="0">
                <a:latin typeface="Arial" charset="0"/>
                <a:ea typeface="Arial" charset="0"/>
                <a:cs typeface="Arial" charset="0"/>
              </a:rPr>
              <a:t>; maximum loading (3.2 </a:t>
            </a:r>
            <a:r>
              <a:rPr lang="en-US" altLang="zh-CN" sz="1600" dirty="0" err="1">
                <a:latin typeface="Arial" charset="0"/>
                <a:ea typeface="Arial" charset="0"/>
                <a:cs typeface="Arial" charset="0"/>
              </a:rPr>
              <a:t>kN</a:t>
            </a:r>
            <a:r>
              <a:rPr lang="en-US" altLang="zh-CN" sz="1600" dirty="0"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endParaRPr lang="en-US" altLang="zh-CN" sz="16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altLang="zh-CN" sz="1600" dirty="0">
                <a:latin typeface="Arial" charset="0"/>
                <a:ea typeface="Arial" charset="0"/>
                <a:cs typeface="Arial" charset="0"/>
              </a:rPr>
              <a:t>Rotation of the stage allows the radiography projection taken at each angle around the sample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endParaRPr lang="en-US" altLang="zh-CN" sz="1600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altLang="zh-CN" sz="1600" dirty="0">
                <a:latin typeface="Arial" charset="0"/>
                <a:ea typeface="Arial" charset="0"/>
                <a:cs typeface="Arial" charset="0"/>
              </a:rPr>
              <a:t>Attenuation based tomography and phase contrast tomography 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endParaRPr lang="en-US" altLang="zh-CN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6971BC-2D52-EAFF-6A38-725F8D1A39A8}"/>
              </a:ext>
            </a:extLst>
          </p:cNvPr>
          <p:cNvSpPr txBox="1"/>
          <p:nvPr/>
        </p:nvSpPr>
        <p:spPr>
          <a:xfrm>
            <a:off x="7925851" y="5267911"/>
            <a:ext cx="30604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Arial" charset="0"/>
                <a:cs typeface="Arial" charset="0"/>
              </a:rPr>
              <a:t>High temperature device</a:t>
            </a:r>
            <a:r>
              <a:rPr lang="en-US" altLang="zh-CN" sz="1200" kern="0" baseline="30000" dirty="0">
                <a:latin typeface="Arial" charset="0"/>
                <a:ea typeface="Arial" charset="0"/>
                <a:cs typeface="Arial" charset="0"/>
              </a:rPr>
              <a:t>[1]</a:t>
            </a:r>
            <a:r>
              <a:rPr lang="zh-CN" altLang="zh-CN" sz="1200" baseline="30000" dirty="0">
                <a:effectLst/>
                <a:latin typeface="Arial" charset="0"/>
                <a:ea typeface="Arial" charset="0"/>
                <a:cs typeface="Arial" charset="0"/>
              </a:rPr>
              <a:t> </a:t>
            </a:r>
            <a:endParaRPr lang="en-GB" sz="12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130F9E9-4A03-E139-0328-305475E7BFF6}"/>
              </a:ext>
            </a:extLst>
          </p:cNvPr>
          <p:cNvGrpSpPr/>
          <p:nvPr/>
        </p:nvGrpSpPr>
        <p:grpSpPr>
          <a:xfrm>
            <a:off x="90640" y="6123474"/>
            <a:ext cx="6142210" cy="734526"/>
            <a:chOff x="346099" y="41162"/>
            <a:chExt cx="7201403" cy="861191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2E3E396-6ADC-CCBF-DB28-25D83EE287CB}"/>
                </a:ext>
              </a:extLst>
            </p:cNvPr>
            <p:cNvGrpSpPr/>
            <p:nvPr/>
          </p:nvGrpSpPr>
          <p:grpSpPr>
            <a:xfrm>
              <a:off x="346099" y="41162"/>
              <a:ext cx="7201403" cy="861191"/>
              <a:chOff x="-2861307" y="47584"/>
              <a:chExt cx="7977485" cy="954000"/>
            </a:xfrm>
          </p:grpSpPr>
          <p:pic>
            <p:nvPicPr>
              <p:cNvPr id="19" name="Picture 18" descr="A picture containing text, sign&#10;&#10;Description automatically generated">
                <a:extLst>
                  <a:ext uri="{FF2B5EF4-FFF2-40B4-BE49-F238E27FC236}">
                    <a16:creationId xmlns:a16="http://schemas.microsoft.com/office/drawing/2014/main" id="{E5D7BA02-C792-565B-E61E-B49514539E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861307" y="81721"/>
                <a:ext cx="2678766" cy="774000"/>
              </a:xfrm>
              <a:prstGeom prst="rect">
                <a:avLst/>
              </a:prstGeom>
            </p:spPr>
          </p:pic>
          <p:pic>
            <p:nvPicPr>
              <p:cNvPr id="20" name="Picture 19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F667F728-23BC-656E-50FA-364F6E35DCD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56" t="31372" r="12500" b="32864"/>
              <a:stretch/>
            </p:blipFill>
            <p:spPr>
              <a:xfrm>
                <a:off x="3263752" y="47584"/>
                <a:ext cx="1852426" cy="954000"/>
              </a:xfrm>
              <a:prstGeom prst="rect">
                <a:avLst/>
              </a:prstGeom>
            </p:spPr>
          </p:pic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BC3B2D1-3143-1532-9761-CE28810238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76812" y="102795"/>
              <a:ext cx="2638542" cy="7995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56971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F7B055-AF7F-B04C-5172-C91B1BF4EE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D21283B-AC8B-D70A-BC04-E259673C1F59}"/>
              </a:ext>
            </a:extLst>
          </p:cNvPr>
          <p:cNvSpPr>
            <a:spLocks/>
          </p:cNvSpPr>
          <p:nvPr/>
        </p:nvSpPr>
        <p:spPr>
          <a:xfrm>
            <a:off x="8119530" y="6092036"/>
            <a:ext cx="4070592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Guanjie Yuan</a:t>
            </a:r>
          </a:p>
          <a:p>
            <a:pPr algn="r"/>
            <a:r>
              <a:rPr lang="en-GB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pl19178@bristol.ac.uk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6BF4B5-258F-912F-3BD1-D798360E0F3D}"/>
              </a:ext>
            </a:extLst>
          </p:cNvPr>
          <p:cNvSpPr>
            <a:spLocks/>
          </p:cNvSpPr>
          <p:nvPr/>
        </p:nvSpPr>
        <p:spPr>
          <a:xfrm>
            <a:off x="-1" y="6092261"/>
            <a:ext cx="7925852" cy="766800"/>
          </a:xfrm>
          <a:prstGeom prst="rect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dirty="0">
              <a:solidFill>
                <a:srgbClr val="FFFFFF"/>
              </a:solidFill>
              <a:ea typeface="+mn-lt"/>
              <a:cs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E61022A-32CB-0D94-9492-4FD046B341BC}"/>
              </a:ext>
            </a:extLst>
          </p:cNvPr>
          <p:cNvSpPr>
            <a:spLocks/>
          </p:cNvSpPr>
          <p:nvPr/>
        </p:nvSpPr>
        <p:spPr>
          <a:xfrm>
            <a:off x="0" y="0"/>
            <a:ext cx="12196474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GB" sz="1400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8CC61C-101F-BA32-5BFC-ACEC0DD92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1927" y="200156"/>
            <a:ext cx="482800" cy="365125"/>
          </a:xfrm>
        </p:spPr>
        <p:txBody>
          <a:bodyPr/>
          <a:lstStyle/>
          <a:p>
            <a:pPr algn="ctr"/>
            <a:fld id="{04C78E53-B693-4E16-8741-98C0974E0151}" type="slidenum">
              <a:rPr lang="en-GB" sz="18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8</a:t>
            </a:fld>
            <a:endParaRPr lang="en-GB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979603A6-05E2-5B6A-9F71-826E9860A1DC}"/>
              </a:ext>
            </a:extLst>
          </p:cNvPr>
          <p:cNvSpPr/>
          <p:nvPr/>
        </p:nvSpPr>
        <p:spPr>
          <a:xfrm rot="5400000">
            <a:off x="7639291" y="6378822"/>
            <a:ext cx="766800" cy="193677"/>
          </a:xfrm>
          <a:prstGeom prst="rtTriangle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560A25B5-F752-4DC4-6B9C-7140B2107935}"/>
              </a:ext>
            </a:extLst>
          </p:cNvPr>
          <p:cNvSpPr/>
          <p:nvPr/>
        </p:nvSpPr>
        <p:spPr>
          <a:xfrm rot="5400000" flipH="1" flipV="1">
            <a:off x="7639292" y="6377234"/>
            <a:ext cx="766800" cy="193677"/>
          </a:xfrm>
          <a:prstGeom prst="rtTriangle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B47D8E9-C5D9-677F-4C7A-5DBE4709D844}"/>
              </a:ext>
            </a:extLst>
          </p:cNvPr>
          <p:cNvGrpSpPr/>
          <p:nvPr/>
        </p:nvGrpSpPr>
        <p:grpSpPr>
          <a:xfrm>
            <a:off x="90640" y="6123474"/>
            <a:ext cx="6142210" cy="734526"/>
            <a:chOff x="346099" y="41162"/>
            <a:chExt cx="7201403" cy="86119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6692EAD-C08A-F553-86A5-4B00659680CD}"/>
                </a:ext>
              </a:extLst>
            </p:cNvPr>
            <p:cNvGrpSpPr/>
            <p:nvPr/>
          </p:nvGrpSpPr>
          <p:grpSpPr>
            <a:xfrm>
              <a:off x="346099" y="41162"/>
              <a:ext cx="7201403" cy="861191"/>
              <a:chOff x="-2861307" y="47584"/>
              <a:chExt cx="7977485" cy="954000"/>
            </a:xfrm>
          </p:grpSpPr>
          <p:pic>
            <p:nvPicPr>
              <p:cNvPr id="15" name="Picture 14" descr="A picture containing text, sign&#10;&#10;Description automatically generated">
                <a:extLst>
                  <a:ext uri="{FF2B5EF4-FFF2-40B4-BE49-F238E27FC236}">
                    <a16:creationId xmlns:a16="http://schemas.microsoft.com/office/drawing/2014/main" id="{18E4C919-7A11-800E-E643-9886F6794A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861307" y="81721"/>
                <a:ext cx="2678766" cy="774000"/>
              </a:xfrm>
              <a:prstGeom prst="rect">
                <a:avLst/>
              </a:prstGeom>
            </p:spPr>
          </p:pic>
          <p:pic>
            <p:nvPicPr>
              <p:cNvPr id="16" name="Picture 15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9BA50D40-DC91-3B68-EF1A-B04820BCBD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56" t="31372" r="12500" b="32864"/>
              <a:stretch/>
            </p:blipFill>
            <p:spPr>
              <a:xfrm>
                <a:off x="3263752" y="47584"/>
                <a:ext cx="1852426" cy="954000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99AAC89-553C-6B11-AB2D-141EE8401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76812" y="102795"/>
              <a:ext cx="2638542" cy="799558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80E5018-0057-F25B-3301-3C574FE4BA5E}"/>
              </a:ext>
            </a:extLst>
          </p:cNvPr>
          <p:cNvSpPr txBox="1"/>
          <p:nvPr/>
        </p:nvSpPr>
        <p:spPr>
          <a:xfrm>
            <a:off x="33864" y="105719"/>
            <a:ext cx="66907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Materials and experiments</a:t>
            </a:r>
            <a:endParaRPr lang="en-GB" sz="30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C7DCD4-35EA-365C-03F8-556C6E42D1B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7409" r="43813"/>
          <a:stretch>
            <a:fillRect/>
          </a:stretch>
        </p:blipFill>
        <p:spPr>
          <a:xfrm>
            <a:off x="2780397" y="968210"/>
            <a:ext cx="2221032" cy="174298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B3E5287-FE83-323B-383C-4BD1D725915E}"/>
              </a:ext>
            </a:extLst>
          </p:cNvPr>
          <p:cNvGrpSpPr/>
          <p:nvPr/>
        </p:nvGrpSpPr>
        <p:grpSpPr>
          <a:xfrm>
            <a:off x="5111718" y="858436"/>
            <a:ext cx="1793965" cy="1786538"/>
            <a:chOff x="9623218" y="2227845"/>
            <a:chExt cx="1793965" cy="178653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A6DA2C7-4089-BA89-721A-28480A375D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5968" t="42042" r="43746" b="43228"/>
            <a:stretch/>
          </p:blipFill>
          <p:spPr>
            <a:xfrm rot="5400000">
              <a:off x="9748352" y="2492613"/>
              <a:ext cx="1094579" cy="1175656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1150A9B-777B-8078-5C90-DA76EEF7749B}"/>
                </a:ext>
              </a:extLst>
            </p:cNvPr>
            <p:cNvSpPr txBox="1"/>
            <p:nvPr/>
          </p:nvSpPr>
          <p:spPr>
            <a:xfrm>
              <a:off x="9623218" y="2227845"/>
              <a:ext cx="179396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latin typeface="Arial" charset="0"/>
                  <a:ea typeface="Arial" charset="0"/>
                  <a:cs typeface="Arial" charset="0"/>
                </a:rPr>
                <a:t>C-ring sample</a:t>
              </a:r>
              <a:endParaRPr lang="en-GB" sz="1400" b="1" dirty="0"/>
            </a:p>
          </p:txBody>
        </p:sp>
        <p:cxnSp>
          <p:nvCxnSpPr>
            <p:cNvPr id="25" name="Straight Connector 7">
              <a:extLst>
                <a:ext uri="{FF2B5EF4-FFF2-40B4-BE49-F238E27FC236}">
                  <a16:creationId xmlns:a16="http://schemas.microsoft.com/office/drawing/2014/main" id="{7C8C4FF5-58FF-8A42-9BD0-EB98C33AF4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29204" y="3706606"/>
              <a:ext cx="622664" cy="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8">
              <a:extLst>
                <a:ext uri="{FF2B5EF4-FFF2-40B4-BE49-F238E27FC236}">
                  <a16:creationId xmlns:a16="http://schemas.microsoft.com/office/drawing/2014/main" id="{FDC4F222-317F-E17A-98D6-E362DD70559A}"/>
                </a:ext>
              </a:extLst>
            </p:cNvPr>
            <p:cNvSpPr txBox="1"/>
            <p:nvPr/>
          </p:nvSpPr>
          <p:spPr>
            <a:xfrm>
              <a:off x="10244924" y="3706606"/>
              <a:ext cx="84377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b="1" dirty="0">
                  <a:latin typeface="Arial" charset="0"/>
                  <a:ea typeface="Arial" charset="0"/>
                  <a:cs typeface="Arial" charset="0"/>
                </a:rPr>
                <a:t>1 cm</a:t>
              </a:r>
            </a:p>
          </p:txBody>
        </p:sp>
      </p:grpSp>
      <p:sp>
        <p:nvSpPr>
          <p:cNvPr id="27" name="文本框 22">
            <a:extLst>
              <a:ext uri="{FF2B5EF4-FFF2-40B4-BE49-F238E27FC236}">
                <a16:creationId xmlns:a16="http://schemas.microsoft.com/office/drawing/2014/main" id="{D0773460-BBA2-2AE7-936C-8F42F2C13CD3}"/>
              </a:ext>
            </a:extLst>
          </p:cNvPr>
          <p:cNvSpPr txBox="1"/>
          <p:nvPr/>
        </p:nvSpPr>
        <p:spPr>
          <a:xfrm>
            <a:off x="101660" y="765172"/>
            <a:ext cx="26677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kumimoji="1" lang="en-US" altLang="zh-CN" sz="2000" b="1" dirty="0">
                <a:latin typeface="Arial" charset="0"/>
                <a:ea typeface="Arial" charset="0"/>
                <a:cs typeface="Arial" charset="0"/>
              </a:rPr>
              <a:t>Sample geometry</a:t>
            </a:r>
            <a:endParaRPr kumimoji="1" lang="zh-CN" altLang="en-US" sz="2000" b="1" dirty="0"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28" name="表格 15">
            <a:extLst>
              <a:ext uri="{FF2B5EF4-FFF2-40B4-BE49-F238E27FC236}">
                <a16:creationId xmlns:a16="http://schemas.microsoft.com/office/drawing/2014/main" id="{DABBE6F9-90BA-B488-9492-8D66D73FA2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5977367"/>
              </p:ext>
            </p:extLst>
          </p:nvPr>
        </p:nvGraphicFramePr>
        <p:xfrm>
          <a:off x="6991093" y="1106449"/>
          <a:ext cx="4833579" cy="916989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4838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49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47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374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Outer radius (mm)</a:t>
                      </a:r>
                      <a:endParaRPr lang="en-GB" sz="1400" dirty="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Inner radius (mm)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Wall-thickness (mm)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88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n-GB" sz="1400" kern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4.57 ± 0.021 </a:t>
                      </a:r>
                      <a:endParaRPr lang="en-GB" sz="1400" kern="100" dirty="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n-US" sz="1400" kern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4.00 ± 0.016</a:t>
                      </a:r>
                      <a:endParaRPr lang="en-GB" sz="1400" kern="100" dirty="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n-GB" sz="1400" kern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0.57 ± 0.017</a:t>
                      </a:r>
                      <a:endParaRPr lang="en-GB" sz="1400" kern="100" dirty="0">
                        <a:effectLst/>
                        <a:latin typeface="Arial" panose="020B0604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0" name="图片 2">
            <a:extLst>
              <a:ext uri="{FF2B5EF4-FFF2-40B4-BE49-F238E27FC236}">
                <a16:creationId xmlns:a16="http://schemas.microsoft.com/office/drawing/2014/main" id="{79948E2A-FBDF-168A-6218-0A96C372811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6868" b="6992"/>
          <a:stretch>
            <a:fillRect/>
          </a:stretch>
        </p:blipFill>
        <p:spPr>
          <a:xfrm>
            <a:off x="1894453" y="2750429"/>
            <a:ext cx="4901485" cy="313905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576103C3-1D76-19B4-A5E2-558E379C72C8}"/>
              </a:ext>
            </a:extLst>
          </p:cNvPr>
          <p:cNvGrpSpPr/>
          <p:nvPr/>
        </p:nvGrpSpPr>
        <p:grpSpPr>
          <a:xfrm>
            <a:off x="2450589" y="4812269"/>
            <a:ext cx="8604629" cy="1275908"/>
            <a:chOff x="2385962" y="3605809"/>
            <a:chExt cx="12541979" cy="1859744"/>
          </a:xfrm>
        </p:grpSpPr>
        <p:sp>
          <p:nvSpPr>
            <p:cNvPr id="32" name="矩形 5">
              <a:extLst>
                <a:ext uri="{FF2B5EF4-FFF2-40B4-BE49-F238E27FC236}">
                  <a16:creationId xmlns:a16="http://schemas.microsoft.com/office/drawing/2014/main" id="{B83DCE63-5D1F-1424-DD6C-E928057B3375}"/>
                </a:ext>
              </a:extLst>
            </p:cNvPr>
            <p:cNvSpPr/>
            <p:nvPr/>
          </p:nvSpPr>
          <p:spPr>
            <a:xfrm>
              <a:off x="2385962" y="5061804"/>
              <a:ext cx="10259883" cy="4037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rgbClr val="231F20"/>
                  </a:solidFill>
                  <a:latin typeface="Arial" charset="0"/>
                  <a:ea typeface="Arial" charset="0"/>
                  <a:cs typeface="Arial" charset="0"/>
                </a:rPr>
                <a:t>C-Ring Test Geometry </a:t>
              </a:r>
              <a:r>
                <a:rPr lang="en-US" altLang="zh-CN" sz="1200" baseline="30000" dirty="0">
                  <a:solidFill>
                    <a:srgbClr val="231F20"/>
                  </a:solidFill>
                  <a:latin typeface="Arial" charset="0"/>
                  <a:ea typeface="Arial" charset="0"/>
                  <a:cs typeface="Arial" charset="0"/>
                </a:rPr>
                <a:t>[1]</a:t>
              </a:r>
              <a:endParaRPr lang="zh-CN" altLang="en-US" sz="1200" baseline="30000" dirty="0">
                <a:latin typeface="Arial" charset="0"/>
                <a:ea typeface="Arial" charset="0"/>
                <a:cs typeface="Arial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文本框 7">
                  <a:extLst>
                    <a:ext uri="{FF2B5EF4-FFF2-40B4-BE49-F238E27FC236}">
                      <a16:creationId xmlns:a16="http://schemas.microsoft.com/office/drawing/2014/main" id="{55F60AED-78B7-A4C2-CCEA-D5496038C248}"/>
                    </a:ext>
                  </a:extLst>
                </p:cNvPr>
                <p:cNvSpPr txBox="1"/>
                <p:nvPr/>
              </p:nvSpPr>
              <p:spPr>
                <a:xfrm>
                  <a:off x="11191949" y="3605809"/>
                  <a:ext cx="3735992" cy="15701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altLang="zh-CN" sz="1600" b="0" i="1" smtClean="0">
                          <a:latin typeface="Cambria Math" charset="0"/>
                          <a:ea typeface="Arial" charset="0"/>
                          <a:cs typeface="Arial" charset="0"/>
                        </a:rPr>
                        <m:t>𝑏</m:t>
                      </m:r>
                    </m:oMath>
                  </a14:m>
                  <a:r>
                    <a:rPr kumimoji="1" lang="en-US" altLang="zh-CN" sz="1600" dirty="0">
                      <a:latin typeface="Arial" charset="0"/>
                      <a:ea typeface="Arial" charset="0"/>
                      <a:cs typeface="Arial" charset="0"/>
                    </a:rPr>
                    <a:t>:  width;  </a:t>
                  </a:r>
                  <a14:m>
                    <m:oMath xmlns:m="http://schemas.openxmlformats.org/officeDocument/2006/math">
                      <m:r>
                        <a:rPr lang="en-US" altLang="zh-CN" sz="1600" b="0" i="1" smtClean="0">
                          <a:latin typeface="Cambria Math" charset="0"/>
                          <a:ea typeface="Arial" charset="0"/>
                          <a:cs typeface="Arial" charset="0"/>
                        </a:rPr>
                        <m:t>𝑡</m:t>
                      </m:r>
                    </m:oMath>
                  </a14:m>
                  <a:r>
                    <a:rPr kumimoji="1" lang="en-US" altLang="zh-CN" sz="1600" dirty="0">
                      <a:latin typeface="Arial" charset="0"/>
                      <a:ea typeface="Arial" charset="0"/>
                      <a:cs typeface="Arial" charset="0"/>
                    </a:rPr>
                    <a:t>: thickness</a:t>
                  </a:r>
                </a:p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zh-CN" altLang="en-US" sz="1600" i="1" smtClean="0">
                              <a:latin typeface="Cambria Math" panose="02040503050406030204" pitchFamily="18" charset="0"/>
                              <a:ea typeface="Arial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zh-CN" altLang="en-US" sz="1600" i="1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𝑟</m:t>
                          </m:r>
                        </m:e>
                        <m:sub>
                          <m:r>
                            <a:rPr lang="zh-CN" altLang="en-US" sz="1600" i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0</m:t>
                          </m:r>
                        </m:sub>
                      </m:sSub>
                    </m:oMath>
                  </a14:m>
                  <a:r>
                    <a:rPr kumimoji="1" lang="en-US" altLang="zh-CN" sz="1600" dirty="0">
                      <a:latin typeface="Arial" charset="0"/>
                      <a:ea typeface="Arial" charset="0"/>
                      <a:cs typeface="Arial" charset="0"/>
                    </a:rPr>
                    <a:t>: outer diameter</a:t>
                  </a:r>
                </a:p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zh-CN" altLang="en-US" sz="1600" i="1" smtClean="0">
                              <a:latin typeface="Cambria Math" panose="02040503050406030204" pitchFamily="18" charset="0"/>
                              <a:ea typeface="Arial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zh-CN" altLang="en-US" sz="1600" i="1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𝑟</m:t>
                          </m:r>
                        </m:e>
                        <m:sub>
                          <m:r>
                            <a:rPr lang="zh-CN" altLang="en-US" sz="1600" i="1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𝑖</m:t>
                          </m:r>
                        </m:sub>
                      </m:sSub>
                    </m:oMath>
                  </a14:m>
                  <a:r>
                    <a:rPr kumimoji="1" lang="en-US" altLang="zh-CN" sz="1600" dirty="0">
                      <a:latin typeface="Arial" charset="0"/>
                      <a:ea typeface="Arial" charset="0"/>
                      <a:cs typeface="Arial" charset="0"/>
                    </a:rPr>
                    <a:t>:  inner diameter</a:t>
                  </a:r>
                </a:p>
                <a:p>
                  <a14:m>
                    <m:oMath xmlns:m="http://schemas.openxmlformats.org/officeDocument/2006/math">
                      <m:r>
                        <a:rPr lang="en-GB" altLang="zh-CN" sz="1600" b="0" i="1" smtClean="0"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𝑃</m:t>
                      </m:r>
                    </m:oMath>
                  </a14:m>
                  <a:r>
                    <a:rPr kumimoji="1" lang="en-US" altLang="zh-CN" sz="1600" dirty="0">
                      <a:latin typeface="Arial" charset="0"/>
                      <a:ea typeface="Arial" charset="0"/>
                      <a:cs typeface="Arial" charset="0"/>
                    </a:rPr>
                    <a:t>:  load;  </a:t>
                  </a:r>
                  <a14:m>
                    <m:oMath xmlns:m="http://schemas.openxmlformats.org/officeDocument/2006/math">
                      <m:r>
                        <a:rPr lang="en-GB" altLang="zh-CN" sz="1600" b="0" i="1" smtClean="0"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𝐿</m:t>
                      </m:r>
                    </m:oMath>
                  </a14:m>
                  <a:r>
                    <a:rPr kumimoji="1" lang="en-US" altLang="zh-CN" sz="1600" dirty="0">
                      <a:latin typeface="Arial" charset="0"/>
                      <a:ea typeface="Arial" charset="0"/>
                      <a:cs typeface="Arial" charset="0"/>
                    </a:rPr>
                    <a:t>:C-ring opening</a:t>
                  </a:r>
                </a:p>
              </p:txBody>
            </p:sp>
          </mc:Choice>
          <mc:Fallback xmlns="">
            <p:sp>
              <p:nvSpPr>
                <p:cNvPr id="33" name="文本框 7">
                  <a:extLst>
                    <a:ext uri="{FF2B5EF4-FFF2-40B4-BE49-F238E27FC236}">
                      <a16:creationId xmlns:a16="http://schemas.microsoft.com/office/drawing/2014/main" id="{55F60AED-78B7-A4C2-CCEA-D5496038C24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91949" y="3605809"/>
                  <a:ext cx="3735992" cy="1570136"/>
                </a:xfrm>
                <a:prstGeom prst="rect">
                  <a:avLst/>
                </a:prstGeom>
                <a:blipFill>
                  <a:blip r:embed="rId9"/>
                  <a:stretch>
                    <a:fillRect t="-1695" b="-621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4" name="矩形 14">
            <a:extLst>
              <a:ext uri="{FF2B5EF4-FFF2-40B4-BE49-F238E27FC236}">
                <a16:creationId xmlns:a16="http://schemas.microsoft.com/office/drawing/2014/main" id="{35653499-4F48-32F7-5775-DF290F6398A5}"/>
              </a:ext>
            </a:extLst>
          </p:cNvPr>
          <p:cNvSpPr/>
          <p:nvPr/>
        </p:nvSpPr>
        <p:spPr>
          <a:xfrm>
            <a:off x="4229435" y="2727992"/>
            <a:ext cx="344063" cy="434194"/>
          </a:xfrm>
          <a:prstGeom prst="rect">
            <a:avLst/>
          </a:prstGeom>
          <a:solidFill>
            <a:srgbClr val="7030A0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solidFill>
                <a:srgbClr val="00B050"/>
              </a:solidFill>
            </a:endParaRPr>
          </a:p>
        </p:txBody>
      </p:sp>
      <p:sp>
        <p:nvSpPr>
          <p:cNvPr id="35" name="矩形 15">
            <a:extLst>
              <a:ext uri="{FF2B5EF4-FFF2-40B4-BE49-F238E27FC236}">
                <a16:creationId xmlns:a16="http://schemas.microsoft.com/office/drawing/2014/main" id="{6DFAE5D9-195C-BAB2-72FF-41DD2D4F697B}"/>
              </a:ext>
            </a:extLst>
          </p:cNvPr>
          <p:cNvSpPr/>
          <p:nvPr/>
        </p:nvSpPr>
        <p:spPr>
          <a:xfrm>
            <a:off x="4229435" y="5496028"/>
            <a:ext cx="344063" cy="411270"/>
          </a:xfrm>
          <a:prstGeom prst="rect">
            <a:avLst/>
          </a:prstGeom>
          <a:solidFill>
            <a:srgbClr val="7030A0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00B050"/>
              </a:solidFill>
            </a:endParaRPr>
          </a:p>
        </p:txBody>
      </p:sp>
      <p:sp>
        <p:nvSpPr>
          <p:cNvPr id="36" name="矩形 16">
            <a:extLst>
              <a:ext uri="{FF2B5EF4-FFF2-40B4-BE49-F238E27FC236}">
                <a16:creationId xmlns:a16="http://schemas.microsoft.com/office/drawing/2014/main" id="{D5C9AC29-D43B-29B5-5624-F1A61B34D094}"/>
              </a:ext>
            </a:extLst>
          </p:cNvPr>
          <p:cNvSpPr/>
          <p:nvPr/>
        </p:nvSpPr>
        <p:spPr>
          <a:xfrm>
            <a:off x="2598459" y="3844230"/>
            <a:ext cx="943698" cy="992450"/>
          </a:xfrm>
          <a:prstGeom prst="rect">
            <a:avLst/>
          </a:prstGeom>
          <a:solidFill>
            <a:srgbClr val="FFC000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矩形 3">
                <a:extLst>
                  <a:ext uri="{FF2B5EF4-FFF2-40B4-BE49-F238E27FC236}">
                    <a16:creationId xmlns:a16="http://schemas.microsoft.com/office/drawing/2014/main" id="{CD2B9208-75D7-6A7F-4B46-999A59E4BA78}"/>
                  </a:ext>
                </a:extLst>
              </p:cNvPr>
              <p:cNvSpPr/>
              <p:nvPr/>
            </p:nvSpPr>
            <p:spPr>
              <a:xfrm>
                <a:off x="8037122" y="3208259"/>
                <a:ext cx="2207143" cy="5947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1600">
                          <a:latin typeface="Cambria Math" charset="0"/>
                          <a:ea typeface="Arial" charset="0"/>
                          <a:cs typeface="Arial" charset="0"/>
                        </a:rPr>
                        <m:t> </m:t>
                      </m:r>
                      <m:sSub>
                        <m:sSubPr>
                          <m:ctrlPr>
                            <a:rPr lang="zh-CN" altLang="en-US" sz="1600" i="1">
                              <a:latin typeface="Cambria Math" panose="02040503050406030204" pitchFamily="18" charset="0"/>
                              <a:ea typeface="Arial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zh-CN" altLang="en-US" sz="1600" i="1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𝜎</m:t>
                          </m:r>
                        </m:e>
                        <m:sub>
                          <m:r>
                            <a:rPr lang="zh-CN" altLang="en-US" sz="1600" i="1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𝜃</m:t>
                          </m:r>
                          <m:r>
                            <a:rPr lang="zh-CN" altLang="en-US" sz="1600" i="1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𝑚𝑎𝑥</m:t>
                          </m:r>
                        </m:sub>
                      </m:sSub>
                      <m:r>
                        <a:rPr lang="zh-CN" altLang="en-US" sz="1600" i="0">
                          <a:latin typeface="Cambria Math" charset="0"/>
                          <a:ea typeface="Arial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lang="zh-CN" altLang="en-US" sz="1600" i="1">
                              <a:latin typeface="Cambria Math" panose="02040503050406030204" pitchFamily="18" charset="0"/>
                              <a:ea typeface="Arial" charset="0"/>
                              <a:cs typeface="Arial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zh-CN" altLang="en-US" sz="1600" i="1">
                                  <a:latin typeface="Cambria Math" panose="02040503050406030204" pitchFamily="18" charset="0"/>
                                  <a:ea typeface="Arial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600" i="1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zh-CN" altLang="en-US" sz="1600" i="1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𝑈</m:t>
                              </m:r>
                            </m:sub>
                          </m:sSub>
                          <m:r>
                            <a:rPr lang="zh-CN" altLang="en-US" sz="1600" i="1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𝑅</m:t>
                          </m:r>
                        </m:num>
                        <m:den>
                          <m:r>
                            <a:rPr lang="zh-CN" altLang="en-US" sz="1600" i="1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𝑏𝑡</m:t>
                          </m:r>
                          <m:sSub>
                            <m:sSubPr>
                              <m:ctrlPr>
                                <a:rPr lang="zh-CN" altLang="en-US" sz="1600" i="1">
                                  <a:latin typeface="Cambria Math" panose="02040503050406030204" pitchFamily="18" charset="0"/>
                                  <a:ea typeface="Arial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600" i="1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zh-CN" altLang="en-US" sz="1600" i="0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zh-CN" altLang="en-US" sz="1600" i="0">
                          <a:latin typeface="Cambria Math" charset="0"/>
                          <a:ea typeface="Arial" charset="0"/>
                          <a:cs typeface="Arial" charset="0"/>
                        </a:rPr>
                        <m:t>[</m:t>
                      </m:r>
                      <m:f>
                        <m:fPr>
                          <m:ctrlPr>
                            <a:rPr lang="zh-CN" altLang="en-US" sz="1600" i="1">
                              <a:latin typeface="Cambria Math" panose="02040503050406030204" pitchFamily="18" charset="0"/>
                              <a:ea typeface="Arial" charset="0"/>
                              <a:cs typeface="Arial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zh-CN" altLang="en-US" sz="1600" i="1">
                                  <a:latin typeface="Cambria Math" panose="02040503050406030204" pitchFamily="18" charset="0"/>
                                  <a:ea typeface="Arial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600" i="1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zh-CN" altLang="en-US" sz="1600" i="0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zh-CN" altLang="en-US" sz="1600" i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zh-CN" altLang="en-US" sz="1600" i="1">
                                  <a:latin typeface="Cambria Math" panose="02040503050406030204" pitchFamily="18" charset="0"/>
                                  <a:ea typeface="Arial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600" i="1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zh-CN" altLang="en-US" sz="1600" i="1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𝑎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zh-CN" altLang="en-US" sz="1600" i="1">
                                  <a:latin typeface="Cambria Math" panose="02040503050406030204" pitchFamily="18" charset="0"/>
                                  <a:ea typeface="Arial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600" i="1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zh-CN" altLang="en-US" sz="1600" i="1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zh-CN" altLang="en-US" sz="1600" i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−</m:t>
                          </m:r>
                          <m:r>
                            <a:rPr lang="zh-CN" altLang="en-US" sz="1600" i="1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𝑅</m:t>
                          </m:r>
                        </m:den>
                      </m:f>
                      <m:r>
                        <a:rPr lang="zh-CN" altLang="en-US" sz="1600" i="0">
                          <a:latin typeface="Cambria Math" charset="0"/>
                          <a:ea typeface="Arial" charset="0"/>
                          <a:cs typeface="Arial" charset="0"/>
                        </a:rPr>
                        <m:t>] </m:t>
                      </m:r>
                    </m:oMath>
                  </m:oMathPara>
                </a14:m>
                <a:endParaRPr lang="zh-CN" altLang="en-US" sz="1600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37" name="矩形 3">
                <a:extLst>
                  <a:ext uri="{FF2B5EF4-FFF2-40B4-BE49-F238E27FC236}">
                    <a16:creationId xmlns:a16="http://schemas.microsoft.com/office/drawing/2014/main" id="{CD2B9208-75D7-6A7F-4B46-999A59E4BA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7122" y="3208259"/>
                <a:ext cx="2207143" cy="59477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矩形 21">
                <a:extLst>
                  <a:ext uri="{FF2B5EF4-FFF2-40B4-BE49-F238E27FC236}">
                    <a16:creationId xmlns:a16="http://schemas.microsoft.com/office/drawing/2014/main" id="{87247678-F0A0-11F6-A878-6DAF2227B187}"/>
                  </a:ext>
                </a:extLst>
              </p:cNvPr>
              <p:cNvSpPr/>
              <p:nvPr/>
            </p:nvSpPr>
            <p:spPr>
              <a:xfrm>
                <a:off x="7515917" y="4194283"/>
                <a:ext cx="1286250" cy="7145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1600">
                          <a:latin typeface="Cambria Math" charset="0"/>
                          <a:ea typeface="Arial" charset="0"/>
                          <a:cs typeface="Arial" charset="0"/>
                        </a:rPr>
                        <m:t> </m:t>
                      </m:r>
                      <m:r>
                        <a:rPr lang="zh-CN" altLang="en-US" sz="1600" i="1">
                          <a:latin typeface="Cambria Math" charset="0"/>
                          <a:ea typeface="Arial" charset="0"/>
                          <a:cs typeface="Arial" charset="0"/>
                        </a:rPr>
                        <m:t>𝑅</m:t>
                      </m:r>
                      <m:r>
                        <a:rPr lang="zh-CN" altLang="en-US" sz="1600" i="0">
                          <a:latin typeface="Cambria Math" charset="0"/>
                          <a:ea typeface="Arial" charset="0"/>
                          <a:cs typeface="Arial" charset="0"/>
                        </a:rPr>
                        <m:t>=</m:t>
                      </m:r>
                      <m:f>
                        <m:fPr>
                          <m:ctrlPr>
                            <a:rPr lang="zh-CN" altLang="en-US" sz="1600" i="1">
                              <a:latin typeface="Cambria Math" panose="02040503050406030204" pitchFamily="18" charset="0"/>
                              <a:ea typeface="Arial" charset="0"/>
                              <a:cs typeface="Arial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zh-CN" altLang="en-US" sz="1600" i="1">
                                  <a:latin typeface="Cambria Math" panose="02040503050406030204" pitchFamily="18" charset="0"/>
                                  <a:ea typeface="Arial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600" i="1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zh-CN" altLang="en-US" sz="1600" i="0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zh-CN" altLang="en-US" sz="1600" i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zh-CN" altLang="en-US" sz="1600" i="1">
                                  <a:latin typeface="Cambria Math" panose="02040503050406030204" pitchFamily="18" charset="0"/>
                                  <a:ea typeface="Arial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600" i="1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zh-CN" altLang="en-US" sz="1600" i="1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zh-CN" altLang="en-US" sz="1600" i="1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𝑙𝑛</m:t>
                          </m:r>
                          <m:f>
                            <m:fPr>
                              <m:ctrlPr>
                                <a:rPr lang="zh-CN" altLang="en-US" sz="1600" i="1">
                                  <a:latin typeface="Cambria Math" panose="02040503050406030204" pitchFamily="18" charset="0"/>
                                  <a:ea typeface="Arial" charset="0"/>
                                  <a:cs typeface="Arial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zh-CN" altLang="en-US" sz="1600" i="1">
                                      <a:latin typeface="Cambria Math" panose="02040503050406030204" pitchFamily="18" charset="0"/>
                                      <a:ea typeface="Arial" charset="0"/>
                                      <a:cs typeface="Arial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1600" i="1">
                                      <a:latin typeface="Cambria Math" charset="0"/>
                                      <a:ea typeface="Arial" charset="0"/>
                                      <a:cs typeface="Arial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zh-CN" altLang="en-US" sz="1600" i="0">
                                      <a:latin typeface="Cambria Math" charset="0"/>
                                      <a:ea typeface="Arial" charset="0"/>
                                      <a:cs typeface="Arial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zh-CN" altLang="en-US" sz="1600" i="1">
                                      <a:latin typeface="Cambria Math" panose="02040503050406030204" pitchFamily="18" charset="0"/>
                                      <a:ea typeface="Arial" charset="0"/>
                                      <a:cs typeface="Arial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1600" i="1">
                                      <a:latin typeface="Cambria Math" charset="0"/>
                                      <a:ea typeface="Arial" charset="0"/>
                                      <a:cs typeface="Arial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zh-CN" altLang="en-US" sz="1600" i="1">
                                      <a:latin typeface="Cambria Math" charset="0"/>
                                      <a:ea typeface="Arial" charset="0"/>
                                      <a:cs typeface="Arial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den>
                      </m:f>
                      <m:r>
                        <a:rPr lang="zh-CN" altLang="en-US" sz="1600" i="0">
                          <a:latin typeface="Cambria Math" charset="0"/>
                          <a:ea typeface="Arial" charset="0"/>
                          <a:cs typeface="Arial" charset="0"/>
                        </a:rPr>
                        <m:t> </m:t>
                      </m:r>
                    </m:oMath>
                  </m:oMathPara>
                </a14:m>
                <a:endParaRPr lang="zh-CN" altLang="en-US" sz="1600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38" name="矩形 21">
                <a:extLst>
                  <a:ext uri="{FF2B5EF4-FFF2-40B4-BE49-F238E27FC236}">
                    <a16:creationId xmlns:a16="http://schemas.microsoft.com/office/drawing/2014/main" id="{87247678-F0A0-11F6-A878-6DAF2227B1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5917" y="4194283"/>
                <a:ext cx="1286250" cy="714555"/>
              </a:xfrm>
              <a:prstGeom prst="rect">
                <a:avLst/>
              </a:prstGeom>
              <a:blipFill>
                <a:blip r:embed="rId11"/>
                <a:stretch>
                  <a:fillRect b="-17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矩形 22">
                <a:extLst>
                  <a:ext uri="{FF2B5EF4-FFF2-40B4-BE49-F238E27FC236}">
                    <a16:creationId xmlns:a16="http://schemas.microsoft.com/office/drawing/2014/main" id="{1C8D3671-E89A-ED48-1067-F3C875FEE310}"/>
                  </a:ext>
                </a:extLst>
              </p:cNvPr>
              <p:cNvSpPr/>
              <p:nvPr/>
            </p:nvSpPr>
            <p:spPr>
              <a:xfrm>
                <a:off x="8832534" y="4127621"/>
                <a:ext cx="1584152" cy="5448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ctrlPr>
                            <a:rPr lang="zh-CN" altLang="en-US" sz="1600" i="1">
                              <a:latin typeface="Cambria Math" panose="02040503050406030204" pitchFamily="18" charset="0"/>
                              <a:ea typeface="Arial" charset="0"/>
                              <a:cs typeface="Arial" charset="0"/>
                            </a:rPr>
                          </m:ctrlPr>
                        </m:dPr>
                        <m:e>
                          <m:r>
                            <a:rPr lang="zh-CN" altLang="en-US" sz="1600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 </m:t>
                          </m:r>
                          <m:r>
                            <a:rPr lang="zh-CN" altLang="en-US" sz="1600" i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   </m:t>
                          </m:r>
                          <m:sSub>
                            <m:sSubPr>
                              <m:ctrlPr>
                                <a:rPr lang="zh-CN" altLang="en-US" sz="1600" i="1">
                                  <a:latin typeface="Cambria Math" panose="02040503050406030204" pitchFamily="18" charset="0"/>
                                  <a:ea typeface="Arial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600" i="1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zh-CN" altLang="en-US" sz="1600" i="1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zh-CN" altLang="en-US" sz="1600" i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=(</m:t>
                          </m:r>
                          <m:f>
                            <m:fPr>
                              <m:ctrlPr>
                                <a:rPr lang="zh-CN" altLang="en-US" sz="1600" i="1">
                                  <a:latin typeface="Cambria Math" panose="02040503050406030204" pitchFamily="18" charset="0"/>
                                  <a:ea typeface="Arial" charset="0"/>
                                  <a:cs typeface="Arial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zh-CN" altLang="en-US" sz="1600" i="1">
                                      <a:latin typeface="Cambria Math" panose="02040503050406030204" pitchFamily="18" charset="0"/>
                                      <a:ea typeface="Arial" charset="0"/>
                                      <a:cs typeface="Arial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1600" i="1">
                                      <a:latin typeface="Cambria Math" charset="0"/>
                                      <a:ea typeface="Arial" charset="0"/>
                                      <a:cs typeface="Arial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zh-CN" altLang="en-US" sz="1600" i="0">
                                      <a:latin typeface="Cambria Math" charset="0"/>
                                      <a:ea typeface="Arial" charset="0"/>
                                      <a:cs typeface="Arial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zh-CN" altLang="en-US" sz="1600" i="0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zh-CN" altLang="en-US" sz="1600" i="1">
                                      <a:latin typeface="Cambria Math" panose="02040503050406030204" pitchFamily="18" charset="0"/>
                                      <a:ea typeface="Arial" charset="0"/>
                                      <a:cs typeface="Arial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1600" i="1">
                                      <a:latin typeface="Cambria Math" charset="0"/>
                                      <a:ea typeface="Arial" charset="0"/>
                                      <a:cs typeface="Arial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zh-CN" altLang="en-US" sz="1600" i="1">
                                      <a:latin typeface="Cambria Math" charset="0"/>
                                      <a:ea typeface="Arial" charset="0"/>
                                      <a:cs typeface="Arial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zh-CN" altLang="en-US" sz="1600" i="0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zh-CN" altLang="en-US" sz="1600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39" name="矩形 22">
                <a:extLst>
                  <a:ext uri="{FF2B5EF4-FFF2-40B4-BE49-F238E27FC236}">
                    <a16:creationId xmlns:a16="http://schemas.microsoft.com/office/drawing/2014/main" id="{1C8D3671-E89A-ED48-1067-F3C875FEE3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2534" y="4127621"/>
                <a:ext cx="1584152" cy="54482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矩形 23">
                <a:extLst>
                  <a:ext uri="{FF2B5EF4-FFF2-40B4-BE49-F238E27FC236}">
                    <a16:creationId xmlns:a16="http://schemas.microsoft.com/office/drawing/2014/main" id="{CB6BE13F-E062-FC80-E741-DAA572C28F3D}"/>
                  </a:ext>
                </a:extLst>
              </p:cNvPr>
              <p:cNvSpPr/>
              <p:nvPr/>
            </p:nvSpPr>
            <p:spPr>
              <a:xfrm>
                <a:off x="10624928" y="4146456"/>
                <a:ext cx="1210652" cy="5598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1600" smtClean="0">
                          <a:latin typeface="Cambria Math" charset="0"/>
                          <a:ea typeface="Arial" charset="0"/>
                          <a:cs typeface="Arial" charset="0"/>
                        </a:rPr>
                        <m:t> </m:t>
                      </m:r>
                      <m:r>
                        <a:rPr lang="en-US" altLang="zh-CN" sz="1600" b="0" i="0" smtClean="0">
                          <a:latin typeface="Cambria Math" charset="0"/>
                          <a:ea typeface="Arial" charset="0"/>
                          <a:cs typeface="Arial" charset="0"/>
                        </a:rPr>
                        <m:t>1</m:t>
                      </m:r>
                      <m:r>
                        <a:rPr lang="zh-CN" altLang="en-US" sz="1600" smtClean="0">
                          <a:latin typeface="Cambria Math" charset="0"/>
                          <a:ea typeface="Arial" charset="0"/>
                          <a:cs typeface="Arial" charset="0"/>
                        </a:rPr>
                        <m:t>≤</m:t>
                      </m:r>
                      <m:f>
                        <m:fPr>
                          <m:ctrlPr>
                            <a:rPr lang="zh-CN" altLang="en-US" sz="1600" i="1">
                              <a:latin typeface="Cambria Math" panose="02040503050406030204" pitchFamily="18" charset="0"/>
                              <a:ea typeface="Arial" charset="0"/>
                              <a:cs typeface="Arial" charset="0"/>
                            </a:rPr>
                          </m:ctrlPr>
                        </m:fPr>
                        <m:num>
                          <m:r>
                            <a:rPr lang="en-US" altLang="zh-CN" sz="1600" b="0" i="1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𝑏</m:t>
                          </m:r>
                        </m:num>
                        <m:den>
                          <m:r>
                            <a:rPr lang="en-US" altLang="zh-CN" sz="1600" b="0" i="1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𝑡</m:t>
                          </m:r>
                        </m:den>
                      </m:f>
                      <m:r>
                        <a:rPr lang="zh-CN" altLang="en-US" sz="16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≤</m:t>
                      </m:r>
                      <m:r>
                        <a:rPr lang="en-US" altLang="zh-CN" sz="1600" b="0" i="1" smtClean="0">
                          <a:latin typeface="Cambria Math" charset="0"/>
                          <a:ea typeface="Arial" charset="0"/>
                          <a:cs typeface="Arial" charset="0"/>
                        </a:rPr>
                        <m:t>2</m:t>
                      </m:r>
                      <m:r>
                        <a:rPr lang="zh-CN" altLang="en-US" sz="1600" i="0">
                          <a:latin typeface="Cambria Math" charset="0"/>
                          <a:ea typeface="Arial" charset="0"/>
                          <a:cs typeface="Arial" charset="0"/>
                        </a:rPr>
                        <m:t> </m:t>
                      </m:r>
                    </m:oMath>
                  </m:oMathPara>
                </a14:m>
                <a:endParaRPr lang="zh-CN" altLang="en-US" sz="1600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40" name="矩形 23">
                <a:extLst>
                  <a:ext uri="{FF2B5EF4-FFF2-40B4-BE49-F238E27FC236}">
                    <a16:creationId xmlns:a16="http://schemas.microsoft.com/office/drawing/2014/main" id="{CB6BE13F-E062-FC80-E741-DAA572C28F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4928" y="4146456"/>
                <a:ext cx="1210652" cy="55983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矩形 6">
                <a:extLst>
                  <a:ext uri="{FF2B5EF4-FFF2-40B4-BE49-F238E27FC236}">
                    <a16:creationId xmlns:a16="http://schemas.microsoft.com/office/drawing/2014/main" id="{11709653-E19D-66A9-1F4F-B85695DE4759}"/>
                  </a:ext>
                </a:extLst>
              </p:cNvPr>
              <p:cNvSpPr/>
              <p:nvPr/>
            </p:nvSpPr>
            <p:spPr>
              <a:xfrm>
                <a:off x="2047899" y="5296848"/>
                <a:ext cx="37728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800" b="0" i="1" smtClean="0">
                          <a:latin typeface="Cambria Math" charset="0"/>
                          <a:ea typeface="Arial" charset="0"/>
                          <a:cs typeface="Arial" charset="0"/>
                        </a:rPr>
                        <m:t>𝑏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1" name="矩形 6">
                <a:extLst>
                  <a:ext uri="{FF2B5EF4-FFF2-40B4-BE49-F238E27FC236}">
                    <a16:creationId xmlns:a16="http://schemas.microsoft.com/office/drawing/2014/main" id="{11709653-E19D-66A9-1F4F-B85695DE47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7899" y="5296848"/>
                <a:ext cx="377283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2585398-1811-BB91-44DC-0CED810DD076}"/>
              </a:ext>
            </a:extLst>
          </p:cNvPr>
          <p:cNvCxnSpPr>
            <a:cxnSpLocks/>
          </p:cNvCxnSpPr>
          <p:nvPr/>
        </p:nvCxnSpPr>
        <p:spPr>
          <a:xfrm flipV="1">
            <a:off x="4385584" y="3609367"/>
            <a:ext cx="661991" cy="736609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24">
            <a:extLst>
              <a:ext uri="{FF2B5EF4-FFF2-40B4-BE49-F238E27FC236}">
                <a16:creationId xmlns:a16="http://schemas.microsoft.com/office/drawing/2014/main" id="{6D9F9714-430A-4539-8B1D-250B9D78520D}"/>
              </a:ext>
            </a:extLst>
          </p:cNvPr>
          <p:cNvCxnSpPr>
            <a:cxnSpLocks/>
          </p:cNvCxnSpPr>
          <p:nvPr/>
        </p:nvCxnSpPr>
        <p:spPr>
          <a:xfrm>
            <a:off x="4401466" y="4338185"/>
            <a:ext cx="661991" cy="342357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矩形 33">
                <a:extLst>
                  <a:ext uri="{FF2B5EF4-FFF2-40B4-BE49-F238E27FC236}">
                    <a16:creationId xmlns:a16="http://schemas.microsoft.com/office/drawing/2014/main" id="{35D39408-E8C7-A0EB-519D-20C7E124A217}"/>
                  </a:ext>
                </a:extLst>
              </p:cNvPr>
              <p:cNvSpPr/>
              <p:nvPr/>
            </p:nvSpPr>
            <p:spPr>
              <a:xfrm>
                <a:off x="2498510" y="4307798"/>
                <a:ext cx="84978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i="1">
                              <a:latin typeface="Cambria Math" panose="02040503050406030204" pitchFamily="18" charset="0"/>
                              <a:ea typeface="Arial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𝜎</m:t>
                          </m:r>
                        </m:e>
                        <m:sub>
                          <m:r>
                            <a:rPr lang="zh-CN" altLang="en-US" i="1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𝜃</m:t>
                          </m:r>
                          <m:r>
                            <a:rPr lang="zh-CN" altLang="en-US" i="1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𝑚𝑎𝑥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4" name="矩形 33">
                <a:extLst>
                  <a:ext uri="{FF2B5EF4-FFF2-40B4-BE49-F238E27FC236}">
                    <a16:creationId xmlns:a16="http://schemas.microsoft.com/office/drawing/2014/main" id="{35D39408-E8C7-A0EB-519D-20C7E124A2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8510" y="4307798"/>
                <a:ext cx="849783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矩形 34">
                <a:extLst>
                  <a:ext uri="{FF2B5EF4-FFF2-40B4-BE49-F238E27FC236}">
                    <a16:creationId xmlns:a16="http://schemas.microsoft.com/office/drawing/2014/main" id="{48AC593C-8358-3251-5424-A9B31FE71F47}"/>
                  </a:ext>
                </a:extLst>
              </p:cNvPr>
              <p:cNvSpPr/>
              <p:nvPr/>
            </p:nvSpPr>
            <p:spPr>
              <a:xfrm>
                <a:off x="4439428" y="3644426"/>
                <a:ext cx="43813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sz="1800" i="1" smtClean="0">
                              <a:latin typeface="Cambria Math" panose="02040503050406030204" pitchFamily="18" charset="0"/>
                              <a:ea typeface="Arial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zh-CN" altLang="en-US" sz="1800" i="1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𝑟</m:t>
                          </m:r>
                        </m:e>
                        <m:sub>
                          <m:r>
                            <a:rPr lang="zh-CN" altLang="en-US" sz="1800" i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5" name="矩形 34">
                <a:extLst>
                  <a:ext uri="{FF2B5EF4-FFF2-40B4-BE49-F238E27FC236}">
                    <a16:creationId xmlns:a16="http://schemas.microsoft.com/office/drawing/2014/main" id="{48AC593C-8358-3251-5424-A9B31FE71F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9428" y="3644426"/>
                <a:ext cx="438133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矩形 35">
                <a:extLst>
                  <a:ext uri="{FF2B5EF4-FFF2-40B4-BE49-F238E27FC236}">
                    <a16:creationId xmlns:a16="http://schemas.microsoft.com/office/drawing/2014/main" id="{2E8133A5-077B-C0B5-E344-A702FC084A2A}"/>
                  </a:ext>
                </a:extLst>
              </p:cNvPr>
              <p:cNvSpPr/>
              <p:nvPr/>
            </p:nvSpPr>
            <p:spPr>
              <a:xfrm>
                <a:off x="4603381" y="4467348"/>
                <a:ext cx="40543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sz="1800" i="1" smtClean="0">
                              <a:latin typeface="Cambria Math" panose="02040503050406030204" pitchFamily="18" charset="0"/>
                              <a:ea typeface="Arial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zh-CN" altLang="en-US" sz="1800" i="1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𝑟</m:t>
                          </m:r>
                        </m:e>
                        <m:sub>
                          <m:r>
                            <a:rPr lang="zh-CN" altLang="en-US" sz="1800" i="1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6" name="矩形 35">
                <a:extLst>
                  <a:ext uri="{FF2B5EF4-FFF2-40B4-BE49-F238E27FC236}">
                    <a16:creationId xmlns:a16="http://schemas.microsoft.com/office/drawing/2014/main" id="{2E8133A5-077B-C0B5-E344-A702FC084A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3381" y="4467348"/>
                <a:ext cx="405432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矩形 36">
                <a:extLst>
                  <a:ext uri="{FF2B5EF4-FFF2-40B4-BE49-F238E27FC236}">
                    <a16:creationId xmlns:a16="http://schemas.microsoft.com/office/drawing/2014/main" id="{AAD5E0FC-1E31-596B-7636-25C83A4A2B88}"/>
                  </a:ext>
                </a:extLst>
              </p:cNvPr>
              <p:cNvSpPr/>
              <p:nvPr/>
            </p:nvSpPr>
            <p:spPr>
              <a:xfrm>
                <a:off x="4490399" y="2724107"/>
                <a:ext cx="39549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altLang="zh-CN" sz="1800" b="0" i="1" smtClean="0"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𝑃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7" name="矩形 36">
                <a:extLst>
                  <a:ext uri="{FF2B5EF4-FFF2-40B4-BE49-F238E27FC236}">
                    <a16:creationId xmlns:a16="http://schemas.microsoft.com/office/drawing/2014/main" id="{AAD5E0FC-1E31-596B-7636-25C83A4A2B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0399" y="2724107"/>
                <a:ext cx="395493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矩形 37">
                <a:extLst>
                  <a:ext uri="{FF2B5EF4-FFF2-40B4-BE49-F238E27FC236}">
                    <a16:creationId xmlns:a16="http://schemas.microsoft.com/office/drawing/2014/main" id="{AE911A8A-3D04-54B2-6095-7B9E40DAF7A2}"/>
                  </a:ext>
                </a:extLst>
              </p:cNvPr>
              <p:cNvSpPr/>
              <p:nvPr/>
            </p:nvSpPr>
            <p:spPr>
              <a:xfrm>
                <a:off x="4492982" y="5584429"/>
                <a:ext cx="39549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altLang="zh-CN" sz="1800" b="0" i="1" smtClean="0"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𝑃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8" name="矩形 37">
                <a:extLst>
                  <a:ext uri="{FF2B5EF4-FFF2-40B4-BE49-F238E27FC236}">
                    <a16:creationId xmlns:a16="http://schemas.microsoft.com/office/drawing/2014/main" id="{AE911A8A-3D04-54B2-6095-7B9E40DAF7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2982" y="5584429"/>
                <a:ext cx="395493" cy="369332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矩形 39">
                <a:extLst>
                  <a:ext uri="{FF2B5EF4-FFF2-40B4-BE49-F238E27FC236}">
                    <a16:creationId xmlns:a16="http://schemas.microsoft.com/office/drawing/2014/main" id="{A1F37E3F-34A6-CC6A-8242-9C3C5BC2974B}"/>
                  </a:ext>
                </a:extLst>
              </p:cNvPr>
              <p:cNvSpPr/>
              <p:nvPr/>
            </p:nvSpPr>
            <p:spPr>
              <a:xfrm>
                <a:off x="5075962" y="4123132"/>
                <a:ext cx="37535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altLang="zh-CN" sz="1800" b="0" i="1" smtClean="0"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𝐿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9" name="矩形 39">
                <a:extLst>
                  <a:ext uri="{FF2B5EF4-FFF2-40B4-BE49-F238E27FC236}">
                    <a16:creationId xmlns:a16="http://schemas.microsoft.com/office/drawing/2014/main" id="{A1F37E3F-34A6-CC6A-8242-9C3C5BC297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5962" y="4123132"/>
                <a:ext cx="375359" cy="369332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TextBox 49">
            <a:extLst>
              <a:ext uri="{FF2B5EF4-FFF2-40B4-BE49-F238E27FC236}">
                <a16:creationId xmlns:a16="http://schemas.microsoft.com/office/drawing/2014/main" id="{DF038B66-C681-FD07-1CDD-57C24171A4C9}"/>
              </a:ext>
            </a:extLst>
          </p:cNvPr>
          <p:cNvSpPr txBox="1"/>
          <p:nvPr/>
        </p:nvSpPr>
        <p:spPr>
          <a:xfrm>
            <a:off x="7515917" y="2825362"/>
            <a:ext cx="29389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600" dirty="0">
                <a:latin typeface="Arial" charset="0"/>
                <a:ea typeface="Arial" charset="0"/>
                <a:cs typeface="Arial" charset="0"/>
              </a:rPr>
              <a:t>Maximum tensile hoop stress: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E4D4817-304E-BC41-05C9-6D394BD0DF95}"/>
              </a:ext>
            </a:extLst>
          </p:cNvPr>
          <p:cNvSpPr txBox="1"/>
          <p:nvPr/>
        </p:nvSpPr>
        <p:spPr>
          <a:xfrm>
            <a:off x="7572186" y="3848379"/>
            <a:ext cx="25206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600" dirty="0">
                <a:latin typeface="Arial" charset="0"/>
                <a:ea typeface="Arial" charset="0"/>
                <a:cs typeface="Arial" charset="0"/>
              </a:rPr>
              <a:t>where:</a:t>
            </a:r>
          </a:p>
        </p:txBody>
      </p:sp>
      <p:sp>
        <p:nvSpPr>
          <p:cNvPr id="29" name="文本框 22">
            <a:extLst>
              <a:ext uri="{FF2B5EF4-FFF2-40B4-BE49-F238E27FC236}">
                <a16:creationId xmlns:a16="http://schemas.microsoft.com/office/drawing/2014/main" id="{FF05AF5E-E41E-1FF8-AB0D-24906F1A5FF0}"/>
              </a:ext>
            </a:extLst>
          </p:cNvPr>
          <p:cNvSpPr txBox="1"/>
          <p:nvPr/>
        </p:nvSpPr>
        <p:spPr>
          <a:xfrm>
            <a:off x="90640" y="2663249"/>
            <a:ext cx="34788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kumimoji="1" lang="en-US" altLang="zh-CN" sz="2000" b="1" dirty="0">
                <a:latin typeface="Arial" charset="0"/>
                <a:ea typeface="Arial" charset="0"/>
                <a:cs typeface="Arial" charset="0"/>
              </a:rPr>
              <a:t>C-ring compression test</a:t>
            </a:r>
            <a:endParaRPr kumimoji="1" lang="zh-CN" altLang="en-US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2" name="矩形 8">
            <a:extLst>
              <a:ext uri="{FF2B5EF4-FFF2-40B4-BE49-F238E27FC236}">
                <a16:creationId xmlns:a16="http://schemas.microsoft.com/office/drawing/2014/main" id="{BC339670-4F59-5B1A-D533-C6E7C8E22632}"/>
              </a:ext>
            </a:extLst>
          </p:cNvPr>
          <p:cNvSpPr/>
          <p:nvPr/>
        </p:nvSpPr>
        <p:spPr>
          <a:xfrm>
            <a:off x="8302794" y="6167615"/>
            <a:ext cx="38892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000" dirty="0">
                <a:latin typeface="Arial" charset="0"/>
              </a:rPr>
              <a:t>[1] </a:t>
            </a:r>
            <a:r>
              <a:rPr lang="en-US" altLang="zh-CN" sz="1000" dirty="0">
                <a:latin typeface="Arial" charset="0"/>
                <a:ea typeface="Arial" charset="0"/>
                <a:cs typeface="Arial" charset="0"/>
              </a:rPr>
              <a:t>ASTM C1323, ASTM International, West Conshohocken, 2013</a:t>
            </a:r>
            <a:endParaRPr lang="zh-CN" altLang="en-US" sz="1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616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9F74D4-4750-AD6E-79DB-244321EB5D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2BE2A32-FF1D-94B2-E009-C16C2BB84315}"/>
              </a:ext>
            </a:extLst>
          </p:cNvPr>
          <p:cNvSpPr>
            <a:spLocks/>
          </p:cNvSpPr>
          <p:nvPr/>
        </p:nvSpPr>
        <p:spPr>
          <a:xfrm>
            <a:off x="8119530" y="6092036"/>
            <a:ext cx="4070592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endParaRPr lang="en-US" sz="1200" dirty="0">
              <a:solidFill>
                <a:schemeClr val="bg1"/>
              </a:solidFill>
              <a:latin typeface="Segoe UI" panose="020B0502040204020203" pitchFamily="34" charset="0"/>
              <a:ea typeface="+mn-lt"/>
              <a:cs typeface="Segoe UI" panose="020B0502040204020203" pitchFamily="34" charset="0"/>
            </a:endParaRPr>
          </a:p>
          <a:p>
            <a:pPr algn="r"/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Guanjie Yuan</a:t>
            </a:r>
          </a:p>
          <a:p>
            <a:pPr algn="r"/>
            <a:r>
              <a:rPr lang="en-GB" sz="1200" dirty="0">
                <a:solidFill>
                  <a:schemeClr val="bg1"/>
                </a:solidFill>
                <a:latin typeface="Segoe UI" panose="020B0502040204020203" pitchFamily="34" charset="0"/>
                <a:ea typeface="+mn-lt"/>
                <a:cs typeface="Segoe UI" panose="020B0502040204020203" pitchFamily="34" charset="0"/>
              </a:rPr>
              <a:t>pl19178@bristol.ac.uk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0118AF1-57AE-C732-D00D-840840BD216A}"/>
              </a:ext>
            </a:extLst>
          </p:cNvPr>
          <p:cNvSpPr>
            <a:spLocks/>
          </p:cNvSpPr>
          <p:nvPr/>
        </p:nvSpPr>
        <p:spPr>
          <a:xfrm>
            <a:off x="-1" y="6092261"/>
            <a:ext cx="7925852" cy="766800"/>
          </a:xfrm>
          <a:prstGeom prst="rect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dirty="0">
              <a:solidFill>
                <a:srgbClr val="FFFFFF"/>
              </a:solidFill>
              <a:ea typeface="+mn-lt"/>
              <a:cs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D7FE4F7-D626-6294-4551-58A38379B3E0}"/>
              </a:ext>
            </a:extLst>
          </p:cNvPr>
          <p:cNvSpPr>
            <a:spLocks/>
          </p:cNvSpPr>
          <p:nvPr/>
        </p:nvSpPr>
        <p:spPr>
          <a:xfrm>
            <a:off x="0" y="0"/>
            <a:ext cx="12196474" cy="765437"/>
          </a:xfrm>
          <a:prstGeom prst="rect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endParaRPr lang="en-GB" sz="1400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DE853F-5DCB-DEBB-47D1-24B29D74E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81927" y="200156"/>
            <a:ext cx="482800" cy="365125"/>
          </a:xfrm>
        </p:spPr>
        <p:txBody>
          <a:bodyPr/>
          <a:lstStyle/>
          <a:p>
            <a:pPr algn="ctr"/>
            <a:fld id="{04C78E53-B693-4E16-8741-98C0974E0151}" type="slidenum">
              <a:rPr lang="en-GB" sz="180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ctr"/>
              <a:t>9</a:t>
            </a:fld>
            <a:endParaRPr lang="en-GB" sz="18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C9EB3424-0578-43A8-BE15-239588FCF55F}"/>
              </a:ext>
            </a:extLst>
          </p:cNvPr>
          <p:cNvSpPr/>
          <p:nvPr/>
        </p:nvSpPr>
        <p:spPr>
          <a:xfrm rot="5400000">
            <a:off x="7639291" y="6378822"/>
            <a:ext cx="766800" cy="193677"/>
          </a:xfrm>
          <a:prstGeom prst="rtTriangle">
            <a:avLst/>
          </a:prstGeom>
          <a:solidFill>
            <a:srgbClr val="B2B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BC6664AA-C34B-FCE9-437C-61353DCC3067}"/>
              </a:ext>
            </a:extLst>
          </p:cNvPr>
          <p:cNvSpPr/>
          <p:nvPr/>
        </p:nvSpPr>
        <p:spPr>
          <a:xfrm rot="5400000" flipH="1" flipV="1">
            <a:off x="7639292" y="6377234"/>
            <a:ext cx="766800" cy="193677"/>
          </a:xfrm>
          <a:prstGeom prst="rtTriangle">
            <a:avLst/>
          </a:prstGeom>
          <a:solidFill>
            <a:srgbClr val="6376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5E885B-69C3-57D3-2091-AFB1E78F4A54}"/>
              </a:ext>
            </a:extLst>
          </p:cNvPr>
          <p:cNvGrpSpPr/>
          <p:nvPr/>
        </p:nvGrpSpPr>
        <p:grpSpPr>
          <a:xfrm>
            <a:off x="90640" y="6123474"/>
            <a:ext cx="6142210" cy="734526"/>
            <a:chOff x="346099" y="41162"/>
            <a:chExt cx="7201403" cy="86119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45830EB-30C7-EFB2-71D6-46E2B6626A35}"/>
                </a:ext>
              </a:extLst>
            </p:cNvPr>
            <p:cNvGrpSpPr/>
            <p:nvPr/>
          </p:nvGrpSpPr>
          <p:grpSpPr>
            <a:xfrm>
              <a:off x="346099" y="41162"/>
              <a:ext cx="7201403" cy="861191"/>
              <a:chOff x="-2861307" y="47584"/>
              <a:chExt cx="7977485" cy="954000"/>
            </a:xfrm>
          </p:grpSpPr>
          <p:pic>
            <p:nvPicPr>
              <p:cNvPr id="15" name="Picture 14" descr="A picture containing text, sign&#10;&#10;Description automatically generated">
                <a:extLst>
                  <a:ext uri="{FF2B5EF4-FFF2-40B4-BE49-F238E27FC236}">
                    <a16:creationId xmlns:a16="http://schemas.microsoft.com/office/drawing/2014/main" id="{C020639E-8E1B-27F9-9654-8AF7ECDF95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861307" y="81721"/>
                <a:ext cx="2678766" cy="774000"/>
              </a:xfrm>
              <a:prstGeom prst="rect">
                <a:avLst/>
              </a:prstGeom>
            </p:spPr>
          </p:pic>
          <p:pic>
            <p:nvPicPr>
              <p:cNvPr id="16" name="Picture 15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BEB58C8B-08C7-6500-8735-73977CAB1AD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56" t="31372" r="12500" b="32864"/>
              <a:stretch/>
            </p:blipFill>
            <p:spPr>
              <a:xfrm>
                <a:off x="3263752" y="47584"/>
                <a:ext cx="1852426" cy="954000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A489976-5449-B0D9-1EAA-DB4C13085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76812" y="102795"/>
              <a:ext cx="2638542" cy="799558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1EC1B8F-85B1-3138-D113-BC32932CAFD2}"/>
              </a:ext>
            </a:extLst>
          </p:cNvPr>
          <p:cNvSpPr txBox="1"/>
          <p:nvPr/>
        </p:nvSpPr>
        <p:spPr>
          <a:xfrm>
            <a:off x="33863" y="105719"/>
            <a:ext cx="63016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In situ </a:t>
            </a: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C-ring compression tests</a:t>
            </a:r>
            <a:endParaRPr lang="en-GB" sz="3000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47EBC1-6255-29FE-76C9-237CB79777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3641" y="1330232"/>
            <a:ext cx="5163176" cy="4222331"/>
          </a:xfrm>
          <a:prstGeom prst="rect">
            <a:avLst/>
          </a:prstGeom>
        </p:spPr>
      </p:pic>
      <p:sp>
        <p:nvSpPr>
          <p:cNvPr id="6" name="文本框 10">
            <a:extLst>
              <a:ext uri="{FF2B5EF4-FFF2-40B4-BE49-F238E27FC236}">
                <a16:creationId xmlns:a16="http://schemas.microsoft.com/office/drawing/2014/main" id="{316D1821-ACE0-18E4-40A8-DADCF0665913}"/>
              </a:ext>
            </a:extLst>
          </p:cNvPr>
          <p:cNvSpPr txBox="1"/>
          <p:nvPr/>
        </p:nvSpPr>
        <p:spPr>
          <a:xfrm>
            <a:off x="730725" y="1454774"/>
            <a:ext cx="27336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kumimoji="1" lang="en-US" altLang="zh-CN" sz="2000" b="1" dirty="0">
                <a:latin typeface="Arial" charset="0"/>
                <a:ea typeface="Arial" charset="0"/>
                <a:cs typeface="Arial" charset="0"/>
              </a:rPr>
              <a:t>Testing conditions</a:t>
            </a:r>
            <a:endParaRPr kumimoji="1" lang="zh-CN" altLang="en-US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ectangle 16">
            <a:extLst>
              <a:ext uri="{FF2B5EF4-FFF2-40B4-BE49-F238E27FC236}">
                <a16:creationId xmlns:a16="http://schemas.microsoft.com/office/drawing/2014/main" id="{763BD735-B162-9733-CD64-F81322A69089}"/>
              </a:ext>
            </a:extLst>
          </p:cNvPr>
          <p:cNvSpPr/>
          <p:nvPr/>
        </p:nvSpPr>
        <p:spPr>
          <a:xfrm>
            <a:off x="860656" y="2239607"/>
            <a:ext cx="4940567" cy="2534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Arial" charset="0"/>
                <a:ea typeface="Arial" charset="0"/>
                <a:cs typeface="Arial" charset="0"/>
              </a:rPr>
              <a:t>Four temperatures: RT, 345</a:t>
            </a:r>
            <a:r>
              <a:rPr lang="it-IT" altLang="zh-CN" dirty="0">
                <a:latin typeface="Arial" charset="0"/>
                <a:ea typeface="Arial" charset="0"/>
                <a:cs typeface="Arial" charset="0"/>
              </a:rPr>
              <a:t>°C, </a:t>
            </a:r>
            <a:r>
              <a:rPr lang="en-GB" altLang="zh-CN" dirty="0">
                <a:latin typeface="Arial" charset="0"/>
                <a:ea typeface="Arial" charset="0"/>
                <a:cs typeface="Arial" charset="0"/>
              </a:rPr>
              <a:t>650</a:t>
            </a:r>
            <a:r>
              <a:rPr lang="it-IT" altLang="zh-CN" dirty="0">
                <a:latin typeface="Arial" charset="0"/>
                <a:ea typeface="Arial" charset="0"/>
                <a:cs typeface="Arial" charset="0"/>
              </a:rPr>
              <a:t>°C and</a:t>
            </a:r>
            <a:r>
              <a:rPr lang="en-GB" altLang="zh-CN" dirty="0">
                <a:latin typeface="Arial" charset="0"/>
                <a:ea typeface="Arial" charset="0"/>
                <a:cs typeface="Arial" charset="0"/>
              </a:rPr>
              <a:t> 950</a:t>
            </a:r>
            <a:r>
              <a:rPr lang="it-IT" altLang="zh-CN" dirty="0">
                <a:latin typeface="Arial" charset="0"/>
                <a:ea typeface="Arial" charset="0"/>
                <a:cs typeface="Arial" charset="0"/>
              </a:rPr>
              <a:t>°C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zh-CN" dirty="0">
                <a:latin typeface="Arial" charset="0"/>
                <a:ea typeface="Arial" charset="0"/>
                <a:cs typeface="Arial" charset="0"/>
              </a:rPr>
              <a:t>Two samples </a:t>
            </a:r>
            <a:r>
              <a:rPr lang="it-IT" altLang="zh-CN" dirty="0" err="1">
                <a:latin typeface="Arial" charset="0"/>
                <a:ea typeface="Arial" charset="0"/>
                <a:cs typeface="Arial" charset="0"/>
              </a:rPr>
              <a:t>tested</a:t>
            </a:r>
            <a:r>
              <a:rPr lang="it-IT" altLang="zh-CN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altLang="zh-CN" dirty="0" err="1">
                <a:latin typeface="Arial" charset="0"/>
                <a:ea typeface="Arial" charset="0"/>
                <a:cs typeface="Arial" charset="0"/>
              </a:rPr>
              <a:t>at</a:t>
            </a:r>
            <a:r>
              <a:rPr lang="it-IT" altLang="zh-CN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altLang="zh-CN" dirty="0" err="1">
                <a:latin typeface="Arial" charset="0"/>
                <a:ea typeface="Arial" charset="0"/>
                <a:cs typeface="Arial" charset="0"/>
              </a:rPr>
              <a:t>each</a:t>
            </a:r>
            <a:r>
              <a:rPr lang="it-IT" altLang="zh-CN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altLang="zh-CN" dirty="0" err="1">
                <a:latin typeface="Arial" charset="0"/>
                <a:ea typeface="Arial" charset="0"/>
                <a:cs typeface="Arial" charset="0"/>
              </a:rPr>
              <a:t>tempeature</a:t>
            </a:r>
            <a:endParaRPr lang="it-IT" altLang="zh-CN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Arial" charset="0"/>
                <a:ea typeface="Arial" charset="0"/>
                <a:cs typeface="Arial" charset="0"/>
              </a:rPr>
              <a:t>Environment: </a:t>
            </a:r>
            <a:r>
              <a:rPr lang="en-US" altLang="zh-CN" dirty="0" err="1">
                <a:latin typeface="Arial" charset="0"/>
                <a:ea typeface="Arial" charset="0"/>
                <a:cs typeface="Arial" charset="0"/>
              </a:rPr>
              <a:t>Ar</a:t>
            </a:r>
            <a:r>
              <a:rPr lang="en-US" altLang="zh-CN" dirty="0"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charset="0"/>
                <a:ea typeface="Arial" charset="0"/>
                <a:cs typeface="Arial" charset="0"/>
              </a:rPr>
              <a:t>Four to eight</a:t>
            </a:r>
            <a:r>
              <a:rPr lang="en-GB" altLang="zh-CN" dirty="0">
                <a:latin typeface="Arial" charset="0"/>
                <a:ea typeface="Arial" charset="0"/>
                <a:cs typeface="Arial" charset="0"/>
              </a:rPr>
              <a:t> XCT scans for each sample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altLang="zh-CN" dirty="0">
                <a:latin typeface="Arial" charset="0"/>
                <a:ea typeface="Arial" charset="0"/>
                <a:cs typeface="Arial" charset="0"/>
              </a:rPr>
              <a:t>A</a:t>
            </a:r>
            <a:r>
              <a:rPr lang="en-US" altLang="zh-CN" dirty="0">
                <a:latin typeface="Arial" charset="0"/>
                <a:ea typeface="Arial" charset="0"/>
                <a:cs typeface="Arial" charset="0"/>
              </a:rPr>
              <a:t>t least </a:t>
            </a:r>
            <a:r>
              <a:rPr lang="en-GB" altLang="zh-CN" dirty="0">
                <a:latin typeface="Arial" charset="0"/>
                <a:ea typeface="Arial" charset="0"/>
                <a:cs typeface="Arial" charset="0"/>
              </a:rPr>
              <a:t>1 hour duration for each sample</a:t>
            </a:r>
          </a:p>
        </p:txBody>
      </p:sp>
      <p:sp>
        <p:nvSpPr>
          <p:cNvPr id="14" name="椭圆 14">
            <a:extLst>
              <a:ext uri="{FF2B5EF4-FFF2-40B4-BE49-F238E27FC236}">
                <a16:creationId xmlns:a16="http://schemas.microsoft.com/office/drawing/2014/main" id="{2460E5AA-1054-8F5F-63F1-14AF0AF526C1}"/>
              </a:ext>
            </a:extLst>
          </p:cNvPr>
          <p:cNvSpPr/>
          <p:nvPr/>
        </p:nvSpPr>
        <p:spPr>
          <a:xfrm>
            <a:off x="6391079" y="4701009"/>
            <a:ext cx="393953" cy="373797"/>
          </a:xfrm>
          <a:prstGeom prst="ellipse">
            <a:avLst/>
          </a:prstGeom>
          <a:solidFill>
            <a:schemeClr val="accent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文本框 26">
            <a:extLst>
              <a:ext uri="{FF2B5EF4-FFF2-40B4-BE49-F238E27FC236}">
                <a16:creationId xmlns:a16="http://schemas.microsoft.com/office/drawing/2014/main" id="{FA580B98-D889-79C3-27B1-636704153971}"/>
              </a:ext>
            </a:extLst>
          </p:cNvPr>
          <p:cNvSpPr txBox="1"/>
          <p:nvPr/>
        </p:nvSpPr>
        <p:spPr>
          <a:xfrm>
            <a:off x="7678650" y="4331677"/>
            <a:ext cx="2521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l"/>
            </a:pPr>
            <a:r>
              <a:rPr kumimoji="1" lang="en-US" altLang="zh-CN" dirty="0">
                <a:solidFill>
                  <a:srgbClr val="0070C0">
                    <a:alpha val="60000"/>
                  </a:srgbClr>
                </a:solidFill>
                <a:latin typeface="Arial" charset="0"/>
                <a:ea typeface="Arial" charset="0"/>
                <a:cs typeface="Arial" charset="0"/>
              </a:rPr>
              <a:t>Tomography scans</a:t>
            </a:r>
            <a:endParaRPr kumimoji="1" lang="zh-CN" altLang="en-US" dirty="0">
              <a:solidFill>
                <a:srgbClr val="0070C0">
                  <a:alpha val="60000"/>
                </a:srgb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椭圆 14">
            <a:extLst>
              <a:ext uri="{FF2B5EF4-FFF2-40B4-BE49-F238E27FC236}">
                <a16:creationId xmlns:a16="http://schemas.microsoft.com/office/drawing/2014/main" id="{9B8AB7B4-8DB6-94D6-6E48-7EE4C11D85A9}"/>
              </a:ext>
            </a:extLst>
          </p:cNvPr>
          <p:cNvSpPr/>
          <p:nvPr/>
        </p:nvSpPr>
        <p:spPr>
          <a:xfrm>
            <a:off x="6745336" y="4157048"/>
            <a:ext cx="393953" cy="373797"/>
          </a:xfrm>
          <a:prstGeom prst="ellipse">
            <a:avLst/>
          </a:prstGeom>
          <a:solidFill>
            <a:schemeClr val="accent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椭圆 14">
            <a:extLst>
              <a:ext uri="{FF2B5EF4-FFF2-40B4-BE49-F238E27FC236}">
                <a16:creationId xmlns:a16="http://schemas.microsoft.com/office/drawing/2014/main" id="{20780812-4953-0C1A-E6A9-CB8896BF6B16}"/>
              </a:ext>
            </a:extLst>
          </p:cNvPr>
          <p:cNvSpPr/>
          <p:nvPr/>
        </p:nvSpPr>
        <p:spPr>
          <a:xfrm>
            <a:off x="7397540" y="3480123"/>
            <a:ext cx="393953" cy="373797"/>
          </a:xfrm>
          <a:prstGeom prst="ellipse">
            <a:avLst/>
          </a:prstGeom>
          <a:solidFill>
            <a:schemeClr val="accent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2" name="椭圆 14">
            <a:extLst>
              <a:ext uri="{FF2B5EF4-FFF2-40B4-BE49-F238E27FC236}">
                <a16:creationId xmlns:a16="http://schemas.microsoft.com/office/drawing/2014/main" id="{CA5833F4-229E-CCC3-4EF2-3FCB498C3CE9}"/>
              </a:ext>
            </a:extLst>
          </p:cNvPr>
          <p:cNvSpPr/>
          <p:nvPr/>
        </p:nvSpPr>
        <p:spPr>
          <a:xfrm>
            <a:off x="8385229" y="2808226"/>
            <a:ext cx="393953" cy="373797"/>
          </a:xfrm>
          <a:prstGeom prst="ellipse">
            <a:avLst/>
          </a:prstGeom>
          <a:solidFill>
            <a:schemeClr val="accent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3" name="椭圆 14">
            <a:extLst>
              <a:ext uri="{FF2B5EF4-FFF2-40B4-BE49-F238E27FC236}">
                <a16:creationId xmlns:a16="http://schemas.microsoft.com/office/drawing/2014/main" id="{14F50F62-37EF-3E3C-A00B-ACD74C81F607}"/>
              </a:ext>
            </a:extLst>
          </p:cNvPr>
          <p:cNvSpPr/>
          <p:nvPr/>
        </p:nvSpPr>
        <p:spPr>
          <a:xfrm>
            <a:off x="9053107" y="2585832"/>
            <a:ext cx="393953" cy="373797"/>
          </a:xfrm>
          <a:prstGeom prst="ellipse">
            <a:avLst/>
          </a:prstGeom>
          <a:solidFill>
            <a:schemeClr val="accent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椭圆 14">
            <a:extLst>
              <a:ext uri="{FF2B5EF4-FFF2-40B4-BE49-F238E27FC236}">
                <a16:creationId xmlns:a16="http://schemas.microsoft.com/office/drawing/2014/main" id="{84CD6339-AFEA-CD68-8154-9C31E24672E1}"/>
              </a:ext>
            </a:extLst>
          </p:cNvPr>
          <p:cNvSpPr/>
          <p:nvPr/>
        </p:nvSpPr>
        <p:spPr>
          <a:xfrm>
            <a:off x="9806666" y="2398933"/>
            <a:ext cx="393953" cy="373797"/>
          </a:xfrm>
          <a:prstGeom prst="ellipse">
            <a:avLst/>
          </a:prstGeom>
          <a:solidFill>
            <a:schemeClr val="accent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椭圆 14">
            <a:extLst>
              <a:ext uri="{FF2B5EF4-FFF2-40B4-BE49-F238E27FC236}">
                <a16:creationId xmlns:a16="http://schemas.microsoft.com/office/drawing/2014/main" id="{565DAF78-CC6F-3433-8286-ABDBDF195D97}"/>
              </a:ext>
            </a:extLst>
          </p:cNvPr>
          <p:cNvSpPr/>
          <p:nvPr/>
        </p:nvSpPr>
        <p:spPr>
          <a:xfrm>
            <a:off x="10360609" y="2025136"/>
            <a:ext cx="393953" cy="373797"/>
          </a:xfrm>
          <a:prstGeom prst="ellipse">
            <a:avLst/>
          </a:prstGeom>
          <a:solidFill>
            <a:schemeClr val="accent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6" name="矩形 32">
            <a:extLst>
              <a:ext uri="{FF2B5EF4-FFF2-40B4-BE49-F238E27FC236}">
                <a16:creationId xmlns:a16="http://schemas.microsoft.com/office/drawing/2014/main" id="{B29445B9-18E1-ED5A-98A9-9631BF005124}"/>
              </a:ext>
            </a:extLst>
          </p:cNvPr>
          <p:cNvSpPr/>
          <p:nvPr/>
        </p:nvSpPr>
        <p:spPr>
          <a:xfrm>
            <a:off x="9595325" y="1454774"/>
            <a:ext cx="1210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00B050"/>
                </a:solidFill>
                <a:latin typeface=""/>
              </a:rPr>
              <a:t>Peak load</a:t>
            </a:r>
            <a:endParaRPr lang="zh-CN" altLang="en-US" dirty="0">
              <a:solidFill>
                <a:srgbClr val="00B050"/>
              </a:solidFill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DFF6E71-8B61-3207-8722-A9A580C4BF8E}"/>
              </a:ext>
            </a:extLst>
          </p:cNvPr>
          <p:cNvCxnSpPr/>
          <p:nvPr/>
        </p:nvCxnSpPr>
        <p:spPr>
          <a:xfrm>
            <a:off x="10263094" y="1817569"/>
            <a:ext cx="252709" cy="307445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496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/>
      <p:bldP spid="18" grpId="0" animBg="1"/>
      <p:bldP spid="19" grpId="0" animBg="1"/>
      <p:bldP spid="22" grpId="0" animBg="1"/>
      <p:bldP spid="23" grpId="0" animBg="1"/>
      <p:bldP spid="24" grpId="0" animBg="1"/>
      <p:bldP spid="25" grpId="0" animBg="1"/>
      <p:bldP spid="2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6764873-66fb-4255-958d-3e8ed5d3d932">
      <Terms xmlns="http://schemas.microsoft.com/office/infopath/2007/PartnerControls"/>
    </lcf76f155ced4ddcb4097134ff3c332f>
    <TaxCatchAll xmlns="edb9d0e4-5370-4cfb-9e4e-bdf6de379f60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21F879F3A3FC1418F94A6202BFA0496" ma:contentTypeVersion="16" ma:contentTypeDescription="Create a new document." ma:contentTypeScope="" ma:versionID="bd7f559cbc24983a56592c2ce75ac187">
  <xsd:schema xmlns:xsd="http://www.w3.org/2001/XMLSchema" xmlns:xs="http://www.w3.org/2001/XMLSchema" xmlns:p="http://schemas.microsoft.com/office/2006/metadata/properties" xmlns:ns2="9c907f39-1dbf-4657-ac13-ffe8b19c7798" xmlns:ns3="96764873-66fb-4255-958d-3e8ed5d3d932" xmlns:ns4="edb9d0e4-5370-4cfb-9e4e-bdf6de379f60" targetNamespace="http://schemas.microsoft.com/office/2006/metadata/properties" ma:root="true" ma:fieldsID="4b6b953601ad1eb0291e5afc7c2191d0" ns2:_="" ns3:_="" ns4:_="">
    <xsd:import namespace="9c907f39-1dbf-4657-ac13-ffe8b19c7798"/>
    <xsd:import namespace="96764873-66fb-4255-958d-3e8ed5d3d932"/>
    <xsd:import namespace="edb9d0e4-5370-4cfb-9e4e-bdf6de379f6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4:TaxCatchAll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907f39-1dbf-4657-ac13-ffe8b19c779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764873-66fb-4255-958d-3e8ed5d3d9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dd084387-097e-4aef-8f33-0dee7b0eb57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b9d0e4-5370-4cfb-9e4e-bdf6de379f60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db32e4f4-aa1e-46ae-96cf-54e4a05454d9}" ma:internalName="TaxCatchAll" ma:showField="CatchAllData" ma:web="9c907f39-1dbf-4657-ac13-ffe8b19c779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20CCB6F-B0A6-40D6-935C-35985D18DFDB}">
  <ds:schemaRefs>
    <ds:schemaRef ds:uri="edb9d0e4-5370-4cfb-9e4e-bdf6de379f60"/>
    <ds:schemaRef ds:uri="96764873-66fb-4255-958d-3e8ed5d3d932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http://purl.org/dc/terms/"/>
    <ds:schemaRef ds:uri="http://www.w3.org/XML/1998/namespace"/>
    <ds:schemaRef ds:uri="http://purl.org/dc/elements/1.1/"/>
    <ds:schemaRef ds:uri="9c907f39-1dbf-4657-ac13-ffe8b19c7798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535C3F85-B304-4A66-AD2C-CDC8FE68554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8D0AA9F-F256-44D6-9E55-DAA431706E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c907f39-1dbf-4657-ac13-ffe8b19c7798"/>
    <ds:schemaRef ds:uri="96764873-66fb-4255-958d-3e8ed5d3d932"/>
    <ds:schemaRef ds:uri="edb9d0e4-5370-4cfb-9e4e-bdf6de379f6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2992</Words>
  <Application>Microsoft Office PowerPoint</Application>
  <PresentationFormat>Widescreen</PresentationFormat>
  <Paragraphs>419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Calibri</vt:lpstr>
      <vt:lpstr>Calibri Light</vt:lpstr>
      <vt:lpstr>Cambria Math</vt:lpstr>
      <vt:lpstr>Segoe UI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JPFK_ICACC2023</dc:title>
  <dc:creator>Paul Forna-Kreutzer</dc:creator>
  <cp:lastModifiedBy>KHAPERSKAIA, Anzhelika</cp:lastModifiedBy>
  <cp:revision>377</cp:revision>
  <dcterms:created xsi:type="dcterms:W3CDTF">2022-10-24T13:31:35Z</dcterms:created>
  <dcterms:modified xsi:type="dcterms:W3CDTF">2025-10-24T12:08:02Z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0x010100D21F879F3A3FC1418F94A6202BFA0496</vt:lpwstr>
  </property>
  <property fmtid="{D5CDD505-2E9C-101B-9397-08002B2CF9AE}" pid="3" name="MediaServiceImageTags">
    <vt:lpwstr/>
  </property>
</Properties>
</file>