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1583" r:id="rId5"/>
    <p:sldId id="1969" r:id="rId6"/>
    <p:sldId id="1842" r:id="rId7"/>
    <p:sldId id="1975" r:id="rId8"/>
    <p:sldId id="1911" r:id="rId9"/>
    <p:sldId id="1952" r:id="rId10"/>
    <p:sldId id="1588" r:id="rId11"/>
    <p:sldId id="1912" r:id="rId12"/>
    <p:sldId id="1914" r:id="rId13"/>
    <p:sldId id="1915" r:id="rId14"/>
    <p:sldId id="1916" r:id="rId15"/>
    <p:sldId id="1917" r:id="rId16"/>
    <p:sldId id="1966" r:id="rId17"/>
    <p:sldId id="1953" r:id="rId18"/>
    <p:sldId id="1958" r:id="rId19"/>
    <p:sldId id="1923" r:id="rId20"/>
    <p:sldId id="1919" r:id="rId21"/>
    <p:sldId id="1924" r:id="rId22"/>
    <p:sldId id="1967" r:id="rId23"/>
    <p:sldId id="1146" r:id="rId24"/>
  </p:sldIdLst>
  <p:sldSz cx="12192000" cy="6858000"/>
  <p:notesSz cx="7102475" cy="10233025"/>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2"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CCFF"/>
    <a:srgbClr val="0000CC"/>
    <a:srgbClr val="110E5D"/>
    <a:srgbClr val="FF00FF"/>
    <a:srgbClr val="CCECFF"/>
    <a:srgbClr val="E6F1F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84" autoAdjust="0"/>
    <p:restoredTop sz="96279" autoAdjust="0"/>
  </p:normalViewPr>
  <p:slideViewPr>
    <p:cSldViewPr>
      <p:cViewPr varScale="1">
        <p:scale>
          <a:sx n="102" d="100"/>
          <a:sy n="102" d="100"/>
        </p:scale>
        <p:origin x="1368" y="108"/>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91" d="100"/>
          <a:sy n="91" d="100"/>
        </p:scale>
        <p:origin x="-2772" y="-96"/>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0"/>
            <a:ext cx="3078236" cy="511570"/>
          </a:xfrm>
          <a:prstGeom prst="rect">
            <a:avLst/>
          </a:prstGeom>
        </p:spPr>
        <p:txBody>
          <a:bodyPr vert="horz" lIns="94617" tIns="47308" rIns="94617" bIns="47308"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4022583" y="0"/>
            <a:ext cx="3078236" cy="511570"/>
          </a:xfrm>
          <a:prstGeom prst="rect">
            <a:avLst/>
          </a:prstGeom>
        </p:spPr>
        <p:txBody>
          <a:bodyPr vert="horz" lIns="94617" tIns="47308" rIns="94617" bIns="47308" rtlCol="0"/>
          <a:lstStyle>
            <a:lvl1pPr algn="r">
              <a:defRPr sz="1200"/>
            </a:lvl1pPr>
          </a:lstStyle>
          <a:p>
            <a:fld id="{CBC77E7A-8E6A-44FB-B598-A48D0B17C26A}" type="datetimeFigureOut">
              <a:rPr kumimoji="1" lang="ja-JP" altLang="en-US" smtClean="0"/>
              <a:pPr/>
              <a:t>2025/10/25</a:t>
            </a:fld>
            <a:endParaRPr kumimoji="1" lang="ja-JP" altLang="en-US"/>
          </a:p>
        </p:txBody>
      </p:sp>
      <p:sp>
        <p:nvSpPr>
          <p:cNvPr id="4" name="フッター プレースホルダ 3"/>
          <p:cNvSpPr>
            <a:spLocks noGrp="1"/>
          </p:cNvSpPr>
          <p:nvPr>
            <p:ph type="ftr" sz="quarter" idx="2"/>
          </p:nvPr>
        </p:nvSpPr>
        <p:spPr>
          <a:xfrm>
            <a:off x="921024" y="9719823"/>
            <a:ext cx="3078236" cy="511569"/>
          </a:xfrm>
          <a:prstGeom prst="rect">
            <a:avLst/>
          </a:prstGeom>
        </p:spPr>
        <p:txBody>
          <a:bodyPr vert="horz" lIns="94617" tIns="47308" rIns="94617" bIns="47308" rtlCol="0" anchor="b"/>
          <a:lstStyle>
            <a:lvl1pPr algn="l">
              <a:defRPr sz="1200"/>
            </a:lvl1pPr>
          </a:lstStyle>
          <a:p>
            <a:endParaRPr kumimoji="1" lang="ja-JP" altLang="en-US" b="1" dirty="0">
              <a:solidFill>
                <a:schemeClr val="bg1">
                  <a:lumMod val="50000"/>
                </a:schemeClr>
              </a:solidFill>
            </a:endParaRPr>
          </a:p>
        </p:txBody>
      </p:sp>
      <p:sp>
        <p:nvSpPr>
          <p:cNvPr id="5" name="スライド番号プレースホルダ 4"/>
          <p:cNvSpPr>
            <a:spLocks noGrp="1"/>
          </p:cNvSpPr>
          <p:nvPr>
            <p:ph type="sldNum" sz="quarter" idx="3"/>
          </p:nvPr>
        </p:nvSpPr>
        <p:spPr>
          <a:xfrm>
            <a:off x="4022583" y="9719823"/>
            <a:ext cx="3078236" cy="511569"/>
          </a:xfrm>
          <a:prstGeom prst="rect">
            <a:avLst/>
          </a:prstGeom>
        </p:spPr>
        <p:txBody>
          <a:bodyPr vert="horz" lIns="94617" tIns="47308" rIns="94617" bIns="47308" rtlCol="0" anchor="b"/>
          <a:lstStyle>
            <a:lvl1pPr algn="r">
              <a:defRPr sz="1200"/>
            </a:lvl1pPr>
          </a:lstStyle>
          <a:p>
            <a:fld id="{AEFD398C-E009-464E-829C-D9AEDEC23E35}" type="slidenum">
              <a:rPr kumimoji="1" lang="ja-JP" altLang="en-US" smtClean="0"/>
              <a:pPr/>
              <a:t>‹#›</a:t>
            </a:fld>
            <a:endParaRPr kumimoji="1" lang="ja-JP" altLang="en-US"/>
          </a:p>
        </p:txBody>
      </p:sp>
      <p:pic>
        <p:nvPicPr>
          <p:cNvPr id="6" name="図 5" descr="コピーライトグレー.png"/>
          <p:cNvPicPr>
            <a:picLocks noChangeAspect="1"/>
          </p:cNvPicPr>
          <p:nvPr/>
        </p:nvPicPr>
        <p:blipFill>
          <a:blip r:embed="rId2" cstate="print"/>
          <a:stretch>
            <a:fillRect/>
          </a:stretch>
        </p:blipFill>
        <p:spPr>
          <a:xfrm>
            <a:off x="125850" y="9994579"/>
            <a:ext cx="795173" cy="163166"/>
          </a:xfrm>
          <a:prstGeom prst="rect">
            <a:avLst/>
          </a:prstGeom>
        </p:spPr>
      </p:pic>
    </p:spTree>
    <p:extLst>
      <p:ext uri="{BB962C8B-B14F-4D97-AF65-F5344CB8AC3E}">
        <p14:creationId xmlns:p14="http://schemas.microsoft.com/office/powerpoint/2010/main" val="2903250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0"/>
            <a:ext cx="3078236" cy="511570"/>
          </a:xfrm>
          <a:prstGeom prst="rect">
            <a:avLst/>
          </a:prstGeom>
        </p:spPr>
        <p:txBody>
          <a:bodyPr vert="horz" lIns="94617" tIns="47308" rIns="94617" bIns="47308"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4022583" y="0"/>
            <a:ext cx="3078236" cy="511570"/>
          </a:xfrm>
          <a:prstGeom prst="rect">
            <a:avLst/>
          </a:prstGeom>
        </p:spPr>
        <p:txBody>
          <a:bodyPr vert="horz" lIns="94617" tIns="47308" rIns="94617" bIns="47308" rtlCol="0"/>
          <a:lstStyle>
            <a:lvl1pPr algn="r" fontAlgn="auto">
              <a:spcBef>
                <a:spcPts val="0"/>
              </a:spcBef>
              <a:spcAft>
                <a:spcPts val="0"/>
              </a:spcAft>
              <a:defRPr sz="1200">
                <a:latin typeface="+mn-lt"/>
                <a:ea typeface="+mn-ea"/>
              </a:defRPr>
            </a:lvl1pPr>
          </a:lstStyle>
          <a:p>
            <a:pPr>
              <a:defRPr/>
            </a:pPr>
            <a:fld id="{A114BEDE-A90C-4BC0-B377-A94EC6B612E5}" type="datetimeFigureOut">
              <a:rPr lang="ja-JP" altLang="en-US"/>
              <a:pPr>
                <a:defRPr/>
              </a:pPr>
              <a:t>2025/10/25</a:t>
            </a:fld>
            <a:endParaRPr lang="ja-JP" altLang="en-US"/>
          </a:p>
        </p:txBody>
      </p:sp>
      <p:sp>
        <p:nvSpPr>
          <p:cNvPr id="4" name="スライド イメージ プレースホルダ 3"/>
          <p:cNvSpPr>
            <a:spLocks noGrp="1" noRot="1" noChangeAspect="1"/>
          </p:cNvSpPr>
          <p:nvPr>
            <p:ph type="sldImg" idx="2"/>
          </p:nvPr>
        </p:nvSpPr>
        <p:spPr>
          <a:xfrm>
            <a:off x="146050" y="768350"/>
            <a:ext cx="6818313" cy="3835400"/>
          </a:xfrm>
          <a:prstGeom prst="rect">
            <a:avLst/>
          </a:prstGeom>
          <a:noFill/>
          <a:ln w="12700">
            <a:solidFill>
              <a:prstClr val="black"/>
            </a:solidFill>
          </a:ln>
        </p:spPr>
        <p:txBody>
          <a:bodyPr vert="horz" lIns="94617" tIns="47308" rIns="94617" bIns="47308" rtlCol="0" anchor="ctr"/>
          <a:lstStyle/>
          <a:p>
            <a:pPr lvl="0"/>
            <a:endParaRPr lang="ja-JP" altLang="en-US" noProof="0"/>
          </a:p>
        </p:txBody>
      </p:sp>
      <p:sp>
        <p:nvSpPr>
          <p:cNvPr id="5" name="ノート プレースホルダ 4"/>
          <p:cNvSpPr>
            <a:spLocks noGrp="1"/>
          </p:cNvSpPr>
          <p:nvPr>
            <p:ph type="body" sz="quarter" idx="3"/>
          </p:nvPr>
        </p:nvSpPr>
        <p:spPr>
          <a:xfrm>
            <a:off x="710750" y="4860732"/>
            <a:ext cx="5680985" cy="4604126"/>
          </a:xfrm>
          <a:prstGeom prst="rect">
            <a:avLst/>
          </a:prstGeom>
        </p:spPr>
        <p:txBody>
          <a:bodyPr vert="horz" lIns="94617" tIns="47308" rIns="94617" bIns="47308"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5" y="9719823"/>
            <a:ext cx="3078236" cy="511569"/>
          </a:xfrm>
          <a:prstGeom prst="rect">
            <a:avLst/>
          </a:prstGeom>
        </p:spPr>
        <p:txBody>
          <a:bodyPr vert="horz" lIns="94617" tIns="47308" rIns="94617" bIns="47308"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4022583" y="9719823"/>
            <a:ext cx="3078236" cy="511569"/>
          </a:xfrm>
          <a:prstGeom prst="rect">
            <a:avLst/>
          </a:prstGeom>
        </p:spPr>
        <p:txBody>
          <a:bodyPr vert="horz" lIns="94617" tIns="47308" rIns="94617" bIns="47308" rtlCol="0" anchor="b"/>
          <a:lstStyle>
            <a:lvl1pPr algn="r" fontAlgn="auto">
              <a:spcBef>
                <a:spcPts val="0"/>
              </a:spcBef>
              <a:spcAft>
                <a:spcPts val="0"/>
              </a:spcAft>
              <a:defRPr sz="1200">
                <a:latin typeface="+mn-lt"/>
                <a:ea typeface="+mn-ea"/>
              </a:defRPr>
            </a:lvl1pPr>
          </a:lstStyle>
          <a:p>
            <a:pPr>
              <a:defRPr/>
            </a:pPr>
            <a:fld id="{C87DC591-074C-429E-ABE0-75906D5B43AF}" type="slidenum">
              <a:rPr lang="ja-JP" altLang="en-US"/>
              <a:pPr>
                <a:defRPr/>
              </a:pPr>
              <a:t>‹#›</a:t>
            </a:fld>
            <a:endParaRPr lang="ja-JP" altLang="en-US"/>
          </a:p>
        </p:txBody>
      </p:sp>
    </p:spTree>
    <p:extLst>
      <p:ext uri="{BB962C8B-B14F-4D97-AF65-F5344CB8AC3E}">
        <p14:creationId xmlns:p14="http://schemas.microsoft.com/office/powerpoint/2010/main" val="2706808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6050" y="768350"/>
            <a:ext cx="6818313" cy="3835400"/>
          </a:xfrm>
        </p:spPr>
      </p:sp>
      <p:sp>
        <p:nvSpPr>
          <p:cNvPr id="3" name="ノート プレースホルダー 2"/>
          <p:cNvSpPr>
            <a:spLocks noGrp="1"/>
          </p:cNvSpPr>
          <p:nvPr>
            <p:ph type="body" idx="1"/>
          </p:nvPr>
        </p:nvSpPr>
        <p:spPr/>
        <p:txBody>
          <a:bodyPr/>
          <a:lstStyle/>
          <a:p>
            <a:endParaRPr lang="en-US" altLang="ja-JP" dirty="0">
              <a:solidFill>
                <a:srgbClr val="000000"/>
              </a:solidFill>
              <a:latin typeface="Arial" pitchFamily="34" charset="0"/>
              <a:cs typeface="Arial" pitchFamily="34" charset="0"/>
            </a:endParaRPr>
          </a:p>
          <a:p>
            <a:endParaRPr lang="en-US" altLang="ja-JP" dirty="0">
              <a:solidFill>
                <a:srgbClr val="000000"/>
              </a:solidFill>
              <a:latin typeface="Arial" pitchFamily="34" charset="0"/>
              <a:cs typeface="Arial" pitchFamily="34" charset="0"/>
            </a:endParaRPr>
          </a:p>
          <a:p>
            <a:endParaRPr lang="en-US" altLang="ja-JP" dirty="0">
              <a:solidFill>
                <a:srgbClr val="000000"/>
              </a:solidFill>
              <a:latin typeface="Arial" pitchFamily="34" charset="0"/>
              <a:cs typeface="Arial" pitchFamily="34" charset="0"/>
            </a:endParaRP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87DC591-074C-429E-ABE0-75906D5B43AF}" type="slidenum">
              <a:rPr lang="ja-JP" altLang="en-US" smtClean="0"/>
              <a:pPr>
                <a:defRPr/>
              </a:pPr>
              <a:t>1</a:t>
            </a:fld>
            <a:endParaRPr lang="ja-JP" altLang="en-US"/>
          </a:p>
        </p:txBody>
      </p:sp>
    </p:spTree>
    <p:extLst>
      <p:ext uri="{BB962C8B-B14F-4D97-AF65-F5344CB8AC3E}">
        <p14:creationId xmlns:p14="http://schemas.microsoft.com/office/powerpoint/2010/main" val="241418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768350"/>
            <a:ext cx="6818313" cy="3835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B8F2BB-043A-488A-97D2-D1B0EC59DD60}" type="slidenum">
              <a:rPr lang="ja-JP" altLang="en-US" smtClean="0"/>
              <a:pPr/>
              <a:t>5</a:t>
            </a:fld>
            <a:endParaRPr lang="en-US" altLang="ja-JP" dirty="0"/>
          </a:p>
        </p:txBody>
      </p:sp>
    </p:spTree>
    <p:extLst>
      <p:ext uri="{BB962C8B-B14F-4D97-AF65-F5344CB8AC3E}">
        <p14:creationId xmlns:p14="http://schemas.microsoft.com/office/powerpoint/2010/main" val="104646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768350"/>
            <a:ext cx="6818313" cy="38354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4B8F2BB-043A-488A-97D2-D1B0EC59DD60}" type="slidenum">
              <a:rPr lang="ja-JP" altLang="en-US" smtClean="0"/>
              <a:pPr/>
              <a:t>6</a:t>
            </a:fld>
            <a:endParaRPr lang="en-US" altLang="ja-JP" dirty="0"/>
          </a:p>
        </p:txBody>
      </p:sp>
    </p:spTree>
    <p:extLst>
      <p:ext uri="{BB962C8B-B14F-4D97-AF65-F5344CB8AC3E}">
        <p14:creationId xmlns:p14="http://schemas.microsoft.com/office/powerpoint/2010/main" val="2516705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1288" y="766763"/>
            <a:ext cx="6819900" cy="3836987"/>
          </a:xfrm>
        </p:spPr>
      </p:sp>
      <p:sp>
        <p:nvSpPr>
          <p:cNvPr id="3" name="ノート プレースホルダー 2"/>
          <p:cNvSpPr>
            <a:spLocks noGrp="1"/>
          </p:cNvSpPr>
          <p:nvPr>
            <p:ph type="body" idx="1"/>
          </p:nvPr>
        </p:nvSpPr>
        <p:spPr/>
        <p:txBody>
          <a:bodyPr>
            <a:normAutofit/>
          </a:bodyPr>
          <a:lstStyle/>
          <a:p>
            <a:pPr marR="223478" algn="just">
              <a:spcBef>
                <a:spcPts val="0"/>
              </a:spcBef>
              <a:spcAft>
                <a:spcPts val="0"/>
              </a:spcAft>
            </a:pPr>
            <a:endParaRPr lang="en-GB" altLang="ja-JP" sz="1100" dirty="0">
              <a:latin typeface="Arial" panose="020B0604020202020204" pitchFamily="34" charset="0"/>
              <a:ea typeface="PMingLiU" panose="02020500000000000000" pitchFamily="18" charset="-120"/>
              <a:cs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fld id="{9FF679CA-21D9-4663-8D22-387EC1170A8F}" type="slidenum">
              <a:rPr lang="en-US" smtClean="0"/>
              <a:pPr/>
              <a:t>7</a:t>
            </a:fld>
            <a:endParaRPr lang="en-US" dirty="0"/>
          </a:p>
        </p:txBody>
      </p:sp>
    </p:spTree>
    <p:extLst>
      <p:ext uri="{BB962C8B-B14F-4D97-AF65-F5344CB8AC3E}">
        <p14:creationId xmlns:p14="http://schemas.microsoft.com/office/powerpoint/2010/main" val="319076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2875" y="768350"/>
            <a:ext cx="6818313" cy="3835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B8F2BB-043A-488A-97D2-D1B0EC59DD60}" type="slidenum">
              <a:rPr lang="ja-JP" altLang="en-US" smtClean="0"/>
              <a:pPr/>
              <a:t>8</a:t>
            </a:fld>
            <a:endParaRPr lang="en-US" altLang="ja-JP" dirty="0"/>
          </a:p>
        </p:txBody>
      </p:sp>
    </p:spTree>
    <p:extLst>
      <p:ext uri="{BB962C8B-B14F-4D97-AF65-F5344CB8AC3E}">
        <p14:creationId xmlns:p14="http://schemas.microsoft.com/office/powerpoint/2010/main" val="295214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C87DC591-074C-429E-ABE0-75906D5B43AF}" type="slidenum">
              <a:rPr lang="ja-JP" altLang="en-US" smtClean="0"/>
              <a:pPr>
                <a:defRPr/>
              </a:pPr>
              <a:t>9</a:t>
            </a:fld>
            <a:endParaRPr lang="ja-JP" altLang="en-US"/>
          </a:p>
        </p:txBody>
      </p:sp>
    </p:spTree>
    <p:extLst>
      <p:ext uri="{BB962C8B-B14F-4D97-AF65-F5344CB8AC3E}">
        <p14:creationId xmlns:p14="http://schemas.microsoft.com/office/powerpoint/2010/main" val="2594662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gi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grpSp>
        <p:nvGrpSpPr>
          <p:cNvPr id="18" name="グループ化 17"/>
          <p:cNvGrpSpPr/>
          <p:nvPr userDrawn="1"/>
        </p:nvGrpSpPr>
        <p:grpSpPr>
          <a:xfrm>
            <a:off x="127000" y="104775"/>
            <a:ext cx="11938000" cy="6648450"/>
            <a:chOff x="95250" y="104775"/>
            <a:chExt cx="8953500" cy="6648450"/>
          </a:xfrm>
        </p:grpSpPr>
        <p:pic>
          <p:nvPicPr>
            <p:cNvPr id="17" name="図 16" descr="e4_3A_title.gif"/>
            <p:cNvPicPr>
              <a:picLocks noChangeAspect="1"/>
            </p:cNvPicPr>
            <p:nvPr userDrawn="1"/>
          </p:nvPicPr>
          <p:blipFill>
            <a:blip r:embed="rId2" cstate="print"/>
            <a:stretch>
              <a:fillRect/>
            </a:stretch>
          </p:blipFill>
          <p:spPr>
            <a:xfrm>
              <a:off x="95250" y="104775"/>
              <a:ext cx="8953500" cy="6648450"/>
            </a:xfrm>
            <a:prstGeom prst="rect">
              <a:avLst/>
            </a:prstGeom>
          </p:spPr>
        </p:pic>
        <p:grpSp>
          <p:nvGrpSpPr>
            <p:cNvPr id="25" name="グループ化 24"/>
            <p:cNvGrpSpPr/>
            <p:nvPr userDrawn="1"/>
          </p:nvGrpSpPr>
          <p:grpSpPr>
            <a:xfrm>
              <a:off x="250825" y="6453336"/>
              <a:ext cx="8703905" cy="288000"/>
              <a:chOff x="250825" y="6453336"/>
              <a:chExt cx="8703905" cy="288000"/>
            </a:xfrm>
          </p:grpSpPr>
          <p:pic>
            <p:nvPicPr>
              <p:cNvPr id="21" name="Picture 2" descr="C:\Users\horikiri\Desktop\コピーライトホワイト.png"/>
              <p:cNvPicPr>
                <a:picLocks noChangeAspect="1" noChangeArrowheads="1"/>
              </p:cNvPicPr>
              <p:nvPr userDrawn="1"/>
            </p:nvPicPr>
            <p:blipFill>
              <a:blip r:embed="rId3" cstate="print"/>
              <a:srcRect/>
              <a:stretch>
                <a:fillRect/>
              </a:stretch>
            </p:blipFill>
            <p:spPr bwMode="auto">
              <a:xfrm>
                <a:off x="250825" y="6512005"/>
                <a:ext cx="762000" cy="158750"/>
              </a:xfrm>
              <a:prstGeom prst="rect">
                <a:avLst/>
              </a:prstGeom>
              <a:noFill/>
              <a:ln w="9525">
                <a:noFill/>
                <a:miter lim="800000"/>
                <a:headEnd/>
                <a:tailEnd/>
              </a:ln>
            </p:spPr>
          </p:pic>
          <p:pic>
            <p:nvPicPr>
              <p:cNvPr id="24" name="図 23" descr="電中研ロゴ英文色補正.png"/>
              <p:cNvPicPr>
                <a:picLocks noChangeAspect="1"/>
              </p:cNvPicPr>
              <p:nvPr userDrawn="1"/>
            </p:nvPicPr>
            <p:blipFill>
              <a:blip r:embed="rId4" cstate="print"/>
              <a:stretch>
                <a:fillRect/>
              </a:stretch>
            </p:blipFill>
            <p:spPr>
              <a:xfrm>
                <a:off x="7956376" y="6453336"/>
                <a:ext cx="998354" cy="288000"/>
              </a:xfrm>
              <a:prstGeom prst="rect">
                <a:avLst/>
              </a:prstGeom>
            </p:spPr>
          </p:pic>
        </p:grpSp>
      </p:grpSp>
      <p:sp>
        <p:nvSpPr>
          <p:cNvPr id="2" name="タイトル 1"/>
          <p:cNvSpPr>
            <a:spLocks noGrp="1"/>
          </p:cNvSpPr>
          <p:nvPr userDrawn="1">
            <p:ph type="ctrTitle"/>
          </p:nvPr>
        </p:nvSpPr>
        <p:spPr>
          <a:xfrm>
            <a:off x="914400" y="1268761"/>
            <a:ext cx="10363200" cy="1470025"/>
          </a:xfrm>
          <a:noFill/>
        </p:spPr>
        <p:txBody>
          <a:bodyPr/>
          <a:lstStyle>
            <a:lvl1pPr>
              <a:defRPr>
                <a:solidFill>
                  <a:schemeClr val="bg1"/>
                </a:solidFill>
              </a:defRPr>
            </a:lvl1pPr>
          </a:lstStyle>
          <a:p>
            <a:r>
              <a:rPr lang="ja-JP" altLang="en-US"/>
              <a:t>マスター タイトルの書式設定</a:t>
            </a:r>
          </a:p>
        </p:txBody>
      </p:sp>
      <p:sp>
        <p:nvSpPr>
          <p:cNvPr id="3" name="サブタイトル 2"/>
          <p:cNvSpPr>
            <a:spLocks noGrp="1"/>
          </p:cNvSpPr>
          <p:nvPr userDrawn="1">
            <p:ph type="subTitle" idx="1" hasCustomPrompt="1"/>
          </p:nvPr>
        </p:nvSpPr>
        <p:spPr>
          <a:xfrm>
            <a:off x="1775520" y="3429000"/>
            <a:ext cx="8587680" cy="432048"/>
          </a:xfrm>
          <a:noFill/>
        </p:spPr>
        <p:txBody>
          <a:bodyPr/>
          <a:lstStyle>
            <a:lvl1pPr marL="0" indent="0" algn="ctr">
              <a:buNone/>
              <a:defRPr sz="24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dirty="0"/>
              <a:t>XXXXXX</a:t>
            </a:r>
            <a:r>
              <a:rPr lang="ja-JP" altLang="en-US" dirty="0"/>
              <a:t>　</a:t>
            </a:r>
            <a:r>
              <a:rPr lang="en-US" altLang="ja-JP" dirty="0"/>
              <a:t>Research</a:t>
            </a:r>
            <a:r>
              <a:rPr lang="ja-JP" altLang="en-US" dirty="0"/>
              <a:t> </a:t>
            </a:r>
            <a:r>
              <a:rPr lang="en-US" altLang="ja-JP" dirty="0"/>
              <a:t>Laboratory,</a:t>
            </a:r>
            <a:endParaRPr lang="ja-JP" altLang="en-US" dirty="0"/>
          </a:p>
        </p:txBody>
      </p:sp>
      <p:sp>
        <p:nvSpPr>
          <p:cNvPr id="5" name="フッター プレースホルダ 4"/>
          <p:cNvSpPr>
            <a:spLocks noGrp="1"/>
          </p:cNvSpPr>
          <p:nvPr userDrawn="1">
            <p:ph type="ftr" sz="quarter" idx="11"/>
          </p:nvPr>
        </p:nvSpPr>
        <p:spPr>
          <a:xfrm>
            <a:off x="1371104" y="6411601"/>
            <a:ext cx="3860800" cy="365125"/>
          </a:xfrm>
        </p:spPr>
        <p:txBody>
          <a:bodyPr/>
          <a:lstStyle>
            <a:lvl1pPr>
              <a:defRPr/>
            </a:lvl1pPr>
          </a:lstStyle>
          <a:p>
            <a:pPr>
              <a:defRPr/>
            </a:pPr>
            <a:r>
              <a:rPr lang="en-US" altLang="ja-JP"/>
              <a:t>2024</a:t>
            </a:r>
            <a:endParaRPr lang="ja-JP" altLang="en-US" dirty="0"/>
          </a:p>
        </p:txBody>
      </p:sp>
      <p:sp>
        <p:nvSpPr>
          <p:cNvPr id="7" name="テキスト プレースホルダ 2"/>
          <p:cNvSpPr>
            <a:spLocks noGrp="1"/>
          </p:cNvSpPr>
          <p:nvPr userDrawn="1">
            <p:ph type="body" idx="15" hasCustomPrompt="1"/>
          </p:nvPr>
        </p:nvSpPr>
        <p:spPr>
          <a:xfrm>
            <a:off x="1871531" y="5229200"/>
            <a:ext cx="8448939" cy="432048"/>
          </a:xfrm>
        </p:spPr>
        <p:txBody>
          <a:bodyPr anchor="ctr" anchorCtr="1"/>
          <a:lstStyle>
            <a:lvl1pPr marL="0" indent="0">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t>Seminar</a:t>
            </a:r>
            <a:r>
              <a:rPr lang="ja-JP" altLang="en-US" dirty="0"/>
              <a:t>・</a:t>
            </a:r>
            <a:r>
              <a:rPr lang="en-US" altLang="ja-JP" dirty="0"/>
              <a:t>Event</a:t>
            </a:r>
            <a:endParaRPr lang="ja-JP" altLang="en-US" dirty="0"/>
          </a:p>
        </p:txBody>
      </p:sp>
      <p:sp>
        <p:nvSpPr>
          <p:cNvPr id="8" name="テキスト プレースホルダ 2"/>
          <p:cNvSpPr>
            <a:spLocks noGrp="1"/>
          </p:cNvSpPr>
          <p:nvPr userDrawn="1">
            <p:ph type="body" idx="16" hasCustomPrompt="1"/>
          </p:nvPr>
        </p:nvSpPr>
        <p:spPr>
          <a:xfrm>
            <a:off x="1871531" y="5661248"/>
            <a:ext cx="8448939" cy="432048"/>
          </a:xfrm>
        </p:spPr>
        <p:txBody>
          <a:bodyPr anchor="ctr" anchorCtr="1"/>
          <a:lstStyle>
            <a:lvl1pPr marL="0" indent="0">
              <a:buNone/>
              <a:defRPr sz="1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t>Month</a:t>
            </a:r>
            <a:r>
              <a:rPr lang="ja-JP" altLang="en-US" dirty="0"/>
              <a:t>　</a:t>
            </a:r>
            <a:r>
              <a:rPr lang="en-US" altLang="ja-JP" dirty="0"/>
              <a:t>Day,</a:t>
            </a:r>
            <a:r>
              <a:rPr lang="ja-JP" altLang="en-US" dirty="0"/>
              <a:t>　</a:t>
            </a:r>
            <a:r>
              <a:rPr lang="en-US" altLang="ja-JP" dirty="0"/>
              <a:t>Year</a:t>
            </a:r>
            <a:endParaRPr lang="ja-JP" altLang="en-US" dirty="0"/>
          </a:p>
        </p:txBody>
      </p:sp>
      <p:sp>
        <p:nvSpPr>
          <p:cNvPr id="9" name="テキスト プレースホルダ 2"/>
          <p:cNvSpPr>
            <a:spLocks noGrp="1"/>
          </p:cNvSpPr>
          <p:nvPr userDrawn="1">
            <p:ph type="body" idx="13" hasCustomPrompt="1"/>
          </p:nvPr>
        </p:nvSpPr>
        <p:spPr>
          <a:xfrm>
            <a:off x="3215680" y="4149080"/>
            <a:ext cx="2880320" cy="639762"/>
          </a:xfrm>
        </p:spPr>
        <p:txBody>
          <a:bodyPr anchor="ctr" anchorCtr="1"/>
          <a:lstStyle>
            <a:lvl1pPr marL="0" indent="0">
              <a:buNone/>
              <a:defRPr sz="2400" b="0">
                <a:solidFill>
                  <a:schemeClr val="bg1"/>
                </a:solidFill>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t>Doctor</a:t>
            </a:r>
            <a:endParaRPr lang="ja-JP" altLang="en-US" dirty="0"/>
          </a:p>
        </p:txBody>
      </p:sp>
      <p:sp>
        <p:nvSpPr>
          <p:cNvPr id="10" name="テキスト プレースホルダ 2"/>
          <p:cNvSpPr>
            <a:spLocks noGrp="1"/>
          </p:cNvSpPr>
          <p:nvPr userDrawn="1">
            <p:ph type="body" idx="14" hasCustomPrompt="1"/>
          </p:nvPr>
        </p:nvSpPr>
        <p:spPr>
          <a:xfrm>
            <a:off x="6096000" y="4149080"/>
            <a:ext cx="4224469" cy="639762"/>
          </a:xfrm>
        </p:spPr>
        <p:txBody>
          <a:bodyPr anchor="ctr" anchorCtr="0"/>
          <a:lstStyle>
            <a:lvl1pPr marL="0" indent="0">
              <a:buNone/>
              <a:defRPr sz="2800" b="0">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dirty="0"/>
              <a:t>Taro</a:t>
            </a:r>
            <a:r>
              <a:rPr lang="ja-JP" altLang="en-US" dirty="0"/>
              <a:t>　</a:t>
            </a:r>
            <a:r>
              <a:rPr lang="en-US" altLang="ja-JP" dirty="0" err="1"/>
              <a:t>Denchuken</a:t>
            </a:r>
            <a:endParaRPr lang="ja-JP" altLang="en-US" dirty="0"/>
          </a:p>
        </p:txBody>
      </p:sp>
      <p:sp>
        <p:nvSpPr>
          <p:cNvPr id="16" name="スライド番号プレースホルダ 13"/>
          <p:cNvSpPr>
            <a:spLocks noGrp="1"/>
          </p:cNvSpPr>
          <p:nvPr>
            <p:ph type="sldNum" sz="quarter" idx="4"/>
          </p:nvPr>
        </p:nvSpPr>
        <p:spPr>
          <a:xfrm>
            <a:off x="4656000" y="6411601"/>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7" name="日付プレースホルダ 10"/>
          <p:cNvSpPr>
            <a:spLocks noGrp="1"/>
          </p:cNvSpPr>
          <p:nvPr>
            <p:ph type="dt" sz="half" idx="2"/>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8"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
        <p:nvSpPr>
          <p:cNvPr id="9" name="フッター プレースホルダ 4"/>
          <p:cNvSpPr>
            <a:spLocks noGrp="1"/>
          </p:cNvSpPr>
          <p:nvPr>
            <p:ph type="ftr" sz="quarter" idx="11"/>
          </p:nvPr>
        </p:nvSpPr>
        <p:spPr>
          <a:xfrm>
            <a:off x="1371104" y="6460537"/>
            <a:ext cx="3860800" cy="365125"/>
          </a:xfrm>
        </p:spPr>
        <p:txBody>
          <a:bodyPr/>
          <a:lstStyle>
            <a:lvl1pPr>
              <a:defRPr/>
            </a:lvl1pPr>
          </a:lstStyle>
          <a:p>
            <a:pPr>
              <a:defRPr/>
            </a:pPr>
            <a:r>
              <a:rPr lang="en-US" altLang="ja-JP"/>
              <a:t>2024</a:t>
            </a:r>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8"/>
            <a:ext cx="2743200" cy="6034682"/>
          </a:xfrm>
        </p:spPr>
        <p:txBody>
          <a:bodyPr vert="eaVert"/>
          <a:lstStyle/>
          <a:p>
            <a:r>
              <a:rPr lang="ja-JP" altLang="en-US"/>
              <a:t>マスター タイトルの書式設定</a:t>
            </a:r>
            <a:endParaRPr lang="ja-JP" altLang="en-US" dirty="0"/>
          </a:p>
        </p:txBody>
      </p:sp>
      <p:sp>
        <p:nvSpPr>
          <p:cNvPr id="3" name="縦書きテキスト プレースホルダ 2"/>
          <p:cNvSpPr>
            <a:spLocks noGrp="1"/>
          </p:cNvSpPr>
          <p:nvPr>
            <p:ph type="body" orient="vert" idx="1"/>
          </p:nvPr>
        </p:nvSpPr>
        <p:spPr>
          <a:xfrm>
            <a:off x="609600" y="274638"/>
            <a:ext cx="8026400" cy="6034682"/>
          </a:xfrm>
        </p:spPr>
        <p:txBody>
          <a:bodyPr vert="eaVert"/>
          <a:lstStyle>
            <a:lvl5pPr>
              <a:tabLst>
                <a:tab pos="3944938" algn="l"/>
              </a:tabLst>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7" name="日付プレースホルダ 10"/>
          <p:cNvSpPr>
            <a:spLocks noGrp="1"/>
          </p:cNvSpPr>
          <p:nvPr>
            <p:ph type="dt" sz="half" idx="2"/>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8"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
        <p:nvSpPr>
          <p:cNvPr id="9" name="フッター プレースホルダ 4"/>
          <p:cNvSpPr>
            <a:spLocks noGrp="1"/>
          </p:cNvSpPr>
          <p:nvPr>
            <p:ph type="ftr" sz="quarter" idx="11"/>
          </p:nvPr>
        </p:nvSpPr>
        <p:spPr>
          <a:xfrm>
            <a:off x="1371104" y="6460537"/>
            <a:ext cx="3860800" cy="365125"/>
          </a:xfrm>
        </p:spPr>
        <p:txBody>
          <a:bodyPr/>
          <a:lstStyle>
            <a:lvl1pPr>
              <a:defRPr/>
            </a:lvl1pPr>
          </a:lstStyle>
          <a:p>
            <a:pPr>
              <a:defRPr/>
            </a:pPr>
            <a:r>
              <a:rPr lang="en-US" altLang="ja-JP"/>
              <a:t>2024</a:t>
            </a:r>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2024</a:t>
            </a:r>
            <a:endParaRPr lang="ja-JP" altLang="en-US" dirty="0"/>
          </a:p>
        </p:txBody>
      </p:sp>
      <p:sp>
        <p:nvSpPr>
          <p:cNvPr id="7" name="日付プレースホルダ 10"/>
          <p:cNvSpPr>
            <a:spLocks noGrp="1"/>
          </p:cNvSpPr>
          <p:nvPr>
            <p:ph type="dt" sz="half" idx="2"/>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8"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0" cap="all"/>
            </a:lvl1pPr>
          </a:lstStyle>
          <a:p>
            <a:r>
              <a:rPr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a:t>2024</a:t>
            </a:r>
            <a:endParaRPr lang="ja-JP" altLang="en-US" dirty="0"/>
          </a:p>
        </p:txBody>
      </p:sp>
      <p:sp>
        <p:nvSpPr>
          <p:cNvPr id="7" name="日付プレースホルダ 10"/>
          <p:cNvSpPr>
            <a:spLocks noGrp="1"/>
          </p:cNvSpPr>
          <p:nvPr>
            <p:ph type="dt" sz="half" idx="2"/>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8"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3" name="コンテンツ プレースホルダ 2"/>
          <p:cNvSpPr>
            <a:spLocks noGrp="1"/>
          </p:cNvSpPr>
          <p:nvPr>
            <p:ph sz="half" idx="1"/>
          </p:nvPr>
        </p:nvSpPr>
        <p:spPr>
          <a:xfrm>
            <a:off x="609600" y="1268760"/>
            <a:ext cx="53848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コンテンツ プレースホルダ 3"/>
          <p:cNvSpPr>
            <a:spLocks noGrp="1"/>
          </p:cNvSpPr>
          <p:nvPr>
            <p:ph sz="half" idx="2"/>
          </p:nvPr>
        </p:nvSpPr>
        <p:spPr>
          <a:xfrm>
            <a:off x="6197600" y="1268760"/>
            <a:ext cx="53848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a:t>2024</a:t>
            </a:r>
            <a:endParaRPr lang="ja-JP" altLang="en-US" dirty="0"/>
          </a:p>
        </p:txBody>
      </p:sp>
      <p:sp>
        <p:nvSpPr>
          <p:cNvPr id="8" name="日付プレースホルダ 10"/>
          <p:cNvSpPr>
            <a:spLocks noGrp="1"/>
          </p:cNvSpPr>
          <p:nvPr>
            <p:ph type="dt" sz="half" idx="13"/>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9"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09600" y="1268760"/>
            <a:ext cx="5386917"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609600" y="1916832"/>
            <a:ext cx="5386917" cy="4392488"/>
          </a:xfrm>
        </p:spPr>
        <p:txBody>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テキスト プレースホルダ 4"/>
          <p:cNvSpPr>
            <a:spLocks noGrp="1"/>
          </p:cNvSpPr>
          <p:nvPr>
            <p:ph type="body" sz="quarter" idx="3"/>
          </p:nvPr>
        </p:nvSpPr>
        <p:spPr>
          <a:xfrm>
            <a:off x="6193368" y="1268760"/>
            <a:ext cx="5389033"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6193368" y="1916832"/>
            <a:ext cx="5389033" cy="4392488"/>
          </a:xfrm>
        </p:spPr>
        <p:txBody>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10" name="日付プレースホルダ 10"/>
          <p:cNvSpPr>
            <a:spLocks noGrp="1"/>
          </p:cNvSpPr>
          <p:nvPr>
            <p:ph type="dt" sz="half" idx="13"/>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11" name="スライド番号プレースホルダ 13"/>
          <p:cNvSpPr>
            <a:spLocks noGrp="1"/>
          </p:cNvSpPr>
          <p:nvPr>
            <p:ph type="sldNum" sz="quarter" idx="1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
        <p:nvSpPr>
          <p:cNvPr id="12" name="フッター プレースホルダ 4"/>
          <p:cNvSpPr>
            <a:spLocks noGrp="1"/>
          </p:cNvSpPr>
          <p:nvPr>
            <p:ph type="ftr" sz="quarter" idx="11"/>
          </p:nvPr>
        </p:nvSpPr>
        <p:spPr>
          <a:xfrm>
            <a:off x="1371104" y="6460537"/>
            <a:ext cx="3860800" cy="365125"/>
          </a:xfrm>
        </p:spPr>
        <p:txBody>
          <a:bodyPr/>
          <a:lstStyle>
            <a:lvl1pPr>
              <a:defRPr/>
            </a:lvl1pPr>
          </a:lstStyle>
          <a:p>
            <a:pPr>
              <a:defRPr/>
            </a:pPr>
            <a:r>
              <a:rPr lang="en-US" altLang="ja-JP"/>
              <a:t>2024</a:t>
            </a:r>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ja-JP" altLang="en-US" dirty="0"/>
          </a:p>
        </p:txBody>
      </p:sp>
      <p:sp>
        <p:nvSpPr>
          <p:cNvPr id="6" name="日付プレースホルダ 10"/>
          <p:cNvSpPr>
            <a:spLocks noGrp="1"/>
          </p:cNvSpPr>
          <p:nvPr>
            <p:ph type="dt" sz="half" idx="2"/>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7"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
        <p:nvSpPr>
          <p:cNvPr id="8" name="フッター プレースホルダ 4"/>
          <p:cNvSpPr>
            <a:spLocks noGrp="1"/>
          </p:cNvSpPr>
          <p:nvPr>
            <p:ph type="ftr" sz="quarter" idx="11"/>
          </p:nvPr>
        </p:nvSpPr>
        <p:spPr>
          <a:xfrm>
            <a:off x="1371104" y="6460537"/>
            <a:ext cx="3860800" cy="365125"/>
          </a:xfrm>
        </p:spPr>
        <p:txBody>
          <a:bodyPr/>
          <a:lstStyle>
            <a:lvl1pPr>
              <a:defRPr/>
            </a:lvl1pPr>
          </a:lstStyle>
          <a:p>
            <a:pPr>
              <a:defRPr/>
            </a:pPr>
            <a:r>
              <a:rPr lang="en-US" altLang="ja-JP"/>
              <a:t>2024</a:t>
            </a:r>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日付プレースホルダ 10"/>
          <p:cNvSpPr>
            <a:spLocks noGrp="1"/>
          </p:cNvSpPr>
          <p:nvPr>
            <p:ph type="dt" sz="half" idx="2"/>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6"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
        <p:nvSpPr>
          <p:cNvPr id="7" name="フッター プレースホルダ 4"/>
          <p:cNvSpPr>
            <a:spLocks noGrp="1"/>
          </p:cNvSpPr>
          <p:nvPr>
            <p:ph type="ftr" sz="quarter" idx="11"/>
          </p:nvPr>
        </p:nvSpPr>
        <p:spPr>
          <a:xfrm>
            <a:off x="1371104" y="6460537"/>
            <a:ext cx="3860800" cy="365125"/>
          </a:xfrm>
        </p:spPr>
        <p:txBody>
          <a:bodyPr/>
          <a:lstStyle>
            <a:lvl1pPr>
              <a:defRPr/>
            </a:lvl1pPr>
          </a:lstStyle>
          <a:p>
            <a:pPr>
              <a:defRPr/>
            </a:pPr>
            <a:r>
              <a:rPr lang="en-US" altLang="ja-JP"/>
              <a:t>2024</a:t>
            </a:r>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800" b="0"/>
            </a:lvl1pPr>
          </a:lstStyle>
          <a:p>
            <a:r>
              <a:rPr lang="ja-JP" altLang="en-US"/>
              <a:t>マスター タイトルの書式設定</a:t>
            </a:r>
            <a:endParaRPr lang="ja-JP" altLang="en-US" dirty="0"/>
          </a:p>
        </p:txBody>
      </p:sp>
      <p:sp>
        <p:nvSpPr>
          <p:cNvPr id="3" name="コンテンツ プレースホルダ 2"/>
          <p:cNvSpPr>
            <a:spLocks noGrp="1"/>
          </p:cNvSpPr>
          <p:nvPr>
            <p:ph idx="1"/>
          </p:nvPr>
        </p:nvSpPr>
        <p:spPr>
          <a:xfrm>
            <a:off x="4766733" y="273050"/>
            <a:ext cx="6815667" cy="6036270"/>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 3"/>
          <p:cNvSpPr>
            <a:spLocks noGrp="1"/>
          </p:cNvSpPr>
          <p:nvPr>
            <p:ph type="body" sz="half" idx="2"/>
          </p:nvPr>
        </p:nvSpPr>
        <p:spPr>
          <a:xfrm>
            <a:off x="609601" y="1435100"/>
            <a:ext cx="4011084" cy="4874220"/>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日付プレースホルダ 10"/>
          <p:cNvSpPr>
            <a:spLocks noGrp="1"/>
          </p:cNvSpPr>
          <p:nvPr>
            <p:ph type="dt" sz="half" idx="13"/>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9"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
        <p:nvSpPr>
          <p:cNvPr id="10" name="フッター プレースホルダ 4"/>
          <p:cNvSpPr>
            <a:spLocks noGrp="1"/>
          </p:cNvSpPr>
          <p:nvPr>
            <p:ph type="ftr" sz="quarter" idx="11"/>
          </p:nvPr>
        </p:nvSpPr>
        <p:spPr>
          <a:xfrm>
            <a:off x="1371104" y="6460537"/>
            <a:ext cx="3860800" cy="365125"/>
          </a:xfrm>
        </p:spPr>
        <p:txBody>
          <a:bodyPr/>
          <a:lstStyle>
            <a:lvl1pPr>
              <a:defRPr/>
            </a:lvl1pPr>
          </a:lstStyle>
          <a:p>
            <a:pPr>
              <a:defRPr/>
            </a:pPr>
            <a:r>
              <a:rPr lang="en-US" altLang="ja-JP"/>
              <a:t>2024</a:t>
            </a:r>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800" b="0"/>
            </a:lvl1pPr>
          </a:lstStyle>
          <a:p>
            <a:r>
              <a:rPr lang="ja-JP" altLang="en-US"/>
              <a:t>マスター タイトルの書式設定</a:t>
            </a:r>
            <a:endParaRPr lang="ja-JP" altLang="en-US" dirty="0"/>
          </a:p>
        </p:txBody>
      </p:sp>
      <p:sp>
        <p:nvSpPr>
          <p:cNvPr id="3" name="図プレースホルダ 2"/>
          <p:cNvSpPr>
            <a:spLocks noGrp="1"/>
          </p:cNvSpPr>
          <p:nvPr>
            <p:ph type="pic" idx="1"/>
          </p:nvPr>
        </p:nvSpPr>
        <p:spPr>
          <a:xfrm>
            <a:off x="2389717" y="260649"/>
            <a:ext cx="7315200" cy="446692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日付プレースホルダ 10"/>
          <p:cNvSpPr>
            <a:spLocks noGrp="1"/>
          </p:cNvSpPr>
          <p:nvPr>
            <p:ph type="dt" sz="half" idx="13"/>
          </p:nvPr>
        </p:nvSpPr>
        <p:spPr>
          <a:xfrm>
            <a:off x="9347200" y="1"/>
            <a:ext cx="2844800" cy="188640"/>
          </a:xfrm>
          <a:prstGeom prst="rect">
            <a:avLst/>
          </a:prstGeom>
        </p:spPr>
        <p:txBody>
          <a:bodyPr vert="horz" lIns="91440" tIns="45720" rIns="91440" bIns="45720" rtlCol="0" anchor="ctr"/>
          <a:lstStyle>
            <a:lvl1pPr algn="r">
              <a:defRPr sz="1100">
                <a:solidFill>
                  <a:srgbClr val="110E5D"/>
                </a:solidFill>
                <a:latin typeface="Century Gothic" pitchFamily="34" charset="0"/>
              </a:defRPr>
            </a:lvl1pPr>
          </a:lstStyle>
          <a:p>
            <a:endParaRPr lang="ja-JP" altLang="en-US" dirty="0"/>
          </a:p>
        </p:txBody>
      </p:sp>
      <p:sp>
        <p:nvSpPr>
          <p:cNvPr id="9"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
        <p:nvSpPr>
          <p:cNvPr id="10" name="フッター プレースホルダ 4"/>
          <p:cNvSpPr>
            <a:spLocks noGrp="1"/>
          </p:cNvSpPr>
          <p:nvPr>
            <p:ph type="ftr" sz="quarter" idx="11"/>
          </p:nvPr>
        </p:nvSpPr>
        <p:spPr>
          <a:xfrm>
            <a:off x="1371104" y="6460537"/>
            <a:ext cx="3860800" cy="365125"/>
          </a:xfrm>
        </p:spPr>
        <p:txBody>
          <a:bodyPr/>
          <a:lstStyle>
            <a:lvl1pPr>
              <a:defRPr/>
            </a:lvl1pPr>
          </a:lstStyle>
          <a:p>
            <a:pPr>
              <a:defRPr/>
            </a:pPr>
            <a:r>
              <a:rPr lang="en-US" altLang="ja-JP"/>
              <a:t>2024</a:t>
            </a:r>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グループ化 17"/>
          <p:cNvGrpSpPr/>
          <p:nvPr userDrawn="1"/>
        </p:nvGrpSpPr>
        <p:grpSpPr>
          <a:xfrm>
            <a:off x="127000" y="6470476"/>
            <a:ext cx="11938000" cy="342900"/>
            <a:chOff x="95250" y="6470476"/>
            <a:chExt cx="8953500" cy="342900"/>
          </a:xfrm>
        </p:grpSpPr>
        <p:pic>
          <p:nvPicPr>
            <p:cNvPr id="12" name="図 11" descr="e4_3A_bar.gif"/>
            <p:cNvPicPr>
              <a:picLocks noChangeAspect="1"/>
            </p:cNvPicPr>
            <p:nvPr userDrawn="1"/>
          </p:nvPicPr>
          <p:blipFill>
            <a:blip r:embed="rId13" cstate="print"/>
            <a:stretch>
              <a:fillRect/>
            </a:stretch>
          </p:blipFill>
          <p:spPr>
            <a:xfrm>
              <a:off x="95250" y="6470476"/>
              <a:ext cx="8953500" cy="342900"/>
            </a:xfrm>
            <a:prstGeom prst="rect">
              <a:avLst/>
            </a:prstGeom>
          </p:spPr>
        </p:pic>
        <p:grpSp>
          <p:nvGrpSpPr>
            <p:cNvPr id="13" name="グループ化 12"/>
            <p:cNvGrpSpPr/>
            <p:nvPr userDrawn="1"/>
          </p:nvGrpSpPr>
          <p:grpSpPr>
            <a:xfrm>
              <a:off x="250825" y="6489376"/>
              <a:ext cx="8713663" cy="252000"/>
              <a:chOff x="250825" y="6489376"/>
              <a:chExt cx="8713663" cy="252000"/>
            </a:xfrm>
          </p:grpSpPr>
          <p:pic>
            <p:nvPicPr>
              <p:cNvPr id="17" name="Picture 2" descr="C:\Users\horikiri\Desktop\コピーライトホワイト.png"/>
              <p:cNvPicPr>
                <a:picLocks noChangeAspect="1" noChangeArrowheads="1"/>
              </p:cNvPicPr>
              <p:nvPr userDrawn="1"/>
            </p:nvPicPr>
            <p:blipFill>
              <a:blip r:embed="rId14" cstate="print"/>
              <a:srcRect/>
              <a:stretch>
                <a:fillRect/>
              </a:stretch>
            </p:blipFill>
            <p:spPr bwMode="auto">
              <a:xfrm>
                <a:off x="250825" y="6566246"/>
                <a:ext cx="762000" cy="158750"/>
              </a:xfrm>
              <a:prstGeom prst="rect">
                <a:avLst/>
              </a:prstGeom>
              <a:noFill/>
              <a:ln w="9525">
                <a:noFill/>
                <a:miter lim="800000"/>
                <a:headEnd/>
                <a:tailEnd/>
              </a:ln>
            </p:spPr>
          </p:pic>
          <p:pic>
            <p:nvPicPr>
              <p:cNvPr id="19" name="図 18" descr="電中研ロゴ英文色補正.png"/>
              <p:cNvPicPr>
                <a:picLocks noChangeAspect="1"/>
              </p:cNvPicPr>
              <p:nvPr userDrawn="1"/>
            </p:nvPicPr>
            <p:blipFill>
              <a:blip r:embed="rId15" cstate="print"/>
              <a:stretch>
                <a:fillRect/>
              </a:stretch>
            </p:blipFill>
            <p:spPr>
              <a:xfrm>
                <a:off x="8090928" y="6489376"/>
                <a:ext cx="873560" cy="252000"/>
              </a:xfrm>
              <a:prstGeom prst="rect">
                <a:avLst/>
              </a:prstGeom>
            </p:spPr>
          </p:pic>
        </p:grpSp>
      </p:grpSp>
      <p:sp>
        <p:nvSpPr>
          <p:cNvPr id="1026" name="タイトル プレースホルダ 1"/>
          <p:cNvSpPr>
            <a:spLocks noGrp="1"/>
          </p:cNvSpPr>
          <p:nvPr>
            <p:ph type="title"/>
          </p:nvPr>
        </p:nvSpPr>
        <p:spPr bwMode="auto">
          <a:xfrm>
            <a:off x="609600" y="188640"/>
            <a:ext cx="10972800" cy="936104"/>
          </a:xfrm>
          <a:prstGeom prst="rect">
            <a:avLst/>
          </a:prstGeom>
          <a:solidFill>
            <a:srgbClr val="E6F1FE"/>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609600" y="1268760"/>
            <a:ext cx="10972800" cy="5040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フッター プレースホルダ 4"/>
          <p:cNvSpPr>
            <a:spLocks noGrp="1"/>
          </p:cNvSpPr>
          <p:nvPr>
            <p:ph type="ftr" sz="quarter" idx="3"/>
          </p:nvPr>
        </p:nvSpPr>
        <p:spPr>
          <a:xfrm>
            <a:off x="1371104" y="6460537"/>
            <a:ext cx="3860800" cy="365125"/>
          </a:xfrm>
          <a:prstGeom prst="rect">
            <a:avLst/>
          </a:prstGeom>
        </p:spPr>
        <p:txBody>
          <a:bodyPr vert="horz" lIns="91440" tIns="45720" rIns="91440" bIns="45720" rtlCol="0" anchor="ctr"/>
          <a:lstStyle>
            <a:lvl1pPr algn="l" fontAlgn="auto">
              <a:spcBef>
                <a:spcPts val="0"/>
              </a:spcBef>
              <a:spcAft>
                <a:spcPts val="0"/>
              </a:spcAft>
              <a:defRPr sz="1270" b="1">
                <a:solidFill>
                  <a:schemeClr val="bg1"/>
                </a:solidFill>
                <a:latin typeface="Century Gothic" pitchFamily="34" charset="0"/>
                <a:ea typeface="+mn-ea"/>
                <a:cs typeface="Arial" pitchFamily="34" charset="0"/>
              </a:defRPr>
            </a:lvl1pPr>
          </a:lstStyle>
          <a:p>
            <a:pPr>
              <a:defRPr/>
            </a:pPr>
            <a:r>
              <a:rPr lang="en-US" altLang="ja-JP"/>
              <a:t>2024</a:t>
            </a:r>
            <a:endParaRPr lang="ja-JP" altLang="en-US" dirty="0"/>
          </a:p>
        </p:txBody>
      </p:sp>
      <p:sp>
        <p:nvSpPr>
          <p:cNvPr id="11" name="日付プレースホルダ 10"/>
          <p:cNvSpPr>
            <a:spLocks noGrp="1"/>
          </p:cNvSpPr>
          <p:nvPr>
            <p:ph type="dt" sz="half" idx="2"/>
          </p:nvPr>
        </p:nvSpPr>
        <p:spPr>
          <a:xfrm>
            <a:off x="9347200" y="1"/>
            <a:ext cx="2844800" cy="188640"/>
          </a:xfrm>
          <a:prstGeom prst="rect">
            <a:avLst/>
          </a:prstGeom>
        </p:spPr>
        <p:txBody>
          <a:bodyPr vert="horz" lIns="91440" tIns="45720" rIns="91440" bIns="45720" rtlCol="0" anchor="ctr"/>
          <a:lstStyle>
            <a:lvl1pPr algn="r">
              <a:defRPr sz="1100" b="1">
                <a:solidFill>
                  <a:srgbClr val="110E5D"/>
                </a:solidFill>
                <a:latin typeface="Century Gothic" pitchFamily="34" charset="0"/>
              </a:defRPr>
            </a:lvl1pPr>
          </a:lstStyle>
          <a:p>
            <a:endParaRPr lang="ja-JP" altLang="en-US" dirty="0"/>
          </a:p>
        </p:txBody>
      </p:sp>
      <p:sp>
        <p:nvSpPr>
          <p:cNvPr id="14" name="スライド番号プレースホルダ 13"/>
          <p:cNvSpPr>
            <a:spLocks noGrp="1"/>
          </p:cNvSpPr>
          <p:nvPr>
            <p:ph type="sldNum" sz="quarter" idx="4"/>
          </p:nvPr>
        </p:nvSpPr>
        <p:spPr>
          <a:xfrm>
            <a:off x="4656000" y="6460537"/>
            <a:ext cx="2844800" cy="365125"/>
          </a:xfrm>
          <a:prstGeom prst="rect">
            <a:avLst/>
          </a:prstGeom>
        </p:spPr>
        <p:txBody>
          <a:bodyPr vert="horz" lIns="91440" tIns="45720" rIns="91440" bIns="45720" rtlCol="0" anchor="ctr"/>
          <a:lstStyle>
            <a:lvl1pPr algn="ctr">
              <a:defRPr sz="1270" b="1">
                <a:solidFill>
                  <a:srgbClr val="FFFFFF"/>
                </a:solidFill>
                <a:latin typeface="Century Gothic" pitchFamily="34" charset="0"/>
              </a:defRPr>
            </a:lvl1pPr>
          </a:lstStyle>
          <a:p>
            <a:fld id="{1CB920B5-59AB-4D13-AD89-2DEE701099C1}"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kumimoji="1" sz="40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9pPr>
    </p:titleStyle>
    <p:bodyStyle>
      <a:lvl1pPr marL="342900" indent="-342900" algn="l" rtl="0" eaLnBrk="1" fontAlgn="base" hangingPunct="1">
        <a:spcBef>
          <a:spcPct val="20000"/>
        </a:spcBef>
        <a:spcAft>
          <a:spcPct val="0"/>
        </a:spcAft>
        <a:buClr>
          <a:schemeClr val="tx1"/>
        </a:buClr>
        <a:buFont typeface="Wingdings" pitchFamily="2" charset="2"/>
        <a:buChar char="u"/>
        <a:defRPr kumimoji="1" sz="3200" kern="12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Ø"/>
        <a:defRPr kumimoji="1" sz="2800" kern="1200">
          <a:solidFill>
            <a:srgbClr val="000000"/>
          </a:solidFill>
          <a:latin typeface="+mn-lt"/>
          <a:ea typeface="+mn-ea"/>
          <a:cs typeface="+mn-cs"/>
        </a:defRPr>
      </a:lvl2pPr>
      <a:lvl3pPr marL="1143000" indent="-228600" algn="l" rtl="0" eaLnBrk="1" fontAlgn="base" hangingPunct="1">
        <a:spcBef>
          <a:spcPct val="20000"/>
        </a:spcBef>
        <a:spcAft>
          <a:spcPct val="0"/>
        </a:spcAft>
        <a:buClr>
          <a:schemeClr val="tx1"/>
        </a:buClr>
        <a:buFont typeface="Wingdings" pitchFamily="2" charset="2"/>
        <a:buChar char="n"/>
        <a:defRPr kumimoji="1" sz="2400" kern="1200">
          <a:solidFill>
            <a:srgbClr val="000000"/>
          </a:solidFill>
          <a:latin typeface="+mn-lt"/>
          <a:ea typeface="+mn-ea"/>
          <a:cs typeface="+mn-cs"/>
        </a:defRPr>
      </a:lvl3pPr>
      <a:lvl4pPr marL="1600200" indent="-228600" algn="l" rtl="0" eaLnBrk="1" fontAlgn="base" hangingPunct="1">
        <a:spcBef>
          <a:spcPct val="20000"/>
        </a:spcBef>
        <a:spcAft>
          <a:spcPct val="0"/>
        </a:spcAft>
        <a:buClr>
          <a:schemeClr val="tx1"/>
        </a:buClr>
        <a:buFont typeface="Wingdings" pitchFamily="2" charset="2"/>
        <a:buChar char="p"/>
        <a:defRPr kumimoji="1" sz="2000" kern="1200">
          <a:solidFill>
            <a:srgbClr val="000000"/>
          </a:solidFill>
          <a:latin typeface="+mn-lt"/>
          <a:ea typeface="+mn-ea"/>
          <a:cs typeface="+mn-cs"/>
        </a:defRPr>
      </a:lvl4pPr>
      <a:lvl5pPr marL="2057400" indent="-228600" algn="l" rtl="0" eaLnBrk="1" fontAlgn="base" hangingPunct="1">
        <a:spcBef>
          <a:spcPct val="20000"/>
        </a:spcBef>
        <a:spcAft>
          <a:spcPct val="0"/>
        </a:spcAft>
        <a:buClr>
          <a:schemeClr val="tx1"/>
        </a:buClr>
        <a:buFont typeface="Calibri" pitchFamily="34" charset="0"/>
        <a:buChar char="–"/>
        <a:defRPr kumimoji="1"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image" Target="../media/image36.jpeg"/><Relationship Id="rId16"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jpeg"/><Relationship Id="rId1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3744" y="1772817"/>
            <a:ext cx="11809312" cy="1080120"/>
          </a:xfrm>
        </p:spPr>
        <p:txBody>
          <a:bodyPr/>
          <a:lstStyle/>
          <a:p>
            <a:pPr hangingPunct="0"/>
            <a:r>
              <a:rPr lang="en-GB" altLang="ja-JP" sz="2800" b="1" dirty="0"/>
              <a:t>Behaviour of Bundles with Cr and Cr/CrN Coated Zirconium Alloy Cladding </a:t>
            </a:r>
            <a:br>
              <a:rPr lang="en-GB" altLang="ja-JP" sz="2800" b="1" dirty="0"/>
            </a:br>
            <a:r>
              <a:rPr lang="en-GB" altLang="ja-JP" sz="2800" b="1" dirty="0"/>
              <a:t>under Simulating Design Extension Conditions at the DEGREE Facility</a:t>
            </a:r>
            <a:endParaRPr lang="ja-JP" altLang="ja-JP" sz="2800" dirty="0">
              <a:effectLst/>
              <a:ea typeface="游明朝" panose="02020400000000000000" pitchFamily="18" charset="-128"/>
            </a:endParaRPr>
          </a:p>
        </p:txBody>
      </p:sp>
      <p:sp>
        <p:nvSpPr>
          <p:cNvPr id="6" name="テキスト プレースホルダー 5"/>
          <p:cNvSpPr>
            <a:spLocks noGrp="1"/>
          </p:cNvSpPr>
          <p:nvPr>
            <p:ph type="body" idx="16"/>
          </p:nvPr>
        </p:nvSpPr>
        <p:spPr>
          <a:xfrm>
            <a:off x="227348" y="5217330"/>
            <a:ext cx="11737304" cy="432048"/>
          </a:xfrm>
        </p:spPr>
        <p:txBody>
          <a:bodyPr/>
          <a:lstStyle/>
          <a:p>
            <a:pPr algn="ctr">
              <a:spcBef>
                <a:spcPts val="0"/>
              </a:spcBef>
              <a:spcAft>
                <a:spcPts val="0"/>
              </a:spcAft>
            </a:pPr>
            <a:r>
              <a:rPr lang="en-GB" altLang="ja-JP" dirty="0">
                <a:latin typeface="+mj-lt"/>
              </a:rPr>
              <a:t>Technical Meeting on Advanced Technology Fuels: Progress on their Design, Manufacturing, Experimentation, </a:t>
            </a:r>
          </a:p>
          <a:p>
            <a:pPr algn="ctr">
              <a:spcBef>
                <a:spcPts val="0"/>
              </a:spcBef>
              <a:spcAft>
                <a:spcPts val="0"/>
              </a:spcAft>
            </a:pPr>
            <a:r>
              <a:rPr lang="en-GB" altLang="ja-JP" dirty="0">
                <a:latin typeface="+mj-lt"/>
              </a:rPr>
              <a:t>Irradiation, and Case Studies for their Industrialization, Safety Evaluation, and Future Prospects</a:t>
            </a:r>
            <a:endParaRPr lang="ja-JP" altLang="ja-JP" dirty="0">
              <a:latin typeface="+mj-lt"/>
            </a:endParaRPr>
          </a:p>
          <a:p>
            <a:pPr algn="ctr">
              <a:lnSpc>
                <a:spcPct val="200000"/>
              </a:lnSpc>
              <a:spcBef>
                <a:spcPts val="0"/>
              </a:spcBef>
              <a:spcAft>
                <a:spcPts val="600"/>
              </a:spcAft>
            </a:pPr>
            <a:r>
              <a:rPr lang="en-GB" altLang="ja-JP" dirty="0">
                <a:latin typeface="+mj-lt"/>
              </a:rPr>
              <a:t>28</a:t>
            </a:r>
            <a:r>
              <a:rPr lang="ja-JP" altLang="en-US" dirty="0">
                <a:latin typeface="+mj-lt"/>
              </a:rPr>
              <a:t> </a:t>
            </a:r>
            <a:r>
              <a:rPr lang="en-US" altLang="ja-JP" dirty="0"/>
              <a:t>-</a:t>
            </a:r>
            <a:r>
              <a:rPr lang="ja-JP" altLang="en-US" dirty="0"/>
              <a:t> </a:t>
            </a:r>
            <a:r>
              <a:rPr lang="en-GB" altLang="ja-JP" dirty="0"/>
              <a:t>31</a:t>
            </a:r>
            <a:r>
              <a:rPr lang="en-GB" altLang="ja-JP" dirty="0">
                <a:latin typeface="+mj-lt"/>
              </a:rPr>
              <a:t> October 2025</a:t>
            </a:r>
            <a:endParaRPr lang="en-US" altLang="ja-JP" sz="800" dirty="0">
              <a:latin typeface="+mj-lt"/>
            </a:endParaRPr>
          </a:p>
          <a:p>
            <a:pPr algn="ctr">
              <a:spcBef>
                <a:spcPts val="0"/>
              </a:spcBef>
              <a:spcAft>
                <a:spcPts val="600"/>
              </a:spcAft>
            </a:pPr>
            <a:r>
              <a:rPr lang="en-US" altLang="ja-JP" sz="1800" dirty="0">
                <a:effectLst/>
                <a:latin typeface="+mj-lt"/>
                <a:ea typeface="ＭＳ 明朝" panose="02020609040205080304" pitchFamily="17" charset="-128"/>
                <a:cs typeface="Times New Roman" panose="02020603050405020304" pitchFamily="18" charset="0"/>
              </a:rPr>
              <a:t>IAEA Headquater, Vienna, Austria</a:t>
            </a:r>
            <a:endParaRPr lang="ja-JP" altLang="en-US" sz="2000" dirty="0">
              <a:latin typeface="+mj-lt"/>
            </a:endParaRPr>
          </a:p>
        </p:txBody>
      </p:sp>
      <p:sp>
        <p:nvSpPr>
          <p:cNvPr id="8" name="テキスト プレースホルダー 7"/>
          <p:cNvSpPr>
            <a:spLocks noGrp="1"/>
          </p:cNvSpPr>
          <p:nvPr>
            <p:ph type="body" idx="14"/>
          </p:nvPr>
        </p:nvSpPr>
        <p:spPr>
          <a:xfrm>
            <a:off x="4727848" y="3501008"/>
            <a:ext cx="5328592" cy="639762"/>
          </a:xfrm>
        </p:spPr>
        <p:txBody>
          <a:bodyPr/>
          <a:lstStyle/>
          <a:p>
            <a:pPr>
              <a:spcBef>
                <a:spcPts val="0"/>
              </a:spcBef>
              <a:spcAft>
                <a:spcPts val="0"/>
              </a:spcAft>
            </a:pPr>
            <a:r>
              <a:rPr lang="en-US" altLang="ja-JP" sz="2400" kern="100" dirty="0">
                <a:effectLst/>
                <a:latin typeface="+mj-lt"/>
                <a:cs typeface="Times New Roman" panose="02020603050405020304" pitchFamily="18" charset="0"/>
              </a:rPr>
              <a:t>Kinya Nakamura</a:t>
            </a:r>
            <a:r>
              <a:rPr lang="en-US" altLang="ja-JP" sz="2400" kern="100" dirty="0">
                <a:latin typeface="+mj-lt"/>
                <a:cs typeface="Times New Roman" panose="02020603050405020304" pitchFamily="18" charset="0"/>
              </a:rPr>
              <a:t>,</a:t>
            </a:r>
            <a:r>
              <a:rPr lang="ja-JP" altLang="en-US" sz="2400" kern="100" dirty="0">
                <a:latin typeface="+mj-lt"/>
                <a:cs typeface="Times New Roman" panose="02020603050405020304" pitchFamily="18" charset="0"/>
              </a:rPr>
              <a:t> </a:t>
            </a:r>
            <a:r>
              <a:rPr lang="en-US" altLang="ja-JP" sz="2400" kern="100" dirty="0">
                <a:latin typeface="+mj-lt"/>
                <a:cs typeface="Times New Roman" panose="02020603050405020304" pitchFamily="18" charset="0"/>
              </a:rPr>
              <a:t>Kenta</a:t>
            </a:r>
            <a:r>
              <a:rPr lang="ja-JP" altLang="en-US" sz="2400" kern="100" dirty="0">
                <a:latin typeface="+mj-lt"/>
                <a:cs typeface="Times New Roman" panose="02020603050405020304" pitchFamily="18" charset="0"/>
              </a:rPr>
              <a:t> </a:t>
            </a:r>
            <a:r>
              <a:rPr lang="en-US" altLang="ja-JP" sz="2400" kern="100" dirty="0">
                <a:latin typeface="+mj-lt"/>
                <a:cs typeface="Times New Roman" panose="02020603050405020304" pitchFamily="18" charset="0"/>
              </a:rPr>
              <a:t>Inagaki</a:t>
            </a:r>
          </a:p>
          <a:p>
            <a:pPr>
              <a:spcBef>
                <a:spcPts val="0"/>
              </a:spcBef>
              <a:spcAft>
                <a:spcPts val="0"/>
              </a:spcAft>
            </a:pPr>
            <a:r>
              <a:rPr lang="en-US" altLang="ja-JP" sz="2400" kern="100" dirty="0">
                <a:effectLst/>
                <a:latin typeface="+mj-lt"/>
              </a:rPr>
              <a:t>Juri Stuckert</a:t>
            </a:r>
          </a:p>
          <a:p>
            <a:pPr>
              <a:spcBef>
                <a:spcPts val="0"/>
              </a:spcBef>
              <a:spcAft>
                <a:spcPts val="0"/>
              </a:spcAft>
            </a:pPr>
            <a:r>
              <a:rPr lang="en-US" altLang="ja-JP" sz="2400" kern="100" dirty="0">
                <a:effectLst/>
                <a:latin typeface="+mj-lt"/>
              </a:rPr>
              <a:t>Martin Ševeček</a:t>
            </a:r>
            <a:endParaRPr lang="en-US" altLang="ja-JP" sz="2400" kern="100" dirty="0">
              <a:effectLst/>
              <a:latin typeface="+mj-lt"/>
              <a:cs typeface="Times New Roman" panose="02020603050405020304" pitchFamily="18" charset="0"/>
            </a:endParaRPr>
          </a:p>
        </p:txBody>
      </p:sp>
      <p:pic>
        <p:nvPicPr>
          <p:cNvPr id="12" name="Content Placeholder 5">
            <a:extLst>
              <a:ext uri="{FF2B5EF4-FFF2-40B4-BE49-F238E27FC236}">
                <a16:creationId xmlns:a16="http://schemas.microsoft.com/office/drawing/2014/main" id="{1B67C5AA-769E-5985-5AC0-454AB2F2A2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7658" y="260648"/>
            <a:ext cx="1601485" cy="12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7">
            <a:extLst>
              <a:ext uri="{FF2B5EF4-FFF2-40B4-BE49-F238E27FC236}">
                <a16:creationId xmlns:a16="http://schemas.microsoft.com/office/drawing/2014/main" id="{702F1D76-C83C-1D38-7113-6578CC10E7B9}"/>
              </a:ext>
            </a:extLst>
          </p:cNvPr>
          <p:cNvSpPr txBox="1">
            <a:spLocks/>
          </p:cNvSpPr>
          <p:nvPr/>
        </p:nvSpPr>
        <p:spPr bwMode="auto">
          <a:xfrm>
            <a:off x="3251684" y="3501008"/>
            <a:ext cx="1296144"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Clr>
                <a:schemeClr val="tx1"/>
              </a:buClr>
              <a:buFont typeface="Wingdings" pitchFamily="2" charset="2"/>
              <a:buNone/>
              <a:defRPr kumimoji="1" sz="2800" b="0" kern="1200">
                <a:solidFill>
                  <a:schemeClr val="bg1"/>
                </a:solidFill>
                <a:latin typeface="+mn-lt"/>
                <a:ea typeface="+mn-ea"/>
                <a:cs typeface="+mn-cs"/>
              </a:defRPr>
            </a:lvl1pPr>
            <a:lvl2pPr marL="457200" indent="0" algn="l" rtl="0" eaLnBrk="1" fontAlgn="base" hangingPunct="1">
              <a:spcBef>
                <a:spcPct val="20000"/>
              </a:spcBef>
              <a:spcAft>
                <a:spcPct val="0"/>
              </a:spcAft>
              <a:buClr>
                <a:schemeClr val="tx1"/>
              </a:buClr>
              <a:buFont typeface="Wingdings" pitchFamily="2" charset="2"/>
              <a:buNone/>
              <a:defRPr kumimoji="1" sz="2000" b="1" kern="1200">
                <a:solidFill>
                  <a:srgbClr val="000000"/>
                </a:solidFill>
                <a:latin typeface="+mn-lt"/>
                <a:ea typeface="+mn-ea"/>
                <a:cs typeface="+mn-cs"/>
              </a:defRPr>
            </a:lvl2pPr>
            <a:lvl3pPr marL="914400" indent="0" algn="l" rtl="0" eaLnBrk="1" fontAlgn="base" hangingPunct="1">
              <a:spcBef>
                <a:spcPct val="20000"/>
              </a:spcBef>
              <a:spcAft>
                <a:spcPct val="0"/>
              </a:spcAft>
              <a:buClr>
                <a:schemeClr val="tx1"/>
              </a:buClr>
              <a:buFont typeface="Wingdings" pitchFamily="2" charset="2"/>
              <a:buNone/>
              <a:defRPr kumimoji="1" sz="1800" b="1" kern="1200">
                <a:solidFill>
                  <a:srgbClr val="000000"/>
                </a:solidFill>
                <a:latin typeface="+mn-lt"/>
                <a:ea typeface="+mn-ea"/>
                <a:cs typeface="+mn-cs"/>
              </a:defRPr>
            </a:lvl3pPr>
            <a:lvl4pPr marL="1371600" indent="0" algn="l" rtl="0" eaLnBrk="1" fontAlgn="base" hangingPunct="1">
              <a:spcBef>
                <a:spcPct val="20000"/>
              </a:spcBef>
              <a:spcAft>
                <a:spcPct val="0"/>
              </a:spcAft>
              <a:buClr>
                <a:schemeClr val="tx1"/>
              </a:buClr>
              <a:buFont typeface="Wingdings" pitchFamily="2" charset="2"/>
              <a:buNone/>
              <a:defRPr kumimoji="1" sz="1600" b="1" kern="1200">
                <a:solidFill>
                  <a:srgbClr val="000000"/>
                </a:solidFill>
                <a:latin typeface="+mn-lt"/>
                <a:ea typeface="+mn-ea"/>
                <a:cs typeface="+mn-cs"/>
              </a:defRPr>
            </a:lvl4pPr>
            <a:lvl5pPr marL="1828800" indent="0" algn="l" rtl="0" eaLnBrk="1" fontAlgn="base" hangingPunct="1">
              <a:spcBef>
                <a:spcPct val="20000"/>
              </a:spcBef>
              <a:spcAft>
                <a:spcPct val="0"/>
              </a:spcAft>
              <a:buClr>
                <a:schemeClr val="tx1"/>
              </a:buClr>
              <a:buFont typeface="Calibri" pitchFamily="34" charset="0"/>
              <a:buNone/>
              <a:defRPr kumimoji="1" sz="1600" b="1" kern="1200">
                <a:solidFill>
                  <a:srgbClr val="000000"/>
                </a:solidFill>
                <a:latin typeface="+mn-lt"/>
                <a:ea typeface="+mn-ea"/>
                <a:cs typeface="+mn-cs"/>
              </a:defRPr>
            </a:lvl5pPr>
            <a:lvl6pPr marL="22860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kumimoji="1" sz="1600" b="1" kern="1200">
                <a:solidFill>
                  <a:schemeClr val="tx1"/>
                </a:solidFill>
                <a:latin typeface="+mn-lt"/>
                <a:ea typeface="+mn-ea"/>
                <a:cs typeface="+mn-cs"/>
              </a:defRPr>
            </a:lvl9pPr>
          </a:lstStyle>
          <a:p>
            <a:pPr>
              <a:spcBef>
                <a:spcPts val="0"/>
              </a:spcBef>
              <a:spcAft>
                <a:spcPts val="0"/>
              </a:spcAft>
            </a:pPr>
            <a:r>
              <a:rPr lang="en-US" altLang="ja-JP" sz="2400" kern="100" dirty="0">
                <a:latin typeface="+mj-lt"/>
                <a:cs typeface="Times New Roman" panose="02020603050405020304" pitchFamily="18" charset="0"/>
              </a:rPr>
              <a:t>CRIEPI</a:t>
            </a:r>
          </a:p>
          <a:p>
            <a:pPr>
              <a:spcBef>
                <a:spcPts val="0"/>
              </a:spcBef>
              <a:spcAft>
                <a:spcPts val="0"/>
              </a:spcAft>
            </a:pPr>
            <a:r>
              <a:rPr lang="en-US" altLang="ja-JP" sz="2400" kern="100" dirty="0">
                <a:latin typeface="+mj-lt"/>
                <a:cs typeface="Times New Roman" panose="02020603050405020304" pitchFamily="18" charset="0"/>
              </a:rPr>
              <a:t>KIT</a:t>
            </a:r>
          </a:p>
          <a:p>
            <a:pPr>
              <a:spcBef>
                <a:spcPts val="0"/>
              </a:spcBef>
              <a:spcAft>
                <a:spcPts val="0"/>
              </a:spcAft>
            </a:pPr>
            <a:r>
              <a:rPr lang="en-US" altLang="ja-JP" sz="2400" kern="100" dirty="0">
                <a:latin typeface="+mj-lt"/>
                <a:cs typeface="Times New Roman" panose="02020603050405020304" pitchFamily="18" charset="0"/>
              </a:rPr>
              <a:t>CTU</a:t>
            </a:r>
          </a:p>
        </p:txBody>
      </p:sp>
    </p:spTree>
    <p:extLst>
      <p:ext uri="{BB962C8B-B14F-4D97-AF65-F5344CB8AC3E}">
        <p14:creationId xmlns:p14="http://schemas.microsoft.com/office/powerpoint/2010/main" val="98266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5736389D-40FE-FE80-5606-4F7DEF196294}"/>
              </a:ext>
            </a:extLst>
          </p:cNvPr>
          <p:cNvSpPr txBox="1">
            <a:spLocks noChangeArrowheads="1"/>
          </p:cNvSpPr>
          <p:nvPr/>
        </p:nvSpPr>
        <p:spPr bwMode="auto">
          <a:xfrm>
            <a:off x="407368" y="-27384"/>
            <a:ext cx="84969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eaLnBrk="0" hangingPunct="0">
              <a:lnSpc>
                <a:spcPts val="3600"/>
              </a:lnSpc>
              <a:spcBef>
                <a:spcPts val="0"/>
              </a:spcBef>
              <a:spcAft>
                <a:spcPts val="0"/>
              </a:spcAft>
              <a:buClrTx/>
              <a:buNone/>
            </a:pPr>
            <a:r>
              <a:rPr lang="en-US" altLang="ja-JP" sz="3200" b="1" dirty="0">
                <a:latin typeface="+mn-lt"/>
                <a:ea typeface="游明朝" panose="02020400000000000000" pitchFamily="18" charset="-128"/>
                <a:cs typeface="Calibri" panose="020F0502020204030204" pitchFamily="34" charset="0"/>
              </a:rPr>
              <a:t>Comparison of Degradation Behavior </a:t>
            </a:r>
          </a:p>
          <a:p>
            <a:pPr marL="0" lvl="1" indent="0" eaLnBrk="0" hangingPunct="0">
              <a:lnSpc>
                <a:spcPts val="3600"/>
              </a:lnSpc>
              <a:spcBef>
                <a:spcPts val="0"/>
              </a:spcBef>
              <a:spcAft>
                <a:spcPts val="0"/>
              </a:spcAft>
              <a:buClrTx/>
              <a:buNone/>
            </a:pPr>
            <a:r>
              <a:rPr lang="en-GB" altLang="ja-JP" sz="3200" b="1" dirty="0">
                <a:solidFill>
                  <a:schemeClr val="tx1"/>
                </a:solidFill>
                <a:latin typeface="+mn-lt"/>
                <a:cs typeface="Calibri" panose="020F0502020204030204" pitchFamily="34" charset="0"/>
              </a:rPr>
              <a:t>    </a:t>
            </a:r>
            <a:r>
              <a:rPr lang="en-GB" altLang="ja-JP" sz="3200" b="1" i="1" dirty="0">
                <a:solidFill>
                  <a:schemeClr val="tx1"/>
                </a:solidFill>
                <a:effectLst/>
                <a:latin typeface="+mn-lt"/>
                <a:cs typeface="Calibri" panose="020F0502020204030204" pitchFamily="34" charset="0"/>
              </a:rPr>
              <a:t>Microstructure </a:t>
            </a:r>
            <a:r>
              <a:rPr lang="en-GB" altLang="ja-JP" sz="3200" b="1" i="1" dirty="0">
                <a:solidFill>
                  <a:schemeClr val="tx1"/>
                </a:solidFill>
                <a:latin typeface="+mn-lt"/>
                <a:cs typeface="Calibri" panose="020F0502020204030204" pitchFamily="34" charset="0"/>
              </a:rPr>
              <a:t>H</a:t>
            </a:r>
            <a:r>
              <a:rPr lang="en-GB" altLang="ja-JP" sz="3200" b="1" i="1" dirty="0">
                <a:solidFill>
                  <a:schemeClr val="tx1"/>
                </a:solidFill>
                <a:effectLst/>
                <a:latin typeface="+mn-lt"/>
                <a:cs typeface="Calibri" panose="020F0502020204030204" pitchFamily="34" charset="0"/>
              </a:rPr>
              <a:t>eated to </a:t>
            </a:r>
            <a:r>
              <a:rPr lang="en-US" altLang="ja-JP" sz="3200" b="1" i="1" dirty="0">
                <a:solidFill>
                  <a:schemeClr val="tx1"/>
                </a:solidFill>
                <a:latin typeface="+mn-lt"/>
                <a:cs typeface="Calibri" panose="020F0502020204030204" pitchFamily="34" charset="0"/>
              </a:rPr>
              <a:t>1500</a:t>
            </a:r>
            <a:r>
              <a:rPr lang="en-GB" altLang="ja-JP" sz="3200" i="1" dirty="0">
                <a:latin typeface="+mn-lt"/>
                <a:ea typeface="游明朝" panose="02020400000000000000" pitchFamily="18" charset="-128"/>
              </a:rPr>
              <a:t>˚C</a:t>
            </a:r>
            <a:r>
              <a:rPr lang="en-US" altLang="ja-JP" sz="3200" b="1" i="1" dirty="0">
                <a:solidFill>
                  <a:schemeClr val="tx1"/>
                </a:solidFill>
                <a:latin typeface="+mn-lt"/>
                <a:cs typeface="Calibri" panose="020F0502020204030204" pitchFamily="34" charset="0"/>
              </a:rPr>
              <a:t> or 1600</a:t>
            </a:r>
            <a:r>
              <a:rPr lang="en-GB" altLang="ja-JP" sz="3200" i="1" dirty="0">
                <a:latin typeface="+mn-lt"/>
                <a:ea typeface="游明朝" panose="02020400000000000000" pitchFamily="18" charset="-128"/>
              </a:rPr>
              <a:t>˚C</a:t>
            </a:r>
            <a:endParaRPr lang="en-US" altLang="ja-JP" sz="3200" b="1" i="1" dirty="0">
              <a:solidFill>
                <a:schemeClr val="tx1"/>
              </a:solidFill>
              <a:latin typeface="+mn-lt"/>
              <a:cs typeface="Calibri" panose="020F0502020204030204" pitchFamily="34" charset="0"/>
            </a:endParaRPr>
          </a:p>
        </p:txBody>
      </p:sp>
      <p:pic>
        <p:nvPicPr>
          <p:cNvPr id="43" name="図 42" descr="雪が積もった地面&#10;&#10;低い精度で自動的に生成された説明">
            <a:extLst>
              <a:ext uri="{FF2B5EF4-FFF2-40B4-BE49-F238E27FC236}">
                <a16:creationId xmlns:a16="http://schemas.microsoft.com/office/drawing/2014/main" id="{2692A3D0-2AD5-EBB1-21B2-4D391CBDF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541494" y="2228154"/>
            <a:ext cx="2196000" cy="2954793"/>
          </a:xfrm>
          <a:prstGeom prst="rect">
            <a:avLst/>
          </a:prstGeom>
        </p:spPr>
      </p:pic>
      <p:pic>
        <p:nvPicPr>
          <p:cNvPr id="7" name="図 6" descr="雪が降った山&#10;&#10;自動的に生成された説明">
            <a:extLst>
              <a:ext uri="{FF2B5EF4-FFF2-40B4-BE49-F238E27FC236}">
                <a16:creationId xmlns:a16="http://schemas.microsoft.com/office/drawing/2014/main" id="{3BAA1A2D-D645-0A12-7BAB-0A384047C1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447234" y="2293780"/>
            <a:ext cx="2196644" cy="2827631"/>
          </a:xfrm>
          <a:prstGeom prst="rect">
            <a:avLst/>
          </a:prstGeom>
        </p:spPr>
      </p:pic>
      <p:cxnSp>
        <p:nvCxnSpPr>
          <p:cNvPr id="3" name="直線コネクタ 2">
            <a:extLst>
              <a:ext uri="{FF2B5EF4-FFF2-40B4-BE49-F238E27FC236}">
                <a16:creationId xmlns:a16="http://schemas.microsoft.com/office/drawing/2014/main" id="{C3580434-AA5B-F789-E06A-411B9D107212}"/>
              </a:ext>
            </a:extLst>
          </p:cNvPr>
          <p:cNvCxnSpPr>
            <a:cxnSpLocks/>
          </p:cNvCxnSpPr>
          <p:nvPr/>
        </p:nvCxnSpPr>
        <p:spPr>
          <a:xfrm flipV="1">
            <a:off x="407368" y="908720"/>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D49066B7-F3EA-6CFC-B80E-B069F1391B0B}"/>
              </a:ext>
            </a:extLst>
          </p:cNvPr>
          <p:cNvSpPr/>
          <p:nvPr/>
        </p:nvSpPr>
        <p:spPr>
          <a:xfrm>
            <a:off x="3047451" y="2684067"/>
            <a:ext cx="186671" cy="2121851"/>
          </a:xfrm>
          <a:prstGeom prst="rect">
            <a:avLst/>
          </a:prstGeom>
          <a:solidFill>
            <a:srgbClr val="0302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cs typeface="Calibri" panose="020F0502020204030204" pitchFamily="34" charset="0"/>
            </a:endParaRPr>
          </a:p>
        </p:txBody>
      </p:sp>
      <p:pic>
        <p:nvPicPr>
          <p:cNvPr id="15" name="図 36" descr="写真, 雪, 座る, ベッド が含まれている画像&#10;&#10;自動的に生成された説明">
            <a:extLst>
              <a:ext uri="{FF2B5EF4-FFF2-40B4-BE49-F238E27FC236}">
                <a16:creationId xmlns:a16="http://schemas.microsoft.com/office/drawing/2014/main" id="{ED2C0F54-895B-B9B8-200A-831E90F64A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3233862" y="2536313"/>
            <a:ext cx="2836332" cy="2269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正方形/長方形 15">
            <a:extLst>
              <a:ext uri="{FF2B5EF4-FFF2-40B4-BE49-F238E27FC236}">
                <a16:creationId xmlns:a16="http://schemas.microsoft.com/office/drawing/2014/main" id="{BDB6778D-B084-6E26-C981-1374385DEE3C}"/>
              </a:ext>
            </a:extLst>
          </p:cNvPr>
          <p:cNvSpPr/>
          <p:nvPr/>
        </p:nvSpPr>
        <p:spPr>
          <a:xfrm rot="16200000">
            <a:off x="4486387" y="1081003"/>
            <a:ext cx="159328" cy="303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grpSp>
        <p:nvGrpSpPr>
          <p:cNvPr id="17" name="グループ化 16">
            <a:extLst>
              <a:ext uri="{FF2B5EF4-FFF2-40B4-BE49-F238E27FC236}">
                <a16:creationId xmlns:a16="http://schemas.microsoft.com/office/drawing/2014/main" id="{FC7D8DA7-0DE4-86D4-75BD-38BE5F520498}"/>
              </a:ext>
            </a:extLst>
          </p:cNvPr>
          <p:cNvGrpSpPr/>
          <p:nvPr/>
        </p:nvGrpSpPr>
        <p:grpSpPr>
          <a:xfrm>
            <a:off x="5001801" y="4566470"/>
            <a:ext cx="1107506" cy="276999"/>
            <a:chOff x="6815971" y="4868682"/>
            <a:chExt cx="1565902" cy="391651"/>
          </a:xfrm>
        </p:grpSpPr>
        <p:sp>
          <p:nvSpPr>
            <p:cNvPr id="92" name="正方形/長方形 91">
              <a:extLst>
                <a:ext uri="{FF2B5EF4-FFF2-40B4-BE49-F238E27FC236}">
                  <a16:creationId xmlns:a16="http://schemas.microsoft.com/office/drawing/2014/main" id="{C507B015-3D8F-EE2C-0CD0-2D115E208D86}"/>
                </a:ext>
              </a:extLst>
            </p:cNvPr>
            <p:cNvSpPr/>
            <p:nvPr/>
          </p:nvSpPr>
          <p:spPr>
            <a:xfrm>
              <a:off x="6815971" y="4938345"/>
              <a:ext cx="1463526" cy="230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cs typeface="Calibri" panose="020F0502020204030204" pitchFamily="34" charset="0"/>
              </a:endParaRPr>
            </a:p>
          </p:txBody>
        </p:sp>
        <p:cxnSp>
          <p:nvCxnSpPr>
            <p:cNvPr id="93" name="直線矢印コネクタ 92">
              <a:extLst>
                <a:ext uri="{FF2B5EF4-FFF2-40B4-BE49-F238E27FC236}">
                  <a16:creationId xmlns:a16="http://schemas.microsoft.com/office/drawing/2014/main" id="{2A7AB51F-AB74-F792-A6C7-2F0F641EAA84}"/>
                </a:ext>
              </a:extLst>
            </p:cNvPr>
            <p:cNvCxnSpPr>
              <a:cxnSpLocks/>
            </p:cNvCxnSpPr>
            <p:nvPr/>
          </p:nvCxnSpPr>
          <p:spPr bwMode="auto">
            <a:xfrm>
              <a:off x="6914220" y="5053348"/>
              <a:ext cx="547393" cy="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4" name="テキスト ボックス 23">
              <a:extLst>
                <a:ext uri="{FF2B5EF4-FFF2-40B4-BE49-F238E27FC236}">
                  <a16:creationId xmlns:a16="http://schemas.microsoft.com/office/drawing/2014/main" id="{E4300020-E7F3-A8C8-5303-B99D15A7E647}"/>
                </a:ext>
              </a:extLst>
            </p:cNvPr>
            <p:cNvSpPr txBox="1">
              <a:spLocks noChangeArrowheads="1"/>
            </p:cNvSpPr>
            <p:nvPr/>
          </p:nvSpPr>
          <p:spPr bwMode="auto">
            <a:xfrm>
              <a:off x="7398345" y="4868682"/>
              <a:ext cx="983528" cy="39165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n-lt"/>
                  <a:ea typeface="+mn-ea"/>
                  <a:cs typeface="Calibri" panose="020F0502020204030204" pitchFamily="34" charset="0"/>
                </a:rPr>
                <a:t>100 µm</a:t>
              </a:r>
              <a:endParaRPr lang="ja-JP" altLang="en-US" sz="1200" dirty="0">
                <a:latin typeface="+mn-lt"/>
                <a:ea typeface="+mn-ea"/>
                <a:cs typeface="Calibri" panose="020F0502020204030204" pitchFamily="34" charset="0"/>
              </a:endParaRPr>
            </a:p>
          </p:txBody>
        </p:sp>
      </p:grpSp>
      <p:grpSp>
        <p:nvGrpSpPr>
          <p:cNvPr id="18" name="グループ化 17">
            <a:extLst>
              <a:ext uri="{FF2B5EF4-FFF2-40B4-BE49-F238E27FC236}">
                <a16:creationId xmlns:a16="http://schemas.microsoft.com/office/drawing/2014/main" id="{8304C059-D607-B04F-1E2A-DB6815C4D2AB}"/>
              </a:ext>
            </a:extLst>
          </p:cNvPr>
          <p:cNvGrpSpPr>
            <a:grpSpLocks noChangeAspect="1"/>
          </p:cNvGrpSpPr>
          <p:nvPr/>
        </p:nvGrpSpPr>
        <p:grpSpPr>
          <a:xfrm rot="16200000">
            <a:off x="5114814" y="3642935"/>
            <a:ext cx="699621" cy="1294025"/>
            <a:chOff x="6257789" y="2554252"/>
            <a:chExt cx="1380861" cy="2554032"/>
          </a:xfrm>
        </p:grpSpPr>
        <p:cxnSp>
          <p:nvCxnSpPr>
            <p:cNvPr id="88" name="直線矢印コネクタ 87">
              <a:extLst>
                <a:ext uri="{FF2B5EF4-FFF2-40B4-BE49-F238E27FC236}">
                  <a16:creationId xmlns:a16="http://schemas.microsoft.com/office/drawing/2014/main" id="{2A9E185F-4E68-62EE-9DA1-18D92D8293F5}"/>
                </a:ext>
              </a:extLst>
            </p:cNvPr>
            <p:cNvCxnSpPr>
              <a:cxnSpLocks/>
            </p:cNvCxnSpPr>
            <p:nvPr/>
          </p:nvCxnSpPr>
          <p:spPr>
            <a:xfrm>
              <a:off x="6510357" y="4677097"/>
              <a:ext cx="672635" cy="0"/>
            </a:xfrm>
            <a:prstGeom prst="straightConnector1">
              <a:avLst/>
            </a:prstGeom>
            <a:ln w="254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a:extLst>
                <a:ext uri="{FF2B5EF4-FFF2-40B4-BE49-F238E27FC236}">
                  <a16:creationId xmlns:a16="http://schemas.microsoft.com/office/drawing/2014/main" id="{4879EBD4-126E-26F1-111E-A30AC58DCF08}"/>
                </a:ext>
              </a:extLst>
            </p:cNvPr>
            <p:cNvCxnSpPr>
              <a:cxnSpLocks/>
            </p:cNvCxnSpPr>
            <p:nvPr/>
          </p:nvCxnSpPr>
          <p:spPr>
            <a:xfrm rot="16200000">
              <a:off x="6164819" y="4334272"/>
              <a:ext cx="672635"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23">
              <a:extLst>
                <a:ext uri="{FF2B5EF4-FFF2-40B4-BE49-F238E27FC236}">
                  <a16:creationId xmlns:a16="http://schemas.microsoft.com/office/drawing/2014/main" id="{EBEB789F-34CC-F813-D7F9-302F6A2D0500}"/>
                </a:ext>
              </a:extLst>
            </p:cNvPr>
            <p:cNvSpPr txBox="1">
              <a:spLocks noChangeArrowheads="1"/>
            </p:cNvSpPr>
            <p:nvPr/>
          </p:nvSpPr>
          <p:spPr bwMode="auto">
            <a:xfrm rot="5400000">
              <a:off x="6568047" y="4037681"/>
              <a:ext cx="1594486" cy="546720"/>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rgbClr val="C00000"/>
                  </a:solidFill>
                  <a:latin typeface="+mn-lt"/>
                  <a:ea typeface="+mn-ea"/>
                  <a:cs typeface="Calibri" panose="020F0502020204030204" pitchFamily="34" charset="0"/>
                </a:rPr>
                <a:t>Upward</a:t>
              </a:r>
              <a:endParaRPr lang="ja-JP" altLang="en-US" sz="1200" dirty="0">
                <a:solidFill>
                  <a:srgbClr val="C00000"/>
                </a:solidFill>
                <a:latin typeface="+mn-lt"/>
                <a:ea typeface="+mn-ea"/>
                <a:cs typeface="Calibri" panose="020F0502020204030204" pitchFamily="34" charset="0"/>
              </a:endParaRPr>
            </a:p>
          </p:txBody>
        </p:sp>
        <p:sp>
          <p:nvSpPr>
            <p:cNvPr id="91" name="テキスト ボックス 23">
              <a:extLst>
                <a:ext uri="{FF2B5EF4-FFF2-40B4-BE49-F238E27FC236}">
                  <a16:creationId xmlns:a16="http://schemas.microsoft.com/office/drawing/2014/main" id="{776E1762-537A-7A33-DE0D-2D2F7DEB66F7}"/>
                </a:ext>
              </a:extLst>
            </p:cNvPr>
            <p:cNvSpPr txBox="1">
              <a:spLocks noChangeArrowheads="1"/>
            </p:cNvSpPr>
            <p:nvPr/>
          </p:nvSpPr>
          <p:spPr bwMode="auto">
            <a:xfrm rot="5400000">
              <a:off x="5733907" y="3078134"/>
              <a:ext cx="1594485" cy="54672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rgbClr val="C00000"/>
                  </a:solidFill>
                  <a:latin typeface="+mn-lt"/>
                  <a:ea typeface="+mn-ea"/>
                  <a:cs typeface="Calibri" panose="020F0502020204030204" pitchFamily="34" charset="0"/>
                </a:rPr>
                <a:t>External</a:t>
              </a:r>
              <a:endParaRPr lang="ja-JP" altLang="en-US" sz="1200" dirty="0">
                <a:solidFill>
                  <a:srgbClr val="C00000"/>
                </a:solidFill>
                <a:latin typeface="+mn-lt"/>
                <a:ea typeface="+mn-ea"/>
                <a:cs typeface="Calibri" panose="020F0502020204030204" pitchFamily="34" charset="0"/>
              </a:endParaRPr>
            </a:p>
          </p:txBody>
        </p:sp>
      </p:grpSp>
      <p:sp>
        <p:nvSpPr>
          <p:cNvPr id="19" name="テキスト ボックス 18">
            <a:extLst>
              <a:ext uri="{FF2B5EF4-FFF2-40B4-BE49-F238E27FC236}">
                <a16:creationId xmlns:a16="http://schemas.microsoft.com/office/drawing/2014/main" id="{512DF92B-BBD9-3583-D179-40DE8CDD393A}"/>
              </a:ext>
            </a:extLst>
          </p:cNvPr>
          <p:cNvSpPr txBox="1">
            <a:spLocks noChangeArrowheads="1"/>
          </p:cNvSpPr>
          <p:nvPr/>
        </p:nvSpPr>
        <p:spPr bwMode="auto">
          <a:xfrm>
            <a:off x="3202712" y="2374951"/>
            <a:ext cx="535583"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n-lt"/>
                <a:ea typeface="+mn-ea"/>
                <a:cs typeface="Calibri" panose="020F0502020204030204" pitchFamily="34" charset="0"/>
              </a:rPr>
              <a:t>ZrO</a:t>
            </a:r>
            <a:r>
              <a:rPr lang="en-US" altLang="ja-JP" sz="1200" baseline="-25000" dirty="0">
                <a:latin typeface="+mn-lt"/>
                <a:ea typeface="+mn-ea"/>
                <a:cs typeface="Calibri" panose="020F0502020204030204" pitchFamily="34" charset="0"/>
              </a:rPr>
              <a:t>2-x</a:t>
            </a:r>
            <a:endParaRPr lang="ja-JP" altLang="en-US" sz="1200" baseline="-25000" dirty="0">
              <a:latin typeface="+mn-lt"/>
              <a:ea typeface="+mn-ea"/>
              <a:cs typeface="Calibri" panose="020F0502020204030204" pitchFamily="34" charset="0"/>
            </a:endParaRPr>
          </a:p>
        </p:txBody>
      </p:sp>
      <p:cxnSp>
        <p:nvCxnSpPr>
          <p:cNvPr id="20" name="直線コネクタ 19">
            <a:extLst>
              <a:ext uri="{FF2B5EF4-FFF2-40B4-BE49-F238E27FC236}">
                <a16:creationId xmlns:a16="http://schemas.microsoft.com/office/drawing/2014/main" id="{A24A29C4-EBCC-BD54-93AA-15044FCA8589}"/>
              </a:ext>
            </a:extLst>
          </p:cNvPr>
          <p:cNvCxnSpPr>
            <a:cxnSpLocks/>
          </p:cNvCxnSpPr>
          <p:nvPr/>
        </p:nvCxnSpPr>
        <p:spPr>
          <a:xfrm flipV="1">
            <a:off x="4349860" y="2426820"/>
            <a:ext cx="216340" cy="381484"/>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AC927BB0-7BA1-87E4-663E-BF24DB1D94C5}"/>
              </a:ext>
            </a:extLst>
          </p:cNvPr>
          <p:cNvCxnSpPr>
            <a:cxnSpLocks/>
          </p:cNvCxnSpPr>
          <p:nvPr/>
        </p:nvCxnSpPr>
        <p:spPr>
          <a:xfrm flipV="1">
            <a:off x="3772232" y="2622960"/>
            <a:ext cx="72252" cy="185344"/>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2" name="テキスト ボックス 18">
            <a:extLst>
              <a:ext uri="{FF2B5EF4-FFF2-40B4-BE49-F238E27FC236}">
                <a16:creationId xmlns:a16="http://schemas.microsoft.com/office/drawing/2014/main" id="{A7E2D9E2-C180-480B-DA10-9E935F1384FD}"/>
              </a:ext>
            </a:extLst>
          </p:cNvPr>
          <p:cNvSpPr txBox="1">
            <a:spLocks noChangeArrowheads="1"/>
          </p:cNvSpPr>
          <p:nvPr/>
        </p:nvSpPr>
        <p:spPr bwMode="auto">
          <a:xfrm>
            <a:off x="2999656" y="2116649"/>
            <a:ext cx="731057"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n-lt"/>
                <a:ea typeface="+mn-ea"/>
                <a:cs typeface="Calibri" panose="020F0502020204030204" pitchFamily="34" charset="0"/>
              </a:rPr>
              <a:t>Cr</a:t>
            </a:r>
            <a:r>
              <a:rPr lang="en-US" altLang="ja-JP" sz="1200" baseline="-25000" dirty="0">
                <a:latin typeface="+mn-lt"/>
                <a:ea typeface="+mn-ea"/>
                <a:cs typeface="Calibri" panose="020F0502020204030204" pitchFamily="34" charset="0"/>
              </a:rPr>
              <a:t>2</a:t>
            </a:r>
            <a:r>
              <a:rPr lang="en-US" altLang="ja-JP" sz="1200" dirty="0">
                <a:latin typeface="+mn-lt"/>
                <a:ea typeface="+mn-ea"/>
                <a:cs typeface="Calibri" panose="020F0502020204030204" pitchFamily="34" charset="0"/>
              </a:rPr>
              <a:t>O</a:t>
            </a:r>
            <a:r>
              <a:rPr lang="en-US" altLang="ja-JP" sz="1200" baseline="-25000" dirty="0">
                <a:latin typeface="+mn-lt"/>
                <a:ea typeface="+mn-ea"/>
                <a:cs typeface="Calibri" panose="020F0502020204030204" pitchFamily="34" charset="0"/>
              </a:rPr>
              <a:t>3</a:t>
            </a:r>
            <a:r>
              <a:rPr lang="en-US" altLang="ja-JP" sz="1200" dirty="0">
                <a:latin typeface="+mn-lt"/>
                <a:ea typeface="+mn-ea"/>
                <a:cs typeface="Calibri" panose="020F0502020204030204" pitchFamily="34" charset="0"/>
              </a:rPr>
              <a:t>/Cr</a:t>
            </a:r>
            <a:endParaRPr lang="ja-JP" altLang="en-US" sz="1200" dirty="0">
              <a:latin typeface="+mn-lt"/>
              <a:ea typeface="+mn-ea"/>
              <a:cs typeface="Calibri" panose="020F0502020204030204" pitchFamily="34" charset="0"/>
            </a:endParaRPr>
          </a:p>
        </p:txBody>
      </p:sp>
      <p:cxnSp>
        <p:nvCxnSpPr>
          <p:cNvPr id="23" name="直線コネクタ 22">
            <a:extLst>
              <a:ext uri="{FF2B5EF4-FFF2-40B4-BE49-F238E27FC236}">
                <a16:creationId xmlns:a16="http://schemas.microsoft.com/office/drawing/2014/main" id="{9A1FD5D9-FA69-152A-1272-197B98C975E5}"/>
              </a:ext>
            </a:extLst>
          </p:cNvPr>
          <p:cNvCxnSpPr>
            <a:cxnSpLocks/>
          </p:cNvCxnSpPr>
          <p:nvPr/>
        </p:nvCxnSpPr>
        <p:spPr>
          <a:xfrm flipH="1" flipV="1">
            <a:off x="3071772" y="2476800"/>
            <a:ext cx="71328" cy="281836"/>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353EFA20-EFDF-2143-3766-EBDA71FAC9B8}"/>
              </a:ext>
            </a:extLst>
          </p:cNvPr>
          <p:cNvCxnSpPr>
            <a:cxnSpLocks/>
          </p:cNvCxnSpPr>
          <p:nvPr/>
        </p:nvCxnSpPr>
        <p:spPr>
          <a:xfrm flipV="1">
            <a:off x="3348473" y="2670683"/>
            <a:ext cx="5064" cy="141955"/>
          </a:xfrm>
          <a:prstGeom prst="line">
            <a:avLst/>
          </a:prstGeom>
          <a:ln w="12700">
            <a:noFill/>
          </a:ln>
        </p:spPr>
        <p:style>
          <a:lnRef idx="1">
            <a:schemeClr val="accent1"/>
          </a:lnRef>
          <a:fillRef idx="0">
            <a:schemeClr val="accent1"/>
          </a:fillRef>
          <a:effectRef idx="0">
            <a:schemeClr val="accent1"/>
          </a:effectRef>
          <a:fontRef idx="minor">
            <a:schemeClr val="tx1"/>
          </a:fontRef>
        </p:style>
      </p:cxnSp>
      <p:sp>
        <p:nvSpPr>
          <p:cNvPr id="25" name="テキスト ボックス 23">
            <a:extLst>
              <a:ext uri="{FF2B5EF4-FFF2-40B4-BE49-F238E27FC236}">
                <a16:creationId xmlns:a16="http://schemas.microsoft.com/office/drawing/2014/main" id="{FC52C2F3-B341-4F87-F762-D5C40D3FB22A}"/>
              </a:ext>
            </a:extLst>
          </p:cNvPr>
          <p:cNvSpPr txBox="1">
            <a:spLocks noChangeArrowheads="1"/>
          </p:cNvSpPr>
          <p:nvPr/>
        </p:nvSpPr>
        <p:spPr bwMode="auto">
          <a:xfrm rot="16200000">
            <a:off x="2096974" y="3748047"/>
            <a:ext cx="2109243"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chemeClr val="bg1"/>
                </a:solidFill>
                <a:latin typeface="+mn-lt"/>
                <a:ea typeface="+mn-ea"/>
                <a:cs typeface="Calibri" panose="020F0502020204030204" pitchFamily="34" charset="0"/>
              </a:rPr>
              <a:t>Invisible due to high contrast</a:t>
            </a:r>
            <a:endParaRPr lang="ja-JP" altLang="en-US" sz="1200" dirty="0">
              <a:solidFill>
                <a:schemeClr val="bg1"/>
              </a:solidFill>
              <a:latin typeface="+mn-lt"/>
              <a:ea typeface="+mn-ea"/>
              <a:cs typeface="Calibri" panose="020F0502020204030204" pitchFamily="34" charset="0"/>
            </a:endParaRPr>
          </a:p>
        </p:txBody>
      </p:sp>
      <p:sp>
        <p:nvSpPr>
          <p:cNvPr id="26" name="テキスト ボックス 25">
            <a:extLst>
              <a:ext uri="{FF2B5EF4-FFF2-40B4-BE49-F238E27FC236}">
                <a16:creationId xmlns:a16="http://schemas.microsoft.com/office/drawing/2014/main" id="{12A5D918-DD03-787B-D127-1FC6B9CE5C11}"/>
              </a:ext>
            </a:extLst>
          </p:cNvPr>
          <p:cNvSpPr txBox="1">
            <a:spLocks noChangeArrowheads="1"/>
          </p:cNvSpPr>
          <p:nvPr/>
        </p:nvSpPr>
        <p:spPr bwMode="auto">
          <a:xfrm>
            <a:off x="4167920" y="4151448"/>
            <a:ext cx="1416305"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n-lt"/>
                <a:ea typeface="+mn-ea"/>
                <a:cs typeface="Calibri" panose="020F0502020204030204" pitchFamily="34" charset="0"/>
                <a:sym typeface="Wingdings" panose="05000000000000000000" pitchFamily="2" charset="2"/>
              </a:rPr>
              <a:t>LiquidZrCr</a:t>
            </a:r>
            <a:r>
              <a:rPr lang="en-US" altLang="ja-JP" sz="1200" baseline="-25000" dirty="0">
                <a:latin typeface="+mn-lt"/>
                <a:ea typeface="+mn-ea"/>
                <a:cs typeface="Calibri" panose="020F0502020204030204" pitchFamily="34" charset="0"/>
                <a:sym typeface="Wingdings" panose="05000000000000000000" pitchFamily="2" charset="2"/>
              </a:rPr>
              <a:t>2</a:t>
            </a:r>
            <a:r>
              <a:rPr lang="en-US" altLang="ja-JP" sz="1200" dirty="0">
                <a:latin typeface="+mn-lt"/>
                <a:ea typeface="+mn-ea"/>
                <a:cs typeface="Calibri" panose="020F0502020204030204" pitchFamily="34" charset="0"/>
                <a:sym typeface="Wingdings" panose="05000000000000000000" pitchFamily="2" charset="2"/>
              </a:rPr>
              <a:t>+ β-Zr</a:t>
            </a:r>
            <a:endParaRPr lang="ja-JP" altLang="en-US" sz="1200" dirty="0">
              <a:latin typeface="+mn-lt"/>
              <a:ea typeface="+mn-ea"/>
              <a:cs typeface="Calibri" panose="020F0502020204030204" pitchFamily="34" charset="0"/>
            </a:endParaRPr>
          </a:p>
        </p:txBody>
      </p:sp>
      <p:cxnSp>
        <p:nvCxnSpPr>
          <p:cNvPr id="27" name="直線コネクタ 26">
            <a:extLst>
              <a:ext uri="{FF2B5EF4-FFF2-40B4-BE49-F238E27FC236}">
                <a16:creationId xmlns:a16="http://schemas.microsoft.com/office/drawing/2014/main" id="{4FCF0DC2-C93D-F4FC-1FC5-00C11111F718}"/>
              </a:ext>
            </a:extLst>
          </p:cNvPr>
          <p:cNvCxnSpPr>
            <a:cxnSpLocks/>
          </p:cNvCxnSpPr>
          <p:nvPr/>
        </p:nvCxnSpPr>
        <p:spPr>
          <a:xfrm flipV="1">
            <a:off x="5636097" y="2662722"/>
            <a:ext cx="72410" cy="152497"/>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EBFFAE6A-6D1D-EC61-0E51-FD95A6A81F40}"/>
              </a:ext>
            </a:extLst>
          </p:cNvPr>
          <p:cNvCxnSpPr>
            <a:cxnSpLocks/>
          </p:cNvCxnSpPr>
          <p:nvPr/>
        </p:nvCxnSpPr>
        <p:spPr>
          <a:xfrm flipV="1">
            <a:off x="4471945" y="4456874"/>
            <a:ext cx="223560" cy="153447"/>
          </a:xfrm>
          <a:prstGeom prst="straightConnector1">
            <a:avLst/>
          </a:prstGeom>
          <a:ln w="19050">
            <a:headEnd type="none"/>
            <a:tailEnd type="none"/>
          </a:ln>
        </p:spPr>
        <p:style>
          <a:lnRef idx="1">
            <a:schemeClr val="accent1"/>
          </a:lnRef>
          <a:fillRef idx="0">
            <a:schemeClr val="accent1"/>
          </a:fillRef>
          <a:effectRef idx="0">
            <a:schemeClr val="accent1"/>
          </a:effectRef>
          <a:fontRef idx="minor">
            <a:schemeClr val="tx1"/>
          </a:fontRef>
        </p:style>
      </p:cxnSp>
      <p:sp>
        <p:nvSpPr>
          <p:cNvPr id="29" name="楕円 28">
            <a:extLst>
              <a:ext uri="{FF2B5EF4-FFF2-40B4-BE49-F238E27FC236}">
                <a16:creationId xmlns:a16="http://schemas.microsoft.com/office/drawing/2014/main" id="{397DCF12-F5AF-6C1A-DCE6-98C8D2A80C87}"/>
              </a:ext>
            </a:extLst>
          </p:cNvPr>
          <p:cNvSpPr>
            <a:spLocks noChangeAspect="1"/>
          </p:cNvSpPr>
          <p:nvPr/>
        </p:nvSpPr>
        <p:spPr>
          <a:xfrm>
            <a:off x="3698677" y="3119387"/>
            <a:ext cx="76384" cy="75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30" name="楕円 29">
            <a:extLst>
              <a:ext uri="{FF2B5EF4-FFF2-40B4-BE49-F238E27FC236}">
                <a16:creationId xmlns:a16="http://schemas.microsoft.com/office/drawing/2014/main" id="{98EDCEB3-9214-7864-5E7D-025BB21DD2E9}"/>
              </a:ext>
            </a:extLst>
          </p:cNvPr>
          <p:cNvSpPr>
            <a:spLocks noChangeAspect="1"/>
          </p:cNvSpPr>
          <p:nvPr/>
        </p:nvSpPr>
        <p:spPr>
          <a:xfrm>
            <a:off x="4079156" y="3119387"/>
            <a:ext cx="76384" cy="75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31" name="楕円 30">
            <a:extLst>
              <a:ext uri="{FF2B5EF4-FFF2-40B4-BE49-F238E27FC236}">
                <a16:creationId xmlns:a16="http://schemas.microsoft.com/office/drawing/2014/main" id="{047D0133-359F-21C9-A17D-FC9AFC367E6D}"/>
              </a:ext>
            </a:extLst>
          </p:cNvPr>
          <p:cNvSpPr>
            <a:spLocks noChangeAspect="1"/>
          </p:cNvSpPr>
          <p:nvPr/>
        </p:nvSpPr>
        <p:spPr>
          <a:xfrm>
            <a:off x="4359261" y="3119387"/>
            <a:ext cx="76384" cy="75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32" name="楕円 31">
            <a:extLst>
              <a:ext uri="{FF2B5EF4-FFF2-40B4-BE49-F238E27FC236}">
                <a16:creationId xmlns:a16="http://schemas.microsoft.com/office/drawing/2014/main" id="{A5B7C21A-3F76-C283-F57D-5EC2D55337A4}"/>
              </a:ext>
            </a:extLst>
          </p:cNvPr>
          <p:cNvSpPr>
            <a:spLocks noChangeAspect="1"/>
          </p:cNvSpPr>
          <p:nvPr/>
        </p:nvSpPr>
        <p:spPr>
          <a:xfrm>
            <a:off x="4741228" y="3119387"/>
            <a:ext cx="76384" cy="75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33" name="楕円 32">
            <a:extLst>
              <a:ext uri="{FF2B5EF4-FFF2-40B4-BE49-F238E27FC236}">
                <a16:creationId xmlns:a16="http://schemas.microsoft.com/office/drawing/2014/main" id="{7438F4B0-0270-F02F-3F08-77C28B508AE6}"/>
              </a:ext>
            </a:extLst>
          </p:cNvPr>
          <p:cNvSpPr>
            <a:spLocks noChangeAspect="1"/>
          </p:cNvSpPr>
          <p:nvPr/>
        </p:nvSpPr>
        <p:spPr>
          <a:xfrm>
            <a:off x="4965718" y="3119387"/>
            <a:ext cx="76384" cy="75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34" name="楕円 33">
            <a:extLst>
              <a:ext uri="{FF2B5EF4-FFF2-40B4-BE49-F238E27FC236}">
                <a16:creationId xmlns:a16="http://schemas.microsoft.com/office/drawing/2014/main" id="{90A70544-C919-8DB0-2A2B-BD4DC113A676}"/>
              </a:ext>
            </a:extLst>
          </p:cNvPr>
          <p:cNvSpPr>
            <a:spLocks noChangeAspect="1"/>
          </p:cNvSpPr>
          <p:nvPr/>
        </p:nvSpPr>
        <p:spPr>
          <a:xfrm>
            <a:off x="5190208" y="3119387"/>
            <a:ext cx="76384" cy="75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35" name="楕円 34">
            <a:extLst>
              <a:ext uri="{FF2B5EF4-FFF2-40B4-BE49-F238E27FC236}">
                <a16:creationId xmlns:a16="http://schemas.microsoft.com/office/drawing/2014/main" id="{8AE9BF86-5CAB-F91C-2521-EA492A5433F0}"/>
              </a:ext>
            </a:extLst>
          </p:cNvPr>
          <p:cNvSpPr>
            <a:spLocks noChangeAspect="1"/>
          </p:cNvSpPr>
          <p:nvPr/>
        </p:nvSpPr>
        <p:spPr>
          <a:xfrm>
            <a:off x="5414698" y="3119387"/>
            <a:ext cx="76384" cy="75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36" name="楕円 35">
            <a:extLst>
              <a:ext uri="{FF2B5EF4-FFF2-40B4-BE49-F238E27FC236}">
                <a16:creationId xmlns:a16="http://schemas.microsoft.com/office/drawing/2014/main" id="{BB182CA9-E771-4D88-2760-9FF3B2A81FF7}"/>
              </a:ext>
            </a:extLst>
          </p:cNvPr>
          <p:cNvSpPr>
            <a:spLocks noChangeAspect="1"/>
          </p:cNvSpPr>
          <p:nvPr/>
        </p:nvSpPr>
        <p:spPr>
          <a:xfrm>
            <a:off x="5863677" y="3119387"/>
            <a:ext cx="76384" cy="75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37" name="楕円 36">
            <a:extLst>
              <a:ext uri="{FF2B5EF4-FFF2-40B4-BE49-F238E27FC236}">
                <a16:creationId xmlns:a16="http://schemas.microsoft.com/office/drawing/2014/main" id="{EF9B36B6-E6B7-0E95-623C-9A1E66100C93}"/>
              </a:ext>
            </a:extLst>
          </p:cNvPr>
          <p:cNvSpPr>
            <a:spLocks noChangeAspect="1"/>
          </p:cNvSpPr>
          <p:nvPr/>
        </p:nvSpPr>
        <p:spPr>
          <a:xfrm>
            <a:off x="5639187" y="3119387"/>
            <a:ext cx="76384" cy="755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38" name="テキスト ボックス 23">
            <a:extLst>
              <a:ext uri="{FF2B5EF4-FFF2-40B4-BE49-F238E27FC236}">
                <a16:creationId xmlns:a16="http://schemas.microsoft.com/office/drawing/2014/main" id="{1125152F-52BF-69E6-C029-3219B950EC04}"/>
              </a:ext>
            </a:extLst>
          </p:cNvPr>
          <p:cNvSpPr txBox="1">
            <a:spLocks noChangeArrowheads="1"/>
          </p:cNvSpPr>
          <p:nvPr/>
        </p:nvSpPr>
        <p:spPr bwMode="auto">
          <a:xfrm>
            <a:off x="4864624" y="2813960"/>
            <a:ext cx="1061583"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latin typeface="+mn-lt"/>
                <a:ea typeface="+mn-ea"/>
                <a:cs typeface="Calibri" panose="020F0502020204030204" pitchFamily="34" charset="0"/>
              </a:rPr>
              <a:t>438</a:t>
            </a:r>
            <a:r>
              <a:rPr lang="ja-JP" altLang="en-US" sz="1200" b="1" dirty="0">
                <a:latin typeface="+mn-lt"/>
                <a:ea typeface="+mn-ea"/>
                <a:cs typeface="Calibri" panose="020F0502020204030204" pitchFamily="34" charset="0"/>
              </a:rPr>
              <a:t>～</a:t>
            </a:r>
            <a:r>
              <a:rPr lang="en-US" altLang="ja-JP" sz="1200" b="1" dirty="0">
                <a:latin typeface="+mn-lt"/>
                <a:ea typeface="+mn-ea"/>
                <a:cs typeface="Calibri" panose="020F0502020204030204" pitchFamily="34" charset="0"/>
              </a:rPr>
              <a:t>261 HV</a:t>
            </a:r>
            <a:endParaRPr lang="ja-JP" altLang="en-US" sz="1200" b="1" dirty="0">
              <a:latin typeface="+mn-lt"/>
              <a:ea typeface="+mn-ea"/>
              <a:cs typeface="Calibri" panose="020F0502020204030204" pitchFamily="34" charset="0"/>
            </a:endParaRPr>
          </a:p>
        </p:txBody>
      </p:sp>
      <p:sp>
        <p:nvSpPr>
          <p:cNvPr id="39" name="テキスト ボックス 23">
            <a:extLst>
              <a:ext uri="{FF2B5EF4-FFF2-40B4-BE49-F238E27FC236}">
                <a16:creationId xmlns:a16="http://schemas.microsoft.com/office/drawing/2014/main" id="{9013353F-44AF-E21C-F796-5F33BEA154A1}"/>
              </a:ext>
            </a:extLst>
          </p:cNvPr>
          <p:cNvSpPr txBox="1">
            <a:spLocks noChangeArrowheads="1"/>
          </p:cNvSpPr>
          <p:nvPr/>
        </p:nvSpPr>
        <p:spPr bwMode="auto">
          <a:xfrm>
            <a:off x="3467177" y="2816582"/>
            <a:ext cx="644194"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latin typeface="+mn-lt"/>
                <a:ea typeface="+mn-ea"/>
                <a:cs typeface="Calibri" panose="020F0502020204030204" pitchFamily="34" charset="0"/>
              </a:rPr>
              <a:t>728 HV</a:t>
            </a:r>
            <a:endParaRPr lang="ja-JP" altLang="en-US" sz="1200" b="1" dirty="0">
              <a:latin typeface="+mn-lt"/>
              <a:ea typeface="+mn-ea"/>
              <a:cs typeface="Calibri" panose="020F0502020204030204" pitchFamily="34" charset="0"/>
            </a:endParaRPr>
          </a:p>
        </p:txBody>
      </p:sp>
      <p:sp>
        <p:nvSpPr>
          <p:cNvPr id="40" name="テキスト ボックス 23">
            <a:extLst>
              <a:ext uri="{FF2B5EF4-FFF2-40B4-BE49-F238E27FC236}">
                <a16:creationId xmlns:a16="http://schemas.microsoft.com/office/drawing/2014/main" id="{61CEEA70-BBB3-D1E7-E95B-E7C0BE7B0337}"/>
              </a:ext>
            </a:extLst>
          </p:cNvPr>
          <p:cNvSpPr txBox="1">
            <a:spLocks noChangeArrowheads="1"/>
          </p:cNvSpPr>
          <p:nvPr/>
        </p:nvSpPr>
        <p:spPr bwMode="auto">
          <a:xfrm>
            <a:off x="4013035" y="2797294"/>
            <a:ext cx="642285"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latin typeface="+mn-lt"/>
                <a:ea typeface="+mn-ea"/>
                <a:cs typeface="Calibri" panose="020F0502020204030204" pitchFamily="34" charset="0"/>
              </a:rPr>
              <a:t>391 HV</a:t>
            </a:r>
            <a:endParaRPr lang="ja-JP" altLang="en-US" sz="1200" b="1" dirty="0">
              <a:latin typeface="+mn-lt"/>
              <a:ea typeface="+mn-ea"/>
              <a:cs typeface="Calibri" panose="020F0502020204030204" pitchFamily="34" charset="0"/>
            </a:endParaRPr>
          </a:p>
        </p:txBody>
      </p:sp>
      <p:sp>
        <p:nvSpPr>
          <p:cNvPr id="41" name="テキスト ボックス 23">
            <a:extLst>
              <a:ext uri="{FF2B5EF4-FFF2-40B4-BE49-F238E27FC236}">
                <a16:creationId xmlns:a16="http://schemas.microsoft.com/office/drawing/2014/main" id="{0A546B0A-3520-88CE-E799-E62C5B65576A}"/>
              </a:ext>
            </a:extLst>
          </p:cNvPr>
          <p:cNvSpPr txBox="1">
            <a:spLocks noChangeArrowheads="1"/>
          </p:cNvSpPr>
          <p:nvPr/>
        </p:nvSpPr>
        <p:spPr bwMode="auto">
          <a:xfrm>
            <a:off x="4608974" y="3289901"/>
            <a:ext cx="655890"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latin typeface="+mn-lt"/>
                <a:ea typeface="+mn-ea"/>
                <a:cs typeface="Calibri" panose="020F0502020204030204" pitchFamily="34" charset="0"/>
              </a:rPr>
              <a:t>435 HV</a:t>
            </a:r>
            <a:endParaRPr lang="ja-JP" altLang="en-US" sz="1200" b="1" dirty="0">
              <a:latin typeface="+mn-lt"/>
              <a:ea typeface="+mn-ea"/>
              <a:cs typeface="Calibri" panose="020F0502020204030204" pitchFamily="34" charset="0"/>
            </a:endParaRPr>
          </a:p>
        </p:txBody>
      </p:sp>
      <p:cxnSp>
        <p:nvCxnSpPr>
          <p:cNvPr id="42" name="直線コネクタ 41">
            <a:extLst>
              <a:ext uri="{FF2B5EF4-FFF2-40B4-BE49-F238E27FC236}">
                <a16:creationId xmlns:a16="http://schemas.microsoft.com/office/drawing/2014/main" id="{0530CE54-823C-8ABA-BC49-8726BE66675C}"/>
              </a:ext>
            </a:extLst>
          </p:cNvPr>
          <p:cNvCxnSpPr>
            <a:cxnSpLocks/>
            <a:stCxn id="31" idx="4"/>
            <a:endCxn id="41" idx="1"/>
          </p:cNvCxnSpPr>
          <p:nvPr/>
        </p:nvCxnSpPr>
        <p:spPr>
          <a:xfrm>
            <a:off x="4397453" y="3194927"/>
            <a:ext cx="211521" cy="233474"/>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73" name="図 29" descr="雪, 写真, 座る, 覆い が含まれている画像&#10;&#10;自動的に生成された説明">
            <a:extLst>
              <a:ext uri="{FF2B5EF4-FFF2-40B4-BE49-F238E27FC236}">
                <a16:creationId xmlns:a16="http://schemas.microsoft.com/office/drawing/2014/main" id="{3FE09DBA-B9C6-4FED-2D24-5AFBA591D3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98" y="2635394"/>
            <a:ext cx="2902187" cy="218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テキスト ボックス 18">
            <a:extLst>
              <a:ext uri="{FF2B5EF4-FFF2-40B4-BE49-F238E27FC236}">
                <a16:creationId xmlns:a16="http://schemas.microsoft.com/office/drawing/2014/main" id="{84E7D1FF-9C33-FEDC-87F8-94C10ABEFB1A}"/>
              </a:ext>
            </a:extLst>
          </p:cNvPr>
          <p:cNvSpPr txBox="1">
            <a:spLocks noChangeArrowheads="1"/>
          </p:cNvSpPr>
          <p:nvPr/>
        </p:nvSpPr>
        <p:spPr bwMode="auto">
          <a:xfrm>
            <a:off x="814904" y="2240491"/>
            <a:ext cx="664858"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n-lt"/>
                <a:cs typeface="Calibri" panose="020F0502020204030204" pitchFamily="34" charset="0"/>
              </a:rPr>
              <a:t>α-Zr(O)</a:t>
            </a:r>
            <a:endParaRPr lang="ja-JP" altLang="en-US" sz="1200" dirty="0">
              <a:latin typeface="+mn-lt"/>
              <a:cs typeface="Calibri" panose="020F0502020204030204" pitchFamily="34" charset="0"/>
            </a:endParaRPr>
          </a:p>
        </p:txBody>
      </p:sp>
      <p:sp>
        <p:nvSpPr>
          <p:cNvPr id="75" name="テキスト ボックス 23">
            <a:extLst>
              <a:ext uri="{FF2B5EF4-FFF2-40B4-BE49-F238E27FC236}">
                <a16:creationId xmlns:a16="http://schemas.microsoft.com/office/drawing/2014/main" id="{A7C10D1E-B1D5-0D53-271C-72AFC1D94589}"/>
              </a:ext>
            </a:extLst>
          </p:cNvPr>
          <p:cNvSpPr txBox="1">
            <a:spLocks noChangeArrowheads="1"/>
          </p:cNvSpPr>
          <p:nvPr/>
        </p:nvSpPr>
        <p:spPr bwMode="auto">
          <a:xfrm>
            <a:off x="1827974" y="2480398"/>
            <a:ext cx="783477" cy="276999"/>
          </a:xfrm>
          <a:prstGeom prst="rect">
            <a:avLst/>
          </a:prstGeom>
          <a:solidFill>
            <a:schemeClr val="bg1"/>
          </a:solid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n-lt"/>
                <a:cs typeface="Calibri" panose="020F0502020204030204" pitchFamily="34" charset="0"/>
              </a:rPr>
              <a:t>prior β-Zr</a:t>
            </a:r>
            <a:endParaRPr lang="ja-JP" altLang="en-US" sz="1200" dirty="0">
              <a:latin typeface="+mn-lt"/>
              <a:cs typeface="Calibri" panose="020F0502020204030204" pitchFamily="34" charset="0"/>
            </a:endParaRPr>
          </a:p>
        </p:txBody>
      </p:sp>
      <p:sp>
        <p:nvSpPr>
          <p:cNvPr id="76" name="テキスト ボックス 25">
            <a:extLst>
              <a:ext uri="{FF2B5EF4-FFF2-40B4-BE49-F238E27FC236}">
                <a16:creationId xmlns:a16="http://schemas.microsoft.com/office/drawing/2014/main" id="{87B9FC0C-A13E-D676-B27A-5839AC8215EC}"/>
              </a:ext>
            </a:extLst>
          </p:cNvPr>
          <p:cNvSpPr txBox="1">
            <a:spLocks noChangeArrowheads="1"/>
          </p:cNvSpPr>
          <p:nvPr/>
        </p:nvSpPr>
        <p:spPr bwMode="auto">
          <a:xfrm>
            <a:off x="1409058" y="2113651"/>
            <a:ext cx="1661610" cy="338554"/>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C00000"/>
                </a:solidFill>
                <a:latin typeface="+mn-lt"/>
                <a:cs typeface="Calibri" panose="020F0502020204030204" pitchFamily="34" charset="0"/>
              </a:rPr>
              <a:t>Cr diffusion zone</a:t>
            </a:r>
            <a:endParaRPr lang="ja-JP" altLang="en-US" sz="1600" b="1" dirty="0">
              <a:solidFill>
                <a:srgbClr val="C00000"/>
              </a:solidFill>
              <a:latin typeface="+mn-lt"/>
              <a:cs typeface="Calibri" panose="020F0502020204030204" pitchFamily="34" charset="0"/>
            </a:endParaRPr>
          </a:p>
        </p:txBody>
      </p:sp>
      <p:sp>
        <p:nvSpPr>
          <p:cNvPr id="77" name="テキスト ボックス 18">
            <a:extLst>
              <a:ext uri="{FF2B5EF4-FFF2-40B4-BE49-F238E27FC236}">
                <a16:creationId xmlns:a16="http://schemas.microsoft.com/office/drawing/2014/main" id="{C5BC642F-6F61-F9C6-5BB9-E767EF17262E}"/>
              </a:ext>
            </a:extLst>
          </p:cNvPr>
          <p:cNvSpPr txBox="1">
            <a:spLocks noChangeArrowheads="1"/>
          </p:cNvSpPr>
          <p:nvPr/>
        </p:nvSpPr>
        <p:spPr bwMode="auto">
          <a:xfrm>
            <a:off x="90017" y="2156041"/>
            <a:ext cx="723357"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n-lt"/>
                <a:cs typeface="Calibri" panose="020F0502020204030204" pitchFamily="34" charset="0"/>
              </a:rPr>
              <a:t>Cr/Cr</a:t>
            </a:r>
            <a:r>
              <a:rPr lang="en-US" altLang="ja-JP" sz="1200" baseline="-25000" dirty="0">
                <a:latin typeface="+mn-lt"/>
                <a:cs typeface="Calibri" panose="020F0502020204030204" pitchFamily="34" charset="0"/>
              </a:rPr>
              <a:t>2</a:t>
            </a:r>
            <a:r>
              <a:rPr lang="en-US" altLang="ja-JP" sz="1200" dirty="0">
                <a:latin typeface="+mn-lt"/>
                <a:cs typeface="Calibri" panose="020F0502020204030204" pitchFamily="34" charset="0"/>
              </a:rPr>
              <a:t>O</a:t>
            </a:r>
            <a:r>
              <a:rPr lang="en-US" altLang="ja-JP" sz="1200" baseline="-25000" dirty="0">
                <a:latin typeface="+mn-lt"/>
                <a:cs typeface="Calibri" panose="020F0502020204030204" pitchFamily="34" charset="0"/>
              </a:rPr>
              <a:t>3</a:t>
            </a:r>
            <a:endParaRPr lang="ja-JP" altLang="en-US" sz="1200" dirty="0">
              <a:latin typeface="+mn-lt"/>
              <a:cs typeface="Calibri" panose="020F0502020204030204" pitchFamily="34" charset="0"/>
            </a:endParaRPr>
          </a:p>
        </p:txBody>
      </p:sp>
      <p:cxnSp>
        <p:nvCxnSpPr>
          <p:cNvPr id="78" name="直線矢印コネクタ 77">
            <a:extLst>
              <a:ext uri="{FF2B5EF4-FFF2-40B4-BE49-F238E27FC236}">
                <a16:creationId xmlns:a16="http://schemas.microsoft.com/office/drawing/2014/main" id="{CF95741B-0D91-7DA4-FD8E-CE917032D8FA}"/>
              </a:ext>
            </a:extLst>
          </p:cNvPr>
          <p:cNvCxnSpPr/>
          <p:nvPr/>
        </p:nvCxnSpPr>
        <p:spPr>
          <a:xfrm rot="10800000" flipV="1">
            <a:off x="1111675" y="2772994"/>
            <a:ext cx="465880" cy="0"/>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638D35FE-4E29-471B-7ED1-C4D68C1F4968}"/>
              </a:ext>
            </a:extLst>
          </p:cNvPr>
          <p:cNvCxnSpPr/>
          <p:nvPr/>
        </p:nvCxnSpPr>
        <p:spPr>
          <a:xfrm rot="10800000" flipV="1">
            <a:off x="746146" y="2772994"/>
            <a:ext cx="369114" cy="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0" name="直線矢印コネクタ 79">
            <a:extLst>
              <a:ext uri="{FF2B5EF4-FFF2-40B4-BE49-F238E27FC236}">
                <a16:creationId xmlns:a16="http://schemas.microsoft.com/office/drawing/2014/main" id="{B0927B89-E3F3-5EF5-8DFF-549248110CBC}"/>
              </a:ext>
            </a:extLst>
          </p:cNvPr>
          <p:cNvCxnSpPr>
            <a:cxnSpLocks/>
          </p:cNvCxnSpPr>
          <p:nvPr/>
        </p:nvCxnSpPr>
        <p:spPr>
          <a:xfrm rot="5400000">
            <a:off x="2174887" y="2172964"/>
            <a:ext cx="0" cy="1200205"/>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直線矢印コネクタ 82">
            <a:extLst>
              <a:ext uri="{FF2B5EF4-FFF2-40B4-BE49-F238E27FC236}">
                <a16:creationId xmlns:a16="http://schemas.microsoft.com/office/drawing/2014/main" id="{26138DE5-A530-E513-8C49-D11C8270F95A}"/>
              </a:ext>
            </a:extLst>
          </p:cNvPr>
          <p:cNvCxnSpPr>
            <a:cxnSpLocks/>
          </p:cNvCxnSpPr>
          <p:nvPr/>
        </p:nvCxnSpPr>
        <p:spPr>
          <a:xfrm rot="10800000">
            <a:off x="403227" y="2771488"/>
            <a:ext cx="348044" cy="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18">
            <a:extLst>
              <a:ext uri="{FF2B5EF4-FFF2-40B4-BE49-F238E27FC236}">
                <a16:creationId xmlns:a16="http://schemas.microsoft.com/office/drawing/2014/main" id="{F366E8DD-EEFB-5676-E8C5-763FED5072AB}"/>
              </a:ext>
            </a:extLst>
          </p:cNvPr>
          <p:cNvSpPr txBox="1">
            <a:spLocks noChangeArrowheads="1"/>
          </p:cNvSpPr>
          <p:nvPr/>
        </p:nvSpPr>
        <p:spPr bwMode="auto">
          <a:xfrm>
            <a:off x="305721" y="2378990"/>
            <a:ext cx="599436"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n-lt"/>
                <a:cs typeface="Calibri" panose="020F0502020204030204" pitchFamily="34" charset="0"/>
              </a:rPr>
              <a:t>ZrO</a:t>
            </a:r>
            <a:r>
              <a:rPr lang="en-US" altLang="ja-JP" sz="1200" baseline="-25000" dirty="0">
                <a:latin typeface="+mn-lt"/>
                <a:cs typeface="Calibri" panose="020F0502020204030204" pitchFamily="34" charset="0"/>
              </a:rPr>
              <a:t>2-x</a:t>
            </a:r>
            <a:endParaRPr lang="ja-JP" altLang="en-US" sz="1200" baseline="-25000" dirty="0">
              <a:latin typeface="+mn-lt"/>
              <a:cs typeface="Calibri" panose="020F0502020204030204" pitchFamily="34" charset="0"/>
            </a:endParaRPr>
          </a:p>
        </p:txBody>
      </p:sp>
      <p:cxnSp>
        <p:nvCxnSpPr>
          <p:cNvPr id="85" name="直線矢印コネクタ 84">
            <a:extLst>
              <a:ext uri="{FF2B5EF4-FFF2-40B4-BE49-F238E27FC236}">
                <a16:creationId xmlns:a16="http://schemas.microsoft.com/office/drawing/2014/main" id="{78B06AEF-A862-441A-D217-ED36FC4154CD}"/>
              </a:ext>
            </a:extLst>
          </p:cNvPr>
          <p:cNvCxnSpPr>
            <a:cxnSpLocks/>
          </p:cNvCxnSpPr>
          <p:nvPr/>
        </p:nvCxnSpPr>
        <p:spPr>
          <a:xfrm rot="10800000">
            <a:off x="237690" y="2771488"/>
            <a:ext cx="178704" cy="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テキスト ボックス 18">
            <a:extLst>
              <a:ext uri="{FF2B5EF4-FFF2-40B4-BE49-F238E27FC236}">
                <a16:creationId xmlns:a16="http://schemas.microsoft.com/office/drawing/2014/main" id="{6AFFBA7A-7FE5-6482-689C-09B6EEC9127C}"/>
              </a:ext>
            </a:extLst>
          </p:cNvPr>
          <p:cNvSpPr txBox="1">
            <a:spLocks noChangeArrowheads="1"/>
          </p:cNvSpPr>
          <p:nvPr/>
        </p:nvSpPr>
        <p:spPr bwMode="auto">
          <a:xfrm rot="16200000">
            <a:off x="2070128" y="3971857"/>
            <a:ext cx="1086914"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solidFill>
                  <a:schemeClr val="bg1"/>
                </a:solidFill>
                <a:latin typeface="+mn-lt"/>
                <a:cs typeface="Calibri" panose="020F0502020204030204" pitchFamily="34" charset="0"/>
              </a:rPr>
              <a:t>Sn-rich region</a:t>
            </a:r>
            <a:endParaRPr lang="ja-JP" altLang="en-US" sz="1200" dirty="0">
              <a:solidFill>
                <a:schemeClr val="bg1"/>
              </a:solidFill>
              <a:latin typeface="+mn-lt"/>
              <a:cs typeface="Calibri" panose="020F0502020204030204" pitchFamily="34" charset="0"/>
            </a:endParaRPr>
          </a:p>
        </p:txBody>
      </p:sp>
      <p:grpSp>
        <p:nvGrpSpPr>
          <p:cNvPr id="50" name="グループ化 49">
            <a:extLst>
              <a:ext uri="{FF2B5EF4-FFF2-40B4-BE49-F238E27FC236}">
                <a16:creationId xmlns:a16="http://schemas.microsoft.com/office/drawing/2014/main" id="{EAE7551A-D5FA-8FCB-15AB-71DDC43BB99F}"/>
              </a:ext>
            </a:extLst>
          </p:cNvPr>
          <p:cNvGrpSpPr/>
          <p:nvPr/>
        </p:nvGrpSpPr>
        <p:grpSpPr>
          <a:xfrm>
            <a:off x="1919536" y="4592161"/>
            <a:ext cx="1089187" cy="276999"/>
            <a:chOff x="9063519" y="5998672"/>
            <a:chExt cx="1945544" cy="494791"/>
          </a:xfrm>
        </p:grpSpPr>
        <p:sp>
          <p:nvSpPr>
            <p:cNvPr id="70" name="正方形/長方形 69">
              <a:extLst>
                <a:ext uri="{FF2B5EF4-FFF2-40B4-BE49-F238E27FC236}">
                  <a16:creationId xmlns:a16="http://schemas.microsoft.com/office/drawing/2014/main" id="{E4085A27-D874-3914-E643-C1A780597E8E}"/>
                </a:ext>
              </a:extLst>
            </p:cNvPr>
            <p:cNvSpPr/>
            <p:nvPr/>
          </p:nvSpPr>
          <p:spPr>
            <a:xfrm>
              <a:off x="9063519" y="6019416"/>
              <a:ext cx="1708319" cy="354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a:cs typeface="Calibri" panose="020F0502020204030204" pitchFamily="34" charset="0"/>
              </a:endParaRPr>
            </a:p>
          </p:txBody>
        </p:sp>
        <p:cxnSp>
          <p:nvCxnSpPr>
            <p:cNvPr id="71" name="直線矢印コネクタ 70">
              <a:extLst>
                <a:ext uri="{FF2B5EF4-FFF2-40B4-BE49-F238E27FC236}">
                  <a16:creationId xmlns:a16="http://schemas.microsoft.com/office/drawing/2014/main" id="{0BA0F384-9996-8E77-22C0-4EB185F594BE}"/>
                </a:ext>
              </a:extLst>
            </p:cNvPr>
            <p:cNvCxnSpPr>
              <a:cxnSpLocks/>
            </p:cNvCxnSpPr>
            <p:nvPr/>
          </p:nvCxnSpPr>
          <p:spPr bwMode="auto">
            <a:xfrm>
              <a:off x="9120336" y="6209622"/>
              <a:ext cx="684000" cy="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2" name="テキスト ボックス 23">
              <a:extLst>
                <a:ext uri="{FF2B5EF4-FFF2-40B4-BE49-F238E27FC236}">
                  <a16:creationId xmlns:a16="http://schemas.microsoft.com/office/drawing/2014/main" id="{546A8ECC-2C7B-710E-4008-724D05597ED8}"/>
                </a:ext>
              </a:extLst>
            </p:cNvPr>
            <p:cNvSpPr txBox="1">
              <a:spLocks noChangeArrowheads="1"/>
            </p:cNvSpPr>
            <p:nvPr/>
          </p:nvSpPr>
          <p:spPr bwMode="auto">
            <a:xfrm>
              <a:off x="9716979" y="5998672"/>
              <a:ext cx="1292084" cy="49479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b="1" dirty="0">
                  <a:latin typeface="+mn-lt"/>
                  <a:cs typeface="Calibri" panose="020F0502020204030204" pitchFamily="34" charset="0"/>
                </a:rPr>
                <a:t>100 µm</a:t>
              </a:r>
              <a:endParaRPr lang="ja-JP" altLang="en-US" sz="1200" b="1" dirty="0">
                <a:latin typeface="+mn-lt"/>
                <a:cs typeface="Calibri" panose="020F0502020204030204" pitchFamily="34" charset="0"/>
              </a:endParaRPr>
            </a:p>
          </p:txBody>
        </p:sp>
      </p:grpSp>
      <p:cxnSp>
        <p:nvCxnSpPr>
          <p:cNvPr id="52" name="直線矢印コネクタ 51">
            <a:extLst>
              <a:ext uri="{FF2B5EF4-FFF2-40B4-BE49-F238E27FC236}">
                <a16:creationId xmlns:a16="http://schemas.microsoft.com/office/drawing/2014/main" id="{0855FE8B-523C-5479-3F94-38E8DFDA0070}"/>
              </a:ext>
            </a:extLst>
          </p:cNvPr>
          <p:cNvCxnSpPr>
            <a:cxnSpLocks/>
            <a:stCxn id="84" idx="2"/>
          </p:cNvCxnSpPr>
          <p:nvPr/>
        </p:nvCxnSpPr>
        <p:spPr>
          <a:xfrm>
            <a:off x="605439" y="2655989"/>
            <a:ext cx="7593" cy="50488"/>
          </a:xfrm>
          <a:prstGeom prst="straightConnector1">
            <a:avLst/>
          </a:prstGeom>
          <a:ln w="12700">
            <a:no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直線矢印コネクタ 54">
            <a:extLst>
              <a:ext uri="{FF2B5EF4-FFF2-40B4-BE49-F238E27FC236}">
                <a16:creationId xmlns:a16="http://schemas.microsoft.com/office/drawing/2014/main" id="{22431739-5834-7437-247C-0FADB9D8BA36}"/>
              </a:ext>
            </a:extLst>
          </p:cNvPr>
          <p:cNvCxnSpPr>
            <a:cxnSpLocks/>
          </p:cNvCxnSpPr>
          <p:nvPr/>
        </p:nvCxnSpPr>
        <p:spPr>
          <a:xfrm>
            <a:off x="721557" y="2601171"/>
            <a:ext cx="24589" cy="74772"/>
          </a:xfrm>
          <a:prstGeom prst="straightConnector1">
            <a:avLst/>
          </a:prstGeom>
          <a:ln w="12700">
            <a:no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35B97B0A-12F6-00BC-0F92-A93BBF13963A}"/>
              </a:ext>
            </a:extLst>
          </p:cNvPr>
          <p:cNvCxnSpPr>
            <a:cxnSpLocks/>
          </p:cNvCxnSpPr>
          <p:nvPr/>
        </p:nvCxnSpPr>
        <p:spPr>
          <a:xfrm flipH="1">
            <a:off x="4117348" y="2996952"/>
            <a:ext cx="0" cy="108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4E312DB5-EA7C-CCE0-8139-E939C6F131EF}"/>
              </a:ext>
            </a:extLst>
          </p:cNvPr>
          <p:cNvCxnSpPr>
            <a:cxnSpLocks/>
          </p:cNvCxnSpPr>
          <p:nvPr/>
        </p:nvCxnSpPr>
        <p:spPr>
          <a:xfrm flipH="1">
            <a:off x="3724166" y="3068968"/>
            <a:ext cx="0" cy="72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右中かっこ 59">
            <a:extLst>
              <a:ext uri="{FF2B5EF4-FFF2-40B4-BE49-F238E27FC236}">
                <a16:creationId xmlns:a16="http://schemas.microsoft.com/office/drawing/2014/main" id="{DD5E7E65-F40A-5498-3D7A-64FF3A2FECE1}"/>
              </a:ext>
            </a:extLst>
          </p:cNvPr>
          <p:cNvSpPr/>
          <p:nvPr/>
        </p:nvSpPr>
        <p:spPr>
          <a:xfrm rot="16200000">
            <a:off x="5298643" y="2422829"/>
            <a:ext cx="113951" cy="1320227"/>
          </a:xfrm>
          <a:prstGeom prst="rightBrace">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cs typeface="Calibri" panose="020F0502020204030204" pitchFamily="34" charset="0"/>
            </a:endParaRPr>
          </a:p>
        </p:txBody>
      </p:sp>
      <p:sp>
        <p:nvSpPr>
          <p:cNvPr id="61" name="テキスト ボックス 25">
            <a:extLst>
              <a:ext uri="{FF2B5EF4-FFF2-40B4-BE49-F238E27FC236}">
                <a16:creationId xmlns:a16="http://schemas.microsoft.com/office/drawing/2014/main" id="{ADF0A21A-0D40-BB82-FE55-6A7FD0759C19}"/>
              </a:ext>
            </a:extLst>
          </p:cNvPr>
          <p:cNvSpPr txBox="1">
            <a:spLocks noChangeArrowheads="1"/>
          </p:cNvSpPr>
          <p:nvPr/>
        </p:nvSpPr>
        <p:spPr bwMode="auto">
          <a:xfrm>
            <a:off x="4259371" y="2115966"/>
            <a:ext cx="1620764" cy="338554"/>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C00000"/>
                </a:solidFill>
                <a:latin typeface="+mn-lt"/>
                <a:cs typeface="Calibri" panose="020F0502020204030204" pitchFamily="34" charset="0"/>
              </a:rPr>
              <a:t>Cr diffusion zone</a:t>
            </a:r>
            <a:endParaRPr lang="ja-JP" altLang="en-US" sz="1600" b="1" dirty="0">
              <a:solidFill>
                <a:srgbClr val="C00000"/>
              </a:solidFill>
              <a:latin typeface="+mn-lt"/>
              <a:cs typeface="Calibri" panose="020F0502020204030204" pitchFamily="34" charset="0"/>
            </a:endParaRPr>
          </a:p>
        </p:txBody>
      </p:sp>
      <p:sp>
        <p:nvSpPr>
          <p:cNvPr id="62" name="テキスト ボックス 23">
            <a:extLst>
              <a:ext uri="{FF2B5EF4-FFF2-40B4-BE49-F238E27FC236}">
                <a16:creationId xmlns:a16="http://schemas.microsoft.com/office/drawing/2014/main" id="{783C9C66-6F95-2A16-974A-3696844CDD45}"/>
              </a:ext>
            </a:extLst>
          </p:cNvPr>
          <p:cNvSpPr txBox="1">
            <a:spLocks noChangeArrowheads="1"/>
          </p:cNvSpPr>
          <p:nvPr/>
        </p:nvSpPr>
        <p:spPr bwMode="auto">
          <a:xfrm>
            <a:off x="4959474" y="2496081"/>
            <a:ext cx="904203"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n-lt"/>
                <a:ea typeface="+mn-ea"/>
                <a:cs typeface="Calibri" panose="020F0502020204030204" pitchFamily="34" charset="0"/>
              </a:rPr>
              <a:t>prior β-Zr</a:t>
            </a:r>
            <a:endParaRPr lang="ja-JP" altLang="en-US" sz="1200" dirty="0">
              <a:latin typeface="+mn-lt"/>
              <a:ea typeface="+mn-ea"/>
              <a:cs typeface="Calibri" panose="020F0502020204030204" pitchFamily="34" charset="0"/>
            </a:endParaRPr>
          </a:p>
        </p:txBody>
      </p:sp>
      <p:sp>
        <p:nvSpPr>
          <p:cNvPr id="63" name="テキスト ボックス 23">
            <a:extLst>
              <a:ext uri="{FF2B5EF4-FFF2-40B4-BE49-F238E27FC236}">
                <a16:creationId xmlns:a16="http://schemas.microsoft.com/office/drawing/2014/main" id="{D81B4E84-D38D-0094-B36E-2F58B580CDE8}"/>
              </a:ext>
            </a:extLst>
          </p:cNvPr>
          <p:cNvSpPr txBox="1">
            <a:spLocks noChangeArrowheads="1"/>
          </p:cNvSpPr>
          <p:nvPr/>
        </p:nvSpPr>
        <p:spPr bwMode="auto">
          <a:xfrm rot="16200000">
            <a:off x="-865876" y="3644025"/>
            <a:ext cx="2029255"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chemeClr val="bg1"/>
                </a:solidFill>
                <a:latin typeface="+mn-lt"/>
                <a:ea typeface="+mn-ea"/>
                <a:cs typeface="Calibri" panose="020F0502020204030204" pitchFamily="34" charset="0"/>
              </a:rPr>
              <a:t>Invisible due to high contrast</a:t>
            </a:r>
            <a:endParaRPr lang="ja-JP" altLang="en-US" sz="1200" dirty="0">
              <a:solidFill>
                <a:schemeClr val="bg1"/>
              </a:solidFill>
              <a:latin typeface="+mn-lt"/>
              <a:ea typeface="+mn-ea"/>
              <a:cs typeface="Calibri" panose="020F0502020204030204" pitchFamily="34" charset="0"/>
            </a:endParaRPr>
          </a:p>
        </p:txBody>
      </p:sp>
      <p:sp>
        <p:nvSpPr>
          <p:cNvPr id="64" name="テキスト ボックス 18">
            <a:extLst>
              <a:ext uri="{FF2B5EF4-FFF2-40B4-BE49-F238E27FC236}">
                <a16:creationId xmlns:a16="http://schemas.microsoft.com/office/drawing/2014/main" id="{90BCC45C-0D81-7FB5-C16A-A622E27940ED}"/>
              </a:ext>
            </a:extLst>
          </p:cNvPr>
          <p:cNvSpPr txBox="1">
            <a:spLocks noChangeArrowheads="1"/>
          </p:cNvSpPr>
          <p:nvPr/>
        </p:nvSpPr>
        <p:spPr bwMode="auto">
          <a:xfrm>
            <a:off x="3658805" y="2345600"/>
            <a:ext cx="684473"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n-lt"/>
                <a:ea typeface="+mn-ea"/>
                <a:cs typeface="Calibri" panose="020F0502020204030204" pitchFamily="34" charset="0"/>
              </a:rPr>
              <a:t>α-Zr(O)</a:t>
            </a:r>
            <a:endParaRPr lang="ja-JP" altLang="en-US" sz="1200" dirty="0">
              <a:latin typeface="+mn-lt"/>
              <a:ea typeface="+mn-ea"/>
              <a:cs typeface="Calibri" panose="020F0502020204030204" pitchFamily="34" charset="0"/>
            </a:endParaRPr>
          </a:p>
        </p:txBody>
      </p:sp>
      <p:grpSp>
        <p:nvGrpSpPr>
          <p:cNvPr id="65" name="グループ化 64">
            <a:extLst>
              <a:ext uri="{FF2B5EF4-FFF2-40B4-BE49-F238E27FC236}">
                <a16:creationId xmlns:a16="http://schemas.microsoft.com/office/drawing/2014/main" id="{F98A3856-B664-E7DC-1BCB-02BE84A996FF}"/>
              </a:ext>
            </a:extLst>
          </p:cNvPr>
          <p:cNvGrpSpPr>
            <a:grpSpLocks noChangeAspect="1"/>
          </p:cNvGrpSpPr>
          <p:nvPr/>
        </p:nvGrpSpPr>
        <p:grpSpPr>
          <a:xfrm rot="16200000">
            <a:off x="1959586" y="3632560"/>
            <a:ext cx="662318" cy="1263311"/>
            <a:chOff x="6065259" y="3300771"/>
            <a:chExt cx="1307236" cy="2493413"/>
          </a:xfrm>
        </p:grpSpPr>
        <p:cxnSp>
          <p:nvCxnSpPr>
            <p:cNvPr id="66" name="直線矢印コネクタ 65">
              <a:extLst>
                <a:ext uri="{FF2B5EF4-FFF2-40B4-BE49-F238E27FC236}">
                  <a16:creationId xmlns:a16="http://schemas.microsoft.com/office/drawing/2014/main" id="{DECD79DC-8E56-8A2E-E4F6-29ACB92BF81E}"/>
                </a:ext>
              </a:extLst>
            </p:cNvPr>
            <p:cNvCxnSpPr>
              <a:cxnSpLocks/>
            </p:cNvCxnSpPr>
            <p:nvPr/>
          </p:nvCxnSpPr>
          <p:spPr>
            <a:xfrm rot="10800000">
              <a:off x="6515109" y="5342243"/>
              <a:ext cx="672635" cy="0"/>
            </a:xfrm>
            <a:prstGeom prst="straightConnector1">
              <a:avLst/>
            </a:prstGeom>
            <a:ln w="254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D2B62D8C-BCBE-9A91-E7E1-2EBC66024719}"/>
                </a:ext>
              </a:extLst>
            </p:cNvPr>
            <p:cNvCxnSpPr>
              <a:cxnSpLocks/>
            </p:cNvCxnSpPr>
            <p:nvPr/>
          </p:nvCxnSpPr>
          <p:spPr>
            <a:xfrm rot="16200000">
              <a:off x="6851427" y="5005926"/>
              <a:ext cx="672634"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23">
              <a:extLst>
                <a:ext uri="{FF2B5EF4-FFF2-40B4-BE49-F238E27FC236}">
                  <a16:creationId xmlns:a16="http://schemas.microsoft.com/office/drawing/2014/main" id="{5AAC0204-7342-0174-49BC-CF90E609FD51}"/>
                </a:ext>
              </a:extLst>
            </p:cNvPr>
            <p:cNvSpPr txBox="1">
              <a:spLocks noChangeArrowheads="1"/>
            </p:cNvSpPr>
            <p:nvPr/>
          </p:nvSpPr>
          <p:spPr bwMode="auto">
            <a:xfrm rot="5400000">
              <a:off x="5527413" y="4709616"/>
              <a:ext cx="1622414" cy="54672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rgbClr val="C00000"/>
                  </a:solidFill>
                  <a:latin typeface="+mn-lt"/>
                  <a:ea typeface="+mn-ea"/>
                  <a:cs typeface="Calibri" panose="020F0502020204030204" pitchFamily="34" charset="0"/>
                </a:rPr>
                <a:t>Upward</a:t>
              </a:r>
              <a:endParaRPr lang="ja-JP" altLang="en-US" sz="1200" dirty="0">
                <a:solidFill>
                  <a:srgbClr val="C00000"/>
                </a:solidFill>
                <a:latin typeface="+mn-lt"/>
                <a:ea typeface="+mn-ea"/>
                <a:cs typeface="Calibri" panose="020F0502020204030204" pitchFamily="34" charset="0"/>
              </a:endParaRPr>
            </a:p>
          </p:txBody>
        </p:sp>
        <p:sp>
          <p:nvSpPr>
            <p:cNvPr id="69" name="テキスト ボックス 23">
              <a:extLst>
                <a:ext uri="{FF2B5EF4-FFF2-40B4-BE49-F238E27FC236}">
                  <a16:creationId xmlns:a16="http://schemas.microsoft.com/office/drawing/2014/main" id="{F520D9A7-6325-5D3F-0793-D9F9A3A6A5E9}"/>
                </a:ext>
              </a:extLst>
            </p:cNvPr>
            <p:cNvSpPr txBox="1">
              <a:spLocks noChangeArrowheads="1"/>
            </p:cNvSpPr>
            <p:nvPr/>
          </p:nvSpPr>
          <p:spPr bwMode="auto">
            <a:xfrm rot="5400000">
              <a:off x="6287929" y="3838616"/>
              <a:ext cx="1622412" cy="54672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rgbClr val="C00000"/>
                  </a:solidFill>
                  <a:latin typeface="+mn-lt"/>
                  <a:ea typeface="+mn-ea"/>
                  <a:cs typeface="Calibri" panose="020F0502020204030204" pitchFamily="34" charset="0"/>
                </a:rPr>
                <a:t>External</a:t>
              </a:r>
              <a:endParaRPr lang="ja-JP" altLang="en-US" sz="1200" dirty="0">
                <a:solidFill>
                  <a:srgbClr val="C00000"/>
                </a:solidFill>
                <a:latin typeface="+mn-lt"/>
                <a:ea typeface="+mn-ea"/>
                <a:cs typeface="Calibri" panose="020F0502020204030204" pitchFamily="34" charset="0"/>
              </a:endParaRPr>
            </a:p>
          </p:txBody>
        </p:sp>
      </p:grpSp>
      <p:sp>
        <p:nvSpPr>
          <p:cNvPr id="107" name="Text Box 6">
            <a:extLst>
              <a:ext uri="{FF2B5EF4-FFF2-40B4-BE49-F238E27FC236}">
                <a16:creationId xmlns:a16="http://schemas.microsoft.com/office/drawing/2014/main" id="{9C5B286C-072D-B705-95FA-925521417F61}"/>
              </a:ext>
            </a:extLst>
          </p:cNvPr>
          <p:cNvSpPr txBox="1">
            <a:spLocks noChangeArrowheads="1"/>
          </p:cNvSpPr>
          <p:nvPr/>
        </p:nvSpPr>
        <p:spPr bwMode="auto">
          <a:xfrm>
            <a:off x="109754" y="1148484"/>
            <a:ext cx="5885896" cy="646331"/>
          </a:xfrm>
          <a:prstGeom prst="rect">
            <a:avLst/>
          </a:prstGeom>
          <a:solidFill>
            <a:schemeClr val="bg1">
              <a:lumMod val="50000"/>
            </a:schemeClr>
          </a:solidFill>
          <a:ln>
            <a:no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algn="ctr" eaLnBrk="0" hangingPunct="0">
              <a:spcBef>
                <a:spcPts val="0"/>
              </a:spcBef>
              <a:spcAft>
                <a:spcPts val="0"/>
              </a:spcAft>
              <a:buClrTx/>
              <a:buNone/>
            </a:pPr>
            <a:r>
              <a:rPr lang="en-US" altLang="ja-JP" sz="1800" b="1" dirty="0">
                <a:latin typeface="+mn-lt"/>
                <a:cs typeface="Calibri" panose="020F0502020204030204" pitchFamily="34" charset="0"/>
              </a:rPr>
              <a:t>Zircaloy-4 </a:t>
            </a:r>
          </a:p>
          <a:p>
            <a:pPr marL="0" lvl="1" indent="0" algn="ctr" eaLnBrk="0" hangingPunct="0">
              <a:spcBef>
                <a:spcPts val="0"/>
              </a:spcBef>
              <a:spcAft>
                <a:spcPts val="0"/>
              </a:spcAft>
              <a:buClrTx/>
              <a:buNone/>
            </a:pPr>
            <a:r>
              <a:rPr lang="en-US" altLang="ja-JP" sz="1800" b="1" dirty="0">
                <a:latin typeface="+mn-lt"/>
                <a:cs typeface="Calibri" panose="020F0502020204030204" pitchFamily="34" charset="0"/>
              </a:rPr>
              <a:t>(</a:t>
            </a:r>
            <a:r>
              <a:rPr lang="en-US" altLang="ja-JP" sz="1800" b="1" dirty="0">
                <a:effectLst/>
                <a:latin typeface="+mn-lt"/>
                <a:cs typeface="Calibri" panose="020F0502020204030204" pitchFamily="34" charset="0"/>
              </a:rPr>
              <a:t>RIP = 6 MPa, 1600</a:t>
            </a:r>
            <a:r>
              <a:rPr lang="en-GB" altLang="ja-JP" sz="1800" dirty="0">
                <a:effectLst/>
                <a:latin typeface="+mn-lt"/>
                <a:ea typeface="游明朝" panose="02020400000000000000" pitchFamily="18" charset="-128"/>
              </a:rPr>
              <a:t>˚C</a:t>
            </a:r>
            <a:r>
              <a:rPr lang="en-US" altLang="ja-JP" sz="1800" b="1" dirty="0">
                <a:latin typeface="+mn-lt"/>
                <a:ea typeface="+mn-ea"/>
                <a:cs typeface="Calibri" panose="020F0502020204030204" pitchFamily="34" charset="0"/>
              </a:rPr>
              <a:t>)</a:t>
            </a:r>
            <a:endParaRPr lang="en-US" altLang="ja-JP" sz="1800" b="1" dirty="0">
              <a:latin typeface="+mn-lt"/>
              <a:cs typeface="Calibri" panose="020F0502020204030204" pitchFamily="34" charset="0"/>
            </a:endParaRPr>
          </a:p>
        </p:txBody>
      </p:sp>
      <p:sp>
        <p:nvSpPr>
          <p:cNvPr id="108" name="Text Box 6">
            <a:extLst>
              <a:ext uri="{FF2B5EF4-FFF2-40B4-BE49-F238E27FC236}">
                <a16:creationId xmlns:a16="http://schemas.microsoft.com/office/drawing/2014/main" id="{CCE12A75-E531-675E-F145-4CC83F6B6F6F}"/>
              </a:ext>
            </a:extLst>
          </p:cNvPr>
          <p:cNvSpPr txBox="1">
            <a:spLocks noChangeArrowheads="1"/>
          </p:cNvSpPr>
          <p:nvPr/>
        </p:nvSpPr>
        <p:spPr bwMode="auto">
          <a:xfrm>
            <a:off x="6096000" y="1146743"/>
            <a:ext cx="2808000" cy="646331"/>
          </a:xfrm>
          <a:prstGeom prst="rect">
            <a:avLst/>
          </a:prstGeom>
          <a:solidFill>
            <a:schemeClr val="accent4">
              <a:lumMod val="90000"/>
            </a:schemeClr>
          </a:solidFill>
          <a:ln>
            <a:no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algn="ctr" eaLnBrk="0" hangingPunct="0">
              <a:spcBef>
                <a:spcPts val="0"/>
              </a:spcBef>
              <a:spcAft>
                <a:spcPts val="0"/>
              </a:spcAft>
              <a:buClrTx/>
              <a:buNone/>
            </a:pPr>
            <a:r>
              <a:rPr lang="en-US" altLang="ja-JP" sz="1800" b="1" dirty="0">
                <a:effectLst/>
                <a:latin typeface="+mn-lt"/>
                <a:cs typeface="Calibri" panose="020F0502020204030204" pitchFamily="34" charset="0"/>
              </a:rPr>
              <a:t>Opt</a:t>
            </a:r>
            <a:r>
              <a:rPr lang="en-US" altLang="ja-JP" sz="1800" b="1" dirty="0">
                <a:latin typeface="+mn-lt"/>
                <a:cs typeface="Calibri" panose="020F0502020204030204" pitchFamily="34" charset="0"/>
              </a:rPr>
              <a:t>. ZIRLO </a:t>
            </a:r>
          </a:p>
          <a:p>
            <a:pPr marL="0" lvl="1" indent="0" algn="ctr" eaLnBrk="0" hangingPunct="0">
              <a:spcBef>
                <a:spcPts val="0"/>
              </a:spcBef>
              <a:spcAft>
                <a:spcPts val="0"/>
              </a:spcAft>
              <a:buClrTx/>
              <a:buNone/>
            </a:pPr>
            <a:r>
              <a:rPr lang="en-US" altLang="ja-JP" sz="1800" b="1" dirty="0">
                <a:latin typeface="+mn-lt"/>
                <a:cs typeface="Calibri" panose="020F0502020204030204" pitchFamily="34" charset="0"/>
              </a:rPr>
              <a:t>(</a:t>
            </a:r>
            <a:r>
              <a:rPr lang="en-US" altLang="ja-JP" sz="1800" b="1" dirty="0">
                <a:effectLst/>
                <a:latin typeface="+mn-lt"/>
                <a:cs typeface="Calibri" panose="020F0502020204030204" pitchFamily="34" charset="0"/>
              </a:rPr>
              <a:t>RIP = 0.1 MPa, 1500</a:t>
            </a:r>
            <a:r>
              <a:rPr lang="en-GB" altLang="ja-JP" sz="1800" dirty="0">
                <a:effectLst/>
                <a:latin typeface="+mn-lt"/>
                <a:ea typeface="游明朝" panose="02020400000000000000" pitchFamily="18" charset="-128"/>
              </a:rPr>
              <a:t>˚C</a:t>
            </a:r>
            <a:r>
              <a:rPr lang="en-US" altLang="ja-JP" sz="1800" b="1" dirty="0">
                <a:latin typeface="+mn-lt"/>
                <a:ea typeface="+mn-ea"/>
                <a:cs typeface="Calibri" panose="020F0502020204030204" pitchFamily="34" charset="0"/>
              </a:rPr>
              <a:t>)</a:t>
            </a:r>
            <a:endParaRPr lang="en-US" altLang="ja-JP" sz="1800" b="1" dirty="0">
              <a:latin typeface="+mn-lt"/>
              <a:cs typeface="Calibri" panose="020F0502020204030204" pitchFamily="34" charset="0"/>
            </a:endParaRPr>
          </a:p>
        </p:txBody>
      </p:sp>
      <p:sp>
        <p:nvSpPr>
          <p:cNvPr id="109" name="Text Box 6">
            <a:extLst>
              <a:ext uri="{FF2B5EF4-FFF2-40B4-BE49-F238E27FC236}">
                <a16:creationId xmlns:a16="http://schemas.microsoft.com/office/drawing/2014/main" id="{4B0ED8AF-42A8-A9E9-8A15-88385CDC856F}"/>
              </a:ext>
            </a:extLst>
          </p:cNvPr>
          <p:cNvSpPr txBox="1">
            <a:spLocks noChangeArrowheads="1"/>
          </p:cNvSpPr>
          <p:nvPr/>
        </p:nvSpPr>
        <p:spPr bwMode="auto">
          <a:xfrm>
            <a:off x="9264352" y="1146743"/>
            <a:ext cx="2808000" cy="646331"/>
          </a:xfrm>
          <a:prstGeom prst="rect">
            <a:avLst/>
          </a:prstGeom>
          <a:solidFill>
            <a:schemeClr val="accent6">
              <a:lumMod val="20000"/>
              <a:lumOff val="80000"/>
            </a:schemeClr>
          </a:solidFill>
          <a:ln>
            <a:no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algn="ctr" eaLnBrk="0" hangingPunct="0">
              <a:spcBef>
                <a:spcPts val="0"/>
              </a:spcBef>
              <a:spcAft>
                <a:spcPts val="0"/>
              </a:spcAft>
              <a:buClrTx/>
              <a:buNone/>
            </a:pPr>
            <a:r>
              <a:rPr lang="en-US" altLang="ja-JP" sz="1800" b="1" dirty="0">
                <a:effectLst/>
                <a:latin typeface="+mn-lt"/>
                <a:cs typeface="Calibri" panose="020F0502020204030204" pitchFamily="34" charset="0"/>
              </a:rPr>
              <a:t>E110 </a:t>
            </a:r>
          </a:p>
          <a:p>
            <a:pPr marL="0" lvl="1" indent="0" algn="ctr" eaLnBrk="0" hangingPunct="0">
              <a:spcBef>
                <a:spcPts val="0"/>
              </a:spcBef>
              <a:spcAft>
                <a:spcPts val="0"/>
              </a:spcAft>
              <a:buClrTx/>
              <a:buNone/>
            </a:pPr>
            <a:r>
              <a:rPr lang="en-US" altLang="ja-JP" sz="1800" b="1" dirty="0">
                <a:effectLst/>
                <a:latin typeface="+mn-lt"/>
                <a:cs typeface="Calibri" panose="020F0502020204030204" pitchFamily="34" charset="0"/>
              </a:rPr>
              <a:t>(RIP = 0.1 M</a:t>
            </a:r>
            <a:r>
              <a:rPr lang="en-US" altLang="ja-JP" sz="1800" b="1" dirty="0">
                <a:latin typeface="+mn-lt"/>
                <a:cs typeface="Calibri" panose="020F0502020204030204" pitchFamily="34" charset="0"/>
              </a:rPr>
              <a:t>P</a:t>
            </a:r>
            <a:r>
              <a:rPr lang="en-US" altLang="ja-JP" sz="1800" b="1" dirty="0">
                <a:effectLst/>
                <a:latin typeface="+mn-lt"/>
                <a:cs typeface="Calibri" panose="020F0502020204030204" pitchFamily="34" charset="0"/>
              </a:rPr>
              <a:t>a</a:t>
            </a:r>
            <a:r>
              <a:rPr lang="en-US" altLang="ja-JP" sz="1800" b="1" dirty="0">
                <a:latin typeface="+mn-lt"/>
                <a:cs typeface="Calibri" panose="020F0502020204030204" pitchFamily="34" charset="0"/>
              </a:rPr>
              <a:t>, </a:t>
            </a:r>
            <a:r>
              <a:rPr lang="en-US" altLang="ja-JP" sz="1800" b="1" dirty="0">
                <a:effectLst/>
                <a:latin typeface="+mn-lt"/>
                <a:cs typeface="Calibri" panose="020F0502020204030204" pitchFamily="34" charset="0"/>
              </a:rPr>
              <a:t>1500</a:t>
            </a:r>
            <a:r>
              <a:rPr lang="en-GB" altLang="ja-JP" sz="1800" dirty="0">
                <a:effectLst/>
                <a:latin typeface="+mn-lt"/>
                <a:ea typeface="游明朝" panose="02020400000000000000" pitchFamily="18" charset="-128"/>
              </a:rPr>
              <a:t>˚C</a:t>
            </a:r>
            <a:r>
              <a:rPr lang="en-US" altLang="ja-JP" sz="1800" b="1" dirty="0">
                <a:latin typeface="+mn-lt"/>
                <a:ea typeface="+mn-ea"/>
                <a:cs typeface="Calibri" panose="020F0502020204030204" pitchFamily="34" charset="0"/>
              </a:rPr>
              <a:t>)</a:t>
            </a:r>
            <a:endParaRPr lang="en-US" altLang="ja-JP" sz="1800" b="1" dirty="0">
              <a:latin typeface="+mn-lt"/>
              <a:cs typeface="Calibri" panose="020F0502020204030204" pitchFamily="34" charset="0"/>
            </a:endParaRPr>
          </a:p>
        </p:txBody>
      </p:sp>
      <p:sp>
        <p:nvSpPr>
          <p:cNvPr id="103" name="テキスト ボックス 102">
            <a:extLst>
              <a:ext uri="{FF2B5EF4-FFF2-40B4-BE49-F238E27FC236}">
                <a16:creationId xmlns:a16="http://schemas.microsoft.com/office/drawing/2014/main" id="{E60258E9-E2F8-4084-8CF3-F48D84B896D6}"/>
              </a:ext>
            </a:extLst>
          </p:cNvPr>
          <p:cNvSpPr txBox="1"/>
          <p:nvPr/>
        </p:nvSpPr>
        <p:spPr>
          <a:xfrm>
            <a:off x="3179832" y="1786126"/>
            <a:ext cx="2808000" cy="369332"/>
          </a:xfrm>
          <a:prstGeom prst="rect">
            <a:avLst/>
          </a:prstGeom>
          <a:solidFill>
            <a:srgbClr val="FFC000"/>
          </a:solidFill>
        </p:spPr>
        <p:txBody>
          <a:bodyPr wrap="square" anchor="ctr" anchorCtr="0">
            <a:spAutoFit/>
          </a:bodyPr>
          <a:lstStyle/>
          <a:p>
            <a:pPr algn="ctr"/>
            <a:r>
              <a:rPr lang="en-US" altLang="ja-JP" b="1" dirty="0">
                <a:latin typeface="+mn-lt"/>
                <a:ea typeface="+mn-ea"/>
                <a:cs typeface="Calibri" panose="020F0502020204030204" pitchFamily="34" charset="0"/>
              </a:rPr>
              <a:t>20 µm Cr (S6)</a:t>
            </a:r>
            <a:endParaRPr lang="ja-JP" altLang="en-US" b="1" dirty="0">
              <a:latin typeface="+mn-lt"/>
              <a:cs typeface="Calibri" panose="020F0502020204030204" pitchFamily="34" charset="0"/>
            </a:endParaRPr>
          </a:p>
        </p:txBody>
      </p:sp>
      <p:sp>
        <p:nvSpPr>
          <p:cNvPr id="104" name="テキスト ボックス 103">
            <a:extLst>
              <a:ext uri="{FF2B5EF4-FFF2-40B4-BE49-F238E27FC236}">
                <a16:creationId xmlns:a16="http://schemas.microsoft.com/office/drawing/2014/main" id="{7EEB3991-276C-E78D-B14D-BE9E8681A4FA}"/>
              </a:ext>
            </a:extLst>
          </p:cNvPr>
          <p:cNvSpPr txBox="1"/>
          <p:nvPr/>
        </p:nvSpPr>
        <p:spPr>
          <a:xfrm>
            <a:off x="137572" y="1786126"/>
            <a:ext cx="2808000" cy="369332"/>
          </a:xfrm>
          <a:prstGeom prst="rect">
            <a:avLst/>
          </a:prstGeom>
          <a:solidFill>
            <a:schemeClr val="accent6">
              <a:lumMod val="40000"/>
              <a:lumOff val="60000"/>
            </a:schemeClr>
          </a:solidFill>
        </p:spPr>
        <p:txBody>
          <a:bodyPr wrap="square" anchor="ctr" anchorCtr="0">
            <a:spAutoFit/>
          </a:bodyPr>
          <a:lstStyle/>
          <a:p>
            <a:pPr algn="ctr"/>
            <a:r>
              <a:rPr lang="en-US" altLang="ja-JP" b="1" dirty="0">
                <a:latin typeface="+mn-lt"/>
                <a:ea typeface="+mn-ea"/>
                <a:cs typeface="Calibri" panose="020F0502020204030204" pitchFamily="34" charset="0"/>
              </a:rPr>
              <a:t>10 µm Cr (S5)</a:t>
            </a:r>
            <a:r>
              <a:rPr lang="ja-JP" altLang="en-US" b="1" dirty="0">
                <a:latin typeface="+mn-lt"/>
                <a:ea typeface="+mn-ea"/>
                <a:cs typeface="Calibri" panose="020F0502020204030204" pitchFamily="34" charset="0"/>
              </a:rPr>
              <a:t> </a:t>
            </a:r>
            <a:endParaRPr lang="ja-JP" altLang="en-US" b="1" dirty="0">
              <a:latin typeface="+mn-lt"/>
              <a:cs typeface="Calibri" panose="020F0502020204030204" pitchFamily="34" charset="0"/>
            </a:endParaRPr>
          </a:p>
        </p:txBody>
      </p:sp>
      <p:sp>
        <p:nvSpPr>
          <p:cNvPr id="105" name="テキスト ボックス 104">
            <a:extLst>
              <a:ext uri="{FF2B5EF4-FFF2-40B4-BE49-F238E27FC236}">
                <a16:creationId xmlns:a16="http://schemas.microsoft.com/office/drawing/2014/main" id="{2F742BEB-F140-1E8F-139A-75EF04080635}"/>
              </a:ext>
            </a:extLst>
          </p:cNvPr>
          <p:cNvSpPr txBox="1"/>
          <p:nvPr/>
        </p:nvSpPr>
        <p:spPr>
          <a:xfrm>
            <a:off x="9264352" y="1786127"/>
            <a:ext cx="2808000" cy="369332"/>
          </a:xfrm>
          <a:prstGeom prst="rect">
            <a:avLst/>
          </a:prstGeom>
          <a:solidFill>
            <a:srgbClr val="FFCCFF"/>
          </a:solidFill>
        </p:spPr>
        <p:txBody>
          <a:bodyPr wrap="square" anchor="ctr" anchorCtr="0">
            <a:spAutoFit/>
          </a:bodyPr>
          <a:lstStyle/>
          <a:p>
            <a:pPr algn="ctr"/>
            <a:r>
              <a:rPr lang="en-US" altLang="ja-JP" b="1" dirty="0">
                <a:latin typeface="+mn-lt"/>
                <a:ea typeface="+mn-ea"/>
                <a:cs typeface="Calibri" panose="020F0502020204030204" pitchFamily="34" charset="0"/>
              </a:rPr>
              <a:t>6 µm Cr/</a:t>
            </a:r>
            <a:r>
              <a:rPr lang="en-US" altLang="ja-JP" b="1" dirty="0" err="1">
                <a:latin typeface="+mn-lt"/>
                <a:ea typeface="+mn-ea"/>
                <a:cs typeface="Calibri" panose="020F0502020204030204" pitchFamily="34" charset="0"/>
              </a:rPr>
              <a:t>CrN</a:t>
            </a:r>
            <a:r>
              <a:rPr lang="en-US" altLang="ja-JP" b="1" dirty="0">
                <a:latin typeface="+mn-lt"/>
                <a:ea typeface="+mn-ea"/>
                <a:cs typeface="Calibri" panose="020F0502020204030204" pitchFamily="34" charset="0"/>
              </a:rPr>
              <a:t> (S12) </a:t>
            </a:r>
            <a:endParaRPr lang="ja-JP" altLang="en-US" b="1" dirty="0">
              <a:latin typeface="+mn-lt"/>
              <a:cs typeface="Calibri" panose="020F0502020204030204" pitchFamily="34" charset="0"/>
            </a:endParaRPr>
          </a:p>
        </p:txBody>
      </p:sp>
      <p:sp>
        <p:nvSpPr>
          <p:cNvPr id="106" name="テキスト ボックス 105">
            <a:extLst>
              <a:ext uri="{FF2B5EF4-FFF2-40B4-BE49-F238E27FC236}">
                <a16:creationId xmlns:a16="http://schemas.microsoft.com/office/drawing/2014/main" id="{DB9ACDF5-92DA-F6D8-2535-482416B5DA4F}"/>
              </a:ext>
            </a:extLst>
          </p:cNvPr>
          <p:cNvSpPr txBox="1"/>
          <p:nvPr/>
        </p:nvSpPr>
        <p:spPr>
          <a:xfrm>
            <a:off x="6096000" y="1786126"/>
            <a:ext cx="2808000" cy="369332"/>
          </a:xfrm>
          <a:prstGeom prst="rect">
            <a:avLst/>
          </a:prstGeom>
          <a:solidFill>
            <a:srgbClr val="FFC000"/>
          </a:solidFill>
        </p:spPr>
        <p:txBody>
          <a:bodyPr wrap="square" anchor="ctr" anchorCtr="0">
            <a:spAutoFit/>
          </a:bodyPr>
          <a:lstStyle/>
          <a:p>
            <a:pPr algn="ctr"/>
            <a:r>
              <a:rPr lang="en-US" altLang="ja-JP" b="1" dirty="0">
                <a:latin typeface="+mn-lt"/>
                <a:ea typeface="+mn-ea"/>
                <a:cs typeface="Calibri" panose="020F0502020204030204" pitchFamily="34" charset="0"/>
              </a:rPr>
              <a:t>20 µm Cr (S10)</a:t>
            </a:r>
            <a:r>
              <a:rPr lang="en-US" altLang="ja-JP" b="1" dirty="0">
                <a:effectLst/>
                <a:latin typeface="+mn-lt"/>
                <a:cs typeface="Calibri" panose="020F0502020204030204" pitchFamily="34" charset="0"/>
              </a:rPr>
              <a:t> </a:t>
            </a:r>
            <a:endParaRPr lang="ja-JP" altLang="en-US" b="1" dirty="0">
              <a:latin typeface="+mn-lt"/>
              <a:cs typeface="Calibri" panose="020F0502020204030204" pitchFamily="34" charset="0"/>
            </a:endParaRPr>
          </a:p>
        </p:txBody>
      </p:sp>
      <p:grpSp>
        <p:nvGrpSpPr>
          <p:cNvPr id="144" name="グループ化 143">
            <a:extLst>
              <a:ext uri="{FF2B5EF4-FFF2-40B4-BE49-F238E27FC236}">
                <a16:creationId xmlns:a16="http://schemas.microsoft.com/office/drawing/2014/main" id="{9F54E037-7642-58D7-1823-212F26782D62}"/>
              </a:ext>
            </a:extLst>
          </p:cNvPr>
          <p:cNvGrpSpPr/>
          <p:nvPr/>
        </p:nvGrpSpPr>
        <p:grpSpPr>
          <a:xfrm>
            <a:off x="7643908" y="3946594"/>
            <a:ext cx="1294025" cy="903332"/>
            <a:chOff x="7851601" y="4241831"/>
            <a:chExt cx="1294025" cy="903332"/>
          </a:xfrm>
        </p:grpSpPr>
        <p:grpSp>
          <p:nvGrpSpPr>
            <p:cNvPr id="121" name="グループ化 120">
              <a:extLst>
                <a:ext uri="{FF2B5EF4-FFF2-40B4-BE49-F238E27FC236}">
                  <a16:creationId xmlns:a16="http://schemas.microsoft.com/office/drawing/2014/main" id="{8A969CC3-B6EA-8ECE-D90A-8067E2BDD81F}"/>
                </a:ext>
              </a:extLst>
            </p:cNvPr>
            <p:cNvGrpSpPr/>
            <p:nvPr/>
          </p:nvGrpSpPr>
          <p:grpSpPr>
            <a:xfrm>
              <a:off x="8035790" y="4868164"/>
              <a:ext cx="1107506" cy="276999"/>
              <a:chOff x="6815971" y="4868682"/>
              <a:chExt cx="1565902" cy="391651"/>
            </a:xfrm>
          </p:grpSpPr>
          <p:sp>
            <p:nvSpPr>
              <p:cNvPr id="122" name="正方形/長方形 121">
                <a:extLst>
                  <a:ext uri="{FF2B5EF4-FFF2-40B4-BE49-F238E27FC236}">
                    <a16:creationId xmlns:a16="http://schemas.microsoft.com/office/drawing/2014/main" id="{A78EA89E-1B40-95F3-937B-817294B3766A}"/>
                  </a:ext>
                </a:extLst>
              </p:cNvPr>
              <p:cNvSpPr/>
              <p:nvPr/>
            </p:nvSpPr>
            <p:spPr>
              <a:xfrm>
                <a:off x="6815971" y="4938345"/>
                <a:ext cx="1463526" cy="230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cxnSp>
            <p:nvCxnSpPr>
              <p:cNvPr id="123" name="直線矢印コネクタ 122">
                <a:extLst>
                  <a:ext uri="{FF2B5EF4-FFF2-40B4-BE49-F238E27FC236}">
                    <a16:creationId xmlns:a16="http://schemas.microsoft.com/office/drawing/2014/main" id="{E56CFA6F-C396-7587-7742-AF93DAF0C4AC}"/>
                  </a:ext>
                </a:extLst>
              </p:cNvPr>
              <p:cNvCxnSpPr>
                <a:cxnSpLocks/>
              </p:cNvCxnSpPr>
              <p:nvPr/>
            </p:nvCxnSpPr>
            <p:spPr bwMode="auto">
              <a:xfrm>
                <a:off x="6914220" y="5053348"/>
                <a:ext cx="547393" cy="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4" name="テキスト ボックス 23">
                <a:extLst>
                  <a:ext uri="{FF2B5EF4-FFF2-40B4-BE49-F238E27FC236}">
                    <a16:creationId xmlns:a16="http://schemas.microsoft.com/office/drawing/2014/main" id="{3F514500-1E47-B2BE-81D5-4BC1A4175D7B}"/>
                  </a:ext>
                </a:extLst>
              </p:cNvPr>
              <p:cNvSpPr txBox="1">
                <a:spLocks noChangeArrowheads="1"/>
              </p:cNvSpPr>
              <p:nvPr/>
            </p:nvSpPr>
            <p:spPr bwMode="auto">
              <a:xfrm>
                <a:off x="7398345" y="4868682"/>
                <a:ext cx="983528" cy="39165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n-lt"/>
                    <a:ea typeface="+mn-ea"/>
                    <a:cs typeface="Calibri" panose="020F0502020204030204" pitchFamily="34" charset="0"/>
                  </a:rPr>
                  <a:t>100 µm</a:t>
                </a:r>
                <a:endParaRPr lang="ja-JP" altLang="en-US" sz="1200" dirty="0">
                  <a:latin typeface="+mn-lt"/>
                  <a:ea typeface="+mn-ea"/>
                  <a:cs typeface="Calibri" panose="020F0502020204030204" pitchFamily="34" charset="0"/>
                </a:endParaRPr>
              </a:p>
            </p:txBody>
          </p:sp>
        </p:grpSp>
        <p:grpSp>
          <p:nvGrpSpPr>
            <p:cNvPr id="125" name="グループ化 124">
              <a:extLst>
                <a:ext uri="{FF2B5EF4-FFF2-40B4-BE49-F238E27FC236}">
                  <a16:creationId xmlns:a16="http://schemas.microsoft.com/office/drawing/2014/main" id="{FB8A39DB-2837-2121-F685-2F088ECC8BC2}"/>
                </a:ext>
              </a:extLst>
            </p:cNvPr>
            <p:cNvGrpSpPr>
              <a:grpSpLocks noChangeAspect="1"/>
            </p:cNvGrpSpPr>
            <p:nvPr/>
          </p:nvGrpSpPr>
          <p:grpSpPr>
            <a:xfrm rot="16200000">
              <a:off x="8148803" y="3944629"/>
              <a:ext cx="699621" cy="1294025"/>
              <a:chOff x="6257789" y="2554252"/>
              <a:chExt cx="1380861" cy="2554032"/>
            </a:xfrm>
          </p:grpSpPr>
          <p:cxnSp>
            <p:nvCxnSpPr>
              <p:cNvPr id="126" name="直線矢印コネクタ 125">
                <a:extLst>
                  <a:ext uri="{FF2B5EF4-FFF2-40B4-BE49-F238E27FC236}">
                    <a16:creationId xmlns:a16="http://schemas.microsoft.com/office/drawing/2014/main" id="{02D71304-103C-72D7-2B4B-439ED0132FD5}"/>
                  </a:ext>
                </a:extLst>
              </p:cNvPr>
              <p:cNvCxnSpPr>
                <a:cxnSpLocks/>
              </p:cNvCxnSpPr>
              <p:nvPr/>
            </p:nvCxnSpPr>
            <p:spPr>
              <a:xfrm>
                <a:off x="6510357" y="4677097"/>
                <a:ext cx="672635" cy="0"/>
              </a:xfrm>
              <a:prstGeom prst="straightConnector1">
                <a:avLst/>
              </a:prstGeom>
              <a:ln w="254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7" name="直線矢印コネクタ 126">
                <a:extLst>
                  <a:ext uri="{FF2B5EF4-FFF2-40B4-BE49-F238E27FC236}">
                    <a16:creationId xmlns:a16="http://schemas.microsoft.com/office/drawing/2014/main" id="{E51C834F-4653-9F0B-E4D7-2198E9B80A1F}"/>
                  </a:ext>
                </a:extLst>
              </p:cNvPr>
              <p:cNvCxnSpPr>
                <a:cxnSpLocks/>
              </p:cNvCxnSpPr>
              <p:nvPr/>
            </p:nvCxnSpPr>
            <p:spPr>
              <a:xfrm rot="16200000">
                <a:off x="6164819" y="4334272"/>
                <a:ext cx="672635"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8" name="テキスト ボックス 23">
                <a:extLst>
                  <a:ext uri="{FF2B5EF4-FFF2-40B4-BE49-F238E27FC236}">
                    <a16:creationId xmlns:a16="http://schemas.microsoft.com/office/drawing/2014/main" id="{DEBB0E36-20B5-D3F0-C6E8-DBEA63D07140}"/>
                  </a:ext>
                </a:extLst>
              </p:cNvPr>
              <p:cNvSpPr txBox="1">
                <a:spLocks noChangeArrowheads="1"/>
              </p:cNvSpPr>
              <p:nvPr/>
            </p:nvSpPr>
            <p:spPr bwMode="auto">
              <a:xfrm rot="5400000">
                <a:off x="6568047" y="4037681"/>
                <a:ext cx="1594486" cy="546720"/>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rgbClr val="C00000"/>
                    </a:solidFill>
                    <a:latin typeface="+mn-lt"/>
                    <a:ea typeface="+mn-ea"/>
                    <a:cs typeface="Calibri" panose="020F0502020204030204" pitchFamily="34" charset="0"/>
                  </a:rPr>
                  <a:t>Upward</a:t>
                </a:r>
                <a:endParaRPr lang="ja-JP" altLang="en-US" sz="1200" dirty="0">
                  <a:solidFill>
                    <a:srgbClr val="C00000"/>
                  </a:solidFill>
                  <a:latin typeface="+mn-lt"/>
                  <a:ea typeface="+mn-ea"/>
                  <a:cs typeface="Calibri" panose="020F0502020204030204" pitchFamily="34" charset="0"/>
                </a:endParaRPr>
              </a:p>
            </p:txBody>
          </p:sp>
          <p:sp>
            <p:nvSpPr>
              <p:cNvPr id="129" name="テキスト ボックス 23">
                <a:extLst>
                  <a:ext uri="{FF2B5EF4-FFF2-40B4-BE49-F238E27FC236}">
                    <a16:creationId xmlns:a16="http://schemas.microsoft.com/office/drawing/2014/main" id="{7DC9B89C-8CE4-54AC-9BB3-35843E565FA0}"/>
                  </a:ext>
                </a:extLst>
              </p:cNvPr>
              <p:cNvSpPr txBox="1">
                <a:spLocks noChangeArrowheads="1"/>
              </p:cNvSpPr>
              <p:nvPr/>
            </p:nvSpPr>
            <p:spPr bwMode="auto">
              <a:xfrm rot="5400000">
                <a:off x="5733907" y="3078134"/>
                <a:ext cx="1594485" cy="54672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rgbClr val="C00000"/>
                    </a:solidFill>
                    <a:latin typeface="+mn-lt"/>
                    <a:ea typeface="+mn-ea"/>
                    <a:cs typeface="Calibri" panose="020F0502020204030204" pitchFamily="34" charset="0"/>
                  </a:rPr>
                  <a:t>External</a:t>
                </a:r>
                <a:endParaRPr lang="ja-JP" altLang="en-US" sz="1200" dirty="0">
                  <a:solidFill>
                    <a:srgbClr val="C00000"/>
                  </a:solidFill>
                  <a:latin typeface="+mn-lt"/>
                  <a:ea typeface="+mn-ea"/>
                  <a:cs typeface="Calibri" panose="020F0502020204030204" pitchFamily="34" charset="0"/>
                </a:endParaRPr>
              </a:p>
            </p:txBody>
          </p:sp>
        </p:grpSp>
      </p:grpSp>
      <p:grpSp>
        <p:nvGrpSpPr>
          <p:cNvPr id="143" name="グループ化 142">
            <a:extLst>
              <a:ext uri="{FF2B5EF4-FFF2-40B4-BE49-F238E27FC236}">
                <a16:creationId xmlns:a16="http://schemas.microsoft.com/office/drawing/2014/main" id="{1E5B0ADC-BD7E-6567-6328-63E0B3106570}"/>
              </a:ext>
            </a:extLst>
          </p:cNvPr>
          <p:cNvGrpSpPr/>
          <p:nvPr/>
        </p:nvGrpSpPr>
        <p:grpSpPr>
          <a:xfrm>
            <a:off x="10776520" y="3946594"/>
            <a:ext cx="1294025" cy="903332"/>
            <a:chOff x="10889736" y="4199323"/>
            <a:chExt cx="1294025" cy="903332"/>
          </a:xfrm>
        </p:grpSpPr>
        <p:grpSp>
          <p:nvGrpSpPr>
            <p:cNvPr id="134" name="グループ化 133">
              <a:extLst>
                <a:ext uri="{FF2B5EF4-FFF2-40B4-BE49-F238E27FC236}">
                  <a16:creationId xmlns:a16="http://schemas.microsoft.com/office/drawing/2014/main" id="{2F90B8D8-1D10-95DA-7927-A2BFE7FC6FD1}"/>
                </a:ext>
              </a:extLst>
            </p:cNvPr>
            <p:cNvGrpSpPr/>
            <p:nvPr/>
          </p:nvGrpSpPr>
          <p:grpSpPr>
            <a:xfrm>
              <a:off x="11073925" y="4825656"/>
              <a:ext cx="1107506" cy="276999"/>
              <a:chOff x="6815971" y="4868682"/>
              <a:chExt cx="1565902" cy="391651"/>
            </a:xfrm>
          </p:grpSpPr>
          <p:sp>
            <p:nvSpPr>
              <p:cNvPr id="135" name="正方形/長方形 134">
                <a:extLst>
                  <a:ext uri="{FF2B5EF4-FFF2-40B4-BE49-F238E27FC236}">
                    <a16:creationId xmlns:a16="http://schemas.microsoft.com/office/drawing/2014/main" id="{3E6AEAF7-4C65-227B-38F7-A3E5661612F3}"/>
                  </a:ext>
                </a:extLst>
              </p:cNvPr>
              <p:cNvSpPr/>
              <p:nvPr/>
            </p:nvSpPr>
            <p:spPr>
              <a:xfrm>
                <a:off x="6815971" y="4938345"/>
                <a:ext cx="1463526" cy="230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cxnSp>
            <p:nvCxnSpPr>
              <p:cNvPr id="136" name="直線矢印コネクタ 135">
                <a:extLst>
                  <a:ext uri="{FF2B5EF4-FFF2-40B4-BE49-F238E27FC236}">
                    <a16:creationId xmlns:a16="http://schemas.microsoft.com/office/drawing/2014/main" id="{D79D17D8-2D91-3FAA-FEDA-DD6524892498}"/>
                  </a:ext>
                </a:extLst>
              </p:cNvPr>
              <p:cNvCxnSpPr>
                <a:cxnSpLocks/>
              </p:cNvCxnSpPr>
              <p:nvPr/>
            </p:nvCxnSpPr>
            <p:spPr bwMode="auto">
              <a:xfrm>
                <a:off x="6914220" y="5053348"/>
                <a:ext cx="547393" cy="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7" name="テキスト ボックス 23">
                <a:extLst>
                  <a:ext uri="{FF2B5EF4-FFF2-40B4-BE49-F238E27FC236}">
                    <a16:creationId xmlns:a16="http://schemas.microsoft.com/office/drawing/2014/main" id="{D8F8AC3E-743F-9D8E-2A24-44FFF605DA6B}"/>
                  </a:ext>
                </a:extLst>
              </p:cNvPr>
              <p:cNvSpPr txBox="1">
                <a:spLocks noChangeArrowheads="1"/>
              </p:cNvSpPr>
              <p:nvPr/>
            </p:nvSpPr>
            <p:spPr bwMode="auto">
              <a:xfrm>
                <a:off x="7398345" y="4868682"/>
                <a:ext cx="983528" cy="39165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n-lt"/>
                    <a:ea typeface="+mn-ea"/>
                    <a:cs typeface="Calibri" panose="020F0502020204030204" pitchFamily="34" charset="0"/>
                  </a:rPr>
                  <a:t>100 µm</a:t>
                </a:r>
                <a:endParaRPr lang="ja-JP" altLang="en-US" sz="1200" dirty="0">
                  <a:latin typeface="+mn-lt"/>
                  <a:ea typeface="+mn-ea"/>
                  <a:cs typeface="Calibri" panose="020F0502020204030204" pitchFamily="34" charset="0"/>
                </a:endParaRPr>
              </a:p>
            </p:txBody>
          </p:sp>
        </p:grpSp>
        <p:grpSp>
          <p:nvGrpSpPr>
            <p:cNvPr id="138" name="グループ化 137">
              <a:extLst>
                <a:ext uri="{FF2B5EF4-FFF2-40B4-BE49-F238E27FC236}">
                  <a16:creationId xmlns:a16="http://schemas.microsoft.com/office/drawing/2014/main" id="{D9E6B249-198E-84FF-7B01-8E7CD331A39C}"/>
                </a:ext>
              </a:extLst>
            </p:cNvPr>
            <p:cNvGrpSpPr>
              <a:grpSpLocks noChangeAspect="1"/>
            </p:cNvGrpSpPr>
            <p:nvPr/>
          </p:nvGrpSpPr>
          <p:grpSpPr>
            <a:xfrm rot="16200000">
              <a:off x="11186938" y="3902121"/>
              <a:ext cx="699621" cy="1294025"/>
              <a:chOff x="6257789" y="2554252"/>
              <a:chExt cx="1380861" cy="2554032"/>
            </a:xfrm>
          </p:grpSpPr>
          <p:cxnSp>
            <p:nvCxnSpPr>
              <p:cNvPr id="139" name="直線矢印コネクタ 138">
                <a:extLst>
                  <a:ext uri="{FF2B5EF4-FFF2-40B4-BE49-F238E27FC236}">
                    <a16:creationId xmlns:a16="http://schemas.microsoft.com/office/drawing/2014/main" id="{643F24EC-9421-28C9-7BDC-16DBAA35675C}"/>
                  </a:ext>
                </a:extLst>
              </p:cNvPr>
              <p:cNvCxnSpPr>
                <a:cxnSpLocks/>
              </p:cNvCxnSpPr>
              <p:nvPr/>
            </p:nvCxnSpPr>
            <p:spPr>
              <a:xfrm>
                <a:off x="6510357" y="4677097"/>
                <a:ext cx="672635" cy="0"/>
              </a:xfrm>
              <a:prstGeom prst="straightConnector1">
                <a:avLst/>
              </a:prstGeom>
              <a:ln w="254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0" name="直線矢印コネクタ 139">
                <a:extLst>
                  <a:ext uri="{FF2B5EF4-FFF2-40B4-BE49-F238E27FC236}">
                    <a16:creationId xmlns:a16="http://schemas.microsoft.com/office/drawing/2014/main" id="{2704868B-74D6-6CB2-43DE-7985ED429EF4}"/>
                  </a:ext>
                </a:extLst>
              </p:cNvPr>
              <p:cNvCxnSpPr>
                <a:cxnSpLocks/>
              </p:cNvCxnSpPr>
              <p:nvPr/>
            </p:nvCxnSpPr>
            <p:spPr>
              <a:xfrm rot="16200000">
                <a:off x="6164819" y="4334272"/>
                <a:ext cx="672635" cy="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1" name="テキスト ボックス 23">
                <a:extLst>
                  <a:ext uri="{FF2B5EF4-FFF2-40B4-BE49-F238E27FC236}">
                    <a16:creationId xmlns:a16="http://schemas.microsoft.com/office/drawing/2014/main" id="{D920FB71-F99A-6B0A-70BA-11F22B3A617C}"/>
                  </a:ext>
                </a:extLst>
              </p:cNvPr>
              <p:cNvSpPr txBox="1">
                <a:spLocks noChangeArrowheads="1"/>
              </p:cNvSpPr>
              <p:nvPr/>
            </p:nvSpPr>
            <p:spPr bwMode="auto">
              <a:xfrm rot="5400000">
                <a:off x="6568047" y="4037681"/>
                <a:ext cx="1594486" cy="546720"/>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rgbClr val="C00000"/>
                    </a:solidFill>
                    <a:latin typeface="+mn-lt"/>
                    <a:ea typeface="+mn-ea"/>
                    <a:cs typeface="Calibri" panose="020F0502020204030204" pitchFamily="34" charset="0"/>
                  </a:rPr>
                  <a:t>Upward</a:t>
                </a:r>
                <a:endParaRPr lang="ja-JP" altLang="en-US" sz="1200" dirty="0">
                  <a:solidFill>
                    <a:srgbClr val="C00000"/>
                  </a:solidFill>
                  <a:latin typeface="+mn-lt"/>
                  <a:ea typeface="+mn-ea"/>
                  <a:cs typeface="Calibri" panose="020F0502020204030204" pitchFamily="34" charset="0"/>
                </a:endParaRPr>
              </a:p>
            </p:txBody>
          </p:sp>
          <p:sp>
            <p:nvSpPr>
              <p:cNvPr id="142" name="テキスト ボックス 23">
                <a:extLst>
                  <a:ext uri="{FF2B5EF4-FFF2-40B4-BE49-F238E27FC236}">
                    <a16:creationId xmlns:a16="http://schemas.microsoft.com/office/drawing/2014/main" id="{BE2104A0-1966-350B-F918-AF154F6C1BE6}"/>
                  </a:ext>
                </a:extLst>
              </p:cNvPr>
              <p:cNvSpPr txBox="1">
                <a:spLocks noChangeArrowheads="1"/>
              </p:cNvSpPr>
              <p:nvPr/>
            </p:nvSpPr>
            <p:spPr bwMode="auto">
              <a:xfrm rot="5400000">
                <a:off x="5733907" y="3078134"/>
                <a:ext cx="1594485" cy="546721"/>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solidFill>
                      <a:srgbClr val="C00000"/>
                    </a:solidFill>
                    <a:latin typeface="+mn-lt"/>
                    <a:ea typeface="+mn-ea"/>
                    <a:cs typeface="Calibri" panose="020F0502020204030204" pitchFamily="34" charset="0"/>
                  </a:rPr>
                  <a:t>External</a:t>
                </a:r>
                <a:endParaRPr lang="ja-JP" altLang="en-US" sz="1200" dirty="0">
                  <a:solidFill>
                    <a:srgbClr val="C00000"/>
                  </a:solidFill>
                  <a:latin typeface="+mn-lt"/>
                  <a:ea typeface="+mn-ea"/>
                  <a:cs typeface="Calibri" panose="020F0502020204030204" pitchFamily="34" charset="0"/>
                </a:endParaRPr>
              </a:p>
            </p:txBody>
          </p:sp>
        </p:grpSp>
      </p:grpSp>
      <p:sp>
        <p:nvSpPr>
          <p:cNvPr id="145" name="テキスト ボックス 144">
            <a:extLst>
              <a:ext uri="{FF2B5EF4-FFF2-40B4-BE49-F238E27FC236}">
                <a16:creationId xmlns:a16="http://schemas.microsoft.com/office/drawing/2014/main" id="{EE9F6B1C-B93A-7A4D-7621-6771F0CADFDC}"/>
              </a:ext>
            </a:extLst>
          </p:cNvPr>
          <p:cNvSpPr txBox="1"/>
          <p:nvPr/>
        </p:nvSpPr>
        <p:spPr>
          <a:xfrm>
            <a:off x="9159012" y="4869160"/>
            <a:ext cx="2954794" cy="1200329"/>
          </a:xfrm>
          <a:prstGeom prst="rect">
            <a:avLst/>
          </a:prstGeom>
          <a:solidFill>
            <a:srgbClr val="FFCCFF"/>
          </a:solidFill>
          <a:ln>
            <a:solidFill>
              <a:schemeClr val="tx1"/>
            </a:solidFill>
          </a:ln>
        </p:spPr>
        <p:txBody>
          <a:bodyPr wrap="square">
            <a:spAutoFit/>
          </a:bodyPr>
          <a:lstStyle/>
          <a:p>
            <a:pPr marL="285750" indent="-285750">
              <a:buFont typeface="Wingdings" panose="05000000000000000000" pitchFamily="2" charset="2"/>
              <a:buChar char="Ø"/>
            </a:pPr>
            <a:r>
              <a:rPr lang="en-US" altLang="ja-JP" dirty="0">
                <a:effectLst/>
                <a:latin typeface="+mn-lt"/>
                <a:ea typeface="ＭＳ Ｐゴシック" panose="020B0600070205080204" pitchFamily="50" charset="-128"/>
                <a:cs typeface="Calibri" panose="020F0502020204030204" pitchFamily="34" charset="0"/>
              </a:rPr>
              <a:t>Negligible inward diffusion of Cr </a:t>
            </a:r>
            <a:r>
              <a:rPr lang="en-US" altLang="ja-JP" dirty="0">
                <a:latin typeface="+mn-lt"/>
                <a:ea typeface="ＭＳ Ｐゴシック" panose="020B0600070205080204" pitchFamily="50" charset="-128"/>
                <a:cs typeface="Calibri" panose="020F0502020204030204" pitchFamily="34" charset="0"/>
              </a:rPr>
              <a:t>&amp;</a:t>
            </a:r>
            <a:r>
              <a:rPr lang="en-US" altLang="ja-JP" dirty="0">
                <a:effectLst/>
                <a:latin typeface="+mn-lt"/>
                <a:ea typeface="ＭＳ Ｐゴシック" panose="020B0600070205080204" pitchFamily="50" charset="-128"/>
                <a:cs typeface="Calibri" panose="020F0502020204030204" pitchFamily="34" charset="0"/>
              </a:rPr>
              <a:t> </a:t>
            </a:r>
            <a:r>
              <a:rPr lang="en-US" altLang="ja-JP" dirty="0">
                <a:latin typeface="+mn-lt"/>
                <a:ea typeface="ＭＳ Ｐゴシック" panose="020B0600070205080204" pitchFamily="50" charset="-128"/>
                <a:cs typeface="Calibri" panose="020F0502020204030204" pitchFamily="34" charset="0"/>
              </a:rPr>
              <a:t>O</a:t>
            </a:r>
            <a:r>
              <a:rPr lang="en-US" altLang="ja-JP" dirty="0">
                <a:effectLst/>
                <a:latin typeface="+mn-lt"/>
                <a:ea typeface="ＭＳ Ｐゴシック" panose="020B0600070205080204" pitchFamily="50" charset="-128"/>
                <a:cs typeface="Calibri" panose="020F0502020204030204" pitchFamily="34" charset="0"/>
              </a:rPr>
              <a:t> leading to no formation of Cr diffusion zone</a:t>
            </a:r>
          </a:p>
        </p:txBody>
      </p:sp>
      <p:sp>
        <p:nvSpPr>
          <p:cNvPr id="146" name="テキスト ボックス 145">
            <a:extLst>
              <a:ext uri="{FF2B5EF4-FFF2-40B4-BE49-F238E27FC236}">
                <a16:creationId xmlns:a16="http://schemas.microsoft.com/office/drawing/2014/main" id="{0C0DDA31-C56E-66A3-7569-BBFB5BA10081}"/>
              </a:ext>
            </a:extLst>
          </p:cNvPr>
          <p:cNvSpPr txBox="1"/>
          <p:nvPr/>
        </p:nvSpPr>
        <p:spPr>
          <a:xfrm>
            <a:off x="119336" y="4869160"/>
            <a:ext cx="8840036" cy="1477328"/>
          </a:xfrm>
          <a:prstGeom prst="rect">
            <a:avLst/>
          </a:prstGeom>
          <a:gradFill flip="none" rotWithShape="1">
            <a:gsLst>
              <a:gs pos="0">
                <a:schemeClr val="accent6">
                  <a:lumMod val="20000"/>
                  <a:lumOff val="80000"/>
                </a:schemeClr>
              </a:gs>
              <a:gs pos="83000">
                <a:srgbClr val="FFC000"/>
              </a:gs>
            </a:gsLst>
            <a:lin ang="0" scaled="1"/>
            <a:tileRect/>
          </a:gradFill>
          <a:ln>
            <a:solidFill>
              <a:schemeClr val="tx1"/>
            </a:solidFill>
          </a:ln>
        </p:spPr>
        <p:txBody>
          <a:bodyPr wrap="square">
            <a:spAutoFit/>
          </a:bodyPr>
          <a:lstStyle/>
          <a:p>
            <a:pPr marL="285750" indent="-285750">
              <a:buFont typeface="Wingdings" panose="05000000000000000000" pitchFamily="2" charset="2"/>
              <a:buChar char="Ø"/>
            </a:pPr>
            <a:r>
              <a:rPr lang="en-US" altLang="ja-JP" dirty="0">
                <a:effectLst/>
                <a:latin typeface="+mn-lt"/>
                <a:ea typeface="ＭＳ Ｐゴシック" panose="020B0600070205080204" pitchFamily="50" charset="-128"/>
                <a:cs typeface="Calibri" panose="020F0502020204030204" pitchFamily="34" charset="0"/>
              </a:rPr>
              <a:t>Localized large strain due to formation of </a:t>
            </a:r>
            <a:r>
              <a:rPr lang="en-US" altLang="ja-JP" b="1" dirty="0">
                <a:solidFill>
                  <a:srgbClr val="C00000"/>
                </a:solidFill>
                <a:effectLst/>
                <a:latin typeface="+mn-lt"/>
                <a:ea typeface="ＭＳ Ｐゴシック" panose="020B0600070205080204" pitchFamily="50" charset="-128"/>
                <a:cs typeface="Calibri" panose="020F0502020204030204" pitchFamily="34" charset="0"/>
              </a:rPr>
              <a:t>Cr-diffusion zone </a:t>
            </a:r>
            <a:r>
              <a:rPr lang="en-US" altLang="ja-JP" dirty="0">
                <a:effectLst/>
                <a:latin typeface="+mn-lt"/>
                <a:ea typeface="ＭＳ Ｐゴシック" panose="020B0600070205080204" pitchFamily="50" charset="-128"/>
                <a:cs typeface="Calibri" panose="020F0502020204030204" pitchFamily="34" charset="0"/>
              </a:rPr>
              <a:t>and liquefaction at the α-Zr(O)/prior β-Zr interface regardless of RIP</a:t>
            </a:r>
          </a:p>
          <a:p>
            <a:pPr marL="285750" indent="-285750">
              <a:buFont typeface="Wingdings" panose="05000000000000000000" pitchFamily="2" charset="2"/>
              <a:buChar char="Ø"/>
            </a:pPr>
            <a:r>
              <a:rPr lang="en-US" altLang="ja-JP" dirty="0">
                <a:latin typeface="+mn-lt"/>
                <a:ea typeface="ＭＳ Ｐゴシック" panose="020B0600070205080204" pitchFamily="50" charset="-128"/>
                <a:cs typeface="Calibri" panose="020F0502020204030204" pitchFamily="34" charset="0"/>
              </a:rPr>
              <a:t>Significant inward diffusion of Cr &amp; O and outward diffusion of Zr resulting in formation of interdiffusion structures including Cr-Zr eutectic melt</a:t>
            </a:r>
            <a:r>
              <a:rPr lang="en-US" altLang="ja-JP" sz="1800" dirty="0">
                <a:latin typeface="+mn-lt"/>
                <a:ea typeface="+mn-ea"/>
                <a:cs typeface="Calibri" panose="020F0502020204030204" pitchFamily="34" charset="0"/>
              </a:rPr>
              <a:t> </a:t>
            </a:r>
            <a:endParaRPr lang="en-US" altLang="ja-JP" dirty="0">
              <a:latin typeface="+mn-lt"/>
              <a:ea typeface="ＭＳ Ｐゴシック" panose="020B0600070205080204" pitchFamily="50" charset="-128"/>
              <a:cs typeface="Calibri" panose="020F0502020204030204" pitchFamily="34" charset="0"/>
            </a:endParaRPr>
          </a:p>
          <a:p>
            <a:pPr marL="285750" indent="-285750">
              <a:buFont typeface="Wingdings" panose="05000000000000000000" pitchFamily="2" charset="2"/>
              <a:buChar char="Ø"/>
            </a:pPr>
            <a:r>
              <a:rPr lang="en-US" altLang="ja-JP" dirty="0">
                <a:latin typeface="+mn-lt"/>
                <a:ea typeface="ＭＳ Ｐゴシック" panose="020B0600070205080204" pitchFamily="50" charset="-128"/>
                <a:cs typeface="Calibri" panose="020F0502020204030204" pitchFamily="34" charset="0"/>
              </a:rPr>
              <a:t>In</a:t>
            </a:r>
            <a:r>
              <a:rPr lang="en-US" altLang="ja-JP" dirty="0">
                <a:effectLst/>
                <a:latin typeface="+mn-lt"/>
                <a:ea typeface="ＭＳ Ｐゴシック" panose="020B0600070205080204" pitchFamily="50" charset="-128"/>
                <a:cs typeface="Calibri" panose="020F0502020204030204" pitchFamily="34" charset="0"/>
              </a:rPr>
              <a:t>creasing trend of microhardness in the </a:t>
            </a:r>
            <a:r>
              <a:rPr lang="en-US" altLang="ja-JP" dirty="0">
                <a:latin typeface="+mn-lt"/>
                <a:ea typeface="ＭＳ Ｐゴシック" panose="020B0600070205080204" pitchFamily="50" charset="-128"/>
                <a:cs typeface="Calibri" panose="020F0502020204030204" pitchFamily="34" charset="0"/>
              </a:rPr>
              <a:t>out</a:t>
            </a:r>
            <a:r>
              <a:rPr lang="en-US" altLang="ja-JP" dirty="0">
                <a:effectLst/>
                <a:latin typeface="+mn-lt"/>
                <a:ea typeface="ＭＳ Ｐゴシック" panose="020B0600070205080204" pitchFamily="50" charset="-128"/>
                <a:cs typeface="Calibri" panose="020F0502020204030204" pitchFamily="34" charset="0"/>
              </a:rPr>
              <a:t>ward direction ( </a:t>
            </a:r>
            <a:r>
              <a:rPr lang="en-US" altLang="ja-JP" dirty="0">
                <a:latin typeface="+mn-lt"/>
                <a:ea typeface="ＭＳ Ｐゴシック" panose="020B0600070205080204" pitchFamily="50" charset="-128"/>
                <a:cs typeface="Calibri" panose="020F0502020204030204" pitchFamily="34" charset="0"/>
              </a:rPr>
              <a:t> </a:t>
            </a:r>
            <a:r>
              <a:rPr lang="en-US" altLang="ja-JP" dirty="0">
                <a:effectLst/>
                <a:latin typeface="+mn-lt"/>
                <a:ea typeface="ＭＳ Ｐゴシック" panose="020B0600070205080204" pitchFamily="50" charset="-128"/>
                <a:cs typeface="Calibri" panose="020F0502020204030204" pitchFamily="34" charset="0"/>
              </a:rPr>
              <a:t>  in BSE image of S6)</a:t>
            </a:r>
            <a:endParaRPr lang="ja-JP" altLang="en-US" dirty="0">
              <a:latin typeface="+mn-lt"/>
              <a:cs typeface="Calibri" panose="020F0502020204030204" pitchFamily="34" charset="0"/>
            </a:endParaRPr>
          </a:p>
        </p:txBody>
      </p:sp>
      <p:sp>
        <p:nvSpPr>
          <p:cNvPr id="6" name="テキスト ボックス 5">
            <a:extLst>
              <a:ext uri="{FF2B5EF4-FFF2-40B4-BE49-F238E27FC236}">
                <a16:creationId xmlns:a16="http://schemas.microsoft.com/office/drawing/2014/main" id="{7981618F-B75C-9116-3D58-8C2BF4B93742}"/>
              </a:ext>
            </a:extLst>
          </p:cNvPr>
          <p:cNvSpPr txBox="1"/>
          <p:nvPr/>
        </p:nvSpPr>
        <p:spPr>
          <a:xfrm>
            <a:off x="8238347" y="98629"/>
            <a:ext cx="3042229" cy="954107"/>
          </a:xfrm>
          <a:prstGeom prst="rect">
            <a:avLst/>
          </a:prstGeom>
          <a:noFill/>
          <a:ln>
            <a:solidFill>
              <a:schemeClr val="tx1"/>
            </a:solidFill>
          </a:ln>
        </p:spPr>
        <p:txBody>
          <a:bodyPr wrap="square">
            <a:spAutoFit/>
          </a:bodyPr>
          <a:lstStyle/>
          <a:p>
            <a:r>
              <a:rPr lang="en-US" altLang="ja-JP" sz="2000" b="1" u="sng" dirty="0">
                <a:solidFill>
                  <a:schemeClr val="tx1"/>
                </a:solidFill>
                <a:effectLst/>
                <a:latin typeface="+mn-lt"/>
                <a:cs typeface="Calibri" panose="020F0502020204030204" pitchFamily="34" charset="0"/>
              </a:rPr>
              <a:t>Observation Region</a:t>
            </a:r>
          </a:p>
          <a:p>
            <a:pPr marL="285750" indent="-285750">
              <a:buFont typeface="Wingdings" panose="05000000000000000000" pitchFamily="2" charset="2"/>
              <a:buChar char="Ø"/>
            </a:pPr>
            <a:r>
              <a:rPr lang="en-US" altLang="ja-JP" b="1" dirty="0">
                <a:solidFill>
                  <a:schemeClr val="tx1"/>
                </a:solidFill>
                <a:effectLst/>
                <a:latin typeface="+mn-lt"/>
                <a:cs typeface="Calibri" panose="020F0502020204030204" pitchFamily="34" charset="0"/>
              </a:rPr>
              <a:t>longitudinal cross sections</a:t>
            </a:r>
          </a:p>
          <a:p>
            <a:pPr marL="285750" indent="-285750">
              <a:buFont typeface="Wingdings" panose="05000000000000000000" pitchFamily="2" charset="2"/>
              <a:buChar char="Ø"/>
            </a:pPr>
            <a:r>
              <a:rPr lang="en-US" altLang="ja-JP" b="1" dirty="0">
                <a:solidFill>
                  <a:schemeClr val="tx1"/>
                </a:solidFill>
                <a:effectLst/>
                <a:latin typeface="+mn-lt"/>
                <a:cs typeface="Calibri" panose="020F0502020204030204" pitchFamily="34" charset="0"/>
              </a:rPr>
              <a:t>24 mm above the burst </a:t>
            </a:r>
          </a:p>
        </p:txBody>
      </p:sp>
      <p:cxnSp>
        <p:nvCxnSpPr>
          <p:cNvPr id="8" name="直線矢印コネクタ 7">
            <a:extLst>
              <a:ext uri="{FF2B5EF4-FFF2-40B4-BE49-F238E27FC236}">
                <a16:creationId xmlns:a16="http://schemas.microsoft.com/office/drawing/2014/main" id="{608D1725-1C56-2327-9456-24B10ED43656}"/>
              </a:ext>
            </a:extLst>
          </p:cNvPr>
          <p:cNvCxnSpPr>
            <a:cxnSpLocks/>
          </p:cNvCxnSpPr>
          <p:nvPr/>
        </p:nvCxnSpPr>
        <p:spPr>
          <a:xfrm flipH="1">
            <a:off x="1369972" y="2369672"/>
            <a:ext cx="180463" cy="391725"/>
          </a:xfrm>
          <a:prstGeom prst="straightConnector1">
            <a:avLst/>
          </a:prstGeom>
          <a:ln w="190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332839E2-9326-A17B-AEE1-963CFBFEFCD1}"/>
              </a:ext>
            </a:extLst>
          </p:cNvPr>
          <p:cNvCxnSpPr>
            <a:cxnSpLocks/>
          </p:cNvCxnSpPr>
          <p:nvPr/>
        </p:nvCxnSpPr>
        <p:spPr>
          <a:xfrm flipH="1">
            <a:off x="966059" y="2504808"/>
            <a:ext cx="89896" cy="232182"/>
          </a:xfrm>
          <a:prstGeom prst="straightConnector1">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DD6C290C-E70A-948C-3A6B-1E18DD46C108}"/>
              </a:ext>
            </a:extLst>
          </p:cNvPr>
          <p:cNvCxnSpPr>
            <a:cxnSpLocks/>
            <a:stCxn id="84" idx="2"/>
          </p:cNvCxnSpPr>
          <p:nvPr/>
        </p:nvCxnSpPr>
        <p:spPr>
          <a:xfrm flipH="1">
            <a:off x="593661" y="2655989"/>
            <a:ext cx="11778" cy="81001"/>
          </a:xfrm>
          <a:prstGeom prst="straightConnector1">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40E243B8-5772-BEA1-3B51-A8F462407053}"/>
              </a:ext>
            </a:extLst>
          </p:cNvPr>
          <p:cNvCxnSpPr>
            <a:cxnSpLocks/>
          </p:cNvCxnSpPr>
          <p:nvPr/>
        </p:nvCxnSpPr>
        <p:spPr>
          <a:xfrm>
            <a:off x="267006" y="2419973"/>
            <a:ext cx="67459" cy="317977"/>
          </a:xfrm>
          <a:prstGeom prst="straightConnector1">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57" name="グループ化 156">
            <a:extLst>
              <a:ext uri="{FF2B5EF4-FFF2-40B4-BE49-F238E27FC236}">
                <a16:creationId xmlns:a16="http://schemas.microsoft.com/office/drawing/2014/main" id="{85E40891-D183-7ABF-9251-3BC25AF225CB}"/>
              </a:ext>
            </a:extLst>
          </p:cNvPr>
          <p:cNvGrpSpPr/>
          <p:nvPr/>
        </p:nvGrpSpPr>
        <p:grpSpPr>
          <a:xfrm>
            <a:off x="3078637" y="2775391"/>
            <a:ext cx="2975108" cy="2615"/>
            <a:chOff x="3115066" y="2897408"/>
            <a:chExt cx="2975108" cy="2615"/>
          </a:xfrm>
        </p:grpSpPr>
        <p:cxnSp>
          <p:nvCxnSpPr>
            <p:cNvPr id="116" name="直線矢印コネクタ 115">
              <a:extLst>
                <a:ext uri="{FF2B5EF4-FFF2-40B4-BE49-F238E27FC236}">
                  <a16:creationId xmlns:a16="http://schemas.microsoft.com/office/drawing/2014/main" id="{77F83B8C-0D41-4B86-0D1E-CCBF8D0C340A}"/>
                </a:ext>
              </a:extLst>
            </p:cNvPr>
            <p:cNvCxnSpPr>
              <a:cxnSpLocks/>
            </p:cNvCxnSpPr>
            <p:nvPr/>
          </p:nvCxnSpPr>
          <p:spPr>
            <a:xfrm flipV="1">
              <a:off x="3985272" y="2900022"/>
              <a:ext cx="540000" cy="0"/>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E1475115-CFC4-6C69-4DF5-86340992D4F1}"/>
                </a:ext>
              </a:extLst>
            </p:cNvPr>
            <p:cNvCxnSpPr>
              <a:cxnSpLocks/>
            </p:cNvCxnSpPr>
            <p:nvPr/>
          </p:nvCxnSpPr>
          <p:spPr>
            <a:xfrm flipV="1">
              <a:off x="3588252" y="2900022"/>
              <a:ext cx="396000" cy="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51CF3DB6-B548-CAAA-CCE4-F45F428DF4D1}"/>
                </a:ext>
              </a:extLst>
            </p:cNvPr>
            <p:cNvCxnSpPr>
              <a:cxnSpLocks/>
            </p:cNvCxnSpPr>
            <p:nvPr/>
          </p:nvCxnSpPr>
          <p:spPr>
            <a:xfrm rot="16200000">
              <a:off x="5304274" y="2114122"/>
              <a:ext cx="0" cy="1571801"/>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6E7B457F-89A5-D51B-CC47-786C1D69185C}"/>
                </a:ext>
              </a:extLst>
            </p:cNvPr>
            <p:cNvCxnSpPr>
              <a:cxnSpLocks/>
            </p:cNvCxnSpPr>
            <p:nvPr/>
          </p:nvCxnSpPr>
          <p:spPr>
            <a:xfrm>
              <a:off x="3270290" y="2897408"/>
              <a:ext cx="324000" cy="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A606AFFA-6CD7-27FE-C852-54B775014D84}"/>
                </a:ext>
              </a:extLst>
            </p:cNvPr>
            <p:cNvCxnSpPr>
              <a:cxnSpLocks/>
            </p:cNvCxnSpPr>
            <p:nvPr/>
          </p:nvCxnSpPr>
          <p:spPr>
            <a:xfrm>
              <a:off x="3115066" y="2897580"/>
              <a:ext cx="172622" cy="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a:extLst>
                <a:ext uri="{FF2B5EF4-FFF2-40B4-BE49-F238E27FC236}">
                  <a16:creationId xmlns:a16="http://schemas.microsoft.com/office/drawing/2014/main" id="{2161FFAE-CD8B-7B81-A689-EB1CF7F752B8}"/>
                </a:ext>
              </a:extLst>
            </p:cNvPr>
            <p:cNvCxnSpPr>
              <a:cxnSpLocks/>
            </p:cNvCxnSpPr>
            <p:nvPr/>
          </p:nvCxnSpPr>
          <p:spPr>
            <a:xfrm rot="10800000">
              <a:off x="5423185" y="2900022"/>
              <a:ext cx="32202" cy="0"/>
            </a:xfrm>
            <a:prstGeom prst="straightConnector1">
              <a:avLst/>
            </a:prstGeom>
            <a:ln w="12700">
              <a:no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47" name="直線矢印コネクタ 146">
            <a:extLst>
              <a:ext uri="{FF2B5EF4-FFF2-40B4-BE49-F238E27FC236}">
                <a16:creationId xmlns:a16="http://schemas.microsoft.com/office/drawing/2014/main" id="{C6E36FB7-4061-0782-41A7-51DEE7AADD98}"/>
              </a:ext>
            </a:extLst>
          </p:cNvPr>
          <p:cNvCxnSpPr>
            <a:cxnSpLocks/>
          </p:cNvCxnSpPr>
          <p:nvPr/>
        </p:nvCxnSpPr>
        <p:spPr>
          <a:xfrm flipH="1">
            <a:off x="3720610" y="2556798"/>
            <a:ext cx="54574" cy="206905"/>
          </a:xfrm>
          <a:prstGeom prst="straightConnector1">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直線矢印コネクタ 147">
            <a:extLst>
              <a:ext uri="{FF2B5EF4-FFF2-40B4-BE49-F238E27FC236}">
                <a16:creationId xmlns:a16="http://schemas.microsoft.com/office/drawing/2014/main" id="{720FD51E-9535-8ED3-20F9-0ADB568B762B}"/>
              </a:ext>
            </a:extLst>
          </p:cNvPr>
          <p:cNvCxnSpPr>
            <a:cxnSpLocks/>
          </p:cNvCxnSpPr>
          <p:nvPr/>
        </p:nvCxnSpPr>
        <p:spPr>
          <a:xfrm flipH="1">
            <a:off x="4190029" y="2333269"/>
            <a:ext cx="179803" cy="416451"/>
          </a:xfrm>
          <a:prstGeom prst="straightConnector1">
            <a:avLst/>
          </a:prstGeom>
          <a:ln w="190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直線矢印コネクタ 149">
            <a:extLst>
              <a:ext uri="{FF2B5EF4-FFF2-40B4-BE49-F238E27FC236}">
                <a16:creationId xmlns:a16="http://schemas.microsoft.com/office/drawing/2014/main" id="{6A54CD69-BB3D-2F70-14D2-72822EC0CD81}"/>
              </a:ext>
            </a:extLst>
          </p:cNvPr>
          <p:cNvCxnSpPr>
            <a:cxnSpLocks/>
            <a:stCxn id="19" idx="2"/>
          </p:cNvCxnSpPr>
          <p:nvPr/>
        </p:nvCxnSpPr>
        <p:spPr>
          <a:xfrm flipH="1">
            <a:off x="3364045" y="2651950"/>
            <a:ext cx="106459" cy="105019"/>
          </a:xfrm>
          <a:prstGeom prst="straightConnector1">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直線矢印コネクタ 154">
            <a:extLst>
              <a:ext uri="{FF2B5EF4-FFF2-40B4-BE49-F238E27FC236}">
                <a16:creationId xmlns:a16="http://schemas.microsoft.com/office/drawing/2014/main" id="{EE8C5B0E-989D-2DA5-04BA-EE6281536978}"/>
              </a:ext>
            </a:extLst>
          </p:cNvPr>
          <p:cNvCxnSpPr>
            <a:cxnSpLocks/>
            <a:endCxn id="25" idx="3"/>
          </p:cNvCxnSpPr>
          <p:nvPr/>
        </p:nvCxnSpPr>
        <p:spPr>
          <a:xfrm flipH="1">
            <a:off x="3151596" y="2427285"/>
            <a:ext cx="37858" cy="404640"/>
          </a:xfrm>
          <a:prstGeom prst="straightConnector1">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98" name="グループ化 97">
            <a:extLst>
              <a:ext uri="{FF2B5EF4-FFF2-40B4-BE49-F238E27FC236}">
                <a16:creationId xmlns:a16="http://schemas.microsoft.com/office/drawing/2014/main" id="{99D1F75E-58A4-5E7F-D0B3-CBF02C320A37}"/>
              </a:ext>
            </a:extLst>
          </p:cNvPr>
          <p:cNvGrpSpPr/>
          <p:nvPr/>
        </p:nvGrpSpPr>
        <p:grpSpPr>
          <a:xfrm>
            <a:off x="6391166" y="2778422"/>
            <a:ext cx="2506041" cy="1"/>
            <a:chOff x="6499442" y="2900439"/>
            <a:chExt cx="2506041" cy="1"/>
          </a:xfrm>
        </p:grpSpPr>
        <p:cxnSp>
          <p:nvCxnSpPr>
            <p:cNvPr id="54" name="直線矢印コネクタ 53">
              <a:extLst>
                <a:ext uri="{FF2B5EF4-FFF2-40B4-BE49-F238E27FC236}">
                  <a16:creationId xmlns:a16="http://schemas.microsoft.com/office/drawing/2014/main" id="{7FFCBC6E-A8AA-E2B7-E606-C60C112C3C9C}"/>
                </a:ext>
              </a:extLst>
            </p:cNvPr>
            <p:cNvCxnSpPr>
              <a:cxnSpLocks/>
            </p:cNvCxnSpPr>
            <p:nvPr/>
          </p:nvCxnSpPr>
          <p:spPr>
            <a:xfrm flipV="1">
              <a:off x="7104160" y="2900439"/>
              <a:ext cx="432000" cy="0"/>
            </a:xfrm>
            <a:prstGeom prst="straightConnector1">
              <a:avLst/>
            </a:prstGeom>
            <a:ln w="254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CEF7DA48-30FF-67C8-6A14-D838573F0DF5}"/>
                </a:ext>
              </a:extLst>
            </p:cNvPr>
            <p:cNvCxnSpPr>
              <a:cxnSpLocks/>
            </p:cNvCxnSpPr>
            <p:nvPr/>
          </p:nvCxnSpPr>
          <p:spPr>
            <a:xfrm>
              <a:off x="6852160" y="2900439"/>
              <a:ext cx="252000" cy="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DEBC61E8-D9E7-7373-8144-7DDE03BD7C14}"/>
                </a:ext>
              </a:extLst>
            </p:cNvPr>
            <p:cNvCxnSpPr>
              <a:cxnSpLocks/>
            </p:cNvCxnSpPr>
            <p:nvPr/>
          </p:nvCxnSpPr>
          <p:spPr>
            <a:xfrm rot="16200000">
              <a:off x="8249483" y="2144440"/>
              <a:ext cx="0" cy="151200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直線矢印コネクタ 86">
              <a:extLst>
                <a:ext uri="{FF2B5EF4-FFF2-40B4-BE49-F238E27FC236}">
                  <a16:creationId xmlns:a16="http://schemas.microsoft.com/office/drawing/2014/main" id="{D66AEDE2-415D-44EB-0497-C3D1CEAC3E3A}"/>
                </a:ext>
              </a:extLst>
            </p:cNvPr>
            <p:cNvCxnSpPr>
              <a:cxnSpLocks/>
            </p:cNvCxnSpPr>
            <p:nvPr/>
          </p:nvCxnSpPr>
          <p:spPr>
            <a:xfrm>
              <a:off x="6672064" y="2900439"/>
              <a:ext cx="216000" cy="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C7502CE2-06D8-EF36-4571-092C809D7F6E}"/>
                </a:ext>
              </a:extLst>
            </p:cNvPr>
            <p:cNvCxnSpPr>
              <a:cxnSpLocks/>
            </p:cNvCxnSpPr>
            <p:nvPr/>
          </p:nvCxnSpPr>
          <p:spPr>
            <a:xfrm>
              <a:off x="6499442" y="2900439"/>
              <a:ext cx="172622" cy="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39F77378-FF14-1AA3-ABDF-8D4E9A957403}"/>
                </a:ext>
              </a:extLst>
            </p:cNvPr>
            <p:cNvCxnSpPr>
              <a:cxnSpLocks/>
            </p:cNvCxnSpPr>
            <p:nvPr/>
          </p:nvCxnSpPr>
          <p:spPr>
            <a:xfrm rot="10800000">
              <a:off x="8398294" y="2900439"/>
              <a:ext cx="32202" cy="0"/>
            </a:xfrm>
            <a:prstGeom prst="straightConnector1">
              <a:avLst/>
            </a:prstGeom>
            <a:ln w="12700">
              <a:no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113" name="直線矢印コネクタ 112">
            <a:extLst>
              <a:ext uri="{FF2B5EF4-FFF2-40B4-BE49-F238E27FC236}">
                <a16:creationId xmlns:a16="http://schemas.microsoft.com/office/drawing/2014/main" id="{54388CAB-E026-779D-8343-1C1C1443CE34}"/>
              </a:ext>
            </a:extLst>
          </p:cNvPr>
          <p:cNvCxnSpPr>
            <a:cxnSpLocks/>
          </p:cNvCxnSpPr>
          <p:nvPr/>
        </p:nvCxnSpPr>
        <p:spPr>
          <a:xfrm rot="16200000">
            <a:off x="10700225" y="1512981"/>
            <a:ext cx="0" cy="2556000"/>
          </a:xfrm>
          <a:prstGeom prst="straightConnector1">
            <a:avLst/>
          </a:prstGeom>
          <a:ln w="254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a:extLst>
              <a:ext uri="{FF2B5EF4-FFF2-40B4-BE49-F238E27FC236}">
                <a16:creationId xmlns:a16="http://schemas.microsoft.com/office/drawing/2014/main" id="{36C93FB8-F233-AF02-04B1-F8647C5DA334}"/>
              </a:ext>
            </a:extLst>
          </p:cNvPr>
          <p:cNvCxnSpPr>
            <a:cxnSpLocks/>
          </p:cNvCxnSpPr>
          <p:nvPr/>
        </p:nvCxnSpPr>
        <p:spPr>
          <a:xfrm rot="10800000">
            <a:off x="10327036" y="2790980"/>
            <a:ext cx="32202" cy="0"/>
          </a:xfrm>
          <a:prstGeom prst="straightConnector1">
            <a:avLst/>
          </a:prstGeom>
          <a:ln w="12700">
            <a:noFill/>
            <a:headEnd type="none"/>
            <a:tailEnd type="none"/>
          </a:ln>
        </p:spPr>
        <p:style>
          <a:lnRef idx="1">
            <a:schemeClr val="accent1"/>
          </a:lnRef>
          <a:fillRef idx="0">
            <a:schemeClr val="accent1"/>
          </a:fillRef>
          <a:effectRef idx="0">
            <a:schemeClr val="accent1"/>
          </a:effectRef>
          <a:fontRef idx="minor">
            <a:schemeClr val="tx1"/>
          </a:fontRef>
        </p:style>
      </p:cxnSp>
      <p:sp>
        <p:nvSpPr>
          <p:cNvPr id="149" name="テキスト ボックス 23">
            <a:extLst>
              <a:ext uri="{FF2B5EF4-FFF2-40B4-BE49-F238E27FC236}">
                <a16:creationId xmlns:a16="http://schemas.microsoft.com/office/drawing/2014/main" id="{927EC3E5-2232-EC55-404C-B70A70013E6E}"/>
              </a:ext>
            </a:extLst>
          </p:cNvPr>
          <p:cNvSpPr txBox="1">
            <a:spLocks noChangeArrowheads="1"/>
          </p:cNvSpPr>
          <p:nvPr/>
        </p:nvSpPr>
        <p:spPr bwMode="auto">
          <a:xfrm>
            <a:off x="7668597" y="2543434"/>
            <a:ext cx="887575"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n-lt"/>
                <a:ea typeface="+mn-ea"/>
                <a:cs typeface="Calibri" panose="020F0502020204030204" pitchFamily="34" charset="0"/>
              </a:rPr>
              <a:t>prior β-Zr</a:t>
            </a:r>
            <a:endParaRPr lang="ja-JP" altLang="en-US" sz="1200" dirty="0">
              <a:latin typeface="+mn-lt"/>
              <a:ea typeface="+mn-ea"/>
              <a:cs typeface="Calibri" panose="020F0502020204030204" pitchFamily="34" charset="0"/>
            </a:endParaRPr>
          </a:p>
        </p:txBody>
      </p:sp>
      <p:sp>
        <p:nvSpPr>
          <p:cNvPr id="151" name="テキスト ボックス 25">
            <a:extLst>
              <a:ext uri="{FF2B5EF4-FFF2-40B4-BE49-F238E27FC236}">
                <a16:creationId xmlns:a16="http://schemas.microsoft.com/office/drawing/2014/main" id="{4F87271C-1499-87D7-FD76-AAA3AAA77EE5}"/>
              </a:ext>
            </a:extLst>
          </p:cNvPr>
          <p:cNvSpPr txBox="1">
            <a:spLocks noChangeArrowheads="1"/>
          </p:cNvSpPr>
          <p:nvPr/>
        </p:nvSpPr>
        <p:spPr bwMode="auto">
          <a:xfrm>
            <a:off x="7004557" y="2144146"/>
            <a:ext cx="1645659" cy="338554"/>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b="1" dirty="0">
                <a:solidFill>
                  <a:srgbClr val="C00000"/>
                </a:solidFill>
                <a:latin typeface="+mn-lt"/>
                <a:cs typeface="Calibri" panose="020F0502020204030204" pitchFamily="34" charset="0"/>
              </a:rPr>
              <a:t>Cr diffusion zone</a:t>
            </a:r>
            <a:endParaRPr lang="ja-JP" altLang="en-US" sz="1600" b="1" dirty="0">
              <a:solidFill>
                <a:srgbClr val="C00000"/>
              </a:solidFill>
              <a:latin typeface="+mn-lt"/>
              <a:cs typeface="Calibri" panose="020F0502020204030204" pitchFamily="34" charset="0"/>
            </a:endParaRPr>
          </a:p>
        </p:txBody>
      </p:sp>
      <p:sp>
        <p:nvSpPr>
          <p:cNvPr id="152" name="テキスト ボックス 18">
            <a:extLst>
              <a:ext uri="{FF2B5EF4-FFF2-40B4-BE49-F238E27FC236}">
                <a16:creationId xmlns:a16="http://schemas.microsoft.com/office/drawing/2014/main" id="{88122303-3DFC-4C32-5747-64F631436686}"/>
              </a:ext>
            </a:extLst>
          </p:cNvPr>
          <p:cNvSpPr txBox="1">
            <a:spLocks noChangeArrowheads="1"/>
          </p:cNvSpPr>
          <p:nvPr/>
        </p:nvSpPr>
        <p:spPr bwMode="auto">
          <a:xfrm>
            <a:off x="6696410" y="2313025"/>
            <a:ext cx="738933"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n-lt"/>
                <a:ea typeface="+mn-ea"/>
                <a:cs typeface="Calibri" panose="020F0502020204030204" pitchFamily="34" charset="0"/>
              </a:rPr>
              <a:t>α-Zr(O)</a:t>
            </a:r>
            <a:endParaRPr lang="ja-JP" altLang="en-US" sz="1200" dirty="0">
              <a:latin typeface="+mn-lt"/>
              <a:ea typeface="+mn-ea"/>
              <a:cs typeface="Calibri" panose="020F0502020204030204" pitchFamily="34" charset="0"/>
            </a:endParaRPr>
          </a:p>
        </p:txBody>
      </p:sp>
      <p:sp>
        <p:nvSpPr>
          <p:cNvPr id="153" name="テキスト ボックス 152">
            <a:extLst>
              <a:ext uri="{FF2B5EF4-FFF2-40B4-BE49-F238E27FC236}">
                <a16:creationId xmlns:a16="http://schemas.microsoft.com/office/drawing/2014/main" id="{B3FA5AA3-C9E2-CA82-A692-D71EE74EF8B0}"/>
              </a:ext>
            </a:extLst>
          </p:cNvPr>
          <p:cNvSpPr txBox="1">
            <a:spLocks noChangeArrowheads="1"/>
          </p:cNvSpPr>
          <p:nvPr/>
        </p:nvSpPr>
        <p:spPr bwMode="auto">
          <a:xfrm>
            <a:off x="6394162" y="2403146"/>
            <a:ext cx="535583"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n-lt"/>
                <a:ea typeface="+mn-ea"/>
                <a:cs typeface="Calibri" panose="020F0502020204030204" pitchFamily="34" charset="0"/>
              </a:rPr>
              <a:t>ZrO</a:t>
            </a:r>
            <a:r>
              <a:rPr lang="en-US" altLang="ja-JP" sz="1200" baseline="-25000" dirty="0">
                <a:latin typeface="+mn-lt"/>
                <a:ea typeface="+mn-ea"/>
                <a:cs typeface="Calibri" panose="020F0502020204030204" pitchFamily="34" charset="0"/>
              </a:rPr>
              <a:t>2-x</a:t>
            </a:r>
            <a:endParaRPr lang="ja-JP" altLang="en-US" sz="1200" baseline="-25000" dirty="0">
              <a:latin typeface="+mn-lt"/>
              <a:ea typeface="+mn-ea"/>
              <a:cs typeface="Calibri" panose="020F0502020204030204" pitchFamily="34" charset="0"/>
            </a:endParaRPr>
          </a:p>
        </p:txBody>
      </p:sp>
      <p:sp>
        <p:nvSpPr>
          <p:cNvPr id="154" name="テキスト ボックス 18">
            <a:extLst>
              <a:ext uri="{FF2B5EF4-FFF2-40B4-BE49-F238E27FC236}">
                <a16:creationId xmlns:a16="http://schemas.microsoft.com/office/drawing/2014/main" id="{E728609C-D392-235D-9F7F-AB35F57B3CE6}"/>
              </a:ext>
            </a:extLst>
          </p:cNvPr>
          <p:cNvSpPr txBox="1">
            <a:spLocks noChangeArrowheads="1"/>
          </p:cNvSpPr>
          <p:nvPr/>
        </p:nvSpPr>
        <p:spPr bwMode="auto">
          <a:xfrm>
            <a:off x="6023992" y="2119424"/>
            <a:ext cx="731057"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200" dirty="0">
                <a:latin typeface="+mn-lt"/>
                <a:ea typeface="+mn-ea"/>
                <a:cs typeface="Calibri" panose="020F0502020204030204" pitchFamily="34" charset="0"/>
              </a:rPr>
              <a:t>Cr</a:t>
            </a:r>
            <a:r>
              <a:rPr lang="en-US" altLang="ja-JP" sz="1200" baseline="-25000" dirty="0">
                <a:latin typeface="+mn-lt"/>
                <a:ea typeface="+mn-ea"/>
                <a:cs typeface="Calibri" panose="020F0502020204030204" pitchFamily="34" charset="0"/>
              </a:rPr>
              <a:t>2</a:t>
            </a:r>
            <a:r>
              <a:rPr lang="en-US" altLang="ja-JP" sz="1200" dirty="0">
                <a:latin typeface="+mn-lt"/>
                <a:ea typeface="+mn-ea"/>
                <a:cs typeface="Calibri" panose="020F0502020204030204" pitchFamily="34" charset="0"/>
              </a:rPr>
              <a:t>O</a:t>
            </a:r>
            <a:r>
              <a:rPr lang="en-US" altLang="ja-JP" sz="1200" baseline="-25000" dirty="0">
                <a:latin typeface="+mn-lt"/>
                <a:ea typeface="+mn-ea"/>
                <a:cs typeface="Calibri" panose="020F0502020204030204" pitchFamily="34" charset="0"/>
              </a:rPr>
              <a:t>3</a:t>
            </a:r>
            <a:r>
              <a:rPr lang="en-US" altLang="ja-JP" sz="1200" dirty="0">
                <a:latin typeface="+mn-lt"/>
                <a:ea typeface="+mn-ea"/>
                <a:cs typeface="Calibri" panose="020F0502020204030204" pitchFamily="34" charset="0"/>
              </a:rPr>
              <a:t>/Cr</a:t>
            </a:r>
            <a:endParaRPr lang="ja-JP" altLang="en-US" sz="1200" dirty="0">
              <a:latin typeface="+mn-lt"/>
              <a:ea typeface="+mn-ea"/>
              <a:cs typeface="Calibri" panose="020F0502020204030204" pitchFamily="34" charset="0"/>
            </a:endParaRPr>
          </a:p>
        </p:txBody>
      </p:sp>
      <p:cxnSp>
        <p:nvCxnSpPr>
          <p:cNvPr id="156" name="直線矢印コネクタ 155">
            <a:extLst>
              <a:ext uri="{FF2B5EF4-FFF2-40B4-BE49-F238E27FC236}">
                <a16:creationId xmlns:a16="http://schemas.microsoft.com/office/drawing/2014/main" id="{876CF752-4292-8543-F0CF-BE1AC3D7931B}"/>
              </a:ext>
            </a:extLst>
          </p:cNvPr>
          <p:cNvCxnSpPr>
            <a:cxnSpLocks/>
          </p:cNvCxnSpPr>
          <p:nvPr/>
        </p:nvCxnSpPr>
        <p:spPr>
          <a:xfrm flipH="1">
            <a:off x="7213087" y="2350978"/>
            <a:ext cx="179803" cy="416451"/>
          </a:xfrm>
          <a:prstGeom prst="straightConnector1">
            <a:avLst/>
          </a:prstGeom>
          <a:ln w="190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直線矢印コネクタ 157">
            <a:extLst>
              <a:ext uri="{FF2B5EF4-FFF2-40B4-BE49-F238E27FC236}">
                <a16:creationId xmlns:a16="http://schemas.microsoft.com/office/drawing/2014/main" id="{21F2A235-8A8C-2924-CE99-0059156558AF}"/>
              </a:ext>
            </a:extLst>
          </p:cNvPr>
          <p:cNvCxnSpPr>
            <a:cxnSpLocks/>
            <a:stCxn id="152" idx="2"/>
          </p:cNvCxnSpPr>
          <p:nvPr/>
        </p:nvCxnSpPr>
        <p:spPr>
          <a:xfrm flipH="1">
            <a:off x="6896243" y="2590024"/>
            <a:ext cx="169634" cy="164089"/>
          </a:xfrm>
          <a:prstGeom prst="straightConnector1">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0" name="直線矢印コネクタ 159">
            <a:extLst>
              <a:ext uri="{FF2B5EF4-FFF2-40B4-BE49-F238E27FC236}">
                <a16:creationId xmlns:a16="http://schemas.microsoft.com/office/drawing/2014/main" id="{39217E13-87C1-92B7-EDE5-D53A67605700}"/>
              </a:ext>
            </a:extLst>
          </p:cNvPr>
          <p:cNvCxnSpPr>
            <a:cxnSpLocks/>
            <a:stCxn id="153" idx="2"/>
          </p:cNvCxnSpPr>
          <p:nvPr/>
        </p:nvCxnSpPr>
        <p:spPr>
          <a:xfrm>
            <a:off x="6661954" y="2680145"/>
            <a:ext cx="8811" cy="83558"/>
          </a:xfrm>
          <a:prstGeom prst="straightConnector1">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直線矢印コネクタ 161">
            <a:extLst>
              <a:ext uri="{FF2B5EF4-FFF2-40B4-BE49-F238E27FC236}">
                <a16:creationId xmlns:a16="http://schemas.microsoft.com/office/drawing/2014/main" id="{84FD1064-8037-EF9F-7D5D-824D4C8B0A73}"/>
              </a:ext>
            </a:extLst>
          </p:cNvPr>
          <p:cNvCxnSpPr>
            <a:cxnSpLocks/>
            <a:stCxn id="154" idx="2"/>
          </p:cNvCxnSpPr>
          <p:nvPr/>
        </p:nvCxnSpPr>
        <p:spPr>
          <a:xfrm>
            <a:off x="6389521" y="2396423"/>
            <a:ext cx="70037" cy="367280"/>
          </a:xfrm>
          <a:prstGeom prst="straightConnector1">
            <a:avLst/>
          </a:prstGeom>
          <a:ln w="1270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5" name="テキスト ボックス 23">
            <a:extLst>
              <a:ext uri="{FF2B5EF4-FFF2-40B4-BE49-F238E27FC236}">
                <a16:creationId xmlns:a16="http://schemas.microsoft.com/office/drawing/2014/main" id="{82F06BDE-EB07-D63F-1D90-F5B50DD442D7}"/>
              </a:ext>
            </a:extLst>
          </p:cNvPr>
          <p:cNvSpPr txBox="1">
            <a:spLocks noChangeArrowheads="1"/>
          </p:cNvSpPr>
          <p:nvPr/>
        </p:nvSpPr>
        <p:spPr bwMode="auto">
          <a:xfrm>
            <a:off x="10746603" y="2545148"/>
            <a:ext cx="936488" cy="276999"/>
          </a:xfrm>
          <a:prstGeom prst="rect">
            <a:avLst/>
          </a:prstGeom>
          <a:noFill/>
          <a:ln w="9525">
            <a:noFill/>
            <a:miter lim="800000"/>
            <a:headEnd/>
            <a:tailEnd/>
          </a:ln>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1200" dirty="0">
                <a:latin typeface="+mn-lt"/>
                <a:ea typeface="+mn-ea"/>
                <a:cs typeface="Calibri" panose="020F0502020204030204" pitchFamily="34" charset="0"/>
              </a:rPr>
              <a:t>prior β-Zr</a:t>
            </a:r>
            <a:endParaRPr lang="ja-JP" altLang="en-US" sz="1200" dirty="0">
              <a:latin typeface="+mn-lt"/>
              <a:ea typeface="+mn-ea"/>
              <a:cs typeface="Calibri" panose="020F0502020204030204" pitchFamily="34" charset="0"/>
            </a:endParaRPr>
          </a:p>
        </p:txBody>
      </p:sp>
      <p:sp>
        <p:nvSpPr>
          <p:cNvPr id="46" name="楕円 45">
            <a:extLst>
              <a:ext uri="{FF2B5EF4-FFF2-40B4-BE49-F238E27FC236}">
                <a16:creationId xmlns:a16="http://schemas.microsoft.com/office/drawing/2014/main" id="{1216F6EB-02A2-42C3-D8D0-BCD9EF8BA9E7}"/>
              </a:ext>
            </a:extLst>
          </p:cNvPr>
          <p:cNvSpPr>
            <a:spLocks noChangeAspect="1"/>
          </p:cNvSpPr>
          <p:nvPr/>
        </p:nvSpPr>
        <p:spPr>
          <a:xfrm>
            <a:off x="6132016" y="6130505"/>
            <a:ext cx="108000" cy="1068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49" name="テキスト ボックス 48">
            <a:extLst>
              <a:ext uri="{FF2B5EF4-FFF2-40B4-BE49-F238E27FC236}">
                <a16:creationId xmlns:a16="http://schemas.microsoft.com/office/drawing/2014/main" id="{290FC749-6E83-BE7D-1184-3A1BC6B3EFC2}"/>
              </a:ext>
            </a:extLst>
          </p:cNvPr>
          <p:cNvSpPr txBox="1"/>
          <p:nvPr/>
        </p:nvSpPr>
        <p:spPr>
          <a:xfrm>
            <a:off x="10500965" y="3191"/>
            <a:ext cx="1688650" cy="461665"/>
          </a:xfrm>
          <a:prstGeom prst="rect">
            <a:avLst/>
          </a:prstGeom>
          <a:solidFill>
            <a:srgbClr val="0000FF"/>
          </a:solidFill>
        </p:spPr>
        <p:txBody>
          <a:bodyPr wrap="square">
            <a:spAutoFit/>
          </a:bodyPr>
          <a:lstStyle/>
          <a:p>
            <a:pPr algn="ctr"/>
            <a:r>
              <a:rPr lang="en-GB" altLang="ja-JP" sz="2400" b="1" dirty="0">
                <a:solidFill>
                  <a:schemeClr val="bg1"/>
                </a:solidFill>
                <a:effectLst/>
                <a:latin typeface="+mn-lt"/>
                <a:ea typeface="ＭＳ Ｐゴシック" panose="020B0600070205080204" pitchFamily="50" charset="-128"/>
                <a:cs typeface="Calibri" panose="020F0502020204030204" pitchFamily="34" charset="0"/>
              </a:rPr>
              <a:t>Single Rod</a:t>
            </a:r>
            <a:endParaRPr lang="ja-JP" altLang="en-US" sz="2400" b="1" dirty="0">
              <a:solidFill>
                <a:schemeClr val="bg1"/>
              </a:solidFill>
              <a:latin typeface="+mn-lt"/>
              <a:cs typeface="Calibri" panose="020F0502020204030204" pitchFamily="34" charset="0"/>
            </a:endParaRPr>
          </a:p>
        </p:txBody>
      </p:sp>
      <p:sp>
        <p:nvSpPr>
          <p:cNvPr id="4" name="スライド番号プレースホルダー 3">
            <a:extLst>
              <a:ext uri="{FF2B5EF4-FFF2-40B4-BE49-F238E27FC236}">
                <a16:creationId xmlns:a16="http://schemas.microsoft.com/office/drawing/2014/main" id="{A8920121-273D-407B-8710-E6826AD5C486}"/>
              </a:ext>
            </a:extLst>
          </p:cNvPr>
          <p:cNvSpPr>
            <a:spLocks noGrp="1"/>
          </p:cNvSpPr>
          <p:nvPr>
            <p:ph type="sldNum" sz="quarter" idx="4"/>
          </p:nvPr>
        </p:nvSpPr>
        <p:spPr/>
        <p:txBody>
          <a:bodyPr/>
          <a:lstStyle/>
          <a:p>
            <a:fld id="{1CB920B5-59AB-4D13-AD89-2DEE701099C1}" type="slidenum">
              <a:rPr lang="ja-JP" altLang="en-US" smtClean="0"/>
              <a:pPr/>
              <a:t>10</a:t>
            </a:fld>
            <a:endParaRPr lang="ja-JP" altLang="en-US"/>
          </a:p>
        </p:txBody>
      </p:sp>
    </p:spTree>
    <p:extLst>
      <p:ext uri="{BB962C8B-B14F-4D97-AF65-F5344CB8AC3E}">
        <p14:creationId xmlns:p14="http://schemas.microsoft.com/office/powerpoint/2010/main" val="242664927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3580434-AA5B-F789-E06A-411B9D107212}"/>
              </a:ext>
            </a:extLst>
          </p:cNvPr>
          <p:cNvCxnSpPr>
            <a:cxnSpLocks/>
          </p:cNvCxnSpPr>
          <p:nvPr/>
        </p:nvCxnSpPr>
        <p:spPr>
          <a:xfrm flipV="1">
            <a:off x="407368" y="908720"/>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4" name="Text Box 6">
            <a:extLst>
              <a:ext uri="{FF2B5EF4-FFF2-40B4-BE49-F238E27FC236}">
                <a16:creationId xmlns:a16="http://schemas.microsoft.com/office/drawing/2014/main" id="{EF9857B0-D136-2318-7EAD-5781B31A7893}"/>
              </a:ext>
            </a:extLst>
          </p:cNvPr>
          <p:cNvSpPr txBox="1">
            <a:spLocks noChangeArrowheads="1"/>
          </p:cNvSpPr>
          <p:nvPr/>
        </p:nvSpPr>
        <p:spPr bwMode="auto">
          <a:xfrm>
            <a:off x="407369" y="-27384"/>
            <a:ext cx="113056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eaLnBrk="0" hangingPunct="0">
              <a:lnSpc>
                <a:spcPts val="3600"/>
              </a:lnSpc>
              <a:spcBef>
                <a:spcPts val="0"/>
              </a:spcBef>
              <a:spcAft>
                <a:spcPts val="0"/>
              </a:spcAft>
              <a:buClrTx/>
              <a:buNone/>
            </a:pPr>
            <a:r>
              <a:rPr lang="en-US" altLang="ja-JP" sz="3200" b="1" dirty="0">
                <a:ea typeface="游明朝" panose="02020400000000000000" pitchFamily="18" charset="-128"/>
                <a:cs typeface="Calibri" panose="020F0502020204030204" pitchFamily="34" charset="0"/>
              </a:rPr>
              <a:t>Comparison of Degradation Behavior </a:t>
            </a:r>
          </a:p>
          <a:p>
            <a:pPr marL="0" lvl="1" indent="0" eaLnBrk="0" hangingPunct="0">
              <a:lnSpc>
                <a:spcPts val="3600"/>
              </a:lnSpc>
              <a:spcBef>
                <a:spcPts val="0"/>
              </a:spcBef>
              <a:spcAft>
                <a:spcPts val="0"/>
              </a:spcAft>
              <a:buClrTx/>
              <a:buNone/>
            </a:pPr>
            <a:r>
              <a:rPr lang="en-US" altLang="ja-JP" sz="3200" b="1" dirty="0">
                <a:solidFill>
                  <a:schemeClr val="tx1"/>
                </a:solidFill>
                <a:effectLst/>
                <a:latin typeface="+mn-lt"/>
                <a:cs typeface="Calibri" panose="020F0502020204030204" pitchFamily="34" charset="0"/>
              </a:rPr>
              <a:t>    </a:t>
            </a:r>
            <a:r>
              <a:rPr lang="en-US" altLang="ja-JP" sz="3200" b="1" i="1" dirty="0">
                <a:solidFill>
                  <a:schemeClr val="tx1"/>
                </a:solidFill>
                <a:effectLst/>
                <a:latin typeface="+mn-lt"/>
                <a:cs typeface="Calibri" panose="020F0502020204030204" pitchFamily="34" charset="0"/>
              </a:rPr>
              <a:t>Microstructure of </a:t>
            </a:r>
            <a:r>
              <a:rPr lang="en-US" altLang="ja-JP" sz="3200" b="1" i="1" dirty="0">
                <a:solidFill>
                  <a:schemeClr val="tx1"/>
                </a:solidFill>
                <a:latin typeface="+mn-lt"/>
                <a:ea typeface="+mn-ea"/>
                <a:cs typeface="Calibri" panose="020F0502020204030204" pitchFamily="34" charset="0"/>
              </a:rPr>
              <a:t>Multi-layer Cr/</a:t>
            </a:r>
            <a:r>
              <a:rPr lang="en-US" altLang="ja-JP" sz="3200" b="1" i="1" dirty="0" err="1">
                <a:solidFill>
                  <a:schemeClr val="tx1"/>
                </a:solidFill>
                <a:latin typeface="+mn-lt"/>
                <a:ea typeface="+mn-ea"/>
                <a:cs typeface="Calibri" panose="020F0502020204030204" pitchFamily="34" charset="0"/>
              </a:rPr>
              <a:t>CrN</a:t>
            </a:r>
            <a:r>
              <a:rPr lang="en-US" altLang="ja-JP" sz="3200" b="1" i="1" dirty="0">
                <a:solidFill>
                  <a:schemeClr val="tx1"/>
                </a:solidFill>
                <a:latin typeface="+mn-lt"/>
                <a:ea typeface="+mn-ea"/>
                <a:cs typeface="Calibri" panose="020F0502020204030204" pitchFamily="34" charset="0"/>
              </a:rPr>
              <a:t> Coated </a:t>
            </a:r>
            <a:r>
              <a:rPr lang="en-US" altLang="ja-JP" sz="3200" b="1" i="1" dirty="0">
                <a:solidFill>
                  <a:schemeClr val="tx1"/>
                </a:solidFill>
                <a:effectLst/>
                <a:latin typeface="+mn-lt"/>
                <a:cs typeface="Calibri" panose="020F0502020204030204" pitchFamily="34" charset="0"/>
              </a:rPr>
              <a:t>E110</a:t>
            </a:r>
            <a:endParaRPr lang="en-US" altLang="ja-JP" sz="3200" b="1" i="1" dirty="0">
              <a:solidFill>
                <a:schemeClr val="tx1"/>
              </a:solidFill>
              <a:latin typeface="+mn-lt"/>
              <a:cs typeface="Calibri" panose="020F0502020204030204" pitchFamily="34" charset="0"/>
            </a:endParaRPr>
          </a:p>
        </p:txBody>
      </p:sp>
      <p:sp>
        <p:nvSpPr>
          <p:cNvPr id="7" name="テキスト ボックス 6">
            <a:extLst>
              <a:ext uri="{FF2B5EF4-FFF2-40B4-BE49-F238E27FC236}">
                <a16:creationId xmlns:a16="http://schemas.microsoft.com/office/drawing/2014/main" id="{57103094-59EF-A1E7-641A-B58BADFD7404}"/>
              </a:ext>
            </a:extLst>
          </p:cNvPr>
          <p:cNvSpPr txBox="1"/>
          <p:nvPr/>
        </p:nvSpPr>
        <p:spPr>
          <a:xfrm>
            <a:off x="7938726" y="994083"/>
            <a:ext cx="4127496" cy="1231106"/>
          </a:xfrm>
          <a:prstGeom prst="rect">
            <a:avLst/>
          </a:prstGeom>
          <a:noFill/>
          <a:ln>
            <a:solidFill>
              <a:schemeClr val="tx1"/>
            </a:solidFill>
          </a:ln>
        </p:spPr>
        <p:txBody>
          <a:bodyPr wrap="square">
            <a:spAutoFit/>
          </a:bodyPr>
          <a:lstStyle/>
          <a:p>
            <a:r>
              <a:rPr lang="en-US" altLang="ja-JP" sz="2000" b="1" u="sng" dirty="0">
                <a:solidFill>
                  <a:schemeClr val="tx1"/>
                </a:solidFill>
                <a:effectLst/>
                <a:latin typeface="+mn-lt"/>
                <a:cs typeface="Calibri" panose="020F0502020204030204" pitchFamily="34" charset="0"/>
              </a:rPr>
              <a:t>Observation Region</a:t>
            </a:r>
          </a:p>
          <a:p>
            <a:pPr marL="171450" lvl="1" indent="-171450" eaLnBrk="0" hangingPunct="0">
              <a:spcBef>
                <a:spcPts val="0"/>
              </a:spcBef>
              <a:spcAft>
                <a:spcPts val="0"/>
              </a:spcAft>
              <a:buClrTx/>
              <a:buFont typeface="Arial" panose="020B0604020202020204" pitchFamily="34" charset="0"/>
              <a:buChar char="•"/>
            </a:pPr>
            <a:r>
              <a:rPr lang="en-US" altLang="ja-JP" b="1" dirty="0">
                <a:solidFill>
                  <a:schemeClr val="tx1"/>
                </a:solidFill>
                <a:latin typeface="+mn-lt"/>
                <a:cs typeface="Calibri" panose="020F0502020204030204" pitchFamily="34" charset="0"/>
              </a:rPr>
              <a:t>Burst level</a:t>
            </a:r>
          </a:p>
          <a:p>
            <a:pPr marL="171450" lvl="1" indent="-171450" eaLnBrk="0" hangingPunct="0">
              <a:spcBef>
                <a:spcPts val="0"/>
              </a:spcBef>
              <a:spcAft>
                <a:spcPts val="0"/>
              </a:spcAft>
              <a:buClrTx/>
              <a:buFont typeface="Arial" panose="020B0604020202020204" pitchFamily="34" charset="0"/>
              <a:buChar char="•"/>
            </a:pPr>
            <a:r>
              <a:rPr lang="en-US" altLang="ja-JP" b="1" dirty="0">
                <a:solidFill>
                  <a:schemeClr val="tx1"/>
                </a:solidFill>
                <a:effectLst/>
                <a:latin typeface="+mn-lt"/>
                <a:cs typeface="Calibri" panose="020F0502020204030204" pitchFamily="34" charset="0"/>
              </a:rPr>
              <a:t>90 degrees circumferentially from the burst opening</a:t>
            </a:r>
            <a:endParaRPr lang="en-US" altLang="ja-JP" b="1" dirty="0">
              <a:solidFill>
                <a:schemeClr val="tx1"/>
              </a:solidFill>
              <a:latin typeface="+mn-lt"/>
              <a:cs typeface="Calibri" panose="020F0502020204030204" pitchFamily="34" charset="0"/>
            </a:endParaRPr>
          </a:p>
        </p:txBody>
      </p:sp>
      <p:grpSp>
        <p:nvGrpSpPr>
          <p:cNvPr id="24" name="グループ化 23">
            <a:extLst>
              <a:ext uri="{FF2B5EF4-FFF2-40B4-BE49-F238E27FC236}">
                <a16:creationId xmlns:a16="http://schemas.microsoft.com/office/drawing/2014/main" id="{EBA73613-952F-69E1-D503-9E2B1962C191}"/>
              </a:ext>
            </a:extLst>
          </p:cNvPr>
          <p:cNvGrpSpPr/>
          <p:nvPr/>
        </p:nvGrpSpPr>
        <p:grpSpPr>
          <a:xfrm>
            <a:off x="125779" y="995798"/>
            <a:ext cx="2105147" cy="2368352"/>
            <a:chOff x="125779" y="991478"/>
            <a:chExt cx="2105147" cy="2368352"/>
          </a:xfrm>
        </p:grpSpPr>
        <p:sp>
          <p:nvSpPr>
            <p:cNvPr id="5" name="Text Box 6">
              <a:extLst>
                <a:ext uri="{FF2B5EF4-FFF2-40B4-BE49-F238E27FC236}">
                  <a16:creationId xmlns:a16="http://schemas.microsoft.com/office/drawing/2014/main" id="{E5D50DDC-471D-D653-947E-449F1B6413F4}"/>
                </a:ext>
              </a:extLst>
            </p:cNvPr>
            <p:cNvSpPr txBox="1">
              <a:spLocks noChangeArrowheads="1"/>
            </p:cNvSpPr>
            <p:nvPr/>
          </p:nvSpPr>
          <p:spPr bwMode="auto">
            <a:xfrm>
              <a:off x="125779" y="991478"/>
              <a:ext cx="2105147" cy="707886"/>
            </a:xfrm>
            <a:prstGeom prst="rect">
              <a:avLst/>
            </a:prstGeom>
            <a:solidFill>
              <a:srgbClr val="002060"/>
            </a:solidFill>
            <a:ln w="19050">
              <a:solidFill>
                <a:schemeClr val="tx1"/>
              </a:solid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algn="ctr" eaLnBrk="0" hangingPunct="0">
                <a:spcBef>
                  <a:spcPts val="0"/>
                </a:spcBef>
                <a:spcAft>
                  <a:spcPts val="0"/>
                </a:spcAft>
                <a:buClrTx/>
                <a:buNone/>
              </a:pPr>
              <a:r>
                <a:rPr lang="en-US" altLang="ja-JP" sz="2000" dirty="0">
                  <a:solidFill>
                    <a:schemeClr val="bg1"/>
                  </a:solidFill>
                  <a:effectLst/>
                  <a:latin typeface="+mn-lt"/>
                  <a:cs typeface="Calibri" panose="020F0502020204030204" pitchFamily="34" charset="0"/>
                </a:rPr>
                <a:t>1350</a:t>
              </a:r>
              <a:r>
                <a:rPr lang="en-GB" altLang="ja-JP" sz="2000" dirty="0">
                  <a:solidFill>
                    <a:schemeClr val="bg1"/>
                  </a:solidFill>
                  <a:effectLst/>
                  <a:latin typeface="+mn-lt"/>
                  <a:ea typeface="游明朝" panose="02020400000000000000" pitchFamily="18" charset="-128"/>
                </a:rPr>
                <a:t>˚C</a:t>
              </a:r>
              <a:endParaRPr lang="en-US" altLang="ja-JP" sz="2000" dirty="0">
                <a:solidFill>
                  <a:schemeClr val="bg1"/>
                </a:solidFill>
                <a:effectLst/>
                <a:latin typeface="+mn-lt"/>
                <a:cs typeface="Calibri" panose="020F0502020204030204" pitchFamily="34" charset="0"/>
              </a:endParaRPr>
            </a:p>
            <a:p>
              <a:pPr marL="0" lvl="1" indent="0" algn="ctr" eaLnBrk="0" hangingPunct="0">
                <a:spcBef>
                  <a:spcPts val="0"/>
                </a:spcBef>
                <a:spcAft>
                  <a:spcPts val="0"/>
                </a:spcAft>
                <a:buClrTx/>
                <a:buNone/>
              </a:pPr>
              <a:r>
                <a:rPr lang="en-US" altLang="ja-JP" sz="2000" dirty="0">
                  <a:solidFill>
                    <a:schemeClr val="bg1"/>
                  </a:solidFill>
                  <a:effectLst/>
                  <a:latin typeface="+mn-lt"/>
                  <a:cs typeface="Calibri" panose="020F0502020204030204" pitchFamily="34" charset="0"/>
                </a:rPr>
                <a:t>RIP 6 MPa (S11)</a:t>
              </a:r>
              <a:endParaRPr lang="en-US" altLang="ja-JP" sz="2000" dirty="0">
                <a:solidFill>
                  <a:schemeClr val="bg1"/>
                </a:solidFill>
                <a:latin typeface="+mn-lt"/>
                <a:cs typeface="Calibri" panose="020F0502020204030204" pitchFamily="34" charset="0"/>
              </a:endParaRPr>
            </a:p>
          </p:txBody>
        </p:sp>
        <p:grpSp>
          <p:nvGrpSpPr>
            <p:cNvPr id="22" name="グループ化 21">
              <a:extLst>
                <a:ext uri="{FF2B5EF4-FFF2-40B4-BE49-F238E27FC236}">
                  <a16:creationId xmlns:a16="http://schemas.microsoft.com/office/drawing/2014/main" id="{CCF0D07D-25C4-7103-800B-9FC55A5F48EB}"/>
                </a:ext>
              </a:extLst>
            </p:cNvPr>
            <p:cNvGrpSpPr>
              <a:grpSpLocks noChangeAspect="1"/>
            </p:cNvGrpSpPr>
            <p:nvPr/>
          </p:nvGrpSpPr>
          <p:grpSpPr>
            <a:xfrm>
              <a:off x="250926" y="1788817"/>
              <a:ext cx="1980000" cy="1571013"/>
              <a:chOff x="-370529" y="2306919"/>
              <a:chExt cx="1638856" cy="1326799"/>
            </a:xfrm>
          </p:grpSpPr>
          <p:pic>
            <p:nvPicPr>
              <p:cNvPr id="8" name="図 7" descr="建物, 写真, 男, 飛ぶ が含まれている画像&#10;&#10;自動的に生成された説明">
                <a:extLst>
                  <a:ext uri="{FF2B5EF4-FFF2-40B4-BE49-F238E27FC236}">
                    <a16:creationId xmlns:a16="http://schemas.microsoft.com/office/drawing/2014/main" id="{D21FCF17-6B53-1A91-7389-E664D5FF05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529" y="2306919"/>
                <a:ext cx="1638856" cy="1326799"/>
              </a:xfrm>
              <a:prstGeom prst="rect">
                <a:avLst/>
              </a:prstGeom>
            </p:spPr>
          </p:pic>
          <p:sp>
            <p:nvSpPr>
              <p:cNvPr id="20" name="正方形/長方形 19">
                <a:extLst>
                  <a:ext uri="{FF2B5EF4-FFF2-40B4-BE49-F238E27FC236}">
                    <a16:creationId xmlns:a16="http://schemas.microsoft.com/office/drawing/2014/main" id="{F18142FE-731D-99B7-521D-6E469207E201}"/>
                  </a:ext>
                </a:extLst>
              </p:cNvPr>
              <p:cNvSpPr/>
              <p:nvPr/>
            </p:nvSpPr>
            <p:spPr>
              <a:xfrm>
                <a:off x="1153985" y="2386702"/>
                <a:ext cx="114061" cy="8244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grpSp>
      <p:grpSp>
        <p:nvGrpSpPr>
          <p:cNvPr id="111" name="グループ化 110">
            <a:extLst>
              <a:ext uri="{FF2B5EF4-FFF2-40B4-BE49-F238E27FC236}">
                <a16:creationId xmlns:a16="http://schemas.microsoft.com/office/drawing/2014/main" id="{424A97AF-5DE0-F692-BE8B-15F990D16CB5}"/>
              </a:ext>
            </a:extLst>
          </p:cNvPr>
          <p:cNvGrpSpPr/>
          <p:nvPr/>
        </p:nvGrpSpPr>
        <p:grpSpPr>
          <a:xfrm>
            <a:off x="146353" y="3842929"/>
            <a:ext cx="2084573" cy="2408639"/>
            <a:chOff x="146353" y="3827859"/>
            <a:chExt cx="2084573" cy="2408639"/>
          </a:xfrm>
        </p:grpSpPr>
        <p:sp>
          <p:nvSpPr>
            <p:cNvPr id="6" name="Text Box 6">
              <a:extLst>
                <a:ext uri="{FF2B5EF4-FFF2-40B4-BE49-F238E27FC236}">
                  <a16:creationId xmlns:a16="http://schemas.microsoft.com/office/drawing/2014/main" id="{1F35593B-1766-8DB5-241F-17280ED015AC}"/>
                </a:ext>
              </a:extLst>
            </p:cNvPr>
            <p:cNvSpPr txBox="1">
              <a:spLocks noChangeArrowheads="1"/>
            </p:cNvSpPr>
            <p:nvPr/>
          </p:nvSpPr>
          <p:spPr bwMode="auto">
            <a:xfrm>
              <a:off x="146353" y="3827859"/>
              <a:ext cx="2084573" cy="707886"/>
            </a:xfrm>
            <a:prstGeom prst="rect">
              <a:avLst/>
            </a:prstGeom>
            <a:solidFill>
              <a:srgbClr val="002060"/>
            </a:solidFill>
            <a:ln w="19050">
              <a:solidFill>
                <a:schemeClr val="tx1"/>
              </a:solid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algn="ctr" eaLnBrk="0" hangingPunct="0">
                <a:spcBef>
                  <a:spcPts val="0"/>
                </a:spcBef>
                <a:spcAft>
                  <a:spcPts val="0"/>
                </a:spcAft>
                <a:buClrTx/>
                <a:buNone/>
              </a:pPr>
              <a:r>
                <a:rPr lang="en-US" altLang="ja-JP" sz="2000" b="1" dirty="0">
                  <a:solidFill>
                    <a:schemeClr val="bg1"/>
                  </a:solidFill>
                  <a:effectLst/>
                  <a:latin typeface="+mn-lt"/>
                  <a:cs typeface="Calibri" panose="020F0502020204030204" pitchFamily="34" charset="0"/>
                </a:rPr>
                <a:t>1500</a:t>
              </a:r>
              <a:r>
                <a:rPr lang="en-GB" altLang="ja-JP" sz="2000" dirty="0">
                  <a:solidFill>
                    <a:schemeClr val="bg1"/>
                  </a:solidFill>
                  <a:effectLst/>
                  <a:latin typeface="+mn-lt"/>
                  <a:ea typeface="游明朝" panose="02020400000000000000" pitchFamily="18" charset="-128"/>
                </a:rPr>
                <a:t>˚C</a:t>
              </a:r>
              <a:endParaRPr lang="en-US" altLang="ja-JP" sz="2000" b="1" dirty="0">
                <a:solidFill>
                  <a:schemeClr val="bg1"/>
                </a:solidFill>
                <a:latin typeface="+mn-lt"/>
                <a:cs typeface="Calibri" panose="020F0502020204030204" pitchFamily="34" charset="0"/>
              </a:endParaRPr>
            </a:p>
            <a:p>
              <a:pPr marL="0" lvl="1" indent="0" algn="ctr" eaLnBrk="0" hangingPunct="0">
                <a:spcBef>
                  <a:spcPts val="0"/>
                </a:spcBef>
                <a:spcAft>
                  <a:spcPts val="0"/>
                </a:spcAft>
                <a:buClrTx/>
                <a:buNone/>
              </a:pPr>
              <a:r>
                <a:rPr lang="en-US" altLang="ja-JP" sz="2000" dirty="0">
                  <a:solidFill>
                    <a:schemeClr val="bg1"/>
                  </a:solidFill>
                  <a:effectLst/>
                  <a:latin typeface="+mn-lt"/>
                  <a:cs typeface="Calibri" panose="020F0502020204030204" pitchFamily="34" charset="0"/>
                </a:rPr>
                <a:t>RIP 0.1 MPa (S12)</a:t>
              </a:r>
              <a:endParaRPr lang="en-US" altLang="ja-JP" sz="2000" dirty="0">
                <a:solidFill>
                  <a:schemeClr val="bg1"/>
                </a:solidFill>
                <a:latin typeface="+mn-lt"/>
                <a:cs typeface="Calibri" panose="020F0502020204030204" pitchFamily="34" charset="0"/>
              </a:endParaRPr>
            </a:p>
          </p:txBody>
        </p:sp>
        <p:grpSp>
          <p:nvGrpSpPr>
            <p:cNvPr id="19" name="グループ化 18">
              <a:extLst>
                <a:ext uri="{FF2B5EF4-FFF2-40B4-BE49-F238E27FC236}">
                  <a16:creationId xmlns:a16="http://schemas.microsoft.com/office/drawing/2014/main" id="{CF99248F-F178-5800-78CC-2BC66DAC0FE5}"/>
                </a:ext>
              </a:extLst>
            </p:cNvPr>
            <p:cNvGrpSpPr>
              <a:grpSpLocks noChangeAspect="1"/>
            </p:cNvGrpSpPr>
            <p:nvPr/>
          </p:nvGrpSpPr>
          <p:grpSpPr>
            <a:xfrm>
              <a:off x="250926" y="4633514"/>
              <a:ext cx="1980000" cy="1602984"/>
              <a:chOff x="2564047" y="2306919"/>
              <a:chExt cx="1692649" cy="1370349"/>
            </a:xfrm>
          </p:grpSpPr>
          <p:pic>
            <p:nvPicPr>
              <p:cNvPr id="10" name="図 9" descr="雨, 自然, 屋外, 写真 が含まれている画像&#10;&#10;自動的に生成された説明">
                <a:extLst>
                  <a:ext uri="{FF2B5EF4-FFF2-40B4-BE49-F238E27FC236}">
                    <a16:creationId xmlns:a16="http://schemas.microsoft.com/office/drawing/2014/main" id="{2B6AF0B7-9EC0-8086-EEB8-E5B96525B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4047" y="2306919"/>
                <a:ext cx="1692649" cy="1370349"/>
              </a:xfrm>
              <a:prstGeom prst="rect">
                <a:avLst/>
              </a:prstGeom>
            </p:spPr>
          </p:pic>
          <p:sp>
            <p:nvSpPr>
              <p:cNvPr id="23" name="正方形/長方形 22">
                <a:extLst>
                  <a:ext uri="{FF2B5EF4-FFF2-40B4-BE49-F238E27FC236}">
                    <a16:creationId xmlns:a16="http://schemas.microsoft.com/office/drawing/2014/main" id="{46082699-ABE9-C8DD-CBD0-074C43FD5C9B}"/>
                  </a:ext>
                </a:extLst>
              </p:cNvPr>
              <p:cNvSpPr/>
              <p:nvPr/>
            </p:nvSpPr>
            <p:spPr>
              <a:xfrm>
                <a:off x="3052886" y="2360128"/>
                <a:ext cx="114061" cy="8244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cs typeface="Calibri" panose="020F0502020204030204" pitchFamily="34" charset="0"/>
                </a:endParaRPr>
              </a:p>
            </p:txBody>
          </p:sp>
        </p:grpSp>
      </p:grpSp>
      <p:sp>
        <p:nvSpPr>
          <p:cNvPr id="113" name="Text Box 6">
            <a:extLst>
              <a:ext uri="{FF2B5EF4-FFF2-40B4-BE49-F238E27FC236}">
                <a16:creationId xmlns:a16="http://schemas.microsoft.com/office/drawing/2014/main" id="{FF543888-0849-4A24-CB88-1E9F0BF9E1AE}"/>
              </a:ext>
            </a:extLst>
          </p:cNvPr>
          <p:cNvSpPr txBox="1">
            <a:spLocks noChangeArrowheads="1"/>
          </p:cNvSpPr>
          <p:nvPr/>
        </p:nvSpPr>
        <p:spPr bwMode="auto">
          <a:xfrm>
            <a:off x="7924513" y="2257122"/>
            <a:ext cx="4148151" cy="3924151"/>
          </a:xfrm>
          <a:prstGeom prst="rect">
            <a:avLst/>
          </a:prstGeom>
          <a:solidFill>
            <a:schemeClr val="accent3">
              <a:lumMod val="90000"/>
            </a:schemeClr>
          </a:solidFill>
          <a:ln>
            <a:no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285750" lvl="1" algn="just" eaLnBrk="0" hangingPunct="0">
              <a:spcBef>
                <a:spcPts val="0"/>
              </a:spcBef>
              <a:spcAft>
                <a:spcPts val="600"/>
              </a:spcAft>
              <a:buClrTx/>
            </a:pPr>
            <a:r>
              <a:rPr lang="en-US" altLang="ja-JP" sz="1800" dirty="0">
                <a:solidFill>
                  <a:schemeClr val="tx1"/>
                </a:solidFill>
                <a:latin typeface="+mn-lt"/>
                <a:ea typeface="+mn-ea"/>
                <a:cs typeface="Calibri" panose="020F0502020204030204" pitchFamily="34" charset="0"/>
              </a:rPr>
              <a:t>Initially, 20 nm </a:t>
            </a:r>
            <a:r>
              <a:rPr lang="en-US" altLang="ja-JP" sz="1800" dirty="0">
                <a:solidFill>
                  <a:schemeClr val="tx1"/>
                </a:solidFill>
                <a:cs typeface="Calibri" panose="020F0502020204030204" pitchFamily="34" charset="0"/>
              </a:rPr>
              <a:t>each </a:t>
            </a:r>
            <a:r>
              <a:rPr lang="en-US" altLang="ja-JP" sz="1800" dirty="0">
                <a:solidFill>
                  <a:schemeClr val="tx1"/>
                </a:solidFill>
                <a:latin typeface="+mn-lt"/>
                <a:ea typeface="+mn-ea"/>
                <a:cs typeface="Calibri" panose="020F0502020204030204" pitchFamily="34" charset="0"/>
              </a:rPr>
              <a:t>of Cr and </a:t>
            </a:r>
            <a:r>
              <a:rPr lang="en-US" altLang="ja-JP" sz="1800" dirty="0" err="1">
                <a:solidFill>
                  <a:schemeClr val="tx1"/>
                </a:solidFill>
                <a:latin typeface="+mn-lt"/>
                <a:ea typeface="+mn-ea"/>
                <a:cs typeface="Calibri" panose="020F0502020204030204" pitchFamily="34" charset="0"/>
              </a:rPr>
              <a:t>CrN</a:t>
            </a:r>
            <a:r>
              <a:rPr lang="en-US" altLang="ja-JP" sz="1800" dirty="0">
                <a:solidFill>
                  <a:schemeClr val="tx1"/>
                </a:solidFill>
                <a:latin typeface="+mn-lt"/>
                <a:ea typeface="+mn-ea"/>
                <a:cs typeface="Calibri" panose="020F0502020204030204" pitchFamily="34" charset="0"/>
              </a:rPr>
              <a:t> alternately deposited to form a multi-layer Cr/</a:t>
            </a:r>
            <a:r>
              <a:rPr lang="en-US" altLang="ja-JP" sz="1800" dirty="0" err="1">
                <a:solidFill>
                  <a:schemeClr val="tx1"/>
                </a:solidFill>
                <a:latin typeface="+mn-lt"/>
                <a:ea typeface="+mn-ea"/>
                <a:cs typeface="Calibri" panose="020F0502020204030204" pitchFamily="34" charset="0"/>
              </a:rPr>
              <a:t>CrN</a:t>
            </a:r>
            <a:r>
              <a:rPr lang="en-US" altLang="ja-JP" sz="1800" dirty="0">
                <a:solidFill>
                  <a:schemeClr val="tx1"/>
                </a:solidFill>
                <a:latin typeface="+mn-lt"/>
                <a:ea typeface="+mn-ea"/>
                <a:cs typeface="Calibri" panose="020F0502020204030204" pitchFamily="34" charset="0"/>
              </a:rPr>
              <a:t> with a total 6 </a:t>
            </a:r>
            <a:r>
              <a:rPr lang="en-US" altLang="ja-JP" sz="1800" dirty="0" err="1">
                <a:solidFill>
                  <a:schemeClr val="tx1"/>
                </a:solidFill>
                <a:latin typeface="+mn-lt"/>
                <a:ea typeface="+mn-ea"/>
                <a:cs typeface="Calibri" panose="020F0502020204030204" pitchFamily="34" charset="0"/>
              </a:rPr>
              <a:t>μm</a:t>
            </a:r>
            <a:endParaRPr lang="en-US" altLang="ja-JP" sz="1800" dirty="0">
              <a:solidFill>
                <a:schemeClr val="tx1"/>
              </a:solidFill>
              <a:latin typeface="+mn-lt"/>
              <a:ea typeface="+mn-ea"/>
              <a:cs typeface="Calibri" panose="020F0502020204030204" pitchFamily="34" charset="0"/>
            </a:endParaRPr>
          </a:p>
          <a:p>
            <a:pPr marL="285750" lvl="1" algn="just" eaLnBrk="0" hangingPunct="0">
              <a:spcBef>
                <a:spcPts val="0"/>
              </a:spcBef>
              <a:spcAft>
                <a:spcPts val="600"/>
              </a:spcAft>
              <a:buClrTx/>
            </a:pPr>
            <a:r>
              <a:rPr lang="en-US" altLang="ja-JP" sz="1800" dirty="0">
                <a:solidFill>
                  <a:schemeClr val="tx1"/>
                </a:solidFill>
                <a:latin typeface="+mn-lt"/>
                <a:cs typeface="Calibri" panose="020F0502020204030204" pitchFamily="34" charset="0"/>
              </a:rPr>
              <a:t>Transformed into another three layers: Cr</a:t>
            </a:r>
            <a:r>
              <a:rPr lang="en-US" altLang="ja-JP" sz="1800" baseline="-25000" dirty="0">
                <a:solidFill>
                  <a:schemeClr val="tx1"/>
                </a:solidFill>
                <a:latin typeface="+mn-lt"/>
                <a:cs typeface="Calibri" panose="020F0502020204030204" pitchFamily="34" charset="0"/>
              </a:rPr>
              <a:t>2</a:t>
            </a:r>
            <a:r>
              <a:rPr lang="en-US" altLang="ja-JP" sz="1800" dirty="0">
                <a:solidFill>
                  <a:schemeClr val="tx1"/>
                </a:solidFill>
                <a:latin typeface="+mn-lt"/>
                <a:cs typeface="Calibri" panose="020F0502020204030204" pitchFamily="34" charset="0"/>
              </a:rPr>
              <a:t>O</a:t>
            </a:r>
            <a:r>
              <a:rPr lang="en-US" altLang="ja-JP" sz="1800" baseline="-25000" dirty="0">
                <a:solidFill>
                  <a:schemeClr val="tx1"/>
                </a:solidFill>
                <a:latin typeface="+mn-lt"/>
                <a:cs typeface="Calibri" panose="020F0502020204030204" pitchFamily="34" charset="0"/>
              </a:rPr>
              <a:t>3</a:t>
            </a:r>
            <a:r>
              <a:rPr lang="en-US" altLang="ja-JP" sz="1800" dirty="0">
                <a:solidFill>
                  <a:schemeClr val="tx1"/>
                </a:solidFill>
                <a:latin typeface="+mn-lt"/>
                <a:cs typeface="Calibri" panose="020F0502020204030204" pitchFamily="34" charset="0"/>
              </a:rPr>
              <a:t>/</a:t>
            </a:r>
            <a:r>
              <a:rPr lang="en-US" altLang="ja-JP" sz="1800" dirty="0" err="1">
                <a:solidFill>
                  <a:schemeClr val="tx1"/>
                </a:solidFill>
                <a:latin typeface="+mn-lt"/>
                <a:cs typeface="Calibri" panose="020F0502020204030204" pitchFamily="34" charset="0"/>
              </a:rPr>
              <a:t>CrN</a:t>
            </a:r>
            <a:r>
              <a:rPr lang="en-US" altLang="ja-JP" sz="1800" dirty="0">
                <a:solidFill>
                  <a:schemeClr val="tx1"/>
                </a:solidFill>
                <a:latin typeface="+mn-lt"/>
                <a:cs typeface="Calibri" panose="020F0502020204030204" pitchFamily="34" charset="0"/>
              </a:rPr>
              <a:t>/Cr below 1350</a:t>
            </a:r>
            <a:r>
              <a:rPr lang="en-GB" altLang="ja-JP" sz="1800" dirty="0">
                <a:solidFill>
                  <a:schemeClr val="tx1"/>
                </a:solidFill>
                <a:effectLst/>
                <a:latin typeface="+mn-lt"/>
                <a:ea typeface="游明朝" panose="02020400000000000000" pitchFamily="18" charset="-128"/>
              </a:rPr>
              <a:t>˚C</a:t>
            </a:r>
            <a:r>
              <a:rPr lang="en-US" altLang="ja-JP" sz="1800" dirty="0">
                <a:solidFill>
                  <a:schemeClr val="tx1"/>
                </a:solidFill>
                <a:effectLst/>
                <a:latin typeface="+mn-lt"/>
                <a:ea typeface="游明朝" panose="02020400000000000000" pitchFamily="18" charset="-128"/>
                <a:cs typeface="Calibri" panose="020F0502020204030204" pitchFamily="34" charset="0"/>
              </a:rPr>
              <a:t> </a:t>
            </a:r>
            <a:endParaRPr lang="en-US" altLang="ja-JP" sz="1800" dirty="0">
              <a:solidFill>
                <a:schemeClr val="tx1"/>
              </a:solidFill>
              <a:latin typeface="+mn-lt"/>
              <a:cs typeface="Calibri" panose="020F0502020204030204" pitchFamily="34" charset="0"/>
            </a:endParaRPr>
          </a:p>
          <a:p>
            <a:pPr marL="285750" lvl="1" algn="just" eaLnBrk="0" hangingPunct="0">
              <a:spcBef>
                <a:spcPts val="0"/>
              </a:spcBef>
              <a:spcAft>
                <a:spcPts val="600"/>
              </a:spcAft>
              <a:buClrTx/>
            </a:pPr>
            <a:r>
              <a:rPr lang="en-US" altLang="ja-JP" sz="1800" dirty="0">
                <a:solidFill>
                  <a:schemeClr val="tx1"/>
                </a:solidFill>
                <a:latin typeface="+mn-lt"/>
                <a:cs typeface="Calibri" panose="020F0502020204030204" pitchFamily="34" charset="0"/>
              </a:rPr>
              <a:t> The </a:t>
            </a:r>
            <a:r>
              <a:rPr lang="en-US" altLang="ja-JP" sz="1800" dirty="0" err="1">
                <a:solidFill>
                  <a:schemeClr val="tx1"/>
                </a:solidFill>
                <a:latin typeface="+mn-lt"/>
                <a:cs typeface="Calibri" panose="020F0502020204030204" pitchFamily="34" charset="0"/>
              </a:rPr>
              <a:t>CrN</a:t>
            </a:r>
            <a:r>
              <a:rPr lang="en-US" altLang="ja-JP" sz="1800" dirty="0">
                <a:solidFill>
                  <a:schemeClr val="tx1"/>
                </a:solidFill>
                <a:latin typeface="+mn-lt"/>
                <a:cs typeface="Calibri" panose="020F0502020204030204" pitchFamily="34" charset="0"/>
              </a:rPr>
              <a:t> layer, which is likely to retard the inward diffusion of oxygen, reduces in thickness at HT to form Cr metal.</a:t>
            </a:r>
          </a:p>
          <a:p>
            <a:pPr marL="285750" lvl="1" algn="just" eaLnBrk="0" hangingPunct="0">
              <a:spcBef>
                <a:spcPts val="0"/>
              </a:spcBef>
              <a:spcAft>
                <a:spcPts val="600"/>
              </a:spcAft>
              <a:buClrTx/>
            </a:pPr>
            <a:r>
              <a:rPr lang="en-US" altLang="ja-JP" sz="1800" dirty="0">
                <a:solidFill>
                  <a:schemeClr val="tx1"/>
                </a:solidFill>
                <a:latin typeface="+mn-lt"/>
                <a:cs typeface="Calibri" panose="020F0502020204030204" pitchFamily="34" charset="0"/>
              </a:rPr>
              <a:t>Parts of nitrogen diffuses inward to form nitrogen/oxygen-stabilized α-Zr(N,O), which is likely to retard the inward diffusion of Cr and the outward diffusion of Zr.</a:t>
            </a:r>
          </a:p>
        </p:txBody>
      </p:sp>
      <p:grpSp>
        <p:nvGrpSpPr>
          <p:cNvPr id="142" name="グループ化 141">
            <a:extLst>
              <a:ext uri="{FF2B5EF4-FFF2-40B4-BE49-F238E27FC236}">
                <a16:creationId xmlns:a16="http://schemas.microsoft.com/office/drawing/2014/main" id="{8389FEB5-D9C4-6FAA-5B55-0318BABCC62E}"/>
              </a:ext>
            </a:extLst>
          </p:cNvPr>
          <p:cNvGrpSpPr/>
          <p:nvPr/>
        </p:nvGrpSpPr>
        <p:grpSpPr>
          <a:xfrm>
            <a:off x="2392289" y="930968"/>
            <a:ext cx="5488521" cy="2716734"/>
            <a:chOff x="2362802" y="784215"/>
            <a:chExt cx="5488521" cy="2716734"/>
          </a:xfrm>
        </p:grpSpPr>
        <p:grpSp>
          <p:nvGrpSpPr>
            <p:cNvPr id="17" name="グループ化 16">
              <a:extLst>
                <a:ext uri="{FF2B5EF4-FFF2-40B4-BE49-F238E27FC236}">
                  <a16:creationId xmlns:a16="http://schemas.microsoft.com/office/drawing/2014/main" id="{9C1D6677-8D43-8E01-2904-71A4BE57BDF1}"/>
                </a:ext>
              </a:extLst>
            </p:cNvPr>
            <p:cNvGrpSpPr>
              <a:grpSpLocks noChangeAspect="1"/>
            </p:cNvGrpSpPr>
            <p:nvPr/>
          </p:nvGrpSpPr>
          <p:grpSpPr>
            <a:xfrm>
              <a:off x="2362802" y="784215"/>
              <a:ext cx="5488521" cy="2716734"/>
              <a:chOff x="191344" y="3815209"/>
              <a:chExt cx="4464576" cy="2209893"/>
            </a:xfrm>
          </p:grpSpPr>
          <p:pic>
            <p:nvPicPr>
              <p:cNvPr id="16" name="図 15" descr="モニターに映ったゲームの画面&#10;&#10;中程度の精度で自動的に生成された説明">
                <a:extLst>
                  <a:ext uri="{FF2B5EF4-FFF2-40B4-BE49-F238E27FC236}">
                    <a16:creationId xmlns:a16="http://schemas.microsoft.com/office/drawing/2014/main" id="{BA1A6970-B98F-C817-C664-131465E11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3879006"/>
                <a:ext cx="4464576" cy="2146096"/>
              </a:xfrm>
              <a:prstGeom prst="rect">
                <a:avLst/>
              </a:prstGeom>
            </p:spPr>
          </p:pic>
          <p:sp>
            <p:nvSpPr>
              <p:cNvPr id="96" name="テキスト ボックス 95">
                <a:extLst>
                  <a:ext uri="{FF2B5EF4-FFF2-40B4-BE49-F238E27FC236}">
                    <a16:creationId xmlns:a16="http://schemas.microsoft.com/office/drawing/2014/main" id="{E992F7E9-AF5B-7C17-B2CA-76953E764D70}"/>
                  </a:ext>
                </a:extLst>
              </p:cNvPr>
              <p:cNvSpPr txBox="1">
                <a:spLocks noChangeAspect="1"/>
              </p:cNvSpPr>
              <p:nvPr/>
            </p:nvSpPr>
            <p:spPr>
              <a:xfrm>
                <a:off x="1043765" y="3815209"/>
                <a:ext cx="580979" cy="225321"/>
              </a:xfrm>
              <a:prstGeom prst="rect">
                <a:avLst/>
              </a:prstGeom>
              <a:noFill/>
            </p:spPr>
            <p:txBody>
              <a:bodyPr wrap="square">
                <a:spAutoFit/>
              </a:bodyPr>
              <a:lstStyle/>
              <a:p>
                <a:r>
                  <a:rPr lang="en-US" altLang="ja-JP" sz="1200" i="1" dirty="0">
                    <a:solidFill>
                      <a:schemeClr val="bg1"/>
                    </a:solidFill>
                    <a:latin typeface="+mn-lt"/>
                    <a:cs typeface="Calibri" panose="020F0502020204030204" pitchFamily="34" charset="0"/>
                  </a:rPr>
                  <a:t>Cr</a:t>
                </a:r>
                <a:r>
                  <a:rPr lang="en-US" altLang="ja-JP" sz="1200" i="1" baseline="-25000" dirty="0">
                    <a:solidFill>
                      <a:schemeClr val="bg1"/>
                    </a:solidFill>
                    <a:latin typeface="+mn-lt"/>
                    <a:cs typeface="Calibri" panose="020F0502020204030204" pitchFamily="34" charset="0"/>
                  </a:rPr>
                  <a:t>2</a:t>
                </a:r>
                <a:r>
                  <a:rPr lang="en-US" altLang="ja-JP" sz="1200" i="1" dirty="0">
                    <a:solidFill>
                      <a:schemeClr val="bg1"/>
                    </a:solidFill>
                    <a:latin typeface="+mn-lt"/>
                    <a:cs typeface="Calibri" panose="020F0502020204030204" pitchFamily="34" charset="0"/>
                  </a:rPr>
                  <a:t>O</a:t>
                </a:r>
                <a:r>
                  <a:rPr lang="en-US" altLang="ja-JP" sz="1200" i="1" baseline="-25000" dirty="0">
                    <a:solidFill>
                      <a:schemeClr val="bg1"/>
                    </a:solidFill>
                    <a:latin typeface="+mn-lt"/>
                    <a:cs typeface="Calibri" panose="020F0502020204030204" pitchFamily="34" charset="0"/>
                  </a:rPr>
                  <a:t>3</a:t>
                </a:r>
                <a:endParaRPr lang="ja-JP" altLang="en-US" sz="1200" baseline="-25000" dirty="0">
                  <a:solidFill>
                    <a:schemeClr val="bg1"/>
                  </a:solidFill>
                  <a:latin typeface="+mn-lt"/>
                  <a:cs typeface="Calibri" panose="020F0502020204030204" pitchFamily="34" charset="0"/>
                </a:endParaRPr>
              </a:p>
            </p:txBody>
          </p:sp>
          <p:cxnSp>
            <p:nvCxnSpPr>
              <p:cNvPr id="97" name="直線コネクタ 96">
                <a:extLst>
                  <a:ext uri="{FF2B5EF4-FFF2-40B4-BE49-F238E27FC236}">
                    <a16:creationId xmlns:a16="http://schemas.microsoft.com/office/drawing/2014/main" id="{433ACDF2-F6EB-57B5-BB04-AD415F906622}"/>
                  </a:ext>
                </a:extLst>
              </p:cNvPr>
              <p:cNvCxnSpPr>
                <a:cxnSpLocks/>
              </p:cNvCxnSpPr>
              <p:nvPr/>
            </p:nvCxnSpPr>
            <p:spPr>
              <a:xfrm flipV="1">
                <a:off x="996654" y="4003329"/>
                <a:ext cx="100022" cy="107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8" name="テキスト ボックス 97">
                <a:extLst>
                  <a:ext uri="{FF2B5EF4-FFF2-40B4-BE49-F238E27FC236}">
                    <a16:creationId xmlns:a16="http://schemas.microsoft.com/office/drawing/2014/main" id="{69D387B3-05DD-0155-2FF8-901C387D65C5}"/>
                  </a:ext>
                </a:extLst>
              </p:cNvPr>
              <p:cNvSpPr txBox="1">
                <a:spLocks noChangeAspect="1"/>
              </p:cNvSpPr>
              <p:nvPr/>
            </p:nvSpPr>
            <p:spPr>
              <a:xfrm>
                <a:off x="2677609" y="3815209"/>
                <a:ext cx="580979" cy="225321"/>
              </a:xfrm>
              <a:prstGeom prst="rect">
                <a:avLst/>
              </a:prstGeom>
              <a:noFill/>
            </p:spPr>
            <p:txBody>
              <a:bodyPr wrap="square">
                <a:spAutoFit/>
              </a:bodyPr>
              <a:lstStyle/>
              <a:p>
                <a:r>
                  <a:rPr lang="en-US" altLang="ja-JP" sz="1200" i="1" dirty="0">
                    <a:solidFill>
                      <a:schemeClr val="bg1"/>
                    </a:solidFill>
                    <a:latin typeface="+mn-lt"/>
                    <a:cs typeface="Calibri" panose="020F0502020204030204" pitchFamily="34" charset="0"/>
                  </a:rPr>
                  <a:t>Cr</a:t>
                </a:r>
                <a:r>
                  <a:rPr lang="en-US" altLang="ja-JP" sz="1200" i="1" baseline="-25000" dirty="0">
                    <a:solidFill>
                      <a:schemeClr val="bg1"/>
                    </a:solidFill>
                    <a:latin typeface="+mn-lt"/>
                    <a:cs typeface="Calibri" panose="020F0502020204030204" pitchFamily="34" charset="0"/>
                  </a:rPr>
                  <a:t>2</a:t>
                </a:r>
                <a:r>
                  <a:rPr lang="en-US" altLang="ja-JP" sz="1200" i="1" dirty="0">
                    <a:solidFill>
                      <a:schemeClr val="bg1"/>
                    </a:solidFill>
                    <a:latin typeface="+mn-lt"/>
                    <a:cs typeface="Calibri" panose="020F0502020204030204" pitchFamily="34" charset="0"/>
                  </a:rPr>
                  <a:t>O</a:t>
                </a:r>
                <a:r>
                  <a:rPr lang="en-US" altLang="ja-JP" sz="1200" i="1" baseline="-25000" dirty="0">
                    <a:solidFill>
                      <a:schemeClr val="bg1"/>
                    </a:solidFill>
                    <a:latin typeface="+mn-lt"/>
                    <a:cs typeface="Calibri" panose="020F0502020204030204" pitchFamily="34" charset="0"/>
                  </a:rPr>
                  <a:t>3</a:t>
                </a:r>
                <a:endParaRPr lang="ja-JP" altLang="en-US" sz="1200" baseline="-25000" dirty="0">
                  <a:solidFill>
                    <a:schemeClr val="bg1"/>
                  </a:solidFill>
                  <a:latin typeface="+mn-lt"/>
                  <a:cs typeface="Calibri" panose="020F0502020204030204" pitchFamily="34" charset="0"/>
                </a:endParaRPr>
              </a:p>
            </p:txBody>
          </p:sp>
          <p:cxnSp>
            <p:nvCxnSpPr>
              <p:cNvPr id="99" name="直線コネクタ 98">
                <a:extLst>
                  <a:ext uri="{FF2B5EF4-FFF2-40B4-BE49-F238E27FC236}">
                    <a16:creationId xmlns:a16="http://schemas.microsoft.com/office/drawing/2014/main" id="{A386BB82-E579-516F-FD9B-895A102FBD09}"/>
                  </a:ext>
                </a:extLst>
              </p:cNvPr>
              <p:cNvCxnSpPr>
                <a:cxnSpLocks/>
              </p:cNvCxnSpPr>
              <p:nvPr/>
            </p:nvCxnSpPr>
            <p:spPr>
              <a:xfrm flipV="1">
                <a:off x="2630498" y="4004144"/>
                <a:ext cx="100022" cy="107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1" name="グループ化 100">
                <a:extLst>
                  <a:ext uri="{FF2B5EF4-FFF2-40B4-BE49-F238E27FC236}">
                    <a16:creationId xmlns:a16="http://schemas.microsoft.com/office/drawing/2014/main" id="{AFA5BDEB-8C1C-DB0C-D41E-54C60C95D2FF}"/>
                  </a:ext>
                </a:extLst>
              </p:cNvPr>
              <p:cNvGrpSpPr/>
              <p:nvPr/>
            </p:nvGrpSpPr>
            <p:grpSpPr>
              <a:xfrm>
                <a:off x="2459539" y="4304075"/>
                <a:ext cx="794213" cy="262800"/>
                <a:chOff x="6341357" y="4696959"/>
                <a:chExt cx="794213" cy="262800"/>
              </a:xfrm>
            </p:grpSpPr>
            <p:sp>
              <p:nvSpPr>
                <p:cNvPr id="102" name="テキスト ボックス 101">
                  <a:extLst>
                    <a:ext uri="{FF2B5EF4-FFF2-40B4-BE49-F238E27FC236}">
                      <a16:creationId xmlns:a16="http://schemas.microsoft.com/office/drawing/2014/main" id="{CFE3995B-4C2F-D859-79F4-F23F327638F4}"/>
                    </a:ext>
                  </a:extLst>
                </p:cNvPr>
                <p:cNvSpPr txBox="1">
                  <a:spLocks noChangeAspect="1"/>
                </p:cNvSpPr>
                <p:nvPr/>
              </p:nvSpPr>
              <p:spPr>
                <a:xfrm>
                  <a:off x="6341357" y="4734438"/>
                  <a:ext cx="794213" cy="225321"/>
                </a:xfrm>
                <a:prstGeom prst="rect">
                  <a:avLst/>
                </a:prstGeom>
                <a:noFill/>
              </p:spPr>
              <p:txBody>
                <a:bodyPr wrap="square">
                  <a:spAutoFit/>
                </a:bodyPr>
                <a:lstStyle/>
                <a:p>
                  <a:r>
                    <a:rPr lang="en-US" altLang="ja-JP" sz="1200" i="1" dirty="0">
                      <a:solidFill>
                        <a:schemeClr val="bg1"/>
                      </a:solidFill>
                      <a:latin typeface="+mn-lt"/>
                      <a:cs typeface="Calibri" panose="020F0502020204030204" pitchFamily="34" charset="0"/>
                    </a:rPr>
                    <a:t>Cr metal</a:t>
                  </a:r>
                  <a:endParaRPr lang="ja-JP" altLang="en-US" sz="1200" baseline="-25000" dirty="0">
                    <a:solidFill>
                      <a:schemeClr val="bg1"/>
                    </a:solidFill>
                    <a:latin typeface="+mn-lt"/>
                    <a:cs typeface="Calibri" panose="020F0502020204030204" pitchFamily="34" charset="0"/>
                  </a:endParaRPr>
                </a:p>
              </p:txBody>
            </p:sp>
            <p:cxnSp>
              <p:nvCxnSpPr>
                <p:cNvPr id="103" name="直線コネクタ 102">
                  <a:extLst>
                    <a:ext uri="{FF2B5EF4-FFF2-40B4-BE49-F238E27FC236}">
                      <a16:creationId xmlns:a16="http://schemas.microsoft.com/office/drawing/2014/main" id="{2CF5ABBB-E2A8-8EEE-AFF3-FBDDED33E90B}"/>
                    </a:ext>
                  </a:extLst>
                </p:cNvPr>
                <p:cNvCxnSpPr>
                  <a:cxnSpLocks/>
                </p:cNvCxnSpPr>
                <p:nvPr/>
              </p:nvCxnSpPr>
              <p:spPr>
                <a:xfrm flipV="1">
                  <a:off x="6522350" y="4696959"/>
                  <a:ext cx="100022" cy="107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5" name="グループ化 104">
                <a:extLst>
                  <a:ext uri="{FF2B5EF4-FFF2-40B4-BE49-F238E27FC236}">
                    <a16:creationId xmlns:a16="http://schemas.microsoft.com/office/drawing/2014/main" id="{2570431D-FCCA-8760-D786-336465924966}"/>
                  </a:ext>
                </a:extLst>
              </p:cNvPr>
              <p:cNvGrpSpPr/>
              <p:nvPr/>
            </p:nvGrpSpPr>
            <p:grpSpPr>
              <a:xfrm>
                <a:off x="1055443" y="4903456"/>
                <a:ext cx="651688" cy="357700"/>
                <a:chOff x="5142966" y="5307821"/>
                <a:chExt cx="651688" cy="357700"/>
              </a:xfrm>
            </p:grpSpPr>
            <p:sp>
              <p:nvSpPr>
                <p:cNvPr id="106" name="テキスト ボックス 105">
                  <a:extLst>
                    <a:ext uri="{FF2B5EF4-FFF2-40B4-BE49-F238E27FC236}">
                      <a16:creationId xmlns:a16="http://schemas.microsoft.com/office/drawing/2014/main" id="{2E929BF2-F01C-974E-39DF-3B11B2E0498F}"/>
                    </a:ext>
                  </a:extLst>
                </p:cNvPr>
                <p:cNvSpPr txBox="1">
                  <a:spLocks noChangeAspect="1"/>
                </p:cNvSpPr>
                <p:nvPr/>
              </p:nvSpPr>
              <p:spPr>
                <a:xfrm>
                  <a:off x="5142966" y="5307821"/>
                  <a:ext cx="651688" cy="225321"/>
                </a:xfrm>
                <a:prstGeom prst="rect">
                  <a:avLst/>
                </a:prstGeom>
                <a:noFill/>
              </p:spPr>
              <p:txBody>
                <a:bodyPr wrap="square">
                  <a:spAutoFit/>
                </a:bodyPr>
                <a:lstStyle/>
                <a:p>
                  <a:r>
                    <a:rPr lang="en-US" altLang="ja-JP" sz="1200" i="1" dirty="0" err="1">
                      <a:solidFill>
                        <a:schemeClr val="bg1"/>
                      </a:solidFill>
                      <a:latin typeface="+mn-lt"/>
                      <a:cs typeface="Calibri" panose="020F0502020204030204" pitchFamily="34" charset="0"/>
                    </a:rPr>
                    <a:t>CrN</a:t>
                  </a:r>
                  <a:endParaRPr lang="ja-JP" altLang="en-US" sz="1200" baseline="-25000" dirty="0">
                    <a:solidFill>
                      <a:schemeClr val="bg1"/>
                    </a:solidFill>
                    <a:latin typeface="+mn-lt"/>
                    <a:cs typeface="Calibri" panose="020F0502020204030204" pitchFamily="34" charset="0"/>
                  </a:endParaRPr>
                </a:p>
              </p:txBody>
            </p:sp>
            <p:cxnSp>
              <p:nvCxnSpPr>
                <p:cNvPr id="107" name="直線コネクタ 106">
                  <a:extLst>
                    <a:ext uri="{FF2B5EF4-FFF2-40B4-BE49-F238E27FC236}">
                      <a16:creationId xmlns:a16="http://schemas.microsoft.com/office/drawing/2014/main" id="{48D0F666-242E-7131-2ABC-EA75786D8E11}"/>
                    </a:ext>
                  </a:extLst>
                </p:cNvPr>
                <p:cNvCxnSpPr>
                  <a:cxnSpLocks/>
                </p:cNvCxnSpPr>
                <p:nvPr/>
              </p:nvCxnSpPr>
              <p:spPr>
                <a:xfrm flipV="1">
                  <a:off x="5216285" y="5558479"/>
                  <a:ext cx="100022" cy="107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テキスト ボックス 107">
                <a:extLst>
                  <a:ext uri="{FF2B5EF4-FFF2-40B4-BE49-F238E27FC236}">
                    <a16:creationId xmlns:a16="http://schemas.microsoft.com/office/drawing/2014/main" id="{63683B56-05FE-780A-A103-F372BBA61092}"/>
                  </a:ext>
                </a:extLst>
              </p:cNvPr>
              <p:cNvSpPr txBox="1">
                <a:spLocks noChangeAspect="1"/>
              </p:cNvSpPr>
              <p:nvPr/>
            </p:nvSpPr>
            <p:spPr>
              <a:xfrm>
                <a:off x="2611341" y="5168556"/>
                <a:ext cx="642412" cy="225321"/>
              </a:xfrm>
              <a:prstGeom prst="rect">
                <a:avLst/>
              </a:prstGeom>
              <a:noFill/>
            </p:spPr>
            <p:txBody>
              <a:bodyPr wrap="square">
                <a:spAutoFit/>
              </a:bodyPr>
              <a:lstStyle/>
              <a:p>
                <a:r>
                  <a:rPr lang="en-US" altLang="ja-JP" sz="1200" dirty="0">
                    <a:solidFill>
                      <a:schemeClr val="bg1"/>
                    </a:solidFill>
                    <a:latin typeface="+mn-lt"/>
                    <a:cs typeface="Calibri" panose="020F0502020204030204" pitchFamily="34" charset="0"/>
                  </a:rPr>
                  <a:t>α-</a:t>
                </a:r>
                <a:r>
                  <a:rPr lang="en-US" altLang="ja-JP" sz="1200" i="1" dirty="0">
                    <a:solidFill>
                      <a:schemeClr val="bg1"/>
                    </a:solidFill>
                    <a:latin typeface="+mn-lt"/>
                    <a:cs typeface="Calibri" panose="020F0502020204030204" pitchFamily="34" charset="0"/>
                  </a:rPr>
                  <a:t>Zr(N,O)</a:t>
                </a:r>
                <a:endParaRPr lang="ja-JP" altLang="en-US" sz="1200" dirty="0">
                  <a:solidFill>
                    <a:schemeClr val="bg1"/>
                  </a:solidFill>
                  <a:latin typeface="+mn-lt"/>
                  <a:cs typeface="Calibri" panose="020F0502020204030204" pitchFamily="34" charset="0"/>
                </a:endParaRPr>
              </a:p>
            </p:txBody>
          </p:sp>
          <p:cxnSp>
            <p:nvCxnSpPr>
              <p:cNvPr id="109" name="直線コネクタ 108">
                <a:extLst>
                  <a:ext uri="{FF2B5EF4-FFF2-40B4-BE49-F238E27FC236}">
                    <a16:creationId xmlns:a16="http://schemas.microsoft.com/office/drawing/2014/main" id="{C1B46620-599A-3DE8-4F45-862C619BC45E}"/>
                  </a:ext>
                </a:extLst>
              </p:cNvPr>
              <p:cNvCxnSpPr>
                <a:cxnSpLocks/>
              </p:cNvCxnSpPr>
              <p:nvPr/>
            </p:nvCxnSpPr>
            <p:spPr>
              <a:xfrm flipV="1">
                <a:off x="2611340" y="5378347"/>
                <a:ext cx="100022" cy="107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0" name="テキスト ボックス 109">
                <a:extLst>
                  <a:ext uri="{FF2B5EF4-FFF2-40B4-BE49-F238E27FC236}">
                    <a16:creationId xmlns:a16="http://schemas.microsoft.com/office/drawing/2014/main" id="{99AAF084-DED0-BF92-447D-A8068F885DD4}"/>
                  </a:ext>
                </a:extLst>
              </p:cNvPr>
              <p:cNvSpPr txBox="1">
                <a:spLocks noChangeAspect="1"/>
              </p:cNvSpPr>
              <p:nvPr/>
            </p:nvSpPr>
            <p:spPr>
              <a:xfrm>
                <a:off x="2422049" y="5736313"/>
                <a:ext cx="671700" cy="234270"/>
              </a:xfrm>
              <a:prstGeom prst="rect">
                <a:avLst/>
              </a:prstGeom>
              <a:solidFill>
                <a:schemeClr val="bg1"/>
              </a:solidFill>
              <a:ln>
                <a:solidFill>
                  <a:schemeClr val="tx1"/>
                </a:solidFill>
              </a:ln>
            </p:spPr>
            <p:txBody>
              <a:bodyPr wrap="square">
                <a:spAutoFit/>
              </a:bodyPr>
              <a:lstStyle/>
              <a:p>
                <a:r>
                  <a:rPr lang="en-US" altLang="ja-JP" sz="1200" i="1" dirty="0">
                    <a:latin typeface="+mn-lt"/>
                    <a:cs typeface="Calibri" panose="020F0502020204030204" pitchFamily="34" charset="0"/>
                  </a:rPr>
                  <a:t>Prior β-Zr</a:t>
                </a:r>
                <a:endParaRPr lang="ja-JP" altLang="en-US" sz="1200" dirty="0">
                  <a:latin typeface="+mn-lt"/>
                  <a:cs typeface="Calibri" panose="020F0502020204030204" pitchFamily="34" charset="0"/>
                </a:endParaRPr>
              </a:p>
            </p:txBody>
          </p:sp>
        </p:grpSp>
        <p:grpSp>
          <p:nvGrpSpPr>
            <p:cNvPr id="141" name="グループ化 140">
              <a:extLst>
                <a:ext uri="{FF2B5EF4-FFF2-40B4-BE49-F238E27FC236}">
                  <a16:creationId xmlns:a16="http://schemas.microsoft.com/office/drawing/2014/main" id="{32936A66-F72F-AEE2-F01F-04779BFB3070}"/>
                </a:ext>
              </a:extLst>
            </p:cNvPr>
            <p:cNvGrpSpPr/>
            <p:nvPr/>
          </p:nvGrpSpPr>
          <p:grpSpPr>
            <a:xfrm>
              <a:off x="3070451" y="1248731"/>
              <a:ext cx="2374890" cy="2142853"/>
              <a:chOff x="3070451" y="1248731"/>
              <a:chExt cx="2374890" cy="2142853"/>
            </a:xfrm>
          </p:grpSpPr>
          <p:sp>
            <p:nvSpPr>
              <p:cNvPr id="112" name="テキスト ボックス 111">
                <a:extLst>
                  <a:ext uri="{FF2B5EF4-FFF2-40B4-BE49-F238E27FC236}">
                    <a16:creationId xmlns:a16="http://schemas.microsoft.com/office/drawing/2014/main" id="{9D290426-D6DE-56A3-78E4-ADCAA25BB2A1}"/>
                  </a:ext>
                </a:extLst>
              </p:cNvPr>
              <p:cNvSpPr txBox="1">
                <a:spLocks noChangeAspect="1"/>
              </p:cNvSpPr>
              <p:nvPr/>
            </p:nvSpPr>
            <p:spPr>
              <a:xfrm>
                <a:off x="4644189" y="1307598"/>
                <a:ext cx="801152" cy="276999"/>
              </a:xfrm>
              <a:prstGeom prst="rect">
                <a:avLst/>
              </a:prstGeom>
              <a:noFill/>
            </p:spPr>
            <p:txBody>
              <a:bodyPr wrap="square">
                <a:spAutoFit/>
              </a:bodyPr>
              <a:lstStyle/>
              <a:p>
                <a:r>
                  <a:rPr lang="en-US" altLang="ja-JP" sz="1200" i="1" dirty="0" err="1">
                    <a:solidFill>
                      <a:schemeClr val="bg1"/>
                    </a:solidFill>
                    <a:latin typeface="+mn-lt"/>
                    <a:cs typeface="Calibri" panose="020F0502020204030204" pitchFamily="34" charset="0"/>
                  </a:rPr>
                  <a:t>CrN</a:t>
                </a:r>
                <a:endParaRPr lang="ja-JP" altLang="en-US" sz="1200" baseline="-25000" dirty="0">
                  <a:solidFill>
                    <a:schemeClr val="bg1"/>
                  </a:solidFill>
                  <a:latin typeface="+mn-lt"/>
                  <a:cs typeface="Calibri" panose="020F0502020204030204" pitchFamily="34" charset="0"/>
                </a:endParaRPr>
              </a:p>
            </p:txBody>
          </p:sp>
          <p:cxnSp>
            <p:nvCxnSpPr>
              <p:cNvPr id="114" name="直線コネクタ 113">
                <a:extLst>
                  <a:ext uri="{FF2B5EF4-FFF2-40B4-BE49-F238E27FC236}">
                    <a16:creationId xmlns:a16="http://schemas.microsoft.com/office/drawing/2014/main" id="{1783828C-9AD6-11FB-A738-BEE8F311A591}"/>
                  </a:ext>
                </a:extLst>
              </p:cNvPr>
              <p:cNvCxnSpPr>
                <a:cxnSpLocks/>
              </p:cNvCxnSpPr>
              <p:nvPr/>
            </p:nvCxnSpPr>
            <p:spPr>
              <a:xfrm flipV="1">
                <a:off x="5032989" y="1248731"/>
                <a:ext cx="157639" cy="1973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a:extLst>
                  <a:ext uri="{FF2B5EF4-FFF2-40B4-BE49-F238E27FC236}">
                    <a16:creationId xmlns:a16="http://schemas.microsoft.com/office/drawing/2014/main" id="{AF517F84-4145-4571-0FF9-334CE414ABBF}"/>
                  </a:ext>
                </a:extLst>
              </p:cNvPr>
              <p:cNvCxnSpPr>
                <a:cxnSpLocks/>
              </p:cNvCxnSpPr>
              <p:nvPr/>
            </p:nvCxnSpPr>
            <p:spPr>
              <a:xfrm>
                <a:off x="3667616" y="2714191"/>
                <a:ext cx="142372" cy="2290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a:extLst>
                  <a:ext uri="{FF2B5EF4-FFF2-40B4-BE49-F238E27FC236}">
                    <a16:creationId xmlns:a16="http://schemas.microsoft.com/office/drawing/2014/main" id="{A1FA03A3-F644-666B-58CF-3487EF8D032D}"/>
                  </a:ext>
                </a:extLst>
              </p:cNvPr>
              <p:cNvSpPr txBox="1">
                <a:spLocks noChangeAspect="1"/>
              </p:cNvSpPr>
              <p:nvPr/>
            </p:nvSpPr>
            <p:spPr>
              <a:xfrm>
                <a:off x="3070451" y="2929919"/>
                <a:ext cx="1130941" cy="461665"/>
              </a:xfrm>
              <a:prstGeom prst="rect">
                <a:avLst/>
              </a:prstGeom>
              <a:noFill/>
            </p:spPr>
            <p:txBody>
              <a:bodyPr wrap="square">
                <a:spAutoFit/>
              </a:bodyPr>
              <a:lstStyle/>
              <a:p>
                <a:r>
                  <a:rPr lang="en-US" altLang="ja-JP" sz="1200" i="1" dirty="0">
                    <a:solidFill>
                      <a:schemeClr val="bg1"/>
                    </a:solidFill>
                    <a:latin typeface="+mn-lt"/>
                    <a:cs typeface="Calibri" panose="020F0502020204030204" pitchFamily="34" charset="0"/>
                  </a:rPr>
                  <a:t>Nitrogen band</a:t>
                </a:r>
              </a:p>
              <a:p>
                <a:r>
                  <a:rPr lang="en-US" altLang="ja-JP" sz="1200" dirty="0">
                    <a:solidFill>
                      <a:schemeClr val="bg1"/>
                    </a:solidFill>
                    <a:latin typeface="+mn-lt"/>
                    <a:cs typeface="Calibri" panose="020F0502020204030204" pitchFamily="34" charset="0"/>
                  </a:rPr>
                  <a:t>α-</a:t>
                </a:r>
                <a:r>
                  <a:rPr lang="en-US" altLang="ja-JP" sz="1200" i="1" dirty="0">
                    <a:solidFill>
                      <a:schemeClr val="bg1"/>
                    </a:solidFill>
                    <a:latin typeface="+mn-lt"/>
                    <a:cs typeface="Calibri" panose="020F0502020204030204" pitchFamily="34" charset="0"/>
                  </a:rPr>
                  <a:t>Zr(N,O)</a:t>
                </a:r>
                <a:endParaRPr lang="ja-JP" altLang="en-US" sz="1200" dirty="0">
                  <a:solidFill>
                    <a:schemeClr val="bg1"/>
                  </a:solidFill>
                  <a:latin typeface="+mn-lt"/>
                  <a:cs typeface="Calibri" panose="020F0502020204030204" pitchFamily="34" charset="0"/>
                </a:endParaRPr>
              </a:p>
            </p:txBody>
          </p:sp>
        </p:grpSp>
      </p:grpSp>
      <p:grpSp>
        <p:nvGrpSpPr>
          <p:cNvPr id="140" name="グループ化 139">
            <a:extLst>
              <a:ext uri="{FF2B5EF4-FFF2-40B4-BE49-F238E27FC236}">
                <a16:creationId xmlns:a16="http://schemas.microsoft.com/office/drawing/2014/main" id="{2767530C-3020-FAB6-06B8-0F326C350179}"/>
              </a:ext>
            </a:extLst>
          </p:cNvPr>
          <p:cNvGrpSpPr/>
          <p:nvPr/>
        </p:nvGrpSpPr>
        <p:grpSpPr>
          <a:xfrm>
            <a:off x="2343747" y="3744640"/>
            <a:ext cx="5537063" cy="2708696"/>
            <a:chOff x="2343747" y="3597887"/>
            <a:chExt cx="5537063" cy="2708696"/>
          </a:xfrm>
        </p:grpSpPr>
        <p:grpSp>
          <p:nvGrpSpPr>
            <p:cNvPr id="18" name="グループ化 17">
              <a:extLst>
                <a:ext uri="{FF2B5EF4-FFF2-40B4-BE49-F238E27FC236}">
                  <a16:creationId xmlns:a16="http://schemas.microsoft.com/office/drawing/2014/main" id="{FA507F9F-7E22-6974-E3F6-FE0066654C62}"/>
                </a:ext>
              </a:extLst>
            </p:cNvPr>
            <p:cNvGrpSpPr>
              <a:grpSpLocks noChangeAspect="1"/>
            </p:cNvGrpSpPr>
            <p:nvPr/>
          </p:nvGrpSpPr>
          <p:grpSpPr>
            <a:xfrm>
              <a:off x="2392289" y="3597887"/>
              <a:ext cx="5488521" cy="2708696"/>
              <a:chOff x="4798773" y="3822202"/>
              <a:chExt cx="4464576" cy="2203359"/>
            </a:xfrm>
          </p:grpSpPr>
          <p:pic>
            <p:nvPicPr>
              <p:cNvPr id="13" name="図 12" descr="グラフィカル ユーザー インターフェイス&#10;&#10;自動的に生成された説明">
                <a:extLst>
                  <a:ext uri="{FF2B5EF4-FFF2-40B4-BE49-F238E27FC236}">
                    <a16:creationId xmlns:a16="http://schemas.microsoft.com/office/drawing/2014/main" id="{C44F378E-3817-759C-5A27-FC6C070E8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8773" y="3879465"/>
                <a:ext cx="4464576" cy="2146096"/>
              </a:xfrm>
              <a:prstGeom prst="rect">
                <a:avLst/>
              </a:prstGeom>
            </p:spPr>
          </p:pic>
          <p:sp>
            <p:nvSpPr>
              <p:cNvPr id="25" name="テキスト ボックス 24">
                <a:extLst>
                  <a:ext uri="{FF2B5EF4-FFF2-40B4-BE49-F238E27FC236}">
                    <a16:creationId xmlns:a16="http://schemas.microsoft.com/office/drawing/2014/main" id="{594473D4-7C13-FF6C-88E0-55078CB43072}"/>
                  </a:ext>
                </a:extLst>
              </p:cNvPr>
              <p:cNvSpPr txBox="1">
                <a:spLocks noChangeAspect="1"/>
              </p:cNvSpPr>
              <p:nvPr/>
            </p:nvSpPr>
            <p:spPr>
              <a:xfrm>
                <a:off x="6294353" y="5442046"/>
                <a:ext cx="1634311" cy="212804"/>
              </a:xfrm>
              <a:prstGeom prst="rect">
                <a:avLst/>
              </a:prstGeom>
              <a:noFill/>
            </p:spPr>
            <p:txBody>
              <a:bodyPr wrap="square">
                <a:spAutoFit/>
              </a:bodyPr>
              <a:lstStyle/>
              <a:p>
                <a:r>
                  <a:rPr lang="en-US" altLang="ja-JP" sz="1100" dirty="0">
                    <a:solidFill>
                      <a:schemeClr val="bg1"/>
                    </a:solidFill>
                    <a:latin typeface="+mn-lt"/>
                    <a:cs typeface="Calibri" panose="020F0502020204030204" pitchFamily="34" charset="0"/>
                  </a:rPr>
                  <a:t>α-</a:t>
                </a:r>
                <a:r>
                  <a:rPr lang="en-US" altLang="ja-JP" sz="1100" i="1" dirty="0">
                    <a:solidFill>
                      <a:schemeClr val="bg1"/>
                    </a:solidFill>
                    <a:latin typeface="+mn-lt"/>
                    <a:cs typeface="Calibri" panose="020F0502020204030204" pitchFamily="34" charset="0"/>
                  </a:rPr>
                  <a:t>Zr(N,O) to</a:t>
                </a:r>
                <a:r>
                  <a:rPr lang="en-US" altLang="ja-JP" sz="1100" dirty="0">
                    <a:solidFill>
                      <a:schemeClr val="bg1"/>
                    </a:solidFill>
                    <a:latin typeface="+mn-lt"/>
                    <a:cs typeface="Calibri" panose="020F0502020204030204" pitchFamily="34" charset="0"/>
                  </a:rPr>
                  <a:t> α-</a:t>
                </a:r>
                <a:r>
                  <a:rPr lang="en-US" altLang="ja-JP" sz="1100" i="1" dirty="0">
                    <a:solidFill>
                      <a:schemeClr val="bg1"/>
                    </a:solidFill>
                    <a:latin typeface="+mn-lt"/>
                    <a:cs typeface="Calibri" panose="020F0502020204030204" pitchFamily="34" charset="0"/>
                  </a:rPr>
                  <a:t>Zr(O) inward</a:t>
                </a:r>
                <a:endParaRPr lang="ja-JP" altLang="en-US" sz="1100" dirty="0">
                  <a:solidFill>
                    <a:schemeClr val="bg1"/>
                  </a:solidFill>
                  <a:latin typeface="+mn-lt"/>
                  <a:cs typeface="Calibri" panose="020F0502020204030204" pitchFamily="34" charset="0"/>
                </a:endParaRPr>
              </a:p>
            </p:txBody>
          </p:sp>
          <p:sp>
            <p:nvSpPr>
              <p:cNvPr id="27" name="テキスト ボックス 26">
                <a:extLst>
                  <a:ext uri="{FF2B5EF4-FFF2-40B4-BE49-F238E27FC236}">
                    <a16:creationId xmlns:a16="http://schemas.microsoft.com/office/drawing/2014/main" id="{D0D60D1C-DBEB-AE11-AC41-C0F6A1A6E184}"/>
                  </a:ext>
                </a:extLst>
              </p:cNvPr>
              <p:cNvSpPr txBox="1">
                <a:spLocks noChangeAspect="1"/>
              </p:cNvSpPr>
              <p:nvPr/>
            </p:nvSpPr>
            <p:spPr>
              <a:xfrm>
                <a:off x="5166977" y="3850834"/>
                <a:ext cx="580979" cy="225322"/>
              </a:xfrm>
              <a:prstGeom prst="rect">
                <a:avLst/>
              </a:prstGeom>
              <a:noFill/>
            </p:spPr>
            <p:txBody>
              <a:bodyPr wrap="square">
                <a:spAutoFit/>
              </a:bodyPr>
              <a:lstStyle/>
              <a:p>
                <a:r>
                  <a:rPr lang="en-US" altLang="ja-JP" sz="1200" i="1" dirty="0">
                    <a:solidFill>
                      <a:schemeClr val="bg1"/>
                    </a:solidFill>
                    <a:latin typeface="+mn-lt"/>
                    <a:cs typeface="Calibri" panose="020F0502020204030204" pitchFamily="34" charset="0"/>
                  </a:rPr>
                  <a:t>Cr</a:t>
                </a:r>
                <a:r>
                  <a:rPr lang="en-US" altLang="ja-JP" sz="1200" i="1" baseline="-25000" dirty="0">
                    <a:solidFill>
                      <a:schemeClr val="bg1"/>
                    </a:solidFill>
                    <a:latin typeface="+mn-lt"/>
                    <a:cs typeface="Calibri" panose="020F0502020204030204" pitchFamily="34" charset="0"/>
                  </a:rPr>
                  <a:t>2</a:t>
                </a:r>
                <a:r>
                  <a:rPr lang="en-US" altLang="ja-JP" sz="1200" i="1" dirty="0">
                    <a:solidFill>
                      <a:schemeClr val="bg1"/>
                    </a:solidFill>
                    <a:latin typeface="+mn-lt"/>
                    <a:cs typeface="Calibri" panose="020F0502020204030204" pitchFamily="34" charset="0"/>
                  </a:rPr>
                  <a:t>O</a:t>
                </a:r>
                <a:r>
                  <a:rPr lang="en-US" altLang="ja-JP" sz="1200" i="1" baseline="-25000" dirty="0">
                    <a:solidFill>
                      <a:schemeClr val="bg1"/>
                    </a:solidFill>
                    <a:latin typeface="+mn-lt"/>
                    <a:cs typeface="Calibri" panose="020F0502020204030204" pitchFamily="34" charset="0"/>
                  </a:rPr>
                  <a:t>3</a:t>
                </a:r>
                <a:endParaRPr lang="ja-JP" altLang="en-US" sz="1200" baseline="-25000" dirty="0">
                  <a:solidFill>
                    <a:schemeClr val="bg1"/>
                  </a:solidFill>
                  <a:latin typeface="+mn-lt"/>
                  <a:cs typeface="Calibri" panose="020F0502020204030204" pitchFamily="34" charset="0"/>
                </a:endParaRPr>
              </a:p>
            </p:txBody>
          </p:sp>
          <p:sp>
            <p:nvSpPr>
              <p:cNvPr id="9" name="テキスト ボックス 8">
                <a:extLst>
                  <a:ext uri="{FF2B5EF4-FFF2-40B4-BE49-F238E27FC236}">
                    <a16:creationId xmlns:a16="http://schemas.microsoft.com/office/drawing/2014/main" id="{60F5C8F3-3D73-6CF7-5EF2-D09540A61E6F}"/>
                  </a:ext>
                </a:extLst>
              </p:cNvPr>
              <p:cNvSpPr txBox="1">
                <a:spLocks noChangeAspect="1"/>
              </p:cNvSpPr>
              <p:nvPr/>
            </p:nvSpPr>
            <p:spPr>
              <a:xfrm>
                <a:off x="7050852" y="3822202"/>
                <a:ext cx="580979" cy="225322"/>
              </a:xfrm>
              <a:prstGeom prst="rect">
                <a:avLst/>
              </a:prstGeom>
              <a:noFill/>
            </p:spPr>
            <p:txBody>
              <a:bodyPr wrap="square">
                <a:spAutoFit/>
              </a:bodyPr>
              <a:lstStyle/>
              <a:p>
                <a:r>
                  <a:rPr lang="en-US" altLang="ja-JP" sz="1200" i="1" dirty="0">
                    <a:solidFill>
                      <a:schemeClr val="bg1"/>
                    </a:solidFill>
                    <a:latin typeface="+mn-lt"/>
                    <a:cs typeface="Calibri" panose="020F0502020204030204" pitchFamily="34" charset="0"/>
                  </a:rPr>
                  <a:t>Cr</a:t>
                </a:r>
                <a:r>
                  <a:rPr lang="en-US" altLang="ja-JP" sz="1200" i="1" baseline="-25000" dirty="0">
                    <a:solidFill>
                      <a:schemeClr val="bg1"/>
                    </a:solidFill>
                    <a:latin typeface="+mn-lt"/>
                    <a:cs typeface="Calibri" panose="020F0502020204030204" pitchFamily="34" charset="0"/>
                  </a:rPr>
                  <a:t>2</a:t>
                </a:r>
                <a:r>
                  <a:rPr lang="en-US" altLang="ja-JP" sz="1200" i="1" dirty="0">
                    <a:solidFill>
                      <a:schemeClr val="bg1"/>
                    </a:solidFill>
                    <a:latin typeface="+mn-lt"/>
                    <a:cs typeface="Calibri" panose="020F0502020204030204" pitchFamily="34" charset="0"/>
                  </a:rPr>
                  <a:t>O</a:t>
                </a:r>
                <a:r>
                  <a:rPr lang="en-US" altLang="ja-JP" sz="1200" i="1" baseline="-25000" dirty="0">
                    <a:solidFill>
                      <a:schemeClr val="bg1"/>
                    </a:solidFill>
                    <a:latin typeface="+mn-lt"/>
                    <a:cs typeface="Calibri" panose="020F0502020204030204" pitchFamily="34" charset="0"/>
                  </a:rPr>
                  <a:t>3</a:t>
                </a:r>
                <a:endParaRPr lang="ja-JP" altLang="en-US" sz="1200" baseline="-25000" dirty="0">
                  <a:solidFill>
                    <a:schemeClr val="bg1"/>
                  </a:solidFill>
                  <a:latin typeface="+mn-lt"/>
                  <a:cs typeface="Calibri" panose="020F0502020204030204" pitchFamily="34" charset="0"/>
                </a:endParaRPr>
              </a:p>
            </p:txBody>
          </p:sp>
          <p:sp>
            <p:nvSpPr>
              <p:cNvPr id="12" name="テキスト ボックス 11">
                <a:extLst>
                  <a:ext uri="{FF2B5EF4-FFF2-40B4-BE49-F238E27FC236}">
                    <a16:creationId xmlns:a16="http://schemas.microsoft.com/office/drawing/2014/main" id="{86DBAEC4-2403-40BD-1AD5-77D9A161DA84}"/>
                  </a:ext>
                </a:extLst>
              </p:cNvPr>
              <p:cNvSpPr txBox="1">
                <a:spLocks noChangeAspect="1"/>
              </p:cNvSpPr>
              <p:nvPr/>
            </p:nvSpPr>
            <p:spPr>
              <a:xfrm>
                <a:off x="7108697" y="5748103"/>
                <a:ext cx="644244" cy="224694"/>
              </a:xfrm>
              <a:prstGeom prst="rect">
                <a:avLst/>
              </a:prstGeom>
              <a:solidFill>
                <a:schemeClr val="bg1"/>
              </a:solidFill>
              <a:ln>
                <a:solidFill>
                  <a:schemeClr val="tx1"/>
                </a:solidFill>
              </a:ln>
            </p:spPr>
            <p:txBody>
              <a:bodyPr wrap="square">
                <a:spAutoFit/>
              </a:bodyPr>
              <a:lstStyle/>
              <a:p>
                <a:r>
                  <a:rPr lang="en-US" altLang="ja-JP" sz="1200" i="1" dirty="0">
                    <a:latin typeface="+mn-lt"/>
                    <a:cs typeface="Calibri" panose="020F0502020204030204" pitchFamily="34" charset="0"/>
                  </a:rPr>
                  <a:t>Prior β-Zr</a:t>
                </a:r>
                <a:endParaRPr lang="ja-JP" altLang="en-US" sz="1200" dirty="0">
                  <a:latin typeface="+mn-lt"/>
                  <a:cs typeface="Calibri" panose="020F0502020204030204" pitchFamily="34" charset="0"/>
                </a:endParaRPr>
              </a:p>
            </p:txBody>
          </p:sp>
          <p:cxnSp>
            <p:nvCxnSpPr>
              <p:cNvPr id="21" name="直線コネクタ 20">
                <a:extLst>
                  <a:ext uri="{FF2B5EF4-FFF2-40B4-BE49-F238E27FC236}">
                    <a16:creationId xmlns:a16="http://schemas.microsoft.com/office/drawing/2014/main" id="{9B707199-A1B6-A20E-71F5-2E6EA743D468}"/>
                  </a:ext>
                </a:extLst>
              </p:cNvPr>
              <p:cNvCxnSpPr>
                <a:cxnSpLocks/>
              </p:cNvCxnSpPr>
              <p:nvPr/>
            </p:nvCxnSpPr>
            <p:spPr>
              <a:xfrm flipV="1">
                <a:off x="5577136" y="5134926"/>
                <a:ext cx="117707" cy="1262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0" name="グループ化 99">
                <a:extLst>
                  <a:ext uri="{FF2B5EF4-FFF2-40B4-BE49-F238E27FC236}">
                    <a16:creationId xmlns:a16="http://schemas.microsoft.com/office/drawing/2014/main" id="{BBBCF5C2-412D-FFA0-17D8-2DA2DF26A58F}"/>
                  </a:ext>
                </a:extLst>
              </p:cNvPr>
              <p:cNvGrpSpPr/>
              <p:nvPr/>
            </p:nvGrpSpPr>
            <p:grpSpPr>
              <a:xfrm>
                <a:off x="6341357" y="4341192"/>
                <a:ext cx="794213" cy="262801"/>
                <a:chOff x="6341357" y="4696959"/>
                <a:chExt cx="794213" cy="262801"/>
              </a:xfrm>
            </p:grpSpPr>
            <p:sp>
              <p:nvSpPr>
                <p:cNvPr id="28" name="テキスト ボックス 27">
                  <a:extLst>
                    <a:ext uri="{FF2B5EF4-FFF2-40B4-BE49-F238E27FC236}">
                      <a16:creationId xmlns:a16="http://schemas.microsoft.com/office/drawing/2014/main" id="{B0F9AA11-BC70-0340-F201-332754DCC11C}"/>
                    </a:ext>
                  </a:extLst>
                </p:cNvPr>
                <p:cNvSpPr txBox="1">
                  <a:spLocks noChangeAspect="1"/>
                </p:cNvSpPr>
                <p:nvPr/>
              </p:nvSpPr>
              <p:spPr>
                <a:xfrm>
                  <a:off x="6341357" y="4734438"/>
                  <a:ext cx="794213" cy="225322"/>
                </a:xfrm>
                <a:prstGeom prst="rect">
                  <a:avLst/>
                </a:prstGeom>
                <a:noFill/>
              </p:spPr>
              <p:txBody>
                <a:bodyPr wrap="square">
                  <a:spAutoFit/>
                </a:bodyPr>
                <a:lstStyle/>
                <a:p>
                  <a:r>
                    <a:rPr lang="en-US" altLang="ja-JP" sz="1200" i="1" dirty="0">
                      <a:solidFill>
                        <a:schemeClr val="bg1"/>
                      </a:solidFill>
                      <a:latin typeface="+mn-lt"/>
                      <a:cs typeface="Calibri" panose="020F0502020204030204" pitchFamily="34" charset="0"/>
                    </a:rPr>
                    <a:t>Cr metal</a:t>
                  </a:r>
                  <a:endParaRPr lang="ja-JP" altLang="en-US" sz="1200" baseline="-25000" dirty="0">
                    <a:solidFill>
                      <a:schemeClr val="bg1"/>
                    </a:solidFill>
                    <a:latin typeface="+mn-lt"/>
                    <a:cs typeface="Calibri" panose="020F0502020204030204" pitchFamily="34" charset="0"/>
                  </a:endParaRPr>
                </a:p>
              </p:txBody>
            </p:sp>
            <p:cxnSp>
              <p:nvCxnSpPr>
                <p:cNvPr id="29" name="直線コネクタ 28">
                  <a:extLst>
                    <a:ext uri="{FF2B5EF4-FFF2-40B4-BE49-F238E27FC236}">
                      <a16:creationId xmlns:a16="http://schemas.microsoft.com/office/drawing/2014/main" id="{FFB06AB4-0279-610D-006C-0451CA803F39}"/>
                    </a:ext>
                  </a:extLst>
                </p:cNvPr>
                <p:cNvCxnSpPr>
                  <a:cxnSpLocks/>
                </p:cNvCxnSpPr>
                <p:nvPr/>
              </p:nvCxnSpPr>
              <p:spPr>
                <a:xfrm flipV="1">
                  <a:off x="6522350" y="4696959"/>
                  <a:ext cx="100022" cy="107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0" name="直線コネクタ 29">
                <a:extLst>
                  <a:ext uri="{FF2B5EF4-FFF2-40B4-BE49-F238E27FC236}">
                    <a16:creationId xmlns:a16="http://schemas.microsoft.com/office/drawing/2014/main" id="{6DD79D88-B459-725F-2E1F-97FAAC1475D8}"/>
                  </a:ext>
                </a:extLst>
              </p:cNvPr>
              <p:cNvCxnSpPr>
                <a:cxnSpLocks/>
              </p:cNvCxnSpPr>
              <p:nvPr/>
            </p:nvCxnSpPr>
            <p:spPr>
              <a:xfrm flipV="1">
                <a:off x="7015303" y="4024490"/>
                <a:ext cx="100022" cy="107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D340DD3B-BE2D-3472-EA6E-B3C1DDDFB3EF}"/>
                  </a:ext>
                </a:extLst>
              </p:cNvPr>
              <p:cNvCxnSpPr>
                <a:cxnSpLocks/>
              </p:cNvCxnSpPr>
              <p:nvPr/>
            </p:nvCxnSpPr>
            <p:spPr>
              <a:xfrm flipV="1">
                <a:off x="5119866" y="4054825"/>
                <a:ext cx="100022" cy="10704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1" name="直線コネクタ 120">
              <a:extLst>
                <a:ext uri="{FF2B5EF4-FFF2-40B4-BE49-F238E27FC236}">
                  <a16:creationId xmlns:a16="http://schemas.microsoft.com/office/drawing/2014/main" id="{61D96D53-CBB8-E1EE-E368-96FC333F9550}"/>
                </a:ext>
              </a:extLst>
            </p:cNvPr>
            <p:cNvCxnSpPr>
              <a:cxnSpLocks/>
            </p:cNvCxnSpPr>
            <p:nvPr/>
          </p:nvCxnSpPr>
          <p:spPr>
            <a:xfrm>
              <a:off x="2985270" y="5564240"/>
              <a:ext cx="151916" cy="956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4" name="テキスト ボックス 123">
              <a:extLst>
                <a:ext uri="{FF2B5EF4-FFF2-40B4-BE49-F238E27FC236}">
                  <a16:creationId xmlns:a16="http://schemas.microsoft.com/office/drawing/2014/main" id="{7DD7050B-9D3E-A0E4-F775-CF7CB97ED22A}"/>
                </a:ext>
              </a:extLst>
            </p:cNvPr>
            <p:cNvSpPr txBox="1">
              <a:spLocks noChangeAspect="1"/>
            </p:cNvSpPr>
            <p:nvPr/>
          </p:nvSpPr>
          <p:spPr>
            <a:xfrm>
              <a:off x="3425081" y="5011607"/>
              <a:ext cx="775390" cy="276999"/>
            </a:xfrm>
            <a:prstGeom prst="rect">
              <a:avLst/>
            </a:prstGeom>
            <a:noFill/>
          </p:spPr>
          <p:txBody>
            <a:bodyPr wrap="square">
              <a:spAutoFit/>
            </a:bodyPr>
            <a:lstStyle/>
            <a:p>
              <a:r>
                <a:rPr lang="en-US" altLang="ja-JP" sz="1200" i="1" dirty="0" err="1">
                  <a:solidFill>
                    <a:schemeClr val="bg1"/>
                  </a:solidFill>
                  <a:latin typeface="+mn-lt"/>
                  <a:cs typeface="Calibri" panose="020F0502020204030204" pitchFamily="34" charset="0"/>
                </a:rPr>
                <a:t>CrN</a:t>
              </a:r>
              <a:endParaRPr lang="ja-JP" altLang="en-US" sz="1200" baseline="-25000" dirty="0">
                <a:solidFill>
                  <a:schemeClr val="bg1"/>
                </a:solidFill>
                <a:latin typeface="+mn-lt"/>
                <a:cs typeface="Calibri" panose="020F0502020204030204" pitchFamily="34" charset="0"/>
              </a:endParaRPr>
            </a:p>
          </p:txBody>
        </p:sp>
        <p:sp>
          <p:nvSpPr>
            <p:cNvPr id="125" name="テキスト ボックス 124">
              <a:extLst>
                <a:ext uri="{FF2B5EF4-FFF2-40B4-BE49-F238E27FC236}">
                  <a16:creationId xmlns:a16="http://schemas.microsoft.com/office/drawing/2014/main" id="{8E799020-7D1B-BA67-2B27-FD21CD0EFC25}"/>
                </a:ext>
              </a:extLst>
            </p:cNvPr>
            <p:cNvSpPr txBox="1">
              <a:spLocks noChangeAspect="1"/>
            </p:cNvSpPr>
            <p:nvPr/>
          </p:nvSpPr>
          <p:spPr>
            <a:xfrm>
              <a:off x="3426611" y="5884543"/>
              <a:ext cx="789748" cy="276999"/>
            </a:xfrm>
            <a:prstGeom prst="rect">
              <a:avLst/>
            </a:prstGeom>
            <a:noFill/>
          </p:spPr>
          <p:txBody>
            <a:bodyPr wrap="square">
              <a:spAutoFit/>
            </a:bodyPr>
            <a:lstStyle/>
            <a:p>
              <a:r>
                <a:rPr lang="en-US" altLang="ja-JP" sz="1200" dirty="0">
                  <a:solidFill>
                    <a:schemeClr val="bg1"/>
                  </a:solidFill>
                  <a:latin typeface="+mn-lt"/>
                  <a:cs typeface="Calibri" panose="020F0502020204030204" pitchFamily="34" charset="0"/>
                </a:rPr>
                <a:t>α-</a:t>
              </a:r>
              <a:r>
                <a:rPr lang="en-US" altLang="ja-JP" sz="1200" i="1" dirty="0">
                  <a:solidFill>
                    <a:schemeClr val="bg1"/>
                  </a:solidFill>
                  <a:latin typeface="+mn-lt"/>
                  <a:cs typeface="Calibri" panose="020F0502020204030204" pitchFamily="34" charset="0"/>
                </a:rPr>
                <a:t>Zr(N,O)</a:t>
              </a:r>
              <a:endParaRPr lang="ja-JP" altLang="en-US" sz="1200" dirty="0">
                <a:solidFill>
                  <a:schemeClr val="bg1"/>
                </a:solidFill>
                <a:latin typeface="+mn-lt"/>
                <a:cs typeface="Calibri" panose="020F0502020204030204" pitchFamily="34" charset="0"/>
              </a:endParaRPr>
            </a:p>
          </p:txBody>
        </p:sp>
        <p:sp>
          <p:nvSpPr>
            <p:cNvPr id="128" name="テキスト ボックス 127">
              <a:extLst>
                <a:ext uri="{FF2B5EF4-FFF2-40B4-BE49-F238E27FC236}">
                  <a16:creationId xmlns:a16="http://schemas.microsoft.com/office/drawing/2014/main" id="{4CAB2174-8439-0EF9-51B6-D596D03D0297}"/>
                </a:ext>
              </a:extLst>
            </p:cNvPr>
            <p:cNvSpPr txBox="1">
              <a:spLocks noChangeAspect="1"/>
            </p:cNvSpPr>
            <p:nvPr/>
          </p:nvSpPr>
          <p:spPr>
            <a:xfrm>
              <a:off x="2343747" y="4950085"/>
              <a:ext cx="1130941" cy="276999"/>
            </a:xfrm>
            <a:prstGeom prst="rect">
              <a:avLst/>
            </a:prstGeom>
            <a:noFill/>
          </p:spPr>
          <p:txBody>
            <a:bodyPr wrap="square">
              <a:spAutoFit/>
            </a:bodyPr>
            <a:lstStyle/>
            <a:p>
              <a:r>
                <a:rPr lang="en-US" altLang="ja-JP" sz="1200" i="1" dirty="0">
                  <a:solidFill>
                    <a:schemeClr val="bg1"/>
                  </a:solidFill>
                  <a:latin typeface="+mn-lt"/>
                  <a:cs typeface="Calibri" panose="020F0502020204030204" pitchFamily="34" charset="0"/>
                </a:rPr>
                <a:t>Nitrogen band</a:t>
              </a:r>
              <a:endParaRPr lang="ja-JP" altLang="en-US" sz="1200" baseline="-25000" dirty="0">
                <a:solidFill>
                  <a:schemeClr val="bg1"/>
                </a:solidFill>
                <a:latin typeface="+mn-lt"/>
                <a:cs typeface="Calibri" panose="020F0502020204030204" pitchFamily="34" charset="0"/>
              </a:endParaRPr>
            </a:p>
          </p:txBody>
        </p:sp>
        <p:sp>
          <p:nvSpPr>
            <p:cNvPr id="129" name="テキスト ボックス 128">
              <a:extLst>
                <a:ext uri="{FF2B5EF4-FFF2-40B4-BE49-F238E27FC236}">
                  <a16:creationId xmlns:a16="http://schemas.microsoft.com/office/drawing/2014/main" id="{E94C9E34-F4B2-28A0-B4B3-49CD512ED58F}"/>
                </a:ext>
              </a:extLst>
            </p:cNvPr>
            <p:cNvSpPr txBox="1">
              <a:spLocks noChangeAspect="1"/>
            </p:cNvSpPr>
            <p:nvPr/>
          </p:nvSpPr>
          <p:spPr>
            <a:xfrm>
              <a:off x="5108976" y="4228999"/>
              <a:ext cx="775390" cy="276999"/>
            </a:xfrm>
            <a:prstGeom prst="rect">
              <a:avLst/>
            </a:prstGeom>
            <a:noFill/>
          </p:spPr>
          <p:txBody>
            <a:bodyPr wrap="square">
              <a:spAutoFit/>
            </a:bodyPr>
            <a:lstStyle/>
            <a:p>
              <a:r>
                <a:rPr lang="en-US" altLang="ja-JP" sz="1200" i="1" dirty="0" err="1">
                  <a:solidFill>
                    <a:schemeClr val="bg1"/>
                  </a:solidFill>
                  <a:latin typeface="+mn-lt"/>
                  <a:cs typeface="Calibri" panose="020F0502020204030204" pitchFamily="34" charset="0"/>
                </a:rPr>
                <a:t>CrN</a:t>
              </a:r>
              <a:endParaRPr lang="ja-JP" altLang="en-US" sz="1200" baseline="-25000" dirty="0">
                <a:solidFill>
                  <a:schemeClr val="bg1"/>
                </a:solidFill>
                <a:latin typeface="+mn-lt"/>
                <a:cs typeface="Calibri" panose="020F0502020204030204" pitchFamily="34" charset="0"/>
              </a:endParaRPr>
            </a:p>
          </p:txBody>
        </p:sp>
        <p:sp>
          <p:nvSpPr>
            <p:cNvPr id="130" name="テキスト ボックス 129">
              <a:extLst>
                <a:ext uri="{FF2B5EF4-FFF2-40B4-BE49-F238E27FC236}">
                  <a16:creationId xmlns:a16="http://schemas.microsoft.com/office/drawing/2014/main" id="{2D7ABCA3-9DAF-8F69-8482-9BDAE4C2872B}"/>
                </a:ext>
              </a:extLst>
            </p:cNvPr>
            <p:cNvSpPr txBox="1">
              <a:spLocks noChangeAspect="1"/>
            </p:cNvSpPr>
            <p:nvPr/>
          </p:nvSpPr>
          <p:spPr>
            <a:xfrm>
              <a:off x="3127521" y="4115373"/>
              <a:ext cx="775390" cy="276999"/>
            </a:xfrm>
            <a:prstGeom prst="rect">
              <a:avLst/>
            </a:prstGeom>
            <a:noFill/>
          </p:spPr>
          <p:txBody>
            <a:bodyPr wrap="square">
              <a:spAutoFit/>
            </a:bodyPr>
            <a:lstStyle/>
            <a:p>
              <a:r>
                <a:rPr lang="en-US" altLang="ja-JP" sz="1200" i="1" dirty="0" err="1">
                  <a:solidFill>
                    <a:schemeClr val="bg1"/>
                  </a:solidFill>
                  <a:latin typeface="+mn-lt"/>
                  <a:cs typeface="Calibri" panose="020F0502020204030204" pitchFamily="34" charset="0"/>
                </a:rPr>
                <a:t>CrN</a:t>
              </a:r>
              <a:endParaRPr lang="ja-JP" altLang="en-US" sz="1200" baseline="-25000" dirty="0">
                <a:solidFill>
                  <a:schemeClr val="bg1"/>
                </a:solidFill>
                <a:latin typeface="+mn-lt"/>
                <a:cs typeface="Calibri" panose="020F0502020204030204" pitchFamily="34" charset="0"/>
              </a:endParaRPr>
            </a:p>
          </p:txBody>
        </p:sp>
        <p:cxnSp>
          <p:nvCxnSpPr>
            <p:cNvPr id="131" name="直線コネクタ 130">
              <a:extLst>
                <a:ext uri="{FF2B5EF4-FFF2-40B4-BE49-F238E27FC236}">
                  <a16:creationId xmlns:a16="http://schemas.microsoft.com/office/drawing/2014/main" id="{5A7E07F1-19E9-41C1-5B70-F29A84D252A6}"/>
                </a:ext>
              </a:extLst>
            </p:cNvPr>
            <p:cNvCxnSpPr>
              <a:cxnSpLocks/>
            </p:cNvCxnSpPr>
            <p:nvPr/>
          </p:nvCxnSpPr>
          <p:spPr>
            <a:xfrm flipH="1" flipV="1">
              <a:off x="3063673" y="4073094"/>
              <a:ext cx="99542" cy="1479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a:extLst>
                <a:ext uri="{FF2B5EF4-FFF2-40B4-BE49-F238E27FC236}">
                  <a16:creationId xmlns:a16="http://schemas.microsoft.com/office/drawing/2014/main" id="{43DC26FF-3CA8-CF26-BC27-34A954C05A8D}"/>
                </a:ext>
              </a:extLst>
            </p:cNvPr>
            <p:cNvCxnSpPr>
              <a:cxnSpLocks/>
            </p:cNvCxnSpPr>
            <p:nvPr/>
          </p:nvCxnSpPr>
          <p:spPr>
            <a:xfrm flipH="1" flipV="1">
              <a:off x="4943872" y="4056176"/>
              <a:ext cx="195206" cy="327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9" name="テキスト ボックス 138">
            <a:extLst>
              <a:ext uri="{FF2B5EF4-FFF2-40B4-BE49-F238E27FC236}">
                <a16:creationId xmlns:a16="http://schemas.microsoft.com/office/drawing/2014/main" id="{F98A16D9-A650-950B-6F0C-652BB2580669}"/>
              </a:ext>
            </a:extLst>
          </p:cNvPr>
          <p:cNvSpPr txBox="1"/>
          <p:nvPr/>
        </p:nvSpPr>
        <p:spPr>
          <a:xfrm>
            <a:off x="10500965" y="3191"/>
            <a:ext cx="1688650" cy="461665"/>
          </a:xfrm>
          <a:prstGeom prst="rect">
            <a:avLst/>
          </a:prstGeom>
          <a:solidFill>
            <a:srgbClr val="0000FF"/>
          </a:solidFill>
        </p:spPr>
        <p:txBody>
          <a:bodyPr wrap="square">
            <a:spAutoFit/>
          </a:bodyPr>
          <a:lstStyle/>
          <a:p>
            <a:pPr algn="ctr"/>
            <a:r>
              <a:rPr lang="en-GB" altLang="ja-JP" sz="2400" b="1" dirty="0">
                <a:solidFill>
                  <a:schemeClr val="bg1"/>
                </a:solidFill>
                <a:effectLst/>
                <a:latin typeface="+mn-lt"/>
                <a:ea typeface="ＭＳ Ｐゴシック" panose="020B0600070205080204" pitchFamily="50" charset="-128"/>
                <a:cs typeface="Calibri" panose="020F0502020204030204" pitchFamily="34" charset="0"/>
              </a:rPr>
              <a:t>Single Rod</a:t>
            </a:r>
            <a:endParaRPr lang="ja-JP" altLang="en-US" sz="2400" b="1" dirty="0">
              <a:solidFill>
                <a:schemeClr val="bg1"/>
              </a:solidFill>
              <a:latin typeface="+mn-lt"/>
              <a:cs typeface="Calibri" panose="020F0502020204030204" pitchFamily="34" charset="0"/>
            </a:endParaRPr>
          </a:p>
        </p:txBody>
      </p:sp>
      <p:cxnSp>
        <p:nvCxnSpPr>
          <p:cNvPr id="2" name="直線コネクタ 1">
            <a:extLst>
              <a:ext uri="{FF2B5EF4-FFF2-40B4-BE49-F238E27FC236}">
                <a16:creationId xmlns:a16="http://schemas.microsoft.com/office/drawing/2014/main" id="{D5D117FC-59F4-D130-09FF-8E9718A06337}"/>
              </a:ext>
            </a:extLst>
          </p:cNvPr>
          <p:cNvCxnSpPr>
            <a:cxnSpLocks/>
          </p:cNvCxnSpPr>
          <p:nvPr/>
        </p:nvCxnSpPr>
        <p:spPr>
          <a:xfrm>
            <a:off x="3369026" y="5731897"/>
            <a:ext cx="146190" cy="2993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A64729A5-1B57-5CCE-2148-5597280F5C43}"/>
              </a:ext>
            </a:extLst>
          </p:cNvPr>
          <p:cNvSpPr>
            <a:spLocks noGrp="1"/>
          </p:cNvSpPr>
          <p:nvPr>
            <p:ph type="sldNum" sz="quarter" idx="4"/>
          </p:nvPr>
        </p:nvSpPr>
        <p:spPr/>
        <p:txBody>
          <a:bodyPr/>
          <a:lstStyle/>
          <a:p>
            <a:fld id="{1CB920B5-59AB-4D13-AD89-2DEE701099C1}" type="slidenum">
              <a:rPr lang="ja-JP" altLang="en-US" smtClean="0"/>
              <a:pPr/>
              <a:t>11</a:t>
            </a:fld>
            <a:endParaRPr lang="ja-JP" altLang="en-US"/>
          </a:p>
        </p:txBody>
      </p:sp>
    </p:spTree>
    <p:extLst>
      <p:ext uri="{BB962C8B-B14F-4D97-AF65-F5344CB8AC3E}">
        <p14:creationId xmlns:p14="http://schemas.microsoft.com/office/powerpoint/2010/main" val="240418057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AE64B522-031F-E201-3CA4-B58E20C08716}"/>
              </a:ext>
            </a:extLst>
          </p:cNvPr>
          <p:cNvGrpSpPr>
            <a:grpSpLocks noChangeAspect="1"/>
          </p:cNvGrpSpPr>
          <p:nvPr/>
        </p:nvGrpSpPr>
        <p:grpSpPr>
          <a:xfrm>
            <a:off x="191343" y="1035581"/>
            <a:ext cx="11782012" cy="4996562"/>
            <a:chOff x="-195956" y="-99643"/>
            <a:chExt cx="6412479" cy="2719919"/>
          </a:xfrm>
        </p:grpSpPr>
        <p:sp>
          <p:nvSpPr>
            <p:cNvPr id="6" name="テキスト ボックス 13">
              <a:extLst>
                <a:ext uri="{FF2B5EF4-FFF2-40B4-BE49-F238E27FC236}">
                  <a16:creationId xmlns:a16="http://schemas.microsoft.com/office/drawing/2014/main" id="{69C00A81-5BBB-FA5B-E4A2-0169DFA5BEB7}"/>
                </a:ext>
              </a:extLst>
            </p:cNvPr>
            <p:cNvSpPr txBox="1"/>
            <p:nvPr/>
          </p:nvSpPr>
          <p:spPr>
            <a:xfrm>
              <a:off x="-195956" y="-99643"/>
              <a:ext cx="2978523" cy="4013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180340" indent="-180340" algn="ctr">
                <a:spcBef>
                  <a:spcPts val="600"/>
                </a:spcBef>
                <a:spcAft>
                  <a:spcPts val="0"/>
                </a:spcAft>
                <a:tabLst>
                  <a:tab pos="180340" algn="l"/>
                  <a:tab pos="450215" algn="l"/>
                </a:tabLst>
              </a:pPr>
              <a:r>
                <a:rPr lang="en-GB" sz="2400" b="1" dirty="0">
                  <a:solidFill>
                    <a:srgbClr val="000000"/>
                  </a:solidFill>
                  <a:effectLst/>
                  <a:latin typeface="+mn-lt"/>
                  <a:ea typeface="ＭＳ Ｐゴシック" panose="020B0600070205080204" pitchFamily="50" charset="-128"/>
                  <a:cs typeface="Calibri" panose="020F0502020204030204" pitchFamily="34" charset="0"/>
                </a:rPr>
                <a:t>Vertical Distribution of Hydrogen Concentration </a:t>
              </a:r>
              <a:r>
                <a:rPr lang="en-GB" sz="2400" b="1" dirty="0">
                  <a:solidFill>
                    <a:srgbClr val="000000"/>
                  </a:solidFill>
                  <a:latin typeface="+mn-lt"/>
                  <a:ea typeface="ＭＳ Ｐゴシック" panose="020B0600070205080204" pitchFamily="50" charset="-128"/>
                  <a:cs typeface="Calibri" panose="020F0502020204030204" pitchFamily="34" charset="0"/>
                </a:rPr>
                <a:t>A</a:t>
              </a:r>
              <a:r>
                <a:rPr lang="en-GB" sz="2400" b="1" dirty="0">
                  <a:solidFill>
                    <a:srgbClr val="000000"/>
                  </a:solidFill>
                  <a:effectLst/>
                  <a:latin typeface="+mn-lt"/>
                  <a:ea typeface="ＭＳ Ｐゴシック" panose="020B0600070205080204" pitchFamily="50" charset="-128"/>
                  <a:cs typeface="Calibri" panose="020F0502020204030204" pitchFamily="34" charset="0"/>
                </a:rPr>
                <a:t>bsorbed in the </a:t>
              </a:r>
              <a:r>
                <a:rPr lang="en-GB" sz="2400" b="1" dirty="0">
                  <a:solidFill>
                    <a:srgbClr val="000000"/>
                  </a:solidFill>
                  <a:latin typeface="+mn-lt"/>
                  <a:ea typeface="ＭＳ Ｐゴシック" panose="020B0600070205080204" pitchFamily="50" charset="-128"/>
                  <a:cs typeface="Calibri" panose="020F0502020204030204" pitchFamily="34" charset="0"/>
                </a:rPr>
                <a:t>C</a:t>
              </a:r>
              <a:r>
                <a:rPr lang="en-GB" sz="2400" b="1" dirty="0">
                  <a:solidFill>
                    <a:srgbClr val="000000"/>
                  </a:solidFill>
                  <a:effectLst/>
                  <a:latin typeface="+mn-lt"/>
                  <a:ea typeface="ＭＳ Ｐゴシック" panose="020B0600070205080204" pitchFamily="50" charset="-128"/>
                  <a:cs typeface="Calibri" panose="020F0502020204030204" pitchFamily="34" charset="0"/>
                </a:rPr>
                <a:t>ladding</a:t>
              </a:r>
              <a:endParaRPr lang="ja-JP" sz="2400" b="1" dirty="0">
                <a:solidFill>
                  <a:srgbClr val="000000"/>
                </a:solidFill>
                <a:effectLst/>
                <a:latin typeface="+mn-lt"/>
                <a:ea typeface="游明朝" panose="02020400000000000000" pitchFamily="18" charset="-128"/>
                <a:cs typeface="Calibri" panose="020F0502020204030204" pitchFamily="34" charset="0"/>
              </a:endParaRPr>
            </a:p>
          </p:txBody>
        </p:sp>
        <p:sp>
          <p:nvSpPr>
            <p:cNvPr id="7" name="テキスト ボックス 13">
              <a:extLst>
                <a:ext uri="{FF2B5EF4-FFF2-40B4-BE49-F238E27FC236}">
                  <a16:creationId xmlns:a16="http://schemas.microsoft.com/office/drawing/2014/main" id="{E757C338-E750-42E6-DD2D-7951B7D3398C}"/>
                </a:ext>
              </a:extLst>
            </p:cNvPr>
            <p:cNvSpPr txBox="1"/>
            <p:nvPr/>
          </p:nvSpPr>
          <p:spPr>
            <a:xfrm>
              <a:off x="2860949" y="-91345"/>
              <a:ext cx="3355574" cy="43222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GB" altLang="ja-JP" sz="2400" b="1" dirty="0">
                  <a:solidFill>
                    <a:srgbClr val="000000"/>
                  </a:solidFill>
                  <a:latin typeface="+mn-lt"/>
                  <a:ea typeface="ＭＳ Ｐゴシック" panose="020B0600070205080204" pitchFamily="50" charset="-128"/>
                  <a:cs typeface="Calibri" panose="020F0502020204030204" pitchFamily="34" charset="0"/>
                </a:rPr>
                <a:t>Radial</a:t>
              </a:r>
              <a:r>
                <a:rPr lang="en-GB" altLang="ja-JP" sz="2400" b="1" dirty="0">
                  <a:solidFill>
                    <a:srgbClr val="000000"/>
                  </a:solidFill>
                  <a:effectLst/>
                  <a:latin typeface="+mn-lt"/>
                  <a:ea typeface="ＭＳ Ｐゴシック" panose="020B0600070205080204" pitchFamily="50" charset="-128"/>
                  <a:cs typeface="Calibri" panose="020F0502020204030204" pitchFamily="34" charset="0"/>
                </a:rPr>
                <a:t> Distribution of Hydrogen Concentration at </a:t>
              </a:r>
              <a:r>
                <a:rPr lang="en-US" sz="2400" b="1" dirty="0">
                  <a:solidFill>
                    <a:srgbClr val="000000"/>
                  </a:solidFill>
                  <a:effectLst/>
                  <a:latin typeface="+mn-lt"/>
                  <a:ea typeface="ＭＳ Ｐゴシック" panose="020B0600070205080204" pitchFamily="50" charset="-128"/>
                  <a:cs typeface="Calibri" panose="020F0502020204030204" pitchFamily="34" charset="0"/>
                </a:rPr>
                <a:t>24 mm above the Burst </a:t>
              </a:r>
              <a:r>
                <a:rPr lang="en-US" sz="2400" b="1" dirty="0">
                  <a:solidFill>
                    <a:srgbClr val="000000"/>
                  </a:solidFill>
                  <a:latin typeface="+mn-lt"/>
                  <a:ea typeface="ＭＳ Ｐゴシック" panose="020B0600070205080204" pitchFamily="50" charset="-128"/>
                  <a:cs typeface="Calibri" panose="020F0502020204030204" pitchFamily="34" charset="0"/>
                </a:rPr>
                <a:t>O</a:t>
              </a:r>
              <a:r>
                <a:rPr lang="en-US" sz="2400" b="1" dirty="0">
                  <a:solidFill>
                    <a:srgbClr val="000000"/>
                  </a:solidFill>
                  <a:effectLst/>
                  <a:latin typeface="+mn-lt"/>
                  <a:ea typeface="ＭＳ Ｐゴシック" panose="020B0600070205080204" pitchFamily="50" charset="-128"/>
                  <a:cs typeface="Calibri" panose="020F0502020204030204" pitchFamily="34" charset="0"/>
                </a:rPr>
                <a:t>pening</a:t>
              </a:r>
              <a:r>
                <a:rPr lang="en-US" sz="2400" b="1" dirty="0">
                  <a:solidFill>
                    <a:srgbClr val="000000"/>
                  </a:solidFill>
                  <a:effectLst/>
                  <a:latin typeface="+mn-lt"/>
                  <a:ea typeface="ＭＳ 明朝" panose="02020609040205080304" pitchFamily="17" charset="-128"/>
                  <a:cs typeface="Calibri" panose="020F0502020204030204" pitchFamily="34" charset="0"/>
                </a:rPr>
                <a:t> (S6)</a:t>
              </a:r>
              <a:endParaRPr lang="ja-JP" sz="2400" b="1" dirty="0">
                <a:solidFill>
                  <a:srgbClr val="000000"/>
                </a:solidFill>
                <a:effectLst/>
                <a:latin typeface="+mn-lt"/>
                <a:ea typeface="游明朝" panose="02020400000000000000" pitchFamily="18" charset="-128"/>
                <a:cs typeface="Calibri" panose="020F0502020204030204" pitchFamily="34" charset="0"/>
              </a:endParaRPr>
            </a:p>
          </p:txBody>
        </p:sp>
        <p:grpSp>
          <p:nvGrpSpPr>
            <p:cNvPr id="9" name="グループ化 8">
              <a:extLst>
                <a:ext uri="{FF2B5EF4-FFF2-40B4-BE49-F238E27FC236}">
                  <a16:creationId xmlns:a16="http://schemas.microsoft.com/office/drawing/2014/main" id="{79C0387F-ACA1-7BAA-832A-D93EE3A5CE7D}"/>
                </a:ext>
              </a:extLst>
            </p:cNvPr>
            <p:cNvGrpSpPr/>
            <p:nvPr/>
          </p:nvGrpSpPr>
          <p:grpSpPr>
            <a:xfrm>
              <a:off x="0" y="327640"/>
              <a:ext cx="6113808" cy="2292636"/>
              <a:chOff x="0" y="327640"/>
              <a:chExt cx="6113808" cy="2292636"/>
            </a:xfrm>
          </p:grpSpPr>
          <p:pic>
            <p:nvPicPr>
              <p:cNvPr id="11" name="図 10">
                <a:extLst>
                  <a:ext uri="{FF2B5EF4-FFF2-40B4-BE49-F238E27FC236}">
                    <a16:creationId xmlns:a16="http://schemas.microsoft.com/office/drawing/2014/main" id="{84D9CBB8-1D44-7B62-ADB3-39A88FCB198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48576"/>
                <a:ext cx="2644775" cy="2171700"/>
              </a:xfrm>
              <a:prstGeom prst="rect">
                <a:avLst/>
              </a:prstGeom>
              <a:noFill/>
              <a:ln>
                <a:noFill/>
              </a:ln>
            </p:spPr>
          </p:pic>
          <p:pic>
            <p:nvPicPr>
              <p:cNvPr id="14" name="図 13">
                <a:extLst>
                  <a:ext uri="{FF2B5EF4-FFF2-40B4-BE49-F238E27FC236}">
                    <a16:creationId xmlns:a16="http://schemas.microsoft.com/office/drawing/2014/main" id="{09EF6CEF-5995-BFD2-9704-4BA4550ACE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8234" y="327640"/>
                <a:ext cx="3355574" cy="2041644"/>
              </a:xfrm>
              <a:prstGeom prst="rect">
                <a:avLst/>
              </a:prstGeom>
              <a:noFill/>
              <a:ln>
                <a:noFill/>
              </a:ln>
            </p:spPr>
          </p:pic>
        </p:grpSp>
      </p:grpSp>
      <p:sp>
        <p:nvSpPr>
          <p:cNvPr id="16" name="テキスト ボックス 15">
            <a:extLst>
              <a:ext uri="{FF2B5EF4-FFF2-40B4-BE49-F238E27FC236}">
                <a16:creationId xmlns:a16="http://schemas.microsoft.com/office/drawing/2014/main" id="{035857C3-C1CC-0155-F2E8-D96AB7B74DEB}"/>
              </a:ext>
            </a:extLst>
          </p:cNvPr>
          <p:cNvSpPr txBox="1"/>
          <p:nvPr/>
        </p:nvSpPr>
        <p:spPr>
          <a:xfrm>
            <a:off x="9984432" y="6081008"/>
            <a:ext cx="2088232" cy="338554"/>
          </a:xfrm>
          <a:prstGeom prst="rect">
            <a:avLst/>
          </a:prstGeom>
          <a:noFill/>
        </p:spPr>
        <p:txBody>
          <a:bodyPr wrap="square">
            <a:spAutoFit/>
          </a:bodyPr>
          <a:lstStyle/>
          <a:p>
            <a:r>
              <a:rPr lang="en-US" altLang="ja-JP" sz="1600" i="1" dirty="0">
                <a:effectLst/>
                <a:latin typeface="+mn-lt"/>
                <a:ea typeface="ＭＳ Ｐゴシック" panose="020B0600070205080204" pitchFamily="50" charset="-128"/>
                <a:cs typeface="Calibri" panose="020F0502020204030204" pitchFamily="34" charset="0"/>
              </a:rPr>
              <a:t>obtained by ToF-SIMS </a:t>
            </a:r>
            <a:endParaRPr lang="ja-JP" altLang="en-US" sz="1600" i="1" dirty="0">
              <a:latin typeface="+mn-lt"/>
              <a:cs typeface="Calibri" panose="020F0502020204030204" pitchFamily="34" charset="0"/>
            </a:endParaRPr>
          </a:p>
        </p:txBody>
      </p:sp>
      <p:sp>
        <p:nvSpPr>
          <p:cNvPr id="17" name="Text Box 6">
            <a:extLst>
              <a:ext uri="{FF2B5EF4-FFF2-40B4-BE49-F238E27FC236}">
                <a16:creationId xmlns:a16="http://schemas.microsoft.com/office/drawing/2014/main" id="{DA96362F-E941-A11C-10BD-378F216052E9}"/>
              </a:ext>
            </a:extLst>
          </p:cNvPr>
          <p:cNvSpPr txBox="1">
            <a:spLocks noChangeArrowheads="1"/>
          </p:cNvSpPr>
          <p:nvPr/>
        </p:nvSpPr>
        <p:spPr bwMode="auto">
          <a:xfrm>
            <a:off x="407368" y="-27384"/>
            <a:ext cx="111612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eaLnBrk="0" hangingPunct="0">
              <a:lnSpc>
                <a:spcPts val="3600"/>
              </a:lnSpc>
              <a:spcBef>
                <a:spcPts val="0"/>
              </a:spcBef>
              <a:spcAft>
                <a:spcPts val="0"/>
              </a:spcAft>
              <a:buClrTx/>
              <a:buNone/>
            </a:pPr>
            <a:r>
              <a:rPr lang="en-US" altLang="ja-JP" sz="3200" b="1" dirty="0">
                <a:ea typeface="游明朝" panose="02020400000000000000" pitchFamily="18" charset="-128"/>
                <a:cs typeface="Calibri" panose="020F0502020204030204" pitchFamily="34" charset="0"/>
              </a:rPr>
              <a:t>Comparison of Degradation Behavior </a:t>
            </a:r>
          </a:p>
          <a:p>
            <a:pPr marL="0" lvl="1" indent="0" eaLnBrk="0" hangingPunct="0">
              <a:lnSpc>
                <a:spcPts val="3600"/>
              </a:lnSpc>
              <a:spcBef>
                <a:spcPts val="0"/>
              </a:spcBef>
              <a:spcAft>
                <a:spcPts val="0"/>
              </a:spcAft>
              <a:buClrTx/>
              <a:buNone/>
            </a:pPr>
            <a:r>
              <a:rPr lang="en-GB" altLang="ja-JP" sz="3200" b="1" dirty="0">
                <a:effectLst/>
                <a:latin typeface="+mn-lt"/>
                <a:cs typeface="Calibri" panose="020F0502020204030204" pitchFamily="34" charset="0"/>
              </a:rPr>
              <a:t>    </a:t>
            </a:r>
            <a:r>
              <a:rPr lang="en-GB" altLang="ja-JP" sz="3200" b="1" i="1" dirty="0">
                <a:effectLst/>
                <a:latin typeface="+mn-lt"/>
                <a:cs typeface="Calibri" panose="020F0502020204030204" pitchFamily="34" charset="0"/>
              </a:rPr>
              <a:t>Hydrogen Concentration Distribution in Cladding</a:t>
            </a:r>
            <a:endParaRPr lang="en-US" altLang="ja-JP" sz="3200" b="1" i="1" dirty="0">
              <a:solidFill>
                <a:schemeClr val="tx1"/>
              </a:solidFill>
              <a:latin typeface="+mn-lt"/>
              <a:cs typeface="Calibri" panose="020F0502020204030204" pitchFamily="34" charset="0"/>
            </a:endParaRPr>
          </a:p>
        </p:txBody>
      </p:sp>
      <p:sp>
        <p:nvSpPr>
          <p:cNvPr id="10" name="テキスト ボックス 13">
            <a:extLst>
              <a:ext uri="{FF2B5EF4-FFF2-40B4-BE49-F238E27FC236}">
                <a16:creationId xmlns:a16="http://schemas.microsoft.com/office/drawing/2014/main" id="{07DAB51E-86F0-EB70-8FF4-FAEBEEC565A6}"/>
              </a:ext>
            </a:extLst>
          </p:cNvPr>
          <p:cNvSpPr txBox="1"/>
          <p:nvPr/>
        </p:nvSpPr>
        <p:spPr>
          <a:xfrm>
            <a:off x="6056621" y="5517232"/>
            <a:ext cx="5107957" cy="63099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1600" dirty="0">
                <a:effectLst/>
                <a:latin typeface="+mn-lt"/>
                <a:ea typeface="ＭＳ Ｐゴシック" panose="020B0600070205080204" pitchFamily="50" charset="-128"/>
                <a:cs typeface="Calibri" panose="020F0502020204030204" pitchFamily="34" charset="0"/>
              </a:rPr>
              <a:t>Hydrogen concentrates in the Cr diffusion zone and in the α-Zr layer that has transformed from the prior β-Zr layer.</a:t>
            </a:r>
            <a:endParaRPr lang="ja-JP" sz="1600" dirty="0">
              <a:effectLst/>
              <a:latin typeface="+mn-lt"/>
              <a:ea typeface="游明朝" panose="02020400000000000000" pitchFamily="18" charset="-128"/>
              <a:cs typeface="Calibri" panose="020F0502020204030204" pitchFamily="34" charset="0"/>
            </a:endParaRPr>
          </a:p>
        </p:txBody>
      </p:sp>
      <p:sp>
        <p:nvSpPr>
          <p:cNvPr id="13" name="テキスト ボックス 12">
            <a:extLst>
              <a:ext uri="{FF2B5EF4-FFF2-40B4-BE49-F238E27FC236}">
                <a16:creationId xmlns:a16="http://schemas.microsoft.com/office/drawing/2014/main" id="{55AC3BB9-148E-E763-9AED-9F1C52FB44ED}"/>
              </a:ext>
            </a:extLst>
          </p:cNvPr>
          <p:cNvSpPr txBox="1"/>
          <p:nvPr/>
        </p:nvSpPr>
        <p:spPr>
          <a:xfrm>
            <a:off x="10500965" y="3191"/>
            <a:ext cx="1688650" cy="461665"/>
          </a:xfrm>
          <a:prstGeom prst="rect">
            <a:avLst/>
          </a:prstGeom>
          <a:solidFill>
            <a:srgbClr val="0000FF"/>
          </a:solidFill>
        </p:spPr>
        <p:txBody>
          <a:bodyPr wrap="square">
            <a:spAutoFit/>
          </a:bodyPr>
          <a:lstStyle/>
          <a:p>
            <a:pPr algn="ctr"/>
            <a:r>
              <a:rPr lang="en-GB" altLang="ja-JP" sz="2400" b="1" dirty="0">
                <a:solidFill>
                  <a:schemeClr val="bg1"/>
                </a:solidFill>
                <a:effectLst/>
                <a:latin typeface="+mn-lt"/>
                <a:ea typeface="ＭＳ Ｐゴシック" panose="020B0600070205080204" pitchFamily="50" charset="-128"/>
                <a:cs typeface="Calibri" panose="020F0502020204030204" pitchFamily="34" charset="0"/>
              </a:rPr>
              <a:t>Single Rod</a:t>
            </a:r>
            <a:endParaRPr lang="ja-JP" altLang="en-US" sz="2400" b="1" dirty="0">
              <a:solidFill>
                <a:schemeClr val="bg1"/>
              </a:solidFill>
              <a:latin typeface="+mn-lt"/>
              <a:cs typeface="Calibri" panose="020F0502020204030204" pitchFamily="34" charset="0"/>
            </a:endParaRPr>
          </a:p>
        </p:txBody>
      </p:sp>
      <p:sp>
        <p:nvSpPr>
          <p:cNvPr id="2" name="スライド番号プレースホルダー 1">
            <a:extLst>
              <a:ext uri="{FF2B5EF4-FFF2-40B4-BE49-F238E27FC236}">
                <a16:creationId xmlns:a16="http://schemas.microsoft.com/office/drawing/2014/main" id="{9C737DA6-2908-378C-3667-3AF17A3A09F1}"/>
              </a:ext>
            </a:extLst>
          </p:cNvPr>
          <p:cNvSpPr>
            <a:spLocks noGrp="1"/>
          </p:cNvSpPr>
          <p:nvPr>
            <p:ph type="sldNum" sz="quarter" idx="4"/>
          </p:nvPr>
        </p:nvSpPr>
        <p:spPr/>
        <p:txBody>
          <a:bodyPr/>
          <a:lstStyle/>
          <a:p>
            <a:fld id="{1CB920B5-59AB-4D13-AD89-2DEE701099C1}" type="slidenum">
              <a:rPr lang="ja-JP" altLang="en-US" smtClean="0"/>
              <a:pPr/>
              <a:t>12</a:t>
            </a:fld>
            <a:endParaRPr lang="ja-JP" altLang="en-US"/>
          </a:p>
        </p:txBody>
      </p:sp>
      <p:cxnSp>
        <p:nvCxnSpPr>
          <p:cNvPr id="3" name="直線コネクタ 2">
            <a:extLst>
              <a:ext uri="{FF2B5EF4-FFF2-40B4-BE49-F238E27FC236}">
                <a16:creationId xmlns:a16="http://schemas.microsoft.com/office/drawing/2014/main" id="{C3580434-AA5B-F789-E06A-411B9D107212}"/>
              </a:ext>
            </a:extLst>
          </p:cNvPr>
          <p:cNvCxnSpPr>
            <a:cxnSpLocks/>
          </p:cNvCxnSpPr>
          <p:nvPr/>
        </p:nvCxnSpPr>
        <p:spPr>
          <a:xfrm flipV="1">
            <a:off x="407368" y="908720"/>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4" name="テキスト ボックス 13">
            <a:extLst>
              <a:ext uri="{FF2B5EF4-FFF2-40B4-BE49-F238E27FC236}">
                <a16:creationId xmlns:a16="http://schemas.microsoft.com/office/drawing/2014/main" id="{DC581FD5-BA03-A6F1-0E3C-117E2F2C28A8}"/>
              </a:ext>
            </a:extLst>
          </p:cNvPr>
          <p:cNvSpPr txBox="1"/>
          <p:nvPr/>
        </p:nvSpPr>
        <p:spPr>
          <a:xfrm>
            <a:off x="1487488" y="5661248"/>
            <a:ext cx="3661047" cy="31869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altLang="ja-JP" sz="1600" dirty="0">
                <a:latin typeface="+mn-lt"/>
                <a:ea typeface="ＭＳ Ｐゴシック" panose="020B0600070205080204" pitchFamily="50" charset="-128"/>
                <a:cs typeface="Calibri" panose="020F0502020204030204" pitchFamily="34" charset="0"/>
              </a:rPr>
              <a:t>Distance from the burst opening (mm)</a:t>
            </a:r>
            <a:endParaRPr lang="ja-JP" sz="1600" dirty="0">
              <a:effectLst/>
              <a:latin typeface="+mn-lt"/>
              <a:ea typeface="游明朝" panose="02020400000000000000" pitchFamily="18" charset="-128"/>
              <a:cs typeface="Calibri" panose="020F0502020204030204" pitchFamily="34" charset="0"/>
            </a:endParaRPr>
          </a:p>
        </p:txBody>
      </p:sp>
      <p:sp>
        <p:nvSpPr>
          <p:cNvPr id="8" name="テキスト ボックス 13">
            <a:extLst>
              <a:ext uri="{FF2B5EF4-FFF2-40B4-BE49-F238E27FC236}">
                <a16:creationId xmlns:a16="http://schemas.microsoft.com/office/drawing/2014/main" id="{20A38B5C-F876-6939-75BB-A874A80B9E82}"/>
              </a:ext>
            </a:extLst>
          </p:cNvPr>
          <p:cNvSpPr txBox="1"/>
          <p:nvPr/>
        </p:nvSpPr>
        <p:spPr>
          <a:xfrm rot="16200000">
            <a:off x="-616074" y="3773708"/>
            <a:ext cx="2736303" cy="31869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altLang="ja-JP" sz="1600" dirty="0">
                <a:latin typeface="+mn-lt"/>
                <a:ea typeface="ＭＳ Ｐゴシック" panose="020B0600070205080204" pitchFamily="50" charset="-128"/>
                <a:cs typeface="Calibri" panose="020F0502020204030204" pitchFamily="34" charset="0"/>
              </a:rPr>
              <a:t>Hydrogen concentration (ppm)</a:t>
            </a:r>
            <a:endParaRPr lang="ja-JP" sz="1600" dirty="0">
              <a:effectLst/>
              <a:latin typeface="+mn-lt"/>
              <a:ea typeface="游明朝" panose="02020400000000000000" pitchFamily="18" charset="-128"/>
              <a:cs typeface="Calibri" panose="020F0502020204030204" pitchFamily="34" charset="0"/>
            </a:endParaRPr>
          </a:p>
        </p:txBody>
      </p:sp>
      <p:cxnSp>
        <p:nvCxnSpPr>
          <p:cNvPr id="12" name="直線矢印コネクタ 11">
            <a:extLst>
              <a:ext uri="{FF2B5EF4-FFF2-40B4-BE49-F238E27FC236}">
                <a16:creationId xmlns:a16="http://schemas.microsoft.com/office/drawing/2014/main" id="{7B16CFB5-93A8-D12F-2247-5B394F1EC809}"/>
              </a:ext>
            </a:extLst>
          </p:cNvPr>
          <p:cNvCxnSpPr>
            <a:cxnSpLocks/>
          </p:cNvCxnSpPr>
          <p:nvPr/>
        </p:nvCxnSpPr>
        <p:spPr>
          <a:xfrm>
            <a:off x="7032104" y="2204864"/>
            <a:ext cx="0" cy="108000"/>
          </a:xfrm>
          <a:prstGeom prst="straightConnector1">
            <a:avLst/>
          </a:prstGeom>
          <a:ln w="190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F81F47E0-DD92-0B98-459B-FDC7C434BD02}"/>
              </a:ext>
            </a:extLst>
          </p:cNvPr>
          <p:cNvCxnSpPr>
            <a:cxnSpLocks/>
          </p:cNvCxnSpPr>
          <p:nvPr/>
        </p:nvCxnSpPr>
        <p:spPr>
          <a:xfrm>
            <a:off x="7968208" y="2204864"/>
            <a:ext cx="0" cy="108000"/>
          </a:xfrm>
          <a:prstGeom prst="straightConnector1">
            <a:avLst/>
          </a:prstGeom>
          <a:ln w="19050">
            <a:solidFill>
              <a:srgbClr val="0070C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366115"/>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BF3651E-0ADD-DE2C-B41C-D24DFB0D6F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885" y="1251652"/>
            <a:ext cx="7632848" cy="4985660"/>
          </a:xfrm>
          <a:prstGeom prst="rect">
            <a:avLst/>
          </a:prstGeom>
          <a:noFill/>
          <a:ln>
            <a:noFill/>
          </a:ln>
        </p:spPr>
      </p:pic>
      <p:cxnSp>
        <p:nvCxnSpPr>
          <p:cNvPr id="3" name="直線コネクタ 2">
            <a:extLst>
              <a:ext uri="{FF2B5EF4-FFF2-40B4-BE49-F238E27FC236}">
                <a16:creationId xmlns:a16="http://schemas.microsoft.com/office/drawing/2014/main" id="{C3580434-AA5B-F789-E06A-411B9D107212}"/>
              </a:ext>
            </a:extLst>
          </p:cNvPr>
          <p:cNvCxnSpPr>
            <a:cxnSpLocks/>
          </p:cNvCxnSpPr>
          <p:nvPr/>
        </p:nvCxnSpPr>
        <p:spPr>
          <a:xfrm flipV="1">
            <a:off x="407368" y="908720"/>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7" name="Text Box 6">
            <a:extLst>
              <a:ext uri="{FF2B5EF4-FFF2-40B4-BE49-F238E27FC236}">
                <a16:creationId xmlns:a16="http://schemas.microsoft.com/office/drawing/2014/main" id="{DA96362F-E941-A11C-10BD-378F216052E9}"/>
              </a:ext>
            </a:extLst>
          </p:cNvPr>
          <p:cNvSpPr txBox="1">
            <a:spLocks noChangeArrowheads="1"/>
          </p:cNvSpPr>
          <p:nvPr/>
        </p:nvSpPr>
        <p:spPr bwMode="auto">
          <a:xfrm>
            <a:off x="407368" y="-27384"/>
            <a:ext cx="115932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lnSpc>
                <a:spcPts val="3600"/>
              </a:lnSpc>
              <a:spcBef>
                <a:spcPts val="0"/>
              </a:spcBef>
              <a:buNone/>
            </a:pPr>
            <a:r>
              <a:rPr lang="en-US" altLang="ja-JP" b="1" dirty="0">
                <a:ea typeface="游明朝" panose="02020400000000000000" pitchFamily="18" charset="-128"/>
                <a:cs typeface="Calibri" panose="020F0502020204030204" pitchFamily="34" charset="0"/>
              </a:rPr>
              <a:t>Comparison of Degradation Behavior </a:t>
            </a:r>
          </a:p>
          <a:p>
            <a:pPr>
              <a:lnSpc>
                <a:spcPts val="3600"/>
              </a:lnSpc>
              <a:spcBef>
                <a:spcPts val="0"/>
              </a:spcBef>
              <a:buNone/>
            </a:pPr>
            <a:r>
              <a:rPr lang="en-GB" altLang="ja-JP" b="1" dirty="0">
                <a:solidFill>
                  <a:schemeClr val="tx1"/>
                </a:solidFill>
                <a:latin typeface="+mn-lt"/>
                <a:cs typeface="Calibri" panose="020F0502020204030204" pitchFamily="34" charset="0"/>
              </a:rPr>
              <a:t>    3</a:t>
            </a:r>
            <a:r>
              <a:rPr lang="en-US" altLang="ja-JP" b="1" dirty="0">
                <a:solidFill>
                  <a:schemeClr val="tx1"/>
                </a:solidFill>
                <a:latin typeface="+mn-lt"/>
                <a:cs typeface="Calibri" panose="020F0502020204030204" pitchFamily="34" charset="0"/>
              </a:rPr>
              <a:t>×</a:t>
            </a:r>
            <a:r>
              <a:rPr lang="en-GB" altLang="ja-JP" b="1" dirty="0">
                <a:solidFill>
                  <a:schemeClr val="tx1"/>
                </a:solidFill>
                <a:latin typeface="+mn-lt"/>
                <a:cs typeface="Calibri" panose="020F0502020204030204" pitchFamily="34" charset="0"/>
              </a:rPr>
              <a:t>3 </a:t>
            </a:r>
            <a:r>
              <a:rPr lang="en-GB" altLang="ja-JP" b="1" i="1" dirty="0">
                <a:solidFill>
                  <a:schemeClr val="tx1"/>
                </a:solidFill>
                <a:latin typeface="+mn-lt"/>
                <a:cs typeface="Calibri" panose="020F0502020204030204" pitchFamily="34" charset="0"/>
              </a:rPr>
              <a:t>B</a:t>
            </a:r>
            <a:r>
              <a:rPr lang="en-GB" altLang="ja-JP" b="1" i="1" dirty="0">
                <a:solidFill>
                  <a:schemeClr val="tx1"/>
                </a:solidFill>
                <a:effectLst/>
                <a:latin typeface="+mn-lt"/>
                <a:cs typeface="Calibri" panose="020F0502020204030204" pitchFamily="34" charset="0"/>
              </a:rPr>
              <a:t>undle </a:t>
            </a:r>
            <a:r>
              <a:rPr lang="en-GB" altLang="ja-JP" b="1" i="1" dirty="0">
                <a:solidFill>
                  <a:schemeClr val="tx1"/>
                </a:solidFill>
                <a:latin typeface="+mn-lt"/>
                <a:cs typeface="Calibri" panose="020F0502020204030204" pitchFamily="34" charset="0"/>
              </a:rPr>
              <a:t>T</a:t>
            </a:r>
            <a:r>
              <a:rPr lang="en-GB" altLang="ja-JP" b="1" i="1" dirty="0">
                <a:solidFill>
                  <a:schemeClr val="tx1"/>
                </a:solidFill>
                <a:effectLst/>
                <a:latin typeface="+mn-lt"/>
                <a:cs typeface="Calibri" panose="020F0502020204030204" pitchFamily="34" charset="0"/>
              </a:rPr>
              <a:t>ests</a:t>
            </a:r>
            <a:endParaRPr lang="ja-JP" altLang="en-US" b="1" i="1" dirty="0">
              <a:solidFill>
                <a:schemeClr val="tx1"/>
              </a:solidFill>
              <a:latin typeface="+mn-lt"/>
              <a:cs typeface="Calibri" panose="020F0502020204030204" pitchFamily="34" charset="0"/>
            </a:endParaRPr>
          </a:p>
        </p:txBody>
      </p:sp>
      <p:sp>
        <p:nvSpPr>
          <p:cNvPr id="7" name="テキスト ボックス 6">
            <a:extLst>
              <a:ext uri="{FF2B5EF4-FFF2-40B4-BE49-F238E27FC236}">
                <a16:creationId xmlns:a16="http://schemas.microsoft.com/office/drawing/2014/main" id="{0AF901C8-CA74-B878-0CFA-3B5A67B44A5B}"/>
              </a:ext>
            </a:extLst>
          </p:cNvPr>
          <p:cNvSpPr txBox="1"/>
          <p:nvPr/>
        </p:nvSpPr>
        <p:spPr>
          <a:xfrm>
            <a:off x="8159552" y="3051877"/>
            <a:ext cx="3841104" cy="2262158"/>
          </a:xfrm>
          <a:prstGeom prst="rect">
            <a:avLst/>
          </a:prstGeom>
          <a:noFill/>
        </p:spPr>
        <p:txBody>
          <a:bodyPr wrap="square">
            <a:spAutoFit/>
          </a:bodyPr>
          <a:lstStyle/>
          <a:p>
            <a:pPr marL="285750" indent="-285750">
              <a:spcAft>
                <a:spcPts val="600"/>
              </a:spcAft>
              <a:buFont typeface="Wingdings" panose="05000000000000000000" pitchFamily="2" charset="2"/>
              <a:buChar char="Ø"/>
            </a:pPr>
            <a:r>
              <a:rPr lang="en-US" altLang="ja-JP" sz="1800" dirty="0">
                <a:solidFill>
                  <a:srgbClr val="1F497D"/>
                </a:solidFill>
                <a:effectLst/>
                <a:latin typeface="Times New Roman" panose="02020603050405020304" pitchFamily="18" charset="0"/>
                <a:ea typeface="ＭＳ Ｐゴシック" panose="020B0600070205080204" pitchFamily="50" charset="-128"/>
              </a:rPr>
              <a:t>Identical test conditions for bundle tests B5, B6, and B7</a:t>
            </a:r>
          </a:p>
          <a:p>
            <a:pPr marL="554038" lvl="1" indent="-285750">
              <a:spcAft>
                <a:spcPts val="600"/>
              </a:spcAft>
              <a:buFont typeface="Wingdings" panose="05000000000000000000" pitchFamily="2" charset="2"/>
              <a:buChar char="ü"/>
            </a:pPr>
            <a:r>
              <a:rPr lang="en-US" altLang="ja-JP" dirty="0">
                <a:latin typeface="+mn-lt"/>
                <a:cs typeface="Calibri" panose="020F0502020204030204" pitchFamily="34" charset="0"/>
              </a:rPr>
              <a:t>Pressurized/non-pressurized fuel rod layout</a:t>
            </a:r>
          </a:p>
          <a:p>
            <a:pPr marL="554037" lvl="1" indent="-285750">
              <a:spcAft>
                <a:spcPts val="600"/>
              </a:spcAft>
              <a:buFont typeface="Wingdings" panose="05000000000000000000" pitchFamily="2" charset="2"/>
              <a:buChar char="ü"/>
            </a:pPr>
            <a:r>
              <a:rPr lang="en-US" altLang="ja-JP" dirty="0">
                <a:latin typeface="+mn-lt"/>
                <a:cs typeface="Calibri" panose="020F0502020204030204" pitchFamily="34" charset="0"/>
              </a:rPr>
              <a:t>12 Thermocouple mounting positions (</a:t>
            </a:r>
            <a:r>
              <a:rPr lang="en-US" altLang="ja-JP" kern="100" dirty="0">
                <a:latin typeface="+mn-lt"/>
                <a:ea typeface="游明朝" panose="02020400000000000000" pitchFamily="18" charset="-128"/>
                <a:cs typeface="Calibri" panose="020F0502020204030204" pitchFamily="34" charset="0"/>
              </a:rPr>
              <a:t>8</a:t>
            </a:r>
            <a:r>
              <a:rPr lang="en-US" altLang="ja-JP" kern="100" dirty="0">
                <a:effectLst/>
                <a:latin typeface="+mn-lt"/>
                <a:ea typeface="游明朝" panose="02020400000000000000" pitchFamily="18" charset="-128"/>
                <a:cs typeface="Calibri" panose="020F0502020204030204" pitchFamily="34" charset="0"/>
              </a:rPr>
              <a:t> R-type and </a:t>
            </a:r>
            <a:r>
              <a:rPr lang="en-US" altLang="ja-JP" kern="100" dirty="0">
                <a:latin typeface="+mn-lt"/>
                <a:ea typeface="游明朝" panose="02020400000000000000" pitchFamily="18" charset="-128"/>
                <a:cs typeface="Calibri" panose="020F0502020204030204" pitchFamily="34" charset="0"/>
              </a:rPr>
              <a:t>4</a:t>
            </a:r>
            <a:r>
              <a:rPr lang="en-US" altLang="ja-JP" kern="100" dirty="0">
                <a:effectLst/>
                <a:latin typeface="+mn-lt"/>
                <a:ea typeface="游明朝" panose="02020400000000000000" pitchFamily="18" charset="-128"/>
                <a:cs typeface="Calibri" panose="020F0502020204030204" pitchFamily="34" charset="0"/>
              </a:rPr>
              <a:t> K-type)</a:t>
            </a:r>
          </a:p>
          <a:p>
            <a:pPr marL="554037" lvl="1" indent="-285750">
              <a:spcAft>
                <a:spcPts val="600"/>
              </a:spcAft>
              <a:buFont typeface="Wingdings" panose="05000000000000000000" pitchFamily="2" charset="2"/>
              <a:buChar char="ü"/>
            </a:pPr>
            <a:r>
              <a:rPr lang="en-US" altLang="ja-JP" dirty="0" err="1">
                <a:solidFill>
                  <a:srgbClr val="1F497D"/>
                </a:solidFill>
                <a:latin typeface="Times New Roman" panose="02020603050405020304" pitchFamily="18" charset="0"/>
                <a:ea typeface="ＭＳ Ｐゴシック" panose="020B0600070205080204" pitchFamily="50" charset="-128"/>
              </a:rPr>
              <a:t>T</a:t>
            </a:r>
            <a:r>
              <a:rPr lang="en-US" altLang="ja-JP" baseline="-25000" dirty="0" err="1">
                <a:solidFill>
                  <a:srgbClr val="1F497D"/>
                </a:solidFill>
                <a:latin typeface="Times New Roman" panose="02020603050405020304" pitchFamily="18" charset="0"/>
                <a:ea typeface="ＭＳ Ｐゴシック" panose="020B0600070205080204" pitchFamily="50" charset="-128"/>
              </a:rPr>
              <a:t>max</a:t>
            </a:r>
            <a:r>
              <a:rPr lang="en-US" altLang="ja-JP" dirty="0">
                <a:solidFill>
                  <a:srgbClr val="1F497D"/>
                </a:solidFill>
                <a:latin typeface="Times New Roman" panose="02020603050405020304" pitchFamily="18" charset="0"/>
                <a:ea typeface="ＭＳ Ｐゴシック" panose="020B0600070205080204" pitchFamily="50" charset="-128"/>
              </a:rPr>
              <a:t> 1350  or 1500</a:t>
            </a:r>
            <a:r>
              <a:rPr lang="en-GB" altLang="ja-JP" b="1" i="1" dirty="0">
                <a:solidFill>
                  <a:srgbClr val="000000"/>
                </a:solidFill>
                <a:ea typeface="游明朝" panose="02020400000000000000" pitchFamily="18" charset="-128"/>
              </a:rPr>
              <a:t>˚</a:t>
            </a:r>
            <a:r>
              <a:rPr lang="en-US" altLang="ja-JP" dirty="0">
                <a:solidFill>
                  <a:srgbClr val="1F497D"/>
                </a:solidFill>
                <a:latin typeface="Times New Roman" panose="02020603050405020304" pitchFamily="18" charset="0"/>
                <a:ea typeface="ＭＳ Ｐゴシック" panose="020B0600070205080204" pitchFamily="50" charset="-128"/>
              </a:rPr>
              <a:t>C</a:t>
            </a:r>
            <a:endParaRPr lang="en-US" altLang="ja-JP" kern="100" dirty="0">
              <a:effectLst/>
              <a:latin typeface="+mn-lt"/>
              <a:ea typeface="游明朝" panose="02020400000000000000" pitchFamily="18" charset="-128"/>
              <a:cs typeface="Calibri" panose="020F0502020204030204" pitchFamily="34" charset="0"/>
            </a:endParaRPr>
          </a:p>
        </p:txBody>
      </p:sp>
      <p:grpSp>
        <p:nvGrpSpPr>
          <p:cNvPr id="24" name="グループ化 23">
            <a:extLst>
              <a:ext uri="{FF2B5EF4-FFF2-40B4-BE49-F238E27FC236}">
                <a16:creationId xmlns:a16="http://schemas.microsoft.com/office/drawing/2014/main" id="{D574313A-0AD6-32AC-8662-E3E425B4437E}"/>
              </a:ext>
            </a:extLst>
          </p:cNvPr>
          <p:cNvGrpSpPr/>
          <p:nvPr/>
        </p:nvGrpSpPr>
        <p:grpSpPr>
          <a:xfrm>
            <a:off x="8289029" y="1543965"/>
            <a:ext cx="3783635" cy="1164955"/>
            <a:chOff x="8289029" y="692696"/>
            <a:chExt cx="3783635" cy="1164955"/>
          </a:xfrm>
        </p:grpSpPr>
        <p:grpSp>
          <p:nvGrpSpPr>
            <p:cNvPr id="4" name="グループ化 3">
              <a:extLst>
                <a:ext uri="{FF2B5EF4-FFF2-40B4-BE49-F238E27FC236}">
                  <a16:creationId xmlns:a16="http://schemas.microsoft.com/office/drawing/2014/main" id="{E5FCD56C-0E6E-E45F-48D4-BD7742F9C330}"/>
                </a:ext>
              </a:extLst>
            </p:cNvPr>
            <p:cNvGrpSpPr>
              <a:grpSpLocks noChangeAspect="1"/>
            </p:cNvGrpSpPr>
            <p:nvPr/>
          </p:nvGrpSpPr>
          <p:grpSpPr>
            <a:xfrm>
              <a:off x="8289029" y="692696"/>
              <a:ext cx="1203540" cy="1164955"/>
              <a:chOff x="9058020" y="373244"/>
              <a:chExt cx="806327" cy="780477"/>
            </a:xfrm>
          </p:grpSpPr>
          <p:sp>
            <p:nvSpPr>
              <p:cNvPr id="5" name="円/楕円 519">
                <a:extLst>
                  <a:ext uri="{FF2B5EF4-FFF2-40B4-BE49-F238E27FC236}">
                    <a16:creationId xmlns:a16="http://schemas.microsoft.com/office/drawing/2014/main" id="{E1E400E0-0BEC-DDBD-731B-05BE10269C68}"/>
                  </a:ext>
                </a:extLst>
              </p:cNvPr>
              <p:cNvSpPr>
                <a:spLocks noChangeAspect="1"/>
              </p:cNvSpPr>
              <p:nvPr/>
            </p:nvSpPr>
            <p:spPr bwMode="auto">
              <a:xfrm>
                <a:off x="9058020" y="373244"/>
                <a:ext cx="806327" cy="78047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a:solidFill>
                    <a:srgbClr val="000000"/>
                  </a:solidFill>
                  <a:cs typeface="Calibri" panose="020F0502020204030204" pitchFamily="34" charset="0"/>
                </a:endParaRPr>
              </a:p>
            </p:txBody>
          </p:sp>
          <p:grpSp>
            <p:nvGrpSpPr>
              <p:cNvPr id="6" name="グループ化 5">
                <a:extLst>
                  <a:ext uri="{FF2B5EF4-FFF2-40B4-BE49-F238E27FC236}">
                    <a16:creationId xmlns:a16="http://schemas.microsoft.com/office/drawing/2014/main" id="{09F792C0-1B34-7DB7-4585-221E95292AF4}"/>
                  </a:ext>
                </a:extLst>
              </p:cNvPr>
              <p:cNvGrpSpPr/>
              <p:nvPr/>
            </p:nvGrpSpPr>
            <p:grpSpPr>
              <a:xfrm>
                <a:off x="9384950" y="498173"/>
                <a:ext cx="156786" cy="523764"/>
                <a:chOff x="3741582" y="2113866"/>
                <a:chExt cx="236293" cy="789375"/>
              </a:xfrm>
              <a:solidFill>
                <a:schemeClr val="bg1">
                  <a:lumMod val="75000"/>
                </a:schemeClr>
              </a:solidFill>
            </p:grpSpPr>
            <p:sp>
              <p:nvSpPr>
                <p:cNvPr id="18" name="円/楕円 521">
                  <a:extLst>
                    <a:ext uri="{FF2B5EF4-FFF2-40B4-BE49-F238E27FC236}">
                      <a16:creationId xmlns:a16="http://schemas.microsoft.com/office/drawing/2014/main" id="{B2C5B447-6E82-12A3-7C20-0B0B6382E1C0}"/>
                    </a:ext>
                  </a:extLst>
                </p:cNvPr>
                <p:cNvSpPr>
                  <a:spLocks noChangeAspect="1"/>
                </p:cNvSpPr>
                <p:nvPr/>
              </p:nvSpPr>
              <p:spPr bwMode="auto">
                <a:xfrm>
                  <a:off x="3741582" y="2113866"/>
                  <a:ext cx="236293" cy="23369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2</a:t>
                  </a:r>
                  <a:endParaRPr lang="ja-JP" altLang="en-US" sz="1200" kern="0" dirty="0">
                    <a:solidFill>
                      <a:schemeClr val="tx1"/>
                    </a:solidFill>
                    <a:cs typeface="Calibri" panose="020F0502020204030204" pitchFamily="34" charset="0"/>
                  </a:endParaRPr>
                </a:p>
              </p:txBody>
            </p:sp>
            <p:sp>
              <p:nvSpPr>
                <p:cNvPr id="19" name="円/楕円 524">
                  <a:extLst>
                    <a:ext uri="{FF2B5EF4-FFF2-40B4-BE49-F238E27FC236}">
                      <a16:creationId xmlns:a16="http://schemas.microsoft.com/office/drawing/2014/main" id="{17B644CC-DB4E-44F6-6610-9FE5D65B8DF6}"/>
                    </a:ext>
                  </a:extLst>
                </p:cNvPr>
                <p:cNvSpPr>
                  <a:spLocks/>
                </p:cNvSpPr>
                <p:nvPr/>
              </p:nvSpPr>
              <p:spPr bwMode="auto">
                <a:xfrm>
                  <a:off x="3741582" y="2391704"/>
                  <a:ext cx="236293" cy="23369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9</a:t>
                  </a:r>
                  <a:endParaRPr lang="ja-JP" altLang="en-US" sz="1200" kern="0" dirty="0">
                    <a:solidFill>
                      <a:schemeClr val="tx1"/>
                    </a:solidFill>
                    <a:cs typeface="Calibri" panose="020F0502020204030204" pitchFamily="34" charset="0"/>
                  </a:endParaRPr>
                </a:p>
              </p:txBody>
            </p:sp>
            <p:sp>
              <p:nvSpPr>
                <p:cNvPr id="20" name="円/楕円 527">
                  <a:extLst>
                    <a:ext uri="{FF2B5EF4-FFF2-40B4-BE49-F238E27FC236}">
                      <a16:creationId xmlns:a16="http://schemas.microsoft.com/office/drawing/2014/main" id="{D905C414-2C6C-61C1-4D99-1CA3F2060D29}"/>
                    </a:ext>
                  </a:extLst>
                </p:cNvPr>
                <p:cNvSpPr>
                  <a:spLocks noChangeAspect="1"/>
                </p:cNvSpPr>
                <p:nvPr/>
              </p:nvSpPr>
              <p:spPr bwMode="auto">
                <a:xfrm>
                  <a:off x="3741582" y="2669545"/>
                  <a:ext cx="236293" cy="23369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6</a:t>
                  </a:r>
                  <a:endParaRPr lang="ja-JP" altLang="en-US" sz="1200" kern="0" dirty="0">
                    <a:solidFill>
                      <a:schemeClr val="tx1"/>
                    </a:solidFill>
                    <a:cs typeface="Calibri" panose="020F0502020204030204" pitchFamily="34" charset="0"/>
                  </a:endParaRPr>
                </a:p>
              </p:txBody>
            </p:sp>
          </p:grpSp>
          <p:grpSp>
            <p:nvGrpSpPr>
              <p:cNvPr id="9" name="グループ化 8">
                <a:extLst>
                  <a:ext uri="{FF2B5EF4-FFF2-40B4-BE49-F238E27FC236}">
                    <a16:creationId xmlns:a16="http://schemas.microsoft.com/office/drawing/2014/main" id="{83641F25-13F8-6869-0A57-AF2EB5027714}"/>
                  </a:ext>
                </a:extLst>
              </p:cNvPr>
              <p:cNvGrpSpPr/>
              <p:nvPr/>
            </p:nvGrpSpPr>
            <p:grpSpPr>
              <a:xfrm>
                <a:off x="9565427" y="491281"/>
                <a:ext cx="156787" cy="525486"/>
                <a:chOff x="4045388" y="2103479"/>
                <a:chExt cx="236295" cy="791970"/>
              </a:xfrm>
              <a:solidFill>
                <a:schemeClr val="bg1">
                  <a:lumMod val="75000"/>
                </a:schemeClr>
              </a:solidFill>
            </p:grpSpPr>
            <p:sp>
              <p:nvSpPr>
                <p:cNvPr id="14" name="円/楕円 522">
                  <a:extLst>
                    <a:ext uri="{FF2B5EF4-FFF2-40B4-BE49-F238E27FC236}">
                      <a16:creationId xmlns:a16="http://schemas.microsoft.com/office/drawing/2014/main" id="{F467E370-EB3E-AAB0-DC94-77215B518D08}"/>
                    </a:ext>
                  </a:extLst>
                </p:cNvPr>
                <p:cNvSpPr>
                  <a:spLocks/>
                </p:cNvSpPr>
                <p:nvPr/>
              </p:nvSpPr>
              <p:spPr bwMode="auto">
                <a:xfrm>
                  <a:off x="4045388" y="2103479"/>
                  <a:ext cx="236295" cy="23629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3</a:t>
                  </a:r>
                  <a:endParaRPr lang="ja-JP" altLang="en-US" sz="1200" kern="0" dirty="0">
                    <a:solidFill>
                      <a:schemeClr val="tx1"/>
                    </a:solidFill>
                    <a:cs typeface="Calibri" panose="020F0502020204030204" pitchFamily="34" charset="0"/>
                  </a:endParaRPr>
                </a:p>
              </p:txBody>
            </p:sp>
            <p:sp>
              <p:nvSpPr>
                <p:cNvPr id="15" name="円/楕円 525">
                  <a:extLst>
                    <a:ext uri="{FF2B5EF4-FFF2-40B4-BE49-F238E27FC236}">
                      <a16:creationId xmlns:a16="http://schemas.microsoft.com/office/drawing/2014/main" id="{2DAA6548-82BD-5017-F310-132F39EE9AAC}"/>
                    </a:ext>
                  </a:extLst>
                </p:cNvPr>
                <p:cNvSpPr>
                  <a:spLocks/>
                </p:cNvSpPr>
                <p:nvPr/>
              </p:nvSpPr>
              <p:spPr bwMode="auto">
                <a:xfrm>
                  <a:off x="4045388" y="2383914"/>
                  <a:ext cx="236295" cy="23369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4</a:t>
                  </a:r>
                  <a:endParaRPr lang="ja-JP" altLang="en-US" sz="1200" kern="0" dirty="0">
                    <a:solidFill>
                      <a:schemeClr val="tx1"/>
                    </a:solidFill>
                    <a:cs typeface="Calibri" panose="020F0502020204030204" pitchFamily="34" charset="0"/>
                  </a:endParaRPr>
                </a:p>
              </p:txBody>
            </p:sp>
            <p:sp>
              <p:nvSpPr>
                <p:cNvPr id="16" name="円/楕円 528">
                  <a:extLst>
                    <a:ext uri="{FF2B5EF4-FFF2-40B4-BE49-F238E27FC236}">
                      <a16:creationId xmlns:a16="http://schemas.microsoft.com/office/drawing/2014/main" id="{FF5999E7-C2AC-34FD-FE07-633B62437520}"/>
                    </a:ext>
                  </a:extLst>
                </p:cNvPr>
                <p:cNvSpPr>
                  <a:spLocks/>
                </p:cNvSpPr>
                <p:nvPr/>
              </p:nvSpPr>
              <p:spPr bwMode="auto">
                <a:xfrm>
                  <a:off x="4045388" y="2659157"/>
                  <a:ext cx="236295" cy="23629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5</a:t>
                  </a:r>
                  <a:endParaRPr lang="ja-JP" altLang="en-US" sz="1200" kern="0" dirty="0">
                    <a:solidFill>
                      <a:schemeClr val="tx1"/>
                    </a:solidFill>
                    <a:cs typeface="Calibri" panose="020F0502020204030204" pitchFamily="34" charset="0"/>
                  </a:endParaRPr>
                </a:p>
              </p:txBody>
            </p:sp>
          </p:grpSp>
          <p:sp>
            <p:nvSpPr>
              <p:cNvPr id="10" name="円/楕円 523">
                <a:extLst>
                  <a:ext uri="{FF2B5EF4-FFF2-40B4-BE49-F238E27FC236}">
                    <a16:creationId xmlns:a16="http://schemas.microsoft.com/office/drawing/2014/main" id="{69C29B5E-9E71-946F-5F28-5586AE0A9663}"/>
                  </a:ext>
                </a:extLst>
              </p:cNvPr>
              <p:cNvSpPr>
                <a:spLocks/>
              </p:cNvSpPr>
              <p:nvPr/>
            </p:nvSpPr>
            <p:spPr bwMode="auto">
              <a:xfrm>
                <a:off x="9197713" y="684353"/>
                <a:ext cx="157653" cy="15765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8</a:t>
                </a:r>
                <a:endParaRPr lang="ja-JP" altLang="en-US" sz="1200" kern="0" dirty="0">
                  <a:solidFill>
                    <a:schemeClr val="tx1"/>
                  </a:solidFill>
                  <a:cs typeface="Calibri" panose="020F0502020204030204" pitchFamily="34" charset="0"/>
                </a:endParaRPr>
              </a:p>
            </p:txBody>
          </p:sp>
          <p:sp>
            <p:nvSpPr>
              <p:cNvPr id="11" name="円/楕円 526">
                <a:extLst>
                  <a:ext uri="{FF2B5EF4-FFF2-40B4-BE49-F238E27FC236}">
                    <a16:creationId xmlns:a16="http://schemas.microsoft.com/office/drawing/2014/main" id="{612214E1-E15C-7CF1-A85A-D6E290B20E84}"/>
                  </a:ext>
                </a:extLst>
              </p:cNvPr>
              <p:cNvSpPr>
                <a:spLocks/>
              </p:cNvSpPr>
              <p:nvPr/>
            </p:nvSpPr>
            <p:spPr bwMode="auto">
              <a:xfrm>
                <a:off x="9197713" y="865260"/>
                <a:ext cx="157653" cy="156784"/>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7</a:t>
                </a:r>
                <a:endParaRPr lang="ja-JP" altLang="en-US" sz="1200" kern="0" dirty="0">
                  <a:solidFill>
                    <a:schemeClr val="tx1"/>
                  </a:solidFill>
                  <a:cs typeface="Calibri" panose="020F0502020204030204" pitchFamily="34" charset="0"/>
                </a:endParaRPr>
              </a:p>
            </p:txBody>
          </p:sp>
          <p:sp>
            <p:nvSpPr>
              <p:cNvPr id="13" name="円/楕円 522">
                <a:extLst>
                  <a:ext uri="{FF2B5EF4-FFF2-40B4-BE49-F238E27FC236}">
                    <a16:creationId xmlns:a16="http://schemas.microsoft.com/office/drawing/2014/main" id="{124186BD-7BC6-330B-733D-04FB21418CBC}"/>
                  </a:ext>
                </a:extLst>
              </p:cNvPr>
              <p:cNvSpPr>
                <a:spLocks/>
              </p:cNvSpPr>
              <p:nvPr/>
            </p:nvSpPr>
            <p:spPr bwMode="auto">
              <a:xfrm>
                <a:off x="9198422" y="500071"/>
                <a:ext cx="156787" cy="156784"/>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1</a:t>
                </a:r>
                <a:endParaRPr lang="ja-JP" altLang="en-US" sz="1200" kern="0" dirty="0">
                  <a:solidFill>
                    <a:schemeClr val="tx1"/>
                  </a:solidFill>
                  <a:cs typeface="Calibri" panose="020F0502020204030204" pitchFamily="34" charset="0"/>
                </a:endParaRPr>
              </a:p>
            </p:txBody>
          </p:sp>
        </p:grpSp>
        <p:sp>
          <p:nvSpPr>
            <p:cNvPr id="2" name="テキスト ボックス 1">
              <a:extLst>
                <a:ext uri="{FF2B5EF4-FFF2-40B4-BE49-F238E27FC236}">
                  <a16:creationId xmlns:a16="http://schemas.microsoft.com/office/drawing/2014/main" id="{5FD0865D-A023-CBC4-D4AE-10C0EF95D649}"/>
                </a:ext>
              </a:extLst>
            </p:cNvPr>
            <p:cNvSpPr txBox="1"/>
            <p:nvPr/>
          </p:nvSpPr>
          <p:spPr>
            <a:xfrm>
              <a:off x="9573372" y="915855"/>
              <a:ext cx="2499292" cy="338554"/>
            </a:xfrm>
            <a:prstGeom prst="rect">
              <a:avLst/>
            </a:prstGeom>
            <a:solidFill>
              <a:srgbClr val="FFC000"/>
            </a:solidFill>
          </p:spPr>
          <p:txBody>
            <a:bodyPr wrap="square">
              <a:spAutoFit/>
            </a:bodyPr>
            <a:lstStyle/>
            <a:p>
              <a:pPr algn="just">
                <a:spcAft>
                  <a:spcPts val="600"/>
                </a:spcAft>
              </a:pPr>
              <a:r>
                <a:rPr lang="en-US" altLang="ja-JP" sz="1600" kern="100" dirty="0">
                  <a:solidFill>
                    <a:schemeClr val="tx1"/>
                  </a:solidFill>
                  <a:latin typeface="+mn-lt"/>
                  <a:ea typeface="+mn-ea"/>
                  <a:cs typeface="Calibri" panose="020F0502020204030204" pitchFamily="34" charset="0"/>
                </a:rPr>
                <a:t>RIP</a:t>
              </a:r>
              <a:r>
                <a:rPr lang="en-US" altLang="ja-JP" sz="1600" kern="100" dirty="0">
                  <a:latin typeface="+mn-lt"/>
                  <a:ea typeface="+mn-ea"/>
                  <a:cs typeface="Calibri" panose="020F0502020204030204" pitchFamily="34" charset="0"/>
                </a:rPr>
                <a:t> </a:t>
              </a:r>
              <a:r>
                <a:rPr lang="en-US" altLang="ja-JP" sz="1600" kern="100" dirty="0">
                  <a:solidFill>
                    <a:schemeClr val="tx1"/>
                  </a:solidFill>
                  <a:latin typeface="+mn-lt"/>
                  <a:ea typeface="+mn-ea"/>
                  <a:cs typeface="Calibri" panose="020F0502020204030204" pitchFamily="34" charset="0"/>
                </a:rPr>
                <a:t>6 MPa</a:t>
              </a:r>
              <a:r>
                <a:rPr lang="en-US" altLang="ja-JP" sz="1600" kern="100" dirty="0">
                  <a:latin typeface="+mn-lt"/>
                  <a:ea typeface="+mn-ea"/>
                  <a:cs typeface="Calibri" panose="020F0502020204030204" pitchFamily="34" charset="0"/>
                </a:rPr>
                <a:t> </a:t>
              </a:r>
              <a:r>
                <a:rPr lang="en-US" altLang="ja-JP" sz="1600" kern="100" dirty="0">
                  <a:solidFill>
                    <a:schemeClr val="tx1"/>
                  </a:solidFill>
                  <a:latin typeface="+mn-lt"/>
                  <a:ea typeface="+mn-ea"/>
                  <a:cs typeface="Calibri" panose="020F0502020204030204" pitchFamily="34" charset="0"/>
                </a:rPr>
                <a:t>No. 4 and No.8</a:t>
              </a:r>
            </a:p>
          </p:txBody>
        </p:sp>
        <p:sp>
          <p:nvSpPr>
            <p:cNvPr id="23" name="テキスト ボックス 22">
              <a:extLst>
                <a:ext uri="{FF2B5EF4-FFF2-40B4-BE49-F238E27FC236}">
                  <a16:creationId xmlns:a16="http://schemas.microsoft.com/office/drawing/2014/main" id="{2B3D5E70-FB37-75BF-2494-3B081C95C011}"/>
                </a:ext>
              </a:extLst>
            </p:cNvPr>
            <p:cNvSpPr txBox="1"/>
            <p:nvPr/>
          </p:nvSpPr>
          <p:spPr>
            <a:xfrm>
              <a:off x="9573372" y="1268760"/>
              <a:ext cx="2499292" cy="338554"/>
            </a:xfrm>
            <a:prstGeom prst="rect">
              <a:avLst/>
            </a:prstGeom>
            <a:solidFill>
              <a:schemeClr val="bg1">
                <a:lumMod val="75000"/>
              </a:schemeClr>
            </a:solidFill>
          </p:spPr>
          <p:txBody>
            <a:bodyPr wrap="square">
              <a:spAutoFit/>
            </a:bodyPr>
            <a:lstStyle/>
            <a:p>
              <a:pPr algn="just">
                <a:spcAft>
                  <a:spcPts val="600"/>
                </a:spcAft>
              </a:pPr>
              <a:r>
                <a:rPr lang="en-US" altLang="ja-JP" sz="1600" kern="100" dirty="0">
                  <a:effectLst/>
                  <a:latin typeface="+mn-lt"/>
                  <a:ea typeface="+mn-ea"/>
                  <a:cs typeface="Calibri" panose="020F0502020204030204" pitchFamily="34" charset="0"/>
                </a:rPr>
                <a:t>RIP 0.1 MPa others</a:t>
              </a:r>
              <a:endParaRPr lang="en-US" altLang="ja-JP" sz="1600" kern="100" dirty="0">
                <a:solidFill>
                  <a:schemeClr val="tx1"/>
                </a:solidFill>
                <a:effectLst/>
                <a:latin typeface="+mn-lt"/>
                <a:ea typeface="+mn-ea"/>
                <a:cs typeface="Times New Roman" panose="02020603050405020304" pitchFamily="18" charset="0"/>
              </a:endParaRPr>
            </a:p>
          </p:txBody>
        </p:sp>
      </p:grpSp>
      <p:sp>
        <p:nvSpPr>
          <p:cNvPr id="12" name="スライド番号プレースホルダー 11">
            <a:extLst>
              <a:ext uri="{FF2B5EF4-FFF2-40B4-BE49-F238E27FC236}">
                <a16:creationId xmlns:a16="http://schemas.microsoft.com/office/drawing/2014/main" id="{33F049AE-F2C4-6E6B-F339-5CD7683C4223}"/>
              </a:ext>
            </a:extLst>
          </p:cNvPr>
          <p:cNvSpPr>
            <a:spLocks noGrp="1"/>
          </p:cNvSpPr>
          <p:nvPr>
            <p:ph type="sldNum" sz="quarter" idx="4"/>
          </p:nvPr>
        </p:nvSpPr>
        <p:spPr/>
        <p:txBody>
          <a:bodyPr/>
          <a:lstStyle/>
          <a:p>
            <a:fld id="{1CB920B5-59AB-4D13-AD89-2DEE701099C1}" type="slidenum">
              <a:rPr lang="ja-JP" altLang="en-US" smtClean="0"/>
              <a:pPr/>
              <a:t>13</a:t>
            </a:fld>
            <a:endParaRPr lang="ja-JP" altLang="en-US"/>
          </a:p>
        </p:txBody>
      </p:sp>
      <p:sp>
        <p:nvSpPr>
          <p:cNvPr id="21" name="テキスト ボックス 20">
            <a:extLst>
              <a:ext uri="{FF2B5EF4-FFF2-40B4-BE49-F238E27FC236}">
                <a16:creationId xmlns:a16="http://schemas.microsoft.com/office/drawing/2014/main" id="{D23D3A2C-DD1A-64D0-3988-07D0771E2D01}"/>
              </a:ext>
            </a:extLst>
          </p:cNvPr>
          <p:cNvSpPr txBox="1"/>
          <p:nvPr/>
        </p:nvSpPr>
        <p:spPr>
          <a:xfrm>
            <a:off x="10500965" y="3191"/>
            <a:ext cx="1688650" cy="461665"/>
          </a:xfrm>
          <a:prstGeom prst="rect">
            <a:avLst/>
          </a:prstGeom>
          <a:solidFill>
            <a:srgbClr val="FFFF00"/>
          </a:solidFill>
          <a:ln>
            <a:solidFill>
              <a:srgbClr val="000000"/>
            </a:solidFill>
          </a:ln>
        </p:spPr>
        <p:txBody>
          <a:bodyPr wrap="square">
            <a:spAutoFit/>
          </a:bodyPr>
          <a:lstStyle/>
          <a:p>
            <a:pPr algn="ctr"/>
            <a:r>
              <a:rPr lang="en-US" altLang="ja-JP" sz="2400" b="1" dirty="0">
                <a:solidFill>
                  <a:srgbClr val="000000"/>
                </a:solidFill>
                <a:effectLst/>
                <a:latin typeface="+mn-lt"/>
                <a:ea typeface="ＭＳ Ｐゴシック" panose="020B0600070205080204" pitchFamily="50" charset="-128"/>
                <a:cs typeface="Calibri" panose="020F0502020204030204" pitchFamily="34" charset="0"/>
              </a:rPr>
              <a:t>Bundle</a:t>
            </a:r>
            <a:endParaRPr lang="ja-JP" altLang="en-US" sz="2400" b="1" dirty="0">
              <a:solidFill>
                <a:srgbClr val="000000"/>
              </a:solidFill>
              <a:latin typeface="+mn-lt"/>
              <a:cs typeface="Calibri" panose="020F0502020204030204" pitchFamily="34" charset="0"/>
            </a:endParaRPr>
          </a:p>
        </p:txBody>
      </p:sp>
      <p:sp>
        <p:nvSpPr>
          <p:cNvPr id="25" name="テキスト ボックス 24">
            <a:extLst>
              <a:ext uri="{FF2B5EF4-FFF2-40B4-BE49-F238E27FC236}">
                <a16:creationId xmlns:a16="http://schemas.microsoft.com/office/drawing/2014/main" id="{E8A4915E-AE3E-091F-AF7A-F21C7E1351B8}"/>
              </a:ext>
            </a:extLst>
          </p:cNvPr>
          <p:cNvSpPr txBox="1"/>
          <p:nvPr/>
        </p:nvSpPr>
        <p:spPr>
          <a:xfrm>
            <a:off x="47328" y="1011449"/>
            <a:ext cx="8019262" cy="461665"/>
          </a:xfrm>
          <a:prstGeom prst="rect">
            <a:avLst/>
          </a:prstGeom>
          <a:noFill/>
        </p:spPr>
        <p:txBody>
          <a:bodyPr wrap="square">
            <a:spAutoFit/>
          </a:bodyPr>
          <a:lstStyle/>
          <a:p>
            <a:pPr algn="ctr"/>
            <a:r>
              <a:rPr lang="en-GB" altLang="ja-JP" sz="2400" b="1" i="1" dirty="0">
                <a:solidFill>
                  <a:srgbClr val="000000"/>
                </a:solidFill>
                <a:effectLst/>
                <a:latin typeface="+mn-lt"/>
                <a:cs typeface="Calibri" panose="020F0502020204030204" pitchFamily="34" charset="0"/>
              </a:rPr>
              <a:t>Time history of the B6</a:t>
            </a:r>
            <a:r>
              <a:rPr lang="en-US" altLang="ja-JP" sz="2400" b="1" i="1" dirty="0">
                <a:solidFill>
                  <a:srgbClr val="000000"/>
                </a:solidFill>
                <a:latin typeface="+mn-lt"/>
                <a:ea typeface="+mn-ea"/>
                <a:cs typeface="Calibri" panose="020F0502020204030204" pitchFamily="34" charset="0"/>
              </a:rPr>
              <a:t> test (</a:t>
            </a:r>
            <a:r>
              <a:rPr lang="en-US" altLang="ja-JP" sz="2400" b="1" i="1" dirty="0">
                <a:solidFill>
                  <a:srgbClr val="000000"/>
                </a:solidFill>
                <a:effectLst/>
                <a:latin typeface="+mn-lt"/>
                <a:ea typeface="+mn-ea"/>
                <a:cs typeface="Calibri" panose="020F0502020204030204" pitchFamily="34" charset="0"/>
              </a:rPr>
              <a:t>Cr/</a:t>
            </a:r>
            <a:r>
              <a:rPr lang="en-US" altLang="ja-JP" sz="2400" b="1" i="1" dirty="0" err="1">
                <a:solidFill>
                  <a:srgbClr val="000000"/>
                </a:solidFill>
                <a:effectLst/>
                <a:latin typeface="+mn-lt"/>
                <a:ea typeface="+mn-ea"/>
                <a:cs typeface="Calibri" panose="020F0502020204030204" pitchFamily="34" charset="0"/>
              </a:rPr>
              <a:t>CrN</a:t>
            </a:r>
            <a:r>
              <a:rPr lang="en-US" altLang="ja-JP" sz="2400" b="1" i="1" dirty="0">
                <a:solidFill>
                  <a:srgbClr val="000000"/>
                </a:solidFill>
                <a:effectLst/>
                <a:latin typeface="+mn-lt"/>
                <a:ea typeface="+mn-ea"/>
                <a:cs typeface="Calibri" panose="020F0502020204030204" pitchFamily="34" charset="0"/>
              </a:rPr>
              <a:t> coated Zry-4, </a:t>
            </a:r>
            <a:r>
              <a:rPr lang="en-US" altLang="ja-JP" sz="2400" b="1" i="1" dirty="0" err="1">
                <a:solidFill>
                  <a:srgbClr val="000000"/>
                </a:solidFill>
                <a:latin typeface="+mn-lt"/>
                <a:ea typeface="+mn-ea"/>
                <a:cs typeface="Calibri" panose="020F0502020204030204" pitchFamily="34" charset="0"/>
              </a:rPr>
              <a:t>T</a:t>
            </a:r>
            <a:r>
              <a:rPr lang="en-US" altLang="ja-JP" sz="2400" b="1" i="1" baseline="-25000" dirty="0" err="1">
                <a:solidFill>
                  <a:srgbClr val="000000"/>
                </a:solidFill>
                <a:latin typeface="+mn-lt"/>
                <a:ea typeface="+mn-ea"/>
                <a:cs typeface="Calibri" panose="020F0502020204030204" pitchFamily="34" charset="0"/>
              </a:rPr>
              <a:t>max</a:t>
            </a:r>
            <a:r>
              <a:rPr lang="en-US" altLang="ja-JP" sz="2400" b="1" i="1" dirty="0">
                <a:solidFill>
                  <a:srgbClr val="000000"/>
                </a:solidFill>
                <a:effectLst/>
                <a:latin typeface="+mn-lt"/>
                <a:ea typeface="+mn-ea"/>
                <a:cs typeface="Calibri" panose="020F0502020204030204" pitchFamily="34" charset="0"/>
              </a:rPr>
              <a:t> 1350</a:t>
            </a:r>
            <a:r>
              <a:rPr lang="en-GB" altLang="ja-JP" sz="2400" b="1" i="1" dirty="0">
                <a:solidFill>
                  <a:srgbClr val="000000"/>
                </a:solidFill>
                <a:effectLst/>
                <a:latin typeface="+mn-lt"/>
                <a:ea typeface="游明朝" panose="02020400000000000000" pitchFamily="18" charset="-128"/>
              </a:rPr>
              <a:t>˚C </a:t>
            </a:r>
            <a:r>
              <a:rPr lang="en-US" altLang="ja-JP" sz="2400" b="1" i="1" dirty="0">
                <a:solidFill>
                  <a:srgbClr val="000000"/>
                </a:solidFill>
                <a:effectLst/>
                <a:latin typeface="+mn-lt"/>
                <a:ea typeface="+mn-ea"/>
                <a:cs typeface="Calibri" panose="020F0502020204030204" pitchFamily="34" charset="0"/>
              </a:rPr>
              <a:t>)</a:t>
            </a:r>
            <a:endParaRPr lang="ja-JP" altLang="en-US" sz="2400" dirty="0">
              <a:solidFill>
                <a:srgbClr val="000000"/>
              </a:solidFill>
            </a:endParaRPr>
          </a:p>
        </p:txBody>
      </p:sp>
      <p:sp>
        <p:nvSpPr>
          <p:cNvPr id="26" name="テキスト ボックス 25">
            <a:extLst>
              <a:ext uri="{FF2B5EF4-FFF2-40B4-BE49-F238E27FC236}">
                <a16:creationId xmlns:a16="http://schemas.microsoft.com/office/drawing/2014/main" id="{01CFA3A5-6546-4451-9860-436339840ED9}"/>
              </a:ext>
            </a:extLst>
          </p:cNvPr>
          <p:cNvSpPr txBox="1"/>
          <p:nvPr/>
        </p:nvSpPr>
        <p:spPr>
          <a:xfrm>
            <a:off x="7869250" y="1023119"/>
            <a:ext cx="3976384" cy="461665"/>
          </a:xfrm>
          <a:prstGeom prst="rect">
            <a:avLst/>
          </a:prstGeom>
          <a:noFill/>
        </p:spPr>
        <p:txBody>
          <a:bodyPr wrap="square">
            <a:spAutoFit/>
          </a:bodyPr>
          <a:lstStyle/>
          <a:p>
            <a:pPr algn="ctr"/>
            <a:r>
              <a:rPr lang="en-US" altLang="ja-JP" sz="2400" b="1" i="1" dirty="0">
                <a:latin typeface="+mn-lt"/>
              </a:rPr>
              <a:t>Layout of Bundle</a:t>
            </a:r>
            <a:endParaRPr lang="ja-JP" altLang="en-US" sz="2400" b="1" i="1" dirty="0">
              <a:latin typeface="+mn-lt"/>
            </a:endParaRPr>
          </a:p>
        </p:txBody>
      </p:sp>
    </p:spTree>
    <p:extLst>
      <p:ext uri="{BB962C8B-B14F-4D97-AF65-F5344CB8AC3E}">
        <p14:creationId xmlns:p14="http://schemas.microsoft.com/office/powerpoint/2010/main" val="2340377522"/>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9076AE04-7929-0846-37FE-EB14E0FEE937}"/>
              </a:ext>
            </a:extLst>
          </p:cNvPr>
          <p:cNvGrpSpPr>
            <a:grpSpLocks noChangeAspect="1"/>
          </p:cNvGrpSpPr>
          <p:nvPr/>
        </p:nvGrpSpPr>
        <p:grpSpPr>
          <a:xfrm>
            <a:off x="270839" y="1976368"/>
            <a:ext cx="3963361" cy="4404960"/>
            <a:chOff x="338811" y="1615142"/>
            <a:chExt cx="4308004" cy="4788000"/>
          </a:xfrm>
        </p:grpSpPr>
        <p:pic>
          <p:nvPicPr>
            <p:cNvPr id="15" name="図 14" descr="建物, ナイフ が含まれている画像&#10;&#10;自動的に生成された説明">
              <a:extLst>
                <a:ext uri="{FF2B5EF4-FFF2-40B4-BE49-F238E27FC236}">
                  <a16:creationId xmlns:a16="http://schemas.microsoft.com/office/drawing/2014/main" id="{4CC50840-AF16-A581-8BB1-B9C0C7F39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4064" y="1615142"/>
              <a:ext cx="1287358" cy="4788000"/>
            </a:xfrm>
            <a:prstGeom prst="rect">
              <a:avLst/>
            </a:prstGeom>
          </p:spPr>
        </p:pic>
        <p:pic>
          <p:nvPicPr>
            <p:cNvPr id="20" name="図 19" descr="建物, 屋外, 座る, 立つ が含まれている画像&#10;&#10;自動的に生成された説明">
              <a:extLst>
                <a:ext uri="{FF2B5EF4-FFF2-40B4-BE49-F238E27FC236}">
                  <a16:creationId xmlns:a16="http://schemas.microsoft.com/office/drawing/2014/main" id="{14313E4E-5C74-B8BB-C4E8-FCE5C85DA9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11" y="1615142"/>
              <a:ext cx="1098950" cy="4788000"/>
            </a:xfrm>
            <a:prstGeom prst="rect">
              <a:avLst/>
            </a:prstGeom>
          </p:spPr>
        </p:pic>
        <p:pic>
          <p:nvPicPr>
            <p:cNvPr id="28" name="図 27" descr="建物, 座る, 吊るす, ドア が含まれている画像&#10;&#10;自動的に生成された説明">
              <a:extLst>
                <a:ext uri="{FF2B5EF4-FFF2-40B4-BE49-F238E27FC236}">
                  <a16:creationId xmlns:a16="http://schemas.microsoft.com/office/drawing/2014/main" id="{DE1DBDAC-1868-32BF-9C6A-5AE48C6183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4310" y="1615142"/>
              <a:ext cx="1342505" cy="4788000"/>
            </a:xfrm>
            <a:prstGeom prst="rect">
              <a:avLst/>
            </a:prstGeom>
          </p:spPr>
        </p:pic>
      </p:grpSp>
      <p:sp>
        <p:nvSpPr>
          <p:cNvPr id="17" name="Text Box 6">
            <a:extLst>
              <a:ext uri="{FF2B5EF4-FFF2-40B4-BE49-F238E27FC236}">
                <a16:creationId xmlns:a16="http://schemas.microsoft.com/office/drawing/2014/main" id="{DA96362F-E941-A11C-10BD-378F216052E9}"/>
              </a:ext>
            </a:extLst>
          </p:cNvPr>
          <p:cNvSpPr txBox="1">
            <a:spLocks noChangeArrowheads="1"/>
          </p:cNvSpPr>
          <p:nvPr/>
        </p:nvSpPr>
        <p:spPr bwMode="auto">
          <a:xfrm>
            <a:off x="407368" y="-27384"/>
            <a:ext cx="65527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lnSpc>
                <a:spcPts val="3600"/>
              </a:lnSpc>
              <a:spcBef>
                <a:spcPts val="0"/>
              </a:spcBef>
              <a:buNone/>
            </a:pPr>
            <a:r>
              <a:rPr lang="en-US" altLang="ja-JP" b="1" dirty="0">
                <a:ea typeface="游明朝" panose="02020400000000000000" pitchFamily="18" charset="-128"/>
                <a:cs typeface="Calibri" panose="020F0502020204030204" pitchFamily="34" charset="0"/>
              </a:rPr>
              <a:t>Comparison of Degradation Behavior </a:t>
            </a:r>
          </a:p>
          <a:p>
            <a:pPr>
              <a:lnSpc>
                <a:spcPts val="3600"/>
              </a:lnSpc>
              <a:spcBef>
                <a:spcPts val="0"/>
              </a:spcBef>
              <a:buNone/>
            </a:pPr>
            <a:r>
              <a:rPr lang="en-US" altLang="ja-JP" sz="3200" b="1" dirty="0">
                <a:latin typeface="+mn-lt"/>
                <a:ea typeface="+mn-ea"/>
                <a:cs typeface="Calibri" panose="020F0502020204030204" pitchFamily="34" charset="0"/>
              </a:rPr>
              <a:t>    </a:t>
            </a:r>
            <a:r>
              <a:rPr lang="en-US" altLang="ja-JP" sz="3200" b="1" i="1" dirty="0">
                <a:latin typeface="+mn-lt"/>
                <a:ea typeface="+mn-ea"/>
                <a:cs typeface="Calibri" panose="020F0502020204030204" pitchFamily="34" charset="0"/>
              </a:rPr>
              <a:t>Overview of Post-Tested </a:t>
            </a:r>
            <a:r>
              <a:rPr lang="en-US" altLang="ja-JP" b="1" i="1" dirty="0">
                <a:latin typeface="+mn-lt"/>
                <a:ea typeface="+mn-ea"/>
                <a:cs typeface="Calibri" panose="020F0502020204030204" pitchFamily="34" charset="0"/>
              </a:rPr>
              <a:t>B</a:t>
            </a:r>
            <a:r>
              <a:rPr lang="en-US" altLang="ja-JP" sz="3200" b="1" i="1" dirty="0">
                <a:latin typeface="+mn-lt"/>
                <a:ea typeface="+mn-ea"/>
                <a:cs typeface="Calibri" panose="020F0502020204030204" pitchFamily="34" charset="0"/>
              </a:rPr>
              <a:t>undle</a:t>
            </a:r>
            <a:endParaRPr lang="ja-JP" altLang="en-US" sz="3200" b="1" i="1" dirty="0">
              <a:latin typeface="+mn-lt"/>
              <a:ea typeface="+mn-ea"/>
              <a:cs typeface="Calibri" panose="020F0502020204030204" pitchFamily="34" charset="0"/>
            </a:endParaRPr>
          </a:p>
        </p:txBody>
      </p:sp>
      <p:sp>
        <p:nvSpPr>
          <p:cNvPr id="32" name="テキスト ボックス 31">
            <a:extLst>
              <a:ext uri="{FF2B5EF4-FFF2-40B4-BE49-F238E27FC236}">
                <a16:creationId xmlns:a16="http://schemas.microsoft.com/office/drawing/2014/main" id="{2E1CC67B-088D-6C2C-681C-D8EE86777B14}"/>
              </a:ext>
            </a:extLst>
          </p:cNvPr>
          <p:cNvSpPr txBox="1"/>
          <p:nvPr/>
        </p:nvSpPr>
        <p:spPr>
          <a:xfrm>
            <a:off x="191344" y="1128796"/>
            <a:ext cx="1135343" cy="788036"/>
          </a:xfrm>
          <a:prstGeom prst="rect">
            <a:avLst/>
          </a:prstGeom>
          <a:solidFill>
            <a:schemeClr val="accent6">
              <a:lumMod val="20000"/>
              <a:lumOff val="80000"/>
            </a:schemeClr>
          </a:solidFill>
        </p:spPr>
        <p:txBody>
          <a:bodyPr wrap="square">
            <a:spAutoFit/>
          </a:bodyPr>
          <a:lstStyle/>
          <a:p>
            <a:pPr algn="ctr">
              <a:lnSpc>
                <a:spcPts val="1800"/>
              </a:lnSpc>
            </a:pPr>
            <a:r>
              <a:rPr lang="en-GB" altLang="ja-JP" b="1" dirty="0">
                <a:effectLst/>
                <a:latin typeface="+mn-lt"/>
                <a:ea typeface="+mn-ea"/>
                <a:cs typeface="Calibri" panose="020F0502020204030204" pitchFamily="34" charset="0"/>
              </a:rPr>
              <a:t>B</a:t>
            </a:r>
            <a:r>
              <a:rPr lang="en-US" altLang="ja-JP" b="1" dirty="0">
                <a:latin typeface="+mn-lt"/>
                <a:ea typeface="+mn-ea"/>
                <a:cs typeface="Calibri" panose="020F0502020204030204" pitchFamily="34" charset="0"/>
              </a:rPr>
              <a:t>5</a:t>
            </a:r>
          </a:p>
          <a:p>
            <a:pPr algn="ctr">
              <a:lnSpc>
                <a:spcPts val="1800"/>
              </a:lnSpc>
            </a:pPr>
            <a:r>
              <a:rPr lang="en-US" altLang="ja-JP" b="1" dirty="0">
                <a:latin typeface="+mn-lt"/>
                <a:ea typeface="+mn-ea"/>
                <a:cs typeface="Calibri" panose="020F0502020204030204" pitchFamily="34" charset="0"/>
              </a:rPr>
              <a:t>20µm Cr</a:t>
            </a:r>
          </a:p>
          <a:p>
            <a:pPr algn="ctr">
              <a:lnSpc>
                <a:spcPts val="1800"/>
              </a:lnSpc>
            </a:pPr>
            <a:r>
              <a:rPr lang="en-US" altLang="ja-JP" b="1" dirty="0">
                <a:latin typeface="+mn-lt"/>
                <a:ea typeface="+mn-ea"/>
                <a:cs typeface="Calibri" panose="020F0502020204030204" pitchFamily="34" charset="0"/>
              </a:rPr>
              <a:t>1350</a:t>
            </a:r>
            <a:r>
              <a:rPr lang="en-GB" altLang="ja-JP" b="1" dirty="0">
                <a:solidFill>
                  <a:schemeClr val="tx1"/>
                </a:solidFill>
                <a:effectLst/>
                <a:latin typeface="+mn-lt"/>
                <a:ea typeface="游明朝" panose="02020400000000000000" pitchFamily="18" charset="-128"/>
              </a:rPr>
              <a:t>˚C</a:t>
            </a:r>
            <a:endParaRPr lang="ja-JP" altLang="en-US" b="1" dirty="0">
              <a:latin typeface="+mn-lt"/>
            </a:endParaRPr>
          </a:p>
        </p:txBody>
      </p:sp>
      <p:sp>
        <p:nvSpPr>
          <p:cNvPr id="24" name="テキスト ボックス 23">
            <a:extLst>
              <a:ext uri="{FF2B5EF4-FFF2-40B4-BE49-F238E27FC236}">
                <a16:creationId xmlns:a16="http://schemas.microsoft.com/office/drawing/2014/main" id="{8FF3B474-AF95-E4B3-5DAD-913674140DED}"/>
              </a:ext>
            </a:extLst>
          </p:cNvPr>
          <p:cNvSpPr txBox="1"/>
          <p:nvPr/>
        </p:nvSpPr>
        <p:spPr>
          <a:xfrm>
            <a:off x="3028192" y="1128796"/>
            <a:ext cx="1134000" cy="788036"/>
          </a:xfrm>
          <a:prstGeom prst="rect">
            <a:avLst/>
          </a:prstGeom>
          <a:solidFill>
            <a:srgbClr val="FFFF00"/>
          </a:solidFill>
        </p:spPr>
        <p:txBody>
          <a:bodyPr wrap="square">
            <a:spAutoFit/>
          </a:bodyPr>
          <a:lstStyle/>
          <a:p>
            <a:pPr algn="ctr">
              <a:lnSpc>
                <a:spcPts val="1800"/>
              </a:lnSpc>
            </a:pPr>
            <a:r>
              <a:rPr lang="en-GB" altLang="ja-JP" b="1" dirty="0">
                <a:effectLst/>
                <a:latin typeface="+mn-lt"/>
                <a:ea typeface="+mn-ea"/>
                <a:cs typeface="Calibri" panose="020F0502020204030204" pitchFamily="34" charset="0"/>
              </a:rPr>
              <a:t>B</a:t>
            </a:r>
            <a:r>
              <a:rPr lang="en-US" altLang="ja-JP" b="1" dirty="0">
                <a:effectLst/>
                <a:latin typeface="+mn-lt"/>
                <a:ea typeface="+mn-ea"/>
                <a:cs typeface="Calibri" panose="020F0502020204030204" pitchFamily="34" charset="0"/>
              </a:rPr>
              <a:t>7</a:t>
            </a:r>
          </a:p>
          <a:p>
            <a:pPr algn="ctr">
              <a:lnSpc>
                <a:spcPts val="1800"/>
              </a:lnSpc>
            </a:pPr>
            <a:r>
              <a:rPr lang="en-US" altLang="ja-JP" b="1" dirty="0">
                <a:latin typeface="+mn-lt"/>
                <a:ea typeface="+mn-ea"/>
                <a:cs typeface="Calibri" panose="020F0502020204030204" pitchFamily="34" charset="0"/>
              </a:rPr>
              <a:t>20µm Cr</a:t>
            </a:r>
          </a:p>
          <a:p>
            <a:pPr algn="ctr">
              <a:lnSpc>
                <a:spcPts val="1800"/>
              </a:lnSpc>
            </a:pPr>
            <a:r>
              <a:rPr lang="en-US" altLang="ja-JP" b="1" dirty="0">
                <a:latin typeface="+mn-lt"/>
                <a:ea typeface="+mn-ea"/>
                <a:cs typeface="Calibri" panose="020F0502020204030204" pitchFamily="34" charset="0"/>
              </a:rPr>
              <a:t>1500</a:t>
            </a:r>
            <a:r>
              <a:rPr lang="en-GB" altLang="ja-JP" b="1" dirty="0">
                <a:solidFill>
                  <a:schemeClr val="tx1"/>
                </a:solidFill>
                <a:effectLst/>
                <a:latin typeface="+mn-lt"/>
                <a:ea typeface="游明朝" panose="02020400000000000000" pitchFamily="18" charset="-128"/>
              </a:rPr>
              <a:t>˚C</a:t>
            </a:r>
            <a:endParaRPr lang="ja-JP" altLang="en-US" b="1" dirty="0">
              <a:latin typeface="+mn-lt"/>
            </a:endParaRPr>
          </a:p>
        </p:txBody>
      </p:sp>
      <p:sp>
        <p:nvSpPr>
          <p:cNvPr id="31" name="テキスト ボックス 30">
            <a:extLst>
              <a:ext uri="{FF2B5EF4-FFF2-40B4-BE49-F238E27FC236}">
                <a16:creationId xmlns:a16="http://schemas.microsoft.com/office/drawing/2014/main" id="{90461110-BC9F-E963-2F20-811D71CCAAEF}"/>
              </a:ext>
            </a:extLst>
          </p:cNvPr>
          <p:cNvSpPr txBox="1"/>
          <p:nvPr/>
        </p:nvSpPr>
        <p:spPr>
          <a:xfrm>
            <a:off x="1610440" y="1128796"/>
            <a:ext cx="1134000" cy="788036"/>
          </a:xfrm>
          <a:prstGeom prst="rect">
            <a:avLst/>
          </a:prstGeom>
          <a:solidFill>
            <a:srgbClr val="92D050"/>
          </a:solidFill>
        </p:spPr>
        <p:txBody>
          <a:bodyPr wrap="square">
            <a:spAutoFit/>
          </a:bodyPr>
          <a:lstStyle/>
          <a:p>
            <a:pPr algn="ctr">
              <a:lnSpc>
                <a:spcPts val="1800"/>
              </a:lnSpc>
            </a:pPr>
            <a:r>
              <a:rPr lang="en-GB" altLang="ja-JP" b="1" dirty="0">
                <a:effectLst/>
                <a:latin typeface="+mn-lt"/>
                <a:ea typeface="+mn-ea"/>
                <a:cs typeface="Calibri" panose="020F0502020204030204" pitchFamily="34" charset="0"/>
              </a:rPr>
              <a:t>B</a:t>
            </a:r>
            <a:r>
              <a:rPr lang="en-US" altLang="ja-JP" b="1" dirty="0">
                <a:latin typeface="+mn-lt"/>
                <a:ea typeface="+mn-ea"/>
                <a:cs typeface="Calibri" panose="020F0502020204030204" pitchFamily="34" charset="0"/>
              </a:rPr>
              <a:t>6</a:t>
            </a:r>
          </a:p>
          <a:p>
            <a:pPr algn="ctr">
              <a:lnSpc>
                <a:spcPts val="1800"/>
              </a:lnSpc>
            </a:pPr>
            <a:r>
              <a:rPr lang="en-US" altLang="ja-JP" b="1" u="none" strike="noStrike" dirty="0">
                <a:effectLst/>
                <a:latin typeface="+mn-lt"/>
                <a:cs typeface="Calibri" panose="020F0502020204030204" pitchFamily="34" charset="0"/>
              </a:rPr>
              <a:t>Cr/</a:t>
            </a:r>
            <a:r>
              <a:rPr lang="en-US" altLang="ja-JP" b="1" u="none" strike="noStrike" dirty="0" err="1">
                <a:effectLst/>
                <a:latin typeface="+mn-lt"/>
                <a:cs typeface="Calibri" panose="020F0502020204030204" pitchFamily="34" charset="0"/>
              </a:rPr>
              <a:t>CrN</a:t>
            </a:r>
            <a:endParaRPr lang="en-US" altLang="ja-JP" b="1" dirty="0">
              <a:latin typeface="+mn-lt"/>
              <a:ea typeface="+mn-ea"/>
              <a:cs typeface="Calibri" panose="020F0502020204030204" pitchFamily="34" charset="0"/>
            </a:endParaRPr>
          </a:p>
          <a:p>
            <a:pPr algn="ctr">
              <a:lnSpc>
                <a:spcPts val="1800"/>
              </a:lnSpc>
            </a:pPr>
            <a:r>
              <a:rPr lang="en-US" altLang="ja-JP" b="1" dirty="0">
                <a:latin typeface="+mn-lt"/>
                <a:ea typeface="+mn-ea"/>
                <a:cs typeface="Calibri" panose="020F0502020204030204" pitchFamily="34" charset="0"/>
              </a:rPr>
              <a:t>1350</a:t>
            </a:r>
            <a:r>
              <a:rPr lang="en-GB" altLang="ja-JP" b="1" dirty="0">
                <a:solidFill>
                  <a:schemeClr val="tx1"/>
                </a:solidFill>
                <a:effectLst/>
                <a:latin typeface="+mn-lt"/>
                <a:ea typeface="游明朝" panose="02020400000000000000" pitchFamily="18" charset="-128"/>
              </a:rPr>
              <a:t>˚C</a:t>
            </a:r>
            <a:endParaRPr lang="ja-JP" altLang="en-US" b="1" dirty="0">
              <a:latin typeface="+mn-lt"/>
            </a:endParaRPr>
          </a:p>
        </p:txBody>
      </p:sp>
      <p:cxnSp>
        <p:nvCxnSpPr>
          <p:cNvPr id="3" name="直線コネクタ 2">
            <a:extLst>
              <a:ext uri="{FF2B5EF4-FFF2-40B4-BE49-F238E27FC236}">
                <a16:creationId xmlns:a16="http://schemas.microsoft.com/office/drawing/2014/main" id="{C3580434-AA5B-F789-E06A-411B9D107212}"/>
              </a:ext>
            </a:extLst>
          </p:cNvPr>
          <p:cNvCxnSpPr>
            <a:cxnSpLocks/>
          </p:cNvCxnSpPr>
          <p:nvPr/>
        </p:nvCxnSpPr>
        <p:spPr>
          <a:xfrm flipV="1">
            <a:off x="407368" y="908720"/>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3EA6394D-E3AA-F4FD-1737-48B2528F2FF8}"/>
              </a:ext>
            </a:extLst>
          </p:cNvPr>
          <p:cNvSpPr>
            <a:spLocks noGrp="1"/>
          </p:cNvSpPr>
          <p:nvPr>
            <p:ph type="sldNum" sz="quarter" idx="4"/>
          </p:nvPr>
        </p:nvSpPr>
        <p:spPr/>
        <p:txBody>
          <a:bodyPr/>
          <a:lstStyle/>
          <a:p>
            <a:fld id="{1CB920B5-59AB-4D13-AD89-2DEE701099C1}" type="slidenum">
              <a:rPr lang="ja-JP" altLang="en-US" smtClean="0"/>
              <a:pPr/>
              <a:t>14</a:t>
            </a:fld>
            <a:endParaRPr lang="ja-JP" altLang="en-US"/>
          </a:p>
        </p:txBody>
      </p:sp>
      <p:grpSp>
        <p:nvGrpSpPr>
          <p:cNvPr id="7" name="グループ化 6">
            <a:extLst>
              <a:ext uri="{FF2B5EF4-FFF2-40B4-BE49-F238E27FC236}">
                <a16:creationId xmlns:a16="http://schemas.microsoft.com/office/drawing/2014/main" id="{D852F742-F07F-B7D3-44D4-975AF0E37BFC}"/>
              </a:ext>
            </a:extLst>
          </p:cNvPr>
          <p:cNvGrpSpPr>
            <a:grpSpLocks noChangeAspect="1"/>
          </p:cNvGrpSpPr>
          <p:nvPr/>
        </p:nvGrpSpPr>
        <p:grpSpPr>
          <a:xfrm>
            <a:off x="4518583" y="375952"/>
            <a:ext cx="7266049" cy="6005376"/>
            <a:chOff x="4412500" y="16871"/>
            <a:chExt cx="7757217" cy="6411328"/>
          </a:xfrm>
        </p:grpSpPr>
        <p:pic>
          <p:nvPicPr>
            <p:cNvPr id="11" name="図 10" descr="フルーツ, グループ が含まれている画像&#10;&#10;自動的に生成された説明">
              <a:extLst>
                <a:ext uri="{FF2B5EF4-FFF2-40B4-BE49-F238E27FC236}">
                  <a16:creationId xmlns:a16="http://schemas.microsoft.com/office/drawing/2014/main" id="{E6327EBC-1179-3AF6-8AF2-2D6086202F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9717" y="4458968"/>
              <a:ext cx="7200000" cy="1969231"/>
            </a:xfrm>
            <a:prstGeom prst="rect">
              <a:avLst/>
            </a:prstGeom>
          </p:spPr>
        </p:pic>
        <p:pic>
          <p:nvPicPr>
            <p:cNvPr id="18" name="図 17" descr="建物の壁&#10;&#10;低い精度で自動的に生成された説明">
              <a:extLst>
                <a:ext uri="{FF2B5EF4-FFF2-40B4-BE49-F238E27FC236}">
                  <a16:creationId xmlns:a16="http://schemas.microsoft.com/office/drawing/2014/main" id="{9AE10F0E-E0E2-9785-F970-99FF7853A6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9717" y="2847756"/>
              <a:ext cx="7200000" cy="1445689"/>
            </a:xfrm>
            <a:prstGeom prst="rect">
              <a:avLst/>
            </a:prstGeom>
          </p:spPr>
        </p:pic>
        <p:pic>
          <p:nvPicPr>
            <p:cNvPr id="23" name="図 22" descr="座る, グループ, 衣類, テーブル が含まれている画像&#10;&#10;自動的に生成された説明">
              <a:extLst>
                <a:ext uri="{FF2B5EF4-FFF2-40B4-BE49-F238E27FC236}">
                  <a16:creationId xmlns:a16="http://schemas.microsoft.com/office/drawing/2014/main" id="{F3B15380-8021-FBBD-3767-85F6AE69F3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8644" y="1153477"/>
              <a:ext cx="7471073" cy="1528757"/>
            </a:xfrm>
            <a:prstGeom prst="rect">
              <a:avLst/>
            </a:prstGeom>
          </p:spPr>
        </p:pic>
        <p:sp>
          <p:nvSpPr>
            <p:cNvPr id="33" name="テキスト ボックス 32">
              <a:extLst>
                <a:ext uri="{FF2B5EF4-FFF2-40B4-BE49-F238E27FC236}">
                  <a16:creationId xmlns:a16="http://schemas.microsoft.com/office/drawing/2014/main" id="{D2328157-A290-C38A-0583-28A7EA0EC6BF}"/>
                </a:ext>
              </a:extLst>
            </p:cNvPr>
            <p:cNvSpPr txBox="1"/>
            <p:nvPr/>
          </p:nvSpPr>
          <p:spPr>
            <a:xfrm>
              <a:off x="4412500" y="4448205"/>
              <a:ext cx="690314" cy="461665"/>
            </a:xfrm>
            <a:prstGeom prst="rect">
              <a:avLst/>
            </a:prstGeom>
            <a:solidFill>
              <a:srgbClr val="FFFF00"/>
            </a:solidFill>
          </p:spPr>
          <p:txBody>
            <a:bodyPr wrap="square">
              <a:spAutoFit/>
            </a:bodyPr>
            <a:lstStyle/>
            <a:p>
              <a:pPr algn="ctr"/>
              <a:r>
                <a:rPr lang="en-GB" altLang="ja-JP" sz="2400" b="1" dirty="0">
                  <a:effectLst/>
                  <a:latin typeface="+mn-lt"/>
                  <a:ea typeface="+mn-ea"/>
                  <a:cs typeface="Calibri" panose="020F0502020204030204" pitchFamily="34" charset="0"/>
                </a:rPr>
                <a:t>B</a:t>
              </a:r>
              <a:r>
                <a:rPr lang="en-US" altLang="ja-JP" sz="2400" b="1" dirty="0">
                  <a:effectLst/>
                  <a:latin typeface="+mn-lt"/>
                  <a:ea typeface="+mn-ea"/>
                  <a:cs typeface="Calibri" panose="020F0502020204030204" pitchFamily="34" charset="0"/>
                </a:rPr>
                <a:t>7</a:t>
              </a:r>
              <a:endParaRPr lang="ja-JP" altLang="en-US" sz="2400" dirty="0">
                <a:latin typeface="+mn-lt"/>
              </a:endParaRPr>
            </a:p>
          </p:txBody>
        </p:sp>
        <p:sp>
          <p:nvSpPr>
            <p:cNvPr id="34" name="テキスト ボックス 33">
              <a:extLst>
                <a:ext uri="{FF2B5EF4-FFF2-40B4-BE49-F238E27FC236}">
                  <a16:creationId xmlns:a16="http://schemas.microsoft.com/office/drawing/2014/main" id="{6EAB37B3-52BB-E2AB-CE29-5646C4B008F0}"/>
                </a:ext>
              </a:extLst>
            </p:cNvPr>
            <p:cNvSpPr txBox="1"/>
            <p:nvPr/>
          </p:nvSpPr>
          <p:spPr>
            <a:xfrm>
              <a:off x="4412500" y="2805951"/>
              <a:ext cx="690314" cy="461665"/>
            </a:xfrm>
            <a:prstGeom prst="rect">
              <a:avLst/>
            </a:prstGeom>
            <a:solidFill>
              <a:srgbClr val="92D050"/>
            </a:solidFill>
          </p:spPr>
          <p:txBody>
            <a:bodyPr wrap="square">
              <a:spAutoFit/>
            </a:bodyPr>
            <a:lstStyle/>
            <a:p>
              <a:pPr algn="ctr"/>
              <a:r>
                <a:rPr lang="en-GB" altLang="ja-JP" sz="2400" b="1" dirty="0">
                  <a:effectLst/>
                  <a:latin typeface="+mn-lt"/>
                  <a:ea typeface="+mn-ea"/>
                  <a:cs typeface="Calibri" panose="020F0502020204030204" pitchFamily="34" charset="0"/>
                </a:rPr>
                <a:t>B</a:t>
              </a:r>
              <a:r>
                <a:rPr lang="en-US" altLang="ja-JP" sz="2400" b="1" dirty="0">
                  <a:latin typeface="+mn-lt"/>
                  <a:ea typeface="+mn-ea"/>
                  <a:cs typeface="Calibri" panose="020F0502020204030204" pitchFamily="34" charset="0"/>
                </a:rPr>
                <a:t>6</a:t>
              </a:r>
              <a:endParaRPr lang="ja-JP" altLang="en-US" sz="2400" dirty="0">
                <a:latin typeface="+mn-lt"/>
              </a:endParaRPr>
            </a:p>
          </p:txBody>
        </p:sp>
        <p:sp>
          <p:nvSpPr>
            <p:cNvPr id="35" name="テキスト ボックス 34">
              <a:extLst>
                <a:ext uri="{FF2B5EF4-FFF2-40B4-BE49-F238E27FC236}">
                  <a16:creationId xmlns:a16="http://schemas.microsoft.com/office/drawing/2014/main" id="{C004E75C-43EE-B760-D5F8-2B1A07A556C5}"/>
                </a:ext>
              </a:extLst>
            </p:cNvPr>
            <p:cNvSpPr txBox="1"/>
            <p:nvPr/>
          </p:nvSpPr>
          <p:spPr>
            <a:xfrm>
              <a:off x="4412500" y="1163697"/>
              <a:ext cx="690314" cy="461665"/>
            </a:xfrm>
            <a:prstGeom prst="rect">
              <a:avLst/>
            </a:prstGeom>
            <a:solidFill>
              <a:schemeClr val="accent6">
                <a:lumMod val="20000"/>
                <a:lumOff val="80000"/>
              </a:schemeClr>
            </a:solidFill>
          </p:spPr>
          <p:txBody>
            <a:bodyPr wrap="square">
              <a:spAutoFit/>
            </a:bodyPr>
            <a:lstStyle/>
            <a:p>
              <a:pPr algn="ctr"/>
              <a:r>
                <a:rPr lang="en-GB" altLang="ja-JP" sz="2400" b="1" dirty="0">
                  <a:effectLst/>
                  <a:latin typeface="+mn-lt"/>
                  <a:ea typeface="+mn-ea"/>
                  <a:cs typeface="Calibri" panose="020F0502020204030204" pitchFamily="34" charset="0"/>
                </a:rPr>
                <a:t>B</a:t>
              </a:r>
              <a:r>
                <a:rPr lang="en-US" altLang="ja-JP" sz="2400" b="1" dirty="0">
                  <a:latin typeface="+mn-lt"/>
                  <a:ea typeface="+mn-ea"/>
                  <a:cs typeface="Calibri" panose="020F0502020204030204" pitchFamily="34" charset="0"/>
                </a:rPr>
                <a:t>5</a:t>
              </a:r>
              <a:endParaRPr lang="ja-JP" altLang="en-US" sz="2400" dirty="0">
                <a:latin typeface="+mn-lt"/>
              </a:endParaRPr>
            </a:p>
          </p:txBody>
        </p:sp>
        <p:grpSp>
          <p:nvGrpSpPr>
            <p:cNvPr id="54" name="グループ化 53">
              <a:extLst>
                <a:ext uri="{FF2B5EF4-FFF2-40B4-BE49-F238E27FC236}">
                  <a16:creationId xmlns:a16="http://schemas.microsoft.com/office/drawing/2014/main" id="{D927CC3E-993A-C7C3-163F-A072C0D09FB8}"/>
                </a:ext>
              </a:extLst>
            </p:cNvPr>
            <p:cNvGrpSpPr/>
            <p:nvPr/>
          </p:nvGrpSpPr>
          <p:grpSpPr>
            <a:xfrm>
              <a:off x="5123176" y="776038"/>
              <a:ext cx="6773484" cy="356039"/>
              <a:chOff x="5123176" y="776038"/>
              <a:chExt cx="6773484" cy="356039"/>
            </a:xfrm>
          </p:grpSpPr>
          <p:sp>
            <p:nvSpPr>
              <p:cNvPr id="45" name="円/楕円 525">
                <a:extLst>
                  <a:ext uri="{FF2B5EF4-FFF2-40B4-BE49-F238E27FC236}">
                    <a16:creationId xmlns:a16="http://schemas.microsoft.com/office/drawing/2014/main" id="{131029D3-45D4-57AE-E103-EB21B383AEB7}"/>
                  </a:ext>
                </a:extLst>
              </p:cNvPr>
              <p:cNvSpPr>
                <a:spLocks noChangeAspect="1"/>
              </p:cNvSpPr>
              <p:nvPr/>
            </p:nvSpPr>
            <p:spPr bwMode="auto">
              <a:xfrm>
                <a:off x="7528234" y="776038"/>
                <a:ext cx="360000" cy="35603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2000" kern="0" dirty="0">
                    <a:solidFill>
                      <a:schemeClr val="tx1"/>
                    </a:solidFill>
                    <a:cs typeface="Calibri" panose="020F0502020204030204" pitchFamily="34" charset="0"/>
                  </a:rPr>
                  <a:t>4</a:t>
                </a:r>
                <a:endParaRPr lang="ja-JP" altLang="en-US" sz="2000" kern="0" dirty="0">
                  <a:solidFill>
                    <a:schemeClr val="tx1"/>
                  </a:solidFill>
                  <a:cs typeface="Calibri" panose="020F0502020204030204" pitchFamily="34" charset="0"/>
                </a:endParaRPr>
              </a:p>
            </p:txBody>
          </p:sp>
          <p:sp>
            <p:nvSpPr>
              <p:cNvPr id="46" name="円/楕円 525">
                <a:extLst>
                  <a:ext uri="{FF2B5EF4-FFF2-40B4-BE49-F238E27FC236}">
                    <a16:creationId xmlns:a16="http://schemas.microsoft.com/office/drawing/2014/main" id="{41B49D66-754A-1B88-A7C7-47365ED55952}"/>
                  </a:ext>
                </a:extLst>
              </p:cNvPr>
              <p:cNvSpPr>
                <a:spLocks noChangeAspect="1"/>
              </p:cNvSpPr>
              <p:nvPr/>
            </p:nvSpPr>
            <p:spPr bwMode="auto">
              <a:xfrm>
                <a:off x="10734977" y="776038"/>
                <a:ext cx="360000" cy="356039"/>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2000" kern="0" dirty="0">
                    <a:solidFill>
                      <a:schemeClr val="tx1"/>
                    </a:solidFill>
                    <a:cs typeface="Calibri" panose="020F0502020204030204" pitchFamily="34" charset="0"/>
                  </a:rPr>
                  <a:t>8</a:t>
                </a:r>
                <a:endParaRPr lang="ja-JP" altLang="en-US" sz="2000" kern="0" dirty="0">
                  <a:solidFill>
                    <a:schemeClr val="tx1"/>
                  </a:solidFill>
                  <a:cs typeface="Calibri" panose="020F0502020204030204" pitchFamily="34" charset="0"/>
                </a:endParaRPr>
              </a:p>
            </p:txBody>
          </p:sp>
          <p:sp>
            <p:nvSpPr>
              <p:cNvPr id="47" name="円/楕円 525">
                <a:extLst>
                  <a:ext uri="{FF2B5EF4-FFF2-40B4-BE49-F238E27FC236}">
                    <a16:creationId xmlns:a16="http://schemas.microsoft.com/office/drawing/2014/main" id="{56421819-4941-F5C0-2550-6BB5916DDC9F}"/>
                  </a:ext>
                </a:extLst>
              </p:cNvPr>
              <p:cNvSpPr>
                <a:spLocks noChangeAspect="1"/>
              </p:cNvSpPr>
              <p:nvPr/>
            </p:nvSpPr>
            <p:spPr bwMode="auto">
              <a:xfrm>
                <a:off x="5123176" y="776038"/>
                <a:ext cx="360000" cy="356039"/>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2000" kern="0" dirty="0">
                    <a:solidFill>
                      <a:schemeClr val="tx1"/>
                    </a:solidFill>
                    <a:cs typeface="Calibri" panose="020F0502020204030204" pitchFamily="34" charset="0"/>
                  </a:rPr>
                  <a:t>1</a:t>
                </a:r>
                <a:endParaRPr lang="ja-JP" altLang="en-US" sz="2000" kern="0" dirty="0">
                  <a:solidFill>
                    <a:schemeClr val="tx1"/>
                  </a:solidFill>
                  <a:cs typeface="Calibri" panose="020F0502020204030204" pitchFamily="34" charset="0"/>
                </a:endParaRPr>
              </a:p>
            </p:txBody>
          </p:sp>
          <p:sp>
            <p:nvSpPr>
              <p:cNvPr id="48" name="円/楕円 525">
                <a:extLst>
                  <a:ext uri="{FF2B5EF4-FFF2-40B4-BE49-F238E27FC236}">
                    <a16:creationId xmlns:a16="http://schemas.microsoft.com/office/drawing/2014/main" id="{9A1CCCD3-36E6-2DB6-D2A1-006F836BD023}"/>
                  </a:ext>
                </a:extLst>
              </p:cNvPr>
              <p:cNvSpPr>
                <a:spLocks noChangeAspect="1"/>
              </p:cNvSpPr>
              <p:nvPr/>
            </p:nvSpPr>
            <p:spPr bwMode="auto">
              <a:xfrm>
                <a:off x="6726548" y="776038"/>
                <a:ext cx="360000" cy="356039"/>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2000" kern="0" dirty="0">
                    <a:solidFill>
                      <a:schemeClr val="tx1"/>
                    </a:solidFill>
                    <a:cs typeface="Calibri" panose="020F0502020204030204" pitchFamily="34" charset="0"/>
                  </a:rPr>
                  <a:t>3</a:t>
                </a:r>
                <a:endParaRPr lang="ja-JP" altLang="en-US" sz="2000" kern="0" dirty="0">
                  <a:solidFill>
                    <a:schemeClr val="tx1"/>
                  </a:solidFill>
                  <a:cs typeface="Calibri" panose="020F0502020204030204" pitchFamily="34" charset="0"/>
                </a:endParaRPr>
              </a:p>
            </p:txBody>
          </p:sp>
          <p:sp>
            <p:nvSpPr>
              <p:cNvPr id="49" name="円/楕円 525">
                <a:extLst>
                  <a:ext uri="{FF2B5EF4-FFF2-40B4-BE49-F238E27FC236}">
                    <a16:creationId xmlns:a16="http://schemas.microsoft.com/office/drawing/2014/main" id="{F5C5E04B-FF29-94EC-A3A4-3F26136014FF}"/>
                  </a:ext>
                </a:extLst>
              </p:cNvPr>
              <p:cNvSpPr>
                <a:spLocks noChangeAspect="1"/>
              </p:cNvSpPr>
              <p:nvPr/>
            </p:nvSpPr>
            <p:spPr bwMode="auto">
              <a:xfrm>
                <a:off x="5924862" y="776038"/>
                <a:ext cx="360000" cy="356039"/>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2000" kern="0" dirty="0">
                    <a:solidFill>
                      <a:schemeClr val="tx1"/>
                    </a:solidFill>
                    <a:cs typeface="Calibri" panose="020F0502020204030204" pitchFamily="34" charset="0"/>
                  </a:rPr>
                  <a:t>2</a:t>
                </a:r>
                <a:endParaRPr lang="ja-JP" altLang="en-US" sz="2000" kern="0" dirty="0">
                  <a:solidFill>
                    <a:schemeClr val="tx1"/>
                  </a:solidFill>
                  <a:cs typeface="Calibri" panose="020F0502020204030204" pitchFamily="34" charset="0"/>
                </a:endParaRPr>
              </a:p>
            </p:txBody>
          </p:sp>
          <p:sp>
            <p:nvSpPr>
              <p:cNvPr id="50" name="円/楕円 525">
                <a:extLst>
                  <a:ext uri="{FF2B5EF4-FFF2-40B4-BE49-F238E27FC236}">
                    <a16:creationId xmlns:a16="http://schemas.microsoft.com/office/drawing/2014/main" id="{D483F645-F531-7E34-635A-E9F6B4F8127A}"/>
                  </a:ext>
                </a:extLst>
              </p:cNvPr>
              <p:cNvSpPr>
                <a:spLocks noChangeAspect="1"/>
              </p:cNvSpPr>
              <p:nvPr/>
            </p:nvSpPr>
            <p:spPr bwMode="auto">
              <a:xfrm>
                <a:off x="9933291" y="776038"/>
                <a:ext cx="360000" cy="356039"/>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2000" kern="0" dirty="0">
                    <a:solidFill>
                      <a:schemeClr val="tx1"/>
                    </a:solidFill>
                    <a:cs typeface="Calibri" panose="020F0502020204030204" pitchFamily="34" charset="0"/>
                  </a:rPr>
                  <a:t>7</a:t>
                </a:r>
                <a:endParaRPr lang="ja-JP" altLang="en-US" sz="2000" kern="0" dirty="0">
                  <a:solidFill>
                    <a:schemeClr val="tx1"/>
                  </a:solidFill>
                  <a:cs typeface="Calibri" panose="020F0502020204030204" pitchFamily="34" charset="0"/>
                </a:endParaRPr>
              </a:p>
            </p:txBody>
          </p:sp>
          <p:sp>
            <p:nvSpPr>
              <p:cNvPr id="51" name="円/楕円 525">
                <a:extLst>
                  <a:ext uri="{FF2B5EF4-FFF2-40B4-BE49-F238E27FC236}">
                    <a16:creationId xmlns:a16="http://schemas.microsoft.com/office/drawing/2014/main" id="{68F5C07F-DB9C-12CC-6748-BB9AAED71B9A}"/>
                  </a:ext>
                </a:extLst>
              </p:cNvPr>
              <p:cNvSpPr>
                <a:spLocks noChangeAspect="1"/>
              </p:cNvSpPr>
              <p:nvPr/>
            </p:nvSpPr>
            <p:spPr bwMode="auto">
              <a:xfrm>
                <a:off x="9131605" y="776038"/>
                <a:ext cx="360000" cy="356039"/>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2000" kern="0" dirty="0">
                    <a:solidFill>
                      <a:schemeClr val="tx1"/>
                    </a:solidFill>
                    <a:cs typeface="Calibri" panose="020F0502020204030204" pitchFamily="34" charset="0"/>
                  </a:rPr>
                  <a:t>6</a:t>
                </a:r>
                <a:endParaRPr lang="ja-JP" altLang="en-US" sz="2000" kern="0" dirty="0">
                  <a:solidFill>
                    <a:schemeClr val="tx1"/>
                  </a:solidFill>
                  <a:cs typeface="Calibri" panose="020F0502020204030204" pitchFamily="34" charset="0"/>
                </a:endParaRPr>
              </a:p>
            </p:txBody>
          </p:sp>
          <p:sp>
            <p:nvSpPr>
              <p:cNvPr id="52" name="円/楕円 525">
                <a:extLst>
                  <a:ext uri="{FF2B5EF4-FFF2-40B4-BE49-F238E27FC236}">
                    <a16:creationId xmlns:a16="http://schemas.microsoft.com/office/drawing/2014/main" id="{953F90D5-685C-8316-3AFB-5FDCD7B85A58}"/>
                  </a:ext>
                </a:extLst>
              </p:cNvPr>
              <p:cNvSpPr>
                <a:spLocks noChangeAspect="1"/>
              </p:cNvSpPr>
              <p:nvPr/>
            </p:nvSpPr>
            <p:spPr bwMode="auto">
              <a:xfrm>
                <a:off x="8329920" y="776038"/>
                <a:ext cx="360000" cy="356039"/>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2000" kern="0" dirty="0">
                    <a:solidFill>
                      <a:schemeClr val="tx1"/>
                    </a:solidFill>
                    <a:cs typeface="Calibri" panose="020F0502020204030204" pitchFamily="34" charset="0"/>
                  </a:rPr>
                  <a:t>5</a:t>
                </a:r>
                <a:endParaRPr lang="ja-JP" altLang="en-US" sz="2000" kern="0" dirty="0">
                  <a:solidFill>
                    <a:schemeClr val="tx1"/>
                  </a:solidFill>
                  <a:cs typeface="Calibri" panose="020F0502020204030204" pitchFamily="34" charset="0"/>
                </a:endParaRPr>
              </a:p>
            </p:txBody>
          </p:sp>
          <p:sp>
            <p:nvSpPr>
              <p:cNvPr id="53" name="円/楕円 525">
                <a:extLst>
                  <a:ext uri="{FF2B5EF4-FFF2-40B4-BE49-F238E27FC236}">
                    <a16:creationId xmlns:a16="http://schemas.microsoft.com/office/drawing/2014/main" id="{82B935AD-C7B3-D8CD-86C7-1B0BCB88DD64}"/>
                  </a:ext>
                </a:extLst>
              </p:cNvPr>
              <p:cNvSpPr>
                <a:spLocks noChangeAspect="1"/>
              </p:cNvSpPr>
              <p:nvPr/>
            </p:nvSpPr>
            <p:spPr bwMode="auto">
              <a:xfrm>
                <a:off x="11536660" y="776038"/>
                <a:ext cx="360000" cy="356039"/>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2000" kern="0" dirty="0">
                    <a:solidFill>
                      <a:schemeClr val="tx1"/>
                    </a:solidFill>
                    <a:cs typeface="Calibri" panose="020F0502020204030204" pitchFamily="34" charset="0"/>
                  </a:rPr>
                  <a:t>9</a:t>
                </a:r>
                <a:endParaRPr lang="ja-JP" altLang="en-US" sz="2000" kern="0" dirty="0">
                  <a:solidFill>
                    <a:schemeClr val="tx1"/>
                  </a:solidFill>
                  <a:cs typeface="Calibri" panose="020F0502020204030204" pitchFamily="34" charset="0"/>
                </a:endParaRPr>
              </a:p>
            </p:txBody>
          </p:sp>
        </p:grpSp>
        <p:sp>
          <p:nvSpPr>
            <p:cNvPr id="4" name="テキスト ボックス 3">
              <a:extLst>
                <a:ext uri="{FF2B5EF4-FFF2-40B4-BE49-F238E27FC236}">
                  <a16:creationId xmlns:a16="http://schemas.microsoft.com/office/drawing/2014/main" id="{FD7B156C-4A2C-344C-3A19-9DB5D7D3BB9D}"/>
                </a:ext>
              </a:extLst>
            </p:cNvPr>
            <p:cNvSpPr txBox="1"/>
            <p:nvPr/>
          </p:nvSpPr>
          <p:spPr>
            <a:xfrm>
              <a:off x="8018436" y="16871"/>
              <a:ext cx="2094859" cy="427157"/>
            </a:xfrm>
            <a:prstGeom prst="rect">
              <a:avLst/>
            </a:prstGeom>
            <a:noFill/>
          </p:spPr>
          <p:txBody>
            <a:bodyPr wrap="square">
              <a:spAutoFit/>
            </a:bodyPr>
            <a:lstStyle/>
            <a:p>
              <a:pPr algn="just">
                <a:spcAft>
                  <a:spcPts val="600"/>
                </a:spcAft>
              </a:pPr>
              <a:r>
                <a:rPr lang="en-US" altLang="ja-JP" sz="2000" u="sng" kern="100" dirty="0">
                  <a:latin typeface="+mn-lt"/>
                  <a:ea typeface="+mn-ea"/>
                  <a:cs typeface="Calibri" panose="020F0502020204030204" pitchFamily="34" charset="0"/>
                </a:rPr>
                <a:t>P</a:t>
              </a:r>
              <a:r>
                <a:rPr lang="en-US" altLang="ja-JP" sz="2000" u="sng" kern="100" dirty="0">
                  <a:solidFill>
                    <a:schemeClr val="tx1"/>
                  </a:solidFill>
                  <a:latin typeface="+mn-lt"/>
                  <a:ea typeface="+mn-ea"/>
                  <a:cs typeface="Calibri" panose="020F0502020204030204" pitchFamily="34" charset="0"/>
                </a:rPr>
                <a:t>ressurized Rods</a:t>
              </a:r>
              <a:endParaRPr lang="en-US" altLang="ja-JP" sz="2000" u="sng" kern="100" dirty="0">
                <a:solidFill>
                  <a:schemeClr val="tx1"/>
                </a:solidFill>
                <a:effectLst/>
                <a:latin typeface="+mn-lt"/>
                <a:ea typeface="+mn-ea"/>
                <a:cs typeface="Times New Roman" panose="02020603050405020304" pitchFamily="18" charset="0"/>
              </a:endParaRPr>
            </a:p>
          </p:txBody>
        </p:sp>
      </p:grpSp>
      <p:sp>
        <p:nvSpPr>
          <p:cNvPr id="8" name="テキスト ボックス 7">
            <a:extLst>
              <a:ext uri="{FF2B5EF4-FFF2-40B4-BE49-F238E27FC236}">
                <a16:creationId xmlns:a16="http://schemas.microsoft.com/office/drawing/2014/main" id="{14250CDB-A86B-D713-02AD-F82E6DD5A1C9}"/>
              </a:ext>
            </a:extLst>
          </p:cNvPr>
          <p:cNvSpPr txBox="1"/>
          <p:nvPr/>
        </p:nvSpPr>
        <p:spPr>
          <a:xfrm>
            <a:off x="10500965" y="3191"/>
            <a:ext cx="1688650" cy="461665"/>
          </a:xfrm>
          <a:prstGeom prst="rect">
            <a:avLst/>
          </a:prstGeom>
          <a:solidFill>
            <a:srgbClr val="FFFF00"/>
          </a:solidFill>
          <a:ln>
            <a:solidFill>
              <a:srgbClr val="000000"/>
            </a:solidFill>
          </a:ln>
        </p:spPr>
        <p:txBody>
          <a:bodyPr wrap="square">
            <a:spAutoFit/>
          </a:bodyPr>
          <a:lstStyle/>
          <a:p>
            <a:pPr algn="ctr"/>
            <a:r>
              <a:rPr lang="en-US" altLang="ja-JP" sz="2400" b="1" dirty="0">
                <a:solidFill>
                  <a:srgbClr val="000000"/>
                </a:solidFill>
                <a:effectLst/>
                <a:latin typeface="+mn-lt"/>
                <a:ea typeface="ＭＳ Ｐゴシック" panose="020B0600070205080204" pitchFamily="50" charset="-128"/>
                <a:cs typeface="Calibri" panose="020F0502020204030204" pitchFamily="34" charset="0"/>
              </a:rPr>
              <a:t>Bundle</a:t>
            </a:r>
            <a:endParaRPr lang="ja-JP" altLang="en-US" sz="2400" b="1" dirty="0">
              <a:solidFill>
                <a:srgbClr val="000000"/>
              </a:solidFill>
              <a:latin typeface="+mn-lt"/>
              <a:cs typeface="Calibri" panose="020F0502020204030204" pitchFamily="34" charset="0"/>
            </a:endParaRPr>
          </a:p>
        </p:txBody>
      </p:sp>
      <p:cxnSp>
        <p:nvCxnSpPr>
          <p:cNvPr id="10" name="直線矢印コネクタ 9">
            <a:extLst>
              <a:ext uri="{FF2B5EF4-FFF2-40B4-BE49-F238E27FC236}">
                <a16:creationId xmlns:a16="http://schemas.microsoft.com/office/drawing/2014/main" id="{88E110AB-12B0-5334-B8DB-B1CE55948848}"/>
              </a:ext>
            </a:extLst>
          </p:cNvPr>
          <p:cNvCxnSpPr>
            <a:cxnSpLocks/>
            <a:stCxn id="4" idx="2"/>
            <a:endCxn id="45" idx="7"/>
          </p:cNvCxnSpPr>
          <p:nvPr/>
        </p:nvCxnSpPr>
        <p:spPr>
          <a:xfrm flipH="1">
            <a:off x="7724860" y="776062"/>
            <a:ext cx="1152449" cy="35982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F06D4440-77D1-6072-2BAB-CD748F695057}"/>
              </a:ext>
            </a:extLst>
          </p:cNvPr>
          <p:cNvCxnSpPr>
            <a:cxnSpLocks/>
            <a:endCxn id="46" idx="0"/>
          </p:cNvCxnSpPr>
          <p:nvPr/>
        </p:nvCxnSpPr>
        <p:spPr>
          <a:xfrm>
            <a:off x="8856095" y="776062"/>
            <a:ext cx="1753245" cy="31098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777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119EA30-680B-A6FD-5DB7-E072706BFB3E}"/>
              </a:ext>
            </a:extLst>
          </p:cNvPr>
          <p:cNvGrpSpPr/>
          <p:nvPr/>
        </p:nvGrpSpPr>
        <p:grpSpPr>
          <a:xfrm>
            <a:off x="1847528" y="1011956"/>
            <a:ext cx="9728488" cy="377628"/>
            <a:chOff x="1657406" y="455948"/>
            <a:chExt cx="10769584" cy="418040"/>
          </a:xfrm>
          <a:solidFill>
            <a:srgbClr val="002060"/>
          </a:solidFill>
        </p:grpSpPr>
        <p:sp>
          <p:nvSpPr>
            <p:cNvPr id="6" name="正方形/長方形 5">
              <a:extLst>
                <a:ext uri="{FF2B5EF4-FFF2-40B4-BE49-F238E27FC236}">
                  <a16:creationId xmlns:a16="http://schemas.microsoft.com/office/drawing/2014/main" id="{D606AB45-3D93-70FD-AD97-03720708F89F}"/>
                </a:ext>
              </a:extLst>
            </p:cNvPr>
            <p:cNvSpPr/>
            <p:nvPr/>
          </p:nvSpPr>
          <p:spPr>
            <a:xfrm>
              <a:off x="1657406" y="465132"/>
              <a:ext cx="4153326" cy="408856"/>
            </a:xfrm>
            <a:prstGeom prst="rect">
              <a:avLst/>
            </a:prstGeom>
            <a:grpFill/>
            <a:ln>
              <a:solidFill>
                <a:schemeClr val="accent1"/>
              </a:solidFill>
            </a:ln>
          </p:spPr>
          <p:txBody>
            <a:bodyPr wrap="square">
              <a:spAutoFit/>
            </a:bodyPr>
            <a:lstStyle/>
            <a:p>
              <a:pPr algn="ctr">
                <a:spcAft>
                  <a:spcPts val="0"/>
                </a:spcAft>
              </a:pPr>
              <a:r>
                <a:rPr lang="en-US" altLang="ja-JP" dirty="0">
                  <a:solidFill>
                    <a:schemeClr val="bg1"/>
                  </a:solidFill>
                  <a:latin typeface="+mn-lt"/>
                  <a:cs typeface="Calibri" panose="020F0502020204030204" pitchFamily="34" charset="0"/>
                </a:rPr>
                <a:t>Pressurized</a:t>
              </a:r>
              <a:r>
                <a:rPr lang="ja-JP" altLang="en-US" dirty="0">
                  <a:solidFill>
                    <a:schemeClr val="bg1"/>
                  </a:solidFill>
                  <a:latin typeface="+mn-lt"/>
                  <a:cs typeface="Calibri" panose="020F0502020204030204" pitchFamily="34" charset="0"/>
                </a:rPr>
                <a:t> </a:t>
              </a:r>
              <a:r>
                <a:rPr lang="en-US" altLang="ja-JP" dirty="0">
                  <a:solidFill>
                    <a:schemeClr val="bg1"/>
                  </a:solidFill>
                  <a:latin typeface="+mn-lt"/>
                  <a:cs typeface="Calibri" panose="020F0502020204030204" pitchFamily="34" charset="0"/>
                </a:rPr>
                <a:t>Rods</a:t>
              </a:r>
              <a:r>
                <a:rPr lang="ja-JP" altLang="en-US" dirty="0">
                  <a:solidFill>
                    <a:schemeClr val="bg1"/>
                  </a:solidFill>
                  <a:latin typeface="+mn-lt"/>
                  <a:cs typeface="Calibri" panose="020F0502020204030204" pitchFamily="34" charset="0"/>
                </a:rPr>
                <a:t> </a:t>
              </a:r>
              <a:r>
                <a:rPr kumimoji="1" lang="en-US" altLang="ja-JP" dirty="0">
                  <a:solidFill>
                    <a:schemeClr val="bg1"/>
                  </a:solidFill>
                  <a:latin typeface="+mn-lt"/>
                  <a:cs typeface="Calibri" panose="020F0502020204030204" pitchFamily="34" charset="0"/>
                </a:rPr>
                <a:t>(No. 4,</a:t>
              </a:r>
              <a:r>
                <a:rPr kumimoji="1" lang="ja-JP" altLang="en-US" dirty="0">
                  <a:solidFill>
                    <a:schemeClr val="bg1"/>
                  </a:solidFill>
                  <a:latin typeface="+mn-lt"/>
                  <a:cs typeface="Calibri" panose="020F0502020204030204" pitchFamily="34" charset="0"/>
                </a:rPr>
                <a:t> </a:t>
              </a:r>
              <a:r>
                <a:rPr kumimoji="1" lang="en-US" altLang="ja-JP" dirty="0">
                  <a:solidFill>
                    <a:schemeClr val="bg1"/>
                  </a:solidFill>
                  <a:latin typeface="+mn-lt"/>
                  <a:cs typeface="Calibri" panose="020F0502020204030204" pitchFamily="34" charset="0"/>
                </a:rPr>
                <a:t>RIP</a:t>
              </a:r>
              <a:r>
                <a:rPr kumimoji="1" lang="ja-JP" altLang="en-US" dirty="0">
                  <a:solidFill>
                    <a:schemeClr val="bg1"/>
                  </a:solidFill>
                  <a:latin typeface="+mn-lt"/>
                  <a:cs typeface="Calibri" panose="020F0502020204030204" pitchFamily="34" charset="0"/>
                </a:rPr>
                <a:t> </a:t>
              </a:r>
              <a:r>
                <a:rPr kumimoji="1" lang="en-US" altLang="ja-JP" dirty="0">
                  <a:solidFill>
                    <a:schemeClr val="bg1"/>
                  </a:solidFill>
                  <a:latin typeface="+mn-lt"/>
                  <a:cs typeface="Calibri" panose="020F0502020204030204" pitchFamily="34" charset="0"/>
                </a:rPr>
                <a:t>6 MPa)</a:t>
              </a:r>
              <a:endParaRPr lang="ja-JP" altLang="ja-JP" kern="100" dirty="0">
                <a:solidFill>
                  <a:schemeClr val="bg1"/>
                </a:solidFill>
                <a:latin typeface="+mn-lt"/>
                <a:cs typeface="Calibri" panose="020F0502020204030204" pitchFamily="34" charset="0"/>
              </a:endParaRPr>
            </a:p>
          </p:txBody>
        </p:sp>
        <p:sp>
          <p:nvSpPr>
            <p:cNvPr id="7" name="正方形/長方形 6">
              <a:extLst>
                <a:ext uri="{FF2B5EF4-FFF2-40B4-BE49-F238E27FC236}">
                  <a16:creationId xmlns:a16="http://schemas.microsoft.com/office/drawing/2014/main" id="{2FE8F39F-9641-EAC4-7E0D-2F6899355854}"/>
                </a:ext>
              </a:extLst>
            </p:cNvPr>
            <p:cNvSpPr/>
            <p:nvPr/>
          </p:nvSpPr>
          <p:spPr>
            <a:xfrm>
              <a:off x="5970160" y="455948"/>
              <a:ext cx="6456830" cy="408856"/>
            </a:xfrm>
            <a:prstGeom prst="rect">
              <a:avLst/>
            </a:prstGeom>
            <a:grpFill/>
            <a:ln>
              <a:solidFill>
                <a:schemeClr val="bg1"/>
              </a:solidFill>
            </a:ln>
          </p:spPr>
          <p:txBody>
            <a:bodyPr wrap="square">
              <a:spAutoFit/>
            </a:bodyPr>
            <a:lstStyle/>
            <a:p>
              <a:pPr algn="ctr">
                <a:spcAft>
                  <a:spcPts val="0"/>
                </a:spcAft>
              </a:pPr>
              <a:r>
                <a:rPr lang="en-US" altLang="ja-JP" dirty="0">
                  <a:solidFill>
                    <a:schemeClr val="bg1"/>
                  </a:solidFill>
                  <a:latin typeface="+mn-lt"/>
                  <a:cs typeface="Calibri" panose="020F0502020204030204" pitchFamily="34" charset="0"/>
                </a:rPr>
                <a:t>Unpressurized Rods</a:t>
              </a:r>
              <a:r>
                <a:rPr lang="ja-JP" altLang="en-US" dirty="0">
                  <a:solidFill>
                    <a:schemeClr val="bg1"/>
                  </a:solidFill>
                  <a:latin typeface="+mn-lt"/>
                  <a:cs typeface="Calibri" panose="020F0502020204030204" pitchFamily="34" charset="0"/>
                </a:rPr>
                <a:t> </a:t>
              </a:r>
              <a:r>
                <a:rPr lang="en-US" altLang="ja-JP" dirty="0">
                  <a:solidFill>
                    <a:schemeClr val="bg1"/>
                  </a:solidFill>
                  <a:latin typeface="+mn-lt"/>
                  <a:cs typeface="Calibri" panose="020F0502020204030204" pitchFamily="34" charset="0"/>
                </a:rPr>
                <a:t>(No. 9,</a:t>
              </a:r>
              <a:r>
                <a:rPr lang="ja-JP" altLang="en-US" dirty="0">
                  <a:solidFill>
                    <a:schemeClr val="bg1"/>
                  </a:solidFill>
                  <a:latin typeface="+mn-lt"/>
                  <a:cs typeface="Calibri" panose="020F0502020204030204" pitchFamily="34" charset="0"/>
                </a:rPr>
                <a:t> </a:t>
              </a:r>
              <a:r>
                <a:rPr lang="en-US" altLang="ja-JP" dirty="0">
                  <a:solidFill>
                    <a:schemeClr val="bg1"/>
                  </a:solidFill>
                  <a:latin typeface="+mn-lt"/>
                  <a:cs typeface="Calibri" panose="020F0502020204030204" pitchFamily="34" charset="0"/>
                </a:rPr>
                <a:t>RIP 0.1 MPa)</a:t>
              </a:r>
              <a:endParaRPr lang="ja-JP" altLang="ja-JP" kern="100" dirty="0">
                <a:solidFill>
                  <a:schemeClr val="bg1"/>
                </a:solidFill>
                <a:latin typeface="+mn-lt"/>
                <a:cs typeface="Calibri" panose="020F0502020204030204" pitchFamily="34" charset="0"/>
              </a:endParaRPr>
            </a:p>
          </p:txBody>
        </p:sp>
      </p:grpSp>
      <p:sp>
        <p:nvSpPr>
          <p:cNvPr id="97" name="正方形/長方形 96">
            <a:extLst>
              <a:ext uri="{FF2B5EF4-FFF2-40B4-BE49-F238E27FC236}">
                <a16:creationId xmlns:a16="http://schemas.microsoft.com/office/drawing/2014/main" id="{EDD06A28-D786-D166-A23B-99D0096F65AD}"/>
              </a:ext>
            </a:extLst>
          </p:cNvPr>
          <p:cNvSpPr/>
          <p:nvPr/>
        </p:nvSpPr>
        <p:spPr>
          <a:xfrm>
            <a:off x="10145142" y="1279793"/>
            <a:ext cx="1333611" cy="276999"/>
          </a:xfrm>
          <a:prstGeom prst="rect">
            <a:avLst/>
          </a:prstGeom>
          <a:noFill/>
          <a:ln>
            <a:noFill/>
          </a:ln>
        </p:spPr>
        <p:txBody>
          <a:bodyPr wrap="square">
            <a:spAutoFit/>
          </a:bodyPr>
          <a:lstStyle/>
          <a:p>
            <a:pPr>
              <a:spcAft>
                <a:spcPts val="0"/>
              </a:spcAft>
            </a:pPr>
            <a:r>
              <a:rPr lang="en-US" altLang="ja-JP" sz="1200" kern="100" dirty="0">
                <a:solidFill>
                  <a:schemeClr val="bg1"/>
                </a:solidFill>
                <a:latin typeface="+mn-lt"/>
                <a:cs typeface="Calibri" panose="020F0502020204030204" pitchFamily="34" charset="0"/>
              </a:rPr>
              <a:t>Cr</a:t>
            </a:r>
            <a:r>
              <a:rPr lang="en-US" altLang="ja-JP" sz="1200" kern="100" baseline="-25000" dirty="0">
                <a:solidFill>
                  <a:schemeClr val="bg1"/>
                </a:solidFill>
                <a:latin typeface="+mn-lt"/>
                <a:cs typeface="Calibri" panose="020F0502020204030204" pitchFamily="34" charset="0"/>
              </a:rPr>
              <a:t>2</a:t>
            </a:r>
            <a:r>
              <a:rPr lang="en-US" altLang="ja-JP" sz="1200" kern="100" dirty="0">
                <a:solidFill>
                  <a:schemeClr val="bg1"/>
                </a:solidFill>
                <a:latin typeface="+mn-lt"/>
                <a:cs typeface="Calibri" panose="020F0502020204030204" pitchFamily="34" charset="0"/>
              </a:rPr>
              <a:t>O</a:t>
            </a:r>
            <a:r>
              <a:rPr lang="en-US" altLang="ja-JP" sz="1200" kern="100" baseline="-25000" dirty="0">
                <a:solidFill>
                  <a:schemeClr val="bg1"/>
                </a:solidFill>
                <a:latin typeface="+mn-lt"/>
                <a:cs typeface="Calibri" panose="020F0502020204030204" pitchFamily="34" charset="0"/>
              </a:rPr>
              <a:t>3</a:t>
            </a:r>
            <a:endParaRPr lang="ja-JP" altLang="ja-JP" sz="1200" kern="100" dirty="0">
              <a:solidFill>
                <a:schemeClr val="bg1"/>
              </a:solidFill>
              <a:latin typeface="+mn-lt"/>
              <a:cs typeface="Calibri" panose="020F0502020204030204" pitchFamily="34" charset="0"/>
            </a:endParaRPr>
          </a:p>
        </p:txBody>
      </p:sp>
      <p:cxnSp>
        <p:nvCxnSpPr>
          <p:cNvPr id="135" name="直線コネクタ 134">
            <a:extLst>
              <a:ext uri="{FF2B5EF4-FFF2-40B4-BE49-F238E27FC236}">
                <a16:creationId xmlns:a16="http://schemas.microsoft.com/office/drawing/2014/main" id="{21181815-0696-21E0-2E43-9B2D7BF21EF2}"/>
              </a:ext>
            </a:extLst>
          </p:cNvPr>
          <p:cNvCxnSpPr>
            <a:cxnSpLocks/>
          </p:cNvCxnSpPr>
          <p:nvPr/>
        </p:nvCxnSpPr>
        <p:spPr>
          <a:xfrm flipV="1">
            <a:off x="407368" y="908720"/>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6" name="Text Box 6">
            <a:extLst>
              <a:ext uri="{FF2B5EF4-FFF2-40B4-BE49-F238E27FC236}">
                <a16:creationId xmlns:a16="http://schemas.microsoft.com/office/drawing/2014/main" id="{724CFC0B-36C5-5461-B1CC-99C2BEDD312A}"/>
              </a:ext>
            </a:extLst>
          </p:cNvPr>
          <p:cNvSpPr txBox="1">
            <a:spLocks noChangeArrowheads="1"/>
          </p:cNvSpPr>
          <p:nvPr/>
        </p:nvSpPr>
        <p:spPr bwMode="auto">
          <a:xfrm>
            <a:off x="407368" y="-27384"/>
            <a:ext cx="655272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lnSpc>
                <a:spcPts val="3600"/>
              </a:lnSpc>
              <a:spcBef>
                <a:spcPts val="0"/>
              </a:spcBef>
              <a:spcAft>
                <a:spcPts val="0"/>
              </a:spcAft>
              <a:buNone/>
            </a:pPr>
            <a:r>
              <a:rPr lang="en-US" altLang="ja-JP" b="1" dirty="0">
                <a:latin typeface="+mn-lt"/>
                <a:ea typeface="游明朝" panose="02020400000000000000" pitchFamily="18" charset="-128"/>
                <a:cs typeface="Calibri" panose="020F0502020204030204" pitchFamily="34" charset="0"/>
              </a:rPr>
              <a:t>Comparison of Degradation Behavior </a:t>
            </a:r>
          </a:p>
          <a:p>
            <a:pPr>
              <a:lnSpc>
                <a:spcPts val="3600"/>
              </a:lnSpc>
              <a:spcBef>
                <a:spcPts val="0"/>
              </a:spcBef>
              <a:spcAft>
                <a:spcPts val="0"/>
              </a:spcAft>
              <a:buNone/>
            </a:pPr>
            <a:r>
              <a:rPr kumimoji="1" lang="en-US" altLang="ja-JP" sz="3200" b="1" dirty="0">
                <a:latin typeface="+mn-lt"/>
                <a:cs typeface="Calibri" panose="020F0502020204030204" pitchFamily="34" charset="0"/>
              </a:rPr>
              <a:t>    </a:t>
            </a:r>
            <a:r>
              <a:rPr kumimoji="1" lang="en-US" altLang="ja-JP" sz="3200" b="1" i="1" dirty="0">
                <a:latin typeface="+mn-lt"/>
                <a:cs typeface="Calibri" panose="020F0502020204030204" pitchFamily="34" charset="0"/>
              </a:rPr>
              <a:t>Cross Section at Burst Level</a:t>
            </a:r>
            <a:endParaRPr lang="ja-JP" altLang="ja-JP" sz="3200" b="1" i="1" kern="100" dirty="0">
              <a:latin typeface="+mn-lt"/>
              <a:cs typeface="Calibri" panose="020F0502020204030204" pitchFamily="34" charset="0"/>
            </a:endParaRPr>
          </a:p>
        </p:txBody>
      </p:sp>
      <p:grpSp>
        <p:nvGrpSpPr>
          <p:cNvPr id="24" name="グループ化 23">
            <a:extLst>
              <a:ext uri="{FF2B5EF4-FFF2-40B4-BE49-F238E27FC236}">
                <a16:creationId xmlns:a16="http://schemas.microsoft.com/office/drawing/2014/main" id="{784E224F-3AFA-746C-A2F1-DE2113402102}"/>
              </a:ext>
            </a:extLst>
          </p:cNvPr>
          <p:cNvGrpSpPr>
            <a:grpSpLocks noChangeAspect="1"/>
          </p:cNvGrpSpPr>
          <p:nvPr/>
        </p:nvGrpSpPr>
        <p:grpSpPr>
          <a:xfrm>
            <a:off x="741542" y="1371750"/>
            <a:ext cx="10899074" cy="5081586"/>
            <a:chOff x="5426" y="1057822"/>
            <a:chExt cx="11744896" cy="5475948"/>
          </a:xfrm>
        </p:grpSpPr>
        <p:pic>
          <p:nvPicPr>
            <p:cNvPr id="9" name="図 8" descr="円&#10;&#10;自動的に生成された説明">
              <a:extLst>
                <a:ext uri="{FF2B5EF4-FFF2-40B4-BE49-F238E27FC236}">
                  <a16:creationId xmlns:a16="http://schemas.microsoft.com/office/drawing/2014/main" id="{A7B682FD-8CC6-4828-CD88-6063B7D6DB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752" y="1185990"/>
              <a:ext cx="1944282" cy="1806735"/>
            </a:xfrm>
            <a:prstGeom prst="rect">
              <a:avLst/>
            </a:prstGeom>
          </p:spPr>
        </p:pic>
        <p:pic>
          <p:nvPicPr>
            <p:cNvPr id="11" name="図 10" descr="雪, 覆い, テーブル, 大きい が含まれている画像&#10;&#10;自動的に生成された説明">
              <a:extLst>
                <a:ext uri="{FF2B5EF4-FFF2-40B4-BE49-F238E27FC236}">
                  <a16:creationId xmlns:a16="http://schemas.microsoft.com/office/drawing/2014/main" id="{20177EF9-6FF6-D91E-BB55-A54B732D76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8990" y="1214347"/>
              <a:ext cx="2314911" cy="1736182"/>
            </a:xfrm>
            <a:prstGeom prst="rect">
              <a:avLst/>
            </a:prstGeom>
          </p:spPr>
        </p:pic>
        <p:pic>
          <p:nvPicPr>
            <p:cNvPr id="15" name="図 14" descr="バレル が含まれている画像&#10;&#10;自動的に生成された説明">
              <a:extLst>
                <a:ext uri="{FF2B5EF4-FFF2-40B4-BE49-F238E27FC236}">
                  <a16:creationId xmlns:a16="http://schemas.microsoft.com/office/drawing/2014/main" id="{2EB4B49E-DAA9-6B63-04B6-978E2F932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8218" y="2998669"/>
              <a:ext cx="1549350" cy="1568221"/>
            </a:xfrm>
            <a:prstGeom prst="rect">
              <a:avLst/>
            </a:prstGeom>
          </p:spPr>
        </p:pic>
        <p:pic>
          <p:nvPicPr>
            <p:cNvPr id="18" name="図 17" descr="鳥, ボート, 男, 雪 が含まれている画像&#10;&#10;自動的に生成された説明">
              <a:extLst>
                <a:ext uri="{FF2B5EF4-FFF2-40B4-BE49-F238E27FC236}">
                  <a16:creationId xmlns:a16="http://schemas.microsoft.com/office/drawing/2014/main" id="{3BB67C9A-299C-B2F9-FF92-C66547FF0A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8990" y="2906966"/>
              <a:ext cx="2314911" cy="1736182"/>
            </a:xfrm>
            <a:prstGeom prst="rect">
              <a:avLst/>
            </a:prstGeom>
          </p:spPr>
        </p:pic>
        <p:pic>
          <p:nvPicPr>
            <p:cNvPr id="23" name="図 22" descr="自転車, 男 が含まれている画像&#10;&#10;自動的に生成された説明">
              <a:extLst>
                <a:ext uri="{FF2B5EF4-FFF2-40B4-BE49-F238E27FC236}">
                  <a16:creationId xmlns:a16="http://schemas.microsoft.com/office/drawing/2014/main" id="{1195A250-4E9F-F708-6AC2-BEE9C96321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268" y="4577325"/>
              <a:ext cx="1967249" cy="1919872"/>
            </a:xfrm>
            <a:prstGeom prst="rect">
              <a:avLst/>
            </a:prstGeom>
          </p:spPr>
        </p:pic>
        <p:pic>
          <p:nvPicPr>
            <p:cNvPr id="25" name="図 24" descr="水, 鳥, ケーキ, 覆い が含まれている画像&#10;&#10;自動的に生成された説明">
              <a:extLst>
                <a:ext uri="{FF2B5EF4-FFF2-40B4-BE49-F238E27FC236}">
                  <a16:creationId xmlns:a16="http://schemas.microsoft.com/office/drawing/2014/main" id="{69D95BF4-3FCF-CE8E-78AE-A00094A055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38991" y="4680484"/>
              <a:ext cx="2315416" cy="1736561"/>
            </a:xfrm>
            <a:prstGeom prst="rect">
              <a:avLst/>
            </a:prstGeom>
          </p:spPr>
        </p:pic>
        <p:pic>
          <p:nvPicPr>
            <p:cNvPr id="26" name="図 25" descr="黒い背景と白い文字のロゴ&#10;&#10;低い精度で自動的に生成された説明">
              <a:extLst>
                <a:ext uri="{FF2B5EF4-FFF2-40B4-BE49-F238E27FC236}">
                  <a16:creationId xmlns:a16="http://schemas.microsoft.com/office/drawing/2014/main" id="{CFAC5C75-750C-EE3F-66D8-5C7C3CAAC5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2369" y="1892907"/>
              <a:ext cx="1417699" cy="1063279"/>
            </a:xfrm>
            <a:prstGeom prst="rect">
              <a:avLst/>
            </a:prstGeom>
          </p:spPr>
        </p:pic>
        <p:pic>
          <p:nvPicPr>
            <p:cNvPr id="28" name="図 27" descr="座る, スピーカー, ゾウ, グリーン が含まれている画像&#10;&#10;自動的に生成された説明">
              <a:extLst>
                <a:ext uri="{FF2B5EF4-FFF2-40B4-BE49-F238E27FC236}">
                  <a16:creationId xmlns:a16="http://schemas.microsoft.com/office/drawing/2014/main" id="{3E9F4C9C-8ECF-1113-8FEC-5188357611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9775" y="5044712"/>
              <a:ext cx="1082888" cy="1063279"/>
            </a:xfrm>
            <a:prstGeom prst="rect">
              <a:avLst/>
            </a:prstGeom>
          </p:spPr>
        </p:pic>
        <p:sp>
          <p:nvSpPr>
            <p:cNvPr id="29" name="テキスト ボックス 28">
              <a:extLst>
                <a:ext uri="{FF2B5EF4-FFF2-40B4-BE49-F238E27FC236}">
                  <a16:creationId xmlns:a16="http://schemas.microsoft.com/office/drawing/2014/main" id="{ECC3C261-E229-59BA-8CEE-9117C495FCC5}"/>
                </a:ext>
              </a:extLst>
            </p:cNvPr>
            <p:cNvSpPr txBox="1"/>
            <p:nvPr/>
          </p:nvSpPr>
          <p:spPr>
            <a:xfrm>
              <a:off x="494879" y="1231160"/>
              <a:ext cx="1560671" cy="276999"/>
            </a:xfrm>
            <a:prstGeom prst="rect">
              <a:avLst/>
            </a:prstGeom>
            <a:noFill/>
          </p:spPr>
          <p:txBody>
            <a:bodyPr wrap="square">
              <a:spAutoFit/>
            </a:bodyPr>
            <a:lstStyle/>
            <a:p>
              <a:r>
                <a:rPr kumimoji="1" lang="en-US" altLang="ja-JP" sz="1200" dirty="0">
                  <a:solidFill>
                    <a:schemeClr val="bg1"/>
                  </a:solidFill>
                  <a:latin typeface="+mn-lt"/>
                  <a:cs typeface="Calibri" panose="020F0502020204030204" pitchFamily="34" charset="0"/>
                </a:rPr>
                <a:t>B5</a:t>
              </a:r>
              <a:endParaRPr lang="ja-JP" altLang="en-US" sz="1200" dirty="0">
                <a:solidFill>
                  <a:schemeClr val="bg1"/>
                </a:solidFill>
                <a:latin typeface="+mn-lt"/>
                <a:cs typeface="Calibri" panose="020F0502020204030204" pitchFamily="34" charset="0"/>
              </a:endParaRPr>
            </a:p>
          </p:txBody>
        </p:sp>
        <p:sp>
          <p:nvSpPr>
            <p:cNvPr id="30" name="テキスト ボックス 29">
              <a:extLst>
                <a:ext uri="{FF2B5EF4-FFF2-40B4-BE49-F238E27FC236}">
                  <a16:creationId xmlns:a16="http://schemas.microsoft.com/office/drawing/2014/main" id="{311CB7F3-5E8E-3A6D-784B-C59969D66E59}"/>
                </a:ext>
              </a:extLst>
            </p:cNvPr>
            <p:cNvSpPr txBox="1"/>
            <p:nvPr/>
          </p:nvSpPr>
          <p:spPr>
            <a:xfrm>
              <a:off x="494879" y="2991310"/>
              <a:ext cx="1758137" cy="276999"/>
            </a:xfrm>
            <a:prstGeom prst="rect">
              <a:avLst/>
            </a:prstGeom>
            <a:noFill/>
          </p:spPr>
          <p:txBody>
            <a:bodyPr wrap="square">
              <a:spAutoFit/>
            </a:bodyPr>
            <a:lstStyle/>
            <a:p>
              <a:r>
                <a:rPr kumimoji="1" lang="en-US" altLang="ja-JP" sz="1200" dirty="0">
                  <a:solidFill>
                    <a:schemeClr val="bg1"/>
                  </a:solidFill>
                  <a:latin typeface="+mn-lt"/>
                  <a:cs typeface="Calibri" panose="020F0502020204030204" pitchFamily="34" charset="0"/>
                </a:rPr>
                <a:t>B6</a:t>
              </a:r>
              <a:endParaRPr lang="ja-JP" altLang="en-US" sz="1200" dirty="0">
                <a:solidFill>
                  <a:schemeClr val="bg1"/>
                </a:solidFill>
                <a:latin typeface="+mn-lt"/>
                <a:cs typeface="Calibri" panose="020F0502020204030204" pitchFamily="34" charset="0"/>
              </a:endParaRPr>
            </a:p>
          </p:txBody>
        </p:sp>
        <p:sp>
          <p:nvSpPr>
            <p:cNvPr id="31" name="テキスト ボックス 30">
              <a:extLst>
                <a:ext uri="{FF2B5EF4-FFF2-40B4-BE49-F238E27FC236}">
                  <a16:creationId xmlns:a16="http://schemas.microsoft.com/office/drawing/2014/main" id="{39C24753-262D-64DB-BACC-1E3946599748}"/>
                </a:ext>
              </a:extLst>
            </p:cNvPr>
            <p:cNvSpPr txBox="1"/>
            <p:nvPr/>
          </p:nvSpPr>
          <p:spPr>
            <a:xfrm>
              <a:off x="494879" y="4581617"/>
              <a:ext cx="1472902" cy="276999"/>
            </a:xfrm>
            <a:prstGeom prst="rect">
              <a:avLst/>
            </a:prstGeom>
            <a:noFill/>
          </p:spPr>
          <p:txBody>
            <a:bodyPr wrap="square">
              <a:spAutoFit/>
            </a:bodyPr>
            <a:lstStyle/>
            <a:p>
              <a:r>
                <a:rPr kumimoji="1" lang="en-US" altLang="ja-JP" sz="1200" dirty="0">
                  <a:solidFill>
                    <a:schemeClr val="bg1"/>
                  </a:solidFill>
                  <a:latin typeface="+mn-lt"/>
                  <a:cs typeface="Calibri" panose="020F0502020204030204" pitchFamily="34" charset="0"/>
                </a:rPr>
                <a:t>B7</a:t>
              </a:r>
              <a:endParaRPr lang="ja-JP" altLang="en-US" sz="1200" dirty="0">
                <a:solidFill>
                  <a:schemeClr val="bg1"/>
                </a:solidFill>
                <a:latin typeface="+mn-lt"/>
                <a:cs typeface="Calibri" panose="020F0502020204030204" pitchFamily="34" charset="0"/>
              </a:endParaRPr>
            </a:p>
          </p:txBody>
        </p:sp>
        <p:sp>
          <p:nvSpPr>
            <p:cNvPr id="46" name="正方形/長方形 45">
              <a:extLst>
                <a:ext uri="{FF2B5EF4-FFF2-40B4-BE49-F238E27FC236}">
                  <a16:creationId xmlns:a16="http://schemas.microsoft.com/office/drawing/2014/main" id="{913EA0DA-0133-44A2-1487-C003470996EA}"/>
                </a:ext>
              </a:extLst>
            </p:cNvPr>
            <p:cNvSpPr/>
            <p:nvPr/>
          </p:nvSpPr>
          <p:spPr>
            <a:xfrm>
              <a:off x="2958815" y="5883300"/>
              <a:ext cx="2368508" cy="461665"/>
            </a:xfrm>
            <a:prstGeom prst="rect">
              <a:avLst/>
            </a:prstGeom>
            <a:noFill/>
            <a:ln>
              <a:noFill/>
            </a:ln>
          </p:spPr>
          <p:txBody>
            <a:bodyPr wrap="square">
              <a:spAutoFit/>
            </a:bodyPr>
            <a:lstStyle/>
            <a:p>
              <a:pPr>
                <a:spcAft>
                  <a:spcPts val="0"/>
                </a:spcAft>
              </a:pPr>
              <a:r>
                <a:rPr kumimoji="1" lang="en-US" altLang="ja-JP" sz="1200" dirty="0">
                  <a:solidFill>
                    <a:schemeClr val="bg1"/>
                  </a:solidFill>
                  <a:latin typeface="+mn-lt"/>
                  <a:cs typeface="Calibri" panose="020F0502020204030204" pitchFamily="34" charset="0"/>
                </a:rPr>
                <a:t>ZrO</a:t>
              </a:r>
              <a:r>
                <a:rPr kumimoji="1" lang="en-US" altLang="ja-JP" sz="1200" baseline="-25000" dirty="0">
                  <a:solidFill>
                    <a:schemeClr val="bg1"/>
                  </a:solidFill>
                  <a:latin typeface="+mn-lt"/>
                  <a:cs typeface="Calibri" panose="020F0502020204030204" pitchFamily="34" charset="0"/>
                </a:rPr>
                <a:t>2</a:t>
              </a:r>
              <a:r>
                <a:rPr kumimoji="1" lang="en-US" altLang="ja-JP" sz="1200" dirty="0">
                  <a:solidFill>
                    <a:schemeClr val="bg1"/>
                  </a:solidFill>
                  <a:latin typeface="+mn-lt"/>
                  <a:cs typeface="Calibri" panose="020F0502020204030204" pitchFamily="34" charset="0"/>
                </a:rPr>
                <a:t> layers connected in the circumferential direction</a:t>
              </a:r>
              <a:endParaRPr lang="ja-JP" altLang="ja-JP" sz="1200" kern="100" dirty="0">
                <a:solidFill>
                  <a:schemeClr val="bg1"/>
                </a:solidFill>
                <a:latin typeface="+mn-lt"/>
                <a:cs typeface="Calibri" panose="020F0502020204030204" pitchFamily="34" charset="0"/>
              </a:endParaRPr>
            </a:p>
          </p:txBody>
        </p:sp>
        <p:sp>
          <p:nvSpPr>
            <p:cNvPr id="47" name="正方形/長方形 46">
              <a:extLst>
                <a:ext uri="{FF2B5EF4-FFF2-40B4-BE49-F238E27FC236}">
                  <a16:creationId xmlns:a16="http://schemas.microsoft.com/office/drawing/2014/main" id="{57BE9BFF-FED8-0992-9E2A-E076AA36F7EC}"/>
                </a:ext>
              </a:extLst>
            </p:cNvPr>
            <p:cNvSpPr/>
            <p:nvPr/>
          </p:nvSpPr>
          <p:spPr>
            <a:xfrm>
              <a:off x="2666440" y="2027311"/>
              <a:ext cx="166351" cy="33367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48" name="正方形/長方形 47">
              <a:extLst>
                <a:ext uri="{FF2B5EF4-FFF2-40B4-BE49-F238E27FC236}">
                  <a16:creationId xmlns:a16="http://schemas.microsoft.com/office/drawing/2014/main" id="{92C7D1CB-71C9-2D10-282B-0BA95A13C763}"/>
                </a:ext>
              </a:extLst>
            </p:cNvPr>
            <p:cNvSpPr/>
            <p:nvPr/>
          </p:nvSpPr>
          <p:spPr>
            <a:xfrm>
              <a:off x="2500089" y="3661212"/>
              <a:ext cx="166351" cy="33367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49" name="正方形/長方形 48">
              <a:extLst>
                <a:ext uri="{FF2B5EF4-FFF2-40B4-BE49-F238E27FC236}">
                  <a16:creationId xmlns:a16="http://schemas.microsoft.com/office/drawing/2014/main" id="{8022438F-FCB3-0F4F-DDB4-11B94E52ECF7}"/>
                </a:ext>
              </a:extLst>
            </p:cNvPr>
            <p:cNvSpPr/>
            <p:nvPr/>
          </p:nvSpPr>
          <p:spPr>
            <a:xfrm>
              <a:off x="2746623" y="5437782"/>
              <a:ext cx="166351" cy="333678"/>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grpSp>
          <p:nvGrpSpPr>
            <p:cNvPr id="20" name="グループ化 19">
              <a:extLst>
                <a:ext uri="{FF2B5EF4-FFF2-40B4-BE49-F238E27FC236}">
                  <a16:creationId xmlns:a16="http://schemas.microsoft.com/office/drawing/2014/main" id="{2517D607-70E7-00FF-5390-DD22FCF2F50D}"/>
                </a:ext>
              </a:extLst>
            </p:cNvPr>
            <p:cNvGrpSpPr/>
            <p:nvPr/>
          </p:nvGrpSpPr>
          <p:grpSpPr>
            <a:xfrm>
              <a:off x="6928149" y="2940132"/>
              <a:ext cx="4678629" cy="1788593"/>
              <a:chOff x="6788020" y="2860065"/>
              <a:chExt cx="5179314" cy="1980000"/>
            </a:xfrm>
          </p:grpSpPr>
          <p:pic>
            <p:nvPicPr>
              <p:cNvPr id="45" name="図 44" descr="雪, 自然, 屋外, 男 が含まれている画像&#10;&#10;自動的に生成された説明">
                <a:extLst>
                  <a:ext uri="{FF2B5EF4-FFF2-40B4-BE49-F238E27FC236}">
                    <a16:creationId xmlns:a16="http://schemas.microsoft.com/office/drawing/2014/main" id="{0F8D62FB-B47F-506B-CD08-AFC5D99A6C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8020" y="2860065"/>
                <a:ext cx="2475000" cy="1980000"/>
              </a:xfrm>
              <a:prstGeom prst="rect">
                <a:avLst/>
              </a:prstGeom>
            </p:spPr>
          </p:pic>
          <p:pic>
            <p:nvPicPr>
              <p:cNvPr id="53" name="図 52" descr="雪が積もっている&#10;&#10;自動的に生成された説明">
                <a:extLst>
                  <a:ext uri="{FF2B5EF4-FFF2-40B4-BE49-F238E27FC236}">
                    <a16:creationId xmlns:a16="http://schemas.microsoft.com/office/drawing/2014/main" id="{110DADB7-C956-1FB4-5B7F-D3D53092731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92334" y="2860065"/>
                <a:ext cx="2475000" cy="1980000"/>
              </a:xfrm>
              <a:prstGeom prst="rect">
                <a:avLst/>
              </a:prstGeom>
              <a:ln w="44450">
                <a:solidFill>
                  <a:srgbClr val="FF0000"/>
                </a:solidFill>
              </a:ln>
            </p:spPr>
          </p:pic>
        </p:grpSp>
        <p:grpSp>
          <p:nvGrpSpPr>
            <p:cNvPr id="21" name="グループ化 20">
              <a:extLst>
                <a:ext uri="{FF2B5EF4-FFF2-40B4-BE49-F238E27FC236}">
                  <a16:creationId xmlns:a16="http://schemas.microsoft.com/office/drawing/2014/main" id="{1A1C550C-E909-D6D1-5986-42E39BAD64CC}"/>
                </a:ext>
              </a:extLst>
            </p:cNvPr>
            <p:cNvGrpSpPr/>
            <p:nvPr/>
          </p:nvGrpSpPr>
          <p:grpSpPr>
            <a:xfrm>
              <a:off x="6928149" y="1135088"/>
              <a:ext cx="4678629" cy="1788593"/>
              <a:chOff x="6788020" y="800729"/>
              <a:chExt cx="5179314" cy="1980000"/>
            </a:xfrm>
          </p:grpSpPr>
          <p:pic>
            <p:nvPicPr>
              <p:cNvPr id="2" name="図 1" descr="雪が降った山&#10;&#10;自動的に生成された説明">
                <a:extLst>
                  <a:ext uri="{FF2B5EF4-FFF2-40B4-BE49-F238E27FC236}">
                    <a16:creationId xmlns:a16="http://schemas.microsoft.com/office/drawing/2014/main" id="{FE6ABD80-7D08-789F-BB07-8B02301C58D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788020" y="800729"/>
                <a:ext cx="2475000" cy="1980000"/>
              </a:xfrm>
              <a:prstGeom prst="rect">
                <a:avLst/>
              </a:prstGeom>
            </p:spPr>
          </p:pic>
          <p:pic>
            <p:nvPicPr>
              <p:cNvPr id="3" name="図 2">
                <a:extLst>
                  <a:ext uri="{FF2B5EF4-FFF2-40B4-BE49-F238E27FC236}">
                    <a16:creationId xmlns:a16="http://schemas.microsoft.com/office/drawing/2014/main" id="{FA470226-A7BC-95CC-AF30-D2F4B447F56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492334" y="800729"/>
                <a:ext cx="2475000" cy="1980000"/>
              </a:xfrm>
              <a:prstGeom prst="rect">
                <a:avLst/>
              </a:prstGeom>
            </p:spPr>
          </p:pic>
        </p:grpSp>
        <p:grpSp>
          <p:nvGrpSpPr>
            <p:cNvPr id="17" name="グループ化 16">
              <a:extLst>
                <a:ext uri="{FF2B5EF4-FFF2-40B4-BE49-F238E27FC236}">
                  <a16:creationId xmlns:a16="http://schemas.microsoft.com/office/drawing/2014/main" id="{747C9183-A845-2D6F-2667-9150CFD16248}"/>
                </a:ext>
              </a:extLst>
            </p:cNvPr>
            <p:cNvGrpSpPr/>
            <p:nvPr/>
          </p:nvGrpSpPr>
          <p:grpSpPr>
            <a:xfrm>
              <a:off x="6928149" y="4745177"/>
              <a:ext cx="4678629" cy="1788593"/>
              <a:chOff x="6788020" y="4797152"/>
              <a:chExt cx="5179314" cy="1980000"/>
            </a:xfrm>
          </p:grpSpPr>
          <p:pic>
            <p:nvPicPr>
              <p:cNvPr id="4" name="図 3" descr="雪, 自然, 屋外, 覆い が含まれている画像&#10;&#10;自動的に生成された説明">
                <a:extLst>
                  <a:ext uri="{FF2B5EF4-FFF2-40B4-BE49-F238E27FC236}">
                    <a16:creationId xmlns:a16="http://schemas.microsoft.com/office/drawing/2014/main" id="{683CFCF1-F40F-6CC4-9015-8BB38CE4C81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788020" y="4797152"/>
                <a:ext cx="2475001" cy="1980000"/>
              </a:xfrm>
              <a:prstGeom prst="rect">
                <a:avLst/>
              </a:prstGeom>
              <a:ln>
                <a:solidFill>
                  <a:schemeClr val="accent1">
                    <a:shade val="95000"/>
                    <a:satMod val="105000"/>
                  </a:schemeClr>
                </a:solidFill>
              </a:ln>
            </p:spPr>
          </p:pic>
          <p:pic>
            <p:nvPicPr>
              <p:cNvPr id="8" name="図 7" descr="自然, 鳥, 雨, 群れ が含まれている画像&#10;&#10;自動的に生成された説明">
                <a:extLst>
                  <a:ext uri="{FF2B5EF4-FFF2-40B4-BE49-F238E27FC236}">
                    <a16:creationId xmlns:a16="http://schemas.microsoft.com/office/drawing/2014/main" id="{C808F00E-246D-6DEE-A716-94E4AD9AE29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92334" y="4797152"/>
                <a:ext cx="2475000" cy="1980000"/>
              </a:xfrm>
              <a:prstGeom prst="rect">
                <a:avLst/>
              </a:prstGeom>
              <a:ln>
                <a:solidFill>
                  <a:schemeClr val="accent1">
                    <a:shade val="95000"/>
                    <a:satMod val="105000"/>
                  </a:schemeClr>
                </a:solidFill>
              </a:ln>
            </p:spPr>
          </p:pic>
        </p:grpSp>
        <p:sp>
          <p:nvSpPr>
            <p:cNvPr id="54" name="正方形/長方形 53">
              <a:extLst>
                <a:ext uri="{FF2B5EF4-FFF2-40B4-BE49-F238E27FC236}">
                  <a16:creationId xmlns:a16="http://schemas.microsoft.com/office/drawing/2014/main" id="{7402A225-3CF4-BDFA-9CC7-060CC0210A7B}"/>
                </a:ext>
              </a:extLst>
            </p:cNvPr>
            <p:cNvSpPr/>
            <p:nvPr/>
          </p:nvSpPr>
          <p:spPr>
            <a:xfrm>
              <a:off x="6461911" y="2240698"/>
              <a:ext cx="166351" cy="26015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grpSp>
          <p:nvGrpSpPr>
            <p:cNvPr id="126" name="グループ化 125">
              <a:extLst>
                <a:ext uri="{FF2B5EF4-FFF2-40B4-BE49-F238E27FC236}">
                  <a16:creationId xmlns:a16="http://schemas.microsoft.com/office/drawing/2014/main" id="{0056593B-4BDA-1B0D-090C-30DF68F415FA}"/>
                </a:ext>
              </a:extLst>
            </p:cNvPr>
            <p:cNvGrpSpPr/>
            <p:nvPr/>
          </p:nvGrpSpPr>
          <p:grpSpPr>
            <a:xfrm>
              <a:off x="5392369" y="3388988"/>
              <a:ext cx="1417699" cy="1063279"/>
              <a:chOff x="5087888" y="3159000"/>
              <a:chExt cx="1569414" cy="1177066"/>
            </a:xfrm>
          </p:grpSpPr>
          <p:pic>
            <p:nvPicPr>
              <p:cNvPr id="27" name="図 26" descr="横, 閉じる, 塗装, ボウル が含まれている画像&#10;&#10;自動的に生成された説明">
                <a:extLst>
                  <a:ext uri="{FF2B5EF4-FFF2-40B4-BE49-F238E27FC236}">
                    <a16:creationId xmlns:a16="http://schemas.microsoft.com/office/drawing/2014/main" id="{BAF98CB5-F88C-E605-BFC8-0273C051314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87888" y="3159000"/>
                <a:ext cx="1569414" cy="1177066"/>
              </a:xfrm>
              <a:prstGeom prst="rect">
                <a:avLst/>
              </a:prstGeom>
            </p:spPr>
          </p:pic>
          <p:sp>
            <p:nvSpPr>
              <p:cNvPr id="55" name="正方形/長方形 54">
                <a:extLst>
                  <a:ext uri="{FF2B5EF4-FFF2-40B4-BE49-F238E27FC236}">
                    <a16:creationId xmlns:a16="http://schemas.microsoft.com/office/drawing/2014/main" id="{860584DC-4A37-5995-9AA5-4455B1B4BD22}"/>
                  </a:ext>
                </a:extLst>
              </p:cNvPr>
              <p:cNvSpPr/>
              <p:nvPr/>
            </p:nvSpPr>
            <p:spPr>
              <a:xfrm>
                <a:off x="6271887" y="3645056"/>
                <a:ext cx="184153" cy="28800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grpSp>
        <p:sp>
          <p:nvSpPr>
            <p:cNvPr id="56" name="正方形/長方形 55">
              <a:extLst>
                <a:ext uri="{FF2B5EF4-FFF2-40B4-BE49-F238E27FC236}">
                  <a16:creationId xmlns:a16="http://schemas.microsoft.com/office/drawing/2014/main" id="{6ED16BEA-5B86-FF84-813B-247E0EBD3FFC}"/>
                </a:ext>
              </a:extLst>
            </p:cNvPr>
            <p:cNvSpPr/>
            <p:nvPr/>
          </p:nvSpPr>
          <p:spPr>
            <a:xfrm>
              <a:off x="6461911" y="5419528"/>
              <a:ext cx="166351" cy="260159"/>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cs typeface="Calibri" panose="020F0502020204030204" pitchFamily="34" charset="0"/>
              </a:endParaRPr>
            </a:p>
          </p:txBody>
        </p:sp>
        <p:sp>
          <p:nvSpPr>
            <p:cNvPr id="57" name="正方形/長方形 56">
              <a:extLst>
                <a:ext uri="{FF2B5EF4-FFF2-40B4-BE49-F238E27FC236}">
                  <a16:creationId xmlns:a16="http://schemas.microsoft.com/office/drawing/2014/main" id="{B0B6397F-4151-9230-5413-B8BF703678FA}"/>
                </a:ext>
              </a:extLst>
            </p:cNvPr>
            <p:cNvSpPr>
              <a:spLocks noChangeAspect="1"/>
            </p:cNvSpPr>
            <p:nvPr/>
          </p:nvSpPr>
          <p:spPr>
            <a:xfrm>
              <a:off x="8064370" y="1169256"/>
              <a:ext cx="185363" cy="140200"/>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正方形/長方形 57">
              <a:extLst>
                <a:ext uri="{FF2B5EF4-FFF2-40B4-BE49-F238E27FC236}">
                  <a16:creationId xmlns:a16="http://schemas.microsoft.com/office/drawing/2014/main" id="{B448BAC3-ED29-D6C0-6E0E-A538F0FFA76C}"/>
                </a:ext>
              </a:extLst>
            </p:cNvPr>
            <p:cNvSpPr>
              <a:spLocks noChangeAspect="1"/>
            </p:cNvSpPr>
            <p:nvPr/>
          </p:nvSpPr>
          <p:spPr>
            <a:xfrm>
              <a:off x="7983781" y="4775581"/>
              <a:ext cx="185363" cy="140200"/>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正方形/長方形 58">
              <a:extLst>
                <a:ext uri="{FF2B5EF4-FFF2-40B4-BE49-F238E27FC236}">
                  <a16:creationId xmlns:a16="http://schemas.microsoft.com/office/drawing/2014/main" id="{CC66987C-23D3-81B6-08DC-07CCCB8DF0D5}"/>
                </a:ext>
              </a:extLst>
            </p:cNvPr>
            <p:cNvSpPr>
              <a:spLocks noChangeAspect="1"/>
            </p:cNvSpPr>
            <p:nvPr/>
          </p:nvSpPr>
          <p:spPr>
            <a:xfrm>
              <a:off x="7979929" y="2998669"/>
              <a:ext cx="185363" cy="140200"/>
            </a:xfrm>
            <a:prstGeom prst="rect">
              <a:avLst/>
            </a:prstGeom>
            <a:noFill/>
            <a:ln w="158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正方形/長方形 59">
              <a:extLst>
                <a:ext uri="{FF2B5EF4-FFF2-40B4-BE49-F238E27FC236}">
                  <a16:creationId xmlns:a16="http://schemas.microsoft.com/office/drawing/2014/main" id="{4E8A6D60-4FA9-47E7-9C70-E8CD78E02DAB}"/>
                </a:ext>
              </a:extLst>
            </p:cNvPr>
            <p:cNvSpPr/>
            <p:nvPr/>
          </p:nvSpPr>
          <p:spPr>
            <a:xfrm>
              <a:off x="3272622" y="1678526"/>
              <a:ext cx="566311" cy="276999"/>
            </a:xfrm>
            <a:prstGeom prst="rect">
              <a:avLst/>
            </a:prstGeom>
            <a:noFill/>
            <a:ln>
              <a:noFill/>
            </a:ln>
          </p:spPr>
          <p:txBody>
            <a:bodyPr wrap="square">
              <a:spAutoFit/>
            </a:bodyPr>
            <a:lstStyle/>
            <a:p>
              <a:pPr>
                <a:spcAft>
                  <a:spcPts val="0"/>
                </a:spcAft>
              </a:pPr>
              <a:r>
                <a:rPr kumimoji="1" lang="en-US" altLang="ja-JP" sz="1200" b="1" dirty="0">
                  <a:latin typeface="+mn-lt"/>
                  <a:cs typeface="Calibri" panose="020F0502020204030204" pitchFamily="34" charset="0"/>
                </a:rPr>
                <a:t>ZrO</a:t>
              </a:r>
              <a:r>
                <a:rPr kumimoji="1" lang="en-US" altLang="ja-JP" sz="1200" b="1" baseline="-25000" dirty="0">
                  <a:latin typeface="+mn-lt"/>
                  <a:cs typeface="Calibri" panose="020F0502020204030204" pitchFamily="34" charset="0"/>
                </a:rPr>
                <a:t>2</a:t>
              </a:r>
              <a:endParaRPr lang="ja-JP" altLang="ja-JP" sz="1200" b="1" kern="100" baseline="-25000" dirty="0">
                <a:latin typeface="+mn-lt"/>
                <a:cs typeface="Calibri" panose="020F0502020204030204" pitchFamily="34" charset="0"/>
              </a:endParaRPr>
            </a:p>
          </p:txBody>
        </p:sp>
        <p:cxnSp>
          <p:nvCxnSpPr>
            <p:cNvPr id="62" name="直線矢印コネクタ 61">
              <a:extLst>
                <a:ext uri="{FF2B5EF4-FFF2-40B4-BE49-F238E27FC236}">
                  <a16:creationId xmlns:a16="http://schemas.microsoft.com/office/drawing/2014/main" id="{90AEAE9B-6476-7998-69D0-67F1D274BEEB}"/>
                </a:ext>
              </a:extLst>
            </p:cNvPr>
            <p:cNvCxnSpPr>
              <a:cxnSpLocks/>
            </p:cNvCxnSpPr>
            <p:nvPr/>
          </p:nvCxnSpPr>
          <p:spPr>
            <a:xfrm flipV="1">
              <a:off x="3576240" y="1618911"/>
              <a:ext cx="4228" cy="1268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3" name="正方形/長方形 62">
              <a:extLst>
                <a:ext uri="{FF2B5EF4-FFF2-40B4-BE49-F238E27FC236}">
                  <a16:creationId xmlns:a16="http://schemas.microsoft.com/office/drawing/2014/main" id="{9D2D2F17-BB34-651C-A21E-B539AF842600}"/>
                </a:ext>
              </a:extLst>
            </p:cNvPr>
            <p:cNvSpPr/>
            <p:nvPr/>
          </p:nvSpPr>
          <p:spPr>
            <a:xfrm>
              <a:off x="2974180" y="1154279"/>
              <a:ext cx="2314911" cy="298496"/>
            </a:xfrm>
            <a:prstGeom prst="rect">
              <a:avLst/>
            </a:prstGeom>
            <a:noFill/>
            <a:ln>
              <a:noFill/>
            </a:ln>
          </p:spPr>
          <p:txBody>
            <a:bodyPr wrap="square">
              <a:spAutoFit/>
            </a:bodyPr>
            <a:lstStyle/>
            <a:p>
              <a:pPr>
                <a:spcAft>
                  <a:spcPts val="0"/>
                </a:spcAft>
              </a:pPr>
              <a:r>
                <a:rPr lang="en-US" altLang="ja-JP" sz="1200" kern="100" dirty="0">
                  <a:solidFill>
                    <a:schemeClr val="bg1"/>
                  </a:solidFill>
                  <a:latin typeface="+mn-lt"/>
                  <a:cs typeface="Calibri" panose="020F0502020204030204" pitchFamily="34" charset="0"/>
                </a:rPr>
                <a:t>Cracking of Cr</a:t>
              </a:r>
              <a:r>
                <a:rPr lang="en-US" altLang="ja-JP" sz="1200" kern="100" baseline="-25000" dirty="0">
                  <a:solidFill>
                    <a:schemeClr val="bg1"/>
                  </a:solidFill>
                  <a:latin typeface="+mn-lt"/>
                  <a:cs typeface="Calibri" panose="020F0502020204030204" pitchFamily="34" charset="0"/>
                </a:rPr>
                <a:t>2</a:t>
              </a:r>
              <a:r>
                <a:rPr lang="en-US" altLang="ja-JP" sz="1200" kern="100" dirty="0">
                  <a:solidFill>
                    <a:schemeClr val="bg1"/>
                  </a:solidFill>
                  <a:latin typeface="+mn-lt"/>
                  <a:cs typeface="Calibri" panose="020F0502020204030204" pitchFamily="34" charset="0"/>
                </a:rPr>
                <a:t>O</a:t>
              </a:r>
              <a:r>
                <a:rPr lang="en-US" altLang="ja-JP" sz="1200" kern="100" baseline="-25000" dirty="0">
                  <a:solidFill>
                    <a:schemeClr val="bg1"/>
                  </a:solidFill>
                  <a:latin typeface="+mn-lt"/>
                  <a:cs typeface="Calibri" panose="020F0502020204030204" pitchFamily="34" charset="0"/>
                </a:rPr>
                <a:t>3</a:t>
              </a:r>
              <a:r>
                <a:rPr lang="en-US" altLang="ja-JP" sz="1200" kern="100" dirty="0">
                  <a:solidFill>
                    <a:schemeClr val="bg1"/>
                  </a:solidFill>
                  <a:latin typeface="+mn-lt"/>
                  <a:cs typeface="Calibri" panose="020F0502020204030204" pitchFamily="34" charset="0"/>
                </a:rPr>
                <a:t>/Cr</a:t>
              </a:r>
              <a:r>
                <a:rPr lang="ja-JP" altLang="en-US" sz="1200" kern="100" dirty="0">
                  <a:solidFill>
                    <a:schemeClr val="bg1"/>
                  </a:solidFill>
                  <a:latin typeface="+mn-lt"/>
                  <a:cs typeface="Calibri" panose="020F0502020204030204" pitchFamily="34" charset="0"/>
                </a:rPr>
                <a:t> </a:t>
              </a:r>
              <a:r>
                <a:rPr lang="en-US" altLang="ja-JP" sz="1200" kern="100" dirty="0">
                  <a:solidFill>
                    <a:schemeClr val="bg1"/>
                  </a:solidFill>
                  <a:latin typeface="+mn-lt"/>
                  <a:cs typeface="Calibri" panose="020F0502020204030204" pitchFamily="34" charset="0"/>
                </a:rPr>
                <a:t>layer</a:t>
              </a:r>
              <a:endParaRPr lang="ja-JP" altLang="ja-JP" sz="1200" kern="100" dirty="0">
                <a:solidFill>
                  <a:schemeClr val="bg1"/>
                </a:solidFill>
                <a:latin typeface="+mn-lt"/>
                <a:cs typeface="Calibri" panose="020F0502020204030204" pitchFamily="34" charset="0"/>
              </a:endParaRPr>
            </a:p>
          </p:txBody>
        </p:sp>
        <p:sp>
          <p:nvSpPr>
            <p:cNvPr id="64" name="正方形/長方形 63">
              <a:extLst>
                <a:ext uri="{FF2B5EF4-FFF2-40B4-BE49-F238E27FC236}">
                  <a16:creationId xmlns:a16="http://schemas.microsoft.com/office/drawing/2014/main" id="{4F72FA78-989C-8697-34D0-318B956D6E33}"/>
                </a:ext>
              </a:extLst>
            </p:cNvPr>
            <p:cNvSpPr/>
            <p:nvPr/>
          </p:nvSpPr>
          <p:spPr>
            <a:xfrm>
              <a:off x="1364575" y="1962645"/>
              <a:ext cx="1360868" cy="276999"/>
            </a:xfrm>
            <a:prstGeom prst="rect">
              <a:avLst/>
            </a:prstGeom>
            <a:noFill/>
            <a:ln>
              <a:noFill/>
            </a:ln>
          </p:spPr>
          <p:txBody>
            <a:bodyPr wrap="square">
              <a:spAutoFit/>
            </a:bodyPr>
            <a:lstStyle/>
            <a:p>
              <a:pPr>
                <a:spcAft>
                  <a:spcPts val="0"/>
                </a:spcAft>
              </a:pPr>
              <a:r>
                <a:rPr kumimoji="1" lang="en-US" altLang="ja-JP" sz="1200" dirty="0">
                  <a:solidFill>
                    <a:schemeClr val="bg1"/>
                  </a:solidFill>
                  <a:latin typeface="+mn-lt"/>
                  <a:cs typeface="Calibri" panose="020F0502020204030204" pitchFamily="34" charset="0"/>
                </a:rPr>
                <a:t>Large hoop strain</a:t>
              </a:r>
              <a:endParaRPr lang="en-US" altLang="ja-JP" sz="1200" dirty="0">
                <a:solidFill>
                  <a:schemeClr val="bg1"/>
                </a:solidFill>
                <a:latin typeface="+mn-lt"/>
                <a:cs typeface="Calibri" panose="020F0502020204030204" pitchFamily="34" charset="0"/>
              </a:endParaRPr>
            </a:p>
          </p:txBody>
        </p:sp>
        <p:sp>
          <p:nvSpPr>
            <p:cNvPr id="65" name="正方形/長方形 64">
              <a:extLst>
                <a:ext uri="{FF2B5EF4-FFF2-40B4-BE49-F238E27FC236}">
                  <a16:creationId xmlns:a16="http://schemas.microsoft.com/office/drawing/2014/main" id="{57E592C5-4FBF-7759-4C77-59148D85F72C}"/>
                </a:ext>
              </a:extLst>
            </p:cNvPr>
            <p:cNvSpPr/>
            <p:nvPr/>
          </p:nvSpPr>
          <p:spPr>
            <a:xfrm>
              <a:off x="1377471" y="5475182"/>
              <a:ext cx="1443936" cy="276999"/>
            </a:xfrm>
            <a:prstGeom prst="rect">
              <a:avLst/>
            </a:prstGeom>
            <a:noFill/>
            <a:ln>
              <a:noFill/>
            </a:ln>
          </p:spPr>
          <p:txBody>
            <a:bodyPr wrap="square">
              <a:spAutoFit/>
            </a:bodyPr>
            <a:lstStyle/>
            <a:p>
              <a:pPr>
                <a:spcAft>
                  <a:spcPts val="0"/>
                </a:spcAft>
              </a:pPr>
              <a:r>
                <a:rPr kumimoji="1" lang="en-US" altLang="ja-JP" sz="1200" dirty="0">
                  <a:solidFill>
                    <a:schemeClr val="bg1"/>
                  </a:solidFill>
                  <a:latin typeface="+mn-lt"/>
                  <a:cs typeface="Calibri" panose="020F0502020204030204" pitchFamily="34" charset="0"/>
                </a:rPr>
                <a:t>Large hoop strain</a:t>
              </a:r>
              <a:endParaRPr lang="en-US" altLang="ja-JP" sz="1200" dirty="0">
                <a:solidFill>
                  <a:schemeClr val="bg1"/>
                </a:solidFill>
                <a:latin typeface="+mn-lt"/>
                <a:cs typeface="Calibri" panose="020F0502020204030204" pitchFamily="34" charset="0"/>
              </a:endParaRPr>
            </a:p>
          </p:txBody>
        </p:sp>
        <p:sp>
          <p:nvSpPr>
            <p:cNvPr id="66" name="正方形/長方形 65">
              <a:extLst>
                <a:ext uri="{FF2B5EF4-FFF2-40B4-BE49-F238E27FC236}">
                  <a16:creationId xmlns:a16="http://schemas.microsoft.com/office/drawing/2014/main" id="{C5BFFFEA-843F-292F-26E2-8467917BAB18}"/>
                </a:ext>
              </a:extLst>
            </p:cNvPr>
            <p:cNvSpPr/>
            <p:nvPr/>
          </p:nvSpPr>
          <p:spPr>
            <a:xfrm>
              <a:off x="1488334" y="3476562"/>
              <a:ext cx="969679" cy="646331"/>
            </a:xfrm>
            <a:prstGeom prst="rect">
              <a:avLst/>
            </a:prstGeom>
            <a:noFill/>
            <a:ln>
              <a:noFill/>
            </a:ln>
          </p:spPr>
          <p:txBody>
            <a:bodyPr wrap="square">
              <a:spAutoFit/>
            </a:bodyPr>
            <a:lstStyle/>
            <a:p>
              <a:pPr algn="ctr">
                <a:spcAft>
                  <a:spcPts val="0"/>
                </a:spcAft>
              </a:pPr>
              <a:r>
                <a:rPr kumimoji="1" lang="en-US" altLang="ja-JP" sz="1200" dirty="0">
                  <a:solidFill>
                    <a:schemeClr val="bg1"/>
                  </a:solidFill>
                  <a:latin typeface="+mn-lt"/>
                  <a:cs typeface="Calibri" panose="020F0502020204030204" pitchFamily="34" charset="0"/>
                </a:rPr>
                <a:t>Relatively large hoop strain</a:t>
              </a:r>
              <a:endParaRPr lang="en-US" altLang="ja-JP" sz="1200" dirty="0">
                <a:solidFill>
                  <a:schemeClr val="bg1"/>
                </a:solidFill>
                <a:latin typeface="+mn-lt"/>
                <a:cs typeface="Calibri" panose="020F0502020204030204" pitchFamily="34" charset="0"/>
              </a:endParaRPr>
            </a:p>
          </p:txBody>
        </p:sp>
        <p:cxnSp>
          <p:nvCxnSpPr>
            <p:cNvPr id="67" name="直線矢印コネクタ 66">
              <a:extLst>
                <a:ext uri="{FF2B5EF4-FFF2-40B4-BE49-F238E27FC236}">
                  <a16:creationId xmlns:a16="http://schemas.microsoft.com/office/drawing/2014/main" id="{8FC16CDA-F067-30FB-2665-F0B76B1CF2F3}"/>
                </a:ext>
              </a:extLst>
            </p:cNvPr>
            <p:cNvCxnSpPr>
              <a:cxnSpLocks/>
            </p:cNvCxnSpPr>
            <p:nvPr/>
          </p:nvCxnSpPr>
          <p:spPr>
            <a:xfrm>
              <a:off x="3725436" y="1393988"/>
              <a:ext cx="26477" cy="15728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2" name="矢印: 右 71">
              <a:extLst>
                <a:ext uri="{FF2B5EF4-FFF2-40B4-BE49-F238E27FC236}">
                  <a16:creationId xmlns:a16="http://schemas.microsoft.com/office/drawing/2014/main" id="{189A463E-7073-C957-60B0-5E4F70083222}"/>
                </a:ext>
              </a:extLst>
            </p:cNvPr>
            <p:cNvSpPr/>
            <p:nvPr/>
          </p:nvSpPr>
          <p:spPr>
            <a:xfrm>
              <a:off x="10138793" y="3557863"/>
              <a:ext cx="1399494" cy="624210"/>
            </a:xfrm>
            <a:prstGeom prst="rightArrow">
              <a:avLst/>
            </a:prstGeom>
            <a:solidFill>
              <a:srgbClr val="92D050"/>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tx1"/>
                  </a:solidFill>
                </a:rPr>
                <a:t>Next</a:t>
              </a:r>
              <a:r>
                <a:rPr kumimoji="1" lang="ja-JP" altLang="en-US" b="1" dirty="0">
                  <a:solidFill>
                    <a:schemeClr val="tx1"/>
                  </a:solidFill>
                </a:rPr>
                <a:t> </a:t>
              </a:r>
              <a:r>
                <a:rPr kumimoji="1" lang="en-US" altLang="ja-JP" b="1" dirty="0">
                  <a:solidFill>
                    <a:schemeClr val="tx1"/>
                  </a:solidFill>
                </a:rPr>
                <a:t>slide</a:t>
              </a:r>
              <a:endParaRPr kumimoji="1" lang="ja-JP" altLang="en-US" b="1" dirty="0">
                <a:solidFill>
                  <a:schemeClr val="tx1"/>
                </a:solidFill>
              </a:endParaRPr>
            </a:p>
          </p:txBody>
        </p:sp>
        <p:sp>
          <p:nvSpPr>
            <p:cNvPr id="73" name="正方形/長方形 72">
              <a:extLst>
                <a:ext uri="{FF2B5EF4-FFF2-40B4-BE49-F238E27FC236}">
                  <a16:creationId xmlns:a16="http://schemas.microsoft.com/office/drawing/2014/main" id="{170B5836-1937-215D-E767-22536A0BCA72}"/>
                </a:ext>
              </a:extLst>
            </p:cNvPr>
            <p:cNvSpPr/>
            <p:nvPr/>
          </p:nvSpPr>
          <p:spPr>
            <a:xfrm>
              <a:off x="7215239" y="3851288"/>
              <a:ext cx="972627"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p</a:t>
              </a:r>
              <a:r>
                <a:rPr kumimoji="1" lang="en-US" altLang="ja-JP" sz="1200" b="1" dirty="0">
                  <a:latin typeface="+mn-lt"/>
                  <a:cs typeface="Calibri" panose="020F0502020204030204" pitchFamily="34" charset="0"/>
                </a:rPr>
                <a:t>rior β-Zr</a:t>
              </a:r>
              <a:endParaRPr lang="ja-JP" altLang="ja-JP" sz="1200" b="1" kern="100" baseline="-25000" dirty="0">
                <a:latin typeface="+mn-lt"/>
                <a:cs typeface="Calibri" panose="020F0502020204030204" pitchFamily="34" charset="0"/>
              </a:endParaRPr>
            </a:p>
          </p:txBody>
        </p:sp>
        <p:sp>
          <p:nvSpPr>
            <p:cNvPr id="74" name="正方形/長方形 73">
              <a:extLst>
                <a:ext uri="{FF2B5EF4-FFF2-40B4-BE49-F238E27FC236}">
                  <a16:creationId xmlns:a16="http://schemas.microsoft.com/office/drawing/2014/main" id="{1BEBA3A5-C208-AEE3-B8D7-D6B2C87101E1}"/>
                </a:ext>
              </a:extLst>
            </p:cNvPr>
            <p:cNvSpPr/>
            <p:nvPr/>
          </p:nvSpPr>
          <p:spPr>
            <a:xfrm>
              <a:off x="7060443" y="5773486"/>
              <a:ext cx="972627"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p</a:t>
              </a:r>
              <a:r>
                <a:rPr kumimoji="1" lang="en-US" altLang="ja-JP" sz="1200" b="1" dirty="0">
                  <a:latin typeface="+mn-lt"/>
                  <a:cs typeface="Calibri" panose="020F0502020204030204" pitchFamily="34" charset="0"/>
                </a:rPr>
                <a:t>rior β-Zr</a:t>
              </a:r>
              <a:endParaRPr lang="ja-JP" altLang="ja-JP" sz="1200" b="1" kern="100" baseline="-25000" dirty="0">
                <a:latin typeface="+mn-lt"/>
                <a:cs typeface="Calibri" panose="020F0502020204030204" pitchFamily="34" charset="0"/>
              </a:endParaRPr>
            </a:p>
          </p:txBody>
        </p:sp>
        <p:sp>
          <p:nvSpPr>
            <p:cNvPr id="75" name="正方形/長方形 74">
              <a:extLst>
                <a:ext uri="{FF2B5EF4-FFF2-40B4-BE49-F238E27FC236}">
                  <a16:creationId xmlns:a16="http://schemas.microsoft.com/office/drawing/2014/main" id="{C7A27320-21E7-4320-32B4-35F4EFB549FA}"/>
                </a:ext>
              </a:extLst>
            </p:cNvPr>
            <p:cNvSpPr/>
            <p:nvPr/>
          </p:nvSpPr>
          <p:spPr>
            <a:xfrm>
              <a:off x="3083150" y="2179750"/>
              <a:ext cx="972627"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p</a:t>
              </a:r>
              <a:r>
                <a:rPr kumimoji="1" lang="en-US" altLang="ja-JP" sz="1200" b="1" dirty="0">
                  <a:latin typeface="+mn-lt"/>
                  <a:cs typeface="Calibri" panose="020F0502020204030204" pitchFamily="34" charset="0"/>
                </a:rPr>
                <a:t>rior β-Zr</a:t>
              </a:r>
              <a:endParaRPr lang="ja-JP" altLang="ja-JP" sz="1200" b="1" kern="100" baseline="-25000" dirty="0">
                <a:latin typeface="+mn-lt"/>
                <a:cs typeface="Calibri" panose="020F0502020204030204" pitchFamily="34" charset="0"/>
              </a:endParaRPr>
            </a:p>
          </p:txBody>
        </p:sp>
        <p:sp>
          <p:nvSpPr>
            <p:cNvPr id="76" name="正方形/長方形 75">
              <a:extLst>
                <a:ext uri="{FF2B5EF4-FFF2-40B4-BE49-F238E27FC236}">
                  <a16:creationId xmlns:a16="http://schemas.microsoft.com/office/drawing/2014/main" id="{1F7A3593-C025-CD2F-51C4-A6814DDDA2BB}"/>
                </a:ext>
              </a:extLst>
            </p:cNvPr>
            <p:cNvSpPr/>
            <p:nvPr/>
          </p:nvSpPr>
          <p:spPr>
            <a:xfrm>
              <a:off x="3108760" y="3968451"/>
              <a:ext cx="972627"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p</a:t>
              </a:r>
              <a:r>
                <a:rPr kumimoji="1" lang="en-US" altLang="ja-JP" sz="1200" b="1" dirty="0">
                  <a:latin typeface="+mn-lt"/>
                  <a:cs typeface="Calibri" panose="020F0502020204030204" pitchFamily="34" charset="0"/>
                </a:rPr>
                <a:t>rior β-Zr</a:t>
              </a:r>
              <a:endParaRPr lang="ja-JP" altLang="ja-JP" sz="1200" b="1" kern="100" baseline="-25000" dirty="0">
                <a:latin typeface="+mn-lt"/>
                <a:cs typeface="Calibri" panose="020F0502020204030204" pitchFamily="34" charset="0"/>
              </a:endParaRPr>
            </a:p>
          </p:txBody>
        </p:sp>
        <p:sp>
          <p:nvSpPr>
            <p:cNvPr id="77" name="正方形/長方形 76">
              <a:extLst>
                <a:ext uri="{FF2B5EF4-FFF2-40B4-BE49-F238E27FC236}">
                  <a16:creationId xmlns:a16="http://schemas.microsoft.com/office/drawing/2014/main" id="{187C7E49-8E7A-C5CD-21BC-058C6DDCF28D}"/>
                </a:ext>
              </a:extLst>
            </p:cNvPr>
            <p:cNvSpPr/>
            <p:nvPr/>
          </p:nvSpPr>
          <p:spPr>
            <a:xfrm>
              <a:off x="3089926" y="5526396"/>
              <a:ext cx="972627"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p</a:t>
              </a:r>
              <a:r>
                <a:rPr kumimoji="1" lang="en-US" altLang="ja-JP" sz="1200" b="1" dirty="0">
                  <a:latin typeface="+mn-lt"/>
                  <a:cs typeface="Calibri" panose="020F0502020204030204" pitchFamily="34" charset="0"/>
                </a:rPr>
                <a:t>rior β-Zr</a:t>
              </a:r>
              <a:endParaRPr lang="ja-JP" altLang="ja-JP" sz="1200" b="1" kern="100" baseline="-25000" dirty="0">
                <a:latin typeface="+mn-lt"/>
                <a:cs typeface="Calibri" panose="020F0502020204030204" pitchFamily="34" charset="0"/>
              </a:endParaRPr>
            </a:p>
          </p:txBody>
        </p:sp>
        <p:sp>
          <p:nvSpPr>
            <p:cNvPr id="78" name="正方形/長方形 77">
              <a:extLst>
                <a:ext uri="{FF2B5EF4-FFF2-40B4-BE49-F238E27FC236}">
                  <a16:creationId xmlns:a16="http://schemas.microsoft.com/office/drawing/2014/main" id="{B390C9CB-0503-86DC-0677-6060F59956CC}"/>
                </a:ext>
              </a:extLst>
            </p:cNvPr>
            <p:cNvSpPr/>
            <p:nvPr/>
          </p:nvSpPr>
          <p:spPr>
            <a:xfrm>
              <a:off x="7106843" y="2144170"/>
              <a:ext cx="972627" cy="276999"/>
            </a:xfrm>
            <a:prstGeom prst="rect">
              <a:avLst/>
            </a:prstGeom>
            <a:noFill/>
            <a:ln>
              <a:noFill/>
            </a:ln>
          </p:spPr>
          <p:txBody>
            <a:bodyPr wrap="square">
              <a:spAutoFit/>
            </a:bodyPr>
            <a:lstStyle/>
            <a:p>
              <a:pPr>
                <a:spcAft>
                  <a:spcPts val="0"/>
                </a:spcAft>
              </a:pPr>
              <a:r>
                <a:rPr kumimoji="1" lang="en-US" altLang="ja-JP" sz="1200" b="1" dirty="0">
                  <a:latin typeface="+mn-lt"/>
                  <a:cs typeface="Calibri" panose="020F0502020204030204" pitchFamily="34" charset="0"/>
                </a:rPr>
                <a:t>prior β-Zr</a:t>
              </a:r>
              <a:endParaRPr lang="ja-JP" altLang="ja-JP" sz="1200" b="1" kern="100" baseline="-25000" dirty="0">
                <a:latin typeface="+mn-lt"/>
                <a:cs typeface="Calibri" panose="020F0502020204030204" pitchFamily="34" charset="0"/>
              </a:endParaRPr>
            </a:p>
          </p:txBody>
        </p:sp>
        <p:cxnSp>
          <p:nvCxnSpPr>
            <p:cNvPr id="80" name="直線矢印コネクタ 79">
              <a:extLst>
                <a:ext uri="{FF2B5EF4-FFF2-40B4-BE49-F238E27FC236}">
                  <a16:creationId xmlns:a16="http://schemas.microsoft.com/office/drawing/2014/main" id="{37B639B0-D3FC-2679-8147-48FDF7BDCF3E}"/>
                </a:ext>
              </a:extLst>
            </p:cNvPr>
            <p:cNvCxnSpPr>
              <a:cxnSpLocks/>
            </p:cNvCxnSpPr>
            <p:nvPr/>
          </p:nvCxnSpPr>
          <p:spPr>
            <a:xfrm flipH="1" flipV="1">
              <a:off x="3598275" y="3435923"/>
              <a:ext cx="7974" cy="16847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1" name="正方形/長方形 80">
              <a:extLst>
                <a:ext uri="{FF2B5EF4-FFF2-40B4-BE49-F238E27FC236}">
                  <a16:creationId xmlns:a16="http://schemas.microsoft.com/office/drawing/2014/main" id="{45F78EAE-CE63-FAFB-C710-18001B402E7A}"/>
                </a:ext>
              </a:extLst>
            </p:cNvPr>
            <p:cNvSpPr/>
            <p:nvPr/>
          </p:nvSpPr>
          <p:spPr>
            <a:xfrm>
              <a:off x="3311919" y="3555290"/>
              <a:ext cx="566311" cy="276999"/>
            </a:xfrm>
            <a:prstGeom prst="rect">
              <a:avLst/>
            </a:prstGeom>
            <a:noFill/>
            <a:ln>
              <a:noFill/>
            </a:ln>
          </p:spPr>
          <p:txBody>
            <a:bodyPr wrap="square">
              <a:spAutoFit/>
            </a:bodyPr>
            <a:lstStyle/>
            <a:p>
              <a:pPr>
                <a:spcAft>
                  <a:spcPts val="0"/>
                </a:spcAft>
              </a:pPr>
              <a:r>
                <a:rPr kumimoji="1" lang="en-US" altLang="ja-JP" sz="1200" b="1" dirty="0">
                  <a:latin typeface="+mn-lt"/>
                  <a:cs typeface="Calibri" panose="020F0502020204030204" pitchFamily="34" charset="0"/>
                </a:rPr>
                <a:t>ZrO</a:t>
              </a:r>
              <a:r>
                <a:rPr kumimoji="1" lang="en-US" altLang="ja-JP" sz="1200" b="1" baseline="-25000" dirty="0">
                  <a:latin typeface="+mn-lt"/>
                  <a:cs typeface="Calibri" panose="020F0502020204030204" pitchFamily="34" charset="0"/>
                </a:rPr>
                <a:t>2</a:t>
              </a:r>
              <a:endParaRPr lang="ja-JP" altLang="ja-JP" sz="1200" b="1" kern="100" baseline="-25000" dirty="0">
                <a:latin typeface="+mn-lt"/>
                <a:cs typeface="Calibri" panose="020F0502020204030204" pitchFamily="34" charset="0"/>
              </a:endParaRPr>
            </a:p>
          </p:txBody>
        </p:sp>
        <p:sp>
          <p:nvSpPr>
            <p:cNvPr id="82" name="正方形/長方形 81">
              <a:extLst>
                <a:ext uri="{FF2B5EF4-FFF2-40B4-BE49-F238E27FC236}">
                  <a16:creationId xmlns:a16="http://schemas.microsoft.com/office/drawing/2014/main" id="{85EC321B-78C6-51F9-D8D0-5EF6688C5687}"/>
                </a:ext>
              </a:extLst>
            </p:cNvPr>
            <p:cNvSpPr/>
            <p:nvPr/>
          </p:nvSpPr>
          <p:spPr>
            <a:xfrm>
              <a:off x="3134837" y="5255589"/>
              <a:ext cx="566311" cy="276999"/>
            </a:xfrm>
            <a:prstGeom prst="rect">
              <a:avLst/>
            </a:prstGeom>
            <a:noFill/>
            <a:ln>
              <a:noFill/>
            </a:ln>
          </p:spPr>
          <p:txBody>
            <a:bodyPr wrap="square">
              <a:spAutoFit/>
            </a:bodyPr>
            <a:lstStyle/>
            <a:p>
              <a:pPr>
                <a:spcAft>
                  <a:spcPts val="0"/>
                </a:spcAft>
              </a:pPr>
              <a:r>
                <a:rPr kumimoji="1" lang="en-US" altLang="ja-JP" sz="1200" b="1" dirty="0">
                  <a:latin typeface="+mn-lt"/>
                  <a:cs typeface="Calibri" panose="020F0502020204030204" pitchFamily="34" charset="0"/>
                </a:rPr>
                <a:t>ZrO</a:t>
              </a:r>
              <a:r>
                <a:rPr kumimoji="1" lang="en-US" altLang="ja-JP" sz="1200" b="1" baseline="-25000" dirty="0">
                  <a:latin typeface="+mn-lt"/>
                  <a:cs typeface="Calibri" panose="020F0502020204030204" pitchFamily="34" charset="0"/>
                </a:rPr>
                <a:t>2</a:t>
              </a:r>
              <a:endParaRPr lang="ja-JP" altLang="ja-JP" sz="1200" b="1" kern="100" baseline="-25000" dirty="0">
                <a:latin typeface="+mn-lt"/>
                <a:cs typeface="Calibri" panose="020F0502020204030204" pitchFamily="34" charset="0"/>
              </a:endParaRPr>
            </a:p>
          </p:txBody>
        </p:sp>
        <p:cxnSp>
          <p:nvCxnSpPr>
            <p:cNvPr id="83" name="直線矢印コネクタ 82">
              <a:extLst>
                <a:ext uri="{FF2B5EF4-FFF2-40B4-BE49-F238E27FC236}">
                  <a16:creationId xmlns:a16="http://schemas.microsoft.com/office/drawing/2014/main" id="{EA88AE04-6CF3-3304-D1E9-517C9E2F3975}"/>
                </a:ext>
              </a:extLst>
            </p:cNvPr>
            <p:cNvCxnSpPr>
              <a:cxnSpLocks/>
            </p:cNvCxnSpPr>
            <p:nvPr/>
          </p:nvCxnSpPr>
          <p:spPr>
            <a:xfrm flipV="1">
              <a:off x="3245819" y="5170474"/>
              <a:ext cx="0" cy="1475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D2B9877C-8B43-0C8B-A31A-AAD4FBE7280D}"/>
                </a:ext>
              </a:extLst>
            </p:cNvPr>
            <p:cNvCxnSpPr>
              <a:cxnSpLocks/>
            </p:cNvCxnSpPr>
            <p:nvPr/>
          </p:nvCxnSpPr>
          <p:spPr>
            <a:xfrm flipV="1">
              <a:off x="4175899" y="3492930"/>
              <a:ext cx="0" cy="11146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86" name="正方形/長方形 85">
              <a:extLst>
                <a:ext uri="{FF2B5EF4-FFF2-40B4-BE49-F238E27FC236}">
                  <a16:creationId xmlns:a16="http://schemas.microsoft.com/office/drawing/2014/main" id="{8B9253BA-0F7B-D32A-C08F-83ACCF52DFB5}"/>
                </a:ext>
              </a:extLst>
            </p:cNvPr>
            <p:cNvSpPr/>
            <p:nvPr/>
          </p:nvSpPr>
          <p:spPr>
            <a:xfrm>
              <a:off x="2974180" y="2845501"/>
              <a:ext cx="2361144" cy="276999"/>
            </a:xfrm>
            <a:prstGeom prst="rect">
              <a:avLst/>
            </a:prstGeom>
            <a:noFill/>
            <a:ln>
              <a:noFill/>
            </a:ln>
          </p:spPr>
          <p:txBody>
            <a:bodyPr wrap="square">
              <a:spAutoFit/>
            </a:bodyPr>
            <a:lstStyle/>
            <a:p>
              <a:pPr>
                <a:spcAft>
                  <a:spcPts val="0"/>
                </a:spcAft>
              </a:pPr>
              <a:r>
                <a:rPr lang="en-US" altLang="ja-JP" sz="1200" kern="100" dirty="0">
                  <a:solidFill>
                    <a:schemeClr val="bg1"/>
                  </a:solidFill>
                  <a:latin typeface="+mn-lt"/>
                  <a:cs typeface="Calibri" panose="020F0502020204030204" pitchFamily="34" charset="0"/>
                </a:rPr>
                <a:t>Cracking of Cr</a:t>
              </a:r>
              <a:r>
                <a:rPr lang="en-US" altLang="ja-JP" sz="1200" kern="100" baseline="-25000" dirty="0">
                  <a:solidFill>
                    <a:schemeClr val="bg1"/>
                  </a:solidFill>
                  <a:latin typeface="+mn-lt"/>
                  <a:cs typeface="Calibri" panose="020F0502020204030204" pitchFamily="34" charset="0"/>
                </a:rPr>
                <a:t>2</a:t>
              </a:r>
              <a:r>
                <a:rPr lang="en-US" altLang="ja-JP" sz="1200" kern="100" dirty="0">
                  <a:solidFill>
                    <a:schemeClr val="bg1"/>
                  </a:solidFill>
                  <a:latin typeface="+mn-lt"/>
                  <a:cs typeface="Calibri" panose="020F0502020204030204" pitchFamily="34" charset="0"/>
                </a:rPr>
                <a:t>O</a:t>
              </a:r>
              <a:r>
                <a:rPr lang="en-US" altLang="ja-JP" sz="1200" kern="100" baseline="-25000" dirty="0">
                  <a:solidFill>
                    <a:schemeClr val="bg1"/>
                  </a:solidFill>
                  <a:latin typeface="+mn-lt"/>
                  <a:cs typeface="Calibri" panose="020F0502020204030204" pitchFamily="34" charset="0"/>
                </a:rPr>
                <a:t>3</a:t>
              </a:r>
              <a:r>
                <a:rPr lang="en-US" altLang="ja-JP" sz="1200" kern="100" dirty="0">
                  <a:solidFill>
                    <a:schemeClr val="bg1"/>
                  </a:solidFill>
                  <a:latin typeface="+mn-lt"/>
                  <a:cs typeface="Calibri" panose="020F0502020204030204" pitchFamily="34" charset="0"/>
                </a:rPr>
                <a:t>/Cr</a:t>
              </a:r>
              <a:r>
                <a:rPr lang="ja-JP" altLang="en-US" sz="1200" kern="100" dirty="0">
                  <a:solidFill>
                    <a:schemeClr val="bg1"/>
                  </a:solidFill>
                  <a:latin typeface="+mn-lt"/>
                  <a:cs typeface="Calibri" panose="020F0502020204030204" pitchFamily="34" charset="0"/>
                </a:rPr>
                <a:t> </a:t>
              </a:r>
              <a:r>
                <a:rPr lang="en-US" altLang="ja-JP" sz="1200" kern="100" dirty="0">
                  <a:solidFill>
                    <a:schemeClr val="bg1"/>
                  </a:solidFill>
                  <a:latin typeface="+mn-lt"/>
                  <a:cs typeface="Calibri" panose="020F0502020204030204" pitchFamily="34" charset="0"/>
                </a:rPr>
                <a:t>layer</a:t>
              </a:r>
              <a:endParaRPr lang="ja-JP" altLang="ja-JP" sz="1200" kern="100" dirty="0">
                <a:solidFill>
                  <a:schemeClr val="bg1"/>
                </a:solidFill>
                <a:latin typeface="+mn-lt"/>
                <a:cs typeface="Calibri" panose="020F0502020204030204" pitchFamily="34" charset="0"/>
              </a:endParaRPr>
            </a:p>
          </p:txBody>
        </p:sp>
        <p:cxnSp>
          <p:nvCxnSpPr>
            <p:cNvPr id="87" name="直線矢印コネクタ 86">
              <a:extLst>
                <a:ext uri="{FF2B5EF4-FFF2-40B4-BE49-F238E27FC236}">
                  <a16:creationId xmlns:a16="http://schemas.microsoft.com/office/drawing/2014/main" id="{D89851A7-B7FD-C50E-C91B-78561ADB414A}"/>
                </a:ext>
              </a:extLst>
            </p:cNvPr>
            <p:cNvCxnSpPr>
              <a:cxnSpLocks/>
            </p:cNvCxnSpPr>
            <p:nvPr/>
          </p:nvCxnSpPr>
          <p:spPr>
            <a:xfrm>
              <a:off x="3896700" y="3128835"/>
              <a:ext cx="71199" cy="21865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9" name="正方形/長方形 88">
              <a:extLst>
                <a:ext uri="{FF2B5EF4-FFF2-40B4-BE49-F238E27FC236}">
                  <a16:creationId xmlns:a16="http://schemas.microsoft.com/office/drawing/2014/main" id="{344F2E66-6DA3-27AB-7032-F4F0979112AB}"/>
                </a:ext>
              </a:extLst>
            </p:cNvPr>
            <p:cNvSpPr/>
            <p:nvPr/>
          </p:nvSpPr>
          <p:spPr>
            <a:xfrm>
              <a:off x="2920583" y="4619317"/>
              <a:ext cx="2227752" cy="276999"/>
            </a:xfrm>
            <a:prstGeom prst="rect">
              <a:avLst/>
            </a:prstGeom>
            <a:noFill/>
            <a:ln>
              <a:noFill/>
            </a:ln>
          </p:spPr>
          <p:txBody>
            <a:bodyPr wrap="square">
              <a:spAutoFit/>
            </a:bodyPr>
            <a:lstStyle/>
            <a:p>
              <a:pPr>
                <a:spcAft>
                  <a:spcPts val="0"/>
                </a:spcAft>
              </a:pPr>
              <a:r>
                <a:rPr lang="en-US" altLang="ja-JP" sz="1200" kern="100" dirty="0">
                  <a:solidFill>
                    <a:schemeClr val="bg1"/>
                  </a:solidFill>
                  <a:latin typeface="+mn-lt"/>
                  <a:cs typeface="Calibri" panose="020F0502020204030204" pitchFamily="34" charset="0"/>
                </a:rPr>
                <a:t>Cracking of Cr</a:t>
              </a:r>
              <a:r>
                <a:rPr lang="en-US" altLang="ja-JP" sz="1200" kern="100" baseline="-25000" dirty="0">
                  <a:solidFill>
                    <a:schemeClr val="bg1"/>
                  </a:solidFill>
                  <a:latin typeface="+mn-lt"/>
                  <a:cs typeface="Calibri" panose="020F0502020204030204" pitchFamily="34" charset="0"/>
                </a:rPr>
                <a:t>2</a:t>
              </a:r>
              <a:r>
                <a:rPr lang="en-US" altLang="ja-JP" sz="1200" kern="100" dirty="0">
                  <a:solidFill>
                    <a:schemeClr val="bg1"/>
                  </a:solidFill>
                  <a:latin typeface="+mn-lt"/>
                  <a:cs typeface="Calibri" panose="020F0502020204030204" pitchFamily="34" charset="0"/>
                </a:rPr>
                <a:t>O</a:t>
              </a:r>
              <a:r>
                <a:rPr lang="en-US" altLang="ja-JP" sz="1200" kern="100" baseline="-25000" dirty="0">
                  <a:solidFill>
                    <a:schemeClr val="bg1"/>
                  </a:solidFill>
                  <a:latin typeface="+mn-lt"/>
                  <a:cs typeface="Calibri" panose="020F0502020204030204" pitchFamily="34" charset="0"/>
                </a:rPr>
                <a:t>3</a:t>
              </a:r>
              <a:r>
                <a:rPr lang="en-US" altLang="ja-JP" sz="1200" kern="100" dirty="0">
                  <a:solidFill>
                    <a:schemeClr val="bg1"/>
                  </a:solidFill>
                  <a:latin typeface="+mn-lt"/>
                  <a:cs typeface="Calibri" panose="020F0502020204030204" pitchFamily="34" charset="0"/>
                </a:rPr>
                <a:t>/Cr</a:t>
              </a:r>
              <a:r>
                <a:rPr lang="ja-JP" altLang="en-US" sz="1200" kern="100" dirty="0">
                  <a:solidFill>
                    <a:schemeClr val="bg1"/>
                  </a:solidFill>
                  <a:latin typeface="+mn-lt"/>
                  <a:cs typeface="Calibri" panose="020F0502020204030204" pitchFamily="34" charset="0"/>
                </a:rPr>
                <a:t> </a:t>
              </a:r>
              <a:r>
                <a:rPr lang="en-US" altLang="ja-JP" sz="1200" kern="100" dirty="0">
                  <a:solidFill>
                    <a:schemeClr val="bg1"/>
                  </a:solidFill>
                  <a:latin typeface="+mn-lt"/>
                  <a:cs typeface="Calibri" panose="020F0502020204030204" pitchFamily="34" charset="0"/>
                </a:rPr>
                <a:t>layer</a:t>
              </a:r>
              <a:endParaRPr lang="ja-JP" altLang="ja-JP" sz="1200" kern="100" dirty="0">
                <a:solidFill>
                  <a:schemeClr val="bg1"/>
                </a:solidFill>
                <a:latin typeface="+mn-lt"/>
                <a:cs typeface="Calibri" panose="020F0502020204030204" pitchFamily="34" charset="0"/>
              </a:endParaRPr>
            </a:p>
          </p:txBody>
        </p:sp>
        <p:cxnSp>
          <p:nvCxnSpPr>
            <p:cNvPr id="90" name="直線矢印コネクタ 89">
              <a:extLst>
                <a:ext uri="{FF2B5EF4-FFF2-40B4-BE49-F238E27FC236}">
                  <a16:creationId xmlns:a16="http://schemas.microsoft.com/office/drawing/2014/main" id="{53E1D26E-E961-C19D-8CAF-819226880A6E}"/>
                </a:ext>
              </a:extLst>
            </p:cNvPr>
            <p:cNvCxnSpPr>
              <a:cxnSpLocks/>
            </p:cNvCxnSpPr>
            <p:nvPr/>
          </p:nvCxnSpPr>
          <p:spPr>
            <a:xfrm>
              <a:off x="3896700" y="4884776"/>
              <a:ext cx="40747" cy="179334"/>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F09D1FDA-64D5-15F8-BE38-EFDFDD5D9389}"/>
                </a:ext>
              </a:extLst>
            </p:cNvPr>
            <p:cNvSpPr/>
            <p:nvPr/>
          </p:nvSpPr>
          <p:spPr>
            <a:xfrm>
              <a:off x="3796108" y="1691165"/>
              <a:ext cx="838279"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α-</a:t>
              </a:r>
              <a:r>
                <a:rPr kumimoji="1" lang="en-US" altLang="ja-JP" sz="1200" b="1" dirty="0">
                  <a:latin typeface="+mn-lt"/>
                  <a:cs typeface="Calibri" panose="020F0502020204030204" pitchFamily="34" charset="0"/>
                </a:rPr>
                <a:t>Z</a:t>
              </a:r>
              <a:r>
                <a:rPr lang="ja-JP" altLang="en-US" sz="1200" b="1" dirty="0">
                  <a:latin typeface="+mn-lt"/>
                  <a:cs typeface="Calibri" panose="020F0502020204030204" pitchFamily="34" charset="0"/>
                </a:rPr>
                <a:t>ｒ</a:t>
              </a:r>
              <a:r>
                <a:rPr lang="en-US" altLang="ja-JP" sz="1200" b="1" dirty="0">
                  <a:latin typeface="+mn-lt"/>
                  <a:cs typeface="Calibri" panose="020F0502020204030204" pitchFamily="34" charset="0"/>
                </a:rPr>
                <a:t>(O)</a:t>
              </a:r>
              <a:endParaRPr lang="ja-JP" altLang="ja-JP" sz="1200" b="1" kern="100" baseline="-25000" dirty="0">
                <a:latin typeface="+mn-lt"/>
                <a:cs typeface="Calibri" panose="020F0502020204030204" pitchFamily="34" charset="0"/>
              </a:endParaRPr>
            </a:p>
          </p:txBody>
        </p:sp>
        <p:sp>
          <p:nvSpPr>
            <p:cNvPr id="93" name="正方形/長方形 92">
              <a:extLst>
                <a:ext uri="{FF2B5EF4-FFF2-40B4-BE49-F238E27FC236}">
                  <a16:creationId xmlns:a16="http://schemas.microsoft.com/office/drawing/2014/main" id="{9B10CF52-97B2-C9D3-B3D1-D44A28C0447E}"/>
                </a:ext>
              </a:extLst>
            </p:cNvPr>
            <p:cNvSpPr/>
            <p:nvPr/>
          </p:nvSpPr>
          <p:spPr>
            <a:xfrm>
              <a:off x="9371037" y="1990719"/>
              <a:ext cx="2235742" cy="461665"/>
            </a:xfrm>
            <a:prstGeom prst="rect">
              <a:avLst/>
            </a:prstGeom>
            <a:ln>
              <a:noFill/>
            </a:ln>
          </p:spPr>
          <p:txBody>
            <a:bodyPr wrap="square">
              <a:spAutoFit/>
            </a:bodyPr>
            <a:lstStyle/>
            <a:p>
              <a:pPr algn="ctr">
                <a:spcAft>
                  <a:spcPts val="0"/>
                </a:spcAft>
              </a:pPr>
              <a:r>
                <a:rPr kumimoji="1" lang="en-US" altLang="ja-JP" sz="1200" b="1" dirty="0">
                  <a:latin typeface="+mn-lt"/>
                  <a:cs typeface="Calibri" panose="020F0502020204030204" pitchFamily="34" charset="0"/>
                </a:rPr>
                <a:t>Cr</a:t>
              </a:r>
              <a:r>
                <a:rPr lang="ja-JP" altLang="en-US" sz="1200" b="1" dirty="0">
                  <a:latin typeface="+mn-lt"/>
                  <a:cs typeface="Calibri" panose="020F0502020204030204" pitchFamily="34" charset="0"/>
                </a:rPr>
                <a:t> </a:t>
              </a:r>
              <a:r>
                <a:rPr lang="en-US" altLang="ja-JP" sz="1200" b="1" dirty="0">
                  <a:latin typeface="+mn-lt"/>
                  <a:cs typeface="Calibri" panose="020F0502020204030204" pitchFamily="34" charset="0"/>
                </a:rPr>
                <a:t>diffusion</a:t>
              </a:r>
              <a:r>
                <a:rPr lang="ja-JP" altLang="en-US" sz="1200" b="1" dirty="0">
                  <a:latin typeface="+mn-lt"/>
                  <a:cs typeface="Calibri" panose="020F0502020204030204" pitchFamily="34" charset="0"/>
                </a:rPr>
                <a:t> </a:t>
              </a:r>
              <a:r>
                <a:rPr lang="en-US" altLang="ja-JP" sz="1200" b="1" dirty="0">
                  <a:latin typeface="+mn-lt"/>
                  <a:cs typeface="Calibri" panose="020F0502020204030204" pitchFamily="34" charset="0"/>
                </a:rPr>
                <a:t>zone</a:t>
              </a:r>
            </a:p>
            <a:p>
              <a:pPr algn="ctr">
                <a:spcAft>
                  <a:spcPts val="0"/>
                </a:spcAft>
              </a:pPr>
              <a:r>
                <a:rPr lang="ja-JP" altLang="en-US" sz="1200" b="1" dirty="0">
                  <a:latin typeface="+mn-lt"/>
                  <a:cs typeface="Calibri" panose="020F0502020204030204" pitchFamily="34" charset="0"/>
                </a:rPr>
                <a:t> </a:t>
              </a:r>
              <a:r>
                <a:rPr lang="en-US" altLang="ja-JP" sz="1200" b="1" dirty="0">
                  <a:latin typeface="+mn-lt"/>
                  <a:cs typeface="Calibri" panose="020F0502020204030204" pitchFamily="34" charset="0"/>
                </a:rPr>
                <a:t>(</a:t>
              </a:r>
              <a:r>
                <a:rPr kumimoji="1" lang="en-US" altLang="ja-JP" sz="1200" b="1" dirty="0">
                  <a:latin typeface="+mn-lt"/>
                </a:rPr>
                <a:t>Liquid at HT)</a:t>
              </a:r>
              <a:endParaRPr lang="ja-JP" altLang="ja-JP" sz="1200" b="1" kern="100" baseline="-25000" dirty="0">
                <a:latin typeface="+mn-lt"/>
                <a:cs typeface="Courier New" panose="02070309020205020404" pitchFamily="49" charset="0"/>
              </a:endParaRPr>
            </a:p>
          </p:txBody>
        </p:sp>
        <p:sp>
          <p:nvSpPr>
            <p:cNvPr id="94" name="正方形/長方形 93">
              <a:extLst>
                <a:ext uri="{FF2B5EF4-FFF2-40B4-BE49-F238E27FC236}">
                  <a16:creationId xmlns:a16="http://schemas.microsoft.com/office/drawing/2014/main" id="{93AB80E4-7D87-C1C0-1086-A65BA7EF7AAC}"/>
                </a:ext>
              </a:extLst>
            </p:cNvPr>
            <p:cNvSpPr/>
            <p:nvPr/>
          </p:nvSpPr>
          <p:spPr>
            <a:xfrm>
              <a:off x="9541757" y="4682907"/>
              <a:ext cx="756982" cy="276999"/>
            </a:xfrm>
            <a:prstGeom prst="rect">
              <a:avLst/>
            </a:prstGeom>
            <a:noFill/>
            <a:ln>
              <a:noFill/>
            </a:ln>
          </p:spPr>
          <p:txBody>
            <a:bodyPr wrap="square">
              <a:spAutoFit/>
            </a:bodyPr>
            <a:lstStyle/>
            <a:p>
              <a:pPr>
                <a:spcAft>
                  <a:spcPts val="0"/>
                </a:spcAft>
              </a:pPr>
              <a:r>
                <a:rPr lang="en-US" altLang="ja-JP" sz="1200" kern="100" dirty="0">
                  <a:solidFill>
                    <a:schemeClr val="bg1"/>
                  </a:solidFill>
                  <a:latin typeface="+mn-lt"/>
                  <a:cs typeface="Calibri" panose="020F0502020204030204" pitchFamily="34" charset="0"/>
                </a:rPr>
                <a:t>Cr</a:t>
              </a:r>
              <a:r>
                <a:rPr lang="en-US" altLang="ja-JP" sz="1200" kern="100" baseline="-25000" dirty="0">
                  <a:solidFill>
                    <a:schemeClr val="bg1"/>
                  </a:solidFill>
                  <a:latin typeface="+mn-lt"/>
                  <a:cs typeface="Calibri" panose="020F0502020204030204" pitchFamily="34" charset="0"/>
                </a:rPr>
                <a:t>2</a:t>
              </a:r>
              <a:r>
                <a:rPr lang="en-US" altLang="ja-JP" sz="1200" kern="100" dirty="0">
                  <a:solidFill>
                    <a:schemeClr val="bg1"/>
                  </a:solidFill>
                  <a:latin typeface="+mn-lt"/>
                  <a:cs typeface="Calibri" panose="020F0502020204030204" pitchFamily="34" charset="0"/>
                </a:rPr>
                <a:t>O</a:t>
              </a:r>
              <a:r>
                <a:rPr lang="en-US" altLang="ja-JP" sz="1200" kern="100" baseline="-25000" dirty="0">
                  <a:solidFill>
                    <a:schemeClr val="bg1"/>
                  </a:solidFill>
                  <a:latin typeface="+mn-lt"/>
                  <a:cs typeface="Calibri" panose="020F0502020204030204" pitchFamily="34" charset="0"/>
                </a:rPr>
                <a:t>3</a:t>
              </a:r>
              <a:endParaRPr lang="ja-JP" altLang="ja-JP" sz="1200" kern="100" dirty="0">
                <a:solidFill>
                  <a:schemeClr val="bg1"/>
                </a:solidFill>
                <a:latin typeface="+mn-lt"/>
                <a:cs typeface="Calibri" panose="020F0502020204030204" pitchFamily="34" charset="0"/>
              </a:endParaRPr>
            </a:p>
          </p:txBody>
        </p:sp>
        <p:sp>
          <p:nvSpPr>
            <p:cNvPr id="98" name="正方形/長方形 97">
              <a:extLst>
                <a:ext uri="{FF2B5EF4-FFF2-40B4-BE49-F238E27FC236}">
                  <a16:creationId xmlns:a16="http://schemas.microsoft.com/office/drawing/2014/main" id="{CFC75C3A-2BBC-DE71-765E-24F39D9DCD5E}"/>
                </a:ext>
              </a:extLst>
            </p:cNvPr>
            <p:cNvSpPr/>
            <p:nvPr/>
          </p:nvSpPr>
          <p:spPr>
            <a:xfrm>
              <a:off x="7669013" y="5395426"/>
              <a:ext cx="1599108" cy="461665"/>
            </a:xfrm>
            <a:prstGeom prst="rect">
              <a:avLst/>
            </a:prstGeom>
            <a:noFill/>
            <a:ln>
              <a:noFill/>
            </a:ln>
          </p:spPr>
          <p:txBody>
            <a:bodyPr wrap="square">
              <a:spAutoFit/>
            </a:bodyPr>
            <a:lstStyle/>
            <a:p>
              <a:pPr algn="ctr">
                <a:spcAft>
                  <a:spcPts val="0"/>
                </a:spcAft>
              </a:pPr>
              <a:r>
                <a:rPr kumimoji="1" lang="en-US" altLang="ja-JP" sz="1200" b="1" dirty="0">
                  <a:latin typeface="+mn-lt"/>
                  <a:cs typeface="Calibri" panose="020F0502020204030204" pitchFamily="34" charset="0"/>
                </a:rPr>
                <a:t>Cr</a:t>
              </a:r>
              <a:r>
                <a:rPr lang="ja-JP" altLang="en-US" sz="1200" b="1" dirty="0">
                  <a:latin typeface="+mn-lt"/>
                  <a:cs typeface="Calibri" panose="020F0502020204030204" pitchFamily="34" charset="0"/>
                </a:rPr>
                <a:t> </a:t>
              </a:r>
              <a:r>
                <a:rPr lang="en-US" altLang="ja-JP" sz="1200" b="1" dirty="0">
                  <a:latin typeface="+mn-lt"/>
                  <a:cs typeface="Calibri" panose="020F0502020204030204" pitchFamily="34" charset="0"/>
                </a:rPr>
                <a:t>diffusion</a:t>
              </a:r>
              <a:r>
                <a:rPr lang="ja-JP" altLang="en-US" sz="1200" b="1" dirty="0">
                  <a:latin typeface="+mn-lt"/>
                  <a:cs typeface="Calibri" panose="020F0502020204030204" pitchFamily="34" charset="0"/>
                </a:rPr>
                <a:t> </a:t>
              </a:r>
              <a:r>
                <a:rPr lang="en-US" altLang="ja-JP" sz="1200" b="1" dirty="0">
                  <a:latin typeface="+mn-lt"/>
                  <a:cs typeface="Calibri" panose="020F0502020204030204" pitchFamily="34" charset="0"/>
                </a:rPr>
                <a:t>zone</a:t>
              </a:r>
              <a:r>
                <a:rPr lang="ja-JP" altLang="en-US" sz="1200" b="1" dirty="0">
                  <a:latin typeface="+mn-lt"/>
                  <a:cs typeface="Calibri" panose="020F0502020204030204" pitchFamily="34" charset="0"/>
                </a:rPr>
                <a:t> </a:t>
              </a:r>
              <a:r>
                <a:rPr lang="en-US" altLang="ja-JP" sz="1200" b="1" dirty="0">
                  <a:latin typeface="+mn-lt"/>
                  <a:cs typeface="Calibri" panose="020F0502020204030204" pitchFamily="34" charset="0"/>
                </a:rPr>
                <a:t>(</a:t>
              </a:r>
              <a:r>
                <a:rPr kumimoji="1" lang="en-US" altLang="ja-JP" sz="1200" b="1" dirty="0">
                  <a:latin typeface="+mn-lt"/>
                </a:rPr>
                <a:t>Liquid at HT)</a:t>
              </a:r>
              <a:endParaRPr lang="ja-JP" altLang="ja-JP" sz="1200" b="1" kern="100" baseline="-25000" dirty="0">
                <a:latin typeface="+mn-lt"/>
                <a:cs typeface="Courier New" panose="02070309020205020404" pitchFamily="49" charset="0"/>
              </a:endParaRPr>
            </a:p>
          </p:txBody>
        </p:sp>
        <p:cxnSp>
          <p:nvCxnSpPr>
            <p:cNvPr id="99" name="直線矢印コネクタ 98">
              <a:extLst>
                <a:ext uri="{FF2B5EF4-FFF2-40B4-BE49-F238E27FC236}">
                  <a16:creationId xmlns:a16="http://schemas.microsoft.com/office/drawing/2014/main" id="{D4F1FFC9-876E-33C8-48BD-AC00F8D132AA}"/>
                </a:ext>
              </a:extLst>
            </p:cNvPr>
            <p:cNvCxnSpPr>
              <a:cxnSpLocks/>
            </p:cNvCxnSpPr>
            <p:nvPr/>
          </p:nvCxnSpPr>
          <p:spPr>
            <a:xfrm flipH="1" flipV="1">
              <a:off x="7979929" y="5160467"/>
              <a:ext cx="144414" cy="277315"/>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0" name="正方形/長方形 99">
              <a:extLst>
                <a:ext uri="{FF2B5EF4-FFF2-40B4-BE49-F238E27FC236}">
                  <a16:creationId xmlns:a16="http://schemas.microsoft.com/office/drawing/2014/main" id="{D8FAFAE7-7DF5-348C-DBB2-1A164D7BD59D}"/>
                </a:ext>
              </a:extLst>
            </p:cNvPr>
            <p:cNvSpPr/>
            <p:nvPr/>
          </p:nvSpPr>
          <p:spPr>
            <a:xfrm>
              <a:off x="7056052" y="5023350"/>
              <a:ext cx="838279"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α-</a:t>
              </a:r>
              <a:r>
                <a:rPr kumimoji="1" lang="en-US" altLang="ja-JP" sz="1200" b="1" dirty="0">
                  <a:latin typeface="+mn-lt"/>
                  <a:cs typeface="Calibri" panose="020F0502020204030204" pitchFamily="34" charset="0"/>
                </a:rPr>
                <a:t>Z</a:t>
              </a:r>
              <a:r>
                <a:rPr lang="ja-JP" altLang="en-US" sz="1200" b="1" dirty="0">
                  <a:latin typeface="+mn-lt"/>
                  <a:cs typeface="Calibri" panose="020F0502020204030204" pitchFamily="34" charset="0"/>
                </a:rPr>
                <a:t>ｒ</a:t>
              </a:r>
              <a:r>
                <a:rPr lang="en-US" altLang="ja-JP" sz="1200" b="1" dirty="0">
                  <a:latin typeface="+mn-lt"/>
                  <a:cs typeface="Calibri" panose="020F0502020204030204" pitchFamily="34" charset="0"/>
                </a:rPr>
                <a:t>(O)</a:t>
              </a:r>
              <a:endParaRPr lang="ja-JP" altLang="ja-JP" sz="1200" b="1" kern="100" baseline="-25000" dirty="0">
                <a:latin typeface="+mn-lt"/>
                <a:cs typeface="Calibri" panose="020F0502020204030204" pitchFamily="34" charset="0"/>
              </a:endParaRPr>
            </a:p>
          </p:txBody>
        </p:sp>
        <p:sp>
          <p:nvSpPr>
            <p:cNvPr id="101" name="正方形/長方形 100">
              <a:extLst>
                <a:ext uri="{FF2B5EF4-FFF2-40B4-BE49-F238E27FC236}">
                  <a16:creationId xmlns:a16="http://schemas.microsoft.com/office/drawing/2014/main" id="{19358C0B-54BB-038F-17FF-7755D2504F36}"/>
                </a:ext>
              </a:extLst>
            </p:cNvPr>
            <p:cNvSpPr/>
            <p:nvPr/>
          </p:nvSpPr>
          <p:spPr>
            <a:xfrm>
              <a:off x="6888450" y="4731863"/>
              <a:ext cx="566311" cy="276999"/>
            </a:xfrm>
            <a:prstGeom prst="rect">
              <a:avLst/>
            </a:prstGeom>
            <a:noFill/>
            <a:ln>
              <a:noFill/>
            </a:ln>
          </p:spPr>
          <p:txBody>
            <a:bodyPr wrap="square">
              <a:spAutoFit/>
            </a:bodyPr>
            <a:lstStyle/>
            <a:p>
              <a:pPr>
                <a:spcAft>
                  <a:spcPts val="0"/>
                </a:spcAft>
              </a:pPr>
              <a:r>
                <a:rPr kumimoji="1" lang="en-US" altLang="ja-JP" sz="1200" b="1" dirty="0">
                  <a:solidFill>
                    <a:schemeClr val="bg1"/>
                  </a:solidFill>
                  <a:latin typeface="+mn-lt"/>
                  <a:cs typeface="Calibri" panose="020F0502020204030204" pitchFamily="34" charset="0"/>
                </a:rPr>
                <a:t>ZrO</a:t>
              </a:r>
              <a:r>
                <a:rPr kumimoji="1" lang="en-US" altLang="ja-JP" sz="1200" b="1" baseline="-25000" dirty="0">
                  <a:solidFill>
                    <a:schemeClr val="bg1"/>
                  </a:solidFill>
                  <a:latin typeface="+mn-lt"/>
                  <a:cs typeface="Calibri" panose="020F0502020204030204" pitchFamily="34" charset="0"/>
                </a:rPr>
                <a:t>2</a:t>
              </a:r>
              <a:endParaRPr lang="ja-JP" altLang="ja-JP" sz="1200" b="1" kern="100" baseline="-25000" dirty="0">
                <a:solidFill>
                  <a:schemeClr val="bg1"/>
                </a:solidFill>
                <a:latin typeface="+mn-lt"/>
                <a:cs typeface="Calibri" panose="020F0502020204030204" pitchFamily="34" charset="0"/>
              </a:endParaRPr>
            </a:p>
          </p:txBody>
        </p:sp>
        <p:cxnSp>
          <p:nvCxnSpPr>
            <p:cNvPr id="102" name="直線矢印コネクタ 101">
              <a:extLst>
                <a:ext uri="{FF2B5EF4-FFF2-40B4-BE49-F238E27FC236}">
                  <a16:creationId xmlns:a16="http://schemas.microsoft.com/office/drawing/2014/main" id="{C0565CB2-2A92-3E82-C2CE-3D6957C49FD1}"/>
                </a:ext>
              </a:extLst>
            </p:cNvPr>
            <p:cNvCxnSpPr>
              <a:cxnSpLocks/>
            </p:cNvCxnSpPr>
            <p:nvPr/>
          </p:nvCxnSpPr>
          <p:spPr>
            <a:xfrm>
              <a:off x="7091743" y="4994386"/>
              <a:ext cx="148745" cy="92412"/>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6B6077CA-428D-6F39-0341-3DFD58AC5306}"/>
                </a:ext>
              </a:extLst>
            </p:cNvPr>
            <p:cNvCxnSpPr>
              <a:cxnSpLocks/>
            </p:cNvCxnSpPr>
            <p:nvPr/>
          </p:nvCxnSpPr>
          <p:spPr>
            <a:xfrm flipH="1" flipV="1">
              <a:off x="7073088" y="5128659"/>
              <a:ext cx="4929" cy="19511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直線矢印コネクタ 108">
              <a:extLst>
                <a:ext uri="{FF2B5EF4-FFF2-40B4-BE49-F238E27FC236}">
                  <a16:creationId xmlns:a16="http://schemas.microsoft.com/office/drawing/2014/main" id="{88517456-6ADC-5A1D-B069-097CA4EC3626}"/>
                </a:ext>
              </a:extLst>
            </p:cNvPr>
            <p:cNvCxnSpPr>
              <a:cxnSpLocks/>
            </p:cNvCxnSpPr>
            <p:nvPr/>
          </p:nvCxnSpPr>
          <p:spPr>
            <a:xfrm flipV="1">
              <a:off x="7080732" y="5437782"/>
              <a:ext cx="0" cy="855680"/>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直線矢印コネクタ 111">
              <a:extLst>
                <a:ext uri="{FF2B5EF4-FFF2-40B4-BE49-F238E27FC236}">
                  <a16:creationId xmlns:a16="http://schemas.microsoft.com/office/drawing/2014/main" id="{ADF2A9F1-6861-0A42-C04D-EF49056002EF}"/>
                </a:ext>
              </a:extLst>
            </p:cNvPr>
            <p:cNvCxnSpPr>
              <a:cxnSpLocks/>
            </p:cNvCxnSpPr>
            <p:nvPr/>
          </p:nvCxnSpPr>
          <p:spPr>
            <a:xfrm>
              <a:off x="10075752" y="4830036"/>
              <a:ext cx="148745" cy="92412"/>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3" name="正方形/長方形 112">
              <a:extLst>
                <a:ext uri="{FF2B5EF4-FFF2-40B4-BE49-F238E27FC236}">
                  <a16:creationId xmlns:a16="http://schemas.microsoft.com/office/drawing/2014/main" id="{6901CD7D-55CB-458E-4421-FF3B28A4D96A}"/>
                </a:ext>
              </a:extLst>
            </p:cNvPr>
            <p:cNvSpPr/>
            <p:nvPr/>
          </p:nvSpPr>
          <p:spPr>
            <a:xfrm>
              <a:off x="9497354" y="5665123"/>
              <a:ext cx="566311" cy="276999"/>
            </a:xfrm>
            <a:prstGeom prst="rect">
              <a:avLst/>
            </a:prstGeom>
            <a:noFill/>
            <a:ln>
              <a:noFill/>
            </a:ln>
          </p:spPr>
          <p:txBody>
            <a:bodyPr wrap="square">
              <a:spAutoFit/>
            </a:bodyPr>
            <a:lstStyle/>
            <a:p>
              <a:pPr>
                <a:spcAft>
                  <a:spcPts val="0"/>
                </a:spcAft>
              </a:pPr>
              <a:r>
                <a:rPr kumimoji="1" lang="en-US" altLang="ja-JP" sz="1200" b="1" dirty="0">
                  <a:latin typeface="+mn-lt"/>
                  <a:cs typeface="Calibri" panose="020F0502020204030204" pitchFamily="34" charset="0"/>
                </a:rPr>
                <a:t>ZrO</a:t>
              </a:r>
              <a:r>
                <a:rPr kumimoji="1" lang="en-US" altLang="ja-JP" sz="1200" b="1" baseline="-25000" dirty="0">
                  <a:latin typeface="+mn-lt"/>
                  <a:cs typeface="Calibri" panose="020F0502020204030204" pitchFamily="34" charset="0"/>
                </a:rPr>
                <a:t>2</a:t>
              </a:r>
              <a:endParaRPr lang="ja-JP" altLang="ja-JP" sz="1200" b="1" kern="100" baseline="-25000" dirty="0">
                <a:latin typeface="+mn-lt"/>
                <a:cs typeface="Calibri" panose="020F0502020204030204" pitchFamily="34" charset="0"/>
              </a:endParaRPr>
            </a:p>
          </p:txBody>
        </p:sp>
        <p:sp>
          <p:nvSpPr>
            <p:cNvPr id="114" name="正方形/長方形 113">
              <a:extLst>
                <a:ext uri="{FF2B5EF4-FFF2-40B4-BE49-F238E27FC236}">
                  <a16:creationId xmlns:a16="http://schemas.microsoft.com/office/drawing/2014/main" id="{6DF85357-A93A-AE94-2DC9-E5E006AC6A1F}"/>
                </a:ext>
              </a:extLst>
            </p:cNvPr>
            <p:cNvSpPr/>
            <p:nvPr/>
          </p:nvSpPr>
          <p:spPr>
            <a:xfrm>
              <a:off x="10912043" y="6156409"/>
              <a:ext cx="838279"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α-</a:t>
              </a:r>
              <a:r>
                <a:rPr kumimoji="1" lang="en-US" altLang="ja-JP" sz="1200" b="1" dirty="0">
                  <a:latin typeface="+mn-lt"/>
                  <a:cs typeface="Calibri" panose="020F0502020204030204" pitchFamily="34" charset="0"/>
                </a:rPr>
                <a:t>Z</a:t>
              </a:r>
              <a:r>
                <a:rPr lang="ja-JP" altLang="en-US" sz="1200" b="1" dirty="0">
                  <a:latin typeface="+mn-lt"/>
                  <a:cs typeface="Calibri" panose="020F0502020204030204" pitchFamily="34" charset="0"/>
                </a:rPr>
                <a:t>ｒ</a:t>
              </a:r>
              <a:r>
                <a:rPr lang="en-US" altLang="ja-JP" sz="1200" b="1" dirty="0">
                  <a:latin typeface="+mn-lt"/>
                  <a:cs typeface="Calibri" panose="020F0502020204030204" pitchFamily="34" charset="0"/>
                </a:rPr>
                <a:t>(O)</a:t>
              </a:r>
              <a:endParaRPr lang="ja-JP" altLang="ja-JP" sz="1200" b="1" kern="100" baseline="-25000" dirty="0">
                <a:latin typeface="+mn-lt"/>
                <a:cs typeface="Calibri" panose="020F0502020204030204" pitchFamily="34" charset="0"/>
              </a:endParaRPr>
            </a:p>
          </p:txBody>
        </p:sp>
        <p:cxnSp>
          <p:nvCxnSpPr>
            <p:cNvPr id="115" name="直線矢印コネクタ 114">
              <a:extLst>
                <a:ext uri="{FF2B5EF4-FFF2-40B4-BE49-F238E27FC236}">
                  <a16:creationId xmlns:a16="http://schemas.microsoft.com/office/drawing/2014/main" id="{23A536FC-0D48-E6EE-C6B3-5D1B1B6768EE}"/>
                </a:ext>
              </a:extLst>
            </p:cNvPr>
            <p:cNvCxnSpPr>
              <a:cxnSpLocks/>
            </p:cNvCxnSpPr>
            <p:nvPr/>
          </p:nvCxnSpPr>
          <p:spPr>
            <a:xfrm flipV="1">
              <a:off x="7064291" y="3232663"/>
              <a:ext cx="0" cy="124462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a:extLst>
                <a:ext uri="{FF2B5EF4-FFF2-40B4-BE49-F238E27FC236}">
                  <a16:creationId xmlns:a16="http://schemas.microsoft.com/office/drawing/2014/main" id="{95A3D803-BFBE-2667-7A0E-115565FB7B7E}"/>
                </a:ext>
              </a:extLst>
            </p:cNvPr>
            <p:cNvCxnSpPr>
              <a:cxnSpLocks/>
            </p:cNvCxnSpPr>
            <p:nvPr/>
          </p:nvCxnSpPr>
          <p:spPr>
            <a:xfrm flipV="1">
              <a:off x="7046717" y="1616953"/>
              <a:ext cx="0" cy="111072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DE221CBF-434B-7A4A-F156-79AFAD638F98}"/>
                </a:ext>
              </a:extLst>
            </p:cNvPr>
            <p:cNvCxnSpPr>
              <a:cxnSpLocks/>
            </p:cNvCxnSpPr>
            <p:nvPr/>
          </p:nvCxnSpPr>
          <p:spPr>
            <a:xfrm flipV="1">
              <a:off x="9497354" y="5160467"/>
              <a:ext cx="0" cy="1170923"/>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E034509F-29C7-4EF2-C7E6-150F660A689A}"/>
                </a:ext>
              </a:extLst>
            </p:cNvPr>
            <p:cNvSpPr/>
            <p:nvPr/>
          </p:nvSpPr>
          <p:spPr>
            <a:xfrm>
              <a:off x="10150124" y="4266605"/>
              <a:ext cx="972627" cy="276999"/>
            </a:xfrm>
            <a:prstGeom prst="rect">
              <a:avLst/>
            </a:prstGeom>
            <a:noFill/>
            <a:ln>
              <a:noFill/>
            </a:ln>
          </p:spPr>
          <p:txBody>
            <a:bodyPr wrap="square">
              <a:spAutoFit/>
            </a:bodyPr>
            <a:lstStyle/>
            <a:p>
              <a:pPr>
                <a:spcAft>
                  <a:spcPts val="0"/>
                </a:spcAft>
              </a:pPr>
              <a:r>
                <a:rPr kumimoji="1" lang="en-US" altLang="ja-JP" sz="1200" b="1" dirty="0">
                  <a:latin typeface="+mn-lt"/>
                  <a:cs typeface="Calibri" panose="020F0502020204030204" pitchFamily="34" charset="0"/>
                </a:rPr>
                <a:t>Prior β-Zr</a:t>
              </a:r>
              <a:endParaRPr lang="ja-JP" altLang="ja-JP" sz="1200" b="1" kern="100" baseline="-25000" dirty="0">
                <a:latin typeface="+mn-lt"/>
                <a:cs typeface="Calibri" panose="020F0502020204030204" pitchFamily="34" charset="0"/>
              </a:endParaRPr>
            </a:p>
          </p:txBody>
        </p:sp>
        <p:cxnSp>
          <p:nvCxnSpPr>
            <p:cNvPr id="19" name="直線矢印コネクタ 18">
              <a:extLst>
                <a:ext uri="{FF2B5EF4-FFF2-40B4-BE49-F238E27FC236}">
                  <a16:creationId xmlns:a16="http://schemas.microsoft.com/office/drawing/2014/main" id="{C77F0C79-4F7C-81BC-5FE2-C0E8BD027568}"/>
                </a:ext>
              </a:extLst>
            </p:cNvPr>
            <p:cNvCxnSpPr>
              <a:cxnSpLocks/>
            </p:cNvCxnSpPr>
            <p:nvPr/>
          </p:nvCxnSpPr>
          <p:spPr>
            <a:xfrm>
              <a:off x="10378251" y="1295111"/>
              <a:ext cx="0" cy="136985"/>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70416D66-77ED-C4AA-2327-D5EDD0BD5E03}"/>
                </a:ext>
              </a:extLst>
            </p:cNvPr>
            <p:cNvSpPr txBox="1"/>
            <p:nvPr/>
          </p:nvSpPr>
          <p:spPr>
            <a:xfrm>
              <a:off x="10886226" y="1124744"/>
              <a:ext cx="685022" cy="276999"/>
            </a:xfrm>
            <a:prstGeom prst="rect">
              <a:avLst/>
            </a:prstGeom>
            <a:noFill/>
          </p:spPr>
          <p:txBody>
            <a:bodyPr wrap="square">
              <a:spAutoFit/>
            </a:bodyPr>
            <a:lstStyle/>
            <a:p>
              <a:r>
                <a:rPr lang="en-US" altLang="ja-JP" sz="1200" kern="100" dirty="0">
                  <a:solidFill>
                    <a:schemeClr val="bg1"/>
                  </a:solidFill>
                  <a:latin typeface="+mn-lt"/>
                  <a:cs typeface="Calibri" panose="020F0502020204030204" pitchFamily="34" charset="0"/>
                </a:rPr>
                <a:t>ZrCr</a:t>
              </a:r>
              <a:r>
                <a:rPr lang="en-US" altLang="ja-JP" sz="1200" kern="100" baseline="-25000" dirty="0">
                  <a:solidFill>
                    <a:schemeClr val="bg1"/>
                  </a:solidFill>
                  <a:latin typeface="+mn-lt"/>
                  <a:cs typeface="Calibri" panose="020F0502020204030204" pitchFamily="34" charset="0"/>
                </a:rPr>
                <a:t>2</a:t>
              </a:r>
              <a:endParaRPr lang="ja-JP" altLang="en-US" sz="1200" dirty="0">
                <a:latin typeface="+mn-lt"/>
              </a:endParaRPr>
            </a:p>
          </p:txBody>
        </p:sp>
        <p:cxnSp>
          <p:nvCxnSpPr>
            <p:cNvPr id="35" name="直線矢印コネクタ 34">
              <a:extLst>
                <a:ext uri="{FF2B5EF4-FFF2-40B4-BE49-F238E27FC236}">
                  <a16:creationId xmlns:a16="http://schemas.microsoft.com/office/drawing/2014/main" id="{3F5A0D83-6322-D111-B6CE-D30D77442385}"/>
                </a:ext>
              </a:extLst>
            </p:cNvPr>
            <p:cNvCxnSpPr>
              <a:cxnSpLocks/>
            </p:cNvCxnSpPr>
            <p:nvPr/>
          </p:nvCxnSpPr>
          <p:spPr>
            <a:xfrm flipH="1">
              <a:off x="11100033" y="1408435"/>
              <a:ext cx="146564" cy="19356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94E2AF8B-B180-28BD-4D13-754B7930E719}"/>
                </a:ext>
              </a:extLst>
            </p:cNvPr>
            <p:cNvSpPr/>
            <p:nvPr/>
          </p:nvSpPr>
          <p:spPr>
            <a:xfrm>
              <a:off x="7041475" y="1395058"/>
              <a:ext cx="822679" cy="276999"/>
            </a:xfrm>
            <a:prstGeom prst="rect">
              <a:avLst/>
            </a:prstGeom>
            <a:ln>
              <a:noFill/>
            </a:ln>
          </p:spPr>
          <p:txBody>
            <a:bodyPr wrap="square">
              <a:spAutoFit/>
            </a:bodyPr>
            <a:lstStyle/>
            <a:p>
              <a:pPr>
                <a:spcAft>
                  <a:spcPts val="0"/>
                </a:spcAft>
              </a:pPr>
              <a:r>
                <a:rPr lang="en-US" altLang="ja-JP" sz="1200" b="1" dirty="0">
                  <a:latin typeface="+mn-lt"/>
                  <a:cs typeface="Calibri" panose="020F0502020204030204" pitchFamily="34" charset="0"/>
                </a:rPr>
                <a:t>α-</a:t>
              </a:r>
              <a:r>
                <a:rPr kumimoji="1" lang="en-US" altLang="ja-JP" sz="1200" b="1" dirty="0">
                  <a:latin typeface="+mn-lt"/>
                  <a:cs typeface="Calibri" panose="020F0502020204030204" pitchFamily="34" charset="0"/>
                </a:rPr>
                <a:t>Z</a:t>
              </a:r>
              <a:r>
                <a:rPr lang="ja-JP" altLang="en-US" sz="1200" b="1" dirty="0">
                  <a:latin typeface="+mn-lt"/>
                  <a:cs typeface="Calibri" panose="020F0502020204030204" pitchFamily="34" charset="0"/>
                </a:rPr>
                <a:t>ｒ</a:t>
              </a:r>
              <a:r>
                <a:rPr lang="en-US" altLang="ja-JP" sz="1200" b="1" dirty="0">
                  <a:latin typeface="+mn-lt"/>
                  <a:cs typeface="Calibri" panose="020F0502020204030204" pitchFamily="34" charset="0"/>
                </a:rPr>
                <a:t>(O)</a:t>
              </a:r>
              <a:endParaRPr lang="ja-JP" altLang="ja-JP" sz="1200" b="1" kern="100" baseline="-25000" dirty="0">
                <a:latin typeface="+mn-lt"/>
                <a:cs typeface="Calibri" panose="020F0502020204030204" pitchFamily="34" charset="0"/>
              </a:endParaRPr>
            </a:p>
          </p:txBody>
        </p:sp>
        <p:cxnSp>
          <p:nvCxnSpPr>
            <p:cNvPr id="39" name="直線矢印コネクタ 38">
              <a:extLst>
                <a:ext uri="{FF2B5EF4-FFF2-40B4-BE49-F238E27FC236}">
                  <a16:creationId xmlns:a16="http://schemas.microsoft.com/office/drawing/2014/main" id="{8268287C-1621-EE50-1EAF-249A1B587468}"/>
                </a:ext>
              </a:extLst>
            </p:cNvPr>
            <p:cNvCxnSpPr>
              <a:cxnSpLocks/>
            </p:cNvCxnSpPr>
            <p:nvPr/>
          </p:nvCxnSpPr>
          <p:spPr>
            <a:xfrm flipV="1">
              <a:off x="7051384" y="1480680"/>
              <a:ext cx="0" cy="15971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09287059-8475-4A5C-D193-44D36247903E}"/>
                </a:ext>
              </a:extLst>
            </p:cNvPr>
            <p:cNvCxnSpPr>
              <a:cxnSpLocks/>
            </p:cNvCxnSpPr>
            <p:nvPr/>
          </p:nvCxnSpPr>
          <p:spPr>
            <a:xfrm>
              <a:off x="7526862" y="1207108"/>
              <a:ext cx="464716" cy="1623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正方形/長方形 43">
              <a:extLst>
                <a:ext uri="{FF2B5EF4-FFF2-40B4-BE49-F238E27FC236}">
                  <a16:creationId xmlns:a16="http://schemas.microsoft.com/office/drawing/2014/main" id="{8B39E05A-ABB1-9871-134D-2F88E2CB630B}"/>
                </a:ext>
              </a:extLst>
            </p:cNvPr>
            <p:cNvSpPr/>
            <p:nvPr/>
          </p:nvSpPr>
          <p:spPr>
            <a:xfrm>
              <a:off x="7059567" y="1057822"/>
              <a:ext cx="508063" cy="276999"/>
            </a:xfrm>
            <a:prstGeom prst="rect">
              <a:avLst/>
            </a:prstGeom>
            <a:noFill/>
            <a:ln>
              <a:noFill/>
            </a:ln>
          </p:spPr>
          <p:txBody>
            <a:bodyPr wrap="square">
              <a:spAutoFit/>
            </a:bodyPr>
            <a:lstStyle/>
            <a:p>
              <a:pPr>
                <a:spcAft>
                  <a:spcPts val="0"/>
                </a:spcAft>
              </a:pPr>
              <a:r>
                <a:rPr lang="en-US" altLang="ja-JP" sz="1200" kern="100" dirty="0">
                  <a:solidFill>
                    <a:schemeClr val="bg1"/>
                  </a:solidFill>
                  <a:latin typeface="+mn-lt"/>
                  <a:cs typeface="Calibri" panose="020F0502020204030204" pitchFamily="34" charset="0"/>
                </a:rPr>
                <a:t>void</a:t>
              </a:r>
              <a:endParaRPr lang="ja-JP" altLang="ja-JP" sz="1200" kern="100" dirty="0">
                <a:solidFill>
                  <a:schemeClr val="bg1"/>
                </a:solidFill>
                <a:latin typeface="+mn-lt"/>
                <a:cs typeface="Calibri" panose="020F0502020204030204" pitchFamily="34" charset="0"/>
              </a:endParaRPr>
            </a:p>
          </p:txBody>
        </p:sp>
        <p:sp>
          <p:nvSpPr>
            <p:cNvPr id="50" name="正方形/長方形 49">
              <a:extLst>
                <a:ext uri="{FF2B5EF4-FFF2-40B4-BE49-F238E27FC236}">
                  <a16:creationId xmlns:a16="http://schemas.microsoft.com/office/drawing/2014/main" id="{1A2E8F89-3375-E1CF-5C01-3D5D22DB06C7}"/>
                </a:ext>
              </a:extLst>
            </p:cNvPr>
            <p:cNvSpPr/>
            <p:nvPr/>
          </p:nvSpPr>
          <p:spPr>
            <a:xfrm>
              <a:off x="3892604" y="3536128"/>
              <a:ext cx="838279"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α-</a:t>
              </a:r>
              <a:r>
                <a:rPr kumimoji="1" lang="en-US" altLang="ja-JP" sz="1200" b="1" dirty="0">
                  <a:latin typeface="+mn-lt"/>
                  <a:cs typeface="Calibri" panose="020F0502020204030204" pitchFamily="34" charset="0"/>
                </a:rPr>
                <a:t>Z</a:t>
              </a:r>
              <a:r>
                <a:rPr lang="ja-JP" altLang="en-US" sz="1200" b="1" dirty="0">
                  <a:latin typeface="+mn-lt"/>
                  <a:cs typeface="Calibri" panose="020F0502020204030204" pitchFamily="34" charset="0"/>
                </a:rPr>
                <a:t>ｒ</a:t>
              </a:r>
              <a:r>
                <a:rPr lang="en-US" altLang="ja-JP" sz="1200" b="1" dirty="0">
                  <a:latin typeface="+mn-lt"/>
                  <a:cs typeface="Calibri" panose="020F0502020204030204" pitchFamily="34" charset="0"/>
                </a:rPr>
                <a:t>(O)</a:t>
              </a:r>
              <a:endParaRPr lang="ja-JP" altLang="ja-JP" sz="1200" b="1" kern="100" baseline="-25000" dirty="0">
                <a:latin typeface="+mn-lt"/>
                <a:cs typeface="Calibri" panose="020F0502020204030204" pitchFamily="34" charset="0"/>
              </a:endParaRPr>
            </a:p>
          </p:txBody>
        </p:sp>
        <p:cxnSp>
          <p:nvCxnSpPr>
            <p:cNvPr id="61" name="直線矢印コネクタ 60">
              <a:extLst>
                <a:ext uri="{FF2B5EF4-FFF2-40B4-BE49-F238E27FC236}">
                  <a16:creationId xmlns:a16="http://schemas.microsoft.com/office/drawing/2014/main" id="{DE9D6F13-CA3A-9514-1EA5-E821FD52A4F7}"/>
                </a:ext>
              </a:extLst>
            </p:cNvPr>
            <p:cNvCxnSpPr>
              <a:cxnSpLocks/>
            </p:cNvCxnSpPr>
            <p:nvPr/>
          </p:nvCxnSpPr>
          <p:spPr>
            <a:xfrm flipV="1">
              <a:off x="3946754" y="1634379"/>
              <a:ext cx="4228" cy="12684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9D7DC897-693D-4F04-1A17-E8B424186745}"/>
                </a:ext>
              </a:extLst>
            </p:cNvPr>
            <p:cNvCxnSpPr>
              <a:cxnSpLocks/>
            </p:cNvCxnSpPr>
            <p:nvPr/>
          </p:nvCxnSpPr>
          <p:spPr>
            <a:xfrm flipV="1">
              <a:off x="4026705" y="5250021"/>
              <a:ext cx="0" cy="147516"/>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2B870F53-F0FD-E135-0833-F24AED60E221}"/>
                </a:ext>
              </a:extLst>
            </p:cNvPr>
            <p:cNvSpPr/>
            <p:nvPr/>
          </p:nvSpPr>
          <p:spPr>
            <a:xfrm>
              <a:off x="3959613" y="5234617"/>
              <a:ext cx="838279" cy="276999"/>
            </a:xfrm>
            <a:prstGeom prst="rect">
              <a:avLst/>
            </a:prstGeom>
            <a:noFill/>
            <a:ln>
              <a:noFill/>
            </a:ln>
          </p:spPr>
          <p:txBody>
            <a:bodyPr wrap="square">
              <a:spAutoFit/>
            </a:bodyPr>
            <a:lstStyle/>
            <a:p>
              <a:pPr>
                <a:spcAft>
                  <a:spcPts val="0"/>
                </a:spcAft>
              </a:pPr>
              <a:r>
                <a:rPr lang="en-US" altLang="ja-JP" sz="1200" b="1" dirty="0">
                  <a:latin typeface="+mn-lt"/>
                  <a:cs typeface="Calibri" panose="020F0502020204030204" pitchFamily="34" charset="0"/>
                </a:rPr>
                <a:t>α-</a:t>
              </a:r>
              <a:r>
                <a:rPr kumimoji="1" lang="en-US" altLang="ja-JP" sz="1200" b="1" dirty="0">
                  <a:latin typeface="+mn-lt"/>
                  <a:cs typeface="Calibri" panose="020F0502020204030204" pitchFamily="34" charset="0"/>
                </a:rPr>
                <a:t>Z</a:t>
              </a:r>
              <a:r>
                <a:rPr lang="ja-JP" altLang="en-US" sz="1200" b="1" dirty="0">
                  <a:latin typeface="+mn-lt"/>
                  <a:cs typeface="Calibri" panose="020F0502020204030204" pitchFamily="34" charset="0"/>
                </a:rPr>
                <a:t>ｒ</a:t>
              </a:r>
              <a:r>
                <a:rPr lang="en-US" altLang="ja-JP" sz="1200" b="1" dirty="0">
                  <a:latin typeface="+mn-lt"/>
                  <a:cs typeface="Calibri" panose="020F0502020204030204" pitchFamily="34" charset="0"/>
                </a:rPr>
                <a:t>(O)</a:t>
              </a:r>
              <a:endParaRPr lang="ja-JP" altLang="ja-JP" sz="1200" b="1" kern="100" baseline="-25000" dirty="0">
                <a:latin typeface="+mn-lt"/>
                <a:cs typeface="Calibri" panose="020F0502020204030204" pitchFamily="34" charset="0"/>
              </a:endParaRPr>
            </a:p>
          </p:txBody>
        </p:sp>
        <p:cxnSp>
          <p:nvCxnSpPr>
            <p:cNvPr id="71" name="直線矢印コネクタ 70">
              <a:extLst>
                <a:ext uri="{FF2B5EF4-FFF2-40B4-BE49-F238E27FC236}">
                  <a16:creationId xmlns:a16="http://schemas.microsoft.com/office/drawing/2014/main" id="{6475435C-3623-5363-89B4-5B68513106D6}"/>
                </a:ext>
              </a:extLst>
            </p:cNvPr>
            <p:cNvCxnSpPr>
              <a:cxnSpLocks/>
            </p:cNvCxnSpPr>
            <p:nvPr/>
          </p:nvCxnSpPr>
          <p:spPr>
            <a:xfrm flipH="1" flipV="1">
              <a:off x="3115725" y="1745755"/>
              <a:ext cx="0" cy="878037"/>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9" name="直線矢印コネクタ 78">
              <a:extLst>
                <a:ext uri="{FF2B5EF4-FFF2-40B4-BE49-F238E27FC236}">
                  <a16:creationId xmlns:a16="http://schemas.microsoft.com/office/drawing/2014/main" id="{83CDA374-BFC9-C28D-967A-A6F7FC78634A}"/>
                </a:ext>
              </a:extLst>
            </p:cNvPr>
            <p:cNvCxnSpPr>
              <a:cxnSpLocks/>
            </p:cNvCxnSpPr>
            <p:nvPr/>
          </p:nvCxnSpPr>
          <p:spPr>
            <a:xfrm flipV="1">
              <a:off x="3115725" y="5387530"/>
              <a:ext cx="0" cy="412954"/>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2A45504C-568F-5AC6-A3CF-3046038D9744}"/>
                </a:ext>
              </a:extLst>
            </p:cNvPr>
            <p:cNvCxnSpPr>
              <a:cxnSpLocks/>
            </p:cNvCxnSpPr>
            <p:nvPr/>
          </p:nvCxnSpPr>
          <p:spPr>
            <a:xfrm flipV="1">
              <a:off x="3115725" y="3520158"/>
              <a:ext cx="0" cy="906202"/>
            </a:xfrm>
            <a:prstGeom prst="straightConnector1">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正方形/長方形 95">
              <a:extLst>
                <a:ext uri="{FF2B5EF4-FFF2-40B4-BE49-F238E27FC236}">
                  <a16:creationId xmlns:a16="http://schemas.microsoft.com/office/drawing/2014/main" id="{C253B355-2357-C375-B10C-D6B669E5ED85}"/>
                </a:ext>
              </a:extLst>
            </p:cNvPr>
            <p:cNvSpPr/>
            <p:nvPr/>
          </p:nvSpPr>
          <p:spPr>
            <a:xfrm>
              <a:off x="10330059" y="1135777"/>
              <a:ext cx="412151" cy="276999"/>
            </a:xfrm>
            <a:prstGeom prst="rect">
              <a:avLst/>
            </a:prstGeom>
            <a:noFill/>
            <a:ln>
              <a:noFill/>
            </a:ln>
          </p:spPr>
          <p:txBody>
            <a:bodyPr wrap="square">
              <a:spAutoFit/>
            </a:bodyPr>
            <a:lstStyle/>
            <a:p>
              <a:pPr>
                <a:spcAft>
                  <a:spcPts val="0"/>
                </a:spcAft>
              </a:pPr>
              <a:r>
                <a:rPr lang="en-US" altLang="ja-JP" sz="1200" kern="100" dirty="0">
                  <a:solidFill>
                    <a:schemeClr val="bg1"/>
                  </a:solidFill>
                  <a:latin typeface="+mn-lt"/>
                  <a:cs typeface="Calibri" panose="020F0502020204030204" pitchFamily="34" charset="0"/>
                </a:rPr>
                <a:t>Cr</a:t>
              </a:r>
              <a:endParaRPr lang="ja-JP" altLang="ja-JP" sz="1200" kern="100" dirty="0">
                <a:solidFill>
                  <a:schemeClr val="bg1"/>
                </a:solidFill>
                <a:latin typeface="+mn-lt"/>
                <a:cs typeface="Calibri" panose="020F0502020204030204" pitchFamily="34" charset="0"/>
              </a:endParaRPr>
            </a:p>
          </p:txBody>
        </p:sp>
        <p:cxnSp>
          <p:nvCxnSpPr>
            <p:cNvPr id="103" name="直線矢印コネクタ 102">
              <a:extLst>
                <a:ext uri="{FF2B5EF4-FFF2-40B4-BE49-F238E27FC236}">
                  <a16:creationId xmlns:a16="http://schemas.microsoft.com/office/drawing/2014/main" id="{6DA27120-C1AE-794D-714F-49875376E2F9}"/>
                </a:ext>
              </a:extLst>
            </p:cNvPr>
            <p:cNvCxnSpPr>
              <a:cxnSpLocks/>
            </p:cNvCxnSpPr>
            <p:nvPr/>
          </p:nvCxnSpPr>
          <p:spPr>
            <a:xfrm>
              <a:off x="10014784" y="1223345"/>
              <a:ext cx="41459" cy="97336"/>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a:extLst>
                <a:ext uri="{FF2B5EF4-FFF2-40B4-BE49-F238E27FC236}">
                  <a16:creationId xmlns:a16="http://schemas.microsoft.com/office/drawing/2014/main" id="{7017C593-B541-A64C-ABA6-BD5A1F3E4350}"/>
                </a:ext>
              </a:extLst>
            </p:cNvPr>
            <p:cNvCxnSpPr>
              <a:stCxn id="57" idx="3"/>
            </p:cNvCxnSpPr>
            <p:nvPr/>
          </p:nvCxnSpPr>
          <p:spPr>
            <a:xfrm flipV="1">
              <a:off x="8249733" y="1239355"/>
              <a:ext cx="1121303"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a:extLst>
                <a:ext uri="{FF2B5EF4-FFF2-40B4-BE49-F238E27FC236}">
                  <a16:creationId xmlns:a16="http://schemas.microsoft.com/office/drawing/2014/main" id="{27370EFE-3ACB-7B59-3D75-7B1689CE39DA}"/>
                </a:ext>
              </a:extLst>
            </p:cNvPr>
            <p:cNvCxnSpPr/>
            <p:nvPr/>
          </p:nvCxnSpPr>
          <p:spPr>
            <a:xfrm flipV="1">
              <a:off x="8187866" y="3060851"/>
              <a:ext cx="1121303" cy="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a:extLst>
                <a:ext uri="{FF2B5EF4-FFF2-40B4-BE49-F238E27FC236}">
                  <a16:creationId xmlns:a16="http://schemas.microsoft.com/office/drawing/2014/main" id="{0755B777-6FB6-8C2E-F00D-70D5C54D55CC}"/>
                </a:ext>
              </a:extLst>
            </p:cNvPr>
            <p:cNvCxnSpPr>
              <a:cxnSpLocks/>
            </p:cNvCxnSpPr>
            <p:nvPr/>
          </p:nvCxnSpPr>
          <p:spPr>
            <a:xfrm>
              <a:off x="8173884" y="4845681"/>
              <a:ext cx="1197152"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7" name="正方形/長方形 136">
              <a:extLst>
                <a:ext uri="{FF2B5EF4-FFF2-40B4-BE49-F238E27FC236}">
                  <a16:creationId xmlns:a16="http://schemas.microsoft.com/office/drawing/2014/main" id="{7212BBD6-249D-9C4B-7CE9-C6DB3F8E6CB8}"/>
                </a:ext>
              </a:extLst>
            </p:cNvPr>
            <p:cNvSpPr/>
            <p:nvPr/>
          </p:nvSpPr>
          <p:spPr>
            <a:xfrm>
              <a:off x="119338" y="6417046"/>
              <a:ext cx="11161709" cy="8314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A1B0266-74A9-7A0D-B6E6-ED8BDCF4E10B}"/>
                </a:ext>
              </a:extLst>
            </p:cNvPr>
            <p:cNvSpPr txBox="1"/>
            <p:nvPr/>
          </p:nvSpPr>
          <p:spPr>
            <a:xfrm>
              <a:off x="5426" y="1196752"/>
              <a:ext cx="1135343" cy="788036"/>
            </a:xfrm>
            <a:prstGeom prst="rect">
              <a:avLst/>
            </a:prstGeom>
            <a:solidFill>
              <a:schemeClr val="accent6">
                <a:lumMod val="20000"/>
                <a:lumOff val="80000"/>
              </a:schemeClr>
            </a:solidFill>
          </p:spPr>
          <p:txBody>
            <a:bodyPr wrap="square">
              <a:spAutoFit/>
            </a:bodyPr>
            <a:lstStyle/>
            <a:p>
              <a:pPr algn="ctr">
                <a:lnSpc>
                  <a:spcPts val="1800"/>
                </a:lnSpc>
              </a:pPr>
              <a:r>
                <a:rPr lang="en-GB" altLang="ja-JP" b="1" dirty="0">
                  <a:effectLst/>
                  <a:latin typeface="+mn-lt"/>
                  <a:ea typeface="+mn-ea"/>
                  <a:cs typeface="Calibri" panose="020F0502020204030204" pitchFamily="34" charset="0"/>
                </a:rPr>
                <a:t>B</a:t>
              </a:r>
              <a:r>
                <a:rPr lang="en-US" altLang="ja-JP" b="1" dirty="0">
                  <a:latin typeface="+mn-lt"/>
                  <a:ea typeface="+mn-ea"/>
                  <a:cs typeface="Calibri" panose="020F0502020204030204" pitchFamily="34" charset="0"/>
                </a:rPr>
                <a:t>5</a:t>
              </a:r>
            </a:p>
            <a:p>
              <a:pPr algn="ctr">
                <a:lnSpc>
                  <a:spcPts val="1800"/>
                </a:lnSpc>
              </a:pPr>
              <a:r>
                <a:rPr lang="en-US" altLang="ja-JP" b="1" dirty="0">
                  <a:latin typeface="+mn-lt"/>
                  <a:ea typeface="+mn-ea"/>
                  <a:cs typeface="Calibri" panose="020F0502020204030204" pitchFamily="34" charset="0"/>
                </a:rPr>
                <a:t>20µm Cr</a:t>
              </a:r>
            </a:p>
            <a:p>
              <a:pPr algn="ctr">
                <a:lnSpc>
                  <a:spcPts val="1800"/>
                </a:lnSpc>
              </a:pPr>
              <a:r>
                <a:rPr lang="en-US" altLang="ja-JP" b="1" dirty="0">
                  <a:latin typeface="+mn-lt"/>
                  <a:ea typeface="+mn-ea"/>
                  <a:cs typeface="Calibri" panose="020F0502020204030204" pitchFamily="34" charset="0"/>
                </a:rPr>
                <a:t>1350</a:t>
              </a:r>
              <a:r>
                <a:rPr lang="en-GB" altLang="ja-JP" b="1" dirty="0">
                  <a:solidFill>
                    <a:schemeClr val="tx1"/>
                  </a:solidFill>
                  <a:effectLst/>
                  <a:latin typeface="+mn-lt"/>
                  <a:ea typeface="游明朝" panose="02020400000000000000" pitchFamily="18" charset="-128"/>
                </a:rPr>
                <a:t>˚C</a:t>
              </a:r>
              <a:endParaRPr lang="ja-JP" altLang="en-US" b="1" dirty="0">
                <a:latin typeface="+mn-lt"/>
              </a:endParaRPr>
            </a:p>
          </p:txBody>
        </p:sp>
        <p:sp>
          <p:nvSpPr>
            <p:cNvPr id="13" name="テキスト ボックス 12">
              <a:extLst>
                <a:ext uri="{FF2B5EF4-FFF2-40B4-BE49-F238E27FC236}">
                  <a16:creationId xmlns:a16="http://schemas.microsoft.com/office/drawing/2014/main" id="{CE0D97CA-3B89-B3E4-4294-454A7D9DB948}"/>
                </a:ext>
              </a:extLst>
            </p:cNvPr>
            <p:cNvSpPr txBox="1"/>
            <p:nvPr/>
          </p:nvSpPr>
          <p:spPr>
            <a:xfrm>
              <a:off x="6769" y="4570759"/>
              <a:ext cx="1134000" cy="788036"/>
            </a:xfrm>
            <a:prstGeom prst="rect">
              <a:avLst/>
            </a:prstGeom>
            <a:solidFill>
              <a:srgbClr val="FFFF00"/>
            </a:solidFill>
          </p:spPr>
          <p:txBody>
            <a:bodyPr wrap="square">
              <a:spAutoFit/>
            </a:bodyPr>
            <a:lstStyle/>
            <a:p>
              <a:pPr algn="ctr">
                <a:lnSpc>
                  <a:spcPts val="1800"/>
                </a:lnSpc>
              </a:pPr>
              <a:r>
                <a:rPr lang="en-GB" altLang="ja-JP" b="1" dirty="0">
                  <a:effectLst/>
                  <a:latin typeface="+mn-lt"/>
                  <a:ea typeface="+mn-ea"/>
                  <a:cs typeface="Calibri" panose="020F0502020204030204" pitchFamily="34" charset="0"/>
                </a:rPr>
                <a:t>B</a:t>
              </a:r>
              <a:r>
                <a:rPr lang="en-US" altLang="ja-JP" b="1" dirty="0">
                  <a:effectLst/>
                  <a:latin typeface="+mn-lt"/>
                  <a:ea typeface="+mn-ea"/>
                  <a:cs typeface="Calibri" panose="020F0502020204030204" pitchFamily="34" charset="0"/>
                </a:rPr>
                <a:t>7</a:t>
              </a:r>
            </a:p>
            <a:p>
              <a:pPr algn="ctr">
                <a:lnSpc>
                  <a:spcPts val="1800"/>
                </a:lnSpc>
              </a:pPr>
              <a:r>
                <a:rPr lang="en-US" altLang="ja-JP" b="1" dirty="0">
                  <a:latin typeface="+mn-lt"/>
                  <a:ea typeface="+mn-ea"/>
                  <a:cs typeface="Calibri" panose="020F0502020204030204" pitchFamily="34" charset="0"/>
                </a:rPr>
                <a:t>20µm Cr</a:t>
              </a:r>
            </a:p>
            <a:p>
              <a:pPr algn="ctr">
                <a:lnSpc>
                  <a:spcPts val="1800"/>
                </a:lnSpc>
              </a:pPr>
              <a:r>
                <a:rPr lang="en-US" altLang="ja-JP" b="1" dirty="0">
                  <a:latin typeface="+mn-lt"/>
                  <a:ea typeface="+mn-ea"/>
                  <a:cs typeface="Calibri" panose="020F0502020204030204" pitchFamily="34" charset="0"/>
                </a:rPr>
                <a:t>1500</a:t>
              </a:r>
              <a:r>
                <a:rPr lang="en-GB" altLang="ja-JP" b="1" dirty="0">
                  <a:solidFill>
                    <a:schemeClr val="tx1"/>
                  </a:solidFill>
                  <a:effectLst/>
                  <a:latin typeface="+mn-lt"/>
                  <a:ea typeface="游明朝" panose="02020400000000000000" pitchFamily="18" charset="-128"/>
                </a:rPr>
                <a:t>˚C</a:t>
              </a:r>
              <a:endParaRPr lang="ja-JP" altLang="en-US" b="1" dirty="0">
                <a:latin typeface="+mn-lt"/>
              </a:endParaRPr>
            </a:p>
          </p:txBody>
        </p:sp>
        <p:sp>
          <p:nvSpPr>
            <p:cNvPr id="14" name="テキスト ボックス 13">
              <a:extLst>
                <a:ext uri="{FF2B5EF4-FFF2-40B4-BE49-F238E27FC236}">
                  <a16:creationId xmlns:a16="http://schemas.microsoft.com/office/drawing/2014/main" id="{ADAA367E-77B6-0FFF-FD23-D409C8A80326}"/>
                </a:ext>
              </a:extLst>
            </p:cNvPr>
            <p:cNvSpPr txBox="1"/>
            <p:nvPr/>
          </p:nvSpPr>
          <p:spPr>
            <a:xfrm>
              <a:off x="6769" y="3001923"/>
              <a:ext cx="1134000" cy="788036"/>
            </a:xfrm>
            <a:prstGeom prst="rect">
              <a:avLst/>
            </a:prstGeom>
            <a:solidFill>
              <a:srgbClr val="92D050"/>
            </a:solidFill>
          </p:spPr>
          <p:txBody>
            <a:bodyPr wrap="square">
              <a:spAutoFit/>
            </a:bodyPr>
            <a:lstStyle/>
            <a:p>
              <a:pPr algn="ctr">
                <a:lnSpc>
                  <a:spcPts val="1800"/>
                </a:lnSpc>
              </a:pPr>
              <a:r>
                <a:rPr lang="en-GB" altLang="ja-JP" b="1" dirty="0">
                  <a:effectLst/>
                  <a:latin typeface="+mn-lt"/>
                  <a:ea typeface="+mn-ea"/>
                  <a:cs typeface="Calibri" panose="020F0502020204030204" pitchFamily="34" charset="0"/>
                </a:rPr>
                <a:t>B</a:t>
              </a:r>
              <a:r>
                <a:rPr lang="en-US" altLang="ja-JP" b="1" dirty="0">
                  <a:latin typeface="+mn-lt"/>
                  <a:ea typeface="+mn-ea"/>
                  <a:cs typeface="Calibri" panose="020F0502020204030204" pitchFamily="34" charset="0"/>
                </a:rPr>
                <a:t>6</a:t>
              </a:r>
            </a:p>
            <a:p>
              <a:pPr algn="ctr">
                <a:lnSpc>
                  <a:spcPts val="1800"/>
                </a:lnSpc>
              </a:pPr>
              <a:r>
                <a:rPr lang="en-US" altLang="ja-JP" b="1" u="none" strike="noStrike" dirty="0">
                  <a:effectLst/>
                  <a:latin typeface="+mn-lt"/>
                  <a:cs typeface="Calibri" panose="020F0502020204030204" pitchFamily="34" charset="0"/>
                </a:rPr>
                <a:t>Cr/</a:t>
              </a:r>
              <a:r>
                <a:rPr lang="en-US" altLang="ja-JP" b="1" u="none" strike="noStrike" dirty="0" err="1">
                  <a:effectLst/>
                  <a:latin typeface="+mn-lt"/>
                  <a:cs typeface="Calibri" panose="020F0502020204030204" pitchFamily="34" charset="0"/>
                </a:rPr>
                <a:t>CrN</a:t>
              </a:r>
              <a:endParaRPr lang="en-US" altLang="ja-JP" b="1" dirty="0">
                <a:latin typeface="+mn-lt"/>
                <a:ea typeface="+mn-ea"/>
                <a:cs typeface="Calibri" panose="020F0502020204030204" pitchFamily="34" charset="0"/>
              </a:endParaRPr>
            </a:p>
            <a:p>
              <a:pPr algn="ctr">
                <a:lnSpc>
                  <a:spcPts val="1800"/>
                </a:lnSpc>
              </a:pPr>
              <a:r>
                <a:rPr lang="en-US" altLang="ja-JP" b="1" dirty="0">
                  <a:latin typeface="+mn-lt"/>
                  <a:ea typeface="+mn-ea"/>
                  <a:cs typeface="Calibri" panose="020F0502020204030204" pitchFamily="34" charset="0"/>
                </a:rPr>
                <a:t>1350</a:t>
              </a:r>
              <a:r>
                <a:rPr lang="en-GB" altLang="ja-JP" b="1" dirty="0">
                  <a:solidFill>
                    <a:schemeClr val="tx1"/>
                  </a:solidFill>
                  <a:effectLst/>
                  <a:latin typeface="+mn-lt"/>
                  <a:ea typeface="游明朝" panose="02020400000000000000" pitchFamily="18" charset="-128"/>
                </a:rPr>
                <a:t>˚C</a:t>
              </a:r>
              <a:endParaRPr lang="ja-JP" altLang="en-US" b="1" dirty="0">
                <a:latin typeface="+mn-lt"/>
              </a:endParaRPr>
            </a:p>
          </p:txBody>
        </p:sp>
      </p:grpSp>
      <p:sp>
        <p:nvSpPr>
          <p:cNvPr id="22" name="スライド番号プレースホルダー 21">
            <a:extLst>
              <a:ext uri="{FF2B5EF4-FFF2-40B4-BE49-F238E27FC236}">
                <a16:creationId xmlns:a16="http://schemas.microsoft.com/office/drawing/2014/main" id="{16688D33-F7BB-7A0B-FC0B-2D261A02399D}"/>
              </a:ext>
            </a:extLst>
          </p:cNvPr>
          <p:cNvSpPr>
            <a:spLocks noGrp="1"/>
          </p:cNvSpPr>
          <p:nvPr>
            <p:ph type="sldNum" sz="quarter" idx="4"/>
          </p:nvPr>
        </p:nvSpPr>
        <p:spPr/>
        <p:txBody>
          <a:bodyPr/>
          <a:lstStyle/>
          <a:p>
            <a:fld id="{1CB920B5-59AB-4D13-AD89-2DEE701099C1}" type="slidenum">
              <a:rPr lang="ja-JP" altLang="en-US" smtClean="0"/>
              <a:pPr/>
              <a:t>15</a:t>
            </a:fld>
            <a:endParaRPr lang="ja-JP" altLang="en-US"/>
          </a:p>
        </p:txBody>
      </p:sp>
      <p:sp>
        <p:nvSpPr>
          <p:cNvPr id="32" name="テキスト ボックス 31">
            <a:extLst>
              <a:ext uri="{FF2B5EF4-FFF2-40B4-BE49-F238E27FC236}">
                <a16:creationId xmlns:a16="http://schemas.microsoft.com/office/drawing/2014/main" id="{C27E8F4A-D7C5-9D39-86AE-C1B20C7F022C}"/>
              </a:ext>
            </a:extLst>
          </p:cNvPr>
          <p:cNvSpPr txBox="1"/>
          <p:nvPr/>
        </p:nvSpPr>
        <p:spPr>
          <a:xfrm>
            <a:off x="10500965" y="3191"/>
            <a:ext cx="1688650" cy="461665"/>
          </a:xfrm>
          <a:prstGeom prst="rect">
            <a:avLst/>
          </a:prstGeom>
          <a:solidFill>
            <a:srgbClr val="FFFF00"/>
          </a:solidFill>
          <a:ln>
            <a:solidFill>
              <a:srgbClr val="000000"/>
            </a:solidFill>
          </a:ln>
        </p:spPr>
        <p:txBody>
          <a:bodyPr wrap="square">
            <a:spAutoFit/>
          </a:bodyPr>
          <a:lstStyle/>
          <a:p>
            <a:pPr algn="ctr"/>
            <a:r>
              <a:rPr lang="en-US" altLang="ja-JP" sz="2400" b="1" dirty="0">
                <a:solidFill>
                  <a:srgbClr val="000000"/>
                </a:solidFill>
                <a:effectLst/>
                <a:latin typeface="+mn-lt"/>
                <a:ea typeface="ＭＳ Ｐゴシック" panose="020B0600070205080204" pitchFamily="50" charset="-128"/>
                <a:cs typeface="Calibri" panose="020F0502020204030204" pitchFamily="34" charset="0"/>
              </a:rPr>
              <a:t>Bundle</a:t>
            </a:r>
            <a:endParaRPr lang="ja-JP" altLang="en-US" sz="2400" b="1" dirty="0">
              <a:solidFill>
                <a:srgbClr val="000000"/>
              </a:solidFill>
              <a:latin typeface="+mn-lt"/>
              <a:cs typeface="Calibri" panose="020F0502020204030204" pitchFamily="34" charset="0"/>
            </a:endParaRPr>
          </a:p>
        </p:txBody>
      </p:sp>
    </p:spTree>
    <p:extLst>
      <p:ext uri="{BB962C8B-B14F-4D97-AF65-F5344CB8AC3E}">
        <p14:creationId xmlns:p14="http://schemas.microsoft.com/office/powerpoint/2010/main" val="1950575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3580434-AA5B-F789-E06A-411B9D107212}"/>
              </a:ext>
            </a:extLst>
          </p:cNvPr>
          <p:cNvCxnSpPr>
            <a:cxnSpLocks/>
          </p:cNvCxnSpPr>
          <p:nvPr/>
        </p:nvCxnSpPr>
        <p:spPr>
          <a:xfrm flipV="1">
            <a:off x="407368" y="908720"/>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7" name="Text Box 6">
            <a:extLst>
              <a:ext uri="{FF2B5EF4-FFF2-40B4-BE49-F238E27FC236}">
                <a16:creationId xmlns:a16="http://schemas.microsoft.com/office/drawing/2014/main" id="{DA96362F-E941-A11C-10BD-378F216052E9}"/>
              </a:ext>
            </a:extLst>
          </p:cNvPr>
          <p:cNvSpPr txBox="1">
            <a:spLocks noChangeArrowheads="1"/>
          </p:cNvSpPr>
          <p:nvPr/>
        </p:nvSpPr>
        <p:spPr bwMode="auto">
          <a:xfrm>
            <a:off x="407368" y="-27384"/>
            <a:ext cx="111612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lnSpc>
                <a:spcPts val="3600"/>
              </a:lnSpc>
              <a:spcBef>
                <a:spcPts val="0"/>
              </a:spcBef>
              <a:buNone/>
            </a:pPr>
            <a:r>
              <a:rPr lang="en-US" altLang="ja-JP" b="1" dirty="0">
                <a:latin typeface="+mn-lt"/>
                <a:ea typeface="游明朝" panose="02020400000000000000" pitchFamily="18" charset="-128"/>
                <a:cs typeface="Calibri" panose="020F0502020204030204" pitchFamily="34" charset="0"/>
              </a:rPr>
              <a:t>Comparison of Degradation Behavior </a:t>
            </a:r>
          </a:p>
          <a:p>
            <a:pPr>
              <a:lnSpc>
                <a:spcPts val="3600"/>
              </a:lnSpc>
              <a:spcBef>
                <a:spcPts val="0"/>
              </a:spcBef>
              <a:buNone/>
            </a:pPr>
            <a:r>
              <a:rPr lang="en-US" altLang="ja-JP" b="1" dirty="0">
                <a:solidFill>
                  <a:schemeClr val="tx1"/>
                </a:solidFill>
                <a:latin typeface="+mn-lt"/>
                <a:ea typeface="游明朝" panose="02020400000000000000" pitchFamily="18" charset="-128"/>
                <a:cs typeface="Calibri" panose="020F0502020204030204" pitchFamily="34" charset="0"/>
              </a:rPr>
              <a:t>    </a:t>
            </a:r>
            <a:r>
              <a:rPr lang="en-US" altLang="ja-JP" b="1" i="1" dirty="0">
                <a:solidFill>
                  <a:schemeClr val="tx1"/>
                </a:solidFill>
                <a:latin typeface="+mn-lt"/>
                <a:ea typeface="游明朝" panose="02020400000000000000" pitchFamily="18" charset="-128"/>
                <a:cs typeface="Calibri" panose="020F0502020204030204" pitchFamily="34" charset="0"/>
              </a:rPr>
              <a:t>Cross Section of Double-Layer Cr/</a:t>
            </a:r>
            <a:r>
              <a:rPr lang="en-US" altLang="ja-JP" b="1" i="1" dirty="0" err="1">
                <a:solidFill>
                  <a:schemeClr val="tx1"/>
                </a:solidFill>
                <a:latin typeface="+mn-lt"/>
                <a:ea typeface="游明朝" panose="02020400000000000000" pitchFamily="18" charset="-128"/>
                <a:cs typeface="Calibri" panose="020F0502020204030204" pitchFamily="34" charset="0"/>
              </a:rPr>
              <a:t>CrN</a:t>
            </a:r>
            <a:r>
              <a:rPr lang="en-US" altLang="ja-JP" b="1" i="1" dirty="0">
                <a:solidFill>
                  <a:schemeClr val="tx1"/>
                </a:solidFill>
                <a:latin typeface="+mn-lt"/>
                <a:ea typeface="游明朝" panose="02020400000000000000" pitchFamily="18" charset="-128"/>
                <a:cs typeface="Calibri" panose="020F0502020204030204" pitchFamily="34" charset="0"/>
              </a:rPr>
              <a:t> Coated Zry-4, 1350</a:t>
            </a:r>
            <a:r>
              <a:rPr lang="en-GB" altLang="ja-JP" b="1" i="1" dirty="0">
                <a:solidFill>
                  <a:schemeClr val="tx1"/>
                </a:solidFill>
                <a:effectLst/>
                <a:latin typeface="+mn-lt"/>
                <a:ea typeface="游明朝" panose="02020400000000000000" pitchFamily="18" charset="-128"/>
              </a:rPr>
              <a:t>˚C </a:t>
            </a:r>
            <a:endParaRPr lang="ja-JP" altLang="ja-JP" b="1" i="1" dirty="0">
              <a:solidFill>
                <a:schemeClr val="tx1"/>
              </a:solidFill>
              <a:effectLst/>
              <a:latin typeface="+mn-lt"/>
              <a:ea typeface="游明朝" panose="02020400000000000000" pitchFamily="18" charset="-128"/>
              <a:cs typeface="Calibri" panose="020F0502020204030204" pitchFamily="34" charset="0"/>
            </a:endParaRPr>
          </a:p>
        </p:txBody>
      </p:sp>
      <p:grpSp>
        <p:nvGrpSpPr>
          <p:cNvPr id="36" name="グループ化 35">
            <a:extLst>
              <a:ext uri="{FF2B5EF4-FFF2-40B4-BE49-F238E27FC236}">
                <a16:creationId xmlns:a16="http://schemas.microsoft.com/office/drawing/2014/main" id="{29956674-68AC-B90D-A3CD-FAE18D184A38}"/>
              </a:ext>
            </a:extLst>
          </p:cNvPr>
          <p:cNvGrpSpPr>
            <a:grpSpLocks noChangeAspect="1"/>
          </p:cNvGrpSpPr>
          <p:nvPr/>
        </p:nvGrpSpPr>
        <p:grpSpPr>
          <a:xfrm>
            <a:off x="120000" y="1829394"/>
            <a:ext cx="11880000" cy="1887638"/>
            <a:chOff x="911615" y="1337552"/>
            <a:chExt cx="10368000" cy="1647398"/>
          </a:xfrm>
        </p:grpSpPr>
        <p:pic>
          <p:nvPicPr>
            <p:cNvPr id="4" name="図 3" descr="黒い背景と白い文字&#10;&#10;自動的に生成された説明">
              <a:extLst>
                <a:ext uri="{FF2B5EF4-FFF2-40B4-BE49-F238E27FC236}">
                  <a16:creationId xmlns:a16="http://schemas.microsoft.com/office/drawing/2014/main" id="{98F3C3B1-08E8-0173-0210-2169839CE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6808" y="1337552"/>
              <a:ext cx="8272807" cy="1483932"/>
            </a:xfrm>
            <a:prstGeom prst="rect">
              <a:avLst/>
            </a:prstGeom>
          </p:spPr>
        </p:pic>
        <p:pic>
          <p:nvPicPr>
            <p:cNvPr id="27" name="図 26" descr="雪が積もっている&#10;&#10;自動的に生成された説明">
              <a:extLst>
                <a:ext uri="{FF2B5EF4-FFF2-40B4-BE49-F238E27FC236}">
                  <a16:creationId xmlns:a16="http://schemas.microsoft.com/office/drawing/2014/main" id="{8F1029BC-CD0E-65C9-B76A-D0E767048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615" y="1352403"/>
              <a:ext cx="2040686" cy="1632547"/>
            </a:xfrm>
            <a:prstGeom prst="rect">
              <a:avLst/>
            </a:prstGeom>
          </p:spPr>
        </p:pic>
      </p:grpSp>
      <p:sp>
        <p:nvSpPr>
          <p:cNvPr id="38" name="テキスト ボックス 37">
            <a:extLst>
              <a:ext uri="{FF2B5EF4-FFF2-40B4-BE49-F238E27FC236}">
                <a16:creationId xmlns:a16="http://schemas.microsoft.com/office/drawing/2014/main" id="{5608A7B8-C2B9-A4C8-CDD5-0CD2ACD1A842}"/>
              </a:ext>
            </a:extLst>
          </p:cNvPr>
          <p:cNvSpPr txBox="1"/>
          <p:nvPr/>
        </p:nvSpPr>
        <p:spPr>
          <a:xfrm>
            <a:off x="3390076" y="1795547"/>
            <a:ext cx="1378301" cy="307777"/>
          </a:xfrm>
          <a:prstGeom prst="rect">
            <a:avLst/>
          </a:prstGeom>
          <a:noFill/>
        </p:spPr>
        <p:txBody>
          <a:bodyPr wrap="square">
            <a:spAutoFit/>
          </a:bodyPr>
          <a:lstStyle/>
          <a:p>
            <a:pPr>
              <a:spcAft>
                <a:spcPts val="0"/>
              </a:spcAft>
            </a:pPr>
            <a:r>
              <a:rPr kumimoji="1" lang="en-US" altLang="ja-JP" sz="1400" b="1" dirty="0">
                <a:solidFill>
                  <a:schemeClr val="bg1"/>
                </a:solidFill>
                <a:latin typeface="+mn-lt"/>
                <a:cs typeface="Calibri" panose="020F0502020204030204" pitchFamily="34" charset="0"/>
              </a:rPr>
              <a:t>Cr</a:t>
            </a:r>
            <a:r>
              <a:rPr lang="en-US" altLang="ja-JP" sz="1400" b="1" baseline="-25000" dirty="0">
                <a:solidFill>
                  <a:schemeClr val="bg1"/>
                </a:solidFill>
                <a:latin typeface="+mn-lt"/>
                <a:cs typeface="Calibri" panose="020F0502020204030204" pitchFamily="34" charset="0"/>
              </a:rPr>
              <a:t>2</a:t>
            </a:r>
            <a:r>
              <a:rPr lang="en-US" altLang="ja-JP" sz="1400" b="1" dirty="0">
                <a:solidFill>
                  <a:schemeClr val="bg1"/>
                </a:solidFill>
                <a:latin typeface="+mn-lt"/>
                <a:cs typeface="Calibri" panose="020F0502020204030204" pitchFamily="34" charset="0"/>
              </a:rPr>
              <a:t>(</a:t>
            </a:r>
            <a:r>
              <a:rPr kumimoji="1" lang="en-US" altLang="ja-JP" sz="1400" b="1" dirty="0">
                <a:solidFill>
                  <a:schemeClr val="bg1"/>
                </a:solidFill>
                <a:latin typeface="+mn-lt"/>
                <a:cs typeface="Calibri" panose="020F0502020204030204" pitchFamily="34" charset="0"/>
              </a:rPr>
              <a:t>O</a:t>
            </a:r>
            <a:r>
              <a:rPr lang="en-US" altLang="ja-JP" sz="1400" b="1" dirty="0">
                <a:solidFill>
                  <a:schemeClr val="bg1"/>
                </a:solidFill>
                <a:latin typeface="+mn-lt"/>
                <a:cs typeface="Calibri" panose="020F0502020204030204" pitchFamily="34" charset="0"/>
              </a:rPr>
              <a:t>,N)</a:t>
            </a:r>
            <a:r>
              <a:rPr lang="en-US" altLang="ja-JP" sz="1400" b="1" baseline="-25000" dirty="0">
                <a:solidFill>
                  <a:schemeClr val="bg1"/>
                </a:solidFill>
                <a:latin typeface="+mn-lt"/>
                <a:cs typeface="Calibri" panose="020F0502020204030204" pitchFamily="34" charset="0"/>
              </a:rPr>
              <a:t>3</a:t>
            </a:r>
            <a:endParaRPr kumimoji="1" lang="en-US" altLang="ja-JP" sz="1400" b="1" dirty="0">
              <a:solidFill>
                <a:schemeClr val="bg1"/>
              </a:solidFill>
              <a:latin typeface="+mn-lt"/>
              <a:cs typeface="Calibri" panose="020F0502020204030204" pitchFamily="34" charset="0"/>
            </a:endParaRPr>
          </a:p>
        </p:txBody>
      </p:sp>
      <p:sp>
        <p:nvSpPr>
          <p:cNvPr id="39" name="テキスト ボックス 38">
            <a:extLst>
              <a:ext uri="{FF2B5EF4-FFF2-40B4-BE49-F238E27FC236}">
                <a16:creationId xmlns:a16="http://schemas.microsoft.com/office/drawing/2014/main" id="{725CE984-9294-5CB7-7C77-2AD7457533C6}"/>
              </a:ext>
            </a:extLst>
          </p:cNvPr>
          <p:cNvSpPr txBox="1"/>
          <p:nvPr/>
        </p:nvSpPr>
        <p:spPr>
          <a:xfrm>
            <a:off x="5375920" y="2361375"/>
            <a:ext cx="557642" cy="307777"/>
          </a:xfrm>
          <a:prstGeom prst="rect">
            <a:avLst/>
          </a:prstGeom>
          <a:noFill/>
        </p:spPr>
        <p:txBody>
          <a:bodyPr wrap="square">
            <a:spAutoFit/>
          </a:bodyPr>
          <a:lstStyle/>
          <a:p>
            <a:pPr>
              <a:spcAft>
                <a:spcPts val="0"/>
              </a:spcAft>
            </a:pPr>
            <a:r>
              <a:rPr kumimoji="1" lang="en-US" altLang="ja-JP" sz="1400" b="1" dirty="0">
                <a:latin typeface="+mn-lt"/>
                <a:cs typeface="Calibri" panose="020F0502020204030204" pitchFamily="34" charset="0"/>
              </a:rPr>
              <a:t>Cr</a:t>
            </a:r>
          </a:p>
        </p:txBody>
      </p:sp>
      <p:sp>
        <p:nvSpPr>
          <p:cNvPr id="40" name="テキスト ボックス 39">
            <a:extLst>
              <a:ext uri="{FF2B5EF4-FFF2-40B4-BE49-F238E27FC236}">
                <a16:creationId xmlns:a16="http://schemas.microsoft.com/office/drawing/2014/main" id="{BE050F26-4545-CD0B-ACFA-290E4C40AF7A}"/>
              </a:ext>
            </a:extLst>
          </p:cNvPr>
          <p:cNvSpPr txBox="1"/>
          <p:nvPr/>
        </p:nvSpPr>
        <p:spPr>
          <a:xfrm>
            <a:off x="5833887" y="2497245"/>
            <a:ext cx="645421" cy="307777"/>
          </a:xfrm>
          <a:prstGeom prst="rect">
            <a:avLst/>
          </a:prstGeom>
          <a:noFill/>
        </p:spPr>
        <p:txBody>
          <a:bodyPr wrap="square">
            <a:spAutoFit/>
          </a:bodyPr>
          <a:lstStyle/>
          <a:p>
            <a:pPr>
              <a:spcAft>
                <a:spcPts val="0"/>
              </a:spcAft>
            </a:pPr>
            <a:r>
              <a:rPr kumimoji="1" lang="en-US" altLang="ja-JP" sz="1400" b="1" dirty="0" err="1">
                <a:latin typeface="+mn-lt"/>
                <a:cs typeface="Calibri" panose="020F0502020204030204" pitchFamily="34" charset="0"/>
              </a:rPr>
              <a:t>CrN</a:t>
            </a:r>
            <a:endParaRPr kumimoji="1" lang="en-US" altLang="ja-JP" sz="1400" b="1" dirty="0">
              <a:latin typeface="+mn-lt"/>
              <a:cs typeface="Calibri" panose="020F0502020204030204" pitchFamily="34" charset="0"/>
            </a:endParaRPr>
          </a:p>
        </p:txBody>
      </p:sp>
      <p:sp>
        <p:nvSpPr>
          <p:cNvPr id="41" name="テキスト ボックス 40">
            <a:extLst>
              <a:ext uri="{FF2B5EF4-FFF2-40B4-BE49-F238E27FC236}">
                <a16:creationId xmlns:a16="http://schemas.microsoft.com/office/drawing/2014/main" id="{DFA9CEA8-10BF-A75E-4208-EAF020C553B5}"/>
              </a:ext>
            </a:extLst>
          </p:cNvPr>
          <p:cNvSpPr txBox="1"/>
          <p:nvPr/>
        </p:nvSpPr>
        <p:spPr>
          <a:xfrm>
            <a:off x="10416480" y="2814356"/>
            <a:ext cx="1616891" cy="523220"/>
          </a:xfrm>
          <a:prstGeom prst="rect">
            <a:avLst/>
          </a:prstGeom>
          <a:noFill/>
        </p:spPr>
        <p:txBody>
          <a:bodyPr wrap="square">
            <a:spAutoFit/>
          </a:bodyPr>
          <a:lstStyle/>
          <a:p>
            <a:pPr>
              <a:spcAft>
                <a:spcPts val="0"/>
              </a:spcAft>
            </a:pPr>
            <a:r>
              <a:rPr lang="en-US" altLang="ja-JP" sz="1400" dirty="0">
                <a:solidFill>
                  <a:schemeClr val="bg1"/>
                </a:solidFill>
                <a:latin typeface="+mn-lt"/>
                <a:cs typeface="Calibri" panose="020F0502020204030204" pitchFamily="34" charset="0"/>
              </a:rPr>
              <a:t>α-</a:t>
            </a:r>
            <a:r>
              <a:rPr kumimoji="1" lang="en-US" altLang="ja-JP" sz="1400" b="1" dirty="0">
                <a:solidFill>
                  <a:schemeClr val="bg1"/>
                </a:solidFill>
                <a:latin typeface="+mn-lt"/>
                <a:cs typeface="Calibri" panose="020F0502020204030204" pitchFamily="34" charset="0"/>
              </a:rPr>
              <a:t>Zr</a:t>
            </a:r>
            <a:r>
              <a:rPr lang="en-US" altLang="ja-JP" sz="1400" b="1" dirty="0">
                <a:solidFill>
                  <a:schemeClr val="bg1"/>
                </a:solidFill>
                <a:latin typeface="+mn-lt"/>
                <a:cs typeface="Calibri" panose="020F0502020204030204" pitchFamily="34" charset="0"/>
              </a:rPr>
              <a:t>(N,O) to </a:t>
            </a:r>
          </a:p>
          <a:p>
            <a:pPr>
              <a:spcAft>
                <a:spcPts val="0"/>
              </a:spcAft>
            </a:pPr>
            <a:r>
              <a:rPr lang="en-US" altLang="ja-JP" sz="1400" dirty="0">
                <a:solidFill>
                  <a:schemeClr val="bg1"/>
                </a:solidFill>
                <a:latin typeface="+mn-lt"/>
                <a:cs typeface="Calibri" panose="020F0502020204030204" pitchFamily="34" charset="0"/>
              </a:rPr>
              <a:t>α-</a:t>
            </a:r>
            <a:r>
              <a:rPr kumimoji="1" lang="en-US" altLang="ja-JP" sz="1400" b="1" dirty="0">
                <a:solidFill>
                  <a:schemeClr val="bg1"/>
                </a:solidFill>
                <a:latin typeface="+mn-lt"/>
                <a:cs typeface="Calibri" panose="020F0502020204030204" pitchFamily="34" charset="0"/>
              </a:rPr>
              <a:t>Zr</a:t>
            </a:r>
            <a:r>
              <a:rPr lang="en-US" altLang="ja-JP" sz="1400" b="1" dirty="0">
                <a:solidFill>
                  <a:schemeClr val="bg1"/>
                </a:solidFill>
                <a:latin typeface="+mn-lt"/>
                <a:cs typeface="Calibri" panose="020F0502020204030204" pitchFamily="34" charset="0"/>
              </a:rPr>
              <a:t>(O,N) inward</a:t>
            </a:r>
            <a:endParaRPr kumimoji="1" lang="en-US" altLang="ja-JP" sz="1400" b="1" dirty="0">
              <a:solidFill>
                <a:schemeClr val="bg1"/>
              </a:solidFill>
              <a:latin typeface="+mn-lt"/>
              <a:cs typeface="Calibri" panose="020F0502020204030204" pitchFamily="34" charset="0"/>
            </a:endParaRPr>
          </a:p>
        </p:txBody>
      </p:sp>
      <p:sp>
        <p:nvSpPr>
          <p:cNvPr id="53" name="テキスト ボックス 52">
            <a:extLst>
              <a:ext uri="{FF2B5EF4-FFF2-40B4-BE49-F238E27FC236}">
                <a16:creationId xmlns:a16="http://schemas.microsoft.com/office/drawing/2014/main" id="{A3F60BF5-39E8-1B4B-4AB4-A6045062D705}"/>
              </a:ext>
            </a:extLst>
          </p:cNvPr>
          <p:cNvSpPr txBox="1"/>
          <p:nvPr/>
        </p:nvSpPr>
        <p:spPr>
          <a:xfrm>
            <a:off x="5356418" y="2832809"/>
            <a:ext cx="550912" cy="307777"/>
          </a:xfrm>
          <a:prstGeom prst="rect">
            <a:avLst/>
          </a:prstGeom>
          <a:noFill/>
        </p:spPr>
        <p:txBody>
          <a:bodyPr wrap="square">
            <a:spAutoFit/>
          </a:bodyPr>
          <a:lstStyle/>
          <a:p>
            <a:pPr>
              <a:spcAft>
                <a:spcPts val="0"/>
              </a:spcAft>
            </a:pPr>
            <a:r>
              <a:rPr kumimoji="1" lang="en-US" altLang="ja-JP" sz="1400" b="1" dirty="0">
                <a:solidFill>
                  <a:schemeClr val="bg1"/>
                </a:solidFill>
                <a:latin typeface="+mn-lt"/>
                <a:cs typeface="Calibri" panose="020F0502020204030204" pitchFamily="34" charset="0"/>
              </a:rPr>
              <a:t>Cr</a:t>
            </a:r>
          </a:p>
        </p:txBody>
      </p:sp>
      <p:sp>
        <p:nvSpPr>
          <p:cNvPr id="29" name="正方形/長方形 28">
            <a:extLst>
              <a:ext uri="{FF2B5EF4-FFF2-40B4-BE49-F238E27FC236}">
                <a16:creationId xmlns:a16="http://schemas.microsoft.com/office/drawing/2014/main" id="{39751755-5084-B909-3FF8-37CDA92926A7}"/>
              </a:ext>
            </a:extLst>
          </p:cNvPr>
          <p:cNvSpPr/>
          <p:nvPr/>
        </p:nvSpPr>
        <p:spPr>
          <a:xfrm>
            <a:off x="7690049" y="3131431"/>
            <a:ext cx="1728190" cy="307777"/>
          </a:xfrm>
          <a:prstGeom prst="rect">
            <a:avLst/>
          </a:prstGeom>
          <a:noFill/>
          <a:ln>
            <a:noFill/>
          </a:ln>
        </p:spPr>
        <p:txBody>
          <a:bodyPr wrap="square">
            <a:spAutoFit/>
          </a:bodyPr>
          <a:lstStyle/>
          <a:p>
            <a:pPr>
              <a:spcAft>
                <a:spcPts val="0"/>
              </a:spcAft>
            </a:pPr>
            <a:r>
              <a:rPr lang="en-US" altLang="ja-JP" sz="1400" b="1" kern="100" dirty="0">
                <a:latin typeface="+mn-lt"/>
                <a:cs typeface="Calibri" panose="020F0502020204030204" pitchFamily="34" charset="0"/>
              </a:rPr>
              <a:t>prior β-Zr (substrate)</a:t>
            </a:r>
          </a:p>
        </p:txBody>
      </p:sp>
      <p:sp>
        <p:nvSpPr>
          <p:cNvPr id="56" name="テキスト ボックス 55">
            <a:extLst>
              <a:ext uri="{FF2B5EF4-FFF2-40B4-BE49-F238E27FC236}">
                <a16:creationId xmlns:a16="http://schemas.microsoft.com/office/drawing/2014/main" id="{A7059013-F0C1-27C5-9995-847D20286872}"/>
              </a:ext>
            </a:extLst>
          </p:cNvPr>
          <p:cNvSpPr txBox="1"/>
          <p:nvPr/>
        </p:nvSpPr>
        <p:spPr>
          <a:xfrm>
            <a:off x="10632510" y="1765635"/>
            <a:ext cx="1440154" cy="307777"/>
          </a:xfrm>
          <a:prstGeom prst="rect">
            <a:avLst/>
          </a:prstGeom>
          <a:noFill/>
        </p:spPr>
        <p:txBody>
          <a:bodyPr wrap="square">
            <a:spAutoFit/>
          </a:bodyPr>
          <a:lstStyle/>
          <a:p>
            <a:pPr algn="r">
              <a:spcAft>
                <a:spcPts val="0"/>
              </a:spcAft>
            </a:pPr>
            <a:r>
              <a:rPr lang="en-US" altLang="ja-JP" sz="1400" b="1" dirty="0">
                <a:solidFill>
                  <a:schemeClr val="bg1"/>
                </a:solidFill>
                <a:latin typeface="+mn-lt"/>
                <a:cs typeface="Calibri" panose="020F0502020204030204" pitchFamily="34" charset="0"/>
              </a:rPr>
              <a:t>Nitrogen band</a:t>
            </a:r>
            <a:endParaRPr kumimoji="1" lang="en-US" altLang="ja-JP" sz="1400" b="1" dirty="0">
              <a:solidFill>
                <a:schemeClr val="bg1"/>
              </a:solidFill>
              <a:latin typeface="+mn-lt"/>
              <a:cs typeface="Calibri" panose="020F0502020204030204" pitchFamily="34" charset="0"/>
            </a:endParaRPr>
          </a:p>
        </p:txBody>
      </p:sp>
      <p:cxnSp>
        <p:nvCxnSpPr>
          <p:cNvPr id="58" name="直線矢印コネクタ 57">
            <a:extLst>
              <a:ext uri="{FF2B5EF4-FFF2-40B4-BE49-F238E27FC236}">
                <a16:creationId xmlns:a16="http://schemas.microsoft.com/office/drawing/2014/main" id="{AC94D6C2-9790-9054-11C8-4C0EA17B7EC8}"/>
              </a:ext>
            </a:extLst>
          </p:cNvPr>
          <p:cNvCxnSpPr>
            <a:cxnSpLocks/>
            <a:stCxn id="56" idx="1"/>
          </p:cNvCxnSpPr>
          <p:nvPr/>
        </p:nvCxnSpPr>
        <p:spPr>
          <a:xfrm flipH="1">
            <a:off x="10416480" y="1919524"/>
            <a:ext cx="216030" cy="22823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3699A83E-8247-A480-6243-2A5B963C2DE3}"/>
              </a:ext>
            </a:extLst>
          </p:cNvPr>
          <p:cNvCxnSpPr>
            <a:cxnSpLocks/>
            <a:stCxn id="56" idx="1"/>
          </p:cNvCxnSpPr>
          <p:nvPr/>
        </p:nvCxnSpPr>
        <p:spPr>
          <a:xfrm flipH="1">
            <a:off x="10532580" y="1919524"/>
            <a:ext cx="99930" cy="46305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a:extLst>
              <a:ext uri="{FF2B5EF4-FFF2-40B4-BE49-F238E27FC236}">
                <a16:creationId xmlns:a16="http://schemas.microsoft.com/office/drawing/2014/main" id="{A0A16F8D-D95E-D921-E17F-DF9B4806894E}"/>
              </a:ext>
            </a:extLst>
          </p:cNvPr>
          <p:cNvCxnSpPr>
            <a:cxnSpLocks/>
          </p:cNvCxnSpPr>
          <p:nvPr/>
        </p:nvCxnSpPr>
        <p:spPr>
          <a:xfrm flipH="1">
            <a:off x="10344472" y="2832809"/>
            <a:ext cx="0" cy="22137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767726A9-B97A-9FF1-08A6-EC8CE4F5D277}"/>
              </a:ext>
            </a:extLst>
          </p:cNvPr>
          <p:cNvSpPr txBox="1"/>
          <p:nvPr/>
        </p:nvSpPr>
        <p:spPr>
          <a:xfrm>
            <a:off x="5663952" y="1782141"/>
            <a:ext cx="1224136" cy="307777"/>
          </a:xfrm>
          <a:prstGeom prst="rect">
            <a:avLst/>
          </a:prstGeom>
          <a:noFill/>
        </p:spPr>
        <p:txBody>
          <a:bodyPr wrap="square">
            <a:spAutoFit/>
          </a:bodyPr>
          <a:lstStyle/>
          <a:p>
            <a:pPr>
              <a:spcAft>
                <a:spcPts val="0"/>
              </a:spcAft>
            </a:pPr>
            <a:r>
              <a:rPr kumimoji="1" lang="en-US" altLang="ja-JP" sz="1400" b="1" dirty="0">
                <a:solidFill>
                  <a:schemeClr val="bg1"/>
                </a:solidFill>
                <a:latin typeface="+mn-lt"/>
                <a:cs typeface="Calibri" panose="020F0502020204030204" pitchFamily="34" charset="0"/>
              </a:rPr>
              <a:t>Cr</a:t>
            </a:r>
            <a:r>
              <a:rPr lang="en-US" altLang="ja-JP" sz="1400" b="1" baseline="-25000" dirty="0">
                <a:solidFill>
                  <a:schemeClr val="bg1"/>
                </a:solidFill>
                <a:latin typeface="+mn-lt"/>
                <a:cs typeface="Calibri" panose="020F0502020204030204" pitchFamily="34" charset="0"/>
              </a:rPr>
              <a:t>2</a:t>
            </a:r>
            <a:r>
              <a:rPr lang="en-US" altLang="ja-JP" sz="1400" b="1" dirty="0">
                <a:solidFill>
                  <a:schemeClr val="bg1"/>
                </a:solidFill>
                <a:latin typeface="+mn-lt"/>
                <a:cs typeface="Calibri" panose="020F0502020204030204" pitchFamily="34" charset="0"/>
              </a:rPr>
              <a:t>(</a:t>
            </a:r>
            <a:r>
              <a:rPr kumimoji="1" lang="en-US" altLang="ja-JP" sz="1400" b="1" dirty="0">
                <a:solidFill>
                  <a:schemeClr val="bg1"/>
                </a:solidFill>
                <a:latin typeface="+mn-lt"/>
                <a:cs typeface="Calibri" panose="020F0502020204030204" pitchFamily="34" charset="0"/>
              </a:rPr>
              <a:t>O</a:t>
            </a:r>
            <a:r>
              <a:rPr lang="en-US" altLang="ja-JP" sz="1400" b="1" dirty="0">
                <a:solidFill>
                  <a:schemeClr val="bg1"/>
                </a:solidFill>
                <a:latin typeface="+mn-lt"/>
                <a:cs typeface="Calibri" panose="020F0502020204030204" pitchFamily="34" charset="0"/>
              </a:rPr>
              <a:t>,N)</a:t>
            </a:r>
            <a:r>
              <a:rPr lang="en-US" altLang="ja-JP" sz="1400" b="1" baseline="-25000" dirty="0">
                <a:solidFill>
                  <a:schemeClr val="bg1"/>
                </a:solidFill>
                <a:latin typeface="+mn-lt"/>
                <a:cs typeface="Calibri" panose="020F0502020204030204" pitchFamily="34" charset="0"/>
              </a:rPr>
              <a:t> 3</a:t>
            </a:r>
            <a:endParaRPr kumimoji="1" lang="en-US" altLang="ja-JP" sz="1400" b="1" dirty="0">
              <a:solidFill>
                <a:schemeClr val="bg1"/>
              </a:solidFill>
              <a:latin typeface="+mn-lt"/>
              <a:cs typeface="Calibri" panose="020F0502020204030204" pitchFamily="34" charset="0"/>
            </a:endParaRPr>
          </a:p>
        </p:txBody>
      </p:sp>
      <p:sp>
        <p:nvSpPr>
          <p:cNvPr id="65" name="テキスト ボックス 64">
            <a:extLst>
              <a:ext uri="{FF2B5EF4-FFF2-40B4-BE49-F238E27FC236}">
                <a16:creationId xmlns:a16="http://schemas.microsoft.com/office/drawing/2014/main" id="{4D117423-109A-17B4-C323-F06A24C2423E}"/>
              </a:ext>
            </a:extLst>
          </p:cNvPr>
          <p:cNvSpPr txBox="1"/>
          <p:nvPr/>
        </p:nvSpPr>
        <p:spPr>
          <a:xfrm>
            <a:off x="3503711" y="3202848"/>
            <a:ext cx="1378301" cy="307777"/>
          </a:xfrm>
          <a:prstGeom prst="rect">
            <a:avLst/>
          </a:prstGeom>
          <a:noFill/>
        </p:spPr>
        <p:txBody>
          <a:bodyPr wrap="square">
            <a:spAutoFit/>
          </a:bodyPr>
          <a:lstStyle/>
          <a:p>
            <a:pPr>
              <a:spcAft>
                <a:spcPts val="0"/>
              </a:spcAft>
            </a:pPr>
            <a:r>
              <a:rPr lang="en-US" altLang="ja-JP" sz="1400" b="1" dirty="0">
                <a:solidFill>
                  <a:schemeClr val="bg1"/>
                </a:solidFill>
                <a:latin typeface="+mn-lt"/>
                <a:cs typeface="Calibri" panose="020F0502020204030204" pitchFamily="34" charset="0"/>
              </a:rPr>
              <a:t>Oxygen band</a:t>
            </a:r>
            <a:endParaRPr kumimoji="1" lang="en-US" altLang="ja-JP" sz="1400" b="1" dirty="0">
              <a:solidFill>
                <a:schemeClr val="bg1"/>
              </a:solidFill>
              <a:latin typeface="+mn-lt"/>
              <a:cs typeface="Calibri" panose="020F0502020204030204" pitchFamily="34" charset="0"/>
            </a:endParaRPr>
          </a:p>
        </p:txBody>
      </p:sp>
      <p:cxnSp>
        <p:nvCxnSpPr>
          <p:cNvPr id="66" name="直線矢印コネクタ 65">
            <a:extLst>
              <a:ext uri="{FF2B5EF4-FFF2-40B4-BE49-F238E27FC236}">
                <a16:creationId xmlns:a16="http://schemas.microsoft.com/office/drawing/2014/main" id="{6CA9964D-2E5F-8CC5-B6BE-F49B608084B4}"/>
              </a:ext>
            </a:extLst>
          </p:cNvPr>
          <p:cNvCxnSpPr>
            <a:cxnSpLocks/>
            <a:stCxn id="65" idx="1"/>
          </p:cNvCxnSpPr>
          <p:nvPr/>
        </p:nvCxnSpPr>
        <p:spPr>
          <a:xfrm flipH="1" flipV="1">
            <a:off x="3274529" y="3095507"/>
            <a:ext cx="229182" cy="26123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AF49B471-8EB6-37EE-C68B-FAB4250FC3F3}"/>
              </a:ext>
            </a:extLst>
          </p:cNvPr>
          <p:cNvCxnSpPr>
            <a:cxnSpLocks/>
            <a:stCxn id="65" idx="1"/>
          </p:cNvCxnSpPr>
          <p:nvPr/>
        </p:nvCxnSpPr>
        <p:spPr>
          <a:xfrm flipH="1" flipV="1">
            <a:off x="3274529" y="2380786"/>
            <a:ext cx="229182" cy="97595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7FA62533-428E-7758-5A50-2521BE88DC5A}"/>
              </a:ext>
            </a:extLst>
          </p:cNvPr>
          <p:cNvCxnSpPr>
            <a:cxnSpLocks/>
            <a:stCxn id="38" idx="1"/>
          </p:cNvCxnSpPr>
          <p:nvPr/>
        </p:nvCxnSpPr>
        <p:spPr>
          <a:xfrm flipH="1">
            <a:off x="3170969" y="1949436"/>
            <a:ext cx="219107" cy="19832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a:extLst>
              <a:ext uri="{FF2B5EF4-FFF2-40B4-BE49-F238E27FC236}">
                <a16:creationId xmlns:a16="http://schemas.microsoft.com/office/drawing/2014/main" id="{5348A4D9-0F87-9898-1113-30558730B099}"/>
              </a:ext>
            </a:extLst>
          </p:cNvPr>
          <p:cNvCxnSpPr>
            <a:cxnSpLocks/>
          </p:cNvCxnSpPr>
          <p:nvPr/>
        </p:nvCxnSpPr>
        <p:spPr>
          <a:xfrm flipH="1">
            <a:off x="5483547" y="1896925"/>
            <a:ext cx="219108" cy="198327"/>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a:extLst>
              <a:ext uri="{FF2B5EF4-FFF2-40B4-BE49-F238E27FC236}">
                <a16:creationId xmlns:a16="http://schemas.microsoft.com/office/drawing/2014/main" id="{37CBDA45-6D1D-FA04-02EB-36B0E23F156E}"/>
              </a:ext>
            </a:extLst>
          </p:cNvPr>
          <p:cNvCxnSpPr>
            <a:cxnSpLocks/>
            <a:stCxn id="53" idx="1"/>
          </p:cNvCxnSpPr>
          <p:nvPr/>
        </p:nvCxnSpPr>
        <p:spPr>
          <a:xfrm flipH="1" flipV="1">
            <a:off x="5224412" y="2827627"/>
            <a:ext cx="132006" cy="159071"/>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C094FE53-AB2B-D8DC-171D-0065E382888C}"/>
              </a:ext>
            </a:extLst>
          </p:cNvPr>
          <p:cNvSpPr txBox="1"/>
          <p:nvPr/>
        </p:nvSpPr>
        <p:spPr>
          <a:xfrm>
            <a:off x="109792" y="1405595"/>
            <a:ext cx="2338286" cy="369332"/>
          </a:xfrm>
          <a:prstGeom prst="rect">
            <a:avLst/>
          </a:prstGeom>
          <a:solidFill>
            <a:srgbClr val="002060"/>
          </a:solidFill>
        </p:spPr>
        <p:txBody>
          <a:bodyPr wrap="square">
            <a:spAutoFit/>
          </a:bodyPr>
          <a:lstStyle/>
          <a:p>
            <a:pPr algn="ctr">
              <a:spcAft>
                <a:spcPts val="0"/>
              </a:spcAft>
            </a:pPr>
            <a:r>
              <a:rPr kumimoji="1" lang="en-US" altLang="ja-JP" dirty="0">
                <a:solidFill>
                  <a:schemeClr val="bg1"/>
                </a:solidFill>
                <a:latin typeface="+mn-lt"/>
                <a:cs typeface="Calibri" panose="020F0502020204030204" pitchFamily="34" charset="0"/>
              </a:rPr>
              <a:t>BSE Image</a:t>
            </a:r>
          </a:p>
        </p:txBody>
      </p:sp>
      <p:sp>
        <p:nvSpPr>
          <p:cNvPr id="78" name="テキスト ボックス 77">
            <a:extLst>
              <a:ext uri="{FF2B5EF4-FFF2-40B4-BE49-F238E27FC236}">
                <a16:creationId xmlns:a16="http://schemas.microsoft.com/office/drawing/2014/main" id="{2399FDF7-5EE6-BB89-E347-A1CF95CEFD19}"/>
              </a:ext>
            </a:extLst>
          </p:cNvPr>
          <p:cNvSpPr txBox="1"/>
          <p:nvPr/>
        </p:nvSpPr>
        <p:spPr>
          <a:xfrm>
            <a:off x="2575174" y="1405595"/>
            <a:ext cx="9335052" cy="369332"/>
          </a:xfrm>
          <a:prstGeom prst="rect">
            <a:avLst/>
          </a:prstGeom>
          <a:solidFill>
            <a:srgbClr val="002060"/>
          </a:solidFill>
        </p:spPr>
        <p:txBody>
          <a:bodyPr wrap="square">
            <a:spAutoFit/>
          </a:bodyPr>
          <a:lstStyle/>
          <a:p>
            <a:pPr algn="ctr">
              <a:spcAft>
                <a:spcPts val="0"/>
              </a:spcAft>
            </a:pPr>
            <a:r>
              <a:rPr kumimoji="1" lang="en-US" altLang="ja-JP" dirty="0">
                <a:solidFill>
                  <a:schemeClr val="bg1"/>
                </a:solidFill>
                <a:latin typeface="+mn-lt"/>
                <a:cs typeface="Calibri" panose="020F0502020204030204" pitchFamily="34" charset="0"/>
              </a:rPr>
              <a:t>Elemental </a:t>
            </a:r>
            <a:r>
              <a:rPr lang="en-US" altLang="ja-JP" dirty="0">
                <a:solidFill>
                  <a:schemeClr val="bg1"/>
                </a:solidFill>
                <a:latin typeface="+mn-lt"/>
                <a:cs typeface="Calibri" panose="020F0502020204030204" pitchFamily="34" charset="0"/>
              </a:rPr>
              <a:t>M</a:t>
            </a:r>
            <a:r>
              <a:rPr kumimoji="1" lang="en-US" altLang="ja-JP" dirty="0">
                <a:solidFill>
                  <a:schemeClr val="bg1"/>
                </a:solidFill>
                <a:latin typeface="+mn-lt"/>
                <a:cs typeface="Calibri" panose="020F0502020204030204" pitchFamily="34" charset="0"/>
              </a:rPr>
              <a:t>ap </a:t>
            </a:r>
          </a:p>
        </p:txBody>
      </p:sp>
      <p:cxnSp>
        <p:nvCxnSpPr>
          <p:cNvPr id="81" name="直線矢印コネクタ 80">
            <a:extLst>
              <a:ext uri="{FF2B5EF4-FFF2-40B4-BE49-F238E27FC236}">
                <a16:creationId xmlns:a16="http://schemas.microsoft.com/office/drawing/2014/main" id="{46283B58-0A31-C228-7BB3-D90D841A246B}"/>
              </a:ext>
            </a:extLst>
          </p:cNvPr>
          <p:cNvCxnSpPr>
            <a:cxnSpLocks/>
          </p:cNvCxnSpPr>
          <p:nvPr/>
        </p:nvCxnSpPr>
        <p:spPr>
          <a:xfrm flipH="1">
            <a:off x="3071664" y="2919212"/>
            <a:ext cx="0" cy="221374"/>
          </a:xfrm>
          <a:prstGeom prst="straightConnector1">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9" name="テキスト ボックス 88">
            <a:extLst>
              <a:ext uri="{FF2B5EF4-FFF2-40B4-BE49-F238E27FC236}">
                <a16:creationId xmlns:a16="http://schemas.microsoft.com/office/drawing/2014/main" id="{3403E740-1AA4-C097-DB20-D8FA9863B3B5}"/>
              </a:ext>
            </a:extLst>
          </p:cNvPr>
          <p:cNvSpPr txBox="1"/>
          <p:nvPr/>
        </p:nvSpPr>
        <p:spPr>
          <a:xfrm>
            <a:off x="623392" y="3738384"/>
            <a:ext cx="11286834" cy="2831544"/>
          </a:xfrm>
          <a:prstGeom prst="rect">
            <a:avLst/>
          </a:prstGeom>
          <a:noFill/>
        </p:spPr>
        <p:txBody>
          <a:bodyPr wrap="square">
            <a:spAutoFit/>
          </a:bodyPr>
          <a:lstStyle/>
          <a:p>
            <a:pPr marL="342900" indent="-342900" algn="just">
              <a:spcAft>
                <a:spcPts val="0"/>
              </a:spcAft>
              <a:buFont typeface="Wingdings" panose="05000000000000000000" pitchFamily="2" charset="2"/>
              <a:buChar char="Ø"/>
            </a:pPr>
            <a:r>
              <a:rPr lang="en-US" altLang="ja-JP" dirty="0">
                <a:latin typeface="Calibri" panose="020F0502020204030204" pitchFamily="34" charset="0"/>
                <a:ea typeface="ＭＳ 明朝" panose="02020609040205080304" pitchFamily="17" charset="-128"/>
              </a:rPr>
              <a:t>The double-layer Cr/</a:t>
            </a:r>
            <a:r>
              <a:rPr lang="en-US" altLang="ja-JP" dirty="0" err="1">
                <a:latin typeface="Calibri" panose="020F0502020204030204" pitchFamily="34" charset="0"/>
                <a:ea typeface="ＭＳ 明朝" panose="02020609040205080304" pitchFamily="17" charset="-128"/>
              </a:rPr>
              <a:t>CrN</a:t>
            </a:r>
            <a:r>
              <a:rPr lang="en-US" altLang="ja-JP" dirty="0">
                <a:latin typeface="Calibri" panose="020F0502020204030204" pitchFamily="34" charset="0"/>
                <a:ea typeface="ＭＳ 明朝" panose="02020609040205080304" pitchFamily="17" charset="-128"/>
              </a:rPr>
              <a:t> was transformed into a four-layer structure Cr</a:t>
            </a:r>
            <a:r>
              <a:rPr lang="en-US" altLang="ja-JP" baseline="-25000" dirty="0">
                <a:latin typeface="Calibri" panose="020F0502020204030204" pitchFamily="34" charset="0"/>
                <a:ea typeface="ＭＳ 明朝" panose="02020609040205080304" pitchFamily="17" charset="-128"/>
              </a:rPr>
              <a:t>2</a:t>
            </a:r>
            <a:r>
              <a:rPr lang="en-US" altLang="ja-JP" dirty="0">
                <a:latin typeface="Calibri" panose="020F0502020204030204" pitchFamily="34" charset="0"/>
                <a:ea typeface="ＭＳ 明朝" panose="02020609040205080304" pitchFamily="17" charset="-128"/>
              </a:rPr>
              <a:t>O</a:t>
            </a:r>
            <a:r>
              <a:rPr lang="en-US" altLang="ja-JP" baseline="-25000" dirty="0">
                <a:latin typeface="Calibri" panose="020F0502020204030204" pitchFamily="34" charset="0"/>
                <a:ea typeface="ＭＳ 明朝" panose="02020609040205080304" pitchFamily="17" charset="-128"/>
              </a:rPr>
              <a:t>3</a:t>
            </a:r>
            <a:r>
              <a:rPr lang="en-US" altLang="ja-JP" dirty="0">
                <a:latin typeface="Calibri" panose="020F0502020204030204" pitchFamily="34" charset="0"/>
                <a:ea typeface="ＭＳ 明朝" panose="02020609040205080304" pitchFamily="17" charset="-128"/>
              </a:rPr>
              <a:t>/Cr/</a:t>
            </a:r>
            <a:r>
              <a:rPr lang="en-US" altLang="ja-JP" dirty="0" err="1">
                <a:latin typeface="Calibri" panose="020F0502020204030204" pitchFamily="34" charset="0"/>
                <a:ea typeface="ＭＳ 明朝" panose="02020609040205080304" pitchFamily="17" charset="-128"/>
              </a:rPr>
              <a:t>CrN</a:t>
            </a:r>
            <a:r>
              <a:rPr lang="en-US" altLang="ja-JP" dirty="0">
                <a:latin typeface="Calibri" panose="020F0502020204030204" pitchFamily="34" charset="0"/>
                <a:ea typeface="ＭＳ 明朝" panose="02020609040205080304" pitchFamily="17" charset="-128"/>
              </a:rPr>
              <a:t>/Cr.</a:t>
            </a:r>
          </a:p>
          <a:p>
            <a:pPr marL="342900" indent="-342900" algn="just">
              <a:spcAft>
                <a:spcPts val="0"/>
              </a:spcAft>
              <a:buFont typeface="Wingdings" panose="05000000000000000000" pitchFamily="2" charset="2"/>
              <a:buChar char="Ø"/>
            </a:pPr>
            <a:r>
              <a:rPr lang="en-US" altLang="ja-JP" sz="2000" dirty="0">
                <a:latin typeface="+mn-lt"/>
                <a:cs typeface="Calibri" panose="020F0502020204030204" pitchFamily="34" charset="0"/>
              </a:rPr>
              <a:t>The </a:t>
            </a:r>
            <a:r>
              <a:rPr lang="en-US" altLang="ja-JP" sz="2000" dirty="0" err="1">
                <a:latin typeface="+mn-lt"/>
                <a:cs typeface="Calibri" panose="020F0502020204030204" pitchFamily="34" charset="0"/>
              </a:rPr>
              <a:t>CrN</a:t>
            </a:r>
            <a:r>
              <a:rPr lang="en-US" altLang="ja-JP" sz="2000" dirty="0">
                <a:latin typeface="+mn-lt"/>
                <a:cs typeface="Calibri" panose="020F0502020204030204" pitchFamily="34" charset="0"/>
              </a:rPr>
              <a:t> layer was thinned from the original 10 µm to 4 µm.</a:t>
            </a:r>
          </a:p>
          <a:p>
            <a:pPr marL="342900" indent="-342900" algn="just">
              <a:spcAft>
                <a:spcPts val="0"/>
              </a:spcAft>
              <a:buFont typeface="Wingdings" panose="05000000000000000000" pitchFamily="2" charset="2"/>
              <a:buChar char="Ø"/>
            </a:pPr>
            <a:r>
              <a:rPr lang="en-US" altLang="ja-JP" sz="2000" dirty="0">
                <a:latin typeface="+mn-lt"/>
                <a:cs typeface="Calibri" panose="020F0502020204030204" pitchFamily="34" charset="0"/>
              </a:rPr>
              <a:t>Formation of nitrogen-dissolved layers: likely Cr</a:t>
            </a:r>
            <a:r>
              <a:rPr lang="en-US" altLang="ja-JP" sz="2000" baseline="-25000" dirty="0">
                <a:latin typeface="+mn-lt"/>
                <a:cs typeface="Calibri" panose="020F0502020204030204" pitchFamily="34" charset="0"/>
              </a:rPr>
              <a:t>2</a:t>
            </a:r>
            <a:r>
              <a:rPr lang="en-US" altLang="ja-JP" sz="2000" dirty="0">
                <a:latin typeface="+mn-lt"/>
                <a:cs typeface="Calibri" panose="020F0502020204030204" pitchFamily="34" charset="0"/>
              </a:rPr>
              <a:t>(O,N)</a:t>
            </a:r>
            <a:r>
              <a:rPr lang="en-US" altLang="ja-JP" sz="2000" baseline="-25000" dirty="0">
                <a:latin typeface="+mn-lt"/>
                <a:cs typeface="Calibri" panose="020F0502020204030204" pitchFamily="34" charset="0"/>
              </a:rPr>
              <a:t>3</a:t>
            </a:r>
            <a:r>
              <a:rPr lang="en-US" altLang="ja-JP" sz="2000" dirty="0">
                <a:latin typeface="+mn-lt"/>
                <a:cs typeface="Calibri" panose="020F0502020204030204" pitchFamily="34" charset="0"/>
              </a:rPr>
              <a:t> outward and α-Zr(N,O) inward.</a:t>
            </a:r>
          </a:p>
          <a:p>
            <a:pPr marL="342900" indent="-342900" algn="just">
              <a:spcAft>
                <a:spcPts val="0"/>
              </a:spcAft>
              <a:buFont typeface="Wingdings" panose="05000000000000000000" pitchFamily="2" charset="2"/>
              <a:buChar char="Ø"/>
            </a:pPr>
            <a:r>
              <a:rPr lang="en-US" altLang="ja-JP" sz="2000" dirty="0">
                <a:latin typeface="+mn-lt"/>
                <a:cs typeface="Calibri" panose="020F0502020204030204" pitchFamily="34" charset="0"/>
              </a:rPr>
              <a:t>These layers appears to suppress the inward diffusion of Cr and O, and the outward diffusion of Zr.</a:t>
            </a:r>
          </a:p>
          <a:p>
            <a:pPr marL="342900" indent="-342900" algn="just">
              <a:spcAft>
                <a:spcPts val="0"/>
              </a:spcAft>
              <a:buFont typeface="Wingdings" panose="05000000000000000000" pitchFamily="2" charset="2"/>
              <a:buChar char="Ø"/>
            </a:pPr>
            <a:r>
              <a:rPr lang="en-US" altLang="ja-JP" sz="2000" dirty="0">
                <a:latin typeface="+mn-lt"/>
                <a:cs typeface="Calibri" panose="020F0502020204030204" pitchFamily="34" charset="0"/>
              </a:rPr>
              <a:t>Similar microstructures are seen in the region at least 18 mm above the burst level.</a:t>
            </a:r>
          </a:p>
          <a:p>
            <a:pPr marL="342900" indent="-342900" algn="just">
              <a:spcAft>
                <a:spcPts val="0"/>
              </a:spcAft>
              <a:buFont typeface="Wingdings" panose="05000000000000000000" pitchFamily="2" charset="2"/>
              <a:buChar char="Ø"/>
            </a:pPr>
            <a:r>
              <a:rPr lang="en-US" altLang="ja-JP" sz="2000" dirty="0">
                <a:latin typeface="+mn-lt"/>
                <a:cs typeface="Calibri" panose="020F0502020204030204" pitchFamily="34" charset="0"/>
              </a:rPr>
              <a:t>Expected properties of double-layer and multi-layer Cr/</a:t>
            </a:r>
            <a:r>
              <a:rPr lang="en-US" altLang="ja-JP" sz="2000" dirty="0" err="1">
                <a:latin typeface="+mn-lt"/>
                <a:cs typeface="Calibri" panose="020F0502020204030204" pitchFamily="34" charset="0"/>
              </a:rPr>
              <a:t>CrN</a:t>
            </a:r>
            <a:r>
              <a:rPr lang="en-US" altLang="ja-JP" sz="2000" dirty="0">
                <a:latin typeface="+mn-lt"/>
                <a:cs typeface="Calibri" panose="020F0502020204030204" pitchFamily="34" charset="0"/>
              </a:rPr>
              <a:t> coatings</a:t>
            </a:r>
          </a:p>
          <a:p>
            <a:pPr marL="800100" lvl="1" indent="-342900" algn="just">
              <a:spcAft>
                <a:spcPts val="0"/>
              </a:spcAft>
              <a:buFont typeface="Wingdings" panose="05000000000000000000" pitchFamily="2" charset="2"/>
              <a:buChar char="ü"/>
            </a:pPr>
            <a:r>
              <a:rPr lang="en-US" altLang="ja-JP" sz="2000" dirty="0">
                <a:latin typeface="+mn-lt"/>
                <a:cs typeface="Calibri" panose="020F0502020204030204" pitchFamily="34" charset="0"/>
              </a:rPr>
              <a:t>Suppressing circumferential strain, </a:t>
            </a:r>
          </a:p>
          <a:p>
            <a:pPr marL="800100" lvl="1" indent="-342900" algn="just">
              <a:spcAft>
                <a:spcPts val="0"/>
              </a:spcAft>
              <a:buFont typeface="Wingdings" panose="05000000000000000000" pitchFamily="2" charset="2"/>
              <a:buChar char="ü"/>
            </a:pPr>
            <a:r>
              <a:rPr lang="en-US" altLang="ja-JP" sz="2000" dirty="0">
                <a:latin typeface="+mn-lt"/>
                <a:cs typeface="Calibri" panose="020F0502020204030204" pitchFamily="34" charset="0"/>
              </a:rPr>
              <a:t>Reducing the oxidation kinetics, and</a:t>
            </a:r>
          </a:p>
          <a:p>
            <a:pPr marL="800100" lvl="1" indent="-342900" algn="just">
              <a:spcAft>
                <a:spcPts val="0"/>
              </a:spcAft>
              <a:buFont typeface="Wingdings" panose="05000000000000000000" pitchFamily="2" charset="2"/>
              <a:buChar char="ü"/>
            </a:pPr>
            <a:r>
              <a:rPr lang="en-US" altLang="ja-JP" sz="2000" dirty="0">
                <a:latin typeface="+mn-lt"/>
                <a:cs typeface="Calibri" panose="020F0502020204030204" pitchFamily="34" charset="0"/>
              </a:rPr>
              <a:t>Retarding liquefaction due to the Cr-Zr eutectic.</a:t>
            </a:r>
          </a:p>
        </p:txBody>
      </p:sp>
      <p:grpSp>
        <p:nvGrpSpPr>
          <p:cNvPr id="92" name="グループ化 91">
            <a:extLst>
              <a:ext uri="{FF2B5EF4-FFF2-40B4-BE49-F238E27FC236}">
                <a16:creationId xmlns:a16="http://schemas.microsoft.com/office/drawing/2014/main" id="{8C4BA2C9-856E-FD46-70E7-4C6BDC0475D7}"/>
              </a:ext>
            </a:extLst>
          </p:cNvPr>
          <p:cNvGrpSpPr/>
          <p:nvPr/>
        </p:nvGrpSpPr>
        <p:grpSpPr>
          <a:xfrm>
            <a:off x="11177119" y="2492896"/>
            <a:ext cx="733107" cy="307777"/>
            <a:chOff x="11177119" y="2481831"/>
            <a:chExt cx="733107" cy="307777"/>
          </a:xfrm>
        </p:grpSpPr>
        <p:sp>
          <p:nvSpPr>
            <p:cNvPr id="55" name="テキスト ボックス 54">
              <a:extLst>
                <a:ext uri="{FF2B5EF4-FFF2-40B4-BE49-F238E27FC236}">
                  <a16:creationId xmlns:a16="http://schemas.microsoft.com/office/drawing/2014/main" id="{DBF7F97E-39FA-5C78-576F-475C784E982D}"/>
                </a:ext>
              </a:extLst>
            </p:cNvPr>
            <p:cNvSpPr txBox="1"/>
            <p:nvPr/>
          </p:nvSpPr>
          <p:spPr>
            <a:xfrm>
              <a:off x="11352584" y="2481831"/>
              <a:ext cx="557642" cy="307777"/>
            </a:xfrm>
            <a:prstGeom prst="rect">
              <a:avLst/>
            </a:prstGeom>
            <a:solidFill>
              <a:schemeClr val="bg1"/>
            </a:solidFill>
          </p:spPr>
          <p:txBody>
            <a:bodyPr wrap="square">
              <a:spAutoFit/>
            </a:bodyPr>
            <a:lstStyle/>
            <a:p>
              <a:pPr>
                <a:spcAft>
                  <a:spcPts val="0"/>
                </a:spcAft>
              </a:pPr>
              <a:r>
                <a:rPr kumimoji="1" lang="en-US" altLang="ja-JP" sz="1400" b="1" dirty="0" err="1">
                  <a:latin typeface="+mn-lt"/>
                  <a:cs typeface="Calibri" panose="020F0502020204030204" pitchFamily="34" charset="0"/>
                </a:rPr>
                <a:t>CrN</a:t>
              </a:r>
              <a:endParaRPr kumimoji="1" lang="en-US" altLang="ja-JP" sz="1400" b="1" dirty="0">
                <a:latin typeface="+mn-lt"/>
                <a:cs typeface="Calibri" panose="020F0502020204030204" pitchFamily="34" charset="0"/>
              </a:endParaRPr>
            </a:p>
          </p:txBody>
        </p:sp>
        <p:cxnSp>
          <p:nvCxnSpPr>
            <p:cNvPr id="90" name="直線矢印コネクタ 89">
              <a:extLst>
                <a:ext uri="{FF2B5EF4-FFF2-40B4-BE49-F238E27FC236}">
                  <a16:creationId xmlns:a16="http://schemas.microsoft.com/office/drawing/2014/main" id="{5B9E8B60-7C04-2A95-42E1-7AAB10630AD8}"/>
                </a:ext>
              </a:extLst>
            </p:cNvPr>
            <p:cNvCxnSpPr>
              <a:cxnSpLocks/>
            </p:cNvCxnSpPr>
            <p:nvPr/>
          </p:nvCxnSpPr>
          <p:spPr>
            <a:xfrm flipH="1">
              <a:off x="11177119" y="2635719"/>
              <a:ext cx="17546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3" name="直線矢印コネクタ 92">
            <a:extLst>
              <a:ext uri="{FF2B5EF4-FFF2-40B4-BE49-F238E27FC236}">
                <a16:creationId xmlns:a16="http://schemas.microsoft.com/office/drawing/2014/main" id="{6227A8FA-1159-EAD4-06D2-2C39C555E99C}"/>
              </a:ext>
            </a:extLst>
          </p:cNvPr>
          <p:cNvCxnSpPr>
            <a:cxnSpLocks/>
          </p:cNvCxnSpPr>
          <p:nvPr/>
        </p:nvCxnSpPr>
        <p:spPr>
          <a:xfrm>
            <a:off x="9408367" y="3152931"/>
            <a:ext cx="0" cy="39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FE1108A-0414-A8A9-3F0D-2E4F247D95B7}"/>
              </a:ext>
            </a:extLst>
          </p:cNvPr>
          <p:cNvCxnSpPr/>
          <p:nvPr/>
        </p:nvCxnSpPr>
        <p:spPr>
          <a:xfrm>
            <a:off x="5123920" y="3356992"/>
            <a:ext cx="23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1C9E0230-09AD-19DD-291D-0ECA2993E910}"/>
              </a:ext>
            </a:extLst>
          </p:cNvPr>
          <p:cNvCxnSpPr/>
          <p:nvPr/>
        </p:nvCxnSpPr>
        <p:spPr>
          <a:xfrm>
            <a:off x="5276320" y="3509392"/>
            <a:ext cx="23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B6150A69-6FCE-D23F-8E1C-CE03A43560F7}"/>
              </a:ext>
            </a:extLst>
          </p:cNvPr>
          <p:cNvCxnSpPr>
            <a:cxnSpLocks/>
          </p:cNvCxnSpPr>
          <p:nvPr/>
        </p:nvCxnSpPr>
        <p:spPr>
          <a:xfrm flipV="1">
            <a:off x="5715057" y="2646784"/>
            <a:ext cx="0" cy="9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5BE717D4-CC38-27D8-8487-4FC3035DAC8D}"/>
              </a:ext>
            </a:extLst>
          </p:cNvPr>
          <p:cNvSpPr txBox="1"/>
          <p:nvPr/>
        </p:nvSpPr>
        <p:spPr>
          <a:xfrm>
            <a:off x="2667056" y="900009"/>
            <a:ext cx="6741311" cy="584775"/>
          </a:xfrm>
          <a:prstGeom prst="rect">
            <a:avLst/>
          </a:prstGeom>
          <a:noFill/>
        </p:spPr>
        <p:txBody>
          <a:bodyPr wrap="square">
            <a:spAutoFit/>
          </a:bodyPr>
          <a:lstStyle/>
          <a:p>
            <a:pPr algn="ctr"/>
            <a:r>
              <a:rPr kumimoji="1" lang="en-US" altLang="ja-JP" sz="3200" b="1" dirty="0">
                <a:latin typeface="+mn-lt"/>
                <a:cs typeface="Calibri" panose="020F0502020204030204" pitchFamily="34" charset="0"/>
              </a:rPr>
              <a:t>Central Rod No. 9 at Burst Level</a:t>
            </a:r>
            <a:r>
              <a:rPr lang="ja-JP" altLang="en-US" sz="3200" b="1" dirty="0">
                <a:latin typeface="+mn-lt"/>
                <a:cs typeface="Calibri" panose="020F0502020204030204" pitchFamily="34" charset="0"/>
              </a:rPr>
              <a:t> </a:t>
            </a:r>
            <a:r>
              <a:rPr kumimoji="1" lang="en-US" altLang="ja-JP" sz="3200" b="1" dirty="0">
                <a:latin typeface="+mn-lt"/>
                <a:cs typeface="Calibri" panose="020F0502020204030204" pitchFamily="34" charset="0"/>
              </a:rPr>
              <a:t>(B6)</a:t>
            </a:r>
            <a:endParaRPr lang="ja-JP" altLang="en-US" sz="3200" b="1" dirty="0">
              <a:latin typeface="+mn-lt"/>
            </a:endParaRPr>
          </a:p>
        </p:txBody>
      </p:sp>
      <p:sp>
        <p:nvSpPr>
          <p:cNvPr id="7" name="テキスト ボックス 6">
            <a:extLst>
              <a:ext uri="{FF2B5EF4-FFF2-40B4-BE49-F238E27FC236}">
                <a16:creationId xmlns:a16="http://schemas.microsoft.com/office/drawing/2014/main" id="{43B84BB5-768F-7B22-AD19-677A9D71CE11}"/>
              </a:ext>
            </a:extLst>
          </p:cNvPr>
          <p:cNvSpPr txBox="1"/>
          <p:nvPr/>
        </p:nvSpPr>
        <p:spPr>
          <a:xfrm>
            <a:off x="2495600" y="1829394"/>
            <a:ext cx="539740" cy="461665"/>
          </a:xfrm>
          <a:prstGeom prst="rect">
            <a:avLst/>
          </a:prstGeom>
          <a:solidFill>
            <a:srgbClr val="002060"/>
          </a:solidFill>
          <a:ln>
            <a:solidFill>
              <a:schemeClr val="bg1"/>
            </a:solidFill>
          </a:ln>
        </p:spPr>
        <p:txBody>
          <a:bodyPr wrap="square">
            <a:spAutoFit/>
          </a:bodyPr>
          <a:lstStyle/>
          <a:p>
            <a:pPr algn="ctr">
              <a:spcAft>
                <a:spcPts val="0"/>
              </a:spcAft>
            </a:pPr>
            <a:r>
              <a:rPr kumimoji="1" lang="en-US" altLang="ja-JP" sz="2400" b="1" dirty="0">
                <a:solidFill>
                  <a:schemeClr val="bg1"/>
                </a:solidFill>
                <a:latin typeface="+mn-lt"/>
                <a:cs typeface="Calibri" panose="020F0502020204030204" pitchFamily="34" charset="0"/>
              </a:rPr>
              <a:t>O</a:t>
            </a:r>
          </a:p>
        </p:txBody>
      </p:sp>
      <p:sp>
        <p:nvSpPr>
          <p:cNvPr id="8" name="テキスト ボックス 7">
            <a:extLst>
              <a:ext uri="{FF2B5EF4-FFF2-40B4-BE49-F238E27FC236}">
                <a16:creationId xmlns:a16="http://schemas.microsoft.com/office/drawing/2014/main" id="{FD529AAE-2263-B7E2-0E28-880F64AE6959}"/>
              </a:ext>
            </a:extLst>
          </p:cNvPr>
          <p:cNvSpPr txBox="1"/>
          <p:nvPr/>
        </p:nvSpPr>
        <p:spPr>
          <a:xfrm>
            <a:off x="4871864" y="1853311"/>
            <a:ext cx="539740" cy="461665"/>
          </a:xfrm>
          <a:prstGeom prst="rect">
            <a:avLst/>
          </a:prstGeom>
          <a:solidFill>
            <a:srgbClr val="002060"/>
          </a:solidFill>
          <a:ln>
            <a:solidFill>
              <a:schemeClr val="bg1"/>
            </a:solidFill>
          </a:ln>
        </p:spPr>
        <p:txBody>
          <a:bodyPr wrap="square">
            <a:spAutoFit/>
          </a:bodyPr>
          <a:lstStyle/>
          <a:p>
            <a:pPr algn="ctr">
              <a:spcAft>
                <a:spcPts val="0"/>
              </a:spcAft>
            </a:pPr>
            <a:r>
              <a:rPr lang="en-US" altLang="ja-JP" sz="2400" b="1" dirty="0">
                <a:solidFill>
                  <a:schemeClr val="bg1"/>
                </a:solidFill>
                <a:latin typeface="+mn-lt"/>
                <a:cs typeface="Calibri" panose="020F0502020204030204" pitchFamily="34" charset="0"/>
              </a:rPr>
              <a:t>Cr</a:t>
            </a:r>
            <a:endParaRPr kumimoji="1" lang="en-US" altLang="ja-JP" sz="2400" b="1" dirty="0">
              <a:solidFill>
                <a:schemeClr val="bg1"/>
              </a:solidFill>
              <a:latin typeface="+mn-lt"/>
              <a:cs typeface="Calibri" panose="020F0502020204030204" pitchFamily="34" charset="0"/>
            </a:endParaRPr>
          </a:p>
        </p:txBody>
      </p:sp>
      <p:sp>
        <p:nvSpPr>
          <p:cNvPr id="9" name="テキスト ボックス 8">
            <a:extLst>
              <a:ext uri="{FF2B5EF4-FFF2-40B4-BE49-F238E27FC236}">
                <a16:creationId xmlns:a16="http://schemas.microsoft.com/office/drawing/2014/main" id="{62D7965D-BCE6-D65C-27C8-74868573C3F0}"/>
              </a:ext>
            </a:extLst>
          </p:cNvPr>
          <p:cNvSpPr txBox="1"/>
          <p:nvPr/>
        </p:nvSpPr>
        <p:spPr>
          <a:xfrm>
            <a:off x="7248128" y="1853488"/>
            <a:ext cx="539740" cy="461665"/>
          </a:xfrm>
          <a:prstGeom prst="rect">
            <a:avLst/>
          </a:prstGeom>
          <a:solidFill>
            <a:srgbClr val="002060"/>
          </a:solidFill>
          <a:ln>
            <a:solidFill>
              <a:schemeClr val="bg1"/>
            </a:solidFill>
          </a:ln>
        </p:spPr>
        <p:txBody>
          <a:bodyPr wrap="square">
            <a:spAutoFit/>
          </a:bodyPr>
          <a:lstStyle/>
          <a:p>
            <a:pPr algn="ctr">
              <a:spcAft>
                <a:spcPts val="0"/>
              </a:spcAft>
            </a:pPr>
            <a:r>
              <a:rPr lang="en-US" altLang="ja-JP" sz="2400" b="1" dirty="0">
                <a:solidFill>
                  <a:schemeClr val="bg1"/>
                </a:solidFill>
                <a:latin typeface="+mn-lt"/>
                <a:cs typeface="Calibri" panose="020F0502020204030204" pitchFamily="34" charset="0"/>
              </a:rPr>
              <a:t>Zr</a:t>
            </a:r>
            <a:endParaRPr kumimoji="1" lang="en-US" altLang="ja-JP" sz="2400" b="1" dirty="0">
              <a:solidFill>
                <a:schemeClr val="bg1"/>
              </a:solidFill>
              <a:latin typeface="+mn-lt"/>
              <a:cs typeface="Calibri" panose="020F0502020204030204" pitchFamily="34" charset="0"/>
            </a:endParaRPr>
          </a:p>
        </p:txBody>
      </p:sp>
      <p:sp>
        <p:nvSpPr>
          <p:cNvPr id="11" name="テキスト ボックス 10">
            <a:extLst>
              <a:ext uri="{FF2B5EF4-FFF2-40B4-BE49-F238E27FC236}">
                <a16:creationId xmlns:a16="http://schemas.microsoft.com/office/drawing/2014/main" id="{9C55D0A7-C309-0A03-A5AE-283D27BE1593}"/>
              </a:ext>
            </a:extLst>
          </p:cNvPr>
          <p:cNvSpPr txBox="1"/>
          <p:nvPr/>
        </p:nvSpPr>
        <p:spPr>
          <a:xfrm>
            <a:off x="9665431" y="1837602"/>
            <a:ext cx="539740" cy="461665"/>
          </a:xfrm>
          <a:prstGeom prst="rect">
            <a:avLst/>
          </a:prstGeom>
          <a:solidFill>
            <a:srgbClr val="002060"/>
          </a:solidFill>
          <a:ln>
            <a:solidFill>
              <a:schemeClr val="bg1"/>
            </a:solidFill>
          </a:ln>
        </p:spPr>
        <p:txBody>
          <a:bodyPr wrap="square">
            <a:spAutoFit/>
          </a:bodyPr>
          <a:lstStyle/>
          <a:p>
            <a:pPr algn="ctr">
              <a:spcAft>
                <a:spcPts val="0"/>
              </a:spcAft>
            </a:pPr>
            <a:r>
              <a:rPr lang="en-US" altLang="ja-JP" sz="2400" b="1" dirty="0">
                <a:solidFill>
                  <a:schemeClr val="bg1"/>
                </a:solidFill>
                <a:latin typeface="+mn-lt"/>
                <a:cs typeface="Calibri" panose="020F0502020204030204" pitchFamily="34" charset="0"/>
              </a:rPr>
              <a:t>N</a:t>
            </a:r>
            <a:endParaRPr kumimoji="1" lang="en-US" altLang="ja-JP" sz="2400" b="1" dirty="0">
              <a:solidFill>
                <a:schemeClr val="bg1"/>
              </a:solidFill>
              <a:latin typeface="+mn-lt"/>
              <a:cs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B73ECD10-3CE3-1C02-9894-6F1375C296CC}"/>
              </a:ext>
            </a:extLst>
          </p:cNvPr>
          <p:cNvSpPr>
            <a:spLocks noGrp="1"/>
          </p:cNvSpPr>
          <p:nvPr>
            <p:ph type="sldNum" sz="quarter" idx="4"/>
          </p:nvPr>
        </p:nvSpPr>
        <p:spPr/>
        <p:txBody>
          <a:bodyPr/>
          <a:lstStyle/>
          <a:p>
            <a:fld id="{1CB920B5-59AB-4D13-AD89-2DEE701099C1}" type="slidenum">
              <a:rPr lang="ja-JP" altLang="en-US" smtClean="0"/>
              <a:pPr/>
              <a:t>16</a:t>
            </a:fld>
            <a:endParaRPr lang="ja-JP" altLang="en-US"/>
          </a:p>
        </p:txBody>
      </p:sp>
      <p:sp>
        <p:nvSpPr>
          <p:cNvPr id="10" name="テキスト ボックス 9">
            <a:extLst>
              <a:ext uri="{FF2B5EF4-FFF2-40B4-BE49-F238E27FC236}">
                <a16:creationId xmlns:a16="http://schemas.microsoft.com/office/drawing/2014/main" id="{1D61FBC0-1BD2-88AB-9C03-6F4F9A9319DD}"/>
              </a:ext>
            </a:extLst>
          </p:cNvPr>
          <p:cNvSpPr txBox="1"/>
          <p:nvPr/>
        </p:nvSpPr>
        <p:spPr>
          <a:xfrm>
            <a:off x="10500965" y="3191"/>
            <a:ext cx="1688650" cy="461665"/>
          </a:xfrm>
          <a:prstGeom prst="rect">
            <a:avLst/>
          </a:prstGeom>
          <a:solidFill>
            <a:srgbClr val="FFFF00"/>
          </a:solidFill>
          <a:ln>
            <a:solidFill>
              <a:srgbClr val="000000"/>
            </a:solidFill>
          </a:ln>
        </p:spPr>
        <p:txBody>
          <a:bodyPr wrap="square">
            <a:spAutoFit/>
          </a:bodyPr>
          <a:lstStyle/>
          <a:p>
            <a:pPr algn="ctr"/>
            <a:r>
              <a:rPr lang="en-US" altLang="ja-JP" sz="2400" b="1" dirty="0">
                <a:solidFill>
                  <a:srgbClr val="000000"/>
                </a:solidFill>
                <a:effectLst/>
                <a:latin typeface="+mn-lt"/>
                <a:ea typeface="ＭＳ Ｐゴシック" panose="020B0600070205080204" pitchFamily="50" charset="-128"/>
                <a:cs typeface="Calibri" panose="020F0502020204030204" pitchFamily="34" charset="0"/>
              </a:rPr>
              <a:t>Bundle</a:t>
            </a:r>
            <a:endParaRPr lang="ja-JP" altLang="en-US" sz="2400" b="1" dirty="0">
              <a:solidFill>
                <a:srgbClr val="000000"/>
              </a:solidFill>
              <a:latin typeface="+mn-lt"/>
              <a:cs typeface="Calibri" panose="020F0502020204030204" pitchFamily="34" charset="0"/>
            </a:endParaRPr>
          </a:p>
        </p:txBody>
      </p:sp>
    </p:spTree>
    <p:extLst>
      <p:ext uri="{BB962C8B-B14F-4D97-AF65-F5344CB8AC3E}">
        <p14:creationId xmlns:p14="http://schemas.microsoft.com/office/powerpoint/2010/main" val="118472763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3580434-AA5B-F789-E06A-411B9D107212}"/>
              </a:ext>
            </a:extLst>
          </p:cNvPr>
          <p:cNvCxnSpPr>
            <a:cxnSpLocks/>
          </p:cNvCxnSpPr>
          <p:nvPr/>
        </p:nvCxnSpPr>
        <p:spPr>
          <a:xfrm flipV="1">
            <a:off x="407368" y="908720"/>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7" name="Text Box 6">
            <a:extLst>
              <a:ext uri="{FF2B5EF4-FFF2-40B4-BE49-F238E27FC236}">
                <a16:creationId xmlns:a16="http://schemas.microsoft.com/office/drawing/2014/main" id="{DA96362F-E941-A11C-10BD-378F216052E9}"/>
              </a:ext>
            </a:extLst>
          </p:cNvPr>
          <p:cNvSpPr txBox="1">
            <a:spLocks noChangeArrowheads="1"/>
          </p:cNvSpPr>
          <p:nvPr/>
        </p:nvSpPr>
        <p:spPr bwMode="auto">
          <a:xfrm>
            <a:off x="407368" y="-27384"/>
            <a:ext cx="1166529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lnSpc>
                <a:spcPts val="3600"/>
              </a:lnSpc>
              <a:spcBef>
                <a:spcPts val="0"/>
              </a:spcBef>
              <a:buNone/>
            </a:pPr>
            <a:r>
              <a:rPr lang="en-US" altLang="ja-JP" b="1" dirty="0">
                <a:latin typeface="+mn-lt"/>
                <a:ea typeface="游明朝" panose="02020400000000000000" pitchFamily="18" charset="-128"/>
                <a:cs typeface="Calibri" panose="020F0502020204030204" pitchFamily="34" charset="0"/>
              </a:rPr>
              <a:t>Comparison of Degradation Behavior </a:t>
            </a:r>
          </a:p>
          <a:p>
            <a:pPr>
              <a:lnSpc>
                <a:spcPts val="3600"/>
              </a:lnSpc>
              <a:spcBef>
                <a:spcPts val="0"/>
              </a:spcBef>
              <a:buNone/>
            </a:pPr>
            <a:r>
              <a:rPr lang="en-US" altLang="ja-JP" b="1" dirty="0">
                <a:latin typeface="+mn-lt"/>
                <a:ea typeface="游明朝" panose="02020400000000000000" pitchFamily="18" charset="-128"/>
                <a:cs typeface="Calibri" panose="020F0502020204030204" pitchFamily="34" charset="0"/>
              </a:rPr>
              <a:t>    </a:t>
            </a:r>
            <a:r>
              <a:rPr lang="en-US" altLang="ja-JP" b="1" i="1" dirty="0">
                <a:latin typeface="+mn-lt"/>
                <a:ea typeface="游明朝" panose="02020400000000000000" pitchFamily="18" charset="-128"/>
                <a:cs typeface="Calibri" panose="020F0502020204030204" pitchFamily="34" charset="0"/>
              </a:rPr>
              <a:t>S</a:t>
            </a:r>
            <a:r>
              <a:rPr lang="en-US" altLang="ja-JP" b="1" i="1" dirty="0">
                <a:effectLst/>
                <a:latin typeface="+mn-lt"/>
                <a:ea typeface="游明朝" panose="02020400000000000000" pitchFamily="18" charset="-128"/>
                <a:cs typeface="Calibri" panose="020F0502020204030204" pitchFamily="34" charset="0"/>
              </a:rPr>
              <a:t>ingle </a:t>
            </a:r>
            <a:r>
              <a:rPr lang="en-US" altLang="ja-JP" b="1" i="1" dirty="0">
                <a:latin typeface="+mn-lt"/>
                <a:ea typeface="游明朝" panose="02020400000000000000" pitchFamily="18" charset="-128"/>
                <a:cs typeface="Calibri" panose="020F0502020204030204" pitchFamily="34" charset="0"/>
              </a:rPr>
              <a:t>R</a:t>
            </a:r>
            <a:r>
              <a:rPr lang="en-US" altLang="ja-JP" b="1" i="1" dirty="0">
                <a:effectLst/>
                <a:latin typeface="+mn-lt"/>
                <a:ea typeface="游明朝" panose="02020400000000000000" pitchFamily="18" charset="-128"/>
                <a:cs typeface="Calibri" panose="020F0502020204030204" pitchFamily="34" charset="0"/>
              </a:rPr>
              <a:t>od </a:t>
            </a:r>
            <a:r>
              <a:rPr lang="en-US" altLang="ja-JP" b="1" i="1" dirty="0">
                <a:latin typeface="+mn-lt"/>
                <a:ea typeface="游明朝" panose="02020400000000000000" pitchFamily="18" charset="-128"/>
                <a:cs typeface="Calibri" panose="020F0502020204030204" pitchFamily="34" charset="0"/>
              </a:rPr>
              <a:t>vs</a:t>
            </a:r>
            <a:r>
              <a:rPr lang="en-US" altLang="ja-JP" b="1" i="1" dirty="0">
                <a:effectLst/>
                <a:latin typeface="+mn-lt"/>
                <a:ea typeface="游明朝" panose="02020400000000000000" pitchFamily="18" charset="-128"/>
                <a:cs typeface="Calibri" panose="020F0502020204030204" pitchFamily="34" charset="0"/>
              </a:rPr>
              <a:t> </a:t>
            </a:r>
            <a:r>
              <a:rPr lang="en-US" altLang="ja-JP" b="1" i="1" dirty="0">
                <a:latin typeface="+mn-lt"/>
                <a:ea typeface="游明朝" panose="02020400000000000000" pitchFamily="18" charset="-128"/>
                <a:cs typeface="Calibri" panose="020F0502020204030204" pitchFamily="34" charset="0"/>
              </a:rPr>
              <a:t>B</a:t>
            </a:r>
            <a:r>
              <a:rPr lang="en-US" altLang="ja-JP" b="1" i="1" dirty="0">
                <a:effectLst/>
                <a:latin typeface="+mn-lt"/>
                <a:ea typeface="游明朝" panose="02020400000000000000" pitchFamily="18" charset="-128"/>
                <a:cs typeface="Calibri" panose="020F0502020204030204" pitchFamily="34" charset="0"/>
              </a:rPr>
              <a:t>undle</a:t>
            </a:r>
            <a:endParaRPr lang="ja-JP" altLang="ja-JP" b="1" i="1" dirty="0">
              <a:effectLst/>
              <a:latin typeface="+mn-lt"/>
              <a:ea typeface="游明朝" panose="02020400000000000000" pitchFamily="18" charset="-128"/>
              <a:cs typeface="Calibri" panose="020F0502020204030204" pitchFamily="34" charset="0"/>
            </a:endParaRPr>
          </a:p>
        </p:txBody>
      </p:sp>
      <p:sp>
        <p:nvSpPr>
          <p:cNvPr id="10" name="テキスト ボックス 9">
            <a:extLst>
              <a:ext uri="{FF2B5EF4-FFF2-40B4-BE49-F238E27FC236}">
                <a16:creationId xmlns:a16="http://schemas.microsoft.com/office/drawing/2014/main" id="{23773CD5-10A0-128C-C5D8-3DDC807E38A5}"/>
              </a:ext>
            </a:extLst>
          </p:cNvPr>
          <p:cNvSpPr txBox="1"/>
          <p:nvPr/>
        </p:nvSpPr>
        <p:spPr>
          <a:xfrm>
            <a:off x="1127448" y="1023119"/>
            <a:ext cx="3962974" cy="461665"/>
          </a:xfrm>
          <a:prstGeom prst="rect">
            <a:avLst/>
          </a:prstGeom>
          <a:noFill/>
        </p:spPr>
        <p:txBody>
          <a:bodyPr wrap="square">
            <a:spAutoFit/>
          </a:bodyPr>
          <a:lstStyle/>
          <a:p>
            <a:pPr algn="ctr"/>
            <a:r>
              <a:rPr lang="en-US" altLang="ja-JP" sz="2400" b="1" dirty="0">
                <a:latin typeface="+mn-lt"/>
                <a:ea typeface="游明朝" panose="02020400000000000000" pitchFamily="18" charset="-128"/>
                <a:cs typeface="Calibri" panose="020F0502020204030204" pitchFamily="34" charset="0"/>
              </a:rPr>
              <a:t>B</a:t>
            </a:r>
            <a:r>
              <a:rPr lang="en-GB" altLang="ja-JP" sz="2400" b="1" dirty="0" err="1">
                <a:effectLst/>
                <a:latin typeface="+mn-lt"/>
                <a:ea typeface="游明朝" panose="02020400000000000000" pitchFamily="18" charset="-128"/>
                <a:cs typeface="Calibri" panose="020F0502020204030204" pitchFamily="34" charset="0"/>
              </a:rPr>
              <a:t>urst</a:t>
            </a:r>
            <a:r>
              <a:rPr lang="en-GB" altLang="ja-JP" sz="2400" b="1" dirty="0">
                <a:effectLst/>
                <a:latin typeface="+mn-lt"/>
                <a:ea typeface="游明朝" panose="02020400000000000000" pitchFamily="18" charset="-128"/>
                <a:cs typeface="Calibri" panose="020F0502020204030204" pitchFamily="34" charset="0"/>
              </a:rPr>
              <a:t> </a:t>
            </a:r>
            <a:r>
              <a:rPr lang="en-US" altLang="ja-JP" sz="2400" b="1" dirty="0">
                <a:effectLst/>
                <a:latin typeface="+mn-lt"/>
                <a:ea typeface="游明朝" panose="02020400000000000000" pitchFamily="18" charset="-128"/>
                <a:cs typeface="Calibri" panose="020F0502020204030204" pitchFamily="34" charset="0"/>
              </a:rPr>
              <a:t>Temp. and Hoop Strain</a:t>
            </a:r>
            <a:endParaRPr lang="ja-JP" altLang="ja-JP" sz="2400" b="1" u="sng" dirty="0">
              <a:effectLst/>
              <a:latin typeface="+mn-lt"/>
              <a:ea typeface="游明朝" panose="02020400000000000000" pitchFamily="18" charset="-128"/>
              <a:cs typeface="Calibri" panose="020F0502020204030204" pitchFamily="34" charset="0"/>
            </a:endParaRPr>
          </a:p>
        </p:txBody>
      </p:sp>
      <p:grpSp>
        <p:nvGrpSpPr>
          <p:cNvPr id="68" name="グループ化 67">
            <a:extLst>
              <a:ext uri="{FF2B5EF4-FFF2-40B4-BE49-F238E27FC236}">
                <a16:creationId xmlns:a16="http://schemas.microsoft.com/office/drawing/2014/main" id="{0A711F76-C21F-CA2D-6F2D-9E1666C6CF7D}"/>
              </a:ext>
            </a:extLst>
          </p:cNvPr>
          <p:cNvGrpSpPr/>
          <p:nvPr/>
        </p:nvGrpSpPr>
        <p:grpSpPr>
          <a:xfrm>
            <a:off x="191344" y="1461226"/>
            <a:ext cx="11055023" cy="4529444"/>
            <a:chOff x="191344" y="1461226"/>
            <a:chExt cx="11055023" cy="4529444"/>
          </a:xfrm>
        </p:grpSpPr>
        <p:grpSp>
          <p:nvGrpSpPr>
            <p:cNvPr id="4" name="グループ化 3">
              <a:extLst>
                <a:ext uri="{FF2B5EF4-FFF2-40B4-BE49-F238E27FC236}">
                  <a16:creationId xmlns:a16="http://schemas.microsoft.com/office/drawing/2014/main" id="{6D9B8DBA-72A3-A80E-88D0-7D23E46C6E29}"/>
                </a:ext>
              </a:extLst>
            </p:cNvPr>
            <p:cNvGrpSpPr>
              <a:grpSpLocks noChangeAspect="1"/>
            </p:cNvGrpSpPr>
            <p:nvPr/>
          </p:nvGrpSpPr>
          <p:grpSpPr>
            <a:xfrm>
              <a:off x="191344" y="1461226"/>
              <a:ext cx="11055023" cy="3796977"/>
              <a:chOff x="0" y="78391"/>
              <a:chExt cx="5541977" cy="1903292"/>
            </a:xfrm>
          </p:grpSpPr>
          <p:pic>
            <p:nvPicPr>
              <p:cNvPr id="5" name="図 4">
                <a:extLst>
                  <a:ext uri="{FF2B5EF4-FFF2-40B4-BE49-F238E27FC236}">
                    <a16:creationId xmlns:a16="http://schemas.microsoft.com/office/drawing/2014/main" id="{EF1405DA-1DEE-62A8-E78E-54B629853F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098"/>
                <a:ext cx="3001645" cy="1886585"/>
              </a:xfrm>
              <a:prstGeom prst="rect">
                <a:avLst/>
              </a:prstGeom>
              <a:noFill/>
              <a:ln>
                <a:noFill/>
              </a:ln>
            </p:spPr>
          </p:pic>
          <p:pic>
            <p:nvPicPr>
              <p:cNvPr id="6" name="図 5">
                <a:extLst>
                  <a:ext uri="{FF2B5EF4-FFF2-40B4-BE49-F238E27FC236}">
                    <a16:creationId xmlns:a16="http://schemas.microsoft.com/office/drawing/2014/main" id="{E3FEFDAF-BE62-152C-1942-AC9DAFD4663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5809" y="78391"/>
                <a:ext cx="2506168" cy="1834649"/>
              </a:xfrm>
              <a:prstGeom prst="rect">
                <a:avLst/>
              </a:prstGeom>
              <a:noFill/>
              <a:ln>
                <a:noFill/>
              </a:ln>
            </p:spPr>
          </p:pic>
        </p:grpSp>
        <p:grpSp>
          <p:nvGrpSpPr>
            <p:cNvPr id="32" name="グループ化 31">
              <a:extLst>
                <a:ext uri="{FF2B5EF4-FFF2-40B4-BE49-F238E27FC236}">
                  <a16:creationId xmlns:a16="http://schemas.microsoft.com/office/drawing/2014/main" id="{A84F52BE-C164-3A5A-8755-5D64BEA2DD7A}"/>
                </a:ext>
              </a:extLst>
            </p:cNvPr>
            <p:cNvGrpSpPr/>
            <p:nvPr/>
          </p:nvGrpSpPr>
          <p:grpSpPr>
            <a:xfrm>
              <a:off x="1174032" y="4905239"/>
              <a:ext cx="3921271" cy="1044041"/>
              <a:chOff x="1246048" y="5301208"/>
              <a:chExt cx="3921271" cy="1044041"/>
            </a:xfrm>
          </p:grpSpPr>
          <p:sp>
            <p:nvSpPr>
              <p:cNvPr id="8" name="テキスト ボックス 7">
                <a:extLst>
                  <a:ext uri="{FF2B5EF4-FFF2-40B4-BE49-F238E27FC236}">
                    <a16:creationId xmlns:a16="http://schemas.microsoft.com/office/drawing/2014/main" id="{E0CBF31C-6765-BBF6-E519-D80E1ACF0171}"/>
                  </a:ext>
                </a:extLst>
              </p:cNvPr>
              <p:cNvSpPr txBox="1"/>
              <p:nvPr/>
            </p:nvSpPr>
            <p:spPr>
              <a:xfrm>
                <a:off x="3198993" y="5301208"/>
                <a:ext cx="520743" cy="276999"/>
              </a:xfrm>
              <a:prstGeom prst="rect">
                <a:avLst/>
              </a:prstGeom>
              <a:solidFill>
                <a:schemeClr val="bg1">
                  <a:lumMod val="75000"/>
                </a:schemeClr>
              </a:solidFill>
            </p:spPr>
            <p:txBody>
              <a:bodyPr wrap="square">
                <a:spAutoFit/>
              </a:bodyPr>
              <a:lstStyle/>
              <a:p>
                <a:pPr marL="180340" indent="-180340" algn="ctr">
                  <a:spcBef>
                    <a:spcPts val="600"/>
                  </a:spcBef>
                  <a:spcAft>
                    <a:spcPts val="0"/>
                  </a:spcAft>
                  <a:tabLst>
                    <a:tab pos="180340" algn="l"/>
                  </a:tabLst>
                </a:pPr>
                <a:r>
                  <a:rPr lang="en-GB" altLang="ja-JP" sz="1200" b="1" dirty="0">
                    <a:effectLst/>
                    <a:latin typeface="+mn-lt"/>
                    <a:ea typeface="ＭＳ Ｐゴシック" panose="020B0600070205080204" pitchFamily="50" charset="-128"/>
                    <a:cs typeface="Calibri" panose="020F0502020204030204" pitchFamily="34" charset="0"/>
                  </a:rPr>
                  <a:t>E110</a:t>
                </a:r>
                <a:endParaRPr lang="ja-JP" altLang="ja-JP" sz="1200" b="1" dirty="0">
                  <a:effectLst/>
                  <a:latin typeface="+mn-lt"/>
                  <a:ea typeface="游明朝" panose="02020400000000000000" pitchFamily="18" charset="-128"/>
                  <a:cs typeface="Calibri" panose="020F0502020204030204" pitchFamily="34" charset="0"/>
                </a:endParaRPr>
              </a:p>
            </p:txBody>
          </p:sp>
          <p:sp>
            <p:nvSpPr>
              <p:cNvPr id="9" name="テキスト ボックス 8">
                <a:extLst>
                  <a:ext uri="{FF2B5EF4-FFF2-40B4-BE49-F238E27FC236}">
                    <a16:creationId xmlns:a16="http://schemas.microsoft.com/office/drawing/2014/main" id="{B29A96E4-6CF2-B009-4228-E6451449022D}"/>
                  </a:ext>
                </a:extLst>
              </p:cNvPr>
              <p:cNvSpPr txBox="1"/>
              <p:nvPr/>
            </p:nvSpPr>
            <p:spPr>
              <a:xfrm>
                <a:off x="2711624" y="5301208"/>
                <a:ext cx="468000" cy="276999"/>
              </a:xfrm>
              <a:prstGeom prst="rect">
                <a:avLst/>
              </a:prstGeom>
              <a:solidFill>
                <a:schemeClr val="bg1">
                  <a:lumMod val="75000"/>
                </a:schemeClr>
              </a:solidFill>
            </p:spPr>
            <p:txBody>
              <a:bodyPr wrap="square">
                <a:spAutoFit/>
              </a:bodyPr>
              <a:lstStyle/>
              <a:p>
                <a:pPr marL="180340" indent="-180340" algn="ctr">
                  <a:spcBef>
                    <a:spcPts val="600"/>
                  </a:spcBef>
                  <a:spcAft>
                    <a:spcPts val="0"/>
                  </a:spcAft>
                  <a:tabLst>
                    <a:tab pos="180340" algn="l"/>
                  </a:tabLst>
                </a:pPr>
                <a:r>
                  <a:rPr lang="en-GB" altLang="ja-JP" sz="1200" b="1" dirty="0">
                    <a:effectLst/>
                    <a:latin typeface="+mn-lt"/>
                    <a:ea typeface="ＭＳ Ｐゴシック" panose="020B0600070205080204" pitchFamily="50" charset="-128"/>
                    <a:cs typeface="Calibri" panose="020F0502020204030204" pitchFamily="34" charset="0"/>
                  </a:rPr>
                  <a:t>OZ</a:t>
                </a:r>
                <a:endParaRPr lang="ja-JP" altLang="ja-JP" sz="1200" b="1" dirty="0">
                  <a:effectLst/>
                  <a:latin typeface="+mn-lt"/>
                  <a:ea typeface="游明朝" panose="02020400000000000000" pitchFamily="18" charset="-128"/>
                  <a:cs typeface="Calibri" panose="020F0502020204030204" pitchFamily="34" charset="0"/>
                </a:endParaRPr>
              </a:p>
            </p:txBody>
          </p:sp>
          <p:sp>
            <p:nvSpPr>
              <p:cNvPr id="11" name="テキスト ボックス 10">
                <a:extLst>
                  <a:ext uri="{FF2B5EF4-FFF2-40B4-BE49-F238E27FC236}">
                    <a16:creationId xmlns:a16="http://schemas.microsoft.com/office/drawing/2014/main" id="{9B33A9CE-255E-41F0-3DF5-434628B04A91}"/>
                  </a:ext>
                </a:extLst>
              </p:cNvPr>
              <p:cNvSpPr txBox="1"/>
              <p:nvPr/>
            </p:nvSpPr>
            <p:spPr>
              <a:xfrm>
                <a:off x="1271463" y="5301208"/>
                <a:ext cx="1426014" cy="276999"/>
              </a:xfrm>
              <a:prstGeom prst="rect">
                <a:avLst/>
              </a:prstGeom>
              <a:solidFill>
                <a:schemeClr val="bg1">
                  <a:lumMod val="75000"/>
                </a:schemeClr>
              </a:solidFill>
            </p:spPr>
            <p:txBody>
              <a:bodyPr wrap="square">
                <a:spAutoFit/>
              </a:bodyPr>
              <a:lstStyle/>
              <a:p>
                <a:pPr marL="180340" indent="-180340" algn="ctr">
                  <a:spcBef>
                    <a:spcPts val="600"/>
                  </a:spcBef>
                  <a:spcAft>
                    <a:spcPts val="0"/>
                  </a:spcAft>
                  <a:tabLst>
                    <a:tab pos="180340" algn="l"/>
                  </a:tabLst>
                </a:pPr>
                <a:r>
                  <a:rPr lang="en-GB" altLang="ja-JP" sz="1200" b="1" dirty="0">
                    <a:effectLst/>
                    <a:latin typeface="+mn-lt"/>
                    <a:ea typeface="ＭＳ Ｐゴシック" panose="020B0600070205080204" pitchFamily="50" charset="-128"/>
                    <a:cs typeface="Calibri" panose="020F0502020204030204" pitchFamily="34" charset="0"/>
                  </a:rPr>
                  <a:t>Zircaloy-4</a:t>
                </a:r>
                <a:endParaRPr lang="ja-JP" altLang="ja-JP" sz="1200" b="1" dirty="0">
                  <a:effectLst/>
                  <a:latin typeface="+mn-lt"/>
                  <a:ea typeface="游明朝" panose="02020400000000000000" pitchFamily="18" charset="-128"/>
                  <a:cs typeface="Calibri" panose="020F0502020204030204" pitchFamily="34" charset="0"/>
                </a:endParaRPr>
              </a:p>
            </p:txBody>
          </p:sp>
          <p:sp>
            <p:nvSpPr>
              <p:cNvPr id="24" name="テキスト ボックス 23">
                <a:extLst>
                  <a:ext uri="{FF2B5EF4-FFF2-40B4-BE49-F238E27FC236}">
                    <a16:creationId xmlns:a16="http://schemas.microsoft.com/office/drawing/2014/main" id="{B04776DA-BF74-F869-52D4-A32C36AAABB7}"/>
                  </a:ext>
                </a:extLst>
              </p:cNvPr>
              <p:cNvSpPr txBox="1"/>
              <p:nvPr/>
            </p:nvSpPr>
            <p:spPr>
              <a:xfrm>
                <a:off x="3736424" y="5301208"/>
                <a:ext cx="1426014" cy="276999"/>
              </a:xfrm>
              <a:prstGeom prst="rect">
                <a:avLst/>
              </a:prstGeom>
              <a:solidFill>
                <a:schemeClr val="bg1">
                  <a:lumMod val="75000"/>
                </a:schemeClr>
              </a:solidFill>
            </p:spPr>
            <p:txBody>
              <a:bodyPr wrap="square">
                <a:spAutoFit/>
              </a:bodyPr>
              <a:lstStyle/>
              <a:p>
                <a:pPr marL="180340" indent="-180340" algn="ctr">
                  <a:spcBef>
                    <a:spcPts val="600"/>
                  </a:spcBef>
                  <a:spcAft>
                    <a:spcPts val="0"/>
                  </a:spcAft>
                  <a:tabLst>
                    <a:tab pos="180340" algn="l"/>
                  </a:tabLst>
                </a:pPr>
                <a:r>
                  <a:rPr lang="en-GB" altLang="ja-JP" sz="1200" b="1" dirty="0">
                    <a:effectLst/>
                    <a:latin typeface="+mn-lt"/>
                    <a:ea typeface="ＭＳ Ｐゴシック" panose="020B0600070205080204" pitchFamily="50" charset="-128"/>
                    <a:cs typeface="Calibri" panose="020F0502020204030204" pitchFamily="34" charset="0"/>
                  </a:rPr>
                  <a:t>Z</a:t>
                </a:r>
                <a:r>
                  <a:rPr lang="en-GB" altLang="ja-JP" sz="1200" b="1" dirty="0">
                    <a:latin typeface="+mn-lt"/>
                    <a:ea typeface="ＭＳ Ｐゴシック" panose="020B0600070205080204" pitchFamily="50" charset="-128"/>
                    <a:cs typeface="Calibri" panose="020F0502020204030204" pitchFamily="34" charset="0"/>
                  </a:rPr>
                  <a:t>i</a:t>
                </a:r>
                <a:r>
                  <a:rPr lang="en-GB" altLang="ja-JP" sz="1200" b="1" dirty="0">
                    <a:effectLst/>
                    <a:latin typeface="+mn-lt"/>
                    <a:ea typeface="ＭＳ Ｐゴシック" panose="020B0600070205080204" pitchFamily="50" charset="-128"/>
                    <a:cs typeface="Calibri" panose="020F0502020204030204" pitchFamily="34" charset="0"/>
                  </a:rPr>
                  <a:t>rcaloy-4</a:t>
                </a:r>
                <a:endParaRPr lang="ja-JP" altLang="ja-JP" sz="1200" b="1" dirty="0">
                  <a:effectLst/>
                  <a:latin typeface="+mn-lt"/>
                  <a:ea typeface="游明朝" panose="02020400000000000000" pitchFamily="18" charset="-128"/>
                  <a:cs typeface="Calibri" panose="020F0502020204030204" pitchFamily="34" charset="0"/>
                </a:endParaRPr>
              </a:p>
            </p:txBody>
          </p:sp>
          <p:grpSp>
            <p:nvGrpSpPr>
              <p:cNvPr id="31" name="グループ化 30">
                <a:extLst>
                  <a:ext uri="{FF2B5EF4-FFF2-40B4-BE49-F238E27FC236}">
                    <a16:creationId xmlns:a16="http://schemas.microsoft.com/office/drawing/2014/main" id="{25982DA5-CDC6-6273-50D4-4387497912FC}"/>
                  </a:ext>
                </a:extLst>
              </p:cNvPr>
              <p:cNvGrpSpPr/>
              <p:nvPr/>
            </p:nvGrpSpPr>
            <p:grpSpPr>
              <a:xfrm>
                <a:off x="1246048" y="5661248"/>
                <a:ext cx="3921271" cy="684001"/>
                <a:chOff x="1246048" y="5661248"/>
                <a:chExt cx="3921271" cy="684001"/>
              </a:xfrm>
            </p:grpSpPr>
            <p:sp>
              <p:nvSpPr>
                <p:cNvPr id="13" name="テキスト ボックス 12">
                  <a:extLst>
                    <a:ext uri="{FF2B5EF4-FFF2-40B4-BE49-F238E27FC236}">
                      <a16:creationId xmlns:a16="http://schemas.microsoft.com/office/drawing/2014/main" id="{2FEBE467-9EC0-922E-126F-EEEB15CC6BD6}"/>
                    </a:ext>
                  </a:extLst>
                </p:cNvPr>
                <p:cNvSpPr txBox="1"/>
                <p:nvPr/>
              </p:nvSpPr>
              <p:spPr>
                <a:xfrm rot="16200000">
                  <a:off x="1265493" y="5887832"/>
                  <a:ext cx="684000" cy="230832"/>
                </a:xfrm>
                <a:prstGeom prst="rect">
                  <a:avLst/>
                </a:prstGeom>
                <a:solidFill>
                  <a:schemeClr val="accent6">
                    <a:lumMod val="40000"/>
                    <a:lumOff val="60000"/>
                  </a:schemeClr>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10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14" name="テキスト ボックス 13">
                  <a:extLst>
                    <a:ext uri="{FF2B5EF4-FFF2-40B4-BE49-F238E27FC236}">
                      <a16:creationId xmlns:a16="http://schemas.microsoft.com/office/drawing/2014/main" id="{398195A2-7C19-196A-5600-B0F56D0A0845}"/>
                    </a:ext>
                  </a:extLst>
                </p:cNvPr>
                <p:cNvSpPr txBox="1"/>
                <p:nvPr/>
              </p:nvSpPr>
              <p:spPr>
                <a:xfrm rot="16200000">
                  <a:off x="2003580" y="5887832"/>
                  <a:ext cx="684000" cy="230832"/>
                </a:xfrm>
                <a:prstGeom prst="rect">
                  <a:avLst/>
                </a:prstGeom>
                <a:solidFill>
                  <a:schemeClr val="accent6">
                    <a:lumMod val="40000"/>
                    <a:lumOff val="60000"/>
                  </a:schemeClr>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10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15" name="テキスト ボックス 14">
                  <a:extLst>
                    <a:ext uri="{FF2B5EF4-FFF2-40B4-BE49-F238E27FC236}">
                      <a16:creationId xmlns:a16="http://schemas.microsoft.com/office/drawing/2014/main" id="{4119D0CA-1792-6CC3-771C-A905AAECE84D}"/>
                    </a:ext>
                  </a:extLst>
                </p:cNvPr>
                <p:cNvSpPr txBox="1"/>
                <p:nvPr/>
              </p:nvSpPr>
              <p:spPr>
                <a:xfrm rot="16200000">
                  <a:off x="1511522" y="5887832"/>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16" name="テキスト ボックス 15">
                  <a:extLst>
                    <a:ext uri="{FF2B5EF4-FFF2-40B4-BE49-F238E27FC236}">
                      <a16:creationId xmlns:a16="http://schemas.microsoft.com/office/drawing/2014/main" id="{774C1B38-531D-1750-D5D5-C27A27CCDFE7}"/>
                    </a:ext>
                  </a:extLst>
                </p:cNvPr>
                <p:cNvSpPr txBox="1"/>
                <p:nvPr/>
              </p:nvSpPr>
              <p:spPr>
                <a:xfrm rot="16200000">
                  <a:off x="2249609"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18" name="テキスト ボックス 17">
                  <a:extLst>
                    <a:ext uri="{FF2B5EF4-FFF2-40B4-BE49-F238E27FC236}">
                      <a16:creationId xmlns:a16="http://schemas.microsoft.com/office/drawing/2014/main" id="{731F1C5D-F3A8-73DF-A01F-E481C61C53E0}"/>
                    </a:ext>
                  </a:extLst>
                </p:cNvPr>
                <p:cNvSpPr txBox="1"/>
                <p:nvPr/>
              </p:nvSpPr>
              <p:spPr>
                <a:xfrm rot="16200000">
                  <a:off x="2741667"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19" name="テキスト ボックス 18">
                  <a:extLst>
                    <a:ext uri="{FF2B5EF4-FFF2-40B4-BE49-F238E27FC236}">
                      <a16:creationId xmlns:a16="http://schemas.microsoft.com/office/drawing/2014/main" id="{508A4BA8-5A26-1A10-F888-2D514912A886}"/>
                    </a:ext>
                  </a:extLst>
                </p:cNvPr>
                <p:cNvSpPr txBox="1"/>
                <p:nvPr/>
              </p:nvSpPr>
              <p:spPr>
                <a:xfrm rot="16200000">
                  <a:off x="1757551" y="5887832"/>
                  <a:ext cx="684000" cy="230832"/>
                </a:xfrm>
                <a:prstGeom prst="rect">
                  <a:avLst/>
                </a:prstGeom>
                <a:solidFill>
                  <a:srgbClr val="92D050"/>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Cr/CrN</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20" name="テキスト ボックス 19">
                  <a:extLst>
                    <a:ext uri="{FF2B5EF4-FFF2-40B4-BE49-F238E27FC236}">
                      <a16:creationId xmlns:a16="http://schemas.microsoft.com/office/drawing/2014/main" id="{5120D071-2989-5A68-97F8-E66E3077DE1C}"/>
                    </a:ext>
                  </a:extLst>
                </p:cNvPr>
                <p:cNvSpPr txBox="1"/>
                <p:nvPr/>
              </p:nvSpPr>
              <p:spPr>
                <a:xfrm rot="16200000">
                  <a:off x="2987696" y="5887833"/>
                  <a:ext cx="684000" cy="230832"/>
                </a:xfrm>
                <a:prstGeom prst="rect">
                  <a:avLst/>
                </a:prstGeom>
                <a:solidFill>
                  <a:srgbClr val="FFCCFF"/>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Cr/CrN</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21" name="テキスト ボックス 20">
                  <a:extLst>
                    <a:ext uri="{FF2B5EF4-FFF2-40B4-BE49-F238E27FC236}">
                      <a16:creationId xmlns:a16="http://schemas.microsoft.com/office/drawing/2014/main" id="{ED1F04D1-98B1-E5BF-0575-8889E8A43B8D}"/>
                    </a:ext>
                  </a:extLst>
                </p:cNvPr>
                <p:cNvSpPr txBox="1"/>
                <p:nvPr/>
              </p:nvSpPr>
              <p:spPr>
                <a:xfrm rot="16200000">
                  <a:off x="3233725" y="5887833"/>
                  <a:ext cx="684000" cy="230832"/>
                </a:xfrm>
                <a:prstGeom prst="rect">
                  <a:avLst/>
                </a:prstGeom>
                <a:noFill/>
                <a:ln>
                  <a:solidFill>
                    <a:schemeClr val="tx1"/>
                  </a:solidFill>
                </a:ln>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uncoated</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22" name="テキスト ボックス 21">
                  <a:extLst>
                    <a:ext uri="{FF2B5EF4-FFF2-40B4-BE49-F238E27FC236}">
                      <a16:creationId xmlns:a16="http://schemas.microsoft.com/office/drawing/2014/main" id="{1F4D187C-4250-C53A-C42D-457096374B85}"/>
                    </a:ext>
                  </a:extLst>
                </p:cNvPr>
                <p:cNvSpPr txBox="1"/>
                <p:nvPr/>
              </p:nvSpPr>
              <p:spPr>
                <a:xfrm rot="16200000">
                  <a:off x="2495638" y="5887833"/>
                  <a:ext cx="684000" cy="230832"/>
                </a:xfrm>
                <a:prstGeom prst="rect">
                  <a:avLst/>
                </a:prstGeom>
                <a:noFill/>
                <a:ln>
                  <a:solidFill>
                    <a:schemeClr val="tx1"/>
                  </a:solidFill>
                </a:ln>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uncoated</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23" name="テキスト ボックス 22">
                  <a:extLst>
                    <a:ext uri="{FF2B5EF4-FFF2-40B4-BE49-F238E27FC236}">
                      <a16:creationId xmlns:a16="http://schemas.microsoft.com/office/drawing/2014/main" id="{A9A10AF3-9D2A-0029-C0D5-1E971339071D}"/>
                    </a:ext>
                  </a:extLst>
                </p:cNvPr>
                <p:cNvSpPr txBox="1"/>
                <p:nvPr/>
              </p:nvSpPr>
              <p:spPr>
                <a:xfrm rot="16200000">
                  <a:off x="1019464" y="5887832"/>
                  <a:ext cx="684000" cy="230832"/>
                </a:xfrm>
                <a:prstGeom prst="rect">
                  <a:avLst/>
                </a:prstGeom>
                <a:noFill/>
                <a:ln>
                  <a:solidFill>
                    <a:schemeClr val="tx1"/>
                  </a:solidFill>
                </a:ln>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uncoated</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25" name="テキスト ボックス 24">
                  <a:extLst>
                    <a:ext uri="{FF2B5EF4-FFF2-40B4-BE49-F238E27FC236}">
                      <a16:creationId xmlns:a16="http://schemas.microsoft.com/office/drawing/2014/main" id="{49F1140E-A473-102F-0250-2BCB2A81B581}"/>
                    </a:ext>
                  </a:extLst>
                </p:cNvPr>
                <p:cNvSpPr txBox="1"/>
                <p:nvPr/>
              </p:nvSpPr>
              <p:spPr>
                <a:xfrm rot="16200000">
                  <a:off x="3479754"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26" name="テキスト ボックス 25">
                  <a:extLst>
                    <a:ext uri="{FF2B5EF4-FFF2-40B4-BE49-F238E27FC236}">
                      <a16:creationId xmlns:a16="http://schemas.microsoft.com/office/drawing/2014/main" id="{2AD0BBB4-0E93-D03D-6C51-5DC675561CA4}"/>
                    </a:ext>
                  </a:extLst>
                </p:cNvPr>
                <p:cNvSpPr txBox="1"/>
                <p:nvPr/>
              </p:nvSpPr>
              <p:spPr>
                <a:xfrm rot="16200000">
                  <a:off x="3725783"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27" name="テキスト ボックス 26">
                  <a:extLst>
                    <a:ext uri="{FF2B5EF4-FFF2-40B4-BE49-F238E27FC236}">
                      <a16:creationId xmlns:a16="http://schemas.microsoft.com/office/drawing/2014/main" id="{09F2BAED-BEEE-5D39-1736-4EB2A54235B9}"/>
                    </a:ext>
                  </a:extLst>
                </p:cNvPr>
                <p:cNvSpPr txBox="1"/>
                <p:nvPr/>
              </p:nvSpPr>
              <p:spPr>
                <a:xfrm rot="16200000">
                  <a:off x="4463870"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28" name="テキスト ボックス 27">
                  <a:extLst>
                    <a:ext uri="{FF2B5EF4-FFF2-40B4-BE49-F238E27FC236}">
                      <a16:creationId xmlns:a16="http://schemas.microsoft.com/office/drawing/2014/main" id="{75A84123-8A19-769D-514A-6B7FB3312AA5}"/>
                    </a:ext>
                  </a:extLst>
                </p:cNvPr>
                <p:cNvSpPr txBox="1"/>
                <p:nvPr/>
              </p:nvSpPr>
              <p:spPr>
                <a:xfrm rot="16200000">
                  <a:off x="4709903"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29" name="テキスト ボックス 28">
                  <a:extLst>
                    <a:ext uri="{FF2B5EF4-FFF2-40B4-BE49-F238E27FC236}">
                      <a16:creationId xmlns:a16="http://schemas.microsoft.com/office/drawing/2014/main" id="{1661ADC6-FC23-FD79-FB74-E4248FA4214B}"/>
                    </a:ext>
                  </a:extLst>
                </p:cNvPr>
                <p:cNvSpPr txBox="1"/>
                <p:nvPr/>
              </p:nvSpPr>
              <p:spPr>
                <a:xfrm rot="16200000">
                  <a:off x="3971812" y="5887833"/>
                  <a:ext cx="684000" cy="230832"/>
                </a:xfrm>
                <a:prstGeom prst="rect">
                  <a:avLst/>
                </a:prstGeom>
                <a:solidFill>
                  <a:srgbClr val="92D050"/>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Cr/CrN</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30" name="テキスト ボックス 29">
                  <a:extLst>
                    <a:ext uri="{FF2B5EF4-FFF2-40B4-BE49-F238E27FC236}">
                      <a16:creationId xmlns:a16="http://schemas.microsoft.com/office/drawing/2014/main" id="{5986AAA0-6782-18A0-F44F-D9B5EE862FD6}"/>
                    </a:ext>
                  </a:extLst>
                </p:cNvPr>
                <p:cNvSpPr txBox="1"/>
                <p:nvPr/>
              </p:nvSpPr>
              <p:spPr>
                <a:xfrm rot="16200000">
                  <a:off x="4217841" y="5887833"/>
                  <a:ext cx="684000" cy="230832"/>
                </a:xfrm>
                <a:prstGeom prst="rect">
                  <a:avLst/>
                </a:prstGeom>
                <a:solidFill>
                  <a:srgbClr val="92D050"/>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Cr/CrN</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grpSp>
        </p:grpSp>
        <p:grpSp>
          <p:nvGrpSpPr>
            <p:cNvPr id="33" name="グループ化 32">
              <a:extLst>
                <a:ext uri="{FF2B5EF4-FFF2-40B4-BE49-F238E27FC236}">
                  <a16:creationId xmlns:a16="http://schemas.microsoft.com/office/drawing/2014/main" id="{A73D3CB6-E777-E2B3-098E-25775C6DD742}"/>
                </a:ext>
              </a:extLst>
            </p:cNvPr>
            <p:cNvGrpSpPr/>
            <p:nvPr/>
          </p:nvGrpSpPr>
          <p:grpSpPr>
            <a:xfrm>
              <a:off x="7155414" y="4905238"/>
              <a:ext cx="3921271" cy="1044041"/>
              <a:chOff x="1246048" y="5301208"/>
              <a:chExt cx="3921271" cy="1044041"/>
            </a:xfrm>
          </p:grpSpPr>
          <p:sp>
            <p:nvSpPr>
              <p:cNvPr id="34" name="テキスト ボックス 33">
                <a:extLst>
                  <a:ext uri="{FF2B5EF4-FFF2-40B4-BE49-F238E27FC236}">
                    <a16:creationId xmlns:a16="http://schemas.microsoft.com/office/drawing/2014/main" id="{2EC77AC8-8BD2-3141-299B-481FF8875C5E}"/>
                  </a:ext>
                </a:extLst>
              </p:cNvPr>
              <p:cNvSpPr txBox="1"/>
              <p:nvPr/>
            </p:nvSpPr>
            <p:spPr>
              <a:xfrm>
                <a:off x="3198993" y="5301208"/>
                <a:ext cx="520743" cy="276999"/>
              </a:xfrm>
              <a:prstGeom prst="rect">
                <a:avLst/>
              </a:prstGeom>
              <a:solidFill>
                <a:schemeClr val="bg1">
                  <a:lumMod val="75000"/>
                </a:schemeClr>
              </a:solidFill>
            </p:spPr>
            <p:txBody>
              <a:bodyPr wrap="square">
                <a:spAutoFit/>
              </a:bodyPr>
              <a:lstStyle/>
              <a:p>
                <a:pPr marL="180340" indent="-180340" algn="ctr">
                  <a:spcBef>
                    <a:spcPts val="600"/>
                  </a:spcBef>
                  <a:spcAft>
                    <a:spcPts val="0"/>
                  </a:spcAft>
                  <a:tabLst>
                    <a:tab pos="180340" algn="l"/>
                  </a:tabLst>
                </a:pPr>
                <a:r>
                  <a:rPr lang="en-GB" altLang="ja-JP" sz="1200" b="1" dirty="0">
                    <a:effectLst/>
                    <a:latin typeface="+mn-lt"/>
                    <a:ea typeface="ＭＳ Ｐゴシック" panose="020B0600070205080204" pitchFamily="50" charset="-128"/>
                    <a:cs typeface="Calibri" panose="020F0502020204030204" pitchFamily="34" charset="0"/>
                  </a:rPr>
                  <a:t>E110</a:t>
                </a:r>
                <a:endParaRPr lang="ja-JP" altLang="ja-JP" sz="1200" b="1" dirty="0">
                  <a:effectLst/>
                  <a:latin typeface="+mn-lt"/>
                  <a:ea typeface="游明朝" panose="02020400000000000000" pitchFamily="18" charset="-128"/>
                  <a:cs typeface="Calibri" panose="020F0502020204030204" pitchFamily="34" charset="0"/>
                </a:endParaRPr>
              </a:p>
            </p:txBody>
          </p:sp>
          <p:sp>
            <p:nvSpPr>
              <p:cNvPr id="35" name="テキスト ボックス 34">
                <a:extLst>
                  <a:ext uri="{FF2B5EF4-FFF2-40B4-BE49-F238E27FC236}">
                    <a16:creationId xmlns:a16="http://schemas.microsoft.com/office/drawing/2014/main" id="{17E5134A-278E-02C6-0B34-431E170094BC}"/>
                  </a:ext>
                </a:extLst>
              </p:cNvPr>
              <p:cNvSpPr txBox="1"/>
              <p:nvPr/>
            </p:nvSpPr>
            <p:spPr>
              <a:xfrm>
                <a:off x="2711624" y="5301208"/>
                <a:ext cx="468000" cy="276999"/>
              </a:xfrm>
              <a:prstGeom prst="rect">
                <a:avLst/>
              </a:prstGeom>
              <a:solidFill>
                <a:schemeClr val="bg1">
                  <a:lumMod val="75000"/>
                </a:schemeClr>
              </a:solidFill>
            </p:spPr>
            <p:txBody>
              <a:bodyPr wrap="square">
                <a:spAutoFit/>
              </a:bodyPr>
              <a:lstStyle/>
              <a:p>
                <a:pPr marL="180340" indent="-180340" algn="ctr">
                  <a:spcBef>
                    <a:spcPts val="600"/>
                  </a:spcBef>
                  <a:spcAft>
                    <a:spcPts val="0"/>
                  </a:spcAft>
                  <a:tabLst>
                    <a:tab pos="180340" algn="l"/>
                  </a:tabLst>
                </a:pPr>
                <a:r>
                  <a:rPr lang="en-GB" altLang="ja-JP" sz="1200" b="1" dirty="0">
                    <a:effectLst/>
                    <a:latin typeface="+mn-lt"/>
                    <a:ea typeface="ＭＳ Ｐゴシック" panose="020B0600070205080204" pitchFamily="50" charset="-128"/>
                    <a:cs typeface="Calibri" panose="020F0502020204030204" pitchFamily="34" charset="0"/>
                  </a:rPr>
                  <a:t>OZ</a:t>
                </a:r>
                <a:endParaRPr lang="ja-JP" altLang="ja-JP" sz="1200" b="1" dirty="0">
                  <a:effectLst/>
                  <a:latin typeface="+mn-lt"/>
                  <a:ea typeface="游明朝" panose="02020400000000000000" pitchFamily="18" charset="-128"/>
                  <a:cs typeface="Calibri" panose="020F0502020204030204" pitchFamily="34" charset="0"/>
                </a:endParaRPr>
              </a:p>
            </p:txBody>
          </p:sp>
          <p:sp>
            <p:nvSpPr>
              <p:cNvPr id="36" name="テキスト ボックス 35">
                <a:extLst>
                  <a:ext uri="{FF2B5EF4-FFF2-40B4-BE49-F238E27FC236}">
                    <a16:creationId xmlns:a16="http://schemas.microsoft.com/office/drawing/2014/main" id="{51C4A0AF-D983-9C08-B73E-380BF9C4C859}"/>
                  </a:ext>
                </a:extLst>
              </p:cNvPr>
              <p:cNvSpPr txBox="1"/>
              <p:nvPr/>
            </p:nvSpPr>
            <p:spPr>
              <a:xfrm>
                <a:off x="1271463" y="5301208"/>
                <a:ext cx="1426014" cy="276999"/>
              </a:xfrm>
              <a:prstGeom prst="rect">
                <a:avLst/>
              </a:prstGeom>
              <a:solidFill>
                <a:schemeClr val="bg1">
                  <a:lumMod val="75000"/>
                </a:schemeClr>
              </a:solidFill>
            </p:spPr>
            <p:txBody>
              <a:bodyPr wrap="square">
                <a:spAutoFit/>
              </a:bodyPr>
              <a:lstStyle/>
              <a:p>
                <a:pPr marL="180340" indent="-180340" algn="ctr">
                  <a:spcBef>
                    <a:spcPts val="600"/>
                  </a:spcBef>
                  <a:spcAft>
                    <a:spcPts val="0"/>
                  </a:spcAft>
                  <a:tabLst>
                    <a:tab pos="180340" algn="l"/>
                  </a:tabLst>
                </a:pPr>
                <a:r>
                  <a:rPr lang="en-GB" altLang="ja-JP" sz="1200" b="1" dirty="0">
                    <a:effectLst/>
                    <a:latin typeface="+mn-lt"/>
                    <a:ea typeface="ＭＳ Ｐゴシック" panose="020B0600070205080204" pitchFamily="50" charset="-128"/>
                    <a:cs typeface="Calibri" panose="020F0502020204030204" pitchFamily="34" charset="0"/>
                  </a:rPr>
                  <a:t>Zircaloy-4</a:t>
                </a:r>
                <a:endParaRPr lang="ja-JP" altLang="ja-JP" sz="1200" b="1" dirty="0">
                  <a:effectLst/>
                  <a:latin typeface="+mn-lt"/>
                  <a:ea typeface="游明朝" panose="02020400000000000000" pitchFamily="18" charset="-128"/>
                  <a:cs typeface="Calibri" panose="020F0502020204030204" pitchFamily="34" charset="0"/>
                </a:endParaRPr>
              </a:p>
            </p:txBody>
          </p:sp>
          <p:sp>
            <p:nvSpPr>
              <p:cNvPr id="37" name="テキスト ボックス 36">
                <a:extLst>
                  <a:ext uri="{FF2B5EF4-FFF2-40B4-BE49-F238E27FC236}">
                    <a16:creationId xmlns:a16="http://schemas.microsoft.com/office/drawing/2014/main" id="{5D027703-0A15-0289-9D3A-8DE9F37F06AB}"/>
                  </a:ext>
                </a:extLst>
              </p:cNvPr>
              <p:cNvSpPr txBox="1"/>
              <p:nvPr/>
            </p:nvSpPr>
            <p:spPr>
              <a:xfrm>
                <a:off x="3736424" y="5301208"/>
                <a:ext cx="1426014" cy="276999"/>
              </a:xfrm>
              <a:prstGeom prst="rect">
                <a:avLst/>
              </a:prstGeom>
              <a:solidFill>
                <a:schemeClr val="bg1">
                  <a:lumMod val="75000"/>
                </a:schemeClr>
              </a:solidFill>
            </p:spPr>
            <p:txBody>
              <a:bodyPr wrap="square">
                <a:spAutoFit/>
              </a:bodyPr>
              <a:lstStyle/>
              <a:p>
                <a:pPr marL="180340" indent="-180340" algn="ctr">
                  <a:spcBef>
                    <a:spcPts val="600"/>
                  </a:spcBef>
                  <a:spcAft>
                    <a:spcPts val="0"/>
                  </a:spcAft>
                  <a:tabLst>
                    <a:tab pos="180340" algn="l"/>
                  </a:tabLst>
                </a:pPr>
                <a:r>
                  <a:rPr lang="en-GB" altLang="ja-JP" sz="1200" b="1" dirty="0">
                    <a:effectLst/>
                    <a:latin typeface="+mn-lt"/>
                    <a:ea typeface="ＭＳ Ｐゴシック" panose="020B0600070205080204" pitchFamily="50" charset="-128"/>
                    <a:cs typeface="Calibri" panose="020F0502020204030204" pitchFamily="34" charset="0"/>
                  </a:rPr>
                  <a:t>Zircaloy-4</a:t>
                </a:r>
                <a:endParaRPr lang="ja-JP" altLang="ja-JP" sz="1200" b="1" dirty="0">
                  <a:effectLst/>
                  <a:latin typeface="+mn-lt"/>
                  <a:ea typeface="游明朝" panose="02020400000000000000" pitchFamily="18" charset="-128"/>
                  <a:cs typeface="Calibri" panose="020F0502020204030204" pitchFamily="34" charset="0"/>
                </a:endParaRPr>
              </a:p>
            </p:txBody>
          </p:sp>
          <p:grpSp>
            <p:nvGrpSpPr>
              <p:cNvPr id="38" name="グループ化 37">
                <a:extLst>
                  <a:ext uri="{FF2B5EF4-FFF2-40B4-BE49-F238E27FC236}">
                    <a16:creationId xmlns:a16="http://schemas.microsoft.com/office/drawing/2014/main" id="{4C1034A8-3FEA-0957-5206-2A0ABC0F257C}"/>
                  </a:ext>
                </a:extLst>
              </p:cNvPr>
              <p:cNvGrpSpPr/>
              <p:nvPr/>
            </p:nvGrpSpPr>
            <p:grpSpPr>
              <a:xfrm>
                <a:off x="1246048" y="5661248"/>
                <a:ext cx="3921271" cy="684001"/>
                <a:chOff x="1246048" y="5661248"/>
                <a:chExt cx="3921271" cy="684001"/>
              </a:xfrm>
            </p:grpSpPr>
            <p:sp>
              <p:nvSpPr>
                <p:cNvPr id="39" name="テキスト ボックス 38">
                  <a:extLst>
                    <a:ext uri="{FF2B5EF4-FFF2-40B4-BE49-F238E27FC236}">
                      <a16:creationId xmlns:a16="http://schemas.microsoft.com/office/drawing/2014/main" id="{14F38BE1-1F57-6041-394E-A214071F94F5}"/>
                    </a:ext>
                  </a:extLst>
                </p:cNvPr>
                <p:cNvSpPr txBox="1"/>
                <p:nvPr/>
              </p:nvSpPr>
              <p:spPr>
                <a:xfrm rot="16200000">
                  <a:off x="1265493" y="5887832"/>
                  <a:ext cx="684000" cy="230832"/>
                </a:xfrm>
                <a:prstGeom prst="rect">
                  <a:avLst/>
                </a:prstGeom>
                <a:solidFill>
                  <a:schemeClr val="accent6">
                    <a:lumMod val="40000"/>
                    <a:lumOff val="60000"/>
                  </a:schemeClr>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10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0" name="テキスト ボックス 39">
                  <a:extLst>
                    <a:ext uri="{FF2B5EF4-FFF2-40B4-BE49-F238E27FC236}">
                      <a16:creationId xmlns:a16="http://schemas.microsoft.com/office/drawing/2014/main" id="{F275CFE2-6C82-8AB5-0BF5-898BE546AB8B}"/>
                    </a:ext>
                  </a:extLst>
                </p:cNvPr>
                <p:cNvSpPr txBox="1"/>
                <p:nvPr/>
              </p:nvSpPr>
              <p:spPr>
                <a:xfrm rot="16200000">
                  <a:off x="2003580" y="5887832"/>
                  <a:ext cx="684000" cy="230832"/>
                </a:xfrm>
                <a:prstGeom prst="rect">
                  <a:avLst/>
                </a:prstGeom>
                <a:solidFill>
                  <a:schemeClr val="accent6">
                    <a:lumMod val="40000"/>
                    <a:lumOff val="60000"/>
                  </a:schemeClr>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10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1" name="テキスト ボックス 40">
                  <a:extLst>
                    <a:ext uri="{FF2B5EF4-FFF2-40B4-BE49-F238E27FC236}">
                      <a16:creationId xmlns:a16="http://schemas.microsoft.com/office/drawing/2014/main" id="{48324F22-C797-2D13-99FA-293375216766}"/>
                    </a:ext>
                  </a:extLst>
                </p:cNvPr>
                <p:cNvSpPr txBox="1"/>
                <p:nvPr/>
              </p:nvSpPr>
              <p:spPr>
                <a:xfrm rot="16200000">
                  <a:off x="1511522" y="5887832"/>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2" name="テキスト ボックス 41">
                  <a:extLst>
                    <a:ext uri="{FF2B5EF4-FFF2-40B4-BE49-F238E27FC236}">
                      <a16:creationId xmlns:a16="http://schemas.microsoft.com/office/drawing/2014/main" id="{F46BA940-2214-F09E-C61A-F13022E90ACA}"/>
                    </a:ext>
                  </a:extLst>
                </p:cNvPr>
                <p:cNvSpPr txBox="1"/>
                <p:nvPr/>
              </p:nvSpPr>
              <p:spPr>
                <a:xfrm rot="16200000">
                  <a:off x="2249609"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3" name="テキスト ボックス 42">
                  <a:extLst>
                    <a:ext uri="{FF2B5EF4-FFF2-40B4-BE49-F238E27FC236}">
                      <a16:creationId xmlns:a16="http://schemas.microsoft.com/office/drawing/2014/main" id="{8B54AFE0-AFFD-3AE4-EFAE-A4372F77F014}"/>
                    </a:ext>
                  </a:extLst>
                </p:cNvPr>
                <p:cNvSpPr txBox="1"/>
                <p:nvPr/>
              </p:nvSpPr>
              <p:spPr>
                <a:xfrm rot="16200000">
                  <a:off x="2741667"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4" name="テキスト ボックス 43">
                  <a:extLst>
                    <a:ext uri="{FF2B5EF4-FFF2-40B4-BE49-F238E27FC236}">
                      <a16:creationId xmlns:a16="http://schemas.microsoft.com/office/drawing/2014/main" id="{0C3A0910-535D-2349-265D-19F301872AB1}"/>
                    </a:ext>
                  </a:extLst>
                </p:cNvPr>
                <p:cNvSpPr txBox="1"/>
                <p:nvPr/>
              </p:nvSpPr>
              <p:spPr>
                <a:xfrm rot="16200000">
                  <a:off x="1757551" y="5887832"/>
                  <a:ext cx="684000" cy="230832"/>
                </a:xfrm>
                <a:prstGeom prst="rect">
                  <a:avLst/>
                </a:prstGeom>
                <a:solidFill>
                  <a:srgbClr val="92D050"/>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Cr/CrN</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5" name="テキスト ボックス 44">
                  <a:extLst>
                    <a:ext uri="{FF2B5EF4-FFF2-40B4-BE49-F238E27FC236}">
                      <a16:creationId xmlns:a16="http://schemas.microsoft.com/office/drawing/2014/main" id="{73AB1D45-50EF-3F7C-A4D7-97979642BE1F}"/>
                    </a:ext>
                  </a:extLst>
                </p:cNvPr>
                <p:cNvSpPr txBox="1"/>
                <p:nvPr/>
              </p:nvSpPr>
              <p:spPr>
                <a:xfrm rot="16200000">
                  <a:off x="2987696" y="5887833"/>
                  <a:ext cx="684000" cy="230832"/>
                </a:xfrm>
                <a:prstGeom prst="rect">
                  <a:avLst/>
                </a:prstGeom>
                <a:solidFill>
                  <a:srgbClr val="FFCCFF"/>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Cr/CrN</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6" name="テキスト ボックス 45">
                  <a:extLst>
                    <a:ext uri="{FF2B5EF4-FFF2-40B4-BE49-F238E27FC236}">
                      <a16:creationId xmlns:a16="http://schemas.microsoft.com/office/drawing/2014/main" id="{A9ED6583-A461-E9FB-9F6A-158A5FB7CB7B}"/>
                    </a:ext>
                  </a:extLst>
                </p:cNvPr>
                <p:cNvSpPr txBox="1"/>
                <p:nvPr/>
              </p:nvSpPr>
              <p:spPr>
                <a:xfrm rot="16200000">
                  <a:off x="3233725" y="5887833"/>
                  <a:ext cx="684000" cy="230832"/>
                </a:xfrm>
                <a:prstGeom prst="rect">
                  <a:avLst/>
                </a:prstGeom>
                <a:noFill/>
                <a:ln>
                  <a:solidFill>
                    <a:schemeClr val="tx1"/>
                  </a:solidFill>
                </a:ln>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uncoated</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7" name="テキスト ボックス 46">
                  <a:extLst>
                    <a:ext uri="{FF2B5EF4-FFF2-40B4-BE49-F238E27FC236}">
                      <a16:creationId xmlns:a16="http://schemas.microsoft.com/office/drawing/2014/main" id="{95F62635-E304-0F72-4CF6-3C007C20B6D0}"/>
                    </a:ext>
                  </a:extLst>
                </p:cNvPr>
                <p:cNvSpPr txBox="1"/>
                <p:nvPr/>
              </p:nvSpPr>
              <p:spPr>
                <a:xfrm rot="16200000">
                  <a:off x="2495638" y="5887833"/>
                  <a:ext cx="684000" cy="230832"/>
                </a:xfrm>
                <a:prstGeom prst="rect">
                  <a:avLst/>
                </a:prstGeom>
                <a:noFill/>
                <a:ln>
                  <a:solidFill>
                    <a:schemeClr val="tx1"/>
                  </a:solidFill>
                </a:ln>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uncoated</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8" name="テキスト ボックス 47">
                  <a:extLst>
                    <a:ext uri="{FF2B5EF4-FFF2-40B4-BE49-F238E27FC236}">
                      <a16:creationId xmlns:a16="http://schemas.microsoft.com/office/drawing/2014/main" id="{CD4887A6-A909-B7DA-60FE-0F72217ADE77}"/>
                    </a:ext>
                  </a:extLst>
                </p:cNvPr>
                <p:cNvSpPr txBox="1"/>
                <p:nvPr/>
              </p:nvSpPr>
              <p:spPr>
                <a:xfrm rot="16200000">
                  <a:off x="1019464" y="5887832"/>
                  <a:ext cx="684000" cy="230832"/>
                </a:xfrm>
                <a:prstGeom prst="rect">
                  <a:avLst/>
                </a:prstGeom>
                <a:noFill/>
                <a:ln>
                  <a:solidFill>
                    <a:schemeClr val="tx1"/>
                  </a:solidFill>
                </a:ln>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uncoated</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49" name="テキスト ボックス 48">
                  <a:extLst>
                    <a:ext uri="{FF2B5EF4-FFF2-40B4-BE49-F238E27FC236}">
                      <a16:creationId xmlns:a16="http://schemas.microsoft.com/office/drawing/2014/main" id="{6EB6F21E-2D39-90D7-3136-6F927986FA2A}"/>
                    </a:ext>
                  </a:extLst>
                </p:cNvPr>
                <p:cNvSpPr txBox="1"/>
                <p:nvPr/>
              </p:nvSpPr>
              <p:spPr>
                <a:xfrm rot="16200000">
                  <a:off x="3479754"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50" name="テキスト ボックス 49">
                  <a:extLst>
                    <a:ext uri="{FF2B5EF4-FFF2-40B4-BE49-F238E27FC236}">
                      <a16:creationId xmlns:a16="http://schemas.microsoft.com/office/drawing/2014/main" id="{86F0CC57-3484-D3E3-4CD5-E41E7F25D9FA}"/>
                    </a:ext>
                  </a:extLst>
                </p:cNvPr>
                <p:cNvSpPr txBox="1"/>
                <p:nvPr/>
              </p:nvSpPr>
              <p:spPr>
                <a:xfrm rot="16200000">
                  <a:off x="3725783"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51" name="テキスト ボックス 50">
                  <a:extLst>
                    <a:ext uri="{FF2B5EF4-FFF2-40B4-BE49-F238E27FC236}">
                      <a16:creationId xmlns:a16="http://schemas.microsoft.com/office/drawing/2014/main" id="{0973C21E-CD59-36FA-FB50-A7AEBCEA5E6F}"/>
                    </a:ext>
                  </a:extLst>
                </p:cNvPr>
                <p:cNvSpPr txBox="1"/>
                <p:nvPr/>
              </p:nvSpPr>
              <p:spPr>
                <a:xfrm rot="16200000">
                  <a:off x="4463870"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52" name="テキスト ボックス 51">
                  <a:extLst>
                    <a:ext uri="{FF2B5EF4-FFF2-40B4-BE49-F238E27FC236}">
                      <a16:creationId xmlns:a16="http://schemas.microsoft.com/office/drawing/2014/main" id="{E66AC282-9BF0-7512-525A-A765DDEF2DE0}"/>
                    </a:ext>
                  </a:extLst>
                </p:cNvPr>
                <p:cNvSpPr txBox="1"/>
                <p:nvPr/>
              </p:nvSpPr>
              <p:spPr>
                <a:xfrm rot="16200000">
                  <a:off x="4709903" y="5887833"/>
                  <a:ext cx="684000" cy="230832"/>
                </a:xfrm>
                <a:prstGeom prst="rect">
                  <a:avLst/>
                </a:prstGeom>
                <a:solidFill>
                  <a:srgbClr val="FFC000"/>
                </a:solidFill>
              </p:spPr>
              <p:txBody>
                <a:bodyPr wrap="square" anchor="ctr" anchorCtr="0">
                  <a:spAutoFit/>
                </a:bodyPr>
                <a:lstStyle/>
                <a:p>
                  <a:pPr algn="ctr" fontAlgn="ctr"/>
                  <a:r>
                    <a:rPr lang="en-US" altLang="ja-JP" sz="900" dirty="0">
                      <a:latin typeface="+mn-lt"/>
                      <a:cs typeface="Calibri" panose="020F0502020204030204" pitchFamily="34" charset="0"/>
                    </a:rPr>
                    <a:t>2</a:t>
                  </a:r>
                  <a:r>
                    <a:rPr lang="en-US" altLang="ja-JP" sz="900" u="none" strike="noStrike" dirty="0">
                      <a:effectLst/>
                      <a:latin typeface="+mn-lt"/>
                      <a:cs typeface="Calibri" panose="020F0502020204030204" pitchFamily="34" charset="0"/>
                    </a:rPr>
                    <a:t>0 µm Cr</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53" name="テキスト ボックス 52">
                  <a:extLst>
                    <a:ext uri="{FF2B5EF4-FFF2-40B4-BE49-F238E27FC236}">
                      <a16:creationId xmlns:a16="http://schemas.microsoft.com/office/drawing/2014/main" id="{56878538-4694-5FC4-67B6-8CDA5CB55265}"/>
                    </a:ext>
                  </a:extLst>
                </p:cNvPr>
                <p:cNvSpPr txBox="1"/>
                <p:nvPr/>
              </p:nvSpPr>
              <p:spPr>
                <a:xfrm rot="16200000">
                  <a:off x="3971812" y="5887833"/>
                  <a:ext cx="684000" cy="230832"/>
                </a:xfrm>
                <a:prstGeom prst="rect">
                  <a:avLst/>
                </a:prstGeom>
                <a:solidFill>
                  <a:srgbClr val="92D050"/>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Cr/CrN</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sp>
              <p:nvSpPr>
                <p:cNvPr id="54" name="テキスト ボックス 53">
                  <a:extLst>
                    <a:ext uri="{FF2B5EF4-FFF2-40B4-BE49-F238E27FC236}">
                      <a16:creationId xmlns:a16="http://schemas.microsoft.com/office/drawing/2014/main" id="{31CDD761-F7D3-4909-7318-B8181C86BCCE}"/>
                    </a:ext>
                  </a:extLst>
                </p:cNvPr>
                <p:cNvSpPr txBox="1"/>
                <p:nvPr/>
              </p:nvSpPr>
              <p:spPr>
                <a:xfrm rot="16200000">
                  <a:off x="4217841" y="5887833"/>
                  <a:ext cx="684000" cy="230832"/>
                </a:xfrm>
                <a:prstGeom prst="rect">
                  <a:avLst/>
                </a:prstGeom>
                <a:solidFill>
                  <a:srgbClr val="92D050"/>
                </a:solidFill>
              </p:spPr>
              <p:txBody>
                <a:bodyPr wrap="square" anchor="ctr" anchorCtr="0">
                  <a:spAutoFit/>
                </a:bodyPr>
                <a:lstStyle/>
                <a:p>
                  <a:pPr algn="ctr" fontAlgn="ctr"/>
                  <a:r>
                    <a:rPr lang="en-US" altLang="ja-JP" sz="900" u="none" strike="noStrike" dirty="0">
                      <a:effectLst/>
                      <a:latin typeface="+mn-lt"/>
                      <a:cs typeface="Calibri" panose="020F0502020204030204" pitchFamily="34" charset="0"/>
                    </a:rPr>
                    <a:t>Cr/CrN</a:t>
                  </a:r>
                  <a:endParaRPr lang="en-US" altLang="ja-JP" sz="900" b="0" i="0" u="none" strike="noStrike" dirty="0">
                    <a:solidFill>
                      <a:srgbClr val="000000"/>
                    </a:solidFill>
                    <a:effectLst/>
                    <a:latin typeface="+mn-lt"/>
                    <a:ea typeface="游ゴシック" panose="020B0400000000000000" pitchFamily="50" charset="-128"/>
                    <a:cs typeface="Calibri" panose="020F0502020204030204" pitchFamily="34" charset="0"/>
                  </a:endParaRPr>
                </a:p>
              </p:txBody>
            </p:sp>
          </p:grpSp>
        </p:grpSp>
        <p:grpSp>
          <p:nvGrpSpPr>
            <p:cNvPr id="55" name="グループ化 54">
              <a:extLst>
                <a:ext uri="{FF2B5EF4-FFF2-40B4-BE49-F238E27FC236}">
                  <a16:creationId xmlns:a16="http://schemas.microsoft.com/office/drawing/2014/main" id="{40601218-08E5-8C29-CFDA-AB79E824774D}"/>
                </a:ext>
              </a:extLst>
            </p:cNvPr>
            <p:cNvGrpSpPr>
              <a:grpSpLocks noChangeAspect="1"/>
            </p:cNvGrpSpPr>
            <p:nvPr/>
          </p:nvGrpSpPr>
          <p:grpSpPr>
            <a:xfrm>
              <a:off x="5529528" y="4736217"/>
              <a:ext cx="1296000" cy="1254453"/>
              <a:chOff x="9058020" y="373244"/>
              <a:chExt cx="806327" cy="780477"/>
            </a:xfrm>
          </p:grpSpPr>
          <p:sp>
            <p:nvSpPr>
              <p:cNvPr id="56" name="円/楕円 519">
                <a:extLst>
                  <a:ext uri="{FF2B5EF4-FFF2-40B4-BE49-F238E27FC236}">
                    <a16:creationId xmlns:a16="http://schemas.microsoft.com/office/drawing/2014/main" id="{2D80A9E4-797B-9684-81FE-411FF8B47F14}"/>
                  </a:ext>
                </a:extLst>
              </p:cNvPr>
              <p:cNvSpPr>
                <a:spLocks noChangeAspect="1"/>
              </p:cNvSpPr>
              <p:nvPr/>
            </p:nvSpPr>
            <p:spPr bwMode="auto">
              <a:xfrm>
                <a:off x="9058020" y="373244"/>
                <a:ext cx="806327" cy="78047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400" kern="0">
                  <a:solidFill>
                    <a:srgbClr val="000000"/>
                  </a:solidFill>
                  <a:cs typeface="Calibri" panose="020F0502020204030204" pitchFamily="34" charset="0"/>
                </a:endParaRPr>
              </a:p>
            </p:txBody>
          </p:sp>
          <p:grpSp>
            <p:nvGrpSpPr>
              <p:cNvPr id="57" name="グループ化 56">
                <a:extLst>
                  <a:ext uri="{FF2B5EF4-FFF2-40B4-BE49-F238E27FC236}">
                    <a16:creationId xmlns:a16="http://schemas.microsoft.com/office/drawing/2014/main" id="{8F2AF702-71F9-C479-0D96-74A62FDB4D45}"/>
                  </a:ext>
                </a:extLst>
              </p:cNvPr>
              <p:cNvGrpSpPr/>
              <p:nvPr/>
            </p:nvGrpSpPr>
            <p:grpSpPr>
              <a:xfrm>
                <a:off x="9384950" y="498173"/>
                <a:ext cx="156786" cy="523764"/>
                <a:chOff x="3741582" y="2113866"/>
                <a:chExt cx="236293" cy="789375"/>
              </a:xfrm>
              <a:solidFill>
                <a:schemeClr val="bg1">
                  <a:lumMod val="75000"/>
                </a:schemeClr>
              </a:solidFill>
            </p:grpSpPr>
            <p:sp>
              <p:nvSpPr>
                <p:cNvPr id="65" name="円/楕円 521">
                  <a:extLst>
                    <a:ext uri="{FF2B5EF4-FFF2-40B4-BE49-F238E27FC236}">
                      <a16:creationId xmlns:a16="http://schemas.microsoft.com/office/drawing/2014/main" id="{080C09C4-A169-FEBB-AD34-A107FC27FBB1}"/>
                    </a:ext>
                  </a:extLst>
                </p:cNvPr>
                <p:cNvSpPr>
                  <a:spLocks noChangeAspect="1"/>
                </p:cNvSpPr>
                <p:nvPr/>
              </p:nvSpPr>
              <p:spPr bwMode="auto">
                <a:xfrm>
                  <a:off x="3741582" y="2113866"/>
                  <a:ext cx="236293" cy="23369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400" kern="0" dirty="0">
                      <a:solidFill>
                        <a:schemeClr val="tx1"/>
                      </a:solidFill>
                      <a:cs typeface="Calibri" panose="020F0502020204030204" pitchFamily="34" charset="0"/>
                    </a:rPr>
                    <a:t>2</a:t>
                  </a:r>
                  <a:endParaRPr lang="ja-JP" altLang="en-US" sz="1400" kern="0" dirty="0">
                    <a:solidFill>
                      <a:schemeClr val="tx1"/>
                    </a:solidFill>
                    <a:cs typeface="Calibri" panose="020F0502020204030204" pitchFamily="34" charset="0"/>
                  </a:endParaRPr>
                </a:p>
              </p:txBody>
            </p:sp>
            <p:sp>
              <p:nvSpPr>
                <p:cNvPr id="66" name="円/楕円 524">
                  <a:extLst>
                    <a:ext uri="{FF2B5EF4-FFF2-40B4-BE49-F238E27FC236}">
                      <a16:creationId xmlns:a16="http://schemas.microsoft.com/office/drawing/2014/main" id="{49BDFCF1-1AE3-BCCA-EE59-908902C2CEBB}"/>
                    </a:ext>
                  </a:extLst>
                </p:cNvPr>
                <p:cNvSpPr>
                  <a:spLocks/>
                </p:cNvSpPr>
                <p:nvPr/>
              </p:nvSpPr>
              <p:spPr bwMode="auto">
                <a:xfrm>
                  <a:off x="3741582" y="2391704"/>
                  <a:ext cx="236293" cy="23369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400" kern="0" dirty="0">
                      <a:solidFill>
                        <a:schemeClr val="tx1"/>
                      </a:solidFill>
                      <a:cs typeface="Calibri" panose="020F0502020204030204" pitchFamily="34" charset="0"/>
                    </a:rPr>
                    <a:t>9</a:t>
                  </a:r>
                  <a:endParaRPr lang="ja-JP" altLang="en-US" sz="1400" kern="0" dirty="0">
                    <a:solidFill>
                      <a:schemeClr val="tx1"/>
                    </a:solidFill>
                    <a:cs typeface="Calibri" panose="020F0502020204030204" pitchFamily="34" charset="0"/>
                  </a:endParaRPr>
                </a:p>
              </p:txBody>
            </p:sp>
            <p:sp>
              <p:nvSpPr>
                <p:cNvPr id="67" name="円/楕円 527">
                  <a:extLst>
                    <a:ext uri="{FF2B5EF4-FFF2-40B4-BE49-F238E27FC236}">
                      <a16:creationId xmlns:a16="http://schemas.microsoft.com/office/drawing/2014/main" id="{F746F9B1-E395-E3C6-F3F4-B184AF30484E}"/>
                    </a:ext>
                  </a:extLst>
                </p:cNvPr>
                <p:cNvSpPr>
                  <a:spLocks noChangeAspect="1"/>
                </p:cNvSpPr>
                <p:nvPr/>
              </p:nvSpPr>
              <p:spPr bwMode="auto">
                <a:xfrm>
                  <a:off x="3741582" y="2669545"/>
                  <a:ext cx="236293" cy="233696"/>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400" kern="0" dirty="0">
                      <a:solidFill>
                        <a:schemeClr val="tx1"/>
                      </a:solidFill>
                      <a:cs typeface="Calibri" panose="020F0502020204030204" pitchFamily="34" charset="0"/>
                    </a:rPr>
                    <a:t>6</a:t>
                  </a:r>
                  <a:endParaRPr lang="ja-JP" altLang="en-US" sz="1400" kern="0" dirty="0">
                    <a:solidFill>
                      <a:schemeClr val="tx1"/>
                    </a:solidFill>
                    <a:cs typeface="Calibri" panose="020F0502020204030204" pitchFamily="34" charset="0"/>
                  </a:endParaRPr>
                </a:p>
              </p:txBody>
            </p:sp>
          </p:grpSp>
          <p:grpSp>
            <p:nvGrpSpPr>
              <p:cNvPr id="58" name="グループ化 57">
                <a:extLst>
                  <a:ext uri="{FF2B5EF4-FFF2-40B4-BE49-F238E27FC236}">
                    <a16:creationId xmlns:a16="http://schemas.microsoft.com/office/drawing/2014/main" id="{3B09E9A9-FEAE-CC9F-3DA2-F444577E09EB}"/>
                  </a:ext>
                </a:extLst>
              </p:cNvPr>
              <p:cNvGrpSpPr/>
              <p:nvPr/>
            </p:nvGrpSpPr>
            <p:grpSpPr>
              <a:xfrm>
                <a:off x="9565427" y="491281"/>
                <a:ext cx="156787" cy="525486"/>
                <a:chOff x="4045388" y="2103479"/>
                <a:chExt cx="236295" cy="791970"/>
              </a:xfrm>
              <a:solidFill>
                <a:schemeClr val="bg1">
                  <a:lumMod val="75000"/>
                </a:schemeClr>
              </a:solidFill>
            </p:grpSpPr>
            <p:sp>
              <p:nvSpPr>
                <p:cNvPr id="62" name="円/楕円 522">
                  <a:extLst>
                    <a:ext uri="{FF2B5EF4-FFF2-40B4-BE49-F238E27FC236}">
                      <a16:creationId xmlns:a16="http://schemas.microsoft.com/office/drawing/2014/main" id="{7555530D-FC7C-FE54-5B8C-CF42FDC2A120}"/>
                    </a:ext>
                  </a:extLst>
                </p:cNvPr>
                <p:cNvSpPr>
                  <a:spLocks/>
                </p:cNvSpPr>
                <p:nvPr/>
              </p:nvSpPr>
              <p:spPr bwMode="auto">
                <a:xfrm>
                  <a:off x="4045388" y="2103479"/>
                  <a:ext cx="236295" cy="23629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400" kern="0" dirty="0">
                      <a:solidFill>
                        <a:schemeClr val="tx1"/>
                      </a:solidFill>
                      <a:cs typeface="Calibri" panose="020F0502020204030204" pitchFamily="34" charset="0"/>
                    </a:rPr>
                    <a:t>3</a:t>
                  </a:r>
                  <a:endParaRPr lang="ja-JP" altLang="en-US" sz="1400" kern="0" dirty="0">
                    <a:solidFill>
                      <a:schemeClr val="tx1"/>
                    </a:solidFill>
                    <a:cs typeface="Calibri" panose="020F0502020204030204" pitchFamily="34" charset="0"/>
                  </a:endParaRPr>
                </a:p>
              </p:txBody>
            </p:sp>
            <p:sp>
              <p:nvSpPr>
                <p:cNvPr id="63" name="円/楕円 525">
                  <a:extLst>
                    <a:ext uri="{FF2B5EF4-FFF2-40B4-BE49-F238E27FC236}">
                      <a16:creationId xmlns:a16="http://schemas.microsoft.com/office/drawing/2014/main" id="{D22EF62F-D055-060D-AFF4-F68FB78A74EB}"/>
                    </a:ext>
                  </a:extLst>
                </p:cNvPr>
                <p:cNvSpPr>
                  <a:spLocks/>
                </p:cNvSpPr>
                <p:nvPr/>
              </p:nvSpPr>
              <p:spPr bwMode="auto">
                <a:xfrm>
                  <a:off x="4045388" y="2383914"/>
                  <a:ext cx="236295" cy="23369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400" kern="0" dirty="0">
                      <a:solidFill>
                        <a:schemeClr val="tx1"/>
                      </a:solidFill>
                      <a:cs typeface="Calibri" panose="020F0502020204030204" pitchFamily="34" charset="0"/>
                    </a:rPr>
                    <a:t>4</a:t>
                  </a:r>
                  <a:endParaRPr lang="ja-JP" altLang="en-US" sz="1400" kern="0" dirty="0">
                    <a:solidFill>
                      <a:schemeClr val="tx1"/>
                    </a:solidFill>
                    <a:cs typeface="Calibri" panose="020F0502020204030204" pitchFamily="34" charset="0"/>
                  </a:endParaRPr>
                </a:p>
              </p:txBody>
            </p:sp>
            <p:sp>
              <p:nvSpPr>
                <p:cNvPr id="64" name="円/楕円 528">
                  <a:extLst>
                    <a:ext uri="{FF2B5EF4-FFF2-40B4-BE49-F238E27FC236}">
                      <a16:creationId xmlns:a16="http://schemas.microsoft.com/office/drawing/2014/main" id="{CC2B6EB2-FAF0-1B6F-7A25-B59CEA829E3C}"/>
                    </a:ext>
                  </a:extLst>
                </p:cNvPr>
                <p:cNvSpPr>
                  <a:spLocks/>
                </p:cNvSpPr>
                <p:nvPr/>
              </p:nvSpPr>
              <p:spPr bwMode="auto">
                <a:xfrm>
                  <a:off x="4045388" y="2659157"/>
                  <a:ext cx="236295" cy="236292"/>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400" kern="0" dirty="0">
                      <a:solidFill>
                        <a:schemeClr val="tx1"/>
                      </a:solidFill>
                      <a:cs typeface="Calibri" panose="020F0502020204030204" pitchFamily="34" charset="0"/>
                    </a:rPr>
                    <a:t>5</a:t>
                  </a:r>
                  <a:endParaRPr lang="ja-JP" altLang="en-US" sz="1400" kern="0" dirty="0">
                    <a:solidFill>
                      <a:schemeClr val="tx1"/>
                    </a:solidFill>
                    <a:cs typeface="Calibri" panose="020F0502020204030204" pitchFamily="34" charset="0"/>
                  </a:endParaRPr>
                </a:p>
              </p:txBody>
            </p:sp>
          </p:grpSp>
          <p:sp>
            <p:nvSpPr>
              <p:cNvPr id="59" name="円/楕円 523">
                <a:extLst>
                  <a:ext uri="{FF2B5EF4-FFF2-40B4-BE49-F238E27FC236}">
                    <a16:creationId xmlns:a16="http://schemas.microsoft.com/office/drawing/2014/main" id="{46FB44CF-D453-C0F9-E343-EE4C232193A7}"/>
                  </a:ext>
                </a:extLst>
              </p:cNvPr>
              <p:cNvSpPr>
                <a:spLocks/>
              </p:cNvSpPr>
              <p:nvPr/>
            </p:nvSpPr>
            <p:spPr bwMode="auto">
              <a:xfrm>
                <a:off x="9197713" y="684353"/>
                <a:ext cx="157653" cy="15765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400" kern="0" dirty="0">
                    <a:solidFill>
                      <a:schemeClr val="tx1"/>
                    </a:solidFill>
                    <a:cs typeface="Calibri" panose="020F0502020204030204" pitchFamily="34" charset="0"/>
                  </a:rPr>
                  <a:t>8</a:t>
                </a:r>
                <a:endParaRPr lang="ja-JP" altLang="en-US" sz="1400" kern="0" dirty="0">
                  <a:solidFill>
                    <a:schemeClr val="tx1"/>
                  </a:solidFill>
                  <a:cs typeface="Calibri" panose="020F0502020204030204" pitchFamily="34" charset="0"/>
                </a:endParaRPr>
              </a:p>
            </p:txBody>
          </p:sp>
          <p:sp>
            <p:nvSpPr>
              <p:cNvPr id="60" name="円/楕円 526">
                <a:extLst>
                  <a:ext uri="{FF2B5EF4-FFF2-40B4-BE49-F238E27FC236}">
                    <a16:creationId xmlns:a16="http://schemas.microsoft.com/office/drawing/2014/main" id="{26A438A2-6CFB-410E-145F-2F98D8FB9C0A}"/>
                  </a:ext>
                </a:extLst>
              </p:cNvPr>
              <p:cNvSpPr>
                <a:spLocks/>
              </p:cNvSpPr>
              <p:nvPr/>
            </p:nvSpPr>
            <p:spPr bwMode="auto">
              <a:xfrm>
                <a:off x="9197713" y="865260"/>
                <a:ext cx="157653" cy="156784"/>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400" kern="0" dirty="0">
                    <a:solidFill>
                      <a:schemeClr val="tx1"/>
                    </a:solidFill>
                    <a:cs typeface="Calibri" panose="020F0502020204030204" pitchFamily="34" charset="0"/>
                  </a:rPr>
                  <a:t>7</a:t>
                </a:r>
                <a:endParaRPr lang="ja-JP" altLang="en-US" sz="1400" kern="0" dirty="0">
                  <a:solidFill>
                    <a:schemeClr val="tx1"/>
                  </a:solidFill>
                  <a:cs typeface="Calibri" panose="020F0502020204030204" pitchFamily="34" charset="0"/>
                </a:endParaRPr>
              </a:p>
            </p:txBody>
          </p:sp>
          <p:sp>
            <p:nvSpPr>
              <p:cNvPr id="61" name="円/楕円 522">
                <a:extLst>
                  <a:ext uri="{FF2B5EF4-FFF2-40B4-BE49-F238E27FC236}">
                    <a16:creationId xmlns:a16="http://schemas.microsoft.com/office/drawing/2014/main" id="{842627B2-A742-DE55-96F0-03B4911CFB6E}"/>
                  </a:ext>
                </a:extLst>
              </p:cNvPr>
              <p:cNvSpPr>
                <a:spLocks/>
              </p:cNvSpPr>
              <p:nvPr/>
            </p:nvSpPr>
            <p:spPr bwMode="auto">
              <a:xfrm>
                <a:off x="9198422" y="500071"/>
                <a:ext cx="156787" cy="156784"/>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400" kern="0" dirty="0">
                    <a:solidFill>
                      <a:schemeClr val="tx1"/>
                    </a:solidFill>
                    <a:cs typeface="Calibri" panose="020F0502020204030204" pitchFamily="34" charset="0"/>
                  </a:rPr>
                  <a:t>1</a:t>
                </a:r>
                <a:endParaRPr lang="ja-JP" altLang="en-US" sz="1400" kern="0" dirty="0">
                  <a:solidFill>
                    <a:schemeClr val="tx1"/>
                  </a:solidFill>
                  <a:cs typeface="Calibri" panose="020F0502020204030204" pitchFamily="34" charset="0"/>
                </a:endParaRPr>
              </a:p>
            </p:txBody>
          </p:sp>
        </p:grpSp>
      </p:grpSp>
      <p:sp>
        <p:nvSpPr>
          <p:cNvPr id="7" name="テキスト ボックス 6">
            <a:extLst>
              <a:ext uri="{FF2B5EF4-FFF2-40B4-BE49-F238E27FC236}">
                <a16:creationId xmlns:a16="http://schemas.microsoft.com/office/drawing/2014/main" id="{36400CC4-E31E-26CA-DDB9-1BF97A8C2561}"/>
              </a:ext>
            </a:extLst>
          </p:cNvPr>
          <p:cNvSpPr txBox="1"/>
          <p:nvPr/>
        </p:nvSpPr>
        <p:spPr>
          <a:xfrm>
            <a:off x="7101578" y="1023119"/>
            <a:ext cx="3962974" cy="461665"/>
          </a:xfrm>
          <a:prstGeom prst="rect">
            <a:avLst/>
          </a:prstGeom>
          <a:noFill/>
        </p:spPr>
        <p:txBody>
          <a:bodyPr wrap="square">
            <a:spAutoFit/>
          </a:bodyPr>
          <a:lstStyle/>
          <a:p>
            <a:pPr algn="ctr"/>
            <a:r>
              <a:rPr lang="en-US" altLang="ja-JP" sz="2400" b="1" dirty="0">
                <a:latin typeface="+mn-lt"/>
                <a:ea typeface="游明朝" panose="02020400000000000000" pitchFamily="18" charset="-128"/>
                <a:cs typeface="Calibri" panose="020F0502020204030204" pitchFamily="34" charset="0"/>
              </a:rPr>
              <a:t>Burst Opening Size</a:t>
            </a:r>
            <a:endParaRPr lang="ja-JP" altLang="ja-JP" sz="2400" b="1" u="sng" dirty="0">
              <a:effectLst/>
              <a:latin typeface="+mn-lt"/>
              <a:ea typeface="游明朝" panose="02020400000000000000" pitchFamily="18" charset="-128"/>
              <a:cs typeface="Calibri" panose="020F0502020204030204" pitchFamily="34" charset="0"/>
            </a:endParaRPr>
          </a:p>
        </p:txBody>
      </p:sp>
      <p:sp>
        <p:nvSpPr>
          <p:cNvPr id="2" name="正方形/長方形 1">
            <a:extLst>
              <a:ext uri="{FF2B5EF4-FFF2-40B4-BE49-F238E27FC236}">
                <a16:creationId xmlns:a16="http://schemas.microsoft.com/office/drawing/2014/main" id="{BE89548E-BBD8-B0B1-1E07-AE563C7A8745}"/>
              </a:ext>
            </a:extLst>
          </p:cNvPr>
          <p:cNvSpPr/>
          <p:nvPr/>
        </p:nvSpPr>
        <p:spPr>
          <a:xfrm>
            <a:off x="3647720" y="2152695"/>
            <a:ext cx="1459771" cy="3845426"/>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976F7580-9BED-64AC-4C01-160A7ABCFF75}"/>
              </a:ext>
            </a:extLst>
          </p:cNvPr>
          <p:cNvSpPr/>
          <p:nvPr/>
        </p:nvSpPr>
        <p:spPr>
          <a:xfrm>
            <a:off x="9629102" y="1642685"/>
            <a:ext cx="1459771" cy="434798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DEC779E5-7B99-0D5D-E176-B9B9A68A4800}"/>
              </a:ext>
            </a:extLst>
          </p:cNvPr>
          <p:cNvSpPr txBox="1"/>
          <p:nvPr/>
        </p:nvSpPr>
        <p:spPr>
          <a:xfrm>
            <a:off x="3619124" y="5985296"/>
            <a:ext cx="1488367" cy="461665"/>
          </a:xfrm>
          <a:prstGeom prst="rect">
            <a:avLst/>
          </a:prstGeom>
          <a:noFill/>
        </p:spPr>
        <p:txBody>
          <a:bodyPr wrap="square">
            <a:spAutoFit/>
          </a:bodyPr>
          <a:lstStyle/>
          <a:p>
            <a:pPr algn="ctr"/>
            <a:r>
              <a:rPr lang="en-US" altLang="ja-JP" sz="2400" b="1" dirty="0">
                <a:latin typeface="+mn-lt"/>
                <a:ea typeface="游明朝" panose="02020400000000000000" pitchFamily="18" charset="-128"/>
                <a:cs typeface="Calibri" panose="020F0502020204030204" pitchFamily="34" charset="0"/>
              </a:rPr>
              <a:t>Bundle</a:t>
            </a:r>
            <a:endParaRPr lang="ja-JP" altLang="ja-JP" sz="2400" b="1" u="sng" dirty="0">
              <a:effectLst/>
              <a:latin typeface="+mn-lt"/>
              <a:ea typeface="游明朝" panose="02020400000000000000" pitchFamily="18" charset="-128"/>
              <a:cs typeface="Calibri" panose="020F0502020204030204" pitchFamily="34" charset="0"/>
            </a:endParaRPr>
          </a:p>
        </p:txBody>
      </p:sp>
      <p:sp>
        <p:nvSpPr>
          <p:cNvPr id="71" name="テキスト ボックス 70">
            <a:extLst>
              <a:ext uri="{FF2B5EF4-FFF2-40B4-BE49-F238E27FC236}">
                <a16:creationId xmlns:a16="http://schemas.microsoft.com/office/drawing/2014/main" id="{9E9AF992-6D9E-3903-42FA-151825D7F369}"/>
              </a:ext>
            </a:extLst>
          </p:cNvPr>
          <p:cNvSpPr txBox="1"/>
          <p:nvPr/>
        </p:nvSpPr>
        <p:spPr>
          <a:xfrm>
            <a:off x="1127448" y="5985296"/>
            <a:ext cx="2460579" cy="461665"/>
          </a:xfrm>
          <a:prstGeom prst="rect">
            <a:avLst/>
          </a:prstGeom>
          <a:noFill/>
        </p:spPr>
        <p:txBody>
          <a:bodyPr wrap="square">
            <a:spAutoFit/>
          </a:bodyPr>
          <a:lstStyle/>
          <a:p>
            <a:pPr algn="ctr"/>
            <a:r>
              <a:rPr lang="en-US" altLang="ja-JP" sz="2400" b="1" dirty="0">
                <a:latin typeface="+mn-lt"/>
                <a:ea typeface="游明朝" panose="02020400000000000000" pitchFamily="18" charset="-128"/>
                <a:cs typeface="Calibri" panose="020F0502020204030204" pitchFamily="34" charset="0"/>
              </a:rPr>
              <a:t>Single Rod</a:t>
            </a:r>
            <a:endParaRPr lang="ja-JP" altLang="ja-JP" sz="2400" b="1" u="sng" dirty="0">
              <a:effectLst/>
              <a:latin typeface="+mn-lt"/>
              <a:ea typeface="游明朝" panose="02020400000000000000" pitchFamily="18" charset="-128"/>
              <a:cs typeface="Calibri" panose="020F0502020204030204" pitchFamily="34" charset="0"/>
            </a:endParaRPr>
          </a:p>
        </p:txBody>
      </p:sp>
      <p:sp>
        <p:nvSpPr>
          <p:cNvPr id="72" name="テキスト ボックス 71">
            <a:extLst>
              <a:ext uri="{FF2B5EF4-FFF2-40B4-BE49-F238E27FC236}">
                <a16:creationId xmlns:a16="http://schemas.microsoft.com/office/drawing/2014/main" id="{8E6F76A2-0B12-B50E-F1EB-8480DE3F865D}"/>
              </a:ext>
            </a:extLst>
          </p:cNvPr>
          <p:cNvSpPr txBox="1"/>
          <p:nvPr/>
        </p:nvSpPr>
        <p:spPr>
          <a:xfrm>
            <a:off x="9595788" y="6004246"/>
            <a:ext cx="1488367" cy="461665"/>
          </a:xfrm>
          <a:prstGeom prst="rect">
            <a:avLst/>
          </a:prstGeom>
          <a:noFill/>
        </p:spPr>
        <p:txBody>
          <a:bodyPr wrap="square">
            <a:spAutoFit/>
          </a:bodyPr>
          <a:lstStyle/>
          <a:p>
            <a:pPr algn="ctr"/>
            <a:r>
              <a:rPr lang="en-US" altLang="ja-JP" sz="2400" b="1" dirty="0">
                <a:latin typeface="+mn-lt"/>
                <a:ea typeface="游明朝" panose="02020400000000000000" pitchFamily="18" charset="-128"/>
                <a:cs typeface="Calibri" panose="020F0502020204030204" pitchFamily="34" charset="0"/>
              </a:rPr>
              <a:t>Bundle</a:t>
            </a:r>
            <a:endParaRPr lang="ja-JP" altLang="ja-JP" sz="2400" b="1" u="sng" dirty="0">
              <a:effectLst/>
              <a:latin typeface="+mn-lt"/>
              <a:ea typeface="游明朝" panose="02020400000000000000" pitchFamily="18" charset="-128"/>
              <a:cs typeface="Calibri" panose="020F0502020204030204" pitchFamily="34" charset="0"/>
            </a:endParaRPr>
          </a:p>
        </p:txBody>
      </p:sp>
      <p:sp>
        <p:nvSpPr>
          <p:cNvPr id="73" name="テキスト ボックス 72">
            <a:extLst>
              <a:ext uri="{FF2B5EF4-FFF2-40B4-BE49-F238E27FC236}">
                <a16:creationId xmlns:a16="http://schemas.microsoft.com/office/drawing/2014/main" id="{71B184B2-BACF-23C0-4B3D-85C56265E850}"/>
              </a:ext>
            </a:extLst>
          </p:cNvPr>
          <p:cNvSpPr txBox="1"/>
          <p:nvPr/>
        </p:nvSpPr>
        <p:spPr>
          <a:xfrm>
            <a:off x="7104112" y="6004246"/>
            <a:ext cx="2460579" cy="461665"/>
          </a:xfrm>
          <a:prstGeom prst="rect">
            <a:avLst/>
          </a:prstGeom>
          <a:noFill/>
        </p:spPr>
        <p:txBody>
          <a:bodyPr wrap="square">
            <a:spAutoFit/>
          </a:bodyPr>
          <a:lstStyle/>
          <a:p>
            <a:pPr algn="ctr"/>
            <a:r>
              <a:rPr lang="en-US" altLang="ja-JP" sz="2400" b="1" dirty="0">
                <a:latin typeface="+mn-lt"/>
                <a:ea typeface="游明朝" panose="02020400000000000000" pitchFamily="18" charset="-128"/>
                <a:cs typeface="Calibri" panose="020F0502020204030204" pitchFamily="34" charset="0"/>
              </a:rPr>
              <a:t>Single Rod</a:t>
            </a:r>
            <a:endParaRPr lang="ja-JP" altLang="ja-JP" sz="2400" b="1" u="sng" dirty="0">
              <a:effectLst/>
              <a:latin typeface="+mn-lt"/>
              <a:ea typeface="游明朝" panose="02020400000000000000" pitchFamily="18" charset="-128"/>
              <a:cs typeface="Calibri" panose="020F0502020204030204" pitchFamily="34" charset="0"/>
            </a:endParaRPr>
          </a:p>
        </p:txBody>
      </p:sp>
      <p:sp>
        <p:nvSpPr>
          <p:cNvPr id="69" name="スライド番号プレースホルダー 68">
            <a:extLst>
              <a:ext uri="{FF2B5EF4-FFF2-40B4-BE49-F238E27FC236}">
                <a16:creationId xmlns:a16="http://schemas.microsoft.com/office/drawing/2014/main" id="{E1236A18-4B3B-FE95-AB7B-66911E3B8EBE}"/>
              </a:ext>
            </a:extLst>
          </p:cNvPr>
          <p:cNvSpPr>
            <a:spLocks noGrp="1"/>
          </p:cNvSpPr>
          <p:nvPr>
            <p:ph type="sldNum" sz="quarter" idx="4"/>
          </p:nvPr>
        </p:nvSpPr>
        <p:spPr/>
        <p:txBody>
          <a:bodyPr/>
          <a:lstStyle/>
          <a:p>
            <a:fld id="{1CB920B5-59AB-4D13-AD89-2DEE701099C1}" type="slidenum">
              <a:rPr lang="ja-JP" altLang="en-US" smtClean="0"/>
              <a:pPr/>
              <a:t>17</a:t>
            </a:fld>
            <a:endParaRPr lang="ja-JP" altLang="en-US"/>
          </a:p>
        </p:txBody>
      </p:sp>
      <p:sp>
        <p:nvSpPr>
          <p:cNvPr id="74" name="テキスト ボックス 73">
            <a:extLst>
              <a:ext uri="{FF2B5EF4-FFF2-40B4-BE49-F238E27FC236}">
                <a16:creationId xmlns:a16="http://schemas.microsoft.com/office/drawing/2014/main" id="{D3EECEB7-9138-A73D-C603-0CDE72235777}"/>
              </a:ext>
            </a:extLst>
          </p:cNvPr>
          <p:cNvSpPr txBox="1"/>
          <p:nvPr/>
        </p:nvSpPr>
        <p:spPr>
          <a:xfrm>
            <a:off x="10500965" y="1596"/>
            <a:ext cx="1688650" cy="461665"/>
          </a:xfrm>
          <a:prstGeom prst="rect">
            <a:avLst/>
          </a:prstGeom>
          <a:solidFill>
            <a:srgbClr val="FFFF00"/>
          </a:solidFill>
          <a:ln>
            <a:solidFill>
              <a:srgbClr val="000000"/>
            </a:solidFill>
          </a:ln>
        </p:spPr>
        <p:txBody>
          <a:bodyPr wrap="square">
            <a:spAutoFit/>
          </a:bodyPr>
          <a:lstStyle/>
          <a:p>
            <a:pPr algn="ctr"/>
            <a:r>
              <a:rPr lang="en-US" altLang="ja-JP" sz="2400" b="1" dirty="0">
                <a:solidFill>
                  <a:srgbClr val="000000"/>
                </a:solidFill>
                <a:effectLst/>
                <a:latin typeface="+mn-lt"/>
                <a:ea typeface="ＭＳ Ｐゴシック" panose="020B0600070205080204" pitchFamily="50" charset="-128"/>
                <a:cs typeface="Calibri" panose="020F0502020204030204" pitchFamily="34" charset="0"/>
              </a:rPr>
              <a:t>Bundle</a:t>
            </a:r>
            <a:endParaRPr lang="ja-JP" altLang="en-US" sz="2400" b="1" dirty="0">
              <a:solidFill>
                <a:srgbClr val="000000"/>
              </a:solidFill>
              <a:latin typeface="+mn-lt"/>
              <a:cs typeface="Calibri" panose="020F0502020204030204" pitchFamily="34" charset="0"/>
            </a:endParaRPr>
          </a:p>
        </p:txBody>
      </p:sp>
      <p:sp>
        <p:nvSpPr>
          <p:cNvPr id="75" name="テキスト ボックス 74">
            <a:extLst>
              <a:ext uri="{FF2B5EF4-FFF2-40B4-BE49-F238E27FC236}">
                <a16:creationId xmlns:a16="http://schemas.microsoft.com/office/drawing/2014/main" id="{9256D23E-1BA7-8D24-3405-B1C8765DA8E3}"/>
              </a:ext>
            </a:extLst>
          </p:cNvPr>
          <p:cNvSpPr txBox="1"/>
          <p:nvPr/>
        </p:nvSpPr>
        <p:spPr>
          <a:xfrm>
            <a:off x="8812315" y="1596"/>
            <a:ext cx="1688650" cy="461665"/>
          </a:xfrm>
          <a:prstGeom prst="rect">
            <a:avLst/>
          </a:prstGeom>
          <a:solidFill>
            <a:srgbClr val="0000FF"/>
          </a:solidFill>
        </p:spPr>
        <p:txBody>
          <a:bodyPr wrap="square">
            <a:spAutoFit/>
          </a:bodyPr>
          <a:lstStyle/>
          <a:p>
            <a:pPr algn="ctr"/>
            <a:r>
              <a:rPr lang="en-GB" altLang="ja-JP" sz="2400" b="1" dirty="0">
                <a:solidFill>
                  <a:schemeClr val="bg1"/>
                </a:solidFill>
                <a:effectLst/>
                <a:latin typeface="+mn-lt"/>
                <a:ea typeface="ＭＳ Ｐゴシック" panose="020B0600070205080204" pitchFamily="50" charset="-128"/>
                <a:cs typeface="Calibri" panose="020F0502020204030204" pitchFamily="34" charset="0"/>
              </a:rPr>
              <a:t>Single Rod</a:t>
            </a:r>
            <a:endParaRPr lang="ja-JP" altLang="en-US" sz="2400" b="1"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305297748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3580434-AA5B-F789-E06A-411B9D107212}"/>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7" name="Text Box 6">
            <a:extLst>
              <a:ext uri="{FF2B5EF4-FFF2-40B4-BE49-F238E27FC236}">
                <a16:creationId xmlns:a16="http://schemas.microsoft.com/office/drawing/2014/main" id="{DA96362F-E941-A11C-10BD-378F216052E9}"/>
              </a:ext>
            </a:extLst>
          </p:cNvPr>
          <p:cNvSpPr txBox="1">
            <a:spLocks noChangeArrowheads="1"/>
          </p:cNvSpPr>
          <p:nvPr/>
        </p:nvSpPr>
        <p:spPr bwMode="auto">
          <a:xfrm>
            <a:off x="407368" y="169863"/>
            <a:ext cx="111612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3175" lvl="1" indent="0" algn="just">
              <a:spcBef>
                <a:spcPts val="0"/>
              </a:spcBef>
              <a:buNone/>
            </a:pPr>
            <a:r>
              <a:rPr lang="en-US" altLang="ja-JP" sz="3200" b="1" dirty="0">
                <a:latin typeface="+mn-lt"/>
                <a:ea typeface="ＭＳ 明朝" panose="02020609040205080304" pitchFamily="17" charset="-128"/>
                <a:cs typeface="Arial" panose="020B0604020202020204" pitchFamily="34" charset="0"/>
              </a:rPr>
              <a:t>Conclusions</a:t>
            </a:r>
          </a:p>
        </p:txBody>
      </p:sp>
      <p:sp>
        <p:nvSpPr>
          <p:cNvPr id="10" name="テキスト ボックス 9">
            <a:extLst>
              <a:ext uri="{FF2B5EF4-FFF2-40B4-BE49-F238E27FC236}">
                <a16:creationId xmlns:a16="http://schemas.microsoft.com/office/drawing/2014/main" id="{23773CD5-10A0-128C-C5D8-3DDC807E38A5}"/>
              </a:ext>
            </a:extLst>
          </p:cNvPr>
          <p:cNvSpPr txBox="1"/>
          <p:nvPr/>
        </p:nvSpPr>
        <p:spPr>
          <a:xfrm>
            <a:off x="263352" y="902905"/>
            <a:ext cx="11521280" cy="5478423"/>
          </a:xfrm>
          <a:prstGeom prst="rect">
            <a:avLst/>
          </a:prstGeom>
          <a:noFill/>
        </p:spPr>
        <p:txBody>
          <a:bodyPr wrap="square">
            <a:spAutoFit/>
          </a:bodyPr>
          <a:lstStyle/>
          <a:p>
            <a:pPr marL="0" lvl="1" algn="just">
              <a:spcBef>
                <a:spcPts val="0"/>
              </a:spcBef>
              <a:spcAft>
                <a:spcPts val="600"/>
              </a:spcAft>
            </a:pPr>
            <a:r>
              <a:rPr lang="en-US" altLang="ja-JP" sz="2000" b="1" dirty="0">
                <a:solidFill>
                  <a:srgbClr val="000000"/>
                </a:solidFill>
                <a:effectLst/>
                <a:latin typeface="+mn-lt"/>
                <a:ea typeface="游明朝" panose="02020400000000000000" pitchFamily="18" charset="-128"/>
                <a:cs typeface="Calibri" panose="020F0502020204030204" pitchFamily="34" charset="0"/>
              </a:rPr>
              <a:t>In the IAEA CRP ATF-TS, series </a:t>
            </a:r>
            <a:r>
              <a:rPr lang="en-GB" altLang="ja-JP" sz="2000" b="1" dirty="0">
                <a:solidFill>
                  <a:srgbClr val="000000"/>
                </a:solidFill>
                <a:effectLst/>
                <a:latin typeface="+mn-lt"/>
                <a:ea typeface="游明朝" panose="02020400000000000000" pitchFamily="18" charset="-128"/>
                <a:cs typeface="Calibri" panose="020F0502020204030204" pitchFamily="34" charset="0"/>
              </a:rPr>
              <a:t>of single rod and bundle tests were successfully carried out using the DEGREE facility, where three types of fuel claddings coated with Cr or Cr/CrN, were heated up to 1600</a:t>
            </a:r>
            <a:r>
              <a:rPr lang="en-GB" altLang="ja-JP" sz="2000" b="1" dirty="0">
                <a:solidFill>
                  <a:srgbClr val="000000"/>
                </a:solidFill>
                <a:effectLst/>
                <a:latin typeface="+mn-lt"/>
                <a:ea typeface="游明朝" panose="02020400000000000000" pitchFamily="18" charset="-128"/>
              </a:rPr>
              <a:t>˚C</a:t>
            </a:r>
            <a:r>
              <a:rPr lang="en-GB" altLang="ja-JP" sz="2000" b="1" dirty="0">
                <a:solidFill>
                  <a:srgbClr val="000000"/>
                </a:solidFill>
                <a:effectLst/>
                <a:latin typeface="+mn-lt"/>
                <a:ea typeface="游明朝" panose="02020400000000000000" pitchFamily="18" charset="-128"/>
                <a:cs typeface="Calibri" panose="020F0502020204030204" pitchFamily="34" charset="0"/>
              </a:rPr>
              <a:t> in a steam-Ar mixed atmosphere under simulated DEC. </a:t>
            </a:r>
          </a:p>
          <a:p>
            <a:pPr marL="342900" lvl="1" indent="-342900" algn="just">
              <a:spcBef>
                <a:spcPts val="0"/>
              </a:spcBef>
              <a:spcAft>
                <a:spcPts val="600"/>
              </a:spcAft>
              <a:buFont typeface="Wingdings" panose="05000000000000000000" pitchFamily="2" charset="2"/>
              <a:buChar char="Ø"/>
            </a:pPr>
            <a:r>
              <a:rPr lang="en-GB" altLang="ja-JP" sz="2000" dirty="0">
                <a:solidFill>
                  <a:srgbClr val="000000"/>
                </a:solidFill>
                <a:effectLst/>
                <a:latin typeface="+mn-lt"/>
                <a:ea typeface="游明朝" panose="02020400000000000000" pitchFamily="18" charset="-128"/>
                <a:cs typeface="Calibri" panose="020F0502020204030204" pitchFamily="34" charset="0"/>
              </a:rPr>
              <a:t>The interdiffusion layer structure formed at the interface between coating and Zr alloy substrate, the radial and vertical redistribution of the constituent elements, the radial profile of the microhardness, and the ballooning and bursting behaviour were clarified. </a:t>
            </a:r>
          </a:p>
          <a:p>
            <a:pPr marL="342900" lvl="1" indent="-342900" algn="just">
              <a:spcBef>
                <a:spcPts val="0"/>
              </a:spcBef>
              <a:spcAft>
                <a:spcPts val="600"/>
              </a:spcAft>
              <a:buFont typeface="Wingdings" panose="05000000000000000000" pitchFamily="2" charset="2"/>
              <a:buChar char="Ø"/>
            </a:pPr>
            <a:r>
              <a:rPr lang="en-GB" altLang="ja-JP" sz="2000" dirty="0">
                <a:solidFill>
                  <a:srgbClr val="000000"/>
                </a:solidFill>
                <a:effectLst/>
                <a:latin typeface="+mn-lt"/>
                <a:ea typeface="游明朝" panose="02020400000000000000" pitchFamily="18" charset="-128"/>
                <a:cs typeface="Calibri" panose="020F0502020204030204" pitchFamily="34" charset="0"/>
              </a:rPr>
              <a:t>The accident behaviours of the different coating materials, their thicknesses, and cladding substrates, as well as between single rod and bundle tests, were also discussed.</a:t>
            </a:r>
            <a:r>
              <a:rPr lang="en-GB" altLang="ja-JP" sz="2000" dirty="0">
                <a:solidFill>
                  <a:srgbClr val="000000"/>
                </a:solidFill>
                <a:latin typeface="+mn-lt"/>
                <a:ea typeface="游明朝" panose="02020400000000000000" pitchFamily="18" charset="-128"/>
                <a:cs typeface="Calibri" panose="020F0502020204030204" pitchFamily="34" charset="0"/>
              </a:rPr>
              <a:t> </a:t>
            </a:r>
          </a:p>
          <a:p>
            <a:pPr marL="342900" indent="-342900" algn="just">
              <a:spcBef>
                <a:spcPts val="0"/>
              </a:spcBef>
              <a:spcAft>
                <a:spcPts val="600"/>
              </a:spcAft>
              <a:buFont typeface="Wingdings" panose="05000000000000000000" pitchFamily="2" charset="2"/>
              <a:buChar char="Ø"/>
            </a:pPr>
            <a:r>
              <a:rPr lang="en-US" altLang="ja-JP" sz="2000" kern="100" dirty="0">
                <a:solidFill>
                  <a:srgbClr val="000000"/>
                </a:solidFill>
                <a:latin typeface="+mn-lt"/>
                <a:cs typeface="Times New Roman" panose="02020603050405020304" pitchFamily="18" charset="0"/>
              </a:rPr>
              <a:t>For the Cr coating, the Cr</a:t>
            </a:r>
            <a:r>
              <a:rPr lang="en-US" altLang="ja-JP" sz="2000" kern="100" baseline="-25000" dirty="0">
                <a:solidFill>
                  <a:srgbClr val="000000"/>
                </a:solidFill>
                <a:latin typeface="+mn-lt"/>
                <a:cs typeface="Times New Roman" panose="02020603050405020304" pitchFamily="18" charset="0"/>
              </a:rPr>
              <a:t>2</a:t>
            </a:r>
            <a:r>
              <a:rPr lang="en-US" altLang="ja-JP" sz="2000" kern="100" dirty="0">
                <a:solidFill>
                  <a:srgbClr val="000000"/>
                </a:solidFill>
                <a:latin typeface="+mn-lt"/>
                <a:cs typeface="Times New Roman" panose="02020603050405020304" pitchFamily="18" charset="0"/>
              </a:rPr>
              <a:t>O</a:t>
            </a:r>
            <a:r>
              <a:rPr lang="en-US" altLang="ja-JP" sz="2000" kern="100" baseline="-25000" dirty="0">
                <a:solidFill>
                  <a:srgbClr val="000000"/>
                </a:solidFill>
                <a:latin typeface="+mn-lt"/>
                <a:cs typeface="Times New Roman" panose="02020603050405020304" pitchFamily="18" charset="0"/>
              </a:rPr>
              <a:t>3</a:t>
            </a:r>
            <a:r>
              <a:rPr lang="en-US" altLang="ja-JP" sz="2000" kern="100" dirty="0">
                <a:solidFill>
                  <a:srgbClr val="000000"/>
                </a:solidFill>
                <a:latin typeface="+mn-lt"/>
                <a:cs typeface="Times New Roman" panose="02020603050405020304" pitchFamily="18" charset="0"/>
              </a:rPr>
              <a:t> diffusion barrier effect is deteriorated at high temperatures due to cracking in the coating layer, interdiffusion of the components, liquefaction due to Cr/Zr eutectic etc.</a:t>
            </a:r>
          </a:p>
          <a:p>
            <a:pPr marL="342900" indent="-342900" algn="just">
              <a:spcBef>
                <a:spcPts val="0"/>
              </a:spcBef>
              <a:spcAft>
                <a:spcPts val="600"/>
              </a:spcAft>
              <a:buFont typeface="Wingdings" panose="05000000000000000000" pitchFamily="2" charset="2"/>
              <a:buChar char="Ø"/>
            </a:pPr>
            <a:r>
              <a:rPr lang="en-US" altLang="ja-JP" sz="2000" kern="100" dirty="0">
                <a:solidFill>
                  <a:srgbClr val="000000"/>
                </a:solidFill>
                <a:latin typeface="+mn-lt"/>
                <a:cs typeface="Times New Roman" panose="02020603050405020304" pitchFamily="18" charset="0"/>
              </a:rPr>
              <a:t>For the Cr/</a:t>
            </a:r>
            <a:r>
              <a:rPr lang="en-US" altLang="ja-JP" sz="2000" kern="100" dirty="0" err="1">
                <a:solidFill>
                  <a:srgbClr val="000000"/>
                </a:solidFill>
                <a:latin typeface="+mn-lt"/>
                <a:cs typeface="Times New Roman" panose="02020603050405020304" pitchFamily="18" charset="0"/>
              </a:rPr>
              <a:t>CrN</a:t>
            </a:r>
            <a:r>
              <a:rPr lang="en-US" altLang="ja-JP" sz="2000" kern="100" dirty="0">
                <a:solidFill>
                  <a:srgbClr val="000000"/>
                </a:solidFill>
                <a:latin typeface="+mn-lt"/>
                <a:cs typeface="Times New Roman" panose="02020603050405020304" pitchFamily="18" charset="0"/>
              </a:rPr>
              <a:t> coating, regardless of whether it was a double- or multi-layer, the hoop strain was relatively small, and the </a:t>
            </a:r>
            <a:r>
              <a:rPr lang="en-US" altLang="ja-JP" sz="2000" kern="100" dirty="0" err="1">
                <a:solidFill>
                  <a:srgbClr val="000000"/>
                </a:solidFill>
                <a:latin typeface="+mn-lt"/>
                <a:cs typeface="Times New Roman" panose="02020603050405020304" pitchFamily="18" charset="0"/>
              </a:rPr>
              <a:t>CrN</a:t>
            </a:r>
            <a:r>
              <a:rPr lang="en-US" altLang="ja-JP" sz="2000" kern="100" dirty="0">
                <a:solidFill>
                  <a:srgbClr val="000000"/>
                </a:solidFill>
                <a:latin typeface="+mn-lt"/>
                <a:cs typeface="Times New Roman" panose="02020603050405020304" pitchFamily="18" charset="0"/>
              </a:rPr>
              <a:t> layer might suppress the interdiffusion of the components, and the diffusion barrier effect was likely to be improved at high temperatures compared with the Cr coating.</a:t>
            </a:r>
          </a:p>
          <a:p>
            <a:pPr marL="342900" indent="-342900" algn="just">
              <a:spcBef>
                <a:spcPts val="0"/>
              </a:spcBef>
              <a:spcAft>
                <a:spcPts val="600"/>
              </a:spcAft>
              <a:buFont typeface="Wingdings" panose="05000000000000000000" pitchFamily="2" charset="2"/>
              <a:buChar char="Ø"/>
            </a:pPr>
            <a:r>
              <a:rPr lang="en-US" altLang="ja-JP" sz="2000" dirty="0">
                <a:solidFill>
                  <a:srgbClr val="000000"/>
                </a:solidFill>
                <a:latin typeface="+mn-lt"/>
              </a:rPr>
              <a:t>Some experimental data were provided for benchmark exercise and uploaded to the ‘IAEA Fuel and Materials Database’.</a:t>
            </a:r>
          </a:p>
          <a:p>
            <a:pPr marL="342900" indent="-342900" algn="just">
              <a:spcBef>
                <a:spcPts val="0"/>
              </a:spcBef>
              <a:spcAft>
                <a:spcPts val="600"/>
              </a:spcAft>
              <a:buFont typeface="Wingdings" panose="05000000000000000000" pitchFamily="2" charset="2"/>
              <a:buChar char="Ø"/>
            </a:pPr>
            <a:r>
              <a:rPr lang="en-US" altLang="ja-JP" sz="2000" dirty="0">
                <a:solidFill>
                  <a:srgbClr val="000000"/>
                </a:solidFill>
                <a:latin typeface="+mn-lt"/>
                <a:ea typeface="ＭＳ Ｐゴシック" panose="020B0600070205080204" pitchFamily="50" charset="-128"/>
              </a:rPr>
              <a:t>No temperature runaway was observed under the DEGREE’s </a:t>
            </a:r>
            <a:r>
              <a:rPr lang="en-US" altLang="ja-JP" sz="2000" dirty="0">
                <a:solidFill>
                  <a:srgbClr val="000000"/>
                </a:solidFill>
                <a:latin typeface="+mn-lt"/>
              </a:rPr>
              <a:t>low-insulation</a:t>
            </a:r>
            <a:r>
              <a:rPr lang="en-US" altLang="ja-JP" sz="2000" dirty="0">
                <a:solidFill>
                  <a:srgbClr val="000000"/>
                </a:solidFill>
                <a:latin typeface="+mn-lt"/>
                <a:ea typeface="ＭＳ Ｐゴシック" panose="020B0600070205080204" pitchFamily="50" charset="-128"/>
              </a:rPr>
              <a:t> conditions.</a:t>
            </a:r>
          </a:p>
        </p:txBody>
      </p:sp>
      <p:sp>
        <p:nvSpPr>
          <p:cNvPr id="5" name="コンテンツ プレースホルダー 5">
            <a:extLst>
              <a:ext uri="{FF2B5EF4-FFF2-40B4-BE49-F238E27FC236}">
                <a16:creationId xmlns:a16="http://schemas.microsoft.com/office/drawing/2014/main" id="{66CCCE43-0B2D-48B1-9374-84B0A6521B6B}"/>
              </a:ext>
            </a:extLst>
          </p:cNvPr>
          <p:cNvSpPr txBox="1">
            <a:spLocks/>
          </p:cNvSpPr>
          <p:nvPr/>
        </p:nvSpPr>
        <p:spPr>
          <a:xfrm>
            <a:off x="983432" y="545398"/>
            <a:ext cx="10801200" cy="3947009"/>
          </a:xfrm>
          <a:prstGeom prst="rect">
            <a:avLst/>
          </a:prstGeom>
        </p:spPr>
        <p:txBody>
          <a:bodyPr/>
          <a:lstStyle>
            <a:lvl1pPr marL="342900" indent="-342900" algn="l" rtl="0" eaLnBrk="1" fontAlgn="base" hangingPunct="1">
              <a:spcBef>
                <a:spcPct val="20000"/>
              </a:spcBef>
              <a:spcAft>
                <a:spcPct val="0"/>
              </a:spcAft>
              <a:buClr>
                <a:schemeClr val="tx1"/>
              </a:buClr>
              <a:buFont typeface="Wingdings" pitchFamily="2" charset="2"/>
              <a:buChar char="u"/>
              <a:defRPr kumimoji="1" sz="3200" kern="12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Font typeface="Wingdings" pitchFamily="2" charset="2"/>
              <a:buChar char="Ø"/>
              <a:defRPr kumimoji="1" sz="2800" kern="1200">
                <a:solidFill>
                  <a:srgbClr val="000000"/>
                </a:solidFill>
                <a:latin typeface="+mn-lt"/>
                <a:ea typeface="+mn-ea"/>
                <a:cs typeface="+mn-cs"/>
              </a:defRPr>
            </a:lvl2pPr>
            <a:lvl3pPr marL="1143000" indent="-228600" algn="l" rtl="0" eaLnBrk="1" fontAlgn="base" hangingPunct="1">
              <a:spcBef>
                <a:spcPct val="20000"/>
              </a:spcBef>
              <a:spcAft>
                <a:spcPct val="0"/>
              </a:spcAft>
              <a:buClr>
                <a:schemeClr val="tx1"/>
              </a:buClr>
              <a:buFont typeface="Wingdings" pitchFamily="2" charset="2"/>
              <a:buChar char="n"/>
              <a:defRPr kumimoji="1" sz="2400" kern="1200">
                <a:solidFill>
                  <a:srgbClr val="000000"/>
                </a:solidFill>
                <a:latin typeface="+mn-lt"/>
                <a:ea typeface="+mn-ea"/>
                <a:cs typeface="+mn-cs"/>
              </a:defRPr>
            </a:lvl3pPr>
            <a:lvl4pPr marL="1600200" indent="-228600" algn="l" rtl="0" eaLnBrk="1" fontAlgn="base" hangingPunct="1">
              <a:spcBef>
                <a:spcPct val="20000"/>
              </a:spcBef>
              <a:spcAft>
                <a:spcPct val="0"/>
              </a:spcAft>
              <a:buClr>
                <a:schemeClr val="tx1"/>
              </a:buClr>
              <a:buFont typeface="Wingdings" pitchFamily="2" charset="2"/>
              <a:buChar char="p"/>
              <a:defRPr kumimoji="1" sz="2000" kern="1200">
                <a:solidFill>
                  <a:srgbClr val="000000"/>
                </a:solidFill>
                <a:latin typeface="+mn-lt"/>
                <a:ea typeface="+mn-ea"/>
                <a:cs typeface="+mn-cs"/>
              </a:defRPr>
            </a:lvl4pPr>
            <a:lvl5pPr marL="2057400" indent="-228600" algn="l" rtl="0" eaLnBrk="1" fontAlgn="base" hangingPunct="1">
              <a:spcBef>
                <a:spcPct val="20000"/>
              </a:spcBef>
              <a:spcAft>
                <a:spcPct val="0"/>
              </a:spcAft>
              <a:buClr>
                <a:schemeClr val="tx1"/>
              </a:buClr>
              <a:buFont typeface="Calibri" pitchFamily="34" charset="0"/>
              <a:buChar char="–"/>
              <a:defRPr kumimoji="1" sz="18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215900" indent="0" algn="just">
              <a:spcBef>
                <a:spcPts val="0"/>
              </a:spcBef>
              <a:spcAft>
                <a:spcPts val="600"/>
              </a:spcAft>
              <a:buFont typeface="Wingdings" pitchFamily="2" charset="2"/>
              <a:buNone/>
            </a:pPr>
            <a:endParaRPr lang="en-US" altLang="ja-JP" sz="2000" u="sng" kern="100" dirty="0">
              <a:cs typeface="Calibri" panose="020F0502020204030204" pitchFamily="34" charset="0"/>
            </a:endParaRPr>
          </a:p>
        </p:txBody>
      </p:sp>
      <p:sp>
        <p:nvSpPr>
          <p:cNvPr id="2" name="スライド番号プレースホルダー 1">
            <a:extLst>
              <a:ext uri="{FF2B5EF4-FFF2-40B4-BE49-F238E27FC236}">
                <a16:creationId xmlns:a16="http://schemas.microsoft.com/office/drawing/2014/main" id="{ADCFEF76-7300-5733-F302-B417EC2BD638}"/>
              </a:ext>
            </a:extLst>
          </p:cNvPr>
          <p:cNvSpPr>
            <a:spLocks noGrp="1"/>
          </p:cNvSpPr>
          <p:nvPr>
            <p:ph type="sldNum" sz="quarter" idx="4"/>
          </p:nvPr>
        </p:nvSpPr>
        <p:spPr/>
        <p:txBody>
          <a:bodyPr/>
          <a:lstStyle/>
          <a:p>
            <a:fld id="{1CB920B5-59AB-4D13-AD89-2DEE701099C1}" type="slidenum">
              <a:rPr lang="ja-JP" altLang="en-US" smtClean="0"/>
              <a:pPr/>
              <a:t>18</a:t>
            </a:fld>
            <a:endParaRPr lang="ja-JP" altLang="en-US"/>
          </a:p>
        </p:txBody>
      </p:sp>
    </p:spTree>
    <p:extLst>
      <p:ext uri="{BB962C8B-B14F-4D97-AF65-F5344CB8AC3E}">
        <p14:creationId xmlns:p14="http://schemas.microsoft.com/office/powerpoint/2010/main" val="425171424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216C774-21B9-EEFB-AB67-CD14F98909D1}"/>
              </a:ext>
            </a:extLst>
          </p:cNvPr>
          <p:cNvSpPr txBox="1">
            <a:spLocks/>
          </p:cNvSpPr>
          <p:nvPr/>
        </p:nvSpPr>
        <p:spPr>
          <a:xfrm>
            <a:off x="335360" y="903634"/>
            <a:ext cx="11737304" cy="365126"/>
          </a:xfrm>
          <a:prstGeom prst="rect">
            <a:avLst/>
          </a:prstGeom>
          <a:noFill/>
        </p:spPr>
        <p:txBody>
          <a:bodyPr anchor="t" anchorCtr="0"/>
          <a:lstStyle>
            <a:lvl1pPr algn="ctr" rtl="0" eaLnBrk="1" fontAlgn="base" hangingPunct="1">
              <a:spcBef>
                <a:spcPct val="0"/>
              </a:spcBef>
              <a:spcAft>
                <a:spcPct val="0"/>
              </a:spcAft>
              <a:defRPr kumimoji="1" sz="40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9pPr>
          </a:lstStyle>
          <a:p>
            <a:pPr marL="457200" indent="-457200" algn="l">
              <a:buFont typeface="Wingdings" panose="05000000000000000000" pitchFamily="2" charset="2"/>
              <a:buChar char="Ø"/>
            </a:pPr>
            <a:r>
              <a:rPr lang="en-US" altLang="ja-JP" sz="2800" b="1" kern="100" dirty="0">
                <a:latin typeface="+mn-lt"/>
                <a:ea typeface="+mn-ea"/>
                <a:cs typeface="Calibri" panose="020F0502020204030204" pitchFamily="34" charset="0"/>
              </a:rPr>
              <a:t>Expansion of ATF Bundle Test Data under DEC Based on Internationally Standardized Test Methods and Evaluation Criteria</a:t>
            </a:r>
          </a:p>
          <a:p>
            <a:pPr marL="1371600" lvl="2" indent="-457200" algn="l">
              <a:buFont typeface="Wingdings" panose="05000000000000000000" pitchFamily="2" charset="2"/>
              <a:buChar char="ü"/>
            </a:pPr>
            <a:r>
              <a:rPr lang="en-US" altLang="ja-JP" sz="2800" kern="100" dirty="0">
                <a:cs typeface="Calibri" panose="020F0502020204030204" pitchFamily="34" charset="0"/>
              </a:rPr>
              <a:t>Reproducibility and repeatability</a:t>
            </a:r>
          </a:p>
          <a:p>
            <a:pPr marL="1371600" lvl="2" indent="-457200" algn="l">
              <a:buFont typeface="Wingdings" panose="05000000000000000000" pitchFamily="2" charset="2"/>
              <a:buChar char="ü"/>
            </a:pPr>
            <a:r>
              <a:rPr lang="en-US" altLang="ja-JP" sz="2800" kern="100" dirty="0">
                <a:cs typeface="Calibri" panose="020F0502020204030204" pitchFamily="34" charset="0"/>
              </a:rPr>
              <a:t>High-precision</a:t>
            </a:r>
            <a:r>
              <a:rPr lang="en-US" altLang="ja-JP" sz="2800" dirty="0">
                <a:solidFill>
                  <a:srgbClr val="000000"/>
                </a:solidFill>
              </a:rPr>
              <a:t>-manufactured</a:t>
            </a:r>
            <a:r>
              <a:rPr lang="en-US" altLang="ja-JP" sz="2800" kern="100" dirty="0">
                <a:cs typeface="Calibri" panose="020F0502020204030204" pitchFamily="34" charset="0"/>
              </a:rPr>
              <a:t> ATF test bundle</a:t>
            </a:r>
          </a:p>
          <a:p>
            <a:pPr marL="1371600" lvl="2" indent="-457200" algn="l">
              <a:buFont typeface="Wingdings" panose="05000000000000000000" pitchFamily="2" charset="2"/>
              <a:buChar char="ü"/>
            </a:pPr>
            <a:r>
              <a:rPr lang="en-US" altLang="ja-JP" sz="2800" kern="100" dirty="0">
                <a:cs typeface="Calibri" panose="020F0502020204030204" pitchFamily="34" charset="0"/>
              </a:rPr>
              <a:t>Acquisition of lots of experimental data in real time under high-temperature and high-pressure </a:t>
            </a:r>
            <a:r>
              <a:rPr lang="en-US" altLang="ja-JP" sz="2800" dirty="0">
                <a:solidFill>
                  <a:srgbClr val="000000"/>
                </a:solidFill>
              </a:rPr>
              <a:t>thermal-hydraulic</a:t>
            </a:r>
            <a:r>
              <a:rPr lang="en-US" altLang="ja-JP" sz="2800" kern="100" dirty="0">
                <a:cs typeface="Calibri" panose="020F0502020204030204" pitchFamily="34" charset="0"/>
              </a:rPr>
              <a:t> conditions</a:t>
            </a:r>
          </a:p>
          <a:p>
            <a:pPr marL="1371600" lvl="2" indent="-457200" algn="l">
              <a:buFont typeface="Wingdings" panose="05000000000000000000" pitchFamily="2" charset="2"/>
              <a:buChar char="ü"/>
            </a:pPr>
            <a:r>
              <a:rPr lang="en-US" altLang="ja-JP" sz="2800" kern="100" dirty="0">
                <a:cs typeface="Calibri" panose="020F0502020204030204" pitchFamily="34" charset="0"/>
              </a:rPr>
              <a:t>Universal test data independent of test equipment</a:t>
            </a:r>
          </a:p>
          <a:p>
            <a:pPr marL="1371600" lvl="2" indent="-457200" algn="l">
              <a:buFont typeface="Wingdings" panose="05000000000000000000" pitchFamily="2" charset="2"/>
              <a:buChar char="ü"/>
            </a:pPr>
            <a:r>
              <a:rPr lang="en-US" altLang="ja-JP" sz="2800" kern="100" dirty="0">
                <a:cs typeface="Calibri" panose="020F0502020204030204" pitchFamily="34" charset="0"/>
              </a:rPr>
              <a:t>Limitations of simulating real accident environmental conditions</a:t>
            </a:r>
          </a:p>
          <a:p>
            <a:pPr marL="1371600" lvl="2" indent="-457200" algn="l">
              <a:buFont typeface="Wingdings" panose="05000000000000000000" pitchFamily="2" charset="2"/>
              <a:buChar char="ü"/>
            </a:pPr>
            <a:endParaRPr lang="en-US" altLang="ja-JP" sz="2800" b="1" kern="100" dirty="0">
              <a:latin typeface="+mn-lt"/>
              <a:ea typeface="+mn-ea"/>
              <a:cs typeface="Calibri" panose="020F0502020204030204" pitchFamily="34" charset="0"/>
            </a:endParaRPr>
          </a:p>
          <a:p>
            <a:pPr marL="457200" indent="-457200" algn="l">
              <a:buFont typeface="Wingdings" panose="05000000000000000000" pitchFamily="2" charset="2"/>
              <a:buChar char="Ø"/>
            </a:pPr>
            <a:r>
              <a:rPr lang="en-US" altLang="ja-JP" sz="2800" b="1" kern="100" dirty="0">
                <a:latin typeface="+mn-lt"/>
                <a:cs typeface="Calibri" panose="020F0502020204030204" pitchFamily="34" charset="0"/>
              </a:rPr>
              <a:t>Improvement of SA analysis code through benchmarking exercises using new or existing ATF bundle test data</a:t>
            </a:r>
            <a:endParaRPr lang="ja-JP" altLang="en-US" sz="2800" b="1" dirty="0">
              <a:latin typeface="+mn-lt"/>
              <a:cs typeface="Calibri" panose="020F0502020204030204" pitchFamily="34" charset="0"/>
            </a:endParaRPr>
          </a:p>
          <a:p>
            <a:pPr marL="457200" indent="-457200" algn="l">
              <a:buFont typeface="Wingdings" panose="05000000000000000000" pitchFamily="2" charset="2"/>
              <a:buChar char="Ø"/>
            </a:pPr>
            <a:endParaRPr lang="ja-JP" altLang="en-US" sz="2800" b="1" dirty="0">
              <a:latin typeface="+mn-lt"/>
              <a:ea typeface="+mn-ea"/>
              <a:cs typeface="Calibri" panose="020F0502020204030204" pitchFamily="34" charset="0"/>
            </a:endParaRPr>
          </a:p>
        </p:txBody>
      </p:sp>
      <p:sp>
        <p:nvSpPr>
          <p:cNvPr id="4" name="スライド番号プレースホルダー 2">
            <a:extLst>
              <a:ext uri="{FF2B5EF4-FFF2-40B4-BE49-F238E27FC236}">
                <a16:creationId xmlns:a16="http://schemas.microsoft.com/office/drawing/2014/main" id="{8ACB5CA3-906F-AD3D-3727-35DAAA6B81A9}"/>
              </a:ext>
            </a:extLst>
          </p:cNvPr>
          <p:cNvSpPr txBox="1">
            <a:spLocks/>
          </p:cNvSpPr>
          <p:nvPr/>
        </p:nvSpPr>
        <p:spPr>
          <a:xfrm>
            <a:off x="4656000" y="6460537"/>
            <a:ext cx="2844800" cy="365125"/>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70" b="1" kern="1200">
                <a:solidFill>
                  <a:srgbClr val="FFFFFF"/>
                </a:solidFill>
                <a:latin typeface="Century Gothic"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1CB920B5-59AB-4D13-AD89-2DEE701099C1}" type="slidenum">
              <a:rPr lang="ja-JP" altLang="en-US" smtClean="0">
                <a:latin typeface="Calibri" panose="020F0502020204030204" pitchFamily="34" charset="0"/>
                <a:cs typeface="Calibri" panose="020F0502020204030204" pitchFamily="34" charset="0"/>
              </a:rPr>
              <a:pPr/>
              <a:t>19</a:t>
            </a:fld>
            <a:endParaRPr lang="ja-JP" altLang="en-US">
              <a:latin typeface="Calibri" panose="020F0502020204030204" pitchFamily="34" charset="0"/>
              <a:cs typeface="Calibri" panose="020F0502020204030204" pitchFamily="34" charset="0"/>
            </a:endParaRPr>
          </a:p>
        </p:txBody>
      </p:sp>
      <p:cxnSp>
        <p:nvCxnSpPr>
          <p:cNvPr id="6" name="直線コネクタ 5">
            <a:extLst>
              <a:ext uri="{FF2B5EF4-FFF2-40B4-BE49-F238E27FC236}">
                <a16:creationId xmlns:a16="http://schemas.microsoft.com/office/drawing/2014/main" id="{9DE770D8-1E4A-601C-F6CD-A244B7EA2D62}"/>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Text Box 6">
            <a:extLst>
              <a:ext uri="{FF2B5EF4-FFF2-40B4-BE49-F238E27FC236}">
                <a16:creationId xmlns:a16="http://schemas.microsoft.com/office/drawing/2014/main" id="{7E60437B-9BD8-6716-5E29-BD9C597A415D}"/>
              </a:ext>
            </a:extLst>
          </p:cNvPr>
          <p:cNvSpPr txBox="1">
            <a:spLocks noChangeArrowheads="1"/>
          </p:cNvSpPr>
          <p:nvPr/>
        </p:nvSpPr>
        <p:spPr bwMode="auto">
          <a:xfrm>
            <a:off x="407368" y="169863"/>
            <a:ext cx="113772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eaLnBrk="0" hangingPunct="0">
              <a:spcBef>
                <a:spcPts val="0"/>
              </a:spcBef>
              <a:spcAft>
                <a:spcPts val="600"/>
              </a:spcAft>
              <a:buClrTx/>
              <a:buNone/>
            </a:pPr>
            <a:r>
              <a:rPr lang="en-US" altLang="ja-JP" sz="3200" b="1" dirty="0"/>
              <a:t>Outlook for Future CRP on ATF</a:t>
            </a:r>
            <a:endParaRPr lang="en-US" altLang="ja-JP" sz="3200" b="1" dirty="0">
              <a:solidFill>
                <a:schemeClr val="tx1"/>
              </a:solidFill>
              <a:cs typeface="Calibri" panose="020F0502020204030204" pitchFamily="34" charset="0"/>
            </a:endParaRPr>
          </a:p>
        </p:txBody>
      </p:sp>
      <p:sp>
        <p:nvSpPr>
          <p:cNvPr id="2" name="スライド番号プレースホルダー 1">
            <a:extLst>
              <a:ext uri="{FF2B5EF4-FFF2-40B4-BE49-F238E27FC236}">
                <a16:creationId xmlns:a16="http://schemas.microsoft.com/office/drawing/2014/main" id="{29ABD3E8-906C-79EF-CF6E-C222D6294DB0}"/>
              </a:ext>
            </a:extLst>
          </p:cNvPr>
          <p:cNvSpPr>
            <a:spLocks noGrp="1"/>
          </p:cNvSpPr>
          <p:nvPr>
            <p:ph type="sldNum" sz="quarter" idx="4"/>
          </p:nvPr>
        </p:nvSpPr>
        <p:spPr/>
        <p:txBody>
          <a:bodyPr/>
          <a:lstStyle/>
          <a:p>
            <a:fld id="{1CB920B5-59AB-4D13-AD89-2DEE701099C1}" type="slidenum">
              <a:rPr lang="ja-JP" altLang="en-US" smtClean="0"/>
              <a:pPr/>
              <a:t>19</a:t>
            </a:fld>
            <a:endParaRPr lang="ja-JP" altLang="en-US"/>
          </a:p>
        </p:txBody>
      </p:sp>
      <p:sp>
        <p:nvSpPr>
          <p:cNvPr id="10" name="タイトル 1">
            <a:extLst>
              <a:ext uri="{FF2B5EF4-FFF2-40B4-BE49-F238E27FC236}">
                <a16:creationId xmlns:a16="http://schemas.microsoft.com/office/drawing/2014/main" id="{D776074F-D933-95BF-2F37-D3BB261936DA}"/>
              </a:ext>
            </a:extLst>
          </p:cNvPr>
          <p:cNvSpPr txBox="1">
            <a:spLocks/>
          </p:cNvSpPr>
          <p:nvPr/>
        </p:nvSpPr>
        <p:spPr>
          <a:xfrm>
            <a:off x="407368" y="5180168"/>
            <a:ext cx="11503038" cy="365126"/>
          </a:xfrm>
          <a:prstGeom prst="rect">
            <a:avLst/>
          </a:prstGeom>
          <a:noFill/>
        </p:spPr>
        <p:txBody>
          <a:bodyPr anchor="t" anchorCtr="0"/>
          <a:lstStyle>
            <a:lvl1pPr algn="ctr" rtl="0" eaLnBrk="1" fontAlgn="base" hangingPunct="1">
              <a:spcBef>
                <a:spcPct val="0"/>
              </a:spcBef>
              <a:spcAft>
                <a:spcPct val="0"/>
              </a:spcAft>
              <a:defRPr kumimoji="1" sz="40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9pPr>
          </a:lstStyle>
          <a:p>
            <a:pPr marL="457200" indent="-457200" algn="l">
              <a:buFont typeface="Wingdings" panose="05000000000000000000" pitchFamily="2" charset="2"/>
              <a:buChar char="Ø"/>
            </a:pPr>
            <a:endParaRPr lang="ja-JP" altLang="en-US" sz="2400" dirty="0">
              <a:latin typeface="+mn-lt"/>
              <a:ea typeface="+mn-ea"/>
              <a:cs typeface="Calibri" panose="020F0502020204030204" pitchFamily="34" charset="0"/>
            </a:endParaRPr>
          </a:p>
        </p:txBody>
      </p:sp>
    </p:spTree>
    <p:extLst>
      <p:ext uri="{BB962C8B-B14F-4D97-AF65-F5344CB8AC3E}">
        <p14:creationId xmlns:p14="http://schemas.microsoft.com/office/powerpoint/2010/main" val="20375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01075-6538-E958-6E68-D6C72DBFCF8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3DCC762-BD51-DE8A-A605-7C54E5C84AAB}"/>
              </a:ext>
            </a:extLst>
          </p:cNvPr>
          <p:cNvSpPr txBox="1"/>
          <p:nvPr/>
        </p:nvSpPr>
        <p:spPr>
          <a:xfrm>
            <a:off x="641438" y="980728"/>
            <a:ext cx="11071186" cy="4616648"/>
          </a:xfrm>
          <a:prstGeom prst="rect">
            <a:avLst/>
          </a:prstGeom>
          <a:noFill/>
        </p:spPr>
        <p:txBody>
          <a:bodyPr wrap="square" rtlCol="0">
            <a:spAutoFit/>
          </a:bodyPr>
          <a:lstStyle/>
          <a:p>
            <a:pPr marL="3175" lvl="1" algn="just">
              <a:spcBef>
                <a:spcPts val="1200"/>
              </a:spcBef>
            </a:pPr>
            <a:r>
              <a:rPr lang="en-US" altLang="ja-JP" sz="2800" dirty="0">
                <a:solidFill>
                  <a:srgbClr val="000000"/>
                </a:solidFill>
                <a:effectLst/>
                <a:latin typeface="+mn-lt"/>
                <a:ea typeface="ＭＳ 明朝" panose="02020609040205080304" pitchFamily="17" charset="-128"/>
                <a:cs typeface="Arial" panose="020B0604020202020204" pitchFamily="34" charset="0"/>
              </a:rPr>
              <a:t>1. Motivation</a:t>
            </a:r>
          </a:p>
          <a:p>
            <a:pPr marL="3175" lvl="1" algn="just">
              <a:spcBef>
                <a:spcPts val="1200"/>
              </a:spcBef>
            </a:pPr>
            <a:r>
              <a:rPr lang="en-US" altLang="ja-JP" sz="2800" dirty="0">
                <a:solidFill>
                  <a:srgbClr val="000000"/>
                </a:solidFill>
                <a:effectLst/>
                <a:latin typeface="+mn-lt"/>
                <a:ea typeface="ＭＳ 明朝" panose="02020609040205080304" pitchFamily="17" charset="-128"/>
                <a:cs typeface="Arial" panose="020B0604020202020204" pitchFamily="34" charset="0"/>
              </a:rPr>
              <a:t>2. Contribution to CRP ATF-TS</a:t>
            </a:r>
          </a:p>
          <a:p>
            <a:pPr marL="1374775" lvl="3" indent="-457200" algn="just">
              <a:spcBef>
                <a:spcPts val="1200"/>
              </a:spcBef>
              <a:buFont typeface="Wingdings" panose="05000000000000000000" pitchFamily="2" charset="2"/>
              <a:buChar char="Ø"/>
            </a:pPr>
            <a:r>
              <a:rPr lang="en-US" altLang="ja-JP" sz="2800" dirty="0">
                <a:solidFill>
                  <a:srgbClr val="000000"/>
                </a:solidFill>
                <a:latin typeface="+mn-lt"/>
                <a:ea typeface="ＭＳ 明朝" panose="02020609040205080304" pitchFamily="17" charset="-128"/>
                <a:cs typeface="Arial" panose="020B0604020202020204" pitchFamily="34" charset="0"/>
              </a:rPr>
              <a:t>A series of </a:t>
            </a:r>
            <a:r>
              <a:rPr lang="en-US" altLang="ja-JP" sz="2800" b="1" dirty="0">
                <a:solidFill>
                  <a:srgbClr val="0000FF"/>
                </a:solidFill>
                <a:latin typeface="+mn-lt"/>
                <a:ea typeface="ＭＳ 明朝" panose="02020609040205080304" pitchFamily="17" charset="-128"/>
                <a:cs typeface="Arial" panose="020B0604020202020204" pitchFamily="34" charset="0"/>
              </a:rPr>
              <a:t>SINGLE ROD </a:t>
            </a:r>
            <a:r>
              <a:rPr lang="en-US" altLang="ja-JP" sz="2800" dirty="0">
                <a:solidFill>
                  <a:srgbClr val="000000"/>
                </a:solidFill>
                <a:latin typeface="+mn-lt"/>
                <a:ea typeface="ＭＳ 明朝" panose="02020609040205080304" pitchFamily="17" charset="-128"/>
                <a:cs typeface="Arial" panose="020B0604020202020204" pitchFamily="34" charset="0"/>
              </a:rPr>
              <a:t>tests under DEC</a:t>
            </a:r>
          </a:p>
          <a:p>
            <a:pPr marL="1374775" lvl="3" indent="-457200" algn="just">
              <a:spcBef>
                <a:spcPts val="1200"/>
              </a:spcBef>
              <a:buFont typeface="Wingdings" panose="05000000000000000000" pitchFamily="2" charset="2"/>
              <a:buChar char="Ø"/>
            </a:pPr>
            <a:r>
              <a:rPr lang="en-US" altLang="ja-JP" sz="2800" dirty="0">
                <a:solidFill>
                  <a:srgbClr val="000000"/>
                </a:solidFill>
                <a:latin typeface="+mn-lt"/>
                <a:ea typeface="ＭＳ 明朝" panose="02020609040205080304" pitchFamily="17" charset="-128"/>
                <a:cs typeface="Arial" panose="020B0604020202020204" pitchFamily="34" charset="0"/>
              </a:rPr>
              <a:t>A series of </a:t>
            </a:r>
            <a:r>
              <a:rPr lang="en-US" altLang="ja-JP" sz="2800" b="1" dirty="0">
                <a:solidFill>
                  <a:srgbClr val="0000FF"/>
                </a:solidFill>
                <a:latin typeface="+mn-lt"/>
                <a:ea typeface="ＭＳ 明朝" panose="02020609040205080304" pitchFamily="17" charset="-128"/>
                <a:cs typeface="Arial" panose="020B0604020202020204" pitchFamily="34" charset="0"/>
              </a:rPr>
              <a:t>BUNDLE</a:t>
            </a:r>
            <a:r>
              <a:rPr lang="en-US" altLang="ja-JP" sz="2800" dirty="0">
                <a:solidFill>
                  <a:srgbClr val="000000"/>
                </a:solidFill>
                <a:latin typeface="+mn-lt"/>
                <a:ea typeface="ＭＳ 明朝" panose="02020609040205080304" pitchFamily="17" charset="-128"/>
                <a:cs typeface="Arial" panose="020B0604020202020204" pitchFamily="34" charset="0"/>
              </a:rPr>
              <a:t> tests under DEC</a:t>
            </a:r>
          </a:p>
          <a:p>
            <a:pPr marL="355600" indent="-355600">
              <a:spcBef>
                <a:spcPts val="1200"/>
              </a:spcBef>
            </a:pPr>
            <a:r>
              <a:rPr lang="en-US" altLang="ja-JP" sz="2800" dirty="0">
                <a:solidFill>
                  <a:srgbClr val="000000"/>
                </a:solidFill>
                <a:latin typeface="+mn-lt"/>
                <a:ea typeface="游明朝" panose="02020400000000000000" pitchFamily="18" charset="-128"/>
                <a:cs typeface="Calibri" panose="020F0502020204030204" pitchFamily="34" charset="0"/>
              </a:rPr>
              <a:t>3. Comparison of degradation behavior</a:t>
            </a:r>
          </a:p>
          <a:p>
            <a:pPr marL="1371600" lvl="2" indent="-457200">
              <a:spcBef>
                <a:spcPts val="1200"/>
              </a:spcBef>
              <a:buFont typeface="Wingdings" panose="05000000000000000000" pitchFamily="2" charset="2"/>
              <a:buChar char="Ø"/>
            </a:pPr>
            <a:r>
              <a:rPr lang="en-US" altLang="ja-JP" sz="2800" dirty="0">
                <a:solidFill>
                  <a:srgbClr val="000000"/>
                </a:solidFill>
                <a:latin typeface="+mn-lt"/>
                <a:ea typeface="游明朝" panose="02020400000000000000" pitchFamily="18" charset="-128"/>
                <a:cs typeface="Calibri" panose="020F0502020204030204" pitchFamily="34" charset="0"/>
              </a:rPr>
              <a:t>Specifications of coated Zr-based cladding</a:t>
            </a:r>
          </a:p>
          <a:p>
            <a:pPr marL="1371600" lvl="2" indent="-457200">
              <a:spcBef>
                <a:spcPts val="1200"/>
              </a:spcBef>
              <a:buFont typeface="Wingdings" panose="05000000000000000000" pitchFamily="2" charset="2"/>
              <a:buChar char="Ø"/>
            </a:pPr>
            <a:r>
              <a:rPr lang="en-US" altLang="ja-JP" sz="2800" dirty="0">
                <a:solidFill>
                  <a:srgbClr val="000000"/>
                </a:solidFill>
                <a:latin typeface="+mn-lt"/>
                <a:ea typeface="游明朝" panose="02020400000000000000" pitchFamily="18" charset="-128"/>
                <a:cs typeface="Calibri" panose="020F0502020204030204" pitchFamily="34" charset="0"/>
              </a:rPr>
              <a:t>Single rod vs Bundle</a:t>
            </a:r>
          </a:p>
          <a:p>
            <a:pPr>
              <a:spcBef>
                <a:spcPts val="1200"/>
              </a:spcBef>
            </a:pPr>
            <a:r>
              <a:rPr lang="en-US" altLang="ja-JP" sz="2800" dirty="0">
                <a:solidFill>
                  <a:srgbClr val="000000"/>
                </a:solidFill>
                <a:latin typeface="+mn-lt"/>
                <a:ea typeface="ＭＳ 明朝" panose="02020609040205080304" pitchFamily="17" charset="-128"/>
                <a:cs typeface="Arial" panose="020B0604020202020204" pitchFamily="34" charset="0"/>
              </a:rPr>
              <a:t>4. Conclusions </a:t>
            </a:r>
          </a:p>
        </p:txBody>
      </p:sp>
      <p:cxnSp>
        <p:nvCxnSpPr>
          <p:cNvPr id="6" name="直線コネクタ 5">
            <a:extLst>
              <a:ext uri="{FF2B5EF4-FFF2-40B4-BE49-F238E27FC236}">
                <a16:creationId xmlns:a16="http://schemas.microsoft.com/office/drawing/2014/main" id="{E9C4170B-772E-9022-9ADC-B5CD4AD40A1F}"/>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Text Box 6">
            <a:extLst>
              <a:ext uri="{FF2B5EF4-FFF2-40B4-BE49-F238E27FC236}">
                <a16:creationId xmlns:a16="http://schemas.microsoft.com/office/drawing/2014/main" id="{D4F4D425-F21C-1E51-833F-6E24C8B70743}"/>
              </a:ext>
            </a:extLst>
          </p:cNvPr>
          <p:cNvSpPr txBox="1">
            <a:spLocks noChangeArrowheads="1"/>
          </p:cNvSpPr>
          <p:nvPr/>
        </p:nvSpPr>
        <p:spPr bwMode="auto">
          <a:xfrm>
            <a:off x="407368" y="169863"/>
            <a:ext cx="9793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buNone/>
            </a:pPr>
            <a:r>
              <a:rPr kumimoji="1" lang="en-US" altLang="ja-JP" sz="3200" b="1" dirty="0">
                <a:latin typeface="+mn-lt"/>
                <a:cs typeface="Calibri" panose="020F0502020204030204" pitchFamily="34" charset="0"/>
              </a:rPr>
              <a:t>Outline</a:t>
            </a:r>
            <a:endParaRPr lang="ja-JP" altLang="en-US" b="1" dirty="0">
              <a:latin typeface="+mn-lt"/>
            </a:endParaRPr>
          </a:p>
        </p:txBody>
      </p:sp>
      <p:sp>
        <p:nvSpPr>
          <p:cNvPr id="2" name="スライド番号プレースホルダー 1">
            <a:extLst>
              <a:ext uri="{FF2B5EF4-FFF2-40B4-BE49-F238E27FC236}">
                <a16:creationId xmlns:a16="http://schemas.microsoft.com/office/drawing/2014/main" id="{A798C9B6-F404-6587-11A5-0614B9EDA69E}"/>
              </a:ext>
            </a:extLst>
          </p:cNvPr>
          <p:cNvSpPr>
            <a:spLocks noGrp="1"/>
          </p:cNvSpPr>
          <p:nvPr>
            <p:ph type="sldNum" sz="quarter" idx="4"/>
          </p:nvPr>
        </p:nvSpPr>
        <p:spPr/>
        <p:txBody>
          <a:bodyPr/>
          <a:lstStyle/>
          <a:p>
            <a:fld id="{1CB920B5-59AB-4D13-AD89-2DEE701099C1}" type="slidenum">
              <a:rPr lang="ja-JP" altLang="en-US" smtClean="0"/>
              <a:pPr/>
              <a:t>2</a:t>
            </a:fld>
            <a:endParaRPr lang="ja-JP" altLang="en-US"/>
          </a:p>
        </p:txBody>
      </p:sp>
    </p:spTree>
    <p:extLst>
      <p:ext uri="{BB962C8B-B14F-4D97-AF65-F5344CB8AC3E}">
        <p14:creationId xmlns:p14="http://schemas.microsoft.com/office/powerpoint/2010/main" val="3198751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ィカル ユーザー インターフェイス が含まれている画像&#10;&#10;自動的に生成された説明">
            <a:extLst>
              <a:ext uri="{FF2B5EF4-FFF2-40B4-BE49-F238E27FC236}">
                <a16:creationId xmlns:a16="http://schemas.microsoft.com/office/drawing/2014/main" id="{09EEBF70-E3C9-4D3E-8289-CDC0868E2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タイトル 5">
            <a:extLst>
              <a:ext uri="{FF2B5EF4-FFF2-40B4-BE49-F238E27FC236}">
                <a16:creationId xmlns:a16="http://schemas.microsoft.com/office/drawing/2014/main" id="{0D979347-ECBB-46E9-B36C-9FF1B5474EA2}"/>
              </a:ext>
            </a:extLst>
          </p:cNvPr>
          <p:cNvSpPr txBox="1">
            <a:spLocks/>
          </p:cNvSpPr>
          <p:nvPr/>
        </p:nvSpPr>
        <p:spPr>
          <a:xfrm>
            <a:off x="2192476" y="5157192"/>
            <a:ext cx="8056647" cy="573555"/>
          </a:xfrm>
          <a:prstGeom prst="rect">
            <a:avLst/>
          </a:prstGeom>
          <a:noFill/>
          <a:ln>
            <a:noFill/>
          </a:ln>
        </p:spPr>
        <p:txBody>
          <a:bodyPr anchor="ctr"/>
          <a:lstStyle>
            <a:lvl1pPr algn="ctr" rtl="0" eaLnBrk="1" fontAlgn="base" hangingPunct="1">
              <a:spcBef>
                <a:spcPct val="0"/>
              </a:spcBef>
              <a:spcAft>
                <a:spcPct val="0"/>
              </a:spcAft>
              <a:defRPr kumimoji="1" sz="4000" kern="1200">
                <a:solidFill>
                  <a:srgbClr val="110E5D"/>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9pPr>
          </a:lstStyle>
          <a:p>
            <a:r>
              <a:rPr lang="en-US" altLang="ja-JP" sz="4267" dirty="0">
                <a:solidFill>
                  <a:schemeClr val="tx1"/>
                </a:solidFill>
                <a:latin typeface="+mn-lt"/>
                <a:ea typeface="メイリオ" panose="020B0604030504040204" pitchFamily="50" charset="-128"/>
                <a:cs typeface="Calibri" panose="020F0502020204030204" pitchFamily="34" charset="0"/>
              </a:rPr>
              <a:t>Thank you for your attention!</a:t>
            </a:r>
            <a:endParaRPr lang="ja-JP" altLang="en-US" sz="4267" dirty="0">
              <a:solidFill>
                <a:schemeClr val="tx1"/>
              </a:solidFill>
              <a:latin typeface="+mn-lt"/>
              <a:cs typeface="Calibri" panose="020F0502020204030204" pitchFamily="34" charset="0"/>
            </a:endParaRPr>
          </a:p>
        </p:txBody>
      </p:sp>
      <p:sp>
        <p:nvSpPr>
          <p:cNvPr id="4" name="Title 1">
            <a:extLst>
              <a:ext uri="{FF2B5EF4-FFF2-40B4-BE49-F238E27FC236}">
                <a16:creationId xmlns:a16="http://schemas.microsoft.com/office/drawing/2014/main" id="{04727C01-FD66-0510-B884-88B6FFD4A4DF}"/>
              </a:ext>
            </a:extLst>
          </p:cNvPr>
          <p:cNvSpPr txBox="1">
            <a:spLocks/>
          </p:cNvSpPr>
          <p:nvPr/>
        </p:nvSpPr>
        <p:spPr>
          <a:xfrm>
            <a:off x="609600" y="1009425"/>
            <a:ext cx="11222400" cy="590775"/>
          </a:xfrm>
          <a:prstGeom prst="rect">
            <a:avLst/>
          </a:prstGeom>
        </p:spPr>
        <p:txBody>
          <a:bodyPr/>
          <a:lstStyle>
            <a:lvl1pPr algn="ctr" rtl="0" eaLnBrk="1" fontAlgn="base" hangingPunct="1">
              <a:spcBef>
                <a:spcPct val="0"/>
              </a:spcBef>
              <a:spcAft>
                <a:spcPct val="0"/>
              </a:spcAft>
              <a:defRPr kumimoji="1" sz="40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1" charset="-128"/>
              </a:defRPr>
            </a:lvl9pPr>
          </a:lstStyle>
          <a:p>
            <a:r>
              <a:rPr lang="en-US" dirty="0">
                <a:latin typeface="+mn-lt"/>
              </a:rPr>
              <a:t>Acknowledgment</a:t>
            </a:r>
          </a:p>
        </p:txBody>
      </p:sp>
      <p:pic>
        <p:nvPicPr>
          <p:cNvPr id="5" name="Picture 4" descr="http://logonoid.com/images/iaea-logo.png">
            <a:extLst>
              <a:ext uri="{FF2B5EF4-FFF2-40B4-BE49-F238E27FC236}">
                <a16:creationId xmlns:a16="http://schemas.microsoft.com/office/drawing/2014/main" id="{ECD57C4D-C4A5-9B22-7A70-372A1B23A6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878" y="2514442"/>
            <a:ext cx="2423044" cy="182911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a:extLst>
              <a:ext uri="{FF2B5EF4-FFF2-40B4-BE49-F238E27FC236}">
                <a16:creationId xmlns:a16="http://schemas.microsoft.com/office/drawing/2014/main" id="{BE17DFDA-098A-99F0-0881-A9DC950EBD2F}"/>
              </a:ext>
            </a:extLst>
          </p:cNvPr>
          <p:cNvSpPr>
            <a:spLocks noGrp="1"/>
          </p:cNvSpPr>
          <p:nvPr>
            <p:ph type="sldNum" sz="quarter" idx="4"/>
          </p:nvPr>
        </p:nvSpPr>
        <p:spPr/>
        <p:txBody>
          <a:bodyPr/>
          <a:lstStyle/>
          <a:p>
            <a:fld id="{1CB920B5-59AB-4D13-AD89-2DEE701099C1}" type="slidenum">
              <a:rPr lang="ja-JP" altLang="en-US" smtClean="0"/>
              <a:pPr/>
              <a:t>20</a:t>
            </a:fld>
            <a:endParaRPr lang="ja-JP" altLang="en-US"/>
          </a:p>
        </p:txBody>
      </p:sp>
    </p:spTree>
    <p:extLst>
      <p:ext uri="{BB962C8B-B14F-4D97-AF65-F5344CB8AC3E}">
        <p14:creationId xmlns:p14="http://schemas.microsoft.com/office/powerpoint/2010/main" val="411145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a:extLst>
              <a:ext uri="{FF2B5EF4-FFF2-40B4-BE49-F238E27FC236}">
                <a16:creationId xmlns:a16="http://schemas.microsoft.com/office/drawing/2014/main" id="{9525A371-6DE4-BA62-F533-90630A6825A3}"/>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9" name="Text Box 6">
            <a:extLst>
              <a:ext uri="{FF2B5EF4-FFF2-40B4-BE49-F238E27FC236}">
                <a16:creationId xmlns:a16="http://schemas.microsoft.com/office/drawing/2014/main" id="{B6017E5B-B0CE-865C-355A-3B6F62F4E69E}"/>
              </a:ext>
            </a:extLst>
          </p:cNvPr>
          <p:cNvSpPr txBox="1">
            <a:spLocks noChangeArrowheads="1"/>
          </p:cNvSpPr>
          <p:nvPr/>
        </p:nvSpPr>
        <p:spPr bwMode="auto">
          <a:xfrm>
            <a:off x="407368" y="117532"/>
            <a:ext cx="60486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buNone/>
            </a:pPr>
            <a:r>
              <a:rPr lang="en-US" altLang="ja-JP" sz="3200" b="1" dirty="0">
                <a:latin typeface="+mn-lt"/>
                <a:ea typeface="Meiryo UI" panose="020B0604030504040204" pitchFamily="50" charset="-128"/>
              </a:rPr>
              <a:t>Motivation</a:t>
            </a:r>
            <a:endParaRPr lang="ja-JP" altLang="en-US" sz="3200" b="1" dirty="0">
              <a:latin typeface="+mn-lt"/>
              <a:ea typeface="Meiryo UI" panose="020B0604030504040204" pitchFamily="50" charset="-128"/>
            </a:endParaRPr>
          </a:p>
        </p:txBody>
      </p:sp>
      <p:sp>
        <p:nvSpPr>
          <p:cNvPr id="3" name="スライド番号プレースホルダー 1">
            <a:extLst>
              <a:ext uri="{FF2B5EF4-FFF2-40B4-BE49-F238E27FC236}">
                <a16:creationId xmlns:a16="http://schemas.microsoft.com/office/drawing/2014/main" id="{92A29758-D4A1-137A-8018-11B2A6A610D3}"/>
              </a:ext>
            </a:extLst>
          </p:cNvPr>
          <p:cNvSpPr txBox="1">
            <a:spLocks/>
          </p:cNvSpPr>
          <p:nvPr/>
        </p:nvSpPr>
        <p:spPr>
          <a:xfrm>
            <a:off x="4656000" y="6460537"/>
            <a:ext cx="2844800" cy="365125"/>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70" b="1" kern="1200">
                <a:solidFill>
                  <a:srgbClr val="FFFFFF"/>
                </a:solidFill>
                <a:latin typeface="Century Gothic"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1CB920B5-59AB-4D13-AD89-2DEE701099C1}" type="slidenum">
              <a:rPr lang="ja-JP" altLang="en-US" smtClean="0">
                <a:latin typeface="+mn-lt"/>
                <a:ea typeface="+mn-ea"/>
                <a:cs typeface="Calibri" panose="020F0502020204030204" pitchFamily="34" charset="0"/>
              </a:rPr>
              <a:pPr/>
              <a:t>3</a:t>
            </a:fld>
            <a:endParaRPr lang="ja-JP" altLang="en-US">
              <a:latin typeface="+mn-lt"/>
              <a:ea typeface="+mn-ea"/>
              <a:cs typeface="Calibri" panose="020F0502020204030204" pitchFamily="34" charset="0"/>
            </a:endParaRPr>
          </a:p>
        </p:txBody>
      </p:sp>
      <p:cxnSp>
        <p:nvCxnSpPr>
          <p:cNvPr id="7" name="直線コネクタ 6">
            <a:extLst>
              <a:ext uri="{FF2B5EF4-FFF2-40B4-BE49-F238E27FC236}">
                <a16:creationId xmlns:a16="http://schemas.microsoft.com/office/drawing/2014/main" id="{E43A86E5-C298-F34C-28B7-531692F7355C}"/>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591AFA8-53A5-ACCD-4C69-2BDAC683C10D}"/>
              </a:ext>
            </a:extLst>
          </p:cNvPr>
          <p:cNvSpPr txBox="1"/>
          <p:nvPr/>
        </p:nvSpPr>
        <p:spPr>
          <a:xfrm>
            <a:off x="6744072" y="3717032"/>
            <a:ext cx="5112566" cy="261610"/>
          </a:xfrm>
          <a:prstGeom prst="rect">
            <a:avLst/>
          </a:prstGeom>
          <a:noFill/>
        </p:spPr>
        <p:txBody>
          <a:bodyPr wrap="square">
            <a:spAutoFit/>
          </a:bodyPr>
          <a:lstStyle/>
          <a:p>
            <a:pPr algn="r"/>
            <a:r>
              <a:rPr lang="ja-JP" altLang="en-US" sz="1100" i="1" baseline="30000" dirty="0">
                <a:solidFill>
                  <a:srgbClr val="000000"/>
                </a:solidFill>
                <a:latin typeface="+mn-lt"/>
              </a:rPr>
              <a:t>*</a:t>
            </a:r>
            <a:r>
              <a:rPr lang="en-US" altLang="ja-JP" sz="1100" i="1" baseline="30000" dirty="0">
                <a:solidFill>
                  <a:srgbClr val="000000"/>
                </a:solidFill>
                <a:latin typeface="+mn-lt"/>
              </a:rPr>
              <a:t>1</a:t>
            </a:r>
            <a:r>
              <a:rPr lang="ja-JP" altLang="en-US" sz="1100" i="1" dirty="0">
                <a:solidFill>
                  <a:srgbClr val="000000"/>
                </a:solidFill>
                <a:latin typeface="+mn-lt"/>
              </a:rPr>
              <a:t> </a:t>
            </a:r>
            <a:r>
              <a:rPr lang="de-DE" altLang="ja-JP" sz="1100" i="1" dirty="0">
                <a:solidFill>
                  <a:srgbClr val="000000"/>
                </a:solidFill>
                <a:effectLst/>
                <a:latin typeface="+mn-lt"/>
                <a:ea typeface="ＭＳ 明朝" panose="02020609040205080304" pitchFamily="17" charset="-128"/>
              </a:rPr>
              <a:t>M. </a:t>
            </a:r>
            <a:r>
              <a:rPr lang="de-DE" altLang="ja-JP" sz="1100" i="1" dirty="0">
                <a:solidFill>
                  <a:srgbClr val="000000"/>
                </a:solidFill>
                <a:effectLst/>
                <a:latin typeface="+mn-lt"/>
                <a:ea typeface="Meiryo UI" panose="020B0604030504040204" pitchFamily="50" charset="-128"/>
              </a:rPr>
              <a:t>Steinbrück,</a:t>
            </a:r>
            <a:r>
              <a:rPr lang="de-DE" altLang="ja-JP" sz="1100" i="1" dirty="0">
                <a:solidFill>
                  <a:srgbClr val="000000"/>
                </a:solidFill>
                <a:effectLst/>
                <a:latin typeface="+mn-lt"/>
                <a:ea typeface="ＭＳ 明朝" panose="02020609040205080304" pitchFamily="17" charset="-128"/>
              </a:rPr>
              <a:t> et al., JNM 559 (2022) 153470.</a:t>
            </a:r>
            <a:endParaRPr lang="ja-JP" altLang="en-US" sz="1100" i="1" dirty="0">
              <a:solidFill>
                <a:srgbClr val="000000"/>
              </a:solidFill>
              <a:latin typeface="+mn-lt"/>
            </a:endParaRPr>
          </a:p>
        </p:txBody>
      </p:sp>
      <p:graphicFrame>
        <p:nvGraphicFramePr>
          <p:cNvPr id="22" name="表 3">
            <a:extLst>
              <a:ext uri="{FF2B5EF4-FFF2-40B4-BE49-F238E27FC236}">
                <a16:creationId xmlns:a16="http://schemas.microsoft.com/office/drawing/2014/main" id="{ECAF9CDF-2EAE-9CBD-C226-2CDC6807D387}"/>
              </a:ext>
            </a:extLst>
          </p:cNvPr>
          <p:cNvGraphicFramePr>
            <a:graphicFrameLocks noGrp="1"/>
          </p:cNvGraphicFramePr>
          <p:nvPr>
            <p:extLst>
              <p:ext uri="{D42A27DB-BD31-4B8C-83A1-F6EECF244321}">
                <p14:modId xmlns:p14="http://schemas.microsoft.com/office/powerpoint/2010/main" val="4255761642"/>
              </p:ext>
            </p:extLst>
          </p:nvPr>
        </p:nvGraphicFramePr>
        <p:xfrm>
          <a:off x="479376" y="4375368"/>
          <a:ext cx="11377264" cy="1920240"/>
        </p:xfrm>
        <a:graphic>
          <a:graphicData uri="http://schemas.openxmlformats.org/drawingml/2006/table">
            <a:tbl>
              <a:tblPr firstRow="1" bandRow="1">
                <a:tableStyleId>{5C22544A-7EE6-4342-B048-85BDC9FD1C3A}</a:tableStyleId>
              </a:tblPr>
              <a:tblGrid>
                <a:gridCol w="2844316">
                  <a:extLst>
                    <a:ext uri="{9D8B030D-6E8A-4147-A177-3AD203B41FA5}">
                      <a16:colId xmlns:a16="http://schemas.microsoft.com/office/drawing/2014/main" val="523224040"/>
                    </a:ext>
                  </a:extLst>
                </a:gridCol>
                <a:gridCol w="2844316">
                  <a:extLst>
                    <a:ext uri="{9D8B030D-6E8A-4147-A177-3AD203B41FA5}">
                      <a16:colId xmlns:a16="http://schemas.microsoft.com/office/drawing/2014/main" val="759332867"/>
                    </a:ext>
                  </a:extLst>
                </a:gridCol>
                <a:gridCol w="2844316">
                  <a:extLst>
                    <a:ext uri="{9D8B030D-6E8A-4147-A177-3AD203B41FA5}">
                      <a16:colId xmlns:a16="http://schemas.microsoft.com/office/drawing/2014/main" val="764801409"/>
                    </a:ext>
                  </a:extLst>
                </a:gridCol>
                <a:gridCol w="2844316">
                  <a:extLst>
                    <a:ext uri="{9D8B030D-6E8A-4147-A177-3AD203B41FA5}">
                      <a16:colId xmlns:a16="http://schemas.microsoft.com/office/drawing/2014/main" val="1817786934"/>
                    </a:ext>
                  </a:extLst>
                </a:gridCol>
              </a:tblGrid>
              <a:tr h="2777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err="1">
                          <a:solidFill>
                            <a:schemeClr val="bg1"/>
                          </a:solidFill>
                          <a:latin typeface="+mn-lt"/>
                          <a:ea typeface="+mn-ea"/>
                        </a:rPr>
                        <a:t>FeCrAl</a:t>
                      </a:r>
                      <a:endParaRPr lang="en-US" altLang="ja-JP" sz="1800" b="1" kern="100" dirty="0">
                        <a:solidFill>
                          <a:schemeClr val="bg1"/>
                        </a:solidFill>
                        <a:effectLst/>
                        <a:latin typeface="+mn-lt"/>
                        <a:ea typeface="+mn-ea"/>
                      </a:endParaRPr>
                    </a:p>
                  </a:txBody>
                  <a:tcPr>
                    <a:solidFill>
                      <a:srgbClr val="002060"/>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a:solidFill>
                            <a:schemeClr val="bg1"/>
                          </a:solidFill>
                          <a:latin typeface="+mn-lt"/>
                          <a:ea typeface="+mn-ea"/>
                          <a:cs typeface="Times New Roman" panose="02020603050405020304" pitchFamily="18" charset="0"/>
                        </a:rPr>
                        <a:t>Coated</a:t>
                      </a:r>
                      <a:r>
                        <a:rPr lang="ja-JP" altLang="en-US" sz="1800" b="1" dirty="0">
                          <a:solidFill>
                            <a:schemeClr val="bg1"/>
                          </a:solidFill>
                          <a:latin typeface="+mn-lt"/>
                          <a:ea typeface="+mn-ea"/>
                          <a:cs typeface="Times New Roman" panose="02020603050405020304" pitchFamily="18" charset="0"/>
                        </a:rPr>
                        <a:t> </a:t>
                      </a:r>
                      <a:r>
                        <a:rPr lang="en-US" altLang="ja-JP" sz="1800" b="1" dirty="0">
                          <a:solidFill>
                            <a:schemeClr val="bg1"/>
                          </a:solidFill>
                          <a:latin typeface="+mn-lt"/>
                          <a:ea typeface="+mn-ea"/>
                          <a:cs typeface="Times New Roman" panose="02020603050405020304" pitchFamily="18" charset="0"/>
                        </a:rPr>
                        <a:t>Zr-based alloy</a:t>
                      </a:r>
                      <a:endParaRPr lang="ja-JP" altLang="en-US" sz="1800" b="1" dirty="0">
                        <a:solidFill>
                          <a:schemeClr val="bg1"/>
                        </a:solidFill>
                        <a:latin typeface="+mn-lt"/>
                        <a:ea typeface="+mn-ea"/>
                      </a:endParaRPr>
                    </a:p>
                  </a:txBody>
                  <a:tcPr>
                    <a:solidFill>
                      <a:srgbClr val="00206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800" kern="100" dirty="0">
                        <a:solidFill>
                          <a:schemeClr val="bg1"/>
                        </a:solidFill>
                        <a:latin typeface="+mn-lt"/>
                        <a:ea typeface="+mn-ea"/>
                        <a:cs typeface="Times New Roman" panose="02020603050405020304" pitchFamily="18" charset="0"/>
                      </a:endParaRPr>
                    </a:p>
                  </a:txBody>
                  <a:tcPr>
                    <a:solidFill>
                      <a:srgbClr val="00206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800" kern="100" dirty="0">
                        <a:solidFill>
                          <a:schemeClr val="bg1"/>
                        </a:solidFill>
                        <a:latin typeface="+mn-lt"/>
                        <a:ea typeface="+mn-ea"/>
                        <a:cs typeface="Times New Roman" panose="02020603050405020304" pitchFamily="18" charset="0"/>
                      </a:endParaRPr>
                    </a:p>
                  </a:txBody>
                  <a:tcPr>
                    <a:solidFill>
                      <a:srgbClr val="002060"/>
                    </a:solidFill>
                  </a:tcPr>
                </a:tc>
                <a:extLst>
                  <a:ext uri="{0D108BD9-81ED-4DB2-BD59-A6C34878D82A}">
                    <a16:rowId xmlns:a16="http://schemas.microsoft.com/office/drawing/2014/main" val="3448728734"/>
                  </a:ext>
                </a:extLst>
              </a:tr>
              <a:tr h="5427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kern="100" dirty="0">
                          <a:solidFill>
                            <a:schemeClr val="bg1"/>
                          </a:solidFill>
                          <a:effectLst/>
                          <a:latin typeface="+mn-lt"/>
                          <a:ea typeface="+mn-ea"/>
                        </a:rPr>
                        <a:t>QUECH-19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kern="100" dirty="0">
                          <a:solidFill>
                            <a:schemeClr val="bg1"/>
                          </a:solidFill>
                          <a:effectLst/>
                          <a:latin typeface="+mn-lt"/>
                          <a:ea typeface="+mn-ea"/>
                        </a:rPr>
                        <a:t>(2018)</a:t>
                      </a:r>
                    </a:p>
                  </a:txBody>
                  <a:tcPr>
                    <a:solidFill>
                      <a:srgbClr val="002060"/>
                    </a:solidFill>
                  </a:tcPr>
                </a:tc>
                <a:tc>
                  <a:txBody>
                    <a:bodyPr/>
                    <a:lstStyle/>
                    <a:p>
                      <a:pPr algn="ctr"/>
                      <a:r>
                        <a:rPr lang="en-US" altLang="ja-JP" sz="1800" kern="100" dirty="0">
                          <a:solidFill>
                            <a:schemeClr val="bg1"/>
                          </a:solidFill>
                          <a:effectLst/>
                          <a:latin typeface="+mn-lt"/>
                          <a:ea typeface="+mn-ea"/>
                        </a:rPr>
                        <a:t>OECD NEA </a:t>
                      </a:r>
                      <a:r>
                        <a:rPr lang="en-US" altLang="ja-JP" sz="1800" b="1" kern="100" dirty="0">
                          <a:solidFill>
                            <a:schemeClr val="bg1"/>
                          </a:solidFill>
                          <a:effectLst/>
                          <a:latin typeface="+mn-lt"/>
                          <a:ea typeface="+mn-ea"/>
                        </a:rPr>
                        <a:t>QUENCH-ATF</a:t>
                      </a:r>
                    </a:p>
                    <a:p>
                      <a:pPr algn="ctr"/>
                      <a:r>
                        <a:rPr lang="en-US" altLang="ja-JP" sz="1800" kern="100" dirty="0">
                          <a:solidFill>
                            <a:schemeClr val="bg1"/>
                          </a:solidFill>
                          <a:latin typeface="+mn-lt"/>
                          <a:ea typeface="+mn-ea"/>
                          <a:cs typeface="Times New Roman" panose="02020603050405020304" pitchFamily="18" charset="0"/>
                        </a:rPr>
                        <a:t>(2021-2026)</a:t>
                      </a:r>
                      <a:endParaRPr kumimoji="1" lang="ja-JP" altLang="en-US" sz="1800" dirty="0">
                        <a:solidFill>
                          <a:schemeClr val="bg1"/>
                        </a:solidFill>
                        <a:latin typeface="+mn-lt"/>
                        <a:ea typeface="+mn-ea"/>
                      </a:endParaRP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kern="100" spc="-10" dirty="0">
                          <a:solidFill>
                            <a:schemeClr val="bg1"/>
                          </a:solidFill>
                          <a:effectLst/>
                          <a:latin typeface="+mn-lt"/>
                          <a:ea typeface="+mn-ea"/>
                        </a:rPr>
                        <a:t>IAEA CRP ATF-TS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kern="100" dirty="0">
                          <a:solidFill>
                            <a:schemeClr val="bg1"/>
                          </a:solidFill>
                          <a:latin typeface="+mn-lt"/>
                          <a:ea typeface="+mn-ea"/>
                          <a:cs typeface="Times New Roman" panose="02020603050405020304" pitchFamily="18" charset="0"/>
                        </a:rPr>
                        <a:t>(2021-2024)</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a:solidFill>
                            <a:schemeClr val="bg1"/>
                          </a:solidFill>
                          <a:latin typeface="+mn-lt"/>
                        </a:rPr>
                        <a:t>EU OFFERR CODEX-ATF-AIT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kern="100" dirty="0">
                          <a:solidFill>
                            <a:schemeClr val="bg1"/>
                          </a:solidFill>
                          <a:latin typeface="+mn-lt"/>
                          <a:ea typeface="+mn-ea"/>
                          <a:cs typeface="Times New Roman" panose="02020603050405020304" pitchFamily="18" charset="0"/>
                        </a:rPr>
                        <a:t>(2024-2025)</a:t>
                      </a:r>
                    </a:p>
                  </a:txBody>
                  <a:tcPr>
                    <a:solidFill>
                      <a:srgbClr val="002060"/>
                    </a:solidFill>
                  </a:tcPr>
                </a:tc>
                <a:extLst>
                  <a:ext uri="{0D108BD9-81ED-4DB2-BD59-A6C34878D82A}">
                    <a16:rowId xmlns:a16="http://schemas.microsoft.com/office/drawing/2014/main" val="67493882"/>
                  </a:ext>
                </a:extLst>
              </a:tr>
              <a:tr h="542777">
                <a:tc>
                  <a:txBody>
                    <a:bodyPr/>
                    <a:lstStyle/>
                    <a:p>
                      <a:pPr marL="0" indent="0" algn="ctr">
                        <a:spcAft>
                          <a:spcPts val="0"/>
                        </a:spcAft>
                        <a:buFontTx/>
                        <a:buNone/>
                      </a:pPr>
                      <a:r>
                        <a:rPr kumimoji="1" lang="en-US" altLang="ja-JP" sz="1800" dirty="0">
                          <a:solidFill>
                            <a:srgbClr val="000000"/>
                          </a:solidFill>
                          <a:latin typeface="+mn-lt"/>
                          <a:ea typeface="+mn-ea"/>
                        </a:rPr>
                        <a:t>First ATF bundle test @QUENCH</a:t>
                      </a:r>
                    </a:p>
                    <a:p>
                      <a:pPr marL="0" indent="0" algn="ctr">
                        <a:spcAft>
                          <a:spcPts val="0"/>
                        </a:spcAft>
                        <a:buFontTx/>
                        <a:buNone/>
                      </a:pPr>
                      <a:r>
                        <a:rPr kumimoji="1" lang="en-US" altLang="ja-JP" sz="1600" i="1" dirty="0">
                          <a:solidFill>
                            <a:srgbClr val="000000"/>
                          </a:solidFill>
                          <a:latin typeface="+mn-lt"/>
                          <a:ea typeface="+mn-ea"/>
                        </a:rPr>
                        <a:t>Ref. </a:t>
                      </a:r>
                      <a:r>
                        <a:rPr lang="en-US" altLang="ja-JP" sz="1600" i="1" dirty="0"/>
                        <a:t>QUENCH-15</a:t>
                      </a:r>
                      <a:endParaRPr kumimoji="1" lang="ja-JP" altLang="en-US" sz="1600" i="1" dirty="0">
                        <a:solidFill>
                          <a:srgbClr val="000000"/>
                        </a:solidFill>
                        <a:latin typeface="+mn-lt"/>
                        <a:ea typeface="+mn-ea"/>
                      </a:endParaRPr>
                    </a:p>
                  </a:txBody>
                  <a:tcPr>
                    <a:solidFill>
                      <a:schemeClr val="bg1">
                        <a:lumMod val="75000"/>
                      </a:schemeClr>
                    </a:solidFill>
                  </a:tcPr>
                </a:tc>
                <a:tc>
                  <a:txBody>
                    <a:bodyPr/>
                    <a:lstStyle/>
                    <a:p>
                      <a:pPr marL="0" indent="0" algn="ctr">
                        <a:spcAft>
                          <a:spcPts val="0"/>
                        </a:spcAft>
                        <a:buFontTx/>
                        <a:buNone/>
                      </a:pPr>
                      <a:r>
                        <a:rPr lang="en-US" altLang="ja-JP" sz="1800" kern="100" dirty="0">
                          <a:solidFill>
                            <a:srgbClr val="000000"/>
                          </a:solidFill>
                          <a:latin typeface="+mn-lt"/>
                          <a:ea typeface="+mn-ea"/>
                          <a:cs typeface="Times New Roman" panose="02020603050405020304" pitchFamily="18" charset="0"/>
                        </a:rPr>
                        <a:t>Three bundle tests</a:t>
                      </a:r>
                      <a:r>
                        <a:rPr lang="ja-JP" altLang="en-US" sz="1800" kern="100" dirty="0">
                          <a:solidFill>
                            <a:srgbClr val="000000"/>
                          </a:solidFill>
                          <a:latin typeface="+mn-lt"/>
                          <a:ea typeface="+mn-ea"/>
                          <a:cs typeface="Times New Roman" panose="02020603050405020304" pitchFamily="18" charset="0"/>
                        </a:rPr>
                        <a:t> </a:t>
                      </a:r>
                      <a:r>
                        <a:rPr lang="en-US" altLang="ja-JP" sz="1800" kern="100" dirty="0">
                          <a:solidFill>
                            <a:srgbClr val="000000"/>
                          </a:solidFill>
                          <a:latin typeface="+mn-lt"/>
                          <a:ea typeface="+mn-ea"/>
                          <a:cs typeface="Times New Roman" panose="02020603050405020304" pitchFamily="18" charset="0"/>
                        </a:rPr>
                        <a:t>under extended DBA and DEC @QUENCH</a:t>
                      </a:r>
                    </a:p>
                  </a:txBody>
                  <a:tcPr>
                    <a:solidFill>
                      <a:schemeClr val="bg1">
                        <a:lumMod val="75000"/>
                      </a:schemeClr>
                    </a:solidFill>
                  </a:tcPr>
                </a:tc>
                <a:tc>
                  <a:txBody>
                    <a:bodyPr/>
                    <a:lstStyle/>
                    <a:p>
                      <a:pPr marL="0" indent="0" algn="ctr">
                        <a:spcAft>
                          <a:spcPts val="0"/>
                        </a:spcAft>
                        <a:buFont typeface="Wingdings" panose="05000000000000000000" pitchFamily="2" charset="2"/>
                        <a:buNone/>
                      </a:pPr>
                      <a:r>
                        <a:rPr kumimoji="1" lang="en-US" altLang="ja-JP" sz="1800" dirty="0">
                          <a:solidFill>
                            <a:srgbClr val="000000"/>
                          </a:solidFill>
                          <a:latin typeface="+mn-lt"/>
                          <a:ea typeface="+mn-ea"/>
                        </a:rPr>
                        <a:t>Bundle tests and </a:t>
                      </a:r>
                      <a:r>
                        <a:rPr lang="en-GB" altLang="ja-JP" sz="1800" dirty="0">
                          <a:solidFill>
                            <a:srgbClr val="000000"/>
                          </a:solidFill>
                          <a:effectLst/>
                          <a:latin typeface="+mn-lt"/>
                          <a:cs typeface="Calibri" panose="020F0502020204030204" pitchFamily="34" charset="0"/>
                        </a:rPr>
                        <a:t>simulation </a:t>
                      </a:r>
                    </a:p>
                    <a:p>
                      <a:pPr marL="0" indent="0" algn="ctr">
                        <a:spcAft>
                          <a:spcPts val="0"/>
                        </a:spcAft>
                        <a:buFont typeface="Wingdings" panose="05000000000000000000" pitchFamily="2" charset="2"/>
                        <a:buNone/>
                      </a:pPr>
                      <a:r>
                        <a:rPr kumimoji="1" lang="en-US" altLang="ja-JP" sz="1800" dirty="0">
                          <a:solidFill>
                            <a:srgbClr val="000000"/>
                          </a:solidFill>
                          <a:effectLst/>
                          <a:latin typeface="+mn-lt"/>
                          <a:ea typeface="+mn-ea"/>
                          <a:cs typeface="Calibri" panose="020F0502020204030204" pitchFamily="34" charset="0"/>
                        </a:rPr>
                        <a:t>@CODEX and </a:t>
                      </a:r>
                      <a:r>
                        <a:rPr kumimoji="1" lang="en-US" altLang="ja-JP" sz="1800" b="1" dirty="0">
                          <a:solidFill>
                            <a:srgbClr val="0000FF"/>
                          </a:solidFill>
                          <a:latin typeface="+mn-lt"/>
                          <a:ea typeface="+mn-ea"/>
                        </a:rPr>
                        <a:t>DEGREE</a:t>
                      </a:r>
                      <a:endParaRPr kumimoji="1" lang="ja-JP" altLang="en-US" sz="1800" b="1" dirty="0">
                        <a:solidFill>
                          <a:srgbClr val="0000FF"/>
                        </a:solidFill>
                        <a:latin typeface="+mn-lt"/>
                        <a:ea typeface="+mn-ea"/>
                      </a:endParaRPr>
                    </a:p>
                  </a:txBody>
                  <a:tcPr>
                    <a:solidFill>
                      <a:schemeClr val="bg1">
                        <a:lumMod val="75000"/>
                      </a:schemeClr>
                    </a:solidFill>
                  </a:tcPr>
                </a:tc>
                <a:tc>
                  <a:txBody>
                    <a:bodyPr/>
                    <a:lstStyle/>
                    <a:p>
                      <a:pPr marL="0" indent="0" algn="ctr">
                        <a:spcAft>
                          <a:spcPts val="0"/>
                        </a:spcAft>
                        <a:buFont typeface="Wingdings" panose="05000000000000000000" pitchFamily="2" charset="2"/>
                        <a:buNone/>
                      </a:pPr>
                      <a:r>
                        <a:rPr kumimoji="1" lang="en-US" altLang="ja-JP" sz="1800" dirty="0">
                          <a:solidFill>
                            <a:srgbClr val="000000"/>
                          </a:solidFill>
                          <a:latin typeface="+mn-lt"/>
                          <a:ea typeface="+mn-ea"/>
                        </a:rPr>
                        <a:t>Bundle tests under air</a:t>
                      </a:r>
                      <a:endParaRPr lang="en-GB" altLang="ja-JP" sz="1800" dirty="0">
                        <a:solidFill>
                          <a:srgbClr val="000000"/>
                        </a:solidFill>
                        <a:effectLst/>
                        <a:latin typeface="+mn-lt"/>
                        <a:cs typeface="Calibri" panose="020F0502020204030204" pitchFamily="34" charset="0"/>
                      </a:endParaRPr>
                    </a:p>
                    <a:p>
                      <a:pPr marL="0" indent="0" algn="ctr">
                        <a:spcAft>
                          <a:spcPts val="0"/>
                        </a:spcAft>
                        <a:buFont typeface="Wingdings" panose="05000000000000000000" pitchFamily="2" charset="2"/>
                        <a:buNone/>
                      </a:pPr>
                      <a:r>
                        <a:rPr kumimoji="1" lang="en-US" altLang="ja-JP" sz="1800" dirty="0">
                          <a:solidFill>
                            <a:srgbClr val="000000"/>
                          </a:solidFill>
                          <a:effectLst/>
                          <a:latin typeface="+mn-lt"/>
                          <a:ea typeface="+mn-ea"/>
                          <a:cs typeface="Calibri" panose="020F0502020204030204" pitchFamily="34" charset="0"/>
                        </a:rPr>
                        <a:t>@CODEX</a:t>
                      </a:r>
                    </a:p>
                    <a:p>
                      <a:pPr marL="0" indent="0" algn="ctr">
                        <a:spcAft>
                          <a:spcPts val="0"/>
                        </a:spcAft>
                        <a:buFont typeface="Wingdings" panose="05000000000000000000" pitchFamily="2" charset="2"/>
                        <a:buNone/>
                      </a:pPr>
                      <a:r>
                        <a:rPr kumimoji="1" lang="en-US" altLang="ja-JP" sz="1600" i="1" dirty="0">
                          <a:solidFill>
                            <a:srgbClr val="000000"/>
                          </a:solidFill>
                          <a:effectLst/>
                          <a:latin typeface="+mn-lt"/>
                          <a:ea typeface="+mn-ea"/>
                          <a:cs typeface="Calibri" panose="020F0502020204030204" pitchFamily="34" charset="0"/>
                        </a:rPr>
                        <a:t>Ref. CODEX-AIT-3</a:t>
                      </a:r>
                      <a:endParaRPr kumimoji="1" lang="ja-JP" altLang="en-US" sz="1600" i="1" dirty="0">
                        <a:solidFill>
                          <a:srgbClr val="000000"/>
                        </a:solidFill>
                        <a:latin typeface="+mn-lt"/>
                        <a:ea typeface="+mn-ea"/>
                      </a:endParaRPr>
                    </a:p>
                  </a:txBody>
                  <a:tcPr>
                    <a:solidFill>
                      <a:schemeClr val="bg1">
                        <a:lumMod val="75000"/>
                      </a:schemeClr>
                    </a:solidFill>
                  </a:tcPr>
                </a:tc>
                <a:extLst>
                  <a:ext uri="{0D108BD9-81ED-4DB2-BD59-A6C34878D82A}">
                    <a16:rowId xmlns:a16="http://schemas.microsoft.com/office/drawing/2014/main" val="3715956425"/>
                  </a:ext>
                </a:extLst>
              </a:tr>
            </a:tbl>
          </a:graphicData>
        </a:graphic>
      </p:graphicFrame>
      <p:sp>
        <p:nvSpPr>
          <p:cNvPr id="31" name="テキスト ボックス 30">
            <a:extLst>
              <a:ext uri="{FF2B5EF4-FFF2-40B4-BE49-F238E27FC236}">
                <a16:creationId xmlns:a16="http://schemas.microsoft.com/office/drawing/2014/main" id="{19CF5811-467E-25DB-A656-74B05B6045C6}"/>
              </a:ext>
            </a:extLst>
          </p:cNvPr>
          <p:cNvSpPr txBox="1"/>
          <p:nvPr/>
        </p:nvSpPr>
        <p:spPr>
          <a:xfrm>
            <a:off x="479376" y="3933056"/>
            <a:ext cx="11377262" cy="461665"/>
          </a:xfrm>
          <a:prstGeom prst="rect">
            <a:avLst/>
          </a:prstGeom>
          <a:noFill/>
        </p:spPr>
        <p:txBody>
          <a:bodyPr wrap="square">
            <a:spAutoFit/>
          </a:bodyPr>
          <a:lstStyle/>
          <a:p>
            <a:pPr algn="ctr">
              <a:spcAft>
                <a:spcPts val="600"/>
              </a:spcAft>
              <a:buNone/>
            </a:pPr>
            <a:r>
              <a:rPr lang="en-US" altLang="ja-JP" sz="2400" b="1" kern="100" dirty="0">
                <a:solidFill>
                  <a:srgbClr val="000000"/>
                </a:solidFill>
                <a:latin typeface="+mn-lt"/>
                <a:ea typeface="+mn-ea"/>
                <a:cs typeface="Times New Roman" panose="02020603050405020304" pitchFamily="18" charset="0"/>
              </a:rPr>
              <a:t>I</a:t>
            </a:r>
            <a:r>
              <a:rPr lang="en-US" altLang="ja-JP" sz="2400" b="1" kern="100" dirty="0">
                <a:solidFill>
                  <a:srgbClr val="000000"/>
                </a:solidFill>
                <a:effectLst/>
                <a:latin typeface="+mn-lt"/>
                <a:ea typeface="+mn-ea"/>
                <a:cs typeface="Times New Roman" panose="02020603050405020304" pitchFamily="18" charset="0"/>
              </a:rPr>
              <a:t>nternational Research </a:t>
            </a:r>
            <a:r>
              <a:rPr lang="en-US" altLang="ja-JP" sz="2400" b="1" kern="100" dirty="0">
                <a:solidFill>
                  <a:srgbClr val="000000"/>
                </a:solidFill>
                <a:latin typeface="+mn-lt"/>
                <a:ea typeface="+mn-ea"/>
                <a:cs typeface="Times New Roman" panose="02020603050405020304" pitchFamily="18" charset="0"/>
              </a:rPr>
              <a:t>P</a:t>
            </a:r>
            <a:r>
              <a:rPr lang="en-US" altLang="ja-JP" sz="2400" b="1" kern="100" dirty="0">
                <a:solidFill>
                  <a:srgbClr val="000000"/>
                </a:solidFill>
                <a:effectLst/>
                <a:latin typeface="+mn-lt"/>
                <a:ea typeface="+mn-ea"/>
                <a:cs typeface="Times New Roman" panose="02020603050405020304" pitchFamily="18" charset="0"/>
              </a:rPr>
              <a:t>rojects on ATF Bundle </a:t>
            </a:r>
            <a:r>
              <a:rPr lang="en-US" altLang="ja-JP" sz="2400" b="1" kern="100" dirty="0">
                <a:solidFill>
                  <a:srgbClr val="000000"/>
                </a:solidFill>
                <a:latin typeface="+mn-lt"/>
                <a:ea typeface="+mn-ea"/>
                <a:cs typeface="Times New Roman" panose="02020603050405020304" pitchFamily="18" charset="0"/>
              </a:rPr>
              <a:t>B</a:t>
            </a:r>
            <a:r>
              <a:rPr lang="en-US" altLang="ja-JP" sz="2400" b="1" kern="100" dirty="0">
                <a:solidFill>
                  <a:srgbClr val="000000"/>
                </a:solidFill>
                <a:effectLst/>
                <a:latin typeface="+mn-lt"/>
                <a:ea typeface="+mn-ea"/>
                <a:cs typeface="Times New Roman" panose="02020603050405020304" pitchFamily="18" charset="0"/>
              </a:rPr>
              <a:t>ehaviors </a:t>
            </a:r>
            <a:r>
              <a:rPr lang="en-US" altLang="ja-JP" sz="2400" b="1" kern="100" dirty="0">
                <a:solidFill>
                  <a:srgbClr val="000000"/>
                </a:solidFill>
                <a:latin typeface="+mn-lt"/>
                <a:ea typeface="+mn-ea"/>
                <a:cs typeface="Times New Roman" panose="02020603050405020304" pitchFamily="18" charset="0"/>
              </a:rPr>
              <a:t>under DEC</a:t>
            </a:r>
            <a:endParaRPr lang="en-US" altLang="ja-JP" sz="2400" b="1" kern="100" dirty="0">
              <a:solidFill>
                <a:srgbClr val="000000"/>
              </a:solidFill>
              <a:effectLst/>
              <a:latin typeface="+mn-lt"/>
              <a:ea typeface="+mn-ea"/>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F582683F-81CB-21C0-626A-F3A830889B56}"/>
              </a:ext>
            </a:extLst>
          </p:cNvPr>
          <p:cNvSpPr>
            <a:spLocks noGrp="1"/>
          </p:cNvSpPr>
          <p:nvPr>
            <p:ph type="sldNum" sz="quarter" idx="4"/>
          </p:nvPr>
        </p:nvSpPr>
        <p:spPr/>
        <p:txBody>
          <a:bodyPr/>
          <a:lstStyle/>
          <a:p>
            <a:fld id="{1CB920B5-59AB-4D13-AD89-2DEE701099C1}" type="slidenum">
              <a:rPr lang="ja-JP" altLang="en-US" smtClean="0"/>
              <a:pPr/>
              <a:t>3</a:t>
            </a:fld>
            <a:endParaRPr lang="ja-JP" altLang="en-US"/>
          </a:p>
        </p:txBody>
      </p:sp>
      <p:sp>
        <p:nvSpPr>
          <p:cNvPr id="26" name="テキスト ボックス 25">
            <a:extLst>
              <a:ext uri="{FF2B5EF4-FFF2-40B4-BE49-F238E27FC236}">
                <a16:creationId xmlns:a16="http://schemas.microsoft.com/office/drawing/2014/main" id="{71CE4E2A-1CA5-7FC2-C279-82E439955802}"/>
              </a:ext>
            </a:extLst>
          </p:cNvPr>
          <p:cNvSpPr txBox="1"/>
          <p:nvPr/>
        </p:nvSpPr>
        <p:spPr>
          <a:xfrm>
            <a:off x="479377" y="883652"/>
            <a:ext cx="11377264" cy="2862322"/>
          </a:xfrm>
          <a:prstGeom prst="rect">
            <a:avLst/>
          </a:prstGeom>
          <a:solidFill>
            <a:schemeClr val="bg1">
              <a:lumMod val="85000"/>
            </a:schemeClr>
          </a:solidFill>
          <a:ln w="19050">
            <a:noFill/>
          </a:ln>
        </p:spPr>
        <p:txBody>
          <a:bodyPr wrap="square">
            <a:spAutoFit/>
          </a:bodyPr>
          <a:lstStyle/>
          <a:p>
            <a:pPr marL="342900" indent="-342900" algn="just">
              <a:spcAft>
                <a:spcPts val="600"/>
              </a:spcAft>
              <a:buFont typeface="Wingdings" panose="05000000000000000000" pitchFamily="2" charset="2"/>
              <a:buChar char="Ø"/>
            </a:pPr>
            <a:r>
              <a:rPr lang="en-US" altLang="ja-JP" sz="2000" dirty="0">
                <a:solidFill>
                  <a:srgbClr val="000000"/>
                </a:solidFill>
                <a:latin typeface="+mn-lt"/>
              </a:rPr>
              <a:t>To improve safety, economics, and reliability of LWRs, long-cycle reactor operation is being promoted by combining HBU, IE, and</a:t>
            </a:r>
            <a:r>
              <a:rPr lang="en-US" altLang="ja-JP" sz="2000" b="1" dirty="0">
                <a:solidFill>
                  <a:srgbClr val="0000FF"/>
                </a:solidFill>
                <a:latin typeface="+mn-lt"/>
              </a:rPr>
              <a:t> ATFs</a:t>
            </a:r>
            <a:r>
              <a:rPr lang="en-US" altLang="ja-JP" sz="2000" dirty="0">
                <a:solidFill>
                  <a:srgbClr val="000000"/>
                </a:solidFill>
                <a:latin typeface="+mn-lt"/>
              </a:rPr>
              <a:t>.</a:t>
            </a:r>
          </a:p>
          <a:p>
            <a:pPr marL="342900" indent="-342900" algn="just">
              <a:spcAft>
                <a:spcPts val="600"/>
              </a:spcAft>
              <a:buFont typeface="Wingdings" panose="05000000000000000000" pitchFamily="2" charset="2"/>
              <a:buChar char="Ø"/>
            </a:pPr>
            <a:r>
              <a:rPr lang="en-US" altLang="ja-JP" sz="2000" dirty="0">
                <a:solidFill>
                  <a:srgbClr val="000000"/>
                </a:solidFill>
                <a:latin typeface="+mn-lt"/>
              </a:rPr>
              <a:t>Full-core accident tolerance requires a combination of AT fuel &amp; components such as CR, CB, and GS.</a:t>
            </a:r>
          </a:p>
          <a:p>
            <a:pPr marL="342900" indent="-342900" algn="just">
              <a:spcAft>
                <a:spcPts val="600"/>
              </a:spcAft>
              <a:buFont typeface="Wingdings" panose="05000000000000000000" pitchFamily="2" charset="2"/>
              <a:buChar char="Ø"/>
            </a:pPr>
            <a:r>
              <a:rPr lang="en-US" altLang="ja-JP" sz="2000" dirty="0">
                <a:solidFill>
                  <a:srgbClr val="000000"/>
                </a:solidFill>
                <a:latin typeface="+mn-lt"/>
              </a:rPr>
              <a:t>Validation of the accident behavior model in the SA analysis code requires test data of the fuel bundles composed of core structural materials under </a:t>
            </a:r>
            <a:r>
              <a:rPr lang="en-US" altLang="ja-JP" sz="2000" b="1" i="1" dirty="0">
                <a:solidFill>
                  <a:srgbClr val="0000FF"/>
                </a:solidFill>
                <a:latin typeface="+mn-lt"/>
              </a:rPr>
              <a:t>adiabatic</a:t>
            </a:r>
            <a:r>
              <a:rPr lang="en-US" altLang="ja-JP" sz="2000" dirty="0">
                <a:solidFill>
                  <a:srgbClr val="000000"/>
                </a:solidFill>
                <a:latin typeface="+mn-lt"/>
              </a:rPr>
              <a:t> accident conditions.</a:t>
            </a:r>
          </a:p>
          <a:p>
            <a:pPr marL="342900" indent="-342900" algn="just">
              <a:spcAft>
                <a:spcPts val="600"/>
              </a:spcAft>
              <a:buFont typeface="Wingdings" panose="05000000000000000000" pitchFamily="2" charset="2"/>
              <a:buChar char="Ø"/>
            </a:pPr>
            <a:r>
              <a:rPr lang="en-US" altLang="ja-JP" sz="2000" dirty="0">
                <a:solidFill>
                  <a:srgbClr val="000000"/>
                </a:solidFill>
                <a:latin typeface="+mn-lt"/>
                <a:ea typeface="Meiryo UI" panose="020B0604030504040204" pitchFamily="50" charset="-128"/>
                <a:cs typeface="Calibri" panose="020F0502020204030204" pitchFamily="34" charset="0"/>
              </a:rPr>
              <a:t>Potential more intense temperature runaway has been pointed out in fuel bundle systems. </a:t>
            </a:r>
            <a:r>
              <a:rPr lang="ja-JP" altLang="en-US" sz="2000" baseline="30000" dirty="0">
                <a:solidFill>
                  <a:srgbClr val="000000"/>
                </a:solidFill>
                <a:latin typeface="+mn-lt"/>
                <a:cs typeface="Times New Roman" panose="02020603050405020304" pitchFamily="18" charset="0"/>
              </a:rPr>
              <a:t>*</a:t>
            </a:r>
            <a:r>
              <a:rPr lang="en-US" altLang="ja-JP" sz="2000" baseline="30000" dirty="0">
                <a:solidFill>
                  <a:srgbClr val="000000"/>
                </a:solidFill>
                <a:latin typeface="+mn-lt"/>
                <a:cs typeface="Times New Roman" panose="02020603050405020304" pitchFamily="18" charset="0"/>
              </a:rPr>
              <a:t>1</a:t>
            </a:r>
            <a:endParaRPr lang="ja-JP" altLang="en-US" sz="2000" dirty="0">
              <a:latin typeface="+mn-lt"/>
            </a:endParaRPr>
          </a:p>
          <a:p>
            <a:pPr marL="342900" indent="-342900" algn="just">
              <a:spcAft>
                <a:spcPts val="600"/>
              </a:spcAft>
              <a:buFont typeface="Wingdings" panose="05000000000000000000" pitchFamily="2" charset="2"/>
              <a:buChar char="Ø"/>
            </a:pPr>
            <a:r>
              <a:rPr lang="en-US" altLang="ja-JP" sz="2000" dirty="0">
                <a:solidFill>
                  <a:srgbClr val="000000"/>
                </a:solidFill>
                <a:latin typeface="+mn-lt"/>
              </a:rPr>
              <a:t>To address these issues, including the still lack of knowledge on degradation behavior, an international collaborative research projects on ATF bundle behavior under DEC is being carried out.</a:t>
            </a:r>
            <a:endParaRPr lang="en-US" altLang="ja-JP" sz="2000" b="1" u="sng" dirty="0">
              <a:solidFill>
                <a:srgbClr val="000000"/>
              </a:solidFill>
              <a:latin typeface="+mn-lt"/>
              <a:ea typeface="+mn-ea"/>
              <a:cs typeface="Times New Roman" panose="02020603050405020304" pitchFamily="18" charset="0"/>
            </a:endParaRPr>
          </a:p>
        </p:txBody>
      </p:sp>
    </p:spTree>
    <p:extLst>
      <p:ext uri="{BB962C8B-B14F-4D97-AF65-F5344CB8AC3E}">
        <p14:creationId xmlns:p14="http://schemas.microsoft.com/office/powerpoint/2010/main" val="73634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48D5B-630F-4E62-26B6-1B300BFF10CE}"/>
            </a:ext>
          </a:extLst>
        </p:cNvPr>
        <p:cNvGrpSpPr/>
        <p:nvPr/>
      </p:nvGrpSpPr>
      <p:grpSpPr>
        <a:xfrm>
          <a:off x="0" y="0"/>
          <a:ext cx="0" cy="0"/>
          <a:chOff x="0" y="0"/>
          <a:chExt cx="0" cy="0"/>
        </a:xfrm>
      </p:grpSpPr>
      <p:cxnSp>
        <p:nvCxnSpPr>
          <p:cNvPr id="6" name="直線コネクタ 5">
            <a:extLst>
              <a:ext uri="{FF2B5EF4-FFF2-40B4-BE49-F238E27FC236}">
                <a16:creationId xmlns:a16="http://schemas.microsoft.com/office/drawing/2014/main" id="{B923614B-AC82-31AA-279E-E3EC9D844F34}"/>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7" name="Text Box 6">
            <a:extLst>
              <a:ext uri="{FF2B5EF4-FFF2-40B4-BE49-F238E27FC236}">
                <a16:creationId xmlns:a16="http://schemas.microsoft.com/office/drawing/2014/main" id="{8F513D77-FC31-5721-B678-D6DFEABA58DA}"/>
              </a:ext>
            </a:extLst>
          </p:cNvPr>
          <p:cNvSpPr txBox="1">
            <a:spLocks noChangeArrowheads="1"/>
          </p:cNvSpPr>
          <p:nvPr/>
        </p:nvSpPr>
        <p:spPr bwMode="auto">
          <a:xfrm>
            <a:off x="407368" y="188640"/>
            <a:ext cx="11449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3175" lvl="1" indent="0">
              <a:spcBef>
                <a:spcPts val="0"/>
              </a:spcBef>
              <a:buNone/>
            </a:pPr>
            <a:r>
              <a:rPr lang="en-US" altLang="ja-JP" sz="3200" b="1" dirty="0">
                <a:latin typeface="+mn-lt"/>
              </a:rPr>
              <a:t>Significance of Bundle Test in Accident Conditions</a:t>
            </a:r>
            <a:endParaRPr lang="ja-JP" altLang="en-US" sz="3200" dirty="0">
              <a:latin typeface="+mn-lt"/>
            </a:endParaRPr>
          </a:p>
        </p:txBody>
      </p:sp>
      <p:cxnSp>
        <p:nvCxnSpPr>
          <p:cNvPr id="2" name="直線コネクタ 1">
            <a:extLst>
              <a:ext uri="{FF2B5EF4-FFF2-40B4-BE49-F238E27FC236}">
                <a16:creationId xmlns:a16="http://schemas.microsoft.com/office/drawing/2014/main" id="{07323478-C8E7-54BB-B2EA-A22549B2037E}"/>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55A85DC5-6D80-D870-5403-D7D98933BD6D}"/>
              </a:ext>
            </a:extLst>
          </p:cNvPr>
          <p:cNvSpPr txBox="1"/>
          <p:nvPr/>
        </p:nvSpPr>
        <p:spPr>
          <a:xfrm>
            <a:off x="335360" y="4005064"/>
            <a:ext cx="11665296" cy="2092881"/>
          </a:xfrm>
          <a:prstGeom prst="rect">
            <a:avLst/>
          </a:prstGeom>
          <a:solidFill>
            <a:schemeClr val="bg1">
              <a:lumMod val="85000"/>
            </a:schemeClr>
          </a:solidFill>
        </p:spPr>
        <p:txBody>
          <a:bodyPr wrap="square">
            <a:spAutoFit/>
          </a:bodyPr>
          <a:lstStyle/>
          <a:p>
            <a:pPr marR="0" lvl="0" algn="l" defTabSz="914400" rtl="0" eaLnBrk="1" fontAlgn="auto" latinLnBrk="0" hangingPunct="1">
              <a:lnSpc>
                <a:spcPct val="100000"/>
              </a:lnSpc>
              <a:spcBef>
                <a:spcPts val="0"/>
              </a:spcBef>
              <a:spcAft>
                <a:spcPts val="600"/>
              </a:spcAft>
              <a:buClrTx/>
              <a:buSzTx/>
              <a:tabLst/>
              <a:defRPr/>
            </a:pPr>
            <a:r>
              <a:rPr lang="en-US" altLang="ja-JP" sz="2400" b="1" dirty="0">
                <a:solidFill>
                  <a:srgbClr val="0000FF"/>
                </a:solidFill>
                <a:latin typeface="+mn-lt"/>
              </a:rPr>
              <a:t>Challenges</a:t>
            </a:r>
          </a:p>
          <a:p>
            <a:pPr marL="342900" indent="-342900" fontAlgn="auto">
              <a:spcBef>
                <a:spcPts val="0"/>
              </a:spcBef>
              <a:spcAft>
                <a:spcPts val="600"/>
              </a:spcAft>
              <a:buFont typeface="Wingdings" panose="05000000000000000000" pitchFamily="2" charset="2"/>
              <a:buChar char="Ø"/>
              <a:defRPr/>
            </a:pPr>
            <a:r>
              <a:rPr lang="en-US" altLang="ja-JP" sz="2400" dirty="0">
                <a:solidFill>
                  <a:srgbClr val="000000"/>
                </a:solidFill>
                <a:latin typeface="+mn-lt"/>
              </a:rPr>
              <a:t>Reproducibility of degradation behavior and real-time data acquisition using a high-precision-manufactured ATF test bundle under high-temperature and high-pressure thermal-hydraulic conditions</a:t>
            </a:r>
          </a:p>
          <a:p>
            <a:pPr marL="342900" indent="-342900" fontAlgn="auto">
              <a:spcBef>
                <a:spcPts val="0"/>
              </a:spcBef>
              <a:spcAft>
                <a:spcPts val="600"/>
              </a:spcAft>
              <a:buFont typeface="Wingdings" panose="05000000000000000000" pitchFamily="2" charset="2"/>
              <a:buChar char="Ø"/>
              <a:defRPr/>
            </a:pPr>
            <a:r>
              <a:rPr lang="en-US" altLang="ja-JP" sz="2400" dirty="0">
                <a:solidFill>
                  <a:srgbClr val="000000"/>
                </a:solidFill>
                <a:latin typeface="+mn-lt"/>
              </a:rPr>
              <a:t>International standardization of test methods and evaluation criteria</a:t>
            </a:r>
          </a:p>
        </p:txBody>
      </p:sp>
      <p:sp>
        <p:nvSpPr>
          <p:cNvPr id="3" name="スライド番号プレースホルダー 2">
            <a:extLst>
              <a:ext uri="{FF2B5EF4-FFF2-40B4-BE49-F238E27FC236}">
                <a16:creationId xmlns:a16="http://schemas.microsoft.com/office/drawing/2014/main" id="{ED91B4BC-1835-736E-3416-9AEC37599CB2}"/>
              </a:ext>
            </a:extLst>
          </p:cNvPr>
          <p:cNvSpPr>
            <a:spLocks noGrp="1"/>
          </p:cNvSpPr>
          <p:nvPr>
            <p:ph type="sldNum" sz="quarter" idx="4"/>
          </p:nvPr>
        </p:nvSpPr>
        <p:spPr/>
        <p:txBody>
          <a:bodyPr/>
          <a:lstStyle/>
          <a:p>
            <a:fld id="{1CB920B5-59AB-4D13-AD89-2DEE701099C1}" type="slidenum">
              <a:rPr lang="ja-JP" altLang="en-US" smtClean="0"/>
              <a:pPr/>
              <a:t>4</a:t>
            </a:fld>
            <a:endParaRPr lang="ja-JP" altLang="en-US"/>
          </a:p>
        </p:txBody>
      </p:sp>
      <p:sp>
        <p:nvSpPr>
          <p:cNvPr id="4" name="テキスト ボックス 3">
            <a:extLst>
              <a:ext uri="{FF2B5EF4-FFF2-40B4-BE49-F238E27FC236}">
                <a16:creationId xmlns:a16="http://schemas.microsoft.com/office/drawing/2014/main" id="{B936F69F-0CEF-DDC2-0E9F-B78F778C4AA3}"/>
              </a:ext>
            </a:extLst>
          </p:cNvPr>
          <p:cNvSpPr txBox="1"/>
          <p:nvPr/>
        </p:nvSpPr>
        <p:spPr>
          <a:xfrm>
            <a:off x="329604" y="961851"/>
            <a:ext cx="11665296" cy="2539157"/>
          </a:xfrm>
          <a:prstGeom prst="rect">
            <a:avLst/>
          </a:prstGeom>
          <a:solidFill>
            <a:schemeClr val="bg1">
              <a:lumMod val="85000"/>
            </a:schemeClr>
          </a:solidFill>
        </p:spPr>
        <p:txBody>
          <a:bodyPr wrap="square">
            <a:spAutoFit/>
          </a:bodyPr>
          <a:lstStyle/>
          <a:p>
            <a:pPr lvl="0" fontAlgn="auto">
              <a:spcBef>
                <a:spcPts val="0"/>
              </a:spcBef>
              <a:spcAft>
                <a:spcPts val="600"/>
              </a:spcAft>
              <a:defRPr/>
            </a:pPr>
            <a:r>
              <a:rPr lang="en-US" altLang="ja-JP" sz="2400" b="1" dirty="0">
                <a:solidFill>
                  <a:srgbClr val="0000FF"/>
                </a:solidFill>
                <a:latin typeface="+mn-lt"/>
              </a:rPr>
              <a:t>Advantages</a:t>
            </a:r>
          </a:p>
          <a:p>
            <a:pPr marL="342900" lvl="0" indent="-342900" fontAlgn="auto">
              <a:spcBef>
                <a:spcPts val="0"/>
              </a:spcBef>
              <a:spcAft>
                <a:spcPts val="600"/>
              </a:spcAft>
              <a:buFont typeface="Wingdings" panose="05000000000000000000" pitchFamily="2" charset="2"/>
              <a:buChar char="Ø"/>
              <a:defRPr/>
            </a:pPr>
            <a:r>
              <a:rPr lang="en-US" altLang="ja-JP" sz="2400" dirty="0">
                <a:solidFill>
                  <a:srgbClr val="000000"/>
                </a:solidFill>
                <a:latin typeface="+mn-lt"/>
              </a:rPr>
              <a:t>To provide validation data for SA analysis codes, which can predict degradation behavior taking into account interactions between fuel rods, CR, CB, and GS</a:t>
            </a:r>
          </a:p>
          <a:p>
            <a:pPr marL="342900" lvl="0" indent="-342900" fontAlgn="auto">
              <a:spcBef>
                <a:spcPts val="0"/>
              </a:spcBef>
              <a:spcAft>
                <a:spcPts val="600"/>
              </a:spcAft>
              <a:buFont typeface="Wingdings" panose="05000000000000000000" pitchFamily="2" charset="2"/>
              <a:buChar char="Ø"/>
              <a:defRPr/>
            </a:pPr>
            <a:r>
              <a:rPr lang="en-US" altLang="ja-JP" sz="2400" dirty="0">
                <a:solidFill>
                  <a:srgbClr val="000000"/>
                </a:solidFill>
                <a:latin typeface="+mn-lt"/>
              </a:rPr>
              <a:t>Performance evaluation of FA under</a:t>
            </a:r>
            <a:r>
              <a:rPr lang="ja-JP" altLang="en-US" sz="2400" dirty="0">
                <a:solidFill>
                  <a:srgbClr val="000000"/>
                </a:solidFill>
                <a:latin typeface="+mn-lt"/>
              </a:rPr>
              <a:t> </a:t>
            </a:r>
            <a:r>
              <a:rPr lang="en-US" altLang="ja-JP" sz="2400" dirty="0">
                <a:solidFill>
                  <a:srgbClr val="000000"/>
                </a:solidFill>
                <a:latin typeface="+mn-lt"/>
              </a:rPr>
              <a:t>accident conditions and feedback to FA design and operation guidelines</a:t>
            </a:r>
          </a:p>
          <a:p>
            <a:pPr marL="342900" indent="-342900" fontAlgn="auto">
              <a:spcBef>
                <a:spcPts val="0"/>
              </a:spcBef>
              <a:spcAft>
                <a:spcPts val="600"/>
              </a:spcAft>
              <a:buFont typeface="Wingdings" panose="05000000000000000000" pitchFamily="2" charset="2"/>
              <a:buChar char="Ø"/>
              <a:defRPr/>
            </a:pPr>
            <a:r>
              <a:rPr lang="en-US" altLang="ja-JP" sz="2400" dirty="0">
                <a:solidFill>
                  <a:srgbClr val="000000"/>
                </a:solidFill>
                <a:latin typeface="+mn-lt"/>
              </a:rPr>
              <a:t>Technical basis for regulatory authorities and utilities for safety assessment and licensing</a:t>
            </a:r>
          </a:p>
        </p:txBody>
      </p:sp>
    </p:spTree>
    <p:extLst>
      <p:ext uri="{BB962C8B-B14F-4D97-AF65-F5344CB8AC3E}">
        <p14:creationId xmlns:p14="http://schemas.microsoft.com/office/powerpoint/2010/main" val="3923938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線コネクタ 19">
            <a:extLst>
              <a:ext uri="{FF2B5EF4-FFF2-40B4-BE49-F238E27FC236}">
                <a16:creationId xmlns:a16="http://schemas.microsoft.com/office/drawing/2014/main" id="{306CA0E8-30E7-4F35-9410-1D1A82AD168A}"/>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1" name="Text Box 6">
            <a:extLst>
              <a:ext uri="{FF2B5EF4-FFF2-40B4-BE49-F238E27FC236}">
                <a16:creationId xmlns:a16="http://schemas.microsoft.com/office/drawing/2014/main" id="{54426A24-6C01-48BD-85E3-FACD21DA901B}"/>
              </a:ext>
            </a:extLst>
          </p:cNvPr>
          <p:cNvSpPr txBox="1">
            <a:spLocks noChangeArrowheads="1"/>
          </p:cNvSpPr>
          <p:nvPr/>
        </p:nvSpPr>
        <p:spPr bwMode="auto">
          <a:xfrm>
            <a:off x="407368" y="169863"/>
            <a:ext cx="109452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3175" lvl="1" indent="0" algn="just">
              <a:spcBef>
                <a:spcPts val="1200"/>
              </a:spcBef>
              <a:buNone/>
            </a:pPr>
            <a:r>
              <a:rPr lang="en-US" altLang="ja-JP" sz="3200" b="1" dirty="0">
                <a:latin typeface="+mn-lt"/>
                <a:ea typeface="ＭＳ 明朝" panose="02020609040205080304" pitchFamily="17" charset="-128"/>
                <a:cs typeface="Arial" panose="020B0604020202020204" pitchFamily="34" charset="0"/>
              </a:rPr>
              <a:t>Contribution to CRP ATF-TS</a:t>
            </a:r>
            <a:r>
              <a:rPr lang="ja-JP" altLang="en-US" sz="3200" b="1" dirty="0">
                <a:latin typeface="+mn-lt"/>
                <a:ea typeface="ＭＳ 明朝" panose="02020609040205080304" pitchFamily="17" charset="-128"/>
                <a:cs typeface="Arial" panose="020B0604020202020204" pitchFamily="34" charset="0"/>
              </a:rPr>
              <a:t> </a:t>
            </a:r>
            <a:r>
              <a:rPr lang="en-US" altLang="ja-JP" sz="3200" b="1" dirty="0">
                <a:latin typeface="+mn-lt"/>
                <a:ea typeface="ＭＳ 明朝" panose="02020609040205080304" pitchFamily="17" charset="-128"/>
                <a:cs typeface="Arial" panose="020B0604020202020204" pitchFamily="34" charset="0"/>
              </a:rPr>
              <a:t>from</a:t>
            </a:r>
            <a:r>
              <a:rPr lang="ja-JP" altLang="en-US" sz="3200" b="1" dirty="0">
                <a:latin typeface="+mn-lt"/>
                <a:ea typeface="ＭＳ 明朝" panose="02020609040205080304" pitchFamily="17" charset="-128"/>
                <a:cs typeface="Arial" panose="020B0604020202020204" pitchFamily="34" charset="0"/>
              </a:rPr>
              <a:t> </a:t>
            </a:r>
            <a:r>
              <a:rPr lang="en-US" altLang="ja-JP" sz="3200" b="1" dirty="0">
                <a:latin typeface="+mn-lt"/>
                <a:ea typeface="ＭＳ 明朝" panose="02020609040205080304" pitchFamily="17" charset="-128"/>
                <a:cs typeface="Arial" panose="020B0604020202020204" pitchFamily="34" charset="0"/>
              </a:rPr>
              <a:t>CRIEPI</a:t>
            </a:r>
          </a:p>
        </p:txBody>
      </p:sp>
      <p:sp>
        <p:nvSpPr>
          <p:cNvPr id="2" name="四角形: 角を丸くする 1">
            <a:extLst>
              <a:ext uri="{FF2B5EF4-FFF2-40B4-BE49-F238E27FC236}">
                <a16:creationId xmlns:a16="http://schemas.microsoft.com/office/drawing/2014/main" id="{A863EB62-9334-329C-B782-B72255F86EDE}"/>
              </a:ext>
            </a:extLst>
          </p:cNvPr>
          <p:cNvSpPr/>
          <p:nvPr/>
        </p:nvSpPr>
        <p:spPr>
          <a:xfrm>
            <a:off x="767408" y="1988840"/>
            <a:ext cx="10801200" cy="266429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lvl="2">
              <a:spcAft>
                <a:spcPts val="0"/>
              </a:spcAft>
            </a:pPr>
            <a:r>
              <a:rPr lang="en-US" altLang="ja-JP" sz="2400" dirty="0">
                <a:solidFill>
                  <a:schemeClr val="bg1"/>
                </a:solidFill>
                <a:cs typeface="Calibri" panose="020F0502020204030204" pitchFamily="34" charset="0"/>
              </a:rPr>
              <a:t>A series of SINGLE ROD tests (WT1.1)</a:t>
            </a:r>
          </a:p>
          <a:p>
            <a:pPr marL="811213" lvl="2" indent="-368300">
              <a:spcAft>
                <a:spcPts val="0"/>
              </a:spcAft>
              <a:buFont typeface="Wingdings" panose="05000000000000000000" pitchFamily="2" charset="2"/>
              <a:buChar char="l"/>
            </a:pPr>
            <a:r>
              <a:rPr lang="en-US" altLang="ja-JP" sz="2400" dirty="0">
                <a:solidFill>
                  <a:schemeClr val="bg1"/>
                </a:solidFill>
                <a:cs typeface="Calibri" panose="020F0502020204030204" pitchFamily="34" charset="0"/>
              </a:rPr>
              <a:t>Different types of coating material, its thickness, and cladding substrates</a:t>
            </a:r>
          </a:p>
          <a:p>
            <a:pPr marL="811213" lvl="2" indent="-368300">
              <a:spcAft>
                <a:spcPts val="1200"/>
              </a:spcAft>
              <a:buFont typeface="Wingdings" panose="05000000000000000000" pitchFamily="2" charset="2"/>
              <a:buChar char="l"/>
            </a:pPr>
            <a:r>
              <a:rPr lang="en-US" altLang="ja-JP" sz="2400" dirty="0">
                <a:solidFill>
                  <a:schemeClr val="bg1"/>
                </a:solidFill>
                <a:cs typeface="Calibri" panose="020F0502020204030204" pitchFamily="34" charset="0"/>
              </a:rPr>
              <a:t>Heated to 1350-1600</a:t>
            </a:r>
            <a:r>
              <a:rPr lang="en-GB" altLang="ja-JP" sz="2400" b="1" i="1" dirty="0">
                <a:solidFill>
                  <a:schemeClr val="bg1"/>
                </a:solidFill>
                <a:ea typeface="游明朝" panose="02020400000000000000" pitchFamily="18" charset="-128"/>
              </a:rPr>
              <a:t>˚</a:t>
            </a:r>
            <a:r>
              <a:rPr lang="en-US" altLang="ja-JP" sz="2400" dirty="0">
                <a:solidFill>
                  <a:schemeClr val="bg1"/>
                </a:solidFill>
                <a:cs typeface="Calibri" panose="020F0502020204030204" pitchFamily="34" charset="0"/>
              </a:rPr>
              <a:t>C</a:t>
            </a:r>
          </a:p>
          <a:p>
            <a:pPr marL="0" lvl="2">
              <a:spcAft>
                <a:spcPts val="0"/>
              </a:spcAft>
            </a:pPr>
            <a:r>
              <a:rPr lang="en-US" altLang="ja-JP" sz="2400" dirty="0">
                <a:solidFill>
                  <a:schemeClr val="bg1"/>
                </a:solidFill>
                <a:cs typeface="Calibri" panose="020F0502020204030204" pitchFamily="34" charset="0"/>
              </a:rPr>
              <a:t>A series of BUNDLE tests (WT1.2)</a:t>
            </a:r>
          </a:p>
          <a:p>
            <a:pPr marL="800100" lvl="3" indent="-342900">
              <a:spcAft>
                <a:spcPts val="0"/>
              </a:spcAft>
              <a:buFont typeface="Wingdings" panose="05000000000000000000" pitchFamily="2" charset="2"/>
              <a:buChar char="l"/>
            </a:pPr>
            <a:r>
              <a:rPr lang="en-US" altLang="ja-JP" sz="2400" dirty="0">
                <a:solidFill>
                  <a:schemeClr val="bg1"/>
                </a:solidFill>
                <a:cs typeface="Calibri" panose="020F0502020204030204" pitchFamily="34" charset="0"/>
              </a:rPr>
              <a:t>Different types of coating material</a:t>
            </a:r>
          </a:p>
          <a:p>
            <a:pPr marL="800100" lvl="3" indent="-342900">
              <a:spcAft>
                <a:spcPts val="0"/>
              </a:spcAft>
              <a:buFont typeface="Wingdings" panose="05000000000000000000" pitchFamily="2" charset="2"/>
              <a:buChar char="l"/>
            </a:pPr>
            <a:r>
              <a:rPr lang="en-US" altLang="ja-JP" sz="2400" dirty="0">
                <a:solidFill>
                  <a:schemeClr val="bg1"/>
                </a:solidFill>
                <a:cs typeface="Calibri" panose="020F0502020204030204" pitchFamily="34" charset="0"/>
              </a:rPr>
              <a:t>Heated to 1350-1500</a:t>
            </a:r>
            <a:r>
              <a:rPr lang="en-GB" altLang="ja-JP" sz="2400" b="1" i="1" dirty="0">
                <a:solidFill>
                  <a:schemeClr val="bg1"/>
                </a:solidFill>
                <a:ea typeface="游明朝" panose="02020400000000000000" pitchFamily="18" charset="-128"/>
              </a:rPr>
              <a:t>˚</a:t>
            </a:r>
            <a:r>
              <a:rPr lang="en-US" altLang="ja-JP" sz="2400" dirty="0">
                <a:solidFill>
                  <a:schemeClr val="bg1"/>
                </a:solidFill>
                <a:cs typeface="Calibri" panose="020F0502020204030204" pitchFamily="34" charset="0"/>
              </a:rPr>
              <a:t>C</a:t>
            </a:r>
          </a:p>
          <a:p>
            <a:pPr marL="457200" lvl="3">
              <a:spcAft>
                <a:spcPts val="0"/>
              </a:spcAft>
            </a:pPr>
            <a:endParaRPr lang="en-US" altLang="ja-JP" sz="2400" dirty="0">
              <a:solidFill>
                <a:schemeClr val="bg1"/>
              </a:solidFill>
              <a:cs typeface="Calibri" panose="020F0502020204030204" pitchFamily="34" charset="0"/>
            </a:endParaRPr>
          </a:p>
        </p:txBody>
      </p:sp>
      <p:sp>
        <p:nvSpPr>
          <p:cNvPr id="3" name="四角形: 角を丸くする 2">
            <a:extLst>
              <a:ext uri="{FF2B5EF4-FFF2-40B4-BE49-F238E27FC236}">
                <a16:creationId xmlns:a16="http://schemas.microsoft.com/office/drawing/2014/main" id="{C83EB00A-AA51-683D-7508-19ADF2B387F1}"/>
              </a:ext>
            </a:extLst>
          </p:cNvPr>
          <p:cNvSpPr/>
          <p:nvPr/>
        </p:nvSpPr>
        <p:spPr>
          <a:xfrm>
            <a:off x="767408" y="5085184"/>
            <a:ext cx="10801200" cy="935920"/>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lvl="3">
              <a:spcAft>
                <a:spcPts val="0"/>
              </a:spcAft>
            </a:pPr>
            <a:r>
              <a:rPr lang="en-US" altLang="ja-JP" sz="2400" dirty="0">
                <a:solidFill>
                  <a:schemeClr val="bg1"/>
                </a:solidFill>
                <a:cs typeface="Calibri" panose="020F0502020204030204" pitchFamily="34" charset="0"/>
              </a:rPr>
              <a:t>WT2.1 : Benchmark exercise for the DEGREE </a:t>
            </a:r>
            <a:r>
              <a:rPr lang="en-US" altLang="ja-JP" sz="2400" dirty="0">
                <a:solidFill>
                  <a:schemeClr val="bg1"/>
                </a:solidFill>
              </a:rPr>
              <a:t>S3 test</a:t>
            </a:r>
          </a:p>
          <a:p>
            <a:pPr marL="0" lvl="3">
              <a:spcAft>
                <a:spcPts val="0"/>
              </a:spcAft>
            </a:pPr>
            <a:r>
              <a:rPr lang="en-US" altLang="ja-JP" sz="2400" dirty="0">
                <a:solidFill>
                  <a:schemeClr val="bg1"/>
                </a:solidFill>
                <a:cs typeface="Calibri" panose="020F0502020204030204" pitchFamily="34" charset="0"/>
              </a:rPr>
              <a:t>WT2.2 : Benchmark exercise for the DEGREE</a:t>
            </a:r>
            <a:r>
              <a:rPr lang="en-US" altLang="ja-JP" sz="2400" dirty="0">
                <a:solidFill>
                  <a:schemeClr val="bg1"/>
                </a:solidFill>
              </a:rPr>
              <a:t> B3 test</a:t>
            </a:r>
          </a:p>
        </p:txBody>
      </p:sp>
      <p:sp>
        <p:nvSpPr>
          <p:cNvPr id="4" name="四角形: 角を丸くする 3">
            <a:extLst>
              <a:ext uri="{FF2B5EF4-FFF2-40B4-BE49-F238E27FC236}">
                <a16:creationId xmlns:a16="http://schemas.microsoft.com/office/drawing/2014/main" id="{66E8EB32-E254-CC7A-6300-226A218E3094}"/>
              </a:ext>
            </a:extLst>
          </p:cNvPr>
          <p:cNvSpPr/>
          <p:nvPr/>
        </p:nvSpPr>
        <p:spPr>
          <a:xfrm>
            <a:off x="767408" y="836712"/>
            <a:ext cx="10585176" cy="93610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lvl="2">
              <a:spcAft>
                <a:spcPts val="0"/>
              </a:spcAft>
            </a:pPr>
            <a:r>
              <a:rPr lang="en-US" altLang="ja-JP" sz="2400" kern="100" dirty="0">
                <a:solidFill>
                  <a:schemeClr val="tx1"/>
                </a:solidFill>
                <a:cs typeface="Courier New" panose="02070309020205020404" pitchFamily="49" charset="0"/>
              </a:rPr>
              <a:t>To improve knowledge of the degradation behavior of bundles with unirradiated coated Zr-based cladding materials</a:t>
            </a:r>
            <a:endParaRPr lang="en-US" altLang="ja-JP" sz="2400" dirty="0">
              <a:solidFill>
                <a:schemeClr val="tx1"/>
              </a:solidFill>
              <a:cs typeface="Calibri" panose="020F0502020204030204" pitchFamily="34" charset="0"/>
            </a:endParaRPr>
          </a:p>
        </p:txBody>
      </p:sp>
      <p:sp>
        <p:nvSpPr>
          <p:cNvPr id="5" name="スライド番号プレースホルダー 4">
            <a:extLst>
              <a:ext uri="{FF2B5EF4-FFF2-40B4-BE49-F238E27FC236}">
                <a16:creationId xmlns:a16="http://schemas.microsoft.com/office/drawing/2014/main" id="{CDB8ECB6-FE1C-FC4F-89EC-83F031787C8C}"/>
              </a:ext>
            </a:extLst>
          </p:cNvPr>
          <p:cNvSpPr>
            <a:spLocks noGrp="1"/>
          </p:cNvSpPr>
          <p:nvPr>
            <p:ph type="sldNum" sz="quarter" idx="4"/>
          </p:nvPr>
        </p:nvSpPr>
        <p:spPr/>
        <p:txBody>
          <a:bodyPr/>
          <a:lstStyle/>
          <a:p>
            <a:fld id="{1CB920B5-59AB-4D13-AD89-2DEE701099C1}" type="slidenum">
              <a:rPr lang="ja-JP" altLang="en-US" smtClean="0"/>
              <a:pPr/>
              <a:t>5</a:t>
            </a:fld>
            <a:endParaRPr lang="ja-JP" altLang="en-US"/>
          </a:p>
        </p:txBody>
      </p:sp>
    </p:spTree>
    <p:extLst>
      <p:ext uri="{BB962C8B-B14F-4D97-AF65-F5344CB8AC3E}">
        <p14:creationId xmlns:p14="http://schemas.microsoft.com/office/powerpoint/2010/main" val="395642533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64545703-2F74-AD0A-EB57-6CF70889BD39}"/>
              </a:ext>
            </a:extLst>
          </p:cNvPr>
          <p:cNvGrpSpPr>
            <a:grpSpLocks noChangeAspect="1"/>
          </p:cNvGrpSpPr>
          <p:nvPr/>
        </p:nvGrpSpPr>
        <p:grpSpPr>
          <a:xfrm>
            <a:off x="2888701" y="4482321"/>
            <a:ext cx="2139448" cy="1675185"/>
            <a:chOff x="4268038" y="4383088"/>
            <a:chExt cx="2334676" cy="1828049"/>
          </a:xfrm>
        </p:grpSpPr>
        <p:grpSp>
          <p:nvGrpSpPr>
            <p:cNvPr id="124" name="グループ化 123">
              <a:extLst>
                <a:ext uri="{FF2B5EF4-FFF2-40B4-BE49-F238E27FC236}">
                  <a16:creationId xmlns:a16="http://schemas.microsoft.com/office/drawing/2014/main" id="{35C7A396-7C3B-BD79-831C-FD8B722F3478}"/>
                </a:ext>
              </a:extLst>
            </p:cNvPr>
            <p:cNvGrpSpPr/>
            <p:nvPr/>
          </p:nvGrpSpPr>
          <p:grpSpPr>
            <a:xfrm>
              <a:off x="4304355" y="4383088"/>
              <a:ext cx="2298359" cy="1828049"/>
              <a:chOff x="5690835" y="3076585"/>
              <a:chExt cx="1692000" cy="1345768"/>
            </a:xfrm>
          </p:grpSpPr>
          <p:grpSp>
            <p:nvGrpSpPr>
              <p:cNvPr id="123" name="グループ化 122">
                <a:extLst>
                  <a:ext uri="{FF2B5EF4-FFF2-40B4-BE49-F238E27FC236}">
                    <a16:creationId xmlns:a16="http://schemas.microsoft.com/office/drawing/2014/main" id="{7430233A-C12F-4BE6-11E3-671A851584F3}"/>
                  </a:ext>
                </a:extLst>
              </p:cNvPr>
              <p:cNvGrpSpPr/>
              <p:nvPr/>
            </p:nvGrpSpPr>
            <p:grpSpPr>
              <a:xfrm>
                <a:off x="5706947" y="3076585"/>
                <a:ext cx="1638153" cy="1310515"/>
                <a:chOff x="5706947" y="3076585"/>
                <a:chExt cx="1638153" cy="1310515"/>
              </a:xfrm>
            </p:grpSpPr>
            <p:pic>
              <p:nvPicPr>
                <p:cNvPr id="25" name="図 24" descr="座る, 大きい, テーブル, 鳥 が含まれている画像&#10;&#10;自動的に生成された説明">
                  <a:extLst>
                    <a:ext uri="{FF2B5EF4-FFF2-40B4-BE49-F238E27FC236}">
                      <a16:creationId xmlns:a16="http://schemas.microsoft.com/office/drawing/2014/main" id="{1482B336-D86D-454D-B422-98469DABDD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6947" y="3076585"/>
                  <a:ext cx="1638153" cy="1310515"/>
                </a:xfrm>
                <a:prstGeom prst="rect">
                  <a:avLst/>
                </a:prstGeom>
              </p:spPr>
            </p:pic>
            <p:pic>
              <p:nvPicPr>
                <p:cNvPr id="27" name="図 26" descr="座る, ベッド, テーブル, 横たわる が含まれている画像&#10;&#10;自動的に生成された説明">
                  <a:extLst>
                    <a:ext uri="{FF2B5EF4-FFF2-40B4-BE49-F238E27FC236}">
                      <a16:creationId xmlns:a16="http://schemas.microsoft.com/office/drawing/2014/main" id="{0B7B57DA-5515-48DD-9F0A-42409E90D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6947" y="3076585"/>
                  <a:ext cx="1638153" cy="1310515"/>
                </a:xfrm>
                <a:prstGeom prst="rect">
                  <a:avLst/>
                </a:prstGeom>
                <a:noFill/>
                <a:ln>
                  <a:solidFill>
                    <a:schemeClr val="accent1">
                      <a:shade val="50000"/>
                    </a:schemeClr>
                  </a:solidFill>
                </a:ln>
              </p:spPr>
            </p:pic>
            <p:grpSp>
              <p:nvGrpSpPr>
                <p:cNvPr id="38" name="グループ化 37">
                  <a:extLst>
                    <a:ext uri="{FF2B5EF4-FFF2-40B4-BE49-F238E27FC236}">
                      <a16:creationId xmlns:a16="http://schemas.microsoft.com/office/drawing/2014/main" id="{6F6A2B52-3ECA-406B-BAD5-1BF32C43BAF0}"/>
                    </a:ext>
                  </a:extLst>
                </p:cNvPr>
                <p:cNvGrpSpPr/>
                <p:nvPr/>
              </p:nvGrpSpPr>
              <p:grpSpPr>
                <a:xfrm>
                  <a:off x="6544857" y="4051612"/>
                  <a:ext cx="773597" cy="158605"/>
                  <a:chOff x="7682444" y="3215504"/>
                  <a:chExt cx="1632050" cy="334609"/>
                </a:xfrm>
              </p:grpSpPr>
              <p:sp>
                <p:nvSpPr>
                  <p:cNvPr id="44" name="テキスト ボックス 43">
                    <a:extLst>
                      <a:ext uri="{FF2B5EF4-FFF2-40B4-BE49-F238E27FC236}">
                        <a16:creationId xmlns:a16="http://schemas.microsoft.com/office/drawing/2014/main" id="{00480CE6-F29B-48F6-A844-E01A65D4A0F7}"/>
                      </a:ext>
                    </a:extLst>
                  </p:cNvPr>
                  <p:cNvSpPr txBox="1"/>
                  <p:nvPr/>
                </p:nvSpPr>
                <p:spPr>
                  <a:xfrm>
                    <a:off x="7682444" y="3215504"/>
                    <a:ext cx="1632050" cy="334609"/>
                  </a:xfrm>
                  <a:prstGeom prst="rect">
                    <a:avLst/>
                  </a:prstGeom>
                  <a:solidFill>
                    <a:schemeClr val="bg1"/>
                  </a:solidFill>
                  <a:ln>
                    <a:solidFill>
                      <a:schemeClr val="tx1"/>
                    </a:solidFill>
                  </a:ln>
                </p:spPr>
                <p:txBody>
                  <a:bodyPr wrap="square" lIns="0" tIns="0" rIns="0" bIns="0" rtlCol="0">
                    <a:spAutoFit/>
                  </a:bodyPr>
                  <a:lstStyle/>
                  <a:p>
                    <a:pPr algn="r"/>
                    <a:r>
                      <a:rPr lang="ja-JP" altLang="en-US" sz="1400" b="1" dirty="0">
                        <a:solidFill>
                          <a:srgbClr val="000000"/>
                        </a:solidFill>
                        <a:latin typeface="+mn-lt"/>
                        <a:ea typeface="+mn-ea"/>
                        <a:cs typeface="Calibri" panose="020F0502020204030204" pitchFamily="34" charset="0"/>
                      </a:rPr>
                      <a:t>　　</a:t>
                    </a:r>
                    <a:r>
                      <a:rPr lang="en-US" altLang="ja-JP" sz="1400" b="1" dirty="0">
                        <a:solidFill>
                          <a:srgbClr val="000000"/>
                        </a:solidFill>
                        <a:latin typeface="+mn-lt"/>
                        <a:ea typeface="+mn-ea"/>
                        <a:cs typeface="Calibri" panose="020F0502020204030204" pitchFamily="34" charset="0"/>
                      </a:rPr>
                      <a:t>10µm</a:t>
                    </a:r>
                    <a:endParaRPr lang="ja-JP" altLang="en-US" sz="1400" b="1" dirty="0">
                      <a:solidFill>
                        <a:srgbClr val="000000"/>
                      </a:solidFill>
                      <a:latin typeface="+mn-lt"/>
                      <a:ea typeface="+mn-ea"/>
                      <a:cs typeface="Calibri" panose="020F0502020204030204" pitchFamily="34" charset="0"/>
                    </a:endParaRPr>
                  </a:p>
                </p:txBody>
              </p:sp>
              <p:cxnSp>
                <p:nvCxnSpPr>
                  <p:cNvPr id="46" name="直線矢印コネクタ 45">
                    <a:extLst>
                      <a:ext uri="{FF2B5EF4-FFF2-40B4-BE49-F238E27FC236}">
                        <a16:creationId xmlns:a16="http://schemas.microsoft.com/office/drawing/2014/main" id="{F40EAD7C-9354-4ACB-BEF9-53BB81AF43AF}"/>
                      </a:ext>
                    </a:extLst>
                  </p:cNvPr>
                  <p:cNvCxnSpPr>
                    <a:cxnSpLocks/>
                  </p:cNvCxnSpPr>
                  <p:nvPr/>
                </p:nvCxnSpPr>
                <p:spPr>
                  <a:xfrm>
                    <a:off x="7980330" y="3364198"/>
                    <a:ext cx="287999" cy="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4" name="正方形/長方形 33">
                <a:extLst>
                  <a:ext uri="{FF2B5EF4-FFF2-40B4-BE49-F238E27FC236}">
                    <a16:creationId xmlns:a16="http://schemas.microsoft.com/office/drawing/2014/main" id="{A4D2679C-21A5-4950-8C88-F7B13A616A78}"/>
                  </a:ext>
                </a:extLst>
              </p:cNvPr>
              <p:cNvSpPr/>
              <p:nvPr/>
            </p:nvSpPr>
            <p:spPr>
              <a:xfrm>
                <a:off x="5690835" y="4314353"/>
                <a:ext cx="1692000" cy="1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rgbClr val="000000"/>
                  </a:solidFill>
                  <a:cs typeface="Calibri" panose="020F0502020204030204" pitchFamily="34" charset="0"/>
                </a:endParaRPr>
              </a:p>
            </p:txBody>
          </p:sp>
        </p:grpSp>
        <p:sp>
          <p:nvSpPr>
            <p:cNvPr id="129" name="Rectangle 2">
              <a:extLst>
                <a:ext uri="{FF2B5EF4-FFF2-40B4-BE49-F238E27FC236}">
                  <a16:creationId xmlns:a16="http://schemas.microsoft.com/office/drawing/2014/main" id="{DF5B7091-04E8-2095-599E-A45D9E15587D}"/>
                </a:ext>
              </a:extLst>
            </p:cNvPr>
            <p:cNvSpPr txBox="1">
              <a:spLocks/>
            </p:cNvSpPr>
            <p:nvPr/>
          </p:nvSpPr>
          <p:spPr bwMode="auto">
            <a:xfrm>
              <a:off x="4351592" y="4483553"/>
              <a:ext cx="1121260" cy="3572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1"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1" charset="-128"/>
                </a:defRPr>
              </a:lvl9pPr>
            </a:lstStyle>
            <a:p>
              <a:pPr algn="l">
                <a:lnSpc>
                  <a:spcPts val="1200"/>
                </a:lnSpc>
              </a:pPr>
              <a:r>
                <a:rPr lang="en-US" altLang="ja-JP" sz="1400" b="1" dirty="0">
                  <a:solidFill>
                    <a:srgbClr val="000000"/>
                  </a:solidFill>
                  <a:latin typeface="+mn-lt"/>
                  <a:ea typeface="+mn-ea"/>
                  <a:cs typeface="Calibri" panose="020F0502020204030204" pitchFamily="34" charset="0"/>
                </a:rPr>
                <a:t>16µm Cr </a:t>
              </a:r>
              <a:endParaRPr lang="ja-JP" altLang="en-US" sz="1400" b="1" dirty="0">
                <a:solidFill>
                  <a:srgbClr val="000000"/>
                </a:solidFill>
                <a:latin typeface="+mn-lt"/>
                <a:ea typeface="+mn-ea"/>
                <a:cs typeface="Calibri" panose="020F0502020204030204" pitchFamily="34" charset="0"/>
              </a:endParaRPr>
            </a:p>
          </p:txBody>
        </p:sp>
        <p:sp>
          <p:nvSpPr>
            <p:cNvPr id="130" name="Rectangle 2">
              <a:extLst>
                <a:ext uri="{FF2B5EF4-FFF2-40B4-BE49-F238E27FC236}">
                  <a16:creationId xmlns:a16="http://schemas.microsoft.com/office/drawing/2014/main" id="{5581E1B8-2F6E-31BE-B575-E29A4593D98E}"/>
                </a:ext>
              </a:extLst>
            </p:cNvPr>
            <p:cNvSpPr txBox="1">
              <a:spLocks/>
            </p:cNvSpPr>
            <p:nvPr/>
          </p:nvSpPr>
          <p:spPr bwMode="auto">
            <a:xfrm>
              <a:off x="4350709" y="4723153"/>
              <a:ext cx="1305521" cy="3572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1"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1" charset="-128"/>
                </a:defRPr>
              </a:lvl9pPr>
            </a:lstStyle>
            <a:p>
              <a:pPr algn="l">
                <a:lnSpc>
                  <a:spcPts val="1200"/>
                </a:lnSpc>
              </a:pPr>
              <a:r>
                <a:rPr lang="en-US" altLang="ja-JP" sz="1400" b="1" dirty="0">
                  <a:solidFill>
                    <a:srgbClr val="000000"/>
                  </a:solidFill>
                  <a:latin typeface="+mn-lt"/>
                  <a:ea typeface="+mn-ea"/>
                  <a:cs typeface="Calibri" panose="020F0502020204030204" pitchFamily="34" charset="0"/>
                </a:rPr>
                <a:t>10µm CrN </a:t>
              </a:r>
              <a:endParaRPr lang="ja-JP" altLang="en-US" sz="1400" b="1" dirty="0">
                <a:solidFill>
                  <a:srgbClr val="000000"/>
                </a:solidFill>
                <a:latin typeface="+mn-lt"/>
                <a:ea typeface="+mn-ea"/>
                <a:cs typeface="Calibri" panose="020F0502020204030204" pitchFamily="34" charset="0"/>
              </a:endParaRPr>
            </a:p>
          </p:txBody>
        </p:sp>
        <p:sp>
          <p:nvSpPr>
            <p:cNvPr id="133" name="Rectangle 2">
              <a:extLst>
                <a:ext uri="{FF2B5EF4-FFF2-40B4-BE49-F238E27FC236}">
                  <a16:creationId xmlns:a16="http://schemas.microsoft.com/office/drawing/2014/main" id="{6670507D-F09A-E1D7-D7C0-4445A3D637E3}"/>
                </a:ext>
              </a:extLst>
            </p:cNvPr>
            <p:cNvSpPr txBox="1">
              <a:spLocks/>
            </p:cNvSpPr>
            <p:nvPr/>
          </p:nvSpPr>
          <p:spPr bwMode="auto">
            <a:xfrm>
              <a:off x="4268038" y="5735512"/>
              <a:ext cx="1335093" cy="3572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1"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1" charset="-128"/>
                </a:defRPr>
              </a:lvl9pPr>
            </a:lstStyle>
            <a:p>
              <a:pPr algn="l">
                <a:lnSpc>
                  <a:spcPts val="1200"/>
                </a:lnSpc>
              </a:pPr>
              <a:r>
                <a:rPr lang="en-US" altLang="ja-JP" sz="1400" b="1" dirty="0">
                  <a:solidFill>
                    <a:srgbClr val="000000"/>
                  </a:solidFill>
                  <a:latin typeface="+mn-lt"/>
                  <a:ea typeface="+mn-ea"/>
                  <a:cs typeface="Calibri" panose="020F0502020204030204" pitchFamily="34" charset="0"/>
                </a:rPr>
                <a:t>Zry-4</a:t>
              </a:r>
              <a:endParaRPr lang="ja-JP" altLang="en-US" sz="1400" b="1" dirty="0">
                <a:solidFill>
                  <a:srgbClr val="000000"/>
                </a:solidFill>
                <a:latin typeface="+mn-lt"/>
                <a:ea typeface="+mn-ea"/>
                <a:cs typeface="Calibri" panose="020F0502020204030204" pitchFamily="34" charset="0"/>
              </a:endParaRPr>
            </a:p>
          </p:txBody>
        </p:sp>
      </p:grpSp>
      <p:grpSp>
        <p:nvGrpSpPr>
          <p:cNvPr id="13" name="グループ化 12">
            <a:extLst>
              <a:ext uri="{FF2B5EF4-FFF2-40B4-BE49-F238E27FC236}">
                <a16:creationId xmlns:a16="http://schemas.microsoft.com/office/drawing/2014/main" id="{69540392-4E59-70B0-11E9-CF0B179A6978}"/>
              </a:ext>
            </a:extLst>
          </p:cNvPr>
          <p:cNvGrpSpPr>
            <a:grpSpLocks noChangeAspect="1"/>
          </p:cNvGrpSpPr>
          <p:nvPr/>
        </p:nvGrpSpPr>
        <p:grpSpPr>
          <a:xfrm>
            <a:off x="335362" y="4357613"/>
            <a:ext cx="2110726" cy="1787091"/>
            <a:chOff x="4299381" y="2179954"/>
            <a:chExt cx="2303333" cy="1950167"/>
          </a:xfrm>
        </p:grpSpPr>
        <p:sp>
          <p:nvSpPr>
            <p:cNvPr id="33" name="正方形/長方形 32">
              <a:extLst>
                <a:ext uri="{FF2B5EF4-FFF2-40B4-BE49-F238E27FC236}">
                  <a16:creationId xmlns:a16="http://schemas.microsoft.com/office/drawing/2014/main" id="{8C91D782-5967-4177-A1DA-B9D759B8FFD9}"/>
                </a:ext>
              </a:extLst>
            </p:cNvPr>
            <p:cNvSpPr/>
            <p:nvPr/>
          </p:nvSpPr>
          <p:spPr>
            <a:xfrm>
              <a:off x="4351592" y="2179954"/>
              <a:ext cx="2249458" cy="115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rgbClr val="000000"/>
                </a:solidFill>
                <a:cs typeface="Calibri" panose="020F0502020204030204" pitchFamily="34" charset="0"/>
              </a:endParaRPr>
            </a:p>
          </p:txBody>
        </p:sp>
        <p:grpSp>
          <p:nvGrpSpPr>
            <p:cNvPr id="128" name="グループ化 127">
              <a:extLst>
                <a:ext uri="{FF2B5EF4-FFF2-40B4-BE49-F238E27FC236}">
                  <a16:creationId xmlns:a16="http://schemas.microsoft.com/office/drawing/2014/main" id="{233DADCB-2252-4728-195C-458D0EF753C1}"/>
                </a:ext>
              </a:extLst>
            </p:cNvPr>
            <p:cNvGrpSpPr/>
            <p:nvPr/>
          </p:nvGrpSpPr>
          <p:grpSpPr>
            <a:xfrm>
              <a:off x="4304355" y="2297669"/>
              <a:ext cx="2298359" cy="1832452"/>
              <a:chOff x="7374231" y="1729666"/>
              <a:chExt cx="1692000" cy="1349009"/>
            </a:xfrm>
          </p:grpSpPr>
          <p:pic>
            <p:nvPicPr>
              <p:cNvPr id="28" name="図 27" descr="写真と文字の加工写真&#10;&#10;低い精度で自動的に生成された説明">
                <a:extLst>
                  <a:ext uri="{FF2B5EF4-FFF2-40B4-BE49-F238E27FC236}">
                    <a16:creationId xmlns:a16="http://schemas.microsoft.com/office/drawing/2014/main" id="{8FE6FF4E-545C-4B6A-930B-2010EE2940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4315" y="1729666"/>
                <a:ext cx="1638153" cy="1310515"/>
              </a:xfrm>
              <a:prstGeom prst="rect">
                <a:avLst/>
              </a:prstGeom>
            </p:spPr>
          </p:pic>
          <p:grpSp>
            <p:nvGrpSpPr>
              <p:cNvPr id="37" name="グループ化 36">
                <a:extLst>
                  <a:ext uri="{FF2B5EF4-FFF2-40B4-BE49-F238E27FC236}">
                    <a16:creationId xmlns:a16="http://schemas.microsoft.com/office/drawing/2014/main" id="{F0A16B92-55EE-4522-BA0C-C6A097AC87C4}"/>
                  </a:ext>
                </a:extLst>
              </p:cNvPr>
              <p:cNvGrpSpPr/>
              <p:nvPr/>
            </p:nvGrpSpPr>
            <p:grpSpPr>
              <a:xfrm>
                <a:off x="8260881" y="2709508"/>
                <a:ext cx="740969" cy="159014"/>
                <a:chOff x="7665054" y="3116489"/>
                <a:chExt cx="1563215" cy="335474"/>
              </a:xfrm>
            </p:grpSpPr>
            <p:sp>
              <p:nvSpPr>
                <p:cNvPr id="47" name="テキスト ボックス 46">
                  <a:extLst>
                    <a:ext uri="{FF2B5EF4-FFF2-40B4-BE49-F238E27FC236}">
                      <a16:creationId xmlns:a16="http://schemas.microsoft.com/office/drawing/2014/main" id="{34047D15-A215-463F-97D0-9BE89FDF35EB}"/>
                    </a:ext>
                  </a:extLst>
                </p:cNvPr>
                <p:cNvSpPr txBox="1"/>
                <p:nvPr/>
              </p:nvSpPr>
              <p:spPr>
                <a:xfrm>
                  <a:off x="7665054" y="3116489"/>
                  <a:ext cx="1563215" cy="335474"/>
                </a:xfrm>
                <a:prstGeom prst="rect">
                  <a:avLst/>
                </a:prstGeom>
                <a:solidFill>
                  <a:schemeClr val="bg1"/>
                </a:solidFill>
              </p:spPr>
              <p:txBody>
                <a:bodyPr wrap="square" lIns="0" tIns="0" rIns="0" bIns="0" rtlCol="0" anchor="ctr" anchorCtr="0">
                  <a:spAutoFit/>
                </a:bodyPr>
                <a:lstStyle/>
                <a:p>
                  <a:pPr algn="r">
                    <a:lnSpc>
                      <a:spcPts val="1000"/>
                    </a:lnSpc>
                  </a:pPr>
                  <a:r>
                    <a:rPr lang="ja-JP" altLang="en-US" sz="1400" b="1" dirty="0">
                      <a:solidFill>
                        <a:srgbClr val="000000"/>
                      </a:solidFill>
                      <a:latin typeface="+mn-lt"/>
                      <a:ea typeface="+mn-ea"/>
                      <a:cs typeface="Calibri" panose="020F0502020204030204" pitchFamily="34" charset="0"/>
                    </a:rPr>
                    <a:t>　　</a:t>
                  </a:r>
                  <a:r>
                    <a:rPr lang="en-US" altLang="ja-JP" sz="1400" b="1" dirty="0">
                      <a:solidFill>
                        <a:srgbClr val="000000"/>
                      </a:solidFill>
                      <a:latin typeface="+mn-lt"/>
                      <a:ea typeface="+mn-ea"/>
                      <a:cs typeface="Calibri" panose="020F0502020204030204" pitchFamily="34" charset="0"/>
                    </a:rPr>
                    <a:t>10µm</a:t>
                  </a:r>
                  <a:endParaRPr lang="ja-JP" altLang="en-US" sz="1400" b="1" dirty="0">
                    <a:solidFill>
                      <a:srgbClr val="000000"/>
                    </a:solidFill>
                    <a:latin typeface="+mn-lt"/>
                    <a:ea typeface="+mn-ea"/>
                    <a:cs typeface="Calibri" panose="020F0502020204030204" pitchFamily="34" charset="0"/>
                  </a:endParaRPr>
                </a:p>
              </p:txBody>
            </p:sp>
            <p:cxnSp>
              <p:nvCxnSpPr>
                <p:cNvPr id="48" name="直線矢印コネクタ 47">
                  <a:extLst>
                    <a:ext uri="{FF2B5EF4-FFF2-40B4-BE49-F238E27FC236}">
                      <a16:creationId xmlns:a16="http://schemas.microsoft.com/office/drawing/2014/main" id="{7360774B-51C0-4463-AFFC-A1476033542C}"/>
                    </a:ext>
                  </a:extLst>
                </p:cNvPr>
                <p:cNvCxnSpPr>
                  <a:cxnSpLocks/>
                </p:cNvCxnSpPr>
                <p:nvPr/>
              </p:nvCxnSpPr>
              <p:spPr>
                <a:xfrm>
                  <a:off x="7894103" y="3328730"/>
                  <a:ext cx="360001" cy="0"/>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25" name="正方形/長方形 124">
                <a:extLst>
                  <a:ext uri="{FF2B5EF4-FFF2-40B4-BE49-F238E27FC236}">
                    <a16:creationId xmlns:a16="http://schemas.microsoft.com/office/drawing/2014/main" id="{72B770BB-3F7A-AF1A-6DA7-4EFA4F1545B5}"/>
                  </a:ext>
                </a:extLst>
              </p:cNvPr>
              <p:cNvSpPr/>
              <p:nvPr/>
            </p:nvSpPr>
            <p:spPr>
              <a:xfrm>
                <a:off x="7374231" y="2924944"/>
                <a:ext cx="1692000" cy="153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solidFill>
                    <a:srgbClr val="000000"/>
                  </a:solidFill>
                  <a:cs typeface="Calibri" panose="020F0502020204030204" pitchFamily="34" charset="0"/>
                </a:endParaRPr>
              </a:p>
            </p:txBody>
          </p:sp>
          <p:sp>
            <p:nvSpPr>
              <p:cNvPr id="126" name="Rectangle 2">
                <a:extLst>
                  <a:ext uri="{FF2B5EF4-FFF2-40B4-BE49-F238E27FC236}">
                    <a16:creationId xmlns:a16="http://schemas.microsoft.com/office/drawing/2014/main" id="{E5BBD382-0840-A440-7A4C-A5127EF4ED56}"/>
                  </a:ext>
                </a:extLst>
              </p:cNvPr>
              <p:cNvSpPr txBox="1">
                <a:spLocks/>
              </p:cNvSpPr>
              <p:nvPr/>
            </p:nvSpPr>
            <p:spPr bwMode="auto">
              <a:xfrm>
                <a:off x="7441113" y="2045429"/>
                <a:ext cx="825446" cy="26296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1"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1" charset="-128"/>
                  </a:defRPr>
                </a:lvl9pPr>
              </a:lstStyle>
              <a:p>
                <a:pPr algn="l">
                  <a:lnSpc>
                    <a:spcPts val="1200"/>
                  </a:lnSpc>
                </a:pPr>
                <a:r>
                  <a:rPr lang="en-US" altLang="ja-JP" sz="1400" b="1" dirty="0">
                    <a:solidFill>
                      <a:srgbClr val="000000"/>
                    </a:solidFill>
                    <a:latin typeface="+mn-lt"/>
                    <a:ea typeface="+mn-ea"/>
                    <a:cs typeface="Calibri" panose="020F0502020204030204" pitchFamily="34" charset="0"/>
                  </a:rPr>
                  <a:t>20µm Cr </a:t>
                </a:r>
                <a:endParaRPr lang="ja-JP" altLang="en-US" sz="1400" b="1" dirty="0">
                  <a:solidFill>
                    <a:srgbClr val="000000"/>
                  </a:solidFill>
                  <a:latin typeface="+mn-lt"/>
                  <a:ea typeface="+mn-ea"/>
                  <a:cs typeface="Calibri" panose="020F0502020204030204" pitchFamily="34" charset="0"/>
                </a:endParaRPr>
              </a:p>
            </p:txBody>
          </p:sp>
        </p:grpSp>
        <p:sp>
          <p:nvSpPr>
            <p:cNvPr id="134" name="Rectangle 2">
              <a:extLst>
                <a:ext uri="{FF2B5EF4-FFF2-40B4-BE49-F238E27FC236}">
                  <a16:creationId xmlns:a16="http://schemas.microsoft.com/office/drawing/2014/main" id="{E75B1B8D-0EB1-D8D1-7894-02A96A868213}"/>
                </a:ext>
              </a:extLst>
            </p:cNvPr>
            <p:cNvSpPr txBox="1">
              <a:spLocks/>
            </p:cNvSpPr>
            <p:nvPr/>
          </p:nvSpPr>
          <p:spPr bwMode="auto">
            <a:xfrm>
              <a:off x="4299381" y="3657087"/>
              <a:ext cx="1294415" cy="35720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1"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1" charset="-128"/>
                </a:defRPr>
              </a:lvl9pPr>
            </a:lstStyle>
            <a:p>
              <a:pPr algn="l">
                <a:lnSpc>
                  <a:spcPts val="1200"/>
                </a:lnSpc>
              </a:pPr>
              <a:r>
                <a:rPr lang="en-US" altLang="ja-JP" sz="1400" b="1" dirty="0">
                  <a:solidFill>
                    <a:srgbClr val="000000"/>
                  </a:solidFill>
                  <a:latin typeface="+mn-lt"/>
                  <a:ea typeface="+mn-ea"/>
                  <a:cs typeface="Calibri" panose="020F0502020204030204" pitchFamily="34" charset="0"/>
                </a:rPr>
                <a:t>Zry-4</a:t>
              </a:r>
              <a:endParaRPr lang="ja-JP" altLang="en-US" sz="1400" b="1" dirty="0">
                <a:solidFill>
                  <a:srgbClr val="000000"/>
                </a:solidFill>
                <a:latin typeface="+mn-lt"/>
                <a:ea typeface="+mn-ea"/>
                <a:cs typeface="Calibri" panose="020F0502020204030204" pitchFamily="34" charset="0"/>
              </a:endParaRPr>
            </a:p>
          </p:txBody>
        </p:sp>
      </p:grpSp>
      <p:sp>
        <p:nvSpPr>
          <p:cNvPr id="57" name="Rectangle 2">
            <a:extLst>
              <a:ext uri="{FF2B5EF4-FFF2-40B4-BE49-F238E27FC236}">
                <a16:creationId xmlns:a16="http://schemas.microsoft.com/office/drawing/2014/main" id="{A2AD3ED2-5A90-4DBF-AD2A-13976F893EC6}"/>
              </a:ext>
            </a:extLst>
          </p:cNvPr>
          <p:cNvSpPr txBox="1">
            <a:spLocks/>
          </p:cNvSpPr>
          <p:nvPr/>
        </p:nvSpPr>
        <p:spPr bwMode="auto">
          <a:xfrm>
            <a:off x="335360" y="4077072"/>
            <a:ext cx="4843789" cy="568266"/>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1"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1" charset="-128"/>
              </a:defRPr>
            </a:lvl9pPr>
          </a:lstStyle>
          <a:p>
            <a:pPr algn="l">
              <a:lnSpc>
                <a:spcPts val="2000"/>
              </a:lnSpc>
            </a:pPr>
            <a:r>
              <a:rPr lang="en-US" altLang="ja-JP" sz="2400" b="1" dirty="0">
                <a:solidFill>
                  <a:srgbClr val="000000"/>
                </a:solidFill>
                <a:latin typeface="+mn-lt"/>
                <a:ea typeface="+mn-ea"/>
                <a:cs typeface="Calibri" panose="020F0502020204030204" pitchFamily="34" charset="0"/>
              </a:rPr>
              <a:t>Cross-Sectional Microstructure</a:t>
            </a:r>
            <a:endParaRPr lang="ja-JP" altLang="en-US" sz="2400" b="1" dirty="0">
              <a:solidFill>
                <a:srgbClr val="000000"/>
              </a:solidFill>
              <a:latin typeface="+mn-lt"/>
              <a:ea typeface="+mn-ea"/>
              <a:cs typeface="Calibri" panose="020F0502020204030204" pitchFamily="34" charset="0"/>
            </a:endParaRPr>
          </a:p>
        </p:txBody>
      </p:sp>
      <p:sp>
        <p:nvSpPr>
          <p:cNvPr id="120" name="テキスト ボックス 119">
            <a:extLst>
              <a:ext uri="{FF2B5EF4-FFF2-40B4-BE49-F238E27FC236}">
                <a16:creationId xmlns:a16="http://schemas.microsoft.com/office/drawing/2014/main" id="{0B9C250E-A76D-4646-BFBB-4AB26B790435}"/>
              </a:ext>
            </a:extLst>
          </p:cNvPr>
          <p:cNvSpPr txBox="1"/>
          <p:nvPr/>
        </p:nvSpPr>
        <p:spPr>
          <a:xfrm>
            <a:off x="9708379" y="5552422"/>
            <a:ext cx="2082643" cy="523220"/>
          </a:xfrm>
          <a:prstGeom prst="rect">
            <a:avLst/>
          </a:prstGeom>
          <a:noFill/>
          <a:ln>
            <a:solidFill>
              <a:schemeClr val="accent1">
                <a:shade val="15000"/>
              </a:schemeClr>
            </a:solidFill>
          </a:ln>
        </p:spPr>
        <p:txBody>
          <a:bodyPr wrap="square">
            <a:spAutoFit/>
          </a:bodyPr>
          <a:lstStyle/>
          <a:p>
            <a:pPr marL="285750" lvl="3" indent="-285750">
              <a:spcAft>
                <a:spcPts val="0"/>
              </a:spcAft>
              <a:buFont typeface="Wingdings" panose="05000000000000000000" pitchFamily="2" charset="2"/>
              <a:buChar char="Ø"/>
            </a:pPr>
            <a:r>
              <a:rPr lang="en-US" altLang="ja-JP" sz="1400" dirty="0">
                <a:solidFill>
                  <a:srgbClr val="000000"/>
                </a:solidFill>
                <a:latin typeface="+mn-lt"/>
                <a:ea typeface="+mn-ea"/>
                <a:cs typeface="MS-PGothic"/>
              </a:rPr>
              <a:t>No pre-oxidation</a:t>
            </a:r>
          </a:p>
          <a:p>
            <a:pPr marL="285750" lvl="3" indent="-285750">
              <a:spcAft>
                <a:spcPts val="0"/>
              </a:spcAft>
              <a:buFont typeface="Wingdings" panose="05000000000000000000" pitchFamily="2" charset="2"/>
              <a:buChar char="Ø"/>
            </a:pPr>
            <a:r>
              <a:rPr lang="en-US" altLang="ja-JP" sz="1400" dirty="0">
                <a:solidFill>
                  <a:srgbClr val="000000"/>
                </a:solidFill>
                <a:latin typeface="+mn-lt"/>
                <a:ea typeface="+mn-ea"/>
                <a:cs typeface="MS-PGothic"/>
              </a:rPr>
              <a:t>No pre-hydrogenation</a:t>
            </a:r>
          </a:p>
        </p:txBody>
      </p:sp>
      <p:sp>
        <p:nvSpPr>
          <p:cNvPr id="21" name="Text Box 6">
            <a:extLst>
              <a:ext uri="{FF2B5EF4-FFF2-40B4-BE49-F238E27FC236}">
                <a16:creationId xmlns:a16="http://schemas.microsoft.com/office/drawing/2014/main" id="{54426A24-6C01-48BD-85E3-FACD21DA901B}"/>
              </a:ext>
            </a:extLst>
          </p:cNvPr>
          <p:cNvSpPr txBox="1">
            <a:spLocks noChangeArrowheads="1"/>
          </p:cNvSpPr>
          <p:nvPr/>
        </p:nvSpPr>
        <p:spPr bwMode="auto">
          <a:xfrm>
            <a:off x="407368" y="138698"/>
            <a:ext cx="99371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lnSpc>
                <a:spcPts val="3600"/>
              </a:lnSpc>
              <a:spcBef>
                <a:spcPts val="0"/>
              </a:spcBef>
              <a:spcAft>
                <a:spcPts val="0"/>
              </a:spcAft>
              <a:buNone/>
            </a:pPr>
            <a:r>
              <a:rPr lang="en-US" altLang="ja-JP" b="1" dirty="0">
                <a:latin typeface="+mn-lt"/>
                <a:cs typeface="Calibri" panose="020F0502020204030204" pitchFamily="34" charset="0"/>
              </a:rPr>
              <a:t>Test</a:t>
            </a:r>
            <a:r>
              <a:rPr lang="ja-JP" altLang="en-US" b="1" dirty="0">
                <a:latin typeface="+mn-lt"/>
                <a:cs typeface="Calibri" panose="020F0502020204030204" pitchFamily="34" charset="0"/>
              </a:rPr>
              <a:t> </a:t>
            </a:r>
            <a:r>
              <a:rPr lang="en-US" altLang="ja-JP" b="1" dirty="0">
                <a:latin typeface="+mn-lt"/>
                <a:cs typeface="Calibri" panose="020F0502020204030204" pitchFamily="34" charset="0"/>
              </a:rPr>
              <a:t>Rod with </a:t>
            </a:r>
            <a:r>
              <a:rPr lang="en-US" altLang="ja-JP" b="1" dirty="0">
                <a:latin typeface="+mn-lt"/>
                <a:ea typeface="+mn-ea"/>
                <a:cs typeface="Calibri" panose="020F0502020204030204" pitchFamily="34" charset="0"/>
              </a:rPr>
              <a:t>Coated Zr-based Cladding</a:t>
            </a:r>
            <a:endParaRPr lang="en-US" altLang="ja-JP" b="1" dirty="0">
              <a:solidFill>
                <a:srgbClr val="000000"/>
              </a:solidFill>
              <a:latin typeface="+mn-lt"/>
              <a:ea typeface="+mn-ea"/>
              <a:cs typeface="Calibri" panose="020F0502020204030204" pitchFamily="34" charset="0"/>
            </a:endParaRPr>
          </a:p>
        </p:txBody>
      </p:sp>
      <p:grpSp>
        <p:nvGrpSpPr>
          <p:cNvPr id="110" name="グループ化 109">
            <a:extLst>
              <a:ext uri="{FF2B5EF4-FFF2-40B4-BE49-F238E27FC236}">
                <a16:creationId xmlns:a16="http://schemas.microsoft.com/office/drawing/2014/main" id="{6392B45F-D230-C251-0623-87A9A27820A4}"/>
              </a:ext>
            </a:extLst>
          </p:cNvPr>
          <p:cNvGrpSpPr/>
          <p:nvPr/>
        </p:nvGrpSpPr>
        <p:grpSpPr>
          <a:xfrm>
            <a:off x="8362291" y="1491969"/>
            <a:ext cx="450289" cy="450292"/>
            <a:chOff x="6681192" y="2669648"/>
            <a:chExt cx="1008000" cy="1008000"/>
          </a:xfrm>
        </p:grpSpPr>
        <p:sp>
          <p:nvSpPr>
            <p:cNvPr id="117" name="円/楕円 181">
              <a:extLst>
                <a:ext uri="{FF2B5EF4-FFF2-40B4-BE49-F238E27FC236}">
                  <a16:creationId xmlns:a16="http://schemas.microsoft.com/office/drawing/2014/main" id="{DB0F59FE-7512-DB84-A5CF-CDD060439F99}"/>
                </a:ext>
              </a:extLst>
            </p:cNvPr>
            <p:cNvSpPr>
              <a:spLocks/>
            </p:cNvSpPr>
            <p:nvPr/>
          </p:nvSpPr>
          <p:spPr bwMode="auto">
            <a:xfrm>
              <a:off x="6681192" y="2669648"/>
              <a:ext cx="1008000" cy="1008000"/>
            </a:xfrm>
            <a:prstGeom prst="ellipse">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400" dirty="0">
                <a:solidFill>
                  <a:srgbClr val="000000"/>
                </a:solidFill>
                <a:cs typeface="Calibri" panose="020F0502020204030204" pitchFamily="34" charset="0"/>
              </a:endParaRPr>
            </a:p>
          </p:txBody>
        </p:sp>
        <p:sp>
          <p:nvSpPr>
            <p:cNvPr id="118" name="円/楕円 182">
              <a:extLst>
                <a:ext uri="{FF2B5EF4-FFF2-40B4-BE49-F238E27FC236}">
                  <a16:creationId xmlns:a16="http://schemas.microsoft.com/office/drawing/2014/main" id="{1302BEF7-2418-67D8-249B-8BE0579E7D38}"/>
                </a:ext>
              </a:extLst>
            </p:cNvPr>
            <p:cNvSpPr>
              <a:spLocks/>
            </p:cNvSpPr>
            <p:nvPr/>
          </p:nvSpPr>
          <p:spPr bwMode="auto">
            <a:xfrm>
              <a:off x="6753192" y="2741648"/>
              <a:ext cx="864000" cy="864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400" dirty="0">
                <a:solidFill>
                  <a:srgbClr val="000000"/>
                </a:solidFill>
                <a:cs typeface="Calibri" panose="020F0502020204030204" pitchFamily="34" charset="0"/>
              </a:endParaRPr>
            </a:p>
          </p:txBody>
        </p:sp>
        <p:sp>
          <p:nvSpPr>
            <p:cNvPr id="119" name="円/楕円 183">
              <a:extLst>
                <a:ext uri="{FF2B5EF4-FFF2-40B4-BE49-F238E27FC236}">
                  <a16:creationId xmlns:a16="http://schemas.microsoft.com/office/drawing/2014/main" id="{CDE47C37-FDC7-323A-156A-BE25A3098A6D}"/>
                </a:ext>
              </a:extLst>
            </p:cNvPr>
            <p:cNvSpPr>
              <a:spLocks/>
            </p:cNvSpPr>
            <p:nvPr/>
          </p:nvSpPr>
          <p:spPr bwMode="auto">
            <a:xfrm>
              <a:off x="6771192" y="2759648"/>
              <a:ext cx="828000" cy="828000"/>
            </a:xfrm>
            <a:prstGeom prst="ellipse">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400" dirty="0">
                <a:solidFill>
                  <a:srgbClr val="000000"/>
                </a:solidFill>
                <a:cs typeface="Calibri" panose="020F0502020204030204" pitchFamily="34" charset="0"/>
              </a:endParaRPr>
            </a:p>
          </p:txBody>
        </p:sp>
        <p:sp>
          <p:nvSpPr>
            <p:cNvPr id="121" name="円/楕円 184">
              <a:extLst>
                <a:ext uri="{FF2B5EF4-FFF2-40B4-BE49-F238E27FC236}">
                  <a16:creationId xmlns:a16="http://schemas.microsoft.com/office/drawing/2014/main" id="{89AD53A2-0427-899E-A566-7EA3DFC95A7D}"/>
                </a:ext>
              </a:extLst>
            </p:cNvPr>
            <p:cNvSpPr>
              <a:spLocks/>
            </p:cNvSpPr>
            <p:nvPr/>
          </p:nvSpPr>
          <p:spPr bwMode="auto">
            <a:xfrm>
              <a:off x="6879192" y="2867648"/>
              <a:ext cx="612000" cy="6120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400" dirty="0">
                <a:solidFill>
                  <a:srgbClr val="000000"/>
                </a:solidFill>
                <a:cs typeface="Calibri" panose="020F0502020204030204" pitchFamily="34" charset="0"/>
              </a:endParaRPr>
            </a:p>
          </p:txBody>
        </p:sp>
        <p:sp>
          <p:nvSpPr>
            <p:cNvPr id="122" name="円/楕円 185">
              <a:extLst>
                <a:ext uri="{FF2B5EF4-FFF2-40B4-BE49-F238E27FC236}">
                  <a16:creationId xmlns:a16="http://schemas.microsoft.com/office/drawing/2014/main" id="{4D025A78-4E95-02E8-5A7C-7C43A2F9E71C}"/>
                </a:ext>
              </a:extLst>
            </p:cNvPr>
            <p:cNvSpPr>
              <a:spLocks/>
            </p:cNvSpPr>
            <p:nvPr/>
          </p:nvSpPr>
          <p:spPr bwMode="auto">
            <a:xfrm>
              <a:off x="6897192" y="2885648"/>
              <a:ext cx="576000" cy="576000"/>
            </a:xfrm>
            <a:prstGeom prst="ellipse">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400" dirty="0">
                <a:solidFill>
                  <a:srgbClr val="000000"/>
                </a:solidFill>
                <a:cs typeface="Calibri" panose="020F0502020204030204" pitchFamily="34" charset="0"/>
              </a:endParaRPr>
            </a:p>
          </p:txBody>
        </p:sp>
      </p:grpSp>
      <p:sp>
        <p:nvSpPr>
          <p:cNvPr id="111" name="テキスト ボックス 13">
            <a:extLst>
              <a:ext uri="{FF2B5EF4-FFF2-40B4-BE49-F238E27FC236}">
                <a16:creationId xmlns:a16="http://schemas.microsoft.com/office/drawing/2014/main" id="{DABAA882-EA38-441D-AA41-DD780CF0A7C5}"/>
              </a:ext>
            </a:extLst>
          </p:cNvPr>
          <p:cNvSpPr txBox="1"/>
          <p:nvPr/>
        </p:nvSpPr>
        <p:spPr>
          <a:xfrm>
            <a:off x="9057504" y="1158579"/>
            <a:ext cx="2401125" cy="298586"/>
          </a:xfrm>
          <a:prstGeom prst="rect">
            <a:avLst/>
          </a:prstGeom>
          <a:noFill/>
        </p:spPr>
        <p:txBody>
          <a:bodyPr wrap="non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solidFill>
                  <a:srgbClr val="000000"/>
                </a:solidFill>
                <a:latin typeface="+mn-lt"/>
                <a:ea typeface="+mn-ea"/>
                <a:cs typeface="Calibri" panose="020F0502020204030204" pitchFamily="34" charset="0"/>
              </a:rPr>
              <a:t>Coated</a:t>
            </a:r>
            <a:r>
              <a:rPr lang="ja-JP" altLang="en-US" sz="1400" dirty="0">
                <a:solidFill>
                  <a:srgbClr val="000000"/>
                </a:solidFill>
                <a:latin typeface="+mn-lt"/>
                <a:ea typeface="+mn-ea"/>
                <a:cs typeface="Calibri" panose="020F0502020204030204" pitchFamily="34" charset="0"/>
              </a:rPr>
              <a:t> </a:t>
            </a:r>
            <a:r>
              <a:rPr lang="en-US" altLang="ja-JP" sz="1400" dirty="0">
                <a:solidFill>
                  <a:srgbClr val="000000"/>
                </a:solidFill>
                <a:latin typeface="+mn-lt"/>
                <a:ea typeface="+mn-ea"/>
                <a:cs typeface="Calibri" panose="020F0502020204030204" pitchFamily="34" charset="0"/>
              </a:rPr>
              <a:t>Zr-based alloy cladding</a:t>
            </a:r>
          </a:p>
        </p:txBody>
      </p:sp>
      <p:sp>
        <p:nvSpPr>
          <p:cNvPr id="112" name="テキスト ボックス 14">
            <a:extLst>
              <a:ext uri="{FF2B5EF4-FFF2-40B4-BE49-F238E27FC236}">
                <a16:creationId xmlns:a16="http://schemas.microsoft.com/office/drawing/2014/main" id="{AA679F5C-EF75-430E-80A9-C3F823899275}"/>
              </a:ext>
            </a:extLst>
          </p:cNvPr>
          <p:cNvSpPr txBox="1"/>
          <p:nvPr/>
        </p:nvSpPr>
        <p:spPr>
          <a:xfrm>
            <a:off x="9039445" y="1916832"/>
            <a:ext cx="2066226" cy="298586"/>
          </a:xfrm>
          <a:prstGeom prst="rect">
            <a:avLst/>
          </a:prstGeom>
          <a:noFill/>
        </p:spPr>
        <p:txBody>
          <a:bodyPr wrap="non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822387">
              <a:defRPr/>
            </a:pPr>
            <a:r>
              <a:rPr lang="en-US" altLang="ja-JP" sz="1400" dirty="0">
                <a:solidFill>
                  <a:srgbClr val="000000"/>
                </a:solidFill>
                <a:latin typeface="+mn-lt"/>
                <a:ea typeface="+mn-ea"/>
                <a:cs typeface="Calibri" panose="020F0502020204030204" pitchFamily="34" charset="0"/>
              </a:rPr>
              <a:t>Tungsten</a:t>
            </a:r>
            <a:r>
              <a:rPr lang="ja-JP" altLang="en-US" sz="1400" dirty="0">
                <a:solidFill>
                  <a:srgbClr val="000000"/>
                </a:solidFill>
                <a:latin typeface="+mn-lt"/>
                <a:ea typeface="+mn-ea"/>
                <a:cs typeface="Calibri" panose="020F0502020204030204" pitchFamily="34" charset="0"/>
              </a:rPr>
              <a:t> </a:t>
            </a:r>
            <a:r>
              <a:rPr lang="en-US" altLang="ja-JP" sz="1400" dirty="0">
                <a:solidFill>
                  <a:srgbClr val="000000"/>
                </a:solidFill>
                <a:latin typeface="+mn-lt"/>
                <a:ea typeface="+mn-ea"/>
                <a:cs typeface="Calibri" panose="020F0502020204030204" pitchFamily="34" charset="0"/>
              </a:rPr>
              <a:t>rod</a:t>
            </a:r>
            <a:r>
              <a:rPr lang="ja-JP" altLang="en-US" sz="1400" dirty="0">
                <a:solidFill>
                  <a:srgbClr val="000000"/>
                </a:solidFill>
                <a:latin typeface="+mn-lt"/>
                <a:ea typeface="+mn-ea"/>
                <a:cs typeface="Calibri" panose="020F0502020204030204" pitchFamily="34" charset="0"/>
              </a:rPr>
              <a:t> </a:t>
            </a:r>
            <a:r>
              <a:rPr lang="en-US" altLang="ja-JP" sz="1400" dirty="0">
                <a:solidFill>
                  <a:srgbClr val="000000"/>
                </a:solidFill>
                <a:latin typeface="+mn-lt"/>
                <a:ea typeface="+mn-ea"/>
                <a:cs typeface="Calibri" panose="020F0502020204030204" pitchFamily="34" charset="0"/>
              </a:rPr>
              <a:t>as susceptor</a:t>
            </a:r>
          </a:p>
        </p:txBody>
      </p:sp>
      <p:cxnSp>
        <p:nvCxnSpPr>
          <p:cNvPr id="113" name="直線矢印コネクタ 112">
            <a:extLst>
              <a:ext uri="{FF2B5EF4-FFF2-40B4-BE49-F238E27FC236}">
                <a16:creationId xmlns:a16="http://schemas.microsoft.com/office/drawing/2014/main" id="{116F5B41-42E5-9513-0D4D-2805B8755290}"/>
              </a:ext>
            </a:extLst>
          </p:cNvPr>
          <p:cNvCxnSpPr>
            <a:cxnSpLocks/>
            <a:endCxn id="112" idx="1"/>
          </p:cNvCxnSpPr>
          <p:nvPr/>
        </p:nvCxnSpPr>
        <p:spPr bwMode="auto">
          <a:xfrm>
            <a:off x="8585260" y="1671878"/>
            <a:ext cx="454185" cy="394247"/>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4" name="直線矢印コネクタ 113">
            <a:extLst>
              <a:ext uri="{FF2B5EF4-FFF2-40B4-BE49-F238E27FC236}">
                <a16:creationId xmlns:a16="http://schemas.microsoft.com/office/drawing/2014/main" id="{58F9DE6E-5E83-FC03-BDBC-86BCCD4D3A69}"/>
              </a:ext>
            </a:extLst>
          </p:cNvPr>
          <p:cNvCxnSpPr>
            <a:cxnSpLocks/>
            <a:stCxn id="117" idx="7"/>
            <a:endCxn id="111" idx="1"/>
          </p:cNvCxnSpPr>
          <p:nvPr/>
        </p:nvCxnSpPr>
        <p:spPr bwMode="auto">
          <a:xfrm flipV="1">
            <a:off x="8746637" y="1307872"/>
            <a:ext cx="310867" cy="250041"/>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5" name="直線矢印コネクタ 114">
            <a:extLst>
              <a:ext uri="{FF2B5EF4-FFF2-40B4-BE49-F238E27FC236}">
                <a16:creationId xmlns:a16="http://schemas.microsoft.com/office/drawing/2014/main" id="{F04BFC7D-4748-D0FA-0AAA-9BF43AC24ADC}"/>
              </a:ext>
            </a:extLst>
          </p:cNvPr>
          <p:cNvCxnSpPr>
            <a:cxnSpLocks/>
            <a:stCxn id="122" idx="6"/>
            <a:endCxn id="116" idx="1"/>
          </p:cNvCxnSpPr>
          <p:nvPr/>
        </p:nvCxnSpPr>
        <p:spPr bwMode="auto">
          <a:xfrm flipV="1">
            <a:off x="8716090" y="1708574"/>
            <a:ext cx="319459" cy="8541"/>
          </a:xfrm>
          <a:prstGeom prst="straightConnector1">
            <a:avLst/>
          </a:prstGeom>
          <a:ln w="127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16" name="テキスト ボックス 18">
            <a:extLst>
              <a:ext uri="{FF2B5EF4-FFF2-40B4-BE49-F238E27FC236}">
                <a16:creationId xmlns:a16="http://schemas.microsoft.com/office/drawing/2014/main" id="{581D5714-CD5C-1B5B-DBE7-97EFE49CE6C7}"/>
              </a:ext>
            </a:extLst>
          </p:cNvPr>
          <p:cNvSpPr txBox="1"/>
          <p:nvPr/>
        </p:nvSpPr>
        <p:spPr>
          <a:xfrm>
            <a:off x="9035549" y="1451559"/>
            <a:ext cx="2821091" cy="514029"/>
          </a:xfrm>
          <a:prstGeom prst="rect">
            <a:avLst/>
          </a:prstGeom>
          <a:noFill/>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defTabSz="822387">
              <a:defRPr/>
            </a:pPr>
            <a:r>
              <a:rPr lang="en-US" altLang="ja-JP" sz="1400" dirty="0">
                <a:solidFill>
                  <a:srgbClr val="000000"/>
                </a:solidFill>
                <a:latin typeface="+mn-lt"/>
                <a:ea typeface="+mn-ea"/>
                <a:cs typeface="Calibri" panose="020F0502020204030204" pitchFamily="34" charset="0"/>
              </a:rPr>
              <a:t>Annular pellet, Al</a:t>
            </a:r>
            <a:r>
              <a:rPr lang="en-US" altLang="ja-JP" sz="1400" baseline="-25000" dirty="0">
                <a:solidFill>
                  <a:srgbClr val="000000"/>
                </a:solidFill>
                <a:latin typeface="+mn-lt"/>
                <a:ea typeface="+mn-ea"/>
                <a:cs typeface="Calibri" panose="020F0502020204030204" pitchFamily="34" charset="0"/>
              </a:rPr>
              <a:t>2</a:t>
            </a:r>
            <a:r>
              <a:rPr lang="en-US" altLang="ja-JP" sz="1400" dirty="0">
                <a:solidFill>
                  <a:srgbClr val="000000"/>
                </a:solidFill>
                <a:latin typeface="+mn-lt"/>
                <a:ea typeface="+mn-ea"/>
                <a:cs typeface="Calibri" panose="020F0502020204030204" pitchFamily="34" charset="0"/>
              </a:rPr>
              <a:t>O</a:t>
            </a:r>
            <a:r>
              <a:rPr lang="en-US" altLang="ja-JP" sz="1400" baseline="-25000" dirty="0">
                <a:solidFill>
                  <a:srgbClr val="000000"/>
                </a:solidFill>
                <a:latin typeface="+mn-lt"/>
                <a:ea typeface="+mn-ea"/>
                <a:cs typeface="Calibri" panose="020F0502020204030204" pitchFamily="34" charset="0"/>
              </a:rPr>
              <a:t>3</a:t>
            </a:r>
            <a:r>
              <a:rPr lang="en-US" altLang="ja-JP" sz="1400" dirty="0">
                <a:solidFill>
                  <a:srgbClr val="000000"/>
                </a:solidFill>
                <a:latin typeface="+mn-lt"/>
                <a:ea typeface="+mn-ea"/>
                <a:cs typeface="Calibri" panose="020F0502020204030204" pitchFamily="34" charset="0"/>
              </a:rPr>
              <a:t> (1350</a:t>
            </a:r>
            <a:r>
              <a:rPr lang="en-GB" altLang="ja-JP" sz="1400" dirty="0">
                <a:solidFill>
                  <a:srgbClr val="000000"/>
                </a:solidFill>
                <a:effectLst/>
                <a:latin typeface="+mn-lt"/>
                <a:ea typeface="游明朝" panose="02020400000000000000" pitchFamily="18" charset="-128"/>
              </a:rPr>
              <a:t>˚C</a:t>
            </a:r>
            <a:r>
              <a:rPr lang="en-US" altLang="ja-JP" sz="1400" dirty="0">
                <a:solidFill>
                  <a:srgbClr val="000000"/>
                </a:solidFill>
                <a:latin typeface="+mn-lt"/>
                <a:ea typeface="+mn-ea"/>
                <a:cs typeface="Calibri" panose="020F0502020204030204" pitchFamily="34" charset="0"/>
              </a:rPr>
              <a:t>) </a:t>
            </a:r>
          </a:p>
          <a:p>
            <a:pPr defTabSz="822387">
              <a:defRPr/>
            </a:pPr>
            <a:r>
              <a:rPr lang="en-US" altLang="ja-JP" sz="1400" dirty="0">
                <a:solidFill>
                  <a:srgbClr val="000000"/>
                </a:solidFill>
                <a:latin typeface="+mn-lt"/>
                <a:ea typeface="+mn-ea"/>
                <a:cs typeface="Calibri" panose="020F0502020204030204" pitchFamily="34" charset="0"/>
              </a:rPr>
              <a:t>	       ZrO</a:t>
            </a:r>
            <a:r>
              <a:rPr lang="en-US" altLang="ja-JP" sz="1400" baseline="-25000" dirty="0">
                <a:solidFill>
                  <a:srgbClr val="000000"/>
                </a:solidFill>
                <a:latin typeface="+mn-lt"/>
                <a:ea typeface="+mn-ea"/>
                <a:cs typeface="Calibri" panose="020F0502020204030204" pitchFamily="34" charset="0"/>
              </a:rPr>
              <a:t>2</a:t>
            </a:r>
            <a:r>
              <a:rPr lang="en-US" altLang="ja-JP" sz="1400" kern="100" dirty="0">
                <a:solidFill>
                  <a:srgbClr val="000000"/>
                </a:solidFill>
                <a:latin typeface="+mn-lt"/>
                <a:ea typeface="+mn-ea"/>
                <a:cs typeface="Times New Roman" panose="02020603050405020304" pitchFamily="18" charset="0"/>
              </a:rPr>
              <a:t>   (1500-1600</a:t>
            </a:r>
            <a:r>
              <a:rPr lang="en-GB" altLang="ja-JP" sz="1400" dirty="0">
                <a:solidFill>
                  <a:srgbClr val="000000"/>
                </a:solidFill>
                <a:effectLst/>
                <a:latin typeface="+mn-lt"/>
                <a:ea typeface="游明朝" panose="02020400000000000000" pitchFamily="18" charset="-128"/>
              </a:rPr>
              <a:t>˚C</a:t>
            </a:r>
            <a:r>
              <a:rPr lang="en-US" altLang="ja-JP" sz="1400" kern="100" dirty="0">
                <a:solidFill>
                  <a:srgbClr val="000000"/>
                </a:solidFill>
                <a:latin typeface="+mn-lt"/>
                <a:ea typeface="+mn-ea"/>
                <a:cs typeface="Times New Roman" panose="02020603050405020304" pitchFamily="18" charset="0"/>
              </a:rPr>
              <a:t>)</a:t>
            </a:r>
          </a:p>
        </p:txBody>
      </p:sp>
      <p:sp>
        <p:nvSpPr>
          <p:cNvPr id="18" name="テキスト ボックス 121">
            <a:extLst>
              <a:ext uri="{FF2B5EF4-FFF2-40B4-BE49-F238E27FC236}">
                <a16:creationId xmlns:a16="http://schemas.microsoft.com/office/drawing/2014/main" id="{024FC56C-4C59-B854-10B3-6420DC161BDB}"/>
              </a:ext>
            </a:extLst>
          </p:cNvPr>
          <p:cNvSpPr txBox="1">
            <a:spLocks noChangeArrowheads="1"/>
          </p:cNvSpPr>
          <p:nvPr/>
        </p:nvSpPr>
        <p:spPr bwMode="auto">
          <a:xfrm>
            <a:off x="9067122" y="3063217"/>
            <a:ext cx="2434326" cy="25325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76309" tIns="38154" rIns="76309" bIns="38154">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solidFill>
                  <a:srgbClr val="000000"/>
                </a:solidFill>
                <a:latin typeface="+mn-lt"/>
                <a:ea typeface="+mn-ea"/>
                <a:cs typeface="Calibri" panose="020F0502020204030204" pitchFamily="34" charset="0"/>
              </a:rPr>
              <a:t>Coated</a:t>
            </a:r>
            <a:r>
              <a:rPr lang="ja-JP" altLang="en-US" sz="1400" dirty="0">
                <a:solidFill>
                  <a:srgbClr val="000000"/>
                </a:solidFill>
                <a:latin typeface="+mn-lt"/>
                <a:ea typeface="+mn-ea"/>
                <a:cs typeface="Calibri" panose="020F0502020204030204" pitchFamily="34" charset="0"/>
              </a:rPr>
              <a:t> </a:t>
            </a:r>
            <a:r>
              <a:rPr lang="en-US" altLang="ja-JP" sz="1400" dirty="0">
                <a:solidFill>
                  <a:srgbClr val="000000"/>
                </a:solidFill>
                <a:latin typeface="+mn-lt"/>
                <a:ea typeface="+mn-ea"/>
                <a:cs typeface="Calibri" panose="020F0502020204030204" pitchFamily="34" charset="0"/>
              </a:rPr>
              <a:t>Zr-based alloy cladding</a:t>
            </a:r>
          </a:p>
        </p:txBody>
      </p:sp>
      <p:grpSp>
        <p:nvGrpSpPr>
          <p:cNvPr id="19" name="グループ化 18">
            <a:extLst>
              <a:ext uri="{FF2B5EF4-FFF2-40B4-BE49-F238E27FC236}">
                <a16:creationId xmlns:a16="http://schemas.microsoft.com/office/drawing/2014/main" id="{B48858DB-51D2-2660-3860-82A9268A8AF7}"/>
              </a:ext>
            </a:extLst>
          </p:cNvPr>
          <p:cNvGrpSpPr/>
          <p:nvPr/>
        </p:nvGrpSpPr>
        <p:grpSpPr>
          <a:xfrm>
            <a:off x="8597718" y="2306489"/>
            <a:ext cx="94682" cy="2912509"/>
            <a:chOff x="1243414" y="216868"/>
            <a:chExt cx="342000" cy="7641101"/>
          </a:xfrm>
        </p:grpSpPr>
        <p:sp>
          <p:nvSpPr>
            <p:cNvPr id="108" name="正方形/長方形 107">
              <a:extLst>
                <a:ext uri="{FF2B5EF4-FFF2-40B4-BE49-F238E27FC236}">
                  <a16:creationId xmlns:a16="http://schemas.microsoft.com/office/drawing/2014/main" id="{E0FF00A4-AFF5-F94A-75AD-E4C78E653E45}"/>
                </a:ext>
              </a:extLst>
            </p:cNvPr>
            <p:cNvSpPr/>
            <p:nvPr/>
          </p:nvSpPr>
          <p:spPr>
            <a:xfrm>
              <a:off x="1243414" y="381690"/>
              <a:ext cx="342000" cy="74762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a:solidFill>
                  <a:srgbClr val="000000"/>
                </a:solidFill>
                <a:cs typeface="Calibri" panose="020F0502020204030204" pitchFamily="34" charset="0"/>
              </a:endParaRPr>
            </a:p>
          </p:txBody>
        </p:sp>
        <p:sp>
          <p:nvSpPr>
            <p:cNvPr id="109" name="正方形/長方形 108">
              <a:extLst>
                <a:ext uri="{FF2B5EF4-FFF2-40B4-BE49-F238E27FC236}">
                  <a16:creationId xmlns:a16="http://schemas.microsoft.com/office/drawing/2014/main" id="{A21A8D5C-AFAC-CC55-DE5D-58B03FC1CBC4}"/>
                </a:ext>
              </a:extLst>
            </p:cNvPr>
            <p:cNvSpPr/>
            <p:nvPr/>
          </p:nvSpPr>
          <p:spPr>
            <a:xfrm>
              <a:off x="1263214" y="216868"/>
              <a:ext cx="302400" cy="7476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dirty="0">
                <a:solidFill>
                  <a:srgbClr val="000000"/>
                </a:solidFill>
                <a:cs typeface="Calibri" panose="020F0502020204030204" pitchFamily="34" charset="0"/>
              </a:endParaRPr>
            </a:p>
          </p:txBody>
        </p:sp>
      </p:grpSp>
      <p:sp>
        <p:nvSpPr>
          <p:cNvPr id="22" name="正方形/長方形 21">
            <a:extLst>
              <a:ext uri="{FF2B5EF4-FFF2-40B4-BE49-F238E27FC236}">
                <a16:creationId xmlns:a16="http://schemas.microsoft.com/office/drawing/2014/main" id="{DA5AB02A-DF4F-72F5-FAC6-C24E5F090214}"/>
              </a:ext>
            </a:extLst>
          </p:cNvPr>
          <p:cNvSpPr/>
          <p:nvPr/>
        </p:nvSpPr>
        <p:spPr>
          <a:xfrm>
            <a:off x="8604196" y="2671937"/>
            <a:ext cx="81724" cy="209875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a:solidFill>
                <a:srgbClr val="000000"/>
              </a:solidFill>
              <a:cs typeface="Calibri" panose="020F0502020204030204" pitchFamily="34" charset="0"/>
            </a:endParaRPr>
          </a:p>
        </p:txBody>
      </p:sp>
      <p:sp>
        <p:nvSpPr>
          <p:cNvPr id="52" name="正方形/長方形 51">
            <a:extLst>
              <a:ext uri="{FF2B5EF4-FFF2-40B4-BE49-F238E27FC236}">
                <a16:creationId xmlns:a16="http://schemas.microsoft.com/office/drawing/2014/main" id="{C60C6D67-5619-8669-3B74-E972B1E90582}"/>
              </a:ext>
            </a:extLst>
          </p:cNvPr>
          <p:cNvSpPr/>
          <p:nvPr/>
        </p:nvSpPr>
        <p:spPr>
          <a:xfrm>
            <a:off x="8617650" y="2418821"/>
            <a:ext cx="54816" cy="23664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a:solidFill>
                <a:srgbClr val="000000"/>
              </a:solidFill>
              <a:cs typeface="Calibri" panose="020F0502020204030204" pitchFamily="34" charset="0"/>
            </a:endParaRPr>
          </a:p>
        </p:txBody>
      </p:sp>
      <p:sp>
        <p:nvSpPr>
          <p:cNvPr id="58" name="正方形/長方形 57">
            <a:extLst>
              <a:ext uri="{FF2B5EF4-FFF2-40B4-BE49-F238E27FC236}">
                <a16:creationId xmlns:a16="http://schemas.microsoft.com/office/drawing/2014/main" id="{C529A48D-7A21-A2AE-0380-A8A120EC2C94}"/>
              </a:ext>
            </a:extLst>
          </p:cNvPr>
          <p:cNvSpPr/>
          <p:nvPr/>
        </p:nvSpPr>
        <p:spPr>
          <a:xfrm>
            <a:off x="8597718" y="5111156"/>
            <a:ext cx="94682" cy="1366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a:solidFill>
                <a:srgbClr val="000000"/>
              </a:solidFill>
              <a:cs typeface="Calibri" panose="020F0502020204030204" pitchFamily="34" charset="0"/>
            </a:endParaRPr>
          </a:p>
        </p:txBody>
      </p:sp>
      <p:sp>
        <p:nvSpPr>
          <p:cNvPr id="59" name="正方形/長方形 58">
            <a:extLst>
              <a:ext uri="{FF2B5EF4-FFF2-40B4-BE49-F238E27FC236}">
                <a16:creationId xmlns:a16="http://schemas.microsoft.com/office/drawing/2014/main" id="{BFE57B5E-C76A-E697-CD08-C02AFC0C2421}"/>
              </a:ext>
            </a:extLst>
          </p:cNvPr>
          <p:cNvSpPr/>
          <p:nvPr/>
        </p:nvSpPr>
        <p:spPr>
          <a:xfrm>
            <a:off x="8629112" y="5246358"/>
            <a:ext cx="31892" cy="51866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a:solidFill>
                <a:srgbClr val="000000"/>
              </a:solidFill>
              <a:cs typeface="Calibri" panose="020F0502020204030204" pitchFamily="34" charset="0"/>
            </a:endParaRPr>
          </a:p>
        </p:txBody>
      </p:sp>
      <p:sp>
        <p:nvSpPr>
          <p:cNvPr id="60" name="正方形/長方形 59">
            <a:extLst>
              <a:ext uri="{FF2B5EF4-FFF2-40B4-BE49-F238E27FC236}">
                <a16:creationId xmlns:a16="http://schemas.microsoft.com/office/drawing/2014/main" id="{2056054A-C68D-21CA-496C-216F61460E83}"/>
              </a:ext>
            </a:extLst>
          </p:cNvPr>
          <p:cNvSpPr/>
          <p:nvPr/>
        </p:nvSpPr>
        <p:spPr>
          <a:xfrm>
            <a:off x="8585260" y="5089750"/>
            <a:ext cx="119598" cy="21252"/>
          </a:xfrm>
          <a:prstGeom prst="rect">
            <a:avLst/>
          </a:prstGeom>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a:solidFill>
                <a:srgbClr val="000000"/>
              </a:solidFill>
              <a:cs typeface="Calibri" panose="020F0502020204030204" pitchFamily="34" charset="0"/>
            </a:endParaRPr>
          </a:p>
        </p:txBody>
      </p:sp>
      <p:sp>
        <p:nvSpPr>
          <p:cNvPr id="61" name="正方形/長方形 60">
            <a:extLst>
              <a:ext uri="{FF2B5EF4-FFF2-40B4-BE49-F238E27FC236}">
                <a16:creationId xmlns:a16="http://schemas.microsoft.com/office/drawing/2014/main" id="{440A134B-4F0B-D759-2E60-AFCAD0CD690F}"/>
              </a:ext>
            </a:extLst>
          </p:cNvPr>
          <p:cNvSpPr/>
          <p:nvPr/>
        </p:nvSpPr>
        <p:spPr>
          <a:xfrm>
            <a:off x="8640076" y="4774172"/>
            <a:ext cx="9966" cy="988406"/>
          </a:xfrm>
          <a:prstGeom prst="rect">
            <a:avLst/>
          </a:prstGeom>
          <a:solidFill>
            <a:schemeClr val="bg1"/>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a:solidFill>
                <a:srgbClr val="000000"/>
              </a:solidFill>
              <a:cs typeface="Calibri" panose="020F0502020204030204" pitchFamily="34" charset="0"/>
            </a:endParaRPr>
          </a:p>
        </p:txBody>
      </p:sp>
      <p:sp>
        <p:nvSpPr>
          <p:cNvPr id="62" name="正方形/長方形 61">
            <a:extLst>
              <a:ext uri="{FF2B5EF4-FFF2-40B4-BE49-F238E27FC236}">
                <a16:creationId xmlns:a16="http://schemas.microsoft.com/office/drawing/2014/main" id="{8F68FA98-39E4-FF4C-3AE9-FB431108CA65}"/>
              </a:ext>
            </a:extLst>
          </p:cNvPr>
          <p:cNvSpPr/>
          <p:nvPr/>
        </p:nvSpPr>
        <p:spPr>
          <a:xfrm>
            <a:off x="8457674" y="5112268"/>
            <a:ext cx="380190" cy="835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a:solidFill>
                <a:srgbClr val="000000"/>
              </a:solidFill>
              <a:cs typeface="Calibri" panose="020F0502020204030204" pitchFamily="34" charset="0"/>
            </a:endParaRPr>
          </a:p>
        </p:txBody>
      </p:sp>
      <p:sp>
        <p:nvSpPr>
          <p:cNvPr id="63" name="正方形/長方形 62">
            <a:extLst>
              <a:ext uri="{FF2B5EF4-FFF2-40B4-BE49-F238E27FC236}">
                <a16:creationId xmlns:a16="http://schemas.microsoft.com/office/drawing/2014/main" id="{39369B88-F0F7-465E-FB4E-0992840CA0C0}"/>
              </a:ext>
            </a:extLst>
          </p:cNvPr>
          <p:cNvSpPr/>
          <p:nvPr/>
        </p:nvSpPr>
        <p:spPr>
          <a:xfrm>
            <a:off x="8458532" y="2693347"/>
            <a:ext cx="380190" cy="85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1400">
              <a:solidFill>
                <a:srgbClr val="000000"/>
              </a:solidFill>
              <a:cs typeface="Calibri" panose="020F0502020204030204" pitchFamily="34" charset="0"/>
            </a:endParaRPr>
          </a:p>
        </p:txBody>
      </p:sp>
      <p:cxnSp>
        <p:nvCxnSpPr>
          <p:cNvPr id="98" name="直線矢印コネクタ 97">
            <a:extLst>
              <a:ext uri="{FF2B5EF4-FFF2-40B4-BE49-F238E27FC236}">
                <a16:creationId xmlns:a16="http://schemas.microsoft.com/office/drawing/2014/main" id="{E637FAAF-F17E-AEB5-0A25-A1C31E9C30BB}"/>
              </a:ext>
            </a:extLst>
          </p:cNvPr>
          <p:cNvCxnSpPr>
            <a:cxnSpLocks/>
            <a:stCxn id="18" idx="1"/>
          </p:cNvCxnSpPr>
          <p:nvPr/>
        </p:nvCxnSpPr>
        <p:spPr>
          <a:xfrm flipH="1" flipV="1">
            <a:off x="8715633" y="3118412"/>
            <a:ext cx="351489" cy="71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id="{B9E424AD-64B1-6EE1-8D4F-F7CBE2DFE8B3}"/>
              </a:ext>
            </a:extLst>
          </p:cNvPr>
          <p:cNvSpPr/>
          <p:nvPr/>
        </p:nvSpPr>
        <p:spPr bwMode="auto">
          <a:xfrm>
            <a:off x="8621942" y="2411115"/>
            <a:ext cx="46234" cy="3954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400" i="0" u="none" strike="noStrike" cap="none" normalizeH="0" baseline="0">
              <a:ln>
                <a:noFill/>
              </a:ln>
              <a:solidFill>
                <a:srgbClr val="000000"/>
              </a:solidFill>
              <a:effectLst/>
              <a:latin typeface="+mn-lt"/>
              <a:ea typeface="+mn-ea"/>
              <a:cs typeface="Calibri" panose="020F0502020204030204" pitchFamily="34" charset="0"/>
            </a:endParaRPr>
          </a:p>
        </p:txBody>
      </p:sp>
      <p:cxnSp>
        <p:nvCxnSpPr>
          <p:cNvPr id="103" name="直線矢印コネクタ 102">
            <a:extLst>
              <a:ext uri="{FF2B5EF4-FFF2-40B4-BE49-F238E27FC236}">
                <a16:creationId xmlns:a16="http://schemas.microsoft.com/office/drawing/2014/main" id="{D6F63030-8A33-85C5-4ECE-39D7D082F38E}"/>
              </a:ext>
            </a:extLst>
          </p:cNvPr>
          <p:cNvCxnSpPr>
            <a:cxnSpLocks/>
          </p:cNvCxnSpPr>
          <p:nvPr/>
        </p:nvCxnSpPr>
        <p:spPr>
          <a:xfrm flipH="1">
            <a:off x="8697882" y="3728842"/>
            <a:ext cx="319722"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4" name="テキスト ボックス 121">
            <a:extLst>
              <a:ext uri="{FF2B5EF4-FFF2-40B4-BE49-F238E27FC236}">
                <a16:creationId xmlns:a16="http://schemas.microsoft.com/office/drawing/2014/main" id="{37FA0C5D-6447-7C66-37AC-6D278CC937CC}"/>
              </a:ext>
            </a:extLst>
          </p:cNvPr>
          <p:cNvSpPr txBox="1">
            <a:spLocks noChangeArrowheads="1"/>
          </p:cNvSpPr>
          <p:nvPr/>
        </p:nvSpPr>
        <p:spPr bwMode="auto">
          <a:xfrm>
            <a:off x="9162997" y="5050794"/>
            <a:ext cx="1612771" cy="25548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76309" tIns="38154" rIns="76309" bIns="38154">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solidFill>
                  <a:srgbClr val="000000"/>
                </a:solidFill>
                <a:latin typeface="+mn-lt"/>
                <a:ea typeface="+mn-ea"/>
                <a:cs typeface="Calibri" panose="020F0502020204030204" pitchFamily="34" charset="0"/>
              </a:rPr>
              <a:t>Grid Spacer,  Al</a:t>
            </a:r>
            <a:r>
              <a:rPr lang="en-US" altLang="ja-JP" sz="1400" baseline="-25000" dirty="0">
                <a:solidFill>
                  <a:srgbClr val="000000"/>
                </a:solidFill>
                <a:latin typeface="+mn-lt"/>
                <a:ea typeface="+mn-ea"/>
                <a:cs typeface="Calibri" panose="020F0502020204030204" pitchFamily="34" charset="0"/>
              </a:rPr>
              <a:t>2</a:t>
            </a:r>
            <a:r>
              <a:rPr lang="en-US" altLang="ja-JP" sz="1400" dirty="0">
                <a:solidFill>
                  <a:srgbClr val="000000"/>
                </a:solidFill>
                <a:latin typeface="+mn-lt"/>
                <a:ea typeface="+mn-ea"/>
                <a:cs typeface="Calibri" panose="020F0502020204030204" pitchFamily="34" charset="0"/>
              </a:rPr>
              <a:t>O</a:t>
            </a:r>
            <a:r>
              <a:rPr lang="en-US" altLang="ja-JP" sz="1400" baseline="-25000" dirty="0">
                <a:solidFill>
                  <a:srgbClr val="000000"/>
                </a:solidFill>
                <a:latin typeface="+mn-lt"/>
                <a:ea typeface="+mn-ea"/>
                <a:cs typeface="Calibri" panose="020F0502020204030204" pitchFamily="34" charset="0"/>
              </a:rPr>
              <a:t>3</a:t>
            </a:r>
            <a:endParaRPr lang="en-US" altLang="ja-JP" sz="1400" dirty="0">
              <a:solidFill>
                <a:srgbClr val="000000"/>
              </a:solidFill>
              <a:latin typeface="+mn-lt"/>
              <a:ea typeface="+mn-ea"/>
              <a:cs typeface="Calibri" panose="020F0502020204030204" pitchFamily="34" charset="0"/>
            </a:endParaRPr>
          </a:p>
        </p:txBody>
      </p:sp>
      <p:cxnSp>
        <p:nvCxnSpPr>
          <p:cNvPr id="105" name="直線矢印コネクタ 104">
            <a:extLst>
              <a:ext uri="{FF2B5EF4-FFF2-40B4-BE49-F238E27FC236}">
                <a16:creationId xmlns:a16="http://schemas.microsoft.com/office/drawing/2014/main" id="{9C3B216B-1DF2-8165-70D5-FF254FD8EE19}"/>
              </a:ext>
            </a:extLst>
          </p:cNvPr>
          <p:cNvCxnSpPr>
            <a:cxnSpLocks/>
          </p:cNvCxnSpPr>
          <p:nvPr/>
        </p:nvCxnSpPr>
        <p:spPr>
          <a:xfrm flipH="1">
            <a:off x="8831586" y="4931898"/>
            <a:ext cx="3525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a:extLst>
              <a:ext uri="{FF2B5EF4-FFF2-40B4-BE49-F238E27FC236}">
                <a16:creationId xmlns:a16="http://schemas.microsoft.com/office/drawing/2014/main" id="{38DEE3C2-CA65-318B-D6EE-6CD3F7E82046}"/>
              </a:ext>
            </a:extLst>
          </p:cNvPr>
          <p:cNvCxnSpPr>
            <a:cxnSpLocks/>
            <a:stCxn id="104" idx="1"/>
            <a:endCxn id="62" idx="3"/>
          </p:cNvCxnSpPr>
          <p:nvPr/>
        </p:nvCxnSpPr>
        <p:spPr>
          <a:xfrm flipH="1" flipV="1">
            <a:off x="8837864" y="5154038"/>
            <a:ext cx="325133" cy="244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テキスト ボックス 121">
            <a:extLst>
              <a:ext uri="{FF2B5EF4-FFF2-40B4-BE49-F238E27FC236}">
                <a16:creationId xmlns:a16="http://schemas.microsoft.com/office/drawing/2014/main" id="{CE8426F2-80A9-F44D-CDA2-981644C96646}"/>
              </a:ext>
            </a:extLst>
          </p:cNvPr>
          <p:cNvSpPr txBox="1">
            <a:spLocks noChangeArrowheads="1"/>
          </p:cNvSpPr>
          <p:nvPr/>
        </p:nvSpPr>
        <p:spPr bwMode="auto">
          <a:xfrm>
            <a:off x="9153869" y="4780422"/>
            <a:ext cx="1000819" cy="25548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76309" tIns="38154" rIns="76309" bIns="38154">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solidFill>
                  <a:srgbClr val="000000"/>
                </a:solidFill>
                <a:latin typeface="+mn-lt"/>
                <a:ea typeface="+mn-ea"/>
                <a:cs typeface="Calibri" panose="020F0502020204030204" pitchFamily="34" charset="0"/>
              </a:rPr>
              <a:t>End plug</a:t>
            </a:r>
          </a:p>
        </p:txBody>
      </p:sp>
      <p:sp>
        <p:nvSpPr>
          <p:cNvPr id="138" name="テキスト ボックス 121">
            <a:extLst>
              <a:ext uri="{FF2B5EF4-FFF2-40B4-BE49-F238E27FC236}">
                <a16:creationId xmlns:a16="http://schemas.microsoft.com/office/drawing/2014/main" id="{12D77B2E-48D2-4B6D-3835-B5304519F7CA}"/>
              </a:ext>
            </a:extLst>
          </p:cNvPr>
          <p:cNvSpPr txBox="1">
            <a:spLocks noChangeArrowheads="1"/>
          </p:cNvSpPr>
          <p:nvPr/>
        </p:nvSpPr>
        <p:spPr bwMode="auto">
          <a:xfrm>
            <a:off x="8112224" y="6066310"/>
            <a:ext cx="3744416" cy="24301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76309" tIns="38154" rIns="76309" bIns="38154">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solidFill>
                  <a:srgbClr val="000000"/>
                </a:solidFill>
                <a:latin typeface="+mn-lt"/>
                <a:ea typeface="+mn-ea"/>
                <a:cs typeface="Calibri" panose="020F0502020204030204" pitchFamily="34" charset="0"/>
              </a:rPr>
              <a:t>Pressure</a:t>
            </a:r>
            <a:r>
              <a:rPr lang="ja-JP" altLang="en-US" sz="1400" dirty="0">
                <a:solidFill>
                  <a:srgbClr val="000000"/>
                </a:solidFill>
                <a:latin typeface="+mn-lt"/>
                <a:ea typeface="+mn-ea"/>
                <a:cs typeface="Calibri" panose="020F0502020204030204" pitchFamily="34" charset="0"/>
              </a:rPr>
              <a:t> </a:t>
            </a:r>
            <a:r>
              <a:rPr lang="en-US" altLang="ja-JP" sz="1400" dirty="0">
                <a:solidFill>
                  <a:srgbClr val="000000"/>
                </a:solidFill>
                <a:latin typeface="+mn-lt"/>
                <a:ea typeface="+mn-ea"/>
                <a:cs typeface="Calibri" panose="020F0502020204030204" pitchFamily="34" charset="0"/>
              </a:rPr>
              <a:t>gauge </a:t>
            </a:r>
          </a:p>
        </p:txBody>
      </p:sp>
      <p:cxnSp>
        <p:nvCxnSpPr>
          <p:cNvPr id="139" name="直線矢印コネクタ 138">
            <a:extLst>
              <a:ext uri="{FF2B5EF4-FFF2-40B4-BE49-F238E27FC236}">
                <a16:creationId xmlns:a16="http://schemas.microsoft.com/office/drawing/2014/main" id="{2A567528-F9D0-20EF-5732-5FA3F698990D}"/>
              </a:ext>
            </a:extLst>
          </p:cNvPr>
          <p:cNvCxnSpPr>
            <a:cxnSpLocks/>
          </p:cNvCxnSpPr>
          <p:nvPr/>
        </p:nvCxnSpPr>
        <p:spPr>
          <a:xfrm rot="16200000" flipH="1">
            <a:off x="8519893" y="5929103"/>
            <a:ext cx="2184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 name="テキスト ボックス 121">
            <a:extLst>
              <a:ext uri="{FF2B5EF4-FFF2-40B4-BE49-F238E27FC236}">
                <a16:creationId xmlns:a16="http://schemas.microsoft.com/office/drawing/2014/main" id="{66065330-89F6-AF93-0184-F114105DAFC1}"/>
              </a:ext>
            </a:extLst>
          </p:cNvPr>
          <p:cNvSpPr txBox="1">
            <a:spLocks noChangeArrowheads="1"/>
          </p:cNvSpPr>
          <p:nvPr/>
        </p:nvSpPr>
        <p:spPr bwMode="auto">
          <a:xfrm>
            <a:off x="9067122" y="3610943"/>
            <a:ext cx="2357470" cy="22294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76309" tIns="38154" rIns="76309" bIns="38154">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solidFill>
                  <a:srgbClr val="000000"/>
                </a:solidFill>
                <a:latin typeface="+mn-lt"/>
                <a:ea typeface="+mn-ea"/>
                <a:cs typeface="Calibri" panose="020F0502020204030204" pitchFamily="34" charset="0"/>
              </a:rPr>
              <a:t>Max.</a:t>
            </a:r>
            <a:r>
              <a:rPr lang="ja-JP" altLang="en-US" sz="1400" dirty="0">
                <a:solidFill>
                  <a:srgbClr val="000000"/>
                </a:solidFill>
                <a:latin typeface="+mn-lt"/>
                <a:ea typeface="+mn-ea"/>
                <a:cs typeface="Calibri" panose="020F0502020204030204" pitchFamily="34" charset="0"/>
              </a:rPr>
              <a:t> </a:t>
            </a:r>
            <a:r>
              <a:rPr lang="en-US" altLang="ja-JP" sz="1400" dirty="0">
                <a:solidFill>
                  <a:srgbClr val="000000"/>
                </a:solidFill>
                <a:latin typeface="+mn-lt"/>
                <a:ea typeface="+mn-ea"/>
                <a:cs typeface="Calibri" panose="020F0502020204030204" pitchFamily="34" charset="0"/>
              </a:rPr>
              <a:t>Temperature level</a:t>
            </a:r>
          </a:p>
        </p:txBody>
      </p:sp>
      <p:sp>
        <p:nvSpPr>
          <p:cNvPr id="142" name="テキスト ボックス 121">
            <a:extLst>
              <a:ext uri="{FF2B5EF4-FFF2-40B4-BE49-F238E27FC236}">
                <a16:creationId xmlns:a16="http://schemas.microsoft.com/office/drawing/2014/main" id="{0F29CB3C-E11A-092B-3291-B0ADDB73FDBC}"/>
              </a:ext>
            </a:extLst>
          </p:cNvPr>
          <p:cNvSpPr txBox="1">
            <a:spLocks noChangeArrowheads="1"/>
          </p:cNvSpPr>
          <p:nvPr/>
        </p:nvSpPr>
        <p:spPr bwMode="auto">
          <a:xfrm>
            <a:off x="9079078" y="2704820"/>
            <a:ext cx="2501486" cy="25548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76309" tIns="38154" rIns="76309" bIns="38154">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solidFill>
                  <a:srgbClr val="000000"/>
                </a:solidFill>
                <a:latin typeface="+mn-lt"/>
                <a:ea typeface="+mn-ea"/>
                <a:cs typeface="Calibri" panose="020F0502020204030204" pitchFamily="34" charset="0"/>
              </a:rPr>
              <a:t>Grid spacer, Al</a:t>
            </a:r>
            <a:r>
              <a:rPr lang="en-US" altLang="ja-JP" sz="1400" baseline="-25000" dirty="0">
                <a:solidFill>
                  <a:srgbClr val="000000"/>
                </a:solidFill>
                <a:latin typeface="+mn-lt"/>
                <a:ea typeface="+mn-ea"/>
                <a:cs typeface="Calibri" panose="020F0502020204030204" pitchFamily="34" charset="0"/>
              </a:rPr>
              <a:t>2</a:t>
            </a:r>
            <a:r>
              <a:rPr lang="en-US" altLang="ja-JP" sz="1400" dirty="0">
                <a:solidFill>
                  <a:srgbClr val="000000"/>
                </a:solidFill>
                <a:latin typeface="+mn-lt"/>
                <a:ea typeface="+mn-ea"/>
                <a:cs typeface="Calibri" panose="020F0502020204030204" pitchFamily="34" charset="0"/>
              </a:rPr>
              <a:t>O</a:t>
            </a:r>
            <a:r>
              <a:rPr lang="en-US" altLang="ja-JP" sz="1400" baseline="-25000" dirty="0">
                <a:solidFill>
                  <a:srgbClr val="000000"/>
                </a:solidFill>
                <a:latin typeface="+mn-lt"/>
                <a:ea typeface="+mn-ea"/>
                <a:cs typeface="Calibri" panose="020F0502020204030204" pitchFamily="34" charset="0"/>
              </a:rPr>
              <a:t>3</a:t>
            </a:r>
            <a:endParaRPr lang="en-US" altLang="ja-JP" sz="1400" dirty="0">
              <a:solidFill>
                <a:srgbClr val="000000"/>
              </a:solidFill>
              <a:latin typeface="+mn-lt"/>
              <a:ea typeface="+mn-ea"/>
              <a:cs typeface="Calibri" panose="020F0502020204030204" pitchFamily="34" charset="0"/>
            </a:endParaRPr>
          </a:p>
        </p:txBody>
      </p:sp>
      <p:cxnSp>
        <p:nvCxnSpPr>
          <p:cNvPr id="143" name="直線矢印コネクタ 142">
            <a:extLst>
              <a:ext uri="{FF2B5EF4-FFF2-40B4-BE49-F238E27FC236}">
                <a16:creationId xmlns:a16="http://schemas.microsoft.com/office/drawing/2014/main" id="{147596F7-C4BF-B4B4-8F75-A46A49565259}"/>
              </a:ext>
            </a:extLst>
          </p:cNvPr>
          <p:cNvCxnSpPr>
            <a:cxnSpLocks/>
            <a:stCxn id="142" idx="1"/>
          </p:cNvCxnSpPr>
          <p:nvPr/>
        </p:nvCxnSpPr>
        <p:spPr>
          <a:xfrm flipH="1" flipV="1">
            <a:off x="8860640" y="2727883"/>
            <a:ext cx="218438" cy="104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直線矢印コネクタ 205">
            <a:extLst>
              <a:ext uri="{FF2B5EF4-FFF2-40B4-BE49-F238E27FC236}">
                <a16:creationId xmlns:a16="http://schemas.microsoft.com/office/drawing/2014/main" id="{36AECAEA-D8B0-FB1D-CD9E-0E259B56A3FB}"/>
              </a:ext>
            </a:extLst>
          </p:cNvPr>
          <p:cNvCxnSpPr>
            <a:cxnSpLocks/>
          </p:cNvCxnSpPr>
          <p:nvPr/>
        </p:nvCxnSpPr>
        <p:spPr>
          <a:xfrm flipH="1">
            <a:off x="8642202" y="2579631"/>
            <a:ext cx="5314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8" name="テキスト ボックス 121">
            <a:extLst>
              <a:ext uri="{FF2B5EF4-FFF2-40B4-BE49-F238E27FC236}">
                <a16:creationId xmlns:a16="http://schemas.microsoft.com/office/drawing/2014/main" id="{4578612A-76FD-79B4-916B-650070505F97}"/>
              </a:ext>
            </a:extLst>
          </p:cNvPr>
          <p:cNvSpPr txBox="1">
            <a:spLocks noChangeArrowheads="1"/>
          </p:cNvSpPr>
          <p:nvPr/>
        </p:nvSpPr>
        <p:spPr bwMode="auto">
          <a:xfrm>
            <a:off x="9178645" y="2425432"/>
            <a:ext cx="2642275" cy="28259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76309" tIns="38154" rIns="76309" bIns="38154">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solidFill>
                  <a:srgbClr val="000000"/>
                </a:solidFill>
                <a:latin typeface="+mn-lt"/>
                <a:ea typeface="+mn-ea"/>
                <a:cs typeface="Calibri" panose="020F0502020204030204" pitchFamily="34" charset="0"/>
              </a:rPr>
              <a:t>Gas</a:t>
            </a:r>
            <a:r>
              <a:rPr lang="ja-JP" altLang="en-US" sz="1400" dirty="0">
                <a:solidFill>
                  <a:srgbClr val="000000"/>
                </a:solidFill>
                <a:latin typeface="+mn-lt"/>
                <a:ea typeface="+mn-ea"/>
                <a:cs typeface="Calibri" panose="020F0502020204030204" pitchFamily="34" charset="0"/>
              </a:rPr>
              <a:t> </a:t>
            </a:r>
            <a:r>
              <a:rPr lang="en-US" altLang="ja-JP" sz="1400" dirty="0">
                <a:solidFill>
                  <a:srgbClr val="000000"/>
                </a:solidFill>
                <a:latin typeface="+mn-lt"/>
                <a:ea typeface="+mn-ea"/>
                <a:cs typeface="Calibri" panose="020F0502020204030204" pitchFamily="34" charset="0"/>
              </a:rPr>
              <a:t>plenum</a:t>
            </a:r>
            <a:r>
              <a:rPr lang="ja-JP" altLang="en-US" sz="1400" dirty="0">
                <a:solidFill>
                  <a:srgbClr val="000000"/>
                </a:solidFill>
                <a:latin typeface="+mn-lt"/>
                <a:ea typeface="+mn-ea"/>
                <a:cs typeface="Calibri" panose="020F0502020204030204" pitchFamily="34" charset="0"/>
              </a:rPr>
              <a:t> </a:t>
            </a:r>
            <a:r>
              <a:rPr lang="en-US" altLang="ja-JP" sz="1400" dirty="0">
                <a:solidFill>
                  <a:srgbClr val="000000"/>
                </a:solidFill>
                <a:latin typeface="+mn-lt"/>
                <a:ea typeface="+mn-ea"/>
                <a:cs typeface="Calibri" panose="020F0502020204030204" pitchFamily="34" charset="0"/>
              </a:rPr>
              <a:t>(He, about </a:t>
            </a:r>
            <a:r>
              <a:rPr lang="en-US" altLang="ja-JP" sz="1400" kern="100" dirty="0">
                <a:solidFill>
                  <a:srgbClr val="000000"/>
                </a:solidFill>
                <a:latin typeface="+mn-lt"/>
                <a:ea typeface="+mn-ea"/>
                <a:cs typeface="Times New Roman" panose="02020603050405020304" pitchFamily="18" charset="0"/>
              </a:rPr>
              <a:t>10 cc</a:t>
            </a:r>
            <a:r>
              <a:rPr lang="en-US" altLang="ja-JP" sz="1400" dirty="0">
                <a:solidFill>
                  <a:srgbClr val="000000"/>
                </a:solidFill>
                <a:latin typeface="+mn-lt"/>
                <a:ea typeface="+mn-ea"/>
                <a:cs typeface="Calibri" panose="020F0502020204030204" pitchFamily="34" charset="0"/>
              </a:rPr>
              <a:t>)</a:t>
            </a:r>
          </a:p>
        </p:txBody>
      </p:sp>
      <p:sp>
        <p:nvSpPr>
          <p:cNvPr id="7" name="Rectangle 2">
            <a:extLst>
              <a:ext uri="{FF2B5EF4-FFF2-40B4-BE49-F238E27FC236}">
                <a16:creationId xmlns:a16="http://schemas.microsoft.com/office/drawing/2014/main" id="{27917F45-0EE4-B7F8-1A9A-300C3787C509}"/>
              </a:ext>
            </a:extLst>
          </p:cNvPr>
          <p:cNvSpPr txBox="1">
            <a:spLocks/>
          </p:cNvSpPr>
          <p:nvPr/>
        </p:nvSpPr>
        <p:spPr bwMode="auto">
          <a:xfrm>
            <a:off x="8113520" y="908720"/>
            <a:ext cx="3887136" cy="317561"/>
          </a:xfrm>
          <a:prstGeom prst="rect">
            <a:avLst/>
          </a:prstGeom>
          <a:noFill/>
          <a:ln w="9525">
            <a:noFill/>
            <a:miter lim="800000"/>
            <a:headEnd/>
            <a:tailEnd/>
          </a:ln>
        </p:spPr>
        <p:txBody>
          <a:bodyPr vert="horz" wrap="square" lIns="68580" tIns="34290" rIns="68580" bIns="34290" numCol="1" anchor="b" anchorCtr="0" compatLnSpc="1">
            <a:prstTxWarp prst="textNoShape">
              <a:avLst/>
            </a:prstTxWarp>
          </a:bodyPr>
          <a:lst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1"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1" charset="-128"/>
              </a:defRPr>
            </a:lvl9pPr>
          </a:lstStyle>
          <a:p>
            <a:pPr algn="l">
              <a:lnSpc>
                <a:spcPts val="2000"/>
              </a:lnSpc>
            </a:pPr>
            <a:r>
              <a:rPr lang="en-US" altLang="ja-JP" sz="2800" b="1" dirty="0">
                <a:solidFill>
                  <a:srgbClr val="000000"/>
                </a:solidFill>
                <a:latin typeface="+mn-lt"/>
                <a:ea typeface="+mn-ea"/>
                <a:cs typeface="Calibri" panose="020F0502020204030204" pitchFamily="34" charset="0"/>
              </a:rPr>
              <a:t>Structure of the Test Rod</a:t>
            </a:r>
            <a:endParaRPr lang="ja-JP" altLang="en-US" sz="2800" b="1" dirty="0">
              <a:solidFill>
                <a:srgbClr val="000000"/>
              </a:solidFill>
              <a:latin typeface="+mn-lt"/>
              <a:ea typeface="+mn-ea"/>
              <a:cs typeface="Calibri" panose="020F0502020204030204" pitchFamily="34" charset="0"/>
            </a:endParaRPr>
          </a:p>
        </p:txBody>
      </p:sp>
      <p:sp>
        <p:nvSpPr>
          <p:cNvPr id="45" name="Rectangle 2">
            <a:extLst>
              <a:ext uri="{FF2B5EF4-FFF2-40B4-BE49-F238E27FC236}">
                <a16:creationId xmlns:a16="http://schemas.microsoft.com/office/drawing/2014/main" id="{FE261245-C704-4F59-B144-9D76CC3E19C5}"/>
              </a:ext>
            </a:extLst>
          </p:cNvPr>
          <p:cNvSpPr txBox="1">
            <a:spLocks/>
          </p:cNvSpPr>
          <p:nvPr/>
        </p:nvSpPr>
        <p:spPr bwMode="auto">
          <a:xfrm>
            <a:off x="356165" y="908720"/>
            <a:ext cx="7067591" cy="317561"/>
          </a:xfrm>
          <a:prstGeom prst="rect">
            <a:avLst/>
          </a:prstGeom>
          <a:solidFill>
            <a:schemeClr val="bg1"/>
          </a:solidFill>
          <a:ln w="9525">
            <a:noFill/>
            <a:miter lim="800000"/>
            <a:headEnd/>
            <a:tailEnd/>
          </a:ln>
        </p:spPr>
        <p:txBody>
          <a:bodyPr vert="horz" wrap="square" lIns="68580" tIns="34290" rIns="68580" bIns="34290" numCol="1" anchor="b" anchorCtr="0" compatLnSpc="1">
            <a:prstTxWarp prst="textNoShape">
              <a:avLst/>
            </a:prstTxWarp>
          </a:bodyPr>
          <a:lstStyle>
            <a:lvl1pPr algn="ctr" rtl="0" eaLnBrk="0" fontAlgn="base" hangingPunct="0">
              <a:spcBef>
                <a:spcPct val="0"/>
              </a:spcBef>
              <a:spcAft>
                <a:spcPct val="0"/>
              </a:spcAft>
              <a:defRPr kumimoji="1" sz="4000" kern="1200">
                <a:solidFill>
                  <a:schemeClr val="tx1"/>
                </a:solidFill>
                <a:latin typeface="+mj-lt"/>
                <a:ea typeface="+mj-ea"/>
                <a:cs typeface="+mj-cs"/>
              </a:defRPr>
            </a:lvl1pPr>
            <a:lvl2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2pPr>
            <a:lvl3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3pPr>
            <a:lvl4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4pPr>
            <a:lvl5pPr algn="ctr" rtl="0" eaLnBrk="0" fontAlgn="base" hangingPunct="0">
              <a:spcBef>
                <a:spcPct val="0"/>
              </a:spcBef>
              <a:spcAft>
                <a:spcPct val="0"/>
              </a:spcAft>
              <a:defRPr kumimoji="1" sz="4000">
                <a:solidFill>
                  <a:schemeClr val="tx1"/>
                </a:solidFill>
                <a:latin typeface="Calibri" pitchFamily="34" charset="0"/>
                <a:ea typeface="ＭＳ Ｐゴシック" pitchFamily="1"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1"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1"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1"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1" charset="-128"/>
              </a:defRPr>
            </a:lvl9pPr>
          </a:lstStyle>
          <a:p>
            <a:pPr>
              <a:lnSpc>
                <a:spcPts val="2000"/>
              </a:lnSpc>
            </a:pPr>
            <a:r>
              <a:rPr lang="en-GB" altLang="ja-JP" sz="2800" b="1" dirty="0">
                <a:solidFill>
                  <a:srgbClr val="000000"/>
                </a:solidFill>
                <a:latin typeface="+mn-lt"/>
                <a:ea typeface="ＭＳ Ｐゴシック" panose="020B0600070205080204" pitchFamily="50" charset="-128"/>
                <a:cs typeface="Calibri" panose="020F0502020204030204" pitchFamily="34" charset="0"/>
              </a:rPr>
              <a:t>Coated C</a:t>
            </a:r>
            <a:r>
              <a:rPr lang="en-GB" altLang="ja-JP" sz="2800" b="1" dirty="0">
                <a:solidFill>
                  <a:srgbClr val="000000"/>
                </a:solidFill>
                <a:effectLst/>
                <a:latin typeface="+mn-lt"/>
                <a:ea typeface="ＭＳ Ｐゴシック" panose="020B0600070205080204" pitchFamily="50" charset="-128"/>
                <a:cs typeface="Calibri" panose="020F0502020204030204" pitchFamily="34" charset="0"/>
              </a:rPr>
              <a:t>ladding</a:t>
            </a:r>
            <a:endParaRPr lang="ja-JP" altLang="en-US" sz="2800" b="1" dirty="0">
              <a:solidFill>
                <a:srgbClr val="000000"/>
              </a:solidFill>
              <a:highlight>
                <a:srgbClr val="00FFFF"/>
              </a:highlight>
              <a:latin typeface="+mn-lt"/>
              <a:ea typeface="+mn-ea"/>
              <a:cs typeface="Calibri" panose="020F0502020204030204" pitchFamily="34" charset="0"/>
            </a:endParaRPr>
          </a:p>
        </p:txBody>
      </p:sp>
      <p:graphicFrame>
        <p:nvGraphicFramePr>
          <p:cNvPr id="6" name="表 5">
            <a:extLst>
              <a:ext uri="{FF2B5EF4-FFF2-40B4-BE49-F238E27FC236}">
                <a16:creationId xmlns:a16="http://schemas.microsoft.com/office/drawing/2014/main" id="{865DA6D7-26CF-49B6-C2A1-F0D9EC19C0D0}"/>
              </a:ext>
            </a:extLst>
          </p:cNvPr>
          <p:cNvGraphicFramePr>
            <a:graphicFrameLocks noGrp="1"/>
          </p:cNvGraphicFramePr>
          <p:nvPr>
            <p:extLst>
              <p:ext uri="{D42A27DB-BD31-4B8C-83A1-F6EECF244321}">
                <p14:modId xmlns:p14="http://schemas.microsoft.com/office/powerpoint/2010/main" val="1708837578"/>
              </p:ext>
            </p:extLst>
          </p:nvPr>
        </p:nvGraphicFramePr>
        <p:xfrm>
          <a:off x="353565" y="1267427"/>
          <a:ext cx="7067591" cy="2121606"/>
        </p:xfrm>
        <a:graphic>
          <a:graphicData uri="http://schemas.openxmlformats.org/drawingml/2006/table">
            <a:tbl>
              <a:tblPr>
                <a:tableStyleId>{5940675A-B579-460E-94D1-54222C63F5DA}</a:tableStyleId>
              </a:tblPr>
              <a:tblGrid>
                <a:gridCol w="1995419">
                  <a:extLst>
                    <a:ext uri="{9D8B030D-6E8A-4147-A177-3AD203B41FA5}">
                      <a16:colId xmlns:a16="http://schemas.microsoft.com/office/drawing/2014/main" val="3048977602"/>
                    </a:ext>
                  </a:extLst>
                </a:gridCol>
                <a:gridCol w="1741864">
                  <a:extLst>
                    <a:ext uri="{9D8B030D-6E8A-4147-A177-3AD203B41FA5}">
                      <a16:colId xmlns:a16="http://schemas.microsoft.com/office/drawing/2014/main" val="2579294254"/>
                    </a:ext>
                  </a:extLst>
                </a:gridCol>
                <a:gridCol w="1665154">
                  <a:extLst>
                    <a:ext uri="{9D8B030D-6E8A-4147-A177-3AD203B41FA5}">
                      <a16:colId xmlns:a16="http://schemas.microsoft.com/office/drawing/2014/main" val="3237118973"/>
                    </a:ext>
                  </a:extLst>
                </a:gridCol>
                <a:gridCol w="1665154">
                  <a:extLst>
                    <a:ext uri="{9D8B030D-6E8A-4147-A177-3AD203B41FA5}">
                      <a16:colId xmlns:a16="http://schemas.microsoft.com/office/drawing/2014/main" val="2398253157"/>
                    </a:ext>
                  </a:extLst>
                </a:gridCol>
              </a:tblGrid>
              <a:tr h="331456">
                <a:tc>
                  <a:txBody>
                    <a:bodyPr/>
                    <a:lstStyle/>
                    <a:p>
                      <a:pPr algn="l" fontAlgn="ctr"/>
                      <a:r>
                        <a:rPr lang="en-US" sz="1600" b="0" u="none" strike="noStrike" dirty="0">
                          <a:solidFill>
                            <a:schemeClr val="bg1"/>
                          </a:solidFill>
                          <a:effectLst/>
                        </a:rPr>
                        <a:t>  Item</a:t>
                      </a:r>
                      <a:endParaRPr lang="en-US" sz="1600" b="0" i="0" u="none" strike="noStrike" dirty="0">
                        <a:solidFill>
                          <a:schemeClr val="bg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solidFill>
                      <a:schemeClr val="accent5">
                        <a:lumMod val="50000"/>
                      </a:schemeClr>
                    </a:solidFill>
                  </a:tcPr>
                </a:tc>
                <a:tc>
                  <a:txBody>
                    <a:bodyPr/>
                    <a:lstStyle/>
                    <a:p>
                      <a:pPr algn="ctr" fontAlgn="ctr"/>
                      <a:r>
                        <a:rPr lang="en-US" sz="1600" b="0" u="none" strike="noStrike" dirty="0">
                          <a:solidFill>
                            <a:schemeClr val="bg1"/>
                          </a:solidFill>
                          <a:effectLst/>
                        </a:rPr>
                        <a:t>Zircaloy-4</a:t>
                      </a:r>
                      <a:endParaRPr lang="en-US" sz="1600" b="0" i="0" u="none" strike="noStrike" dirty="0">
                        <a:solidFill>
                          <a:schemeClr val="bg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solidFill>
                      <a:schemeClr val="accent5">
                        <a:lumMod val="50000"/>
                      </a:schemeClr>
                    </a:solidFill>
                  </a:tcPr>
                </a:tc>
                <a:tc>
                  <a:txBody>
                    <a:bodyPr/>
                    <a:lstStyle/>
                    <a:p>
                      <a:pPr algn="ctr" fontAlgn="ctr"/>
                      <a:r>
                        <a:rPr lang="en-US" sz="1600" b="0" u="none" strike="noStrike" dirty="0">
                          <a:solidFill>
                            <a:schemeClr val="bg1"/>
                          </a:solidFill>
                          <a:effectLst/>
                        </a:rPr>
                        <a:t>Opt. ZIRLO</a:t>
                      </a:r>
                      <a:endParaRPr lang="en-US" sz="1600" b="0" i="1" u="none" strike="noStrike" dirty="0">
                        <a:solidFill>
                          <a:schemeClr val="bg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solidFill>
                      <a:schemeClr val="accent5">
                        <a:lumMod val="50000"/>
                      </a:schemeClr>
                    </a:solidFill>
                  </a:tcPr>
                </a:tc>
                <a:tc>
                  <a:txBody>
                    <a:bodyPr/>
                    <a:lstStyle/>
                    <a:p>
                      <a:pPr algn="ctr" fontAlgn="ctr"/>
                      <a:r>
                        <a:rPr lang="en-US" sz="1600" b="0" u="none" strike="noStrike" dirty="0">
                          <a:solidFill>
                            <a:schemeClr val="bg1"/>
                          </a:solidFill>
                          <a:effectLst/>
                        </a:rPr>
                        <a:t>E110</a:t>
                      </a:r>
                      <a:endParaRPr lang="en-US" sz="1600" b="0" i="1" u="none" strike="noStrike" dirty="0">
                        <a:solidFill>
                          <a:schemeClr val="bg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solidFill>
                      <a:schemeClr val="accent5">
                        <a:lumMod val="50000"/>
                      </a:schemeClr>
                    </a:solidFill>
                  </a:tcPr>
                </a:tc>
                <a:extLst>
                  <a:ext uri="{0D108BD9-81ED-4DB2-BD59-A6C34878D82A}">
                    <a16:rowId xmlns:a16="http://schemas.microsoft.com/office/drawing/2014/main" val="4101145414"/>
                  </a:ext>
                </a:extLst>
              </a:tr>
              <a:tr h="223448">
                <a:tc>
                  <a:txBody>
                    <a:bodyPr/>
                    <a:lstStyle/>
                    <a:p>
                      <a:pPr marL="84138" indent="0" algn="l" fontAlgn="ctr"/>
                      <a:r>
                        <a:rPr lang="en-US" sz="1600" b="0" u="none" strike="noStrike" dirty="0">
                          <a:solidFill>
                            <a:schemeClr val="tx1"/>
                          </a:solidFill>
                          <a:effectLst/>
                        </a:rPr>
                        <a:t>OD / Thickness (mm)</a:t>
                      </a:r>
                      <a:endParaRPr lang="en-US" sz="1600" b="0" i="0"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tc>
                  <a:txBody>
                    <a:bodyPr/>
                    <a:lstStyle/>
                    <a:p>
                      <a:pPr algn="ctr" fontAlgn="ctr"/>
                      <a:r>
                        <a:rPr lang="en-US" sz="1600" b="0" u="none" strike="noStrike" dirty="0">
                          <a:solidFill>
                            <a:schemeClr val="tx1"/>
                          </a:solidFill>
                          <a:effectLst/>
                        </a:rPr>
                        <a:t>10.75 / 0.725</a:t>
                      </a:r>
                      <a:endParaRPr lang="en-US" sz="1600" b="0" i="0"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tc>
                  <a:txBody>
                    <a:bodyPr/>
                    <a:lstStyle/>
                    <a:p>
                      <a:pPr algn="ctr" fontAlgn="ctr"/>
                      <a:r>
                        <a:rPr lang="en-US" sz="1600" b="0" u="none" strike="noStrike" dirty="0">
                          <a:solidFill>
                            <a:schemeClr val="tx1"/>
                          </a:solidFill>
                          <a:effectLst/>
                        </a:rPr>
                        <a:t>9.13 / 0.65</a:t>
                      </a:r>
                      <a:endParaRPr lang="en-US"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tc>
                  <a:txBody>
                    <a:bodyPr/>
                    <a:lstStyle/>
                    <a:p>
                      <a:pPr algn="ctr" fontAlgn="ctr"/>
                      <a:r>
                        <a:rPr lang="en-US" sz="1600" b="0" u="none" strike="noStrike" dirty="0">
                          <a:solidFill>
                            <a:schemeClr val="tx1"/>
                          </a:solidFill>
                          <a:effectLst/>
                        </a:rPr>
                        <a:t> 9.15 / 0.70</a:t>
                      </a:r>
                      <a:endParaRPr lang="en-US"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extLst>
                  <a:ext uri="{0D108BD9-81ED-4DB2-BD59-A6C34878D82A}">
                    <a16:rowId xmlns:a16="http://schemas.microsoft.com/office/drawing/2014/main" val="3741515002"/>
                  </a:ext>
                </a:extLst>
              </a:tr>
              <a:tr h="223448">
                <a:tc>
                  <a:txBody>
                    <a:bodyPr/>
                    <a:lstStyle/>
                    <a:p>
                      <a:pPr marL="84138" indent="0" algn="l" fontAlgn="ctr"/>
                      <a:r>
                        <a:rPr lang="en-US" sz="1600" b="0" u="none" strike="noStrike" dirty="0">
                          <a:solidFill>
                            <a:schemeClr val="tx1"/>
                          </a:solidFill>
                          <a:effectLst/>
                        </a:rPr>
                        <a:t>Length (mm)</a:t>
                      </a:r>
                      <a:endParaRPr lang="en-US" sz="1600" b="0" i="0"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tc>
                  <a:txBody>
                    <a:bodyPr/>
                    <a:lstStyle/>
                    <a:p>
                      <a:pPr algn="ctr" fontAlgn="t"/>
                      <a:r>
                        <a:rPr lang="en-US" sz="1600" b="0" u="none" strike="noStrike" dirty="0">
                          <a:solidFill>
                            <a:schemeClr val="tx1"/>
                          </a:solidFill>
                          <a:effectLst/>
                        </a:rPr>
                        <a:t>225</a:t>
                      </a:r>
                      <a:endParaRPr lang="en-US" sz="1600" b="0" i="0"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tc>
                <a:tc>
                  <a:txBody>
                    <a:bodyPr/>
                    <a:lstStyle/>
                    <a:p>
                      <a:pPr algn="ctr" fontAlgn="ctr"/>
                      <a:r>
                        <a:rPr lang="en-US" sz="1600" b="0" u="none" strike="noStrike" dirty="0">
                          <a:solidFill>
                            <a:schemeClr val="tx1"/>
                          </a:solidFill>
                          <a:effectLst/>
                        </a:rPr>
                        <a:t>225</a:t>
                      </a:r>
                      <a:endParaRPr lang="en-US"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tc>
                  <a:txBody>
                    <a:bodyPr/>
                    <a:lstStyle/>
                    <a:p>
                      <a:pPr algn="ctr" fontAlgn="ctr"/>
                      <a:r>
                        <a:rPr lang="en-US" sz="1600" b="0" u="none" strike="noStrike" dirty="0">
                          <a:solidFill>
                            <a:schemeClr val="tx1"/>
                          </a:solidFill>
                          <a:effectLst/>
                        </a:rPr>
                        <a:t>225</a:t>
                      </a:r>
                      <a:endParaRPr lang="en-US"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extLst>
                  <a:ext uri="{0D108BD9-81ED-4DB2-BD59-A6C34878D82A}">
                    <a16:rowId xmlns:a16="http://schemas.microsoft.com/office/drawing/2014/main" val="2868702172"/>
                  </a:ext>
                </a:extLst>
              </a:tr>
              <a:tr h="438496">
                <a:tc rowSpan="2">
                  <a:txBody>
                    <a:bodyPr/>
                    <a:lstStyle/>
                    <a:p>
                      <a:pPr marL="84138" indent="0" algn="l" fontAlgn="t"/>
                      <a:r>
                        <a:rPr lang="en-US" sz="1600" b="0" u="none" strike="noStrike" dirty="0">
                          <a:solidFill>
                            <a:schemeClr val="tx1"/>
                          </a:solidFill>
                          <a:effectLst/>
                        </a:rPr>
                        <a:t>Coating material and its thickness (provider)</a:t>
                      </a:r>
                      <a:endParaRPr lang="en-US" sz="1600" b="0" i="0"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tc>
                <a:tc>
                  <a:txBody>
                    <a:bodyPr/>
                    <a:lstStyle/>
                    <a:p>
                      <a:pPr marL="176213" indent="-176213" algn="l" fontAlgn="t">
                        <a:buFont typeface="Wingdings" panose="05000000000000000000" pitchFamily="2" charset="2"/>
                        <a:buChar char="Ø"/>
                      </a:pPr>
                      <a:r>
                        <a:rPr lang="en-US" sz="1600" b="0" u="none" strike="noStrike" dirty="0">
                          <a:solidFill>
                            <a:schemeClr val="tx1"/>
                          </a:solidFill>
                          <a:effectLst/>
                        </a:rPr>
                        <a:t>10 µm Cr (</a:t>
                      </a:r>
                      <a:r>
                        <a:rPr lang="en-US" altLang="ja-JP" sz="1600" b="0" u="none" strike="noStrike" dirty="0">
                          <a:solidFill>
                            <a:schemeClr val="tx1"/>
                          </a:solidFill>
                          <a:effectLst/>
                        </a:rPr>
                        <a:t>KIT</a:t>
                      </a:r>
                      <a:r>
                        <a:rPr lang="en-US" sz="1600" b="0" u="none" strike="noStrike" dirty="0">
                          <a:solidFill>
                            <a:schemeClr val="tx1"/>
                          </a:solidFill>
                          <a:effectLst/>
                        </a:rPr>
                        <a:t>)</a:t>
                      </a:r>
                    </a:p>
                    <a:p>
                      <a:pPr marL="176213" indent="-176213" algn="l" fontAlgn="t">
                        <a:buFont typeface="Wingdings" panose="05000000000000000000" pitchFamily="2" charset="2"/>
                        <a:buChar char="Ø"/>
                      </a:pPr>
                      <a:r>
                        <a:rPr lang="en-US" sz="1600" b="0" u="none" strike="noStrike" dirty="0">
                          <a:solidFill>
                            <a:schemeClr val="tx1"/>
                          </a:solidFill>
                          <a:effectLst/>
                        </a:rPr>
                        <a:t>20 µm Cr (CTU)</a:t>
                      </a:r>
                    </a:p>
                  </a:txBody>
                  <a:tcPr marL="9525" marR="9525" marT="9525" marB="0"/>
                </a:tc>
                <a:tc>
                  <a:txBody>
                    <a:bodyPr/>
                    <a:lstStyle/>
                    <a:p>
                      <a:pPr marL="176213" indent="-176213" algn="l" fontAlgn="t">
                        <a:buFont typeface="Wingdings" panose="05000000000000000000" pitchFamily="2" charset="2"/>
                        <a:buChar char="Ø"/>
                      </a:pPr>
                      <a:endParaRPr lang="en-US" sz="1600" b="0" u="none" strike="noStrike" dirty="0">
                        <a:solidFill>
                          <a:schemeClr val="tx1"/>
                        </a:solidFill>
                        <a:effectLst/>
                      </a:endParaRPr>
                    </a:p>
                    <a:p>
                      <a:pPr marL="176213" indent="-176213" algn="l" fontAlgn="t">
                        <a:buFont typeface="Wingdings" panose="05000000000000000000" pitchFamily="2" charset="2"/>
                        <a:buChar char="Ø"/>
                      </a:pPr>
                      <a:r>
                        <a:rPr lang="en-US" sz="1600" b="0" u="none" strike="noStrike" dirty="0">
                          <a:solidFill>
                            <a:schemeClr val="tx1"/>
                          </a:solidFill>
                          <a:effectLst/>
                        </a:rPr>
                        <a:t>20 µm Cr (CTU)</a:t>
                      </a:r>
                      <a:endParaRPr lang="en-US"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tc>
                <a:tc>
                  <a:txBody>
                    <a:bodyPr/>
                    <a:lstStyle/>
                    <a:p>
                      <a:pPr marL="176213" indent="-176213" algn="l" fontAlgn="t">
                        <a:buFont typeface="Wingdings" panose="05000000000000000000" pitchFamily="2" charset="2"/>
                        <a:buChar char="Ø"/>
                      </a:pPr>
                      <a:endParaRPr lang="en-US"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tc>
                <a:extLst>
                  <a:ext uri="{0D108BD9-81ED-4DB2-BD59-A6C34878D82A}">
                    <a16:rowId xmlns:a16="http://schemas.microsoft.com/office/drawing/2014/main" val="1766413722"/>
                  </a:ext>
                </a:extLst>
              </a:tr>
              <a:tr h="532850">
                <a:tc vMerge="1">
                  <a:txBody>
                    <a:bodyPr/>
                    <a:lstStyle/>
                    <a:p>
                      <a:pPr marL="84138" indent="0" algn="l" fontAlgn="t"/>
                      <a:endParaRPr lang="en-US" sz="1600" b="0" i="0"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tc>
                <a:tc>
                  <a:txBody>
                    <a:bodyPr/>
                    <a:lstStyle/>
                    <a:p>
                      <a:pPr marL="176213" marR="0" lvl="0" indent="-176213"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en-US" altLang="ja-JP" sz="1600" b="0" u="none" strike="noStrike" dirty="0">
                          <a:solidFill>
                            <a:schemeClr val="tx1"/>
                          </a:solidFill>
                          <a:effectLst/>
                        </a:rPr>
                        <a:t>26 µm Cr/</a:t>
                      </a:r>
                      <a:r>
                        <a:rPr lang="en-US" altLang="ja-JP" sz="1600" b="0" u="none" strike="noStrike" dirty="0" err="1">
                          <a:solidFill>
                            <a:schemeClr val="tx1"/>
                          </a:solidFill>
                          <a:effectLst/>
                        </a:rPr>
                        <a:t>CrN</a:t>
                      </a:r>
                      <a:r>
                        <a:rPr lang="en-US" altLang="ja-JP" sz="1600" b="0" u="none" strike="noStrike" dirty="0">
                          <a:solidFill>
                            <a:schemeClr val="tx1"/>
                          </a:solidFill>
                          <a:effectLst/>
                        </a:rPr>
                        <a:t> double-layer (CTU)</a:t>
                      </a:r>
                      <a:endParaRPr lang="en-US" altLang="ja-JP" sz="1600" b="0" i="0"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tc>
                <a:tc>
                  <a:txBody>
                    <a:bodyPr/>
                    <a:lstStyle/>
                    <a:p>
                      <a:pPr marL="0" indent="0" algn="l" fontAlgn="t">
                        <a:buFont typeface="Wingdings" panose="05000000000000000000" pitchFamily="2" charset="2"/>
                        <a:buNone/>
                      </a:pPr>
                      <a:endParaRPr lang="en-US"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tc>
                <a:tc>
                  <a:txBody>
                    <a:bodyPr/>
                    <a:lstStyle/>
                    <a:p>
                      <a:pPr marL="176213" marR="0" lvl="0" indent="-176213" algn="l" defTabSz="914400" rtl="0" eaLnBrk="1" fontAlgn="t" latinLnBrk="0" hangingPunct="1">
                        <a:lnSpc>
                          <a:spcPct val="100000"/>
                        </a:lnSpc>
                        <a:spcBef>
                          <a:spcPts val="0"/>
                        </a:spcBef>
                        <a:spcAft>
                          <a:spcPts val="0"/>
                        </a:spcAft>
                        <a:buClrTx/>
                        <a:buSzTx/>
                        <a:buFont typeface="Wingdings" panose="05000000000000000000" pitchFamily="2" charset="2"/>
                        <a:buChar char="Ø"/>
                        <a:tabLst/>
                        <a:defRPr/>
                      </a:pPr>
                      <a:r>
                        <a:rPr lang="en-US" altLang="ja-JP" sz="1600" b="0" u="none" strike="noStrike" dirty="0">
                          <a:solidFill>
                            <a:schemeClr val="tx1"/>
                          </a:solidFill>
                          <a:effectLst/>
                        </a:rPr>
                        <a:t>6 µm Cr/</a:t>
                      </a:r>
                      <a:r>
                        <a:rPr lang="en-US" altLang="ja-JP" sz="1600" b="0" u="none" strike="noStrike" dirty="0" err="1">
                          <a:solidFill>
                            <a:schemeClr val="tx1"/>
                          </a:solidFill>
                          <a:effectLst/>
                        </a:rPr>
                        <a:t>CrN</a:t>
                      </a:r>
                      <a:r>
                        <a:rPr lang="ja-JP" altLang="en-US" sz="1600" b="0" u="none" strike="noStrike" dirty="0">
                          <a:solidFill>
                            <a:schemeClr val="tx1"/>
                          </a:solidFill>
                          <a:effectLst/>
                        </a:rPr>
                        <a:t>　</a:t>
                      </a:r>
                      <a:r>
                        <a:rPr lang="en-US" altLang="ja-JP" sz="1600" b="0" u="none" strike="noStrike" dirty="0">
                          <a:solidFill>
                            <a:schemeClr val="tx1"/>
                          </a:solidFill>
                          <a:effectLst/>
                        </a:rPr>
                        <a:t>multi-layer (AEOI)</a:t>
                      </a:r>
                      <a:endParaRPr lang="en-US" altLang="ja-JP"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tc>
                <a:extLst>
                  <a:ext uri="{0D108BD9-81ED-4DB2-BD59-A6C34878D82A}">
                    <a16:rowId xmlns:a16="http://schemas.microsoft.com/office/drawing/2014/main" val="1325467293"/>
                  </a:ext>
                </a:extLst>
              </a:tr>
              <a:tr h="223448">
                <a:tc>
                  <a:txBody>
                    <a:bodyPr/>
                    <a:lstStyle/>
                    <a:p>
                      <a:pPr marL="84138" indent="0" algn="l" fontAlgn="ctr"/>
                      <a:r>
                        <a:rPr lang="en-US" sz="1600" b="0" u="none" strike="noStrike" dirty="0">
                          <a:solidFill>
                            <a:schemeClr val="tx1"/>
                          </a:solidFill>
                          <a:effectLst/>
                        </a:rPr>
                        <a:t>Coating method</a:t>
                      </a:r>
                      <a:endParaRPr lang="en-US" sz="1600" b="0" i="0"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tc>
                  <a:txBody>
                    <a:bodyPr/>
                    <a:lstStyle/>
                    <a:p>
                      <a:pPr algn="ctr" fontAlgn="ctr"/>
                      <a:r>
                        <a:rPr lang="en-US" sz="1600" b="0" u="none" strike="noStrike" dirty="0">
                          <a:solidFill>
                            <a:schemeClr val="tx1"/>
                          </a:solidFill>
                          <a:effectLst/>
                        </a:rPr>
                        <a:t>PVD</a:t>
                      </a:r>
                      <a:endParaRPr lang="en-US" sz="1600" b="0" i="0"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tc>
                  <a:txBody>
                    <a:bodyPr/>
                    <a:lstStyle/>
                    <a:p>
                      <a:pPr algn="ctr" fontAlgn="ctr"/>
                      <a:r>
                        <a:rPr lang="en-US" sz="1600" b="0" u="none" strike="noStrike" dirty="0">
                          <a:solidFill>
                            <a:schemeClr val="tx1"/>
                          </a:solidFill>
                          <a:effectLst/>
                        </a:rPr>
                        <a:t>PVD</a:t>
                      </a:r>
                      <a:endParaRPr lang="en-US"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tc>
                  <a:txBody>
                    <a:bodyPr/>
                    <a:lstStyle/>
                    <a:p>
                      <a:pPr algn="ctr" fontAlgn="ctr"/>
                      <a:r>
                        <a:rPr lang="en-US" sz="1600" b="0" u="none" strike="noStrike" dirty="0">
                          <a:solidFill>
                            <a:schemeClr val="tx1"/>
                          </a:solidFill>
                          <a:effectLst/>
                        </a:rPr>
                        <a:t>PVD</a:t>
                      </a:r>
                      <a:endParaRPr lang="en-US" sz="1600" b="0" i="1" u="none" strike="noStrike" dirty="0">
                        <a:solidFill>
                          <a:schemeClr val="tx1"/>
                        </a:solidFill>
                        <a:effectLst/>
                        <a:latin typeface="Calibri" panose="020F0502020204030204" pitchFamily="34" charset="0"/>
                        <a:ea typeface="游ゴシック" panose="020B0400000000000000" pitchFamily="50" charset="-128"/>
                        <a:cs typeface="Calibri" panose="020F0502020204030204" pitchFamily="34" charset="0"/>
                      </a:endParaRPr>
                    </a:p>
                  </a:txBody>
                  <a:tcPr marL="9525" marR="9525" marT="9525" marB="0" anchor="ctr"/>
                </a:tc>
                <a:extLst>
                  <a:ext uri="{0D108BD9-81ED-4DB2-BD59-A6C34878D82A}">
                    <a16:rowId xmlns:a16="http://schemas.microsoft.com/office/drawing/2014/main" val="3612481591"/>
                  </a:ext>
                </a:extLst>
              </a:tr>
            </a:tbl>
          </a:graphicData>
        </a:graphic>
      </p:graphicFrame>
      <p:sp>
        <p:nvSpPr>
          <p:cNvPr id="4" name="テキスト ボックス 3">
            <a:extLst>
              <a:ext uri="{FF2B5EF4-FFF2-40B4-BE49-F238E27FC236}">
                <a16:creationId xmlns:a16="http://schemas.microsoft.com/office/drawing/2014/main" id="{54F79355-B4D6-9DCC-F8AA-CAEF62925ECE}"/>
              </a:ext>
            </a:extLst>
          </p:cNvPr>
          <p:cNvSpPr txBox="1"/>
          <p:nvPr/>
        </p:nvSpPr>
        <p:spPr>
          <a:xfrm>
            <a:off x="4112152" y="3323395"/>
            <a:ext cx="3312368" cy="738664"/>
          </a:xfrm>
          <a:prstGeom prst="rect">
            <a:avLst/>
          </a:prstGeom>
          <a:noFill/>
        </p:spPr>
        <p:txBody>
          <a:bodyPr wrap="square">
            <a:spAutoFit/>
          </a:bodyPr>
          <a:lstStyle/>
          <a:p>
            <a:r>
              <a:rPr lang="en-US" altLang="ja-JP" sz="1400" b="0" i="1" u="none" strike="noStrike" dirty="0">
                <a:solidFill>
                  <a:srgbClr val="000000"/>
                </a:solidFill>
                <a:effectLst/>
                <a:latin typeface="+mn-lt"/>
              </a:rPr>
              <a:t>KIT</a:t>
            </a:r>
            <a:r>
              <a:rPr lang="en-US" altLang="ja-JP" sz="1400" i="1" dirty="0">
                <a:solidFill>
                  <a:srgbClr val="000000"/>
                </a:solidFill>
                <a:latin typeface="+mn-lt"/>
              </a:rPr>
              <a:t>   </a:t>
            </a:r>
            <a:r>
              <a:rPr lang="en-US" altLang="ja-JP" sz="1400" b="0" i="1" u="none" strike="noStrike" dirty="0">
                <a:solidFill>
                  <a:srgbClr val="000000"/>
                </a:solidFill>
                <a:effectLst/>
                <a:latin typeface="+mn-lt"/>
              </a:rPr>
              <a:t>: </a:t>
            </a:r>
            <a:r>
              <a:rPr lang="en-US" altLang="ja-JP" sz="1400" i="1" dirty="0">
                <a:solidFill>
                  <a:srgbClr val="000000"/>
                </a:solidFill>
                <a:effectLst/>
                <a:latin typeface="+mn-lt"/>
                <a:ea typeface="游明朝" panose="02020400000000000000" pitchFamily="18" charset="-128"/>
              </a:rPr>
              <a:t>Karlsruhe Institute of Technology</a:t>
            </a:r>
            <a:endParaRPr lang="en-US" altLang="ja-JP" sz="1400" b="0" i="1" u="none" strike="noStrike" dirty="0">
              <a:solidFill>
                <a:srgbClr val="000000"/>
              </a:solidFill>
              <a:effectLst/>
              <a:latin typeface="+mn-lt"/>
            </a:endParaRPr>
          </a:p>
          <a:p>
            <a:r>
              <a:rPr lang="en-GB" altLang="ja-JP" sz="1400" i="1" dirty="0">
                <a:solidFill>
                  <a:srgbClr val="000000"/>
                </a:solidFill>
                <a:effectLst/>
                <a:latin typeface="+mn-lt"/>
                <a:ea typeface="游明朝" panose="02020400000000000000" pitchFamily="18" charset="-128"/>
              </a:rPr>
              <a:t>CTU : Czech Technical University in Prague</a:t>
            </a:r>
            <a:endParaRPr lang="en-US" altLang="ja-JP" sz="1400" i="1" dirty="0">
              <a:solidFill>
                <a:srgbClr val="000000"/>
              </a:solidFill>
              <a:effectLst/>
              <a:latin typeface="+mn-lt"/>
              <a:ea typeface="游明朝" panose="02020400000000000000" pitchFamily="18" charset="-128"/>
            </a:endParaRPr>
          </a:p>
          <a:p>
            <a:r>
              <a:rPr lang="en-US" altLang="ja-JP" sz="1400" i="1" dirty="0">
                <a:solidFill>
                  <a:srgbClr val="000000"/>
                </a:solidFill>
                <a:latin typeface="+mn-lt"/>
                <a:ea typeface="游明朝" panose="02020400000000000000" pitchFamily="18" charset="-128"/>
              </a:rPr>
              <a:t>AEOI: </a:t>
            </a:r>
            <a:r>
              <a:rPr lang="en-GB" altLang="ja-JP" sz="1400" i="1" dirty="0">
                <a:solidFill>
                  <a:srgbClr val="000000"/>
                </a:solidFill>
                <a:effectLst/>
                <a:latin typeface="+mn-lt"/>
                <a:ea typeface="游明朝" panose="02020400000000000000" pitchFamily="18" charset="-128"/>
              </a:rPr>
              <a:t>Atomic Energy </a:t>
            </a:r>
            <a:r>
              <a:rPr lang="en-GB" altLang="ja-JP" sz="1400" i="1" dirty="0">
                <a:solidFill>
                  <a:srgbClr val="000000"/>
                </a:solidFill>
                <a:latin typeface="+mn-lt"/>
                <a:ea typeface="游明朝" panose="02020400000000000000" pitchFamily="18" charset="-128"/>
              </a:rPr>
              <a:t>Organization of</a:t>
            </a:r>
            <a:r>
              <a:rPr lang="en-GB" altLang="ja-JP" sz="1400" i="1" dirty="0">
                <a:solidFill>
                  <a:srgbClr val="000000"/>
                </a:solidFill>
                <a:effectLst/>
                <a:latin typeface="+mn-lt"/>
                <a:ea typeface="游明朝" panose="02020400000000000000" pitchFamily="18" charset="-128"/>
              </a:rPr>
              <a:t> Iran</a:t>
            </a:r>
            <a:endParaRPr lang="en-US" altLang="ja-JP" sz="1400" i="1" dirty="0">
              <a:solidFill>
                <a:srgbClr val="000000"/>
              </a:solidFill>
              <a:latin typeface="+mn-lt"/>
              <a:ea typeface="游明朝" panose="02020400000000000000" pitchFamily="18" charset="-128"/>
            </a:endParaRPr>
          </a:p>
        </p:txBody>
      </p:sp>
      <p:cxnSp>
        <p:nvCxnSpPr>
          <p:cNvPr id="3" name="直線矢印コネクタ 2">
            <a:extLst>
              <a:ext uri="{FF2B5EF4-FFF2-40B4-BE49-F238E27FC236}">
                <a16:creationId xmlns:a16="http://schemas.microsoft.com/office/drawing/2014/main" id="{00AA8244-DB8C-F86C-2B64-09387D763724}"/>
              </a:ext>
            </a:extLst>
          </p:cNvPr>
          <p:cNvCxnSpPr>
            <a:cxnSpLocks/>
          </p:cNvCxnSpPr>
          <p:nvPr/>
        </p:nvCxnSpPr>
        <p:spPr>
          <a:xfrm flipV="1">
            <a:off x="8400256" y="2411115"/>
            <a:ext cx="0" cy="2363057"/>
          </a:xfrm>
          <a:prstGeom prst="straightConnector1">
            <a:avLst/>
          </a:prstGeom>
          <a:ln w="19050">
            <a:solidFill>
              <a:srgbClr val="0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121">
            <a:extLst>
              <a:ext uri="{FF2B5EF4-FFF2-40B4-BE49-F238E27FC236}">
                <a16:creationId xmlns:a16="http://schemas.microsoft.com/office/drawing/2014/main" id="{1BDB546F-0731-BE6E-F58E-4CF71FCC8153}"/>
              </a:ext>
            </a:extLst>
          </p:cNvPr>
          <p:cNvSpPr txBox="1">
            <a:spLocks noChangeArrowheads="1"/>
          </p:cNvSpPr>
          <p:nvPr/>
        </p:nvSpPr>
        <p:spPr bwMode="auto">
          <a:xfrm rot="16200000">
            <a:off x="7866276" y="3380861"/>
            <a:ext cx="772984" cy="28259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76309" tIns="38154" rIns="76309" bIns="38154">
            <a:no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400" dirty="0">
                <a:solidFill>
                  <a:srgbClr val="000000"/>
                </a:solidFill>
                <a:latin typeface="+mn-lt"/>
                <a:ea typeface="+mn-ea"/>
                <a:cs typeface="Calibri" panose="020F0502020204030204" pitchFamily="34" charset="0"/>
              </a:rPr>
              <a:t>225 mm</a:t>
            </a:r>
          </a:p>
        </p:txBody>
      </p:sp>
      <p:sp>
        <p:nvSpPr>
          <p:cNvPr id="2" name="スライド番号プレースホルダー 1">
            <a:extLst>
              <a:ext uri="{FF2B5EF4-FFF2-40B4-BE49-F238E27FC236}">
                <a16:creationId xmlns:a16="http://schemas.microsoft.com/office/drawing/2014/main" id="{DAA8E5D4-3147-2E77-FD0C-336D10044E5B}"/>
              </a:ext>
            </a:extLst>
          </p:cNvPr>
          <p:cNvSpPr>
            <a:spLocks noGrp="1"/>
          </p:cNvSpPr>
          <p:nvPr>
            <p:ph type="sldNum" sz="quarter" idx="4"/>
          </p:nvPr>
        </p:nvSpPr>
        <p:spPr/>
        <p:txBody>
          <a:bodyPr/>
          <a:lstStyle/>
          <a:p>
            <a:fld id="{1CB920B5-59AB-4D13-AD89-2DEE701099C1}" type="slidenum">
              <a:rPr lang="ja-JP" altLang="en-US" smtClean="0"/>
              <a:pPr/>
              <a:t>6</a:t>
            </a:fld>
            <a:endParaRPr lang="ja-JP" altLang="en-US"/>
          </a:p>
        </p:txBody>
      </p:sp>
      <p:cxnSp>
        <p:nvCxnSpPr>
          <p:cNvPr id="11" name="直線コネクタ 10">
            <a:extLst>
              <a:ext uri="{FF2B5EF4-FFF2-40B4-BE49-F238E27FC236}">
                <a16:creationId xmlns:a16="http://schemas.microsoft.com/office/drawing/2014/main" id="{92CAE6C4-8AFF-4FD7-448B-FF75371ED2CC}"/>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E98A9CC4-DD86-B09F-0A2F-B00B7A12A2D9}"/>
              </a:ext>
            </a:extLst>
          </p:cNvPr>
          <p:cNvSpPr txBox="1"/>
          <p:nvPr/>
        </p:nvSpPr>
        <p:spPr>
          <a:xfrm>
            <a:off x="353565" y="6018670"/>
            <a:ext cx="2090998" cy="338554"/>
          </a:xfrm>
          <a:prstGeom prst="rect">
            <a:avLst/>
          </a:prstGeom>
          <a:noFill/>
        </p:spPr>
        <p:txBody>
          <a:bodyPr wrap="square">
            <a:spAutoFit/>
          </a:bodyPr>
          <a:lstStyle/>
          <a:p>
            <a:pPr algn="ctr" fontAlgn="t"/>
            <a:r>
              <a:rPr lang="en-US" altLang="ja-JP" sz="1600" b="0" u="none" strike="noStrike" dirty="0">
                <a:solidFill>
                  <a:schemeClr val="tx1"/>
                </a:solidFill>
                <a:effectLst/>
              </a:rPr>
              <a:t>20 µm Cr (CTU)</a:t>
            </a:r>
          </a:p>
        </p:txBody>
      </p:sp>
      <p:sp>
        <p:nvSpPr>
          <p:cNvPr id="17" name="テキスト ボックス 16">
            <a:extLst>
              <a:ext uri="{FF2B5EF4-FFF2-40B4-BE49-F238E27FC236}">
                <a16:creationId xmlns:a16="http://schemas.microsoft.com/office/drawing/2014/main" id="{F28AE926-81FA-4446-9BFA-A7B722DCEF00}"/>
              </a:ext>
            </a:extLst>
          </p:cNvPr>
          <p:cNvSpPr txBox="1"/>
          <p:nvPr/>
        </p:nvSpPr>
        <p:spPr>
          <a:xfrm>
            <a:off x="2924882" y="6018670"/>
            <a:ext cx="2090998" cy="512961"/>
          </a:xfrm>
          <a:prstGeom prst="rect">
            <a:avLst/>
          </a:prstGeom>
          <a:noFill/>
        </p:spPr>
        <p:txBody>
          <a:bodyPr wrap="square">
            <a:spAutoFit/>
          </a:bodyPr>
          <a:lstStyle/>
          <a:p>
            <a:pPr lvl="0" algn="ctr" fontAlgn="t">
              <a:lnSpc>
                <a:spcPts val="1600"/>
              </a:lnSpc>
              <a:spcBef>
                <a:spcPts val="0"/>
              </a:spcBef>
              <a:spcAft>
                <a:spcPts val="0"/>
              </a:spcAft>
              <a:defRPr/>
            </a:pPr>
            <a:r>
              <a:rPr lang="en-US" altLang="ja-JP" sz="1600" dirty="0"/>
              <a:t>26 µm Cr/</a:t>
            </a:r>
            <a:r>
              <a:rPr lang="en-US" altLang="ja-JP" sz="1600" dirty="0" err="1"/>
              <a:t>CrN</a:t>
            </a:r>
            <a:r>
              <a:rPr lang="en-US" altLang="ja-JP" sz="1600" dirty="0"/>
              <a:t> double-layer (CTU)</a:t>
            </a:r>
            <a:endParaRPr lang="en-US" altLang="ja-JP" sz="1600" dirty="0">
              <a:latin typeface="Calibri" panose="020F0502020204030204" pitchFamily="34" charset="0"/>
              <a:ea typeface="游ゴシック" panose="020B0400000000000000" pitchFamily="50" charset="-128"/>
              <a:cs typeface="Calibri" panose="020F0502020204030204" pitchFamily="34" charset="0"/>
            </a:endParaRPr>
          </a:p>
        </p:txBody>
      </p:sp>
    </p:spTree>
    <p:extLst>
      <p:ext uri="{BB962C8B-B14F-4D97-AF65-F5344CB8AC3E}">
        <p14:creationId xmlns:p14="http://schemas.microsoft.com/office/powerpoint/2010/main" val="3621088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テキスト ボックス 129">
            <a:extLst>
              <a:ext uri="{FF2B5EF4-FFF2-40B4-BE49-F238E27FC236}">
                <a16:creationId xmlns:a16="http://schemas.microsoft.com/office/drawing/2014/main" id="{E4673401-5E74-40A7-A2C2-C1241D57E346}"/>
              </a:ext>
            </a:extLst>
          </p:cNvPr>
          <p:cNvSpPr txBox="1"/>
          <p:nvPr/>
        </p:nvSpPr>
        <p:spPr>
          <a:xfrm>
            <a:off x="6312024" y="6525344"/>
            <a:ext cx="4167010" cy="242246"/>
          </a:xfrm>
          <a:prstGeom prst="rect">
            <a:avLst/>
          </a:prstGeom>
          <a:noFill/>
        </p:spPr>
        <p:txBody>
          <a:bodyPr wrap="square">
            <a:spAutoFit/>
          </a:bodyPr>
          <a:lstStyle/>
          <a:p>
            <a:pPr marL="269875" indent="-269875" algn="just">
              <a:lnSpc>
                <a:spcPct val="115000"/>
              </a:lnSpc>
            </a:pPr>
            <a:r>
              <a:rPr lang="en-US" altLang="ja-JP" sz="900" kern="100" dirty="0">
                <a:solidFill>
                  <a:schemeClr val="bg1"/>
                </a:solidFill>
                <a:latin typeface="+mn-lt"/>
                <a:ea typeface="+mn-ea"/>
                <a:cs typeface="Calibri" panose="020F0502020204030204" pitchFamily="34" charset="0"/>
              </a:rPr>
              <a:t>K. Nakamura, K. Inagaki, </a:t>
            </a:r>
            <a:r>
              <a:rPr lang="en-US" altLang="ja-JP" sz="900" i="1" kern="100" dirty="0">
                <a:solidFill>
                  <a:schemeClr val="bg1"/>
                </a:solidFill>
                <a:latin typeface="+mn-lt"/>
                <a:ea typeface="+mn-ea"/>
                <a:cs typeface="Calibri" panose="020F0502020204030204" pitchFamily="34" charset="0"/>
              </a:rPr>
              <a:t>Proc. TOP FUEL 2021</a:t>
            </a:r>
            <a:r>
              <a:rPr lang="en-US" altLang="ja-JP" sz="900" kern="100" dirty="0">
                <a:solidFill>
                  <a:schemeClr val="bg1"/>
                </a:solidFill>
                <a:latin typeface="+mn-lt"/>
                <a:ea typeface="+mn-ea"/>
                <a:cs typeface="Calibri" panose="020F0502020204030204" pitchFamily="34" charset="0"/>
              </a:rPr>
              <a:t>,</a:t>
            </a:r>
            <a:r>
              <a:rPr lang="en-US" altLang="ja-JP" sz="900" dirty="0">
                <a:solidFill>
                  <a:schemeClr val="bg1"/>
                </a:solidFill>
                <a:latin typeface="+mn-lt"/>
                <a:ea typeface="+mn-ea"/>
                <a:cs typeface="Calibri" panose="020F0502020204030204" pitchFamily="34" charset="0"/>
              </a:rPr>
              <a:t> Santander, Spain</a:t>
            </a:r>
            <a:r>
              <a:rPr lang="en-US" altLang="ja-JP" sz="900" kern="100" dirty="0">
                <a:solidFill>
                  <a:schemeClr val="bg1"/>
                </a:solidFill>
                <a:latin typeface="+mn-lt"/>
                <a:ea typeface="+mn-ea"/>
                <a:cs typeface="Calibri" panose="020F0502020204030204" pitchFamily="34" charset="0"/>
              </a:rPr>
              <a:t>, Oct. 24-28, 2021.</a:t>
            </a:r>
            <a:endParaRPr lang="en-US" altLang="ja-JP" sz="900" dirty="0">
              <a:solidFill>
                <a:schemeClr val="bg1"/>
              </a:solidFill>
              <a:effectLst/>
              <a:latin typeface="+mn-lt"/>
              <a:ea typeface="+mn-ea"/>
              <a:cs typeface="Calibri" panose="020F0502020204030204" pitchFamily="34" charset="0"/>
            </a:endParaRPr>
          </a:p>
        </p:txBody>
      </p:sp>
      <p:sp>
        <p:nvSpPr>
          <p:cNvPr id="587" name="正方形/長方形 586">
            <a:extLst>
              <a:ext uri="{FF2B5EF4-FFF2-40B4-BE49-F238E27FC236}">
                <a16:creationId xmlns:a16="http://schemas.microsoft.com/office/drawing/2014/main" id="{3002CA99-1E29-402C-B7C2-88D7B17BA8B8}"/>
              </a:ext>
            </a:extLst>
          </p:cNvPr>
          <p:cNvSpPr/>
          <p:nvPr/>
        </p:nvSpPr>
        <p:spPr>
          <a:xfrm>
            <a:off x="6960097" y="125489"/>
            <a:ext cx="3456383" cy="584775"/>
          </a:xfrm>
          <a:prstGeom prst="rect">
            <a:avLst/>
          </a:prstGeom>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marL="539101" indent="-539101"/>
            <a:r>
              <a:rPr lang="en-US" altLang="ja-JP" sz="3200" b="1" kern="100" dirty="0">
                <a:solidFill>
                  <a:srgbClr val="000000"/>
                </a:solidFill>
                <a:latin typeface="+mn-lt"/>
                <a:ea typeface="+mn-ea"/>
                <a:cs typeface="Calibri" panose="020F0502020204030204" pitchFamily="34" charset="0"/>
              </a:rPr>
              <a:t>Test Scenario</a:t>
            </a:r>
            <a:endParaRPr lang="ja-JP" altLang="ja-JP" sz="3200" b="1" kern="100" dirty="0">
              <a:solidFill>
                <a:srgbClr val="000000"/>
              </a:solidFill>
              <a:latin typeface="+mn-lt"/>
              <a:ea typeface="+mn-ea"/>
              <a:cs typeface="Calibri" panose="020F0502020204030204" pitchFamily="34" charset="0"/>
            </a:endParaRPr>
          </a:p>
        </p:txBody>
      </p:sp>
      <p:cxnSp>
        <p:nvCxnSpPr>
          <p:cNvPr id="8" name="直線コネクタ 7">
            <a:extLst>
              <a:ext uri="{FF2B5EF4-FFF2-40B4-BE49-F238E27FC236}">
                <a16:creationId xmlns:a16="http://schemas.microsoft.com/office/drawing/2014/main" id="{0427CF89-3A05-C4FD-19AD-482BF5912C77}"/>
              </a:ext>
            </a:extLst>
          </p:cNvPr>
          <p:cNvCxnSpPr>
            <a:cxnSpLocks/>
          </p:cNvCxnSpPr>
          <p:nvPr/>
        </p:nvCxnSpPr>
        <p:spPr>
          <a:xfrm flipV="1">
            <a:off x="407368" y="620688"/>
            <a:ext cx="5832648"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9" name="Text Box 6">
            <a:extLst>
              <a:ext uri="{FF2B5EF4-FFF2-40B4-BE49-F238E27FC236}">
                <a16:creationId xmlns:a16="http://schemas.microsoft.com/office/drawing/2014/main" id="{EF27B821-EC5D-F0BD-FA78-21A94F2F208B}"/>
              </a:ext>
            </a:extLst>
          </p:cNvPr>
          <p:cNvSpPr txBox="1">
            <a:spLocks noChangeArrowheads="1"/>
          </p:cNvSpPr>
          <p:nvPr/>
        </p:nvSpPr>
        <p:spPr bwMode="auto">
          <a:xfrm>
            <a:off x="407368" y="116632"/>
            <a:ext cx="63367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spcBef>
                <a:spcPts val="600"/>
              </a:spcBef>
              <a:buNone/>
              <a:tabLst>
                <a:tab pos="180340" algn="l"/>
              </a:tabLst>
            </a:pPr>
            <a:r>
              <a:rPr lang="en-US" altLang="ja-JP" b="1" dirty="0">
                <a:cs typeface="Calibri" panose="020F0502020204030204" pitchFamily="34" charset="0"/>
              </a:rPr>
              <a:t>Bundle Test Facility (DEGREE)</a:t>
            </a:r>
          </a:p>
        </p:txBody>
      </p:sp>
      <p:grpSp>
        <p:nvGrpSpPr>
          <p:cNvPr id="357" name="グループ化 356">
            <a:extLst>
              <a:ext uri="{FF2B5EF4-FFF2-40B4-BE49-F238E27FC236}">
                <a16:creationId xmlns:a16="http://schemas.microsoft.com/office/drawing/2014/main" id="{AC3A8E91-C4B0-4FF6-2EE5-FD84BD24876F}"/>
              </a:ext>
            </a:extLst>
          </p:cNvPr>
          <p:cNvGrpSpPr>
            <a:grpSpLocks noChangeAspect="1"/>
          </p:cNvGrpSpPr>
          <p:nvPr/>
        </p:nvGrpSpPr>
        <p:grpSpPr>
          <a:xfrm>
            <a:off x="6881153" y="1420088"/>
            <a:ext cx="5047495" cy="4202300"/>
            <a:chOff x="7696423" y="1960258"/>
            <a:chExt cx="4010051" cy="3338573"/>
          </a:xfrm>
        </p:grpSpPr>
        <p:sp>
          <p:nvSpPr>
            <p:cNvPr id="11" name="フリーフォーム: 図形 10">
              <a:extLst>
                <a:ext uri="{FF2B5EF4-FFF2-40B4-BE49-F238E27FC236}">
                  <a16:creationId xmlns:a16="http://schemas.microsoft.com/office/drawing/2014/main" id="{0E6F47FD-123E-6258-BD9F-AF824ABA5726}"/>
                </a:ext>
              </a:extLst>
            </p:cNvPr>
            <p:cNvSpPr/>
            <p:nvPr/>
          </p:nvSpPr>
          <p:spPr bwMode="auto">
            <a:xfrm>
              <a:off x="9261541" y="3162695"/>
              <a:ext cx="2054681" cy="949530"/>
            </a:xfrm>
            <a:custGeom>
              <a:avLst/>
              <a:gdLst>
                <a:gd name="connsiteX0" fmla="*/ 0 w 4127863"/>
                <a:gd name="connsiteY0" fmla="*/ 1071154 h 1071154"/>
                <a:gd name="connsiteX1" fmla="*/ 748938 w 4127863"/>
                <a:gd name="connsiteY1" fmla="*/ 679268 h 1071154"/>
                <a:gd name="connsiteX2" fmla="*/ 740229 w 4127863"/>
                <a:gd name="connsiteY2" fmla="*/ 600891 h 1071154"/>
                <a:gd name="connsiteX3" fmla="*/ 748938 w 4127863"/>
                <a:gd name="connsiteY3" fmla="*/ 548640 h 1071154"/>
                <a:gd name="connsiteX4" fmla="*/ 757646 w 4127863"/>
                <a:gd name="connsiteY4" fmla="*/ 600891 h 1071154"/>
                <a:gd name="connsiteX5" fmla="*/ 783772 w 4127863"/>
                <a:gd name="connsiteY5" fmla="*/ 687977 h 1071154"/>
                <a:gd name="connsiteX6" fmla="*/ 1567543 w 4127863"/>
                <a:gd name="connsiteY6" fmla="*/ 687977 h 1071154"/>
                <a:gd name="connsiteX7" fmla="*/ 3178629 w 4127863"/>
                <a:gd name="connsiteY7" fmla="*/ 0 h 1071154"/>
                <a:gd name="connsiteX8" fmla="*/ 3230880 w 4127863"/>
                <a:gd name="connsiteY8" fmla="*/ 505097 h 1071154"/>
                <a:gd name="connsiteX9" fmla="*/ 3309258 w 4127863"/>
                <a:gd name="connsiteY9" fmla="*/ 661851 h 1071154"/>
                <a:gd name="connsiteX10" fmla="*/ 3431178 w 4127863"/>
                <a:gd name="connsiteY10" fmla="*/ 853440 h 1071154"/>
                <a:gd name="connsiteX11" fmla="*/ 3579223 w 4127863"/>
                <a:gd name="connsiteY11" fmla="*/ 940525 h 1071154"/>
                <a:gd name="connsiteX12" fmla="*/ 3744686 w 4127863"/>
                <a:gd name="connsiteY12" fmla="*/ 1001485 h 1071154"/>
                <a:gd name="connsiteX13" fmla="*/ 3892732 w 4127863"/>
                <a:gd name="connsiteY13" fmla="*/ 1036320 h 1071154"/>
                <a:gd name="connsiteX14" fmla="*/ 4127863 w 4127863"/>
                <a:gd name="connsiteY14" fmla="*/ 1062445 h 1071154"/>
                <a:gd name="connsiteX0" fmla="*/ 0 w 4121284"/>
                <a:gd name="connsiteY0" fmla="*/ 1074443 h 1074443"/>
                <a:gd name="connsiteX1" fmla="*/ 742359 w 4121284"/>
                <a:gd name="connsiteY1" fmla="*/ 679268 h 1074443"/>
                <a:gd name="connsiteX2" fmla="*/ 733650 w 4121284"/>
                <a:gd name="connsiteY2" fmla="*/ 600891 h 1074443"/>
                <a:gd name="connsiteX3" fmla="*/ 742359 w 4121284"/>
                <a:gd name="connsiteY3" fmla="*/ 548640 h 1074443"/>
                <a:gd name="connsiteX4" fmla="*/ 751067 w 4121284"/>
                <a:gd name="connsiteY4" fmla="*/ 600891 h 1074443"/>
                <a:gd name="connsiteX5" fmla="*/ 777193 w 4121284"/>
                <a:gd name="connsiteY5" fmla="*/ 687977 h 1074443"/>
                <a:gd name="connsiteX6" fmla="*/ 1560964 w 4121284"/>
                <a:gd name="connsiteY6" fmla="*/ 687977 h 1074443"/>
                <a:gd name="connsiteX7" fmla="*/ 3172050 w 4121284"/>
                <a:gd name="connsiteY7" fmla="*/ 0 h 1074443"/>
                <a:gd name="connsiteX8" fmla="*/ 3224301 w 4121284"/>
                <a:gd name="connsiteY8" fmla="*/ 505097 h 1074443"/>
                <a:gd name="connsiteX9" fmla="*/ 3302679 w 4121284"/>
                <a:gd name="connsiteY9" fmla="*/ 661851 h 1074443"/>
                <a:gd name="connsiteX10" fmla="*/ 3424599 w 4121284"/>
                <a:gd name="connsiteY10" fmla="*/ 853440 h 1074443"/>
                <a:gd name="connsiteX11" fmla="*/ 3572644 w 4121284"/>
                <a:gd name="connsiteY11" fmla="*/ 940525 h 1074443"/>
                <a:gd name="connsiteX12" fmla="*/ 3738107 w 4121284"/>
                <a:gd name="connsiteY12" fmla="*/ 1001485 h 1074443"/>
                <a:gd name="connsiteX13" fmla="*/ 3886153 w 4121284"/>
                <a:gd name="connsiteY13" fmla="*/ 1036320 h 1074443"/>
                <a:gd name="connsiteX14" fmla="*/ 4121284 w 4121284"/>
                <a:gd name="connsiteY14" fmla="*/ 1062445 h 1074443"/>
                <a:gd name="connsiteX0" fmla="*/ 0 w 4121284"/>
                <a:gd name="connsiteY0" fmla="*/ 1074443 h 1074443"/>
                <a:gd name="connsiteX1" fmla="*/ 742359 w 4121284"/>
                <a:gd name="connsiteY1" fmla="*/ 679268 h 1074443"/>
                <a:gd name="connsiteX2" fmla="*/ 733650 w 4121284"/>
                <a:gd name="connsiteY2" fmla="*/ 600891 h 1074443"/>
                <a:gd name="connsiteX3" fmla="*/ 751067 w 4121284"/>
                <a:gd name="connsiteY3" fmla="*/ 600891 h 1074443"/>
                <a:gd name="connsiteX4" fmla="*/ 777193 w 4121284"/>
                <a:gd name="connsiteY4" fmla="*/ 687977 h 1074443"/>
                <a:gd name="connsiteX5" fmla="*/ 1560964 w 4121284"/>
                <a:gd name="connsiteY5" fmla="*/ 687977 h 1074443"/>
                <a:gd name="connsiteX6" fmla="*/ 3172050 w 4121284"/>
                <a:gd name="connsiteY6" fmla="*/ 0 h 1074443"/>
                <a:gd name="connsiteX7" fmla="*/ 3224301 w 4121284"/>
                <a:gd name="connsiteY7" fmla="*/ 505097 h 1074443"/>
                <a:gd name="connsiteX8" fmla="*/ 3302679 w 4121284"/>
                <a:gd name="connsiteY8" fmla="*/ 661851 h 1074443"/>
                <a:gd name="connsiteX9" fmla="*/ 3424599 w 4121284"/>
                <a:gd name="connsiteY9" fmla="*/ 853440 h 1074443"/>
                <a:gd name="connsiteX10" fmla="*/ 3572644 w 4121284"/>
                <a:gd name="connsiteY10" fmla="*/ 940525 h 1074443"/>
                <a:gd name="connsiteX11" fmla="*/ 3738107 w 4121284"/>
                <a:gd name="connsiteY11" fmla="*/ 1001485 h 1074443"/>
                <a:gd name="connsiteX12" fmla="*/ 3886153 w 4121284"/>
                <a:gd name="connsiteY12" fmla="*/ 1036320 h 1074443"/>
                <a:gd name="connsiteX13" fmla="*/ 4121284 w 4121284"/>
                <a:gd name="connsiteY13" fmla="*/ 1062445 h 1074443"/>
                <a:gd name="connsiteX0" fmla="*/ 0 w 4121284"/>
                <a:gd name="connsiteY0" fmla="*/ 1074443 h 1074443"/>
                <a:gd name="connsiteX1" fmla="*/ 742359 w 4121284"/>
                <a:gd name="connsiteY1" fmla="*/ 679268 h 1074443"/>
                <a:gd name="connsiteX2" fmla="*/ 733650 w 4121284"/>
                <a:gd name="connsiteY2" fmla="*/ 600891 h 1074443"/>
                <a:gd name="connsiteX3" fmla="*/ 777193 w 4121284"/>
                <a:gd name="connsiteY3" fmla="*/ 687977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42359 w 4121284"/>
                <a:gd name="connsiteY1" fmla="*/ 679268 h 1074443"/>
                <a:gd name="connsiteX2" fmla="*/ 777193 w 4121284"/>
                <a:gd name="connsiteY2" fmla="*/ 687977 h 1074443"/>
                <a:gd name="connsiteX3" fmla="*/ 1560964 w 4121284"/>
                <a:gd name="connsiteY3" fmla="*/ 687977 h 1074443"/>
                <a:gd name="connsiteX4" fmla="*/ 3172050 w 4121284"/>
                <a:gd name="connsiteY4" fmla="*/ 0 h 1074443"/>
                <a:gd name="connsiteX5" fmla="*/ 3224301 w 4121284"/>
                <a:gd name="connsiteY5" fmla="*/ 505097 h 1074443"/>
                <a:gd name="connsiteX6" fmla="*/ 3302679 w 4121284"/>
                <a:gd name="connsiteY6" fmla="*/ 661851 h 1074443"/>
                <a:gd name="connsiteX7" fmla="*/ 3424599 w 4121284"/>
                <a:gd name="connsiteY7" fmla="*/ 853440 h 1074443"/>
                <a:gd name="connsiteX8" fmla="*/ 3572644 w 4121284"/>
                <a:gd name="connsiteY8" fmla="*/ 940525 h 1074443"/>
                <a:gd name="connsiteX9" fmla="*/ 3738107 w 4121284"/>
                <a:gd name="connsiteY9" fmla="*/ 1001485 h 1074443"/>
                <a:gd name="connsiteX10" fmla="*/ 3886153 w 4121284"/>
                <a:gd name="connsiteY10" fmla="*/ 1036320 h 1074443"/>
                <a:gd name="connsiteX11" fmla="*/ 4121284 w 4121284"/>
                <a:gd name="connsiteY11" fmla="*/ 1062445 h 1074443"/>
                <a:gd name="connsiteX0" fmla="*/ 0 w 4121284"/>
                <a:gd name="connsiteY0" fmla="*/ 1074443 h 1074443"/>
                <a:gd name="connsiteX1" fmla="*/ 739070 w 4121284"/>
                <a:gd name="connsiteY1" fmla="*/ 679268 h 1074443"/>
                <a:gd name="connsiteX2" fmla="*/ 777193 w 4121284"/>
                <a:gd name="connsiteY2" fmla="*/ 687977 h 1074443"/>
                <a:gd name="connsiteX3" fmla="*/ 1560964 w 4121284"/>
                <a:gd name="connsiteY3" fmla="*/ 687977 h 1074443"/>
                <a:gd name="connsiteX4" fmla="*/ 3172050 w 4121284"/>
                <a:gd name="connsiteY4" fmla="*/ 0 h 1074443"/>
                <a:gd name="connsiteX5" fmla="*/ 3224301 w 4121284"/>
                <a:gd name="connsiteY5" fmla="*/ 505097 h 1074443"/>
                <a:gd name="connsiteX6" fmla="*/ 3302679 w 4121284"/>
                <a:gd name="connsiteY6" fmla="*/ 661851 h 1074443"/>
                <a:gd name="connsiteX7" fmla="*/ 3424599 w 4121284"/>
                <a:gd name="connsiteY7" fmla="*/ 853440 h 1074443"/>
                <a:gd name="connsiteX8" fmla="*/ 3572644 w 4121284"/>
                <a:gd name="connsiteY8" fmla="*/ 940525 h 1074443"/>
                <a:gd name="connsiteX9" fmla="*/ 3738107 w 4121284"/>
                <a:gd name="connsiteY9" fmla="*/ 1001485 h 1074443"/>
                <a:gd name="connsiteX10" fmla="*/ 3886153 w 4121284"/>
                <a:gd name="connsiteY10" fmla="*/ 1036320 h 1074443"/>
                <a:gd name="connsiteX11" fmla="*/ 4121284 w 4121284"/>
                <a:gd name="connsiteY11" fmla="*/ 1062445 h 1074443"/>
                <a:gd name="connsiteX0" fmla="*/ 0 w 4121284"/>
                <a:gd name="connsiteY0" fmla="*/ 1074443 h 1074443"/>
                <a:gd name="connsiteX1" fmla="*/ 739070 w 4121284"/>
                <a:gd name="connsiteY1" fmla="*/ 679268 h 1074443"/>
                <a:gd name="connsiteX2" fmla="*/ 872580 w 4121284"/>
                <a:gd name="connsiteY2" fmla="*/ 684688 h 1074443"/>
                <a:gd name="connsiteX3" fmla="*/ 1560964 w 4121284"/>
                <a:gd name="connsiteY3" fmla="*/ 687977 h 1074443"/>
                <a:gd name="connsiteX4" fmla="*/ 3172050 w 4121284"/>
                <a:gd name="connsiteY4" fmla="*/ 0 h 1074443"/>
                <a:gd name="connsiteX5" fmla="*/ 3224301 w 4121284"/>
                <a:gd name="connsiteY5" fmla="*/ 505097 h 1074443"/>
                <a:gd name="connsiteX6" fmla="*/ 3302679 w 4121284"/>
                <a:gd name="connsiteY6" fmla="*/ 661851 h 1074443"/>
                <a:gd name="connsiteX7" fmla="*/ 3424599 w 4121284"/>
                <a:gd name="connsiteY7" fmla="*/ 853440 h 1074443"/>
                <a:gd name="connsiteX8" fmla="*/ 3572644 w 4121284"/>
                <a:gd name="connsiteY8" fmla="*/ 940525 h 1074443"/>
                <a:gd name="connsiteX9" fmla="*/ 3738107 w 4121284"/>
                <a:gd name="connsiteY9" fmla="*/ 1001485 h 1074443"/>
                <a:gd name="connsiteX10" fmla="*/ 3886153 w 4121284"/>
                <a:gd name="connsiteY10" fmla="*/ 1036320 h 1074443"/>
                <a:gd name="connsiteX11" fmla="*/ 4121284 w 4121284"/>
                <a:gd name="connsiteY11" fmla="*/ 1062445 h 1074443"/>
                <a:gd name="connsiteX0" fmla="*/ 0 w 4121284"/>
                <a:gd name="connsiteY0" fmla="*/ 1074443 h 1074443"/>
                <a:gd name="connsiteX1" fmla="*/ 739070 w 4121284"/>
                <a:gd name="connsiteY1" fmla="*/ 679268 h 1074443"/>
                <a:gd name="connsiteX2" fmla="*/ 1560964 w 4121284"/>
                <a:gd name="connsiteY2" fmla="*/ 687977 h 1074443"/>
                <a:gd name="connsiteX3" fmla="*/ 3172050 w 4121284"/>
                <a:gd name="connsiteY3" fmla="*/ 0 h 1074443"/>
                <a:gd name="connsiteX4" fmla="*/ 3224301 w 4121284"/>
                <a:gd name="connsiteY4" fmla="*/ 505097 h 1074443"/>
                <a:gd name="connsiteX5" fmla="*/ 3302679 w 4121284"/>
                <a:gd name="connsiteY5" fmla="*/ 661851 h 1074443"/>
                <a:gd name="connsiteX6" fmla="*/ 3424599 w 4121284"/>
                <a:gd name="connsiteY6" fmla="*/ 853440 h 1074443"/>
                <a:gd name="connsiteX7" fmla="*/ 3572644 w 4121284"/>
                <a:gd name="connsiteY7" fmla="*/ 940525 h 1074443"/>
                <a:gd name="connsiteX8" fmla="*/ 3738107 w 4121284"/>
                <a:gd name="connsiteY8" fmla="*/ 1001485 h 1074443"/>
                <a:gd name="connsiteX9" fmla="*/ 3886153 w 4121284"/>
                <a:gd name="connsiteY9" fmla="*/ 1036320 h 1074443"/>
                <a:gd name="connsiteX10" fmla="*/ 4121284 w 4121284"/>
                <a:gd name="connsiteY10" fmla="*/ 1062445 h 1074443"/>
                <a:gd name="connsiteX0" fmla="*/ 0 w 4121284"/>
                <a:gd name="connsiteY0" fmla="*/ 1074443 h 1074443"/>
                <a:gd name="connsiteX1" fmla="*/ 735781 w 4121284"/>
                <a:gd name="connsiteY1" fmla="*/ 689136 h 1074443"/>
                <a:gd name="connsiteX2" fmla="*/ 1560964 w 4121284"/>
                <a:gd name="connsiteY2" fmla="*/ 687977 h 1074443"/>
                <a:gd name="connsiteX3" fmla="*/ 3172050 w 4121284"/>
                <a:gd name="connsiteY3" fmla="*/ 0 h 1074443"/>
                <a:gd name="connsiteX4" fmla="*/ 3224301 w 4121284"/>
                <a:gd name="connsiteY4" fmla="*/ 505097 h 1074443"/>
                <a:gd name="connsiteX5" fmla="*/ 3302679 w 4121284"/>
                <a:gd name="connsiteY5" fmla="*/ 661851 h 1074443"/>
                <a:gd name="connsiteX6" fmla="*/ 3424599 w 4121284"/>
                <a:gd name="connsiteY6" fmla="*/ 853440 h 1074443"/>
                <a:gd name="connsiteX7" fmla="*/ 3572644 w 4121284"/>
                <a:gd name="connsiteY7" fmla="*/ 940525 h 1074443"/>
                <a:gd name="connsiteX8" fmla="*/ 3738107 w 4121284"/>
                <a:gd name="connsiteY8" fmla="*/ 1001485 h 1074443"/>
                <a:gd name="connsiteX9" fmla="*/ 3886153 w 4121284"/>
                <a:gd name="connsiteY9" fmla="*/ 1036320 h 1074443"/>
                <a:gd name="connsiteX10" fmla="*/ 4121284 w 4121284"/>
                <a:gd name="connsiteY10" fmla="*/ 1062445 h 1074443"/>
                <a:gd name="connsiteX0" fmla="*/ 0 w 4121284"/>
                <a:gd name="connsiteY0" fmla="*/ 1074443 h 1074443"/>
                <a:gd name="connsiteX1" fmla="*/ 735781 w 4121284"/>
                <a:gd name="connsiteY1" fmla="*/ 689136 h 1074443"/>
                <a:gd name="connsiteX2" fmla="*/ 1079235 w 4121284"/>
                <a:gd name="connsiteY2" fmla="*/ 709341 h 1074443"/>
                <a:gd name="connsiteX3" fmla="*/ 1560964 w 4121284"/>
                <a:gd name="connsiteY3" fmla="*/ 687977 h 1074443"/>
                <a:gd name="connsiteX4" fmla="*/ 3172050 w 4121284"/>
                <a:gd name="connsiteY4" fmla="*/ 0 h 1074443"/>
                <a:gd name="connsiteX5" fmla="*/ 3224301 w 4121284"/>
                <a:gd name="connsiteY5" fmla="*/ 505097 h 1074443"/>
                <a:gd name="connsiteX6" fmla="*/ 3302679 w 4121284"/>
                <a:gd name="connsiteY6" fmla="*/ 661851 h 1074443"/>
                <a:gd name="connsiteX7" fmla="*/ 3424599 w 4121284"/>
                <a:gd name="connsiteY7" fmla="*/ 853440 h 1074443"/>
                <a:gd name="connsiteX8" fmla="*/ 3572644 w 4121284"/>
                <a:gd name="connsiteY8" fmla="*/ 940525 h 1074443"/>
                <a:gd name="connsiteX9" fmla="*/ 3738107 w 4121284"/>
                <a:gd name="connsiteY9" fmla="*/ 1001485 h 1074443"/>
                <a:gd name="connsiteX10" fmla="*/ 3886153 w 4121284"/>
                <a:gd name="connsiteY10" fmla="*/ 1036320 h 1074443"/>
                <a:gd name="connsiteX11" fmla="*/ 4121284 w 4121284"/>
                <a:gd name="connsiteY11" fmla="*/ 1062445 h 1074443"/>
                <a:gd name="connsiteX0" fmla="*/ 0 w 4121284"/>
                <a:gd name="connsiteY0" fmla="*/ 1074443 h 1074443"/>
                <a:gd name="connsiteX1" fmla="*/ 735781 w 4121284"/>
                <a:gd name="connsiteY1" fmla="*/ 689136 h 1074443"/>
                <a:gd name="connsiteX2" fmla="*/ 855569 w 4121284"/>
                <a:gd name="connsiteY2" fmla="*/ 699473 h 1074443"/>
                <a:gd name="connsiteX3" fmla="*/ 1560964 w 4121284"/>
                <a:gd name="connsiteY3" fmla="*/ 687977 h 1074443"/>
                <a:gd name="connsiteX4" fmla="*/ 3172050 w 4121284"/>
                <a:gd name="connsiteY4" fmla="*/ 0 h 1074443"/>
                <a:gd name="connsiteX5" fmla="*/ 3224301 w 4121284"/>
                <a:gd name="connsiteY5" fmla="*/ 505097 h 1074443"/>
                <a:gd name="connsiteX6" fmla="*/ 3302679 w 4121284"/>
                <a:gd name="connsiteY6" fmla="*/ 661851 h 1074443"/>
                <a:gd name="connsiteX7" fmla="*/ 3424599 w 4121284"/>
                <a:gd name="connsiteY7" fmla="*/ 853440 h 1074443"/>
                <a:gd name="connsiteX8" fmla="*/ 3572644 w 4121284"/>
                <a:gd name="connsiteY8" fmla="*/ 940525 h 1074443"/>
                <a:gd name="connsiteX9" fmla="*/ 3738107 w 4121284"/>
                <a:gd name="connsiteY9" fmla="*/ 1001485 h 1074443"/>
                <a:gd name="connsiteX10" fmla="*/ 3886153 w 4121284"/>
                <a:gd name="connsiteY10" fmla="*/ 1036320 h 1074443"/>
                <a:gd name="connsiteX11" fmla="*/ 4121284 w 4121284"/>
                <a:gd name="connsiteY11" fmla="*/ 1062445 h 1074443"/>
                <a:gd name="connsiteX0" fmla="*/ 0 w 4121284"/>
                <a:gd name="connsiteY0" fmla="*/ 1074443 h 1074443"/>
                <a:gd name="connsiteX1" fmla="*/ 735781 w 4121284"/>
                <a:gd name="connsiteY1" fmla="*/ 689136 h 1074443"/>
                <a:gd name="connsiteX2" fmla="*/ 855569 w 4121284"/>
                <a:gd name="connsiteY2" fmla="*/ 699473 h 1074443"/>
                <a:gd name="connsiteX3" fmla="*/ 855569 w 4121284"/>
                <a:gd name="connsiteY3" fmla="*/ 696184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855569 w 4121284"/>
                <a:gd name="connsiteY2" fmla="*/ 699473 h 1074443"/>
                <a:gd name="connsiteX3" fmla="*/ 855569 w 4121284"/>
                <a:gd name="connsiteY3" fmla="*/ 696184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855569 w 4121284"/>
                <a:gd name="connsiteY2" fmla="*/ 699473 h 1074443"/>
                <a:gd name="connsiteX3" fmla="*/ 993716 w 4121284"/>
                <a:gd name="connsiteY3" fmla="*/ 696184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786496 w 4121284"/>
                <a:gd name="connsiteY2" fmla="*/ 696184 h 1074443"/>
                <a:gd name="connsiteX3" fmla="*/ 993716 w 4121284"/>
                <a:gd name="connsiteY3" fmla="*/ 696184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832545 w 4121284"/>
                <a:gd name="connsiteY2" fmla="*/ 696184 h 1074443"/>
                <a:gd name="connsiteX3" fmla="*/ 993716 w 4121284"/>
                <a:gd name="connsiteY3" fmla="*/ 696184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891751 w 4121284"/>
                <a:gd name="connsiteY2" fmla="*/ 702763 h 1074443"/>
                <a:gd name="connsiteX3" fmla="*/ 993716 w 4121284"/>
                <a:gd name="connsiteY3" fmla="*/ 696184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891751 w 4121284"/>
                <a:gd name="connsiteY2" fmla="*/ 702763 h 1074443"/>
                <a:gd name="connsiteX3" fmla="*/ 1072657 w 4121284"/>
                <a:gd name="connsiteY3" fmla="*/ 702762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891751 w 4121284"/>
                <a:gd name="connsiteY2" fmla="*/ 702763 h 1074443"/>
                <a:gd name="connsiteX3" fmla="*/ 1187779 w 4121284"/>
                <a:gd name="connsiteY3" fmla="*/ 696184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852281 w 4121284"/>
                <a:gd name="connsiteY2" fmla="*/ 689606 h 1074443"/>
                <a:gd name="connsiteX3" fmla="*/ 1187779 w 4121284"/>
                <a:gd name="connsiteY3" fmla="*/ 696184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852281 w 4121284"/>
                <a:gd name="connsiteY2" fmla="*/ 689606 h 1074443"/>
                <a:gd name="connsiteX3" fmla="*/ 1194358 w 4121284"/>
                <a:gd name="connsiteY3" fmla="*/ 689606 h 1074443"/>
                <a:gd name="connsiteX4" fmla="*/ 1560964 w 4121284"/>
                <a:gd name="connsiteY4" fmla="*/ 687977 h 1074443"/>
                <a:gd name="connsiteX5" fmla="*/ 3172050 w 4121284"/>
                <a:gd name="connsiteY5" fmla="*/ 0 h 1074443"/>
                <a:gd name="connsiteX6" fmla="*/ 3224301 w 4121284"/>
                <a:gd name="connsiteY6" fmla="*/ 505097 h 1074443"/>
                <a:gd name="connsiteX7" fmla="*/ 3302679 w 4121284"/>
                <a:gd name="connsiteY7" fmla="*/ 661851 h 1074443"/>
                <a:gd name="connsiteX8" fmla="*/ 3424599 w 4121284"/>
                <a:gd name="connsiteY8" fmla="*/ 853440 h 1074443"/>
                <a:gd name="connsiteX9" fmla="*/ 3572644 w 4121284"/>
                <a:gd name="connsiteY9" fmla="*/ 940525 h 1074443"/>
                <a:gd name="connsiteX10" fmla="*/ 3738107 w 4121284"/>
                <a:gd name="connsiteY10" fmla="*/ 1001485 h 1074443"/>
                <a:gd name="connsiteX11" fmla="*/ 3886153 w 4121284"/>
                <a:gd name="connsiteY11" fmla="*/ 1036320 h 1074443"/>
                <a:gd name="connsiteX12" fmla="*/ 4121284 w 4121284"/>
                <a:gd name="connsiteY12" fmla="*/ 1062445 h 1074443"/>
                <a:gd name="connsiteX0" fmla="*/ 0 w 4121284"/>
                <a:gd name="connsiteY0" fmla="*/ 1074443 h 1074443"/>
                <a:gd name="connsiteX1" fmla="*/ 735781 w 4121284"/>
                <a:gd name="connsiteY1" fmla="*/ 689136 h 1074443"/>
                <a:gd name="connsiteX2" fmla="*/ 852281 w 4121284"/>
                <a:gd name="connsiteY2" fmla="*/ 689606 h 1074443"/>
                <a:gd name="connsiteX3" fmla="*/ 848991 w 4121284"/>
                <a:gd name="connsiteY3" fmla="*/ 686317 h 1074443"/>
                <a:gd name="connsiteX4" fmla="*/ 1194358 w 4121284"/>
                <a:gd name="connsiteY4" fmla="*/ 689606 h 1074443"/>
                <a:gd name="connsiteX5" fmla="*/ 1560964 w 4121284"/>
                <a:gd name="connsiteY5" fmla="*/ 687977 h 1074443"/>
                <a:gd name="connsiteX6" fmla="*/ 3172050 w 4121284"/>
                <a:gd name="connsiteY6" fmla="*/ 0 h 1074443"/>
                <a:gd name="connsiteX7" fmla="*/ 3224301 w 4121284"/>
                <a:gd name="connsiteY7" fmla="*/ 505097 h 1074443"/>
                <a:gd name="connsiteX8" fmla="*/ 3302679 w 4121284"/>
                <a:gd name="connsiteY8" fmla="*/ 661851 h 1074443"/>
                <a:gd name="connsiteX9" fmla="*/ 3424599 w 4121284"/>
                <a:gd name="connsiteY9" fmla="*/ 853440 h 1074443"/>
                <a:gd name="connsiteX10" fmla="*/ 3572644 w 4121284"/>
                <a:gd name="connsiteY10" fmla="*/ 940525 h 1074443"/>
                <a:gd name="connsiteX11" fmla="*/ 3738107 w 4121284"/>
                <a:gd name="connsiteY11" fmla="*/ 1001485 h 1074443"/>
                <a:gd name="connsiteX12" fmla="*/ 3886153 w 4121284"/>
                <a:gd name="connsiteY12" fmla="*/ 1036320 h 1074443"/>
                <a:gd name="connsiteX13" fmla="*/ 4121284 w 4121284"/>
                <a:gd name="connsiteY13" fmla="*/ 1062445 h 1074443"/>
                <a:gd name="connsiteX0" fmla="*/ 0 w 4121284"/>
                <a:gd name="connsiteY0" fmla="*/ 1074443 h 1074443"/>
                <a:gd name="connsiteX1" fmla="*/ 735781 w 4121284"/>
                <a:gd name="connsiteY1" fmla="*/ 689136 h 1074443"/>
                <a:gd name="connsiteX2" fmla="*/ 852281 w 4121284"/>
                <a:gd name="connsiteY2" fmla="*/ 689606 h 1074443"/>
                <a:gd name="connsiteX3" fmla="*/ 848991 w 4121284"/>
                <a:gd name="connsiteY3" fmla="*/ 686317 h 1074443"/>
                <a:gd name="connsiteX4" fmla="*/ 1194358 w 4121284"/>
                <a:gd name="connsiteY4" fmla="*/ 689606 h 1074443"/>
                <a:gd name="connsiteX5" fmla="*/ 1560964 w 4121284"/>
                <a:gd name="connsiteY5" fmla="*/ 687977 h 1074443"/>
                <a:gd name="connsiteX6" fmla="*/ 3172050 w 4121284"/>
                <a:gd name="connsiteY6" fmla="*/ 0 h 1074443"/>
                <a:gd name="connsiteX7" fmla="*/ 3224301 w 4121284"/>
                <a:gd name="connsiteY7" fmla="*/ 505097 h 1074443"/>
                <a:gd name="connsiteX8" fmla="*/ 3302679 w 4121284"/>
                <a:gd name="connsiteY8" fmla="*/ 661851 h 1074443"/>
                <a:gd name="connsiteX9" fmla="*/ 3424599 w 4121284"/>
                <a:gd name="connsiteY9" fmla="*/ 853440 h 1074443"/>
                <a:gd name="connsiteX10" fmla="*/ 3572644 w 4121284"/>
                <a:gd name="connsiteY10" fmla="*/ 940525 h 1074443"/>
                <a:gd name="connsiteX11" fmla="*/ 3738107 w 4121284"/>
                <a:gd name="connsiteY11" fmla="*/ 1001485 h 1074443"/>
                <a:gd name="connsiteX12" fmla="*/ 3886153 w 4121284"/>
                <a:gd name="connsiteY12" fmla="*/ 1036320 h 1074443"/>
                <a:gd name="connsiteX13" fmla="*/ 4121284 w 4121284"/>
                <a:gd name="connsiteY13" fmla="*/ 1062445 h 1074443"/>
                <a:gd name="connsiteX0" fmla="*/ 0 w 4121284"/>
                <a:gd name="connsiteY0" fmla="*/ 1074443 h 1074443"/>
                <a:gd name="connsiteX1" fmla="*/ 735781 w 4121284"/>
                <a:gd name="connsiteY1" fmla="*/ 689136 h 1074443"/>
                <a:gd name="connsiteX2" fmla="*/ 852281 w 4121284"/>
                <a:gd name="connsiteY2" fmla="*/ 689606 h 1074443"/>
                <a:gd name="connsiteX3" fmla="*/ 848991 w 4121284"/>
                <a:gd name="connsiteY3" fmla="*/ 686317 h 1074443"/>
                <a:gd name="connsiteX4" fmla="*/ 1194358 w 4121284"/>
                <a:gd name="connsiteY4" fmla="*/ 689606 h 1074443"/>
                <a:gd name="connsiteX5" fmla="*/ 1560964 w 4121284"/>
                <a:gd name="connsiteY5" fmla="*/ 687977 h 1074443"/>
                <a:gd name="connsiteX6" fmla="*/ 3172050 w 4121284"/>
                <a:gd name="connsiteY6" fmla="*/ 0 h 1074443"/>
                <a:gd name="connsiteX7" fmla="*/ 3224301 w 4121284"/>
                <a:gd name="connsiteY7" fmla="*/ 505097 h 1074443"/>
                <a:gd name="connsiteX8" fmla="*/ 3302679 w 4121284"/>
                <a:gd name="connsiteY8" fmla="*/ 661851 h 1074443"/>
                <a:gd name="connsiteX9" fmla="*/ 3424599 w 4121284"/>
                <a:gd name="connsiteY9" fmla="*/ 853440 h 1074443"/>
                <a:gd name="connsiteX10" fmla="*/ 3572644 w 4121284"/>
                <a:gd name="connsiteY10" fmla="*/ 940525 h 1074443"/>
                <a:gd name="connsiteX11" fmla="*/ 3738107 w 4121284"/>
                <a:gd name="connsiteY11" fmla="*/ 1001485 h 1074443"/>
                <a:gd name="connsiteX12" fmla="*/ 3886153 w 4121284"/>
                <a:gd name="connsiteY12" fmla="*/ 1036320 h 1074443"/>
                <a:gd name="connsiteX13" fmla="*/ 4121284 w 4121284"/>
                <a:gd name="connsiteY13" fmla="*/ 1062445 h 1074443"/>
                <a:gd name="connsiteX0" fmla="*/ 0 w 4121284"/>
                <a:gd name="connsiteY0" fmla="*/ 1074443 h 1074443"/>
                <a:gd name="connsiteX1" fmla="*/ 735781 w 4121284"/>
                <a:gd name="connsiteY1" fmla="*/ 689136 h 1074443"/>
                <a:gd name="connsiteX2" fmla="*/ 852281 w 4121284"/>
                <a:gd name="connsiteY2" fmla="*/ 689606 h 1074443"/>
                <a:gd name="connsiteX3" fmla="*/ 848991 w 4121284"/>
                <a:gd name="connsiteY3" fmla="*/ 686317 h 1074443"/>
                <a:gd name="connsiteX4" fmla="*/ 1194358 w 4121284"/>
                <a:gd name="connsiteY4" fmla="*/ 689606 h 1074443"/>
                <a:gd name="connsiteX5" fmla="*/ 1560964 w 4121284"/>
                <a:gd name="connsiteY5" fmla="*/ 687977 h 1074443"/>
                <a:gd name="connsiteX6" fmla="*/ 3172050 w 4121284"/>
                <a:gd name="connsiteY6" fmla="*/ 0 h 1074443"/>
                <a:gd name="connsiteX7" fmla="*/ 3224301 w 4121284"/>
                <a:gd name="connsiteY7" fmla="*/ 505097 h 1074443"/>
                <a:gd name="connsiteX8" fmla="*/ 3302679 w 4121284"/>
                <a:gd name="connsiteY8" fmla="*/ 661851 h 1074443"/>
                <a:gd name="connsiteX9" fmla="*/ 3424599 w 4121284"/>
                <a:gd name="connsiteY9" fmla="*/ 853440 h 1074443"/>
                <a:gd name="connsiteX10" fmla="*/ 3572644 w 4121284"/>
                <a:gd name="connsiteY10" fmla="*/ 940525 h 1074443"/>
                <a:gd name="connsiteX11" fmla="*/ 3738107 w 4121284"/>
                <a:gd name="connsiteY11" fmla="*/ 1001485 h 1074443"/>
                <a:gd name="connsiteX12" fmla="*/ 3886153 w 4121284"/>
                <a:gd name="connsiteY12" fmla="*/ 1036320 h 1074443"/>
                <a:gd name="connsiteX13" fmla="*/ 4121284 w 4121284"/>
                <a:gd name="connsiteY13" fmla="*/ 1062445 h 1074443"/>
                <a:gd name="connsiteX0" fmla="*/ 0 w 4121284"/>
                <a:gd name="connsiteY0" fmla="*/ 1074443 h 1074443"/>
                <a:gd name="connsiteX1" fmla="*/ 735781 w 4121284"/>
                <a:gd name="connsiteY1" fmla="*/ 689136 h 1074443"/>
                <a:gd name="connsiteX2" fmla="*/ 901619 w 4121284"/>
                <a:gd name="connsiteY2" fmla="*/ 686317 h 1074443"/>
                <a:gd name="connsiteX3" fmla="*/ 848991 w 4121284"/>
                <a:gd name="connsiteY3" fmla="*/ 686317 h 1074443"/>
                <a:gd name="connsiteX4" fmla="*/ 1194358 w 4121284"/>
                <a:gd name="connsiteY4" fmla="*/ 689606 h 1074443"/>
                <a:gd name="connsiteX5" fmla="*/ 1560964 w 4121284"/>
                <a:gd name="connsiteY5" fmla="*/ 687977 h 1074443"/>
                <a:gd name="connsiteX6" fmla="*/ 3172050 w 4121284"/>
                <a:gd name="connsiteY6" fmla="*/ 0 h 1074443"/>
                <a:gd name="connsiteX7" fmla="*/ 3224301 w 4121284"/>
                <a:gd name="connsiteY7" fmla="*/ 505097 h 1074443"/>
                <a:gd name="connsiteX8" fmla="*/ 3302679 w 4121284"/>
                <a:gd name="connsiteY8" fmla="*/ 661851 h 1074443"/>
                <a:gd name="connsiteX9" fmla="*/ 3424599 w 4121284"/>
                <a:gd name="connsiteY9" fmla="*/ 853440 h 1074443"/>
                <a:gd name="connsiteX10" fmla="*/ 3572644 w 4121284"/>
                <a:gd name="connsiteY10" fmla="*/ 940525 h 1074443"/>
                <a:gd name="connsiteX11" fmla="*/ 3738107 w 4121284"/>
                <a:gd name="connsiteY11" fmla="*/ 1001485 h 1074443"/>
                <a:gd name="connsiteX12" fmla="*/ 3886153 w 4121284"/>
                <a:gd name="connsiteY12" fmla="*/ 1036320 h 1074443"/>
                <a:gd name="connsiteX13" fmla="*/ 4121284 w 4121284"/>
                <a:gd name="connsiteY13" fmla="*/ 1062445 h 1074443"/>
                <a:gd name="connsiteX0" fmla="*/ 0 w 4121284"/>
                <a:gd name="connsiteY0" fmla="*/ 1074443 h 1074443"/>
                <a:gd name="connsiteX1" fmla="*/ 735781 w 4121284"/>
                <a:gd name="connsiteY1" fmla="*/ 689136 h 1074443"/>
                <a:gd name="connsiteX2" fmla="*/ 901619 w 4121284"/>
                <a:gd name="connsiteY2" fmla="*/ 686317 h 1074443"/>
                <a:gd name="connsiteX3" fmla="*/ 799653 w 4121284"/>
                <a:gd name="connsiteY3" fmla="*/ 689607 h 1074443"/>
                <a:gd name="connsiteX4" fmla="*/ 1194358 w 4121284"/>
                <a:gd name="connsiteY4" fmla="*/ 689606 h 1074443"/>
                <a:gd name="connsiteX5" fmla="*/ 1560964 w 4121284"/>
                <a:gd name="connsiteY5" fmla="*/ 687977 h 1074443"/>
                <a:gd name="connsiteX6" fmla="*/ 3172050 w 4121284"/>
                <a:gd name="connsiteY6" fmla="*/ 0 h 1074443"/>
                <a:gd name="connsiteX7" fmla="*/ 3224301 w 4121284"/>
                <a:gd name="connsiteY7" fmla="*/ 505097 h 1074443"/>
                <a:gd name="connsiteX8" fmla="*/ 3302679 w 4121284"/>
                <a:gd name="connsiteY8" fmla="*/ 661851 h 1074443"/>
                <a:gd name="connsiteX9" fmla="*/ 3424599 w 4121284"/>
                <a:gd name="connsiteY9" fmla="*/ 853440 h 1074443"/>
                <a:gd name="connsiteX10" fmla="*/ 3572644 w 4121284"/>
                <a:gd name="connsiteY10" fmla="*/ 940525 h 1074443"/>
                <a:gd name="connsiteX11" fmla="*/ 3738107 w 4121284"/>
                <a:gd name="connsiteY11" fmla="*/ 1001485 h 1074443"/>
                <a:gd name="connsiteX12" fmla="*/ 3886153 w 4121284"/>
                <a:gd name="connsiteY12" fmla="*/ 1036320 h 1074443"/>
                <a:gd name="connsiteX13" fmla="*/ 4121284 w 4121284"/>
                <a:gd name="connsiteY13" fmla="*/ 1062445 h 1074443"/>
                <a:gd name="connsiteX0" fmla="*/ 0 w 4121284"/>
                <a:gd name="connsiteY0" fmla="*/ 1074443 h 1074443"/>
                <a:gd name="connsiteX1" fmla="*/ 735781 w 4121284"/>
                <a:gd name="connsiteY1" fmla="*/ 689136 h 1074443"/>
                <a:gd name="connsiteX2" fmla="*/ 901619 w 4121284"/>
                <a:gd name="connsiteY2" fmla="*/ 686317 h 1074443"/>
                <a:gd name="connsiteX3" fmla="*/ 799653 w 4121284"/>
                <a:gd name="connsiteY3" fmla="*/ 689607 h 1074443"/>
                <a:gd name="connsiteX4" fmla="*/ 1345662 w 4121284"/>
                <a:gd name="connsiteY4" fmla="*/ 689606 h 1074443"/>
                <a:gd name="connsiteX5" fmla="*/ 1560964 w 4121284"/>
                <a:gd name="connsiteY5" fmla="*/ 687977 h 1074443"/>
                <a:gd name="connsiteX6" fmla="*/ 3172050 w 4121284"/>
                <a:gd name="connsiteY6" fmla="*/ 0 h 1074443"/>
                <a:gd name="connsiteX7" fmla="*/ 3224301 w 4121284"/>
                <a:gd name="connsiteY7" fmla="*/ 505097 h 1074443"/>
                <a:gd name="connsiteX8" fmla="*/ 3302679 w 4121284"/>
                <a:gd name="connsiteY8" fmla="*/ 661851 h 1074443"/>
                <a:gd name="connsiteX9" fmla="*/ 3424599 w 4121284"/>
                <a:gd name="connsiteY9" fmla="*/ 853440 h 1074443"/>
                <a:gd name="connsiteX10" fmla="*/ 3572644 w 4121284"/>
                <a:gd name="connsiteY10" fmla="*/ 940525 h 1074443"/>
                <a:gd name="connsiteX11" fmla="*/ 3738107 w 4121284"/>
                <a:gd name="connsiteY11" fmla="*/ 1001485 h 1074443"/>
                <a:gd name="connsiteX12" fmla="*/ 3886153 w 4121284"/>
                <a:gd name="connsiteY12" fmla="*/ 1036320 h 1074443"/>
                <a:gd name="connsiteX13" fmla="*/ 4121284 w 4121284"/>
                <a:gd name="connsiteY13" fmla="*/ 1062445 h 1074443"/>
                <a:gd name="connsiteX0" fmla="*/ 0 w 4121284"/>
                <a:gd name="connsiteY0" fmla="*/ 1074443 h 1074443"/>
                <a:gd name="connsiteX1" fmla="*/ 735781 w 4121284"/>
                <a:gd name="connsiteY1" fmla="*/ 689136 h 1074443"/>
                <a:gd name="connsiteX2" fmla="*/ 901619 w 4121284"/>
                <a:gd name="connsiteY2" fmla="*/ 686317 h 1074443"/>
                <a:gd name="connsiteX3" fmla="*/ 799653 w 4121284"/>
                <a:gd name="connsiteY3" fmla="*/ 689607 h 1074443"/>
                <a:gd name="connsiteX4" fmla="*/ 1345662 w 4121284"/>
                <a:gd name="connsiteY4" fmla="*/ 689606 h 1074443"/>
                <a:gd name="connsiteX5" fmla="*/ 1345661 w 4121284"/>
                <a:gd name="connsiteY5" fmla="*/ 689606 h 1074443"/>
                <a:gd name="connsiteX6" fmla="*/ 1560964 w 4121284"/>
                <a:gd name="connsiteY6" fmla="*/ 687977 h 1074443"/>
                <a:gd name="connsiteX7" fmla="*/ 3172050 w 4121284"/>
                <a:gd name="connsiteY7" fmla="*/ 0 h 1074443"/>
                <a:gd name="connsiteX8" fmla="*/ 3224301 w 4121284"/>
                <a:gd name="connsiteY8" fmla="*/ 505097 h 1074443"/>
                <a:gd name="connsiteX9" fmla="*/ 3302679 w 4121284"/>
                <a:gd name="connsiteY9" fmla="*/ 661851 h 1074443"/>
                <a:gd name="connsiteX10" fmla="*/ 3424599 w 4121284"/>
                <a:gd name="connsiteY10" fmla="*/ 853440 h 1074443"/>
                <a:gd name="connsiteX11" fmla="*/ 3572644 w 4121284"/>
                <a:gd name="connsiteY11" fmla="*/ 940525 h 1074443"/>
                <a:gd name="connsiteX12" fmla="*/ 3738107 w 4121284"/>
                <a:gd name="connsiteY12" fmla="*/ 1001485 h 1074443"/>
                <a:gd name="connsiteX13" fmla="*/ 3886153 w 4121284"/>
                <a:gd name="connsiteY13" fmla="*/ 1036320 h 1074443"/>
                <a:gd name="connsiteX14" fmla="*/ 4121284 w 4121284"/>
                <a:gd name="connsiteY14" fmla="*/ 1062445 h 1074443"/>
                <a:gd name="connsiteX0" fmla="*/ 0 w 4121284"/>
                <a:gd name="connsiteY0" fmla="*/ 1074443 h 1074443"/>
                <a:gd name="connsiteX1" fmla="*/ 735781 w 4121284"/>
                <a:gd name="connsiteY1" fmla="*/ 689136 h 1074443"/>
                <a:gd name="connsiteX2" fmla="*/ 901619 w 4121284"/>
                <a:gd name="connsiteY2" fmla="*/ 686317 h 1074443"/>
                <a:gd name="connsiteX3" fmla="*/ 799653 w 4121284"/>
                <a:gd name="connsiteY3" fmla="*/ 689607 h 1074443"/>
                <a:gd name="connsiteX4" fmla="*/ 1345662 w 4121284"/>
                <a:gd name="connsiteY4" fmla="*/ 689606 h 1074443"/>
                <a:gd name="connsiteX5" fmla="*/ 1411445 w 4121284"/>
                <a:gd name="connsiteY5" fmla="*/ 689606 h 1074443"/>
                <a:gd name="connsiteX6" fmla="*/ 1560964 w 4121284"/>
                <a:gd name="connsiteY6" fmla="*/ 687977 h 1074443"/>
                <a:gd name="connsiteX7" fmla="*/ 3172050 w 4121284"/>
                <a:gd name="connsiteY7" fmla="*/ 0 h 1074443"/>
                <a:gd name="connsiteX8" fmla="*/ 3224301 w 4121284"/>
                <a:gd name="connsiteY8" fmla="*/ 505097 h 1074443"/>
                <a:gd name="connsiteX9" fmla="*/ 3302679 w 4121284"/>
                <a:gd name="connsiteY9" fmla="*/ 661851 h 1074443"/>
                <a:gd name="connsiteX10" fmla="*/ 3424599 w 4121284"/>
                <a:gd name="connsiteY10" fmla="*/ 853440 h 1074443"/>
                <a:gd name="connsiteX11" fmla="*/ 3572644 w 4121284"/>
                <a:gd name="connsiteY11" fmla="*/ 940525 h 1074443"/>
                <a:gd name="connsiteX12" fmla="*/ 3738107 w 4121284"/>
                <a:gd name="connsiteY12" fmla="*/ 1001485 h 1074443"/>
                <a:gd name="connsiteX13" fmla="*/ 3886153 w 4121284"/>
                <a:gd name="connsiteY13" fmla="*/ 1036320 h 1074443"/>
                <a:gd name="connsiteX14" fmla="*/ 4121284 w 4121284"/>
                <a:gd name="connsiteY14" fmla="*/ 1062445 h 1074443"/>
                <a:gd name="connsiteX0" fmla="*/ 0 w 4121284"/>
                <a:gd name="connsiteY0" fmla="*/ 1074443 h 1074443"/>
                <a:gd name="connsiteX1" fmla="*/ 735781 w 4121284"/>
                <a:gd name="connsiteY1" fmla="*/ 689136 h 1074443"/>
                <a:gd name="connsiteX2" fmla="*/ 901619 w 4121284"/>
                <a:gd name="connsiteY2" fmla="*/ 686317 h 1074443"/>
                <a:gd name="connsiteX3" fmla="*/ 799653 w 4121284"/>
                <a:gd name="connsiteY3" fmla="*/ 689607 h 1074443"/>
                <a:gd name="connsiteX4" fmla="*/ 1345662 w 4121284"/>
                <a:gd name="connsiteY4" fmla="*/ 689606 h 1074443"/>
                <a:gd name="connsiteX5" fmla="*/ 1470650 w 4121284"/>
                <a:gd name="connsiteY5" fmla="*/ 689606 h 1074443"/>
                <a:gd name="connsiteX6" fmla="*/ 1560964 w 4121284"/>
                <a:gd name="connsiteY6" fmla="*/ 687977 h 1074443"/>
                <a:gd name="connsiteX7" fmla="*/ 3172050 w 4121284"/>
                <a:gd name="connsiteY7" fmla="*/ 0 h 1074443"/>
                <a:gd name="connsiteX8" fmla="*/ 3224301 w 4121284"/>
                <a:gd name="connsiteY8" fmla="*/ 505097 h 1074443"/>
                <a:gd name="connsiteX9" fmla="*/ 3302679 w 4121284"/>
                <a:gd name="connsiteY9" fmla="*/ 661851 h 1074443"/>
                <a:gd name="connsiteX10" fmla="*/ 3424599 w 4121284"/>
                <a:gd name="connsiteY10" fmla="*/ 853440 h 1074443"/>
                <a:gd name="connsiteX11" fmla="*/ 3572644 w 4121284"/>
                <a:gd name="connsiteY11" fmla="*/ 940525 h 1074443"/>
                <a:gd name="connsiteX12" fmla="*/ 3738107 w 4121284"/>
                <a:gd name="connsiteY12" fmla="*/ 1001485 h 1074443"/>
                <a:gd name="connsiteX13" fmla="*/ 3886153 w 4121284"/>
                <a:gd name="connsiteY13" fmla="*/ 1036320 h 1074443"/>
                <a:gd name="connsiteX14" fmla="*/ 4121284 w 4121284"/>
                <a:gd name="connsiteY14" fmla="*/ 1062445 h 1074443"/>
                <a:gd name="connsiteX0" fmla="*/ 0 w 4121284"/>
                <a:gd name="connsiteY0" fmla="*/ 1074443 h 1074443"/>
                <a:gd name="connsiteX1" fmla="*/ 735781 w 4121284"/>
                <a:gd name="connsiteY1" fmla="*/ 689136 h 1074443"/>
                <a:gd name="connsiteX2" fmla="*/ 901619 w 4121284"/>
                <a:gd name="connsiteY2" fmla="*/ 686317 h 1074443"/>
                <a:gd name="connsiteX3" fmla="*/ 799653 w 4121284"/>
                <a:gd name="connsiteY3" fmla="*/ 689607 h 1074443"/>
                <a:gd name="connsiteX4" fmla="*/ 1345662 w 4121284"/>
                <a:gd name="connsiteY4" fmla="*/ 689606 h 1074443"/>
                <a:gd name="connsiteX5" fmla="*/ 1510120 w 4121284"/>
                <a:gd name="connsiteY5" fmla="*/ 689606 h 1074443"/>
                <a:gd name="connsiteX6" fmla="*/ 1560964 w 4121284"/>
                <a:gd name="connsiteY6" fmla="*/ 687977 h 1074443"/>
                <a:gd name="connsiteX7" fmla="*/ 3172050 w 4121284"/>
                <a:gd name="connsiteY7" fmla="*/ 0 h 1074443"/>
                <a:gd name="connsiteX8" fmla="*/ 3224301 w 4121284"/>
                <a:gd name="connsiteY8" fmla="*/ 505097 h 1074443"/>
                <a:gd name="connsiteX9" fmla="*/ 3302679 w 4121284"/>
                <a:gd name="connsiteY9" fmla="*/ 661851 h 1074443"/>
                <a:gd name="connsiteX10" fmla="*/ 3424599 w 4121284"/>
                <a:gd name="connsiteY10" fmla="*/ 853440 h 1074443"/>
                <a:gd name="connsiteX11" fmla="*/ 3572644 w 4121284"/>
                <a:gd name="connsiteY11" fmla="*/ 940525 h 1074443"/>
                <a:gd name="connsiteX12" fmla="*/ 3738107 w 4121284"/>
                <a:gd name="connsiteY12" fmla="*/ 1001485 h 1074443"/>
                <a:gd name="connsiteX13" fmla="*/ 3886153 w 4121284"/>
                <a:gd name="connsiteY13" fmla="*/ 1036320 h 1074443"/>
                <a:gd name="connsiteX14" fmla="*/ 4121284 w 4121284"/>
                <a:gd name="connsiteY14" fmla="*/ 1062445 h 1074443"/>
                <a:gd name="connsiteX0" fmla="*/ 0 w 3385503"/>
                <a:gd name="connsiteY0" fmla="*/ 689136 h 1062445"/>
                <a:gd name="connsiteX1" fmla="*/ 165838 w 3385503"/>
                <a:gd name="connsiteY1" fmla="*/ 686317 h 1062445"/>
                <a:gd name="connsiteX2" fmla="*/ 63872 w 3385503"/>
                <a:gd name="connsiteY2" fmla="*/ 689607 h 1062445"/>
                <a:gd name="connsiteX3" fmla="*/ 609881 w 3385503"/>
                <a:gd name="connsiteY3" fmla="*/ 689606 h 1062445"/>
                <a:gd name="connsiteX4" fmla="*/ 774339 w 3385503"/>
                <a:gd name="connsiteY4" fmla="*/ 689606 h 1062445"/>
                <a:gd name="connsiteX5" fmla="*/ 825183 w 3385503"/>
                <a:gd name="connsiteY5" fmla="*/ 687977 h 1062445"/>
                <a:gd name="connsiteX6" fmla="*/ 2436269 w 3385503"/>
                <a:gd name="connsiteY6" fmla="*/ 0 h 1062445"/>
                <a:gd name="connsiteX7" fmla="*/ 2488520 w 3385503"/>
                <a:gd name="connsiteY7" fmla="*/ 505097 h 1062445"/>
                <a:gd name="connsiteX8" fmla="*/ 2566898 w 3385503"/>
                <a:gd name="connsiteY8" fmla="*/ 661851 h 1062445"/>
                <a:gd name="connsiteX9" fmla="*/ 2688818 w 3385503"/>
                <a:gd name="connsiteY9" fmla="*/ 853440 h 1062445"/>
                <a:gd name="connsiteX10" fmla="*/ 2836863 w 3385503"/>
                <a:gd name="connsiteY10" fmla="*/ 940525 h 1062445"/>
                <a:gd name="connsiteX11" fmla="*/ 3002326 w 3385503"/>
                <a:gd name="connsiteY11" fmla="*/ 1001485 h 1062445"/>
                <a:gd name="connsiteX12" fmla="*/ 3150372 w 3385503"/>
                <a:gd name="connsiteY12" fmla="*/ 1036320 h 1062445"/>
                <a:gd name="connsiteX13" fmla="*/ 3385503 w 3385503"/>
                <a:gd name="connsiteY13" fmla="*/ 1062445 h 1062445"/>
                <a:gd name="connsiteX0" fmla="*/ 101966 w 3321631"/>
                <a:gd name="connsiteY0" fmla="*/ 686317 h 1062445"/>
                <a:gd name="connsiteX1" fmla="*/ 0 w 3321631"/>
                <a:gd name="connsiteY1" fmla="*/ 689607 h 1062445"/>
                <a:gd name="connsiteX2" fmla="*/ 546009 w 3321631"/>
                <a:gd name="connsiteY2" fmla="*/ 689606 h 1062445"/>
                <a:gd name="connsiteX3" fmla="*/ 710467 w 3321631"/>
                <a:gd name="connsiteY3" fmla="*/ 689606 h 1062445"/>
                <a:gd name="connsiteX4" fmla="*/ 761311 w 3321631"/>
                <a:gd name="connsiteY4" fmla="*/ 687977 h 1062445"/>
                <a:gd name="connsiteX5" fmla="*/ 2372397 w 3321631"/>
                <a:gd name="connsiteY5" fmla="*/ 0 h 1062445"/>
                <a:gd name="connsiteX6" fmla="*/ 2424648 w 3321631"/>
                <a:gd name="connsiteY6" fmla="*/ 505097 h 1062445"/>
                <a:gd name="connsiteX7" fmla="*/ 2503026 w 3321631"/>
                <a:gd name="connsiteY7" fmla="*/ 661851 h 1062445"/>
                <a:gd name="connsiteX8" fmla="*/ 2624946 w 3321631"/>
                <a:gd name="connsiteY8" fmla="*/ 853440 h 1062445"/>
                <a:gd name="connsiteX9" fmla="*/ 2772991 w 3321631"/>
                <a:gd name="connsiteY9" fmla="*/ 940525 h 1062445"/>
                <a:gd name="connsiteX10" fmla="*/ 2938454 w 3321631"/>
                <a:gd name="connsiteY10" fmla="*/ 1001485 h 1062445"/>
                <a:gd name="connsiteX11" fmla="*/ 3086500 w 3321631"/>
                <a:gd name="connsiteY11" fmla="*/ 1036320 h 1062445"/>
                <a:gd name="connsiteX12" fmla="*/ 3321631 w 3321631"/>
                <a:gd name="connsiteY12" fmla="*/ 1062445 h 1062445"/>
                <a:gd name="connsiteX0" fmla="*/ 0 w 3219665"/>
                <a:gd name="connsiteY0" fmla="*/ 686317 h 1062445"/>
                <a:gd name="connsiteX1" fmla="*/ 444043 w 3219665"/>
                <a:gd name="connsiteY1" fmla="*/ 689606 h 1062445"/>
                <a:gd name="connsiteX2" fmla="*/ 608501 w 3219665"/>
                <a:gd name="connsiteY2" fmla="*/ 689606 h 1062445"/>
                <a:gd name="connsiteX3" fmla="*/ 659345 w 3219665"/>
                <a:gd name="connsiteY3" fmla="*/ 687977 h 1062445"/>
                <a:gd name="connsiteX4" fmla="*/ 2270431 w 3219665"/>
                <a:gd name="connsiteY4" fmla="*/ 0 h 1062445"/>
                <a:gd name="connsiteX5" fmla="*/ 2322682 w 3219665"/>
                <a:gd name="connsiteY5" fmla="*/ 505097 h 1062445"/>
                <a:gd name="connsiteX6" fmla="*/ 2401060 w 3219665"/>
                <a:gd name="connsiteY6" fmla="*/ 661851 h 1062445"/>
                <a:gd name="connsiteX7" fmla="*/ 2522980 w 3219665"/>
                <a:gd name="connsiteY7" fmla="*/ 853440 h 1062445"/>
                <a:gd name="connsiteX8" fmla="*/ 2671025 w 3219665"/>
                <a:gd name="connsiteY8" fmla="*/ 940525 h 1062445"/>
                <a:gd name="connsiteX9" fmla="*/ 2836488 w 3219665"/>
                <a:gd name="connsiteY9" fmla="*/ 1001485 h 1062445"/>
                <a:gd name="connsiteX10" fmla="*/ 2984534 w 3219665"/>
                <a:gd name="connsiteY10" fmla="*/ 1036320 h 1062445"/>
                <a:gd name="connsiteX11" fmla="*/ 3219665 w 3219665"/>
                <a:gd name="connsiteY11" fmla="*/ 1062445 h 1062445"/>
                <a:gd name="connsiteX0" fmla="*/ 0 w 2775622"/>
                <a:gd name="connsiteY0" fmla="*/ 689606 h 1062445"/>
                <a:gd name="connsiteX1" fmla="*/ 164458 w 2775622"/>
                <a:gd name="connsiteY1" fmla="*/ 689606 h 1062445"/>
                <a:gd name="connsiteX2" fmla="*/ 215302 w 2775622"/>
                <a:gd name="connsiteY2" fmla="*/ 687977 h 1062445"/>
                <a:gd name="connsiteX3" fmla="*/ 1826388 w 2775622"/>
                <a:gd name="connsiteY3" fmla="*/ 0 h 1062445"/>
                <a:gd name="connsiteX4" fmla="*/ 1878639 w 2775622"/>
                <a:gd name="connsiteY4" fmla="*/ 505097 h 1062445"/>
                <a:gd name="connsiteX5" fmla="*/ 1957017 w 2775622"/>
                <a:gd name="connsiteY5" fmla="*/ 661851 h 1062445"/>
                <a:gd name="connsiteX6" fmla="*/ 2078937 w 2775622"/>
                <a:gd name="connsiteY6" fmla="*/ 853440 h 1062445"/>
                <a:gd name="connsiteX7" fmla="*/ 2226982 w 2775622"/>
                <a:gd name="connsiteY7" fmla="*/ 940525 h 1062445"/>
                <a:gd name="connsiteX8" fmla="*/ 2392445 w 2775622"/>
                <a:gd name="connsiteY8" fmla="*/ 1001485 h 1062445"/>
                <a:gd name="connsiteX9" fmla="*/ 2540491 w 2775622"/>
                <a:gd name="connsiteY9" fmla="*/ 1036320 h 1062445"/>
                <a:gd name="connsiteX10" fmla="*/ 2775622 w 2775622"/>
                <a:gd name="connsiteY10" fmla="*/ 1062445 h 1062445"/>
                <a:gd name="connsiteX0" fmla="*/ 0 w 2775622"/>
                <a:gd name="connsiteY0" fmla="*/ 689606 h 1062445"/>
                <a:gd name="connsiteX1" fmla="*/ 215302 w 2775622"/>
                <a:gd name="connsiteY1" fmla="*/ 687977 h 1062445"/>
                <a:gd name="connsiteX2" fmla="*/ 1826388 w 2775622"/>
                <a:gd name="connsiteY2" fmla="*/ 0 h 1062445"/>
                <a:gd name="connsiteX3" fmla="*/ 1878639 w 2775622"/>
                <a:gd name="connsiteY3" fmla="*/ 505097 h 1062445"/>
                <a:gd name="connsiteX4" fmla="*/ 1957017 w 2775622"/>
                <a:gd name="connsiteY4" fmla="*/ 661851 h 1062445"/>
                <a:gd name="connsiteX5" fmla="*/ 2078937 w 2775622"/>
                <a:gd name="connsiteY5" fmla="*/ 853440 h 1062445"/>
                <a:gd name="connsiteX6" fmla="*/ 2226982 w 2775622"/>
                <a:gd name="connsiteY6" fmla="*/ 940525 h 1062445"/>
                <a:gd name="connsiteX7" fmla="*/ 2392445 w 2775622"/>
                <a:gd name="connsiteY7" fmla="*/ 1001485 h 1062445"/>
                <a:gd name="connsiteX8" fmla="*/ 2540491 w 2775622"/>
                <a:gd name="connsiteY8" fmla="*/ 1036320 h 1062445"/>
                <a:gd name="connsiteX9" fmla="*/ 2775622 w 2775622"/>
                <a:gd name="connsiteY9" fmla="*/ 1062445 h 1062445"/>
                <a:gd name="connsiteX0" fmla="*/ 0 w 2775622"/>
                <a:gd name="connsiteY0" fmla="*/ 689606 h 1062445"/>
                <a:gd name="connsiteX1" fmla="*/ 1826388 w 2775622"/>
                <a:gd name="connsiteY1" fmla="*/ 0 h 1062445"/>
                <a:gd name="connsiteX2" fmla="*/ 1878639 w 2775622"/>
                <a:gd name="connsiteY2" fmla="*/ 505097 h 1062445"/>
                <a:gd name="connsiteX3" fmla="*/ 1957017 w 2775622"/>
                <a:gd name="connsiteY3" fmla="*/ 661851 h 1062445"/>
                <a:gd name="connsiteX4" fmla="*/ 2078937 w 2775622"/>
                <a:gd name="connsiteY4" fmla="*/ 853440 h 1062445"/>
                <a:gd name="connsiteX5" fmla="*/ 2226982 w 2775622"/>
                <a:gd name="connsiteY5" fmla="*/ 940525 h 1062445"/>
                <a:gd name="connsiteX6" fmla="*/ 2392445 w 2775622"/>
                <a:gd name="connsiteY6" fmla="*/ 1001485 h 1062445"/>
                <a:gd name="connsiteX7" fmla="*/ 2540491 w 2775622"/>
                <a:gd name="connsiteY7" fmla="*/ 1036320 h 1062445"/>
                <a:gd name="connsiteX8" fmla="*/ 2775622 w 2775622"/>
                <a:gd name="connsiteY8" fmla="*/ 1062445 h 1062445"/>
                <a:gd name="connsiteX0" fmla="*/ 0 w 2558535"/>
                <a:gd name="connsiteY0" fmla="*/ 689606 h 1062445"/>
                <a:gd name="connsiteX1" fmla="*/ 1609301 w 2558535"/>
                <a:gd name="connsiteY1" fmla="*/ 0 h 1062445"/>
                <a:gd name="connsiteX2" fmla="*/ 1661552 w 2558535"/>
                <a:gd name="connsiteY2" fmla="*/ 505097 h 1062445"/>
                <a:gd name="connsiteX3" fmla="*/ 1739930 w 2558535"/>
                <a:gd name="connsiteY3" fmla="*/ 661851 h 1062445"/>
                <a:gd name="connsiteX4" fmla="*/ 1861850 w 2558535"/>
                <a:gd name="connsiteY4" fmla="*/ 853440 h 1062445"/>
                <a:gd name="connsiteX5" fmla="*/ 2009895 w 2558535"/>
                <a:gd name="connsiteY5" fmla="*/ 940525 h 1062445"/>
                <a:gd name="connsiteX6" fmla="*/ 2175358 w 2558535"/>
                <a:gd name="connsiteY6" fmla="*/ 1001485 h 1062445"/>
                <a:gd name="connsiteX7" fmla="*/ 2323404 w 2558535"/>
                <a:gd name="connsiteY7" fmla="*/ 1036320 h 1062445"/>
                <a:gd name="connsiteX8" fmla="*/ 2558535 w 2558535"/>
                <a:gd name="connsiteY8" fmla="*/ 1062445 h 1062445"/>
                <a:gd name="connsiteX0" fmla="*/ 0 w 2555246"/>
                <a:gd name="connsiteY0" fmla="*/ 689606 h 1180856"/>
                <a:gd name="connsiteX1" fmla="*/ 1609301 w 2555246"/>
                <a:gd name="connsiteY1" fmla="*/ 0 h 1180856"/>
                <a:gd name="connsiteX2" fmla="*/ 1661552 w 2555246"/>
                <a:gd name="connsiteY2" fmla="*/ 505097 h 1180856"/>
                <a:gd name="connsiteX3" fmla="*/ 1739930 w 2555246"/>
                <a:gd name="connsiteY3" fmla="*/ 661851 h 1180856"/>
                <a:gd name="connsiteX4" fmla="*/ 1861850 w 2555246"/>
                <a:gd name="connsiteY4" fmla="*/ 853440 h 1180856"/>
                <a:gd name="connsiteX5" fmla="*/ 2009895 w 2555246"/>
                <a:gd name="connsiteY5" fmla="*/ 940525 h 1180856"/>
                <a:gd name="connsiteX6" fmla="*/ 2175358 w 2555246"/>
                <a:gd name="connsiteY6" fmla="*/ 1001485 h 1180856"/>
                <a:gd name="connsiteX7" fmla="*/ 2323404 w 2555246"/>
                <a:gd name="connsiteY7" fmla="*/ 1036320 h 1180856"/>
                <a:gd name="connsiteX8" fmla="*/ 2555246 w 2555246"/>
                <a:gd name="connsiteY8" fmla="*/ 1180856 h 1180856"/>
                <a:gd name="connsiteX0" fmla="*/ 0 w 2555246"/>
                <a:gd name="connsiteY0" fmla="*/ 689606 h 1180856"/>
                <a:gd name="connsiteX1" fmla="*/ 1609301 w 2555246"/>
                <a:gd name="connsiteY1" fmla="*/ 0 h 1180856"/>
                <a:gd name="connsiteX2" fmla="*/ 1661552 w 2555246"/>
                <a:gd name="connsiteY2" fmla="*/ 505097 h 1180856"/>
                <a:gd name="connsiteX3" fmla="*/ 1739930 w 2555246"/>
                <a:gd name="connsiteY3" fmla="*/ 661851 h 1180856"/>
                <a:gd name="connsiteX4" fmla="*/ 1861850 w 2555246"/>
                <a:gd name="connsiteY4" fmla="*/ 853440 h 1180856"/>
                <a:gd name="connsiteX5" fmla="*/ 2009895 w 2555246"/>
                <a:gd name="connsiteY5" fmla="*/ 940525 h 1180856"/>
                <a:gd name="connsiteX6" fmla="*/ 2175358 w 2555246"/>
                <a:gd name="connsiteY6" fmla="*/ 1001485 h 1180856"/>
                <a:gd name="connsiteX7" fmla="*/ 2280644 w 2555246"/>
                <a:gd name="connsiteY7" fmla="*/ 1144864 h 1180856"/>
                <a:gd name="connsiteX8" fmla="*/ 2555246 w 2555246"/>
                <a:gd name="connsiteY8" fmla="*/ 1180856 h 1180856"/>
                <a:gd name="connsiteX0" fmla="*/ 0 w 2555246"/>
                <a:gd name="connsiteY0" fmla="*/ 689606 h 1180856"/>
                <a:gd name="connsiteX1" fmla="*/ 1609301 w 2555246"/>
                <a:gd name="connsiteY1" fmla="*/ 0 h 1180856"/>
                <a:gd name="connsiteX2" fmla="*/ 1661552 w 2555246"/>
                <a:gd name="connsiteY2" fmla="*/ 505097 h 1180856"/>
                <a:gd name="connsiteX3" fmla="*/ 1739930 w 2555246"/>
                <a:gd name="connsiteY3" fmla="*/ 661851 h 1180856"/>
                <a:gd name="connsiteX4" fmla="*/ 1861850 w 2555246"/>
                <a:gd name="connsiteY4" fmla="*/ 853440 h 1180856"/>
                <a:gd name="connsiteX5" fmla="*/ 2009895 w 2555246"/>
                <a:gd name="connsiteY5" fmla="*/ 940525 h 1180856"/>
                <a:gd name="connsiteX6" fmla="*/ 2109574 w 2555246"/>
                <a:gd name="connsiteY6" fmla="*/ 1103450 h 1180856"/>
                <a:gd name="connsiteX7" fmla="*/ 2280644 w 2555246"/>
                <a:gd name="connsiteY7" fmla="*/ 1144864 h 1180856"/>
                <a:gd name="connsiteX8" fmla="*/ 2555246 w 2555246"/>
                <a:gd name="connsiteY8" fmla="*/ 1180856 h 1180856"/>
                <a:gd name="connsiteX0" fmla="*/ 0 w 2555246"/>
                <a:gd name="connsiteY0" fmla="*/ 689606 h 1180856"/>
                <a:gd name="connsiteX1" fmla="*/ 1609301 w 2555246"/>
                <a:gd name="connsiteY1" fmla="*/ 0 h 1180856"/>
                <a:gd name="connsiteX2" fmla="*/ 1661552 w 2555246"/>
                <a:gd name="connsiteY2" fmla="*/ 505097 h 1180856"/>
                <a:gd name="connsiteX3" fmla="*/ 1739930 w 2555246"/>
                <a:gd name="connsiteY3" fmla="*/ 661851 h 1180856"/>
                <a:gd name="connsiteX4" fmla="*/ 1861850 w 2555246"/>
                <a:gd name="connsiteY4" fmla="*/ 853440 h 1180856"/>
                <a:gd name="connsiteX5" fmla="*/ 1937533 w 2555246"/>
                <a:gd name="connsiteY5" fmla="*/ 993152 h 1180856"/>
                <a:gd name="connsiteX6" fmla="*/ 2109574 w 2555246"/>
                <a:gd name="connsiteY6" fmla="*/ 1103450 h 1180856"/>
                <a:gd name="connsiteX7" fmla="*/ 2280644 w 2555246"/>
                <a:gd name="connsiteY7" fmla="*/ 1144864 h 1180856"/>
                <a:gd name="connsiteX8" fmla="*/ 2555246 w 2555246"/>
                <a:gd name="connsiteY8" fmla="*/ 1180856 h 1180856"/>
                <a:gd name="connsiteX0" fmla="*/ 0 w 2555246"/>
                <a:gd name="connsiteY0" fmla="*/ 689606 h 1180856"/>
                <a:gd name="connsiteX1" fmla="*/ 1609301 w 2555246"/>
                <a:gd name="connsiteY1" fmla="*/ 0 h 1180856"/>
                <a:gd name="connsiteX2" fmla="*/ 1661552 w 2555246"/>
                <a:gd name="connsiteY2" fmla="*/ 505097 h 1180856"/>
                <a:gd name="connsiteX3" fmla="*/ 1739930 w 2555246"/>
                <a:gd name="connsiteY3" fmla="*/ 661851 h 1180856"/>
                <a:gd name="connsiteX4" fmla="*/ 1819090 w 2555246"/>
                <a:gd name="connsiteY4" fmla="*/ 873176 h 1180856"/>
                <a:gd name="connsiteX5" fmla="*/ 1937533 w 2555246"/>
                <a:gd name="connsiteY5" fmla="*/ 993152 h 1180856"/>
                <a:gd name="connsiteX6" fmla="*/ 2109574 w 2555246"/>
                <a:gd name="connsiteY6" fmla="*/ 1103450 h 1180856"/>
                <a:gd name="connsiteX7" fmla="*/ 2280644 w 2555246"/>
                <a:gd name="connsiteY7" fmla="*/ 1144864 h 1180856"/>
                <a:gd name="connsiteX8" fmla="*/ 2555246 w 2555246"/>
                <a:gd name="connsiteY8" fmla="*/ 1180856 h 1180856"/>
                <a:gd name="connsiteX0" fmla="*/ 0 w 2555246"/>
                <a:gd name="connsiteY0" fmla="*/ 689606 h 1180856"/>
                <a:gd name="connsiteX1" fmla="*/ 1609301 w 2555246"/>
                <a:gd name="connsiteY1" fmla="*/ 0 h 1180856"/>
                <a:gd name="connsiteX2" fmla="*/ 1661552 w 2555246"/>
                <a:gd name="connsiteY2" fmla="*/ 505097 h 1180856"/>
                <a:gd name="connsiteX3" fmla="*/ 1713616 w 2555246"/>
                <a:gd name="connsiteY3" fmla="*/ 675008 h 1180856"/>
                <a:gd name="connsiteX4" fmla="*/ 1819090 w 2555246"/>
                <a:gd name="connsiteY4" fmla="*/ 873176 h 1180856"/>
                <a:gd name="connsiteX5" fmla="*/ 1937533 w 2555246"/>
                <a:gd name="connsiteY5" fmla="*/ 993152 h 1180856"/>
                <a:gd name="connsiteX6" fmla="*/ 2109574 w 2555246"/>
                <a:gd name="connsiteY6" fmla="*/ 1103450 h 1180856"/>
                <a:gd name="connsiteX7" fmla="*/ 2280644 w 2555246"/>
                <a:gd name="connsiteY7" fmla="*/ 1144864 h 1180856"/>
                <a:gd name="connsiteX8" fmla="*/ 2555246 w 2555246"/>
                <a:gd name="connsiteY8" fmla="*/ 1180856 h 118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246" h="1180856">
                  <a:moveTo>
                    <a:pt x="0" y="689606"/>
                  </a:moveTo>
                  <a:lnTo>
                    <a:pt x="1609301" y="0"/>
                  </a:lnTo>
                  <a:lnTo>
                    <a:pt x="1661552" y="505097"/>
                  </a:lnTo>
                  <a:lnTo>
                    <a:pt x="1713616" y="675008"/>
                  </a:lnTo>
                  <a:lnTo>
                    <a:pt x="1819090" y="873176"/>
                  </a:lnTo>
                  <a:lnTo>
                    <a:pt x="1937533" y="993152"/>
                  </a:lnTo>
                  <a:lnTo>
                    <a:pt x="2109574" y="1103450"/>
                  </a:lnTo>
                  <a:lnTo>
                    <a:pt x="2280644" y="1144864"/>
                  </a:lnTo>
                  <a:lnTo>
                    <a:pt x="2555246" y="1180856"/>
                  </a:lnTo>
                </a:path>
              </a:pathLst>
            </a:custGeom>
            <a:noFill/>
            <a:ln w="19050" cap="flat" cmpd="sng" algn="ctr">
              <a:solidFill>
                <a:srgbClr val="FF0000"/>
              </a:solidFill>
              <a:prstDash val="solid"/>
              <a:round/>
              <a:headEnd type="none" w="med" len="med"/>
              <a:tailEnd type="none" w="med" len="med"/>
              <a:extLst>
                <a:ext uri="{C807C97D-BFC1-408E-A445-0C87EB9F89A2}">
                  <ask:lineSketchStyleProps xmlns:ask="http://schemas.microsoft.com/office/drawing/2018/sketchyshapes">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endParaRPr lang="ja-JP" altLang="en-US" sz="1400" b="1">
                <a:solidFill>
                  <a:srgbClr val="000000"/>
                </a:solidFill>
                <a:latin typeface="+mn-lt"/>
                <a:ea typeface="+mn-ea"/>
                <a:cs typeface="Calibri" panose="020F0502020204030204" pitchFamily="34" charset="0"/>
              </a:endParaRPr>
            </a:p>
          </p:txBody>
        </p:sp>
        <p:sp>
          <p:nvSpPr>
            <p:cNvPr id="12" name="フリーフォーム: 図形 11">
              <a:extLst>
                <a:ext uri="{FF2B5EF4-FFF2-40B4-BE49-F238E27FC236}">
                  <a16:creationId xmlns:a16="http://schemas.microsoft.com/office/drawing/2014/main" id="{F0E44B12-3CDF-5ED1-8AEB-F263048072D2}"/>
                </a:ext>
              </a:extLst>
            </p:cNvPr>
            <p:cNvSpPr/>
            <p:nvPr/>
          </p:nvSpPr>
          <p:spPr bwMode="auto">
            <a:xfrm>
              <a:off x="8006641" y="3561843"/>
              <a:ext cx="3312224" cy="660129"/>
            </a:xfrm>
            <a:custGeom>
              <a:avLst/>
              <a:gdLst>
                <a:gd name="connsiteX0" fmla="*/ 0 w 4119154"/>
                <a:gd name="connsiteY0" fmla="*/ 574766 h 679269"/>
                <a:gd name="connsiteX1" fmla="*/ 722811 w 4119154"/>
                <a:gd name="connsiteY1" fmla="*/ 313509 h 679269"/>
                <a:gd name="connsiteX2" fmla="*/ 740229 w 4119154"/>
                <a:gd name="connsiteY2" fmla="*/ 348343 h 679269"/>
                <a:gd name="connsiteX3" fmla="*/ 748937 w 4119154"/>
                <a:gd name="connsiteY3" fmla="*/ 409303 h 679269"/>
                <a:gd name="connsiteX4" fmla="*/ 801189 w 4119154"/>
                <a:gd name="connsiteY4" fmla="*/ 452846 h 679269"/>
                <a:gd name="connsiteX5" fmla="*/ 862149 w 4119154"/>
                <a:gd name="connsiteY5" fmla="*/ 461555 h 679269"/>
                <a:gd name="connsiteX6" fmla="*/ 931817 w 4119154"/>
                <a:gd name="connsiteY6" fmla="*/ 487680 h 679269"/>
                <a:gd name="connsiteX7" fmla="*/ 1001486 w 4119154"/>
                <a:gd name="connsiteY7" fmla="*/ 496389 h 679269"/>
                <a:gd name="connsiteX8" fmla="*/ 1550126 w 4119154"/>
                <a:gd name="connsiteY8" fmla="*/ 487680 h 679269"/>
                <a:gd name="connsiteX9" fmla="*/ 3169920 w 4119154"/>
                <a:gd name="connsiteY9" fmla="*/ 0 h 679269"/>
                <a:gd name="connsiteX10" fmla="*/ 3161211 w 4119154"/>
                <a:gd name="connsiteY10" fmla="*/ 679269 h 679269"/>
                <a:gd name="connsiteX11" fmla="*/ 4119154 w 4119154"/>
                <a:gd name="connsiteY11" fmla="*/ 679269 h 679269"/>
                <a:gd name="connsiteX0" fmla="*/ 0 w 4119154"/>
                <a:gd name="connsiteY0" fmla="*/ 574766 h 679269"/>
                <a:gd name="connsiteX1" fmla="*/ 722811 w 4119154"/>
                <a:gd name="connsiteY1" fmla="*/ 313509 h 679269"/>
                <a:gd name="connsiteX2" fmla="*/ 740229 w 4119154"/>
                <a:gd name="connsiteY2" fmla="*/ 348343 h 679269"/>
                <a:gd name="connsiteX3" fmla="*/ 748937 w 4119154"/>
                <a:gd name="connsiteY3" fmla="*/ 409303 h 679269"/>
                <a:gd name="connsiteX4" fmla="*/ 801189 w 4119154"/>
                <a:gd name="connsiteY4" fmla="*/ 452846 h 679269"/>
                <a:gd name="connsiteX5" fmla="*/ 862149 w 4119154"/>
                <a:gd name="connsiteY5" fmla="*/ 461555 h 679269"/>
                <a:gd name="connsiteX6" fmla="*/ 931817 w 4119154"/>
                <a:gd name="connsiteY6" fmla="*/ 487680 h 679269"/>
                <a:gd name="connsiteX7" fmla="*/ 981751 w 4119154"/>
                <a:gd name="connsiteY7" fmla="*/ 493100 h 679269"/>
                <a:gd name="connsiteX8" fmla="*/ 1550126 w 4119154"/>
                <a:gd name="connsiteY8" fmla="*/ 487680 h 679269"/>
                <a:gd name="connsiteX9" fmla="*/ 3169920 w 4119154"/>
                <a:gd name="connsiteY9" fmla="*/ 0 h 679269"/>
                <a:gd name="connsiteX10" fmla="*/ 3161211 w 4119154"/>
                <a:gd name="connsiteY10" fmla="*/ 679269 h 679269"/>
                <a:gd name="connsiteX11" fmla="*/ 4119154 w 4119154"/>
                <a:gd name="connsiteY11" fmla="*/ 679269 h 679269"/>
                <a:gd name="connsiteX0" fmla="*/ 0 w 4119154"/>
                <a:gd name="connsiteY0" fmla="*/ 574766 h 679269"/>
                <a:gd name="connsiteX1" fmla="*/ 722811 w 4119154"/>
                <a:gd name="connsiteY1" fmla="*/ 313509 h 679269"/>
                <a:gd name="connsiteX2" fmla="*/ 740229 w 4119154"/>
                <a:gd name="connsiteY2" fmla="*/ 348343 h 679269"/>
                <a:gd name="connsiteX3" fmla="*/ 748937 w 4119154"/>
                <a:gd name="connsiteY3" fmla="*/ 409303 h 679269"/>
                <a:gd name="connsiteX4" fmla="*/ 801189 w 4119154"/>
                <a:gd name="connsiteY4" fmla="*/ 452846 h 679269"/>
                <a:gd name="connsiteX5" fmla="*/ 862149 w 4119154"/>
                <a:gd name="connsiteY5" fmla="*/ 461555 h 679269"/>
                <a:gd name="connsiteX6" fmla="*/ 931817 w 4119154"/>
                <a:gd name="connsiteY6" fmla="*/ 487680 h 679269"/>
                <a:gd name="connsiteX7" fmla="*/ 975173 w 4119154"/>
                <a:gd name="connsiteY7" fmla="*/ 489811 h 679269"/>
                <a:gd name="connsiteX8" fmla="*/ 1550126 w 4119154"/>
                <a:gd name="connsiteY8" fmla="*/ 487680 h 679269"/>
                <a:gd name="connsiteX9" fmla="*/ 3169920 w 4119154"/>
                <a:gd name="connsiteY9" fmla="*/ 0 h 679269"/>
                <a:gd name="connsiteX10" fmla="*/ 3161211 w 4119154"/>
                <a:gd name="connsiteY10" fmla="*/ 679269 h 679269"/>
                <a:gd name="connsiteX11" fmla="*/ 4119154 w 4119154"/>
                <a:gd name="connsiteY11" fmla="*/ 679269 h 679269"/>
                <a:gd name="connsiteX0" fmla="*/ 0 w 4119154"/>
                <a:gd name="connsiteY0" fmla="*/ 574766 h 679269"/>
                <a:gd name="connsiteX1" fmla="*/ 722811 w 4119154"/>
                <a:gd name="connsiteY1" fmla="*/ 313509 h 679269"/>
                <a:gd name="connsiteX2" fmla="*/ 740229 w 4119154"/>
                <a:gd name="connsiteY2" fmla="*/ 348343 h 679269"/>
                <a:gd name="connsiteX3" fmla="*/ 748937 w 4119154"/>
                <a:gd name="connsiteY3" fmla="*/ 409303 h 679269"/>
                <a:gd name="connsiteX4" fmla="*/ 801189 w 4119154"/>
                <a:gd name="connsiteY4" fmla="*/ 452846 h 679269"/>
                <a:gd name="connsiteX5" fmla="*/ 865438 w 4119154"/>
                <a:gd name="connsiteY5" fmla="*/ 461555 h 679269"/>
                <a:gd name="connsiteX6" fmla="*/ 931817 w 4119154"/>
                <a:gd name="connsiteY6" fmla="*/ 487680 h 679269"/>
                <a:gd name="connsiteX7" fmla="*/ 975173 w 4119154"/>
                <a:gd name="connsiteY7" fmla="*/ 489811 h 679269"/>
                <a:gd name="connsiteX8" fmla="*/ 1550126 w 4119154"/>
                <a:gd name="connsiteY8" fmla="*/ 487680 h 679269"/>
                <a:gd name="connsiteX9" fmla="*/ 3169920 w 4119154"/>
                <a:gd name="connsiteY9" fmla="*/ 0 h 679269"/>
                <a:gd name="connsiteX10" fmla="*/ 3161211 w 4119154"/>
                <a:gd name="connsiteY10" fmla="*/ 679269 h 679269"/>
                <a:gd name="connsiteX11" fmla="*/ 4119154 w 4119154"/>
                <a:gd name="connsiteY11" fmla="*/ 679269 h 679269"/>
                <a:gd name="connsiteX0" fmla="*/ 0 w 4119154"/>
                <a:gd name="connsiteY0" fmla="*/ 574766 h 679269"/>
                <a:gd name="connsiteX1" fmla="*/ 729389 w 4119154"/>
                <a:gd name="connsiteY1" fmla="*/ 306931 h 679269"/>
                <a:gd name="connsiteX2" fmla="*/ 740229 w 4119154"/>
                <a:gd name="connsiteY2" fmla="*/ 348343 h 679269"/>
                <a:gd name="connsiteX3" fmla="*/ 748937 w 4119154"/>
                <a:gd name="connsiteY3" fmla="*/ 409303 h 679269"/>
                <a:gd name="connsiteX4" fmla="*/ 801189 w 4119154"/>
                <a:gd name="connsiteY4" fmla="*/ 452846 h 679269"/>
                <a:gd name="connsiteX5" fmla="*/ 865438 w 4119154"/>
                <a:gd name="connsiteY5" fmla="*/ 461555 h 679269"/>
                <a:gd name="connsiteX6" fmla="*/ 931817 w 4119154"/>
                <a:gd name="connsiteY6" fmla="*/ 487680 h 679269"/>
                <a:gd name="connsiteX7" fmla="*/ 975173 w 4119154"/>
                <a:gd name="connsiteY7" fmla="*/ 489811 h 679269"/>
                <a:gd name="connsiteX8" fmla="*/ 1550126 w 4119154"/>
                <a:gd name="connsiteY8" fmla="*/ 487680 h 679269"/>
                <a:gd name="connsiteX9" fmla="*/ 3169920 w 4119154"/>
                <a:gd name="connsiteY9" fmla="*/ 0 h 679269"/>
                <a:gd name="connsiteX10" fmla="*/ 3161211 w 4119154"/>
                <a:gd name="connsiteY10" fmla="*/ 679269 h 679269"/>
                <a:gd name="connsiteX11" fmla="*/ 4119154 w 4119154"/>
                <a:gd name="connsiteY11" fmla="*/ 679269 h 679269"/>
                <a:gd name="connsiteX0" fmla="*/ 0 w 4119154"/>
                <a:gd name="connsiteY0" fmla="*/ 574766 h 679269"/>
                <a:gd name="connsiteX1" fmla="*/ 726100 w 4119154"/>
                <a:gd name="connsiteY1" fmla="*/ 283907 h 679269"/>
                <a:gd name="connsiteX2" fmla="*/ 740229 w 4119154"/>
                <a:gd name="connsiteY2" fmla="*/ 348343 h 679269"/>
                <a:gd name="connsiteX3" fmla="*/ 748937 w 4119154"/>
                <a:gd name="connsiteY3" fmla="*/ 409303 h 679269"/>
                <a:gd name="connsiteX4" fmla="*/ 801189 w 4119154"/>
                <a:gd name="connsiteY4" fmla="*/ 452846 h 679269"/>
                <a:gd name="connsiteX5" fmla="*/ 865438 w 4119154"/>
                <a:gd name="connsiteY5" fmla="*/ 461555 h 679269"/>
                <a:gd name="connsiteX6" fmla="*/ 931817 w 4119154"/>
                <a:gd name="connsiteY6" fmla="*/ 487680 h 679269"/>
                <a:gd name="connsiteX7" fmla="*/ 975173 w 4119154"/>
                <a:gd name="connsiteY7" fmla="*/ 489811 h 679269"/>
                <a:gd name="connsiteX8" fmla="*/ 1550126 w 4119154"/>
                <a:gd name="connsiteY8" fmla="*/ 487680 h 679269"/>
                <a:gd name="connsiteX9" fmla="*/ 3169920 w 4119154"/>
                <a:gd name="connsiteY9" fmla="*/ 0 h 679269"/>
                <a:gd name="connsiteX10" fmla="*/ 3161211 w 4119154"/>
                <a:gd name="connsiteY10" fmla="*/ 679269 h 679269"/>
                <a:gd name="connsiteX11" fmla="*/ 4119154 w 4119154"/>
                <a:gd name="connsiteY11" fmla="*/ 679269 h 679269"/>
                <a:gd name="connsiteX0" fmla="*/ 0 w 4119154"/>
                <a:gd name="connsiteY0" fmla="*/ 574766 h 679269"/>
                <a:gd name="connsiteX1" fmla="*/ 726100 w 4119154"/>
                <a:gd name="connsiteY1" fmla="*/ 283907 h 679269"/>
                <a:gd name="connsiteX2" fmla="*/ 740229 w 4119154"/>
                <a:gd name="connsiteY2" fmla="*/ 348343 h 679269"/>
                <a:gd name="connsiteX3" fmla="*/ 768672 w 4119154"/>
                <a:gd name="connsiteY3" fmla="*/ 419171 h 679269"/>
                <a:gd name="connsiteX4" fmla="*/ 801189 w 4119154"/>
                <a:gd name="connsiteY4" fmla="*/ 452846 h 679269"/>
                <a:gd name="connsiteX5" fmla="*/ 865438 w 4119154"/>
                <a:gd name="connsiteY5" fmla="*/ 461555 h 679269"/>
                <a:gd name="connsiteX6" fmla="*/ 931817 w 4119154"/>
                <a:gd name="connsiteY6" fmla="*/ 487680 h 679269"/>
                <a:gd name="connsiteX7" fmla="*/ 975173 w 4119154"/>
                <a:gd name="connsiteY7" fmla="*/ 489811 h 679269"/>
                <a:gd name="connsiteX8" fmla="*/ 1550126 w 4119154"/>
                <a:gd name="connsiteY8" fmla="*/ 487680 h 679269"/>
                <a:gd name="connsiteX9" fmla="*/ 3169920 w 4119154"/>
                <a:gd name="connsiteY9" fmla="*/ 0 h 679269"/>
                <a:gd name="connsiteX10" fmla="*/ 3161211 w 4119154"/>
                <a:gd name="connsiteY10" fmla="*/ 679269 h 679269"/>
                <a:gd name="connsiteX11" fmla="*/ 4119154 w 4119154"/>
                <a:gd name="connsiteY11" fmla="*/ 679269 h 679269"/>
                <a:gd name="connsiteX0" fmla="*/ 0 w 4119154"/>
                <a:gd name="connsiteY0" fmla="*/ 574766 h 679269"/>
                <a:gd name="connsiteX1" fmla="*/ 726100 w 4119154"/>
                <a:gd name="connsiteY1" fmla="*/ 283907 h 679269"/>
                <a:gd name="connsiteX2" fmla="*/ 740229 w 4119154"/>
                <a:gd name="connsiteY2" fmla="*/ 348343 h 679269"/>
                <a:gd name="connsiteX3" fmla="*/ 768672 w 4119154"/>
                <a:gd name="connsiteY3" fmla="*/ 419171 h 679269"/>
                <a:gd name="connsiteX4" fmla="*/ 801189 w 4119154"/>
                <a:gd name="connsiteY4" fmla="*/ 452846 h 679269"/>
                <a:gd name="connsiteX5" fmla="*/ 852281 w 4119154"/>
                <a:gd name="connsiteY5" fmla="*/ 474711 h 679269"/>
                <a:gd name="connsiteX6" fmla="*/ 931817 w 4119154"/>
                <a:gd name="connsiteY6" fmla="*/ 487680 h 679269"/>
                <a:gd name="connsiteX7" fmla="*/ 975173 w 4119154"/>
                <a:gd name="connsiteY7" fmla="*/ 489811 h 679269"/>
                <a:gd name="connsiteX8" fmla="*/ 1550126 w 4119154"/>
                <a:gd name="connsiteY8" fmla="*/ 487680 h 679269"/>
                <a:gd name="connsiteX9" fmla="*/ 3169920 w 4119154"/>
                <a:gd name="connsiteY9" fmla="*/ 0 h 679269"/>
                <a:gd name="connsiteX10" fmla="*/ 3161211 w 4119154"/>
                <a:gd name="connsiteY10" fmla="*/ 679269 h 679269"/>
                <a:gd name="connsiteX11" fmla="*/ 4119154 w 4119154"/>
                <a:gd name="connsiteY11" fmla="*/ 679269 h 679269"/>
                <a:gd name="connsiteX0" fmla="*/ 0 w 4119154"/>
                <a:gd name="connsiteY0" fmla="*/ 690322 h 690322"/>
                <a:gd name="connsiteX1" fmla="*/ 726100 w 4119154"/>
                <a:gd name="connsiteY1" fmla="*/ 283907 h 690322"/>
                <a:gd name="connsiteX2" fmla="*/ 740229 w 4119154"/>
                <a:gd name="connsiteY2" fmla="*/ 348343 h 690322"/>
                <a:gd name="connsiteX3" fmla="*/ 768672 w 4119154"/>
                <a:gd name="connsiteY3" fmla="*/ 419171 h 690322"/>
                <a:gd name="connsiteX4" fmla="*/ 801189 w 4119154"/>
                <a:gd name="connsiteY4" fmla="*/ 452846 h 690322"/>
                <a:gd name="connsiteX5" fmla="*/ 852281 w 4119154"/>
                <a:gd name="connsiteY5" fmla="*/ 474711 h 690322"/>
                <a:gd name="connsiteX6" fmla="*/ 931817 w 4119154"/>
                <a:gd name="connsiteY6" fmla="*/ 487680 h 690322"/>
                <a:gd name="connsiteX7" fmla="*/ 975173 w 4119154"/>
                <a:gd name="connsiteY7" fmla="*/ 489811 h 690322"/>
                <a:gd name="connsiteX8" fmla="*/ 1550126 w 4119154"/>
                <a:gd name="connsiteY8" fmla="*/ 487680 h 690322"/>
                <a:gd name="connsiteX9" fmla="*/ 3169920 w 4119154"/>
                <a:gd name="connsiteY9" fmla="*/ 0 h 690322"/>
                <a:gd name="connsiteX10" fmla="*/ 3161211 w 4119154"/>
                <a:gd name="connsiteY10" fmla="*/ 679269 h 690322"/>
                <a:gd name="connsiteX11" fmla="*/ 4119154 w 4119154"/>
                <a:gd name="connsiteY11" fmla="*/ 679269 h 690322"/>
                <a:gd name="connsiteX0" fmla="*/ 0 w 4119154"/>
                <a:gd name="connsiteY0" fmla="*/ 820951 h 820951"/>
                <a:gd name="connsiteX1" fmla="*/ 726100 w 4119154"/>
                <a:gd name="connsiteY1" fmla="*/ 414536 h 820951"/>
                <a:gd name="connsiteX2" fmla="*/ 740229 w 4119154"/>
                <a:gd name="connsiteY2" fmla="*/ 478972 h 820951"/>
                <a:gd name="connsiteX3" fmla="*/ 768672 w 4119154"/>
                <a:gd name="connsiteY3" fmla="*/ 549800 h 820951"/>
                <a:gd name="connsiteX4" fmla="*/ 801189 w 4119154"/>
                <a:gd name="connsiteY4" fmla="*/ 583475 h 820951"/>
                <a:gd name="connsiteX5" fmla="*/ 852281 w 4119154"/>
                <a:gd name="connsiteY5" fmla="*/ 605340 h 820951"/>
                <a:gd name="connsiteX6" fmla="*/ 931817 w 4119154"/>
                <a:gd name="connsiteY6" fmla="*/ 618309 h 820951"/>
                <a:gd name="connsiteX7" fmla="*/ 975173 w 4119154"/>
                <a:gd name="connsiteY7" fmla="*/ 620440 h 820951"/>
                <a:gd name="connsiteX8" fmla="*/ 1550126 w 4119154"/>
                <a:gd name="connsiteY8" fmla="*/ 618309 h 820951"/>
                <a:gd name="connsiteX9" fmla="*/ 3174944 w 4119154"/>
                <a:gd name="connsiteY9" fmla="*/ 0 h 820951"/>
                <a:gd name="connsiteX10" fmla="*/ 3161211 w 4119154"/>
                <a:gd name="connsiteY10" fmla="*/ 809898 h 820951"/>
                <a:gd name="connsiteX11" fmla="*/ 4119154 w 4119154"/>
                <a:gd name="connsiteY11" fmla="*/ 809898 h 820951"/>
                <a:gd name="connsiteX0" fmla="*/ 0 w 4119154"/>
                <a:gd name="connsiteY0" fmla="*/ 820951 h 820951"/>
                <a:gd name="connsiteX1" fmla="*/ 726100 w 4119154"/>
                <a:gd name="connsiteY1" fmla="*/ 414536 h 820951"/>
                <a:gd name="connsiteX2" fmla="*/ 740229 w 4119154"/>
                <a:gd name="connsiteY2" fmla="*/ 478972 h 820951"/>
                <a:gd name="connsiteX3" fmla="*/ 768672 w 4119154"/>
                <a:gd name="connsiteY3" fmla="*/ 549800 h 820951"/>
                <a:gd name="connsiteX4" fmla="*/ 801189 w 4119154"/>
                <a:gd name="connsiteY4" fmla="*/ 583475 h 820951"/>
                <a:gd name="connsiteX5" fmla="*/ 852281 w 4119154"/>
                <a:gd name="connsiteY5" fmla="*/ 605340 h 820951"/>
                <a:gd name="connsiteX6" fmla="*/ 931817 w 4119154"/>
                <a:gd name="connsiteY6" fmla="*/ 618309 h 820951"/>
                <a:gd name="connsiteX7" fmla="*/ 975173 w 4119154"/>
                <a:gd name="connsiteY7" fmla="*/ 620440 h 820951"/>
                <a:gd name="connsiteX8" fmla="*/ 1605392 w 4119154"/>
                <a:gd name="connsiteY8" fmla="*/ 502753 h 820951"/>
                <a:gd name="connsiteX9" fmla="*/ 3174944 w 4119154"/>
                <a:gd name="connsiteY9" fmla="*/ 0 h 820951"/>
                <a:gd name="connsiteX10" fmla="*/ 3161211 w 4119154"/>
                <a:gd name="connsiteY10" fmla="*/ 809898 h 820951"/>
                <a:gd name="connsiteX11" fmla="*/ 4119154 w 4119154"/>
                <a:gd name="connsiteY11" fmla="*/ 809898 h 820951"/>
                <a:gd name="connsiteX0" fmla="*/ 0 w 4119154"/>
                <a:gd name="connsiteY0" fmla="*/ 820951 h 820951"/>
                <a:gd name="connsiteX1" fmla="*/ 721076 w 4119154"/>
                <a:gd name="connsiteY1" fmla="*/ 504971 h 820951"/>
                <a:gd name="connsiteX2" fmla="*/ 740229 w 4119154"/>
                <a:gd name="connsiteY2" fmla="*/ 478972 h 820951"/>
                <a:gd name="connsiteX3" fmla="*/ 768672 w 4119154"/>
                <a:gd name="connsiteY3" fmla="*/ 549800 h 820951"/>
                <a:gd name="connsiteX4" fmla="*/ 801189 w 4119154"/>
                <a:gd name="connsiteY4" fmla="*/ 583475 h 820951"/>
                <a:gd name="connsiteX5" fmla="*/ 852281 w 4119154"/>
                <a:gd name="connsiteY5" fmla="*/ 605340 h 820951"/>
                <a:gd name="connsiteX6" fmla="*/ 931817 w 4119154"/>
                <a:gd name="connsiteY6" fmla="*/ 618309 h 820951"/>
                <a:gd name="connsiteX7" fmla="*/ 975173 w 4119154"/>
                <a:gd name="connsiteY7" fmla="*/ 620440 h 820951"/>
                <a:gd name="connsiteX8" fmla="*/ 1605392 w 4119154"/>
                <a:gd name="connsiteY8" fmla="*/ 502753 h 820951"/>
                <a:gd name="connsiteX9" fmla="*/ 3174944 w 4119154"/>
                <a:gd name="connsiteY9" fmla="*/ 0 h 820951"/>
                <a:gd name="connsiteX10" fmla="*/ 3161211 w 4119154"/>
                <a:gd name="connsiteY10" fmla="*/ 809898 h 820951"/>
                <a:gd name="connsiteX11" fmla="*/ 4119154 w 4119154"/>
                <a:gd name="connsiteY11" fmla="*/ 809898 h 820951"/>
                <a:gd name="connsiteX0" fmla="*/ 0 w 4119154"/>
                <a:gd name="connsiteY0" fmla="*/ 820951 h 820951"/>
                <a:gd name="connsiteX1" fmla="*/ 721076 w 4119154"/>
                <a:gd name="connsiteY1" fmla="*/ 504971 h 820951"/>
                <a:gd name="connsiteX2" fmla="*/ 768672 w 4119154"/>
                <a:gd name="connsiteY2" fmla="*/ 549800 h 820951"/>
                <a:gd name="connsiteX3" fmla="*/ 801189 w 4119154"/>
                <a:gd name="connsiteY3" fmla="*/ 583475 h 820951"/>
                <a:gd name="connsiteX4" fmla="*/ 852281 w 4119154"/>
                <a:gd name="connsiteY4" fmla="*/ 605340 h 820951"/>
                <a:gd name="connsiteX5" fmla="*/ 931817 w 4119154"/>
                <a:gd name="connsiteY5" fmla="*/ 618309 h 820951"/>
                <a:gd name="connsiteX6" fmla="*/ 975173 w 4119154"/>
                <a:gd name="connsiteY6" fmla="*/ 620440 h 820951"/>
                <a:gd name="connsiteX7" fmla="*/ 1605392 w 4119154"/>
                <a:gd name="connsiteY7" fmla="*/ 502753 h 820951"/>
                <a:gd name="connsiteX8" fmla="*/ 3174944 w 4119154"/>
                <a:gd name="connsiteY8" fmla="*/ 0 h 820951"/>
                <a:gd name="connsiteX9" fmla="*/ 3161211 w 4119154"/>
                <a:gd name="connsiteY9" fmla="*/ 809898 h 820951"/>
                <a:gd name="connsiteX10" fmla="*/ 4119154 w 4119154"/>
                <a:gd name="connsiteY10" fmla="*/ 809898 h 820951"/>
                <a:gd name="connsiteX0" fmla="*/ 0 w 4119154"/>
                <a:gd name="connsiteY0" fmla="*/ 820951 h 820951"/>
                <a:gd name="connsiteX1" fmla="*/ 721076 w 4119154"/>
                <a:gd name="connsiteY1" fmla="*/ 504971 h 820951"/>
                <a:gd name="connsiteX2" fmla="*/ 768672 w 4119154"/>
                <a:gd name="connsiteY2" fmla="*/ 549800 h 820951"/>
                <a:gd name="connsiteX3" fmla="*/ 852281 w 4119154"/>
                <a:gd name="connsiteY3" fmla="*/ 605340 h 820951"/>
                <a:gd name="connsiteX4" fmla="*/ 931817 w 4119154"/>
                <a:gd name="connsiteY4" fmla="*/ 618309 h 820951"/>
                <a:gd name="connsiteX5" fmla="*/ 975173 w 4119154"/>
                <a:gd name="connsiteY5" fmla="*/ 620440 h 820951"/>
                <a:gd name="connsiteX6" fmla="*/ 1605392 w 4119154"/>
                <a:gd name="connsiteY6" fmla="*/ 502753 h 820951"/>
                <a:gd name="connsiteX7" fmla="*/ 3174944 w 4119154"/>
                <a:gd name="connsiteY7" fmla="*/ 0 h 820951"/>
                <a:gd name="connsiteX8" fmla="*/ 3161211 w 4119154"/>
                <a:gd name="connsiteY8" fmla="*/ 809898 h 820951"/>
                <a:gd name="connsiteX9" fmla="*/ 4119154 w 4119154"/>
                <a:gd name="connsiteY9" fmla="*/ 809898 h 820951"/>
                <a:gd name="connsiteX0" fmla="*/ 0 w 4119154"/>
                <a:gd name="connsiteY0" fmla="*/ 820951 h 820951"/>
                <a:gd name="connsiteX1" fmla="*/ 721076 w 4119154"/>
                <a:gd name="connsiteY1" fmla="*/ 504971 h 820951"/>
                <a:gd name="connsiteX2" fmla="*/ 768672 w 4119154"/>
                <a:gd name="connsiteY2" fmla="*/ 549800 h 820951"/>
                <a:gd name="connsiteX3" fmla="*/ 931817 w 4119154"/>
                <a:gd name="connsiteY3" fmla="*/ 618309 h 820951"/>
                <a:gd name="connsiteX4" fmla="*/ 975173 w 4119154"/>
                <a:gd name="connsiteY4" fmla="*/ 620440 h 820951"/>
                <a:gd name="connsiteX5" fmla="*/ 1605392 w 4119154"/>
                <a:gd name="connsiteY5" fmla="*/ 502753 h 820951"/>
                <a:gd name="connsiteX6" fmla="*/ 3174944 w 4119154"/>
                <a:gd name="connsiteY6" fmla="*/ 0 h 820951"/>
                <a:gd name="connsiteX7" fmla="*/ 3161211 w 4119154"/>
                <a:gd name="connsiteY7" fmla="*/ 809898 h 820951"/>
                <a:gd name="connsiteX8" fmla="*/ 4119154 w 4119154"/>
                <a:gd name="connsiteY8" fmla="*/ 809898 h 820951"/>
                <a:gd name="connsiteX0" fmla="*/ 0 w 4119154"/>
                <a:gd name="connsiteY0" fmla="*/ 820951 h 820951"/>
                <a:gd name="connsiteX1" fmla="*/ 721076 w 4119154"/>
                <a:gd name="connsiteY1" fmla="*/ 504971 h 820951"/>
                <a:gd name="connsiteX2" fmla="*/ 768672 w 4119154"/>
                <a:gd name="connsiteY2" fmla="*/ 549800 h 820951"/>
                <a:gd name="connsiteX3" fmla="*/ 975173 w 4119154"/>
                <a:gd name="connsiteY3" fmla="*/ 620440 h 820951"/>
                <a:gd name="connsiteX4" fmla="*/ 1605392 w 4119154"/>
                <a:gd name="connsiteY4" fmla="*/ 502753 h 820951"/>
                <a:gd name="connsiteX5" fmla="*/ 3174944 w 4119154"/>
                <a:gd name="connsiteY5" fmla="*/ 0 h 820951"/>
                <a:gd name="connsiteX6" fmla="*/ 3161211 w 4119154"/>
                <a:gd name="connsiteY6" fmla="*/ 809898 h 820951"/>
                <a:gd name="connsiteX7" fmla="*/ 4119154 w 4119154"/>
                <a:gd name="connsiteY7" fmla="*/ 809898 h 820951"/>
                <a:gd name="connsiteX0" fmla="*/ 0 w 4119154"/>
                <a:gd name="connsiteY0" fmla="*/ 820951 h 820951"/>
                <a:gd name="connsiteX1" fmla="*/ 721076 w 4119154"/>
                <a:gd name="connsiteY1" fmla="*/ 504971 h 820951"/>
                <a:gd name="connsiteX2" fmla="*/ 768672 w 4119154"/>
                <a:gd name="connsiteY2" fmla="*/ 549800 h 820951"/>
                <a:gd name="connsiteX3" fmla="*/ 1605392 w 4119154"/>
                <a:gd name="connsiteY3" fmla="*/ 502753 h 820951"/>
                <a:gd name="connsiteX4" fmla="*/ 3174944 w 4119154"/>
                <a:gd name="connsiteY4" fmla="*/ 0 h 820951"/>
                <a:gd name="connsiteX5" fmla="*/ 3161211 w 4119154"/>
                <a:gd name="connsiteY5" fmla="*/ 809898 h 820951"/>
                <a:gd name="connsiteX6" fmla="*/ 4119154 w 4119154"/>
                <a:gd name="connsiteY6" fmla="*/ 809898 h 820951"/>
                <a:gd name="connsiteX0" fmla="*/ 0 w 4119154"/>
                <a:gd name="connsiteY0" fmla="*/ 820951 h 820951"/>
                <a:gd name="connsiteX1" fmla="*/ 721076 w 4119154"/>
                <a:gd name="connsiteY1" fmla="*/ 504971 h 820951"/>
                <a:gd name="connsiteX2" fmla="*/ 788769 w 4119154"/>
                <a:gd name="connsiteY2" fmla="*/ 514631 h 820951"/>
                <a:gd name="connsiteX3" fmla="*/ 1605392 w 4119154"/>
                <a:gd name="connsiteY3" fmla="*/ 502753 h 820951"/>
                <a:gd name="connsiteX4" fmla="*/ 3174944 w 4119154"/>
                <a:gd name="connsiteY4" fmla="*/ 0 h 820951"/>
                <a:gd name="connsiteX5" fmla="*/ 3161211 w 4119154"/>
                <a:gd name="connsiteY5" fmla="*/ 809898 h 820951"/>
                <a:gd name="connsiteX6" fmla="*/ 4119154 w 4119154"/>
                <a:gd name="connsiteY6" fmla="*/ 809898 h 8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9154" h="820951">
                  <a:moveTo>
                    <a:pt x="0" y="820951"/>
                  </a:moveTo>
                  <a:lnTo>
                    <a:pt x="721076" y="504971"/>
                  </a:lnTo>
                  <a:lnTo>
                    <a:pt x="788769" y="514631"/>
                  </a:lnTo>
                  <a:lnTo>
                    <a:pt x="1605392" y="502753"/>
                  </a:lnTo>
                  <a:lnTo>
                    <a:pt x="3174944" y="0"/>
                  </a:lnTo>
                  <a:lnTo>
                    <a:pt x="3161211" y="809898"/>
                  </a:lnTo>
                  <a:lnTo>
                    <a:pt x="4119154" y="809898"/>
                  </a:lnTo>
                </a:path>
              </a:pathLst>
            </a:cu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sz="1400" b="1">
                <a:solidFill>
                  <a:srgbClr val="000000"/>
                </a:solidFill>
                <a:latin typeface="+mn-lt"/>
                <a:ea typeface="+mn-ea"/>
                <a:cs typeface="Calibri" panose="020F0502020204030204" pitchFamily="34" charset="0"/>
              </a:endParaRPr>
            </a:p>
          </p:txBody>
        </p:sp>
        <p:cxnSp>
          <p:nvCxnSpPr>
            <p:cNvPr id="13" name="直線コネクタ 12">
              <a:extLst>
                <a:ext uri="{FF2B5EF4-FFF2-40B4-BE49-F238E27FC236}">
                  <a16:creationId xmlns:a16="http://schemas.microsoft.com/office/drawing/2014/main" id="{CDE87F66-F0F7-1998-0893-C221FD04B362}"/>
                </a:ext>
              </a:extLst>
            </p:cNvPr>
            <p:cNvCxnSpPr>
              <a:cxnSpLocks/>
            </p:cNvCxnSpPr>
            <p:nvPr/>
          </p:nvCxnSpPr>
          <p:spPr bwMode="auto">
            <a:xfrm flipV="1">
              <a:off x="8004927" y="3713288"/>
              <a:ext cx="593432" cy="337174"/>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4" name="直線コネクタ 13">
              <a:extLst>
                <a:ext uri="{FF2B5EF4-FFF2-40B4-BE49-F238E27FC236}">
                  <a16:creationId xmlns:a16="http://schemas.microsoft.com/office/drawing/2014/main" id="{E5D00A89-E47F-1CF6-20AA-B085323EBA8F}"/>
                </a:ext>
              </a:extLst>
            </p:cNvPr>
            <p:cNvCxnSpPr>
              <a:cxnSpLocks/>
            </p:cNvCxnSpPr>
            <p:nvPr/>
          </p:nvCxnSpPr>
          <p:spPr bwMode="auto">
            <a:xfrm>
              <a:off x="8589919" y="3721245"/>
              <a:ext cx="665797" cy="1"/>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5" name="テキスト ボックス 14">
              <a:extLst>
                <a:ext uri="{FF2B5EF4-FFF2-40B4-BE49-F238E27FC236}">
                  <a16:creationId xmlns:a16="http://schemas.microsoft.com/office/drawing/2014/main" id="{9AE940C1-7F89-8B5D-1FA7-AE14AEB96F68}"/>
                </a:ext>
              </a:extLst>
            </p:cNvPr>
            <p:cNvSpPr txBox="1"/>
            <p:nvPr/>
          </p:nvSpPr>
          <p:spPr>
            <a:xfrm>
              <a:off x="8493549" y="3967080"/>
              <a:ext cx="2318024" cy="244518"/>
            </a:xfrm>
            <a:prstGeom prst="rect">
              <a:avLst/>
            </a:prstGeom>
            <a:noFill/>
          </p:spPr>
          <p:txBody>
            <a:bodyPr wrap="none" rtlCol="0">
              <a:spAutoFit/>
            </a:bodyPr>
            <a:lstStyle/>
            <a:p>
              <a:r>
                <a:rPr lang="en-US" altLang="ja-JP" sz="1400" b="1" u="sng" dirty="0">
                  <a:solidFill>
                    <a:srgbClr val="000000"/>
                  </a:solidFill>
                  <a:latin typeface="+mn-lt"/>
                  <a:ea typeface="+mn-ea"/>
                  <a:cs typeface="Calibri" panose="020F0502020204030204" pitchFamily="34" charset="0"/>
                </a:rPr>
                <a:t> </a:t>
              </a:r>
              <a:r>
                <a:rPr lang="en-US" altLang="ja-JP" sz="1400" b="1" dirty="0">
                  <a:solidFill>
                    <a:srgbClr val="000000"/>
                  </a:solidFill>
                  <a:latin typeface="+mn-lt"/>
                  <a:ea typeface="+mn-ea"/>
                  <a:cs typeface="Calibri" panose="020F0502020204030204" pitchFamily="34" charset="0"/>
                </a:rPr>
                <a:t>Induction power output (controlled)</a:t>
              </a:r>
              <a:endParaRPr lang="en-US" altLang="ja-JP" sz="1400" b="1" u="sng" dirty="0">
                <a:solidFill>
                  <a:srgbClr val="000000"/>
                </a:solidFill>
                <a:latin typeface="+mn-lt"/>
                <a:ea typeface="+mn-ea"/>
                <a:cs typeface="Calibri" panose="020F0502020204030204" pitchFamily="34" charset="0"/>
              </a:endParaRPr>
            </a:p>
          </p:txBody>
        </p:sp>
        <p:sp>
          <p:nvSpPr>
            <p:cNvPr id="16" name="テキスト ボックス 15">
              <a:extLst>
                <a:ext uri="{FF2B5EF4-FFF2-40B4-BE49-F238E27FC236}">
                  <a16:creationId xmlns:a16="http://schemas.microsoft.com/office/drawing/2014/main" id="{1B3FAFD7-5C36-CFE1-245E-A05BD3568966}"/>
                </a:ext>
              </a:extLst>
            </p:cNvPr>
            <p:cNvSpPr txBox="1"/>
            <p:nvPr/>
          </p:nvSpPr>
          <p:spPr>
            <a:xfrm>
              <a:off x="8618148" y="3487215"/>
              <a:ext cx="706865" cy="274622"/>
            </a:xfrm>
            <a:prstGeom prst="rect">
              <a:avLst/>
            </a:prstGeom>
            <a:noFill/>
          </p:spPr>
          <p:txBody>
            <a:bodyPr wrap="none" rtlCol="0">
              <a:spAutoFit/>
            </a:bodyPr>
            <a:lstStyle/>
            <a:p>
              <a:r>
                <a:rPr lang="ja-JP" altLang="en-US" sz="1400" b="1" dirty="0">
                  <a:solidFill>
                    <a:srgbClr val="000000"/>
                  </a:solidFill>
                  <a:latin typeface="+mn-lt"/>
                  <a:ea typeface="+mn-ea"/>
                  <a:cs typeface="Calibri" panose="020F0502020204030204" pitchFamily="34" charset="0"/>
                </a:rPr>
                <a:t>＜</a:t>
              </a:r>
              <a:r>
                <a:rPr lang="en-US" altLang="ja-JP" sz="1400" b="1" dirty="0">
                  <a:solidFill>
                    <a:srgbClr val="000000"/>
                  </a:solidFill>
                  <a:latin typeface="+mn-lt"/>
                  <a:ea typeface="+mn-ea"/>
                  <a:cs typeface="Calibri" panose="020F0502020204030204" pitchFamily="34" charset="0"/>
                </a:rPr>
                <a:t>600</a:t>
              </a:r>
              <a:r>
                <a:rPr lang="en-GB" altLang="ja-JP" sz="1400" dirty="0">
                  <a:solidFill>
                    <a:srgbClr val="000000"/>
                  </a:solidFill>
                  <a:effectLst/>
                  <a:latin typeface="+mn-lt"/>
                  <a:ea typeface="游明朝" panose="02020400000000000000" pitchFamily="18" charset="-128"/>
                </a:rPr>
                <a:t>˚C</a:t>
              </a:r>
              <a:endParaRPr lang="ja-JP" altLang="en-US" sz="1400" b="1" dirty="0">
                <a:solidFill>
                  <a:srgbClr val="000000"/>
                </a:solidFill>
                <a:latin typeface="+mn-lt"/>
                <a:ea typeface="+mn-ea"/>
                <a:cs typeface="Calibri" panose="020F0502020204030204" pitchFamily="34" charset="0"/>
              </a:endParaRPr>
            </a:p>
          </p:txBody>
        </p:sp>
        <p:cxnSp>
          <p:nvCxnSpPr>
            <p:cNvPr id="17" name="直線コネクタ 16">
              <a:extLst>
                <a:ext uri="{FF2B5EF4-FFF2-40B4-BE49-F238E27FC236}">
                  <a16:creationId xmlns:a16="http://schemas.microsoft.com/office/drawing/2014/main" id="{F9B240CA-2EF0-ABF2-BB01-F6A3780640E1}"/>
                </a:ext>
              </a:extLst>
            </p:cNvPr>
            <p:cNvCxnSpPr/>
            <p:nvPr/>
          </p:nvCxnSpPr>
          <p:spPr bwMode="auto">
            <a:xfrm>
              <a:off x="9261542" y="2534521"/>
              <a:ext cx="1279782" cy="0"/>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18" name="直線コネクタ 17">
              <a:extLst>
                <a:ext uri="{FF2B5EF4-FFF2-40B4-BE49-F238E27FC236}">
                  <a16:creationId xmlns:a16="http://schemas.microsoft.com/office/drawing/2014/main" id="{04646AC9-5AFB-22FB-1C8E-CB699195C5B7}"/>
                </a:ext>
              </a:extLst>
            </p:cNvPr>
            <p:cNvCxnSpPr/>
            <p:nvPr/>
          </p:nvCxnSpPr>
          <p:spPr bwMode="auto">
            <a:xfrm>
              <a:off x="10541324" y="2534521"/>
              <a:ext cx="781588" cy="0"/>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19" name="直線コネクタ 18">
              <a:extLst>
                <a:ext uri="{FF2B5EF4-FFF2-40B4-BE49-F238E27FC236}">
                  <a16:creationId xmlns:a16="http://schemas.microsoft.com/office/drawing/2014/main" id="{73102656-A00B-6DAD-13AA-4CB7C4747702}"/>
                </a:ext>
              </a:extLst>
            </p:cNvPr>
            <p:cNvCxnSpPr/>
            <p:nvPr/>
          </p:nvCxnSpPr>
          <p:spPr bwMode="auto">
            <a:xfrm>
              <a:off x="8595745" y="2534521"/>
              <a:ext cx="665797" cy="0"/>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20" name="直線コネクタ 19">
              <a:extLst>
                <a:ext uri="{FF2B5EF4-FFF2-40B4-BE49-F238E27FC236}">
                  <a16:creationId xmlns:a16="http://schemas.microsoft.com/office/drawing/2014/main" id="{1296B40D-2BEF-6FF3-5EF7-882A1216F973}"/>
                </a:ext>
              </a:extLst>
            </p:cNvPr>
            <p:cNvCxnSpPr/>
            <p:nvPr/>
          </p:nvCxnSpPr>
          <p:spPr bwMode="auto">
            <a:xfrm>
              <a:off x="8003843" y="2534521"/>
              <a:ext cx="578954" cy="0"/>
            </a:xfrm>
            <a:prstGeom prst="line">
              <a:avLst/>
            </a:prstGeom>
            <a:solidFill>
              <a:schemeClr val="accent1"/>
            </a:solidFill>
            <a:ln w="38100" cap="flat" cmpd="sng" algn="ctr">
              <a:solidFill>
                <a:schemeClr val="tx1"/>
              </a:solidFill>
              <a:prstDash val="solid"/>
              <a:round/>
              <a:headEnd type="triangle" w="med" len="med"/>
              <a:tailEnd type="triangle" w="med" len="med"/>
            </a:ln>
            <a:effectLst/>
          </p:spPr>
        </p:cxnSp>
        <p:sp>
          <p:nvSpPr>
            <p:cNvPr id="21" name="テキスト ボックス 20">
              <a:extLst>
                <a:ext uri="{FF2B5EF4-FFF2-40B4-BE49-F238E27FC236}">
                  <a16:creationId xmlns:a16="http://schemas.microsoft.com/office/drawing/2014/main" id="{EF686825-BEBB-EC04-3ACE-13E620C0E328}"/>
                </a:ext>
              </a:extLst>
            </p:cNvPr>
            <p:cNvSpPr txBox="1"/>
            <p:nvPr/>
          </p:nvSpPr>
          <p:spPr>
            <a:xfrm rot="19680000">
              <a:off x="10725942" y="2052277"/>
              <a:ext cx="662524" cy="274622"/>
            </a:xfrm>
            <a:prstGeom prst="rect">
              <a:avLst/>
            </a:prstGeom>
            <a:solidFill>
              <a:srgbClr val="002060"/>
            </a:solidFill>
          </p:spPr>
          <p:txBody>
            <a:bodyPr wrap="none" rtlCol="0">
              <a:spAutoFit/>
            </a:bodyPr>
            <a:lstStyle/>
            <a:p>
              <a:r>
                <a:rPr lang="en-US" altLang="ja-JP" sz="1400" b="1" dirty="0">
                  <a:solidFill>
                    <a:schemeClr val="bg1"/>
                  </a:solidFill>
                  <a:latin typeface="+mn-lt"/>
                  <a:ea typeface="+mn-ea"/>
                  <a:cs typeface="Calibri" panose="020F0502020204030204" pitchFamily="34" charset="0"/>
                </a:rPr>
                <a:t>Cooling</a:t>
              </a:r>
              <a:endParaRPr lang="ja-JP" altLang="en-US" sz="1400" b="1" dirty="0">
                <a:solidFill>
                  <a:schemeClr val="bg1"/>
                </a:solidFill>
                <a:latin typeface="+mn-lt"/>
                <a:ea typeface="+mn-ea"/>
                <a:cs typeface="Calibri" panose="020F0502020204030204" pitchFamily="34" charset="0"/>
              </a:endParaRPr>
            </a:p>
          </p:txBody>
        </p:sp>
        <p:sp>
          <p:nvSpPr>
            <p:cNvPr id="22" name="テキスト ボックス 21">
              <a:extLst>
                <a:ext uri="{FF2B5EF4-FFF2-40B4-BE49-F238E27FC236}">
                  <a16:creationId xmlns:a16="http://schemas.microsoft.com/office/drawing/2014/main" id="{19C6B711-9047-EEA6-A456-8DF2040B6E48}"/>
                </a:ext>
              </a:extLst>
            </p:cNvPr>
            <p:cNvSpPr txBox="1"/>
            <p:nvPr/>
          </p:nvSpPr>
          <p:spPr>
            <a:xfrm rot="19680000">
              <a:off x="9695526" y="2060182"/>
              <a:ext cx="699655" cy="274622"/>
            </a:xfrm>
            <a:prstGeom prst="rect">
              <a:avLst/>
            </a:prstGeom>
            <a:solidFill>
              <a:srgbClr val="002060"/>
            </a:solidFill>
          </p:spPr>
          <p:txBody>
            <a:bodyPr wrap="none" rtlCol="0">
              <a:spAutoFit/>
            </a:bodyPr>
            <a:lstStyle/>
            <a:p>
              <a:r>
                <a:rPr lang="en-US" altLang="ja-JP" sz="1400" b="1" dirty="0">
                  <a:solidFill>
                    <a:schemeClr val="bg1"/>
                  </a:solidFill>
                  <a:latin typeface="+mn-lt"/>
                  <a:ea typeface="+mn-ea"/>
                  <a:cs typeface="Calibri" panose="020F0502020204030204" pitchFamily="34" charset="0"/>
                </a:rPr>
                <a:t>Heat-up</a:t>
              </a:r>
              <a:endParaRPr lang="ja-JP" altLang="en-US" sz="1400" b="1" dirty="0">
                <a:solidFill>
                  <a:schemeClr val="bg1"/>
                </a:solidFill>
                <a:latin typeface="+mn-lt"/>
                <a:ea typeface="+mn-ea"/>
                <a:cs typeface="Calibri" panose="020F0502020204030204" pitchFamily="34" charset="0"/>
              </a:endParaRPr>
            </a:p>
          </p:txBody>
        </p:sp>
        <p:sp>
          <p:nvSpPr>
            <p:cNvPr id="23" name="テキスト ボックス 22">
              <a:extLst>
                <a:ext uri="{FF2B5EF4-FFF2-40B4-BE49-F238E27FC236}">
                  <a16:creationId xmlns:a16="http://schemas.microsoft.com/office/drawing/2014/main" id="{0114E34F-B187-ED48-DACE-77154998A9FE}"/>
                </a:ext>
              </a:extLst>
            </p:cNvPr>
            <p:cNvSpPr txBox="1"/>
            <p:nvPr/>
          </p:nvSpPr>
          <p:spPr>
            <a:xfrm rot="19678774">
              <a:off x="8732423" y="1960258"/>
              <a:ext cx="1015814" cy="274622"/>
            </a:xfrm>
            <a:prstGeom prst="rect">
              <a:avLst/>
            </a:prstGeom>
            <a:solidFill>
              <a:srgbClr val="002060"/>
            </a:solidFill>
          </p:spPr>
          <p:txBody>
            <a:bodyPr wrap="none" rtlCol="0">
              <a:spAutoFit/>
            </a:bodyPr>
            <a:lstStyle/>
            <a:p>
              <a:r>
                <a:rPr lang="en-US" altLang="ja-JP" sz="1400" b="1" dirty="0">
                  <a:solidFill>
                    <a:schemeClr val="bg1"/>
                  </a:solidFill>
                  <a:latin typeface="+mn-lt"/>
                  <a:ea typeface="+mn-ea"/>
                  <a:cs typeface="Calibri" panose="020F0502020204030204" pitchFamily="34" charset="0"/>
                </a:rPr>
                <a:t>Conditioning</a:t>
              </a:r>
              <a:endParaRPr lang="ja-JP" altLang="en-US" sz="1400" b="1" dirty="0">
                <a:solidFill>
                  <a:schemeClr val="bg1"/>
                </a:solidFill>
                <a:latin typeface="+mn-lt"/>
                <a:ea typeface="+mn-ea"/>
                <a:cs typeface="Calibri" panose="020F0502020204030204" pitchFamily="34" charset="0"/>
              </a:endParaRPr>
            </a:p>
          </p:txBody>
        </p:sp>
        <p:sp>
          <p:nvSpPr>
            <p:cNvPr id="24" name="テキスト ボックス 23">
              <a:extLst>
                <a:ext uri="{FF2B5EF4-FFF2-40B4-BE49-F238E27FC236}">
                  <a16:creationId xmlns:a16="http://schemas.microsoft.com/office/drawing/2014/main" id="{85323B0A-BAA8-2134-550D-D24CA2C2F98C}"/>
                </a:ext>
              </a:extLst>
            </p:cNvPr>
            <p:cNvSpPr txBox="1"/>
            <p:nvPr/>
          </p:nvSpPr>
          <p:spPr>
            <a:xfrm rot="19680000">
              <a:off x="8105025" y="2045543"/>
              <a:ext cx="832785" cy="244518"/>
            </a:xfrm>
            <a:prstGeom prst="rect">
              <a:avLst/>
            </a:prstGeom>
            <a:solidFill>
              <a:srgbClr val="002060"/>
            </a:solidFill>
          </p:spPr>
          <p:txBody>
            <a:bodyPr wrap="none" rtlCol="0">
              <a:spAutoFit/>
            </a:bodyPr>
            <a:lstStyle/>
            <a:p>
              <a:r>
                <a:rPr lang="en-US" altLang="ja-JP" sz="1400" b="1" dirty="0">
                  <a:solidFill>
                    <a:schemeClr val="bg1"/>
                  </a:solidFill>
                  <a:latin typeface="+mn-lt"/>
                  <a:ea typeface="+mn-ea"/>
                  <a:cs typeface="Calibri" panose="020F0502020204030204" pitchFamily="34" charset="0"/>
                </a:rPr>
                <a:t>Pre-heating</a:t>
              </a:r>
              <a:endParaRPr lang="ja-JP" altLang="en-US" sz="1400" b="1" dirty="0">
                <a:solidFill>
                  <a:schemeClr val="bg1"/>
                </a:solidFill>
                <a:latin typeface="+mn-lt"/>
                <a:ea typeface="+mn-ea"/>
                <a:cs typeface="Calibri" panose="020F0502020204030204" pitchFamily="34" charset="0"/>
              </a:endParaRPr>
            </a:p>
          </p:txBody>
        </p:sp>
        <p:cxnSp>
          <p:nvCxnSpPr>
            <p:cNvPr id="25" name="直線コネクタ 24">
              <a:extLst>
                <a:ext uri="{FF2B5EF4-FFF2-40B4-BE49-F238E27FC236}">
                  <a16:creationId xmlns:a16="http://schemas.microsoft.com/office/drawing/2014/main" id="{32EFFBFC-96AF-0002-016D-82F358062E6C}"/>
                </a:ext>
              </a:extLst>
            </p:cNvPr>
            <p:cNvCxnSpPr>
              <a:cxnSpLocks/>
            </p:cNvCxnSpPr>
            <p:nvPr/>
          </p:nvCxnSpPr>
          <p:spPr bwMode="auto">
            <a:xfrm flipV="1">
              <a:off x="8018567" y="2194359"/>
              <a:ext cx="0" cy="2045638"/>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sp>
          <p:nvSpPr>
            <p:cNvPr id="26" name="テキスト ボックス 25">
              <a:extLst>
                <a:ext uri="{FF2B5EF4-FFF2-40B4-BE49-F238E27FC236}">
                  <a16:creationId xmlns:a16="http://schemas.microsoft.com/office/drawing/2014/main" id="{4BF29E4E-7339-567B-C967-F36D5B565B8E}"/>
                </a:ext>
              </a:extLst>
            </p:cNvPr>
            <p:cNvSpPr txBox="1"/>
            <p:nvPr/>
          </p:nvSpPr>
          <p:spPr>
            <a:xfrm rot="16200000">
              <a:off x="6815983" y="2907987"/>
              <a:ext cx="2005398" cy="244518"/>
            </a:xfrm>
            <a:prstGeom prst="rect">
              <a:avLst/>
            </a:prstGeom>
            <a:noFill/>
          </p:spPr>
          <p:txBody>
            <a:bodyPr wrap="none" rtlCol="0">
              <a:spAutoFit/>
            </a:bodyPr>
            <a:lstStyle/>
            <a:p>
              <a:r>
                <a:rPr lang="en-US" altLang="ja-JP" sz="1400" b="1" dirty="0">
                  <a:solidFill>
                    <a:srgbClr val="000000"/>
                  </a:solidFill>
                  <a:latin typeface="+mn-lt"/>
                  <a:ea typeface="+mn-ea"/>
                  <a:cs typeface="Calibri" panose="020F0502020204030204" pitchFamily="34" charset="0"/>
                </a:rPr>
                <a:t>Temperature and power output</a:t>
              </a:r>
              <a:endParaRPr lang="ja-JP" altLang="en-US" sz="1400" b="1" dirty="0">
                <a:solidFill>
                  <a:srgbClr val="000000"/>
                </a:solidFill>
                <a:latin typeface="+mn-lt"/>
                <a:ea typeface="+mn-ea"/>
                <a:cs typeface="Calibri" panose="020F0502020204030204" pitchFamily="34" charset="0"/>
              </a:endParaRPr>
            </a:p>
          </p:txBody>
        </p:sp>
        <p:cxnSp>
          <p:nvCxnSpPr>
            <p:cNvPr id="27" name="直線矢印コネクタ 26">
              <a:extLst>
                <a:ext uri="{FF2B5EF4-FFF2-40B4-BE49-F238E27FC236}">
                  <a16:creationId xmlns:a16="http://schemas.microsoft.com/office/drawing/2014/main" id="{3F93566B-C06A-B958-840E-64DA76A7A5A8}"/>
                </a:ext>
              </a:extLst>
            </p:cNvPr>
            <p:cNvCxnSpPr>
              <a:cxnSpLocks/>
            </p:cNvCxnSpPr>
            <p:nvPr/>
          </p:nvCxnSpPr>
          <p:spPr bwMode="auto">
            <a:xfrm flipV="1">
              <a:off x="10002476" y="3762084"/>
              <a:ext cx="0" cy="251021"/>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grpSp>
          <p:nvGrpSpPr>
            <p:cNvPr id="28" name="グループ化 27">
              <a:extLst>
                <a:ext uri="{FF2B5EF4-FFF2-40B4-BE49-F238E27FC236}">
                  <a16:creationId xmlns:a16="http://schemas.microsoft.com/office/drawing/2014/main" id="{0D3A06D7-0698-A917-11B6-54BDAC13D108}"/>
                </a:ext>
              </a:extLst>
            </p:cNvPr>
            <p:cNvGrpSpPr/>
            <p:nvPr/>
          </p:nvGrpSpPr>
          <p:grpSpPr>
            <a:xfrm>
              <a:off x="7706427" y="4242420"/>
              <a:ext cx="3799715" cy="1056411"/>
              <a:chOff x="7941398" y="3158691"/>
              <a:chExt cx="3799715" cy="1056411"/>
            </a:xfrm>
          </p:grpSpPr>
          <p:sp>
            <p:nvSpPr>
              <p:cNvPr id="29" name="テキスト ボックス 28">
                <a:extLst>
                  <a:ext uri="{FF2B5EF4-FFF2-40B4-BE49-F238E27FC236}">
                    <a16:creationId xmlns:a16="http://schemas.microsoft.com/office/drawing/2014/main" id="{540E785C-E3A8-0AB6-22AC-0444B8F1C1F7}"/>
                  </a:ext>
                </a:extLst>
              </p:cNvPr>
              <p:cNvSpPr txBox="1"/>
              <p:nvPr/>
            </p:nvSpPr>
            <p:spPr>
              <a:xfrm>
                <a:off x="9200591" y="3430807"/>
                <a:ext cx="1070051" cy="274622"/>
              </a:xfrm>
              <a:prstGeom prst="rect">
                <a:avLst/>
              </a:prstGeom>
              <a:noFill/>
            </p:spPr>
            <p:txBody>
              <a:bodyPr wrap="none" rtlCol="0">
                <a:spAutoFit/>
              </a:bodyPr>
              <a:lstStyle/>
              <a:p>
                <a:r>
                  <a:rPr lang="en-US" altLang="ja-JP" sz="1400" b="1" dirty="0">
                    <a:solidFill>
                      <a:srgbClr val="000000"/>
                    </a:solidFill>
                    <a:latin typeface="+mn-lt"/>
                    <a:ea typeface="+mn-ea"/>
                    <a:cs typeface="Calibri" panose="020F0502020204030204" pitchFamily="34" charset="0"/>
                  </a:rPr>
                  <a:t>Steam</a:t>
                </a:r>
                <a:r>
                  <a:rPr lang="ja-JP" altLang="en-US" sz="1400" b="1" dirty="0">
                    <a:solidFill>
                      <a:srgbClr val="000000"/>
                    </a:solidFill>
                    <a:latin typeface="+mn-lt"/>
                    <a:ea typeface="+mn-ea"/>
                    <a:cs typeface="Calibri" panose="020F0502020204030204" pitchFamily="34" charset="0"/>
                  </a:rPr>
                  <a:t> </a:t>
                </a:r>
                <a:r>
                  <a:rPr lang="en-US" altLang="ja-JP" sz="1400" b="1" dirty="0">
                    <a:solidFill>
                      <a:srgbClr val="000000"/>
                    </a:solidFill>
                    <a:latin typeface="+mn-lt"/>
                    <a:ea typeface="+mn-ea"/>
                    <a:cs typeface="Calibri" panose="020F0502020204030204" pitchFamily="34" charset="0"/>
                  </a:rPr>
                  <a:t>0.4 g/s</a:t>
                </a:r>
              </a:p>
            </p:txBody>
          </p:sp>
          <p:sp>
            <p:nvSpPr>
              <p:cNvPr id="30" name="テキスト ボックス 29">
                <a:extLst>
                  <a:ext uri="{FF2B5EF4-FFF2-40B4-BE49-F238E27FC236}">
                    <a16:creationId xmlns:a16="http://schemas.microsoft.com/office/drawing/2014/main" id="{348DBC56-74F1-49CF-BC17-010D11A9A69D}"/>
                  </a:ext>
                </a:extLst>
              </p:cNvPr>
              <p:cNvSpPr txBox="1"/>
              <p:nvPr/>
            </p:nvSpPr>
            <p:spPr>
              <a:xfrm>
                <a:off x="8192146" y="3663871"/>
                <a:ext cx="864200" cy="274622"/>
              </a:xfrm>
              <a:prstGeom prst="rect">
                <a:avLst/>
              </a:prstGeom>
              <a:noFill/>
            </p:spPr>
            <p:txBody>
              <a:bodyPr wrap="none" rtlCol="0">
                <a:spAutoFit/>
              </a:bodyPr>
              <a:lstStyle/>
              <a:p>
                <a:r>
                  <a:rPr lang="en-US" altLang="ja-JP" sz="1400" b="1" dirty="0">
                    <a:solidFill>
                      <a:srgbClr val="000000"/>
                    </a:solidFill>
                    <a:latin typeface="+mn-lt"/>
                    <a:ea typeface="+mn-ea"/>
                    <a:cs typeface="Calibri" panose="020F0502020204030204" pitchFamily="34" charset="0"/>
                  </a:rPr>
                  <a:t>Ar 2 L/min</a:t>
                </a:r>
                <a:endParaRPr lang="ja-JP" altLang="en-US" sz="1400" b="1" dirty="0">
                  <a:solidFill>
                    <a:srgbClr val="000000"/>
                  </a:solidFill>
                  <a:latin typeface="+mn-lt"/>
                  <a:ea typeface="+mn-ea"/>
                  <a:cs typeface="Calibri" panose="020F0502020204030204" pitchFamily="34" charset="0"/>
                </a:endParaRPr>
              </a:p>
            </p:txBody>
          </p:sp>
          <p:sp>
            <p:nvSpPr>
              <p:cNvPr id="31" name="テキスト ボックス 30">
                <a:extLst>
                  <a:ext uri="{FF2B5EF4-FFF2-40B4-BE49-F238E27FC236}">
                    <a16:creationId xmlns:a16="http://schemas.microsoft.com/office/drawing/2014/main" id="{DFDF8666-C3E3-6FEE-A135-AF961791F78D}"/>
                  </a:ext>
                </a:extLst>
              </p:cNvPr>
              <p:cNvSpPr txBox="1"/>
              <p:nvPr/>
            </p:nvSpPr>
            <p:spPr>
              <a:xfrm>
                <a:off x="10795385" y="3308487"/>
                <a:ext cx="945728" cy="274622"/>
              </a:xfrm>
              <a:prstGeom prst="rect">
                <a:avLst/>
              </a:prstGeom>
              <a:noFill/>
            </p:spPr>
            <p:txBody>
              <a:bodyPr wrap="none" rtlCol="0">
                <a:spAutoFit/>
              </a:bodyPr>
              <a:lstStyle/>
              <a:p>
                <a:r>
                  <a:rPr lang="en-US" altLang="ja-JP" sz="1400" b="1" dirty="0">
                    <a:solidFill>
                      <a:srgbClr val="000000"/>
                    </a:solidFill>
                    <a:latin typeface="+mn-lt"/>
                    <a:ea typeface="+mn-ea"/>
                    <a:cs typeface="Calibri" panose="020F0502020204030204" pitchFamily="34" charset="0"/>
                  </a:rPr>
                  <a:t>Ar 10 L/min</a:t>
                </a:r>
                <a:endParaRPr lang="ja-JP" altLang="en-US" sz="1400" b="1" dirty="0">
                  <a:solidFill>
                    <a:srgbClr val="000000"/>
                  </a:solidFill>
                  <a:latin typeface="+mn-lt"/>
                  <a:ea typeface="+mn-ea"/>
                  <a:cs typeface="Calibri" panose="020F0502020204030204" pitchFamily="34" charset="0"/>
                </a:endParaRPr>
              </a:p>
            </p:txBody>
          </p:sp>
          <p:cxnSp>
            <p:nvCxnSpPr>
              <p:cNvPr id="489" name="直線コネクタ 488">
                <a:extLst>
                  <a:ext uri="{FF2B5EF4-FFF2-40B4-BE49-F238E27FC236}">
                    <a16:creationId xmlns:a16="http://schemas.microsoft.com/office/drawing/2014/main" id="{CEC9119C-B45D-C02A-C196-95D1A7714EA3}"/>
                  </a:ext>
                </a:extLst>
              </p:cNvPr>
              <p:cNvCxnSpPr/>
              <p:nvPr/>
            </p:nvCxnSpPr>
            <p:spPr bwMode="auto">
              <a:xfrm>
                <a:off x="8238812" y="3958070"/>
                <a:ext cx="3328985" cy="0"/>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sp>
            <p:nvSpPr>
              <p:cNvPr id="490" name="テキスト ボックス 489">
                <a:extLst>
                  <a:ext uri="{FF2B5EF4-FFF2-40B4-BE49-F238E27FC236}">
                    <a16:creationId xmlns:a16="http://schemas.microsoft.com/office/drawing/2014/main" id="{F4E83F49-8DC2-3F64-9117-64BD4B786217}"/>
                  </a:ext>
                </a:extLst>
              </p:cNvPr>
              <p:cNvSpPr txBox="1"/>
              <p:nvPr/>
            </p:nvSpPr>
            <p:spPr>
              <a:xfrm>
                <a:off x="11076670" y="3940480"/>
                <a:ext cx="493747" cy="274622"/>
              </a:xfrm>
              <a:prstGeom prst="rect">
                <a:avLst/>
              </a:prstGeom>
              <a:noFill/>
            </p:spPr>
            <p:txBody>
              <a:bodyPr wrap="none" rtlCol="0">
                <a:spAutoFit/>
              </a:bodyPr>
              <a:lstStyle/>
              <a:p>
                <a:r>
                  <a:rPr lang="en-US" altLang="ja-JP" sz="1400" b="1" dirty="0">
                    <a:solidFill>
                      <a:srgbClr val="000000"/>
                    </a:solidFill>
                    <a:latin typeface="+mn-lt"/>
                    <a:ea typeface="+mn-ea"/>
                    <a:cs typeface="Calibri" panose="020F0502020204030204" pitchFamily="34" charset="0"/>
                  </a:rPr>
                  <a:t>Time</a:t>
                </a:r>
              </a:p>
            </p:txBody>
          </p:sp>
          <p:cxnSp>
            <p:nvCxnSpPr>
              <p:cNvPr id="559" name="直線コネクタ 558">
                <a:extLst>
                  <a:ext uri="{FF2B5EF4-FFF2-40B4-BE49-F238E27FC236}">
                    <a16:creationId xmlns:a16="http://schemas.microsoft.com/office/drawing/2014/main" id="{AF7BFDC0-4882-B062-9163-C6303E68C496}"/>
                  </a:ext>
                </a:extLst>
              </p:cNvPr>
              <p:cNvCxnSpPr>
                <a:cxnSpLocks/>
              </p:cNvCxnSpPr>
              <p:nvPr/>
            </p:nvCxnSpPr>
            <p:spPr bwMode="auto">
              <a:xfrm flipV="1">
                <a:off x="8245817" y="3212976"/>
                <a:ext cx="0" cy="756000"/>
              </a:xfrm>
              <a:prstGeom prst="line">
                <a:avLst/>
              </a:prstGeom>
              <a:solidFill>
                <a:schemeClr val="accent1"/>
              </a:solidFill>
              <a:ln w="19050" cap="flat" cmpd="sng" algn="ctr">
                <a:solidFill>
                  <a:schemeClr val="tx1"/>
                </a:solidFill>
                <a:prstDash val="solid"/>
                <a:round/>
                <a:headEnd type="none" w="med" len="med"/>
                <a:tailEnd type="triangle" w="med" len="med"/>
              </a:ln>
              <a:effectLst/>
            </p:spPr>
          </p:cxnSp>
          <p:sp>
            <p:nvSpPr>
              <p:cNvPr id="560" name="テキスト ボックス 559">
                <a:extLst>
                  <a:ext uri="{FF2B5EF4-FFF2-40B4-BE49-F238E27FC236}">
                    <a16:creationId xmlns:a16="http://schemas.microsoft.com/office/drawing/2014/main" id="{2DD162F2-21C1-768F-6760-41F4FB8D11C0}"/>
                  </a:ext>
                </a:extLst>
              </p:cNvPr>
              <p:cNvSpPr txBox="1"/>
              <p:nvPr/>
            </p:nvSpPr>
            <p:spPr>
              <a:xfrm rot="16200000">
                <a:off x="7687430" y="3412659"/>
                <a:ext cx="782557" cy="274622"/>
              </a:xfrm>
              <a:prstGeom prst="rect">
                <a:avLst/>
              </a:prstGeom>
              <a:noFill/>
            </p:spPr>
            <p:txBody>
              <a:bodyPr wrap="none" rtlCol="0">
                <a:spAutoFit/>
              </a:bodyPr>
              <a:lstStyle/>
              <a:p>
                <a:r>
                  <a:rPr lang="en-US" altLang="ja-JP" sz="1400" b="1" dirty="0">
                    <a:solidFill>
                      <a:srgbClr val="000000"/>
                    </a:solidFill>
                    <a:latin typeface="+mn-lt"/>
                    <a:ea typeface="+mn-ea"/>
                    <a:cs typeface="Calibri" panose="020F0502020204030204" pitchFamily="34" charset="0"/>
                  </a:rPr>
                  <a:t>Flow</a:t>
                </a:r>
                <a:r>
                  <a:rPr lang="ja-JP" altLang="en-US" sz="1400" b="1" dirty="0">
                    <a:solidFill>
                      <a:srgbClr val="000000"/>
                    </a:solidFill>
                    <a:latin typeface="+mn-lt"/>
                    <a:ea typeface="+mn-ea"/>
                    <a:cs typeface="Calibri" panose="020F0502020204030204" pitchFamily="34" charset="0"/>
                  </a:rPr>
                  <a:t> </a:t>
                </a:r>
                <a:r>
                  <a:rPr lang="en-US" altLang="ja-JP" sz="1400" b="1" dirty="0">
                    <a:solidFill>
                      <a:srgbClr val="000000"/>
                    </a:solidFill>
                    <a:latin typeface="+mn-lt"/>
                    <a:ea typeface="+mn-ea"/>
                    <a:cs typeface="Calibri" panose="020F0502020204030204" pitchFamily="34" charset="0"/>
                  </a:rPr>
                  <a:t>rate</a:t>
                </a:r>
                <a:endParaRPr lang="ja-JP" altLang="en-US" sz="1400" b="1" dirty="0">
                  <a:solidFill>
                    <a:srgbClr val="000000"/>
                  </a:solidFill>
                  <a:latin typeface="+mn-lt"/>
                  <a:ea typeface="+mn-ea"/>
                  <a:cs typeface="Calibri" panose="020F0502020204030204" pitchFamily="34" charset="0"/>
                </a:endParaRPr>
              </a:p>
            </p:txBody>
          </p:sp>
          <p:sp>
            <p:nvSpPr>
              <p:cNvPr id="570" name="フリーフォーム: 図形 569">
                <a:extLst>
                  <a:ext uri="{FF2B5EF4-FFF2-40B4-BE49-F238E27FC236}">
                    <a16:creationId xmlns:a16="http://schemas.microsoft.com/office/drawing/2014/main" id="{9A5EBE10-DFAA-B46D-8A6C-E781DE36BD81}"/>
                  </a:ext>
                </a:extLst>
              </p:cNvPr>
              <p:cNvSpPr/>
              <p:nvPr/>
            </p:nvSpPr>
            <p:spPr bwMode="auto">
              <a:xfrm>
                <a:off x="8247503" y="3559851"/>
                <a:ext cx="3302565" cy="327072"/>
              </a:xfrm>
              <a:custGeom>
                <a:avLst/>
                <a:gdLst>
                  <a:gd name="connsiteX0" fmla="*/ 0 w 4114800"/>
                  <a:gd name="connsiteY0" fmla="*/ 261257 h 502418"/>
                  <a:gd name="connsiteX1" fmla="*/ 969666 w 4114800"/>
                  <a:gd name="connsiteY1" fmla="*/ 261257 h 502418"/>
                  <a:gd name="connsiteX2" fmla="*/ 974690 w 4114800"/>
                  <a:gd name="connsiteY2" fmla="*/ 492369 h 502418"/>
                  <a:gd name="connsiteX3" fmla="*/ 3170255 w 4114800"/>
                  <a:gd name="connsiteY3" fmla="*/ 502418 h 502418"/>
                  <a:gd name="connsiteX4" fmla="*/ 3175279 w 4114800"/>
                  <a:gd name="connsiteY4" fmla="*/ 0 h 502418"/>
                  <a:gd name="connsiteX5" fmla="*/ 4114800 w 4114800"/>
                  <a:gd name="connsiteY5" fmla="*/ 0 h 502418"/>
                  <a:gd name="connsiteX0" fmla="*/ 0 w 4107143"/>
                  <a:gd name="connsiteY0" fmla="*/ 402925 h 502418"/>
                  <a:gd name="connsiteX1" fmla="*/ 962009 w 4107143"/>
                  <a:gd name="connsiteY1" fmla="*/ 261257 h 502418"/>
                  <a:gd name="connsiteX2" fmla="*/ 967033 w 4107143"/>
                  <a:gd name="connsiteY2" fmla="*/ 492369 h 502418"/>
                  <a:gd name="connsiteX3" fmla="*/ 3162598 w 4107143"/>
                  <a:gd name="connsiteY3" fmla="*/ 502418 h 502418"/>
                  <a:gd name="connsiteX4" fmla="*/ 3167622 w 4107143"/>
                  <a:gd name="connsiteY4" fmla="*/ 0 h 502418"/>
                  <a:gd name="connsiteX5" fmla="*/ 4107143 w 4107143"/>
                  <a:gd name="connsiteY5" fmla="*/ 0 h 502418"/>
                  <a:gd name="connsiteX0" fmla="*/ 0 w 4107143"/>
                  <a:gd name="connsiteY0" fmla="*/ 402925 h 502418"/>
                  <a:gd name="connsiteX1" fmla="*/ 3144453 w 4107143"/>
                  <a:gd name="connsiteY1" fmla="*/ 406753 h 502418"/>
                  <a:gd name="connsiteX2" fmla="*/ 967033 w 4107143"/>
                  <a:gd name="connsiteY2" fmla="*/ 492369 h 502418"/>
                  <a:gd name="connsiteX3" fmla="*/ 3162598 w 4107143"/>
                  <a:gd name="connsiteY3" fmla="*/ 502418 h 502418"/>
                  <a:gd name="connsiteX4" fmla="*/ 3167622 w 4107143"/>
                  <a:gd name="connsiteY4" fmla="*/ 0 h 502418"/>
                  <a:gd name="connsiteX5" fmla="*/ 4107143 w 4107143"/>
                  <a:gd name="connsiteY5" fmla="*/ 0 h 502418"/>
                  <a:gd name="connsiteX0" fmla="*/ 0 w 4107143"/>
                  <a:gd name="connsiteY0" fmla="*/ 402925 h 502418"/>
                  <a:gd name="connsiteX1" fmla="*/ 3144453 w 4107143"/>
                  <a:gd name="connsiteY1" fmla="*/ 406753 h 502418"/>
                  <a:gd name="connsiteX2" fmla="*/ 3162598 w 4107143"/>
                  <a:gd name="connsiteY2" fmla="*/ 502418 h 502418"/>
                  <a:gd name="connsiteX3" fmla="*/ 3167622 w 4107143"/>
                  <a:gd name="connsiteY3" fmla="*/ 0 h 502418"/>
                  <a:gd name="connsiteX4" fmla="*/ 4107143 w 4107143"/>
                  <a:gd name="connsiteY4" fmla="*/ 0 h 502418"/>
                  <a:gd name="connsiteX0" fmla="*/ 0 w 4107143"/>
                  <a:gd name="connsiteY0" fmla="*/ 402925 h 406753"/>
                  <a:gd name="connsiteX1" fmla="*/ 3144453 w 4107143"/>
                  <a:gd name="connsiteY1" fmla="*/ 406753 h 406753"/>
                  <a:gd name="connsiteX2" fmla="*/ 3167622 w 4107143"/>
                  <a:gd name="connsiteY2" fmla="*/ 0 h 406753"/>
                  <a:gd name="connsiteX3" fmla="*/ 4107143 w 4107143"/>
                  <a:gd name="connsiteY3" fmla="*/ 0 h 406753"/>
                  <a:gd name="connsiteX0" fmla="*/ 0 w 4107143"/>
                  <a:gd name="connsiteY0" fmla="*/ 402925 h 406753"/>
                  <a:gd name="connsiteX1" fmla="*/ 3159768 w 4107143"/>
                  <a:gd name="connsiteY1" fmla="*/ 406753 h 406753"/>
                  <a:gd name="connsiteX2" fmla="*/ 3167622 w 4107143"/>
                  <a:gd name="connsiteY2" fmla="*/ 0 h 406753"/>
                  <a:gd name="connsiteX3" fmla="*/ 4107143 w 4107143"/>
                  <a:gd name="connsiteY3" fmla="*/ 0 h 406753"/>
                </a:gdLst>
                <a:ahLst/>
                <a:cxnLst>
                  <a:cxn ang="0">
                    <a:pos x="connsiteX0" y="connsiteY0"/>
                  </a:cxn>
                  <a:cxn ang="0">
                    <a:pos x="connsiteX1" y="connsiteY1"/>
                  </a:cxn>
                  <a:cxn ang="0">
                    <a:pos x="connsiteX2" y="connsiteY2"/>
                  </a:cxn>
                  <a:cxn ang="0">
                    <a:pos x="connsiteX3" y="connsiteY3"/>
                  </a:cxn>
                </a:cxnLst>
                <a:rect l="l" t="t" r="r" b="b"/>
                <a:pathLst>
                  <a:path w="4107143" h="406753">
                    <a:moveTo>
                      <a:pt x="0" y="402925"/>
                    </a:moveTo>
                    <a:lnTo>
                      <a:pt x="3159768" y="406753"/>
                    </a:lnTo>
                    <a:lnTo>
                      <a:pt x="3167622" y="0"/>
                    </a:lnTo>
                    <a:lnTo>
                      <a:pt x="4107143" y="0"/>
                    </a:lnTo>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sz="1400" b="1">
                  <a:solidFill>
                    <a:srgbClr val="000000"/>
                  </a:solidFill>
                  <a:latin typeface="+mn-lt"/>
                  <a:ea typeface="+mn-ea"/>
                  <a:cs typeface="Calibri" panose="020F0502020204030204" pitchFamily="34" charset="0"/>
                </a:endParaRPr>
              </a:p>
            </p:txBody>
          </p:sp>
          <p:sp>
            <p:nvSpPr>
              <p:cNvPr id="573" name="フリーフォーム: 図形 572">
                <a:extLst>
                  <a:ext uri="{FF2B5EF4-FFF2-40B4-BE49-F238E27FC236}">
                    <a16:creationId xmlns:a16="http://schemas.microsoft.com/office/drawing/2014/main" id="{56033832-199F-AE5C-CE3A-FBE26CD06CB6}"/>
                  </a:ext>
                </a:extLst>
              </p:cNvPr>
              <p:cNvSpPr/>
              <p:nvPr/>
            </p:nvSpPr>
            <p:spPr bwMode="auto">
              <a:xfrm>
                <a:off x="8242846" y="3656196"/>
                <a:ext cx="3306077" cy="303270"/>
              </a:xfrm>
              <a:custGeom>
                <a:avLst/>
                <a:gdLst>
                  <a:gd name="connsiteX0" fmla="*/ 0 w 4114800"/>
                  <a:gd name="connsiteY0" fmla="*/ 328921 h 328921"/>
                  <a:gd name="connsiteX1" fmla="*/ 973606 w 4114800"/>
                  <a:gd name="connsiteY1" fmla="*/ 325631 h 328921"/>
                  <a:gd name="connsiteX2" fmla="*/ 967027 w 4114800"/>
                  <a:gd name="connsiteY2" fmla="*/ 0 h 328921"/>
                  <a:gd name="connsiteX3" fmla="*/ 3170797 w 4114800"/>
                  <a:gd name="connsiteY3" fmla="*/ 9867 h 328921"/>
                  <a:gd name="connsiteX4" fmla="*/ 3170797 w 4114800"/>
                  <a:gd name="connsiteY4" fmla="*/ 322342 h 328921"/>
                  <a:gd name="connsiteX5" fmla="*/ 4114800 w 4114800"/>
                  <a:gd name="connsiteY5" fmla="*/ 315764 h 328921"/>
                  <a:gd name="connsiteX0" fmla="*/ 0 w 4114800"/>
                  <a:gd name="connsiteY0" fmla="*/ 328922 h 328922"/>
                  <a:gd name="connsiteX1" fmla="*/ 973606 w 4114800"/>
                  <a:gd name="connsiteY1" fmla="*/ 325632 h 328922"/>
                  <a:gd name="connsiteX2" fmla="*/ 967027 w 4114800"/>
                  <a:gd name="connsiteY2" fmla="*/ 1 h 328922"/>
                  <a:gd name="connsiteX3" fmla="*/ 3167508 w 4114800"/>
                  <a:gd name="connsiteY3" fmla="*/ 0 h 328922"/>
                  <a:gd name="connsiteX4" fmla="*/ 3170797 w 4114800"/>
                  <a:gd name="connsiteY4" fmla="*/ 322343 h 328922"/>
                  <a:gd name="connsiteX5" fmla="*/ 4114800 w 4114800"/>
                  <a:gd name="connsiteY5" fmla="*/ 315765 h 328922"/>
                  <a:gd name="connsiteX0" fmla="*/ 0 w 4111511"/>
                  <a:gd name="connsiteY0" fmla="*/ 328922 h 328922"/>
                  <a:gd name="connsiteX1" fmla="*/ 973606 w 4111511"/>
                  <a:gd name="connsiteY1" fmla="*/ 325632 h 328922"/>
                  <a:gd name="connsiteX2" fmla="*/ 967027 w 4111511"/>
                  <a:gd name="connsiteY2" fmla="*/ 1 h 328922"/>
                  <a:gd name="connsiteX3" fmla="*/ 3167508 w 4111511"/>
                  <a:gd name="connsiteY3" fmla="*/ 0 h 328922"/>
                  <a:gd name="connsiteX4" fmla="*/ 3170797 w 4111511"/>
                  <a:gd name="connsiteY4" fmla="*/ 322343 h 328922"/>
                  <a:gd name="connsiteX5" fmla="*/ 4111511 w 4111511"/>
                  <a:gd name="connsiteY5" fmla="*/ 322343 h 328922"/>
                  <a:gd name="connsiteX0" fmla="*/ 0 w 4111511"/>
                  <a:gd name="connsiteY0" fmla="*/ 820189 h 820189"/>
                  <a:gd name="connsiteX1" fmla="*/ 973606 w 4111511"/>
                  <a:gd name="connsiteY1" fmla="*/ 816899 h 820189"/>
                  <a:gd name="connsiteX2" fmla="*/ 963198 w 4111511"/>
                  <a:gd name="connsiteY2" fmla="*/ 0 h 820189"/>
                  <a:gd name="connsiteX3" fmla="*/ 3167508 w 4111511"/>
                  <a:gd name="connsiteY3" fmla="*/ 491267 h 820189"/>
                  <a:gd name="connsiteX4" fmla="*/ 3170797 w 4111511"/>
                  <a:gd name="connsiteY4" fmla="*/ 813610 h 820189"/>
                  <a:gd name="connsiteX5" fmla="*/ 4111511 w 4111511"/>
                  <a:gd name="connsiteY5" fmla="*/ 813610 h 820189"/>
                  <a:gd name="connsiteX0" fmla="*/ 0 w 4111511"/>
                  <a:gd name="connsiteY0" fmla="*/ 820189 h 820189"/>
                  <a:gd name="connsiteX1" fmla="*/ 973606 w 4111511"/>
                  <a:gd name="connsiteY1" fmla="*/ 816899 h 820189"/>
                  <a:gd name="connsiteX2" fmla="*/ 963198 w 4111511"/>
                  <a:gd name="connsiteY2" fmla="*/ 0 h 820189"/>
                  <a:gd name="connsiteX3" fmla="*/ 3171338 w 4111511"/>
                  <a:gd name="connsiteY3" fmla="*/ 24981 h 820189"/>
                  <a:gd name="connsiteX4" fmla="*/ 3170797 w 4111511"/>
                  <a:gd name="connsiteY4" fmla="*/ 813610 h 820189"/>
                  <a:gd name="connsiteX5" fmla="*/ 4111511 w 4111511"/>
                  <a:gd name="connsiteY5" fmla="*/ 813610 h 8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1511" h="820189">
                    <a:moveTo>
                      <a:pt x="0" y="820189"/>
                    </a:moveTo>
                    <a:lnTo>
                      <a:pt x="973606" y="816899"/>
                    </a:lnTo>
                    <a:lnTo>
                      <a:pt x="963198" y="0"/>
                    </a:lnTo>
                    <a:cubicBezTo>
                      <a:pt x="1696692" y="0"/>
                      <a:pt x="2437844" y="24981"/>
                      <a:pt x="3171338" y="24981"/>
                    </a:cubicBezTo>
                    <a:cubicBezTo>
                      <a:pt x="3172434" y="132429"/>
                      <a:pt x="3169701" y="706162"/>
                      <a:pt x="3170797" y="813610"/>
                    </a:cubicBezTo>
                    <a:lnTo>
                      <a:pt x="4111511" y="813610"/>
                    </a:lnTo>
                  </a:path>
                </a:pathLst>
              </a:custGeom>
              <a:noFill/>
              <a:ln w="1905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ja-JP" altLang="en-US" sz="1400" b="1">
                  <a:solidFill>
                    <a:srgbClr val="000000"/>
                  </a:solidFill>
                  <a:latin typeface="+mn-lt"/>
                  <a:ea typeface="+mn-ea"/>
                  <a:cs typeface="Calibri" panose="020F0502020204030204" pitchFamily="34" charset="0"/>
                </a:endParaRPr>
              </a:p>
            </p:txBody>
          </p:sp>
        </p:grpSp>
        <p:cxnSp>
          <p:nvCxnSpPr>
            <p:cNvPr id="575" name="直線コネクタ 574">
              <a:extLst>
                <a:ext uri="{FF2B5EF4-FFF2-40B4-BE49-F238E27FC236}">
                  <a16:creationId xmlns:a16="http://schemas.microsoft.com/office/drawing/2014/main" id="{7598470C-CF95-42D6-2D80-33A25BD15890}"/>
                </a:ext>
              </a:extLst>
            </p:cNvPr>
            <p:cNvCxnSpPr>
              <a:cxnSpLocks/>
            </p:cNvCxnSpPr>
            <p:nvPr/>
          </p:nvCxnSpPr>
          <p:spPr bwMode="auto">
            <a:xfrm rot="5400000" flipV="1">
              <a:off x="9686818" y="2543411"/>
              <a:ext cx="0" cy="3357933"/>
            </a:xfrm>
            <a:prstGeom prst="line">
              <a:avLst/>
            </a:prstGeom>
            <a:solidFill>
              <a:schemeClr val="accent1"/>
            </a:solidFill>
            <a:ln w="25400" cap="flat" cmpd="sng" algn="ctr">
              <a:solidFill>
                <a:schemeClr val="tx1"/>
              </a:solidFill>
              <a:prstDash val="solid"/>
              <a:round/>
              <a:headEnd type="none" w="med" len="med"/>
              <a:tailEnd type="triangle" w="med" len="med"/>
            </a:ln>
            <a:effectLst/>
          </p:spPr>
        </p:cxnSp>
        <p:grpSp>
          <p:nvGrpSpPr>
            <p:cNvPr id="352" name="グループ化 351">
              <a:extLst>
                <a:ext uri="{FF2B5EF4-FFF2-40B4-BE49-F238E27FC236}">
                  <a16:creationId xmlns:a16="http://schemas.microsoft.com/office/drawing/2014/main" id="{32E15FF6-1267-065A-3AB5-F6B4903A81BA}"/>
                </a:ext>
              </a:extLst>
            </p:cNvPr>
            <p:cNvGrpSpPr/>
            <p:nvPr/>
          </p:nvGrpSpPr>
          <p:grpSpPr>
            <a:xfrm>
              <a:off x="10039113" y="2647259"/>
              <a:ext cx="1038078" cy="457215"/>
              <a:chOff x="8835013" y="2472912"/>
              <a:chExt cx="1038078" cy="457215"/>
            </a:xfrm>
          </p:grpSpPr>
          <p:cxnSp>
            <p:nvCxnSpPr>
              <p:cNvPr id="353" name="直線矢印コネクタ 352">
                <a:extLst>
                  <a:ext uri="{FF2B5EF4-FFF2-40B4-BE49-F238E27FC236}">
                    <a16:creationId xmlns:a16="http://schemas.microsoft.com/office/drawing/2014/main" id="{26171D6E-E80A-8245-7465-4BE9FD1E9B19}"/>
                  </a:ext>
                </a:extLst>
              </p:cNvPr>
              <p:cNvCxnSpPr>
                <a:cxnSpLocks/>
              </p:cNvCxnSpPr>
              <p:nvPr/>
            </p:nvCxnSpPr>
            <p:spPr bwMode="auto">
              <a:xfrm>
                <a:off x="9341226" y="2698545"/>
                <a:ext cx="0" cy="231582"/>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354" name="テキスト ボックス 353">
                <a:extLst>
                  <a:ext uri="{FF2B5EF4-FFF2-40B4-BE49-F238E27FC236}">
                    <a16:creationId xmlns:a16="http://schemas.microsoft.com/office/drawing/2014/main" id="{FDEBA986-BA5B-8D02-430C-A313936657B2}"/>
                  </a:ext>
                </a:extLst>
              </p:cNvPr>
              <p:cNvSpPr txBox="1"/>
              <p:nvPr/>
            </p:nvSpPr>
            <p:spPr>
              <a:xfrm>
                <a:off x="8835013" y="2472912"/>
                <a:ext cx="1038078" cy="244517"/>
              </a:xfrm>
              <a:prstGeom prst="rect">
                <a:avLst/>
              </a:prstGeom>
              <a:noFill/>
            </p:spPr>
            <p:txBody>
              <a:bodyPr wrap="none" rtlCol="0">
                <a:spAutoFit/>
              </a:bodyPr>
              <a:lstStyle/>
              <a:p>
                <a:r>
                  <a:rPr lang="en-US" altLang="ja-JP" sz="1400" b="1" dirty="0">
                    <a:solidFill>
                      <a:srgbClr val="000000"/>
                    </a:solidFill>
                    <a:latin typeface="+mn-lt"/>
                    <a:ea typeface="+mn-ea"/>
                    <a:cs typeface="Calibri" panose="020F0502020204030204" pitchFamily="34" charset="0"/>
                  </a:rPr>
                  <a:t>1350</a:t>
                </a:r>
                <a:r>
                  <a:rPr lang="en-US" altLang="ja-JP" sz="1400" b="1" dirty="0">
                    <a:solidFill>
                      <a:srgbClr val="000000"/>
                    </a:solidFill>
                    <a:latin typeface="+mn-lt"/>
                    <a:ea typeface="游明朝" panose="02020400000000000000" pitchFamily="18" charset="-128"/>
                    <a:cs typeface="Calibri" panose="020F0502020204030204" pitchFamily="34" charset="0"/>
                  </a:rPr>
                  <a:t> to </a:t>
                </a:r>
                <a:r>
                  <a:rPr lang="en-US" altLang="ja-JP" sz="1400" b="1" dirty="0">
                    <a:solidFill>
                      <a:srgbClr val="000000"/>
                    </a:solidFill>
                    <a:latin typeface="+mn-lt"/>
                    <a:ea typeface="+mn-ea"/>
                    <a:cs typeface="Calibri" panose="020F0502020204030204" pitchFamily="34" charset="0"/>
                  </a:rPr>
                  <a:t>1600</a:t>
                </a:r>
                <a:r>
                  <a:rPr lang="en-GB" altLang="ja-JP" sz="1400" dirty="0">
                    <a:solidFill>
                      <a:srgbClr val="000000"/>
                    </a:solidFill>
                    <a:effectLst/>
                    <a:latin typeface="+mn-lt"/>
                    <a:ea typeface="游明朝" panose="02020400000000000000" pitchFamily="18" charset="-128"/>
                  </a:rPr>
                  <a:t>˚C</a:t>
                </a:r>
                <a:endParaRPr lang="ja-JP" altLang="en-US" sz="1400" b="1" dirty="0">
                  <a:solidFill>
                    <a:srgbClr val="000000"/>
                  </a:solidFill>
                  <a:latin typeface="+mn-lt"/>
                  <a:ea typeface="+mn-ea"/>
                  <a:cs typeface="Calibri" panose="020F0502020204030204" pitchFamily="34" charset="0"/>
                </a:endParaRPr>
              </a:p>
            </p:txBody>
          </p:sp>
        </p:grpSp>
        <p:sp>
          <p:nvSpPr>
            <p:cNvPr id="355" name="テキスト ボックス 354">
              <a:extLst>
                <a:ext uri="{FF2B5EF4-FFF2-40B4-BE49-F238E27FC236}">
                  <a16:creationId xmlns:a16="http://schemas.microsoft.com/office/drawing/2014/main" id="{58604CCD-EE02-DAEB-C5C2-4CAEC91F9351}"/>
                </a:ext>
              </a:extLst>
            </p:cNvPr>
            <p:cNvSpPr txBox="1"/>
            <p:nvPr/>
          </p:nvSpPr>
          <p:spPr>
            <a:xfrm rot="20157025">
              <a:off x="9494183" y="3200145"/>
              <a:ext cx="642500" cy="274622"/>
            </a:xfrm>
            <a:prstGeom prst="rect">
              <a:avLst/>
            </a:prstGeom>
            <a:noFill/>
          </p:spPr>
          <p:txBody>
            <a:bodyPr wrap="none" rtlCol="0">
              <a:spAutoFit/>
            </a:bodyPr>
            <a:lstStyle/>
            <a:p>
              <a:r>
                <a:rPr lang="en-US" altLang="ja-JP" sz="1400" b="1" dirty="0">
                  <a:solidFill>
                    <a:srgbClr val="000000"/>
                  </a:solidFill>
                  <a:latin typeface="+mn-lt"/>
                  <a:ea typeface="+mn-ea"/>
                  <a:cs typeface="Calibri" panose="020F0502020204030204" pitchFamily="34" charset="0"/>
                </a:rPr>
                <a:t>2-5</a:t>
              </a:r>
              <a:r>
                <a:rPr lang="en-GB" altLang="ja-JP" sz="1400" dirty="0">
                  <a:solidFill>
                    <a:srgbClr val="000000"/>
                  </a:solidFill>
                  <a:effectLst/>
                  <a:latin typeface="+mn-lt"/>
                  <a:ea typeface="游明朝" panose="02020400000000000000" pitchFamily="18" charset="-128"/>
                </a:rPr>
                <a:t>˚C</a:t>
              </a:r>
              <a:r>
                <a:rPr lang="en-US" altLang="ja-JP" sz="1400" b="1" dirty="0">
                  <a:solidFill>
                    <a:srgbClr val="000000"/>
                  </a:solidFill>
                  <a:latin typeface="+mn-lt"/>
                  <a:ea typeface="+mn-ea"/>
                  <a:cs typeface="Calibri" panose="020F0502020204030204" pitchFamily="34" charset="0"/>
                </a:rPr>
                <a:t>/s</a:t>
              </a:r>
              <a:endParaRPr lang="ja-JP" altLang="en-US" sz="1400" b="1" dirty="0">
                <a:solidFill>
                  <a:srgbClr val="000000"/>
                </a:solidFill>
                <a:latin typeface="+mn-lt"/>
                <a:ea typeface="+mn-ea"/>
                <a:cs typeface="Calibri" panose="020F0502020204030204" pitchFamily="34" charset="0"/>
              </a:endParaRPr>
            </a:p>
          </p:txBody>
        </p:sp>
        <p:sp>
          <p:nvSpPr>
            <p:cNvPr id="356" name="テキスト ボックス 355">
              <a:extLst>
                <a:ext uri="{FF2B5EF4-FFF2-40B4-BE49-F238E27FC236}">
                  <a16:creationId xmlns:a16="http://schemas.microsoft.com/office/drawing/2014/main" id="{955A9605-A7CB-448B-BA6D-EA5D9FB0F8C9}"/>
                </a:ext>
              </a:extLst>
            </p:cNvPr>
            <p:cNvSpPr txBox="1"/>
            <p:nvPr/>
          </p:nvSpPr>
          <p:spPr>
            <a:xfrm>
              <a:off x="10619528" y="3321274"/>
              <a:ext cx="1086946" cy="586841"/>
            </a:xfrm>
            <a:prstGeom prst="rect">
              <a:avLst/>
            </a:prstGeom>
            <a:noFill/>
          </p:spPr>
          <p:txBody>
            <a:bodyPr wrap="square" rtlCol="0">
              <a:spAutoFit/>
            </a:bodyPr>
            <a:lstStyle/>
            <a:p>
              <a:pPr algn="ctr"/>
              <a:r>
                <a:rPr lang="en-US" altLang="ja-JP" sz="1400" b="1" dirty="0">
                  <a:solidFill>
                    <a:srgbClr val="000000"/>
                  </a:solidFill>
                  <a:latin typeface="+mn-lt"/>
                  <a:ea typeface="+mn-ea"/>
                  <a:cs typeface="Calibri" panose="020F0502020204030204" pitchFamily="34" charset="0"/>
                </a:rPr>
                <a:t>Furnace cooling</a:t>
              </a:r>
              <a:r>
                <a:rPr lang="ja-JP" altLang="en-US" sz="1400" b="1" dirty="0">
                  <a:solidFill>
                    <a:srgbClr val="000000"/>
                  </a:solidFill>
                  <a:latin typeface="+mn-lt"/>
                  <a:ea typeface="+mn-ea"/>
                  <a:cs typeface="Calibri" panose="020F0502020204030204" pitchFamily="34" charset="0"/>
                </a:rPr>
                <a:t> </a:t>
              </a:r>
              <a:r>
                <a:rPr lang="en-US" altLang="ja-JP" sz="1400" b="1" dirty="0">
                  <a:solidFill>
                    <a:srgbClr val="000000"/>
                  </a:solidFill>
                  <a:latin typeface="+mn-lt"/>
                  <a:ea typeface="+mn-ea"/>
                  <a:cs typeface="Calibri" panose="020F0502020204030204" pitchFamily="34" charset="0"/>
                </a:rPr>
                <a:t>without</a:t>
              </a:r>
              <a:r>
                <a:rPr lang="ja-JP" altLang="en-US" sz="1400" b="1" dirty="0">
                  <a:solidFill>
                    <a:srgbClr val="000000"/>
                  </a:solidFill>
                  <a:latin typeface="+mn-lt"/>
                  <a:ea typeface="+mn-ea"/>
                  <a:cs typeface="Calibri" panose="020F0502020204030204" pitchFamily="34" charset="0"/>
                </a:rPr>
                <a:t> </a:t>
              </a:r>
              <a:r>
                <a:rPr lang="en-US" altLang="ja-JP" sz="1400" b="1" dirty="0">
                  <a:solidFill>
                    <a:srgbClr val="000000"/>
                  </a:solidFill>
                  <a:latin typeface="+mn-lt"/>
                  <a:ea typeface="+mn-ea"/>
                  <a:cs typeface="Calibri" panose="020F0502020204030204" pitchFamily="34" charset="0"/>
                </a:rPr>
                <a:t>water quenching</a:t>
              </a:r>
              <a:endParaRPr lang="ja-JP" altLang="en-US" sz="1400" b="1" dirty="0">
                <a:solidFill>
                  <a:srgbClr val="000000"/>
                </a:solidFill>
                <a:latin typeface="+mn-lt"/>
                <a:ea typeface="+mn-ea"/>
                <a:cs typeface="Calibri" panose="020F0502020204030204" pitchFamily="34" charset="0"/>
              </a:endParaRPr>
            </a:p>
          </p:txBody>
        </p:sp>
      </p:grpSp>
      <p:grpSp>
        <p:nvGrpSpPr>
          <p:cNvPr id="396" name="グループ化 395">
            <a:extLst>
              <a:ext uri="{FF2B5EF4-FFF2-40B4-BE49-F238E27FC236}">
                <a16:creationId xmlns:a16="http://schemas.microsoft.com/office/drawing/2014/main" id="{52855CE0-370B-4FBE-8FB6-B5FF6F8EA513}"/>
              </a:ext>
            </a:extLst>
          </p:cNvPr>
          <p:cNvGrpSpPr/>
          <p:nvPr/>
        </p:nvGrpSpPr>
        <p:grpSpPr>
          <a:xfrm>
            <a:off x="3861602" y="4989754"/>
            <a:ext cx="359394" cy="887518"/>
            <a:chOff x="410132" y="4470531"/>
            <a:chExt cx="394695" cy="974693"/>
          </a:xfrm>
        </p:grpSpPr>
        <p:grpSp>
          <p:nvGrpSpPr>
            <p:cNvPr id="555" name="グループ化 554">
              <a:extLst>
                <a:ext uri="{FF2B5EF4-FFF2-40B4-BE49-F238E27FC236}">
                  <a16:creationId xmlns:a16="http://schemas.microsoft.com/office/drawing/2014/main" id="{8ADC6866-F560-4BC9-B8BB-BE0359C527C0}"/>
                </a:ext>
              </a:extLst>
            </p:cNvPr>
            <p:cNvGrpSpPr/>
            <p:nvPr/>
          </p:nvGrpSpPr>
          <p:grpSpPr>
            <a:xfrm>
              <a:off x="485662" y="4470531"/>
              <a:ext cx="243635" cy="974693"/>
              <a:chOff x="113521" y="4482688"/>
              <a:chExt cx="243635" cy="974693"/>
            </a:xfrm>
          </p:grpSpPr>
          <p:sp>
            <p:nvSpPr>
              <p:cNvPr id="557" name="正方形/長方形 556">
                <a:extLst>
                  <a:ext uri="{FF2B5EF4-FFF2-40B4-BE49-F238E27FC236}">
                    <a16:creationId xmlns:a16="http://schemas.microsoft.com/office/drawing/2014/main" id="{DDC51DBD-A65C-4F3F-B12A-3F4CFFDF638F}"/>
                  </a:ext>
                </a:extLst>
              </p:cNvPr>
              <p:cNvSpPr/>
              <p:nvPr/>
            </p:nvSpPr>
            <p:spPr bwMode="auto">
              <a:xfrm>
                <a:off x="113521" y="4618278"/>
                <a:ext cx="243635" cy="83910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558" name="正方形/長方形 557">
                <a:extLst>
                  <a:ext uri="{FF2B5EF4-FFF2-40B4-BE49-F238E27FC236}">
                    <a16:creationId xmlns:a16="http://schemas.microsoft.com/office/drawing/2014/main" id="{8E66FE58-9D89-4B22-BCCE-91A848F133C1}"/>
                  </a:ext>
                </a:extLst>
              </p:cNvPr>
              <p:cNvSpPr/>
              <p:nvPr/>
            </p:nvSpPr>
            <p:spPr bwMode="auto">
              <a:xfrm>
                <a:off x="180971" y="4482688"/>
                <a:ext cx="108734" cy="1628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b="1" dirty="0">
                  <a:solidFill>
                    <a:srgbClr val="000000"/>
                  </a:solidFill>
                  <a:cs typeface="Calibri" panose="020F0502020204030204" pitchFamily="34" charset="0"/>
                </a:endParaRPr>
              </a:p>
            </p:txBody>
          </p:sp>
        </p:grpSp>
        <p:sp>
          <p:nvSpPr>
            <p:cNvPr id="556" name="テキスト ボックス 56">
              <a:extLst>
                <a:ext uri="{FF2B5EF4-FFF2-40B4-BE49-F238E27FC236}">
                  <a16:creationId xmlns:a16="http://schemas.microsoft.com/office/drawing/2014/main" id="{917851A7-88AD-4E12-8E5D-E85BE39F6CC8}"/>
                </a:ext>
              </a:extLst>
            </p:cNvPr>
            <p:cNvSpPr txBox="1">
              <a:spLocks noChangeArrowheads="1"/>
            </p:cNvSpPr>
            <p:nvPr/>
          </p:nvSpPr>
          <p:spPr bwMode="auto">
            <a:xfrm>
              <a:off x="410132" y="4937157"/>
              <a:ext cx="394695" cy="30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1200" b="1" dirty="0">
                  <a:solidFill>
                    <a:schemeClr val="bg1"/>
                  </a:solidFill>
                  <a:latin typeface="+mn-lt"/>
                  <a:ea typeface="+mn-ea"/>
                  <a:cs typeface="Calibri" panose="020F0502020204030204" pitchFamily="34" charset="0"/>
                </a:rPr>
                <a:t>He</a:t>
              </a:r>
              <a:endParaRPr lang="ja-JP" altLang="en-US" sz="1200" b="1" baseline="-25000" dirty="0">
                <a:solidFill>
                  <a:schemeClr val="bg1"/>
                </a:solidFill>
                <a:latin typeface="+mn-lt"/>
                <a:ea typeface="+mn-ea"/>
                <a:cs typeface="Calibri" panose="020F0502020204030204" pitchFamily="34" charset="0"/>
              </a:endParaRPr>
            </a:p>
          </p:txBody>
        </p:sp>
      </p:grpSp>
      <p:sp>
        <p:nvSpPr>
          <p:cNvPr id="397" name="正方形/長方形 396">
            <a:extLst>
              <a:ext uri="{FF2B5EF4-FFF2-40B4-BE49-F238E27FC236}">
                <a16:creationId xmlns:a16="http://schemas.microsoft.com/office/drawing/2014/main" id="{94514493-4421-4D75-8A47-3FCB40C75910}"/>
              </a:ext>
            </a:extLst>
          </p:cNvPr>
          <p:cNvSpPr/>
          <p:nvPr/>
        </p:nvSpPr>
        <p:spPr bwMode="auto">
          <a:xfrm>
            <a:off x="2823043" y="4317238"/>
            <a:ext cx="605174" cy="4536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398" name="正方形/長方形 397">
            <a:extLst>
              <a:ext uri="{FF2B5EF4-FFF2-40B4-BE49-F238E27FC236}">
                <a16:creationId xmlns:a16="http://schemas.microsoft.com/office/drawing/2014/main" id="{C3278FC7-FFD5-4C28-8C96-910EEE41ABC9}"/>
              </a:ext>
            </a:extLst>
          </p:cNvPr>
          <p:cNvSpPr/>
          <p:nvPr/>
        </p:nvSpPr>
        <p:spPr bwMode="auto">
          <a:xfrm>
            <a:off x="2835332" y="4331589"/>
            <a:ext cx="574915" cy="42362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399" name="正方形/長方形 398">
            <a:extLst>
              <a:ext uri="{FF2B5EF4-FFF2-40B4-BE49-F238E27FC236}">
                <a16:creationId xmlns:a16="http://schemas.microsoft.com/office/drawing/2014/main" id="{F09B71A1-02BD-4D87-A426-9F7B248D760F}"/>
              </a:ext>
            </a:extLst>
          </p:cNvPr>
          <p:cNvSpPr/>
          <p:nvPr/>
        </p:nvSpPr>
        <p:spPr bwMode="auto">
          <a:xfrm>
            <a:off x="2823043" y="2078675"/>
            <a:ext cx="605174" cy="666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0" name="正方形/長方形 399">
            <a:extLst>
              <a:ext uri="{FF2B5EF4-FFF2-40B4-BE49-F238E27FC236}">
                <a16:creationId xmlns:a16="http://schemas.microsoft.com/office/drawing/2014/main" id="{0867164D-2E74-4E1B-A201-C1F9BB1EA6FA}"/>
              </a:ext>
            </a:extLst>
          </p:cNvPr>
          <p:cNvSpPr/>
          <p:nvPr/>
        </p:nvSpPr>
        <p:spPr bwMode="auto">
          <a:xfrm>
            <a:off x="2541177" y="2026604"/>
            <a:ext cx="1139303" cy="28570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1" name="円/楕円 10">
            <a:extLst>
              <a:ext uri="{FF2B5EF4-FFF2-40B4-BE49-F238E27FC236}">
                <a16:creationId xmlns:a16="http://schemas.microsoft.com/office/drawing/2014/main" id="{99203949-C268-4F67-AFB8-3AF7610E6681}"/>
              </a:ext>
            </a:extLst>
          </p:cNvPr>
          <p:cNvSpPr/>
          <p:nvPr/>
        </p:nvSpPr>
        <p:spPr bwMode="auto">
          <a:xfrm>
            <a:off x="2643654" y="2997757"/>
            <a:ext cx="125693" cy="116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2" name="円/楕円 11">
            <a:extLst>
              <a:ext uri="{FF2B5EF4-FFF2-40B4-BE49-F238E27FC236}">
                <a16:creationId xmlns:a16="http://schemas.microsoft.com/office/drawing/2014/main" id="{12CB3787-2F5A-4B91-8889-865512A08AB3}"/>
              </a:ext>
            </a:extLst>
          </p:cNvPr>
          <p:cNvSpPr/>
          <p:nvPr/>
        </p:nvSpPr>
        <p:spPr bwMode="auto">
          <a:xfrm>
            <a:off x="2643654" y="3144266"/>
            <a:ext cx="125693" cy="1200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3" name="円/楕円 12">
            <a:extLst>
              <a:ext uri="{FF2B5EF4-FFF2-40B4-BE49-F238E27FC236}">
                <a16:creationId xmlns:a16="http://schemas.microsoft.com/office/drawing/2014/main" id="{9B839FA4-B4DC-44CA-BC6E-304D85388FBE}"/>
              </a:ext>
            </a:extLst>
          </p:cNvPr>
          <p:cNvSpPr/>
          <p:nvPr/>
        </p:nvSpPr>
        <p:spPr bwMode="auto">
          <a:xfrm>
            <a:off x="2643654" y="3294777"/>
            <a:ext cx="125693" cy="1160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4" name="円/楕円 13">
            <a:extLst>
              <a:ext uri="{FF2B5EF4-FFF2-40B4-BE49-F238E27FC236}">
                <a16:creationId xmlns:a16="http://schemas.microsoft.com/office/drawing/2014/main" id="{B4B4672F-42C4-4321-95B2-9ADBF05763F3}"/>
              </a:ext>
            </a:extLst>
          </p:cNvPr>
          <p:cNvSpPr/>
          <p:nvPr/>
        </p:nvSpPr>
        <p:spPr bwMode="auto">
          <a:xfrm>
            <a:off x="2643654" y="3442087"/>
            <a:ext cx="125693" cy="1184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5" name="円/楕円 14">
            <a:extLst>
              <a:ext uri="{FF2B5EF4-FFF2-40B4-BE49-F238E27FC236}">
                <a16:creationId xmlns:a16="http://schemas.microsoft.com/office/drawing/2014/main" id="{5FE566BD-DACF-4F0A-842A-8F1ECA6C77D9}"/>
              </a:ext>
            </a:extLst>
          </p:cNvPr>
          <p:cNvSpPr/>
          <p:nvPr/>
        </p:nvSpPr>
        <p:spPr bwMode="auto">
          <a:xfrm>
            <a:off x="2643654" y="3663850"/>
            <a:ext cx="125693" cy="1184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6" name="円/楕円 15">
            <a:extLst>
              <a:ext uri="{FF2B5EF4-FFF2-40B4-BE49-F238E27FC236}">
                <a16:creationId xmlns:a16="http://schemas.microsoft.com/office/drawing/2014/main" id="{59B43C88-0322-4868-9B26-E9EC9CFED002}"/>
              </a:ext>
            </a:extLst>
          </p:cNvPr>
          <p:cNvSpPr/>
          <p:nvPr/>
        </p:nvSpPr>
        <p:spPr bwMode="auto">
          <a:xfrm>
            <a:off x="2643654" y="3814363"/>
            <a:ext cx="125693" cy="117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7" name="円/楕円 16">
            <a:extLst>
              <a:ext uri="{FF2B5EF4-FFF2-40B4-BE49-F238E27FC236}">
                <a16:creationId xmlns:a16="http://schemas.microsoft.com/office/drawing/2014/main" id="{2539B5B6-B9B7-42E5-8D29-416765AC78F8}"/>
              </a:ext>
            </a:extLst>
          </p:cNvPr>
          <p:cNvSpPr/>
          <p:nvPr/>
        </p:nvSpPr>
        <p:spPr bwMode="auto">
          <a:xfrm>
            <a:off x="2643654" y="3961673"/>
            <a:ext cx="125693" cy="1208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8" name="円/楕円 17">
            <a:extLst>
              <a:ext uri="{FF2B5EF4-FFF2-40B4-BE49-F238E27FC236}">
                <a16:creationId xmlns:a16="http://schemas.microsoft.com/office/drawing/2014/main" id="{23195E8D-C769-4B49-B6E6-C1900005EB65}"/>
              </a:ext>
            </a:extLst>
          </p:cNvPr>
          <p:cNvSpPr/>
          <p:nvPr/>
        </p:nvSpPr>
        <p:spPr bwMode="auto">
          <a:xfrm>
            <a:off x="2643654" y="4115386"/>
            <a:ext cx="125693" cy="116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09" name="円/楕円 18">
            <a:extLst>
              <a:ext uri="{FF2B5EF4-FFF2-40B4-BE49-F238E27FC236}">
                <a16:creationId xmlns:a16="http://schemas.microsoft.com/office/drawing/2014/main" id="{C0A91319-C361-4942-87AD-82FEC0D916E8}"/>
              </a:ext>
            </a:extLst>
          </p:cNvPr>
          <p:cNvSpPr/>
          <p:nvPr/>
        </p:nvSpPr>
        <p:spPr bwMode="auto">
          <a:xfrm>
            <a:off x="3477875" y="2997757"/>
            <a:ext cx="124893" cy="116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0" name="円/楕円 19">
            <a:extLst>
              <a:ext uri="{FF2B5EF4-FFF2-40B4-BE49-F238E27FC236}">
                <a16:creationId xmlns:a16="http://schemas.microsoft.com/office/drawing/2014/main" id="{881182FC-7336-49B1-AF51-145330B9716A}"/>
              </a:ext>
            </a:extLst>
          </p:cNvPr>
          <p:cNvSpPr/>
          <p:nvPr/>
        </p:nvSpPr>
        <p:spPr bwMode="auto">
          <a:xfrm>
            <a:off x="3477875" y="3144266"/>
            <a:ext cx="124893" cy="1200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1" name="円/楕円 20">
            <a:extLst>
              <a:ext uri="{FF2B5EF4-FFF2-40B4-BE49-F238E27FC236}">
                <a16:creationId xmlns:a16="http://schemas.microsoft.com/office/drawing/2014/main" id="{017D826D-666A-41EF-904C-333BB182EAE4}"/>
              </a:ext>
            </a:extLst>
          </p:cNvPr>
          <p:cNvSpPr/>
          <p:nvPr/>
        </p:nvSpPr>
        <p:spPr bwMode="auto">
          <a:xfrm>
            <a:off x="3477875" y="3294777"/>
            <a:ext cx="124893" cy="11608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2" name="円/楕円 21">
            <a:extLst>
              <a:ext uri="{FF2B5EF4-FFF2-40B4-BE49-F238E27FC236}">
                <a16:creationId xmlns:a16="http://schemas.microsoft.com/office/drawing/2014/main" id="{5B657193-FC6D-41D2-B12C-9B3A6DAF97CF}"/>
              </a:ext>
            </a:extLst>
          </p:cNvPr>
          <p:cNvSpPr/>
          <p:nvPr/>
        </p:nvSpPr>
        <p:spPr bwMode="auto">
          <a:xfrm>
            <a:off x="3477875" y="3442087"/>
            <a:ext cx="124893" cy="1184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3" name="円/楕円 22">
            <a:extLst>
              <a:ext uri="{FF2B5EF4-FFF2-40B4-BE49-F238E27FC236}">
                <a16:creationId xmlns:a16="http://schemas.microsoft.com/office/drawing/2014/main" id="{30ACC647-DF6C-4610-841A-DCCE20AD8ED1}"/>
              </a:ext>
            </a:extLst>
          </p:cNvPr>
          <p:cNvSpPr/>
          <p:nvPr/>
        </p:nvSpPr>
        <p:spPr bwMode="auto">
          <a:xfrm>
            <a:off x="3477875" y="3663850"/>
            <a:ext cx="124893" cy="1184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4" name="円/楕円 23">
            <a:extLst>
              <a:ext uri="{FF2B5EF4-FFF2-40B4-BE49-F238E27FC236}">
                <a16:creationId xmlns:a16="http://schemas.microsoft.com/office/drawing/2014/main" id="{5542ABF9-3D4E-4D2F-9541-21502EFC2C25}"/>
              </a:ext>
            </a:extLst>
          </p:cNvPr>
          <p:cNvSpPr/>
          <p:nvPr/>
        </p:nvSpPr>
        <p:spPr bwMode="auto">
          <a:xfrm>
            <a:off x="3477875" y="3814363"/>
            <a:ext cx="124893" cy="1176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5" name="円/楕円 24">
            <a:extLst>
              <a:ext uri="{FF2B5EF4-FFF2-40B4-BE49-F238E27FC236}">
                <a16:creationId xmlns:a16="http://schemas.microsoft.com/office/drawing/2014/main" id="{D2023D9B-AC7A-4A0F-B5F2-FE1110CED8E6}"/>
              </a:ext>
            </a:extLst>
          </p:cNvPr>
          <p:cNvSpPr/>
          <p:nvPr/>
        </p:nvSpPr>
        <p:spPr bwMode="auto">
          <a:xfrm>
            <a:off x="3477875" y="3961673"/>
            <a:ext cx="124893" cy="12088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6" name="円/楕円 25">
            <a:extLst>
              <a:ext uri="{FF2B5EF4-FFF2-40B4-BE49-F238E27FC236}">
                <a16:creationId xmlns:a16="http://schemas.microsoft.com/office/drawing/2014/main" id="{5CCF5DEC-0E75-4F42-850F-238C910205B2}"/>
              </a:ext>
            </a:extLst>
          </p:cNvPr>
          <p:cNvSpPr/>
          <p:nvPr/>
        </p:nvSpPr>
        <p:spPr bwMode="auto">
          <a:xfrm>
            <a:off x="3477875" y="4115386"/>
            <a:ext cx="124893" cy="1160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7" name="正方形/長方形 416">
            <a:extLst>
              <a:ext uri="{FF2B5EF4-FFF2-40B4-BE49-F238E27FC236}">
                <a16:creationId xmlns:a16="http://schemas.microsoft.com/office/drawing/2014/main" id="{89DDA526-D1EC-40C9-9BE6-AD76B9107DC5}"/>
              </a:ext>
            </a:extLst>
          </p:cNvPr>
          <p:cNvSpPr/>
          <p:nvPr/>
        </p:nvSpPr>
        <p:spPr bwMode="auto">
          <a:xfrm>
            <a:off x="2820335" y="2182190"/>
            <a:ext cx="579631" cy="2664376"/>
          </a:xfrm>
          <a:prstGeom prst="rect">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8" name="正方形/長方形 417">
            <a:extLst>
              <a:ext uri="{FF2B5EF4-FFF2-40B4-BE49-F238E27FC236}">
                <a16:creationId xmlns:a16="http://schemas.microsoft.com/office/drawing/2014/main" id="{1A6134DA-ED1D-406A-AC29-DBE5DD5307C0}"/>
              </a:ext>
            </a:extLst>
          </p:cNvPr>
          <p:cNvSpPr/>
          <p:nvPr/>
        </p:nvSpPr>
        <p:spPr bwMode="auto">
          <a:xfrm>
            <a:off x="2960690" y="3113844"/>
            <a:ext cx="333848" cy="1559557"/>
          </a:xfrm>
          <a:prstGeom prst="rect">
            <a:avLst/>
          </a:prstGeom>
          <a:gradFill flip="none" rotWithShape="1">
            <a:gsLst>
              <a:gs pos="0">
                <a:srgbClr val="FF0000"/>
              </a:gs>
              <a:gs pos="39999">
                <a:srgbClr val="85C2FF"/>
              </a:gs>
              <a:gs pos="70000">
                <a:srgbClr val="C4D6EB"/>
              </a:gs>
              <a:gs pos="100000">
                <a:srgbClr val="FFEBFA"/>
              </a:gs>
            </a:gsLst>
            <a:lin ang="54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19" name="正方形/長方形 418">
            <a:extLst>
              <a:ext uri="{FF2B5EF4-FFF2-40B4-BE49-F238E27FC236}">
                <a16:creationId xmlns:a16="http://schemas.microsoft.com/office/drawing/2014/main" id="{7806FC8B-F985-44C5-A7FF-06D49FCA8598}"/>
              </a:ext>
            </a:extLst>
          </p:cNvPr>
          <p:cNvSpPr/>
          <p:nvPr/>
        </p:nvSpPr>
        <p:spPr bwMode="auto">
          <a:xfrm>
            <a:off x="2839000" y="2097090"/>
            <a:ext cx="574827" cy="60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20" name="正方形/長方形 419">
            <a:extLst>
              <a:ext uri="{FF2B5EF4-FFF2-40B4-BE49-F238E27FC236}">
                <a16:creationId xmlns:a16="http://schemas.microsoft.com/office/drawing/2014/main" id="{5E169617-F316-46AD-9F35-0C7CB17FA859}"/>
              </a:ext>
            </a:extLst>
          </p:cNvPr>
          <p:cNvSpPr/>
          <p:nvPr/>
        </p:nvSpPr>
        <p:spPr bwMode="auto">
          <a:xfrm>
            <a:off x="2808577" y="2707943"/>
            <a:ext cx="45633" cy="166043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21" name="正方形/長方形 420">
            <a:extLst>
              <a:ext uri="{FF2B5EF4-FFF2-40B4-BE49-F238E27FC236}">
                <a16:creationId xmlns:a16="http://schemas.microsoft.com/office/drawing/2014/main" id="{9EDBFB64-8498-40DD-9A17-776C74DED671}"/>
              </a:ext>
            </a:extLst>
          </p:cNvPr>
          <p:cNvSpPr/>
          <p:nvPr/>
        </p:nvSpPr>
        <p:spPr bwMode="auto">
          <a:xfrm>
            <a:off x="3401017" y="2707943"/>
            <a:ext cx="44833" cy="1660432"/>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22" name="正方形/長方形 421">
            <a:extLst>
              <a:ext uri="{FF2B5EF4-FFF2-40B4-BE49-F238E27FC236}">
                <a16:creationId xmlns:a16="http://schemas.microsoft.com/office/drawing/2014/main" id="{5CDA2CEB-624E-415B-98A2-424CA13387BA}"/>
              </a:ext>
            </a:extLst>
          </p:cNvPr>
          <p:cNvSpPr/>
          <p:nvPr/>
        </p:nvSpPr>
        <p:spPr bwMode="auto">
          <a:xfrm>
            <a:off x="2960690" y="2277722"/>
            <a:ext cx="333848" cy="836120"/>
          </a:xfrm>
          <a:prstGeom prst="rect">
            <a:avLst/>
          </a:prstGeom>
          <a:gradFill flip="none" rotWithShape="1">
            <a:gsLst>
              <a:gs pos="0">
                <a:srgbClr val="FF0000"/>
              </a:gs>
              <a:gs pos="39999">
                <a:srgbClr val="85C2FF"/>
              </a:gs>
              <a:gs pos="70000">
                <a:srgbClr val="C4D6EB"/>
              </a:gs>
              <a:gs pos="100000">
                <a:srgbClr val="FFEBFA"/>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grpSp>
        <p:nvGrpSpPr>
          <p:cNvPr id="423" name="グループ化 422">
            <a:extLst>
              <a:ext uri="{FF2B5EF4-FFF2-40B4-BE49-F238E27FC236}">
                <a16:creationId xmlns:a16="http://schemas.microsoft.com/office/drawing/2014/main" id="{DC3F778F-2BCF-414F-9AF9-B0BC6BB788D7}"/>
              </a:ext>
            </a:extLst>
          </p:cNvPr>
          <p:cNvGrpSpPr>
            <a:grpSpLocks/>
          </p:cNvGrpSpPr>
          <p:nvPr/>
        </p:nvGrpSpPr>
        <p:grpSpPr bwMode="auto">
          <a:xfrm>
            <a:off x="3054377" y="3585393"/>
            <a:ext cx="140906" cy="1083204"/>
            <a:chOff x="2123377" y="3429026"/>
            <a:chExt cx="180174" cy="1290162"/>
          </a:xfrm>
        </p:grpSpPr>
        <p:sp>
          <p:nvSpPr>
            <p:cNvPr id="552" name="正方形/長方形 551">
              <a:extLst>
                <a:ext uri="{FF2B5EF4-FFF2-40B4-BE49-F238E27FC236}">
                  <a16:creationId xmlns:a16="http://schemas.microsoft.com/office/drawing/2014/main" id="{E3BD4DC1-BF04-444E-8BA0-524C731A9B66}"/>
                </a:ext>
              </a:extLst>
            </p:cNvPr>
            <p:cNvSpPr/>
            <p:nvPr/>
          </p:nvSpPr>
          <p:spPr bwMode="auto">
            <a:xfrm>
              <a:off x="2197084" y="3429026"/>
              <a:ext cx="31736" cy="1290162"/>
            </a:xfrm>
            <a:prstGeom prst="rect">
              <a:avLst/>
            </a:prstGeom>
            <a:blipFill>
              <a:blip r:embed="rId4"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553" name="正方形/長方形 552">
              <a:extLst>
                <a:ext uri="{FF2B5EF4-FFF2-40B4-BE49-F238E27FC236}">
                  <a16:creationId xmlns:a16="http://schemas.microsoft.com/office/drawing/2014/main" id="{CF9879F6-9EC0-4B4E-BFC3-E6EC2427EFE6}"/>
                </a:ext>
              </a:extLst>
            </p:cNvPr>
            <p:cNvSpPr/>
            <p:nvPr/>
          </p:nvSpPr>
          <p:spPr bwMode="auto">
            <a:xfrm>
              <a:off x="2268745" y="3429026"/>
              <a:ext cx="34806" cy="1290162"/>
            </a:xfrm>
            <a:prstGeom prst="rect">
              <a:avLst/>
            </a:prstGeom>
            <a:blipFill>
              <a:blip r:embed="rId4"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554" name="正方形/長方形 553">
              <a:extLst>
                <a:ext uri="{FF2B5EF4-FFF2-40B4-BE49-F238E27FC236}">
                  <a16:creationId xmlns:a16="http://schemas.microsoft.com/office/drawing/2014/main" id="{6F1A60E1-0C5F-4388-A747-9A230E798693}"/>
                </a:ext>
              </a:extLst>
            </p:cNvPr>
            <p:cNvSpPr/>
            <p:nvPr/>
          </p:nvSpPr>
          <p:spPr bwMode="auto">
            <a:xfrm>
              <a:off x="2123377" y="3429026"/>
              <a:ext cx="31736" cy="1290162"/>
            </a:xfrm>
            <a:prstGeom prst="rect">
              <a:avLst/>
            </a:prstGeom>
            <a:blipFill>
              <a:blip r:embed="rId4"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grpSp>
      <p:grpSp>
        <p:nvGrpSpPr>
          <p:cNvPr id="424" name="グループ化 423">
            <a:extLst>
              <a:ext uri="{FF2B5EF4-FFF2-40B4-BE49-F238E27FC236}">
                <a16:creationId xmlns:a16="http://schemas.microsoft.com/office/drawing/2014/main" id="{B8F8E2B6-0E7C-4A98-B998-49A41FE3B2F7}"/>
              </a:ext>
            </a:extLst>
          </p:cNvPr>
          <p:cNvGrpSpPr>
            <a:grpSpLocks/>
          </p:cNvGrpSpPr>
          <p:nvPr/>
        </p:nvGrpSpPr>
        <p:grpSpPr bwMode="auto">
          <a:xfrm>
            <a:off x="3054349" y="2916897"/>
            <a:ext cx="140904" cy="676501"/>
            <a:chOff x="1734033" y="4098461"/>
            <a:chExt cx="184959" cy="806498"/>
          </a:xfrm>
        </p:grpSpPr>
        <p:sp>
          <p:nvSpPr>
            <p:cNvPr id="549" name="正方形/長方形 548">
              <a:extLst>
                <a:ext uri="{FF2B5EF4-FFF2-40B4-BE49-F238E27FC236}">
                  <a16:creationId xmlns:a16="http://schemas.microsoft.com/office/drawing/2014/main" id="{655C4B69-8087-40BB-A4C4-489B8510FE51}"/>
                </a:ext>
              </a:extLst>
            </p:cNvPr>
            <p:cNvSpPr/>
            <p:nvPr/>
          </p:nvSpPr>
          <p:spPr bwMode="auto">
            <a:xfrm>
              <a:off x="1734033" y="4098461"/>
              <a:ext cx="32578" cy="806498"/>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550" name="正方形/長方形 549">
              <a:extLst>
                <a:ext uri="{FF2B5EF4-FFF2-40B4-BE49-F238E27FC236}">
                  <a16:creationId xmlns:a16="http://schemas.microsoft.com/office/drawing/2014/main" id="{8E7DA3F1-52BC-452F-A888-BA2003C425F2}"/>
                </a:ext>
              </a:extLst>
            </p:cNvPr>
            <p:cNvSpPr/>
            <p:nvPr/>
          </p:nvSpPr>
          <p:spPr bwMode="auto">
            <a:xfrm>
              <a:off x="1886414" y="4098461"/>
              <a:ext cx="32578" cy="806498"/>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551" name="正方形/長方形 550">
              <a:extLst>
                <a:ext uri="{FF2B5EF4-FFF2-40B4-BE49-F238E27FC236}">
                  <a16:creationId xmlns:a16="http://schemas.microsoft.com/office/drawing/2014/main" id="{E319FA9E-C5DD-4A42-8677-BF2EE1DC9AF3}"/>
                </a:ext>
              </a:extLst>
            </p:cNvPr>
            <p:cNvSpPr/>
            <p:nvPr/>
          </p:nvSpPr>
          <p:spPr bwMode="auto">
            <a:xfrm>
              <a:off x="1809698" y="4098461"/>
              <a:ext cx="32578" cy="806498"/>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grpSp>
      <p:sp>
        <p:nvSpPr>
          <p:cNvPr id="425" name="正方形/長方形 424">
            <a:extLst>
              <a:ext uri="{FF2B5EF4-FFF2-40B4-BE49-F238E27FC236}">
                <a16:creationId xmlns:a16="http://schemas.microsoft.com/office/drawing/2014/main" id="{A2AC7F4D-DB70-4A66-9857-91ECCB4CBBF8}"/>
              </a:ext>
            </a:extLst>
          </p:cNvPr>
          <p:cNvSpPr/>
          <p:nvPr/>
        </p:nvSpPr>
        <p:spPr bwMode="auto">
          <a:xfrm>
            <a:off x="3027140" y="4583733"/>
            <a:ext cx="196946" cy="904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26" name="正方形/長方形 425">
            <a:extLst>
              <a:ext uri="{FF2B5EF4-FFF2-40B4-BE49-F238E27FC236}">
                <a16:creationId xmlns:a16="http://schemas.microsoft.com/office/drawing/2014/main" id="{95764C50-F627-4739-80BB-72EB3CA81BD9}"/>
              </a:ext>
            </a:extLst>
          </p:cNvPr>
          <p:cNvSpPr/>
          <p:nvPr/>
        </p:nvSpPr>
        <p:spPr bwMode="auto">
          <a:xfrm>
            <a:off x="3030341" y="3595002"/>
            <a:ext cx="192143" cy="29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27" name="正方形/長方形 426">
            <a:extLst>
              <a:ext uri="{FF2B5EF4-FFF2-40B4-BE49-F238E27FC236}">
                <a16:creationId xmlns:a16="http://schemas.microsoft.com/office/drawing/2014/main" id="{056EF5AF-BC5F-40D0-BF29-F67951289A84}"/>
              </a:ext>
            </a:extLst>
          </p:cNvPr>
          <p:cNvSpPr/>
          <p:nvPr/>
        </p:nvSpPr>
        <p:spPr bwMode="auto">
          <a:xfrm>
            <a:off x="3030341" y="2948921"/>
            <a:ext cx="192143" cy="304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28" name="正方形/長方形 427">
            <a:extLst>
              <a:ext uri="{FF2B5EF4-FFF2-40B4-BE49-F238E27FC236}">
                <a16:creationId xmlns:a16="http://schemas.microsoft.com/office/drawing/2014/main" id="{CD8DE07D-DDE0-4929-87A6-2BBD78244083}"/>
              </a:ext>
            </a:extLst>
          </p:cNvPr>
          <p:cNvSpPr/>
          <p:nvPr/>
        </p:nvSpPr>
        <p:spPr bwMode="auto">
          <a:xfrm>
            <a:off x="2850208" y="2366889"/>
            <a:ext cx="478756" cy="458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337" tIns="41169" rIns="82337" bIns="41169"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22387"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29" name="正方形/長方形 428">
            <a:extLst>
              <a:ext uri="{FF2B5EF4-FFF2-40B4-BE49-F238E27FC236}">
                <a16:creationId xmlns:a16="http://schemas.microsoft.com/office/drawing/2014/main" id="{13D90260-4D89-4EA4-BEA5-10674028EF03}"/>
              </a:ext>
            </a:extLst>
          </p:cNvPr>
          <p:cNvSpPr/>
          <p:nvPr/>
        </p:nvSpPr>
        <p:spPr bwMode="auto">
          <a:xfrm>
            <a:off x="2852611" y="4355564"/>
            <a:ext cx="473152" cy="357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337" tIns="41169" rIns="82337" bIns="41169"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22387" fontAlgn="auto">
              <a:spcBef>
                <a:spcPts val="0"/>
              </a:spcBef>
              <a:spcAft>
                <a:spcPts val="0"/>
              </a:spcAft>
              <a:defRPr/>
            </a:pPr>
            <a:endParaRPr lang="ja-JP" altLang="en-US" sz="1200" b="1" dirty="0">
              <a:solidFill>
                <a:srgbClr val="000000"/>
              </a:solidFill>
              <a:cs typeface="Calibri" panose="020F0502020204030204" pitchFamily="34" charset="0"/>
            </a:endParaRPr>
          </a:p>
        </p:txBody>
      </p:sp>
      <p:cxnSp>
        <p:nvCxnSpPr>
          <p:cNvPr id="434" name="直線コネクタ 433">
            <a:extLst>
              <a:ext uri="{FF2B5EF4-FFF2-40B4-BE49-F238E27FC236}">
                <a16:creationId xmlns:a16="http://schemas.microsoft.com/office/drawing/2014/main" id="{BFA21554-282E-4017-86C3-4DB3401F397D}"/>
              </a:ext>
            </a:extLst>
          </p:cNvPr>
          <p:cNvCxnSpPr>
            <a:cxnSpLocks/>
            <a:endCxn id="437" idx="3"/>
          </p:cNvCxnSpPr>
          <p:nvPr/>
        </p:nvCxnSpPr>
        <p:spPr bwMode="auto">
          <a:xfrm flipH="1" flipV="1">
            <a:off x="2238975" y="3643426"/>
            <a:ext cx="402211" cy="86823"/>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435" name="正方形/長方形 434">
            <a:extLst>
              <a:ext uri="{FF2B5EF4-FFF2-40B4-BE49-F238E27FC236}">
                <a16:creationId xmlns:a16="http://schemas.microsoft.com/office/drawing/2014/main" id="{890665DD-81AD-47AC-818A-7E978F38D9E8}"/>
              </a:ext>
            </a:extLst>
          </p:cNvPr>
          <p:cNvSpPr/>
          <p:nvPr/>
        </p:nvSpPr>
        <p:spPr bwMode="auto">
          <a:xfrm>
            <a:off x="2505152" y="3149070"/>
            <a:ext cx="56843" cy="2185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337" tIns="41169" rIns="82337" bIns="41169"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22387">
              <a:defRPr/>
            </a:pPr>
            <a:endParaRPr lang="ja-JP" altLang="en-US" sz="1200" b="1" dirty="0">
              <a:solidFill>
                <a:srgbClr val="000000"/>
              </a:solidFill>
              <a:cs typeface="Calibri" panose="020F0502020204030204" pitchFamily="34" charset="0"/>
            </a:endParaRPr>
          </a:p>
        </p:txBody>
      </p:sp>
      <p:sp>
        <p:nvSpPr>
          <p:cNvPr id="436" name="正方形/長方形 435">
            <a:extLst>
              <a:ext uri="{FF2B5EF4-FFF2-40B4-BE49-F238E27FC236}">
                <a16:creationId xmlns:a16="http://schemas.microsoft.com/office/drawing/2014/main" id="{17C3604D-8A1D-4FB2-B689-C8ED3061C2A9}"/>
              </a:ext>
            </a:extLst>
          </p:cNvPr>
          <p:cNvSpPr/>
          <p:nvPr/>
        </p:nvSpPr>
        <p:spPr bwMode="auto">
          <a:xfrm>
            <a:off x="3683627" y="3161879"/>
            <a:ext cx="56843" cy="2185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337" tIns="41169" rIns="82337" bIns="41169"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22387">
              <a:defRPr/>
            </a:pPr>
            <a:endParaRPr lang="ja-JP" altLang="en-US" sz="1200" b="1" dirty="0">
              <a:solidFill>
                <a:srgbClr val="000000"/>
              </a:solidFill>
              <a:cs typeface="Calibri" panose="020F0502020204030204" pitchFamily="34" charset="0"/>
            </a:endParaRPr>
          </a:p>
        </p:txBody>
      </p:sp>
      <p:sp>
        <p:nvSpPr>
          <p:cNvPr id="437" name="テキスト ボックス 146">
            <a:extLst>
              <a:ext uri="{FF2B5EF4-FFF2-40B4-BE49-F238E27FC236}">
                <a16:creationId xmlns:a16="http://schemas.microsoft.com/office/drawing/2014/main" id="{02283BDA-B639-43CB-8C30-3486BB49B25E}"/>
              </a:ext>
            </a:extLst>
          </p:cNvPr>
          <p:cNvSpPr txBox="1">
            <a:spLocks noChangeArrowheads="1"/>
          </p:cNvSpPr>
          <p:nvPr/>
        </p:nvSpPr>
        <p:spPr bwMode="auto">
          <a:xfrm>
            <a:off x="694630" y="3509522"/>
            <a:ext cx="1544345" cy="26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r>
              <a:rPr lang="en-US" altLang="ja-JP" sz="1200" b="1" dirty="0">
                <a:solidFill>
                  <a:srgbClr val="000000"/>
                </a:solidFill>
                <a:latin typeface="+mn-lt"/>
                <a:ea typeface="+mn-ea"/>
                <a:cs typeface="Calibri" panose="020F0502020204030204" pitchFamily="34" charset="0"/>
              </a:rPr>
              <a:t>Induction coil</a:t>
            </a:r>
            <a:endParaRPr lang="ja-JP" altLang="en-US" sz="1200" b="1" dirty="0">
              <a:solidFill>
                <a:srgbClr val="000000"/>
              </a:solidFill>
              <a:latin typeface="+mn-lt"/>
              <a:ea typeface="+mn-ea"/>
              <a:cs typeface="Calibri" panose="020F0502020204030204" pitchFamily="34" charset="0"/>
            </a:endParaRPr>
          </a:p>
        </p:txBody>
      </p:sp>
      <p:cxnSp>
        <p:nvCxnSpPr>
          <p:cNvPr id="444" name="カギ線コネクタ 87">
            <a:extLst>
              <a:ext uri="{FF2B5EF4-FFF2-40B4-BE49-F238E27FC236}">
                <a16:creationId xmlns:a16="http://schemas.microsoft.com/office/drawing/2014/main" id="{C07058A6-F914-49FA-B9AA-AE1AB48672C3}"/>
              </a:ext>
            </a:extLst>
          </p:cNvPr>
          <p:cNvCxnSpPr>
            <a:cxnSpLocks/>
          </p:cNvCxnSpPr>
          <p:nvPr/>
        </p:nvCxnSpPr>
        <p:spPr bwMode="auto">
          <a:xfrm rot="10800000">
            <a:off x="779421" y="1520916"/>
            <a:ext cx="2275310" cy="836119"/>
          </a:xfrm>
          <a:prstGeom prst="bentConnector3">
            <a:avLst>
              <a:gd name="adj1" fmla="val 10033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0" name="カギ線コネクタ 139">
            <a:extLst>
              <a:ext uri="{FF2B5EF4-FFF2-40B4-BE49-F238E27FC236}">
                <a16:creationId xmlns:a16="http://schemas.microsoft.com/office/drawing/2014/main" id="{80AD32DE-88B9-4B70-B1A2-0F5AB0B5BBE2}"/>
              </a:ext>
            </a:extLst>
          </p:cNvPr>
          <p:cNvCxnSpPr>
            <a:cxnSpLocks/>
            <a:endCxn id="431" idx="3"/>
          </p:cNvCxnSpPr>
          <p:nvPr/>
        </p:nvCxnSpPr>
        <p:spPr bwMode="auto">
          <a:xfrm rot="16200000" flipV="1">
            <a:off x="2083511" y="2049785"/>
            <a:ext cx="439423" cy="147083"/>
          </a:xfrm>
          <a:prstGeom prst="bentConnector2">
            <a:avLst/>
          </a:prstGeom>
          <a:ln w="254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31" name="テキスト ボックス 57">
            <a:extLst>
              <a:ext uri="{FF2B5EF4-FFF2-40B4-BE49-F238E27FC236}">
                <a16:creationId xmlns:a16="http://schemas.microsoft.com/office/drawing/2014/main" id="{481B6410-B3E2-46CA-B120-1E37D7B48429}"/>
              </a:ext>
            </a:extLst>
          </p:cNvPr>
          <p:cNvSpPr txBox="1">
            <a:spLocks noChangeArrowheads="1"/>
          </p:cNvSpPr>
          <p:nvPr/>
        </p:nvSpPr>
        <p:spPr bwMode="auto">
          <a:xfrm>
            <a:off x="1100548" y="1677378"/>
            <a:ext cx="1129132" cy="452474"/>
          </a:xfrm>
          <a:prstGeom prst="rect">
            <a:avLst/>
          </a:prstGeom>
          <a:solidFill>
            <a:schemeClr val="bg1"/>
          </a:solidFill>
          <a:ln w="19050">
            <a:solidFill>
              <a:schemeClr val="tx1"/>
            </a:solidFill>
            <a:miter lim="800000"/>
            <a:headEnd/>
            <a:tailEnd/>
          </a:ln>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200" b="1" dirty="0">
                <a:solidFill>
                  <a:srgbClr val="000000"/>
                </a:solidFill>
                <a:latin typeface="+mn-lt"/>
                <a:ea typeface="+mn-ea"/>
                <a:cs typeface="Calibri" panose="020F0502020204030204" pitchFamily="34" charset="0"/>
              </a:rPr>
              <a:t>Mass</a:t>
            </a:r>
            <a:r>
              <a:rPr lang="ja-JP" altLang="en-US" sz="1200" b="1" dirty="0">
                <a:solidFill>
                  <a:srgbClr val="000000"/>
                </a:solidFill>
                <a:latin typeface="+mn-lt"/>
                <a:ea typeface="+mn-ea"/>
                <a:cs typeface="Calibri" panose="020F0502020204030204" pitchFamily="34" charset="0"/>
              </a:rPr>
              <a:t> </a:t>
            </a:r>
            <a:r>
              <a:rPr lang="en-US" altLang="ja-JP" sz="1200" b="1" dirty="0">
                <a:solidFill>
                  <a:srgbClr val="000000"/>
                </a:solidFill>
                <a:latin typeface="+mn-lt"/>
                <a:ea typeface="+mn-ea"/>
                <a:cs typeface="Calibri" panose="020F0502020204030204" pitchFamily="34" charset="0"/>
              </a:rPr>
              <a:t>Spectrometry</a:t>
            </a:r>
          </a:p>
        </p:txBody>
      </p:sp>
      <p:sp>
        <p:nvSpPr>
          <p:cNvPr id="433" name="テキスト ボックス 120">
            <a:extLst>
              <a:ext uri="{FF2B5EF4-FFF2-40B4-BE49-F238E27FC236}">
                <a16:creationId xmlns:a16="http://schemas.microsoft.com/office/drawing/2014/main" id="{72CFAD53-683F-4FD7-84A5-DD2E6B7D088A}"/>
              </a:ext>
            </a:extLst>
          </p:cNvPr>
          <p:cNvSpPr txBox="1">
            <a:spLocks noChangeArrowheads="1"/>
          </p:cNvSpPr>
          <p:nvPr/>
        </p:nvSpPr>
        <p:spPr bwMode="auto">
          <a:xfrm>
            <a:off x="481111" y="1269212"/>
            <a:ext cx="703117" cy="26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200" b="1" dirty="0">
                <a:solidFill>
                  <a:srgbClr val="000000"/>
                </a:solidFill>
                <a:latin typeface="+mn-lt"/>
                <a:ea typeface="+mn-ea"/>
                <a:cs typeface="Calibri" panose="020F0502020204030204" pitchFamily="34" charset="0"/>
              </a:rPr>
              <a:t>Exhaust</a:t>
            </a:r>
          </a:p>
        </p:txBody>
      </p:sp>
      <p:grpSp>
        <p:nvGrpSpPr>
          <p:cNvPr id="439" name="グループ化 438">
            <a:extLst>
              <a:ext uri="{FF2B5EF4-FFF2-40B4-BE49-F238E27FC236}">
                <a16:creationId xmlns:a16="http://schemas.microsoft.com/office/drawing/2014/main" id="{C8CE8A73-3425-43AC-A5D0-64B04566718B}"/>
              </a:ext>
            </a:extLst>
          </p:cNvPr>
          <p:cNvGrpSpPr/>
          <p:nvPr/>
        </p:nvGrpSpPr>
        <p:grpSpPr>
          <a:xfrm>
            <a:off x="1369745" y="2766022"/>
            <a:ext cx="615490" cy="652915"/>
            <a:chOff x="5399792" y="3340525"/>
            <a:chExt cx="1523565" cy="893777"/>
          </a:xfrm>
        </p:grpSpPr>
        <p:sp>
          <p:nvSpPr>
            <p:cNvPr id="547" name="テキスト ボックス 58">
              <a:extLst>
                <a:ext uri="{FF2B5EF4-FFF2-40B4-BE49-F238E27FC236}">
                  <a16:creationId xmlns:a16="http://schemas.microsoft.com/office/drawing/2014/main" id="{A94505F6-F33F-4A7E-9306-93FF3ED83C48}"/>
                </a:ext>
              </a:extLst>
            </p:cNvPr>
            <p:cNvSpPr txBox="1">
              <a:spLocks noChangeArrowheads="1"/>
            </p:cNvSpPr>
            <p:nvPr/>
          </p:nvSpPr>
          <p:spPr bwMode="auto">
            <a:xfrm>
              <a:off x="5399792" y="3340525"/>
              <a:ext cx="1514926" cy="887049"/>
            </a:xfrm>
            <a:prstGeom prst="rect">
              <a:avLst/>
            </a:prstGeom>
            <a:solidFill>
              <a:schemeClr val="bg1"/>
            </a:solidFill>
            <a:ln w="19050">
              <a:solidFill>
                <a:schemeClr val="tx1"/>
              </a:solidFill>
              <a:miter lim="800000"/>
              <a:headEnd/>
              <a:tailEnd/>
            </a:ln>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200" b="1" dirty="0">
                  <a:solidFill>
                    <a:srgbClr val="000000"/>
                  </a:solidFill>
                  <a:latin typeface="+mn-lt"/>
                  <a:ea typeface="+mn-ea"/>
                  <a:cs typeface="Calibri" panose="020F0502020204030204" pitchFamily="34" charset="0"/>
                </a:rPr>
                <a:t>Water</a:t>
              </a:r>
              <a:r>
                <a:rPr lang="ja-JP" altLang="en-US" sz="1200" b="1" dirty="0">
                  <a:solidFill>
                    <a:srgbClr val="000000"/>
                  </a:solidFill>
                  <a:latin typeface="+mn-lt"/>
                  <a:ea typeface="+mn-ea"/>
                  <a:cs typeface="Calibri" panose="020F0502020204030204" pitchFamily="34" charset="0"/>
                </a:rPr>
                <a:t> </a:t>
              </a:r>
              <a:r>
                <a:rPr lang="en-US" altLang="ja-JP" sz="1200" b="1" dirty="0">
                  <a:solidFill>
                    <a:srgbClr val="000000"/>
                  </a:solidFill>
                  <a:latin typeface="+mn-lt"/>
                  <a:ea typeface="+mn-ea"/>
                  <a:cs typeface="Calibri" panose="020F0502020204030204" pitchFamily="34" charset="0"/>
                </a:rPr>
                <a:t>tank</a:t>
              </a:r>
            </a:p>
            <a:p>
              <a:pPr algn="ctr"/>
              <a:endParaRPr lang="en-US" altLang="ja-JP" sz="1200" b="1" dirty="0">
                <a:solidFill>
                  <a:srgbClr val="000000"/>
                </a:solidFill>
                <a:latin typeface="+mn-lt"/>
                <a:ea typeface="+mn-ea"/>
                <a:cs typeface="Calibri" panose="020F0502020204030204" pitchFamily="34" charset="0"/>
              </a:endParaRPr>
            </a:p>
            <a:p>
              <a:pPr algn="ctr"/>
              <a:endParaRPr lang="ja-JP" altLang="en-US" sz="1200" b="1" dirty="0">
                <a:solidFill>
                  <a:srgbClr val="000000"/>
                </a:solidFill>
                <a:latin typeface="+mn-lt"/>
                <a:ea typeface="+mn-ea"/>
                <a:cs typeface="Calibri" panose="020F0502020204030204" pitchFamily="34" charset="0"/>
              </a:endParaRPr>
            </a:p>
          </p:txBody>
        </p:sp>
        <p:sp>
          <p:nvSpPr>
            <p:cNvPr id="548" name="正方形/長方形 547">
              <a:extLst>
                <a:ext uri="{FF2B5EF4-FFF2-40B4-BE49-F238E27FC236}">
                  <a16:creationId xmlns:a16="http://schemas.microsoft.com/office/drawing/2014/main" id="{F7DB015D-36E2-435A-8CC8-F40BECBE3C26}"/>
                </a:ext>
              </a:extLst>
            </p:cNvPr>
            <p:cNvSpPr/>
            <p:nvPr/>
          </p:nvSpPr>
          <p:spPr bwMode="auto">
            <a:xfrm>
              <a:off x="5408431" y="3991806"/>
              <a:ext cx="1514926" cy="24249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defRPr/>
              </a:pPr>
              <a:endParaRPr lang="ja-JP" altLang="en-US" sz="1200" b="1">
                <a:solidFill>
                  <a:srgbClr val="000000"/>
                </a:solidFill>
                <a:cs typeface="Calibri" panose="020F0502020204030204" pitchFamily="34" charset="0"/>
              </a:endParaRPr>
            </a:p>
          </p:txBody>
        </p:sp>
      </p:grpSp>
      <p:cxnSp>
        <p:nvCxnSpPr>
          <p:cNvPr id="443" name="直線コネクタ 442">
            <a:extLst>
              <a:ext uri="{FF2B5EF4-FFF2-40B4-BE49-F238E27FC236}">
                <a16:creationId xmlns:a16="http://schemas.microsoft.com/office/drawing/2014/main" id="{782006AD-B259-47EE-B18E-DD498050EDFA}"/>
              </a:ext>
            </a:extLst>
          </p:cNvPr>
          <p:cNvCxnSpPr>
            <a:cxnSpLocks/>
            <a:stCxn id="445" idx="2"/>
            <a:endCxn id="547" idx="0"/>
          </p:cNvCxnSpPr>
          <p:nvPr/>
        </p:nvCxnSpPr>
        <p:spPr bwMode="auto">
          <a:xfrm flipH="1">
            <a:off x="1675745" y="2499463"/>
            <a:ext cx="7410" cy="266559"/>
          </a:xfrm>
          <a:prstGeom prst="line">
            <a:avLst/>
          </a:prstGeom>
          <a:ln w="3810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45" name="テキスト ボックス 57">
            <a:extLst>
              <a:ext uri="{FF2B5EF4-FFF2-40B4-BE49-F238E27FC236}">
                <a16:creationId xmlns:a16="http://schemas.microsoft.com/office/drawing/2014/main" id="{1D8EFDBE-3830-482B-A89C-806466F16F75}"/>
              </a:ext>
            </a:extLst>
          </p:cNvPr>
          <p:cNvSpPr txBox="1">
            <a:spLocks noChangeArrowheads="1"/>
          </p:cNvSpPr>
          <p:nvPr/>
        </p:nvSpPr>
        <p:spPr bwMode="auto">
          <a:xfrm>
            <a:off x="1184228" y="2231655"/>
            <a:ext cx="997853" cy="267808"/>
          </a:xfrm>
          <a:prstGeom prst="rect">
            <a:avLst/>
          </a:prstGeom>
          <a:solidFill>
            <a:schemeClr val="bg1"/>
          </a:solidFill>
          <a:ln w="19050">
            <a:solidFill>
              <a:schemeClr val="tx1"/>
            </a:solidFill>
            <a:miter lim="800000"/>
            <a:headEnd/>
            <a:tailEnd/>
          </a:ln>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a:r>
              <a:rPr lang="en-US" altLang="ja-JP" sz="1200" b="1" dirty="0">
                <a:solidFill>
                  <a:srgbClr val="000000"/>
                </a:solidFill>
                <a:latin typeface="+mn-lt"/>
                <a:ea typeface="+mn-ea"/>
                <a:cs typeface="Calibri" panose="020F0502020204030204" pitchFamily="34" charset="0"/>
              </a:rPr>
              <a:t>Condenser</a:t>
            </a:r>
            <a:endParaRPr lang="ja-JP" altLang="en-US" sz="1200" b="1" dirty="0">
              <a:solidFill>
                <a:srgbClr val="000000"/>
              </a:solidFill>
              <a:latin typeface="+mn-lt"/>
              <a:ea typeface="+mn-ea"/>
              <a:cs typeface="Calibri" panose="020F0502020204030204" pitchFamily="34" charset="0"/>
            </a:endParaRPr>
          </a:p>
        </p:txBody>
      </p:sp>
      <p:cxnSp>
        <p:nvCxnSpPr>
          <p:cNvPr id="475" name="カギ線コネクタ 16">
            <a:extLst>
              <a:ext uri="{FF2B5EF4-FFF2-40B4-BE49-F238E27FC236}">
                <a16:creationId xmlns:a16="http://schemas.microsoft.com/office/drawing/2014/main" id="{48CBF19F-A16F-4AD3-AB2D-6A90FF2B4832}"/>
              </a:ext>
            </a:extLst>
          </p:cNvPr>
          <p:cNvCxnSpPr>
            <a:cxnSpLocks/>
            <a:stCxn id="513" idx="3"/>
          </p:cNvCxnSpPr>
          <p:nvPr/>
        </p:nvCxnSpPr>
        <p:spPr>
          <a:xfrm>
            <a:off x="966619" y="4146870"/>
            <a:ext cx="707198" cy="293074"/>
          </a:xfrm>
          <a:prstGeom prst="bentConnector3">
            <a:avLst>
              <a:gd name="adj1" fmla="val 100595"/>
            </a:avLst>
          </a:prstGeom>
          <a:ln w="254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76" name="グループ化 475">
            <a:extLst>
              <a:ext uri="{FF2B5EF4-FFF2-40B4-BE49-F238E27FC236}">
                <a16:creationId xmlns:a16="http://schemas.microsoft.com/office/drawing/2014/main" id="{6B3F1536-51F7-456A-B666-6A86BFF7D926}"/>
              </a:ext>
            </a:extLst>
          </p:cNvPr>
          <p:cNvGrpSpPr/>
          <p:nvPr/>
        </p:nvGrpSpPr>
        <p:grpSpPr>
          <a:xfrm>
            <a:off x="437641" y="4032135"/>
            <a:ext cx="562975" cy="286636"/>
            <a:chOff x="244329" y="3991349"/>
            <a:chExt cx="618271" cy="314791"/>
          </a:xfrm>
        </p:grpSpPr>
        <p:sp>
          <p:nvSpPr>
            <p:cNvPr id="513" name="正方形/長方形 512">
              <a:extLst>
                <a:ext uri="{FF2B5EF4-FFF2-40B4-BE49-F238E27FC236}">
                  <a16:creationId xmlns:a16="http://schemas.microsoft.com/office/drawing/2014/main" id="{78D51006-E42F-431D-9E78-CCB242280AE2}"/>
                </a:ext>
              </a:extLst>
            </p:cNvPr>
            <p:cNvSpPr/>
            <p:nvPr/>
          </p:nvSpPr>
          <p:spPr bwMode="auto">
            <a:xfrm>
              <a:off x="281664" y="3991349"/>
              <a:ext cx="543600"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514" name="テキスト ボックス 55">
              <a:extLst>
                <a:ext uri="{FF2B5EF4-FFF2-40B4-BE49-F238E27FC236}">
                  <a16:creationId xmlns:a16="http://schemas.microsoft.com/office/drawing/2014/main" id="{30234989-7D28-4552-B2B3-B4A49715B5B5}"/>
                </a:ext>
              </a:extLst>
            </p:cNvPr>
            <p:cNvSpPr txBox="1">
              <a:spLocks noChangeArrowheads="1"/>
            </p:cNvSpPr>
            <p:nvPr/>
          </p:nvSpPr>
          <p:spPr bwMode="auto">
            <a:xfrm>
              <a:off x="244329" y="4001933"/>
              <a:ext cx="618271" cy="30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b="1" dirty="0">
                  <a:solidFill>
                    <a:srgbClr val="000000"/>
                  </a:solidFill>
                  <a:latin typeface="+mn-lt"/>
                  <a:ea typeface="+mn-ea"/>
                  <a:cs typeface="Calibri" panose="020F0502020204030204" pitchFamily="34" charset="0"/>
                </a:rPr>
                <a:t>Boiler</a:t>
              </a:r>
              <a:endParaRPr lang="ja-JP" altLang="en-US" sz="1200" b="1" dirty="0">
                <a:solidFill>
                  <a:srgbClr val="000000"/>
                </a:solidFill>
                <a:latin typeface="+mn-lt"/>
                <a:ea typeface="+mn-ea"/>
                <a:cs typeface="Calibri" panose="020F0502020204030204" pitchFamily="34" charset="0"/>
              </a:endParaRPr>
            </a:p>
          </p:txBody>
        </p:sp>
      </p:grpSp>
      <p:cxnSp>
        <p:nvCxnSpPr>
          <p:cNvPr id="477" name="カギ線コネクタ 237">
            <a:extLst>
              <a:ext uri="{FF2B5EF4-FFF2-40B4-BE49-F238E27FC236}">
                <a16:creationId xmlns:a16="http://schemas.microsoft.com/office/drawing/2014/main" id="{92357BEA-CD27-42BC-A566-EDC3565FAEC3}"/>
              </a:ext>
            </a:extLst>
          </p:cNvPr>
          <p:cNvCxnSpPr>
            <a:cxnSpLocks/>
            <a:stCxn id="512" idx="0"/>
            <a:endCxn id="480" idx="1"/>
          </p:cNvCxnSpPr>
          <p:nvPr/>
        </p:nvCxnSpPr>
        <p:spPr bwMode="auto">
          <a:xfrm rot="5400000" flipH="1" flipV="1">
            <a:off x="869380" y="4049167"/>
            <a:ext cx="504394" cy="1354134"/>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78" name="グループ化 477">
            <a:extLst>
              <a:ext uri="{FF2B5EF4-FFF2-40B4-BE49-F238E27FC236}">
                <a16:creationId xmlns:a16="http://schemas.microsoft.com/office/drawing/2014/main" id="{8CFC6EA7-1F77-4F6B-A7EC-81FAB2C47498}"/>
              </a:ext>
            </a:extLst>
          </p:cNvPr>
          <p:cNvGrpSpPr/>
          <p:nvPr/>
        </p:nvGrpSpPr>
        <p:grpSpPr>
          <a:xfrm>
            <a:off x="278439" y="4978431"/>
            <a:ext cx="332142" cy="887518"/>
            <a:chOff x="52955" y="4482688"/>
            <a:chExt cx="364766" cy="974693"/>
          </a:xfrm>
        </p:grpSpPr>
        <p:grpSp>
          <p:nvGrpSpPr>
            <p:cNvPr id="509" name="グループ化 508">
              <a:extLst>
                <a:ext uri="{FF2B5EF4-FFF2-40B4-BE49-F238E27FC236}">
                  <a16:creationId xmlns:a16="http://schemas.microsoft.com/office/drawing/2014/main" id="{610870B4-FB4E-48C9-AF58-6B4ED392C0BF}"/>
                </a:ext>
              </a:extLst>
            </p:cNvPr>
            <p:cNvGrpSpPr/>
            <p:nvPr/>
          </p:nvGrpSpPr>
          <p:grpSpPr>
            <a:xfrm>
              <a:off x="113521" y="4482688"/>
              <a:ext cx="243635" cy="974693"/>
              <a:chOff x="113521" y="4482688"/>
              <a:chExt cx="243635" cy="974693"/>
            </a:xfrm>
          </p:grpSpPr>
          <p:sp>
            <p:nvSpPr>
              <p:cNvPr id="511" name="正方形/長方形 510">
                <a:extLst>
                  <a:ext uri="{FF2B5EF4-FFF2-40B4-BE49-F238E27FC236}">
                    <a16:creationId xmlns:a16="http://schemas.microsoft.com/office/drawing/2014/main" id="{230DD29B-8048-4F63-A987-78041ADC4DB2}"/>
                  </a:ext>
                </a:extLst>
              </p:cNvPr>
              <p:cNvSpPr/>
              <p:nvPr/>
            </p:nvSpPr>
            <p:spPr bwMode="auto">
              <a:xfrm>
                <a:off x="113521" y="4618278"/>
                <a:ext cx="243635" cy="83910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512" name="正方形/長方形 511">
                <a:extLst>
                  <a:ext uri="{FF2B5EF4-FFF2-40B4-BE49-F238E27FC236}">
                    <a16:creationId xmlns:a16="http://schemas.microsoft.com/office/drawing/2014/main" id="{794159CF-3F1F-49D2-9B62-4755808AB57C}"/>
                  </a:ext>
                </a:extLst>
              </p:cNvPr>
              <p:cNvSpPr/>
              <p:nvPr/>
            </p:nvSpPr>
            <p:spPr bwMode="auto">
              <a:xfrm>
                <a:off x="180971" y="4482688"/>
                <a:ext cx="108734" cy="1628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b="1" dirty="0">
                  <a:solidFill>
                    <a:srgbClr val="000000"/>
                  </a:solidFill>
                  <a:cs typeface="Calibri" panose="020F0502020204030204" pitchFamily="34" charset="0"/>
                </a:endParaRPr>
              </a:p>
            </p:txBody>
          </p:sp>
        </p:grpSp>
        <p:sp>
          <p:nvSpPr>
            <p:cNvPr id="510" name="テキスト ボックス 56">
              <a:extLst>
                <a:ext uri="{FF2B5EF4-FFF2-40B4-BE49-F238E27FC236}">
                  <a16:creationId xmlns:a16="http://schemas.microsoft.com/office/drawing/2014/main" id="{EA20442C-985D-43A3-BA90-755720A0D26C}"/>
                </a:ext>
              </a:extLst>
            </p:cNvPr>
            <p:cNvSpPr txBox="1">
              <a:spLocks noChangeArrowheads="1"/>
            </p:cNvSpPr>
            <p:nvPr/>
          </p:nvSpPr>
          <p:spPr bwMode="auto">
            <a:xfrm>
              <a:off x="52955" y="4937157"/>
              <a:ext cx="364766" cy="30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b="1" dirty="0">
                  <a:solidFill>
                    <a:schemeClr val="bg1"/>
                  </a:solidFill>
                  <a:latin typeface="+mn-lt"/>
                  <a:ea typeface="+mn-ea"/>
                  <a:cs typeface="Calibri" panose="020F0502020204030204" pitchFamily="34" charset="0"/>
                </a:rPr>
                <a:t>Ar</a:t>
              </a:r>
              <a:endParaRPr lang="ja-JP" altLang="en-US" sz="1200" b="1" dirty="0">
                <a:solidFill>
                  <a:schemeClr val="bg1"/>
                </a:solidFill>
                <a:latin typeface="+mn-lt"/>
                <a:ea typeface="+mn-ea"/>
                <a:cs typeface="Calibri" panose="020F0502020204030204" pitchFamily="34" charset="0"/>
              </a:endParaRPr>
            </a:p>
          </p:txBody>
        </p:sp>
      </p:grpSp>
      <p:sp>
        <p:nvSpPr>
          <p:cNvPr id="480" name="テキスト ボックス 54">
            <a:extLst>
              <a:ext uri="{FF2B5EF4-FFF2-40B4-BE49-F238E27FC236}">
                <a16:creationId xmlns:a16="http://schemas.microsoft.com/office/drawing/2014/main" id="{696A663B-AA49-4CB1-ACBC-20F89D78EE67}"/>
              </a:ext>
            </a:extLst>
          </p:cNvPr>
          <p:cNvSpPr txBox="1">
            <a:spLocks noChangeArrowheads="1"/>
          </p:cNvSpPr>
          <p:nvPr/>
        </p:nvSpPr>
        <p:spPr bwMode="auto">
          <a:xfrm>
            <a:off x="1798644" y="4335537"/>
            <a:ext cx="615810" cy="276999"/>
          </a:xfrm>
          <a:prstGeom prst="rect">
            <a:avLst/>
          </a:prstGeom>
          <a:solidFill>
            <a:schemeClr val="bg1"/>
          </a:solidFill>
          <a:ln w="19050">
            <a:solidFill>
              <a:schemeClr val="accent1"/>
            </a:solidFill>
          </a:ln>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b="1" dirty="0">
                <a:solidFill>
                  <a:srgbClr val="000000"/>
                </a:solidFill>
                <a:latin typeface="+mn-lt"/>
                <a:ea typeface="+mn-ea"/>
                <a:cs typeface="Calibri" panose="020F0502020204030204" pitchFamily="34" charset="0"/>
              </a:rPr>
              <a:t>Heater</a:t>
            </a:r>
            <a:endParaRPr lang="ja-JP" altLang="en-US" sz="1200" b="1" dirty="0">
              <a:solidFill>
                <a:srgbClr val="000000"/>
              </a:solidFill>
              <a:latin typeface="+mn-lt"/>
              <a:ea typeface="+mn-ea"/>
              <a:cs typeface="Calibri" panose="020F0502020204030204" pitchFamily="34" charset="0"/>
            </a:endParaRPr>
          </a:p>
        </p:txBody>
      </p:sp>
      <p:grpSp>
        <p:nvGrpSpPr>
          <p:cNvPr id="482" name="グループ化 481">
            <a:extLst>
              <a:ext uri="{FF2B5EF4-FFF2-40B4-BE49-F238E27FC236}">
                <a16:creationId xmlns:a16="http://schemas.microsoft.com/office/drawing/2014/main" id="{94A7E231-8423-4FAA-98FF-4B75D44C002F}"/>
              </a:ext>
            </a:extLst>
          </p:cNvPr>
          <p:cNvGrpSpPr/>
          <p:nvPr/>
        </p:nvGrpSpPr>
        <p:grpSpPr>
          <a:xfrm>
            <a:off x="1091422" y="4023353"/>
            <a:ext cx="505018" cy="276999"/>
            <a:chOff x="2150852" y="3863662"/>
            <a:chExt cx="554621" cy="304206"/>
          </a:xfrm>
        </p:grpSpPr>
        <p:sp>
          <p:nvSpPr>
            <p:cNvPr id="503" name="正方形/長方形 502">
              <a:extLst>
                <a:ext uri="{FF2B5EF4-FFF2-40B4-BE49-F238E27FC236}">
                  <a16:creationId xmlns:a16="http://schemas.microsoft.com/office/drawing/2014/main" id="{C0275B92-15F0-471D-9E52-2BD8D80FE514}"/>
                </a:ext>
              </a:extLst>
            </p:cNvPr>
            <p:cNvSpPr/>
            <p:nvPr/>
          </p:nvSpPr>
          <p:spPr bwMode="auto">
            <a:xfrm>
              <a:off x="2150852" y="3876161"/>
              <a:ext cx="542976"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504" name="テキスト ボックス 56">
              <a:extLst>
                <a:ext uri="{FF2B5EF4-FFF2-40B4-BE49-F238E27FC236}">
                  <a16:creationId xmlns:a16="http://schemas.microsoft.com/office/drawing/2014/main" id="{1E2E8BC5-2DA2-402F-A9AF-D1E8B72A57AF}"/>
                </a:ext>
              </a:extLst>
            </p:cNvPr>
            <p:cNvSpPr txBox="1">
              <a:spLocks noChangeArrowheads="1"/>
            </p:cNvSpPr>
            <p:nvPr/>
          </p:nvSpPr>
          <p:spPr bwMode="auto">
            <a:xfrm>
              <a:off x="2188815" y="3863662"/>
              <a:ext cx="516658" cy="30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dirty="0">
                  <a:solidFill>
                    <a:srgbClr val="000000"/>
                  </a:solidFill>
                  <a:latin typeface="+mn-lt"/>
                  <a:ea typeface="+mn-ea"/>
                  <a:cs typeface="Calibri" panose="020F0502020204030204" pitchFamily="34" charset="0"/>
                </a:rPr>
                <a:t>MFC</a:t>
              </a:r>
              <a:endParaRPr lang="ja-JP" altLang="en-US" sz="1200" b="1" dirty="0">
                <a:solidFill>
                  <a:srgbClr val="000000"/>
                </a:solidFill>
                <a:latin typeface="+mn-lt"/>
                <a:ea typeface="+mn-ea"/>
                <a:cs typeface="Calibri" panose="020F0502020204030204" pitchFamily="34" charset="0"/>
              </a:endParaRPr>
            </a:p>
          </p:txBody>
        </p:sp>
      </p:grpSp>
      <p:grpSp>
        <p:nvGrpSpPr>
          <p:cNvPr id="484" name="グループ化 483">
            <a:extLst>
              <a:ext uri="{FF2B5EF4-FFF2-40B4-BE49-F238E27FC236}">
                <a16:creationId xmlns:a16="http://schemas.microsoft.com/office/drawing/2014/main" id="{2CECAF07-F0A8-40B3-B034-84C98834DF92}"/>
              </a:ext>
            </a:extLst>
          </p:cNvPr>
          <p:cNvGrpSpPr/>
          <p:nvPr/>
        </p:nvGrpSpPr>
        <p:grpSpPr>
          <a:xfrm>
            <a:off x="1091421" y="4336990"/>
            <a:ext cx="510973" cy="286636"/>
            <a:chOff x="1084244" y="4394729"/>
            <a:chExt cx="561161" cy="314791"/>
          </a:xfrm>
        </p:grpSpPr>
        <p:sp>
          <p:nvSpPr>
            <p:cNvPr id="499" name="正方形/長方形 498">
              <a:extLst>
                <a:ext uri="{FF2B5EF4-FFF2-40B4-BE49-F238E27FC236}">
                  <a16:creationId xmlns:a16="http://schemas.microsoft.com/office/drawing/2014/main" id="{F1179C92-2157-494A-B791-57F78FE03A2C}"/>
                </a:ext>
              </a:extLst>
            </p:cNvPr>
            <p:cNvSpPr/>
            <p:nvPr/>
          </p:nvSpPr>
          <p:spPr bwMode="auto">
            <a:xfrm>
              <a:off x="1084244" y="4457520"/>
              <a:ext cx="542976" cy="252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500" name="テキスト ボックス 56">
              <a:extLst>
                <a:ext uri="{FF2B5EF4-FFF2-40B4-BE49-F238E27FC236}">
                  <a16:creationId xmlns:a16="http://schemas.microsoft.com/office/drawing/2014/main" id="{34332463-3D62-4517-A482-6B447B9A4515}"/>
                </a:ext>
              </a:extLst>
            </p:cNvPr>
            <p:cNvSpPr txBox="1">
              <a:spLocks noChangeArrowheads="1"/>
            </p:cNvSpPr>
            <p:nvPr/>
          </p:nvSpPr>
          <p:spPr bwMode="auto">
            <a:xfrm>
              <a:off x="1128747" y="4394729"/>
              <a:ext cx="516658" cy="30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dirty="0">
                  <a:solidFill>
                    <a:srgbClr val="000000"/>
                  </a:solidFill>
                  <a:latin typeface="+mn-lt"/>
                  <a:ea typeface="+mn-ea"/>
                  <a:cs typeface="Calibri" panose="020F0502020204030204" pitchFamily="34" charset="0"/>
                </a:rPr>
                <a:t>MFC</a:t>
              </a:r>
              <a:endParaRPr lang="ja-JP" altLang="en-US" sz="1200" b="1" dirty="0">
                <a:solidFill>
                  <a:srgbClr val="000000"/>
                </a:solidFill>
                <a:latin typeface="+mn-lt"/>
                <a:ea typeface="+mn-ea"/>
                <a:cs typeface="Calibri" panose="020F0502020204030204" pitchFamily="34" charset="0"/>
              </a:endParaRPr>
            </a:p>
          </p:txBody>
        </p:sp>
      </p:grpSp>
      <p:sp>
        <p:nvSpPr>
          <p:cNvPr id="485" name="テキスト ボックス 270">
            <a:extLst>
              <a:ext uri="{FF2B5EF4-FFF2-40B4-BE49-F238E27FC236}">
                <a16:creationId xmlns:a16="http://schemas.microsoft.com/office/drawing/2014/main" id="{00C20125-8732-4C77-879F-A6AA50EE59DC}"/>
              </a:ext>
            </a:extLst>
          </p:cNvPr>
          <p:cNvSpPr txBox="1">
            <a:spLocks noChangeArrowheads="1"/>
          </p:cNvSpPr>
          <p:nvPr/>
        </p:nvSpPr>
        <p:spPr bwMode="auto">
          <a:xfrm>
            <a:off x="871510" y="4630064"/>
            <a:ext cx="1438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200" b="1" dirty="0">
                <a:solidFill>
                  <a:srgbClr val="000000"/>
                </a:solidFill>
                <a:latin typeface="+mn-lt"/>
                <a:ea typeface="+mn-ea"/>
                <a:cs typeface="Calibri" panose="020F0502020204030204" pitchFamily="34" charset="0"/>
              </a:rPr>
              <a:t>Mass Flow Controller</a:t>
            </a:r>
            <a:endParaRPr lang="ja-JP" altLang="en-US" sz="1200" b="1" dirty="0">
              <a:solidFill>
                <a:srgbClr val="000000"/>
              </a:solidFill>
              <a:latin typeface="+mn-lt"/>
              <a:ea typeface="+mn-ea"/>
              <a:cs typeface="Calibri" panose="020F0502020204030204" pitchFamily="34" charset="0"/>
            </a:endParaRPr>
          </a:p>
        </p:txBody>
      </p:sp>
      <p:cxnSp>
        <p:nvCxnSpPr>
          <p:cNvPr id="487" name="カギ線コネクタ 237">
            <a:extLst>
              <a:ext uri="{FF2B5EF4-FFF2-40B4-BE49-F238E27FC236}">
                <a16:creationId xmlns:a16="http://schemas.microsoft.com/office/drawing/2014/main" id="{B4F0878D-EE97-49D6-BA6A-3DCEAA552633}"/>
              </a:ext>
            </a:extLst>
          </p:cNvPr>
          <p:cNvCxnSpPr>
            <a:cxnSpLocks/>
          </p:cNvCxnSpPr>
          <p:nvPr/>
        </p:nvCxnSpPr>
        <p:spPr bwMode="auto">
          <a:xfrm flipV="1">
            <a:off x="2380343" y="4371241"/>
            <a:ext cx="622911" cy="163901"/>
          </a:xfrm>
          <a:prstGeom prst="bentConnector3">
            <a:avLst>
              <a:gd name="adj1" fmla="val 100496"/>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8" name="カギ線コネクタ 237">
            <a:extLst>
              <a:ext uri="{FF2B5EF4-FFF2-40B4-BE49-F238E27FC236}">
                <a16:creationId xmlns:a16="http://schemas.microsoft.com/office/drawing/2014/main" id="{E6D8D9C3-135D-40BA-A373-B3720DFBFFF1}"/>
              </a:ext>
            </a:extLst>
          </p:cNvPr>
          <p:cNvCxnSpPr>
            <a:cxnSpLocks/>
            <a:stCxn id="558" idx="1"/>
            <a:endCxn id="425" idx="2"/>
          </p:cNvCxnSpPr>
          <p:nvPr/>
        </p:nvCxnSpPr>
        <p:spPr bwMode="auto">
          <a:xfrm rot="10800000">
            <a:off x="3127795" y="4674200"/>
            <a:ext cx="864000" cy="389704"/>
          </a:xfrm>
          <a:prstGeom prst="bent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2" name="直線矢印コネクタ 431">
            <a:extLst>
              <a:ext uri="{FF2B5EF4-FFF2-40B4-BE49-F238E27FC236}">
                <a16:creationId xmlns:a16="http://schemas.microsoft.com/office/drawing/2014/main" id="{55DC92AE-B8CF-47AA-A7A0-16822E197F15}"/>
              </a:ext>
            </a:extLst>
          </p:cNvPr>
          <p:cNvCxnSpPr>
            <a:cxnSpLocks/>
          </p:cNvCxnSpPr>
          <p:nvPr/>
        </p:nvCxnSpPr>
        <p:spPr bwMode="auto">
          <a:xfrm flipV="1">
            <a:off x="3668825" y="1878263"/>
            <a:ext cx="109276" cy="142399"/>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38" name="テキスト ボックス 270">
            <a:extLst>
              <a:ext uri="{FF2B5EF4-FFF2-40B4-BE49-F238E27FC236}">
                <a16:creationId xmlns:a16="http://schemas.microsoft.com/office/drawing/2014/main" id="{F31C4695-4950-4034-9507-481E2D064FF6}"/>
              </a:ext>
            </a:extLst>
          </p:cNvPr>
          <p:cNvSpPr txBox="1">
            <a:spLocks noChangeArrowheads="1"/>
          </p:cNvSpPr>
          <p:nvPr/>
        </p:nvSpPr>
        <p:spPr bwMode="auto">
          <a:xfrm>
            <a:off x="3064534" y="1598750"/>
            <a:ext cx="1076468" cy="267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200" b="1" dirty="0">
                <a:solidFill>
                  <a:srgbClr val="000000"/>
                </a:solidFill>
                <a:latin typeface="+mn-lt"/>
                <a:ea typeface="+mn-ea"/>
                <a:cs typeface="Calibri" panose="020F0502020204030204" pitchFamily="34" charset="0"/>
              </a:rPr>
              <a:t>Reactor vessel</a:t>
            </a:r>
            <a:endParaRPr lang="ja-JP" altLang="en-US" sz="1200" b="1" dirty="0">
              <a:solidFill>
                <a:srgbClr val="000000"/>
              </a:solidFill>
              <a:latin typeface="+mn-lt"/>
              <a:ea typeface="+mn-ea"/>
              <a:cs typeface="Calibri" panose="020F0502020204030204" pitchFamily="34" charset="0"/>
            </a:endParaRPr>
          </a:p>
        </p:txBody>
      </p:sp>
      <p:cxnSp>
        <p:nvCxnSpPr>
          <p:cNvPr id="367" name="直線コネクタ 366">
            <a:extLst>
              <a:ext uri="{FF2B5EF4-FFF2-40B4-BE49-F238E27FC236}">
                <a16:creationId xmlns:a16="http://schemas.microsoft.com/office/drawing/2014/main" id="{E963ADF6-0247-4E65-AC9E-CC9E1BB6B509}"/>
              </a:ext>
            </a:extLst>
          </p:cNvPr>
          <p:cNvCxnSpPr>
            <a:cxnSpLocks/>
            <a:stCxn id="404" idx="2"/>
          </p:cNvCxnSpPr>
          <p:nvPr/>
        </p:nvCxnSpPr>
        <p:spPr bwMode="auto">
          <a:xfrm flipH="1">
            <a:off x="2251638" y="3501331"/>
            <a:ext cx="392015" cy="105982"/>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368" name="テキスト ボックス 54">
            <a:extLst>
              <a:ext uri="{FF2B5EF4-FFF2-40B4-BE49-F238E27FC236}">
                <a16:creationId xmlns:a16="http://schemas.microsoft.com/office/drawing/2014/main" id="{9A00A4F6-5E5C-4D57-856A-B4F2F604FED3}"/>
              </a:ext>
            </a:extLst>
          </p:cNvPr>
          <p:cNvSpPr txBox="1">
            <a:spLocks noChangeArrowheads="1"/>
          </p:cNvSpPr>
          <p:nvPr/>
        </p:nvSpPr>
        <p:spPr bwMode="auto">
          <a:xfrm>
            <a:off x="2749389" y="5218811"/>
            <a:ext cx="789942" cy="461665"/>
          </a:xfrm>
          <a:prstGeom prst="rect">
            <a:avLst/>
          </a:prstGeom>
          <a:solidFill>
            <a:schemeClr val="bg1"/>
          </a:solidFill>
          <a:ln w="19050">
            <a:solidFill>
              <a:schemeClr val="accent2"/>
            </a:solid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en-US" altLang="ja-JP" sz="1200" b="1" dirty="0">
                <a:solidFill>
                  <a:srgbClr val="000000"/>
                </a:solidFill>
                <a:latin typeface="+mn-lt"/>
                <a:ea typeface="+mn-ea"/>
                <a:cs typeface="Calibri" panose="020F0502020204030204" pitchFamily="34" charset="0"/>
              </a:rPr>
              <a:t>Pressure gauge</a:t>
            </a:r>
            <a:endParaRPr lang="ja-JP" altLang="en-US" sz="1200" b="1" dirty="0">
              <a:solidFill>
                <a:srgbClr val="000000"/>
              </a:solidFill>
              <a:latin typeface="+mn-lt"/>
              <a:ea typeface="+mn-ea"/>
              <a:cs typeface="Calibri" panose="020F0502020204030204" pitchFamily="34" charset="0"/>
            </a:endParaRPr>
          </a:p>
        </p:txBody>
      </p:sp>
      <p:cxnSp>
        <p:nvCxnSpPr>
          <p:cNvPr id="369" name="カギ線コネクタ 237">
            <a:extLst>
              <a:ext uri="{FF2B5EF4-FFF2-40B4-BE49-F238E27FC236}">
                <a16:creationId xmlns:a16="http://schemas.microsoft.com/office/drawing/2014/main" id="{BD273613-70A9-45D9-B08C-D6055315F050}"/>
              </a:ext>
            </a:extLst>
          </p:cNvPr>
          <p:cNvCxnSpPr>
            <a:cxnSpLocks/>
          </p:cNvCxnSpPr>
          <p:nvPr/>
        </p:nvCxnSpPr>
        <p:spPr bwMode="auto">
          <a:xfrm rot="5400000" flipH="1" flipV="1">
            <a:off x="3042204" y="5135100"/>
            <a:ext cx="170194" cy="0"/>
          </a:xfrm>
          <a:prstGeom prst="bentConnector3">
            <a:avLst>
              <a:gd name="adj1" fmla="val 50000"/>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3" name="正方形/長方形 452">
            <a:extLst>
              <a:ext uri="{FF2B5EF4-FFF2-40B4-BE49-F238E27FC236}">
                <a16:creationId xmlns:a16="http://schemas.microsoft.com/office/drawing/2014/main" id="{1275DE87-E918-F8FB-86F7-EC6D7D1FCBAC}"/>
              </a:ext>
            </a:extLst>
          </p:cNvPr>
          <p:cNvSpPr/>
          <p:nvPr/>
        </p:nvSpPr>
        <p:spPr bwMode="auto">
          <a:xfrm>
            <a:off x="2964155" y="2288183"/>
            <a:ext cx="318257" cy="238521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1152349" fontAlgn="auto">
              <a:spcBef>
                <a:spcPts val="0"/>
              </a:spcBef>
              <a:spcAft>
                <a:spcPts val="0"/>
              </a:spcAft>
              <a:defRPr/>
            </a:pPr>
            <a:endParaRPr lang="ja-JP" altLang="en-US" sz="1200" b="1" dirty="0">
              <a:solidFill>
                <a:srgbClr val="000000"/>
              </a:solidFill>
              <a:cs typeface="Calibri" panose="020F0502020204030204" pitchFamily="34" charset="0"/>
            </a:endParaRPr>
          </a:p>
        </p:txBody>
      </p:sp>
      <p:sp>
        <p:nvSpPr>
          <p:cNvPr id="457" name="テキスト ボックス 120">
            <a:extLst>
              <a:ext uri="{FF2B5EF4-FFF2-40B4-BE49-F238E27FC236}">
                <a16:creationId xmlns:a16="http://schemas.microsoft.com/office/drawing/2014/main" id="{56A5B733-4EA7-8142-69FB-EDB15960B695}"/>
              </a:ext>
            </a:extLst>
          </p:cNvPr>
          <p:cNvSpPr txBox="1">
            <a:spLocks noChangeArrowheads="1"/>
          </p:cNvSpPr>
          <p:nvPr/>
        </p:nvSpPr>
        <p:spPr bwMode="auto">
          <a:xfrm>
            <a:off x="3798654" y="2785932"/>
            <a:ext cx="132901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eaLnBrk="1" hangingPunct="1">
              <a:spcBef>
                <a:spcPct val="0"/>
              </a:spcBef>
              <a:buClrTx/>
              <a:buFontTx/>
              <a:buNone/>
            </a:pPr>
            <a:r>
              <a:rPr lang="en-US" altLang="ja-JP" sz="1200" b="1" dirty="0">
                <a:solidFill>
                  <a:srgbClr val="000000"/>
                </a:solidFill>
                <a:latin typeface="+mn-lt"/>
                <a:ea typeface="+mn-ea"/>
                <a:cs typeface="Calibri" panose="020F0502020204030204" pitchFamily="34" charset="0"/>
              </a:rPr>
              <a:t>Thermal</a:t>
            </a:r>
            <a:r>
              <a:rPr lang="ja-JP" altLang="en-US" sz="1200" b="1" dirty="0">
                <a:solidFill>
                  <a:srgbClr val="000000"/>
                </a:solidFill>
                <a:latin typeface="+mn-lt"/>
                <a:ea typeface="+mn-ea"/>
                <a:cs typeface="Calibri" panose="020F0502020204030204" pitchFamily="34" charset="0"/>
              </a:rPr>
              <a:t> </a:t>
            </a:r>
            <a:r>
              <a:rPr lang="en-US" altLang="ja-JP" sz="1200" b="1" dirty="0">
                <a:solidFill>
                  <a:srgbClr val="000000"/>
                </a:solidFill>
                <a:latin typeface="+mn-lt"/>
                <a:ea typeface="+mn-ea"/>
                <a:cs typeface="Calibri" panose="020F0502020204030204" pitchFamily="34" charset="0"/>
              </a:rPr>
              <a:t>insulator</a:t>
            </a:r>
          </a:p>
          <a:p>
            <a:pPr algn="ctr" eaLnBrk="1" hangingPunct="1">
              <a:spcBef>
                <a:spcPct val="0"/>
              </a:spcBef>
              <a:buClrTx/>
              <a:buFontTx/>
              <a:buNone/>
            </a:pPr>
            <a:r>
              <a:rPr lang="en-US" altLang="ja-JP" sz="1200" b="1" dirty="0">
                <a:solidFill>
                  <a:srgbClr val="000000"/>
                </a:solidFill>
                <a:latin typeface="+mn-lt"/>
                <a:ea typeface="+mn-ea"/>
                <a:cs typeface="Calibri" panose="020F0502020204030204" pitchFamily="34" charset="0"/>
              </a:rPr>
              <a:t>(Al</a:t>
            </a:r>
            <a:r>
              <a:rPr lang="en-US" altLang="ja-JP" sz="1200" b="1" baseline="-25000" dirty="0">
                <a:solidFill>
                  <a:srgbClr val="000000"/>
                </a:solidFill>
                <a:latin typeface="+mn-lt"/>
                <a:ea typeface="+mn-ea"/>
                <a:cs typeface="Calibri" panose="020F0502020204030204" pitchFamily="34" charset="0"/>
              </a:rPr>
              <a:t>2</a:t>
            </a:r>
            <a:r>
              <a:rPr lang="en-US" altLang="ja-JP" sz="1200" b="1" dirty="0">
                <a:solidFill>
                  <a:srgbClr val="000000"/>
                </a:solidFill>
                <a:latin typeface="+mn-lt"/>
                <a:ea typeface="+mn-ea"/>
                <a:cs typeface="Calibri" panose="020F0502020204030204" pitchFamily="34" charset="0"/>
              </a:rPr>
              <a:t>O</a:t>
            </a:r>
            <a:r>
              <a:rPr lang="en-US" altLang="ja-JP" sz="1200" b="1" baseline="-25000" dirty="0">
                <a:solidFill>
                  <a:srgbClr val="000000"/>
                </a:solidFill>
                <a:latin typeface="+mn-lt"/>
                <a:ea typeface="+mn-ea"/>
                <a:cs typeface="Calibri" panose="020F0502020204030204" pitchFamily="34" charset="0"/>
              </a:rPr>
              <a:t>3</a:t>
            </a:r>
            <a:r>
              <a:rPr lang="en-US" altLang="ja-JP" sz="1200" b="1" dirty="0">
                <a:solidFill>
                  <a:srgbClr val="000000"/>
                </a:solidFill>
                <a:latin typeface="+mn-lt"/>
                <a:ea typeface="+mn-ea"/>
                <a:cs typeface="Calibri" panose="020F0502020204030204" pitchFamily="34" charset="0"/>
              </a:rPr>
              <a:t>, ZrO</a:t>
            </a:r>
            <a:r>
              <a:rPr lang="en-US" altLang="ja-JP" sz="1200" b="1" baseline="-25000" dirty="0">
                <a:solidFill>
                  <a:srgbClr val="000000"/>
                </a:solidFill>
                <a:latin typeface="+mn-lt"/>
                <a:ea typeface="+mn-ea"/>
                <a:cs typeface="Calibri" panose="020F0502020204030204" pitchFamily="34" charset="0"/>
              </a:rPr>
              <a:t>2</a:t>
            </a:r>
            <a:r>
              <a:rPr lang="en-US" altLang="ja-JP" sz="1200" b="1" dirty="0">
                <a:solidFill>
                  <a:srgbClr val="000000"/>
                </a:solidFill>
                <a:latin typeface="+mn-lt"/>
                <a:ea typeface="+mn-ea"/>
                <a:cs typeface="Calibri" panose="020F0502020204030204" pitchFamily="34" charset="0"/>
              </a:rPr>
              <a:t>)</a:t>
            </a:r>
          </a:p>
        </p:txBody>
      </p:sp>
      <p:sp>
        <p:nvSpPr>
          <p:cNvPr id="462" name="テキスト ボックス 120">
            <a:extLst>
              <a:ext uri="{FF2B5EF4-FFF2-40B4-BE49-F238E27FC236}">
                <a16:creationId xmlns:a16="http://schemas.microsoft.com/office/drawing/2014/main" id="{47D68D77-39C3-6163-5C9B-CC88D1FE448B}"/>
              </a:ext>
            </a:extLst>
          </p:cNvPr>
          <p:cNvSpPr txBox="1">
            <a:spLocks noChangeArrowheads="1"/>
          </p:cNvSpPr>
          <p:nvPr/>
        </p:nvSpPr>
        <p:spPr bwMode="auto">
          <a:xfrm>
            <a:off x="3892552" y="3453002"/>
            <a:ext cx="953189"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ctr" eaLnBrk="1" hangingPunct="1">
              <a:spcBef>
                <a:spcPct val="0"/>
              </a:spcBef>
              <a:buClrTx/>
              <a:buFontTx/>
              <a:buNone/>
            </a:pPr>
            <a:r>
              <a:rPr lang="en-US" altLang="ja-JP" sz="1200" b="1" dirty="0">
                <a:solidFill>
                  <a:srgbClr val="000000"/>
                </a:solidFill>
                <a:latin typeface="+mn-lt"/>
                <a:ea typeface="+mn-ea"/>
                <a:cs typeface="Calibri" panose="020F0502020204030204" pitchFamily="34" charset="0"/>
              </a:rPr>
              <a:t>Quartz</a:t>
            </a:r>
            <a:r>
              <a:rPr lang="ja-JP" altLang="en-US" sz="1200" b="1" dirty="0">
                <a:solidFill>
                  <a:srgbClr val="000000"/>
                </a:solidFill>
                <a:latin typeface="+mn-lt"/>
                <a:ea typeface="+mn-ea"/>
                <a:cs typeface="Calibri" panose="020F0502020204030204" pitchFamily="34" charset="0"/>
              </a:rPr>
              <a:t> </a:t>
            </a:r>
            <a:r>
              <a:rPr lang="en-US" altLang="ja-JP" sz="1200" b="1" dirty="0">
                <a:solidFill>
                  <a:srgbClr val="000000"/>
                </a:solidFill>
                <a:latin typeface="+mn-lt"/>
                <a:ea typeface="+mn-ea"/>
                <a:cs typeface="Calibri" panose="020F0502020204030204" pitchFamily="34" charset="0"/>
              </a:rPr>
              <a:t>tube</a:t>
            </a:r>
          </a:p>
        </p:txBody>
      </p:sp>
      <p:cxnSp>
        <p:nvCxnSpPr>
          <p:cNvPr id="465" name="直線矢印コネクタ 464">
            <a:extLst>
              <a:ext uri="{FF2B5EF4-FFF2-40B4-BE49-F238E27FC236}">
                <a16:creationId xmlns:a16="http://schemas.microsoft.com/office/drawing/2014/main" id="{69254409-C5DB-44E8-6BD3-825E2F947ABC}"/>
              </a:ext>
            </a:extLst>
          </p:cNvPr>
          <p:cNvCxnSpPr>
            <a:cxnSpLocks/>
          </p:cNvCxnSpPr>
          <p:nvPr/>
        </p:nvCxnSpPr>
        <p:spPr bwMode="auto">
          <a:xfrm flipV="1">
            <a:off x="3447321" y="3603356"/>
            <a:ext cx="493277" cy="21062"/>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69" name="直線矢印コネクタ 468">
            <a:extLst>
              <a:ext uri="{FF2B5EF4-FFF2-40B4-BE49-F238E27FC236}">
                <a16:creationId xmlns:a16="http://schemas.microsoft.com/office/drawing/2014/main" id="{B73477BA-EB19-5DE6-4E94-CACEF80E21A5}"/>
              </a:ext>
            </a:extLst>
          </p:cNvPr>
          <p:cNvCxnSpPr>
            <a:cxnSpLocks/>
          </p:cNvCxnSpPr>
          <p:nvPr/>
        </p:nvCxnSpPr>
        <p:spPr bwMode="auto">
          <a:xfrm flipV="1">
            <a:off x="3344544" y="2921173"/>
            <a:ext cx="486952" cy="37096"/>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72" name="直線矢印コネクタ 471">
            <a:extLst>
              <a:ext uri="{FF2B5EF4-FFF2-40B4-BE49-F238E27FC236}">
                <a16:creationId xmlns:a16="http://schemas.microsoft.com/office/drawing/2014/main" id="{72C20D82-2174-C368-323D-D06762D560EC}"/>
              </a:ext>
            </a:extLst>
          </p:cNvPr>
          <p:cNvCxnSpPr>
            <a:cxnSpLocks/>
          </p:cNvCxnSpPr>
          <p:nvPr/>
        </p:nvCxnSpPr>
        <p:spPr bwMode="auto">
          <a:xfrm flipV="1">
            <a:off x="3125612" y="2461374"/>
            <a:ext cx="802191" cy="430426"/>
          </a:xfrm>
          <a:prstGeom prst="straightConnector1">
            <a:avLst/>
          </a:prstGeom>
          <a:ln w="190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41" name="テキスト ボックス 146">
            <a:extLst>
              <a:ext uri="{FF2B5EF4-FFF2-40B4-BE49-F238E27FC236}">
                <a16:creationId xmlns:a16="http://schemas.microsoft.com/office/drawing/2014/main" id="{121EAD67-A992-4799-A340-A50D89C469E7}"/>
              </a:ext>
            </a:extLst>
          </p:cNvPr>
          <p:cNvSpPr txBox="1">
            <a:spLocks noChangeArrowheads="1"/>
          </p:cNvSpPr>
          <p:nvPr/>
        </p:nvSpPr>
        <p:spPr bwMode="auto">
          <a:xfrm>
            <a:off x="3905209" y="2302310"/>
            <a:ext cx="1047889" cy="267808"/>
          </a:xfrm>
          <a:prstGeom prst="rect">
            <a:avLst/>
          </a:prstGeom>
          <a:solidFill>
            <a:schemeClr val="bg1"/>
          </a:solidFill>
          <a:ln w="19050">
            <a:noFill/>
            <a:miter lim="800000"/>
            <a:headEnd/>
            <a:tailEnd/>
          </a:ln>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200" b="1" dirty="0">
                <a:solidFill>
                  <a:srgbClr val="000000"/>
                </a:solidFill>
                <a:latin typeface="+mn-lt"/>
                <a:ea typeface="+mn-ea"/>
                <a:cs typeface="Calibri" panose="020F0502020204030204" pitchFamily="34" charset="0"/>
              </a:rPr>
              <a:t>Test bundle</a:t>
            </a:r>
          </a:p>
        </p:txBody>
      </p:sp>
      <p:sp>
        <p:nvSpPr>
          <p:cNvPr id="474" name="テキスト ボックス 473">
            <a:extLst>
              <a:ext uri="{FF2B5EF4-FFF2-40B4-BE49-F238E27FC236}">
                <a16:creationId xmlns:a16="http://schemas.microsoft.com/office/drawing/2014/main" id="{EB3D26A7-2C64-B689-F523-B4A80E952A2C}"/>
              </a:ext>
            </a:extLst>
          </p:cNvPr>
          <p:cNvSpPr txBox="1"/>
          <p:nvPr/>
        </p:nvSpPr>
        <p:spPr>
          <a:xfrm>
            <a:off x="5155062" y="5117122"/>
            <a:ext cx="1318743" cy="400110"/>
          </a:xfrm>
          <a:prstGeom prst="rect">
            <a:avLst/>
          </a:prstGeom>
          <a:noFill/>
        </p:spPr>
        <p:txBody>
          <a:bodyPr wrap="square">
            <a:spAutoFit/>
          </a:bodyPr>
          <a:lstStyle/>
          <a:p>
            <a:pPr algn="ctr">
              <a:spcAft>
                <a:spcPts val="600"/>
              </a:spcAft>
            </a:pPr>
            <a:r>
              <a:rPr lang="en-US" altLang="ja-JP" sz="2000" dirty="0">
                <a:effectLst/>
                <a:latin typeface="+mn-lt"/>
                <a:ea typeface="+mn-ea"/>
                <a:cs typeface="Calibri" panose="020F0502020204030204" pitchFamily="34" charset="0"/>
              </a:rPr>
              <a:t>Bundle</a:t>
            </a:r>
          </a:p>
        </p:txBody>
      </p:sp>
      <p:cxnSp>
        <p:nvCxnSpPr>
          <p:cNvPr id="2" name="直線コネクタ 1">
            <a:extLst>
              <a:ext uri="{FF2B5EF4-FFF2-40B4-BE49-F238E27FC236}">
                <a16:creationId xmlns:a16="http://schemas.microsoft.com/office/drawing/2014/main" id="{570E77D3-2783-B077-0380-F3D6FF8A5E0A}"/>
              </a:ext>
            </a:extLst>
          </p:cNvPr>
          <p:cNvCxnSpPr>
            <a:cxnSpLocks/>
          </p:cNvCxnSpPr>
          <p:nvPr/>
        </p:nvCxnSpPr>
        <p:spPr>
          <a:xfrm>
            <a:off x="6960096" y="620688"/>
            <a:ext cx="5184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2077" name="グループ化 2076">
            <a:extLst>
              <a:ext uri="{FF2B5EF4-FFF2-40B4-BE49-F238E27FC236}">
                <a16:creationId xmlns:a16="http://schemas.microsoft.com/office/drawing/2014/main" id="{E6F542DC-A133-2936-516F-A020BC40CE3E}"/>
              </a:ext>
            </a:extLst>
          </p:cNvPr>
          <p:cNvGrpSpPr/>
          <p:nvPr/>
        </p:nvGrpSpPr>
        <p:grpSpPr>
          <a:xfrm>
            <a:off x="5070013" y="1784794"/>
            <a:ext cx="1488840" cy="1423525"/>
            <a:chOff x="4973266" y="1126511"/>
            <a:chExt cx="1488840" cy="1423525"/>
          </a:xfrm>
        </p:grpSpPr>
        <p:grpSp>
          <p:nvGrpSpPr>
            <p:cNvPr id="452" name="グループ化 451">
              <a:extLst>
                <a:ext uri="{FF2B5EF4-FFF2-40B4-BE49-F238E27FC236}">
                  <a16:creationId xmlns:a16="http://schemas.microsoft.com/office/drawing/2014/main" id="{55CDB56C-1BDE-3E4C-6EC7-6296AA531477}"/>
                </a:ext>
              </a:extLst>
            </p:cNvPr>
            <p:cNvGrpSpPr>
              <a:grpSpLocks noChangeAspect="1"/>
            </p:cNvGrpSpPr>
            <p:nvPr/>
          </p:nvGrpSpPr>
          <p:grpSpPr>
            <a:xfrm>
              <a:off x="5042526" y="1126511"/>
              <a:ext cx="1419580" cy="1423525"/>
              <a:chOff x="2915857" y="1560783"/>
              <a:chExt cx="1872167" cy="1877361"/>
            </a:xfrm>
          </p:grpSpPr>
          <p:sp>
            <p:nvSpPr>
              <p:cNvPr id="506" name="円/楕円 517">
                <a:extLst>
                  <a:ext uri="{FF2B5EF4-FFF2-40B4-BE49-F238E27FC236}">
                    <a16:creationId xmlns:a16="http://schemas.microsoft.com/office/drawing/2014/main" id="{AE1AFD85-3AB5-57F0-86BA-1C351A4DAC1D}"/>
                  </a:ext>
                </a:extLst>
              </p:cNvPr>
              <p:cNvSpPr>
                <a:spLocks noChangeAspect="1"/>
              </p:cNvSpPr>
              <p:nvPr/>
            </p:nvSpPr>
            <p:spPr bwMode="auto">
              <a:xfrm>
                <a:off x="2915857" y="1560783"/>
                <a:ext cx="1872167" cy="1877361"/>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100" b="1" kern="0">
                  <a:solidFill>
                    <a:srgbClr val="000000"/>
                  </a:solidFill>
                  <a:cs typeface="Calibri" panose="020F0502020204030204" pitchFamily="34" charset="0"/>
                </a:endParaRPr>
              </a:p>
            </p:txBody>
          </p:sp>
          <p:sp>
            <p:nvSpPr>
              <p:cNvPr id="507" name="円/楕円 518">
                <a:extLst>
                  <a:ext uri="{FF2B5EF4-FFF2-40B4-BE49-F238E27FC236}">
                    <a16:creationId xmlns:a16="http://schemas.microsoft.com/office/drawing/2014/main" id="{04D30EA1-0455-E993-1F2B-377A06392530}"/>
                  </a:ext>
                </a:extLst>
              </p:cNvPr>
              <p:cNvSpPr>
                <a:spLocks noChangeAspect="1"/>
              </p:cNvSpPr>
              <p:nvPr/>
            </p:nvSpPr>
            <p:spPr bwMode="auto">
              <a:xfrm>
                <a:off x="2974282" y="1620505"/>
                <a:ext cx="1755320" cy="1757914"/>
              </a:xfrm>
              <a:prstGeom prst="ellipse">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100" b="1" kern="0">
                  <a:solidFill>
                    <a:srgbClr val="000000"/>
                  </a:solidFill>
                  <a:cs typeface="Calibri" panose="020F0502020204030204" pitchFamily="34" charset="0"/>
                </a:endParaRPr>
              </a:p>
            </p:txBody>
          </p:sp>
        </p:grpSp>
        <p:grpSp>
          <p:nvGrpSpPr>
            <p:cNvPr id="458" name="グループ化 457">
              <a:extLst>
                <a:ext uri="{FF2B5EF4-FFF2-40B4-BE49-F238E27FC236}">
                  <a16:creationId xmlns:a16="http://schemas.microsoft.com/office/drawing/2014/main" id="{EC0866E9-21CA-C76A-230E-54355DBEF759}"/>
                </a:ext>
              </a:extLst>
            </p:cNvPr>
            <p:cNvGrpSpPr>
              <a:grpSpLocks noChangeAspect="1"/>
            </p:cNvGrpSpPr>
            <p:nvPr/>
          </p:nvGrpSpPr>
          <p:grpSpPr>
            <a:xfrm>
              <a:off x="5297161" y="1396343"/>
              <a:ext cx="911816" cy="882585"/>
              <a:chOff x="9058020" y="373244"/>
              <a:chExt cx="806327" cy="780477"/>
            </a:xfrm>
          </p:grpSpPr>
          <p:sp>
            <p:nvSpPr>
              <p:cNvPr id="486" name="円/楕円 519">
                <a:extLst>
                  <a:ext uri="{FF2B5EF4-FFF2-40B4-BE49-F238E27FC236}">
                    <a16:creationId xmlns:a16="http://schemas.microsoft.com/office/drawing/2014/main" id="{B872DA28-E93B-4FC4-F96D-594BEA9AA8D1}"/>
                  </a:ext>
                </a:extLst>
              </p:cNvPr>
              <p:cNvSpPr>
                <a:spLocks noChangeAspect="1"/>
              </p:cNvSpPr>
              <p:nvPr/>
            </p:nvSpPr>
            <p:spPr bwMode="auto">
              <a:xfrm>
                <a:off x="9058020" y="373244"/>
                <a:ext cx="806327" cy="78047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a:solidFill>
                    <a:srgbClr val="000000"/>
                  </a:solidFill>
                  <a:cs typeface="Calibri" panose="020F0502020204030204" pitchFamily="34" charset="0"/>
                </a:endParaRPr>
              </a:p>
            </p:txBody>
          </p:sp>
          <p:grpSp>
            <p:nvGrpSpPr>
              <p:cNvPr id="491" name="グループ化 490">
                <a:extLst>
                  <a:ext uri="{FF2B5EF4-FFF2-40B4-BE49-F238E27FC236}">
                    <a16:creationId xmlns:a16="http://schemas.microsoft.com/office/drawing/2014/main" id="{FB995DF9-9421-02A6-DA63-B4ED9E67828A}"/>
                  </a:ext>
                </a:extLst>
              </p:cNvPr>
              <p:cNvGrpSpPr/>
              <p:nvPr/>
            </p:nvGrpSpPr>
            <p:grpSpPr>
              <a:xfrm>
                <a:off x="9384950" y="498173"/>
                <a:ext cx="156786" cy="523764"/>
                <a:chOff x="3741582" y="2113866"/>
                <a:chExt cx="236293" cy="789375"/>
              </a:xfrm>
              <a:solidFill>
                <a:schemeClr val="bg1">
                  <a:lumMod val="75000"/>
                </a:schemeClr>
              </a:solidFill>
            </p:grpSpPr>
            <p:sp>
              <p:nvSpPr>
                <p:cNvPr id="501" name="円/楕円 521">
                  <a:extLst>
                    <a:ext uri="{FF2B5EF4-FFF2-40B4-BE49-F238E27FC236}">
                      <a16:creationId xmlns:a16="http://schemas.microsoft.com/office/drawing/2014/main" id="{5C197F1E-4F0C-5E9A-F338-0BEEFE664332}"/>
                    </a:ext>
                  </a:extLst>
                </p:cNvPr>
                <p:cNvSpPr>
                  <a:spLocks noChangeAspect="1"/>
                </p:cNvSpPr>
                <p:nvPr/>
              </p:nvSpPr>
              <p:spPr bwMode="auto">
                <a:xfrm>
                  <a:off x="3741582" y="2113866"/>
                  <a:ext cx="236293" cy="233696"/>
                </a:xfrm>
                <a:prstGeom prst="ellipse">
                  <a:avLst/>
                </a:prstGeom>
                <a:solidFill>
                  <a:schemeClr val="tx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dirty="0">
                    <a:solidFill>
                      <a:schemeClr val="tx1"/>
                    </a:solidFill>
                    <a:cs typeface="Calibri" panose="020F0502020204030204" pitchFamily="34" charset="0"/>
                  </a:endParaRPr>
                </a:p>
              </p:txBody>
            </p:sp>
            <p:sp>
              <p:nvSpPr>
                <p:cNvPr id="502" name="円/楕円 524">
                  <a:extLst>
                    <a:ext uri="{FF2B5EF4-FFF2-40B4-BE49-F238E27FC236}">
                      <a16:creationId xmlns:a16="http://schemas.microsoft.com/office/drawing/2014/main" id="{ADEC6F0F-BB1A-4A42-1FBF-FF615E578E0C}"/>
                    </a:ext>
                  </a:extLst>
                </p:cNvPr>
                <p:cNvSpPr>
                  <a:spLocks/>
                </p:cNvSpPr>
                <p:nvPr/>
              </p:nvSpPr>
              <p:spPr bwMode="auto">
                <a:xfrm>
                  <a:off x="3741582" y="2391704"/>
                  <a:ext cx="236293" cy="23369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dirty="0">
                    <a:solidFill>
                      <a:schemeClr val="tx1"/>
                    </a:solidFill>
                    <a:cs typeface="Calibri" panose="020F0502020204030204" pitchFamily="34" charset="0"/>
                  </a:endParaRPr>
                </a:p>
              </p:txBody>
            </p:sp>
            <p:sp>
              <p:nvSpPr>
                <p:cNvPr id="505" name="円/楕円 527">
                  <a:extLst>
                    <a:ext uri="{FF2B5EF4-FFF2-40B4-BE49-F238E27FC236}">
                      <a16:creationId xmlns:a16="http://schemas.microsoft.com/office/drawing/2014/main" id="{A4F8FFF9-7A5D-4E2C-7947-35BD4EF305CD}"/>
                    </a:ext>
                  </a:extLst>
                </p:cNvPr>
                <p:cNvSpPr>
                  <a:spLocks noChangeAspect="1"/>
                </p:cNvSpPr>
                <p:nvPr/>
              </p:nvSpPr>
              <p:spPr bwMode="auto">
                <a:xfrm>
                  <a:off x="3741582" y="2669545"/>
                  <a:ext cx="236293" cy="233696"/>
                </a:xfrm>
                <a:prstGeom prst="ellipse">
                  <a:avLst/>
                </a:prstGeom>
                <a:solidFill>
                  <a:schemeClr val="tx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dirty="0">
                    <a:solidFill>
                      <a:schemeClr val="tx1"/>
                    </a:solidFill>
                    <a:cs typeface="Calibri" panose="020F0502020204030204" pitchFamily="34" charset="0"/>
                  </a:endParaRPr>
                </a:p>
              </p:txBody>
            </p:sp>
          </p:grpSp>
          <p:grpSp>
            <p:nvGrpSpPr>
              <p:cNvPr id="492" name="グループ化 491">
                <a:extLst>
                  <a:ext uri="{FF2B5EF4-FFF2-40B4-BE49-F238E27FC236}">
                    <a16:creationId xmlns:a16="http://schemas.microsoft.com/office/drawing/2014/main" id="{7BF93919-D2C4-9A2F-9D79-5EFBEDECD655}"/>
                  </a:ext>
                </a:extLst>
              </p:cNvPr>
              <p:cNvGrpSpPr/>
              <p:nvPr/>
            </p:nvGrpSpPr>
            <p:grpSpPr>
              <a:xfrm>
                <a:off x="9565427" y="491281"/>
                <a:ext cx="156787" cy="525486"/>
                <a:chOff x="4045388" y="2103479"/>
                <a:chExt cx="236295" cy="791970"/>
              </a:xfrm>
              <a:solidFill>
                <a:schemeClr val="bg1">
                  <a:lumMod val="75000"/>
                </a:schemeClr>
              </a:solidFill>
            </p:grpSpPr>
            <p:sp>
              <p:nvSpPr>
                <p:cNvPr id="496" name="円/楕円 522">
                  <a:extLst>
                    <a:ext uri="{FF2B5EF4-FFF2-40B4-BE49-F238E27FC236}">
                      <a16:creationId xmlns:a16="http://schemas.microsoft.com/office/drawing/2014/main" id="{60BA623E-82EB-65F5-A8F8-B14FA896E766}"/>
                    </a:ext>
                  </a:extLst>
                </p:cNvPr>
                <p:cNvSpPr>
                  <a:spLocks/>
                </p:cNvSpPr>
                <p:nvPr/>
              </p:nvSpPr>
              <p:spPr bwMode="auto">
                <a:xfrm>
                  <a:off x="4045388" y="2103479"/>
                  <a:ext cx="236295" cy="236292"/>
                </a:xfrm>
                <a:prstGeom prst="ellipse">
                  <a:avLst/>
                </a:prstGeom>
                <a:solidFill>
                  <a:schemeClr val="tx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dirty="0">
                    <a:solidFill>
                      <a:schemeClr val="tx1"/>
                    </a:solidFill>
                    <a:cs typeface="Calibri" panose="020F0502020204030204" pitchFamily="34" charset="0"/>
                  </a:endParaRPr>
                </a:p>
              </p:txBody>
            </p:sp>
            <p:sp>
              <p:nvSpPr>
                <p:cNvPr id="497" name="円/楕円 525">
                  <a:extLst>
                    <a:ext uri="{FF2B5EF4-FFF2-40B4-BE49-F238E27FC236}">
                      <a16:creationId xmlns:a16="http://schemas.microsoft.com/office/drawing/2014/main" id="{EDE6A3F7-5D48-7605-6F7C-38C926028A99}"/>
                    </a:ext>
                  </a:extLst>
                </p:cNvPr>
                <p:cNvSpPr>
                  <a:spLocks/>
                </p:cNvSpPr>
                <p:nvPr/>
              </p:nvSpPr>
              <p:spPr bwMode="auto">
                <a:xfrm>
                  <a:off x="4045388" y="2383914"/>
                  <a:ext cx="236295" cy="233696"/>
                </a:xfrm>
                <a:prstGeom prst="ellipse">
                  <a:avLst/>
                </a:prstGeom>
                <a:solidFill>
                  <a:schemeClr val="tx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dirty="0">
                    <a:solidFill>
                      <a:schemeClr val="tx1"/>
                    </a:solidFill>
                    <a:cs typeface="Calibri" panose="020F0502020204030204" pitchFamily="34" charset="0"/>
                  </a:endParaRPr>
                </a:p>
              </p:txBody>
            </p:sp>
            <p:sp>
              <p:nvSpPr>
                <p:cNvPr id="498" name="円/楕円 528">
                  <a:extLst>
                    <a:ext uri="{FF2B5EF4-FFF2-40B4-BE49-F238E27FC236}">
                      <a16:creationId xmlns:a16="http://schemas.microsoft.com/office/drawing/2014/main" id="{804F0FD6-EA74-5D9C-ECFF-993AEF1DFE32}"/>
                    </a:ext>
                  </a:extLst>
                </p:cNvPr>
                <p:cNvSpPr>
                  <a:spLocks/>
                </p:cNvSpPr>
                <p:nvPr/>
              </p:nvSpPr>
              <p:spPr bwMode="auto">
                <a:xfrm>
                  <a:off x="4045388" y="2659157"/>
                  <a:ext cx="236295" cy="236292"/>
                </a:xfrm>
                <a:prstGeom prst="ellipse">
                  <a:avLst/>
                </a:prstGeom>
                <a:solidFill>
                  <a:schemeClr val="tx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dirty="0">
                    <a:solidFill>
                      <a:schemeClr val="tx1"/>
                    </a:solidFill>
                    <a:cs typeface="Calibri" panose="020F0502020204030204" pitchFamily="34" charset="0"/>
                  </a:endParaRPr>
                </a:p>
              </p:txBody>
            </p:sp>
          </p:grpSp>
          <p:sp>
            <p:nvSpPr>
              <p:cNvPr id="493" name="円/楕円 523">
                <a:extLst>
                  <a:ext uri="{FF2B5EF4-FFF2-40B4-BE49-F238E27FC236}">
                    <a16:creationId xmlns:a16="http://schemas.microsoft.com/office/drawing/2014/main" id="{4640C1B4-BDA3-C106-6703-64446B675254}"/>
                  </a:ext>
                </a:extLst>
              </p:cNvPr>
              <p:cNvSpPr>
                <a:spLocks/>
              </p:cNvSpPr>
              <p:nvPr/>
            </p:nvSpPr>
            <p:spPr bwMode="auto">
              <a:xfrm>
                <a:off x="9197713" y="684353"/>
                <a:ext cx="157653" cy="157652"/>
              </a:xfrm>
              <a:prstGeom prst="ellipse">
                <a:avLst/>
              </a:prstGeom>
              <a:solidFill>
                <a:schemeClr val="tx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dirty="0">
                  <a:solidFill>
                    <a:schemeClr val="tx1"/>
                  </a:solidFill>
                  <a:cs typeface="Calibri" panose="020F0502020204030204" pitchFamily="34" charset="0"/>
                </a:endParaRPr>
              </a:p>
            </p:txBody>
          </p:sp>
          <p:sp>
            <p:nvSpPr>
              <p:cNvPr id="494" name="円/楕円 526">
                <a:extLst>
                  <a:ext uri="{FF2B5EF4-FFF2-40B4-BE49-F238E27FC236}">
                    <a16:creationId xmlns:a16="http://schemas.microsoft.com/office/drawing/2014/main" id="{CE62BFB0-798B-14F7-83C6-A67E97CE4594}"/>
                  </a:ext>
                </a:extLst>
              </p:cNvPr>
              <p:cNvSpPr>
                <a:spLocks/>
              </p:cNvSpPr>
              <p:nvPr/>
            </p:nvSpPr>
            <p:spPr bwMode="auto">
              <a:xfrm>
                <a:off x="9197713" y="865260"/>
                <a:ext cx="157653" cy="156784"/>
              </a:xfrm>
              <a:prstGeom prst="ellipse">
                <a:avLst/>
              </a:prstGeom>
              <a:solidFill>
                <a:schemeClr val="tx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dirty="0">
                  <a:solidFill>
                    <a:schemeClr val="tx1"/>
                  </a:solidFill>
                  <a:cs typeface="Calibri" panose="020F0502020204030204" pitchFamily="34" charset="0"/>
                </a:endParaRPr>
              </a:p>
            </p:txBody>
          </p:sp>
          <p:sp>
            <p:nvSpPr>
              <p:cNvPr id="495" name="円/楕円 522">
                <a:extLst>
                  <a:ext uri="{FF2B5EF4-FFF2-40B4-BE49-F238E27FC236}">
                    <a16:creationId xmlns:a16="http://schemas.microsoft.com/office/drawing/2014/main" id="{AD9CD4F2-AB14-5C27-ABF2-91016328EC9A}"/>
                  </a:ext>
                </a:extLst>
              </p:cNvPr>
              <p:cNvSpPr>
                <a:spLocks/>
              </p:cNvSpPr>
              <p:nvPr/>
            </p:nvSpPr>
            <p:spPr bwMode="auto">
              <a:xfrm>
                <a:off x="9198422" y="500071"/>
                <a:ext cx="156787" cy="156784"/>
              </a:xfrm>
              <a:prstGeom prst="ellipse">
                <a:avLst/>
              </a:prstGeom>
              <a:solidFill>
                <a:schemeClr val="tx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dirty="0">
                  <a:solidFill>
                    <a:schemeClr val="tx1"/>
                  </a:solidFill>
                  <a:cs typeface="Calibri" panose="020F0502020204030204" pitchFamily="34" charset="0"/>
                </a:endParaRPr>
              </a:p>
            </p:txBody>
          </p:sp>
        </p:grpSp>
        <p:cxnSp>
          <p:nvCxnSpPr>
            <p:cNvPr id="461" name="直線矢印コネクタ 460">
              <a:extLst>
                <a:ext uri="{FF2B5EF4-FFF2-40B4-BE49-F238E27FC236}">
                  <a16:creationId xmlns:a16="http://schemas.microsoft.com/office/drawing/2014/main" id="{14E0FF3A-BE3E-B2BA-52D6-FB4307AACC40}"/>
                </a:ext>
              </a:extLst>
            </p:cNvPr>
            <p:cNvCxnSpPr>
              <a:cxnSpLocks/>
            </p:cNvCxnSpPr>
            <p:nvPr/>
          </p:nvCxnSpPr>
          <p:spPr bwMode="auto">
            <a:xfrm flipH="1" flipV="1">
              <a:off x="4973266" y="1522925"/>
              <a:ext cx="803835" cy="317088"/>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481" name="テキスト ボックス 146">
            <a:extLst>
              <a:ext uri="{FF2B5EF4-FFF2-40B4-BE49-F238E27FC236}">
                <a16:creationId xmlns:a16="http://schemas.microsoft.com/office/drawing/2014/main" id="{D3405AA7-4803-B2FF-C5E0-9BB5B2D9C89D}"/>
              </a:ext>
            </a:extLst>
          </p:cNvPr>
          <p:cNvSpPr txBox="1">
            <a:spLocks noChangeArrowheads="1"/>
          </p:cNvSpPr>
          <p:nvPr/>
        </p:nvSpPr>
        <p:spPr bwMode="auto">
          <a:xfrm>
            <a:off x="4379470" y="2015426"/>
            <a:ext cx="710255" cy="267808"/>
          </a:xfrm>
          <a:prstGeom prst="rect">
            <a:avLst/>
          </a:prstGeom>
          <a:noFill/>
          <a:ln w="19050">
            <a:noFill/>
            <a:miter lim="800000"/>
            <a:headEnd/>
            <a:tailEnd/>
          </a:ln>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200" b="1" dirty="0">
                <a:solidFill>
                  <a:srgbClr val="000000"/>
                </a:solidFill>
                <a:latin typeface="+mn-lt"/>
                <a:ea typeface="+mn-ea"/>
                <a:cs typeface="Calibri" panose="020F0502020204030204" pitchFamily="34" charset="0"/>
              </a:rPr>
              <a:t>Test Rod</a:t>
            </a:r>
          </a:p>
        </p:txBody>
      </p:sp>
      <p:sp>
        <p:nvSpPr>
          <p:cNvPr id="483" name="テキスト ボックス 482">
            <a:extLst>
              <a:ext uri="{FF2B5EF4-FFF2-40B4-BE49-F238E27FC236}">
                <a16:creationId xmlns:a16="http://schemas.microsoft.com/office/drawing/2014/main" id="{2925916E-684A-2495-2E8B-C884F4410BB1}"/>
              </a:ext>
            </a:extLst>
          </p:cNvPr>
          <p:cNvSpPr txBox="1"/>
          <p:nvPr/>
        </p:nvSpPr>
        <p:spPr>
          <a:xfrm>
            <a:off x="5028810" y="3160424"/>
            <a:ext cx="1571245" cy="400110"/>
          </a:xfrm>
          <a:prstGeom prst="rect">
            <a:avLst/>
          </a:prstGeom>
          <a:noFill/>
        </p:spPr>
        <p:txBody>
          <a:bodyPr wrap="square">
            <a:spAutoFit/>
          </a:bodyPr>
          <a:lstStyle/>
          <a:p>
            <a:pPr algn="ctr">
              <a:spcAft>
                <a:spcPts val="600"/>
              </a:spcAft>
            </a:pPr>
            <a:r>
              <a:rPr lang="en-US" altLang="ja-JP" sz="2000" dirty="0">
                <a:effectLst/>
                <a:latin typeface="+mn-lt"/>
                <a:ea typeface="+mn-ea"/>
                <a:cs typeface="Calibri" panose="020F0502020204030204" pitchFamily="34" charset="0"/>
              </a:rPr>
              <a:t>Single Rod</a:t>
            </a:r>
          </a:p>
        </p:txBody>
      </p:sp>
      <p:grpSp>
        <p:nvGrpSpPr>
          <p:cNvPr id="2076" name="グループ化 2075">
            <a:extLst>
              <a:ext uri="{FF2B5EF4-FFF2-40B4-BE49-F238E27FC236}">
                <a16:creationId xmlns:a16="http://schemas.microsoft.com/office/drawing/2014/main" id="{DA8B4881-59E3-0C22-B0D8-781D3F001395}"/>
              </a:ext>
            </a:extLst>
          </p:cNvPr>
          <p:cNvGrpSpPr/>
          <p:nvPr/>
        </p:nvGrpSpPr>
        <p:grpSpPr>
          <a:xfrm>
            <a:off x="5104643" y="3759707"/>
            <a:ext cx="1419580" cy="1423525"/>
            <a:chOff x="5054764" y="2957408"/>
            <a:chExt cx="1419580" cy="1423525"/>
          </a:xfrm>
        </p:grpSpPr>
        <p:grpSp>
          <p:nvGrpSpPr>
            <p:cNvPr id="2048" name="グループ化 2047">
              <a:extLst>
                <a:ext uri="{FF2B5EF4-FFF2-40B4-BE49-F238E27FC236}">
                  <a16:creationId xmlns:a16="http://schemas.microsoft.com/office/drawing/2014/main" id="{12D738DD-1406-450A-977C-2BB1ACF25374}"/>
                </a:ext>
              </a:extLst>
            </p:cNvPr>
            <p:cNvGrpSpPr>
              <a:grpSpLocks noChangeAspect="1"/>
            </p:cNvGrpSpPr>
            <p:nvPr/>
          </p:nvGrpSpPr>
          <p:grpSpPr>
            <a:xfrm>
              <a:off x="5054764" y="2957408"/>
              <a:ext cx="1419580" cy="1423525"/>
              <a:chOff x="2915857" y="1560783"/>
              <a:chExt cx="1872167" cy="1877361"/>
            </a:xfrm>
          </p:grpSpPr>
          <p:sp>
            <p:nvSpPr>
              <p:cNvPr id="2069" name="円/楕円 517">
                <a:extLst>
                  <a:ext uri="{FF2B5EF4-FFF2-40B4-BE49-F238E27FC236}">
                    <a16:creationId xmlns:a16="http://schemas.microsoft.com/office/drawing/2014/main" id="{79749A04-A91A-A1ED-12FE-1E8FE1570231}"/>
                  </a:ext>
                </a:extLst>
              </p:cNvPr>
              <p:cNvSpPr>
                <a:spLocks noChangeAspect="1"/>
              </p:cNvSpPr>
              <p:nvPr/>
            </p:nvSpPr>
            <p:spPr bwMode="auto">
              <a:xfrm>
                <a:off x="2915857" y="1560783"/>
                <a:ext cx="1872167" cy="1877361"/>
              </a:xfrm>
              <a:prstGeom prst="ellipse">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100" b="1" kern="0">
                  <a:solidFill>
                    <a:srgbClr val="000000"/>
                  </a:solidFill>
                  <a:cs typeface="Calibri" panose="020F0502020204030204" pitchFamily="34" charset="0"/>
                </a:endParaRPr>
              </a:p>
            </p:txBody>
          </p:sp>
          <p:sp>
            <p:nvSpPr>
              <p:cNvPr id="2070" name="円/楕円 518">
                <a:extLst>
                  <a:ext uri="{FF2B5EF4-FFF2-40B4-BE49-F238E27FC236}">
                    <a16:creationId xmlns:a16="http://schemas.microsoft.com/office/drawing/2014/main" id="{455719B9-1D0F-41EB-CF97-E028D9DE5F0C}"/>
                  </a:ext>
                </a:extLst>
              </p:cNvPr>
              <p:cNvSpPr>
                <a:spLocks noChangeAspect="1"/>
              </p:cNvSpPr>
              <p:nvPr/>
            </p:nvSpPr>
            <p:spPr bwMode="auto">
              <a:xfrm>
                <a:off x="2974280" y="1620506"/>
                <a:ext cx="1755320" cy="1757914"/>
              </a:xfrm>
              <a:prstGeom prst="ellipse">
                <a:avLst/>
              </a:prstGeom>
              <a:blipFill>
                <a:blip r:embed="rId3" cstate="print"/>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100" b="1" kern="0">
                  <a:solidFill>
                    <a:srgbClr val="000000"/>
                  </a:solidFill>
                  <a:cs typeface="Calibri" panose="020F0502020204030204" pitchFamily="34" charset="0"/>
                </a:endParaRPr>
              </a:p>
            </p:txBody>
          </p:sp>
        </p:grpSp>
        <p:grpSp>
          <p:nvGrpSpPr>
            <p:cNvPr id="2049" name="グループ化 2048">
              <a:extLst>
                <a:ext uri="{FF2B5EF4-FFF2-40B4-BE49-F238E27FC236}">
                  <a16:creationId xmlns:a16="http://schemas.microsoft.com/office/drawing/2014/main" id="{A2A23A66-7DC0-87F1-2208-377E38156E86}"/>
                </a:ext>
              </a:extLst>
            </p:cNvPr>
            <p:cNvGrpSpPr>
              <a:grpSpLocks noChangeAspect="1"/>
            </p:cNvGrpSpPr>
            <p:nvPr/>
          </p:nvGrpSpPr>
          <p:grpSpPr>
            <a:xfrm>
              <a:off x="5309399" y="3227241"/>
              <a:ext cx="911816" cy="882585"/>
              <a:chOff x="9058020" y="373244"/>
              <a:chExt cx="806327" cy="780477"/>
            </a:xfrm>
          </p:grpSpPr>
          <p:sp>
            <p:nvSpPr>
              <p:cNvPr id="2057" name="円/楕円 519">
                <a:extLst>
                  <a:ext uri="{FF2B5EF4-FFF2-40B4-BE49-F238E27FC236}">
                    <a16:creationId xmlns:a16="http://schemas.microsoft.com/office/drawing/2014/main" id="{A5F32253-A83B-93B1-3BD3-EA9C27F4BD3F}"/>
                  </a:ext>
                </a:extLst>
              </p:cNvPr>
              <p:cNvSpPr>
                <a:spLocks noChangeAspect="1"/>
              </p:cNvSpPr>
              <p:nvPr/>
            </p:nvSpPr>
            <p:spPr bwMode="auto">
              <a:xfrm>
                <a:off x="9058020" y="373244"/>
                <a:ext cx="806327" cy="78047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endParaRPr lang="ja-JP" altLang="en-US" sz="1200" kern="0">
                  <a:solidFill>
                    <a:srgbClr val="000000"/>
                  </a:solidFill>
                  <a:cs typeface="Calibri" panose="020F0502020204030204" pitchFamily="34" charset="0"/>
                </a:endParaRPr>
              </a:p>
            </p:txBody>
          </p:sp>
          <p:grpSp>
            <p:nvGrpSpPr>
              <p:cNvPr id="2058" name="グループ化 2057">
                <a:extLst>
                  <a:ext uri="{FF2B5EF4-FFF2-40B4-BE49-F238E27FC236}">
                    <a16:creationId xmlns:a16="http://schemas.microsoft.com/office/drawing/2014/main" id="{0890ACE9-3C79-38B4-2C5E-91B2CF90581F}"/>
                  </a:ext>
                </a:extLst>
              </p:cNvPr>
              <p:cNvGrpSpPr/>
              <p:nvPr/>
            </p:nvGrpSpPr>
            <p:grpSpPr>
              <a:xfrm>
                <a:off x="9384950" y="498173"/>
                <a:ext cx="156786" cy="523764"/>
                <a:chOff x="3741582" y="2113866"/>
                <a:chExt cx="236293" cy="789375"/>
              </a:xfrm>
              <a:solidFill>
                <a:schemeClr val="bg1">
                  <a:lumMod val="75000"/>
                </a:schemeClr>
              </a:solidFill>
            </p:grpSpPr>
            <p:sp>
              <p:nvSpPr>
                <p:cNvPr id="2066" name="円/楕円 521">
                  <a:extLst>
                    <a:ext uri="{FF2B5EF4-FFF2-40B4-BE49-F238E27FC236}">
                      <a16:creationId xmlns:a16="http://schemas.microsoft.com/office/drawing/2014/main" id="{3CC4774A-9973-6A1F-FF29-F01F50935E57}"/>
                    </a:ext>
                  </a:extLst>
                </p:cNvPr>
                <p:cNvSpPr>
                  <a:spLocks noChangeAspect="1"/>
                </p:cNvSpPr>
                <p:nvPr/>
              </p:nvSpPr>
              <p:spPr bwMode="auto">
                <a:xfrm>
                  <a:off x="3741582" y="2113866"/>
                  <a:ext cx="236293" cy="23369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2</a:t>
                  </a:r>
                  <a:endParaRPr lang="ja-JP" altLang="en-US" sz="1200" kern="0" dirty="0">
                    <a:solidFill>
                      <a:schemeClr val="tx1"/>
                    </a:solidFill>
                    <a:cs typeface="Calibri" panose="020F0502020204030204" pitchFamily="34" charset="0"/>
                  </a:endParaRPr>
                </a:p>
              </p:txBody>
            </p:sp>
            <p:sp>
              <p:nvSpPr>
                <p:cNvPr id="2067" name="円/楕円 524">
                  <a:extLst>
                    <a:ext uri="{FF2B5EF4-FFF2-40B4-BE49-F238E27FC236}">
                      <a16:creationId xmlns:a16="http://schemas.microsoft.com/office/drawing/2014/main" id="{73B885D1-366D-63AD-ED13-9499C7260C33}"/>
                    </a:ext>
                  </a:extLst>
                </p:cNvPr>
                <p:cNvSpPr>
                  <a:spLocks/>
                </p:cNvSpPr>
                <p:nvPr/>
              </p:nvSpPr>
              <p:spPr bwMode="auto">
                <a:xfrm>
                  <a:off x="3741582" y="2391704"/>
                  <a:ext cx="236293" cy="23369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9</a:t>
                  </a:r>
                  <a:endParaRPr lang="ja-JP" altLang="en-US" sz="1200" kern="0" dirty="0">
                    <a:solidFill>
                      <a:schemeClr val="tx1"/>
                    </a:solidFill>
                    <a:cs typeface="Calibri" panose="020F0502020204030204" pitchFamily="34" charset="0"/>
                  </a:endParaRPr>
                </a:p>
              </p:txBody>
            </p:sp>
            <p:sp>
              <p:nvSpPr>
                <p:cNvPr id="2068" name="円/楕円 527">
                  <a:extLst>
                    <a:ext uri="{FF2B5EF4-FFF2-40B4-BE49-F238E27FC236}">
                      <a16:creationId xmlns:a16="http://schemas.microsoft.com/office/drawing/2014/main" id="{80BCD754-5D56-5E27-F226-306B9BBCA403}"/>
                    </a:ext>
                  </a:extLst>
                </p:cNvPr>
                <p:cNvSpPr>
                  <a:spLocks noChangeAspect="1"/>
                </p:cNvSpPr>
                <p:nvPr/>
              </p:nvSpPr>
              <p:spPr bwMode="auto">
                <a:xfrm>
                  <a:off x="3741582" y="2669545"/>
                  <a:ext cx="236293" cy="23369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6</a:t>
                  </a:r>
                  <a:endParaRPr lang="ja-JP" altLang="en-US" sz="1200" kern="0" dirty="0">
                    <a:solidFill>
                      <a:schemeClr val="tx1"/>
                    </a:solidFill>
                    <a:cs typeface="Calibri" panose="020F0502020204030204" pitchFamily="34" charset="0"/>
                  </a:endParaRPr>
                </a:p>
              </p:txBody>
            </p:sp>
          </p:grpSp>
          <p:grpSp>
            <p:nvGrpSpPr>
              <p:cNvPr id="2059" name="グループ化 2058">
                <a:extLst>
                  <a:ext uri="{FF2B5EF4-FFF2-40B4-BE49-F238E27FC236}">
                    <a16:creationId xmlns:a16="http://schemas.microsoft.com/office/drawing/2014/main" id="{B08A0F61-40B6-0A3E-5E61-795149D5663B}"/>
                  </a:ext>
                </a:extLst>
              </p:cNvPr>
              <p:cNvGrpSpPr/>
              <p:nvPr/>
            </p:nvGrpSpPr>
            <p:grpSpPr>
              <a:xfrm>
                <a:off x="9565427" y="491281"/>
                <a:ext cx="156787" cy="525486"/>
                <a:chOff x="4045388" y="2103479"/>
                <a:chExt cx="236295" cy="791970"/>
              </a:xfrm>
              <a:solidFill>
                <a:schemeClr val="bg1">
                  <a:lumMod val="75000"/>
                </a:schemeClr>
              </a:solidFill>
            </p:grpSpPr>
            <p:sp>
              <p:nvSpPr>
                <p:cNvPr id="2063" name="円/楕円 522">
                  <a:extLst>
                    <a:ext uri="{FF2B5EF4-FFF2-40B4-BE49-F238E27FC236}">
                      <a16:creationId xmlns:a16="http://schemas.microsoft.com/office/drawing/2014/main" id="{AB2B1AAE-BAD0-B58E-A10C-AC65DCA60A68}"/>
                    </a:ext>
                  </a:extLst>
                </p:cNvPr>
                <p:cNvSpPr>
                  <a:spLocks/>
                </p:cNvSpPr>
                <p:nvPr/>
              </p:nvSpPr>
              <p:spPr bwMode="auto">
                <a:xfrm>
                  <a:off x="4045388" y="2103479"/>
                  <a:ext cx="236295" cy="23629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3</a:t>
                  </a:r>
                  <a:endParaRPr lang="ja-JP" altLang="en-US" sz="1200" kern="0" dirty="0">
                    <a:solidFill>
                      <a:schemeClr val="tx1"/>
                    </a:solidFill>
                    <a:cs typeface="Calibri" panose="020F0502020204030204" pitchFamily="34" charset="0"/>
                  </a:endParaRPr>
                </a:p>
              </p:txBody>
            </p:sp>
            <p:sp>
              <p:nvSpPr>
                <p:cNvPr id="2064" name="円/楕円 525">
                  <a:extLst>
                    <a:ext uri="{FF2B5EF4-FFF2-40B4-BE49-F238E27FC236}">
                      <a16:creationId xmlns:a16="http://schemas.microsoft.com/office/drawing/2014/main" id="{2FA580DC-5E29-A76B-7FCD-4F1BCE47018C}"/>
                    </a:ext>
                  </a:extLst>
                </p:cNvPr>
                <p:cNvSpPr>
                  <a:spLocks/>
                </p:cNvSpPr>
                <p:nvPr/>
              </p:nvSpPr>
              <p:spPr bwMode="auto">
                <a:xfrm>
                  <a:off x="4045388" y="2383914"/>
                  <a:ext cx="236295" cy="233696"/>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4</a:t>
                  </a:r>
                  <a:endParaRPr lang="ja-JP" altLang="en-US" sz="1200" kern="0" dirty="0">
                    <a:solidFill>
                      <a:schemeClr val="tx1"/>
                    </a:solidFill>
                    <a:cs typeface="Calibri" panose="020F0502020204030204" pitchFamily="34" charset="0"/>
                  </a:endParaRPr>
                </a:p>
              </p:txBody>
            </p:sp>
            <p:sp>
              <p:nvSpPr>
                <p:cNvPr id="2065" name="円/楕円 528">
                  <a:extLst>
                    <a:ext uri="{FF2B5EF4-FFF2-40B4-BE49-F238E27FC236}">
                      <a16:creationId xmlns:a16="http://schemas.microsoft.com/office/drawing/2014/main" id="{309EC5E5-041C-656F-74DE-3EC39AB92227}"/>
                    </a:ext>
                  </a:extLst>
                </p:cNvPr>
                <p:cNvSpPr>
                  <a:spLocks/>
                </p:cNvSpPr>
                <p:nvPr/>
              </p:nvSpPr>
              <p:spPr bwMode="auto">
                <a:xfrm>
                  <a:off x="4045388" y="2659157"/>
                  <a:ext cx="236295" cy="23629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5</a:t>
                  </a:r>
                  <a:endParaRPr lang="ja-JP" altLang="en-US" sz="1200" kern="0" dirty="0">
                    <a:solidFill>
                      <a:schemeClr val="tx1"/>
                    </a:solidFill>
                    <a:cs typeface="Calibri" panose="020F0502020204030204" pitchFamily="34" charset="0"/>
                  </a:endParaRPr>
                </a:p>
              </p:txBody>
            </p:sp>
          </p:grpSp>
          <p:sp>
            <p:nvSpPr>
              <p:cNvPr id="2060" name="円/楕円 523">
                <a:extLst>
                  <a:ext uri="{FF2B5EF4-FFF2-40B4-BE49-F238E27FC236}">
                    <a16:creationId xmlns:a16="http://schemas.microsoft.com/office/drawing/2014/main" id="{FAA24695-761B-6056-4A29-F6ED76D51F8C}"/>
                  </a:ext>
                </a:extLst>
              </p:cNvPr>
              <p:cNvSpPr>
                <a:spLocks/>
              </p:cNvSpPr>
              <p:nvPr/>
            </p:nvSpPr>
            <p:spPr bwMode="auto">
              <a:xfrm>
                <a:off x="9197713" y="684353"/>
                <a:ext cx="157653" cy="157652"/>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8</a:t>
                </a:r>
                <a:endParaRPr lang="ja-JP" altLang="en-US" sz="1200" kern="0" dirty="0">
                  <a:solidFill>
                    <a:schemeClr val="tx1"/>
                  </a:solidFill>
                  <a:cs typeface="Calibri" panose="020F0502020204030204" pitchFamily="34" charset="0"/>
                </a:endParaRPr>
              </a:p>
            </p:txBody>
          </p:sp>
          <p:sp>
            <p:nvSpPr>
              <p:cNvPr id="2061" name="円/楕円 526">
                <a:extLst>
                  <a:ext uri="{FF2B5EF4-FFF2-40B4-BE49-F238E27FC236}">
                    <a16:creationId xmlns:a16="http://schemas.microsoft.com/office/drawing/2014/main" id="{9B6127DC-6C07-0715-62B3-FB8868E6F065}"/>
                  </a:ext>
                </a:extLst>
              </p:cNvPr>
              <p:cNvSpPr>
                <a:spLocks/>
              </p:cNvSpPr>
              <p:nvPr/>
            </p:nvSpPr>
            <p:spPr bwMode="auto">
              <a:xfrm>
                <a:off x="9197713" y="865260"/>
                <a:ext cx="157653" cy="156784"/>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7</a:t>
                </a:r>
                <a:endParaRPr lang="ja-JP" altLang="en-US" sz="1200" kern="0" dirty="0">
                  <a:solidFill>
                    <a:schemeClr val="tx1"/>
                  </a:solidFill>
                  <a:cs typeface="Calibri" panose="020F0502020204030204" pitchFamily="34" charset="0"/>
                </a:endParaRPr>
              </a:p>
            </p:txBody>
          </p:sp>
          <p:sp>
            <p:nvSpPr>
              <p:cNvPr id="2062" name="円/楕円 522">
                <a:extLst>
                  <a:ext uri="{FF2B5EF4-FFF2-40B4-BE49-F238E27FC236}">
                    <a16:creationId xmlns:a16="http://schemas.microsoft.com/office/drawing/2014/main" id="{A5E78E64-0BC2-AA95-7D8C-EAA2122198D2}"/>
                  </a:ext>
                </a:extLst>
              </p:cNvPr>
              <p:cNvSpPr>
                <a:spLocks/>
              </p:cNvSpPr>
              <p:nvPr/>
            </p:nvSpPr>
            <p:spPr bwMode="auto">
              <a:xfrm>
                <a:off x="9198422" y="500071"/>
                <a:ext cx="156787" cy="156784"/>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defTabSz="844069" fontAlgn="auto">
                  <a:spcBef>
                    <a:spcPts val="0"/>
                  </a:spcBef>
                  <a:spcAft>
                    <a:spcPts val="0"/>
                  </a:spcAft>
                  <a:defRPr/>
                </a:pPr>
                <a:r>
                  <a:rPr lang="en-US" altLang="ja-JP" sz="1200" kern="0" dirty="0">
                    <a:solidFill>
                      <a:schemeClr val="tx1"/>
                    </a:solidFill>
                    <a:cs typeface="Calibri" panose="020F0502020204030204" pitchFamily="34" charset="0"/>
                  </a:rPr>
                  <a:t>1</a:t>
                </a:r>
                <a:endParaRPr lang="ja-JP" altLang="en-US" sz="1200" kern="0" dirty="0">
                  <a:solidFill>
                    <a:schemeClr val="tx1"/>
                  </a:solidFill>
                  <a:cs typeface="Calibri" panose="020F0502020204030204" pitchFamily="34" charset="0"/>
                </a:endParaRPr>
              </a:p>
            </p:txBody>
          </p:sp>
        </p:grpSp>
      </p:grpSp>
      <p:cxnSp>
        <p:nvCxnSpPr>
          <p:cNvPr id="2052" name="直線矢印コネクタ 2051">
            <a:extLst>
              <a:ext uri="{FF2B5EF4-FFF2-40B4-BE49-F238E27FC236}">
                <a16:creationId xmlns:a16="http://schemas.microsoft.com/office/drawing/2014/main" id="{BF582280-1FF7-0A78-588F-E18773C3C292}"/>
              </a:ext>
            </a:extLst>
          </p:cNvPr>
          <p:cNvCxnSpPr>
            <a:cxnSpLocks/>
            <a:stCxn id="506" idx="3"/>
            <a:endCxn id="462" idx="3"/>
          </p:cNvCxnSpPr>
          <p:nvPr/>
        </p:nvCxnSpPr>
        <p:spPr bwMode="auto">
          <a:xfrm flipH="1">
            <a:off x="4845741" y="2999849"/>
            <a:ext cx="501425" cy="591653"/>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1" name="直線矢印コネクタ 650">
            <a:extLst>
              <a:ext uri="{FF2B5EF4-FFF2-40B4-BE49-F238E27FC236}">
                <a16:creationId xmlns:a16="http://schemas.microsoft.com/office/drawing/2014/main" id="{89EE979F-1287-9204-15D5-6E495459902D}"/>
              </a:ext>
            </a:extLst>
          </p:cNvPr>
          <p:cNvCxnSpPr>
            <a:cxnSpLocks/>
          </p:cNvCxnSpPr>
          <p:nvPr/>
        </p:nvCxnSpPr>
        <p:spPr bwMode="auto">
          <a:xfrm flipH="1">
            <a:off x="5023606" y="2783867"/>
            <a:ext cx="310519" cy="88316"/>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8" name="直線矢印コネクタ 517">
            <a:extLst>
              <a:ext uri="{FF2B5EF4-FFF2-40B4-BE49-F238E27FC236}">
                <a16:creationId xmlns:a16="http://schemas.microsoft.com/office/drawing/2014/main" id="{91EB3E11-64A2-CEA7-D2DC-353A6596B32D}"/>
              </a:ext>
            </a:extLst>
          </p:cNvPr>
          <p:cNvCxnSpPr>
            <a:cxnSpLocks/>
          </p:cNvCxnSpPr>
          <p:nvPr/>
        </p:nvCxnSpPr>
        <p:spPr bwMode="auto">
          <a:xfrm flipH="1" flipV="1">
            <a:off x="5206640" y="1821680"/>
            <a:ext cx="377954" cy="417544"/>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520" name="テキスト ボックス 146">
            <a:extLst>
              <a:ext uri="{FF2B5EF4-FFF2-40B4-BE49-F238E27FC236}">
                <a16:creationId xmlns:a16="http://schemas.microsoft.com/office/drawing/2014/main" id="{1733C2EC-D5A2-95F1-6DBA-D87EC395423C}"/>
              </a:ext>
            </a:extLst>
          </p:cNvPr>
          <p:cNvSpPr txBox="1">
            <a:spLocks noChangeArrowheads="1"/>
          </p:cNvSpPr>
          <p:nvPr/>
        </p:nvSpPr>
        <p:spPr bwMode="auto">
          <a:xfrm>
            <a:off x="4420483" y="1595287"/>
            <a:ext cx="898491" cy="267808"/>
          </a:xfrm>
          <a:prstGeom prst="rect">
            <a:avLst/>
          </a:prstGeom>
          <a:noFill/>
          <a:ln w="19050">
            <a:noFill/>
            <a:miter lim="800000"/>
            <a:headEnd/>
            <a:tailEnd/>
          </a:ln>
        </p:spPr>
        <p:txBody>
          <a:bodyPr wrap="square" lIns="82337" tIns="41169" rIns="82337" bIns="41169">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en-US" altLang="ja-JP" sz="1200" b="1" dirty="0">
                <a:solidFill>
                  <a:srgbClr val="000000"/>
                </a:solidFill>
                <a:latin typeface="+mn-lt"/>
                <a:ea typeface="+mn-ea"/>
                <a:cs typeface="Calibri" panose="020F0502020204030204" pitchFamily="34" charset="0"/>
              </a:rPr>
              <a:t>Heater Rod</a:t>
            </a:r>
          </a:p>
        </p:txBody>
      </p:sp>
      <p:sp>
        <p:nvSpPr>
          <p:cNvPr id="4" name="テキスト ボックス 3">
            <a:extLst>
              <a:ext uri="{FF2B5EF4-FFF2-40B4-BE49-F238E27FC236}">
                <a16:creationId xmlns:a16="http://schemas.microsoft.com/office/drawing/2014/main" id="{1A97E794-0723-9523-64B7-C84204EDBC8A}"/>
              </a:ext>
            </a:extLst>
          </p:cNvPr>
          <p:cNvSpPr txBox="1"/>
          <p:nvPr/>
        </p:nvSpPr>
        <p:spPr>
          <a:xfrm>
            <a:off x="263352" y="5852355"/>
            <a:ext cx="6192688" cy="646331"/>
          </a:xfrm>
          <a:prstGeom prst="rect">
            <a:avLst/>
          </a:prstGeom>
          <a:noFill/>
        </p:spPr>
        <p:txBody>
          <a:bodyPr wrap="square">
            <a:spAutoFit/>
          </a:bodyPr>
          <a:lstStyle/>
          <a:p>
            <a:pPr>
              <a:spcAft>
                <a:spcPts val="600"/>
              </a:spcAft>
            </a:pPr>
            <a:r>
              <a:rPr lang="en-US" altLang="ja-JP" dirty="0">
                <a:solidFill>
                  <a:srgbClr val="000000"/>
                </a:solidFill>
                <a:latin typeface="+mj-lt"/>
              </a:rPr>
              <a:t>The low-insulation DEGREE facility, applying induction heating technology, allows single rod and bundle testing under DEC.</a:t>
            </a:r>
            <a:endParaRPr lang="en-US" altLang="ja-JP" sz="1800" dirty="0">
              <a:solidFill>
                <a:srgbClr val="000000"/>
              </a:solidFill>
              <a:latin typeface="+mj-lt"/>
            </a:endParaRPr>
          </a:p>
        </p:txBody>
      </p:sp>
      <p:sp>
        <p:nvSpPr>
          <p:cNvPr id="3" name="スライド番号プレースホルダー 2">
            <a:extLst>
              <a:ext uri="{FF2B5EF4-FFF2-40B4-BE49-F238E27FC236}">
                <a16:creationId xmlns:a16="http://schemas.microsoft.com/office/drawing/2014/main" id="{8B2EDBBA-B47F-8546-28F3-B3F9FEE5392C}"/>
              </a:ext>
            </a:extLst>
          </p:cNvPr>
          <p:cNvSpPr>
            <a:spLocks noGrp="1"/>
          </p:cNvSpPr>
          <p:nvPr>
            <p:ph type="sldNum" sz="quarter" idx="4"/>
          </p:nvPr>
        </p:nvSpPr>
        <p:spPr/>
        <p:txBody>
          <a:bodyPr/>
          <a:lstStyle/>
          <a:p>
            <a:fld id="{1CB920B5-59AB-4D13-AD89-2DEE701099C1}" type="slidenum">
              <a:rPr lang="ja-JP" altLang="en-US" smtClean="0"/>
              <a:pPr/>
              <a:t>7</a:t>
            </a:fld>
            <a:endParaRPr lang="ja-JP" altLang="en-US"/>
          </a:p>
        </p:txBody>
      </p:sp>
      <p:sp>
        <p:nvSpPr>
          <p:cNvPr id="10" name="テキスト ボックス 9">
            <a:extLst>
              <a:ext uri="{FF2B5EF4-FFF2-40B4-BE49-F238E27FC236}">
                <a16:creationId xmlns:a16="http://schemas.microsoft.com/office/drawing/2014/main" id="{ED5454A6-71BB-40A1-CCD6-0596953CD8D0}"/>
              </a:ext>
            </a:extLst>
          </p:cNvPr>
          <p:cNvSpPr txBox="1"/>
          <p:nvPr/>
        </p:nvSpPr>
        <p:spPr>
          <a:xfrm>
            <a:off x="1525998" y="748514"/>
            <a:ext cx="3792976" cy="523220"/>
          </a:xfrm>
          <a:prstGeom prst="rect">
            <a:avLst/>
          </a:prstGeom>
          <a:noFill/>
        </p:spPr>
        <p:txBody>
          <a:bodyPr wrap="square">
            <a:spAutoFit/>
          </a:bodyPr>
          <a:lstStyle/>
          <a:p>
            <a:pPr algn="ctr">
              <a:spcBef>
                <a:spcPts val="600"/>
              </a:spcBef>
              <a:buNone/>
              <a:tabLst>
                <a:tab pos="180340" algn="l"/>
              </a:tabLst>
            </a:pPr>
            <a:r>
              <a:rPr lang="en-GB" altLang="ja-JP" sz="2800" b="1" dirty="0">
                <a:effectLst/>
                <a:latin typeface="+mn-lt"/>
                <a:cs typeface="Calibri" panose="020F0502020204030204" pitchFamily="34" charset="0"/>
              </a:rPr>
              <a:t>Experimental </a:t>
            </a:r>
            <a:r>
              <a:rPr lang="en-GB" altLang="ja-JP" sz="2800" b="1" dirty="0">
                <a:latin typeface="+mn-lt"/>
                <a:cs typeface="Calibri" panose="020F0502020204030204" pitchFamily="34" charset="0"/>
              </a:rPr>
              <a:t>S</a:t>
            </a:r>
            <a:r>
              <a:rPr lang="en-GB" altLang="ja-JP" sz="2800" b="1" dirty="0">
                <a:effectLst/>
                <a:latin typeface="+mn-lt"/>
                <a:cs typeface="Calibri" panose="020F0502020204030204" pitchFamily="34" charset="0"/>
              </a:rPr>
              <a:t>etup</a:t>
            </a:r>
            <a:endParaRPr lang="ja-JP" altLang="ja-JP" sz="2800" b="1" dirty="0">
              <a:effectLst/>
              <a:latin typeface="+mn-lt"/>
              <a:ea typeface="游明朝" panose="02020400000000000000" pitchFamily="18" charset="-128"/>
              <a:cs typeface="Calibri" panose="020F0502020204030204" pitchFamily="34" charset="0"/>
            </a:endParaRPr>
          </a:p>
        </p:txBody>
      </p:sp>
    </p:spTree>
    <p:extLst>
      <p:ext uri="{BB962C8B-B14F-4D97-AF65-F5344CB8AC3E}">
        <p14:creationId xmlns:p14="http://schemas.microsoft.com/office/powerpoint/2010/main" val="53496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a:extLst>
              <a:ext uri="{FF2B5EF4-FFF2-40B4-BE49-F238E27FC236}">
                <a16:creationId xmlns:a16="http://schemas.microsoft.com/office/drawing/2014/main" id="{4E30EC58-4307-3BFB-1B5C-7B2F9A4FF970}"/>
              </a:ext>
            </a:extLst>
          </p:cNvPr>
          <p:cNvSpPr txBox="1">
            <a:spLocks noChangeArrowheads="1"/>
          </p:cNvSpPr>
          <p:nvPr/>
        </p:nvSpPr>
        <p:spPr bwMode="auto">
          <a:xfrm>
            <a:off x="427349" y="169863"/>
            <a:ext cx="94850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a:buNone/>
            </a:pPr>
            <a:r>
              <a:rPr lang="en-GB" altLang="ja-JP" b="1" dirty="0">
                <a:latin typeface="+mn-lt"/>
                <a:cs typeface="Calibri" panose="020F0502020204030204" pitchFamily="34" charset="0"/>
              </a:rPr>
              <a:t>Test Matrix</a:t>
            </a:r>
            <a:endParaRPr lang="ja-JP" altLang="ja-JP" sz="3200" b="1" dirty="0">
              <a:effectLst/>
              <a:latin typeface="+mn-lt"/>
              <a:ea typeface="游明朝" panose="02020400000000000000" pitchFamily="18" charset="-128"/>
              <a:cs typeface="Calibri" panose="020F0502020204030204" pitchFamily="34" charset="0"/>
            </a:endParaRPr>
          </a:p>
        </p:txBody>
      </p:sp>
      <p:graphicFrame>
        <p:nvGraphicFramePr>
          <p:cNvPr id="13" name="表 12">
            <a:extLst>
              <a:ext uri="{FF2B5EF4-FFF2-40B4-BE49-F238E27FC236}">
                <a16:creationId xmlns:a16="http://schemas.microsoft.com/office/drawing/2014/main" id="{F6810B90-FF8A-8F1D-2AB1-161D9CFE558B}"/>
              </a:ext>
            </a:extLst>
          </p:cNvPr>
          <p:cNvGraphicFramePr>
            <a:graphicFrameLocks noGrp="1"/>
          </p:cNvGraphicFramePr>
          <p:nvPr>
            <p:extLst>
              <p:ext uri="{D42A27DB-BD31-4B8C-83A1-F6EECF244321}">
                <p14:modId xmlns:p14="http://schemas.microsoft.com/office/powerpoint/2010/main" val="3772766515"/>
              </p:ext>
            </p:extLst>
          </p:nvPr>
        </p:nvGraphicFramePr>
        <p:xfrm>
          <a:off x="479376" y="899838"/>
          <a:ext cx="11305257" cy="5036208"/>
        </p:xfrm>
        <a:graphic>
          <a:graphicData uri="http://schemas.openxmlformats.org/drawingml/2006/table">
            <a:tbl>
              <a:tblPr>
                <a:tableStyleId>{5940675A-B579-460E-94D1-54222C63F5DA}</a:tableStyleId>
              </a:tblPr>
              <a:tblGrid>
                <a:gridCol w="2382681">
                  <a:extLst>
                    <a:ext uri="{9D8B030D-6E8A-4147-A177-3AD203B41FA5}">
                      <a16:colId xmlns:a16="http://schemas.microsoft.com/office/drawing/2014/main" val="3917602247"/>
                    </a:ext>
                  </a:extLst>
                </a:gridCol>
                <a:gridCol w="1487096">
                  <a:extLst>
                    <a:ext uri="{9D8B030D-6E8A-4147-A177-3AD203B41FA5}">
                      <a16:colId xmlns:a16="http://schemas.microsoft.com/office/drawing/2014/main" val="2953511918"/>
                    </a:ext>
                  </a:extLst>
                </a:gridCol>
                <a:gridCol w="1487096">
                  <a:extLst>
                    <a:ext uri="{9D8B030D-6E8A-4147-A177-3AD203B41FA5}">
                      <a16:colId xmlns:a16="http://schemas.microsoft.com/office/drawing/2014/main" val="3834989115"/>
                    </a:ext>
                  </a:extLst>
                </a:gridCol>
                <a:gridCol w="1487096">
                  <a:extLst>
                    <a:ext uri="{9D8B030D-6E8A-4147-A177-3AD203B41FA5}">
                      <a16:colId xmlns:a16="http://schemas.microsoft.com/office/drawing/2014/main" val="2670548741"/>
                    </a:ext>
                  </a:extLst>
                </a:gridCol>
                <a:gridCol w="1487096">
                  <a:extLst>
                    <a:ext uri="{9D8B030D-6E8A-4147-A177-3AD203B41FA5}">
                      <a16:colId xmlns:a16="http://schemas.microsoft.com/office/drawing/2014/main" val="2846572785"/>
                    </a:ext>
                  </a:extLst>
                </a:gridCol>
                <a:gridCol w="1487096">
                  <a:extLst>
                    <a:ext uri="{9D8B030D-6E8A-4147-A177-3AD203B41FA5}">
                      <a16:colId xmlns:a16="http://schemas.microsoft.com/office/drawing/2014/main" val="3494300073"/>
                    </a:ext>
                  </a:extLst>
                </a:gridCol>
                <a:gridCol w="1487096">
                  <a:extLst>
                    <a:ext uri="{9D8B030D-6E8A-4147-A177-3AD203B41FA5}">
                      <a16:colId xmlns:a16="http://schemas.microsoft.com/office/drawing/2014/main" val="1074068404"/>
                    </a:ext>
                  </a:extLst>
                </a:gridCol>
              </a:tblGrid>
              <a:tr h="267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800" b="1" dirty="0">
                          <a:solidFill>
                            <a:schemeClr val="bg1"/>
                          </a:solidFill>
                          <a:effectLst/>
                          <a:latin typeface="+mn-lt"/>
                          <a:ea typeface="ＭＳ Ｐゴシック" panose="020B0600070205080204" pitchFamily="50" charset="-128"/>
                          <a:cs typeface="Calibri" panose="020F0502020204030204" pitchFamily="34" charset="0"/>
                        </a:rPr>
                        <a:t>Single Rod</a:t>
                      </a:r>
                      <a:endParaRPr lang="ja-JP" altLang="en-US" sz="1800" b="1" dirty="0">
                        <a:solidFill>
                          <a:schemeClr val="bg1"/>
                        </a:solidFill>
                        <a:latin typeface="+mn-lt"/>
                        <a:cs typeface="Calibri" panose="020F0502020204030204" pitchFamily="34" charset="0"/>
                      </a:endParaRPr>
                    </a:p>
                  </a:txBody>
                  <a:tcPr>
                    <a:solidFill>
                      <a:srgbClr val="0000FF"/>
                    </a:solidFill>
                  </a:tcPr>
                </a:tc>
                <a:tc>
                  <a:txBody>
                    <a:bodyPr/>
                    <a:lstStyle/>
                    <a:p>
                      <a:pPr algn="ctr" fontAlgn="ctr"/>
                      <a:r>
                        <a:rPr lang="en-US" sz="1800" u="none" strike="noStrike" dirty="0">
                          <a:solidFill>
                            <a:schemeClr val="tx1"/>
                          </a:solidFill>
                          <a:effectLst/>
                          <a:latin typeface="+mn-lt"/>
                          <a:cs typeface="Calibri" panose="020F0502020204030204" pitchFamily="34" charset="0"/>
                        </a:rPr>
                        <a:t>S1</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S2</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S3</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S4</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S5</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S6</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extLst>
                  <a:ext uri="{0D108BD9-81ED-4DB2-BD59-A6C34878D82A}">
                    <a16:rowId xmlns:a16="http://schemas.microsoft.com/office/drawing/2014/main" val="2349317370"/>
                  </a:ext>
                </a:extLst>
              </a:tr>
              <a:tr h="200411">
                <a:tc>
                  <a:txBody>
                    <a:bodyPr/>
                    <a:lstStyle/>
                    <a:p>
                      <a:pPr marL="0" indent="0" algn="l" fontAlgn="ctr"/>
                      <a:r>
                        <a:rPr lang="en-US" sz="1800" u="none" strike="noStrike" dirty="0">
                          <a:solidFill>
                            <a:srgbClr val="000000"/>
                          </a:solidFill>
                          <a:effectLst/>
                          <a:latin typeface="+mn-lt"/>
                          <a:cs typeface="Calibri" panose="020F0502020204030204" pitchFamily="34" charset="0"/>
                        </a:rPr>
                        <a:t> Cladding materials</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gridSpan="6">
                  <a:txBody>
                    <a:bodyPr/>
                    <a:lstStyle/>
                    <a:p>
                      <a:pPr algn="ctr" fontAlgn="ctr"/>
                      <a:r>
                        <a:rPr lang="en-US" sz="1800" b="1" u="none" strike="noStrike" dirty="0">
                          <a:effectLst/>
                          <a:latin typeface="+mn-lt"/>
                          <a:cs typeface="Calibri" panose="020F0502020204030204" pitchFamily="34" charset="0"/>
                        </a:rPr>
                        <a:t>Zircaloy-4</a:t>
                      </a:r>
                      <a:endParaRPr lang="en-US" sz="1800" b="1"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chemeClr val="bg1">
                        <a:lumMod val="6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71063765"/>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Coating materials</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effectLst/>
                          <a:latin typeface="+mn-lt"/>
                          <a:cs typeface="Calibri" panose="020F0502020204030204" pitchFamily="34" charset="0"/>
                        </a:rPr>
                        <a:t>Uncoated</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10 µm Cr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chemeClr val="accent6">
                        <a:lumMod val="40000"/>
                        <a:lumOff val="60000"/>
                      </a:schemeClr>
                    </a:solidFill>
                  </a:tcPr>
                </a:tc>
                <a:tc>
                  <a:txBody>
                    <a:bodyPr/>
                    <a:lstStyle/>
                    <a:p>
                      <a:pPr algn="ctr" fontAlgn="ctr"/>
                      <a:r>
                        <a:rPr lang="en-US" sz="1800" u="none" strike="noStrike" dirty="0">
                          <a:effectLst/>
                          <a:latin typeface="+mn-lt"/>
                          <a:cs typeface="Calibri" panose="020F0502020204030204" pitchFamily="34" charset="0"/>
                        </a:rPr>
                        <a:t>20 µm Cr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FFC000"/>
                    </a:solidFill>
                  </a:tcPr>
                </a:tc>
                <a:tc>
                  <a:txBody>
                    <a:bodyPr/>
                    <a:lstStyle/>
                    <a:p>
                      <a:pPr algn="ctr" fontAlgn="ctr"/>
                      <a:r>
                        <a:rPr lang="en-US" sz="1800" u="none" strike="noStrike" dirty="0">
                          <a:effectLst/>
                          <a:latin typeface="+mn-lt"/>
                          <a:cs typeface="Calibri" panose="020F0502020204030204" pitchFamily="34" charset="0"/>
                        </a:rPr>
                        <a:t>26 µm Cr/</a:t>
                      </a:r>
                      <a:r>
                        <a:rPr lang="en-US" sz="1800" u="none" strike="noStrike" dirty="0" err="1">
                          <a:effectLst/>
                          <a:latin typeface="+mn-lt"/>
                          <a:cs typeface="Calibri" panose="020F0502020204030204" pitchFamily="34" charset="0"/>
                        </a:rPr>
                        <a:t>CrN</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92D050"/>
                    </a:solidFill>
                  </a:tcPr>
                </a:tc>
                <a:tc>
                  <a:txBody>
                    <a:bodyPr/>
                    <a:lstStyle/>
                    <a:p>
                      <a:pPr algn="ctr" fontAlgn="ctr"/>
                      <a:r>
                        <a:rPr lang="en-US" sz="1800" u="none" strike="noStrike" dirty="0">
                          <a:effectLst/>
                          <a:latin typeface="+mn-lt"/>
                          <a:cs typeface="Calibri" panose="020F0502020204030204" pitchFamily="34" charset="0"/>
                        </a:rPr>
                        <a:t>10 µm Cr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chemeClr val="accent6">
                        <a:lumMod val="40000"/>
                        <a:lumOff val="60000"/>
                      </a:schemeClr>
                    </a:solidFill>
                  </a:tcPr>
                </a:tc>
                <a:tc>
                  <a:txBody>
                    <a:bodyPr/>
                    <a:lstStyle/>
                    <a:p>
                      <a:pPr algn="ctr" fontAlgn="ctr"/>
                      <a:r>
                        <a:rPr lang="en-US" sz="1800" u="none" strike="noStrike" dirty="0">
                          <a:effectLst/>
                          <a:latin typeface="+mn-lt"/>
                          <a:cs typeface="Calibri" panose="020F0502020204030204" pitchFamily="34" charset="0"/>
                        </a:rPr>
                        <a:t>20 µm Cr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FFC000"/>
                    </a:solidFill>
                  </a:tcPr>
                </a:tc>
                <a:extLst>
                  <a:ext uri="{0D108BD9-81ED-4DB2-BD59-A6C34878D82A}">
                    <a16:rowId xmlns:a16="http://schemas.microsoft.com/office/drawing/2014/main" val="2426066389"/>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Max. temperature</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gridSpan="4">
                  <a:txBody>
                    <a:bodyPr/>
                    <a:lstStyle/>
                    <a:p>
                      <a:pPr algn="ctr" fontAlgn="ctr"/>
                      <a:r>
                        <a:rPr lang="en-US" sz="1800" u="none" strike="noStrike" dirty="0">
                          <a:effectLst/>
                          <a:latin typeface="+mn-lt"/>
                          <a:cs typeface="Calibri" panose="020F0502020204030204" pitchFamily="34" charset="0"/>
                        </a:rPr>
                        <a:t>1350 ˚C</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en-US" sz="1800" u="none" strike="noStrike" dirty="0">
                          <a:effectLst/>
                          <a:latin typeface="+mn-lt"/>
                          <a:cs typeface="Calibri" panose="020F0502020204030204" pitchFamily="34" charset="0"/>
                        </a:rPr>
                        <a:t>1600 ˚C</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hMerge="1">
                  <a:txBody>
                    <a:bodyPr/>
                    <a:lstStyle/>
                    <a:p>
                      <a:endParaRPr kumimoji="1" lang="ja-JP" altLang="en-US"/>
                    </a:p>
                  </a:txBody>
                  <a:tcPr/>
                </a:tc>
                <a:extLst>
                  <a:ext uri="{0D108BD9-81ED-4DB2-BD59-A6C34878D82A}">
                    <a16:rowId xmlns:a16="http://schemas.microsoft.com/office/drawing/2014/main" val="2953484945"/>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Rod inter. Pressure</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gridSpan="6">
                  <a:txBody>
                    <a:bodyPr/>
                    <a:lstStyle/>
                    <a:p>
                      <a:pPr algn="ctr" fontAlgn="ctr"/>
                      <a:r>
                        <a:rPr lang="en-US" sz="1800" u="none" strike="noStrike" dirty="0">
                          <a:effectLst/>
                          <a:latin typeface="+mn-lt"/>
                          <a:cs typeface="Calibri" panose="020F0502020204030204" pitchFamily="34" charset="0"/>
                        </a:rPr>
                        <a:t>6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14786879"/>
                  </a:ext>
                </a:extLst>
              </a:tr>
              <a:tr h="200411">
                <a:tc gridSpan="7">
                  <a:txBody>
                    <a:bodyPr/>
                    <a:lstStyle/>
                    <a:p>
                      <a:pPr algn="l" fontAlgn="t"/>
                      <a:endParaRPr lang="ja-JP" altLang="en-US" sz="1800" u="none" strike="noStrike" dirty="0">
                        <a:effectLst/>
                        <a:latin typeface="+mn-lt"/>
                        <a:cs typeface="Calibri" panose="020F0502020204030204" pitchFamily="34" charset="0"/>
                      </a:endParaRPr>
                    </a:p>
                  </a:txBody>
                  <a:tcPr marL="7032" marR="7032" marT="7032" marB="0"/>
                </a:tc>
                <a:tc hMerge="1">
                  <a:txBody>
                    <a:bodyPr/>
                    <a:lstStyle/>
                    <a:p>
                      <a:endParaRPr/>
                    </a:p>
                  </a:txBody>
                  <a:tcPr marL="7032" marR="7032" marT="7032" marB="0"/>
                </a:tc>
                <a:tc hMerge="1">
                  <a:txBody>
                    <a:bodyPr/>
                    <a:lstStyle/>
                    <a:p>
                      <a:endParaRPr/>
                    </a:p>
                  </a:txBody>
                  <a:tcPr marL="7032" marR="7032" marT="7032" marB="0"/>
                </a:tc>
                <a:tc hMerge="1">
                  <a:txBody>
                    <a:bodyPr/>
                    <a:lstStyle/>
                    <a:p>
                      <a:endParaRPr/>
                    </a:p>
                  </a:txBody>
                  <a:tcPr marL="7032" marR="7032" marT="7032" marB="0"/>
                </a:tc>
                <a:tc hMerge="1">
                  <a:txBody>
                    <a:bodyPr/>
                    <a:lstStyle/>
                    <a:p>
                      <a:endParaRPr/>
                    </a:p>
                  </a:txBody>
                  <a:tcPr marL="7032" marR="7032" marT="7032" marB="0"/>
                </a:tc>
                <a:tc hMerge="1">
                  <a:txBody>
                    <a:bodyPr/>
                    <a:lstStyle/>
                    <a:p>
                      <a:endParaRPr/>
                    </a:p>
                  </a:txBody>
                  <a:tcPr marL="7032" marR="7032" marT="7032" marB="0"/>
                </a:tc>
                <a:tc hMerge="1">
                  <a:txBody>
                    <a:bodyPr/>
                    <a:lstStyle/>
                    <a:p>
                      <a:endParaRPr dirty="0"/>
                    </a:p>
                  </a:txBody>
                  <a:tcPr marL="7032" marR="7032" marT="7032" marB="0"/>
                </a:tc>
                <a:extLst>
                  <a:ext uri="{0D108BD9-81ED-4DB2-BD59-A6C34878D82A}">
                    <a16:rowId xmlns:a16="http://schemas.microsoft.com/office/drawing/2014/main" val="1210253907"/>
                  </a:ext>
                </a:extLst>
              </a:tr>
              <a:tr h="267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800" b="1" dirty="0">
                          <a:solidFill>
                            <a:schemeClr val="bg1"/>
                          </a:solidFill>
                          <a:effectLst/>
                          <a:latin typeface="+mn-lt"/>
                          <a:ea typeface="ＭＳ Ｐゴシック" panose="020B0600070205080204" pitchFamily="50" charset="-128"/>
                          <a:cs typeface="Calibri" panose="020F0502020204030204" pitchFamily="34" charset="0"/>
                        </a:rPr>
                        <a:t>Single Rod</a:t>
                      </a:r>
                      <a:endParaRPr lang="ja-JP" altLang="en-US" sz="1800" b="1" dirty="0">
                        <a:solidFill>
                          <a:schemeClr val="bg1"/>
                        </a:solidFill>
                        <a:latin typeface="+mn-lt"/>
                        <a:cs typeface="Calibri" panose="020F0502020204030204" pitchFamily="34" charset="0"/>
                      </a:endParaRPr>
                    </a:p>
                  </a:txBody>
                  <a:tcPr>
                    <a:solidFill>
                      <a:srgbClr val="0000FF"/>
                    </a:solidFill>
                  </a:tcPr>
                </a:tc>
                <a:tc>
                  <a:txBody>
                    <a:bodyPr/>
                    <a:lstStyle/>
                    <a:p>
                      <a:pPr algn="ctr" fontAlgn="ctr"/>
                      <a:r>
                        <a:rPr lang="en-US" sz="1800" u="none" strike="noStrike" dirty="0">
                          <a:solidFill>
                            <a:schemeClr val="tx1"/>
                          </a:solidFill>
                          <a:effectLst/>
                          <a:latin typeface="+mn-lt"/>
                          <a:cs typeface="Calibri" panose="020F0502020204030204" pitchFamily="34" charset="0"/>
                        </a:rPr>
                        <a:t>S8</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S9</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S10</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S11</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S12</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chemeClr val="tx1"/>
                          </a:solidFill>
                          <a:effectLst/>
                          <a:latin typeface="+mn-lt"/>
                          <a:cs typeface="Calibri" panose="020F0502020204030204" pitchFamily="34" charset="0"/>
                        </a:rPr>
                        <a:t>S13</a:t>
                      </a:r>
                      <a:endParaRPr lang="en-US" sz="1800" b="0" i="0" u="none" strike="noStrike" dirty="0">
                        <a:solidFill>
                          <a:schemeClr val="tx1"/>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extLst>
                  <a:ext uri="{0D108BD9-81ED-4DB2-BD59-A6C34878D82A}">
                    <a16:rowId xmlns:a16="http://schemas.microsoft.com/office/drawing/2014/main" val="1779522155"/>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Cladding materials</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gridSpan="3">
                  <a:txBody>
                    <a:bodyPr/>
                    <a:lstStyle/>
                    <a:p>
                      <a:pPr algn="ctr" fontAlgn="ctr"/>
                      <a:r>
                        <a:rPr lang="en-US" sz="1800" b="1" u="none" strike="noStrike" dirty="0">
                          <a:effectLst/>
                          <a:latin typeface="+mn-lt"/>
                          <a:cs typeface="Calibri" panose="020F0502020204030204" pitchFamily="34" charset="0"/>
                        </a:rPr>
                        <a:t>Opt. ZIRLO</a:t>
                      </a:r>
                      <a:endParaRPr lang="en-US" sz="1800" b="1"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chemeClr val="accent4">
                        <a:lumMod val="9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1800" b="1" u="none" strike="noStrike" dirty="0">
                          <a:effectLst/>
                          <a:latin typeface="+mn-lt"/>
                          <a:cs typeface="Calibri" panose="020F0502020204030204" pitchFamily="34" charset="0"/>
                        </a:rPr>
                        <a:t>E110 </a:t>
                      </a:r>
                      <a:endParaRPr lang="en-US" sz="1800" b="1"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chemeClr val="accent6">
                        <a:lumMod val="20000"/>
                        <a:lumOff val="80000"/>
                      </a:scheme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43392173"/>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Coating materials</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effectLst/>
                          <a:latin typeface="+mn-lt"/>
                          <a:cs typeface="Calibri" panose="020F0502020204030204" pitchFamily="34" charset="0"/>
                        </a:rPr>
                        <a:t>Uncoated</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20 µm Cr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FFC000"/>
                    </a:solidFill>
                  </a:tcPr>
                </a:tc>
                <a:tc>
                  <a:txBody>
                    <a:bodyPr/>
                    <a:lstStyle/>
                    <a:p>
                      <a:pPr algn="ctr" fontAlgn="ctr"/>
                      <a:r>
                        <a:rPr lang="en-US" sz="1800" u="none" strike="noStrike" dirty="0">
                          <a:effectLst/>
                          <a:latin typeface="+mn-lt"/>
                          <a:cs typeface="Calibri" panose="020F0502020204030204" pitchFamily="34" charset="0"/>
                        </a:rPr>
                        <a:t>20 µm Cr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FFC000"/>
                    </a:solidFill>
                  </a:tcPr>
                </a:tc>
                <a:tc gridSpan="2">
                  <a:txBody>
                    <a:bodyPr/>
                    <a:lstStyle/>
                    <a:p>
                      <a:pPr algn="ctr" fontAlgn="ctr"/>
                      <a:r>
                        <a:rPr kumimoji="1" lang="en-US" altLang="ja-JP" sz="1800" kern="1200" dirty="0">
                          <a:solidFill>
                            <a:schemeClr val="tx1"/>
                          </a:solidFill>
                          <a:effectLst/>
                          <a:latin typeface="+mn-lt"/>
                          <a:ea typeface="+mn-ea"/>
                          <a:cs typeface="+mn-cs"/>
                        </a:rPr>
                        <a:t>6 </a:t>
                      </a:r>
                      <a:r>
                        <a:rPr kumimoji="1" lang="en-US" altLang="ja-JP" sz="1800" kern="1200" dirty="0" err="1">
                          <a:solidFill>
                            <a:schemeClr val="tx1"/>
                          </a:solidFill>
                          <a:effectLst/>
                          <a:latin typeface="+mn-lt"/>
                          <a:ea typeface="+mn-ea"/>
                          <a:cs typeface="+mn-cs"/>
                        </a:rPr>
                        <a:t>μm</a:t>
                      </a:r>
                      <a:r>
                        <a:rPr kumimoji="1" lang="en-US" altLang="ja-JP" sz="1800" kern="1200" dirty="0">
                          <a:solidFill>
                            <a:schemeClr val="tx1"/>
                          </a:solidFill>
                          <a:effectLst/>
                          <a:latin typeface="+mn-lt"/>
                          <a:ea typeface="+mn-ea"/>
                          <a:cs typeface="+mn-cs"/>
                        </a:rPr>
                        <a:t> Cr/</a:t>
                      </a:r>
                      <a:r>
                        <a:rPr kumimoji="1" lang="en-US" altLang="ja-JP" sz="1800" kern="1200" dirty="0" err="1">
                          <a:solidFill>
                            <a:schemeClr val="tx1"/>
                          </a:solidFill>
                          <a:effectLst/>
                          <a:latin typeface="+mn-lt"/>
                          <a:ea typeface="+mn-ea"/>
                          <a:cs typeface="+mn-cs"/>
                        </a:rPr>
                        <a:t>CrN</a:t>
                      </a:r>
                      <a:r>
                        <a:rPr kumimoji="1" lang="en-US" altLang="ja-JP" sz="1800" kern="1200" dirty="0">
                          <a:solidFill>
                            <a:schemeClr val="tx1"/>
                          </a:solidFill>
                          <a:effectLst/>
                          <a:latin typeface="+mn-lt"/>
                          <a:ea typeface="+mn-ea"/>
                          <a:cs typeface="+mn-cs"/>
                        </a:rPr>
                        <a:t> multi-layer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FFCCFF"/>
                    </a:solidFill>
                  </a:tcPr>
                </a:tc>
                <a:tc hMerge="1">
                  <a:txBody>
                    <a:bodyPr/>
                    <a:lstStyle/>
                    <a:p>
                      <a:endParaRPr kumimoji="1" lang="ja-JP" altLang="en-US"/>
                    </a:p>
                  </a:txBody>
                  <a:tcPr/>
                </a:tc>
                <a:tc>
                  <a:txBody>
                    <a:bodyPr/>
                    <a:lstStyle/>
                    <a:p>
                      <a:pPr algn="ctr" fontAlgn="ctr"/>
                      <a:r>
                        <a:rPr lang="en-US" sz="1800" u="none" strike="noStrike" dirty="0">
                          <a:effectLst/>
                          <a:latin typeface="+mn-lt"/>
                          <a:cs typeface="Calibri" panose="020F0502020204030204" pitchFamily="34" charset="0"/>
                        </a:rPr>
                        <a:t>Uncoated</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extLst>
                  <a:ext uri="{0D108BD9-81ED-4DB2-BD59-A6C34878D82A}">
                    <a16:rowId xmlns:a16="http://schemas.microsoft.com/office/drawing/2014/main" val="3752933130"/>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Max. temperature</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gridSpan="2">
                  <a:txBody>
                    <a:bodyPr/>
                    <a:lstStyle/>
                    <a:p>
                      <a:pPr algn="ctr" fontAlgn="ctr"/>
                      <a:r>
                        <a:rPr lang="en-US" sz="1800" u="none" strike="noStrike" dirty="0">
                          <a:effectLst/>
                          <a:latin typeface="+mn-lt"/>
                          <a:cs typeface="Calibri" panose="020F0502020204030204" pitchFamily="34" charset="0"/>
                        </a:rPr>
                        <a:t>1350 ˚C</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hMerge="1">
                  <a:txBody>
                    <a:bodyPr/>
                    <a:lstStyle/>
                    <a:p>
                      <a:endParaRPr kumimoji="1" lang="ja-JP" altLang="en-US"/>
                    </a:p>
                  </a:txBody>
                  <a:tcPr/>
                </a:tc>
                <a:tc>
                  <a:txBody>
                    <a:bodyPr/>
                    <a:lstStyle/>
                    <a:p>
                      <a:pPr algn="ctr" fontAlgn="ctr"/>
                      <a:r>
                        <a:rPr lang="en-US" sz="1800" u="none" strike="noStrike" dirty="0">
                          <a:effectLst/>
                          <a:latin typeface="+mn-lt"/>
                          <a:cs typeface="Calibri" panose="020F0502020204030204" pitchFamily="34" charset="0"/>
                        </a:rPr>
                        <a:t>1500 ˚C</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1350 ˚C</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1500 ˚C</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1350 ˚C</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extLst>
                  <a:ext uri="{0D108BD9-81ED-4DB2-BD59-A6C34878D82A}">
                    <a16:rowId xmlns:a16="http://schemas.microsoft.com/office/drawing/2014/main" val="2408512598"/>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Rod inter. Pressure</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gridSpan="2">
                  <a:txBody>
                    <a:bodyPr/>
                    <a:lstStyle/>
                    <a:p>
                      <a:pPr algn="ctr" fontAlgn="ctr"/>
                      <a:r>
                        <a:rPr lang="en-US" sz="1800" u="none" strike="noStrike" dirty="0">
                          <a:effectLst/>
                          <a:latin typeface="+mn-lt"/>
                          <a:cs typeface="Calibri" panose="020F0502020204030204" pitchFamily="34" charset="0"/>
                        </a:rPr>
                        <a:t>6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hMerge="1">
                  <a:txBody>
                    <a:bodyPr/>
                    <a:lstStyle/>
                    <a:p>
                      <a:endParaRPr kumimoji="1" lang="ja-JP" altLang="en-US"/>
                    </a:p>
                  </a:txBody>
                  <a:tcPr/>
                </a:tc>
                <a:tc>
                  <a:txBody>
                    <a:bodyPr/>
                    <a:lstStyle/>
                    <a:p>
                      <a:pPr algn="ctr" fontAlgn="ctr"/>
                      <a:r>
                        <a:rPr lang="en-US" sz="1800" u="none" strike="noStrike" dirty="0">
                          <a:effectLst/>
                          <a:latin typeface="+mn-lt"/>
                          <a:cs typeface="Calibri" panose="020F0502020204030204" pitchFamily="34" charset="0"/>
                        </a:rPr>
                        <a:t>0.1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6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0.1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6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extLst>
                  <a:ext uri="{0D108BD9-81ED-4DB2-BD59-A6C34878D82A}">
                    <a16:rowId xmlns:a16="http://schemas.microsoft.com/office/drawing/2014/main" val="3525208959"/>
                  </a:ext>
                </a:extLst>
              </a:tr>
              <a:tr h="200411">
                <a:tc gridSpan="7">
                  <a:txBody>
                    <a:bodyPr/>
                    <a:lstStyle/>
                    <a:p>
                      <a:pPr algn="ctr" fontAlgn="ctr"/>
                      <a:endParaRPr lang="en-US" altLang="ja-JP" sz="1800" u="none" strike="noStrike" dirty="0">
                        <a:effectLst/>
                        <a:latin typeface="+mn-lt"/>
                        <a:cs typeface="Calibri" panose="020F0502020204030204" pitchFamily="34" charset="0"/>
                      </a:endParaRPr>
                    </a:p>
                  </a:txBody>
                  <a:tcPr marL="7032" marR="7032" marT="7032" marB="0" anchor="ctr"/>
                </a:tc>
                <a:tc hMerge="1">
                  <a:txBody>
                    <a:bodyPr/>
                    <a:lstStyle/>
                    <a:p>
                      <a:endParaRPr/>
                    </a:p>
                  </a:txBody>
                  <a:tcPr marL="7032" marR="7032" marT="7032" marB="0" anchor="ctr"/>
                </a:tc>
                <a:tc hMerge="1">
                  <a:txBody>
                    <a:bodyPr/>
                    <a:lstStyle/>
                    <a:p>
                      <a:endParaRPr/>
                    </a:p>
                  </a:txBody>
                  <a:tcPr marL="7032" marR="7032" marT="7032" marB="0" anchor="ctr"/>
                </a:tc>
                <a:tc hMerge="1">
                  <a:txBody>
                    <a:bodyPr/>
                    <a:lstStyle/>
                    <a:p>
                      <a:endParaRPr/>
                    </a:p>
                  </a:txBody>
                  <a:tcPr marL="7032" marR="7032" marT="7032" marB="0" anchor="ctr"/>
                </a:tc>
                <a:tc hMerge="1">
                  <a:txBody>
                    <a:bodyPr/>
                    <a:lstStyle/>
                    <a:p>
                      <a:endParaRPr/>
                    </a:p>
                  </a:txBody>
                  <a:tcPr marL="7032" marR="7032" marT="7032" marB="0" anchor="ctr"/>
                </a:tc>
                <a:tc hMerge="1">
                  <a:txBody>
                    <a:bodyPr/>
                    <a:lstStyle/>
                    <a:p>
                      <a:endParaRPr/>
                    </a:p>
                  </a:txBody>
                  <a:tcPr marL="7032" marR="7032" marT="7032" marB="0" anchor="ctr"/>
                </a:tc>
                <a:tc hMerge="1">
                  <a:txBody>
                    <a:bodyPr/>
                    <a:lstStyle/>
                    <a:p>
                      <a:endParaRPr dirty="0"/>
                    </a:p>
                  </a:txBody>
                  <a:tcPr marL="7032" marR="7032" marT="7032" marB="0" anchor="ctr"/>
                </a:tc>
                <a:extLst>
                  <a:ext uri="{0D108BD9-81ED-4DB2-BD59-A6C34878D82A}">
                    <a16:rowId xmlns:a16="http://schemas.microsoft.com/office/drawing/2014/main" val="1871819699"/>
                  </a:ext>
                </a:extLst>
              </a:tr>
              <a:tr h="267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800" b="1" dirty="0">
                          <a:effectLst/>
                          <a:latin typeface="+mn-lt"/>
                          <a:ea typeface="ＭＳ Ｐゴシック" panose="020B0600070205080204" pitchFamily="50" charset="-128"/>
                          <a:cs typeface="Calibri" panose="020F0502020204030204" pitchFamily="34" charset="0"/>
                        </a:rPr>
                        <a:t>Bundle</a:t>
                      </a:r>
                      <a:endParaRPr lang="ja-JP" altLang="en-US" sz="1800" b="1" dirty="0">
                        <a:latin typeface="+mn-lt"/>
                        <a:cs typeface="Calibri" panose="020F0502020204030204" pitchFamily="34" charset="0"/>
                      </a:endParaRPr>
                    </a:p>
                  </a:txBody>
                  <a:tcPr>
                    <a:solidFill>
                      <a:srgbClr val="FFFF00"/>
                    </a:solidFill>
                  </a:tcPr>
                </a:tc>
                <a:tc>
                  <a:txBody>
                    <a:bodyPr/>
                    <a:lstStyle/>
                    <a:p>
                      <a:pPr algn="ctr" fontAlgn="ctr"/>
                      <a:r>
                        <a:rPr lang="en-US" sz="1800" u="none" strike="noStrike" dirty="0">
                          <a:solidFill>
                            <a:srgbClr val="000000"/>
                          </a:solidFill>
                          <a:effectLst/>
                          <a:latin typeface="+mn-lt"/>
                          <a:cs typeface="Calibri" panose="020F0502020204030204" pitchFamily="34" charset="0"/>
                        </a:rPr>
                        <a:t>B1</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rgbClr val="000000"/>
                          </a:solidFill>
                          <a:effectLst/>
                          <a:latin typeface="+mn-lt"/>
                          <a:cs typeface="Calibri" panose="020F0502020204030204" pitchFamily="34" charset="0"/>
                        </a:rPr>
                        <a:t>B2</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rgbClr val="000000"/>
                          </a:solidFill>
                          <a:effectLst/>
                          <a:latin typeface="+mn-lt"/>
                          <a:cs typeface="Calibri" panose="020F0502020204030204" pitchFamily="34" charset="0"/>
                        </a:rPr>
                        <a:t>B3</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rgbClr val="000000"/>
                          </a:solidFill>
                          <a:effectLst/>
                          <a:latin typeface="+mn-lt"/>
                          <a:cs typeface="Calibri" panose="020F0502020204030204" pitchFamily="34" charset="0"/>
                        </a:rPr>
                        <a:t>B5</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rgbClr val="000000"/>
                          </a:solidFill>
                          <a:effectLst/>
                          <a:latin typeface="+mn-lt"/>
                          <a:cs typeface="Calibri" panose="020F0502020204030204" pitchFamily="34" charset="0"/>
                        </a:rPr>
                        <a:t>B6</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solidFill>
                            <a:srgbClr val="000000"/>
                          </a:solidFill>
                          <a:effectLst/>
                          <a:latin typeface="+mn-lt"/>
                          <a:cs typeface="Calibri" panose="020F0502020204030204" pitchFamily="34" charset="0"/>
                        </a:rPr>
                        <a:t>B7</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extLst>
                  <a:ext uri="{0D108BD9-81ED-4DB2-BD59-A6C34878D82A}">
                    <a16:rowId xmlns:a16="http://schemas.microsoft.com/office/drawing/2014/main" val="283567862"/>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Cladding materials</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gridSpan="6">
                  <a:txBody>
                    <a:bodyPr/>
                    <a:lstStyle/>
                    <a:p>
                      <a:pPr algn="ctr" fontAlgn="ctr"/>
                      <a:r>
                        <a:rPr lang="en-US" sz="1800" b="1" u="none" strike="noStrike" dirty="0">
                          <a:effectLst/>
                          <a:latin typeface="+mn-lt"/>
                          <a:cs typeface="Calibri" panose="020F0502020204030204" pitchFamily="34" charset="0"/>
                        </a:rPr>
                        <a:t>Zircaloy-4</a:t>
                      </a:r>
                      <a:endParaRPr lang="en-US" sz="1800" b="1"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chemeClr val="bg1">
                        <a:lumMod val="6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990010429"/>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Coating materials</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effectLst/>
                          <a:latin typeface="+mn-lt"/>
                          <a:cs typeface="Calibri" panose="020F0502020204030204" pitchFamily="34" charset="0"/>
                        </a:rPr>
                        <a:t>Uncoated</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altLang="ja-JP" sz="1800" u="none" strike="noStrike" dirty="0">
                          <a:effectLst/>
                          <a:latin typeface="+mn-lt"/>
                          <a:cs typeface="Calibri" panose="020F0502020204030204" pitchFamily="34" charset="0"/>
                        </a:rPr>
                        <a:t>10 µm Cr</a:t>
                      </a:r>
                      <a:endParaRPr lang="en-US" altLang="ja-JP"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chemeClr val="accent6">
                        <a:lumMod val="40000"/>
                        <a:lumOff val="60000"/>
                      </a:schemeClr>
                    </a:solidFill>
                  </a:tcPr>
                </a:tc>
                <a:tc>
                  <a:txBody>
                    <a:bodyPr/>
                    <a:lstStyle/>
                    <a:p>
                      <a:pPr algn="ctr" fontAlgn="ctr"/>
                      <a:r>
                        <a:rPr lang="en-US" sz="1800" u="none" strike="noStrike" dirty="0">
                          <a:effectLst/>
                          <a:latin typeface="+mn-lt"/>
                          <a:cs typeface="Calibri" panose="020F0502020204030204" pitchFamily="34" charset="0"/>
                        </a:rPr>
                        <a:t>20 µm Cr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FFC000"/>
                    </a:solidFill>
                  </a:tcPr>
                </a:tc>
                <a:tc>
                  <a:txBody>
                    <a:bodyPr/>
                    <a:lstStyle/>
                    <a:p>
                      <a:pPr algn="ctr" fontAlgn="ctr"/>
                      <a:r>
                        <a:rPr lang="en-US" sz="1800" u="none" strike="noStrike" dirty="0">
                          <a:effectLst/>
                          <a:latin typeface="+mn-lt"/>
                          <a:cs typeface="Calibri" panose="020F0502020204030204" pitchFamily="34" charset="0"/>
                        </a:rPr>
                        <a:t>20 µm Cr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FFC000"/>
                    </a:solidFill>
                  </a:tcPr>
                </a:tc>
                <a:tc>
                  <a:txBody>
                    <a:bodyPr/>
                    <a:lstStyle/>
                    <a:p>
                      <a:pPr algn="ctr" fontAlgn="ctr"/>
                      <a:r>
                        <a:rPr lang="en-US" sz="1800" u="none" strike="noStrike" dirty="0">
                          <a:effectLst/>
                          <a:latin typeface="+mn-lt"/>
                          <a:cs typeface="Calibri" panose="020F0502020204030204" pitchFamily="34" charset="0"/>
                        </a:rPr>
                        <a:t>26 µm Cr/</a:t>
                      </a:r>
                      <a:r>
                        <a:rPr lang="en-US" sz="1800" u="none" strike="noStrike" dirty="0" err="1">
                          <a:effectLst/>
                          <a:latin typeface="+mn-lt"/>
                          <a:cs typeface="Calibri" panose="020F0502020204030204" pitchFamily="34" charset="0"/>
                        </a:rPr>
                        <a:t>CrN</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92D050"/>
                    </a:solidFill>
                  </a:tcPr>
                </a:tc>
                <a:tc>
                  <a:txBody>
                    <a:bodyPr/>
                    <a:lstStyle/>
                    <a:p>
                      <a:pPr algn="ctr" fontAlgn="ctr"/>
                      <a:r>
                        <a:rPr lang="en-US" sz="1800" u="none" strike="noStrike" dirty="0">
                          <a:effectLst/>
                          <a:latin typeface="+mn-lt"/>
                          <a:cs typeface="Calibri" panose="020F0502020204030204" pitchFamily="34" charset="0"/>
                        </a:rPr>
                        <a:t>20 µm Cr</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solidFill>
                      <a:srgbClr val="FFC000"/>
                    </a:solidFill>
                  </a:tcPr>
                </a:tc>
                <a:extLst>
                  <a:ext uri="{0D108BD9-81ED-4DB2-BD59-A6C34878D82A}">
                    <a16:rowId xmlns:a16="http://schemas.microsoft.com/office/drawing/2014/main" val="3755800206"/>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Max. temperature</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gridSpan="5">
                  <a:txBody>
                    <a:bodyPr/>
                    <a:lstStyle/>
                    <a:p>
                      <a:pPr algn="ctr" fontAlgn="ctr"/>
                      <a:r>
                        <a:rPr lang="en-US" sz="1800" u="none" strike="noStrike" dirty="0">
                          <a:effectLst/>
                          <a:latin typeface="+mn-lt"/>
                          <a:cs typeface="Calibri" panose="020F0502020204030204" pitchFamily="34" charset="0"/>
                        </a:rPr>
                        <a:t>1350 ˚C</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sz="1800" u="none" strike="noStrike" dirty="0">
                          <a:effectLst/>
                          <a:latin typeface="+mn-lt"/>
                          <a:cs typeface="Calibri" panose="020F0502020204030204" pitchFamily="34" charset="0"/>
                        </a:rPr>
                        <a:t>1500 ˚C</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extLst>
                  <a:ext uri="{0D108BD9-81ED-4DB2-BD59-A6C34878D82A}">
                    <a16:rowId xmlns:a16="http://schemas.microsoft.com/office/drawing/2014/main" val="487295199"/>
                  </a:ext>
                </a:extLst>
              </a:tr>
              <a:tr h="200411">
                <a:tc>
                  <a:txBody>
                    <a:bodyPr/>
                    <a:lstStyle/>
                    <a:p>
                      <a:pPr algn="l" fontAlgn="ctr"/>
                      <a:r>
                        <a:rPr lang="en-US" sz="1800" u="none" strike="noStrike" dirty="0">
                          <a:solidFill>
                            <a:srgbClr val="000000"/>
                          </a:solidFill>
                          <a:effectLst/>
                          <a:latin typeface="+mn-lt"/>
                          <a:cs typeface="Calibri" panose="020F0502020204030204" pitchFamily="34" charset="0"/>
                        </a:rPr>
                        <a:t> Rod inter. pressure</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noFill/>
                  </a:tcPr>
                </a:tc>
                <a:tc>
                  <a:txBody>
                    <a:bodyPr/>
                    <a:lstStyle/>
                    <a:p>
                      <a:pPr algn="ctr" fontAlgn="ctr"/>
                      <a:r>
                        <a:rPr lang="en-US" sz="1800" u="none" strike="noStrike" dirty="0">
                          <a:effectLst/>
                          <a:latin typeface="+mn-lt"/>
                          <a:cs typeface="Calibri" panose="020F0502020204030204" pitchFamily="34" charset="0"/>
                        </a:rPr>
                        <a:t>6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0.1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a:txBody>
                    <a:bodyPr/>
                    <a:lstStyle/>
                    <a:p>
                      <a:pPr algn="ctr" fontAlgn="ctr"/>
                      <a:r>
                        <a:rPr lang="en-US" sz="1800" u="none" strike="noStrike" dirty="0">
                          <a:effectLst/>
                          <a:latin typeface="+mn-lt"/>
                          <a:cs typeface="Calibri" panose="020F0502020204030204" pitchFamily="34" charset="0"/>
                        </a:rPr>
                        <a:t>6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gridSpan="3">
                  <a:txBody>
                    <a:bodyPr/>
                    <a:lstStyle/>
                    <a:p>
                      <a:pPr algn="ctr" fontAlgn="ctr"/>
                      <a:r>
                        <a:rPr lang="en-US" sz="1800" u="none" strike="noStrike" dirty="0">
                          <a:effectLst/>
                          <a:latin typeface="+mn-lt"/>
                          <a:cs typeface="Calibri" panose="020F0502020204030204" pitchFamily="34" charset="0"/>
                        </a:rPr>
                        <a:t>Two rods with 6 </a:t>
                      </a:r>
                      <a:r>
                        <a:rPr lang="en-US" altLang="ja-JP" sz="1800" u="none" strike="noStrike" dirty="0">
                          <a:effectLst/>
                          <a:latin typeface="+mn-lt"/>
                          <a:cs typeface="Calibri" panose="020F0502020204030204" pitchFamily="34" charset="0"/>
                        </a:rPr>
                        <a:t>MPa &amp; </a:t>
                      </a:r>
                      <a:r>
                        <a:rPr lang="en-US" sz="1800" u="none" strike="noStrike" dirty="0">
                          <a:effectLst/>
                          <a:latin typeface="+mn-lt"/>
                          <a:cs typeface="Calibri" panose="020F0502020204030204" pitchFamily="34" charset="0"/>
                        </a:rPr>
                        <a:t>the rest with 0.1 MPa</a:t>
                      </a:r>
                      <a:endParaRPr lang="en-US" sz="1800" b="0" i="0" u="none" strike="noStrike" dirty="0">
                        <a:solidFill>
                          <a:srgbClr val="000000"/>
                        </a:solidFill>
                        <a:effectLst/>
                        <a:latin typeface="+mn-lt"/>
                        <a:ea typeface="游ゴシック" panose="020B0400000000000000" pitchFamily="50" charset="-128"/>
                        <a:cs typeface="Calibri" panose="020F0502020204030204" pitchFamily="34" charset="0"/>
                      </a:endParaRPr>
                    </a:p>
                  </a:txBody>
                  <a:tcPr marL="7032" marR="7032" marT="7032" marB="0" anchor="ct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5381982"/>
                  </a:ext>
                </a:extLst>
              </a:tr>
            </a:tbl>
          </a:graphicData>
        </a:graphic>
      </p:graphicFrame>
      <p:cxnSp>
        <p:nvCxnSpPr>
          <p:cNvPr id="76" name="直線コネクタ 75">
            <a:extLst>
              <a:ext uri="{FF2B5EF4-FFF2-40B4-BE49-F238E27FC236}">
                <a16:creationId xmlns:a16="http://schemas.microsoft.com/office/drawing/2014/main" id="{B5C8E555-0C1C-63BA-23A0-F935B475F27F}"/>
              </a:ext>
            </a:extLst>
          </p:cNvPr>
          <p:cNvCxnSpPr>
            <a:cxnSpLocks/>
          </p:cNvCxnSpPr>
          <p:nvPr/>
        </p:nvCxnSpPr>
        <p:spPr>
          <a:xfrm flipV="1">
            <a:off x="407368" y="692696"/>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ABE3D71A-D5D7-51B2-AC17-43163DF75090}"/>
              </a:ext>
            </a:extLst>
          </p:cNvPr>
          <p:cNvSpPr/>
          <p:nvPr/>
        </p:nvSpPr>
        <p:spPr>
          <a:xfrm>
            <a:off x="407367" y="2420888"/>
            <a:ext cx="11412000" cy="2160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4D874118-1757-4931-D5A9-3228C91C6D9A}"/>
              </a:ext>
            </a:extLst>
          </p:cNvPr>
          <p:cNvSpPr/>
          <p:nvPr/>
        </p:nvSpPr>
        <p:spPr>
          <a:xfrm>
            <a:off x="427348" y="4171882"/>
            <a:ext cx="11412000" cy="25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0BC9D5F2-E378-02F8-5196-17AE468DB7F4}"/>
              </a:ext>
            </a:extLst>
          </p:cNvPr>
          <p:cNvSpPr>
            <a:spLocks noGrp="1"/>
          </p:cNvSpPr>
          <p:nvPr>
            <p:ph type="sldNum" sz="quarter" idx="4"/>
          </p:nvPr>
        </p:nvSpPr>
        <p:spPr/>
        <p:txBody>
          <a:bodyPr/>
          <a:lstStyle/>
          <a:p>
            <a:fld id="{1CB920B5-59AB-4D13-AD89-2DEE701099C1}" type="slidenum">
              <a:rPr lang="ja-JP" altLang="en-US" smtClean="0"/>
              <a:pPr/>
              <a:t>8</a:t>
            </a:fld>
            <a:endParaRPr lang="ja-JP" altLang="en-US"/>
          </a:p>
        </p:txBody>
      </p:sp>
      <p:sp>
        <p:nvSpPr>
          <p:cNvPr id="6" name="テキスト ボックス 5">
            <a:extLst>
              <a:ext uri="{FF2B5EF4-FFF2-40B4-BE49-F238E27FC236}">
                <a16:creationId xmlns:a16="http://schemas.microsoft.com/office/drawing/2014/main" id="{4C40D25B-191D-61A4-A359-6C56588CFCBB}"/>
              </a:ext>
            </a:extLst>
          </p:cNvPr>
          <p:cNvSpPr txBox="1"/>
          <p:nvPr/>
        </p:nvSpPr>
        <p:spPr>
          <a:xfrm>
            <a:off x="6023992" y="6084004"/>
            <a:ext cx="5976664" cy="369332"/>
          </a:xfrm>
          <a:prstGeom prst="rect">
            <a:avLst/>
          </a:prstGeom>
          <a:noFill/>
        </p:spPr>
        <p:txBody>
          <a:bodyPr wrap="square">
            <a:spAutoFit/>
          </a:bodyPr>
          <a:lstStyle/>
          <a:p>
            <a:pPr marL="0" lvl="3">
              <a:spcAft>
                <a:spcPts val="0"/>
              </a:spcAft>
            </a:pPr>
            <a:r>
              <a:rPr lang="en-US" altLang="ja-JP" sz="1800" i="1" kern="100" dirty="0">
                <a:solidFill>
                  <a:srgbClr val="000000"/>
                </a:solidFill>
                <a:latin typeface="+mn-lt"/>
                <a:ea typeface="+mn-ea"/>
                <a:cs typeface="Times New Roman" panose="02020603050405020304" pitchFamily="18" charset="0"/>
              </a:rPr>
              <a:t>Fuel pitch: </a:t>
            </a:r>
            <a:r>
              <a:rPr lang="en-US" altLang="ja-JP" sz="1800" i="1" kern="100" dirty="0">
                <a:solidFill>
                  <a:srgbClr val="000000"/>
                </a:solidFill>
                <a:effectLst/>
                <a:latin typeface="+mn-lt"/>
                <a:ea typeface="+mn-ea"/>
                <a:cs typeface="Times New Roman" panose="02020603050405020304" pitchFamily="18" charset="0"/>
              </a:rPr>
              <a:t>14.5 mm for Zry-4 and 12.6 mm for OZ </a:t>
            </a:r>
            <a:r>
              <a:rPr lang="en-US" altLang="ja-JP" sz="1800" i="1" kern="100" dirty="0">
                <a:solidFill>
                  <a:srgbClr val="000000"/>
                </a:solidFill>
                <a:latin typeface="+mn-lt"/>
                <a:ea typeface="+mn-ea"/>
                <a:cs typeface="Times New Roman" panose="02020603050405020304" pitchFamily="18" charset="0"/>
              </a:rPr>
              <a:t>&amp;</a:t>
            </a:r>
            <a:r>
              <a:rPr lang="en-US" altLang="ja-JP" sz="1800" i="1" kern="100" dirty="0">
                <a:solidFill>
                  <a:srgbClr val="000000"/>
                </a:solidFill>
                <a:effectLst/>
                <a:latin typeface="+mn-lt"/>
                <a:ea typeface="+mn-ea"/>
                <a:cs typeface="Times New Roman" panose="02020603050405020304" pitchFamily="18" charset="0"/>
              </a:rPr>
              <a:t> E110</a:t>
            </a:r>
          </a:p>
        </p:txBody>
      </p:sp>
    </p:spTree>
    <p:extLst>
      <p:ext uri="{BB962C8B-B14F-4D97-AF65-F5344CB8AC3E}">
        <p14:creationId xmlns:p14="http://schemas.microsoft.com/office/powerpoint/2010/main" val="121108620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a:extLst>
              <a:ext uri="{FF2B5EF4-FFF2-40B4-BE49-F238E27FC236}">
                <a16:creationId xmlns:a16="http://schemas.microsoft.com/office/drawing/2014/main" id="{C3580434-AA5B-F789-E06A-411B9D107212}"/>
              </a:ext>
            </a:extLst>
          </p:cNvPr>
          <p:cNvCxnSpPr>
            <a:cxnSpLocks/>
          </p:cNvCxnSpPr>
          <p:nvPr/>
        </p:nvCxnSpPr>
        <p:spPr>
          <a:xfrm flipV="1">
            <a:off x="407368" y="908720"/>
            <a:ext cx="7200000" cy="0"/>
          </a:xfrm>
          <a:prstGeom prst="line">
            <a:avLst/>
          </a:prstGeom>
          <a:ln w="63500">
            <a:gradFill flip="none" rotWithShape="1">
              <a:gsLst>
                <a:gs pos="0">
                  <a:schemeClr val="accent5">
                    <a:lumMod val="0"/>
                    <a:lumOff val="100000"/>
                  </a:schemeClr>
                </a:gs>
                <a:gs pos="12000">
                  <a:schemeClr val="accent5">
                    <a:lumMod val="0"/>
                    <a:lumOff val="100000"/>
                  </a:schemeClr>
                </a:gs>
                <a:gs pos="31000">
                  <a:srgbClr val="8099E6"/>
                </a:gs>
                <a:gs pos="100000">
                  <a:schemeClr val="accent5">
                    <a:lumMod val="10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Text Box 6">
            <a:extLst>
              <a:ext uri="{FF2B5EF4-FFF2-40B4-BE49-F238E27FC236}">
                <a16:creationId xmlns:a16="http://schemas.microsoft.com/office/drawing/2014/main" id="{19579BCB-C353-0765-35E6-DCEA9611C5EC}"/>
              </a:ext>
            </a:extLst>
          </p:cNvPr>
          <p:cNvSpPr txBox="1">
            <a:spLocks noChangeArrowheads="1"/>
          </p:cNvSpPr>
          <p:nvPr/>
        </p:nvSpPr>
        <p:spPr bwMode="auto">
          <a:xfrm>
            <a:off x="407368" y="-27384"/>
            <a:ext cx="792088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eaLnBrk="0" hangingPunct="0">
              <a:lnSpc>
                <a:spcPts val="3600"/>
              </a:lnSpc>
              <a:spcBef>
                <a:spcPts val="0"/>
              </a:spcBef>
              <a:spcAft>
                <a:spcPts val="0"/>
              </a:spcAft>
              <a:buClrTx/>
              <a:buNone/>
            </a:pPr>
            <a:r>
              <a:rPr lang="en-US" altLang="ja-JP" sz="3200" b="1" dirty="0">
                <a:latin typeface="+mn-lt"/>
                <a:ea typeface="游明朝" panose="02020400000000000000" pitchFamily="18" charset="-128"/>
                <a:cs typeface="Calibri" panose="020F0502020204030204" pitchFamily="34" charset="0"/>
              </a:rPr>
              <a:t>Comparison of Degradation Behavior </a:t>
            </a:r>
          </a:p>
          <a:p>
            <a:pPr marL="0" lvl="1" indent="0" eaLnBrk="0" hangingPunct="0">
              <a:lnSpc>
                <a:spcPts val="3600"/>
              </a:lnSpc>
              <a:spcBef>
                <a:spcPts val="0"/>
              </a:spcBef>
              <a:spcAft>
                <a:spcPts val="0"/>
              </a:spcAft>
              <a:buClrTx/>
              <a:buNone/>
            </a:pPr>
            <a:r>
              <a:rPr lang="en-GB" altLang="ja-JP" sz="3200" b="1" dirty="0">
                <a:solidFill>
                  <a:schemeClr val="tx1"/>
                </a:solidFill>
                <a:latin typeface="+mn-lt"/>
                <a:cs typeface="Calibri" panose="020F0502020204030204" pitchFamily="34" charset="0"/>
              </a:rPr>
              <a:t>    </a:t>
            </a:r>
            <a:r>
              <a:rPr lang="en-GB" altLang="ja-JP" sz="3200" b="1" i="1" dirty="0">
                <a:solidFill>
                  <a:schemeClr val="tx1"/>
                </a:solidFill>
                <a:effectLst/>
                <a:latin typeface="+mn-lt"/>
                <a:cs typeface="Calibri" panose="020F0502020204030204" pitchFamily="34" charset="0"/>
              </a:rPr>
              <a:t>Microstructure </a:t>
            </a:r>
            <a:r>
              <a:rPr lang="en-GB" altLang="ja-JP" sz="3200" b="1" i="1" dirty="0">
                <a:solidFill>
                  <a:schemeClr val="tx1"/>
                </a:solidFill>
                <a:latin typeface="+mn-lt"/>
                <a:cs typeface="Calibri" panose="020F0502020204030204" pitchFamily="34" charset="0"/>
              </a:rPr>
              <a:t>H</a:t>
            </a:r>
            <a:r>
              <a:rPr lang="en-GB" altLang="ja-JP" sz="3200" b="1" i="1" dirty="0">
                <a:solidFill>
                  <a:schemeClr val="tx1"/>
                </a:solidFill>
                <a:effectLst/>
                <a:latin typeface="+mn-lt"/>
                <a:cs typeface="Calibri" panose="020F0502020204030204" pitchFamily="34" charset="0"/>
              </a:rPr>
              <a:t>eated to </a:t>
            </a:r>
            <a:r>
              <a:rPr lang="en-US" altLang="ja-JP" sz="3200" b="1" i="1" dirty="0">
                <a:solidFill>
                  <a:schemeClr val="tx1"/>
                </a:solidFill>
                <a:latin typeface="+mn-lt"/>
                <a:ea typeface="+mn-ea"/>
                <a:cs typeface="Calibri" panose="020F0502020204030204" pitchFamily="34" charset="0"/>
              </a:rPr>
              <a:t>1350</a:t>
            </a:r>
            <a:r>
              <a:rPr lang="en-GB" altLang="ja-JP" sz="3200" b="1" i="1" dirty="0">
                <a:effectLst/>
                <a:latin typeface="+mn-lt"/>
                <a:ea typeface="游明朝" panose="02020400000000000000" pitchFamily="18" charset="-128"/>
              </a:rPr>
              <a:t>˚C</a:t>
            </a:r>
            <a:endParaRPr lang="en-US" altLang="ja-JP" sz="3200" b="1" i="1" dirty="0">
              <a:solidFill>
                <a:schemeClr val="tx1"/>
              </a:solidFill>
              <a:latin typeface="+mn-lt"/>
              <a:cs typeface="Calibri" panose="020F0502020204030204" pitchFamily="34" charset="0"/>
            </a:endParaRPr>
          </a:p>
        </p:txBody>
      </p:sp>
      <p:sp>
        <p:nvSpPr>
          <p:cNvPr id="9" name="テキスト ボックス 8">
            <a:extLst>
              <a:ext uri="{FF2B5EF4-FFF2-40B4-BE49-F238E27FC236}">
                <a16:creationId xmlns:a16="http://schemas.microsoft.com/office/drawing/2014/main" id="{D84505AD-7FD2-FCE4-4F9E-7F560BA94898}"/>
              </a:ext>
            </a:extLst>
          </p:cNvPr>
          <p:cNvSpPr txBox="1"/>
          <p:nvPr/>
        </p:nvSpPr>
        <p:spPr>
          <a:xfrm>
            <a:off x="191344" y="5020434"/>
            <a:ext cx="11756156" cy="784830"/>
          </a:xfrm>
          <a:prstGeom prst="rect">
            <a:avLst/>
          </a:prstGeom>
          <a:noFill/>
        </p:spPr>
        <p:txBody>
          <a:bodyPr wrap="square">
            <a:spAutoFit/>
          </a:bodyPr>
          <a:lstStyle/>
          <a:p>
            <a:pPr marL="285750" indent="-285750" algn="just">
              <a:spcAft>
                <a:spcPts val="600"/>
              </a:spcAft>
              <a:buFont typeface="Wingdings" panose="05000000000000000000" pitchFamily="2" charset="2"/>
              <a:buChar char="Ø"/>
            </a:pPr>
            <a:r>
              <a:rPr lang="en-US" altLang="ja-JP" sz="2000" b="1" dirty="0">
                <a:solidFill>
                  <a:srgbClr val="000000"/>
                </a:solidFill>
                <a:effectLst/>
                <a:latin typeface="+mn-lt"/>
                <a:ea typeface="游明朝" panose="02020400000000000000" pitchFamily="18" charset="-128"/>
                <a:cs typeface="Calibri" panose="020F0502020204030204" pitchFamily="34" charset="0"/>
              </a:rPr>
              <a:t>Cr coating</a:t>
            </a:r>
            <a:r>
              <a:rPr lang="en-US" altLang="ja-JP" sz="2000" b="1" dirty="0">
                <a:solidFill>
                  <a:srgbClr val="000000"/>
                </a:solidFill>
                <a:latin typeface="+mn-lt"/>
                <a:ea typeface="游明朝" panose="02020400000000000000" pitchFamily="18" charset="-128"/>
                <a:cs typeface="Calibri" panose="020F0502020204030204" pitchFamily="34" charset="0"/>
              </a:rPr>
              <a:t>	</a:t>
            </a:r>
            <a:r>
              <a:rPr lang="en-US" altLang="ja-JP" sz="2000" dirty="0">
                <a:solidFill>
                  <a:srgbClr val="000000"/>
                </a:solidFill>
                <a:effectLst/>
                <a:latin typeface="+mn-lt"/>
                <a:ea typeface="游明朝" panose="02020400000000000000" pitchFamily="18" charset="-128"/>
                <a:cs typeface="Calibri" panose="020F0502020204030204" pitchFamily="34" charset="0"/>
              </a:rPr>
              <a:t> 	</a:t>
            </a:r>
            <a:r>
              <a:rPr lang="en-US" altLang="ja-JP" sz="2000" dirty="0">
                <a:solidFill>
                  <a:srgbClr val="000000"/>
                </a:solidFill>
                <a:latin typeface="+mn-lt"/>
                <a:ea typeface="游明朝" panose="02020400000000000000" pitchFamily="18" charset="-128"/>
                <a:cs typeface="Calibri" panose="020F0502020204030204" pitchFamily="34" charset="0"/>
              </a:rPr>
              <a:t>F</a:t>
            </a:r>
            <a:r>
              <a:rPr lang="en-US" altLang="ja-JP" sz="2000" dirty="0">
                <a:solidFill>
                  <a:srgbClr val="000000"/>
                </a:solidFill>
                <a:effectLst/>
                <a:latin typeface="+mn-lt"/>
                <a:ea typeface="游明朝" panose="02020400000000000000" pitchFamily="18" charset="-128"/>
                <a:cs typeface="Calibri" panose="020F0502020204030204" pitchFamily="34" charset="0"/>
              </a:rPr>
              <a:t>ormation of ZrCr</a:t>
            </a:r>
            <a:r>
              <a:rPr lang="en-US" altLang="ja-JP" sz="2000" baseline="-25000" dirty="0">
                <a:solidFill>
                  <a:srgbClr val="000000"/>
                </a:solidFill>
                <a:effectLst/>
                <a:latin typeface="+mn-lt"/>
                <a:ea typeface="游明朝" panose="02020400000000000000" pitchFamily="18" charset="-128"/>
                <a:cs typeface="Calibri" panose="020F0502020204030204" pitchFamily="34" charset="0"/>
              </a:rPr>
              <a:t>2</a:t>
            </a:r>
            <a:r>
              <a:rPr lang="en-US" altLang="ja-JP" sz="2000" dirty="0">
                <a:solidFill>
                  <a:srgbClr val="000000"/>
                </a:solidFill>
                <a:effectLst/>
                <a:latin typeface="+mn-lt"/>
                <a:ea typeface="游明朝" panose="02020400000000000000" pitchFamily="18" charset="-128"/>
                <a:cs typeface="Calibri" panose="020F0502020204030204" pitchFamily="34" charset="0"/>
              </a:rPr>
              <a:t> at the α-Zr(O)/β-Zr interface and disappearance of Cr layer </a:t>
            </a:r>
          </a:p>
          <a:p>
            <a:pPr marL="285750" indent="-285750" algn="just">
              <a:spcAft>
                <a:spcPts val="600"/>
              </a:spcAft>
              <a:buFont typeface="Wingdings" panose="05000000000000000000" pitchFamily="2" charset="2"/>
              <a:buChar char="Ø"/>
            </a:pPr>
            <a:r>
              <a:rPr lang="en-US" altLang="ja-JP" sz="2000" b="1" dirty="0">
                <a:solidFill>
                  <a:srgbClr val="000000"/>
                </a:solidFill>
                <a:latin typeface="+mn-lt"/>
                <a:cs typeface="Calibri" panose="020F0502020204030204" pitchFamily="34" charset="0"/>
              </a:rPr>
              <a:t>Cr/</a:t>
            </a:r>
            <a:r>
              <a:rPr lang="en-US" altLang="ja-JP" sz="2000" b="1" dirty="0" err="1">
                <a:solidFill>
                  <a:srgbClr val="000000"/>
                </a:solidFill>
                <a:latin typeface="+mn-lt"/>
                <a:cs typeface="Calibri" panose="020F0502020204030204" pitchFamily="34" charset="0"/>
              </a:rPr>
              <a:t>CrN</a:t>
            </a:r>
            <a:r>
              <a:rPr lang="en-US" altLang="ja-JP" sz="2000" b="1" dirty="0">
                <a:solidFill>
                  <a:srgbClr val="000000"/>
                </a:solidFill>
                <a:latin typeface="+mn-lt"/>
                <a:cs typeface="Calibri" panose="020F0502020204030204" pitchFamily="34" charset="0"/>
              </a:rPr>
              <a:t> coating 	No</a:t>
            </a:r>
            <a:r>
              <a:rPr lang="en-US" altLang="ja-JP" sz="2000" dirty="0">
                <a:solidFill>
                  <a:srgbClr val="000000"/>
                </a:solidFill>
                <a:latin typeface="+mn-lt"/>
                <a:cs typeface="Calibri" panose="020F0502020204030204" pitchFamily="34" charset="0"/>
              </a:rPr>
              <a:t> formation of ZrCr</a:t>
            </a:r>
            <a:r>
              <a:rPr lang="en-US" altLang="ja-JP" sz="2000" baseline="-25000" dirty="0">
                <a:solidFill>
                  <a:srgbClr val="000000"/>
                </a:solidFill>
                <a:latin typeface="+mn-lt"/>
                <a:cs typeface="Calibri" panose="020F0502020204030204" pitchFamily="34" charset="0"/>
              </a:rPr>
              <a:t>2</a:t>
            </a:r>
            <a:r>
              <a:rPr lang="en-US" altLang="ja-JP" sz="2000" dirty="0">
                <a:solidFill>
                  <a:srgbClr val="000000"/>
                </a:solidFill>
                <a:latin typeface="+mn-lt"/>
                <a:cs typeface="Calibri" panose="020F0502020204030204" pitchFamily="34" charset="0"/>
              </a:rPr>
              <a:t> and remaining both Cr and </a:t>
            </a:r>
            <a:r>
              <a:rPr lang="en-US" altLang="ja-JP" sz="2000" dirty="0" err="1">
                <a:solidFill>
                  <a:srgbClr val="000000"/>
                </a:solidFill>
                <a:latin typeface="+mn-lt"/>
                <a:cs typeface="Calibri" panose="020F0502020204030204" pitchFamily="34" charset="0"/>
              </a:rPr>
              <a:t>CrN</a:t>
            </a:r>
            <a:r>
              <a:rPr lang="en-US" altLang="ja-JP" sz="2000" dirty="0">
                <a:solidFill>
                  <a:srgbClr val="000000"/>
                </a:solidFill>
                <a:latin typeface="+mn-lt"/>
                <a:cs typeface="Calibri" panose="020F0502020204030204" pitchFamily="34" charset="0"/>
              </a:rPr>
              <a:t> layers</a:t>
            </a:r>
          </a:p>
        </p:txBody>
      </p:sp>
      <p:sp>
        <p:nvSpPr>
          <p:cNvPr id="10" name="テキスト ボックス 9">
            <a:extLst>
              <a:ext uri="{FF2B5EF4-FFF2-40B4-BE49-F238E27FC236}">
                <a16:creationId xmlns:a16="http://schemas.microsoft.com/office/drawing/2014/main" id="{A1D70AEE-59CC-66BB-8CFC-71E79BACD6D1}"/>
              </a:ext>
            </a:extLst>
          </p:cNvPr>
          <p:cNvSpPr txBox="1"/>
          <p:nvPr/>
        </p:nvSpPr>
        <p:spPr>
          <a:xfrm>
            <a:off x="7104112" y="98629"/>
            <a:ext cx="3312368" cy="954107"/>
          </a:xfrm>
          <a:prstGeom prst="rect">
            <a:avLst/>
          </a:prstGeom>
          <a:noFill/>
          <a:ln>
            <a:solidFill>
              <a:schemeClr val="tx1"/>
            </a:solidFill>
          </a:ln>
        </p:spPr>
        <p:txBody>
          <a:bodyPr wrap="square">
            <a:spAutoFit/>
          </a:bodyPr>
          <a:lstStyle/>
          <a:p>
            <a:r>
              <a:rPr lang="en-US" altLang="ja-JP" sz="2000" b="1" u="sng" dirty="0">
                <a:solidFill>
                  <a:schemeClr val="tx1"/>
                </a:solidFill>
                <a:effectLst/>
                <a:latin typeface="+mn-lt"/>
                <a:cs typeface="Calibri" panose="020F0502020204030204" pitchFamily="34" charset="0"/>
              </a:rPr>
              <a:t>Observation Region</a:t>
            </a:r>
          </a:p>
          <a:p>
            <a:pPr marL="285750" indent="-285750">
              <a:buFont typeface="Wingdings" panose="05000000000000000000" pitchFamily="2" charset="2"/>
              <a:buChar char="Ø"/>
            </a:pPr>
            <a:r>
              <a:rPr lang="en-US" altLang="ja-JP" b="1" dirty="0">
                <a:latin typeface="+mn-lt"/>
                <a:cs typeface="Calibri" panose="020F0502020204030204" pitchFamily="34" charset="0"/>
              </a:rPr>
              <a:t>C</a:t>
            </a:r>
            <a:r>
              <a:rPr lang="en-US" altLang="ja-JP" b="1" dirty="0">
                <a:solidFill>
                  <a:schemeClr val="tx1"/>
                </a:solidFill>
                <a:effectLst/>
                <a:latin typeface="+mn-lt"/>
                <a:cs typeface="Calibri" panose="020F0502020204030204" pitchFamily="34" charset="0"/>
              </a:rPr>
              <a:t>ircumferential cross sections</a:t>
            </a:r>
          </a:p>
          <a:p>
            <a:pPr marL="285750" indent="-285750">
              <a:buFont typeface="Wingdings" panose="05000000000000000000" pitchFamily="2" charset="2"/>
              <a:buChar char="Ø"/>
            </a:pPr>
            <a:r>
              <a:rPr lang="en-US" altLang="ja-JP" b="1" dirty="0">
                <a:latin typeface="+mn-lt"/>
                <a:cs typeface="Calibri" panose="020F0502020204030204" pitchFamily="34" charset="0"/>
              </a:rPr>
              <a:t>0 - 6 mm </a:t>
            </a:r>
            <a:r>
              <a:rPr lang="en-US" altLang="ja-JP" b="1" dirty="0">
                <a:solidFill>
                  <a:schemeClr val="tx1"/>
                </a:solidFill>
                <a:effectLst/>
                <a:latin typeface="+mn-lt"/>
                <a:cs typeface="Calibri" panose="020F0502020204030204" pitchFamily="34" charset="0"/>
              </a:rPr>
              <a:t>above burst opening</a:t>
            </a:r>
            <a:endParaRPr lang="ja-JP" altLang="en-US" dirty="0">
              <a:latin typeface="+mn-lt"/>
              <a:cs typeface="Calibri" panose="020F0502020204030204" pitchFamily="34" charset="0"/>
            </a:endParaRPr>
          </a:p>
        </p:txBody>
      </p:sp>
      <p:sp>
        <p:nvSpPr>
          <p:cNvPr id="92" name="Text Box 6">
            <a:extLst>
              <a:ext uri="{FF2B5EF4-FFF2-40B4-BE49-F238E27FC236}">
                <a16:creationId xmlns:a16="http://schemas.microsoft.com/office/drawing/2014/main" id="{E998B96D-80CB-F649-8088-DD0F8110E226}"/>
              </a:ext>
            </a:extLst>
          </p:cNvPr>
          <p:cNvSpPr txBox="1">
            <a:spLocks noChangeArrowheads="1"/>
          </p:cNvSpPr>
          <p:nvPr/>
        </p:nvSpPr>
        <p:spPr bwMode="auto">
          <a:xfrm>
            <a:off x="140226" y="1134936"/>
            <a:ext cx="2808001" cy="369332"/>
          </a:xfrm>
          <a:prstGeom prst="rect">
            <a:avLst/>
          </a:prstGeom>
          <a:solidFill>
            <a:schemeClr val="bg1">
              <a:lumMod val="50000"/>
            </a:schemeClr>
          </a:solidFill>
          <a:ln>
            <a:no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algn="ctr" eaLnBrk="0" hangingPunct="0">
              <a:spcBef>
                <a:spcPts val="0"/>
              </a:spcBef>
              <a:spcAft>
                <a:spcPts val="0"/>
              </a:spcAft>
              <a:buClrTx/>
              <a:buNone/>
            </a:pPr>
            <a:r>
              <a:rPr lang="en-US" altLang="ja-JP" sz="1800" b="1" dirty="0">
                <a:latin typeface="+mn-lt"/>
                <a:cs typeface="Calibri" panose="020F0502020204030204" pitchFamily="34" charset="0"/>
              </a:rPr>
              <a:t>Zircaloy-4</a:t>
            </a:r>
          </a:p>
        </p:txBody>
      </p:sp>
      <p:sp>
        <p:nvSpPr>
          <p:cNvPr id="95" name="Text Box 6">
            <a:extLst>
              <a:ext uri="{FF2B5EF4-FFF2-40B4-BE49-F238E27FC236}">
                <a16:creationId xmlns:a16="http://schemas.microsoft.com/office/drawing/2014/main" id="{C18A8122-FF86-27BF-74CB-A17738871D16}"/>
              </a:ext>
            </a:extLst>
          </p:cNvPr>
          <p:cNvSpPr txBox="1">
            <a:spLocks noChangeArrowheads="1"/>
          </p:cNvSpPr>
          <p:nvPr/>
        </p:nvSpPr>
        <p:spPr bwMode="auto">
          <a:xfrm>
            <a:off x="9129608" y="1134936"/>
            <a:ext cx="2952326" cy="369332"/>
          </a:xfrm>
          <a:prstGeom prst="rect">
            <a:avLst/>
          </a:prstGeom>
          <a:solidFill>
            <a:schemeClr val="accent6">
              <a:lumMod val="20000"/>
              <a:lumOff val="80000"/>
            </a:schemeClr>
          </a:solidFill>
          <a:ln>
            <a:no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algn="ctr" eaLnBrk="0" hangingPunct="0">
              <a:spcBef>
                <a:spcPts val="0"/>
              </a:spcBef>
              <a:spcAft>
                <a:spcPts val="0"/>
              </a:spcAft>
              <a:buClrTx/>
              <a:buNone/>
            </a:pPr>
            <a:r>
              <a:rPr lang="en-US" altLang="ja-JP" sz="1800" b="1" dirty="0">
                <a:effectLst/>
                <a:latin typeface="+mn-lt"/>
                <a:cs typeface="Calibri" panose="020F0502020204030204" pitchFamily="34" charset="0"/>
              </a:rPr>
              <a:t>E110</a:t>
            </a:r>
            <a:endParaRPr lang="en-US" altLang="ja-JP" sz="1800" b="1" dirty="0">
              <a:latin typeface="+mn-lt"/>
              <a:cs typeface="Calibri" panose="020F0502020204030204" pitchFamily="34" charset="0"/>
            </a:endParaRPr>
          </a:p>
        </p:txBody>
      </p:sp>
      <p:sp>
        <p:nvSpPr>
          <p:cNvPr id="6" name="テキスト ボックス 5">
            <a:extLst>
              <a:ext uri="{FF2B5EF4-FFF2-40B4-BE49-F238E27FC236}">
                <a16:creationId xmlns:a16="http://schemas.microsoft.com/office/drawing/2014/main" id="{D6EB589F-23F7-539A-4F6E-176931280A71}"/>
              </a:ext>
            </a:extLst>
          </p:cNvPr>
          <p:cNvSpPr txBox="1"/>
          <p:nvPr/>
        </p:nvSpPr>
        <p:spPr>
          <a:xfrm>
            <a:off x="147154" y="1529227"/>
            <a:ext cx="2808000" cy="369332"/>
          </a:xfrm>
          <a:prstGeom prst="rect">
            <a:avLst/>
          </a:prstGeom>
          <a:solidFill>
            <a:srgbClr val="FFC000"/>
          </a:solidFill>
        </p:spPr>
        <p:txBody>
          <a:bodyPr wrap="square" anchor="ctr" anchorCtr="0">
            <a:spAutoFit/>
          </a:bodyPr>
          <a:lstStyle/>
          <a:p>
            <a:pPr algn="ctr"/>
            <a:r>
              <a:rPr lang="en-US" altLang="ja-JP" b="1" dirty="0">
                <a:latin typeface="+mn-lt"/>
                <a:ea typeface="+mn-ea"/>
                <a:cs typeface="Calibri" panose="020F0502020204030204" pitchFamily="34" charset="0"/>
              </a:rPr>
              <a:t>20 µm Cr (S3)</a:t>
            </a:r>
            <a:endParaRPr lang="ja-JP" altLang="en-US" b="1" dirty="0">
              <a:latin typeface="+mn-lt"/>
              <a:cs typeface="Calibri" panose="020F0502020204030204" pitchFamily="34" charset="0"/>
            </a:endParaRPr>
          </a:p>
        </p:txBody>
      </p:sp>
      <p:sp>
        <p:nvSpPr>
          <p:cNvPr id="96" name="テキスト ボックス 95">
            <a:extLst>
              <a:ext uri="{FF2B5EF4-FFF2-40B4-BE49-F238E27FC236}">
                <a16:creationId xmlns:a16="http://schemas.microsoft.com/office/drawing/2014/main" id="{7DE9C48D-B963-37C5-EF41-96DC6399FA40}"/>
              </a:ext>
            </a:extLst>
          </p:cNvPr>
          <p:cNvSpPr txBox="1"/>
          <p:nvPr/>
        </p:nvSpPr>
        <p:spPr>
          <a:xfrm>
            <a:off x="9129918" y="1529227"/>
            <a:ext cx="2952016" cy="369332"/>
          </a:xfrm>
          <a:prstGeom prst="rect">
            <a:avLst/>
          </a:prstGeom>
          <a:solidFill>
            <a:srgbClr val="FFCCFF"/>
          </a:solidFill>
        </p:spPr>
        <p:txBody>
          <a:bodyPr wrap="square" anchor="ctr" anchorCtr="0">
            <a:spAutoFit/>
          </a:bodyPr>
          <a:lstStyle/>
          <a:p>
            <a:pPr algn="ctr"/>
            <a:r>
              <a:rPr lang="en-US" altLang="ja-JP" b="1" dirty="0">
                <a:latin typeface="+mn-lt"/>
                <a:ea typeface="+mn-ea"/>
                <a:cs typeface="Calibri" panose="020F0502020204030204" pitchFamily="34" charset="0"/>
              </a:rPr>
              <a:t>6 µm Cr/CrN (S11)</a:t>
            </a:r>
            <a:endParaRPr lang="ja-JP" altLang="en-US" b="1" dirty="0">
              <a:latin typeface="+mn-lt"/>
              <a:cs typeface="Calibri" panose="020F0502020204030204" pitchFamily="34" charset="0"/>
            </a:endParaRPr>
          </a:p>
        </p:txBody>
      </p:sp>
      <p:pic>
        <p:nvPicPr>
          <p:cNvPr id="11" name="図 10" descr="マップ&#10;&#10;自動的に生成された説明">
            <a:extLst>
              <a:ext uri="{FF2B5EF4-FFF2-40B4-BE49-F238E27FC236}">
                <a16:creationId xmlns:a16="http://schemas.microsoft.com/office/drawing/2014/main" id="{BEBED419-D44F-679D-0798-2F359EA601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27" y="1952009"/>
            <a:ext cx="2818145" cy="2808000"/>
          </a:xfrm>
          <a:prstGeom prst="rect">
            <a:avLst/>
          </a:prstGeom>
        </p:spPr>
      </p:pic>
      <p:grpSp>
        <p:nvGrpSpPr>
          <p:cNvPr id="33" name="グループ化 32"/>
          <p:cNvGrpSpPr>
            <a:grpSpLocks noChangeAspect="1"/>
          </p:cNvGrpSpPr>
          <p:nvPr/>
        </p:nvGrpSpPr>
        <p:grpSpPr>
          <a:xfrm>
            <a:off x="9129918" y="1965906"/>
            <a:ext cx="2976092" cy="2160000"/>
            <a:chOff x="9336360" y="-819472"/>
            <a:chExt cx="3747600" cy="2719943"/>
          </a:xfrm>
        </p:grpSpPr>
        <p:pic>
          <p:nvPicPr>
            <p:cNvPr id="1028" name="Picture 4" descr="C:\Users\EPMAUser\Desktop\240612_分析依頼事項\ATF-TSS11-8 map_2 350CrZr.bmp"/>
            <p:cNvPicPr>
              <a:picLocks noChangeAspect="1" noChangeArrowheads="1"/>
            </p:cNvPicPr>
            <p:nvPr/>
          </p:nvPicPr>
          <p:blipFill>
            <a:blip r:embed="rId4" cstate="print"/>
            <a:srcRect/>
            <a:stretch>
              <a:fillRect/>
            </a:stretch>
          </p:blipFill>
          <p:spPr bwMode="auto">
            <a:xfrm>
              <a:off x="9336360" y="-819472"/>
              <a:ext cx="3747600" cy="1351791"/>
            </a:xfrm>
            <a:prstGeom prst="rect">
              <a:avLst/>
            </a:prstGeom>
            <a:noFill/>
          </p:spPr>
        </p:pic>
        <p:pic>
          <p:nvPicPr>
            <p:cNvPr id="1029" name="Picture 5" descr="C:\Users\EPMAUser\Desktop\240612_分析依頼事項\ATF-TSS11-8 map_2 350ON.bmp"/>
            <p:cNvPicPr>
              <a:picLocks noChangeAspect="1" noChangeArrowheads="1"/>
            </p:cNvPicPr>
            <p:nvPr/>
          </p:nvPicPr>
          <p:blipFill>
            <a:blip r:embed="rId5" cstate="print"/>
            <a:srcRect/>
            <a:stretch>
              <a:fillRect/>
            </a:stretch>
          </p:blipFill>
          <p:spPr bwMode="auto">
            <a:xfrm>
              <a:off x="9336360" y="548680"/>
              <a:ext cx="3747600" cy="1351791"/>
            </a:xfrm>
            <a:prstGeom prst="rect">
              <a:avLst/>
            </a:prstGeom>
            <a:noFill/>
          </p:spPr>
        </p:pic>
      </p:grpSp>
      <p:sp>
        <p:nvSpPr>
          <p:cNvPr id="14" name="テキスト ボックス 13">
            <a:extLst>
              <a:ext uri="{FF2B5EF4-FFF2-40B4-BE49-F238E27FC236}">
                <a16:creationId xmlns:a16="http://schemas.microsoft.com/office/drawing/2014/main" id="{2EB92D1C-1856-AF2B-074F-7761856CE15E}"/>
              </a:ext>
            </a:extLst>
          </p:cNvPr>
          <p:cNvSpPr txBox="1"/>
          <p:nvPr/>
        </p:nvSpPr>
        <p:spPr>
          <a:xfrm>
            <a:off x="1521228" y="4702205"/>
            <a:ext cx="1644875" cy="246221"/>
          </a:xfrm>
          <a:prstGeom prst="rect">
            <a:avLst/>
          </a:prstGeom>
          <a:noFill/>
        </p:spPr>
        <p:txBody>
          <a:bodyPr wrap="square">
            <a:spAutoFit/>
          </a:bodyPr>
          <a:lstStyle/>
          <a:p>
            <a:pPr algn="ctr"/>
            <a:r>
              <a:rPr lang="en-US" altLang="ja-JP" sz="1000" i="1" dirty="0">
                <a:latin typeface="+mn-lt"/>
                <a:cs typeface="Calibri" panose="020F0502020204030204" pitchFamily="34" charset="0"/>
              </a:rPr>
              <a:t>along the burst side</a:t>
            </a:r>
            <a:endParaRPr lang="ja-JP" altLang="en-US" sz="1000" i="1" dirty="0">
              <a:latin typeface="+mn-lt"/>
              <a:cs typeface="Calibri" panose="020F0502020204030204" pitchFamily="34" charset="0"/>
            </a:endParaRPr>
          </a:p>
        </p:txBody>
      </p:sp>
      <p:sp>
        <p:nvSpPr>
          <p:cNvPr id="15" name="テキスト ボックス 14">
            <a:extLst>
              <a:ext uri="{FF2B5EF4-FFF2-40B4-BE49-F238E27FC236}">
                <a16:creationId xmlns:a16="http://schemas.microsoft.com/office/drawing/2014/main" id="{14FB1CFC-E65E-5B4A-3E98-1D91D7EC0AE6}"/>
              </a:ext>
            </a:extLst>
          </p:cNvPr>
          <p:cNvSpPr txBox="1"/>
          <p:nvPr/>
        </p:nvSpPr>
        <p:spPr>
          <a:xfrm>
            <a:off x="9273934" y="4702205"/>
            <a:ext cx="2930246" cy="246221"/>
          </a:xfrm>
          <a:prstGeom prst="rect">
            <a:avLst/>
          </a:prstGeom>
          <a:noFill/>
        </p:spPr>
        <p:txBody>
          <a:bodyPr wrap="square">
            <a:spAutoFit/>
          </a:bodyPr>
          <a:lstStyle/>
          <a:p>
            <a:pPr algn="r"/>
            <a:r>
              <a:rPr lang="en-US" altLang="ja-JP" sz="1000" i="1" dirty="0">
                <a:latin typeface="+mn-lt"/>
                <a:cs typeface="Calibri" panose="020F0502020204030204" pitchFamily="34" charset="0"/>
              </a:rPr>
              <a:t>90 degree circumferential direction from the burst</a:t>
            </a:r>
            <a:endParaRPr lang="ja-JP" altLang="en-US" sz="1000" i="1" dirty="0">
              <a:latin typeface="+mn-lt"/>
              <a:cs typeface="Calibri" panose="020F0502020204030204" pitchFamily="34" charset="0"/>
            </a:endParaRPr>
          </a:p>
        </p:txBody>
      </p:sp>
      <p:grpSp>
        <p:nvGrpSpPr>
          <p:cNvPr id="25" name="グループ化 24">
            <a:extLst>
              <a:ext uri="{FF2B5EF4-FFF2-40B4-BE49-F238E27FC236}">
                <a16:creationId xmlns:a16="http://schemas.microsoft.com/office/drawing/2014/main" id="{B08941AE-2F68-6C97-E466-16ACE0711715}"/>
              </a:ext>
            </a:extLst>
          </p:cNvPr>
          <p:cNvGrpSpPr/>
          <p:nvPr/>
        </p:nvGrpSpPr>
        <p:grpSpPr>
          <a:xfrm>
            <a:off x="147154" y="1966054"/>
            <a:ext cx="1853972" cy="1712471"/>
            <a:chOff x="137572" y="1988993"/>
            <a:chExt cx="1853972" cy="1712471"/>
          </a:xfrm>
        </p:grpSpPr>
        <p:sp>
          <p:nvSpPr>
            <p:cNvPr id="19" name="テキスト ボックス 18">
              <a:extLst>
                <a:ext uri="{FF2B5EF4-FFF2-40B4-BE49-F238E27FC236}">
                  <a16:creationId xmlns:a16="http://schemas.microsoft.com/office/drawing/2014/main" id="{5AA3ABB7-9D04-3AF0-9065-DD2D328E89CB}"/>
                </a:ext>
              </a:extLst>
            </p:cNvPr>
            <p:cNvSpPr txBox="1"/>
            <p:nvPr/>
          </p:nvSpPr>
          <p:spPr>
            <a:xfrm>
              <a:off x="137572" y="2016423"/>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Cr</a:t>
              </a:r>
            </a:p>
          </p:txBody>
        </p:sp>
        <p:sp>
          <p:nvSpPr>
            <p:cNvPr id="20" name="テキスト ボックス 19">
              <a:extLst>
                <a:ext uri="{FF2B5EF4-FFF2-40B4-BE49-F238E27FC236}">
                  <a16:creationId xmlns:a16="http://schemas.microsoft.com/office/drawing/2014/main" id="{F6B06D41-F909-0548-B6BE-703B8AFF5830}"/>
                </a:ext>
              </a:extLst>
            </p:cNvPr>
            <p:cNvSpPr txBox="1"/>
            <p:nvPr/>
          </p:nvSpPr>
          <p:spPr>
            <a:xfrm>
              <a:off x="1541573" y="1988993"/>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Zr</a:t>
              </a:r>
            </a:p>
          </p:txBody>
        </p:sp>
        <p:sp>
          <p:nvSpPr>
            <p:cNvPr id="21" name="テキスト ボックス 20">
              <a:extLst>
                <a:ext uri="{FF2B5EF4-FFF2-40B4-BE49-F238E27FC236}">
                  <a16:creationId xmlns:a16="http://schemas.microsoft.com/office/drawing/2014/main" id="{E86B3272-53A2-8DC1-C24E-A32325FE0A6E}"/>
                </a:ext>
              </a:extLst>
            </p:cNvPr>
            <p:cNvSpPr txBox="1"/>
            <p:nvPr/>
          </p:nvSpPr>
          <p:spPr>
            <a:xfrm>
              <a:off x="163704" y="3393687"/>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O</a:t>
              </a:r>
            </a:p>
          </p:txBody>
        </p:sp>
        <p:sp>
          <p:nvSpPr>
            <p:cNvPr id="23" name="テキスト ボックス 22">
              <a:extLst>
                <a:ext uri="{FF2B5EF4-FFF2-40B4-BE49-F238E27FC236}">
                  <a16:creationId xmlns:a16="http://schemas.microsoft.com/office/drawing/2014/main" id="{5E13ADF4-740E-D5BD-EED7-B079BD5742F9}"/>
                </a:ext>
              </a:extLst>
            </p:cNvPr>
            <p:cNvSpPr txBox="1"/>
            <p:nvPr/>
          </p:nvSpPr>
          <p:spPr>
            <a:xfrm>
              <a:off x="1518516" y="3393687"/>
              <a:ext cx="473028"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BSE</a:t>
              </a:r>
            </a:p>
          </p:txBody>
        </p:sp>
      </p:grpSp>
      <p:grpSp>
        <p:nvGrpSpPr>
          <p:cNvPr id="46" name="グループ化 45">
            <a:extLst>
              <a:ext uri="{FF2B5EF4-FFF2-40B4-BE49-F238E27FC236}">
                <a16:creationId xmlns:a16="http://schemas.microsoft.com/office/drawing/2014/main" id="{AC9002BB-22D5-B8D5-F094-4F52D7D41B84}"/>
              </a:ext>
            </a:extLst>
          </p:cNvPr>
          <p:cNvGrpSpPr/>
          <p:nvPr/>
        </p:nvGrpSpPr>
        <p:grpSpPr>
          <a:xfrm>
            <a:off x="6240016" y="1529227"/>
            <a:ext cx="3010764" cy="3419199"/>
            <a:chOff x="3153566" y="1529227"/>
            <a:chExt cx="3010764" cy="3419199"/>
          </a:xfrm>
        </p:grpSpPr>
        <p:sp>
          <p:nvSpPr>
            <p:cNvPr id="12" name="テキスト ボックス 11">
              <a:extLst>
                <a:ext uri="{FF2B5EF4-FFF2-40B4-BE49-F238E27FC236}">
                  <a16:creationId xmlns:a16="http://schemas.microsoft.com/office/drawing/2014/main" id="{59B5EFA8-6C92-9D97-D6CC-981C3432FE62}"/>
                </a:ext>
              </a:extLst>
            </p:cNvPr>
            <p:cNvSpPr txBox="1"/>
            <p:nvPr/>
          </p:nvSpPr>
          <p:spPr>
            <a:xfrm>
              <a:off x="4519455" y="4702205"/>
              <a:ext cx="1644875" cy="246221"/>
            </a:xfrm>
            <a:prstGeom prst="rect">
              <a:avLst/>
            </a:prstGeom>
            <a:noFill/>
          </p:spPr>
          <p:txBody>
            <a:bodyPr wrap="square">
              <a:spAutoFit/>
            </a:bodyPr>
            <a:lstStyle/>
            <a:p>
              <a:pPr algn="ctr"/>
              <a:r>
                <a:rPr lang="en-US" altLang="ja-JP" sz="1000" i="1" dirty="0">
                  <a:latin typeface="+mn-lt"/>
                  <a:cs typeface="Calibri" panose="020F0502020204030204" pitchFamily="34" charset="0"/>
                </a:rPr>
                <a:t>along the burst side</a:t>
              </a:r>
              <a:endParaRPr lang="ja-JP" altLang="en-US" sz="1000" i="1" dirty="0">
                <a:latin typeface="+mn-lt"/>
                <a:cs typeface="Calibri" panose="020F0502020204030204" pitchFamily="34" charset="0"/>
              </a:endParaRPr>
            </a:p>
          </p:txBody>
        </p:sp>
        <p:grpSp>
          <p:nvGrpSpPr>
            <p:cNvPr id="24" name="グループ化 23">
              <a:extLst>
                <a:ext uri="{FF2B5EF4-FFF2-40B4-BE49-F238E27FC236}">
                  <a16:creationId xmlns:a16="http://schemas.microsoft.com/office/drawing/2014/main" id="{105606E3-9E2F-B033-3A3B-832411D2A279}"/>
                </a:ext>
              </a:extLst>
            </p:cNvPr>
            <p:cNvGrpSpPr/>
            <p:nvPr/>
          </p:nvGrpSpPr>
          <p:grpSpPr>
            <a:xfrm>
              <a:off x="3153566" y="1529227"/>
              <a:ext cx="2808000" cy="3230782"/>
              <a:chOff x="3153566" y="1529227"/>
              <a:chExt cx="2808000" cy="3230782"/>
            </a:xfrm>
          </p:grpSpPr>
          <p:sp>
            <p:nvSpPr>
              <p:cNvPr id="5" name="テキスト ボックス 4">
                <a:extLst>
                  <a:ext uri="{FF2B5EF4-FFF2-40B4-BE49-F238E27FC236}">
                    <a16:creationId xmlns:a16="http://schemas.microsoft.com/office/drawing/2014/main" id="{9E57BCE4-1D00-E0F6-F262-195D935A3F0C}"/>
                  </a:ext>
                </a:extLst>
              </p:cNvPr>
              <p:cNvSpPr txBox="1"/>
              <p:nvPr/>
            </p:nvSpPr>
            <p:spPr>
              <a:xfrm>
                <a:off x="3153566" y="1529227"/>
                <a:ext cx="2808000" cy="369332"/>
              </a:xfrm>
              <a:prstGeom prst="rect">
                <a:avLst/>
              </a:prstGeom>
              <a:solidFill>
                <a:srgbClr val="92D050"/>
              </a:solidFill>
            </p:spPr>
            <p:txBody>
              <a:bodyPr wrap="square" anchor="ctr" anchorCtr="0">
                <a:spAutoFit/>
              </a:bodyPr>
              <a:lstStyle/>
              <a:p>
                <a:pPr algn="ctr"/>
                <a:r>
                  <a:rPr lang="en-US" altLang="ja-JP" b="1" dirty="0">
                    <a:latin typeface="+mn-lt"/>
                    <a:ea typeface="+mn-ea"/>
                    <a:cs typeface="Calibri" panose="020F0502020204030204" pitchFamily="34" charset="0"/>
                  </a:rPr>
                  <a:t>26 µm Cr/CrN (S4)</a:t>
                </a:r>
                <a:endParaRPr lang="ja-JP" altLang="en-US" b="1" dirty="0">
                  <a:latin typeface="+mn-lt"/>
                  <a:cs typeface="Calibri" panose="020F0502020204030204" pitchFamily="34" charset="0"/>
                </a:endParaRPr>
              </a:p>
            </p:txBody>
          </p:sp>
          <p:pic>
            <p:nvPicPr>
              <p:cNvPr id="13" name="図 12" descr="グラフィカル ユーザー インターフェイス&#10;&#10;自動的に生成された説明">
                <a:extLst>
                  <a:ext uri="{FF2B5EF4-FFF2-40B4-BE49-F238E27FC236}">
                    <a16:creationId xmlns:a16="http://schemas.microsoft.com/office/drawing/2014/main" id="{9008EC15-56E9-4B6A-0185-6B4BD0517F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5670" y="1952009"/>
                <a:ext cx="2795896" cy="2808000"/>
              </a:xfrm>
              <a:prstGeom prst="rect">
                <a:avLst/>
              </a:prstGeom>
            </p:spPr>
          </p:pic>
          <p:grpSp>
            <p:nvGrpSpPr>
              <p:cNvPr id="26" name="グループ化 25">
                <a:extLst>
                  <a:ext uri="{FF2B5EF4-FFF2-40B4-BE49-F238E27FC236}">
                    <a16:creationId xmlns:a16="http://schemas.microsoft.com/office/drawing/2014/main" id="{5F670487-2FDF-B5E1-9FF1-C4130ABF3611}"/>
                  </a:ext>
                </a:extLst>
              </p:cNvPr>
              <p:cNvGrpSpPr/>
              <p:nvPr/>
            </p:nvGrpSpPr>
            <p:grpSpPr>
              <a:xfrm>
                <a:off x="3175180" y="1952120"/>
                <a:ext cx="1754531" cy="1736344"/>
                <a:chOff x="147082" y="1988993"/>
                <a:chExt cx="1754531" cy="1736344"/>
              </a:xfrm>
            </p:grpSpPr>
            <p:sp>
              <p:nvSpPr>
                <p:cNvPr id="27" name="テキスト ボックス 26">
                  <a:extLst>
                    <a:ext uri="{FF2B5EF4-FFF2-40B4-BE49-F238E27FC236}">
                      <a16:creationId xmlns:a16="http://schemas.microsoft.com/office/drawing/2014/main" id="{15CD2C5B-2767-1582-AD6C-0BE742634132}"/>
                    </a:ext>
                  </a:extLst>
                </p:cNvPr>
                <p:cNvSpPr txBox="1"/>
                <p:nvPr/>
              </p:nvSpPr>
              <p:spPr>
                <a:xfrm>
                  <a:off x="147082" y="2007518"/>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Cr</a:t>
                  </a:r>
                </a:p>
              </p:txBody>
            </p:sp>
            <p:sp>
              <p:nvSpPr>
                <p:cNvPr id="28" name="テキスト ボックス 27">
                  <a:extLst>
                    <a:ext uri="{FF2B5EF4-FFF2-40B4-BE49-F238E27FC236}">
                      <a16:creationId xmlns:a16="http://schemas.microsoft.com/office/drawing/2014/main" id="{5137C726-90BE-484C-7DB7-93F99AE426C6}"/>
                    </a:ext>
                  </a:extLst>
                </p:cNvPr>
                <p:cNvSpPr txBox="1"/>
                <p:nvPr/>
              </p:nvSpPr>
              <p:spPr>
                <a:xfrm>
                  <a:off x="1541573" y="1988993"/>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Zr</a:t>
                  </a:r>
                </a:p>
              </p:txBody>
            </p:sp>
            <p:sp>
              <p:nvSpPr>
                <p:cNvPr id="29" name="テキスト ボックス 28">
                  <a:extLst>
                    <a:ext uri="{FF2B5EF4-FFF2-40B4-BE49-F238E27FC236}">
                      <a16:creationId xmlns:a16="http://schemas.microsoft.com/office/drawing/2014/main" id="{EA8539F5-C534-8016-A350-4461048E7FE0}"/>
                    </a:ext>
                  </a:extLst>
                </p:cNvPr>
                <p:cNvSpPr txBox="1"/>
                <p:nvPr/>
              </p:nvSpPr>
              <p:spPr>
                <a:xfrm>
                  <a:off x="1046398" y="3417560"/>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O</a:t>
                  </a:r>
                </a:p>
              </p:txBody>
            </p:sp>
            <p:sp>
              <p:nvSpPr>
                <p:cNvPr id="31" name="テキスト ボックス 30">
                  <a:extLst>
                    <a:ext uri="{FF2B5EF4-FFF2-40B4-BE49-F238E27FC236}">
                      <a16:creationId xmlns:a16="http://schemas.microsoft.com/office/drawing/2014/main" id="{6E0AE09E-86A1-0F1E-79C3-FBE474688999}"/>
                    </a:ext>
                  </a:extLst>
                </p:cNvPr>
                <p:cNvSpPr txBox="1"/>
                <p:nvPr/>
              </p:nvSpPr>
              <p:spPr>
                <a:xfrm>
                  <a:off x="1555734" y="3393687"/>
                  <a:ext cx="324292"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N</a:t>
                  </a:r>
                </a:p>
              </p:txBody>
            </p:sp>
          </p:grpSp>
        </p:grpSp>
      </p:grpSp>
      <p:grpSp>
        <p:nvGrpSpPr>
          <p:cNvPr id="38" name="グループ化 37">
            <a:extLst>
              <a:ext uri="{FF2B5EF4-FFF2-40B4-BE49-F238E27FC236}">
                <a16:creationId xmlns:a16="http://schemas.microsoft.com/office/drawing/2014/main" id="{F6AD4706-351E-AEA7-C1FF-DE1CD2CA886A}"/>
              </a:ext>
            </a:extLst>
          </p:cNvPr>
          <p:cNvGrpSpPr/>
          <p:nvPr/>
        </p:nvGrpSpPr>
        <p:grpSpPr>
          <a:xfrm>
            <a:off x="9120336" y="1947707"/>
            <a:ext cx="1836513" cy="1432154"/>
            <a:chOff x="128300" y="1988993"/>
            <a:chExt cx="1836513" cy="1432154"/>
          </a:xfrm>
        </p:grpSpPr>
        <p:sp>
          <p:nvSpPr>
            <p:cNvPr id="39" name="テキスト ボックス 38">
              <a:extLst>
                <a:ext uri="{FF2B5EF4-FFF2-40B4-BE49-F238E27FC236}">
                  <a16:creationId xmlns:a16="http://schemas.microsoft.com/office/drawing/2014/main" id="{EDE4FAE6-C9A5-294F-D102-2D62FC0CF9F9}"/>
                </a:ext>
              </a:extLst>
            </p:cNvPr>
            <p:cNvSpPr txBox="1"/>
            <p:nvPr/>
          </p:nvSpPr>
          <p:spPr>
            <a:xfrm>
              <a:off x="128300" y="2016423"/>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Cr</a:t>
              </a:r>
            </a:p>
          </p:txBody>
        </p:sp>
        <p:sp>
          <p:nvSpPr>
            <p:cNvPr id="40" name="テキスト ボックス 39">
              <a:extLst>
                <a:ext uri="{FF2B5EF4-FFF2-40B4-BE49-F238E27FC236}">
                  <a16:creationId xmlns:a16="http://schemas.microsoft.com/office/drawing/2014/main" id="{3BE9C2C7-1013-AFD5-2321-5BD5C64AEA21}"/>
                </a:ext>
              </a:extLst>
            </p:cNvPr>
            <p:cNvSpPr txBox="1"/>
            <p:nvPr/>
          </p:nvSpPr>
          <p:spPr>
            <a:xfrm>
              <a:off x="1604773" y="1988993"/>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Zr</a:t>
              </a:r>
            </a:p>
          </p:txBody>
        </p:sp>
        <p:sp>
          <p:nvSpPr>
            <p:cNvPr id="41" name="テキスト ボックス 40">
              <a:extLst>
                <a:ext uri="{FF2B5EF4-FFF2-40B4-BE49-F238E27FC236}">
                  <a16:creationId xmlns:a16="http://schemas.microsoft.com/office/drawing/2014/main" id="{0E5DF404-D7DB-5118-56F1-152EA6A9A815}"/>
                </a:ext>
              </a:extLst>
            </p:cNvPr>
            <p:cNvSpPr txBox="1"/>
            <p:nvPr/>
          </p:nvSpPr>
          <p:spPr>
            <a:xfrm>
              <a:off x="137572" y="3098436"/>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O</a:t>
              </a:r>
            </a:p>
          </p:txBody>
        </p:sp>
        <p:sp>
          <p:nvSpPr>
            <p:cNvPr id="42" name="テキスト ボックス 41">
              <a:extLst>
                <a:ext uri="{FF2B5EF4-FFF2-40B4-BE49-F238E27FC236}">
                  <a16:creationId xmlns:a16="http://schemas.microsoft.com/office/drawing/2014/main" id="{AE4BF3DC-1074-0B7A-6A30-AD5681234AD5}"/>
                </a:ext>
              </a:extLst>
            </p:cNvPr>
            <p:cNvSpPr txBox="1"/>
            <p:nvPr/>
          </p:nvSpPr>
          <p:spPr>
            <a:xfrm>
              <a:off x="1633177" y="3113370"/>
              <a:ext cx="304905"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N</a:t>
              </a:r>
            </a:p>
          </p:txBody>
        </p:sp>
      </p:grpSp>
      <p:sp>
        <p:nvSpPr>
          <p:cNvPr id="50" name="テキスト ボックス 49">
            <a:extLst>
              <a:ext uri="{FF2B5EF4-FFF2-40B4-BE49-F238E27FC236}">
                <a16:creationId xmlns:a16="http://schemas.microsoft.com/office/drawing/2014/main" id="{A0549985-0ACD-F6CB-56E9-87093FEC4933}"/>
              </a:ext>
            </a:extLst>
          </p:cNvPr>
          <p:cNvSpPr txBox="1"/>
          <p:nvPr/>
        </p:nvSpPr>
        <p:spPr>
          <a:xfrm>
            <a:off x="8819560" y="2097241"/>
            <a:ext cx="660816" cy="215444"/>
          </a:xfrm>
          <a:prstGeom prst="rect">
            <a:avLst/>
          </a:prstGeom>
          <a:noFill/>
        </p:spPr>
        <p:txBody>
          <a:bodyPr wrap="square">
            <a:spAutoFit/>
          </a:bodyPr>
          <a:lstStyle/>
          <a:p>
            <a:r>
              <a:rPr lang="en-GB" altLang="ja-JP" sz="800" dirty="0">
                <a:effectLst/>
                <a:latin typeface="+mn-lt"/>
                <a:ea typeface="游明朝" panose="02020400000000000000" pitchFamily="18" charset="-128"/>
                <a:cs typeface="Calibri" panose="020F0502020204030204" pitchFamily="34" charset="0"/>
              </a:rPr>
              <a:t>Zr</a:t>
            </a:r>
            <a:r>
              <a:rPr lang="en-GB" altLang="ja-JP" sz="800" dirty="0">
                <a:latin typeface="+mn-lt"/>
                <a:ea typeface="游明朝" panose="02020400000000000000" pitchFamily="18" charset="-128"/>
                <a:cs typeface="Calibri" panose="020F0502020204030204" pitchFamily="34" charset="0"/>
              </a:rPr>
              <a:t>O</a:t>
            </a:r>
            <a:r>
              <a:rPr lang="en-GB" altLang="ja-JP" sz="800" baseline="-25000" dirty="0">
                <a:effectLst/>
                <a:latin typeface="+mn-lt"/>
                <a:ea typeface="游明朝" panose="02020400000000000000" pitchFamily="18" charset="-128"/>
                <a:cs typeface="Calibri" panose="020F0502020204030204" pitchFamily="34" charset="0"/>
              </a:rPr>
              <a:t>2</a:t>
            </a:r>
            <a:r>
              <a:rPr lang="en-GB" altLang="ja-JP" sz="800" dirty="0">
                <a:effectLst/>
                <a:latin typeface="+mn-lt"/>
                <a:ea typeface="游明朝" panose="02020400000000000000" pitchFamily="18" charset="-128"/>
                <a:cs typeface="Calibri" panose="020F0502020204030204" pitchFamily="34" charset="0"/>
              </a:rPr>
              <a:t> </a:t>
            </a:r>
            <a:endParaRPr lang="ja-JP" altLang="en-US" sz="800" dirty="0">
              <a:latin typeface="+mn-lt"/>
            </a:endParaRPr>
          </a:p>
        </p:txBody>
      </p:sp>
      <p:sp>
        <p:nvSpPr>
          <p:cNvPr id="18" name="テキスト ボックス 17">
            <a:extLst>
              <a:ext uri="{FF2B5EF4-FFF2-40B4-BE49-F238E27FC236}">
                <a16:creationId xmlns:a16="http://schemas.microsoft.com/office/drawing/2014/main" id="{0CD5DCBF-24F9-3CE6-7EEA-135627FC2CCA}"/>
              </a:ext>
            </a:extLst>
          </p:cNvPr>
          <p:cNvSpPr txBox="1"/>
          <p:nvPr/>
        </p:nvSpPr>
        <p:spPr>
          <a:xfrm>
            <a:off x="3059900" y="4702205"/>
            <a:ext cx="2930246" cy="246221"/>
          </a:xfrm>
          <a:prstGeom prst="rect">
            <a:avLst/>
          </a:prstGeom>
          <a:noFill/>
        </p:spPr>
        <p:txBody>
          <a:bodyPr wrap="square">
            <a:spAutoFit/>
          </a:bodyPr>
          <a:lstStyle/>
          <a:p>
            <a:pPr algn="r"/>
            <a:r>
              <a:rPr lang="en-US" altLang="ja-JP" sz="1000" i="1" dirty="0">
                <a:latin typeface="+mn-lt"/>
                <a:cs typeface="Calibri" panose="020F0502020204030204" pitchFamily="34" charset="0"/>
              </a:rPr>
              <a:t>90 degree circumferential direction from the burst</a:t>
            </a:r>
            <a:endParaRPr lang="ja-JP" altLang="en-US" sz="1000" i="1" dirty="0">
              <a:latin typeface="+mn-lt"/>
              <a:cs typeface="Calibri" panose="020F0502020204030204" pitchFamily="34" charset="0"/>
            </a:endParaRPr>
          </a:p>
        </p:txBody>
      </p:sp>
      <p:grpSp>
        <p:nvGrpSpPr>
          <p:cNvPr id="7" name="グループ化 6">
            <a:extLst>
              <a:ext uri="{FF2B5EF4-FFF2-40B4-BE49-F238E27FC236}">
                <a16:creationId xmlns:a16="http://schemas.microsoft.com/office/drawing/2014/main" id="{AE9823CB-76C3-765C-C3E9-ECD5CD174C25}"/>
              </a:ext>
            </a:extLst>
          </p:cNvPr>
          <p:cNvGrpSpPr/>
          <p:nvPr/>
        </p:nvGrpSpPr>
        <p:grpSpPr>
          <a:xfrm>
            <a:off x="2999656" y="1134936"/>
            <a:ext cx="2990490" cy="2990963"/>
            <a:chOff x="6067420" y="1134936"/>
            <a:chExt cx="2990490" cy="2990963"/>
          </a:xfrm>
        </p:grpSpPr>
        <p:sp>
          <p:nvSpPr>
            <p:cNvPr id="94" name="Text Box 6">
              <a:extLst>
                <a:ext uri="{FF2B5EF4-FFF2-40B4-BE49-F238E27FC236}">
                  <a16:creationId xmlns:a16="http://schemas.microsoft.com/office/drawing/2014/main" id="{529EB437-9F73-FABE-9982-D61467C82C9D}"/>
                </a:ext>
              </a:extLst>
            </p:cNvPr>
            <p:cNvSpPr txBox="1">
              <a:spLocks noChangeArrowheads="1"/>
            </p:cNvSpPr>
            <p:nvPr/>
          </p:nvSpPr>
          <p:spPr bwMode="auto">
            <a:xfrm>
              <a:off x="6105582" y="1134936"/>
              <a:ext cx="2952016" cy="369332"/>
            </a:xfrm>
            <a:prstGeom prst="rect">
              <a:avLst/>
            </a:prstGeom>
            <a:solidFill>
              <a:schemeClr val="accent4">
                <a:lumMod val="90000"/>
              </a:schemeClr>
            </a:solidFill>
            <a:ln>
              <a:no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algn="ctr" eaLnBrk="0" hangingPunct="0">
                <a:spcBef>
                  <a:spcPts val="0"/>
                </a:spcBef>
                <a:spcAft>
                  <a:spcPts val="0"/>
                </a:spcAft>
                <a:buClrTx/>
                <a:buNone/>
              </a:pPr>
              <a:r>
                <a:rPr lang="en-US" altLang="ja-JP" sz="1800" b="1" dirty="0">
                  <a:effectLst/>
                  <a:latin typeface="+mn-lt"/>
                  <a:cs typeface="Calibri" panose="020F0502020204030204" pitchFamily="34" charset="0"/>
                </a:rPr>
                <a:t>Opt</a:t>
              </a:r>
              <a:r>
                <a:rPr lang="en-US" altLang="ja-JP" sz="1800" b="1" dirty="0">
                  <a:latin typeface="+mn-lt"/>
                  <a:cs typeface="Calibri" panose="020F0502020204030204" pitchFamily="34" charset="0"/>
                </a:rPr>
                <a:t>. ZIRLO</a:t>
              </a:r>
            </a:p>
          </p:txBody>
        </p:sp>
        <p:sp>
          <p:nvSpPr>
            <p:cNvPr id="97" name="テキスト ボックス 96">
              <a:extLst>
                <a:ext uri="{FF2B5EF4-FFF2-40B4-BE49-F238E27FC236}">
                  <a16:creationId xmlns:a16="http://schemas.microsoft.com/office/drawing/2014/main" id="{3EDC02EE-F944-9192-4F02-D2856B371E06}"/>
                </a:ext>
              </a:extLst>
            </p:cNvPr>
            <p:cNvSpPr txBox="1"/>
            <p:nvPr/>
          </p:nvSpPr>
          <p:spPr>
            <a:xfrm>
              <a:off x="6105582" y="1529227"/>
              <a:ext cx="2952016" cy="369332"/>
            </a:xfrm>
            <a:prstGeom prst="rect">
              <a:avLst/>
            </a:prstGeom>
            <a:solidFill>
              <a:srgbClr val="FFC000"/>
            </a:solidFill>
          </p:spPr>
          <p:txBody>
            <a:bodyPr wrap="square" anchor="ctr" anchorCtr="0">
              <a:spAutoFit/>
            </a:bodyPr>
            <a:lstStyle/>
            <a:p>
              <a:pPr algn="ctr"/>
              <a:r>
                <a:rPr lang="en-US" altLang="ja-JP" b="1" dirty="0">
                  <a:latin typeface="+mn-lt"/>
                  <a:ea typeface="+mn-ea"/>
                  <a:cs typeface="Calibri" panose="020F0502020204030204" pitchFamily="34" charset="0"/>
                </a:rPr>
                <a:t>20 µm Cr (S9)</a:t>
              </a:r>
              <a:endParaRPr lang="ja-JP" altLang="en-US" b="1" dirty="0">
                <a:latin typeface="+mn-lt"/>
                <a:cs typeface="Calibri" panose="020F0502020204030204" pitchFamily="34" charset="0"/>
              </a:endParaRPr>
            </a:p>
          </p:txBody>
        </p:sp>
        <p:grpSp>
          <p:nvGrpSpPr>
            <p:cNvPr id="30" name="グループ化 29"/>
            <p:cNvGrpSpPr>
              <a:grpSpLocks noChangeAspect="1"/>
            </p:cNvGrpSpPr>
            <p:nvPr/>
          </p:nvGrpSpPr>
          <p:grpSpPr>
            <a:xfrm>
              <a:off x="6067420" y="1965899"/>
              <a:ext cx="2990490" cy="2160000"/>
              <a:chOff x="7680176" y="-459432"/>
              <a:chExt cx="2797200" cy="2020389"/>
            </a:xfrm>
          </p:grpSpPr>
          <p:pic>
            <p:nvPicPr>
              <p:cNvPr id="1026" name="Picture 2" descr="C:\Users\EPMAUser\Desktop\240612_分析依頼事項\ATF-TS S9-8 map_2 350 CrZr.bmp"/>
              <p:cNvPicPr>
                <a:picLocks noChangeAspect="1" noChangeArrowheads="1"/>
              </p:cNvPicPr>
              <p:nvPr/>
            </p:nvPicPr>
            <p:blipFill>
              <a:blip r:embed="rId7" cstate="print"/>
              <a:srcRect/>
              <a:stretch>
                <a:fillRect/>
              </a:stretch>
            </p:blipFill>
            <p:spPr bwMode="auto">
              <a:xfrm>
                <a:off x="7680176" y="-459432"/>
                <a:ext cx="2797200" cy="1008974"/>
              </a:xfrm>
              <a:prstGeom prst="rect">
                <a:avLst/>
              </a:prstGeom>
              <a:noFill/>
            </p:spPr>
          </p:pic>
          <p:pic>
            <p:nvPicPr>
              <p:cNvPr id="1027" name="Picture 3" descr="C:\Users\EPMAUser\Desktop\240612_分析依頼事項\ATF-TS S9-8 map_2 350 OBSE.bmp"/>
              <p:cNvPicPr>
                <a:picLocks noChangeAspect="1" noChangeArrowheads="1"/>
              </p:cNvPicPr>
              <p:nvPr/>
            </p:nvPicPr>
            <p:blipFill>
              <a:blip r:embed="rId8" cstate="print"/>
              <a:srcRect/>
              <a:stretch>
                <a:fillRect/>
              </a:stretch>
            </p:blipFill>
            <p:spPr bwMode="auto">
              <a:xfrm>
                <a:off x="7680176" y="548680"/>
                <a:ext cx="2797200" cy="1012277"/>
              </a:xfrm>
              <a:prstGeom prst="rect">
                <a:avLst/>
              </a:prstGeom>
              <a:noFill/>
            </p:spPr>
          </p:pic>
        </p:grpSp>
        <p:grpSp>
          <p:nvGrpSpPr>
            <p:cNvPr id="32" name="グループ化 31">
              <a:extLst>
                <a:ext uri="{FF2B5EF4-FFF2-40B4-BE49-F238E27FC236}">
                  <a16:creationId xmlns:a16="http://schemas.microsoft.com/office/drawing/2014/main" id="{1EB1CB90-9F3F-16F5-F432-0612DA62359F}"/>
                </a:ext>
              </a:extLst>
            </p:cNvPr>
            <p:cNvGrpSpPr/>
            <p:nvPr/>
          </p:nvGrpSpPr>
          <p:grpSpPr>
            <a:xfrm>
              <a:off x="6078541" y="1975137"/>
              <a:ext cx="1968633" cy="1404724"/>
              <a:chOff x="137572" y="2016423"/>
              <a:chExt cx="1968633" cy="1404724"/>
            </a:xfrm>
          </p:grpSpPr>
          <p:sp>
            <p:nvSpPr>
              <p:cNvPr id="34" name="テキスト ボックス 33">
                <a:extLst>
                  <a:ext uri="{FF2B5EF4-FFF2-40B4-BE49-F238E27FC236}">
                    <a16:creationId xmlns:a16="http://schemas.microsoft.com/office/drawing/2014/main" id="{C26420C3-67A1-BDD6-EFE1-BA961AD82A47}"/>
                  </a:ext>
                </a:extLst>
              </p:cNvPr>
              <p:cNvSpPr txBox="1"/>
              <p:nvPr/>
            </p:nvSpPr>
            <p:spPr>
              <a:xfrm>
                <a:off x="137572" y="2016423"/>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Cr</a:t>
                </a:r>
              </a:p>
            </p:txBody>
          </p:sp>
          <p:sp>
            <p:nvSpPr>
              <p:cNvPr id="35" name="テキスト ボックス 34">
                <a:extLst>
                  <a:ext uri="{FF2B5EF4-FFF2-40B4-BE49-F238E27FC236}">
                    <a16:creationId xmlns:a16="http://schemas.microsoft.com/office/drawing/2014/main" id="{3EB20DDE-CF80-69E3-7C54-BCB46969FEA2}"/>
                  </a:ext>
                </a:extLst>
              </p:cNvPr>
              <p:cNvSpPr txBox="1"/>
              <p:nvPr/>
            </p:nvSpPr>
            <p:spPr>
              <a:xfrm>
                <a:off x="1667199" y="2017639"/>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Zr</a:t>
                </a:r>
              </a:p>
            </p:txBody>
          </p:sp>
          <p:sp>
            <p:nvSpPr>
              <p:cNvPr id="36" name="テキスト ボックス 35">
                <a:extLst>
                  <a:ext uri="{FF2B5EF4-FFF2-40B4-BE49-F238E27FC236}">
                    <a16:creationId xmlns:a16="http://schemas.microsoft.com/office/drawing/2014/main" id="{23EF65F4-95F8-438C-A857-44BE94E65B0F}"/>
                  </a:ext>
                </a:extLst>
              </p:cNvPr>
              <p:cNvSpPr txBox="1"/>
              <p:nvPr/>
            </p:nvSpPr>
            <p:spPr>
              <a:xfrm>
                <a:off x="137572" y="3098436"/>
                <a:ext cx="360040"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O</a:t>
                </a:r>
              </a:p>
            </p:txBody>
          </p:sp>
          <p:sp>
            <p:nvSpPr>
              <p:cNvPr id="37" name="テキスト ボックス 36">
                <a:extLst>
                  <a:ext uri="{FF2B5EF4-FFF2-40B4-BE49-F238E27FC236}">
                    <a16:creationId xmlns:a16="http://schemas.microsoft.com/office/drawing/2014/main" id="{1351B817-5143-84DB-9FC3-EA54C1C7AD05}"/>
                  </a:ext>
                </a:extLst>
              </p:cNvPr>
              <p:cNvSpPr txBox="1"/>
              <p:nvPr/>
            </p:nvSpPr>
            <p:spPr>
              <a:xfrm>
                <a:off x="1633177" y="3113370"/>
                <a:ext cx="473028" cy="307777"/>
              </a:xfrm>
              <a:prstGeom prst="rect">
                <a:avLst/>
              </a:prstGeom>
              <a:solidFill>
                <a:schemeClr val="bg1"/>
              </a:solidFill>
            </p:spPr>
            <p:txBody>
              <a:bodyPr wrap="square">
                <a:spAutoFit/>
              </a:bodyPr>
              <a:lstStyle/>
              <a:p>
                <a:r>
                  <a:rPr lang="en-US" altLang="ja-JP" sz="1400" dirty="0">
                    <a:latin typeface="+mn-lt"/>
                    <a:cs typeface="Calibri" panose="020F0502020204030204" pitchFamily="34" charset="0"/>
                  </a:rPr>
                  <a:t>BSE</a:t>
                </a:r>
              </a:p>
            </p:txBody>
          </p:sp>
        </p:grpSp>
        <p:sp>
          <p:nvSpPr>
            <p:cNvPr id="43" name="テキスト ボックス 42">
              <a:extLst>
                <a:ext uri="{FF2B5EF4-FFF2-40B4-BE49-F238E27FC236}">
                  <a16:creationId xmlns:a16="http://schemas.microsoft.com/office/drawing/2014/main" id="{B54412A5-7B2A-330B-6EC2-F5751BFE16D5}"/>
                </a:ext>
              </a:extLst>
            </p:cNvPr>
            <p:cNvSpPr txBox="1"/>
            <p:nvPr/>
          </p:nvSpPr>
          <p:spPr>
            <a:xfrm>
              <a:off x="6370975" y="2609157"/>
              <a:ext cx="720080" cy="215444"/>
            </a:xfrm>
            <a:prstGeom prst="rect">
              <a:avLst/>
            </a:prstGeom>
            <a:noFill/>
          </p:spPr>
          <p:txBody>
            <a:bodyPr wrap="square">
              <a:spAutoFit/>
            </a:bodyPr>
            <a:lstStyle/>
            <a:p>
              <a:r>
                <a:rPr lang="en-GB" altLang="ja-JP" sz="800" dirty="0">
                  <a:solidFill>
                    <a:schemeClr val="bg1"/>
                  </a:solidFill>
                  <a:effectLst/>
                  <a:latin typeface="+mn-lt"/>
                  <a:ea typeface="游明朝" panose="02020400000000000000" pitchFamily="18" charset="-128"/>
                  <a:cs typeface="Calibri" panose="020F0502020204030204" pitchFamily="34" charset="0"/>
                </a:rPr>
                <a:t>Zr(</a:t>
              </a:r>
              <a:r>
                <a:rPr lang="en-GB" altLang="ja-JP" sz="800" dirty="0" err="1">
                  <a:solidFill>
                    <a:schemeClr val="bg1"/>
                  </a:solidFill>
                  <a:effectLst/>
                  <a:latin typeface="+mn-lt"/>
                  <a:ea typeface="游明朝" panose="02020400000000000000" pitchFamily="18" charset="-128"/>
                  <a:cs typeface="Calibri" panose="020F0502020204030204" pitchFamily="34" charset="0"/>
                </a:rPr>
                <a:t>Cr,Fe</a:t>
              </a:r>
              <a:r>
                <a:rPr lang="en-GB" altLang="ja-JP" sz="800" dirty="0">
                  <a:solidFill>
                    <a:schemeClr val="bg1"/>
                  </a:solidFill>
                  <a:effectLst/>
                  <a:latin typeface="+mn-lt"/>
                  <a:ea typeface="游明朝" panose="02020400000000000000" pitchFamily="18" charset="-128"/>
                  <a:cs typeface="Calibri" panose="020F0502020204030204" pitchFamily="34" charset="0"/>
                </a:rPr>
                <a:t>)</a:t>
              </a:r>
              <a:r>
                <a:rPr lang="en-GB" altLang="ja-JP" sz="800" baseline="-25000" dirty="0">
                  <a:solidFill>
                    <a:schemeClr val="bg1"/>
                  </a:solidFill>
                  <a:effectLst/>
                  <a:latin typeface="+mn-lt"/>
                  <a:ea typeface="游明朝" panose="02020400000000000000" pitchFamily="18" charset="-128"/>
                  <a:cs typeface="Calibri" panose="020F0502020204030204" pitchFamily="34" charset="0"/>
                </a:rPr>
                <a:t>2</a:t>
              </a:r>
              <a:r>
                <a:rPr lang="en-GB" altLang="ja-JP" sz="800" dirty="0">
                  <a:solidFill>
                    <a:schemeClr val="bg1"/>
                  </a:solidFill>
                  <a:effectLst/>
                  <a:latin typeface="+mn-lt"/>
                  <a:ea typeface="游明朝" panose="02020400000000000000" pitchFamily="18" charset="-128"/>
                  <a:cs typeface="Calibri" panose="020F0502020204030204" pitchFamily="34" charset="0"/>
                </a:rPr>
                <a:t> </a:t>
              </a:r>
              <a:endParaRPr lang="ja-JP" altLang="en-US" sz="800" dirty="0">
                <a:solidFill>
                  <a:schemeClr val="bg1"/>
                </a:solidFill>
                <a:latin typeface="+mn-lt"/>
              </a:endParaRPr>
            </a:p>
          </p:txBody>
        </p:sp>
        <p:sp>
          <p:nvSpPr>
            <p:cNvPr id="44" name="テキスト ボックス 43">
              <a:extLst>
                <a:ext uri="{FF2B5EF4-FFF2-40B4-BE49-F238E27FC236}">
                  <a16:creationId xmlns:a16="http://schemas.microsoft.com/office/drawing/2014/main" id="{D4027632-4A42-D89B-80F0-5D33295EE549}"/>
                </a:ext>
              </a:extLst>
            </p:cNvPr>
            <p:cNvSpPr txBox="1"/>
            <p:nvPr/>
          </p:nvSpPr>
          <p:spPr>
            <a:xfrm>
              <a:off x="7955465" y="2350254"/>
              <a:ext cx="660816" cy="215444"/>
            </a:xfrm>
            <a:prstGeom prst="rect">
              <a:avLst/>
            </a:prstGeom>
            <a:noFill/>
          </p:spPr>
          <p:txBody>
            <a:bodyPr wrap="square">
              <a:spAutoFit/>
            </a:bodyPr>
            <a:lstStyle/>
            <a:p>
              <a:r>
                <a:rPr lang="en-GB" altLang="ja-JP" sz="800" dirty="0">
                  <a:effectLst/>
                  <a:latin typeface="+mn-lt"/>
                  <a:ea typeface="游明朝" panose="02020400000000000000" pitchFamily="18" charset="-128"/>
                  <a:cs typeface="Calibri" panose="020F0502020204030204" pitchFamily="34" charset="0"/>
                </a:rPr>
                <a:t>Zr(</a:t>
              </a:r>
              <a:r>
                <a:rPr lang="en-GB" altLang="ja-JP" sz="800" dirty="0" err="1">
                  <a:effectLst/>
                  <a:latin typeface="+mn-lt"/>
                  <a:ea typeface="游明朝" panose="02020400000000000000" pitchFamily="18" charset="-128"/>
                  <a:cs typeface="Calibri" panose="020F0502020204030204" pitchFamily="34" charset="0"/>
                </a:rPr>
                <a:t>Cr,Fe</a:t>
              </a:r>
              <a:r>
                <a:rPr lang="en-GB" altLang="ja-JP" sz="800" dirty="0">
                  <a:effectLst/>
                  <a:latin typeface="+mn-lt"/>
                  <a:ea typeface="游明朝" panose="02020400000000000000" pitchFamily="18" charset="-128"/>
                  <a:cs typeface="Calibri" panose="020F0502020204030204" pitchFamily="34" charset="0"/>
                </a:rPr>
                <a:t>)</a:t>
              </a:r>
              <a:r>
                <a:rPr lang="en-GB" altLang="ja-JP" sz="800" baseline="-25000" dirty="0">
                  <a:effectLst/>
                  <a:latin typeface="+mn-lt"/>
                  <a:ea typeface="游明朝" panose="02020400000000000000" pitchFamily="18" charset="-128"/>
                  <a:cs typeface="Calibri" panose="020F0502020204030204" pitchFamily="34" charset="0"/>
                </a:rPr>
                <a:t>2</a:t>
              </a:r>
              <a:r>
                <a:rPr lang="en-GB" altLang="ja-JP" sz="800" dirty="0">
                  <a:effectLst/>
                  <a:latin typeface="+mn-lt"/>
                  <a:ea typeface="游明朝" panose="02020400000000000000" pitchFamily="18" charset="-128"/>
                  <a:cs typeface="Calibri" panose="020F0502020204030204" pitchFamily="34" charset="0"/>
                </a:rPr>
                <a:t> </a:t>
              </a:r>
              <a:endParaRPr lang="ja-JP" altLang="en-US" sz="800" dirty="0">
                <a:latin typeface="+mn-lt"/>
              </a:endParaRPr>
            </a:p>
          </p:txBody>
        </p:sp>
        <p:sp>
          <p:nvSpPr>
            <p:cNvPr id="47" name="テキスト ボックス 46">
              <a:extLst>
                <a:ext uri="{FF2B5EF4-FFF2-40B4-BE49-F238E27FC236}">
                  <a16:creationId xmlns:a16="http://schemas.microsoft.com/office/drawing/2014/main" id="{428E8210-5858-F5C7-734E-F6AB82C03478}"/>
                </a:ext>
              </a:extLst>
            </p:cNvPr>
            <p:cNvSpPr txBox="1"/>
            <p:nvPr/>
          </p:nvSpPr>
          <p:spPr>
            <a:xfrm>
              <a:off x="6566554" y="1945516"/>
              <a:ext cx="419478" cy="215444"/>
            </a:xfrm>
            <a:prstGeom prst="rect">
              <a:avLst/>
            </a:prstGeom>
            <a:noFill/>
          </p:spPr>
          <p:txBody>
            <a:bodyPr wrap="square">
              <a:spAutoFit/>
            </a:bodyPr>
            <a:lstStyle/>
            <a:p>
              <a:r>
                <a:rPr lang="en-GB" altLang="ja-JP" sz="800" dirty="0">
                  <a:solidFill>
                    <a:schemeClr val="bg1"/>
                  </a:solidFill>
                  <a:effectLst/>
                  <a:latin typeface="+mn-lt"/>
                  <a:ea typeface="游明朝" panose="02020400000000000000" pitchFamily="18" charset="-128"/>
                  <a:cs typeface="Calibri" panose="020F0502020204030204" pitchFamily="34" charset="0"/>
                </a:rPr>
                <a:t>Cr</a:t>
              </a:r>
              <a:r>
                <a:rPr lang="en-GB" altLang="ja-JP" sz="800" baseline="-25000" dirty="0">
                  <a:solidFill>
                    <a:schemeClr val="bg1"/>
                  </a:solidFill>
                  <a:effectLst/>
                  <a:latin typeface="+mn-lt"/>
                  <a:ea typeface="游明朝" panose="02020400000000000000" pitchFamily="18" charset="-128"/>
                  <a:cs typeface="Calibri" panose="020F0502020204030204" pitchFamily="34" charset="0"/>
                </a:rPr>
                <a:t>2</a:t>
              </a:r>
              <a:r>
                <a:rPr lang="en-GB" altLang="ja-JP" sz="800" dirty="0">
                  <a:solidFill>
                    <a:schemeClr val="bg1"/>
                  </a:solidFill>
                  <a:effectLst/>
                  <a:latin typeface="+mn-lt"/>
                  <a:ea typeface="游明朝" panose="02020400000000000000" pitchFamily="18" charset="-128"/>
                  <a:cs typeface="Calibri" panose="020F0502020204030204" pitchFamily="34" charset="0"/>
                </a:rPr>
                <a:t>O</a:t>
              </a:r>
              <a:r>
                <a:rPr lang="en-GB" altLang="ja-JP" sz="800" baseline="-25000" dirty="0">
                  <a:solidFill>
                    <a:schemeClr val="bg1"/>
                  </a:solidFill>
                  <a:effectLst/>
                  <a:latin typeface="+mn-lt"/>
                  <a:ea typeface="游明朝" panose="02020400000000000000" pitchFamily="18" charset="-128"/>
                  <a:cs typeface="Calibri" panose="020F0502020204030204" pitchFamily="34" charset="0"/>
                </a:rPr>
                <a:t>3</a:t>
              </a:r>
              <a:r>
                <a:rPr lang="en-GB" altLang="ja-JP" sz="800" dirty="0">
                  <a:solidFill>
                    <a:schemeClr val="bg1"/>
                  </a:solidFill>
                  <a:effectLst/>
                  <a:latin typeface="+mn-lt"/>
                  <a:ea typeface="游明朝" panose="02020400000000000000" pitchFamily="18" charset="-128"/>
                  <a:cs typeface="Calibri" panose="020F0502020204030204" pitchFamily="34" charset="0"/>
                </a:rPr>
                <a:t> </a:t>
              </a:r>
              <a:endParaRPr lang="ja-JP" altLang="en-US" sz="800" dirty="0">
                <a:solidFill>
                  <a:schemeClr val="bg1"/>
                </a:solidFill>
                <a:latin typeface="+mn-lt"/>
              </a:endParaRPr>
            </a:p>
          </p:txBody>
        </p:sp>
        <p:sp>
          <p:nvSpPr>
            <p:cNvPr id="49" name="テキスト ボックス 48">
              <a:extLst>
                <a:ext uri="{FF2B5EF4-FFF2-40B4-BE49-F238E27FC236}">
                  <a16:creationId xmlns:a16="http://schemas.microsoft.com/office/drawing/2014/main" id="{23440A0B-B53E-E1BF-ECAD-493CE753AA1B}"/>
                </a:ext>
              </a:extLst>
            </p:cNvPr>
            <p:cNvSpPr txBox="1"/>
            <p:nvPr/>
          </p:nvSpPr>
          <p:spPr>
            <a:xfrm>
              <a:off x="7175032" y="2176964"/>
              <a:ext cx="298897" cy="215444"/>
            </a:xfrm>
            <a:prstGeom prst="rect">
              <a:avLst/>
            </a:prstGeom>
            <a:noFill/>
          </p:spPr>
          <p:txBody>
            <a:bodyPr wrap="square">
              <a:spAutoFit/>
            </a:bodyPr>
            <a:lstStyle/>
            <a:p>
              <a:r>
                <a:rPr lang="en-GB" altLang="ja-JP" sz="800" dirty="0">
                  <a:solidFill>
                    <a:schemeClr val="bg1"/>
                  </a:solidFill>
                  <a:effectLst/>
                  <a:latin typeface="+mn-lt"/>
                  <a:ea typeface="游明朝" panose="02020400000000000000" pitchFamily="18" charset="-128"/>
                  <a:cs typeface="Calibri" panose="020F0502020204030204" pitchFamily="34" charset="0"/>
                </a:rPr>
                <a:t>Cr </a:t>
              </a:r>
              <a:endParaRPr lang="ja-JP" altLang="en-US" sz="800" dirty="0">
                <a:solidFill>
                  <a:schemeClr val="bg1"/>
                </a:solidFill>
                <a:latin typeface="+mn-lt"/>
              </a:endParaRPr>
            </a:p>
          </p:txBody>
        </p:sp>
        <p:sp>
          <p:nvSpPr>
            <p:cNvPr id="51" name="テキスト ボックス 50">
              <a:extLst>
                <a:ext uri="{FF2B5EF4-FFF2-40B4-BE49-F238E27FC236}">
                  <a16:creationId xmlns:a16="http://schemas.microsoft.com/office/drawing/2014/main" id="{CB543A71-188F-795D-CFF3-BC1E73C05FDC}"/>
                </a:ext>
              </a:extLst>
            </p:cNvPr>
            <p:cNvSpPr txBox="1"/>
            <p:nvPr/>
          </p:nvSpPr>
          <p:spPr>
            <a:xfrm>
              <a:off x="7244966" y="3194156"/>
              <a:ext cx="660816" cy="215444"/>
            </a:xfrm>
            <a:prstGeom prst="rect">
              <a:avLst/>
            </a:prstGeom>
            <a:noFill/>
          </p:spPr>
          <p:txBody>
            <a:bodyPr wrap="square">
              <a:spAutoFit/>
            </a:bodyPr>
            <a:lstStyle/>
            <a:p>
              <a:r>
                <a:rPr lang="en-GB" altLang="ja-JP" sz="800" dirty="0">
                  <a:effectLst/>
                  <a:latin typeface="+mn-lt"/>
                  <a:ea typeface="游明朝" panose="02020400000000000000" pitchFamily="18" charset="-128"/>
                  <a:cs typeface="Calibri" panose="020F0502020204030204" pitchFamily="34" charset="0"/>
                </a:rPr>
                <a:t>Zr</a:t>
              </a:r>
              <a:r>
                <a:rPr lang="en-GB" altLang="ja-JP" sz="800" dirty="0">
                  <a:latin typeface="+mn-lt"/>
                  <a:ea typeface="游明朝" panose="02020400000000000000" pitchFamily="18" charset="-128"/>
                  <a:cs typeface="Calibri" panose="020F0502020204030204" pitchFamily="34" charset="0"/>
                </a:rPr>
                <a:t>O</a:t>
              </a:r>
              <a:r>
                <a:rPr lang="en-GB" altLang="ja-JP" sz="800" baseline="-25000" dirty="0">
                  <a:effectLst/>
                  <a:latin typeface="+mn-lt"/>
                  <a:ea typeface="游明朝" panose="02020400000000000000" pitchFamily="18" charset="-128"/>
                  <a:cs typeface="Calibri" panose="020F0502020204030204" pitchFamily="34" charset="0"/>
                </a:rPr>
                <a:t>2</a:t>
              </a:r>
              <a:r>
                <a:rPr lang="en-GB" altLang="ja-JP" sz="800" dirty="0">
                  <a:effectLst/>
                  <a:latin typeface="+mn-lt"/>
                  <a:ea typeface="游明朝" panose="02020400000000000000" pitchFamily="18" charset="-128"/>
                  <a:cs typeface="Calibri" panose="020F0502020204030204" pitchFamily="34" charset="0"/>
                </a:rPr>
                <a:t> </a:t>
              </a:r>
              <a:endParaRPr lang="ja-JP" altLang="en-US" sz="800" dirty="0">
                <a:latin typeface="+mn-lt"/>
              </a:endParaRPr>
            </a:p>
          </p:txBody>
        </p:sp>
        <p:sp>
          <p:nvSpPr>
            <p:cNvPr id="52" name="テキスト ボックス 51">
              <a:extLst>
                <a:ext uri="{FF2B5EF4-FFF2-40B4-BE49-F238E27FC236}">
                  <a16:creationId xmlns:a16="http://schemas.microsoft.com/office/drawing/2014/main" id="{A0B583E8-4A9D-5C55-B74E-FDDED1B1055E}"/>
                </a:ext>
              </a:extLst>
            </p:cNvPr>
            <p:cNvSpPr txBox="1"/>
            <p:nvPr/>
          </p:nvSpPr>
          <p:spPr>
            <a:xfrm>
              <a:off x="6584229" y="3031502"/>
              <a:ext cx="419478" cy="215444"/>
            </a:xfrm>
            <a:prstGeom prst="rect">
              <a:avLst/>
            </a:prstGeom>
            <a:noFill/>
          </p:spPr>
          <p:txBody>
            <a:bodyPr wrap="square">
              <a:spAutoFit/>
            </a:bodyPr>
            <a:lstStyle/>
            <a:p>
              <a:r>
                <a:rPr lang="en-GB" altLang="ja-JP" sz="800" dirty="0">
                  <a:solidFill>
                    <a:schemeClr val="bg1"/>
                  </a:solidFill>
                  <a:effectLst/>
                  <a:latin typeface="+mn-lt"/>
                  <a:ea typeface="游明朝" panose="02020400000000000000" pitchFamily="18" charset="-128"/>
                  <a:cs typeface="Calibri" panose="020F0502020204030204" pitchFamily="34" charset="0"/>
                </a:rPr>
                <a:t>Cr</a:t>
              </a:r>
              <a:r>
                <a:rPr lang="en-GB" altLang="ja-JP" sz="800" baseline="-25000" dirty="0">
                  <a:solidFill>
                    <a:schemeClr val="bg1"/>
                  </a:solidFill>
                  <a:effectLst/>
                  <a:latin typeface="+mn-lt"/>
                  <a:ea typeface="游明朝" panose="02020400000000000000" pitchFamily="18" charset="-128"/>
                  <a:cs typeface="Calibri" panose="020F0502020204030204" pitchFamily="34" charset="0"/>
                </a:rPr>
                <a:t>2</a:t>
              </a:r>
              <a:r>
                <a:rPr lang="en-GB" altLang="ja-JP" sz="800" dirty="0">
                  <a:solidFill>
                    <a:schemeClr val="bg1"/>
                  </a:solidFill>
                  <a:effectLst/>
                  <a:latin typeface="+mn-lt"/>
                  <a:ea typeface="游明朝" panose="02020400000000000000" pitchFamily="18" charset="-128"/>
                  <a:cs typeface="Calibri" panose="020F0502020204030204" pitchFamily="34" charset="0"/>
                </a:rPr>
                <a:t>O</a:t>
              </a:r>
              <a:r>
                <a:rPr lang="en-GB" altLang="ja-JP" sz="800" baseline="-25000" dirty="0">
                  <a:solidFill>
                    <a:schemeClr val="bg1"/>
                  </a:solidFill>
                  <a:effectLst/>
                  <a:latin typeface="+mn-lt"/>
                  <a:ea typeface="游明朝" panose="02020400000000000000" pitchFamily="18" charset="-128"/>
                  <a:cs typeface="Calibri" panose="020F0502020204030204" pitchFamily="34" charset="0"/>
                </a:rPr>
                <a:t>3</a:t>
              </a:r>
              <a:r>
                <a:rPr lang="en-GB" altLang="ja-JP" sz="800" dirty="0">
                  <a:solidFill>
                    <a:schemeClr val="bg1"/>
                  </a:solidFill>
                  <a:effectLst/>
                  <a:latin typeface="+mn-lt"/>
                  <a:ea typeface="游明朝" panose="02020400000000000000" pitchFamily="18" charset="-128"/>
                  <a:cs typeface="Calibri" panose="020F0502020204030204" pitchFamily="34" charset="0"/>
                </a:rPr>
                <a:t> </a:t>
              </a:r>
              <a:endParaRPr lang="ja-JP" altLang="en-US" sz="800" dirty="0">
                <a:solidFill>
                  <a:schemeClr val="bg1"/>
                </a:solidFill>
                <a:latin typeface="+mn-lt"/>
              </a:endParaRPr>
            </a:p>
          </p:txBody>
        </p:sp>
        <p:cxnSp>
          <p:nvCxnSpPr>
            <p:cNvPr id="54" name="直線コネクタ 53">
              <a:extLst>
                <a:ext uri="{FF2B5EF4-FFF2-40B4-BE49-F238E27FC236}">
                  <a16:creationId xmlns:a16="http://schemas.microsoft.com/office/drawing/2014/main" id="{0DC2B48B-A5F2-263A-8D9D-9EC2B5E58997}"/>
                </a:ext>
              </a:extLst>
            </p:cNvPr>
            <p:cNvCxnSpPr>
              <a:endCxn id="47" idx="2"/>
            </p:cNvCxnSpPr>
            <p:nvPr/>
          </p:nvCxnSpPr>
          <p:spPr>
            <a:xfrm flipH="1" flipV="1">
              <a:off x="6776293" y="2160960"/>
              <a:ext cx="20331" cy="644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F3F2DCD-21C8-26BA-AE06-8E2AE679307C}"/>
                </a:ext>
              </a:extLst>
            </p:cNvPr>
            <p:cNvCxnSpPr/>
            <p:nvPr/>
          </p:nvCxnSpPr>
          <p:spPr>
            <a:xfrm flipH="1" flipV="1">
              <a:off x="7248128" y="2140114"/>
              <a:ext cx="20331" cy="644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23F319C2-76BD-F06B-23E7-432CDA26CBD1}"/>
                </a:ext>
              </a:extLst>
            </p:cNvPr>
            <p:cNvCxnSpPr>
              <a:cxnSpLocks/>
            </p:cNvCxnSpPr>
            <p:nvPr/>
          </p:nvCxnSpPr>
          <p:spPr>
            <a:xfrm flipV="1">
              <a:off x="6692395" y="2520814"/>
              <a:ext cx="0" cy="1233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DDAA3812-685C-066F-9C98-61E949730A43}"/>
                </a:ext>
              </a:extLst>
            </p:cNvPr>
            <p:cNvCxnSpPr/>
            <p:nvPr/>
          </p:nvCxnSpPr>
          <p:spPr>
            <a:xfrm flipH="1" flipV="1">
              <a:off x="6795749" y="3227821"/>
              <a:ext cx="20331" cy="644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テキスト ボックス 44">
            <a:extLst>
              <a:ext uri="{FF2B5EF4-FFF2-40B4-BE49-F238E27FC236}">
                <a16:creationId xmlns:a16="http://schemas.microsoft.com/office/drawing/2014/main" id="{4561648A-60EE-5451-4CCC-384B074925C9}"/>
              </a:ext>
            </a:extLst>
          </p:cNvPr>
          <p:cNvSpPr txBox="1"/>
          <p:nvPr/>
        </p:nvSpPr>
        <p:spPr>
          <a:xfrm>
            <a:off x="10500965" y="3191"/>
            <a:ext cx="1688650" cy="461665"/>
          </a:xfrm>
          <a:prstGeom prst="rect">
            <a:avLst/>
          </a:prstGeom>
          <a:solidFill>
            <a:srgbClr val="0000FF"/>
          </a:solidFill>
        </p:spPr>
        <p:txBody>
          <a:bodyPr wrap="square">
            <a:spAutoFit/>
          </a:bodyPr>
          <a:lstStyle/>
          <a:p>
            <a:pPr algn="ctr"/>
            <a:r>
              <a:rPr lang="en-GB" altLang="ja-JP" sz="2400" b="1" dirty="0">
                <a:solidFill>
                  <a:schemeClr val="bg1"/>
                </a:solidFill>
                <a:effectLst/>
                <a:latin typeface="+mn-lt"/>
                <a:ea typeface="ＭＳ Ｐゴシック" panose="020B0600070205080204" pitchFamily="50" charset="-128"/>
                <a:cs typeface="Calibri" panose="020F0502020204030204" pitchFamily="34" charset="0"/>
              </a:rPr>
              <a:t>Single Rod</a:t>
            </a:r>
            <a:endParaRPr lang="ja-JP" altLang="en-US" sz="2400" b="1" dirty="0">
              <a:solidFill>
                <a:schemeClr val="bg1"/>
              </a:solidFill>
              <a:latin typeface="+mn-lt"/>
              <a:cs typeface="Calibri" panose="020F0502020204030204" pitchFamily="34" charset="0"/>
            </a:endParaRPr>
          </a:p>
        </p:txBody>
      </p:sp>
      <p:sp>
        <p:nvSpPr>
          <p:cNvPr id="4" name="テキスト ボックス 3">
            <a:extLst>
              <a:ext uri="{FF2B5EF4-FFF2-40B4-BE49-F238E27FC236}">
                <a16:creationId xmlns:a16="http://schemas.microsoft.com/office/drawing/2014/main" id="{CB642403-E264-0A62-37E6-CFB020706A72}"/>
              </a:ext>
            </a:extLst>
          </p:cNvPr>
          <p:cNvSpPr txBox="1"/>
          <p:nvPr/>
        </p:nvSpPr>
        <p:spPr>
          <a:xfrm>
            <a:off x="839416" y="5909210"/>
            <a:ext cx="9721080" cy="400110"/>
          </a:xfrm>
          <a:prstGeom prst="rect">
            <a:avLst/>
          </a:prstGeom>
          <a:noFill/>
          <a:ln>
            <a:solidFill>
              <a:schemeClr val="accent1">
                <a:shade val="15000"/>
              </a:schemeClr>
            </a:solidFill>
          </a:ln>
        </p:spPr>
        <p:txBody>
          <a:bodyPr wrap="square">
            <a:spAutoFit/>
          </a:bodyPr>
          <a:lstStyle/>
          <a:p>
            <a:pPr algn="ctr">
              <a:spcAft>
                <a:spcPts val="0"/>
              </a:spcAft>
            </a:pPr>
            <a:r>
              <a:rPr lang="en-US" altLang="ja-JP" sz="2000" i="1" dirty="0">
                <a:solidFill>
                  <a:srgbClr val="000000"/>
                </a:solidFill>
                <a:latin typeface="+mn-lt"/>
                <a:ea typeface="游明朝" panose="02020400000000000000" pitchFamily="18" charset="-128"/>
                <a:cs typeface="Calibri" panose="020F0502020204030204" pitchFamily="34" charset="0"/>
              </a:rPr>
              <a:t>Suggest that </a:t>
            </a:r>
            <a:r>
              <a:rPr lang="en-US" altLang="ja-JP" sz="2000" i="1" dirty="0">
                <a:solidFill>
                  <a:srgbClr val="000000"/>
                </a:solidFill>
                <a:latin typeface="+mn-lt"/>
              </a:rPr>
              <a:t>Inner </a:t>
            </a:r>
            <a:r>
              <a:rPr lang="en-US" altLang="ja-JP" sz="2000" i="1" dirty="0" err="1">
                <a:solidFill>
                  <a:srgbClr val="000000"/>
                </a:solidFill>
                <a:latin typeface="+mn-lt"/>
              </a:rPr>
              <a:t>CrN</a:t>
            </a:r>
            <a:r>
              <a:rPr lang="en-US" altLang="ja-JP" sz="2000" i="1" dirty="0">
                <a:solidFill>
                  <a:srgbClr val="000000"/>
                </a:solidFill>
                <a:latin typeface="+mn-lt"/>
              </a:rPr>
              <a:t> layer suppresses Cr &amp; O inward diffusion and Zr outward diffusion</a:t>
            </a:r>
            <a:endParaRPr lang="en-GB" altLang="ja-JP" sz="2000" i="1" dirty="0">
              <a:solidFill>
                <a:srgbClr val="000000"/>
              </a:solidFill>
              <a:effectLst/>
              <a:latin typeface="+mn-lt"/>
              <a:ea typeface="游明朝" panose="02020400000000000000" pitchFamily="18" charset="-128"/>
              <a:cs typeface="Calibri" panose="020F0502020204030204" pitchFamily="34" charset="0"/>
            </a:endParaRPr>
          </a:p>
        </p:txBody>
      </p:sp>
      <p:sp>
        <p:nvSpPr>
          <p:cNvPr id="2" name="スライド番号プレースホルダー 1">
            <a:extLst>
              <a:ext uri="{FF2B5EF4-FFF2-40B4-BE49-F238E27FC236}">
                <a16:creationId xmlns:a16="http://schemas.microsoft.com/office/drawing/2014/main" id="{65747A02-355A-01D8-496F-310CDE995B09}"/>
              </a:ext>
            </a:extLst>
          </p:cNvPr>
          <p:cNvSpPr>
            <a:spLocks noGrp="1"/>
          </p:cNvSpPr>
          <p:nvPr>
            <p:ph type="sldNum" sz="quarter" idx="4"/>
          </p:nvPr>
        </p:nvSpPr>
        <p:spPr/>
        <p:txBody>
          <a:bodyPr/>
          <a:lstStyle/>
          <a:p>
            <a:fld id="{1CB920B5-59AB-4D13-AD89-2DEE701099C1}" type="slidenum">
              <a:rPr lang="ja-JP" altLang="en-US" smtClean="0"/>
              <a:pPr/>
              <a:t>9</a:t>
            </a:fld>
            <a:endParaRPr lang="ja-JP" altLang="en-US"/>
          </a:p>
        </p:txBody>
      </p:sp>
      <p:sp>
        <p:nvSpPr>
          <p:cNvPr id="48" name="Text Box 6">
            <a:extLst>
              <a:ext uri="{FF2B5EF4-FFF2-40B4-BE49-F238E27FC236}">
                <a16:creationId xmlns:a16="http://schemas.microsoft.com/office/drawing/2014/main" id="{F7056161-9B1C-8362-ACF8-E8B8425B88A6}"/>
              </a:ext>
            </a:extLst>
          </p:cNvPr>
          <p:cNvSpPr txBox="1">
            <a:spLocks noChangeArrowheads="1"/>
          </p:cNvSpPr>
          <p:nvPr/>
        </p:nvSpPr>
        <p:spPr bwMode="auto">
          <a:xfrm>
            <a:off x="6252120" y="1129066"/>
            <a:ext cx="2808001" cy="369332"/>
          </a:xfrm>
          <a:prstGeom prst="rect">
            <a:avLst/>
          </a:prstGeom>
          <a:solidFill>
            <a:schemeClr val="bg1">
              <a:lumMod val="50000"/>
            </a:schemeClr>
          </a:solidFill>
          <a:ln>
            <a:noFill/>
          </a:ln>
        </p:spPr>
        <p:txBody>
          <a:bodyPr wrap="square">
            <a:spAutoFit/>
          </a:bodyPr>
          <a:lstStyle>
            <a:lvl1pPr>
              <a:spcBef>
                <a:spcPct val="20000"/>
              </a:spcBef>
              <a:buClr>
                <a:schemeClr val="tx1"/>
              </a:buClr>
              <a:buFont typeface="Wingdings" panose="05000000000000000000" pitchFamily="2" charset="2"/>
              <a:buChar char="u"/>
              <a:defRPr kumimoji="1" sz="3200">
                <a:solidFill>
                  <a:srgbClr val="000000"/>
                </a:solidFill>
                <a:latin typeface="Calibri" panose="020F0502020204030204" pitchFamily="34" charset="0"/>
                <a:ea typeface="ＭＳ Ｐゴシック" panose="020B0600070205080204" pitchFamily="50" charset="-128"/>
              </a:defRPr>
            </a:lvl1pPr>
            <a:lvl2pPr marL="742950" indent="-285750">
              <a:spcBef>
                <a:spcPct val="20000"/>
              </a:spcBef>
              <a:buClr>
                <a:schemeClr val="tx1"/>
              </a:buClr>
              <a:buFont typeface="Wingdings" panose="05000000000000000000" pitchFamily="2" charset="2"/>
              <a:buChar char="Ø"/>
              <a:defRPr kumimoji="1" sz="2800">
                <a:solidFill>
                  <a:srgbClr val="000000"/>
                </a:solidFill>
                <a:latin typeface="Calibri" panose="020F0502020204030204" pitchFamily="34" charset="0"/>
                <a:ea typeface="ＭＳ Ｐゴシック" panose="020B0600070205080204" pitchFamily="50" charset="-128"/>
              </a:defRPr>
            </a:lvl2pPr>
            <a:lvl3pPr marL="1143000" indent="-228600">
              <a:spcBef>
                <a:spcPct val="20000"/>
              </a:spcBef>
              <a:buClr>
                <a:schemeClr val="tx1"/>
              </a:buClr>
              <a:buFont typeface="Wingdings" panose="05000000000000000000" pitchFamily="2" charset="2"/>
              <a:buChar char="n"/>
              <a:defRPr kumimoji="1" sz="2400">
                <a:solidFill>
                  <a:srgbClr val="000000"/>
                </a:solidFill>
                <a:latin typeface="Calibri" panose="020F0502020204030204" pitchFamily="34" charset="0"/>
                <a:ea typeface="ＭＳ Ｐゴシック" panose="020B0600070205080204" pitchFamily="50" charset="-128"/>
              </a:defRPr>
            </a:lvl3pPr>
            <a:lvl4pPr marL="1600200" indent="-228600">
              <a:spcBef>
                <a:spcPct val="20000"/>
              </a:spcBef>
              <a:buClr>
                <a:schemeClr val="tx1"/>
              </a:buClr>
              <a:buFont typeface="Wingdings" panose="05000000000000000000" pitchFamily="2" charset="2"/>
              <a:buChar char="p"/>
              <a:defRPr kumimoji="1" sz="2000">
                <a:solidFill>
                  <a:srgbClr val="000000"/>
                </a:solidFill>
                <a:latin typeface="Calibri" panose="020F0502020204030204" pitchFamily="34" charset="0"/>
                <a:ea typeface="ＭＳ Ｐゴシック" panose="020B0600070205080204" pitchFamily="50" charset="-128"/>
              </a:defRPr>
            </a:lvl4pPr>
            <a:lvl5pPr marL="2057400" indent="-228600">
              <a:spcBef>
                <a:spcPct val="20000"/>
              </a:spcBef>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tx1"/>
              </a:buClr>
              <a:buFont typeface="Calibri" panose="020F0502020204030204" pitchFamily="34" charset="0"/>
              <a:buChar char="–"/>
              <a:defRPr kumimoji="1">
                <a:solidFill>
                  <a:srgbClr val="000000"/>
                </a:solidFill>
                <a:latin typeface="Calibri" panose="020F0502020204030204" pitchFamily="34" charset="0"/>
                <a:ea typeface="ＭＳ Ｐゴシック" panose="020B0600070205080204" pitchFamily="50" charset="-128"/>
              </a:defRPr>
            </a:lvl9pPr>
          </a:lstStyle>
          <a:p>
            <a:pPr marL="0" lvl="1" indent="0" algn="ctr" eaLnBrk="0" hangingPunct="0">
              <a:spcBef>
                <a:spcPts val="0"/>
              </a:spcBef>
              <a:spcAft>
                <a:spcPts val="0"/>
              </a:spcAft>
              <a:buClrTx/>
              <a:buNone/>
            </a:pPr>
            <a:r>
              <a:rPr lang="en-US" altLang="ja-JP" sz="1800" b="1" dirty="0">
                <a:latin typeface="+mn-lt"/>
                <a:cs typeface="Calibri" panose="020F0502020204030204" pitchFamily="34" charset="0"/>
              </a:rPr>
              <a:t>Zircaloy-4</a:t>
            </a:r>
          </a:p>
        </p:txBody>
      </p:sp>
    </p:spTree>
    <p:extLst>
      <p:ext uri="{BB962C8B-B14F-4D97-AF65-F5344CB8AC3E}">
        <p14:creationId xmlns:p14="http://schemas.microsoft.com/office/powerpoint/2010/main" val="766007568"/>
      </p:ext>
    </p:extLst>
  </p:cSld>
  <p:clrMapOvr>
    <a:masterClrMapping/>
  </p:clrMapOvr>
  <p:transition spd="med">
    <p:fade/>
  </p:transition>
</p:sld>
</file>

<file path=ppt/theme/theme1.xml><?xml version="1.0" encoding="utf-8"?>
<a:theme xmlns:a="http://schemas.openxmlformats.org/drawingml/2006/main" name="Office テーマ">
  <a:themeElements>
    <a:clrScheme name="青基調">
      <a:dk1>
        <a:srgbClr val="110E5D"/>
      </a:dk1>
      <a:lt1>
        <a:srgbClr val="FFFFFF"/>
      </a:lt1>
      <a:dk2>
        <a:srgbClr val="CDE6FF"/>
      </a:dk2>
      <a:lt2>
        <a:srgbClr val="FFFFFF"/>
      </a:lt2>
      <a:accent1>
        <a:srgbClr val="110E5D"/>
      </a:accent1>
      <a:accent2>
        <a:srgbClr val="0099CC"/>
      </a:accent2>
      <a:accent3>
        <a:srgbClr val="BBE0E3"/>
      </a:accent3>
      <a:accent4>
        <a:srgbClr val="BBB8F4"/>
      </a:accent4>
      <a:accent5>
        <a:srgbClr val="0033CC"/>
      </a:accent5>
      <a:accent6>
        <a:srgbClr val="006699"/>
      </a:accent6>
      <a:hlink>
        <a:srgbClr val="009999"/>
      </a:hlink>
      <a:folHlink>
        <a:srgbClr val="669900"/>
      </a:folHlink>
    </a:clrScheme>
    <a:fontScheme name="Calibri-Merio">
      <a:majorFont>
        <a:latin typeface="Calibri"/>
        <a:ea typeface="メイリオ"/>
        <a:cs typeface=""/>
      </a:majorFont>
      <a:minorFont>
        <a:latin typeface="Calibr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966116C8498784990129CBE85E61DD4" ma:contentTypeVersion="16" ma:contentTypeDescription="新しいドキュメントを作成します。" ma:contentTypeScope="" ma:versionID="91a2024b690263377edc471cd2f56c42">
  <xsd:schema xmlns:xsd="http://www.w3.org/2001/XMLSchema" xmlns:xs="http://www.w3.org/2001/XMLSchema" xmlns:p="http://schemas.microsoft.com/office/2006/metadata/properties" xmlns:ns3="40b50b98-dfb5-4b35-9fb7-11fc03fa89eb" xmlns:ns4="3e05cf0b-6b77-4cd9-b59d-67e58a62b870" targetNamespace="http://schemas.microsoft.com/office/2006/metadata/properties" ma:root="true" ma:fieldsID="6f01314e6b0764e920e2afc2261b4bfb" ns3:_="" ns4:_="">
    <xsd:import namespace="40b50b98-dfb5-4b35-9fb7-11fc03fa89eb"/>
    <xsd:import namespace="3e05cf0b-6b77-4cd9-b59d-67e58a62b87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element ref="ns3:MediaServiceObjectDetectorVersions" minOccurs="0"/>
                <xsd:element ref="ns3:MediaLengthInSecond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50b98-dfb5-4b35-9fb7-11fc03fa89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05cf0b-6b77-4cd9-b59d-67e58a62b870"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SharingHintHash" ma:index="12"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0b50b98-dfb5-4b35-9fb7-11fc03fa89eb" xsi:nil="true"/>
  </documentManagement>
</p:properties>
</file>

<file path=customXml/itemProps1.xml><?xml version="1.0" encoding="utf-8"?>
<ds:datastoreItem xmlns:ds="http://schemas.openxmlformats.org/officeDocument/2006/customXml" ds:itemID="{3B7B56EA-C22F-48AA-992B-E6658E216769}">
  <ds:schemaRefs>
    <ds:schemaRef ds:uri="http://schemas.microsoft.com/sharepoint/v3/contenttype/forms"/>
  </ds:schemaRefs>
</ds:datastoreItem>
</file>

<file path=customXml/itemProps2.xml><?xml version="1.0" encoding="utf-8"?>
<ds:datastoreItem xmlns:ds="http://schemas.openxmlformats.org/officeDocument/2006/customXml" ds:itemID="{8CF20059-52F3-4CA3-BA1B-5A496F990B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50b98-dfb5-4b35-9fb7-11fc03fa89eb"/>
    <ds:schemaRef ds:uri="3e05cf0b-6b77-4cd9-b59d-67e58a62b8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340400-B4B1-4C52-AAE3-91A4C5DAFA6C}">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40b50b98-dfb5-4b35-9fb7-11fc03fa89eb"/>
    <ds:schemaRef ds:uri="http://schemas.microsoft.com/office/infopath/2007/PartnerControls"/>
    <ds:schemaRef ds:uri="3e05cf0b-6b77-4cd9-b59d-67e58a62b870"/>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Template>
  <TotalTime>112803</TotalTime>
  <Words>2722</Words>
  <Application>Microsoft Office PowerPoint</Application>
  <PresentationFormat>ワイド画面</PresentationFormat>
  <Paragraphs>619</Paragraphs>
  <Slides>20</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游明朝</vt:lpstr>
      <vt:lpstr>Arial</vt:lpstr>
      <vt:lpstr>Calibri</vt:lpstr>
      <vt:lpstr>Century Gothic</vt:lpstr>
      <vt:lpstr>Courier New</vt:lpstr>
      <vt:lpstr>Times New Roman</vt:lpstr>
      <vt:lpstr>Wingdings</vt:lpstr>
      <vt:lpstr>Office テーマ</vt:lpstr>
      <vt:lpstr>Behaviour of Bundles with Cr and Cr/CrN Coated Zirconium Alloy Cladding  under Simulating Design Extension Conditions at the DEGREE Facility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Accident Tolerant Control Rod for Light Water Reactors</dc:title>
  <dc:creator>OHTA</dc:creator>
  <cp:lastModifiedBy>Kinya Nakamura (中村 勤也)</cp:lastModifiedBy>
  <cp:revision>1144</cp:revision>
  <cp:lastPrinted>2025-10-25T06:01:22Z</cp:lastPrinted>
  <dcterms:created xsi:type="dcterms:W3CDTF">2016-08-10T02:29:10Z</dcterms:created>
  <dcterms:modified xsi:type="dcterms:W3CDTF">2025-10-25T06:06:35Z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0x010100B966116C8498784990129CBE85E61DD4</vt:lpwstr>
  </property>
</Properties>
</file>