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256" r:id="rId5"/>
    <p:sldId id="362" r:id="rId6"/>
    <p:sldId id="299" r:id="rId7"/>
    <p:sldId id="358" r:id="rId8"/>
    <p:sldId id="353" r:id="rId9"/>
    <p:sldId id="359" r:id="rId10"/>
    <p:sldId id="361" r:id="rId11"/>
    <p:sldId id="363" r:id="rId12"/>
    <p:sldId id="324" r:id="rId13"/>
    <p:sldId id="321" r:id="rId14"/>
    <p:sldId id="326" r:id="rId15"/>
    <p:sldId id="327" r:id="rId16"/>
    <p:sldId id="328" r:id="rId17"/>
    <p:sldId id="329" r:id="rId18"/>
    <p:sldId id="330" r:id="rId19"/>
    <p:sldId id="333" r:id="rId20"/>
    <p:sldId id="334" r:id="rId21"/>
    <p:sldId id="337" r:id="rId22"/>
    <p:sldId id="335" r:id="rId23"/>
    <p:sldId id="364" r:id="rId24"/>
    <p:sldId id="371" r:id="rId25"/>
    <p:sldId id="338" r:id="rId26"/>
    <p:sldId id="341" r:id="rId27"/>
    <p:sldId id="343" r:id="rId28"/>
    <p:sldId id="372" r:id="rId29"/>
    <p:sldId id="347" r:id="rId30"/>
    <p:sldId id="348" r:id="rId31"/>
    <p:sldId id="374" r:id="rId32"/>
    <p:sldId id="380" r:id="rId33"/>
    <p:sldId id="365" r:id="rId34"/>
    <p:sldId id="368" r:id="rId35"/>
    <p:sldId id="381" r:id="rId36"/>
    <p:sldId id="370" r:id="rId37"/>
    <p:sldId id="369" r:id="rId38"/>
    <p:sldId id="258" r:id="rId39"/>
  </p:sldIdLst>
  <p:sldSz cx="12192000" cy="6858000"/>
  <p:notesSz cx="6797675" cy="9926638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45AC34"/>
    <a:srgbClr val="333333"/>
    <a:srgbClr val="3790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DB4A83-DC07-EC47-9CAD-7F8418115B52}" v="3" dt="2023-09-06T09:18:47.6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5332" autoAdjust="0"/>
  </p:normalViewPr>
  <p:slideViewPr>
    <p:cSldViewPr snapToGrid="0">
      <p:cViewPr varScale="1">
        <p:scale>
          <a:sx n="81" d="100"/>
          <a:sy n="81" d="100"/>
        </p:scale>
        <p:origin x="48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CD513-6ECC-4842-AF1E-01B3DE6C0D4A}" type="datetimeFigureOut">
              <a:rPr lang="hu-HU" smtClean="0"/>
              <a:t>2025. 10. 27.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B8F619-4EE4-44BE-95DB-F50F063F7A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43557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47C1ED-1E55-414F-B365-E9C22CCF14AE}" type="datetimeFigureOut">
              <a:rPr lang="en-GB" smtClean="0"/>
              <a:t>2025-10-27</a:t>
            </a:fld>
            <a:endParaRPr lang="en-GB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76CEBB-DA05-4844-BFA2-3261A796B8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2535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465DD-AE30-4924-8BE1-7B108EBFA550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3959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A62AC-565B-4F10-BC52-33A790D1C397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4822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6CEBB-DA05-4844-BFA2-3261A796B821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634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465DD-AE30-4924-8BE1-7B108EBFA550}" type="slidenum">
              <a:rPr lang="hu-HU" smtClean="0"/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82195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7B382DEC-27E9-43D3-8F15-3FC016DB72A6}"/>
              </a:ext>
            </a:extLst>
          </p:cNvPr>
          <p:cNvSpPr txBox="1"/>
          <p:nvPr userDrawn="1"/>
        </p:nvSpPr>
        <p:spPr>
          <a:xfrm>
            <a:off x="3666882" y="1083541"/>
            <a:ext cx="7839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>
                <a:solidFill>
                  <a:schemeClr val="bg1"/>
                </a:solidFill>
              </a:rPr>
              <a:t>Energiatudományi Kutatóközpont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C2F3BD6E-1BFD-48EB-8B95-083D02A67D4F}"/>
              </a:ext>
            </a:extLst>
          </p:cNvPr>
          <p:cNvSpPr txBox="1"/>
          <p:nvPr userDrawn="1"/>
        </p:nvSpPr>
        <p:spPr>
          <a:xfrm>
            <a:off x="948513" y="1458817"/>
            <a:ext cx="104052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HUN-REN Centre </a:t>
            </a:r>
            <a:r>
              <a:rPr lang="hu-HU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hu-HU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hu-HU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Research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BD81521-EE71-42D3-A10C-557F1EAD86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29909-874B-47A8-B437-F5E2991100F5}" type="datetime1">
              <a:rPr lang="hu-HU" smtClean="0"/>
              <a:t>2025. 10. 27.</a:t>
            </a:fld>
            <a:endParaRPr lang="hu-HU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B38941F-F8A0-4636-AD7D-A4B4A9C727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67F9394-8D74-4B03-9D91-DB16ACAD9A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F1F73-F485-4D4B-BE83-4A5422F4D902}" type="slidenum">
              <a:rPr lang="hu-HU" smtClean="0"/>
              <a:t>‹#›</a:t>
            </a:fld>
            <a:endParaRPr lang="hu-HU"/>
          </a:p>
        </p:txBody>
      </p:sp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6D25BF66-4322-CD3C-7359-9922838F77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444" y="284099"/>
            <a:ext cx="3368749" cy="13062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51AAA4C-C811-4A38-521D-EBBD8D096E7C}"/>
              </a:ext>
            </a:extLst>
          </p:cNvPr>
          <p:cNvSpPr/>
          <p:nvPr userDrawn="1"/>
        </p:nvSpPr>
        <p:spPr>
          <a:xfrm rot="5400000">
            <a:off x="7266829" y="1932667"/>
            <a:ext cx="640080" cy="9230140"/>
          </a:xfrm>
          <a:prstGeom prst="rect">
            <a:avLst/>
          </a:prstGeom>
          <a:solidFill>
            <a:srgbClr val="45A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000392-A7DE-6012-1250-E0D17D344F14}"/>
              </a:ext>
            </a:extLst>
          </p:cNvPr>
          <p:cNvSpPr/>
          <p:nvPr userDrawn="1"/>
        </p:nvSpPr>
        <p:spPr>
          <a:xfrm>
            <a:off x="-19879" y="5909647"/>
            <a:ext cx="2904192" cy="960019"/>
          </a:xfrm>
          <a:prstGeom prst="rect">
            <a:avLst/>
          </a:prstGeom>
          <a:solidFill>
            <a:srgbClr val="114C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26E79D89-BB8E-6790-0680-8A7D6772B631}"/>
              </a:ext>
            </a:extLst>
          </p:cNvPr>
          <p:cNvSpPr/>
          <p:nvPr userDrawn="1"/>
        </p:nvSpPr>
        <p:spPr>
          <a:xfrm>
            <a:off x="2863637" y="5902614"/>
            <a:ext cx="965833" cy="965164"/>
          </a:xfrm>
          <a:prstGeom prst="rtTriangle">
            <a:avLst/>
          </a:prstGeom>
          <a:solidFill>
            <a:srgbClr val="114C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Szövegdoboz 2">
            <a:extLst>
              <a:ext uri="{FF2B5EF4-FFF2-40B4-BE49-F238E27FC236}">
                <a16:creationId xmlns:a16="http://schemas.microsoft.com/office/drawing/2014/main" id="{05747B49-686B-AC99-17B2-B30457B9D296}"/>
              </a:ext>
            </a:extLst>
          </p:cNvPr>
          <p:cNvSpPr txBox="1"/>
          <p:nvPr userDrawn="1"/>
        </p:nvSpPr>
        <p:spPr>
          <a:xfrm>
            <a:off x="8902148" y="5824817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0" dirty="0">
                <a:latin typeface="Arial" panose="020B0604020202020204" pitchFamily="34" charset="0"/>
                <a:cs typeface="Arial" panose="020B0604020202020204" pitchFamily="34" charset="0"/>
              </a:rPr>
              <a:t>Research. </a:t>
            </a:r>
            <a:r>
              <a:rPr lang="hu-HU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r>
              <a:rPr lang="hu-HU" sz="1600" b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  <a:r>
              <a:rPr lang="hu-HU" sz="16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Picture 14" descr="A blue green and black hexagon logo&#10;&#10;Description automatically generated">
            <a:extLst>
              <a:ext uri="{FF2B5EF4-FFF2-40B4-BE49-F238E27FC236}">
                <a16:creationId xmlns:a16="http://schemas.microsoft.com/office/drawing/2014/main" id="{2E746F46-F074-5BF6-D13A-A1DF33CDEA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64" y="535387"/>
            <a:ext cx="2877029" cy="660570"/>
          </a:xfrm>
          <a:prstGeom prst="rect">
            <a:avLst/>
          </a:prstGeom>
        </p:spPr>
      </p:pic>
      <p:pic>
        <p:nvPicPr>
          <p:cNvPr id="4" name="Picture 3" descr="Shape">
            <a:extLst>
              <a:ext uri="{FF2B5EF4-FFF2-40B4-BE49-F238E27FC236}">
                <a16:creationId xmlns:a16="http://schemas.microsoft.com/office/drawing/2014/main" id="{677C41D4-8F3E-659C-158A-030D12713B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161" y="363172"/>
            <a:ext cx="2877030" cy="98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2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8327684-76F2-4C13-B677-AE3CD540A2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18C74-FEE5-4D4B-A1DB-745067764BC5}" type="datetime1">
              <a:rPr lang="hu-HU" smtClean="0"/>
              <a:t>2025. 10. 27.</a:t>
            </a:fld>
            <a:endParaRPr lang="hu-H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E66AD04-395A-4A8D-A588-9A580A90E1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FBACF0A-5F9B-42F1-B0F5-F57343EB03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F1F73-F485-4D4B-BE83-4A5422F4D902}" type="slidenum">
              <a:rPr lang="hu-HU" smtClean="0"/>
              <a:t>‹#›</a:t>
            </a:fld>
            <a:endParaRPr lang="hu-H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FB3B27-4F2C-6719-73EF-75BA47ADEA16}"/>
              </a:ext>
            </a:extLst>
          </p:cNvPr>
          <p:cNvSpPr/>
          <p:nvPr userDrawn="1"/>
        </p:nvSpPr>
        <p:spPr>
          <a:xfrm rot="5400000">
            <a:off x="6778904" y="-4926956"/>
            <a:ext cx="509289" cy="10340051"/>
          </a:xfrm>
          <a:prstGeom prst="rect">
            <a:avLst/>
          </a:prstGeom>
          <a:solidFill>
            <a:srgbClr val="45A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2D370E-D970-94B2-976F-749849D6417B}"/>
              </a:ext>
            </a:extLst>
          </p:cNvPr>
          <p:cNvSpPr/>
          <p:nvPr userDrawn="1"/>
        </p:nvSpPr>
        <p:spPr>
          <a:xfrm>
            <a:off x="-10899" y="-11574"/>
            <a:ext cx="1689225" cy="810228"/>
          </a:xfrm>
          <a:prstGeom prst="rect">
            <a:avLst/>
          </a:prstGeom>
          <a:solidFill>
            <a:srgbClr val="114C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D11ADD7B-D68A-A10E-AD27-CAECBC41A684}"/>
              </a:ext>
            </a:extLst>
          </p:cNvPr>
          <p:cNvSpPr/>
          <p:nvPr userDrawn="1"/>
        </p:nvSpPr>
        <p:spPr>
          <a:xfrm rot="5400000">
            <a:off x="1753222" y="-86471"/>
            <a:ext cx="810228" cy="960020"/>
          </a:xfrm>
          <a:prstGeom prst="rtTriangle">
            <a:avLst/>
          </a:prstGeom>
          <a:solidFill>
            <a:srgbClr val="114C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4805DEFF-DA10-6B9B-596F-35AF1960F3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79" y="138893"/>
            <a:ext cx="1165653" cy="442900"/>
          </a:xfrm>
          <a:prstGeom prst="rect">
            <a:avLst/>
          </a:prstGeom>
        </p:spPr>
      </p:pic>
      <p:pic>
        <p:nvPicPr>
          <p:cNvPr id="3" name="Picture 2" descr="Text">
            <a:extLst>
              <a:ext uri="{FF2B5EF4-FFF2-40B4-BE49-F238E27FC236}">
                <a16:creationId xmlns:a16="http://schemas.microsoft.com/office/drawing/2014/main" id="{33154768-6A88-8680-8E2E-CF92B49845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253" y="95805"/>
            <a:ext cx="1284677" cy="31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42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D82CFFB-F19F-4966-BE5C-C6E4FCBD1F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121A1-E1BF-4474-8C81-7621BF5E3652}" type="datetime1">
              <a:rPr lang="hu-HU" smtClean="0"/>
              <a:t>2025. 10. 27.</a:t>
            </a:fld>
            <a:endParaRPr lang="hu-H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B656DB6-A53C-4CBA-9794-8432A178C4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BB2FA2D-4590-4BAC-901B-71975D4BE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F1F73-F485-4D4B-BE83-4A5422F4D902}" type="slidenum">
              <a:rPr lang="hu-HU" smtClean="0"/>
              <a:t>‹#›</a:t>
            </a:fld>
            <a:endParaRPr lang="hu-HU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8A6F38F-4A1D-040D-42C4-E3ACD343B8A4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1A2F34-5412-4F40-A4DB-B7B98A06672C}" type="datetimeFigureOut">
              <a:rPr lang="hu-HU" smtClean="0"/>
              <a:pPr/>
              <a:t>2025. 10. 27.</a:t>
            </a:fld>
            <a:endParaRPr lang="hu-HU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ADA406E-AA8D-CE70-D827-43CF1B9E3DFE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3F1F73-F485-4D4B-BE83-4A5422F4D902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DD9F45-D03A-23DF-2940-D2F2662D2FB5}"/>
              </a:ext>
            </a:extLst>
          </p:cNvPr>
          <p:cNvSpPr/>
          <p:nvPr userDrawn="1"/>
        </p:nvSpPr>
        <p:spPr>
          <a:xfrm rot="5400000">
            <a:off x="7266829" y="1932667"/>
            <a:ext cx="640080" cy="9230140"/>
          </a:xfrm>
          <a:prstGeom prst="rect">
            <a:avLst/>
          </a:prstGeom>
          <a:solidFill>
            <a:srgbClr val="45A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722FF1-E2D9-388B-D332-646FBB91A69B}"/>
              </a:ext>
            </a:extLst>
          </p:cNvPr>
          <p:cNvSpPr/>
          <p:nvPr userDrawn="1"/>
        </p:nvSpPr>
        <p:spPr>
          <a:xfrm>
            <a:off x="-19879" y="5909647"/>
            <a:ext cx="2904192" cy="960019"/>
          </a:xfrm>
          <a:prstGeom prst="rect">
            <a:avLst/>
          </a:prstGeom>
          <a:solidFill>
            <a:srgbClr val="114C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2D98586D-824D-7DE1-B0F5-39DD853EAC45}"/>
              </a:ext>
            </a:extLst>
          </p:cNvPr>
          <p:cNvSpPr/>
          <p:nvPr userDrawn="1"/>
        </p:nvSpPr>
        <p:spPr>
          <a:xfrm>
            <a:off x="2863637" y="5902614"/>
            <a:ext cx="965833" cy="965164"/>
          </a:xfrm>
          <a:prstGeom prst="rtTriangle">
            <a:avLst/>
          </a:prstGeom>
          <a:solidFill>
            <a:srgbClr val="114C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Szövegdoboz 2">
            <a:extLst>
              <a:ext uri="{FF2B5EF4-FFF2-40B4-BE49-F238E27FC236}">
                <a16:creationId xmlns:a16="http://schemas.microsoft.com/office/drawing/2014/main" id="{7EAE434B-0EAC-8B18-0D0C-69DA98343DDE}"/>
              </a:ext>
            </a:extLst>
          </p:cNvPr>
          <p:cNvSpPr txBox="1"/>
          <p:nvPr userDrawn="1"/>
        </p:nvSpPr>
        <p:spPr>
          <a:xfrm>
            <a:off x="2971799" y="457113"/>
            <a:ext cx="64631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600" b="1" dirty="0">
                <a:latin typeface="Arial" panose="020B0604020202020204" pitchFamily="34" charset="0"/>
                <a:cs typeface="Arial" panose="020B0604020202020204" pitchFamily="34" charset="0"/>
              </a:rPr>
              <a:t>HUN-REN Centre </a:t>
            </a:r>
            <a:r>
              <a:rPr lang="hu-HU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hu-HU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hu-HU" sz="2600" b="1" dirty="0">
                <a:latin typeface="Arial" panose="020B0604020202020204" pitchFamily="34" charset="0"/>
                <a:cs typeface="Arial" panose="020B0604020202020204" pitchFamily="34" charset="0"/>
              </a:rPr>
              <a:t> Research</a:t>
            </a:r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13DE22C-09BE-54A9-0A1A-DF5EEFF00E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87" y="457113"/>
            <a:ext cx="1846886" cy="425216"/>
          </a:xfrm>
          <a:prstGeom prst="rect">
            <a:avLst/>
          </a:prstGeom>
        </p:spPr>
      </p:pic>
      <p:pic>
        <p:nvPicPr>
          <p:cNvPr id="4" name="Picture 3" descr="Shape">
            <a:extLst>
              <a:ext uri="{FF2B5EF4-FFF2-40B4-BE49-F238E27FC236}">
                <a16:creationId xmlns:a16="http://schemas.microsoft.com/office/drawing/2014/main" id="{3773D344-FC07-C02D-77E9-40BDC10328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284" y="273051"/>
            <a:ext cx="2148644" cy="73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11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67091-4CA4-49B0-9721-EE65D3815D40}" type="datetime1">
              <a:rPr lang="hu-HU" smtClean="0"/>
              <a:t>2025. 10. 27.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F1F73-F485-4D4B-BE83-4A5422F4D9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0405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tiff"/><Relationship Id="rId5" Type="http://schemas.openxmlformats.org/officeDocument/2006/relationships/image" Target="../media/image59.jpeg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png"/><Relationship Id="rId3" Type="http://schemas.openxmlformats.org/officeDocument/2006/relationships/image" Target="../media/image63.tiff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0" Type="http://schemas.openxmlformats.org/officeDocument/2006/relationships/image" Target="../media/image70.png"/><Relationship Id="rId4" Type="http://schemas.openxmlformats.org/officeDocument/2006/relationships/image" Target="../media/image64.tiff"/><Relationship Id="rId9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87036" y="2339428"/>
            <a:ext cx="11859490" cy="3604178"/>
          </a:xfrm>
        </p:spPr>
        <p:txBody>
          <a:bodyPr>
            <a:normAutofit fontScale="90000"/>
          </a:bodyPr>
          <a:lstStyle/>
          <a:p>
            <a:pPr algn="ctr" fontAlgn="base" hangingPunct="0"/>
            <a:r>
              <a:rPr lang="en-US" sz="3600" b="1" dirty="0">
                <a:solidFill>
                  <a:srgbClr val="0070C0"/>
                </a:solidFill>
                <a:latin typeface="+mn-lt"/>
              </a:rPr>
              <a:t>INTEGRAL TESTING OF ATF FUEL UNDER HIGH TEMPERATURE ACCIDENT CONDITIONS IN THE CODEX FACILITY</a:t>
            </a:r>
            <a:br>
              <a:rPr lang="hu-HU" sz="3600" b="1" dirty="0">
                <a:solidFill>
                  <a:srgbClr val="0070C0"/>
                </a:solidFill>
                <a:latin typeface="+mn-lt"/>
              </a:rPr>
            </a:br>
            <a:br>
              <a:rPr lang="en-GB" sz="1400" dirty="0"/>
            </a:br>
            <a:r>
              <a:rPr lang="en-US" sz="2700" dirty="0"/>
              <a:t>Z</a:t>
            </a:r>
            <a:r>
              <a:rPr lang="hu-HU" sz="2700" dirty="0" err="1"/>
              <a:t>oltán</a:t>
            </a:r>
            <a:r>
              <a:rPr lang="en-US" sz="2700" dirty="0"/>
              <a:t> H</a:t>
            </a:r>
            <a:r>
              <a:rPr lang="hu-HU" sz="2700" dirty="0" err="1"/>
              <a:t>ózer</a:t>
            </a:r>
            <a:r>
              <a:rPr lang="en-US" sz="2700" dirty="0"/>
              <a:t>, R</a:t>
            </a:r>
            <a:r>
              <a:rPr lang="hu-HU" sz="2700" dirty="0" err="1"/>
              <a:t>óbert</a:t>
            </a:r>
            <a:r>
              <a:rPr lang="hu-HU" sz="2700" dirty="0"/>
              <a:t> Farkas</a:t>
            </a:r>
            <a:r>
              <a:rPr lang="en-US" sz="2700" dirty="0"/>
              <a:t>, N</a:t>
            </a:r>
            <a:r>
              <a:rPr lang="hu-HU" sz="2700" dirty="0"/>
              <a:t>óra</a:t>
            </a:r>
            <a:r>
              <a:rPr lang="en-US" sz="2700" dirty="0"/>
              <a:t> V</a:t>
            </a:r>
            <a:r>
              <a:rPr lang="hu-HU" sz="2700" dirty="0"/>
              <a:t>ér</a:t>
            </a:r>
            <a:r>
              <a:rPr lang="en-US" sz="2700" dirty="0"/>
              <a:t>, B</a:t>
            </a:r>
            <a:r>
              <a:rPr lang="hu-HU" sz="2700" dirty="0" err="1"/>
              <a:t>erta</a:t>
            </a:r>
            <a:r>
              <a:rPr lang="hu-HU" sz="2700" dirty="0"/>
              <a:t> </a:t>
            </a:r>
            <a:r>
              <a:rPr lang="hu-HU" sz="2700" dirty="0" err="1"/>
              <a:t>Bürger</a:t>
            </a:r>
            <a:r>
              <a:rPr lang="en-US" sz="2700" dirty="0"/>
              <a:t>,</a:t>
            </a:r>
            <a:r>
              <a:rPr lang="hu-HU" sz="2700" dirty="0"/>
              <a:t> Anna Pintér-Csordás, Márton Király,       Péter Szabó, </a:t>
            </a:r>
            <a:r>
              <a:rPr lang="hu-HU" sz="2700" dirty="0" err="1"/>
              <a:t>Seif</a:t>
            </a:r>
            <a:r>
              <a:rPr lang="hu-HU" sz="2700" dirty="0"/>
              <a:t> </a:t>
            </a:r>
            <a:r>
              <a:rPr lang="hu-HU" sz="2700" dirty="0" err="1"/>
              <a:t>Eddine</a:t>
            </a:r>
            <a:r>
              <a:rPr lang="hu-HU" sz="2700" dirty="0"/>
              <a:t> Habbachi,</a:t>
            </a:r>
            <a:r>
              <a:rPr lang="en-US" sz="2700" dirty="0"/>
              <a:t> </a:t>
            </a:r>
            <a:r>
              <a:rPr lang="hu-HU" sz="2700" dirty="0"/>
              <a:t>Tamás </a:t>
            </a:r>
            <a:r>
              <a:rPr lang="hu-HU" sz="2700" dirty="0" err="1"/>
              <a:t>Novotny</a:t>
            </a:r>
            <a:r>
              <a:rPr lang="hu-HU" sz="2700" dirty="0"/>
              <a:t>, Erzsébet Perez-Feró,                                                  </a:t>
            </a:r>
            <a:r>
              <a:rPr lang="en-GB" sz="2700" dirty="0"/>
              <a:t>M</a:t>
            </a:r>
            <a:r>
              <a:rPr lang="hu-HU" sz="2700" dirty="0"/>
              <a:t>artin </a:t>
            </a:r>
            <a:r>
              <a:rPr lang="cs-CZ" sz="2700" dirty="0"/>
              <a:t>Ševeček, Martin Steinbrück, Juri Stuckert, Mirco Grosse</a:t>
            </a:r>
            <a:br>
              <a:rPr lang="cs-CZ" sz="2700" dirty="0"/>
            </a:br>
            <a:br>
              <a:rPr lang="cs-CZ" sz="3600" dirty="0"/>
            </a:br>
            <a:br>
              <a:rPr lang="en-US" sz="1100" dirty="0"/>
            </a:br>
            <a:r>
              <a:rPr lang="hu-HU" sz="2000" b="1" i="1" dirty="0"/>
              <a:t>Te</a:t>
            </a:r>
            <a:r>
              <a:rPr lang="en-US" sz="2000" b="1" i="1" dirty="0" err="1"/>
              <a:t>chnical</a:t>
            </a:r>
            <a:r>
              <a:rPr lang="en-US" sz="2000" b="1" i="1" dirty="0"/>
              <a:t> Meeting on Advanced Technology Fuels: Progress on their Design, Manufacturing, Experimentation, Irradiation,</a:t>
            </a:r>
            <a:r>
              <a:rPr lang="hu-HU" sz="2000" b="1" i="1" dirty="0"/>
              <a:t> </a:t>
            </a:r>
            <a:r>
              <a:rPr lang="en-US" sz="2000" b="1" i="1" dirty="0"/>
              <a:t>and Case Studies for their Industrialization, Safety Evaluation, and Future Prospects</a:t>
            </a:r>
            <a:r>
              <a:rPr lang="hu-HU" sz="2000" b="1" i="1" dirty="0"/>
              <a:t>, </a:t>
            </a:r>
            <a:r>
              <a:rPr lang="en-US" sz="2000" b="1" i="1" dirty="0"/>
              <a:t>28–31 October 2025</a:t>
            </a:r>
            <a:r>
              <a:rPr lang="hu-HU" sz="2000" b="1" i="1" dirty="0"/>
              <a:t>, </a:t>
            </a:r>
            <a:r>
              <a:rPr lang="hu-HU" sz="2000" b="1" i="1" dirty="0" err="1"/>
              <a:t>IAEA</a:t>
            </a:r>
            <a:r>
              <a:rPr lang="hu-HU" sz="2000" b="1" i="1" dirty="0"/>
              <a:t>, </a:t>
            </a:r>
            <a:r>
              <a:rPr lang="hu-HU" sz="2000" b="1" i="1" dirty="0" err="1"/>
              <a:t>Vienna</a:t>
            </a:r>
            <a:endParaRPr lang="en-GB" sz="2800" b="1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9578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Adatok\CODEX_ATF\kiri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767" y="2207665"/>
            <a:ext cx="2622442" cy="231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17764" y="1553886"/>
            <a:ext cx="718981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Ballooning and burst </a:t>
            </a:r>
          </a:p>
          <a:p>
            <a:pPr marL="457200" lvl="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Oxidation of cladding external surface </a:t>
            </a:r>
            <a:endParaRPr lang="hu-HU" sz="3200" dirty="0"/>
          </a:p>
          <a:p>
            <a:pPr marL="457200" lvl="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Oxidation of inner cladding surface and secondary </a:t>
            </a:r>
            <a:r>
              <a:rPr lang="en-US" sz="3200" dirty="0" err="1"/>
              <a:t>hydriding</a:t>
            </a:r>
            <a:endParaRPr lang="en-US" sz="3200" dirty="0"/>
          </a:p>
          <a:p>
            <a:pPr marL="457200" lvl="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Eutectic formation </a:t>
            </a:r>
            <a:endParaRPr lang="hu-HU" sz="3200" dirty="0"/>
          </a:p>
          <a:p>
            <a:pPr marL="457200" lvl="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3200" dirty="0"/>
              <a:t>SBO </a:t>
            </a:r>
            <a:r>
              <a:rPr lang="hu-HU" sz="3200" dirty="0" err="1"/>
              <a:t>like</a:t>
            </a:r>
            <a:r>
              <a:rPr lang="hu-HU" sz="3200" dirty="0"/>
              <a:t> </a:t>
            </a:r>
            <a:r>
              <a:rPr lang="hu-HU" sz="3200" dirty="0" err="1"/>
              <a:t>scenario</a:t>
            </a:r>
            <a:r>
              <a:rPr lang="hu-HU" sz="3200" dirty="0"/>
              <a:t> </a:t>
            </a:r>
            <a:r>
              <a:rPr lang="hu-HU" sz="3200" dirty="0" err="1"/>
              <a:t>with</a:t>
            </a:r>
            <a:r>
              <a:rPr lang="hu-HU" sz="3200" dirty="0"/>
              <a:t> </a:t>
            </a:r>
            <a:r>
              <a:rPr lang="hu-HU" sz="3200" dirty="0" err="1"/>
              <a:t>recovery</a:t>
            </a:r>
            <a:r>
              <a:rPr lang="hu-HU" sz="3200" dirty="0"/>
              <a:t> of </a:t>
            </a:r>
            <a:r>
              <a:rPr lang="hu-HU" sz="3200" dirty="0" err="1"/>
              <a:t>ECCS</a:t>
            </a:r>
            <a:r>
              <a:rPr lang="en-US" sz="3200" dirty="0"/>
              <a:t>     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7515225" y="3466286"/>
            <a:ext cx="1552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optZIRLO</a:t>
            </a:r>
            <a:r>
              <a:rPr lang="en-US" baseline="30000" dirty="0" err="1"/>
              <a:t>TM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7307579" y="4077234"/>
            <a:ext cx="220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Cr-coated </a:t>
            </a:r>
            <a:r>
              <a:rPr lang="en-US" dirty="0" err="1"/>
              <a:t>optZIRLO</a:t>
            </a:r>
            <a:r>
              <a:rPr lang="en-US" baseline="30000" dirty="0" err="1"/>
              <a:t>TM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Egyenes összekötő nyíllal 7"/>
          <p:cNvCxnSpPr/>
          <p:nvPr/>
        </p:nvCxnSpPr>
        <p:spPr>
          <a:xfrm flipV="1">
            <a:off x="8722179" y="3466286"/>
            <a:ext cx="888104" cy="1846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 flipV="1">
            <a:off x="9461338" y="4026988"/>
            <a:ext cx="518663" cy="2126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0" y="-45893"/>
            <a:ext cx="5205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CODEX-ATF </a:t>
            </a:r>
            <a:r>
              <a:rPr lang="hu-HU" sz="3200" dirty="0" err="1">
                <a:solidFill>
                  <a:schemeClr val="bg1"/>
                </a:solidFill>
                <a:latin typeface="+mn-lt"/>
              </a:rPr>
              <a:t>planned</a:t>
            </a:r>
            <a:r>
              <a:rPr lang="hu-HU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scenario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2267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Csoportba foglalás 19">
            <a:extLst>
              <a:ext uri="{FF2B5EF4-FFF2-40B4-BE49-F238E27FC236}">
                <a16:creationId xmlns:a16="http://schemas.microsoft.com/office/drawing/2014/main" id="{E63B6DF6-9096-9393-D855-EFF7D4C90D14}"/>
              </a:ext>
            </a:extLst>
          </p:cNvPr>
          <p:cNvGrpSpPr/>
          <p:nvPr/>
        </p:nvGrpSpPr>
        <p:grpSpPr>
          <a:xfrm>
            <a:off x="147165" y="565200"/>
            <a:ext cx="11354890" cy="6231600"/>
            <a:chOff x="147165" y="565200"/>
            <a:chExt cx="11354890" cy="6231600"/>
          </a:xfrm>
        </p:grpSpPr>
        <p:sp>
          <p:nvSpPr>
            <p:cNvPr id="12" name="Téglalap 11">
              <a:extLst>
                <a:ext uri="{FF2B5EF4-FFF2-40B4-BE49-F238E27FC236}">
                  <a16:creationId xmlns:a16="http://schemas.microsoft.com/office/drawing/2014/main" id="{781B1F4C-4A59-0109-85A9-A54C985A284B}"/>
                </a:ext>
              </a:extLst>
            </p:cNvPr>
            <p:cNvSpPr/>
            <p:nvPr/>
          </p:nvSpPr>
          <p:spPr>
            <a:xfrm>
              <a:off x="147165" y="4630635"/>
              <a:ext cx="1548000" cy="120032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Maximum rod temperature </a:t>
              </a:r>
              <a:endParaRPr lang="hu-HU" b="1" dirty="0">
                <a:solidFill>
                  <a:srgbClr val="FF0000"/>
                </a:solidFill>
              </a:endParaRPr>
            </a:p>
            <a:p>
              <a:r>
                <a:rPr lang="en-GB" b="1" dirty="0">
                  <a:solidFill>
                    <a:srgbClr val="FF0000"/>
                  </a:solidFill>
                </a:rPr>
                <a:t>T1_550mm, 1655 °C</a:t>
              </a:r>
              <a:endParaRPr lang="hu-HU" b="1" dirty="0">
                <a:solidFill>
                  <a:srgbClr val="FF0000"/>
                </a:solidFill>
              </a:endParaRPr>
            </a:p>
          </p:txBody>
        </p:sp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5600" y="565200"/>
              <a:ext cx="4483802" cy="3132000"/>
            </a:xfrm>
            <a:prstGeom prst="rect">
              <a:avLst/>
            </a:prstGeom>
          </p:spPr>
        </p:pic>
        <p:pic>
          <p:nvPicPr>
            <p:cNvPr id="3" name="Kép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6800" y="565200"/>
              <a:ext cx="4483802" cy="3132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5600" y="3664800"/>
              <a:ext cx="4483802" cy="3132000"/>
            </a:xfrm>
            <a:prstGeom prst="rect">
              <a:avLst/>
            </a:prstGeom>
          </p:spPr>
        </p:pic>
        <p:pic>
          <p:nvPicPr>
            <p:cNvPr id="9" name="Kép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6800" y="3664800"/>
              <a:ext cx="4483802" cy="3132000"/>
            </a:xfrm>
            <a:prstGeom prst="rect">
              <a:avLst/>
            </a:prstGeom>
          </p:spPr>
        </p:pic>
        <p:sp>
          <p:nvSpPr>
            <p:cNvPr id="5" name="Szövegdoboz 4">
              <a:extLst>
                <a:ext uri="{FF2B5EF4-FFF2-40B4-BE49-F238E27FC236}">
                  <a16:creationId xmlns:a16="http://schemas.microsoft.com/office/drawing/2014/main" id="{E9BEC0E0-14AA-2E78-D01D-0D76DDD49CB9}"/>
                </a:ext>
              </a:extLst>
            </p:cNvPr>
            <p:cNvSpPr txBox="1"/>
            <p:nvPr/>
          </p:nvSpPr>
          <p:spPr>
            <a:xfrm>
              <a:off x="3659393" y="4670272"/>
              <a:ext cx="16484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err="1">
                  <a:solidFill>
                    <a:srgbClr val="FF0000"/>
                  </a:solidFill>
                </a:rPr>
                <a:t>Preparatory</a:t>
              </a:r>
              <a:r>
                <a:rPr lang="hu-HU" dirty="0">
                  <a:solidFill>
                    <a:srgbClr val="FF0000"/>
                  </a:solidFill>
                </a:rPr>
                <a:t> </a:t>
              </a:r>
              <a:r>
                <a:rPr lang="hu-HU" dirty="0" err="1">
                  <a:solidFill>
                    <a:srgbClr val="FF0000"/>
                  </a:solidFill>
                </a:rPr>
                <a:t>ph</a:t>
              </a:r>
              <a:r>
                <a:rPr lang="hu-HU" dirty="0">
                  <a:solidFill>
                    <a:srgbClr val="FF0000"/>
                  </a:solidFill>
                </a:rPr>
                <a:t>.</a:t>
              </a:r>
            </a:p>
          </p:txBody>
        </p:sp>
        <p:sp>
          <p:nvSpPr>
            <p:cNvPr id="7" name="Szövegdoboz 6">
              <a:extLst>
                <a:ext uri="{FF2B5EF4-FFF2-40B4-BE49-F238E27FC236}">
                  <a16:creationId xmlns:a16="http://schemas.microsoft.com/office/drawing/2014/main" id="{90E17EC7-776D-EE1B-62BE-2E69E67AB75C}"/>
                </a:ext>
              </a:extLst>
            </p:cNvPr>
            <p:cNvSpPr txBox="1"/>
            <p:nvPr/>
          </p:nvSpPr>
          <p:spPr>
            <a:xfrm>
              <a:off x="5072137" y="3633425"/>
              <a:ext cx="9439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err="1">
                  <a:solidFill>
                    <a:srgbClr val="FF0000"/>
                  </a:solidFill>
                </a:rPr>
                <a:t>Heat-up</a:t>
              </a:r>
              <a:endParaRPr lang="hu-HU" dirty="0">
                <a:solidFill>
                  <a:srgbClr val="FF0000"/>
                </a:solidFill>
              </a:endParaRPr>
            </a:p>
            <a:p>
              <a:r>
                <a:rPr lang="hu-HU" dirty="0" err="1">
                  <a:solidFill>
                    <a:srgbClr val="FF0000"/>
                  </a:solidFill>
                </a:rPr>
                <a:t>ph</a:t>
              </a:r>
              <a:r>
                <a:rPr lang="hu-HU" dirty="0">
                  <a:solidFill>
                    <a:srgbClr val="FF0000"/>
                  </a:solidFill>
                </a:rPr>
                <a:t>.</a:t>
              </a:r>
            </a:p>
          </p:txBody>
        </p:sp>
        <p:sp>
          <p:nvSpPr>
            <p:cNvPr id="8" name="Szövegdoboz 7">
              <a:extLst>
                <a:ext uri="{FF2B5EF4-FFF2-40B4-BE49-F238E27FC236}">
                  <a16:creationId xmlns:a16="http://schemas.microsoft.com/office/drawing/2014/main" id="{5175F00F-768D-32EA-E89B-A574BF6E8FE3}"/>
                </a:ext>
              </a:extLst>
            </p:cNvPr>
            <p:cNvSpPr txBox="1"/>
            <p:nvPr/>
          </p:nvSpPr>
          <p:spPr>
            <a:xfrm>
              <a:off x="5693733" y="4399564"/>
              <a:ext cx="918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err="1">
                  <a:solidFill>
                    <a:srgbClr val="FF0000"/>
                  </a:solidFill>
                </a:rPr>
                <a:t>Quench</a:t>
              </a:r>
              <a:endParaRPr lang="hu-HU" dirty="0">
                <a:solidFill>
                  <a:srgbClr val="FF0000"/>
                </a:solidFill>
              </a:endParaRPr>
            </a:p>
          </p:txBody>
        </p:sp>
        <p:sp>
          <p:nvSpPr>
            <p:cNvPr id="18" name="Szövegdoboz 17">
              <a:extLst>
                <a:ext uri="{FF2B5EF4-FFF2-40B4-BE49-F238E27FC236}">
                  <a16:creationId xmlns:a16="http://schemas.microsoft.com/office/drawing/2014/main" id="{4EAB3351-0E7F-6A1F-DEB2-5C25CF5EAEEF}"/>
                </a:ext>
              </a:extLst>
            </p:cNvPr>
            <p:cNvSpPr txBox="1"/>
            <p:nvPr/>
          </p:nvSpPr>
          <p:spPr>
            <a:xfrm>
              <a:off x="9973549" y="3633426"/>
              <a:ext cx="9439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err="1">
                  <a:solidFill>
                    <a:srgbClr val="FF0000"/>
                  </a:solidFill>
                </a:rPr>
                <a:t>Heat-up</a:t>
              </a:r>
              <a:endParaRPr lang="hu-HU" dirty="0">
                <a:solidFill>
                  <a:srgbClr val="FF0000"/>
                </a:solidFill>
              </a:endParaRPr>
            </a:p>
            <a:p>
              <a:r>
                <a:rPr lang="hu-HU" dirty="0" err="1">
                  <a:solidFill>
                    <a:srgbClr val="FF0000"/>
                  </a:solidFill>
                </a:rPr>
                <a:t>ph</a:t>
              </a:r>
              <a:r>
                <a:rPr lang="hu-HU" dirty="0">
                  <a:solidFill>
                    <a:srgbClr val="FF0000"/>
                  </a:solidFill>
                </a:rPr>
                <a:t>.</a:t>
              </a:r>
            </a:p>
          </p:txBody>
        </p:sp>
        <p:sp>
          <p:nvSpPr>
            <p:cNvPr id="19" name="Szövegdoboz 18">
              <a:extLst>
                <a:ext uri="{FF2B5EF4-FFF2-40B4-BE49-F238E27FC236}">
                  <a16:creationId xmlns:a16="http://schemas.microsoft.com/office/drawing/2014/main" id="{0260A4CD-92FA-4AEC-E659-DFB37922D7AC}"/>
                </a:ext>
              </a:extLst>
            </p:cNvPr>
            <p:cNvSpPr txBox="1"/>
            <p:nvPr/>
          </p:nvSpPr>
          <p:spPr>
            <a:xfrm>
              <a:off x="10583214" y="4311131"/>
              <a:ext cx="918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err="1">
                  <a:solidFill>
                    <a:srgbClr val="FF0000"/>
                  </a:solidFill>
                </a:rPr>
                <a:t>Quench</a:t>
              </a:r>
              <a:endParaRPr lang="hu-HU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A0FEFA7F-A339-1689-FE44-FFADBDD10DDA}"/>
              </a:ext>
            </a:extLst>
          </p:cNvPr>
          <p:cNvSpPr txBox="1"/>
          <p:nvPr/>
        </p:nvSpPr>
        <p:spPr>
          <a:xfrm>
            <a:off x="8578959" y="4630635"/>
            <a:ext cx="1648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>
                <a:solidFill>
                  <a:srgbClr val="FF0000"/>
                </a:solidFill>
              </a:rPr>
              <a:t>Preparatory</a:t>
            </a:r>
            <a:r>
              <a:rPr lang="hu-HU" dirty="0">
                <a:solidFill>
                  <a:srgbClr val="FF0000"/>
                </a:solidFill>
              </a:rPr>
              <a:t> </a:t>
            </a:r>
            <a:r>
              <a:rPr lang="hu-HU" dirty="0" err="1">
                <a:solidFill>
                  <a:srgbClr val="FF0000"/>
                </a:solidFill>
              </a:rPr>
              <a:t>ph</a:t>
            </a:r>
            <a:r>
              <a:rPr lang="hu-HU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0" y="-45893"/>
            <a:ext cx="8558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CODEX-ATF </a:t>
            </a:r>
            <a:r>
              <a:rPr lang="hu-HU" sz="3200" dirty="0" err="1">
                <a:solidFill>
                  <a:schemeClr val="bg1"/>
                </a:solidFill>
                <a:latin typeface="+mn-lt"/>
              </a:rPr>
              <a:t>power</a:t>
            </a:r>
            <a:r>
              <a:rPr lang="hu-HU" sz="3200" dirty="0">
                <a:solidFill>
                  <a:schemeClr val="bg1"/>
                </a:solidFill>
                <a:latin typeface="+mn-lt"/>
              </a:rPr>
              <a:t>, </a:t>
            </a:r>
            <a:r>
              <a:rPr lang="hu-HU" sz="3200" dirty="0" err="1">
                <a:solidFill>
                  <a:schemeClr val="bg1"/>
                </a:solidFill>
                <a:latin typeface="+mn-lt"/>
              </a:rPr>
              <a:t>flowrates</a:t>
            </a:r>
            <a:r>
              <a:rPr lang="hu-HU" sz="3200" dirty="0">
                <a:solidFill>
                  <a:schemeClr val="bg1"/>
                </a:solidFill>
                <a:latin typeface="+mn-lt"/>
              </a:rPr>
              <a:t>, </a:t>
            </a:r>
            <a:r>
              <a:rPr lang="hu-HU" sz="3200" dirty="0" err="1">
                <a:solidFill>
                  <a:schemeClr val="bg1"/>
                </a:solidFill>
                <a:latin typeface="+mn-lt"/>
              </a:rPr>
              <a:t>temperatures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8248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600" y="565200"/>
            <a:ext cx="4483802" cy="3132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800" y="565200"/>
            <a:ext cx="4483802" cy="3132000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BC9EEA18-DE36-0711-BA82-DEDD251B2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600" y="3684910"/>
            <a:ext cx="4483802" cy="313200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1E0A16F3-C951-FD69-F81F-BED2869E4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6800" y="3765600"/>
            <a:ext cx="4483802" cy="3132000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4140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CODEX-AT</a:t>
            </a:r>
            <a:r>
              <a:rPr lang="hu-HU" sz="3200" dirty="0">
                <a:solidFill>
                  <a:schemeClr val="bg1"/>
                </a:solidFill>
                <a:latin typeface="+mn-lt"/>
              </a:rPr>
              <a:t>F </a:t>
            </a:r>
            <a:r>
              <a:rPr lang="hu-HU" sz="3200" dirty="0" err="1">
                <a:solidFill>
                  <a:schemeClr val="bg1"/>
                </a:solidFill>
                <a:latin typeface="+mn-lt"/>
              </a:rPr>
              <a:t>pressures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3388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26" y="1359432"/>
            <a:ext cx="5926866" cy="41400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447" y="1359432"/>
            <a:ext cx="5926866" cy="4140000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0E746B20-CDC7-F333-D13B-1DCD375C8366}"/>
              </a:ext>
            </a:extLst>
          </p:cNvPr>
          <p:cNvSpPr txBox="1"/>
          <p:nvPr/>
        </p:nvSpPr>
        <p:spPr>
          <a:xfrm>
            <a:off x="4005134" y="5777289"/>
            <a:ext cx="4348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u="sng" dirty="0">
                <a:solidFill>
                  <a:srgbClr val="FF0000"/>
                </a:solidFill>
              </a:rPr>
              <a:t>Total H</a:t>
            </a:r>
            <a:r>
              <a:rPr lang="hu-HU" sz="3200" b="1" u="sng" baseline="-25000" dirty="0">
                <a:solidFill>
                  <a:srgbClr val="FF0000"/>
                </a:solidFill>
              </a:rPr>
              <a:t>2</a:t>
            </a:r>
            <a:r>
              <a:rPr lang="hu-HU" sz="3200" b="1" u="sng" dirty="0">
                <a:solidFill>
                  <a:srgbClr val="FF0000"/>
                </a:solidFill>
              </a:rPr>
              <a:t> </a:t>
            </a:r>
            <a:r>
              <a:rPr lang="en-GB" sz="3200" b="1" u="sng" dirty="0">
                <a:solidFill>
                  <a:srgbClr val="FF0000"/>
                </a:solidFill>
              </a:rPr>
              <a:t>generation</a:t>
            </a:r>
            <a:r>
              <a:rPr lang="hu-HU" sz="3200" b="1" u="sng" dirty="0">
                <a:solidFill>
                  <a:srgbClr val="FF0000"/>
                </a:solidFill>
              </a:rPr>
              <a:t> 2.9 g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610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CODEX-ATF </a:t>
            </a:r>
            <a:r>
              <a:rPr lang="hu-HU" sz="3200" dirty="0" err="1">
                <a:solidFill>
                  <a:schemeClr val="bg1"/>
                </a:solidFill>
                <a:latin typeface="+mn-lt"/>
              </a:rPr>
              <a:t>hydrogen</a:t>
            </a:r>
            <a:r>
              <a:rPr lang="hu-HU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hu-HU" sz="3200" dirty="0" err="1">
                <a:solidFill>
                  <a:schemeClr val="bg1"/>
                </a:solidFill>
                <a:latin typeface="+mn-lt"/>
              </a:rPr>
              <a:t>production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5298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H:\Adatok\CODEX_ATF\Endoscop\PICT069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1446"/>
            <a:ext cx="5608948" cy="420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:\Adatok\CODEX_ATF\Endoscop\PICT06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991" y="808164"/>
            <a:ext cx="3206483" cy="240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:\Adatok\CODEX_ATF\Endoscop\PICT07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716" y="808164"/>
            <a:ext cx="3206483" cy="240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44BA60F6-BDC3-61B0-08F1-5BE81E718FF5}"/>
              </a:ext>
            </a:extLst>
          </p:cNvPr>
          <p:cNvSpPr txBox="1"/>
          <p:nvPr/>
        </p:nvSpPr>
        <p:spPr>
          <a:xfrm>
            <a:off x="1094380" y="5553831"/>
            <a:ext cx="43961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Top of the bundle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6E0DCE50-A6A5-FAB4-273B-77037B3B44A8}"/>
              </a:ext>
            </a:extLst>
          </p:cNvPr>
          <p:cNvSpPr txBox="1"/>
          <p:nvPr/>
        </p:nvSpPr>
        <p:spPr>
          <a:xfrm>
            <a:off x="6224830" y="757454"/>
            <a:ext cx="29829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dirty="0" err="1">
                <a:solidFill>
                  <a:srgbClr val="FF0000"/>
                </a:solidFill>
              </a:rPr>
              <a:t>Uncoated</a:t>
            </a:r>
            <a:r>
              <a:rPr lang="hu-HU" sz="3000" dirty="0">
                <a:solidFill>
                  <a:srgbClr val="FF0000"/>
                </a:solidFill>
              </a:rPr>
              <a:t> </a:t>
            </a:r>
            <a:r>
              <a:rPr lang="hu-HU" sz="3000" dirty="0" err="1">
                <a:solidFill>
                  <a:srgbClr val="FF0000"/>
                </a:solidFill>
              </a:rPr>
              <a:t>rod</a:t>
            </a:r>
            <a:endParaRPr lang="en-GB" sz="3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1BB939E7-79D1-95ED-84EC-B6B444507652}"/>
              </a:ext>
            </a:extLst>
          </p:cNvPr>
          <p:cNvSpPr txBox="1"/>
          <p:nvPr/>
        </p:nvSpPr>
        <p:spPr>
          <a:xfrm>
            <a:off x="10105779" y="808164"/>
            <a:ext cx="29829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dirty="0" err="1">
                <a:solidFill>
                  <a:srgbClr val="FF0000"/>
                </a:solidFill>
              </a:rPr>
              <a:t>Coated</a:t>
            </a:r>
            <a:r>
              <a:rPr lang="hu-HU" sz="3000" dirty="0">
                <a:solidFill>
                  <a:srgbClr val="FF0000"/>
                </a:solidFill>
              </a:rPr>
              <a:t> </a:t>
            </a:r>
            <a:r>
              <a:rPr lang="hu-HU" sz="3000" dirty="0" err="1">
                <a:solidFill>
                  <a:srgbClr val="FF0000"/>
                </a:solidFill>
              </a:rPr>
              <a:t>rod</a:t>
            </a:r>
            <a:endParaRPr lang="en-GB" sz="3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0" y="-45893"/>
            <a:ext cx="8613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CODEX-ATF </a:t>
            </a:r>
            <a:r>
              <a:rPr lang="hu-HU" sz="3200" dirty="0">
                <a:solidFill>
                  <a:schemeClr val="bg1"/>
                </a:solidFill>
              </a:rPr>
              <a:t>e</a:t>
            </a:r>
            <a:r>
              <a:rPr lang="en-US" sz="3200" dirty="0" err="1">
                <a:solidFill>
                  <a:schemeClr val="bg1"/>
                </a:solidFill>
              </a:rPr>
              <a:t>ndoscopic</a:t>
            </a:r>
            <a:r>
              <a:rPr lang="en-US" sz="3200" dirty="0">
                <a:solidFill>
                  <a:schemeClr val="bg1"/>
                </a:solidFill>
              </a:rPr>
              <a:t> images from the top</a:t>
            </a:r>
          </a:p>
        </p:txBody>
      </p:sp>
      <p:pic>
        <p:nvPicPr>
          <p:cNvPr id="18" name="Kép 10"/>
          <p:cNvPicPr>
            <a:picLocks noChangeAspect="1"/>
          </p:cNvPicPr>
          <p:nvPr/>
        </p:nvPicPr>
        <p:blipFill rotWithShape="1">
          <a:blip r:embed="rId6"/>
          <a:srcRect b="2285"/>
          <a:stretch/>
        </p:blipFill>
        <p:spPr bwMode="auto">
          <a:xfrm>
            <a:off x="6582954" y="3423916"/>
            <a:ext cx="4367726" cy="32381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Szövegdoboz 2">
            <a:extLst>
              <a:ext uri="{FF2B5EF4-FFF2-40B4-BE49-F238E27FC236}">
                <a16:creationId xmlns:a16="http://schemas.microsoft.com/office/drawing/2014/main" id="{44BA60F6-BDC3-61B0-08F1-5BE81E718FF5}"/>
              </a:ext>
            </a:extLst>
          </p:cNvPr>
          <p:cNvSpPr txBox="1"/>
          <p:nvPr/>
        </p:nvSpPr>
        <p:spPr>
          <a:xfrm>
            <a:off x="6702410" y="6021917"/>
            <a:ext cx="43961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dirty="0" err="1">
                <a:solidFill>
                  <a:srgbClr val="FF0000"/>
                </a:solidFill>
              </a:rPr>
              <a:t>Debris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0385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Kép 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62" y="1634276"/>
            <a:ext cx="5516803" cy="2052000"/>
          </a:xfrm>
          <a:prstGeom prst="rect">
            <a:avLst/>
          </a:prstGeom>
        </p:spPr>
      </p:pic>
      <p:pic>
        <p:nvPicPr>
          <p:cNvPr id="57" name="Kép 5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2" y="4174184"/>
            <a:ext cx="2807970" cy="2106930"/>
          </a:xfrm>
          <a:prstGeom prst="rect">
            <a:avLst/>
          </a:prstGeom>
        </p:spPr>
      </p:pic>
      <p:pic>
        <p:nvPicPr>
          <p:cNvPr id="58" name="Kép 5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621" y="4174821"/>
            <a:ext cx="2807970" cy="2105660"/>
          </a:xfrm>
          <a:prstGeom prst="rect">
            <a:avLst/>
          </a:prstGeom>
        </p:spPr>
      </p:pic>
      <p:pic>
        <p:nvPicPr>
          <p:cNvPr id="59" name="Kép 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836" y="1634276"/>
            <a:ext cx="6242016" cy="2052000"/>
          </a:xfrm>
          <a:prstGeom prst="rect">
            <a:avLst/>
          </a:prstGeom>
        </p:spPr>
      </p:pic>
      <p:pic>
        <p:nvPicPr>
          <p:cNvPr id="60" name="Kép 5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415" y="4176000"/>
            <a:ext cx="2807970" cy="2105660"/>
          </a:xfrm>
          <a:prstGeom prst="rect">
            <a:avLst/>
          </a:prstGeom>
        </p:spPr>
      </p:pic>
      <p:pic>
        <p:nvPicPr>
          <p:cNvPr id="61" name="Kép 6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218" y="4176000"/>
            <a:ext cx="2807970" cy="2106930"/>
          </a:xfrm>
          <a:prstGeom prst="rect">
            <a:avLst/>
          </a:prstGeom>
        </p:spPr>
      </p:pic>
      <p:sp>
        <p:nvSpPr>
          <p:cNvPr id="62" name="Szövegdoboz 61"/>
          <p:cNvSpPr txBox="1"/>
          <p:nvPr/>
        </p:nvSpPr>
        <p:spPr>
          <a:xfrm>
            <a:off x="385004" y="1100025"/>
            <a:ext cx="5025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u="sng" dirty="0"/>
              <a:t>Rod No. 3</a:t>
            </a:r>
            <a:r>
              <a:rPr lang="en-US" sz="2800" dirty="0"/>
              <a:t> - Cr-coated </a:t>
            </a:r>
            <a:r>
              <a:rPr lang="en-US" sz="2800" dirty="0" err="1"/>
              <a:t>optZIRLO</a:t>
            </a:r>
            <a:r>
              <a:rPr lang="en-US" sz="2800" baseline="30000" dirty="0" err="1"/>
              <a:t>TM</a:t>
            </a:r>
            <a:endParaRPr lang="en-US" sz="2800" baseline="30000" dirty="0"/>
          </a:p>
        </p:txBody>
      </p:sp>
      <p:sp>
        <p:nvSpPr>
          <p:cNvPr id="63" name="Szövegdoboz 62"/>
          <p:cNvSpPr txBox="1"/>
          <p:nvPr/>
        </p:nvSpPr>
        <p:spPr>
          <a:xfrm>
            <a:off x="7164151" y="1100025"/>
            <a:ext cx="3527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u="sng" dirty="0"/>
              <a:t>Rod No. </a:t>
            </a:r>
            <a:r>
              <a:rPr lang="en-US" sz="2800" dirty="0"/>
              <a:t>4 - </a:t>
            </a:r>
            <a:r>
              <a:rPr lang="en-US" sz="2800" dirty="0" err="1"/>
              <a:t>optZIRLO</a:t>
            </a:r>
            <a:r>
              <a:rPr lang="en-US" sz="2800" baseline="30000" dirty="0" err="1"/>
              <a:t>TM</a:t>
            </a:r>
            <a:endParaRPr lang="en-US" sz="2800" baseline="30000" dirty="0"/>
          </a:p>
        </p:txBody>
      </p:sp>
      <p:sp>
        <p:nvSpPr>
          <p:cNvPr id="64" name="Szövegdoboz 63"/>
          <p:cNvSpPr txBox="1"/>
          <p:nvPr/>
        </p:nvSpPr>
        <p:spPr>
          <a:xfrm>
            <a:off x="5325635" y="1065124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>
                <a:solidFill>
                  <a:srgbClr val="FF0000"/>
                </a:solidFill>
              </a:rPr>
              <a:t>Cr</a:t>
            </a:r>
            <a:r>
              <a:rPr lang="hu-HU" sz="2000" baseline="-25000" dirty="0">
                <a:solidFill>
                  <a:srgbClr val="FF0000"/>
                </a:solidFill>
              </a:rPr>
              <a:t>2</a:t>
            </a:r>
            <a:r>
              <a:rPr lang="hu-HU" sz="2000" dirty="0">
                <a:solidFill>
                  <a:srgbClr val="FF0000"/>
                </a:solidFill>
              </a:rPr>
              <a:t>O</a:t>
            </a:r>
            <a:r>
              <a:rPr lang="hu-HU" sz="2000" baseline="-25000" dirty="0">
                <a:solidFill>
                  <a:srgbClr val="FF0000"/>
                </a:solidFill>
              </a:rPr>
              <a:t>3</a:t>
            </a:r>
          </a:p>
        </p:txBody>
      </p:sp>
      <p:cxnSp>
        <p:nvCxnSpPr>
          <p:cNvPr id="65" name="Egyenes összekötő nyíllal 64"/>
          <p:cNvCxnSpPr/>
          <p:nvPr/>
        </p:nvCxnSpPr>
        <p:spPr>
          <a:xfrm flipH="1">
            <a:off x="4930409" y="1406961"/>
            <a:ext cx="496691" cy="58261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Szövegdoboz 65"/>
          <p:cNvSpPr txBox="1"/>
          <p:nvPr/>
        </p:nvSpPr>
        <p:spPr>
          <a:xfrm>
            <a:off x="10773532" y="1056754"/>
            <a:ext cx="651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>
                <a:solidFill>
                  <a:srgbClr val="FF0000"/>
                </a:solidFill>
              </a:rPr>
              <a:t>ZrO</a:t>
            </a:r>
            <a:r>
              <a:rPr lang="hu-HU" sz="2000" baseline="-25000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67" name="Egyenes összekötő nyíllal 66"/>
          <p:cNvCxnSpPr/>
          <p:nvPr/>
        </p:nvCxnSpPr>
        <p:spPr>
          <a:xfrm flipH="1">
            <a:off x="10358217" y="1398587"/>
            <a:ext cx="496691" cy="58261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Egyenes összekötő nyíllal 67"/>
          <p:cNvCxnSpPr/>
          <p:nvPr/>
        </p:nvCxnSpPr>
        <p:spPr>
          <a:xfrm flipV="1">
            <a:off x="4763200" y="2925901"/>
            <a:ext cx="249535" cy="864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Szövegdoboz 68"/>
          <p:cNvSpPr txBox="1"/>
          <p:nvPr/>
        </p:nvSpPr>
        <p:spPr>
          <a:xfrm>
            <a:off x="2061582" y="3729613"/>
            <a:ext cx="3594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“crocodile skin” (</a:t>
            </a:r>
            <a:r>
              <a:rPr lang="en-US" sz="2000" dirty="0" err="1">
                <a:solidFill>
                  <a:srgbClr val="FF0000"/>
                </a:solidFill>
              </a:rPr>
              <a:t>Zr</a:t>
            </a:r>
            <a:r>
              <a:rPr lang="en-US" sz="2000" dirty="0">
                <a:solidFill>
                  <a:srgbClr val="FF0000"/>
                </a:solidFill>
              </a:rPr>
              <a:t>-Cr eutectic )</a:t>
            </a:r>
            <a:endParaRPr lang="en-US" sz="2000" baseline="-25000" dirty="0">
              <a:solidFill>
                <a:srgbClr val="FF0000"/>
              </a:solidFill>
            </a:endParaRPr>
          </a:p>
        </p:txBody>
      </p:sp>
      <p:cxnSp>
        <p:nvCxnSpPr>
          <p:cNvPr id="70" name="Egyenes összekötő nyíllal 69"/>
          <p:cNvCxnSpPr/>
          <p:nvPr/>
        </p:nvCxnSpPr>
        <p:spPr>
          <a:xfrm flipH="1" flipV="1">
            <a:off x="768984" y="3172428"/>
            <a:ext cx="144912" cy="61747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Egyenes összekötő nyíllal 70"/>
          <p:cNvCxnSpPr/>
          <p:nvPr/>
        </p:nvCxnSpPr>
        <p:spPr>
          <a:xfrm flipH="1" flipV="1">
            <a:off x="2687963" y="2143343"/>
            <a:ext cx="807947" cy="162758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Egyenes összekötő nyíllal 71"/>
          <p:cNvCxnSpPr/>
          <p:nvPr/>
        </p:nvCxnSpPr>
        <p:spPr>
          <a:xfrm flipH="1">
            <a:off x="445896" y="4089530"/>
            <a:ext cx="468000" cy="648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Szövegdoboz 72"/>
          <p:cNvSpPr txBox="1"/>
          <p:nvPr/>
        </p:nvSpPr>
        <p:spPr>
          <a:xfrm>
            <a:off x="464686" y="3729613"/>
            <a:ext cx="1473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spacer grid </a:t>
            </a:r>
            <a:endParaRPr lang="en-US" sz="2000" baseline="-25000" dirty="0">
              <a:solidFill>
                <a:srgbClr val="FF0000"/>
              </a:solidFill>
            </a:endParaRPr>
          </a:p>
        </p:txBody>
      </p:sp>
      <p:cxnSp>
        <p:nvCxnSpPr>
          <p:cNvPr id="74" name="Egyenes összekötő nyíllal 73"/>
          <p:cNvCxnSpPr/>
          <p:nvPr/>
        </p:nvCxnSpPr>
        <p:spPr>
          <a:xfrm flipV="1">
            <a:off x="3669347" y="5539996"/>
            <a:ext cx="249535" cy="864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Szövegdoboz 74"/>
          <p:cNvSpPr txBox="1"/>
          <p:nvPr/>
        </p:nvSpPr>
        <p:spPr>
          <a:xfrm>
            <a:off x="2807629" y="6353910"/>
            <a:ext cx="1744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inner oxidation</a:t>
            </a:r>
          </a:p>
        </p:txBody>
      </p:sp>
      <p:sp>
        <p:nvSpPr>
          <p:cNvPr id="76" name="Szövegdoboz 75"/>
          <p:cNvSpPr txBox="1"/>
          <p:nvPr/>
        </p:nvSpPr>
        <p:spPr>
          <a:xfrm>
            <a:off x="6607583" y="3729600"/>
            <a:ext cx="1749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inner oxidation</a:t>
            </a:r>
            <a:endParaRPr lang="en-US" sz="2000" baseline="-25000" dirty="0">
              <a:solidFill>
                <a:srgbClr val="FF0000"/>
              </a:solidFill>
            </a:endParaRPr>
          </a:p>
        </p:txBody>
      </p:sp>
      <p:cxnSp>
        <p:nvCxnSpPr>
          <p:cNvPr id="77" name="Egyenes összekötő nyíllal 76"/>
          <p:cNvCxnSpPr/>
          <p:nvPr/>
        </p:nvCxnSpPr>
        <p:spPr>
          <a:xfrm flipH="1" flipV="1">
            <a:off x="6076040" y="3172428"/>
            <a:ext cx="524226" cy="6828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Szövegdoboz 77"/>
          <p:cNvSpPr txBox="1"/>
          <p:nvPr/>
        </p:nvSpPr>
        <p:spPr>
          <a:xfrm>
            <a:off x="6826982" y="6384052"/>
            <a:ext cx="2317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mark of spacer grid </a:t>
            </a:r>
            <a:endParaRPr lang="en-US" sz="2000" baseline="-25000" dirty="0">
              <a:solidFill>
                <a:srgbClr val="FF0000"/>
              </a:solidFill>
            </a:endParaRPr>
          </a:p>
        </p:txBody>
      </p:sp>
      <p:cxnSp>
        <p:nvCxnSpPr>
          <p:cNvPr id="79" name="Egyenes összekötő nyíllal 78"/>
          <p:cNvCxnSpPr/>
          <p:nvPr/>
        </p:nvCxnSpPr>
        <p:spPr>
          <a:xfrm flipH="1" flipV="1">
            <a:off x="7632990" y="5329132"/>
            <a:ext cx="211410" cy="10748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Szövegdoboz 6"/>
              <p:cNvSpPr txBox="1"/>
              <p:nvPr/>
            </p:nvSpPr>
            <p:spPr>
              <a:xfrm>
                <a:off x="3397616" y="538882"/>
                <a:ext cx="585076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800" b="1" i="0" smtClean="0">
                        <a:solidFill>
                          <a:srgbClr val="45AC3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hu-HU" sz="2800" b="1" dirty="0">
                    <a:solidFill>
                      <a:srgbClr val="45AC34"/>
                    </a:solidFill>
                  </a:rPr>
                  <a:t>elevation </a:t>
                </a:r>
                <a:r>
                  <a:rPr lang="en-GB" sz="2800" b="1" dirty="0">
                    <a:solidFill>
                      <a:srgbClr val="45AC34"/>
                    </a:solidFill>
                  </a:rPr>
                  <a:t>590-630 mm, </a:t>
                </a:r>
                <a:r>
                  <a:rPr lang="en-GB" sz="2800" b="1" dirty="0" err="1">
                    <a:solidFill>
                      <a:srgbClr val="45AC34"/>
                    </a:solidFill>
                  </a:rPr>
                  <a:t>T</a:t>
                </a:r>
                <a:r>
                  <a:rPr lang="en-GB" sz="2800" b="1" baseline="-25000" dirty="0" err="1">
                    <a:solidFill>
                      <a:srgbClr val="45AC34"/>
                    </a:solidFill>
                  </a:rPr>
                  <a:t>max</a:t>
                </a:r>
                <a:r>
                  <a:rPr lang="en-GB" sz="2800" b="1" dirty="0">
                    <a:solidFill>
                      <a:srgbClr val="45AC34"/>
                    </a:solidFill>
                  </a:rPr>
                  <a:t>&gt;1350 °C</a:t>
                </a:r>
              </a:p>
            </p:txBody>
          </p:sp>
        </mc:Choice>
        <mc:Fallback xmlns="">
          <p:sp>
            <p:nvSpPr>
              <p:cNvPr id="7" name="Szövegdoboz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7616" y="538882"/>
                <a:ext cx="5850769" cy="523220"/>
              </a:xfrm>
              <a:prstGeom prst="rect">
                <a:avLst/>
              </a:prstGeom>
              <a:blipFill>
                <a:blip r:embed="rId8"/>
                <a:stretch>
                  <a:fillRect t="-10465" r="-1146" b="-32558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Szövegdoboz 27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7861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CODEX-ATF </a:t>
            </a:r>
            <a:r>
              <a:rPr lang="hu-HU" sz="3200" dirty="0">
                <a:solidFill>
                  <a:schemeClr val="bg1"/>
                </a:solidFill>
              </a:rPr>
              <a:t>b</a:t>
            </a:r>
            <a:r>
              <a:rPr lang="en-US" sz="3200" dirty="0" err="1">
                <a:solidFill>
                  <a:schemeClr val="bg1"/>
                </a:solidFill>
              </a:rPr>
              <a:t>roken</a:t>
            </a:r>
            <a:r>
              <a:rPr lang="en-US" sz="3200" dirty="0">
                <a:solidFill>
                  <a:schemeClr val="bg1"/>
                </a:solidFill>
              </a:rPr>
              <a:t>-off pieces from the top</a:t>
            </a: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15</a:t>
            </a:fld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4481988" y="5911149"/>
            <a:ext cx="1395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393 ppm H</a:t>
            </a:r>
          </a:p>
        </p:txBody>
      </p:sp>
      <p:sp>
        <p:nvSpPr>
          <p:cNvPr id="30" name="Szövegdoboz 29"/>
          <p:cNvSpPr txBox="1"/>
          <p:nvPr/>
        </p:nvSpPr>
        <p:spPr>
          <a:xfrm>
            <a:off x="10934150" y="5943287"/>
            <a:ext cx="1395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150 ppm H</a:t>
            </a:r>
          </a:p>
        </p:txBody>
      </p:sp>
    </p:spTree>
    <p:extLst>
      <p:ext uri="{BB962C8B-B14F-4D97-AF65-F5344CB8AC3E}">
        <p14:creationId xmlns:p14="http://schemas.microsoft.com/office/powerpoint/2010/main" val="1236939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0" y="-45893"/>
            <a:ext cx="6054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CODEX-ATF </a:t>
            </a:r>
            <a:r>
              <a:rPr lang="hu-HU" sz="3200" dirty="0" err="1">
                <a:solidFill>
                  <a:schemeClr val="bg1"/>
                </a:solidFill>
                <a:latin typeface="+mn-lt"/>
              </a:rPr>
              <a:t>bundle</a:t>
            </a:r>
            <a:r>
              <a:rPr lang="hu-HU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hu-HU" sz="3200" dirty="0" err="1">
                <a:solidFill>
                  <a:schemeClr val="bg1"/>
                </a:solidFill>
                <a:latin typeface="+mn-lt"/>
              </a:rPr>
              <a:t>cross</a:t>
            </a:r>
            <a:r>
              <a:rPr lang="hu-HU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hu-HU" sz="3200" dirty="0" err="1">
                <a:solidFill>
                  <a:schemeClr val="bg1"/>
                </a:solidFill>
                <a:latin typeface="+mn-lt"/>
              </a:rPr>
              <a:t>sections</a:t>
            </a:r>
            <a:r>
              <a:rPr lang="hu-HU" sz="3200" dirty="0">
                <a:solidFill>
                  <a:schemeClr val="bg1"/>
                </a:solidFill>
                <a:latin typeface="+mn-lt"/>
              </a:rPr>
              <a:t> 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15" y="2083679"/>
            <a:ext cx="11671561" cy="4197378"/>
          </a:xfrm>
          <a:prstGeom prst="rect">
            <a:avLst/>
          </a:prstGeom>
        </p:spPr>
      </p:pic>
      <p:sp>
        <p:nvSpPr>
          <p:cNvPr id="4" name="Szövegdoboz 61"/>
          <p:cNvSpPr txBox="1"/>
          <p:nvPr/>
        </p:nvSpPr>
        <p:spPr>
          <a:xfrm>
            <a:off x="308027" y="1248534"/>
            <a:ext cx="60943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200" dirty="0" err="1"/>
              <a:t>Ballooning</a:t>
            </a:r>
            <a:r>
              <a:rPr lang="hu-HU" sz="3200" dirty="0"/>
              <a:t>, </a:t>
            </a:r>
            <a:r>
              <a:rPr lang="hu-HU" sz="3200" dirty="0" err="1"/>
              <a:t>burst</a:t>
            </a:r>
            <a:r>
              <a:rPr lang="hu-HU" sz="3200" dirty="0"/>
              <a:t>  and </a:t>
            </a:r>
            <a:r>
              <a:rPr lang="hu-HU" sz="3200" dirty="0" err="1"/>
              <a:t>brittle</a:t>
            </a:r>
            <a:r>
              <a:rPr lang="hu-HU" sz="3200" dirty="0"/>
              <a:t> </a:t>
            </a:r>
            <a:r>
              <a:rPr lang="hu-HU" sz="3200" dirty="0" err="1"/>
              <a:t>failure</a:t>
            </a:r>
            <a:endParaRPr lang="en-US" sz="3200" baseline="30000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05819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7753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CODEX-ATF </a:t>
            </a:r>
            <a:r>
              <a:rPr lang="hu-HU" sz="3200" dirty="0" err="1">
                <a:solidFill>
                  <a:schemeClr val="bg1"/>
                </a:solidFill>
                <a:latin typeface="+mn-lt"/>
              </a:rPr>
              <a:t>oxidation</a:t>
            </a:r>
            <a:r>
              <a:rPr lang="hu-HU" sz="3200" dirty="0">
                <a:solidFill>
                  <a:schemeClr val="bg1"/>
                </a:solidFill>
                <a:latin typeface="+mn-lt"/>
              </a:rPr>
              <a:t> of </a:t>
            </a:r>
            <a:r>
              <a:rPr lang="hu-HU" sz="3200" dirty="0" err="1">
                <a:solidFill>
                  <a:schemeClr val="bg1"/>
                </a:solidFill>
                <a:latin typeface="+mn-lt"/>
              </a:rPr>
              <a:t>Cr</a:t>
            </a:r>
            <a:r>
              <a:rPr lang="hu-HU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hu-HU" sz="3200" dirty="0" err="1">
                <a:solidFill>
                  <a:schemeClr val="bg1"/>
                </a:solidFill>
                <a:latin typeface="+mn-lt"/>
              </a:rPr>
              <a:t>coated</a:t>
            </a:r>
            <a:r>
              <a:rPr lang="hu-HU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hu-HU" sz="3200" dirty="0" err="1">
                <a:solidFill>
                  <a:schemeClr val="bg1"/>
                </a:solidFill>
                <a:latin typeface="+mn-lt"/>
              </a:rPr>
              <a:t>claddings</a:t>
            </a:r>
            <a:r>
              <a:rPr lang="hu-HU" sz="3200" dirty="0">
                <a:solidFill>
                  <a:schemeClr val="bg1"/>
                </a:solidFill>
                <a:latin typeface="+mn-lt"/>
              </a:rPr>
              <a:t> 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941" y="1534886"/>
            <a:ext cx="9863515" cy="48921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5686" y="838200"/>
            <a:ext cx="11680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err="1"/>
              <a:t>Cr</a:t>
            </a:r>
            <a:r>
              <a:rPr lang="en-GB" sz="3200" dirty="0" err="1"/>
              <a:t>acked</a:t>
            </a:r>
            <a:r>
              <a:rPr lang="en-GB" sz="3200" dirty="0"/>
              <a:t> </a:t>
            </a:r>
            <a:r>
              <a:rPr lang="hu-HU" sz="3200" dirty="0"/>
              <a:t> </a:t>
            </a:r>
            <a:r>
              <a:rPr lang="en-GB" sz="3200" dirty="0"/>
              <a:t>Cr-layer </a:t>
            </a:r>
            <a:r>
              <a:rPr lang="hu-HU" sz="3200" dirty="0" err="1"/>
              <a:t>on</a:t>
            </a:r>
            <a:r>
              <a:rPr lang="hu-HU" sz="3200" dirty="0"/>
              <a:t> </a:t>
            </a:r>
            <a:r>
              <a:rPr lang="hu-HU" sz="3200" dirty="0" err="1"/>
              <a:t>the</a:t>
            </a:r>
            <a:r>
              <a:rPr lang="hu-HU" sz="3200" dirty="0"/>
              <a:t> </a:t>
            </a:r>
            <a:r>
              <a:rPr lang="hu-HU" sz="3200" dirty="0" err="1"/>
              <a:t>ballooned</a:t>
            </a:r>
            <a:r>
              <a:rPr lang="hu-HU" sz="3200" dirty="0"/>
              <a:t> </a:t>
            </a:r>
            <a:r>
              <a:rPr lang="hu-HU" sz="3200" dirty="0" err="1"/>
              <a:t>tubes</a:t>
            </a:r>
            <a:r>
              <a:rPr lang="hu-HU" sz="3200" dirty="0"/>
              <a:t> =&gt; start of </a:t>
            </a:r>
            <a:r>
              <a:rPr lang="hu-HU" sz="3200" dirty="0" err="1"/>
              <a:t>Zr</a:t>
            </a:r>
            <a:r>
              <a:rPr lang="hu-HU" sz="3200" dirty="0"/>
              <a:t> </a:t>
            </a:r>
            <a:r>
              <a:rPr lang="en-GB" sz="3200" dirty="0"/>
              <a:t>oxidation</a:t>
            </a:r>
            <a:endParaRPr lang="en-US" sz="3200" dirty="0"/>
          </a:p>
        </p:txBody>
      </p:sp>
      <p:sp>
        <p:nvSpPr>
          <p:cNvPr id="4" name="Oval 3"/>
          <p:cNvSpPr/>
          <p:nvPr/>
        </p:nvSpPr>
        <p:spPr>
          <a:xfrm>
            <a:off x="566057" y="2960914"/>
            <a:ext cx="2743200" cy="6422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err="1"/>
              <a:t>Ballooned</a:t>
            </a:r>
            <a:r>
              <a:rPr lang="hu-HU" sz="2800" dirty="0"/>
              <a:t> </a:t>
            </a:r>
            <a:endParaRPr lang="en-US" sz="2800" dirty="0"/>
          </a:p>
        </p:txBody>
      </p:sp>
      <p:sp>
        <p:nvSpPr>
          <p:cNvPr id="6" name="Oval 5"/>
          <p:cNvSpPr/>
          <p:nvPr/>
        </p:nvSpPr>
        <p:spPr>
          <a:xfrm>
            <a:off x="566056" y="5141111"/>
            <a:ext cx="3940629" cy="6422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/>
              <a:t>Non- </a:t>
            </a:r>
            <a:r>
              <a:rPr lang="hu-HU" sz="2800" dirty="0" err="1"/>
              <a:t>ballooned</a:t>
            </a:r>
            <a:r>
              <a:rPr lang="hu-HU" sz="2800" dirty="0"/>
              <a:t> </a:t>
            </a:r>
            <a:endParaRPr lang="en-US" sz="2800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709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0" y="-45893"/>
            <a:ext cx="7335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CODEX-ATF </a:t>
            </a:r>
            <a:r>
              <a:rPr lang="hu-HU" sz="3200" dirty="0" err="1">
                <a:solidFill>
                  <a:schemeClr val="bg1"/>
                </a:solidFill>
                <a:latin typeface="+mn-lt"/>
              </a:rPr>
              <a:t>Cr</a:t>
            </a:r>
            <a:r>
              <a:rPr lang="hu-HU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hu-HU" sz="3200" dirty="0" err="1">
                <a:solidFill>
                  <a:schemeClr val="bg1"/>
                </a:solidFill>
                <a:latin typeface="+mn-lt"/>
              </a:rPr>
              <a:t>diffusion</a:t>
            </a:r>
            <a:r>
              <a:rPr lang="hu-HU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hu-HU" sz="3200" dirty="0" err="1">
                <a:solidFill>
                  <a:schemeClr val="bg1"/>
                </a:solidFill>
                <a:latin typeface="+mn-lt"/>
              </a:rPr>
              <a:t>into</a:t>
            </a:r>
            <a:r>
              <a:rPr lang="hu-HU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hu-HU" sz="3200" dirty="0" err="1">
                <a:solidFill>
                  <a:schemeClr val="bg1"/>
                </a:solidFill>
                <a:latin typeface="+mn-lt"/>
              </a:rPr>
              <a:t>Zr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03067"/>
            <a:ext cx="11860280" cy="32580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215" y="1040130"/>
            <a:ext cx="12125152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200" dirty="0"/>
              <a:t>500 – 560 mm</a:t>
            </a:r>
            <a:r>
              <a:rPr lang="hu-HU" sz="3200" dirty="0"/>
              <a:t> (</a:t>
            </a:r>
            <a:r>
              <a:rPr lang="en-GB" sz="3200" dirty="0"/>
              <a:t>maximum cladding temperature ≈1400 – 1650 °C</a:t>
            </a:r>
            <a:r>
              <a:rPr lang="hu-HU" sz="3200" dirty="0"/>
              <a:t>)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3200" dirty="0"/>
              <a:t>S</a:t>
            </a:r>
            <a:r>
              <a:rPr lang="en-GB" sz="3200" dirty="0"/>
              <a:t>till significant metal phase </a:t>
            </a:r>
            <a:endParaRPr lang="hu-HU" sz="3200" dirty="0"/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3200" dirty="0" err="1"/>
              <a:t>Largest</a:t>
            </a:r>
            <a:r>
              <a:rPr lang="hu-HU" sz="3200" dirty="0"/>
              <a:t> </a:t>
            </a:r>
            <a:r>
              <a:rPr lang="en-GB" sz="3200" dirty="0"/>
              <a:t>Cr-</a:t>
            </a:r>
            <a:r>
              <a:rPr lang="en-GB" sz="3200" dirty="0" err="1"/>
              <a:t>Zr</a:t>
            </a:r>
            <a:r>
              <a:rPr lang="en-GB" sz="3200" dirty="0"/>
              <a:t> eutectic formation at rod No. 5. </a:t>
            </a:r>
            <a:r>
              <a:rPr lang="hu-HU" sz="3200" dirty="0"/>
              <a:t>(</a:t>
            </a:r>
            <a:r>
              <a:rPr lang="en-GB" sz="3200" dirty="0"/>
              <a:t>undamaged Cr coating</a:t>
            </a:r>
            <a:r>
              <a:rPr lang="hu-HU" sz="3200" dirty="0"/>
              <a:t>)</a:t>
            </a:r>
            <a:r>
              <a:rPr lang="en-GB" sz="3200" dirty="0"/>
              <a:t> </a:t>
            </a:r>
            <a:endParaRPr lang="hu-HU" sz="3200" dirty="0"/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3200" dirty="0" err="1"/>
              <a:t>Cr</a:t>
            </a:r>
            <a:r>
              <a:rPr lang="en-GB" sz="3200" dirty="0"/>
              <a:t> </a:t>
            </a:r>
            <a:r>
              <a:rPr lang="en-GB" sz="3200" dirty="0" err="1"/>
              <a:t>diffus</a:t>
            </a:r>
            <a:r>
              <a:rPr lang="hu-HU" sz="3200" dirty="0"/>
              <a:t>ion =&gt; </a:t>
            </a:r>
            <a:r>
              <a:rPr lang="en-GB" sz="3200" dirty="0" err="1"/>
              <a:t>accumulat</a:t>
            </a:r>
            <a:r>
              <a:rPr lang="hu-HU" sz="3200" dirty="0"/>
              <a:t>ion</a:t>
            </a:r>
            <a:r>
              <a:rPr lang="en-GB" sz="3200" dirty="0"/>
              <a:t> at the α-</a:t>
            </a:r>
            <a:r>
              <a:rPr lang="en-GB" sz="3200" dirty="0" err="1"/>
              <a:t>Zr</a:t>
            </a:r>
            <a:r>
              <a:rPr lang="en-GB" sz="3200" dirty="0"/>
              <a:t>(O)/β-</a:t>
            </a:r>
            <a:r>
              <a:rPr lang="en-GB" sz="3200" dirty="0" err="1"/>
              <a:t>Zr</a:t>
            </a:r>
            <a:r>
              <a:rPr lang="en-GB" sz="3200" dirty="0"/>
              <a:t> phase boundary</a:t>
            </a:r>
            <a:endParaRPr lang="en-US" sz="32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19337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0" y="-45893"/>
            <a:ext cx="7586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CODEX-ATF </a:t>
            </a:r>
            <a:r>
              <a:rPr lang="hu-HU" sz="3200" dirty="0" err="1">
                <a:solidFill>
                  <a:schemeClr val="bg1"/>
                </a:solidFill>
                <a:latin typeface="+mn-lt"/>
              </a:rPr>
              <a:t>spalling</a:t>
            </a:r>
            <a:r>
              <a:rPr lang="hu-HU" sz="3200" dirty="0">
                <a:solidFill>
                  <a:schemeClr val="bg1"/>
                </a:solidFill>
              </a:rPr>
              <a:t> Cr</a:t>
            </a:r>
            <a:r>
              <a:rPr lang="hu-HU" sz="3200" baseline="-25000" dirty="0">
                <a:solidFill>
                  <a:schemeClr val="bg1"/>
                </a:solidFill>
              </a:rPr>
              <a:t>2</a:t>
            </a:r>
            <a:r>
              <a:rPr lang="hu-HU" sz="3200" dirty="0">
                <a:solidFill>
                  <a:schemeClr val="bg1"/>
                </a:solidFill>
              </a:rPr>
              <a:t>O</a:t>
            </a:r>
            <a:r>
              <a:rPr lang="hu-HU" sz="3200" baseline="-25000" dirty="0">
                <a:solidFill>
                  <a:schemeClr val="bg1"/>
                </a:solidFill>
              </a:rPr>
              <a:t>3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  <a:r>
              <a:rPr lang="hu-HU" sz="3200" dirty="0" err="1">
                <a:solidFill>
                  <a:schemeClr val="bg1"/>
                </a:solidFill>
              </a:rPr>
              <a:t>layer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7" y="1954595"/>
            <a:ext cx="11757133" cy="4568487"/>
          </a:xfrm>
          <a:prstGeom prst="rect">
            <a:avLst/>
          </a:prstGeom>
        </p:spPr>
      </p:pic>
      <p:sp>
        <p:nvSpPr>
          <p:cNvPr id="4" name="Rectangular Callout 3"/>
          <p:cNvSpPr/>
          <p:nvPr/>
        </p:nvSpPr>
        <p:spPr>
          <a:xfrm>
            <a:off x="1817370" y="774126"/>
            <a:ext cx="2274570" cy="685800"/>
          </a:xfrm>
          <a:prstGeom prst="wedgeRectCallout">
            <a:avLst>
              <a:gd name="adj1" fmla="val 33941"/>
              <a:gd name="adj2" fmla="val 247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/>
              <a:t>Cr</a:t>
            </a:r>
            <a:r>
              <a:rPr lang="en-GB" sz="3200" baseline="-25000"/>
              <a:t>2</a:t>
            </a:r>
            <a:r>
              <a:rPr lang="en-GB" sz="3200"/>
              <a:t>O</a:t>
            </a:r>
            <a:r>
              <a:rPr lang="en-GB" sz="3200" baseline="-25000"/>
              <a:t>3</a:t>
            </a:r>
            <a:endParaRPr lang="en-US" sz="3200"/>
          </a:p>
        </p:txBody>
      </p:sp>
      <p:sp>
        <p:nvSpPr>
          <p:cNvPr id="6" name="Rectangular Callout 5"/>
          <p:cNvSpPr/>
          <p:nvPr/>
        </p:nvSpPr>
        <p:spPr>
          <a:xfrm>
            <a:off x="4278630" y="6069330"/>
            <a:ext cx="2274570" cy="685800"/>
          </a:xfrm>
          <a:prstGeom prst="wedgeRectCallout">
            <a:avLst>
              <a:gd name="adj1" fmla="val -23848"/>
              <a:gd name="adj2" fmla="val -3658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/>
              <a:t>Z</a:t>
            </a:r>
            <a:r>
              <a:rPr lang="en-GB" sz="3200" dirty="0" err="1"/>
              <a:t>rO</a:t>
            </a:r>
            <a:r>
              <a:rPr lang="hu-HU" sz="3200" baseline="-25000" dirty="0"/>
              <a:t>2</a:t>
            </a:r>
            <a:endParaRPr lang="en-US" sz="3200" dirty="0"/>
          </a:p>
        </p:txBody>
      </p:sp>
      <p:sp>
        <p:nvSpPr>
          <p:cNvPr id="8" name="Rectangular Callout 7"/>
          <p:cNvSpPr/>
          <p:nvPr/>
        </p:nvSpPr>
        <p:spPr>
          <a:xfrm>
            <a:off x="198120" y="1015624"/>
            <a:ext cx="1162050" cy="685800"/>
          </a:xfrm>
          <a:prstGeom prst="wedgeRectCallout">
            <a:avLst>
              <a:gd name="adj1" fmla="val 50662"/>
              <a:gd name="adj2" fmla="val 1991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Cr</a:t>
            </a:r>
            <a:endParaRPr lang="en-US" sz="3200" dirty="0"/>
          </a:p>
        </p:txBody>
      </p:sp>
      <p:sp>
        <p:nvSpPr>
          <p:cNvPr id="9" name="Rectangular Callout 8"/>
          <p:cNvSpPr/>
          <p:nvPr/>
        </p:nvSpPr>
        <p:spPr>
          <a:xfrm>
            <a:off x="441960" y="4997074"/>
            <a:ext cx="1162050" cy="685800"/>
          </a:xfrm>
          <a:prstGeom prst="wedgeRectCallout">
            <a:avLst>
              <a:gd name="adj1" fmla="val 33941"/>
              <a:gd name="adj2" fmla="val 291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/>
              <a:t>Z</a:t>
            </a:r>
            <a:r>
              <a:rPr lang="en-GB" sz="3200" dirty="0"/>
              <a:t>r</a:t>
            </a:r>
            <a:endParaRPr lang="en-US" sz="3200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5710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2</a:t>
            </a:fld>
            <a:endParaRPr lang="hu-HU" dirty="0"/>
          </a:p>
        </p:txBody>
      </p:sp>
      <p:sp>
        <p:nvSpPr>
          <p:cNvPr id="9" name="Tartalom helye 2"/>
          <p:cNvSpPr txBox="1">
            <a:spLocks/>
          </p:cNvSpPr>
          <p:nvPr/>
        </p:nvSpPr>
        <p:spPr>
          <a:xfrm>
            <a:off x="353291" y="1873936"/>
            <a:ext cx="10799618" cy="247769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"/>
              </a:spcBef>
              <a:spcAft>
                <a:spcPts val="600"/>
              </a:spcAft>
              <a:buNone/>
            </a:pPr>
            <a:endParaRPr lang="hu-HU" sz="6600" dirty="0">
              <a:solidFill>
                <a:srgbClr val="45AC3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spcBef>
                <a:spcPts val="300"/>
              </a:spcBef>
              <a:spcAft>
                <a:spcPts val="600"/>
              </a:spcAft>
              <a:buNone/>
            </a:pPr>
            <a:r>
              <a:rPr lang="hu-HU" sz="6600" dirty="0" err="1">
                <a:solidFill>
                  <a:srgbClr val="45AC3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</a:t>
            </a:r>
            <a:endParaRPr lang="hu-HU" sz="6600" dirty="0">
              <a:solidFill>
                <a:srgbClr val="45AC3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304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20</a:t>
            </a:fld>
            <a:endParaRPr lang="hu-HU" dirty="0"/>
          </a:p>
        </p:txBody>
      </p:sp>
      <p:sp>
        <p:nvSpPr>
          <p:cNvPr id="9" name="Tartalom helye 2"/>
          <p:cNvSpPr txBox="1">
            <a:spLocks/>
          </p:cNvSpPr>
          <p:nvPr/>
        </p:nvSpPr>
        <p:spPr>
          <a:xfrm>
            <a:off x="353291" y="1873936"/>
            <a:ext cx="10799618" cy="247769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"/>
              </a:spcBef>
              <a:spcAft>
                <a:spcPts val="600"/>
              </a:spcAft>
              <a:buNone/>
            </a:pPr>
            <a:endParaRPr lang="hu-HU" sz="6600" dirty="0">
              <a:solidFill>
                <a:srgbClr val="45AC3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spcBef>
                <a:spcPts val="300"/>
              </a:spcBef>
              <a:spcAft>
                <a:spcPts val="600"/>
              </a:spcAft>
              <a:buNone/>
            </a:pPr>
            <a:r>
              <a:rPr lang="hu-HU" sz="6600" dirty="0" err="1">
                <a:solidFill>
                  <a:srgbClr val="45AC3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CODEX-ATF-AIT</a:t>
            </a:r>
            <a:endParaRPr lang="hu-HU" sz="6600" dirty="0">
              <a:solidFill>
                <a:srgbClr val="45AC3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3165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zövegdoboz 82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5935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CODEX-ATF</a:t>
            </a:r>
            <a:r>
              <a:rPr lang="hu-HU" sz="3200" dirty="0">
                <a:solidFill>
                  <a:schemeClr val="bg1"/>
                </a:solidFill>
                <a:latin typeface="+mn-lt"/>
              </a:rPr>
              <a:t>-</a:t>
            </a:r>
            <a:r>
              <a:rPr lang="hu-HU" sz="3200" dirty="0" err="1">
                <a:solidFill>
                  <a:schemeClr val="bg1"/>
                </a:solidFill>
                <a:latin typeface="+mn-lt"/>
              </a:rPr>
              <a:t>AIT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hu-HU" sz="3200" dirty="0" err="1">
                <a:solidFill>
                  <a:schemeClr val="bg1"/>
                </a:solidFill>
                <a:latin typeface="+mn-lt"/>
              </a:rPr>
              <a:t>planned</a:t>
            </a:r>
            <a:r>
              <a:rPr lang="hu-HU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scenario</a:t>
            </a:r>
          </a:p>
        </p:txBody>
      </p:sp>
      <p:pic>
        <p:nvPicPr>
          <p:cNvPr id="84" name="Kép 8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589" y="549392"/>
            <a:ext cx="7992371" cy="59228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ia számának hely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21</a:t>
            </a:fld>
            <a:endParaRPr lang="hu-HU"/>
          </a:p>
        </p:txBody>
      </p:sp>
      <p:sp>
        <p:nvSpPr>
          <p:cNvPr id="3" name="Lekerekített téglalap 2"/>
          <p:cNvSpPr/>
          <p:nvPr/>
        </p:nvSpPr>
        <p:spPr>
          <a:xfrm>
            <a:off x="10058404" y="5234153"/>
            <a:ext cx="2017987" cy="11855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err="1"/>
              <a:t>Steam</a:t>
            </a:r>
            <a:r>
              <a:rPr lang="hu-HU" sz="2400" dirty="0"/>
              <a:t> and </a:t>
            </a:r>
            <a:r>
              <a:rPr lang="hu-HU" sz="2400" dirty="0" err="1"/>
              <a:t>oxygen</a:t>
            </a:r>
            <a:r>
              <a:rPr lang="hu-HU" sz="2400" dirty="0"/>
              <a:t> </a:t>
            </a:r>
            <a:r>
              <a:rPr lang="hu-HU" sz="2400" dirty="0" err="1"/>
              <a:t>starvation</a:t>
            </a:r>
            <a:endParaRPr lang="hu-HU" sz="2400" dirty="0"/>
          </a:p>
        </p:txBody>
      </p:sp>
      <p:sp>
        <p:nvSpPr>
          <p:cNvPr id="6" name="Lekerekített téglalap 5"/>
          <p:cNvSpPr/>
          <p:nvPr/>
        </p:nvSpPr>
        <p:spPr>
          <a:xfrm>
            <a:off x="8923283" y="1529269"/>
            <a:ext cx="3163614" cy="8173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/>
              <a:t>Air </a:t>
            </a:r>
            <a:r>
              <a:rPr lang="hu-HU" sz="2400" dirty="0" err="1"/>
              <a:t>ingress</a:t>
            </a:r>
            <a:r>
              <a:rPr lang="hu-HU" sz="2400" dirty="0"/>
              <a:t> </a:t>
            </a:r>
            <a:r>
              <a:rPr lang="hu-HU" sz="2400" dirty="0" err="1"/>
              <a:t>after</a:t>
            </a:r>
            <a:r>
              <a:rPr lang="hu-HU" sz="2400" dirty="0"/>
              <a:t> </a:t>
            </a:r>
            <a:r>
              <a:rPr lang="hu-HU" sz="2400" dirty="0" err="1"/>
              <a:t>preoxidation</a:t>
            </a:r>
            <a:r>
              <a:rPr lang="hu-HU" sz="2400" dirty="0"/>
              <a:t>  in </a:t>
            </a:r>
            <a:r>
              <a:rPr lang="hu-HU" sz="2400" dirty="0" err="1"/>
              <a:t>steam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649198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rtalom helye 2"/>
          <p:cNvSpPr txBox="1">
            <a:spLocks/>
          </p:cNvSpPr>
          <p:nvPr/>
        </p:nvSpPr>
        <p:spPr>
          <a:xfrm>
            <a:off x="334606" y="928703"/>
            <a:ext cx="11517957" cy="498705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The main objective of the proposed test was to check if Cr coating </a:t>
            </a:r>
            <a:r>
              <a:rPr lang="en-US" sz="3200" dirty="0">
                <a:uFill>
                  <a:solidFill>
                    <a:srgbClr val="FF0000"/>
                  </a:solidFill>
                </a:uFill>
              </a:rPr>
              <a:t>would have </a:t>
            </a:r>
            <a:r>
              <a:rPr lang="en-US" sz="3200" dirty="0"/>
              <a:t>a protective role in case of NPP accidents with air ingress</a:t>
            </a:r>
            <a:r>
              <a:rPr lang="hu-HU" sz="3200" dirty="0"/>
              <a:t>.</a:t>
            </a:r>
          </a:p>
          <a:p>
            <a:r>
              <a:rPr lang="en-US" sz="3200" dirty="0"/>
              <a:t>The proposed scenario was focused on covering several phenomena of fuel behavior during accidents</a:t>
            </a:r>
            <a:endParaRPr lang="hu-HU" sz="32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3200" dirty="0"/>
              <a:t>burst, </a:t>
            </a:r>
            <a:endParaRPr lang="hu-HU" sz="32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3200" dirty="0"/>
              <a:t>oxidation, </a:t>
            </a:r>
            <a:endParaRPr lang="hu-HU" sz="32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/>
              <a:t>nitriding</a:t>
            </a:r>
            <a:r>
              <a:rPr lang="en-US" sz="3200" dirty="0"/>
              <a:t>, </a:t>
            </a:r>
            <a:endParaRPr lang="hu-HU" sz="32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3200" dirty="0"/>
              <a:t>eutectic formation. </a:t>
            </a:r>
          </a:p>
          <a:p>
            <a:r>
              <a:rPr lang="hu-HU" sz="3200" dirty="0"/>
              <a:t>CODEX-AIT-3</a:t>
            </a:r>
            <a:r>
              <a:rPr lang="en-US" sz="3200" dirty="0"/>
              <a:t> experiment was chosen for reference test which was an air ingress test conducted with traditional </a:t>
            </a:r>
            <a:r>
              <a:rPr lang="en-US" sz="3200" dirty="0" err="1"/>
              <a:t>Zr</a:t>
            </a:r>
            <a:r>
              <a:rPr lang="en-US" sz="3200" dirty="0"/>
              <a:t> materials.</a:t>
            </a:r>
            <a:endParaRPr lang="hu-HU" sz="3200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22</a:t>
            </a:fld>
            <a:endParaRPr lang="hu-HU"/>
          </a:p>
        </p:txBody>
      </p:sp>
      <p:sp>
        <p:nvSpPr>
          <p:cNvPr id="6" name="Téglalap 1"/>
          <p:cNvSpPr/>
          <p:nvPr/>
        </p:nvSpPr>
        <p:spPr>
          <a:xfrm>
            <a:off x="2532888" y="-67996"/>
            <a:ext cx="5677773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CODEX-ATF-</a:t>
            </a:r>
            <a:r>
              <a:rPr lang="en-US" sz="3200" dirty="0" err="1">
                <a:solidFill>
                  <a:schemeClr val="bg1"/>
                </a:solidFill>
              </a:rPr>
              <a:t>AIT</a:t>
            </a:r>
            <a:r>
              <a:rPr lang="en-US" sz="3200" dirty="0">
                <a:solidFill>
                  <a:schemeClr val="bg1"/>
                </a:solidFill>
              </a:rPr>
              <a:t> planned scenario</a:t>
            </a:r>
          </a:p>
        </p:txBody>
      </p:sp>
    </p:spTree>
    <p:extLst>
      <p:ext uri="{BB962C8B-B14F-4D97-AF65-F5344CB8AC3E}">
        <p14:creationId xmlns:p14="http://schemas.microsoft.com/office/powerpoint/2010/main" val="2439358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532888" y="-42224"/>
            <a:ext cx="9582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err="1">
                <a:solidFill>
                  <a:schemeClr val="bg1"/>
                </a:solidFill>
              </a:rPr>
              <a:t>CODEX-ATF-AIT</a:t>
            </a:r>
            <a:r>
              <a:rPr lang="hu-HU" sz="3200" dirty="0">
                <a:solidFill>
                  <a:schemeClr val="bg1"/>
                </a:solidFill>
              </a:rPr>
              <a:t> – </a:t>
            </a:r>
            <a:r>
              <a:rPr lang="hu-HU" sz="3200" dirty="0" err="1">
                <a:solidFill>
                  <a:schemeClr val="bg1"/>
                </a:solidFill>
              </a:rPr>
              <a:t>coating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  <a:r>
              <a:rPr lang="hu-HU" sz="3200" dirty="0" err="1">
                <a:solidFill>
                  <a:schemeClr val="bg1"/>
                </a:solidFill>
              </a:rPr>
              <a:t>on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  <a:r>
              <a:rPr lang="hu-HU" sz="3200" dirty="0" err="1">
                <a:solidFill>
                  <a:schemeClr val="bg1"/>
                </a:solidFill>
              </a:rPr>
              <a:t>Zr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  <a:r>
              <a:rPr lang="hu-HU" sz="3200" dirty="0" err="1">
                <a:solidFill>
                  <a:schemeClr val="bg1"/>
                </a:solidFill>
              </a:rPr>
              <a:t>components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23</a:t>
            </a:fld>
            <a:endParaRPr lang="hu-HU" dirty="0"/>
          </a:p>
        </p:txBody>
      </p:sp>
      <p:graphicFrame>
        <p:nvGraphicFramePr>
          <p:cNvPr id="12" name="Táblázat 11"/>
          <p:cNvGraphicFramePr>
            <a:graphicFrameLocks noGrp="1"/>
          </p:cNvGraphicFramePr>
          <p:nvPr/>
        </p:nvGraphicFramePr>
        <p:xfrm>
          <a:off x="4255773" y="1418848"/>
          <a:ext cx="3542210" cy="523788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334711">
                  <a:extLst>
                    <a:ext uri="{9D8B030D-6E8A-4147-A177-3AD203B41FA5}">
                      <a16:colId xmlns:a16="http://schemas.microsoft.com/office/drawing/2014/main" val="4146135156"/>
                    </a:ext>
                  </a:extLst>
                </a:gridCol>
                <a:gridCol w="1207499">
                  <a:extLst>
                    <a:ext uri="{9D8B030D-6E8A-4147-A177-3AD203B41FA5}">
                      <a16:colId xmlns:a16="http://schemas.microsoft.com/office/drawing/2014/main" val="866412541"/>
                    </a:ext>
                  </a:extLst>
                </a:gridCol>
              </a:tblGrid>
              <a:tr h="2333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Number of fuel rods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7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5320991"/>
                  </a:ext>
                </a:extLst>
              </a:tr>
              <a:tr h="4809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Cladding of fuel rods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Cr</a:t>
                      </a:r>
                      <a:r>
                        <a:rPr lang="hu-HU" sz="14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GB" sz="14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coated </a:t>
                      </a:r>
                      <a:r>
                        <a:rPr lang="hu-HU" sz="14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opt</a:t>
                      </a:r>
                      <a:r>
                        <a:rPr lang="en-GB" sz="14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ZIRLO</a:t>
                      </a:r>
                      <a:r>
                        <a:rPr lang="en-GB" sz="1400" b="1" baseline="300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TM</a:t>
                      </a:r>
                      <a:endParaRPr lang="hu-HU" sz="14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52987272"/>
                  </a:ext>
                </a:extLst>
              </a:tr>
              <a:tr h="2333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Length of fuel rods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90</a:t>
                      </a:r>
                      <a:r>
                        <a:rPr lang="en-GB" sz="14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 mm</a:t>
                      </a:r>
                      <a:endParaRPr lang="hu-HU" sz="14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4151750"/>
                  </a:ext>
                </a:extLst>
              </a:tr>
              <a:tr h="4000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External diameter of fuel rods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9.1 mm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1678060"/>
                  </a:ext>
                </a:extLst>
              </a:tr>
              <a:tr h="2333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Cladding wall thickness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0.57 mm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0075402"/>
                  </a:ext>
                </a:extLst>
              </a:tr>
              <a:tr h="2333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Pellet material 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ZrO</a:t>
                      </a:r>
                      <a:r>
                        <a:rPr lang="en-GB" sz="1400" baseline="-25000" dirty="0">
                          <a:effectLst/>
                          <a:latin typeface="+mn-lt"/>
                        </a:rPr>
                        <a:t>2 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0566005"/>
                  </a:ext>
                </a:extLst>
              </a:tr>
              <a:tr h="4000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Pellet material in the bottom of the rods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Al</a:t>
                      </a:r>
                      <a:r>
                        <a:rPr lang="en-GB" sz="1400" baseline="-25000" dirty="0">
                          <a:effectLst/>
                          <a:latin typeface="+mn-lt"/>
                        </a:rPr>
                        <a:t>2</a:t>
                      </a:r>
                      <a:r>
                        <a:rPr lang="en-GB" sz="1400" dirty="0">
                          <a:effectLst/>
                          <a:latin typeface="+mn-lt"/>
                        </a:rPr>
                        <a:t>O</a:t>
                      </a:r>
                      <a:r>
                        <a:rPr lang="en-GB" sz="1400" baseline="-25000" dirty="0">
                          <a:effectLst/>
                          <a:latin typeface="+mn-lt"/>
                        </a:rPr>
                        <a:t>3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2283285"/>
                  </a:ext>
                </a:extLst>
              </a:tr>
              <a:tr h="2333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Height of pellet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10 mm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1547032"/>
                  </a:ext>
                </a:extLst>
              </a:tr>
              <a:tr h="2333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Diameter of pellet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7.65 mm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4106719"/>
                  </a:ext>
                </a:extLst>
              </a:tr>
              <a:tr h="2333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Hole diameter in the pellet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2 mm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87773294"/>
                  </a:ext>
                </a:extLst>
              </a:tr>
              <a:tr h="467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Spacer grid material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Cr</a:t>
                      </a:r>
                      <a:r>
                        <a:rPr lang="hu-HU" sz="14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GB" sz="14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coated Zr1%Nb</a:t>
                      </a:r>
                      <a:endParaRPr lang="hu-HU" sz="14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88997617"/>
                  </a:ext>
                </a:extLst>
              </a:tr>
              <a:tr h="2333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Height of spacer grid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10 mm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3875738"/>
                  </a:ext>
                </a:extLst>
              </a:tr>
              <a:tr h="2333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Thickness of spacer grid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0.4 mm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0941575"/>
                  </a:ext>
                </a:extLst>
              </a:tr>
              <a:tr h="2333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Number of spacer grids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08482453"/>
                  </a:ext>
                </a:extLst>
              </a:tr>
              <a:tr h="467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Shroud material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Cr</a:t>
                      </a:r>
                      <a:r>
                        <a:rPr lang="hu-HU" sz="14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GB" sz="14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coated Zr2.5%Nb</a:t>
                      </a:r>
                      <a:endParaRPr lang="hu-HU" sz="14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96177307"/>
                  </a:ext>
                </a:extLst>
              </a:tr>
              <a:tr h="2333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Shroud thickness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2 mm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7951620"/>
                  </a:ext>
                </a:extLst>
              </a:tr>
              <a:tr h="4280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Length of shroud 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1000 mm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411467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018699" y="492776"/>
            <a:ext cx="4064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Cr coating: </a:t>
            </a:r>
            <a:r>
              <a:rPr lang="en-GB" sz="2000" dirty="0"/>
              <a:t>Czech Technical University in Prague, </a:t>
            </a:r>
            <a:r>
              <a:rPr lang="en-US" sz="2000" dirty="0"/>
              <a:t>PVD technique</a:t>
            </a:r>
          </a:p>
        </p:txBody>
      </p:sp>
      <p:sp>
        <p:nvSpPr>
          <p:cNvPr id="16" name="Szövegdoboz 8"/>
          <p:cNvSpPr txBox="1"/>
          <p:nvPr/>
        </p:nvSpPr>
        <p:spPr>
          <a:xfrm>
            <a:off x="8759114" y="2633313"/>
            <a:ext cx="3157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Uniform Cr coating layer around the circumference of the cladding ≈</a:t>
            </a:r>
            <a:r>
              <a:rPr lang="en-GB" sz="1400" b="1" dirty="0"/>
              <a:t>15.5 µm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884" y="1212997"/>
            <a:ext cx="1828800" cy="13025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774" y="3955910"/>
            <a:ext cx="1828800" cy="130254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332" y="3955910"/>
            <a:ext cx="1828800" cy="1302544"/>
          </a:xfrm>
          <a:prstGeom prst="rect">
            <a:avLst/>
          </a:prstGeom>
        </p:spPr>
      </p:pic>
      <p:sp>
        <p:nvSpPr>
          <p:cNvPr id="23" name="Szövegdoboz 2"/>
          <p:cNvSpPr txBox="1"/>
          <p:nvPr/>
        </p:nvSpPr>
        <p:spPr>
          <a:xfrm>
            <a:off x="8627924" y="5376226"/>
            <a:ext cx="3244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Thickness of the Cr layer on </a:t>
            </a:r>
            <a:r>
              <a:rPr lang="en-GB" sz="1400" dirty="0"/>
              <a:t>spacer grid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at the straight sections almost uniform ≈ </a:t>
            </a:r>
            <a:r>
              <a:rPr lang="en-GB" sz="1400" b="1" dirty="0"/>
              <a:t>10 – 12 µm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at the curved parts ≈ </a:t>
            </a:r>
            <a:r>
              <a:rPr lang="en-GB" sz="1400" b="1" dirty="0"/>
              <a:t>2 – 3 µm</a:t>
            </a:r>
          </a:p>
        </p:txBody>
      </p:sp>
      <p:graphicFrame>
        <p:nvGraphicFramePr>
          <p:cNvPr id="13" name="Táblázat 11"/>
          <p:cNvGraphicFramePr>
            <a:graphicFrameLocks noGrp="1"/>
          </p:cNvGraphicFramePr>
          <p:nvPr/>
        </p:nvGraphicFramePr>
        <p:xfrm>
          <a:off x="273102" y="1418848"/>
          <a:ext cx="3542210" cy="523788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334711">
                  <a:extLst>
                    <a:ext uri="{9D8B030D-6E8A-4147-A177-3AD203B41FA5}">
                      <a16:colId xmlns:a16="http://schemas.microsoft.com/office/drawing/2014/main" val="4146135156"/>
                    </a:ext>
                  </a:extLst>
                </a:gridCol>
                <a:gridCol w="1207499">
                  <a:extLst>
                    <a:ext uri="{9D8B030D-6E8A-4147-A177-3AD203B41FA5}">
                      <a16:colId xmlns:a16="http://schemas.microsoft.com/office/drawing/2014/main" val="866412541"/>
                    </a:ext>
                  </a:extLst>
                </a:gridCol>
              </a:tblGrid>
              <a:tr h="2333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Number of fuel rods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7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5320991"/>
                  </a:ext>
                </a:extLst>
              </a:tr>
              <a:tr h="4809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Cladding of fuel rods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E110G</a:t>
                      </a:r>
                      <a:endParaRPr lang="hu-HU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52987272"/>
                  </a:ext>
                </a:extLst>
              </a:tr>
              <a:tr h="2333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Length of fuel rods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10</a:t>
                      </a:r>
                      <a:r>
                        <a:rPr lang="hu-HU" sz="1400" b="1" dirty="0">
                          <a:effectLst/>
                          <a:latin typeface="+mn-lt"/>
                        </a:rPr>
                        <a:t>0</a:t>
                      </a:r>
                      <a:r>
                        <a:rPr lang="en-GB" sz="1400" b="1" dirty="0">
                          <a:effectLst/>
                          <a:latin typeface="+mn-lt"/>
                        </a:rPr>
                        <a:t>0 mm</a:t>
                      </a:r>
                      <a:endParaRPr lang="hu-H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4151750"/>
                  </a:ext>
                </a:extLst>
              </a:tr>
              <a:tr h="4000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External diameter of fuel rods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9.1 mm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1678060"/>
                  </a:ext>
                </a:extLst>
              </a:tr>
              <a:tr h="2333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Cladding wall thickness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0.69 mm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0075402"/>
                  </a:ext>
                </a:extLst>
              </a:tr>
              <a:tr h="2333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Pellet material 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ZrO</a:t>
                      </a:r>
                      <a:r>
                        <a:rPr lang="en-GB" sz="1400" baseline="-25000" dirty="0">
                          <a:effectLst/>
                          <a:latin typeface="+mn-lt"/>
                        </a:rPr>
                        <a:t>2 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0566005"/>
                  </a:ext>
                </a:extLst>
              </a:tr>
              <a:tr h="4000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Pellet material in the bottom of the rods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Al</a:t>
                      </a:r>
                      <a:r>
                        <a:rPr lang="en-GB" sz="1400" baseline="-25000" dirty="0">
                          <a:effectLst/>
                          <a:latin typeface="+mn-lt"/>
                        </a:rPr>
                        <a:t>2</a:t>
                      </a:r>
                      <a:r>
                        <a:rPr lang="en-GB" sz="1400" dirty="0">
                          <a:effectLst/>
                          <a:latin typeface="+mn-lt"/>
                        </a:rPr>
                        <a:t>O</a:t>
                      </a:r>
                      <a:r>
                        <a:rPr lang="en-GB" sz="1400" baseline="-25000" dirty="0">
                          <a:effectLst/>
                          <a:latin typeface="+mn-lt"/>
                        </a:rPr>
                        <a:t>3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2283285"/>
                  </a:ext>
                </a:extLst>
              </a:tr>
              <a:tr h="2333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Height of pellet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10 mm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1547032"/>
                  </a:ext>
                </a:extLst>
              </a:tr>
              <a:tr h="2333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Diameter of pellet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7.65 mm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4106719"/>
                  </a:ext>
                </a:extLst>
              </a:tr>
              <a:tr h="2333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Hole diameter in the pellet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2 mm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87773294"/>
                  </a:ext>
                </a:extLst>
              </a:tr>
              <a:tr h="467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Spacer grid material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Zr1%Nb</a:t>
                      </a:r>
                      <a:endParaRPr lang="hu-HU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88997617"/>
                  </a:ext>
                </a:extLst>
              </a:tr>
              <a:tr h="2333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Height of spacer grid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10 mm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3875738"/>
                  </a:ext>
                </a:extLst>
              </a:tr>
              <a:tr h="2333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Thickness of spacer grid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0.4 mm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0941575"/>
                  </a:ext>
                </a:extLst>
              </a:tr>
              <a:tr h="2333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Number of spacer grids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08482453"/>
                  </a:ext>
                </a:extLst>
              </a:tr>
              <a:tr h="467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Shroud material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Zr2.5%Nb</a:t>
                      </a:r>
                      <a:endParaRPr lang="hu-HU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96177307"/>
                  </a:ext>
                </a:extLst>
              </a:tr>
              <a:tr h="2333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Shroud thickness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2 mm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7951620"/>
                  </a:ext>
                </a:extLst>
              </a:tr>
              <a:tr h="4280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Length of shroud 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1000 mm</a:t>
                      </a:r>
                      <a:endParaRPr lang="hu-H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4114675"/>
                  </a:ext>
                </a:extLst>
              </a:tr>
            </a:tbl>
          </a:graphicData>
        </a:graphic>
      </p:graphicFrame>
      <p:sp>
        <p:nvSpPr>
          <p:cNvPr id="14" name="Cím 1"/>
          <p:cNvSpPr txBox="1">
            <a:spLocks/>
          </p:cNvSpPr>
          <p:nvPr/>
        </p:nvSpPr>
        <p:spPr>
          <a:xfrm>
            <a:off x="885603" y="953109"/>
            <a:ext cx="2317208" cy="323846"/>
          </a:xfrm>
          <a:prstGeom prst="rect">
            <a:avLst/>
          </a:prstGeom>
        </p:spPr>
        <p:txBody>
          <a:bodyPr anchor="ctr" anchorCtr="1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99FF"/>
                </a:solidFill>
                <a:latin typeface="Arial Black" panose="020B0A04020102020204" pitchFamily="34" charset="0"/>
              </a:rPr>
              <a:t>CODEX-AIT-3</a:t>
            </a:r>
            <a:endParaRPr lang="hu-HU" sz="2800" b="1" dirty="0">
              <a:solidFill>
                <a:srgbClr val="0099FF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Cím 1"/>
          <p:cNvSpPr txBox="1">
            <a:spLocks/>
          </p:cNvSpPr>
          <p:nvPr/>
        </p:nvSpPr>
        <p:spPr>
          <a:xfrm>
            <a:off x="4822531" y="967467"/>
            <a:ext cx="2408694" cy="309488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rgbClr val="0099FF"/>
                </a:solidFill>
                <a:latin typeface="Arial Black" panose="020B0A04020102020204" pitchFamily="34" charset="0"/>
              </a:rPr>
              <a:t>CODEX-ATF-AIT</a:t>
            </a:r>
            <a:endParaRPr lang="hu-HU" sz="2000" b="1" dirty="0">
              <a:solidFill>
                <a:srgbClr val="0099FF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7871558" y="1783557"/>
            <a:ext cx="1371600" cy="2344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7866305" y="4489966"/>
            <a:ext cx="365760" cy="2344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578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24</a:t>
            </a:fld>
            <a:endParaRPr lang="hu-HU" dirty="0"/>
          </a:p>
        </p:txBody>
      </p:sp>
      <p:sp>
        <p:nvSpPr>
          <p:cNvPr id="6" name="Téglalap 1"/>
          <p:cNvSpPr/>
          <p:nvPr/>
        </p:nvSpPr>
        <p:spPr>
          <a:xfrm>
            <a:off x="2532888" y="-67996"/>
            <a:ext cx="4323491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hu-HU" sz="3200" dirty="0" err="1">
                <a:solidFill>
                  <a:schemeClr val="bg1"/>
                </a:solidFill>
              </a:rPr>
              <a:t>Power</a:t>
            </a:r>
            <a:r>
              <a:rPr lang="hu-HU" sz="3200" dirty="0">
                <a:solidFill>
                  <a:schemeClr val="bg1"/>
                </a:solidFill>
              </a:rPr>
              <a:t> and </a:t>
            </a:r>
            <a:r>
              <a:rPr lang="hu-HU" sz="3200" dirty="0" err="1">
                <a:solidFill>
                  <a:schemeClr val="bg1"/>
                </a:solidFill>
              </a:rPr>
              <a:t>temperatures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7713423" y="640080"/>
            <a:ext cx="2408694" cy="309488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rgbClr val="0099FF"/>
                </a:solidFill>
                <a:latin typeface="Arial Black" panose="020B0A04020102020204" pitchFamily="34" charset="0"/>
              </a:rPr>
              <a:t>CODEX-ATF-AIT</a:t>
            </a:r>
            <a:endParaRPr lang="hu-HU" sz="2000" b="1" dirty="0">
              <a:solidFill>
                <a:srgbClr val="0099FF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Cím 1"/>
          <p:cNvSpPr txBox="1">
            <a:spLocks/>
          </p:cNvSpPr>
          <p:nvPr/>
        </p:nvSpPr>
        <p:spPr>
          <a:xfrm>
            <a:off x="1751763" y="637703"/>
            <a:ext cx="2317208" cy="323846"/>
          </a:xfrm>
          <a:prstGeom prst="rect">
            <a:avLst/>
          </a:prstGeom>
        </p:spPr>
        <p:txBody>
          <a:bodyPr anchor="ctr" anchorCtr="1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99FF"/>
                </a:solidFill>
                <a:latin typeface="Arial Black" panose="020B0A04020102020204" pitchFamily="34" charset="0"/>
              </a:rPr>
              <a:t>CODEX-AIT-3</a:t>
            </a:r>
            <a:endParaRPr lang="hu-HU" sz="2800" b="1" dirty="0">
              <a:solidFill>
                <a:srgbClr val="0099FF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70" y="949568"/>
            <a:ext cx="4840795" cy="29167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372" y="963012"/>
            <a:ext cx="4840795" cy="2916704"/>
          </a:xfrm>
          <a:prstGeom prst="rect">
            <a:avLst/>
          </a:prstGeom>
        </p:spPr>
      </p:pic>
      <p:pic>
        <p:nvPicPr>
          <p:cNvPr id="12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969" y="3770578"/>
            <a:ext cx="4840795" cy="2916704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3005" y="3736385"/>
            <a:ext cx="4840795" cy="291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85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25</a:t>
            </a:fld>
            <a:endParaRPr lang="hu-HU" dirty="0"/>
          </a:p>
        </p:txBody>
      </p:sp>
      <p:sp>
        <p:nvSpPr>
          <p:cNvPr id="6" name="Téglalap 1"/>
          <p:cNvSpPr/>
          <p:nvPr/>
        </p:nvSpPr>
        <p:spPr>
          <a:xfrm>
            <a:off x="2532888" y="-67996"/>
            <a:ext cx="6620210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CODEX-ATF-AIT results – Temperatures</a:t>
            </a: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5042541" y="1729903"/>
            <a:ext cx="2408694" cy="309488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rgbClr val="0066FF"/>
                </a:solidFill>
                <a:latin typeface="Arial Black" panose="020B0A04020102020204" pitchFamily="34" charset="0"/>
              </a:rPr>
              <a:t>CODEX-ATF-AIT</a:t>
            </a:r>
            <a:endParaRPr lang="hu-HU" sz="2000" b="1" dirty="0">
              <a:solidFill>
                <a:srgbClr val="0066FF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Cím 1"/>
          <p:cNvSpPr txBox="1">
            <a:spLocks/>
          </p:cNvSpPr>
          <p:nvPr/>
        </p:nvSpPr>
        <p:spPr>
          <a:xfrm>
            <a:off x="1497700" y="1729903"/>
            <a:ext cx="2317208" cy="323846"/>
          </a:xfrm>
          <a:prstGeom prst="rect">
            <a:avLst/>
          </a:prstGeom>
        </p:spPr>
        <p:txBody>
          <a:bodyPr anchor="ctr" anchorCtr="1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CODEX-AIT-3</a:t>
            </a:r>
            <a:endParaRPr lang="hu-HU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" name="Objektum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2475780"/>
              </p:ext>
            </p:extLst>
          </p:nvPr>
        </p:nvGraphicFramePr>
        <p:xfrm>
          <a:off x="167882" y="757572"/>
          <a:ext cx="7794096" cy="5963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3920760" imgH="3000960" progId="Origin95.Graph">
                  <p:embed/>
                </p:oleObj>
              </mc:Choice>
              <mc:Fallback>
                <p:oleObj name="Graph" r:id="rId2" imgW="3920760" imgH="3000960" progId="Origin95.Graph">
                  <p:embed/>
                  <p:pic>
                    <p:nvPicPr>
                      <p:cNvPr id="3" name="Objektum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7882" y="757572"/>
                        <a:ext cx="7794096" cy="59639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zövegdoboz 3"/>
          <p:cNvSpPr txBox="1"/>
          <p:nvPr/>
        </p:nvSpPr>
        <p:spPr>
          <a:xfrm>
            <a:off x="7230533" y="2433577"/>
            <a:ext cx="47667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Extra </a:t>
            </a:r>
            <a:r>
              <a:rPr lang="hu-HU" sz="2800" dirty="0" err="1"/>
              <a:t>power</a:t>
            </a:r>
            <a:r>
              <a:rPr lang="hu-HU" sz="2800" dirty="0"/>
              <a:t> </a:t>
            </a:r>
            <a:r>
              <a:rPr lang="hu-HU" sz="2800" dirty="0" err="1"/>
              <a:t>was</a:t>
            </a:r>
            <a:r>
              <a:rPr lang="hu-HU" sz="2800" dirty="0"/>
              <a:t> </a:t>
            </a:r>
            <a:r>
              <a:rPr lang="hu-HU" sz="2800" dirty="0" err="1"/>
              <a:t>needed</a:t>
            </a:r>
            <a:r>
              <a:rPr lang="hu-HU" sz="2800" dirty="0"/>
              <a:t> </a:t>
            </a:r>
            <a:r>
              <a:rPr lang="hu-HU" sz="2800" dirty="0" err="1"/>
              <a:t>with</a:t>
            </a:r>
            <a:r>
              <a:rPr lang="hu-HU" sz="2800" dirty="0"/>
              <a:t> </a:t>
            </a:r>
            <a:r>
              <a:rPr lang="hu-HU" sz="2800" dirty="0" err="1"/>
              <a:t>Cr</a:t>
            </a:r>
            <a:r>
              <a:rPr lang="hu-HU" sz="2800" dirty="0"/>
              <a:t> </a:t>
            </a:r>
            <a:r>
              <a:rPr lang="hu-HU" sz="2800" dirty="0" err="1"/>
              <a:t>coating</a:t>
            </a:r>
            <a:r>
              <a:rPr lang="hu-HU" sz="2800" dirty="0"/>
              <a:t> </a:t>
            </a:r>
            <a:r>
              <a:rPr lang="hu-HU" sz="2800" dirty="0" err="1"/>
              <a:t>to</a:t>
            </a:r>
            <a:r>
              <a:rPr lang="hu-HU" sz="2800" dirty="0"/>
              <a:t> </a:t>
            </a:r>
            <a:r>
              <a:rPr lang="hu-HU" sz="2800" dirty="0" err="1"/>
              <a:t>accelerate</a:t>
            </a:r>
            <a:r>
              <a:rPr lang="hu-HU" sz="2800" dirty="0"/>
              <a:t> </a:t>
            </a:r>
            <a:r>
              <a:rPr lang="hu-HU" sz="2800" dirty="0" err="1"/>
              <a:t>temperature</a:t>
            </a:r>
            <a:r>
              <a:rPr lang="hu-HU" sz="2800" dirty="0"/>
              <a:t> </a:t>
            </a:r>
            <a:r>
              <a:rPr lang="hu-HU" sz="2800" dirty="0" err="1"/>
              <a:t>increase</a:t>
            </a:r>
            <a:endParaRPr lang="hu-HU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 err="1"/>
              <a:t>Half</a:t>
            </a:r>
            <a:r>
              <a:rPr lang="hu-HU" sz="2800" dirty="0"/>
              <a:t> </a:t>
            </a:r>
            <a:r>
              <a:rPr lang="hu-HU" sz="2800" dirty="0" err="1"/>
              <a:t>hour</a:t>
            </a:r>
            <a:r>
              <a:rPr lang="hu-HU" sz="2800" dirty="0"/>
              <a:t> </a:t>
            </a:r>
            <a:r>
              <a:rPr lang="hu-HU" sz="2800" dirty="0" err="1"/>
              <a:t>delay</a:t>
            </a:r>
            <a:r>
              <a:rPr lang="hu-HU" sz="2800" dirty="0"/>
              <a:t> in </a:t>
            </a:r>
            <a:r>
              <a:rPr lang="hu-HU" sz="2800" dirty="0" err="1"/>
              <a:t>escalation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11108649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26</a:t>
            </a:fld>
            <a:endParaRPr lang="hu-HU" dirty="0"/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7713423" y="640080"/>
            <a:ext cx="2408694" cy="309488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rgbClr val="0099FF"/>
                </a:solidFill>
                <a:latin typeface="Arial Black" panose="020B0A04020102020204" pitchFamily="34" charset="0"/>
              </a:rPr>
              <a:t>CODEX-ATF-AIT</a:t>
            </a:r>
            <a:endParaRPr lang="hu-HU" sz="2000" b="1" dirty="0">
              <a:solidFill>
                <a:srgbClr val="0099FF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2468" y="3866278"/>
            <a:ext cx="5301513" cy="29167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367" y="961549"/>
            <a:ext cx="4840795" cy="2916704"/>
          </a:xfrm>
          <a:prstGeom prst="rect">
            <a:avLst/>
          </a:prstGeom>
        </p:spPr>
      </p:pic>
      <p:pic>
        <p:nvPicPr>
          <p:cNvPr id="16" name="Picture 5" descr="E:\Otthon\Képek_mentes_telefonbol\Xiaomi_POCO\IMG_20241105_144010_kivagot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1" t="10055" r="19696" b="13787"/>
          <a:stretch/>
        </p:blipFill>
        <p:spPr bwMode="auto">
          <a:xfrm>
            <a:off x="389037" y="1122093"/>
            <a:ext cx="4552565" cy="457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zövegdoboz 8"/>
          <p:cNvSpPr txBox="1"/>
          <p:nvPr/>
        </p:nvSpPr>
        <p:spPr>
          <a:xfrm>
            <a:off x="827963" y="5798145"/>
            <a:ext cx="3480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Top view of the CODEX-ATF-AIT bundle after experiment</a:t>
            </a:r>
          </a:p>
        </p:txBody>
      </p:sp>
      <p:sp>
        <p:nvSpPr>
          <p:cNvPr id="13" name="Téglalap 1"/>
          <p:cNvSpPr/>
          <p:nvPr/>
        </p:nvSpPr>
        <p:spPr>
          <a:xfrm>
            <a:off x="2532888" y="-81850"/>
            <a:ext cx="5911683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CODEX-ATF-AIT results – Pressures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994152" y="2415333"/>
            <a:ext cx="1328523" cy="4568"/>
          </a:xfrm>
          <a:prstGeom prst="straightConnector1">
            <a:avLst/>
          </a:prstGeom>
          <a:ln w="63500">
            <a:solidFill>
              <a:srgbClr val="009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28206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27</a:t>
            </a:fld>
            <a:endParaRPr lang="hu-HU" dirty="0"/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7850056" y="786814"/>
            <a:ext cx="2408694" cy="309488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rgbClr val="0099FF"/>
                </a:solidFill>
                <a:latin typeface="Arial Black" panose="020B0A04020102020204" pitchFamily="34" charset="0"/>
              </a:rPr>
              <a:t>CODEX-ATF-AIT</a:t>
            </a:r>
            <a:endParaRPr lang="hu-HU" sz="2000" b="1" dirty="0">
              <a:solidFill>
                <a:srgbClr val="0099FF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Cím 1"/>
          <p:cNvSpPr txBox="1">
            <a:spLocks/>
          </p:cNvSpPr>
          <p:nvPr/>
        </p:nvSpPr>
        <p:spPr>
          <a:xfrm>
            <a:off x="1988020" y="786814"/>
            <a:ext cx="2317208" cy="323846"/>
          </a:xfrm>
          <a:prstGeom prst="rect">
            <a:avLst/>
          </a:prstGeom>
        </p:spPr>
        <p:txBody>
          <a:bodyPr anchor="ctr" anchorCtr="1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99FF"/>
                </a:solidFill>
                <a:latin typeface="Arial Black" panose="020B0A04020102020204" pitchFamily="34" charset="0"/>
              </a:rPr>
              <a:t>CODEX-AIT-3</a:t>
            </a:r>
            <a:endParaRPr lang="hu-HU" sz="2800" b="1" dirty="0">
              <a:solidFill>
                <a:srgbClr val="0099FF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Szövegdoboz 5"/>
          <p:cNvSpPr txBox="1"/>
          <p:nvPr/>
        </p:nvSpPr>
        <p:spPr>
          <a:xfrm>
            <a:off x="1315737" y="5054370"/>
            <a:ext cx="3661772" cy="15850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u="sng" dirty="0"/>
              <a:t>Total H</a:t>
            </a:r>
            <a:r>
              <a:rPr lang="hu-HU" b="1" u="sng" baseline="-25000" dirty="0"/>
              <a:t>2</a:t>
            </a:r>
            <a:r>
              <a:rPr lang="hu-HU" b="1" u="sng" dirty="0"/>
              <a:t> </a:t>
            </a:r>
            <a:r>
              <a:rPr lang="en-GB" b="1" u="sng" dirty="0"/>
              <a:t>generation</a:t>
            </a:r>
            <a:r>
              <a:rPr lang="hu-HU" b="1" u="sng" dirty="0"/>
              <a:t>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</a:t>
            </a:r>
            <a:r>
              <a:rPr lang="hu-HU" dirty="0"/>
              <a:t>re-oxidation phase: </a:t>
            </a:r>
            <a:r>
              <a:rPr lang="en-US" dirty="0"/>
              <a:t>         </a:t>
            </a:r>
            <a:r>
              <a:rPr lang="hu-HU" dirty="0">
                <a:solidFill>
                  <a:schemeClr val="accent5"/>
                </a:solidFill>
              </a:rPr>
              <a:t>≈ 3.8 g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endParaRPr lang="hu-HU" dirty="0">
              <a:solidFill>
                <a:schemeClr val="accent5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hu-HU" dirty="0"/>
              <a:t>ir-ingress phase: </a:t>
            </a:r>
            <a:r>
              <a:rPr lang="en-US" dirty="0"/>
              <a:t>              </a:t>
            </a:r>
            <a:r>
              <a:rPr lang="hu-HU" dirty="0">
                <a:solidFill>
                  <a:schemeClr val="accent2">
                    <a:lumMod val="75000"/>
                  </a:schemeClr>
                </a:solidFill>
              </a:rPr>
              <a:t>≈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hu-HU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4</a:t>
            </a:r>
            <a:r>
              <a:rPr lang="hu-HU" dirty="0">
                <a:solidFill>
                  <a:schemeClr val="accent2">
                    <a:lumMod val="75000"/>
                  </a:schemeClr>
                </a:solidFill>
              </a:rPr>
              <a:t> g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hu-H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églalap 1"/>
          <p:cNvSpPr/>
          <p:nvPr/>
        </p:nvSpPr>
        <p:spPr>
          <a:xfrm>
            <a:off x="2536428" y="-82428"/>
            <a:ext cx="9581998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CODEX-ATF-AIT results – Outlet gas composition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59" y="1096302"/>
            <a:ext cx="5535929" cy="3906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438" y="1110660"/>
            <a:ext cx="5535929" cy="3906300"/>
          </a:xfrm>
          <a:prstGeom prst="rect">
            <a:avLst/>
          </a:prstGeom>
        </p:spPr>
      </p:pic>
      <p:sp>
        <p:nvSpPr>
          <p:cNvPr id="14" name="Szövegdoboz 5"/>
          <p:cNvSpPr txBox="1"/>
          <p:nvPr/>
        </p:nvSpPr>
        <p:spPr>
          <a:xfrm>
            <a:off x="7223516" y="5054370"/>
            <a:ext cx="3585597" cy="15850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u="sng" dirty="0"/>
              <a:t>Total H</a:t>
            </a:r>
            <a:r>
              <a:rPr lang="hu-HU" b="1" u="sng" baseline="-25000" dirty="0"/>
              <a:t>2</a:t>
            </a:r>
            <a:r>
              <a:rPr lang="hu-HU" b="1" u="sng" dirty="0"/>
              <a:t> </a:t>
            </a:r>
            <a:r>
              <a:rPr lang="en-GB" b="1" u="sng" dirty="0"/>
              <a:t>generation</a:t>
            </a:r>
            <a:r>
              <a:rPr lang="hu-HU" b="1" u="sng" dirty="0"/>
              <a:t>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</a:t>
            </a:r>
            <a:r>
              <a:rPr lang="hu-HU" dirty="0"/>
              <a:t>re-oxidation phase:        </a:t>
            </a:r>
            <a:r>
              <a:rPr lang="hu-HU" dirty="0">
                <a:solidFill>
                  <a:schemeClr val="accent5"/>
                </a:solidFill>
              </a:rPr>
              <a:t>≈ </a:t>
            </a:r>
            <a:r>
              <a:rPr lang="en-US" dirty="0">
                <a:solidFill>
                  <a:schemeClr val="accent5"/>
                </a:solidFill>
              </a:rPr>
              <a:t>1</a:t>
            </a:r>
            <a:r>
              <a:rPr lang="hu-HU" dirty="0">
                <a:solidFill>
                  <a:schemeClr val="accent5"/>
                </a:solidFill>
              </a:rPr>
              <a:t>.</a:t>
            </a:r>
            <a:r>
              <a:rPr lang="en-US" dirty="0">
                <a:solidFill>
                  <a:schemeClr val="accent5"/>
                </a:solidFill>
              </a:rPr>
              <a:t>4</a:t>
            </a:r>
            <a:r>
              <a:rPr lang="hu-HU" dirty="0">
                <a:solidFill>
                  <a:schemeClr val="accent5"/>
                </a:solidFill>
              </a:rPr>
              <a:t> g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endParaRPr lang="hu-HU" dirty="0">
              <a:solidFill>
                <a:schemeClr val="accent5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hu-HU" dirty="0"/>
              <a:t>ir-ingress phase: </a:t>
            </a:r>
            <a:r>
              <a:rPr lang="en-US" dirty="0"/>
              <a:t>             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     - 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Extra air-ingress phase: </a:t>
            </a:r>
            <a:r>
              <a:rPr lang="hu-HU" dirty="0"/>
              <a:t>   </a:t>
            </a:r>
            <a:r>
              <a:rPr lang="hu-HU" dirty="0">
                <a:solidFill>
                  <a:schemeClr val="accent2">
                    <a:lumMod val="75000"/>
                  </a:schemeClr>
                </a:solidFill>
              </a:rPr>
              <a:t>≈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3.3 g  </a:t>
            </a:r>
            <a:endParaRPr lang="hu-HU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436251" y="5846894"/>
            <a:ext cx="1328523" cy="4568"/>
          </a:xfrm>
          <a:prstGeom prst="straightConnector1">
            <a:avLst/>
          </a:prstGeom>
          <a:ln w="63500">
            <a:solidFill>
              <a:srgbClr val="0099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55330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28</a:t>
            </a:fld>
            <a:endParaRPr lang="hu-HU" dirty="0"/>
          </a:p>
        </p:txBody>
      </p:sp>
      <p:sp>
        <p:nvSpPr>
          <p:cNvPr id="6" name="Téglalap 1"/>
          <p:cNvSpPr/>
          <p:nvPr/>
        </p:nvSpPr>
        <p:spPr>
          <a:xfrm>
            <a:off x="2538000" y="-81850"/>
            <a:ext cx="5521704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Cross section of rods at </a:t>
            </a:r>
            <a:r>
              <a:rPr lang="hu-HU" sz="3200" dirty="0">
                <a:solidFill>
                  <a:schemeClr val="bg1"/>
                </a:solidFill>
              </a:rPr>
              <a:t>125</a:t>
            </a:r>
            <a:r>
              <a:rPr lang="en-US" sz="3200" dirty="0">
                <a:solidFill>
                  <a:schemeClr val="bg1"/>
                </a:solidFill>
              </a:rPr>
              <a:t> mm</a:t>
            </a: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5" t="5992" r="28827" b="39360"/>
          <a:stretch/>
        </p:blipFill>
        <p:spPr bwMode="auto">
          <a:xfrm flipH="1">
            <a:off x="2365385" y="3334758"/>
            <a:ext cx="2268000" cy="2268000"/>
          </a:xfrm>
          <a:prstGeom prst="rect">
            <a:avLst/>
          </a:prstGeom>
          <a:ln w="38100" cap="sq">
            <a:solidFill>
              <a:srgbClr val="45AC3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020728" y="5658681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rgbClr val="45AC34"/>
                </a:solidFill>
              </a:rPr>
              <a:t>125 mm</a:t>
            </a:r>
          </a:p>
        </p:txBody>
      </p:sp>
      <p:sp>
        <p:nvSpPr>
          <p:cNvPr id="29" name="Szövegdoboz 28"/>
          <p:cNvSpPr txBox="1"/>
          <p:nvPr/>
        </p:nvSpPr>
        <p:spPr>
          <a:xfrm>
            <a:off x="5100735" y="802134"/>
            <a:ext cx="7072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cap="all" dirty="0">
                <a:solidFill>
                  <a:srgbClr val="45AC34"/>
                </a:solidFill>
              </a:rPr>
              <a:t>pre-</a:t>
            </a:r>
            <a:r>
              <a:rPr lang="hu-HU" b="1" cap="all" dirty="0" err="1">
                <a:solidFill>
                  <a:srgbClr val="45AC34"/>
                </a:solidFill>
              </a:rPr>
              <a:t>oxidation</a:t>
            </a:r>
            <a:r>
              <a:rPr lang="hu-HU" b="1" cap="all" dirty="0">
                <a:solidFill>
                  <a:srgbClr val="45AC34"/>
                </a:solidFill>
              </a:rPr>
              <a:t> </a:t>
            </a:r>
            <a:r>
              <a:rPr lang="hu-HU" b="1" cap="all" dirty="0" err="1">
                <a:solidFill>
                  <a:srgbClr val="45AC34"/>
                </a:solidFill>
              </a:rPr>
              <a:t>phase</a:t>
            </a:r>
            <a:r>
              <a:rPr lang="hu-HU" cap="all" dirty="0">
                <a:solidFill>
                  <a:srgbClr val="45AC34"/>
                </a:solidFill>
              </a:rPr>
              <a:t>: </a:t>
            </a:r>
            <a:r>
              <a:rPr lang="hu-HU" dirty="0">
                <a:solidFill>
                  <a:srgbClr val="45AC34"/>
                </a:solidFill>
              </a:rPr>
              <a:t>no balloning, no </a:t>
            </a:r>
            <a:r>
              <a:rPr lang="hu-HU" dirty="0" err="1">
                <a:solidFill>
                  <a:srgbClr val="45AC34"/>
                </a:solidFill>
              </a:rPr>
              <a:t>oxidation</a:t>
            </a:r>
            <a:r>
              <a:rPr lang="hu-HU" dirty="0">
                <a:solidFill>
                  <a:srgbClr val="45AC34"/>
                </a:solidFill>
              </a:rPr>
              <a:t> (T &lt; 600 °C)</a:t>
            </a:r>
          </a:p>
          <a:p>
            <a:endParaRPr lang="hu-HU" b="1" cap="all" dirty="0">
              <a:solidFill>
                <a:srgbClr val="45AC34"/>
              </a:solidFill>
            </a:endParaRPr>
          </a:p>
          <a:p>
            <a:r>
              <a:rPr lang="hu-HU" b="1" cap="all" dirty="0" err="1">
                <a:solidFill>
                  <a:srgbClr val="45AC34"/>
                </a:solidFill>
              </a:rPr>
              <a:t>extended</a:t>
            </a:r>
            <a:r>
              <a:rPr lang="hu-HU" b="1" cap="all" dirty="0">
                <a:solidFill>
                  <a:srgbClr val="45AC34"/>
                </a:solidFill>
              </a:rPr>
              <a:t> air </a:t>
            </a:r>
            <a:r>
              <a:rPr lang="hu-HU" b="1" cap="all" dirty="0" err="1">
                <a:solidFill>
                  <a:srgbClr val="45AC34"/>
                </a:solidFill>
              </a:rPr>
              <a:t>ingress</a:t>
            </a:r>
            <a:r>
              <a:rPr lang="hu-HU" b="1" cap="all" dirty="0">
                <a:solidFill>
                  <a:srgbClr val="45AC34"/>
                </a:solidFill>
              </a:rPr>
              <a:t> </a:t>
            </a:r>
            <a:r>
              <a:rPr lang="hu-HU" b="1" cap="all" dirty="0" err="1">
                <a:solidFill>
                  <a:srgbClr val="45AC34"/>
                </a:solidFill>
              </a:rPr>
              <a:t>phase</a:t>
            </a:r>
            <a:r>
              <a:rPr lang="hu-HU" cap="all" dirty="0">
                <a:solidFill>
                  <a:srgbClr val="45AC34"/>
                </a:solidFill>
              </a:rPr>
              <a:t>: </a:t>
            </a:r>
            <a:r>
              <a:rPr lang="hu-HU" dirty="0" err="1">
                <a:solidFill>
                  <a:srgbClr val="45AC34"/>
                </a:solidFill>
              </a:rPr>
              <a:t>eutectic</a:t>
            </a:r>
            <a:r>
              <a:rPr lang="hu-HU" dirty="0">
                <a:solidFill>
                  <a:srgbClr val="45AC34"/>
                </a:solidFill>
              </a:rPr>
              <a:t> </a:t>
            </a:r>
            <a:r>
              <a:rPr lang="hu-HU" dirty="0" err="1">
                <a:solidFill>
                  <a:srgbClr val="45AC34"/>
                </a:solidFill>
              </a:rPr>
              <a:t>melt</a:t>
            </a:r>
            <a:r>
              <a:rPr lang="hu-HU" dirty="0">
                <a:solidFill>
                  <a:srgbClr val="45AC34"/>
                </a:solidFill>
              </a:rPr>
              <a:t> </a:t>
            </a:r>
            <a:r>
              <a:rPr lang="hu-HU" dirty="0" err="1">
                <a:solidFill>
                  <a:srgbClr val="45AC34"/>
                </a:solidFill>
              </a:rPr>
              <a:t>formation</a:t>
            </a:r>
            <a:r>
              <a:rPr lang="hu-HU" dirty="0">
                <a:solidFill>
                  <a:srgbClr val="45AC34"/>
                </a:solidFill>
              </a:rPr>
              <a:t> (</a:t>
            </a:r>
            <a:r>
              <a:rPr lang="hu-HU" dirty="0" err="1">
                <a:solidFill>
                  <a:srgbClr val="45AC34"/>
                </a:solidFill>
              </a:rPr>
              <a:t>T</a:t>
            </a:r>
            <a:r>
              <a:rPr lang="hu-HU" baseline="-25000" dirty="0" err="1">
                <a:solidFill>
                  <a:srgbClr val="45AC34"/>
                </a:solidFill>
              </a:rPr>
              <a:t>max</a:t>
            </a:r>
            <a:r>
              <a:rPr lang="hu-HU" dirty="0">
                <a:solidFill>
                  <a:srgbClr val="45AC34"/>
                </a:solidFill>
              </a:rPr>
              <a:t> ≈ 1400 °C)</a:t>
            </a:r>
          </a:p>
        </p:txBody>
      </p:sp>
      <p:pic>
        <p:nvPicPr>
          <p:cNvPr id="37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1131" y="869400"/>
            <a:ext cx="3079657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Kép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06" y="4522758"/>
            <a:ext cx="3052840" cy="2289428"/>
          </a:xfrm>
          <a:prstGeom prst="rect">
            <a:avLst/>
          </a:prstGeom>
        </p:spPr>
      </p:pic>
      <p:pic>
        <p:nvPicPr>
          <p:cNvPr id="39" name="Kép 38" descr="D:\Munka\CODEX-ATF-AIT\SEM\CODEX-ATF-AIT_scanning_Levente\s250319illesl.aeki\125a\125a-1\125A_ETD-SE_004.t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079" y="2311480"/>
            <a:ext cx="3028867" cy="2157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Kép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928" y="2308758"/>
            <a:ext cx="2880252" cy="2160000"/>
          </a:xfrm>
          <a:prstGeom prst="rect">
            <a:avLst/>
          </a:prstGeom>
        </p:spPr>
      </p:pic>
      <p:cxnSp>
        <p:nvCxnSpPr>
          <p:cNvPr id="41" name="Straight Arrow Connector 15"/>
          <p:cNvCxnSpPr/>
          <p:nvPr/>
        </p:nvCxnSpPr>
        <p:spPr>
          <a:xfrm flipH="1" flipV="1">
            <a:off x="2532888" y="2960016"/>
            <a:ext cx="577957" cy="735291"/>
          </a:xfrm>
          <a:prstGeom prst="straightConnector1">
            <a:avLst/>
          </a:prstGeom>
          <a:ln w="31750">
            <a:solidFill>
              <a:srgbClr val="45AC34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15"/>
          <p:cNvCxnSpPr/>
          <p:nvPr/>
        </p:nvCxnSpPr>
        <p:spPr>
          <a:xfrm flipV="1">
            <a:off x="3820071" y="3478491"/>
            <a:ext cx="2213084" cy="920509"/>
          </a:xfrm>
          <a:prstGeom prst="straightConnector1">
            <a:avLst/>
          </a:prstGeom>
          <a:ln w="31750">
            <a:solidFill>
              <a:srgbClr val="45AC34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Szövegdoboz 42"/>
          <p:cNvSpPr txBox="1"/>
          <p:nvPr/>
        </p:nvSpPr>
        <p:spPr>
          <a:xfrm>
            <a:off x="1150079" y="3336649"/>
            <a:ext cx="9939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45AC34"/>
                </a:solidFill>
              </a:rPr>
              <a:t>6</a:t>
            </a:r>
            <a:r>
              <a:rPr lang="hu-HU" sz="1400" dirty="0">
                <a:solidFill>
                  <a:srgbClr val="45AC34"/>
                </a:solidFill>
              </a:rPr>
              <a:t>4</a:t>
            </a:r>
            <a:r>
              <a:rPr lang="en-US" sz="1400" dirty="0">
                <a:solidFill>
                  <a:srgbClr val="45AC34"/>
                </a:solidFill>
              </a:rPr>
              <a:t> at. % Cr</a:t>
            </a:r>
            <a:endParaRPr lang="hu-HU" sz="1400" dirty="0">
              <a:solidFill>
                <a:srgbClr val="45AC34"/>
              </a:solidFill>
            </a:endParaRPr>
          </a:p>
          <a:p>
            <a:r>
              <a:rPr lang="en-US" sz="1400" dirty="0">
                <a:solidFill>
                  <a:srgbClr val="45AC34"/>
                </a:solidFill>
              </a:rPr>
              <a:t>30 at. % Zr</a:t>
            </a:r>
            <a:endParaRPr lang="hu-HU" sz="1400" dirty="0">
              <a:solidFill>
                <a:srgbClr val="45AC34"/>
              </a:solidFill>
            </a:endParaRPr>
          </a:p>
          <a:p>
            <a:r>
              <a:rPr lang="en-US" sz="1400" dirty="0">
                <a:solidFill>
                  <a:srgbClr val="45AC34"/>
                </a:solidFill>
              </a:rPr>
              <a:t>3 at. % </a:t>
            </a:r>
            <a:r>
              <a:rPr lang="hu-HU" sz="1400" dirty="0">
                <a:solidFill>
                  <a:srgbClr val="45AC34"/>
                </a:solidFill>
              </a:rPr>
              <a:t>Fe</a:t>
            </a:r>
          </a:p>
        </p:txBody>
      </p:sp>
      <p:sp>
        <p:nvSpPr>
          <p:cNvPr id="46" name="Szövegdoboz 45"/>
          <p:cNvSpPr txBox="1"/>
          <p:nvPr/>
        </p:nvSpPr>
        <p:spPr>
          <a:xfrm>
            <a:off x="59078" y="3336649"/>
            <a:ext cx="945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>
                <a:solidFill>
                  <a:srgbClr val="45AC34"/>
                </a:solidFill>
              </a:rPr>
              <a:t>96 </a:t>
            </a:r>
            <a:r>
              <a:rPr lang="en-US" sz="1400" dirty="0">
                <a:solidFill>
                  <a:srgbClr val="45AC34"/>
                </a:solidFill>
              </a:rPr>
              <a:t>at. % </a:t>
            </a:r>
            <a:r>
              <a:rPr lang="hu-HU" sz="1400" dirty="0">
                <a:solidFill>
                  <a:srgbClr val="45AC34"/>
                </a:solidFill>
              </a:rPr>
              <a:t>Z</a:t>
            </a:r>
            <a:r>
              <a:rPr lang="en-US" sz="1400" dirty="0">
                <a:solidFill>
                  <a:srgbClr val="45AC34"/>
                </a:solidFill>
              </a:rPr>
              <a:t>r</a:t>
            </a:r>
            <a:endParaRPr lang="hu-HU" sz="1400" dirty="0">
              <a:solidFill>
                <a:srgbClr val="45AC34"/>
              </a:solidFill>
            </a:endParaRPr>
          </a:p>
          <a:p>
            <a:r>
              <a:rPr lang="hu-HU" sz="1400" dirty="0">
                <a:solidFill>
                  <a:srgbClr val="45AC34"/>
                </a:solidFill>
              </a:rPr>
              <a:t>2</a:t>
            </a:r>
            <a:r>
              <a:rPr lang="en-US" sz="1400" dirty="0">
                <a:solidFill>
                  <a:srgbClr val="45AC34"/>
                </a:solidFill>
              </a:rPr>
              <a:t> at. % </a:t>
            </a:r>
            <a:r>
              <a:rPr lang="hu-HU" sz="1400" dirty="0">
                <a:solidFill>
                  <a:srgbClr val="45AC34"/>
                </a:solidFill>
              </a:rPr>
              <a:t>C</a:t>
            </a:r>
            <a:r>
              <a:rPr lang="en-US" sz="1400" dirty="0">
                <a:solidFill>
                  <a:srgbClr val="45AC34"/>
                </a:solidFill>
              </a:rPr>
              <a:t>r</a:t>
            </a:r>
            <a:endParaRPr lang="hu-HU" sz="1400" dirty="0">
              <a:solidFill>
                <a:srgbClr val="45AC34"/>
              </a:solidFill>
            </a:endParaRPr>
          </a:p>
          <a:p>
            <a:r>
              <a:rPr lang="hu-HU" sz="1400" dirty="0">
                <a:solidFill>
                  <a:srgbClr val="45AC34"/>
                </a:solidFill>
              </a:rPr>
              <a:t>2</a:t>
            </a:r>
            <a:r>
              <a:rPr lang="en-US" sz="1400" dirty="0">
                <a:solidFill>
                  <a:srgbClr val="45AC34"/>
                </a:solidFill>
              </a:rPr>
              <a:t> at. % </a:t>
            </a:r>
            <a:r>
              <a:rPr lang="hu-HU" sz="1400" dirty="0">
                <a:solidFill>
                  <a:srgbClr val="45AC34"/>
                </a:solidFill>
              </a:rPr>
              <a:t>Fe</a:t>
            </a:r>
          </a:p>
        </p:txBody>
      </p:sp>
      <p:cxnSp>
        <p:nvCxnSpPr>
          <p:cNvPr id="47" name="Straight Arrow Connector 15"/>
          <p:cNvCxnSpPr/>
          <p:nvPr/>
        </p:nvCxnSpPr>
        <p:spPr>
          <a:xfrm>
            <a:off x="2507525" y="1657786"/>
            <a:ext cx="739528" cy="537450"/>
          </a:xfrm>
          <a:prstGeom prst="straightConnector1">
            <a:avLst/>
          </a:prstGeom>
          <a:ln w="12700">
            <a:solidFill>
              <a:srgbClr val="45AC34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15"/>
          <p:cNvCxnSpPr/>
          <p:nvPr/>
        </p:nvCxnSpPr>
        <p:spPr>
          <a:xfrm flipH="1">
            <a:off x="522479" y="2195236"/>
            <a:ext cx="17614" cy="1141413"/>
          </a:xfrm>
          <a:prstGeom prst="straightConnector1">
            <a:avLst/>
          </a:prstGeom>
          <a:ln w="12700">
            <a:solidFill>
              <a:srgbClr val="45AC34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Szövegdoboz 49"/>
          <p:cNvSpPr txBox="1"/>
          <p:nvPr/>
        </p:nvSpPr>
        <p:spPr>
          <a:xfrm>
            <a:off x="3049888" y="2185905"/>
            <a:ext cx="3033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45AC34"/>
                </a:solidFill>
              </a:rPr>
              <a:t>α-Zr</a:t>
            </a:r>
            <a:r>
              <a:rPr lang="hu-HU" sz="1400" dirty="0">
                <a:solidFill>
                  <a:srgbClr val="45AC34"/>
                </a:solidFill>
              </a:rPr>
              <a:t>(O)</a:t>
            </a:r>
            <a:r>
              <a:rPr lang="en-US" sz="1400" dirty="0">
                <a:solidFill>
                  <a:srgbClr val="45AC34"/>
                </a:solidFill>
              </a:rPr>
              <a:t> (60-80 at. % Zr </a:t>
            </a:r>
            <a:r>
              <a:rPr lang="hu-HU" sz="1400" dirty="0">
                <a:solidFill>
                  <a:srgbClr val="45AC34"/>
                </a:solidFill>
              </a:rPr>
              <a:t>– </a:t>
            </a:r>
            <a:r>
              <a:rPr lang="en-US" sz="1400" dirty="0">
                <a:solidFill>
                  <a:srgbClr val="45AC34"/>
                </a:solidFill>
              </a:rPr>
              <a:t> 15-30 at. % O) and thin Cr-rich features (</a:t>
            </a:r>
            <a:r>
              <a:rPr lang="hu-HU" sz="1400" dirty="0">
                <a:solidFill>
                  <a:srgbClr val="45AC34"/>
                </a:solidFill>
              </a:rPr>
              <a:t>2</a:t>
            </a:r>
            <a:r>
              <a:rPr lang="en-US" sz="1400" dirty="0">
                <a:solidFill>
                  <a:srgbClr val="45AC34"/>
                </a:solidFill>
              </a:rPr>
              <a:t>-</a:t>
            </a:r>
            <a:r>
              <a:rPr lang="hu-HU" sz="1400" dirty="0">
                <a:solidFill>
                  <a:srgbClr val="45AC34"/>
                </a:solidFill>
              </a:rPr>
              <a:t>5</a:t>
            </a:r>
            <a:r>
              <a:rPr lang="en-US" sz="1400" dirty="0">
                <a:solidFill>
                  <a:srgbClr val="45AC34"/>
                </a:solidFill>
              </a:rPr>
              <a:t> at. % </a:t>
            </a:r>
            <a:r>
              <a:rPr lang="hu-HU" sz="1400" dirty="0">
                <a:solidFill>
                  <a:srgbClr val="45AC34"/>
                </a:solidFill>
              </a:rPr>
              <a:t>C</a:t>
            </a:r>
            <a:r>
              <a:rPr lang="en-US" sz="1400" dirty="0">
                <a:solidFill>
                  <a:srgbClr val="45AC34"/>
                </a:solidFill>
              </a:rPr>
              <a:t>r </a:t>
            </a:r>
            <a:r>
              <a:rPr lang="hu-HU" sz="1400" dirty="0">
                <a:solidFill>
                  <a:srgbClr val="45AC34"/>
                </a:solidFill>
              </a:rPr>
              <a:t>)</a:t>
            </a:r>
          </a:p>
        </p:txBody>
      </p:sp>
      <p:cxnSp>
        <p:nvCxnSpPr>
          <p:cNvPr id="56" name="Straight Arrow Connector 15"/>
          <p:cNvCxnSpPr>
            <a:endCxn id="43" idx="0"/>
          </p:cNvCxnSpPr>
          <p:nvPr/>
        </p:nvCxnSpPr>
        <p:spPr>
          <a:xfrm>
            <a:off x="1093705" y="2189009"/>
            <a:ext cx="553371" cy="1147640"/>
          </a:xfrm>
          <a:prstGeom prst="straightConnector1">
            <a:avLst/>
          </a:prstGeom>
          <a:ln w="12700">
            <a:solidFill>
              <a:srgbClr val="45AC34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Szövegdoboz 58"/>
          <p:cNvSpPr txBox="1"/>
          <p:nvPr/>
        </p:nvSpPr>
        <p:spPr>
          <a:xfrm>
            <a:off x="9335534" y="4602177"/>
            <a:ext cx="2392266" cy="167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solidFill>
                  <a:srgbClr val="45AC34"/>
                </a:solidFill>
              </a:rPr>
              <a:t>Cr coating</a:t>
            </a:r>
            <a:endParaRPr lang="hu-HU" sz="1400" dirty="0">
              <a:solidFill>
                <a:srgbClr val="45AC34"/>
              </a:solidFill>
            </a:endParaRPr>
          </a:p>
          <a:p>
            <a:pPr marL="180000" indent="-180000">
              <a:lnSpc>
                <a:spcPct val="150000"/>
              </a:lnSpc>
              <a:buFont typeface="+mj-lt"/>
              <a:buAutoNum type="arabicPeriod"/>
            </a:pPr>
            <a:r>
              <a:rPr lang="hu-HU" sz="1400" dirty="0">
                <a:solidFill>
                  <a:srgbClr val="45AC34"/>
                </a:solidFill>
              </a:rPr>
              <a:t>≈100 </a:t>
            </a:r>
            <a:r>
              <a:rPr lang="el-GR" sz="1400" dirty="0">
                <a:solidFill>
                  <a:srgbClr val="45AC34"/>
                </a:solidFill>
              </a:rPr>
              <a:t>μ</a:t>
            </a:r>
            <a:r>
              <a:rPr lang="hu-HU" sz="1400" dirty="0">
                <a:solidFill>
                  <a:srgbClr val="45AC34"/>
                </a:solidFill>
              </a:rPr>
              <a:t>m ZrO</a:t>
            </a:r>
            <a:r>
              <a:rPr lang="hu-HU" sz="1400" baseline="-25000" dirty="0">
                <a:solidFill>
                  <a:srgbClr val="45AC34"/>
                </a:solidFill>
              </a:rPr>
              <a:t>2</a:t>
            </a:r>
            <a:r>
              <a:rPr lang="hu-HU" sz="1400" dirty="0">
                <a:solidFill>
                  <a:srgbClr val="45AC34"/>
                </a:solidFill>
              </a:rPr>
              <a:t> </a:t>
            </a:r>
            <a:r>
              <a:rPr lang="hu-HU" sz="1400" dirty="0" err="1">
                <a:solidFill>
                  <a:srgbClr val="45AC34"/>
                </a:solidFill>
              </a:rPr>
              <a:t>layer</a:t>
            </a:r>
            <a:endParaRPr lang="hu-HU" sz="1400" dirty="0">
              <a:solidFill>
                <a:srgbClr val="45AC34"/>
              </a:solidFill>
            </a:endParaRPr>
          </a:p>
          <a:p>
            <a:pPr marL="180000" indent="-1800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solidFill>
                  <a:srgbClr val="45AC34"/>
                </a:solidFill>
              </a:rPr>
              <a:t>50-60 </a:t>
            </a:r>
            <a:r>
              <a:rPr lang="en-US" sz="1400" dirty="0" err="1">
                <a:solidFill>
                  <a:srgbClr val="45AC34"/>
                </a:solidFill>
              </a:rPr>
              <a:t>μm</a:t>
            </a:r>
            <a:r>
              <a:rPr lang="en-US" sz="1400" dirty="0">
                <a:solidFill>
                  <a:srgbClr val="45AC34"/>
                </a:solidFill>
              </a:rPr>
              <a:t> α-Zr(O) layer</a:t>
            </a:r>
            <a:endParaRPr lang="hu-HU" sz="1400" dirty="0">
              <a:solidFill>
                <a:srgbClr val="45AC34"/>
              </a:solidFill>
            </a:endParaRPr>
          </a:p>
          <a:p>
            <a:pPr marL="180000" indent="-1800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solidFill>
                  <a:srgbClr val="45AC34"/>
                </a:solidFill>
              </a:rPr>
              <a:t>150-250 </a:t>
            </a:r>
            <a:r>
              <a:rPr lang="en-US" sz="1400" dirty="0" err="1">
                <a:solidFill>
                  <a:srgbClr val="45AC34"/>
                </a:solidFill>
              </a:rPr>
              <a:t>μm</a:t>
            </a:r>
            <a:r>
              <a:rPr lang="en-US" sz="1400" dirty="0">
                <a:solidFill>
                  <a:srgbClr val="45AC34"/>
                </a:solidFill>
              </a:rPr>
              <a:t> eutectic region</a:t>
            </a:r>
            <a:endParaRPr lang="hu-HU" sz="1400" dirty="0">
              <a:solidFill>
                <a:srgbClr val="45AC34"/>
              </a:solidFill>
            </a:endParaRPr>
          </a:p>
          <a:p>
            <a:pPr marL="180000" indent="-1800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solidFill>
                  <a:srgbClr val="45AC34"/>
                </a:solidFill>
              </a:rPr>
              <a:t>≈350 </a:t>
            </a:r>
            <a:r>
              <a:rPr lang="en-US" sz="1400" dirty="0" err="1">
                <a:solidFill>
                  <a:srgbClr val="45AC34"/>
                </a:solidFill>
              </a:rPr>
              <a:t>μm</a:t>
            </a:r>
            <a:r>
              <a:rPr lang="en-US" sz="1400" dirty="0">
                <a:solidFill>
                  <a:srgbClr val="45AC34"/>
                </a:solidFill>
              </a:rPr>
              <a:t> β-Zr layer</a:t>
            </a:r>
            <a:endParaRPr lang="hu-HU" sz="1400" dirty="0">
              <a:solidFill>
                <a:srgbClr val="45AC34"/>
              </a:solidFill>
            </a:endParaRPr>
          </a:p>
        </p:txBody>
      </p:sp>
      <p:cxnSp>
        <p:nvCxnSpPr>
          <p:cNvPr id="20" name="Straight Arrow Connector 15"/>
          <p:cNvCxnSpPr/>
          <p:nvPr/>
        </p:nvCxnSpPr>
        <p:spPr>
          <a:xfrm flipH="1" flipV="1">
            <a:off x="8707582" y="4827386"/>
            <a:ext cx="627953" cy="924"/>
          </a:xfrm>
          <a:prstGeom prst="straightConnector1">
            <a:avLst/>
          </a:prstGeom>
          <a:ln w="12700">
            <a:solidFill>
              <a:srgbClr val="45AC34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15"/>
          <p:cNvCxnSpPr/>
          <p:nvPr/>
        </p:nvCxnSpPr>
        <p:spPr>
          <a:xfrm flipH="1" flipV="1">
            <a:off x="8794970" y="5052052"/>
            <a:ext cx="540566" cy="80886"/>
          </a:xfrm>
          <a:prstGeom prst="straightConnector1">
            <a:avLst/>
          </a:prstGeom>
          <a:ln w="12700">
            <a:solidFill>
              <a:srgbClr val="45AC34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15"/>
          <p:cNvCxnSpPr/>
          <p:nvPr/>
        </p:nvCxnSpPr>
        <p:spPr>
          <a:xfrm flipH="1" flipV="1">
            <a:off x="8707582" y="5212357"/>
            <a:ext cx="627951" cy="242681"/>
          </a:xfrm>
          <a:prstGeom prst="straightConnector1">
            <a:avLst/>
          </a:prstGeom>
          <a:ln w="12700">
            <a:solidFill>
              <a:srgbClr val="45AC34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15"/>
          <p:cNvCxnSpPr/>
          <p:nvPr/>
        </p:nvCxnSpPr>
        <p:spPr>
          <a:xfrm flipH="1">
            <a:off x="8707582" y="5677883"/>
            <a:ext cx="627952" cy="14287"/>
          </a:xfrm>
          <a:prstGeom prst="straightConnector1">
            <a:avLst/>
          </a:prstGeom>
          <a:ln w="12700">
            <a:solidFill>
              <a:srgbClr val="45AC34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15"/>
          <p:cNvCxnSpPr/>
          <p:nvPr/>
        </p:nvCxnSpPr>
        <p:spPr>
          <a:xfrm flipH="1">
            <a:off x="8637036" y="6119218"/>
            <a:ext cx="698498" cy="342593"/>
          </a:xfrm>
          <a:prstGeom prst="straightConnector1">
            <a:avLst/>
          </a:prstGeom>
          <a:ln w="12700">
            <a:solidFill>
              <a:srgbClr val="45AC34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49955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29</a:t>
            </a:fld>
            <a:endParaRPr lang="hu-HU" dirty="0"/>
          </a:p>
        </p:txBody>
      </p:sp>
      <p:sp>
        <p:nvSpPr>
          <p:cNvPr id="6" name="Téglalap 1"/>
          <p:cNvSpPr/>
          <p:nvPr/>
        </p:nvSpPr>
        <p:spPr>
          <a:xfrm>
            <a:off x="2538000" y="-81850"/>
            <a:ext cx="5682005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Cross sections of rods at </a:t>
            </a:r>
            <a:r>
              <a:rPr lang="hu-HU" sz="3200" dirty="0">
                <a:solidFill>
                  <a:schemeClr val="bg1"/>
                </a:solidFill>
              </a:rPr>
              <a:t>8</a:t>
            </a:r>
            <a:r>
              <a:rPr lang="en-US" sz="3200" dirty="0">
                <a:solidFill>
                  <a:schemeClr val="bg1"/>
                </a:solidFill>
              </a:rPr>
              <a:t>00 mm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320207" y="1176335"/>
            <a:ext cx="1274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130" algn="ctr"/>
            <a:r>
              <a:rPr lang="en-GB" b="1" dirty="0"/>
              <a:t>No. </a:t>
            </a:r>
            <a:r>
              <a:rPr lang="hu-HU" b="1" dirty="0"/>
              <a:t>2</a:t>
            </a:r>
            <a:r>
              <a:rPr lang="en-GB" b="1" dirty="0"/>
              <a:t>.</a:t>
            </a:r>
          </a:p>
          <a:p>
            <a:pPr algn="ctr"/>
            <a:r>
              <a:rPr lang="en-GB" dirty="0"/>
              <a:t>ballooned and burst</a:t>
            </a:r>
            <a:endParaRPr lang="hu-HU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203572" y="3230135"/>
            <a:ext cx="1508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130" algn="ctr"/>
            <a:r>
              <a:rPr lang="en-GB" b="1" dirty="0"/>
              <a:t>No. </a:t>
            </a:r>
            <a:r>
              <a:rPr lang="hu-HU" b="1" dirty="0"/>
              <a:t>3</a:t>
            </a:r>
            <a:r>
              <a:rPr lang="en-GB" b="1" dirty="0"/>
              <a:t>.</a:t>
            </a:r>
          </a:p>
          <a:p>
            <a:pPr algn="ctr"/>
            <a:r>
              <a:rPr lang="en-GB" dirty="0"/>
              <a:t>ballooned and non-burst</a:t>
            </a:r>
            <a:endParaRPr lang="hu-HU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176824" y="5440434"/>
            <a:ext cx="1561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1130" algn="ctr"/>
            <a:r>
              <a:rPr lang="en-GB" b="1" dirty="0"/>
              <a:t>No. 6.</a:t>
            </a:r>
          </a:p>
          <a:p>
            <a:pPr algn="ctr"/>
            <a:r>
              <a:rPr lang="en-GB" dirty="0"/>
              <a:t>non-ballooned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738000"/>
            <a:ext cx="1800000" cy="1800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2804400"/>
            <a:ext cx="1800000" cy="18000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4863600"/>
            <a:ext cx="1800000" cy="1800000"/>
          </a:xfrm>
          <a:prstGeom prst="rect">
            <a:avLst/>
          </a:prstGeom>
        </p:spPr>
      </p:pic>
      <p:pic>
        <p:nvPicPr>
          <p:cNvPr id="10" name="Picture 54" descr="C:\Users\Nóra\Desktop\CODEX-ATF-AIT\Mikro\775\775-2\775-2-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17600" y="738000"/>
            <a:ext cx="2396942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5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46800" y="655200"/>
            <a:ext cx="3171150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385200" y="518400"/>
            <a:ext cx="2511265" cy="22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7" descr="C:\Users\Nóra\Desktop\CODEX-ATF-AIT\Mikro\775\775-3\775-3-3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17600" y="2804400"/>
            <a:ext cx="2399765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55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46800" y="2707200"/>
            <a:ext cx="3171150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385200" y="2570400"/>
            <a:ext cx="2511265" cy="22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2" descr="C:\Users\Nóra\Desktop\CODEX-ATF-AIT\Mikro\775\775-6\775-6-6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17600" y="4863600"/>
            <a:ext cx="2399765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58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46800" y="4780800"/>
            <a:ext cx="3171150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385200" y="4640400"/>
            <a:ext cx="2511265" cy="22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5275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217714" y="997875"/>
            <a:ext cx="8656121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>
              <a:spcAft>
                <a:spcPts val="600"/>
              </a:spcAft>
            </a:pPr>
            <a:r>
              <a:rPr lang="hu-HU" sz="3000" dirty="0" err="1"/>
              <a:t>Development</a:t>
            </a:r>
            <a:r>
              <a:rPr lang="hu-HU" sz="3000" dirty="0"/>
              <a:t> and testing of </a:t>
            </a:r>
            <a:r>
              <a:rPr lang="en-US" sz="3000" dirty="0"/>
              <a:t>Accident Tolerant Fuels</a:t>
            </a:r>
            <a:r>
              <a:rPr lang="hu-HU" sz="3000" dirty="0"/>
              <a:t>:</a:t>
            </a:r>
          </a:p>
          <a:p>
            <a:pPr hangingPunct="0">
              <a:spcAft>
                <a:spcPts val="600"/>
              </a:spcAft>
            </a:pPr>
            <a:endParaRPr lang="hu-HU" sz="3000" dirty="0"/>
          </a:p>
          <a:p>
            <a:pPr marL="285750" indent="-285750" hangingPunct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3000" i="1" dirty="0" err="1"/>
              <a:t>Positive</a:t>
            </a:r>
            <a:r>
              <a:rPr lang="hu-HU" sz="3000" i="1" dirty="0"/>
              <a:t> </a:t>
            </a:r>
            <a:r>
              <a:rPr lang="hu-HU" sz="3000" i="1" dirty="0" err="1"/>
              <a:t>effects</a:t>
            </a:r>
            <a:r>
              <a:rPr lang="hu-HU" sz="3000" i="1" dirty="0"/>
              <a:t> </a:t>
            </a:r>
            <a:r>
              <a:rPr lang="hu-HU" sz="3000" i="1" dirty="0" err="1"/>
              <a:t>seen</a:t>
            </a:r>
            <a:r>
              <a:rPr lang="hu-HU" sz="3000" i="1" dirty="0"/>
              <a:t> in </a:t>
            </a:r>
            <a:r>
              <a:rPr lang="hu-HU" sz="3000" i="1" dirty="0" err="1"/>
              <a:t>several</a:t>
            </a:r>
            <a:r>
              <a:rPr lang="hu-HU" sz="3000" i="1" dirty="0"/>
              <a:t> </a:t>
            </a:r>
            <a:r>
              <a:rPr lang="hu-HU" sz="3000" i="1" dirty="0" err="1"/>
              <a:t>areas</a:t>
            </a:r>
            <a:r>
              <a:rPr lang="hu-HU" sz="3000" i="1" dirty="0"/>
              <a:t> (</a:t>
            </a:r>
            <a:r>
              <a:rPr lang="hu-HU" sz="3000" i="1" dirty="0" err="1"/>
              <a:t>moderate</a:t>
            </a:r>
            <a:r>
              <a:rPr lang="hu-HU" sz="3000" i="1" dirty="0"/>
              <a:t> </a:t>
            </a:r>
            <a:r>
              <a:rPr lang="hu-HU" sz="3000" i="1" dirty="0" err="1"/>
              <a:t>oxidation</a:t>
            </a:r>
            <a:r>
              <a:rPr lang="hu-HU" sz="3000" i="1" dirty="0"/>
              <a:t>, </a:t>
            </a:r>
            <a:r>
              <a:rPr lang="hu-HU" sz="3000" i="1" dirty="0" err="1"/>
              <a:t>reduced</a:t>
            </a:r>
            <a:r>
              <a:rPr lang="hu-HU" sz="3000" i="1" dirty="0"/>
              <a:t> </a:t>
            </a:r>
            <a:r>
              <a:rPr lang="hu-HU" sz="3000" i="1" dirty="0" err="1"/>
              <a:t>hydrogen</a:t>
            </a:r>
            <a:r>
              <a:rPr lang="hu-HU" sz="3000" i="1" dirty="0"/>
              <a:t> </a:t>
            </a:r>
            <a:r>
              <a:rPr lang="hu-HU" sz="3000" i="1" dirty="0" err="1"/>
              <a:t>production</a:t>
            </a:r>
            <a:r>
              <a:rPr lang="hu-HU" sz="3000" i="1" dirty="0"/>
              <a:t>, less </a:t>
            </a:r>
            <a:r>
              <a:rPr lang="hu-HU" sz="3000" i="1" dirty="0" err="1"/>
              <a:t>heat</a:t>
            </a:r>
            <a:r>
              <a:rPr lang="hu-HU" sz="3000" i="1" dirty="0"/>
              <a:t> </a:t>
            </a:r>
            <a:r>
              <a:rPr lang="hu-HU" sz="3000" i="1" dirty="0" err="1"/>
              <a:t>from</a:t>
            </a:r>
            <a:r>
              <a:rPr lang="hu-HU" sz="3000" i="1" dirty="0"/>
              <a:t> </a:t>
            </a:r>
            <a:r>
              <a:rPr lang="hu-HU" sz="3000" i="1" dirty="0" err="1"/>
              <a:t>chemical</a:t>
            </a:r>
            <a:r>
              <a:rPr lang="hu-HU" sz="3000" i="1" dirty="0"/>
              <a:t> </a:t>
            </a:r>
            <a:r>
              <a:rPr lang="hu-HU" sz="3000" i="1" dirty="0" err="1"/>
              <a:t>reactions</a:t>
            </a:r>
            <a:r>
              <a:rPr lang="hu-HU" sz="3000" i="1" dirty="0"/>
              <a:t>, </a:t>
            </a:r>
            <a:r>
              <a:rPr lang="hu-HU" sz="3000" i="1" dirty="0" err="1"/>
              <a:t>delayed</a:t>
            </a:r>
            <a:r>
              <a:rPr lang="hu-HU" sz="3000" i="1" dirty="0"/>
              <a:t> </a:t>
            </a:r>
            <a:r>
              <a:rPr lang="hu-HU" sz="3000" i="1" dirty="0" err="1"/>
              <a:t>embrittlement</a:t>
            </a:r>
            <a:r>
              <a:rPr lang="hu-HU" sz="3000" i="1" dirty="0"/>
              <a:t> </a:t>
            </a:r>
            <a:r>
              <a:rPr lang="hu-HU" sz="3000" i="1" dirty="0" err="1"/>
              <a:t>if</a:t>
            </a:r>
            <a:r>
              <a:rPr lang="hu-HU" sz="3000" i="1" dirty="0"/>
              <a:t> </a:t>
            </a:r>
            <a:r>
              <a:rPr lang="hu-HU" sz="3000" i="1" dirty="0" err="1"/>
              <a:t>any</a:t>
            </a:r>
            <a:r>
              <a:rPr lang="hu-HU" sz="3000" i="1" dirty="0"/>
              <a:t>, …)</a:t>
            </a:r>
          </a:p>
          <a:p>
            <a:pPr hangingPunct="0">
              <a:spcAft>
                <a:spcPts val="600"/>
              </a:spcAft>
            </a:pPr>
            <a:endParaRPr lang="hu-HU" sz="3000" i="1" dirty="0"/>
          </a:p>
          <a:p>
            <a:pPr marL="285750" indent="-285750" hangingPunct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3000" i="1" dirty="0" err="1"/>
              <a:t>Which</a:t>
            </a:r>
            <a:r>
              <a:rPr lang="hu-HU" sz="3000" i="1" dirty="0"/>
              <a:t> </a:t>
            </a:r>
            <a:r>
              <a:rPr lang="hu-HU" sz="3000" i="1" dirty="0" err="1"/>
              <a:t>effects</a:t>
            </a:r>
            <a:r>
              <a:rPr lang="hu-HU" sz="3000" i="1" dirty="0"/>
              <a:t> </a:t>
            </a:r>
            <a:r>
              <a:rPr lang="hu-HU" sz="3000" i="1" dirty="0" err="1"/>
              <a:t>will</a:t>
            </a:r>
            <a:r>
              <a:rPr lang="hu-HU" sz="3000" i="1" dirty="0"/>
              <a:t> </a:t>
            </a:r>
            <a:r>
              <a:rPr lang="hu-HU" sz="3000" i="1" dirty="0" err="1"/>
              <a:t>dominate</a:t>
            </a:r>
            <a:r>
              <a:rPr lang="hu-HU" sz="3000" i="1" dirty="0"/>
              <a:t> </a:t>
            </a:r>
            <a:r>
              <a:rPr lang="hu-HU" sz="3000" i="1" dirty="0" err="1"/>
              <a:t>fuel</a:t>
            </a:r>
            <a:r>
              <a:rPr lang="hu-HU" sz="3000" i="1" dirty="0"/>
              <a:t> </a:t>
            </a:r>
            <a:r>
              <a:rPr lang="hu-HU" sz="3000" i="1" dirty="0" err="1"/>
              <a:t>degradation</a:t>
            </a:r>
            <a:r>
              <a:rPr lang="hu-HU" sz="3000" i="1" dirty="0"/>
              <a:t> in NPP </a:t>
            </a:r>
            <a:r>
              <a:rPr lang="hu-HU" sz="3000" i="1" dirty="0" err="1"/>
              <a:t>accident</a:t>
            </a:r>
            <a:r>
              <a:rPr lang="hu-HU" sz="3000" i="1" dirty="0"/>
              <a:t> </a:t>
            </a:r>
            <a:r>
              <a:rPr lang="hu-HU" sz="3000" i="1" dirty="0" err="1"/>
              <a:t>scenarios</a:t>
            </a:r>
            <a:r>
              <a:rPr lang="hu-HU" sz="3000" i="1" dirty="0"/>
              <a:t>?  </a:t>
            </a:r>
            <a:endParaRPr lang="en-US" sz="3000" i="1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4140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err="1">
                <a:solidFill>
                  <a:schemeClr val="bg1"/>
                </a:solidFill>
                <a:latin typeface="+mn-lt"/>
              </a:rPr>
              <a:t>Introduction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Lekerekített téglalap 1"/>
          <p:cNvSpPr/>
          <p:nvPr/>
        </p:nvSpPr>
        <p:spPr>
          <a:xfrm>
            <a:off x="8873835" y="1856509"/>
            <a:ext cx="3172690" cy="17248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err="1"/>
              <a:t>Small</a:t>
            </a:r>
            <a:r>
              <a:rPr lang="hu-HU" sz="3200" dirty="0"/>
              <a:t> </a:t>
            </a:r>
            <a:r>
              <a:rPr lang="hu-HU" sz="3200" dirty="0" err="1"/>
              <a:t>scale</a:t>
            </a:r>
            <a:r>
              <a:rPr lang="hu-HU" sz="3200" dirty="0"/>
              <a:t> </a:t>
            </a:r>
            <a:r>
              <a:rPr lang="hu-HU" sz="3200" dirty="0" err="1"/>
              <a:t>separate</a:t>
            </a:r>
            <a:r>
              <a:rPr lang="hu-HU" sz="3200" dirty="0"/>
              <a:t> </a:t>
            </a:r>
            <a:r>
              <a:rPr lang="hu-HU" sz="3200" dirty="0" err="1"/>
              <a:t>effect</a:t>
            </a:r>
            <a:r>
              <a:rPr lang="hu-HU" sz="3200" dirty="0"/>
              <a:t> </a:t>
            </a:r>
            <a:r>
              <a:rPr lang="hu-HU" sz="3200" dirty="0" err="1"/>
              <a:t>tests</a:t>
            </a:r>
            <a:endParaRPr lang="hu-HU" sz="3200" dirty="0"/>
          </a:p>
        </p:txBody>
      </p:sp>
      <p:sp>
        <p:nvSpPr>
          <p:cNvPr id="6" name="Lekerekített téglalap 5"/>
          <p:cNvSpPr/>
          <p:nvPr/>
        </p:nvSpPr>
        <p:spPr>
          <a:xfrm>
            <a:off x="8873835" y="4066831"/>
            <a:ext cx="3172690" cy="17248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err="1"/>
              <a:t>Integral</a:t>
            </a:r>
            <a:r>
              <a:rPr lang="hu-HU" sz="3200" dirty="0"/>
              <a:t> </a:t>
            </a:r>
            <a:r>
              <a:rPr lang="hu-HU" sz="3200" dirty="0" err="1"/>
              <a:t>tests</a:t>
            </a:r>
            <a:r>
              <a:rPr lang="hu-HU" sz="3200" dirty="0"/>
              <a:t> </a:t>
            </a:r>
            <a:r>
              <a:rPr lang="hu-HU" sz="3200" dirty="0" err="1"/>
              <a:t>with</a:t>
            </a:r>
            <a:r>
              <a:rPr lang="hu-HU" sz="3200" dirty="0"/>
              <a:t> </a:t>
            </a:r>
            <a:r>
              <a:rPr lang="hu-HU" sz="3200" dirty="0" err="1"/>
              <a:t>fuel</a:t>
            </a:r>
            <a:r>
              <a:rPr lang="hu-HU" sz="3200" dirty="0"/>
              <a:t> </a:t>
            </a:r>
            <a:r>
              <a:rPr lang="hu-HU" sz="3200" dirty="0" err="1"/>
              <a:t>bundles</a:t>
            </a:r>
            <a:endParaRPr lang="hu-HU" sz="32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14688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30</a:t>
            </a:fld>
            <a:endParaRPr lang="hu-HU" dirty="0"/>
          </a:p>
        </p:txBody>
      </p:sp>
      <p:sp>
        <p:nvSpPr>
          <p:cNvPr id="9" name="Tartalom helye 2"/>
          <p:cNvSpPr txBox="1">
            <a:spLocks/>
          </p:cNvSpPr>
          <p:nvPr/>
        </p:nvSpPr>
        <p:spPr>
          <a:xfrm>
            <a:off x="353291" y="1873936"/>
            <a:ext cx="10799618" cy="247769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"/>
              </a:spcBef>
              <a:spcAft>
                <a:spcPts val="600"/>
              </a:spcAft>
              <a:buNone/>
            </a:pPr>
            <a:endParaRPr lang="hu-HU" sz="6600" dirty="0">
              <a:solidFill>
                <a:srgbClr val="45AC3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spcBef>
                <a:spcPts val="300"/>
              </a:spcBef>
              <a:spcAft>
                <a:spcPts val="600"/>
              </a:spcAft>
              <a:buNone/>
            </a:pPr>
            <a:r>
              <a:rPr lang="hu-HU" sz="6600" dirty="0">
                <a:solidFill>
                  <a:srgbClr val="45AC3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SUMMARY AND </a:t>
            </a:r>
            <a:r>
              <a:rPr lang="hu-HU" sz="6600" dirty="0" err="1">
                <a:solidFill>
                  <a:srgbClr val="45AC3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CONCLUSIONS</a:t>
            </a:r>
            <a:endParaRPr lang="hu-HU" sz="6600" dirty="0">
              <a:solidFill>
                <a:srgbClr val="45AC3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4249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3910" y="1863436"/>
            <a:ext cx="118387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Two integral tests with ATF cladding materials were conducted in the CODEX facility </a:t>
            </a:r>
            <a:r>
              <a:rPr lang="hu-HU" sz="2400" dirty="0"/>
              <a:t>in</a:t>
            </a:r>
            <a:r>
              <a:rPr lang="en-GB" sz="2400" dirty="0"/>
              <a:t> steam and steam</a:t>
            </a:r>
            <a:r>
              <a:rPr lang="hu-HU" sz="2400" dirty="0"/>
              <a:t>+</a:t>
            </a:r>
            <a:r>
              <a:rPr lang="en-GB" sz="2400" dirty="0"/>
              <a:t>air atmospheres  </a:t>
            </a:r>
            <a:endParaRPr lang="hu-H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400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4140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err="1">
                <a:solidFill>
                  <a:schemeClr val="bg1"/>
                </a:solidFill>
                <a:latin typeface="+mn-lt"/>
              </a:rPr>
              <a:t>Summary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6" name="Tábláza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368723"/>
              </p:ext>
            </p:extLst>
          </p:nvPr>
        </p:nvGraphicFramePr>
        <p:xfrm>
          <a:off x="394858" y="2895600"/>
          <a:ext cx="10958942" cy="2438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52172">
                  <a:extLst>
                    <a:ext uri="{9D8B030D-6E8A-4147-A177-3AD203B41FA5}">
                      <a16:colId xmlns:a16="http://schemas.microsoft.com/office/drawing/2014/main" val="2141625218"/>
                    </a:ext>
                  </a:extLst>
                </a:gridCol>
                <a:gridCol w="3653385">
                  <a:extLst>
                    <a:ext uri="{9D8B030D-6E8A-4147-A177-3AD203B41FA5}">
                      <a16:colId xmlns:a16="http://schemas.microsoft.com/office/drawing/2014/main" val="4089362670"/>
                    </a:ext>
                  </a:extLst>
                </a:gridCol>
                <a:gridCol w="3653385">
                  <a:extLst>
                    <a:ext uri="{9D8B030D-6E8A-4147-A177-3AD203B41FA5}">
                      <a16:colId xmlns:a16="http://schemas.microsoft.com/office/drawing/2014/main" val="423934872"/>
                    </a:ext>
                  </a:extLst>
                </a:gridCol>
              </a:tblGrid>
              <a:tr h="246970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hu-HU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CODEX-ATF</a:t>
                      </a:r>
                      <a:endParaRPr lang="hu-HU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CODEX-ATF-AIT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48738609"/>
                  </a:ext>
                </a:extLst>
              </a:tr>
              <a:tr h="246970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Max. temperature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1655 °C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1545 °C</a:t>
                      </a:r>
                      <a:endParaRPr lang="hu-HU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70457998"/>
                  </a:ext>
                </a:extLst>
              </a:tr>
              <a:tr h="246970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Steam atmosphere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Yes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Yes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24705387"/>
                  </a:ext>
                </a:extLst>
              </a:tr>
              <a:tr h="246970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Steam+air atmosphere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No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Yes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3692909"/>
                  </a:ext>
                </a:extLst>
              </a:tr>
              <a:tr h="246970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Oxidation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Yes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Yes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81860125"/>
                  </a:ext>
                </a:extLst>
              </a:tr>
              <a:tr h="246970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Nitriding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No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Yes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11175568"/>
                  </a:ext>
                </a:extLst>
              </a:tr>
              <a:tr h="246970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Cr-Zr eutectic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Yes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Yes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51227598"/>
                  </a:ext>
                </a:extLst>
              </a:tr>
              <a:tr h="246970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Quench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Yes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No</a:t>
                      </a:r>
                      <a:endParaRPr lang="hu-HU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87689310"/>
                  </a:ext>
                </a:extLst>
              </a:tr>
            </a:tbl>
          </a:graphicData>
        </a:graphic>
      </p:graphicFrame>
      <p:sp>
        <p:nvSpPr>
          <p:cNvPr id="3" name="Dia számának hely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01192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7328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err="1">
                <a:solidFill>
                  <a:schemeClr val="bg1"/>
                </a:solidFill>
                <a:latin typeface="+mn-lt"/>
              </a:rPr>
              <a:t>Summary</a:t>
            </a:r>
            <a:r>
              <a:rPr lang="hu-HU" sz="3200" dirty="0">
                <a:solidFill>
                  <a:schemeClr val="bg1"/>
                </a:solidFill>
                <a:latin typeface="+mn-lt"/>
              </a:rPr>
              <a:t> –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hu-HU" sz="3200" dirty="0" err="1">
                <a:solidFill>
                  <a:schemeClr val="bg1"/>
                </a:solidFill>
                <a:latin typeface="+mn-lt"/>
              </a:rPr>
              <a:t>axial</a:t>
            </a:r>
            <a:r>
              <a:rPr lang="hu-HU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hu-HU" sz="3200" dirty="0" err="1">
                <a:solidFill>
                  <a:schemeClr val="bg1"/>
                </a:solidFill>
                <a:latin typeface="+mn-lt"/>
              </a:rPr>
              <a:t>temperature</a:t>
            </a:r>
            <a:r>
              <a:rPr lang="hu-HU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hu-HU" sz="3200" dirty="0" err="1">
                <a:solidFill>
                  <a:schemeClr val="bg1"/>
                </a:solidFill>
                <a:latin typeface="+mn-lt"/>
              </a:rPr>
              <a:t>profiles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33" y="1761673"/>
            <a:ext cx="5556514" cy="3903140"/>
          </a:xfrm>
          <a:prstGeom prst="rect">
            <a:avLst/>
          </a:prstGeom>
        </p:spPr>
      </p:pic>
      <p:sp>
        <p:nvSpPr>
          <p:cNvPr id="2" name="Dia számának hely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32</a:t>
            </a:fld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830" y="1475509"/>
            <a:ext cx="5870968" cy="4189304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1719962" y="970405"/>
            <a:ext cx="9152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accent5">
                    <a:lumMod val="50000"/>
                  </a:schemeClr>
                </a:solidFill>
                <a:latin typeface="Franklin Gothic Medium" panose="020B0603020102020204" pitchFamily="34" charset="0"/>
              </a:rPr>
              <a:t>   </a:t>
            </a:r>
            <a:r>
              <a:rPr lang="hu-HU" sz="2400" dirty="0" err="1">
                <a:solidFill>
                  <a:schemeClr val="accent5">
                    <a:lumMod val="50000"/>
                  </a:schemeClr>
                </a:solidFill>
                <a:latin typeface="Franklin Gothic Medium" panose="020B0603020102020204" pitchFamily="34" charset="0"/>
              </a:rPr>
              <a:t>CODEX-ATF</a:t>
            </a:r>
            <a:r>
              <a:rPr lang="hu-HU" sz="2400" dirty="0">
                <a:solidFill>
                  <a:schemeClr val="accent5">
                    <a:lumMod val="50000"/>
                  </a:schemeClr>
                </a:solidFill>
                <a:latin typeface="Franklin Gothic Medium" panose="020B0603020102020204" pitchFamily="34" charset="0"/>
              </a:rPr>
              <a:t>                                                         </a:t>
            </a:r>
            <a:r>
              <a:rPr lang="hu-HU" sz="2400" dirty="0" err="1">
                <a:solidFill>
                  <a:schemeClr val="accent5">
                    <a:lumMod val="50000"/>
                  </a:schemeClr>
                </a:solidFill>
                <a:latin typeface="Franklin Gothic Medium" panose="020B0603020102020204" pitchFamily="34" charset="0"/>
              </a:rPr>
              <a:t>CODEX-ATF-AIT</a:t>
            </a:r>
            <a:endParaRPr lang="hu-HU" sz="2400" dirty="0">
              <a:solidFill>
                <a:schemeClr val="accent5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" name="Lekerekített téglalap 4"/>
          <p:cNvSpPr/>
          <p:nvPr/>
        </p:nvSpPr>
        <p:spPr>
          <a:xfrm>
            <a:off x="1593273" y="6040582"/>
            <a:ext cx="3186545" cy="3740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No </a:t>
            </a:r>
            <a:r>
              <a:rPr lang="hu-HU" dirty="0" err="1"/>
              <a:t>steam</a:t>
            </a:r>
            <a:r>
              <a:rPr lang="hu-HU" dirty="0"/>
              <a:t> </a:t>
            </a:r>
            <a:r>
              <a:rPr lang="hu-HU" dirty="0" err="1"/>
              <a:t>starvation</a:t>
            </a:r>
            <a:endParaRPr lang="hu-HU" dirty="0"/>
          </a:p>
        </p:txBody>
      </p:sp>
      <p:sp>
        <p:nvSpPr>
          <p:cNvPr id="8" name="Lekerekített téglalap 7"/>
          <p:cNvSpPr/>
          <p:nvPr/>
        </p:nvSpPr>
        <p:spPr>
          <a:xfrm>
            <a:off x="7578456" y="6047510"/>
            <a:ext cx="3186545" cy="3740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 </a:t>
            </a:r>
            <a:r>
              <a:rPr lang="hu-HU" dirty="0" err="1"/>
              <a:t>Steam</a:t>
            </a:r>
            <a:r>
              <a:rPr lang="hu-HU" dirty="0"/>
              <a:t>  and </a:t>
            </a:r>
            <a:r>
              <a:rPr lang="hu-HU" dirty="0" err="1"/>
              <a:t>oxygen</a:t>
            </a:r>
            <a:r>
              <a:rPr lang="hu-HU" dirty="0"/>
              <a:t> </a:t>
            </a:r>
            <a:r>
              <a:rPr lang="hu-HU" dirty="0" err="1"/>
              <a:t>starvation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011373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33</a:t>
            </a:fld>
            <a:endParaRPr lang="hu-HU" dirty="0"/>
          </a:p>
        </p:txBody>
      </p:sp>
      <p:sp>
        <p:nvSpPr>
          <p:cNvPr id="9" name="Tartalom helye 2"/>
          <p:cNvSpPr txBox="1">
            <a:spLocks/>
          </p:cNvSpPr>
          <p:nvPr/>
        </p:nvSpPr>
        <p:spPr>
          <a:xfrm>
            <a:off x="5558309" y="1450083"/>
            <a:ext cx="6453582" cy="427184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The comparison of results from the CODEX-AIT-3 and CODEX-ATF-AIT tests suggests that ATF materials can increase the coping time in the event of air ingress type reactor accidents.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The ATF cladding reacted significantly less with high-temperature steam below 1200 °C than traditional </a:t>
            </a:r>
            <a:r>
              <a:rPr lang="en-US" sz="2400" dirty="0" err="1"/>
              <a:t>Zr</a:t>
            </a:r>
            <a:r>
              <a:rPr lang="en-US" sz="2400" dirty="0"/>
              <a:t> cladding material.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In the reference test, air ingress led to a temperature excursion, with cladding temperatures reaching 1625 °C within 40 minutes. Under the same conditions in the CODEX-ATF-AIT test, the cladding temperature increased only to 1030 °C over the same period.</a:t>
            </a:r>
            <a:endParaRPr lang="hu-HU" sz="24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hu-HU" sz="2400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0" y="-45893"/>
            <a:ext cx="5576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Conclusions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21BC8365-5458-98F9-BCC4-EC468DBAC0D6}"/>
              </a:ext>
            </a:extLst>
          </p:cNvPr>
          <p:cNvSpPr txBox="1"/>
          <p:nvPr/>
        </p:nvSpPr>
        <p:spPr>
          <a:xfrm>
            <a:off x="295998" y="1450083"/>
            <a:ext cx="5124375" cy="4554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 err="1"/>
              <a:t>Ballooning</a:t>
            </a:r>
            <a:r>
              <a:rPr lang="hu-HU" sz="2400" dirty="0"/>
              <a:t> of </a:t>
            </a:r>
            <a:r>
              <a:rPr lang="en-GB" sz="2400" dirty="0"/>
              <a:t>Cr coated cladding</a:t>
            </a:r>
            <a:r>
              <a:rPr lang="hu-HU" sz="2400" dirty="0"/>
              <a:t>s </a:t>
            </a:r>
            <a:r>
              <a:rPr lang="hu-HU" sz="2400" dirty="0" err="1"/>
              <a:t>resulted</a:t>
            </a:r>
            <a:r>
              <a:rPr lang="hu-HU" sz="2400" dirty="0"/>
              <a:t> in </a:t>
            </a:r>
            <a:r>
              <a:rPr lang="hu-HU" sz="2400" dirty="0" err="1"/>
              <a:t>crackings</a:t>
            </a:r>
            <a:r>
              <a:rPr lang="hu-HU" sz="2400" dirty="0"/>
              <a:t> of </a:t>
            </a:r>
            <a:r>
              <a:rPr lang="en-GB" sz="2400" dirty="0"/>
              <a:t>Cr-layer</a:t>
            </a:r>
            <a:r>
              <a:rPr lang="hu-HU" sz="2400" dirty="0"/>
              <a:t>, </a:t>
            </a:r>
            <a:r>
              <a:rPr lang="hu-HU" sz="2400" dirty="0" err="1"/>
              <a:t>which</a:t>
            </a:r>
            <a:r>
              <a:rPr lang="hu-HU" sz="2400" dirty="0"/>
              <a:t> lead </a:t>
            </a:r>
            <a:r>
              <a:rPr lang="hu-HU" sz="2400" dirty="0" err="1"/>
              <a:t>to</a:t>
            </a:r>
            <a:r>
              <a:rPr lang="hu-HU" sz="2400" dirty="0"/>
              <a:t> local </a:t>
            </a:r>
            <a:r>
              <a:rPr lang="hu-HU" sz="2400" dirty="0" err="1"/>
              <a:t>oxidation</a:t>
            </a:r>
            <a:r>
              <a:rPr lang="hu-HU" sz="2400" dirty="0"/>
              <a:t> of </a:t>
            </a:r>
            <a:r>
              <a:rPr lang="hu-HU" sz="2400" dirty="0" err="1"/>
              <a:t>Zr</a:t>
            </a:r>
            <a:r>
              <a:rPr lang="hu-HU" sz="2400" dirty="0"/>
              <a:t> </a:t>
            </a:r>
            <a:r>
              <a:rPr lang="hu-HU" sz="2400" dirty="0" err="1"/>
              <a:t>at</a:t>
            </a:r>
            <a:r>
              <a:rPr lang="hu-HU" sz="2400" dirty="0"/>
              <a:t> </a:t>
            </a:r>
            <a:r>
              <a:rPr lang="hu-HU" sz="2400" dirty="0" err="1"/>
              <a:t>the</a:t>
            </a:r>
            <a:r>
              <a:rPr lang="hu-HU" sz="2400" dirty="0"/>
              <a:t> </a:t>
            </a:r>
            <a:r>
              <a:rPr lang="hu-HU" sz="2400" dirty="0" err="1"/>
              <a:t>crack</a:t>
            </a:r>
            <a:r>
              <a:rPr lang="hu-HU" sz="2400" dirty="0"/>
              <a:t> </a:t>
            </a:r>
            <a:r>
              <a:rPr lang="hu-HU" sz="2400" dirty="0" err="1"/>
              <a:t>positions</a:t>
            </a:r>
            <a:r>
              <a:rPr lang="hu-HU" sz="2400" dirty="0"/>
              <a:t>.</a:t>
            </a:r>
          </a:p>
          <a:p>
            <a:pPr marL="22860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Cr-</a:t>
            </a:r>
            <a:r>
              <a:rPr lang="en-GB" sz="2400" dirty="0" err="1"/>
              <a:t>Zr</a:t>
            </a:r>
            <a:r>
              <a:rPr lang="en-GB" sz="2400" dirty="0"/>
              <a:t> eutectic </a:t>
            </a:r>
            <a:r>
              <a:rPr lang="hu-HU" sz="2400" dirty="0" err="1"/>
              <a:t>formation</a:t>
            </a:r>
            <a:r>
              <a:rPr lang="hu-HU" sz="2400" dirty="0"/>
              <a:t> and </a:t>
            </a:r>
            <a:r>
              <a:rPr lang="hu-HU" sz="2400" dirty="0" err="1"/>
              <a:t>Cr</a:t>
            </a:r>
            <a:r>
              <a:rPr lang="hu-HU" sz="2400" dirty="0"/>
              <a:t> </a:t>
            </a:r>
            <a:r>
              <a:rPr lang="hu-HU" sz="2400" dirty="0" err="1"/>
              <a:t>diffusion</a:t>
            </a:r>
            <a:r>
              <a:rPr lang="hu-HU" sz="2400" dirty="0"/>
              <a:t> </a:t>
            </a:r>
            <a:r>
              <a:rPr lang="hu-HU" sz="2400" dirty="0" err="1"/>
              <a:t>took</a:t>
            </a:r>
            <a:r>
              <a:rPr lang="hu-HU" sz="2400" dirty="0"/>
              <a:t> </a:t>
            </a:r>
            <a:r>
              <a:rPr lang="hu-HU" sz="2400" dirty="0" err="1"/>
              <a:t>place</a:t>
            </a:r>
            <a:r>
              <a:rPr lang="hu-HU" sz="2400" dirty="0"/>
              <a:t> </a:t>
            </a:r>
            <a:r>
              <a:rPr lang="hu-HU" sz="2400" dirty="0" err="1"/>
              <a:t>at</a:t>
            </a:r>
            <a:r>
              <a:rPr lang="hu-HU" sz="2400" dirty="0"/>
              <a:t> </a:t>
            </a:r>
            <a:r>
              <a:rPr lang="en-GB" sz="2400" dirty="0"/>
              <a:t> ≈1400 – 1650 °C</a:t>
            </a:r>
            <a:r>
              <a:rPr lang="hu-HU" sz="2400" dirty="0"/>
              <a:t>.</a:t>
            </a:r>
          </a:p>
          <a:p>
            <a:pPr marL="22860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 err="1"/>
              <a:t>Similar</a:t>
            </a:r>
            <a:r>
              <a:rPr lang="hu-HU" sz="2400" dirty="0"/>
              <a:t> </a:t>
            </a:r>
            <a:r>
              <a:rPr lang="hu-HU" sz="2400" dirty="0" err="1"/>
              <a:t>degree</a:t>
            </a:r>
            <a:r>
              <a:rPr lang="hu-HU" sz="2400" dirty="0"/>
              <a:t> of </a:t>
            </a:r>
            <a:r>
              <a:rPr lang="hu-HU" sz="2400" dirty="0" err="1"/>
              <a:t>degradation</a:t>
            </a:r>
            <a:r>
              <a:rPr lang="hu-HU" sz="2400" dirty="0"/>
              <a:t> of </a:t>
            </a:r>
            <a:r>
              <a:rPr lang="hu-HU" sz="2400" dirty="0" err="1"/>
              <a:t>Cr</a:t>
            </a:r>
            <a:r>
              <a:rPr lang="hu-HU" sz="2400" dirty="0"/>
              <a:t> </a:t>
            </a:r>
            <a:r>
              <a:rPr lang="hu-HU" sz="2400" dirty="0" err="1"/>
              <a:t>coated</a:t>
            </a:r>
            <a:r>
              <a:rPr lang="hu-HU" sz="2400" dirty="0"/>
              <a:t> and </a:t>
            </a:r>
            <a:r>
              <a:rPr lang="hu-HU" sz="2400" dirty="0" err="1"/>
              <a:t>uncoated</a:t>
            </a:r>
            <a:r>
              <a:rPr lang="hu-HU" sz="2400" dirty="0"/>
              <a:t> </a:t>
            </a:r>
            <a:r>
              <a:rPr lang="hu-HU" sz="2400" dirty="0" err="1"/>
              <a:t>claddings</a:t>
            </a:r>
            <a:r>
              <a:rPr lang="hu-HU" sz="2400" dirty="0"/>
              <a:t> </a:t>
            </a:r>
            <a:r>
              <a:rPr lang="hu-HU" sz="2400" dirty="0" err="1"/>
              <a:t>was</a:t>
            </a:r>
            <a:r>
              <a:rPr lang="hu-HU" sz="2400" dirty="0"/>
              <a:t> </a:t>
            </a:r>
            <a:r>
              <a:rPr lang="hu-HU" sz="2400" dirty="0" err="1"/>
              <a:t>observed</a:t>
            </a:r>
            <a:r>
              <a:rPr lang="hu-HU" sz="2400" dirty="0"/>
              <a:t> </a:t>
            </a:r>
            <a:r>
              <a:rPr lang="hu-HU" sz="2400" dirty="0" err="1"/>
              <a:t>after</a:t>
            </a:r>
            <a:r>
              <a:rPr lang="hu-HU" sz="2400" dirty="0"/>
              <a:t> </a:t>
            </a:r>
            <a:r>
              <a:rPr lang="hu-HU" sz="2400" dirty="0" err="1"/>
              <a:t>reaching</a:t>
            </a:r>
            <a:r>
              <a:rPr lang="hu-HU" sz="2400" dirty="0"/>
              <a:t> 1655 °C </a:t>
            </a:r>
            <a:r>
              <a:rPr lang="hu-HU" sz="2400" dirty="0" err="1"/>
              <a:t>temperature</a:t>
            </a:r>
            <a:r>
              <a:rPr lang="hu-HU" sz="2400" dirty="0"/>
              <a:t>.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hu-HU" sz="24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1719962" y="831863"/>
            <a:ext cx="9152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accent5">
                    <a:lumMod val="50000"/>
                  </a:schemeClr>
                </a:solidFill>
                <a:latin typeface="Franklin Gothic Medium" panose="020B0603020102020204" pitchFamily="34" charset="0"/>
              </a:rPr>
              <a:t>   </a:t>
            </a:r>
            <a:r>
              <a:rPr lang="hu-HU" sz="2400" dirty="0" err="1">
                <a:solidFill>
                  <a:schemeClr val="accent5">
                    <a:lumMod val="50000"/>
                  </a:schemeClr>
                </a:solidFill>
                <a:latin typeface="Franklin Gothic Medium" panose="020B0603020102020204" pitchFamily="34" charset="0"/>
              </a:rPr>
              <a:t>CODEX-ATF</a:t>
            </a:r>
            <a:r>
              <a:rPr lang="hu-HU" sz="2400" dirty="0">
                <a:solidFill>
                  <a:schemeClr val="accent5">
                    <a:lumMod val="50000"/>
                  </a:schemeClr>
                </a:solidFill>
                <a:latin typeface="Franklin Gothic Medium" panose="020B0603020102020204" pitchFamily="34" charset="0"/>
              </a:rPr>
              <a:t>                                                         </a:t>
            </a:r>
            <a:r>
              <a:rPr lang="hu-HU" sz="2400" dirty="0" err="1">
                <a:solidFill>
                  <a:schemeClr val="accent5">
                    <a:lumMod val="50000"/>
                  </a:schemeClr>
                </a:solidFill>
                <a:latin typeface="Franklin Gothic Medium" panose="020B0603020102020204" pitchFamily="34" charset="0"/>
              </a:rPr>
              <a:t>CODEX-ATF-AIT</a:t>
            </a:r>
            <a:endParaRPr lang="hu-HU" sz="2400" dirty="0">
              <a:solidFill>
                <a:schemeClr val="accent5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8561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21BC8365-5458-98F9-BCC4-EC468DBAC0D6}"/>
              </a:ext>
            </a:extLst>
          </p:cNvPr>
          <p:cNvSpPr txBox="1"/>
          <p:nvPr/>
        </p:nvSpPr>
        <p:spPr>
          <a:xfrm>
            <a:off x="105716" y="903793"/>
            <a:ext cx="11993218" cy="5749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The Cr coating provided significant protection against oxidation in both steam and air atmospheres as long as the coating remained intact.</a:t>
            </a:r>
            <a:endParaRPr lang="hu-HU" sz="2800" dirty="0"/>
          </a:p>
          <a:p>
            <a:pPr marL="685800" lvl="1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800" u="sng" dirty="0" err="1"/>
              <a:t>Ballooning</a:t>
            </a:r>
            <a:r>
              <a:rPr lang="hu-HU" sz="2800" dirty="0"/>
              <a:t>: a</a:t>
            </a:r>
            <a:r>
              <a:rPr lang="en-US" sz="2800" dirty="0" err="1"/>
              <a:t>fter</a:t>
            </a:r>
            <a:r>
              <a:rPr lang="en-US" sz="2800" dirty="0"/>
              <a:t> cracking of the Cr layer, local oxidation of </a:t>
            </a:r>
            <a:r>
              <a:rPr lang="en-US" sz="2800" dirty="0" err="1"/>
              <a:t>Zr</a:t>
            </a:r>
            <a:r>
              <a:rPr lang="en-US" sz="2800" dirty="0"/>
              <a:t> began.</a:t>
            </a:r>
            <a:r>
              <a:rPr lang="hu-HU" sz="2800" dirty="0"/>
              <a:t> T</a:t>
            </a:r>
            <a:r>
              <a:rPr lang="en-US" sz="2800" dirty="0"/>
              <a:t>he local oxidation spots could facilitate full cross-sectional fracture of the cladding tube wall.</a:t>
            </a:r>
            <a:endParaRPr lang="hu-HU" sz="2800" dirty="0"/>
          </a:p>
          <a:p>
            <a:pPr marL="685800" lvl="1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u="sng" dirty="0"/>
              <a:t>Cr-</a:t>
            </a:r>
            <a:r>
              <a:rPr lang="en-US" sz="2800" u="sng" dirty="0" err="1"/>
              <a:t>Zr</a:t>
            </a:r>
            <a:r>
              <a:rPr lang="en-US" sz="2800" u="sng" dirty="0"/>
              <a:t> eutectic melt formation</a:t>
            </a:r>
            <a:r>
              <a:rPr lang="hu-HU" sz="2800" u="sng" dirty="0"/>
              <a:t>:</a:t>
            </a:r>
            <a:r>
              <a:rPr lang="hu-HU" sz="2800" dirty="0"/>
              <a:t> </a:t>
            </a:r>
            <a:r>
              <a:rPr lang="hu-HU" sz="2800" dirty="0" err="1"/>
              <a:t>can</a:t>
            </a:r>
            <a:r>
              <a:rPr lang="hu-HU" sz="2800" dirty="0"/>
              <a:t> </a:t>
            </a:r>
            <a:r>
              <a:rPr lang="hu-HU" sz="2800" dirty="0" err="1"/>
              <a:t>take</a:t>
            </a:r>
            <a:r>
              <a:rPr lang="hu-HU" sz="2800" dirty="0"/>
              <a:t> </a:t>
            </a:r>
            <a:r>
              <a:rPr lang="hu-HU" sz="2800" dirty="0" err="1"/>
              <a:t>place</a:t>
            </a:r>
            <a:r>
              <a:rPr lang="en-US" sz="2800" dirty="0"/>
              <a:t> if Cr diffuses into the </a:t>
            </a:r>
            <a:r>
              <a:rPr lang="en-US" sz="2800" dirty="0" err="1"/>
              <a:t>Zr</a:t>
            </a:r>
            <a:r>
              <a:rPr lang="en-US" sz="2800" dirty="0"/>
              <a:t> cladding wall to a large extent and the temperature reach the Cr-</a:t>
            </a:r>
            <a:r>
              <a:rPr lang="en-US" sz="2800" dirty="0" err="1"/>
              <a:t>Zr</a:t>
            </a:r>
            <a:r>
              <a:rPr lang="en-US" sz="2800" dirty="0"/>
              <a:t> eutectic melt formation temperature. Fast oxidation/</a:t>
            </a:r>
            <a:r>
              <a:rPr lang="en-US" sz="2800" dirty="0" err="1"/>
              <a:t>nitriding</a:t>
            </a:r>
            <a:r>
              <a:rPr lang="en-US" sz="2800" dirty="0"/>
              <a:t> of the metallic Cr-</a:t>
            </a:r>
            <a:r>
              <a:rPr lang="en-US" sz="2800" dirty="0" err="1"/>
              <a:t>Zr</a:t>
            </a:r>
            <a:r>
              <a:rPr lang="en-US" sz="2800" dirty="0"/>
              <a:t> eutectic melt could start.</a:t>
            </a:r>
            <a:endParaRPr lang="hu-HU" sz="2800" dirty="0"/>
          </a:p>
          <a:p>
            <a:pPr marL="22860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The final state of the Cr-coated and uncoated fuel rods after reaching 1500–1600 °C was similar.</a:t>
            </a:r>
            <a:endParaRPr lang="hu-HU" sz="2800" dirty="0"/>
          </a:p>
          <a:p>
            <a:pPr marL="22860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The degradation of the ATF fuel occurred more slowly in the integral tests compared to traditional fuel.</a:t>
            </a:r>
            <a:endParaRPr lang="hu-HU" sz="2800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0" y="-45893"/>
            <a:ext cx="5576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29934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B8FDD6A2-31F6-4F23-80FB-69E75D06B7BC}"/>
              </a:ext>
            </a:extLst>
          </p:cNvPr>
          <p:cNvSpPr txBox="1"/>
          <p:nvPr/>
        </p:nvSpPr>
        <p:spPr>
          <a:xfrm>
            <a:off x="2891703" y="2317173"/>
            <a:ext cx="62007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Thank you for your attention!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0830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217714" y="997875"/>
            <a:ext cx="11843657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>
              <a:spcAft>
                <a:spcPts val="600"/>
              </a:spcAft>
            </a:pPr>
            <a:r>
              <a:rPr lang="hu-HU" sz="3000" dirty="0" err="1"/>
              <a:t>Comparison</a:t>
            </a:r>
            <a:r>
              <a:rPr lang="hu-HU" sz="3000" dirty="0"/>
              <a:t> of </a:t>
            </a:r>
            <a:r>
              <a:rPr lang="hu-HU" sz="3000" dirty="0" err="1"/>
              <a:t>ATF</a:t>
            </a:r>
            <a:r>
              <a:rPr lang="hu-HU" sz="3000" dirty="0"/>
              <a:t> and </a:t>
            </a:r>
            <a:r>
              <a:rPr lang="hu-HU" sz="3000" dirty="0" err="1"/>
              <a:t>traditional</a:t>
            </a:r>
            <a:r>
              <a:rPr lang="hu-HU" sz="3000" dirty="0"/>
              <a:t> </a:t>
            </a:r>
            <a:r>
              <a:rPr lang="hu-HU" sz="3000" dirty="0" err="1"/>
              <a:t>Zr</a:t>
            </a:r>
            <a:r>
              <a:rPr lang="hu-HU" sz="3000" dirty="0"/>
              <a:t> </a:t>
            </a:r>
            <a:r>
              <a:rPr lang="hu-HU" sz="3000" dirty="0" err="1"/>
              <a:t>claddings</a:t>
            </a:r>
            <a:endParaRPr lang="hu-HU" sz="3000" dirty="0"/>
          </a:p>
          <a:p>
            <a:pPr hangingPunct="0">
              <a:spcAft>
                <a:spcPts val="600"/>
              </a:spcAft>
            </a:pPr>
            <a:endParaRPr lang="hu-HU" sz="1600" dirty="0"/>
          </a:p>
          <a:p>
            <a:pPr marL="285750" indent="-285750" hangingPunct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3000" dirty="0" err="1"/>
              <a:t>CODEX-ATF</a:t>
            </a:r>
            <a:r>
              <a:rPr lang="hu-HU" sz="3000" dirty="0"/>
              <a:t> (</a:t>
            </a:r>
            <a:r>
              <a:rPr lang="hu-HU" sz="3000" dirty="0" err="1"/>
              <a:t>IAEA</a:t>
            </a:r>
            <a:r>
              <a:rPr lang="hu-HU" sz="3000" dirty="0"/>
              <a:t> </a:t>
            </a:r>
            <a:r>
              <a:rPr lang="hu-HU" sz="3000" dirty="0" err="1"/>
              <a:t>ATF</a:t>
            </a:r>
            <a:r>
              <a:rPr lang="hu-HU" sz="3000" dirty="0"/>
              <a:t>-TS): </a:t>
            </a:r>
          </a:p>
          <a:p>
            <a:pPr marL="742950" lvl="1" indent="-285750" hangingPunct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3000" dirty="0" err="1"/>
              <a:t>Bundle</a:t>
            </a:r>
            <a:r>
              <a:rPr lang="hu-HU" sz="3000" dirty="0"/>
              <a:t> </a:t>
            </a:r>
            <a:r>
              <a:rPr lang="hu-HU" sz="3000" dirty="0" err="1"/>
              <a:t>contained</a:t>
            </a:r>
            <a:r>
              <a:rPr lang="hu-HU" sz="3000" dirty="0"/>
              <a:t> </a:t>
            </a:r>
            <a:r>
              <a:rPr lang="hu-HU" sz="3000" dirty="0" err="1"/>
              <a:t>both</a:t>
            </a:r>
            <a:r>
              <a:rPr lang="hu-HU" sz="3000" dirty="0"/>
              <a:t> </a:t>
            </a:r>
            <a:r>
              <a:rPr lang="hu-HU" sz="3000" dirty="0" err="1"/>
              <a:t>Cr</a:t>
            </a:r>
            <a:r>
              <a:rPr lang="hu-HU" sz="3000" dirty="0"/>
              <a:t> </a:t>
            </a:r>
            <a:r>
              <a:rPr lang="hu-HU" sz="3000" dirty="0" err="1"/>
              <a:t>coated</a:t>
            </a:r>
            <a:r>
              <a:rPr lang="hu-HU" sz="3000" dirty="0"/>
              <a:t> and </a:t>
            </a:r>
            <a:r>
              <a:rPr lang="hu-HU" sz="3000" dirty="0" err="1"/>
              <a:t>uncoated</a:t>
            </a:r>
            <a:r>
              <a:rPr lang="hu-HU" sz="3000" dirty="0"/>
              <a:t> </a:t>
            </a:r>
            <a:r>
              <a:rPr lang="hu-HU" sz="3000" dirty="0" err="1"/>
              <a:t>Zr</a:t>
            </a:r>
            <a:r>
              <a:rPr lang="hu-HU" sz="3000" dirty="0"/>
              <a:t> </a:t>
            </a:r>
            <a:r>
              <a:rPr lang="hu-HU" sz="3000" dirty="0" err="1"/>
              <a:t>cladding</a:t>
            </a:r>
            <a:r>
              <a:rPr lang="hu-HU" sz="3000" dirty="0"/>
              <a:t> </a:t>
            </a:r>
            <a:r>
              <a:rPr lang="hu-HU" sz="3000" dirty="0" err="1"/>
              <a:t>tubes</a:t>
            </a:r>
            <a:endParaRPr lang="hu-HU" sz="3000" dirty="0"/>
          </a:p>
          <a:p>
            <a:pPr marL="742950" lvl="1" indent="-285750" hangingPunct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3000" dirty="0"/>
              <a:t>Main </a:t>
            </a:r>
            <a:r>
              <a:rPr lang="hu-HU" sz="3000" dirty="0" err="1"/>
              <a:t>information</a:t>
            </a:r>
            <a:r>
              <a:rPr lang="hu-HU" sz="3000" dirty="0"/>
              <a:t> </a:t>
            </a:r>
            <a:r>
              <a:rPr lang="hu-HU" sz="3000" dirty="0" err="1"/>
              <a:t>on</a:t>
            </a:r>
            <a:r>
              <a:rPr lang="hu-HU" sz="3000" dirty="0"/>
              <a:t> </a:t>
            </a:r>
            <a:r>
              <a:rPr lang="hu-HU" sz="3000" dirty="0" err="1"/>
              <a:t>differences</a:t>
            </a:r>
            <a:r>
              <a:rPr lang="hu-HU" sz="3000" dirty="0"/>
              <a:t> in </a:t>
            </a:r>
            <a:r>
              <a:rPr lang="hu-HU" sz="3000" dirty="0" err="1"/>
              <a:t>the</a:t>
            </a:r>
            <a:r>
              <a:rPr lang="hu-HU" sz="3000" dirty="0"/>
              <a:t> post-test </a:t>
            </a:r>
            <a:r>
              <a:rPr lang="hu-HU" sz="3000" dirty="0" err="1"/>
              <a:t>examinations</a:t>
            </a:r>
            <a:endParaRPr lang="hu-HU" sz="3000" dirty="0"/>
          </a:p>
          <a:p>
            <a:pPr marL="285750" indent="-285750" hangingPunct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3000" dirty="0" err="1"/>
              <a:t>CODEX-ATF-AIT</a:t>
            </a:r>
            <a:r>
              <a:rPr lang="hu-HU" sz="3000" dirty="0"/>
              <a:t> (EU </a:t>
            </a:r>
            <a:r>
              <a:rPr lang="hu-HU" sz="3000" dirty="0" err="1"/>
              <a:t>OFFERR</a:t>
            </a:r>
            <a:r>
              <a:rPr lang="hu-HU" sz="3000" dirty="0"/>
              <a:t>):</a:t>
            </a:r>
          </a:p>
          <a:p>
            <a:pPr marL="742950" lvl="1" indent="-285750" hangingPunct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3000" dirty="0" err="1"/>
              <a:t>Only</a:t>
            </a:r>
            <a:r>
              <a:rPr lang="hu-HU" sz="3000" dirty="0"/>
              <a:t> </a:t>
            </a:r>
            <a:r>
              <a:rPr lang="hu-HU" sz="3000" dirty="0" err="1"/>
              <a:t>Cr</a:t>
            </a:r>
            <a:r>
              <a:rPr lang="hu-HU" sz="3000" dirty="0"/>
              <a:t> </a:t>
            </a:r>
            <a:r>
              <a:rPr lang="hu-HU" sz="3000" dirty="0" err="1"/>
              <a:t>coated</a:t>
            </a:r>
            <a:r>
              <a:rPr lang="hu-HU" sz="3000" dirty="0"/>
              <a:t> </a:t>
            </a:r>
            <a:r>
              <a:rPr lang="hu-HU" sz="3000" dirty="0" err="1"/>
              <a:t>components</a:t>
            </a:r>
            <a:r>
              <a:rPr lang="hu-HU" sz="3000" dirty="0"/>
              <a:t> in </a:t>
            </a:r>
            <a:r>
              <a:rPr lang="hu-HU" sz="3000" dirty="0" err="1"/>
              <a:t>the</a:t>
            </a:r>
            <a:r>
              <a:rPr lang="hu-HU" sz="3000" dirty="0"/>
              <a:t> </a:t>
            </a:r>
            <a:r>
              <a:rPr lang="hu-HU" sz="3000" dirty="0" err="1"/>
              <a:t>bundle</a:t>
            </a:r>
            <a:r>
              <a:rPr lang="hu-HU" sz="3000" dirty="0"/>
              <a:t>, </a:t>
            </a:r>
            <a:r>
              <a:rPr lang="hu-HU" sz="3000" dirty="0" err="1"/>
              <a:t>comparison</a:t>
            </a:r>
            <a:r>
              <a:rPr lang="hu-HU" sz="3000" dirty="0"/>
              <a:t> </a:t>
            </a:r>
            <a:r>
              <a:rPr lang="hu-HU" sz="3000" dirty="0" err="1"/>
              <a:t>with</a:t>
            </a:r>
            <a:r>
              <a:rPr lang="hu-HU" sz="3000" dirty="0"/>
              <a:t> </a:t>
            </a:r>
            <a:r>
              <a:rPr lang="hu-HU" sz="3000" dirty="0" err="1"/>
              <a:t>the</a:t>
            </a:r>
            <a:r>
              <a:rPr lang="hu-HU" sz="3000" dirty="0"/>
              <a:t> </a:t>
            </a:r>
            <a:r>
              <a:rPr lang="hu-HU" sz="3000" dirty="0" err="1"/>
              <a:t>reference</a:t>
            </a:r>
            <a:r>
              <a:rPr lang="hu-HU" sz="3000" dirty="0"/>
              <a:t> </a:t>
            </a:r>
            <a:r>
              <a:rPr lang="hu-HU" sz="3000" dirty="0" err="1"/>
              <a:t>tests</a:t>
            </a:r>
            <a:r>
              <a:rPr lang="hu-HU" sz="3000" dirty="0"/>
              <a:t> (</a:t>
            </a:r>
            <a:r>
              <a:rPr lang="hu-HU" sz="3000" dirty="0" err="1"/>
              <a:t>CODEX</a:t>
            </a:r>
            <a:r>
              <a:rPr lang="hu-HU" sz="3000" dirty="0"/>
              <a:t>-</a:t>
            </a:r>
            <a:r>
              <a:rPr lang="hu-HU" sz="3000" dirty="0" err="1"/>
              <a:t>AIT</a:t>
            </a:r>
            <a:r>
              <a:rPr lang="hu-HU" sz="3000" dirty="0"/>
              <a:t>-3) </a:t>
            </a:r>
            <a:r>
              <a:rPr lang="hu-HU" sz="3000" dirty="0" err="1"/>
              <a:t>carried</a:t>
            </a:r>
            <a:r>
              <a:rPr lang="hu-HU" sz="3000" dirty="0"/>
              <a:t> out </a:t>
            </a:r>
            <a:r>
              <a:rPr lang="hu-HU" sz="3000" dirty="0" err="1"/>
              <a:t>with</a:t>
            </a:r>
            <a:r>
              <a:rPr lang="hu-HU" sz="3000" dirty="0"/>
              <a:t> </a:t>
            </a:r>
            <a:r>
              <a:rPr lang="hu-HU" sz="3000" dirty="0" err="1"/>
              <a:t>uncotaed</a:t>
            </a:r>
            <a:r>
              <a:rPr lang="hu-HU" sz="3000" dirty="0"/>
              <a:t> </a:t>
            </a:r>
            <a:r>
              <a:rPr lang="hu-HU" sz="3000" dirty="0" err="1"/>
              <a:t>Zr</a:t>
            </a:r>
            <a:r>
              <a:rPr lang="hu-HU" sz="3000" dirty="0"/>
              <a:t> </a:t>
            </a:r>
            <a:r>
              <a:rPr lang="hu-HU" sz="3000" dirty="0" err="1"/>
              <a:t>components</a:t>
            </a:r>
            <a:endParaRPr lang="hu-HU" sz="3000" dirty="0"/>
          </a:p>
          <a:p>
            <a:pPr marL="742950" lvl="1" indent="-285750" hangingPunct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3000" dirty="0" err="1"/>
              <a:t>Possibility</a:t>
            </a:r>
            <a:r>
              <a:rPr lang="hu-HU" sz="3000" dirty="0"/>
              <a:t> </a:t>
            </a:r>
            <a:r>
              <a:rPr lang="hu-HU" sz="3000" dirty="0" err="1"/>
              <a:t>for</a:t>
            </a:r>
            <a:r>
              <a:rPr lang="hu-HU" sz="3000" dirty="0"/>
              <a:t> </a:t>
            </a:r>
            <a:r>
              <a:rPr lang="hu-HU" sz="3000" dirty="0" err="1"/>
              <a:t>the</a:t>
            </a:r>
            <a:r>
              <a:rPr lang="hu-HU" sz="3000" dirty="0"/>
              <a:t> </a:t>
            </a:r>
            <a:r>
              <a:rPr lang="hu-HU" sz="3000" dirty="0" err="1"/>
              <a:t>comparison</a:t>
            </a:r>
            <a:r>
              <a:rPr lang="hu-HU" sz="3000" dirty="0"/>
              <a:t> of on-line </a:t>
            </a:r>
            <a:r>
              <a:rPr lang="hu-HU" sz="3000" dirty="0" err="1"/>
              <a:t>measured</a:t>
            </a:r>
            <a:r>
              <a:rPr lang="hu-HU" sz="3000" dirty="0"/>
              <a:t> </a:t>
            </a:r>
            <a:r>
              <a:rPr lang="hu-HU" sz="3000" dirty="0" err="1"/>
              <a:t>data</a:t>
            </a:r>
            <a:endParaRPr lang="en-US" sz="3000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25004" y="-45893"/>
            <a:ext cx="5694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err="1">
                <a:solidFill>
                  <a:schemeClr val="bg1"/>
                </a:solidFill>
                <a:latin typeface="+mn-lt"/>
              </a:rPr>
              <a:t>CODEX-ATF</a:t>
            </a:r>
            <a:r>
              <a:rPr lang="hu-HU" sz="3200" dirty="0">
                <a:solidFill>
                  <a:schemeClr val="bg1"/>
                </a:solidFill>
                <a:latin typeface="+mn-lt"/>
              </a:rPr>
              <a:t>  and  </a:t>
            </a:r>
            <a:r>
              <a:rPr lang="hu-HU" sz="3200" dirty="0" err="1">
                <a:solidFill>
                  <a:schemeClr val="bg1"/>
                </a:solidFill>
                <a:latin typeface="+mn-lt"/>
              </a:rPr>
              <a:t>CODEX-ATF-AIT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3657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128" y="928254"/>
            <a:ext cx="10792410" cy="5584479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0" y="-45893"/>
            <a:ext cx="6740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err="1">
                <a:solidFill>
                  <a:schemeClr val="bg1"/>
                </a:solidFill>
              </a:rPr>
              <a:t>CODEX-ATF</a:t>
            </a:r>
            <a:r>
              <a:rPr lang="hu-HU" sz="3200" dirty="0">
                <a:solidFill>
                  <a:schemeClr val="bg1"/>
                </a:solidFill>
              </a:rPr>
              <a:t>  and  </a:t>
            </a:r>
            <a:r>
              <a:rPr lang="hu-HU" sz="3200" dirty="0" err="1">
                <a:solidFill>
                  <a:schemeClr val="bg1"/>
                </a:solidFill>
              </a:rPr>
              <a:t>CODEX-ATF-AIT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Lekerekített téglalap 1"/>
          <p:cNvSpPr/>
          <p:nvPr/>
        </p:nvSpPr>
        <p:spPr>
          <a:xfrm>
            <a:off x="5327077" y="6311842"/>
            <a:ext cx="2867891" cy="4017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err="1"/>
              <a:t>steam</a:t>
            </a:r>
            <a:endParaRPr lang="hu-HU" sz="2800" dirty="0"/>
          </a:p>
        </p:txBody>
      </p:sp>
      <p:sp>
        <p:nvSpPr>
          <p:cNvPr id="7" name="Lekerekített téglalap 6"/>
          <p:cNvSpPr/>
          <p:nvPr/>
        </p:nvSpPr>
        <p:spPr>
          <a:xfrm>
            <a:off x="8333369" y="6311842"/>
            <a:ext cx="2867891" cy="4017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err="1"/>
              <a:t>steam+air</a:t>
            </a:r>
            <a:r>
              <a:rPr lang="hu-HU" sz="2800" dirty="0"/>
              <a:t> 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471055" y="6268484"/>
            <a:ext cx="4509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Atmosphere</a:t>
            </a:r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4125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160A6A74-C39D-0849-FF49-CFE519DBDA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" b="2530"/>
          <a:stretch/>
        </p:blipFill>
        <p:spPr bwMode="auto">
          <a:xfrm>
            <a:off x="10044224" y="1148317"/>
            <a:ext cx="2121920" cy="504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980" y="2971473"/>
            <a:ext cx="5027175" cy="2776460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4140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chemeClr val="bg1"/>
                </a:solidFill>
                <a:latin typeface="+mn-lt"/>
              </a:rPr>
              <a:t>The 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CODEX</a:t>
            </a:r>
            <a:r>
              <a:rPr lang="hu-HU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hu-HU" sz="3200" dirty="0" err="1">
                <a:solidFill>
                  <a:schemeClr val="bg1"/>
                </a:solidFill>
                <a:latin typeface="+mn-lt"/>
              </a:rPr>
              <a:t>facility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003" y="1112875"/>
            <a:ext cx="4916005" cy="50207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zövegdoboz 1"/>
          <p:cNvSpPr txBox="1"/>
          <p:nvPr/>
        </p:nvSpPr>
        <p:spPr>
          <a:xfrm>
            <a:off x="5904613" y="1729519"/>
            <a:ext cx="4047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/>
              <a:t>Electrically</a:t>
            </a:r>
            <a:r>
              <a:rPr lang="hu-HU" sz="2400" dirty="0"/>
              <a:t> </a:t>
            </a:r>
            <a:r>
              <a:rPr lang="hu-HU" sz="2400" dirty="0" err="1"/>
              <a:t>heated</a:t>
            </a:r>
            <a:r>
              <a:rPr lang="hu-HU" sz="2400" dirty="0"/>
              <a:t> 7-</a:t>
            </a:r>
            <a:r>
              <a:rPr lang="hu-HU" sz="2400" dirty="0" err="1"/>
              <a:t>rod</a:t>
            </a:r>
            <a:r>
              <a:rPr lang="hu-HU" sz="2400" dirty="0"/>
              <a:t> </a:t>
            </a:r>
            <a:r>
              <a:rPr lang="hu-HU" sz="2400" dirty="0" err="1"/>
              <a:t>bundle</a:t>
            </a:r>
            <a:r>
              <a:rPr lang="hu-HU" sz="2400" dirty="0"/>
              <a:t> in </a:t>
            </a:r>
            <a:r>
              <a:rPr lang="hu-HU" sz="2400" dirty="0" err="1"/>
              <a:t>hexagonal</a:t>
            </a:r>
            <a:r>
              <a:rPr lang="hu-HU" sz="2400" dirty="0"/>
              <a:t> </a:t>
            </a:r>
            <a:r>
              <a:rPr lang="hu-HU" sz="2400" dirty="0" err="1"/>
              <a:t>geometry</a:t>
            </a:r>
            <a:endParaRPr lang="hu-HU" sz="2400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03613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6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F3F1F73-F485-4D4B-BE83-4A5422F4D902}" type="slidenum">
              <a:rPr lang="hu-HU" smtClean="0"/>
              <a:t>7</a:t>
            </a:fld>
            <a:endParaRPr lang="hu-HU"/>
          </a:p>
        </p:txBody>
      </p:sp>
      <p:pic>
        <p:nvPicPr>
          <p:cNvPr id="4" name="Kép 3" descr="A képen bútorok, padló, fedett pályás, gép látható&#10;&#10;Automatikusan generált leírás">
            <a:extLst>
              <a:ext uri="{FF2B5EF4-FFF2-40B4-BE49-F238E27FC236}">
                <a16:creationId xmlns:a16="http://schemas.microsoft.com/office/drawing/2014/main" id="{E791DCF2-F926-1B4A-147E-0C18D8A816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64" t="1" r="45234" b="57655"/>
          <a:stretch/>
        </p:blipFill>
        <p:spPr>
          <a:xfrm rot="10800000">
            <a:off x="1726955" y="1354378"/>
            <a:ext cx="1857799" cy="4959104"/>
          </a:xfrm>
          <a:prstGeom prst="rect">
            <a:avLst/>
          </a:prstGeom>
        </p:spPr>
      </p:pic>
      <p:pic>
        <p:nvPicPr>
          <p:cNvPr id="5" name="Kép 4" descr="A képen fedett pályás, szerszám, mérnöki tudomány, asztal látható&#10;&#10;Automatikusan generált leírás">
            <a:extLst>
              <a:ext uri="{FF2B5EF4-FFF2-40B4-BE49-F238E27FC236}">
                <a16:creationId xmlns:a16="http://schemas.microsoft.com/office/drawing/2014/main" id="{782A4E9B-7D82-36D3-E02E-07459C0E86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1" t="11008" r="34996" b="990"/>
          <a:stretch/>
        </p:blipFill>
        <p:spPr>
          <a:xfrm rot="10800000">
            <a:off x="304802" y="1354376"/>
            <a:ext cx="1307738" cy="4959648"/>
          </a:xfrm>
          <a:prstGeom prst="rect">
            <a:avLst/>
          </a:prstGeom>
        </p:spPr>
      </p:pic>
      <p:pic>
        <p:nvPicPr>
          <p:cNvPr id="6" name="Picture 2" descr="H:\Adatok\CODEX_ATF\169019059319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4" t="8420" r="30414" b="4638"/>
          <a:stretch/>
        </p:blipFill>
        <p:spPr bwMode="auto">
          <a:xfrm>
            <a:off x="8172963" y="1354379"/>
            <a:ext cx="3589548" cy="496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H:\Adatok\CODEX_ATF\169019141227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9" r="13899"/>
          <a:stretch/>
        </p:blipFill>
        <p:spPr bwMode="auto">
          <a:xfrm flipH="1">
            <a:off x="5465619" y="1357582"/>
            <a:ext cx="2654149" cy="496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4813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chemeClr val="bg1"/>
                </a:solidFill>
                <a:latin typeface="+mn-lt"/>
              </a:rPr>
              <a:t>The </a:t>
            </a:r>
            <a:r>
              <a:rPr lang="hu-HU" sz="3200" dirty="0" err="1">
                <a:solidFill>
                  <a:schemeClr val="bg1"/>
                </a:solidFill>
                <a:latin typeface="+mn-lt"/>
              </a:rPr>
              <a:t>CODEX</a:t>
            </a:r>
            <a:r>
              <a:rPr lang="hu-HU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hu-HU" sz="3200" dirty="0" err="1">
                <a:solidFill>
                  <a:schemeClr val="bg1"/>
                </a:solidFill>
                <a:latin typeface="+mn-lt"/>
              </a:rPr>
              <a:t>facility</a:t>
            </a:r>
            <a:endParaRPr lang="en-GB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9167" y="1354379"/>
            <a:ext cx="1713258" cy="4959104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1834219" y="935182"/>
            <a:ext cx="3756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5">
                    <a:lumMod val="50000"/>
                  </a:schemeClr>
                </a:solidFill>
                <a:latin typeface="Franklin Gothic Medium" panose="020B0603020102020204" pitchFamily="34" charset="0"/>
              </a:rPr>
              <a:t>   </a:t>
            </a:r>
            <a:r>
              <a:rPr lang="hu-HU" dirty="0" err="1">
                <a:solidFill>
                  <a:schemeClr val="accent5">
                    <a:lumMod val="50000"/>
                  </a:schemeClr>
                </a:solidFill>
                <a:latin typeface="Franklin Gothic Medium" panose="020B0603020102020204" pitchFamily="34" charset="0"/>
              </a:rPr>
              <a:t>CODEX-ATF</a:t>
            </a:r>
            <a:r>
              <a:rPr lang="hu-HU" dirty="0">
                <a:solidFill>
                  <a:schemeClr val="accent5">
                    <a:lumMod val="50000"/>
                  </a:schemeClr>
                </a:solidFill>
                <a:latin typeface="Franklin Gothic Medium" panose="020B0603020102020204" pitchFamily="34" charset="0"/>
              </a:rPr>
              <a:t>           </a:t>
            </a:r>
            <a:r>
              <a:rPr lang="hu-HU" dirty="0" err="1">
                <a:solidFill>
                  <a:schemeClr val="accent5">
                    <a:lumMod val="50000"/>
                  </a:schemeClr>
                </a:solidFill>
                <a:latin typeface="Franklin Gothic Medium" panose="020B0603020102020204" pitchFamily="34" charset="0"/>
              </a:rPr>
              <a:t>CODEX-ATF-AIT</a:t>
            </a:r>
            <a:endParaRPr lang="hu-HU" dirty="0">
              <a:solidFill>
                <a:schemeClr val="accent5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129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4"/>
          </p:nvPr>
        </p:nvSpPr>
        <p:spPr>
          <a:xfrm>
            <a:off x="10674926" y="6356350"/>
            <a:ext cx="678873" cy="365125"/>
          </a:xfrm>
        </p:spPr>
        <p:txBody>
          <a:bodyPr/>
          <a:lstStyle/>
          <a:p>
            <a:fld id="{9F3F1F73-F485-4D4B-BE83-4A5422F4D902}" type="slidenum">
              <a:rPr lang="hu-HU" smtClean="0"/>
              <a:t>8</a:t>
            </a:fld>
            <a:endParaRPr lang="hu-HU" dirty="0"/>
          </a:p>
        </p:txBody>
      </p:sp>
      <p:sp>
        <p:nvSpPr>
          <p:cNvPr id="9" name="Tartalom helye 2"/>
          <p:cNvSpPr txBox="1">
            <a:spLocks/>
          </p:cNvSpPr>
          <p:nvPr/>
        </p:nvSpPr>
        <p:spPr>
          <a:xfrm>
            <a:off x="353291" y="1873936"/>
            <a:ext cx="10799618" cy="247769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"/>
              </a:spcBef>
              <a:spcAft>
                <a:spcPts val="600"/>
              </a:spcAft>
              <a:buNone/>
            </a:pPr>
            <a:endParaRPr lang="hu-HU" sz="6600" dirty="0">
              <a:solidFill>
                <a:srgbClr val="45AC3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spcBef>
                <a:spcPts val="300"/>
              </a:spcBef>
              <a:spcAft>
                <a:spcPts val="600"/>
              </a:spcAft>
              <a:buNone/>
            </a:pPr>
            <a:r>
              <a:rPr lang="hu-HU" sz="6600" dirty="0" err="1">
                <a:solidFill>
                  <a:srgbClr val="45AC3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CODEX-ATF</a:t>
            </a:r>
            <a:endParaRPr lang="hu-HU" sz="6600" dirty="0">
              <a:solidFill>
                <a:srgbClr val="45AC3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078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Csoportba foglalás 8"/>
          <p:cNvGrpSpPr>
            <a:grpSpLocks noChangeAspect="1"/>
          </p:cNvGrpSpPr>
          <p:nvPr/>
        </p:nvGrpSpPr>
        <p:grpSpPr>
          <a:xfrm>
            <a:off x="2624133" y="1244679"/>
            <a:ext cx="6966072" cy="5538960"/>
            <a:chOff x="3337560" y="1425576"/>
            <a:chExt cx="6574536" cy="5227636"/>
          </a:xfrm>
        </p:grpSpPr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3337560" y="1425576"/>
              <a:ext cx="6574536" cy="52276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6"/>
            <p:cNvSpPr>
              <a:spLocks noEditPoints="1"/>
            </p:cNvSpPr>
            <p:nvPr/>
          </p:nvSpPr>
          <p:spPr bwMode="auto">
            <a:xfrm>
              <a:off x="4154489" y="1654175"/>
              <a:ext cx="96838" cy="1897063"/>
            </a:xfrm>
            <a:custGeom>
              <a:avLst/>
              <a:gdLst>
                <a:gd name="T0" fmla="*/ 35 w 61"/>
                <a:gd name="T1" fmla="*/ 37 h 1195"/>
                <a:gd name="T2" fmla="*/ 35 w 61"/>
                <a:gd name="T3" fmla="*/ 1195 h 1195"/>
                <a:gd name="T4" fmla="*/ 26 w 61"/>
                <a:gd name="T5" fmla="*/ 1195 h 1195"/>
                <a:gd name="T6" fmla="*/ 26 w 61"/>
                <a:gd name="T7" fmla="*/ 37 h 1195"/>
                <a:gd name="T8" fmla="*/ 35 w 61"/>
                <a:gd name="T9" fmla="*/ 37 h 1195"/>
                <a:gd name="T10" fmla="*/ 31 w 61"/>
                <a:gd name="T11" fmla="*/ 37 h 1195"/>
                <a:gd name="T12" fmla="*/ 0 w 61"/>
                <a:gd name="T13" fmla="*/ 61 h 1195"/>
                <a:gd name="T14" fmla="*/ 31 w 61"/>
                <a:gd name="T15" fmla="*/ 0 h 1195"/>
                <a:gd name="T16" fmla="*/ 61 w 61"/>
                <a:gd name="T17" fmla="*/ 61 h 1195"/>
                <a:gd name="T18" fmla="*/ 31 w 61"/>
                <a:gd name="T19" fmla="*/ 37 h 1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1195">
                  <a:moveTo>
                    <a:pt x="35" y="37"/>
                  </a:moveTo>
                  <a:lnTo>
                    <a:pt x="35" y="1195"/>
                  </a:lnTo>
                  <a:lnTo>
                    <a:pt x="26" y="1195"/>
                  </a:lnTo>
                  <a:lnTo>
                    <a:pt x="26" y="37"/>
                  </a:lnTo>
                  <a:lnTo>
                    <a:pt x="35" y="37"/>
                  </a:lnTo>
                  <a:close/>
                  <a:moveTo>
                    <a:pt x="31" y="37"/>
                  </a:moveTo>
                  <a:lnTo>
                    <a:pt x="0" y="61"/>
                  </a:lnTo>
                  <a:lnTo>
                    <a:pt x="31" y="0"/>
                  </a:lnTo>
                  <a:lnTo>
                    <a:pt x="61" y="61"/>
                  </a:lnTo>
                  <a:lnTo>
                    <a:pt x="31" y="37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/>
            <p:cNvSpPr>
              <a:spLocks noEditPoints="1"/>
            </p:cNvSpPr>
            <p:nvPr/>
          </p:nvSpPr>
          <p:spPr bwMode="auto">
            <a:xfrm>
              <a:off x="4203701" y="3502025"/>
              <a:ext cx="5576888" cy="96838"/>
            </a:xfrm>
            <a:custGeom>
              <a:avLst/>
              <a:gdLst>
                <a:gd name="T0" fmla="*/ 3477 w 3513"/>
                <a:gd name="T1" fmla="*/ 26 h 61"/>
                <a:gd name="T2" fmla="*/ 0 w 3513"/>
                <a:gd name="T3" fmla="*/ 26 h 61"/>
                <a:gd name="T4" fmla="*/ 0 w 3513"/>
                <a:gd name="T5" fmla="*/ 35 h 61"/>
                <a:gd name="T6" fmla="*/ 3477 w 3513"/>
                <a:gd name="T7" fmla="*/ 35 h 61"/>
                <a:gd name="T8" fmla="*/ 3477 w 3513"/>
                <a:gd name="T9" fmla="*/ 26 h 61"/>
                <a:gd name="T10" fmla="*/ 3477 w 3513"/>
                <a:gd name="T11" fmla="*/ 31 h 61"/>
                <a:gd name="T12" fmla="*/ 3452 w 3513"/>
                <a:gd name="T13" fmla="*/ 61 h 61"/>
                <a:gd name="T14" fmla="*/ 3513 w 3513"/>
                <a:gd name="T15" fmla="*/ 31 h 61"/>
                <a:gd name="T16" fmla="*/ 3452 w 3513"/>
                <a:gd name="T17" fmla="*/ 0 h 61"/>
                <a:gd name="T18" fmla="*/ 3477 w 3513"/>
                <a:gd name="T19" fmla="*/ 3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13" h="61">
                  <a:moveTo>
                    <a:pt x="3477" y="26"/>
                  </a:moveTo>
                  <a:lnTo>
                    <a:pt x="0" y="26"/>
                  </a:lnTo>
                  <a:lnTo>
                    <a:pt x="0" y="35"/>
                  </a:lnTo>
                  <a:lnTo>
                    <a:pt x="3477" y="35"/>
                  </a:lnTo>
                  <a:lnTo>
                    <a:pt x="3477" y="26"/>
                  </a:lnTo>
                  <a:close/>
                  <a:moveTo>
                    <a:pt x="3477" y="31"/>
                  </a:moveTo>
                  <a:lnTo>
                    <a:pt x="3452" y="61"/>
                  </a:lnTo>
                  <a:lnTo>
                    <a:pt x="3513" y="31"/>
                  </a:lnTo>
                  <a:lnTo>
                    <a:pt x="3452" y="0"/>
                  </a:lnTo>
                  <a:lnTo>
                    <a:pt x="3477" y="31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/>
            <p:cNvSpPr>
              <a:spLocks noChangeArrowheads="1"/>
            </p:cNvSpPr>
            <p:nvPr/>
          </p:nvSpPr>
          <p:spPr bwMode="auto">
            <a:xfrm>
              <a:off x="3451321" y="2484909"/>
              <a:ext cx="63182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</a:rPr>
                <a:t>Max. cladding temp. 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Freeform 16"/>
            <p:cNvSpPr>
              <a:spLocks noEditPoints="1"/>
            </p:cNvSpPr>
            <p:nvPr/>
          </p:nvSpPr>
          <p:spPr bwMode="auto">
            <a:xfrm>
              <a:off x="6737351" y="3354388"/>
              <a:ext cx="1202019" cy="85726"/>
            </a:xfrm>
            <a:custGeom>
              <a:avLst/>
              <a:gdLst>
                <a:gd name="T0" fmla="*/ 59 w 4218"/>
                <a:gd name="T1" fmla="*/ 120 h 323"/>
                <a:gd name="T2" fmla="*/ 4160 w 4218"/>
                <a:gd name="T3" fmla="*/ 145 h 323"/>
                <a:gd name="T4" fmla="*/ 4160 w 4218"/>
                <a:gd name="T5" fmla="*/ 203 h 323"/>
                <a:gd name="T6" fmla="*/ 58 w 4218"/>
                <a:gd name="T7" fmla="*/ 178 h 323"/>
                <a:gd name="T8" fmla="*/ 59 w 4218"/>
                <a:gd name="T9" fmla="*/ 120 h 323"/>
                <a:gd name="T10" fmla="*/ 243 w 4218"/>
                <a:gd name="T11" fmla="*/ 292 h 323"/>
                <a:gd name="T12" fmla="*/ 0 w 4218"/>
                <a:gd name="T13" fmla="*/ 149 h 323"/>
                <a:gd name="T14" fmla="*/ 244 w 4218"/>
                <a:gd name="T15" fmla="*/ 8 h 323"/>
                <a:gd name="T16" fmla="*/ 284 w 4218"/>
                <a:gd name="T17" fmla="*/ 19 h 323"/>
                <a:gd name="T18" fmla="*/ 274 w 4218"/>
                <a:gd name="T19" fmla="*/ 59 h 323"/>
                <a:gd name="T20" fmla="*/ 73 w 4218"/>
                <a:gd name="T21" fmla="*/ 174 h 323"/>
                <a:gd name="T22" fmla="*/ 73 w 4218"/>
                <a:gd name="T23" fmla="*/ 124 h 323"/>
                <a:gd name="T24" fmla="*/ 272 w 4218"/>
                <a:gd name="T25" fmla="*/ 242 h 323"/>
                <a:gd name="T26" fmla="*/ 272 w 4218"/>
                <a:gd name="T27" fmla="*/ 242 h 323"/>
                <a:gd name="T28" fmla="*/ 283 w 4218"/>
                <a:gd name="T29" fmla="*/ 282 h 323"/>
                <a:gd name="T30" fmla="*/ 243 w 4218"/>
                <a:gd name="T31" fmla="*/ 292 h 323"/>
                <a:gd name="T32" fmla="*/ 3975 w 4218"/>
                <a:gd name="T33" fmla="*/ 31 h 323"/>
                <a:gd name="T34" fmla="*/ 4218 w 4218"/>
                <a:gd name="T35" fmla="*/ 174 h 323"/>
                <a:gd name="T36" fmla="*/ 3974 w 4218"/>
                <a:gd name="T37" fmla="*/ 315 h 323"/>
                <a:gd name="T38" fmla="*/ 3974 w 4218"/>
                <a:gd name="T39" fmla="*/ 315 h 323"/>
                <a:gd name="T40" fmla="*/ 3934 w 4218"/>
                <a:gd name="T41" fmla="*/ 304 h 323"/>
                <a:gd name="T42" fmla="*/ 3945 w 4218"/>
                <a:gd name="T43" fmla="*/ 264 h 323"/>
                <a:gd name="T44" fmla="*/ 4145 w 4218"/>
                <a:gd name="T45" fmla="*/ 149 h 323"/>
                <a:gd name="T46" fmla="*/ 4145 w 4218"/>
                <a:gd name="T47" fmla="*/ 199 h 323"/>
                <a:gd name="T48" fmla="*/ 3946 w 4218"/>
                <a:gd name="T49" fmla="*/ 81 h 323"/>
                <a:gd name="T50" fmla="*/ 3946 w 4218"/>
                <a:gd name="T51" fmla="*/ 81 h 323"/>
                <a:gd name="T52" fmla="*/ 3936 w 4218"/>
                <a:gd name="T53" fmla="*/ 41 h 323"/>
                <a:gd name="T54" fmla="*/ 3975 w 4218"/>
                <a:gd name="T55" fmla="*/ 31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218" h="323">
                  <a:moveTo>
                    <a:pt x="59" y="120"/>
                  </a:moveTo>
                  <a:lnTo>
                    <a:pt x="4160" y="145"/>
                  </a:lnTo>
                  <a:lnTo>
                    <a:pt x="4160" y="203"/>
                  </a:lnTo>
                  <a:lnTo>
                    <a:pt x="58" y="178"/>
                  </a:lnTo>
                  <a:lnTo>
                    <a:pt x="59" y="120"/>
                  </a:lnTo>
                  <a:close/>
                  <a:moveTo>
                    <a:pt x="243" y="292"/>
                  </a:moveTo>
                  <a:lnTo>
                    <a:pt x="0" y="149"/>
                  </a:lnTo>
                  <a:lnTo>
                    <a:pt x="244" y="8"/>
                  </a:lnTo>
                  <a:cubicBezTo>
                    <a:pt x="258" y="0"/>
                    <a:pt x="276" y="5"/>
                    <a:pt x="284" y="19"/>
                  </a:cubicBezTo>
                  <a:cubicBezTo>
                    <a:pt x="292" y="33"/>
                    <a:pt x="288" y="51"/>
                    <a:pt x="274" y="59"/>
                  </a:cubicBezTo>
                  <a:lnTo>
                    <a:pt x="73" y="174"/>
                  </a:lnTo>
                  <a:lnTo>
                    <a:pt x="73" y="124"/>
                  </a:lnTo>
                  <a:lnTo>
                    <a:pt x="272" y="242"/>
                  </a:lnTo>
                  <a:lnTo>
                    <a:pt x="272" y="242"/>
                  </a:lnTo>
                  <a:cubicBezTo>
                    <a:pt x="286" y="250"/>
                    <a:pt x="291" y="268"/>
                    <a:pt x="283" y="282"/>
                  </a:cubicBezTo>
                  <a:cubicBezTo>
                    <a:pt x="274" y="295"/>
                    <a:pt x="257" y="300"/>
                    <a:pt x="243" y="292"/>
                  </a:cubicBezTo>
                  <a:close/>
                  <a:moveTo>
                    <a:pt x="3975" y="31"/>
                  </a:moveTo>
                  <a:lnTo>
                    <a:pt x="4218" y="174"/>
                  </a:lnTo>
                  <a:lnTo>
                    <a:pt x="3974" y="315"/>
                  </a:lnTo>
                  <a:lnTo>
                    <a:pt x="3974" y="315"/>
                  </a:lnTo>
                  <a:cubicBezTo>
                    <a:pt x="3960" y="323"/>
                    <a:pt x="3942" y="318"/>
                    <a:pt x="3934" y="304"/>
                  </a:cubicBezTo>
                  <a:cubicBezTo>
                    <a:pt x="3926" y="290"/>
                    <a:pt x="3931" y="272"/>
                    <a:pt x="3945" y="264"/>
                  </a:cubicBezTo>
                  <a:lnTo>
                    <a:pt x="4145" y="149"/>
                  </a:lnTo>
                  <a:lnTo>
                    <a:pt x="4145" y="199"/>
                  </a:lnTo>
                  <a:lnTo>
                    <a:pt x="3946" y="81"/>
                  </a:lnTo>
                  <a:lnTo>
                    <a:pt x="3946" y="81"/>
                  </a:lnTo>
                  <a:cubicBezTo>
                    <a:pt x="3932" y="73"/>
                    <a:pt x="3927" y="55"/>
                    <a:pt x="3936" y="41"/>
                  </a:cubicBezTo>
                  <a:cubicBezTo>
                    <a:pt x="3944" y="27"/>
                    <a:pt x="3962" y="23"/>
                    <a:pt x="3975" y="31"/>
                  </a:cubicBez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19"/>
            <p:cNvSpPr>
              <a:spLocks noChangeArrowheads="1"/>
            </p:cNvSpPr>
            <p:nvPr/>
          </p:nvSpPr>
          <p:spPr bwMode="auto">
            <a:xfrm>
              <a:off x="6080568" y="3133232"/>
              <a:ext cx="401637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</a:rPr>
                <a:t>500 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Freeform 20"/>
            <p:cNvSpPr>
              <a:spLocks noEditPoints="1"/>
            </p:cNvSpPr>
            <p:nvPr/>
          </p:nvSpPr>
          <p:spPr bwMode="auto">
            <a:xfrm>
              <a:off x="4203701" y="4656137"/>
              <a:ext cx="5576888" cy="96838"/>
            </a:xfrm>
            <a:custGeom>
              <a:avLst/>
              <a:gdLst>
                <a:gd name="T0" fmla="*/ 3477 w 3513"/>
                <a:gd name="T1" fmla="*/ 26 h 61"/>
                <a:gd name="T2" fmla="*/ 0 w 3513"/>
                <a:gd name="T3" fmla="*/ 26 h 61"/>
                <a:gd name="T4" fmla="*/ 0 w 3513"/>
                <a:gd name="T5" fmla="*/ 35 h 61"/>
                <a:gd name="T6" fmla="*/ 3477 w 3513"/>
                <a:gd name="T7" fmla="*/ 35 h 61"/>
                <a:gd name="T8" fmla="*/ 3477 w 3513"/>
                <a:gd name="T9" fmla="*/ 26 h 61"/>
                <a:gd name="T10" fmla="*/ 3477 w 3513"/>
                <a:gd name="T11" fmla="*/ 30 h 61"/>
                <a:gd name="T12" fmla="*/ 3452 w 3513"/>
                <a:gd name="T13" fmla="*/ 61 h 61"/>
                <a:gd name="T14" fmla="*/ 3513 w 3513"/>
                <a:gd name="T15" fmla="*/ 30 h 61"/>
                <a:gd name="T16" fmla="*/ 3452 w 3513"/>
                <a:gd name="T17" fmla="*/ 0 h 61"/>
                <a:gd name="T18" fmla="*/ 3477 w 3513"/>
                <a:gd name="T19" fmla="*/ 3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13" h="61">
                  <a:moveTo>
                    <a:pt x="3477" y="26"/>
                  </a:moveTo>
                  <a:lnTo>
                    <a:pt x="0" y="26"/>
                  </a:lnTo>
                  <a:lnTo>
                    <a:pt x="0" y="35"/>
                  </a:lnTo>
                  <a:lnTo>
                    <a:pt x="3477" y="35"/>
                  </a:lnTo>
                  <a:lnTo>
                    <a:pt x="3477" y="26"/>
                  </a:lnTo>
                  <a:close/>
                  <a:moveTo>
                    <a:pt x="3477" y="30"/>
                  </a:moveTo>
                  <a:lnTo>
                    <a:pt x="3452" y="61"/>
                  </a:lnTo>
                  <a:lnTo>
                    <a:pt x="3513" y="30"/>
                  </a:lnTo>
                  <a:lnTo>
                    <a:pt x="3452" y="0"/>
                  </a:lnTo>
                  <a:lnTo>
                    <a:pt x="3477" y="3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21"/>
            <p:cNvSpPr>
              <a:spLocks noEditPoints="1"/>
            </p:cNvSpPr>
            <p:nvPr/>
          </p:nvSpPr>
          <p:spPr bwMode="auto">
            <a:xfrm>
              <a:off x="4159251" y="3879850"/>
              <a:ext cx="96838" cy="823913"/>
            </a:xfrm>
            <a:custGeom>
              <a:avLst/>
              <a:gdLst>
                <a:gd name="T0" fmla="*/ 26 w 61"/>
                <a:gd name="T1" fmla="*/ 37 h 519"/>
                <a:gd name="T2" fmla="*/ 23 w 61"/>
                <a:gd name="T3" fmla="*/ 519 h 519"/>
                <a:gd name="T4" fmla="*/ 32 w 61"/>
                <a:gd name="T5" fmla="*/ 519 h 519"/>
                <a:gd name="T6" fmla="*/ 35 w 61"/>
                <a:gd name="T7" fmla="*/ 37 h 519"/>
                <a:gd name="T8" fmla="*/ 26 w 61"/>
                <a:gd name="T9" fmla="*/ 37 h 519"/>
                <a:gd name="T10" fmla="*/ 30 w 61"/>
                <a:gd name="T11" fmla="*/ 37 h 519"/>
                <a:gd name="T12" fmla="*/ 61 w 61"/>
                <a:gd name="T13" fmla="*/ 62 h 519"/>
                <a:gd name="T14" fmla="*/ 31 w 61"/>
                <a:gd name="T15" fmla="*/ 0 h 519"/>
                <a:gd name="T16" fmla="*/ 0 w 61"/>
                <a:gd name="T17" fmla="*/ 61 h 519"/>
                <a:gd name="T18" fmla="*/ 30 w 61"/>
                <a:gd name="T19" fmla="*/ 37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519">
                  <a:moveTo>
                    <a:pt x="26" y="37"/>
                  </a:moveTo>
                  <a:lnTo>
                    <a:pt x="23" y="519"/>
                  </a:lnTo>
                  <a:lnTo>
                    <a:pt x="32" y="519"/>
                  </a:lnTo>
                  <a:lnTo>
                    <a:pt x="35" y="37"/>
                  </a:lnTo>
                  <a:lnTo>
                    <a:pt x="26" y="37"/>
                  </a:lnTo>
                  <a:close/>
                  <a:moveTo>
                    <a:pt x="30" y="37"/>
                  </a:moveTo>
                  <a:lnTo>
                    <a:pt x="61" y="62"/>
                  </a:lnTo>
                  <a:lnTo>
                    <a:pt x="31" y="0"/>
                  </a:lnTo>
                  <a:lnTo>
                    <a:pt x="0" y="61"/>
                  </a:lnTo>
                  <a:lnTo>
                    <a:pt x="30" y="37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22"/>
            <p:cNvSpPr>
              <a:spLocks noChangeArrowheads="1"/>
            </p:cNvSpPr>
            <p:nvPr/>
          </p:nvSpPr>
          <p:spPr bwMode="auto">
            <a:xfrm>
              <a:off x="3449734" y="3868735"/>
              <a:ext cx="633413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Calibri" panose="020F0502020204030204" pitchFamily="34" charset="0"/>
                </a:rPr>
                <a:t>Power (+800 W external heaters)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Line 28"/>
            <p:cNvSpPr>
              <a:spLocks noChangeShapeType="1"/>
            </p:cNvSpPr>
            <p:nvPr/>
          </p:nvSpPr>
          <p:spPr bwMode="auto">
            <a:xfrm flipV="1">
              <a:off x="4203701" y="4476750"/>
              <a:ext cx="1595438" cy="7938"/>
            </a:xfrm>
            <a:prstGeom prst="line">
              <a:avLst/>
            </a:prstGeom>
            <a:noFill/>
            <a:ln w="19050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29"/>
            <p:cNvSpPr>
              <a:spLocks noChangeShapeType="1"/>
            </p:cNvSpPr>
            <p:nvPr/>
          </p:nvSpPr>
          <p:spPr bwMode="auto">
            <a:xfrm>
              <a:off x="7940676" y="4704291"/>
              <a:ext cx="1584325" cy="3175"/>
            </a:xfrm>
            <a:prstGeom prst="line">
              <a:avLst/>
            </a:prstGeom>
            <a:noFill/>
            <a:ln w="19050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30"/>
            <p:cNvSpPr>
              <a:spLocks noChangeArrowheads="1"/>
            </p:cNvSpPr>
            <p:nvPr/>
          </p:nvSpPr>
          <p:spPr bwMode="auto">
            <a:xfrm>
              <a:off x="4748230" y="4227330"/>
              <a:ext cx="474489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Calibri" panose="020F0502020204030204" pitchFamily="34" charset="0"/>
                </a:rPr>
                <a:t>600 W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31"/>
            <p:cNvSpPr>
              <a:spLocks noChangeArrowheads="1"/>
            </p:cNvSpPr>
            <p:nvPr/>
          </p:nvSpPr>
          <p:spPr bwMode="auto">
            <a:xfrm>
              <a:off x="5986242" y="4029075"/>
              <a:ext cx="56586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Calibri" panose="020F0502020204030204" pitchFamily="34" charset="0"/>
                </a:rPr>
                <a:t>1000 W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32"/>
            <p:cNvSpPr>
              <a:spLocks noChangeArrowheads="1"/>
            </p:cNvSpPr>
            <p:nvPr/>
          </p:nvSpPr>
          <p:spPr bwMode="auto">
            <a:xfrm>
              <a:off x="8451194" y="4443033"/>
              <a:ext cx="291747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Calibri" panose="020F0502020204030204" pitchFamily="34" charset="0"/>
                </a:rPr>
                <a:t>0 W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Freeform 33"/>
            <p:cNvSpPr>
              <a:spLocks noEditPoints="1"/>
            </p:cNvSpPr>
            <p:nvPr/>
          </p:nvSpPr>
          <p:spPr bwMode="auto">
            <a:xfrm>
              <a:off x="4203701" y="5314950"/>
              <a:ext cx="5576888" cy="96838"/>
            </a:xfrm>
            <a:custGeom>
              <a:avLst/>
              <a:gdLst>
                <a:gd name="T0" fmla="*/ 3477 w 3513"/>
                <a:gd name="T1" fmla="*/ 26 h 61"/>
                <a:gd name="T2" fmla="*/ 0 w 3513"/>
                <a:gd name="T3" fmla="*/ 26 h 61"/>
                <a:gd name="T4" fmla="*/ 0 w 3513"/>
                <a:gd name="T5" fmla="*/ 35 h 61"/>
                <a:gd name="T6" fmla="*/ 3477 w 3513"/>
                <a:gd name="T7" fmla="*/ 35 h 61"/>
                <a:gd name="T8" fmla="*/ 3477 w 3513"/>
                <a:gd name="T9" fmla="*/ 26 h 61"/>
                <a:gd name="T10" fmla="*/ 3477 w 3513"/>
                <a:gd name="T11" fmla="*/ 30 h 61"/>
                <a:gd name="T12" fmla="*/ 3452 w 3513"/>
                <a:gd name="T13" fmla="*/ 61 h 61"/>
                <a:gd name="T14" fmla="*/ 3513 w 3513"/>
                <a:gd name="T15" fmla="*/ 30 h 61"/>
                <a:gd name="T16" fmla="*/ 3452 w 3513"/>
                <a:gd name="T17" fmla="*/ 0 h 61"/>
                <a:gd name="T18" fmla="*/ 3477 w 3513"/>
                <a:gd name="T19" fmla="*/ 3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13" h="61">
                  <a:moveTo>
                    <a:pt x="3477" y="26"/>
                  </a:moveTo>
                  <a:lnTo>
                    <a:pt x="0" y="26"/>
                  </a:lnTo>
                  <a:lnTo>
                    <a:pt x="0" y="35"/>
                  </a:lnTo>
                  <a:lnTo>
                    <a:pt x="3477" y="35"/>
                  </a:lnTo>
                  <a:lnTo>
                    <a:pt x="3477" y="26"/>
                  </a:lnTo>
                  <a:close/>
                  <a:moveTo>
                    <a:pt x="3477" y="30"/>
                  </a:moveTo>
                  <a:lnTo>
                    <a:pt x="3452" y="61"/>
                  </a:lnTo>
                  <a:lnTo>
                    <a:pt x="3513" y="30"/>
                  </a:lnTo>
                  <a:lnTo>
                    <a:pt x="3452" y="0"/>
                  </a:lnTo>
                  <a:lnTo>
                    <a:pt x="3477" y="3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34"/>
            <p:cNvSpPr>
              <a:spLocks noEditPoints="1"/>
            </p:cNvSpPr>
            <p:nvPr/>
          </p:nvSpPr>
          <p:spPr bwMode="auto">
            <a:xfrm>
              <a:off x="4203701" y="5864225"/>
              <a:ext cx="5576888" cy="96838"/>
            </a:xfrm>
            <a:custGeom>
              <a:avLst/>
              <a:gdLst>
                <a:gd name="T0" fmla="*/ 3477 w 3513"/>
                <a:gd name="T1" fmla="*/ 26 h 61"/>
                <a:gd name="T2" fmla="*/ 0 w 3513"/>
                <a:gd name="T3" fmla="*/ 26 h 61"/>
                <a:gd name="T4" fmla="*/ 0 w 3513"/>
                <a:gd name="T5" fmla="*/ 35 h 61"/>
                <a:gd name="T6" fmla="*/ 3477 w 3513"/>
                <a:gd name="T7" fmla="*/ 35 h 61"/>
                <a:gd name="T8" fmla="*/ 3477 w 3513"/>
                <a:gd name="T9" fmla="*/ 26 h 61"/>
                <a:gd name="T10" fmla="*/ 3477 w 3513"/>
                <a:gd name="T11" fmla="*/ 30 h 61"/>
                <a:gd name="T12" fmla="*/ 3452 w 3513"/>
                <a:gd name="T13" fmla="*/ 61 h 61"/>
                <a:gd name="T14" fmla="*/ 3513 w 3513"/>
                <a:gd name="T15" fmla="*/ 30 h 61"/>
                <a:gd name="T16" fmla="*/ 3452 w 3513"/>
                <a:gd name="T17" fmla="*/ 0 h 61"/>
                <a:gd name="T18" fmla="*/ 3477 w 3513"/>
                <a:gd name="T19" fmla="*/ 3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13" h="61">
                  <a:moveTo>
                    <a:pt x="3477" y="26"/>
                  </a:moveTo>
                  <a:lnTo>
                    <a:pt x="0" y="26"/>
                  </a:lnTo>
                  <a:lnTo>
                    <a:pt x="0" y="35"/>
                  </a:lnTo>
                  <a:lnTo>
                    <a:pt x="3477" y="35"/>
                  </a:lnTo>
                  <a:lnTo>
                    <a:pt x="3477" y="26"/>
                  </a:lnTo>
                  <a:close/>
                  <a:moveTo>
                    <a:pt x="3477" y="30"/>
                  </a:moveTo>
                  <a:lnTo>
                    <a:pt x="3452" y="61"/>
                  </a:lnTo>
                  <a:lnTo>
                    <a:pt x="3513" y="30"/>
                  </a:lnTo>
                  <a:lnTo>
                    <a:pt x="3452" y="0"/>
                  </a:lnTo>
                  <a:lnTo>
                    <a:pt x="3477" y="3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35"/>
            <p:cNvSpPr>
              <a:spLocks noEditPoints="1"/>
            </p:cNvSpPr>
            <p:nvPr/>
          </p:nvSpPr>
          <p:spPr bwMode="auto">
            <a:xfrm>
              <a:off x="4203701" y="6413500"/>
              <a:ext cx="5576888" cy="96838"/>
            </a:xfrm>
            <a:custGeom>
              <a:avLst/>
              <a:gdLst>
                <a:gd name="T0" fmla="*/ 3477 w 3513"/>
                <a:gd name="T1" fmla="*/ 26 h 61"/>
                <a:gd name="T2" fmla="*/ 0 w 3513"/>
                <a:gd name="T3" fmla="*/ 26 h 61"/>
                <a:gd name="T4" fmla="*/ 0 w 3513"/>
                <a:gd name="T5" fmla="*/ 35 h 61"/>
                <a:gd name="T6" fmla="*/ 3477 w 3513"/>
                <a:gd name="T7" fmla="*/ 35 h 61"/>
                <a:gd name="T8" fmla="*/ 3477 w 3513"/>
                <a:gd name="T9" fmla="*/ 26 h 61"/>
                <a:gd name="T10" fmla="*/ 3477 w 3513"/>
                <a:gd name="T11" fmla="*/ 30 h 61"/>
                <a:gd name="T12" fmla="*/ 3452 w 3513"/>
                <a:gd name="T13" fmla="*/ 61 h 61"/>
                <a:gd name="T14" fmla="*/ 3513 w 3513"/>
                <a:gd name="T15" fmla="*/ 30 h 61"/>
                <a:gd name="T16" fmla="*/ 3452 w 3513"/>
                <a:gd name="T17" fmla="*/ 0 h 61"/>
                <a:gd name="T18" fmla="*/ 3477 w 3513"/>
                <a:gd name="T19" fmla="*/ 3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13" h="61">
                  <a:moveTo>
                    <a:pt x="3477" y="26"/>
                  </a:moveTo>
                  <a:lnTo>
                    <a:pt x="0" y="26"/>
                  </a:lnTo>
                  <a:lnTo>
                    <a:pt x="0" y="35"/>
                  </a:lnTo>
                  <a:lnTo>
                    <a:pt x="3477" y="35"/>
                  </a:lnTo>
                  <a:lnTo>
                    <a:pt x="3477" y="26"/>
                  </a:lnTo>
                  <a:close/>
                  <a:moveTo>
                    <a:pt x="3477" y="30"/>
                  </a:moveTo>
                  <a:lnTo>
                    <a:pt x="3452" y="61"/>
                  </a:lnTo>
                  <a:lnTo>
                    <a:pt x="3513" y="30"/>
                  </a:lnTo>
                  <a:lnTo>
                    <a:pt x="3452" y="0"/>
                  </a:lnTo>
                  <a:lnTo>
                    <a:pt x="3477" y="3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36"/>
            <p:cNvSpPr>
              <a:spLocks noEditPoints="1"/>
            </p:cNvSpPr>
            <p:nvPr/>
          </p:nvSpPr>
          <p:spPr bwMode="auto">
            <a:xfrm>
              <a:off x="4157664" y="4924425"/>
              <a:ext cx="96838" cy="439738"/>
            </a:xfrm>
            <a:custGeom>
              <a:avLst/>
              <a:gdLst>
                <a:gd name="T0" fmla="*/ 26 w 61"/>
                <a:gd name="T1" fmla="*/ 36 h 277"/>
                <a:gd name="T2" fmla="*/ 22 w 61"/>
                <a:gd name="T3" fmla="*/ 276 h 277"/>
                <a:gd name="T4" fmla="*/ 31 w 61"/>
                <a:gd name="T5" fmla="*/ 277 h 277"/>
                <a:gd name="T6" fmla="*/ 35 w 61"/>
                <a:gd name="T7" fmla="*/ 36 h 277"/>
                <a:gd name="T8" fmla="*/ 26 w 61"/>
                <a:gd name="T9" fmla="*/ 36 h 277"/>
                <a:gd name="T10" fmla="*/ 31 w 61"/>
                <a:gd name="T11" fmla="*/ 36 h 277"/>
                <a:gd name="T12" fmla="*/ 61 w 61"/>
                <a:gd name="T13" fmla="*/ 61 h 277"/>
                <a:gd name="T14" fmla="*/ 32 w 61"/>
                <a:gd name="T15" fmla="*/ 0 h 277"/>
                <a:gd name="T16" fmla="*/ 0 w 61"/>
                <a:gd name="T17" fmla="*/ 60 h 277"/>
                <a:gd name="T18" fmla="*/ 31 w 61"/>
                <a:gd name="T19" fmla="*/ 36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277">
                  <a:moveTo>
                    <a:pt x="26" y="36"/>
                  </a:moveTo>
                  <a:lnTo>
                    <a:pt x="22" y="276"/>
                  </a:lnTo>
                  <a:lnTo>
                    <a:pt x="31" y="277"/>
                  </a:lnTo>
                  <a:lnTo>
                    <a:pt x="35" y="36"/>
                  </a:lnTo>
                  <a:lnTo>
                    <a:pt x="26" y="36"/>
                  </a:lnTo>
                  <a:close/>
                  <a:moveTo>
                    <a:pt x="31" y="36"/>
                  </a:moveTo>
                  <a:lnTo>
                    <a:pt x="61" y="61"/>
                  </a:lnTo>
                  <a:lnTo>
                    <a:pt x="32" y="0"/>
                  </a:lnTo>
                  <a:lnTo>
                    <a:pt x="0" y="60"/>
                  </a:lnTo>
                  <a:lnTo>
                    <a:pt x="31" y="3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37"/>
            <p:cNvSpPr>
              <a:spLocks noEditPoints="1"/>
            </p:cNvSpPr>
            <p:nvPr/>
          </p:nvSpPr>
          <p:spPr bwMode="auto">
            <a:xfrm>
              <a:off x="4162426" y="5473700"/>
              <a:ext cx="96838" cy="438150"/>
            </a:xfrm>
            <a:custGeom>
              <a:avLst/>
              <a:gdLst>
                <a:gd name="T0" fmla="*/ 26 w 61"/>
                <a:gd name="T1" fmla="*/ 36 h 276"/>
                <a:gd name="T2" fmla="*/ 21 w 61"/>
                <a:gd name="T3" fmla="*/ 276 h 276"/>
                <a:gd name="T4" fmla="*/ 30 w 61"/>
                <a:gd name="T5" fmla="*/ 276 h 276"/>
                <a:gd name="T6" fmla="*/ 35 w 61"/>
                <a:gd name="T7" fmla="*/ 36 h 276"/>
                <a:gd name="T8" fmla="*/ 26 w 61"/>
                <a:gd name="T9" fmla="*/ 36 h 276"/>
                <a:gd name="T10" fmla="*/ 31 w 61"/>
                <a:gd name="T11" fmla="*/ 36 h 276"/>
                <a:gd name="T12" fmla="*/ 61 w 61"/>
                <a:gd name="T13" fmla="*/ 61 h 276"/>
                <a:gd name="T14" fmla="*/ 31 w 61"/>
                <a:gd name="T15" fmla="*/ 0 h 276"/>
                <a:gd name="T16" fmla="*/ 0 w 61"/>
                <a:gd name="T17" fmla="*/ 60 h 276"/>
                <a:gd name="T18" fmla="*/ 31 w 61"/>
                <a:gd name="T19" fmla="*/ 3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276">
                  <a:moveTo>
                    <a:pt x="26" y="36"/>
                  </a:moveTo>
                  <a:lnTo>
                    <a:pt x="21" y="276"/>
                  </a:lnTo>
                  <a:lnTo>
                    <a:pt x="30" y="276"/>
                  </a:lnTo>
                  <a:lnTo>
                    <a:pt x="35" y="36"/>
                  </a:lnTo>
                  <a:lnTo>
                    <a:pt x="26" y="36"/>
                  </a:lnTo>
                  <a:close/>
                  <a:moveTo>
                    <a:pt x="31" y="36"/>
                  </a:moveTo>
                  <a:lnTo>
                    <a:pt x="61" y="61"/>
                  </a:lnTo>
                  <a:lnTo>
                    <a:pt x="31" y="0"/>
                  </a:lnTo>
                  <a:lnTo>
                    <a:pt x="0" y="60"/>
                  </a:lnTo>
                  <a:lnTo>
                    <a:pt x="31" y="3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38"/>
            <p:cNvSpPr>
              <a:spLocks noEditPoints="1"/>
            </p:cNvSpPr>
            <p:nvPr/>
          </p:nvSpPr>
          <p:spPr bwMode="auto">
            <a:xfrm>
              <a:off x="4162426" y="6022975"/>
              <a:ext cx="96838" cy="438150"/>
            </a:xfrm>
            <a:custGeom>
              <a:avLst/>
              <a:gdLst>
                <a:gd name="T0" fmla="*/ 26 w 61"/>
                <a:gd name="T1" fmla="*/ 36 h 276"/>
                <a:gd name="T2" fmla="*/ 21 w 61"/>
                <a:gd name="T3" fmla="*/ 276 h 276"/>
                <a:gd name="T4" fmla="*/ 31 w 61"/>
                <a:gd name="T5" fmla="*/ 276 h 276"/>
                <a:gd name="T6" fmla="*/ 35 w 61"/>
                <a:gd name="T7" fmla="*/ 36 h 276"/>
                <a:gd name="T8" fmla="*/ 26 w 61"/>
                <a:gd name="T9" fmla="*/ 36 h 276"/>
                <a:gd name="T10" fmla="*/ 31 w 61"/>
                <a:gd name="T11" fmla="*/ 36 h 276"/>
                <a:gd name="T12" fmla="*/ 61 w 61"/>
                <a:gd name="T13" fmla="*/ 61 h 276"/>
                <a:gd name="T14" fmla="*/ 31 w 61"/>
                <a:gd name="T15" fmla="*/ 0 h 276"/>
                <a:gd name="T16" fmla="*/ 0 w 61"/>
                <a:gd name="T17" fmla="*/ 60 h 276"/>
                <a:gd name="T18" fmla="*/ 31 w 61"/>
                <a:gd name="T19" fmla="*/ 3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276">
                  <a:moveTo>
                    <a:pt x="26" y="36"/>
                  </a:moveTo>
                  <a:lnTo>
                    <a:pt x="21" y="276"/>
                  </a:lnTo>
                  <a:lnTo>
                    <a:pt x="31" y="276"/>
                  </a:lnTo>
                  <a:lnTo>
                    <a:pt x="35" y="36"/>
                  </a:lnTo>
                  <a:lnTo>
                    <a:pt x="26" y="36"/>
                  </a:lnTo>
                  <a:close/>
                  <a:moveTo>
                    <a:pt x="31" y="36"/>
                  </a:moveTo>
                  <a:lnTo>
                    <a:pt x="61" y="61"/>
                  </a:lnTo>
                  <a:lnTo>
                    <a:pt x="31" y="0"/>
                  </a:lnTo>
                  <a:lnTo>
                    <a:pt x="0" y="60"/>
                  </a:lnTo>
                  <a:lnTo>
                    <a:pt x="31" y="3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Rectangle 39"/>
            <p:cNvSpPr>
              <a:spLocks noChangeArrowheads="1"/>
            </p:cNvSpPr>
            <p:nvPr/>
          </p:nvSpPr>
          <p:spPr bwMode="auto">
            <a:xfrm>
              <a:off x="3662364" y="5018209"/>
              <a:ext cx="525463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Calibri" panose="020F0502020204030204" pitchFamily="34" charset="0"/>
                </a:rPr>
                <a:t>Argon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Line 40"/>
            <p:cNvSpPr>
              <a:spLocks noChangeShapeType="1"/>
            </p:cNvSpPr>
            <p:nvPr/>
          </p:nvSpPr>
          <p:spPr bwMode="auto">
            <a:xfrm>
              <a:off x="7940676" y="5912378"/>
              <a:ext cx="1581912" cy="0"/>
            </a:xfrm>
            <a:prstGeom prst="line">
              <a:avLst/>
            </a:prstGeom>
            <a:noFill/>
            <a:ln w="19050" cap="flat">
              <a:solidFill>
                <a:srgbClr val="E46C0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41"/>
            <p:cNvSpPr>
              <a:spLocks noChangeShapeType="1"/>
            </p:cNvSpPr>
            <p:nvPr/>
          </p:nvSpPr>
          <p:spPr bwMode="auto">
            <a:xfrm>
              <a:off x="5792789" y="5788868"/>
              <a:ext cx="0" cy="114300"/>
            </a:xfrm>
            <a:prstGeom prst="line">
              <a:avLst/>
            </a:prstGeom>
            <a:noFill/>
            <a:ln w="19050" cap="flat">
              <a:solidFill>
                <a:srgbClr val="E46C0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42"/>
            <p:cNvSpPr>
              <a:spLocks noChangeArrowheads="1"/>
            </p:cNvSpPr>
            <p:nvPr/>
          </p:nvSpPr>
          <p:spPr bwMode="auto">
            <a:xfrm>
              <a:off x="3641726" y="5568896"/>
              <a:ext cx="546100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E46C0A"/>
                  </a:solidFill>
                  <a:effectLst/>
                  <a:latin typeface="Calibri" panose="020F0502020204030204" pitchFamily="34" charset="0"/>
                </a:rPr>
                <a:t>Steam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" name="Rectangle 43"/>
            <p:cNvSpPr>
              <a:spLocks noChangeArrowheads="1"/>
            </p:cNvSpPr>
            <p:nvPr/>
          </p:nvSpPr>
          <p:spPr bwMode="auto">
            <a:xfrm>
              <a:off x="8388386" y="5654287"/>
              <a:ext cx="39895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E46C0A"/>
                  </a:solidFill>
                  <a:effectLst/>
                  <a:latin typeface="Calibri" panose="020F0502020204030204" pitchFamily="34" charset="0"/>
                </a:rPr>
                <a:t>0 g/s 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Rectangle 44"/>
            <p:cNvSpPr>
              <a:spLocks noChangeArrowheads="1"/>
            </p:cNvSpPr>
            <p:nvPr/>
          </p:nvSpPr>
          <p:spPr bwMode="auto">
            <a:xfrm>
              <a:off x="3646489" y="6114982"/>
              <a:ext cx="542925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CC00CC"/>
                  </a:solidFill>
                  <a:effectLst/>
                  <a:latin typeface="Calibri" panose="020F0502020204030204" pitchFamily="34" charset="0"/>
                </a:rPr>
                <a:t>Water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Rectangle 45"/>
            <p:cNvSpPr>
              <a:spLocks noChangeArrowheads="1"/>
            </p:cNvSpPr>
            <p:nvPr/>
          </p:nvSpPr>
          <p:spPr bwMode="auto">
            <a:xfrm>
              <a:off x="7983521" y="2166556"/>
              <a:ext cx="56105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</a:rPr>
                <a:t>1400 °C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" name="Freeform 48"/>
            <p:cNvSpPr>
              <a:spLocks/>
            </p:cNvSpPr>
            <p:nvPr/>
          </p:nvSpPr>
          <p:spPr bwMode="auto">
            <a:xfrm>
              <a:off x="7929564" y="2230437"/>
              <a:ext cx="207963" cy="1262063"/>
            </a:xfrm>
            <a:custGeom>
              <a:avLst/>
              <a:gdLst>
                <a:gd name="T0" fmla="*/ 9 w 715"/>
                <a:gd name="T1" fmla="*/ 233 h 4341"/>
                <a:gd name="T2" fmla="*/ 17 w 715"/>
                <a:gd name="T3" fmla="*/ 370 h 4341"/>
                <a:gd name="T4" fmla="*/ 36 w 715"/>
                <a:gd name="T5" fmla="*/ 584 h 4341"/>
                <a:gd name="T6" fmla="*/ 50 w 715"/>
                <a:gd name="T7" fmla="*/ 778 h 4341"/>
                <a:gd name="T8" fmla="*/ 61 w 715"/>
                <a:gd name="T9" fmla="*/ 876 h 4341"/>
                <a:gd name="T10" fmla="*/ 78 w 715"/>
                <a:gd name="T11" fmla="*/ 1051 h 4341"/>
                <a:gd name="T12" fmla="*/ 89 w 715"/>
                <a:gd name="T13" fmla="*/ 1148 h 4341"/>
                <a:gd name="T14" fmla="*/ 116 w 715"/>
                <a:gd name="T15" fmla="*/ 1363 h 4341"/>
                <a:gd name="T16" fmla="*/ 127 w 715"/>
                <a:gd name="T17" fmla="*/ 1479 h 4341"/>
                <a:gd name="T18" fmla="*/ 138 w 715"/>
                <a:gd name="T19" fmla="*/ 1577 h 4341"/>
                <a:gd name="T20" fmla="*/ 163 w 715"/>
                <a:gd name="T21" fmla="*/ 1752 h 4341"/>
                <a:gd name="T22" fmla="*/ 177 w 715"/>
                <a:gd name="T23" fmla="*/ 1849 h 4341"/>
                <a:gd name="T24" fmla="*/ 196 w 715"/>
                <a:gd name="T25" fmla="*/ 2024 h 4341"/>
                <a:gd name="T26" fmla="*/ 221 w 715"/>
                <a:gd name="T27" fmla="*/ 2180 h 4341"/>
                <a:gd name="T28" fmla="*/ 252 w 715"/>
                <a:gd name="T29" fmla="*/ 2394 h 4341"/>
                <a:gd name="T30" fmla="*/ 279 w 715"/>
                <a:gd name="T31" fmla="*/ 2531 h 4341"/>
                <a:gd name="T32" fmla="*/ 318 w 715"/>
                <a:gd name="T33" fmla="*/ 2784 h 4341"/>
                <a:gd name="T34" fmla="*/ 332 w 715"/>
                <a:gd name="T35" fmla="*/ 2861 h 4341"/>
                <a:gd name="T36" fmla="*/ 357 w 715"/>
                <a:gd name="T37" fmla="*/ 2998 h 4341"/>
                <a:gd name="T38" fmla="*/ 395 w 715"/>
                <a:gd name="T39" fmla="*/ 3173 h 4341"/>
                <a:gd name="T40" fmla="*/ 420 w 715"/>
                <a:gd name="T41" fmla="*/ 3309 h 4341"/>
                <a:gd name="T42" fmla="*/ 453 w 715"/>
                <a:gd name="T43" fmla="*/ 3407 h 4341"/>
                <a:gd name="T44" fmla="*/ 495 w 715"/>
                <a:gd name="T45" fmla="*/ 3601 h 4341"/>
                <a:gd name="T46" fmla="*/ 514 w 715"/>
                <a:gd name="T47" fmla="*/ 3679 h 4341"/>
                <a:gd name="T48" fmla="*/ 533 w 715"/>
                <a:gd name="T49" fmla="*/ 3757 h 4341"/>
                <a:gd name="T50" fmla="*/ 553 w 715"/>
                <a:gd name="T51" fmla="*/ 3815 h 4341"/>
                <a:gd name="T52" fmla="*/ 591 w 715"/>
                <a:gd name="T53" fmla="*/ 3952 h 4341"/>
                <a:gd name="T54" fmla="*/ 610 w 715"/>
                <a:gd name="T55" fmla="*/ 4010 h 4341"/>
                <a:gd name="T56" fmla="*/ 630 w 715"/>
                <a:gd name="T57" fmla="*/ 4068 h 4341"/>
                <a:gd name="T58" fmla="*/ 649 w 715"/>
                <a:gd name="T59" fmla="*/ 4127 h 4341"/>
                <a:gd name="T60" fmla="*/ 688 w 715"/>
                <a:gd name="T61" fmla="*/ 4224 h 4341"/>
                <a:gd name="T62" fmla="*/ 715 w 715"/>
                <a:gd name="T63" fmla="*/ 4302 h 4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5" h="4341">
                  <a:moveTo>
                    <a:pt x="0" y="0"/>
                  </a:moveTo>
                  <a:cubicBezTo>
                    <a:pt x="5" y="164"/>
                    <a:pt x="1" y="35"/>
                    <a:pt x="9" y="233"/>
                  </a:cubicBezTo>
                  <a:cubicBezTo>
                    <a:pt x="10" y="259"/>
                    <a:pt x="10" y="287"/>
                    <a:pt x="11" y="311"/>
                  </a:cubicBezTo>
                  <a:cubicBezTo>
                    <a:pt x="13" y="333"/>
                    <a:pt x="15" y="349"/>
                    <a:pt x="17" y="370"/>
                  </a:cubicBezTo>
                  <a:cubicBezTo>
                    <a:pt x="19" y="395"/>
                    <a:pt x="20" y="422"/>
                    <a:pt x="22" y="448"/>
                  </a:cubicBezTo>
                  <a:cubicBezTo>
                    <a:pt x="26" y="487"/>
                    <a:pt x="33" y="550"/>
                    <a:pt x="36" y="584"/>
                  </a:cubicBezTo>
                  <a:cubicBezTo>
                    <a:pt x="43" y="718"/>
                    <a:pt x="34" y="555"/>
                    <a:pt x="47" y="720"/>
                  </a:cubicBezTo>
                  <a:cubicBezTo>
                    <a:pt x="49" y="738"/>
                    <a:pt x="49" y="759"/>
                    <a:pt x="50" y="778"/>
                  </a:cubicBezTo>
                  <a:cubicBezTo>
                    <a:pt x="51" y="804"/>
                    <a:pt x="50" y="835"/>
                    <a:pt x="53" y="856"/>
                  </a:cubicBezTo>
                  <a:cubicBezTo>
                    <a:pt x="55" y="872"/>
                    <a:pt x="58" y="869"/>
                    <a:pt x="61" y="876"/>
                  </a:cubicBezTo>
                  <a:lnTo>
                    <a:pt x="72" y="993"/>
                  </a:lnTo>
                  <a:cubicBezTo>
                    <a:pt x="74" y="1012"/>
                    <a:pt x="75" y="1038"/>
                    <a:pt x="78" y="1051"/>
                  </a:cubicBezTo>
                  <a:lnTo>
                    <a:pt x="86" y="1090"/>
                  </a:lnTo>
                  <a:cubicBezTo>
                    <a:pt x="87" y="1109"/>
                    <a:pt x="87" y="1132"/>
                    <a:pt x="89" y="1148"/>
                  </a:cubicBezTo>
                  <a:cubicBezTo>
                    <a:pt x="94" y="1192"/>
                    <a:pt x="105" y="1265"/>
                    <a:pt x="105" y="1265"/>
                  </a:cubicBezTo>
                  <a:cubicBezTo>
                    <a:pt x="112" y="1412"/>
                    <a:pt x="102" y="1237"/>
                    <a:pt x="116" y="1363"/>
                  </a:cubicBezTo>
                  <a:cubicBezTo>
                    <a:pt x="118" y="1379"/>
                    <a:pt x="117" y="1404"/>
                    <a:pt x="119" y="1421"/>
                  </a:cubicBezTo>
                  <a:cubicBezTo>
                    <a:pt x="121" y="1444"/>
                    <a:pt x="125" y="1460"/>
                    <a:pt x="127" y="1479"/>
                  </a:cubicBezTo>
                  <a:cubicBezTo>
                    <a:pt x="128" y="1499"/>
                    <a:pt x="128" y="1522"/>
                    <a:pt x="130" y="1538"/>
                  </a:cubicBezTo>
                  <a:cubicBezTo>
                    <a:pt x="132" y="1556"/>
                    <a:pt x="136" y="1561"/>
                    <a:pt x="138" y="1577"/>
                  </a:cubicBezTo>
                  <a:cubicBezTo>
                    <a:pt x="144" y="1613"/>
                    <a:pt x="149" y="1655"/>
                    <a:pt x="155" y="1693"/>
                  </a:cubicBezTo>
                  <a:cubicBezTo>
                    <a:pt x="158" y="1713"/>
                    <a:pt x="161" y="1729"/>
                    <a:pt x="163" y="1752"/>
                  </a:cubicBezTo>
                  <a:cubicBezTo>
                    <a:pt x="165" y="1771"/>
                    <a:pt x="166" y="1794"/>
                    <a:pt x="169" y="1810"/>
                  </a:cubicBezTo>
                  <a:cubicBezTo>
                    <a:pt x="171" y="1827"/>
                    <a:pt x="175" y="1834"/>
                    <a:pt x="177" y="1849"/>
                  </a:cubicBezTo>
                  <a:cubicBezTo>
                    <a:pt x="183" y="1886"/>
                    <a:pt x="194" y="1966"/>
                    <a:pt x="194" y="1966"/>
                  </a:cubicBezTo>
                  <a:cubicBezTo>
                    <a:pt x="195" y="1985"/>
                    <a:pt x="195" y="2007"/>
                    <a:pt x="196" y="2024"/>
                  </a:cubicBezTo>
                  <a:cubicBezTo>
                    <a:pt x="202" y="2088"/>
                    <a:pt x="205" y="2077"/>
                    <a:pt x="213" y="2122"/>
                  </a:cubicBezTo>
                  <a:cubicBezTo>
                    <a:pt x="216" y="2139"/>
                    <a:pt x="219" y="2159"/>
                    <a:pt x="221" y="2180"/>
                  </a:cubicBezTo>
                  <a:cubicBezTo>
                    <a:pt x="223" y="2198"/>
                    <a:pt x="225" y="2221"/>
                    <a:pt x="227" y="2239"/>
                  </a:cubicBezTo>
                  <a:cubicBezTo>
                    <a:pt x="257" y="2482"/>
                    <a:pt x="232" y="2278"/>
                    <a:pt x="252" y="2394"/>
                  </a:cubicBezTo>
                  <a:cubicBezTo>
                    <a:pt x="262" y="2457"/>
                    <a:pt x="258" y="2458"/>
                    <a:pt x="271" y="2511"/>
                  </a:cubicBezTo>
                  <a:cubicBezTo>
                    <a:pt x="273" y="2521"/>
                    <a:pt x="276" y="2524"/>
                    <a:pt x="279" y="2531"/>
                  </a:cubicBezTo>
                  <a:cubicBezTo>
                    <a:pt x="295" y="2696"/>
                    <a:pt x="269" y="2440"/>
                    <a:pt x="301" y="2667"/>
                  </a:cubicBezTo>
                  <a:cubicBezTo>
                    <a:pt x="307" y="2706"/>
                    <a:pt x="314" y="2738"/>
                    <a:pt x="318" y="2784"/>
                  </a:cubicBezTo>
                  <a:cubicBezTo>
                    <a:pt x="320" y="2803"/>
                    <a:pt x="321" y="2827"/>
                    <a:pt x="323" y="2842"/>
                  </a:cubicBezTo>
                  <a:cubicBezTo>
                    <a:pt x="326" y="2855"/>
                    <a:pt x="329" y="2855"/>
                    <a:pt x="332" y="2861"/>
                  </a:cubicBezTo>
                  <a:cubicBezTo>
                    <a:pt x="358" y="3048"/>
                    <a:pt x="324" y="2827"/>
                    <a:pt x="348" y="2939"/>
                  </a:cubicBezTo>
                  <a:cubicBezTo>
                    <a:pt x="351" y="2955"/>
                    <a:pt x="354" y="2980"/>
                    <a:pt x="357" y="2998"/>
                  </a:cubicBezTo>
                  <a:cubicBezTo>
                    <a:pt x="367" y="3062"/>
                    <a:pt x="365" y="3050"/>
                    <a:pt x="376" y="3076"/>
                  </a:cubicBezTo>
                  <a:cubicBezTo>
                    <a:pt x="381" y="3101"/>
                    <a:pt x="390" y="3150"/>
                    <a:pt x="395" y="3173"/>
                  </a:cubicBezTo>
                  <a:cubicBezTo>
                    <a:pt x="420" y="3272"/>
                    <a:pt x="394" y="3156"/>
                    <a:pt x="414" y="3251"/>
                  </a:cubicBezTo>
                  <a:cubicBezTo>
                    <a:pt x="416" y="3270"/>
                    <a:pt x="417" y="3297"/>
                    <a:pt x="420" y="3309"/>
                  </a:cubicBezTo>
                  <a:cubicBezTo>
                    <a:pt x="425" y="3331"/>
                    <a:pt x="432" y="3325"/>
                    <a:pt x="437" y="3348"/>
                  </a:cubicBezTo>
                  <a:cubicBezTo>
                    <a:pt x="447" y="3398"/>
                    <a:pt x="442" y="3380"/>
                    <a:pt x="453" y="3407"/>
                  </a:cubicBezTo>
                  <a:cubicBezTo>
                    <a:pt x="478" y="3536"/>
                    <a:pt x="466" y="3503"/>
                    <a:pt x="483" y="3543"/>
                  </a:cubicBezTo>
                  <a:cubicBezTo>
                    <a:pt x="487" y="3562"/>
                    <a:pt x="491" y="3580"/>
                    <a:pt x="495" y="3601"/>
                  </a:cubicBezTo>
                  <a:cubicBezTo>
                    <a:pt x="497" y="3619"/>
                    <a:pt x="499" y="3646"/>
                    <a:pt x="503" y="3660"/>
                  </a:cubicBezTo>
                  <a:cubicBezTo>
                    <a:pt x="506" y="3673"/>
                    <a:pt x="510" y="3673"/>
                    <a:pt x="514" y="3679"/>
                  </a:cubicBezTo>
                  <a:cubicBezTo>
                    <a:pt x="517" y="3699"/>
                    <a:pt x="519" y="3724"/>
                    <a:pt x="522" y="3738"/>
                  </a:cubicBezTo>
                  <a:cubicBezTo>
                    <a:pt x="525" y="3751"/>
                    <a:pt x="530" y="3748"/>
                    <a:pt x="533" y="3757"/>
                  </a:cubicBezTo>
                  <a:cubicBezTo>
                    <a:pt x="537" y="3767"/>
                    <a:pt x="540" y="3784"/>
                    <a:pt x="544" y="3796"/>
                  </a:cubicBezTo>
                  <a:cubicBezTo>
                    <a:pt x="547" y="3804"/>
                    <a:pt x="550" y="3806"/>
                    <a:pt x="553" y="3815"/>
                  </a:cubicBezTo>
                  <a:cubicBezTo>
                    <a:pt x="573" y="3886"/>
                    <a:pt x="545" y="3844"/>
                    <a:pt x="583" y="3932"/>
                  </a:cubicBezTo>
                  <a:cubicBezTo>
                    <a:pt x="586" y="3939"/>
                    <a:pt x="589" y="3942"/>
                    <a:pt x="591" y="3952"/>
                  </a:cubicBezTo>
                  <a:cubicBezTo>
                    <a:pt x="594" y="3962"/>
                    <a:pt x="596" y="3981"/>
                    <a:pt x="599" y="3991"/>
                  </a:cubicBezTo>
                  <a:cubicBezTo>
                    <a:pt x="603" y="4001"/>
                    <a:pt x="607" y="4003"/>
                    <a:pt x="610" y="4010"/>
                  </a:cubicBezTo>
                  <a:cubicBezTo>
                    <a:pt x="613" y="4016"/>
                    <a:pt x="616" y="4021"/>
                    <a:pt x="619" y="4030"/>
                  </a:cubicBezTo>
                  <a:cubicBezTo>
                    <a:pt x="623" y="4041"/>
                    <a:pt x="626" y="4057"/>
                    <a:pt x="630" y="4068"/>
                  </a:cubicBezTo>
                  <a:cubicBezTo>
                    <a:pt x="632" y="4077"/>
                    <a:pt x="635" y="4080"/>
                    <a:pt x="638" y="4088"/>
                  </a:cubicBezTo>
                  <a:cubicBezTo>
                    <a:pt x="642" y="4099"/>
                    <a:pt x="645" y="4115"/>
                    <a:pt x="649" y="4127"/>
                  </a:cubicBezTo>
                  <a:cubicBezTo>
                    <a:pt x="655" y="4144"/>
                    <a:pt x="663" y="4156"/>
                    <a:pt x="668" y="4166"/>
                  </a:cubicBezTo>
                  <a:cubicBezTo>
                    <a:pt x="689" y="4264"/>
                    <a:pt x="663" y="4149"/>
                    <a:pt x="688" y="4224"/>
                  </a:cubicBezTo>
                  <a:cubicBezTo>
                    <a:pt x="691" y="4233"/>
                    <a:pt x="693" y="4254"/>
                    <a:pt x="696" y="4263"/>
                  </a:cubicBezTo>
                  <a:cubicBezTo>
                    <a:pt x="696" y="4264"/>
                    <a:pt x="714" y="4293"/>
                    <a:pt x="715" y="4302"/>
                  </a:cubicBezTo>
                  <a:lnTo>
                    <a:pt x="715" y="4341"/>
                  </a:lnTo>
                </a:path>
              </a:pathLst>
            </a:custGeom>
            <a:noFill/>
            <a:ln w="19050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Line 49"/>
            <p:cNvSpPr>
              <a:spLocks noChangeShapeType="1"/>
            </p:cNvSpPr>
            <p:nvPr/>
          </p:nvSpPr>
          <p:spPr bwMode="auto">
            <a:xfrm flipV="1">
              <a:off x="5793059" y="4281486"/>
              <a:ext cx="744" cy="196849"/>
            </a:xfrm>
            <a:prstGeom prst="line">
              <a:avLst/>
            </a:prstGeom>
            <a:noFill/>
            <a:ln w="19050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50"/>
            <p:cNvSpPr>
              <a:spLocks noChangeShapeType="1"/>
            </p:cNvSpPr>
            <p:nvPr/>
          </p:nvSpPr>
          <p:spPr bwMode="auto">
            <a:xfrm flipV="1">
              <a:off x="5783125" y="5779340"/>
              <a:ext cx="2152800" cy="0"/>
            </a:xfrm>
            <a:prstGeom prst="line">
              <a:avLst/>
            </a:prstGeom>
            <a:noFill/>
            <a:ln w="19050" cap="flat">
              <a:solidFill>
                <a:srgbClr val="E46C0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Rectangle 52"/>
            <p:cNvSpPr>
              <a:spLocks noChangeArrowheads="1"/>
            </p:cNvSpPr>
            <p:nvPr/>
          </p:nvSpPr>
          <p:spPr bwMode="auto">
            <a:xfrm>
              <a:off x="6593423" y="5529827"/>
              <a:ext cx="53521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E46C0A"/>
                  </a:solidFill>
                  <a:effectLst/>
                  <a:latin typeface="Calibri" panose="020F0502020204030204" pitchFamily="34" charset="0"/>
                </a:rPr>
                <a:t>0.2 g/s 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" name="Line 54"/>
            <p:cNvSpPr>
              <a:spLocks noChangeShapeType="1"/>
            </p:cNvSpPr>
            <p:nvPr/>
          </p:nvSpPr>
          <p:spPr bwMode="auto">
            <a:xfrm>
              <a:off x="5799139" y="4276725"/>
              <a:ext cx="928688" cy="4763"/>
            </a:xfrm>
            <a:prstGeom prst="line">
              <a:avLst/>
            </a:prstGeom>
            <a:noFill/>
            <a:ln w="19050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ine 56"/>
            <p:cNvSpPr>
              <a:spLocks noChangeShapeType="1"/>
            </p:cNvSpPr>
            <p:nvPr/>
          </p:nvSpPr>
          <p:spPr bwMode="auto">
            <a:xfrm flipV="1">
              <a:off x="4203701" y="5233987"/>
              <a:ext cx="3733801" cy="0"/>
            </a:xfrm>
            <a:prstGeom prst="line">
              <a:avLst/>
            </a:prstGeom>
            <a:noFill/>
            <a:ln w="19050" cap="flat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Line 57"/>
            <p:cNvSpPr>
              <a:spLocks noChangeShapeType="1"/>
            </p:cNvSpPr>
            <p:nvPr/>
          </p:nvSpPr>
          <p:spPr bwMode="auto">
            <a:xfrm flipV="1">
              <a:off x="7940676" y="4000500"/>
              <a:ext cx="1588" cy="693738"/>
            </a:xfrm>
            <a:prstGeom prst="line">
              <a:avLst/>
            </a:prstGeom>
            <a:noFill/>
            <a:ln w="19050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58"/>
            <p:cNvSpPr>
              <a:spLocks/>
            </p:cNvSpPr>
            <p:nvPr/>
          </p:nvSpPr>
          <p:spPr bwMode="auto">
            <a:xfrm>
              <a:off x="4219576" y="3116262"/>
              <a:ext cx="1577975" cy="427038"/>
            </a:xfrm>
            <a:custGeom>
              <a:avLst/>
              <a:gdLst>
                <a:gd name="T0" fmla="*/ 52 w 10846"/>
                <a:gd name="T1" fmla="*/ 2935 h 2935"/>
                <a:gd name="T2" fmla="*/ 238 w 10846"/>
                <a:gd name="T3" fmla="*/ 2605 h 2935"/>
                <a:gd name="T4" fmla="*/ 362 w 10846"/>
                <a:gd name="T5" fmla="*/ 2349 h 2935"/>
                <a:gd name="T6" fmla="*/ 548 w 10846"/>
                <a:gd name="T7" fmla="*/ 2276 h 2935"/>
                <a:gd name="T8" fmla="*/ 982 w 10846"/>
                <a:gd name="T9" fmla="*/ 2020 h 2935"/>
                <a:gd name="T10" fmla="*/ 1355 w 10846"/>
                <a:gd name="T11" fmla="*/ 1837 h 2935"/>
                <a:gd name="T12" fmla="*/ 1541 w 10846"/>
                <a:gd name="T13" fmla="*/ 1800 h 2935"/>
                <a:gd name="T14" fmla="*/ 1665 w 10846"/>
                <a:gd name="T15" fmla="*/ 1691 h 2935"/>
                <a:gd name="T16" fmla="*/ 1851 w 10846"/>
                <a:gd name="T17" fmla="*/ 1654 h 2935"/>
                <a:gd name="T18" fmla="*/ 2223 w 10846"/>
                <a:gd name="T19" fmla="*/ 1508 h 2935"/>
                <a:gd name="T20" fmla="*/ 2409 w 10846"/>
                <a:gd name="T21" fmla="*/ 1435 h 2935"/>
                <a:gd name="T22" fmla="*/ 2533 w 10846"/>
                <a:gd name="T23" fmla="*/ 1325 h 2935"/>
                <a:gd name="T24" fmla="*/ 2843 w 10846"/>
                <a:gd name="T25" fmla="*/ 1288 h 2935"/>
                <a:gd name="T26" fmla="*/ 3092 w 10846"/>
                <a:gd name="T27" fmla="*/ 1252 h 2935"/>
                <a:gd name="T28" fmla="*/ 3526 w 10846"/>
                <a:gd name="T29" fmla="*/ 1142 h 2935"/>
                <a:gd name="T30" fmla="*/ 3774 w 10846"/>
                <a:gd name="T31" fmla="*/ 1069 h 2935"/>
                <a:gd name="T32" fmla="*/ 4332 w 10846"/>
                <a:gd name="T33" fmla="*/ 995 h 2935"/>
                <a:gd name="T34" fmla="*/ 4766 w 10846"/>
                <a:gd name="T35" fmla="*/ 886 h 2935"/>
                <a:gd name="T36" fmla="*/ 5201 w 10846"/>
                <a:gd name="T37" fmla="*/ 776 h 2935"/>
                <a:gd name="T38" fmla="*/ 5945 w 10846"/>
                <a:gd name="T39" fmla="*/ 739 h 2935"/>
                <a:gd name="T40" fmla="*/ 6379 w 10846"/>
                <a:gd name="T41" fmla="*/ 629 h 2935"/>
                <a:gd name="T42" fmla="*/ 6627 w 10846"/>
                <a:gd name="T43" fmla="*/ 556 h 2935"/>
                <a:gd name="T44" fmla="*/ 7062 w 10846"/>
                <a:gd name="T45" fmla="*/ 483 h 2935"/>
                <a:gd name="T46" fmla="*/ 7496 w 10846"/>
                <a:gd name="T47" fmla="*/ 373 h 2935"/>
                <a:gd name="T48" fmla="*/ 7682 w 10846"/>
                <a:gd name="T49" fmla="*/ 300 h 2935"/>
                <a:gd name="T50" fmla="*/ 7930 w 10846"/>
                <a:gd name="T51" fmla="*/ 264 h 2935"/>
                <a:gd name="T52" fmla="*/ 8736 w 10846"/>
                <a:gd name="T53" fmla="*/ 154 h 2935"/>
                <a:gd name="T54" fmla="*/ 9357 w 10846"/>
                <a:gd name="T55" fmla="*/ 117 h 2935"/>
                <a:gd name="T56" fmla="*/ 9853 w 10846"/>
                <a:gd name="T57" fmla="*/ 44 h 2935"/>
                <a:gd name="T58" fmla="*/ 10846 w 10846"/>
                <a:gd name="T59" fmla="*/ 7 h 29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846" h="2935">
                  <a:moveTo>
                    <a:pt x="52" y="2935"/>
                  </a:moveTo>
                  <a:cubicBezTo>
                    <a:pt x="201" y="2409"/>
                    <a:pt x="0" y="2933"/>
                    <a:pt x="238" y="2605"/>
                  </a:cubicBezTo>
                  <a:cubicBezTo>
                    <a:pt x="248" y="2591"/>
                    <a:pt x="325" y="2377"/>
                    <a:pt x="362" y="2349"/>
                  </a:cubicBezTo>
                  <a:cubicBezTo>
                    <a:pt x="409" y="2315"/>
                    <a:pt x="486" y="2301"/>
                    <a:pt x="548" y="2276"/>
                  </a:cubicBezTo>
                  <a:cubicBezTo>
                    <a:pt x="833" y="2024"/>
                    <a:pt x="655" y="2084"/>
                    <a:pt x="982" y="2020"/>
                  </a:cubicBezTo>
                  <a:cubicBezTo>
                    <a:pt x="1120" y="1939"/>
                    <a:pt x="1182" y="1888"/>
                    <a:pt x="1355" y="1837"/>
                  </a:cubicBezTo>
                  <a:cubicBezTo>
                    <a:pt x="1413" y="1820"/>
                    <a:pt x="1479" y="1813"/>
                    <a:pt x="1541" y="1800"/>
                  </a:cubicBezTo>
                  <a:cubicBezTo>
                    <a:pt x="1582" y="1764"/>
                    <a:pt x="1607" y="1718"/>
                    <a:pt x="1665" y="1691"/>
                  </a:cubicBezTo>
                  <a:cubicBezTo>
                    <a:pt x="1716" y="1667"/>
                    <a:pt x="1794" y="1673"/>
                    <a:pt x="1851" y="1654"/>
                  </a:cubicBezTo>
                  <a:cubicBezTo>
                    <a:pt x="1981" y="1611"/>
                    <a:pt x="2099" y="1556"/>
                    <a:pt x="2223" y="1508"/>
                  </a:cubicBezTo>
                  <a:lnTo>
                    <a:pt x="2409" y="1435"/>
                  </a:lnTo>
                  <a:cubicBezTo>
                    <a:pt x="2450" y="1398"/>
                    <a:pt x="2468" y="1347"/>
                    <a:pt x="2533" y="1325"/>
                  </a:cubicBezTo>
                  <a:cubicBezTo>
                    <a:pt x="2625" y="1294"/>
                    <a:pt x="2740" y="1302"/>
                    <a:pt x="2843" y="1288"/>
                  </a:cubicBezTo>
                  <a:cubicBezTo>
                    <a:pt x="2927" y="1277"/>
                    <a:pt x="3009" y="1264"/>
                    <a:pt x="3092" y="1252"/>
                  </a:cubicBezTo>
                  <a:cubicBezTo>
                    <a:pt x="3469" y="1103"/>
                    <a:pt x="3068" y="1243"/>
                    <a:pt x="3526" y="1142"/>
                  </a:cubicBezTo>
                  <a:cubicBezTo>
                    <a:pt x="3612" y="1123"/>
                    <a:pt x="3687" y="1088"/>
                    <a:pt x="3774" y="1069"/>
                  </a:cubicBezTo>
                  <a:cubicBezTo>
                    <a:pt x="3874" y="1046"/>
                    <a:pt x="4248" y="1005"/>
                    <a:pt x="4332" y="995"/>
                  </a:cubicBezTo>
                  <a:cubicBezTo>
                    <a:pt x="5155" y="753"/>
                    <a:pt x="4128" y="1047"/>
                    <a:pt x="4766" y="886"/>
                  </a:cubicBezTo>
                  <a:cubicBezTo>
                    <a:pt x="4885" y="856"/>
                    <a:pt x="5060" y="787"/>
                    <a:pt x="5201" y="776"/>
                  </a:cubicBezTo>
                  <a:cubicBezTo>
                    <a:pt x="5447" y="756"/>
                    <a:pt x="5697" y="751"/>
                    <a:pt x="5945" y="739"/>
                  </a:cubicBezTo>
                  <a:cubicBezTo>
                    <a:pt x="6768" y="496"/>
                    <a:pt x="5740" y="791"/>
                    <a:pt x="6379" y="629"/>
                  </a:cubicBezTo>
                  <a:cubicBezTo>
                    <a:pt x="6464" y="608"/>
                    <a:pt x="6542" y="578"/>
                    <a:pt x="6627" y="556"/>
                  </a:cubicBezTo>
                  <a:cubicBezTo>
                    <a:pt x="6752" y="525"/>
                    <a:pt x="6936" y="502"/>
                    <a:pt x="7062" y="483"/>
                  </a:cubicBezTo>
                  <a:cubicBezTo>
                    <a:pt x="7529" y="299"/>
                    <a:pt x="6935" y="515"/>
                    <a:pt x="7496" y="373"/>
                  </a:cubicBezTo>
                  <a:cubicBezTo>
                    <a:pt x="7564" y="356"/>
                    <a:pt x="7613" y="317"/>
                    <a:pt x="7682" y="300"/>
                  </a:cubicBezTo>
                  <a:cubicBezTo>
                    <a:pt x="7760" y="280"/>
                    <a:pt x="7848" y="277"/>
                    <a:pt x="7930" y="264"/>
                  </a:cubicBezTo>
                  <a:cubicBezTo>
                    <a:pt x="8373" y="189"/>
                    <a:pt x="7867" y="231"/>
                    <a:pt x="8736" y="154"/>
                  </a:cubicBezTo>
                  <a:cubicBezTo>
                    <a:pt x="8942" y="136"/>
                    <a:pt x="9150" y="129"/>
                    <a:pt x="9357" y="117"/>
                  </a:cubicBezTo>
                  <a:cubicBezTo>
                    <a:pt x="9522" y="93"/>
                    <a:pt x="9685" y="61"/>
                    <a:pt x="9853" y="44"/>
                  </a:cubicBezTo>
                  <a:cubicBezTo>
                    <a:pt x="10299" y="0"/>
                    <a:pt x="10443" y="7"/>
                    <a:pt x="10846" y="7"/>
                  </a:cubicBezTo>
                </a:path>
              </a:pathLst>
            </a:custGeom>
            <a:noFill/>
            <a:ln w="19050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59"/>
            <p:cNvSpPr>
              <a:spLocks noChangeArrowheads="1"/>
            </p:cNvSpPr>
            <p:nvPr/>
          </p:nvSpPr>
          <p:spPr bwMode="auto">
            <a:xfrm>
              <a:off x="5188172" y="2873244"/>
              <a:ext cx="46968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</a:rPr>
                <a:t>600 °C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" name="Line 63"/>
            <p:cNvSpPr>
              <a:spLocks noChangeShapeType="1"/>
            </p:cNvSpPr>
            <p:nvPr/>
          </p:nvSpPr>
          <p:spPr bwMode="auto">
            <a:xfrm flipV="1">
              <a:off x="5802314" y="2732087"/>
              <a:ext cx="935038" cy="379413"/>
            </a:xfrm>
            <a:prstGeom prst="line">
              <a:avLst/>
            </a:prstGeom>
            <a:noFill/>
            <a:ln w="19050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64"/>
            <p:cNvSpPr>
              <a:spLocks/>
            </p:cNvSpPr>
            <p:nvPr/>
          </p:nvSpPr>
          <p:spPr bwMode="auto">
            <a:xfrm>
              <a:off x="6735764" y="2232025"/>
              <a:ext cx="1201738" cy="500063"/>
            </a:xfrm>
            <a:custGeom>
              <a:avLst/>
              <a:gdLst>
                <a:gd name="T0" fmla="*/ 445 w 8273"/>
                <a:gd name="T1" fmla="*/ 3404 h 3444"/>
                <a:gd name="T2" fmla="*/ 705 w 8273"/>
                <a:gd name="T3" fmla="*/ 3364 h 3444"/>
                <a:gd name="T4" fmla="*/ 1113 w 8273"/>
                <a:gd name="T5" fmla="*/ 3271 h 3444"/>
                <a:gd name="T6" fmla="*/ 1484 w 8273"/>
                <a:gd name="T7" fmla="*/ 3205 h 3444"/>
                <a:gd name="T8" fmla="*/ 1669 w 8273"/>
                <a:gd name="T9" fmla="*/ 3151 h 3444"/>
                <a:gd name="T10" fmla="*/ 2003 w 8273"/>
                <a:gd name="T11" fmla="*/ 3072 h 3444"/>
                <a:gd name="T12" fmla="*/ 2189 w 8273"/>
                <a:gd name="T13" fmla="*/ 3018 h 3444"/>
                <a:gd name="T14" fmla="*/ 2597 w 8273"/>
                <a:gd name="T15" fmla="*/ 2886 h 3444"/>
                <a:gd name="T16" fmla="*/ 2819 w 8273"/>
                <a:gd name="T17" fmla="*/ 2832 h 3444"/>
                <a:gd name="T18" fmla="*/ 3005 w 8273"/>
                <a:gd name="T19" fmla="*/ 2779 h 3444"/>
                <a:gd name="T20" fmla="*/ 3339 w 8273"/>
                <a:gd name="T21" fmla="*/ 2659 h 3444"/>
                <a:gd name="T22" fmla="*/ 3524 w 8273"/>
                <a:gd name="T23" fmla="*/ 2593 h 3444"/>
                <a:gd name="T24" fmla="*/ 3858 w 8273"/>
                <a:gd name="T25" fmla="*/ 2500 h 3444"/>
                <a:gd name="T26" fmla="*/ 4155 w 8273"/>
                <a:gd name="T27" fmla="*/ 2380 h 3444"/>
                <a:gd name="T28" fmla="*/ 4563 w 8273"/>
                <a:gd name="T29" fmla="*/ 2234 h 3444"/>
                <a:gd name="T30" fmla="*/ 4823 w 8273"/>
                <a:gd name="T31" fmla="*/ 2101 h 3444"/>
                <a:gd name="T32" fmla="*/ 5305 w 8273"/>
                <a:gd name="T33" fmla="*/ 1915 h 3444"/>
                <a:gd name="T34" fmla="*/ 5454 w 8273"/>
                <a:gd name="T35" fmla="*/ 1848 h 3444"/>
                <a:gd name="T36" fmla="*/ 5713 w 8273"/>
                <a:gd name="T37" fmla="*/ 1729 h 3444"/>
                <a:gd name="T38" fmla="*/ 6047 w 8273"/>
                <a:gd name="T39" fmla="*/ 1543 h 3444"/>
                <a:gd name="T40" fmla="*/ 6307 w 8273"/>
                <a:gd name="T41" fmla="*/ 1423 h 3444"/>
                <a:gd name="T42" fmla="*/ 6492 w 8273"/>
                <a:gd name="T43" fmla="*/ 1263 h 3444"/>
                <a:gd name="T44" fmla="*/ 6863 w 8273"/>
                <a:gd name="T45" fmla="*/ 1064 h 3444"/>
                <a:gd name="T46" fmla="*/ 7012 w 8273"/>
                <a:gd name="T47" fmla="*/ 971 h 3444"/>
                <a:gd name="T48" fmla="*/ 7160 w 8273"/>
                <a:gd name="T49" fmla="*/ 878 h 3444"/>
                <a:gd name="T50" fmla="*/ 7272 w 8273"/>
                <a:gd name="T51" fmla="*/ 785 h 3444"/>
                <a:gd name="T52" fmla="*/ 7531 w 8273"/>
                <a:gd name="T53" fmla="*/ 599 h 3444"/>
                <a:gd name="T54" fmla="*/ 7643 w 8273"/>
                <a:gd name="T55" fmla="*/ 506 h 3444"/>
                <a:gd name="T56" fmla="*/ 7754 w 8273"/>
                <a:gd name="T57" fmla="*/ 413 h 3444"/>
                <a:gd name="T58" fmla="*/ 7865 w 8273"/>
                <a:gd name="T59" fmla="*/ 319 h 3444"/>
                <a:gd name="T60" fmla="*/ 8051 w 8273"/>
                <a:gd name="T61" fmla="*/ 133 h 3444"/>
                <a:gd name="T62" fmla="*/ 8199 w 8273"/>
                <a:gd name="T63" fmla="*/ 0 h 3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273" h="3444">
                  <a:moveTo>
                    <a:pt x="0" y="3444"/>
                  </a:moveTo>
                  <a:cubicBezTo>
                    <a:pt x="314" y="3421"/>
                    <a:pt x="67" y="3441"/>
                    <a:pt x="445" y="3404"/>
                  </a:cubicBezTo>
                  <a:cubicBezTo>
                    <a:pt x="494" y="3399"/>
                    <a:pt x="546" y="3398"/>
                    <a:pt x="593" y="3391"/>
                  </a:cubicBezTo>
                  <a:cubicBezTo>
                    <a:pt x="634" y="3384"/>
                    <a:pt x="666" y="3372"/>
                    <a:pt x="705" y="3364"/>
                  </a:cubicBezTo>
                  <a:cubicBezTo>
                    <a:pt x="753" y="3354"/>
                    <a:pt x="805" y="3347"/>
                    <a:pt x="853" y="3338"/>
                  </a:cubicBezTo>
                  <a:cubicBezTo>
                    <a:pt x="929" y="3322"/>
                    <a:pt x="1049" y="3288"/>
                    <a:pt x="1113" y="3271"/>
                  </a:cubicBezTo>
                  <a:cubicBezTo>
                    <a:pt x="1368" y="3241"/>
                    <a:pt x="1058" y="3282"/>
                    <a:pt x="1372" y="3218"/>
                  </a:cubicBezTo>
                  <a:cubicBezTo>
                    <a:pt x="1406" y="3211"/>
                    <a:pt x="1446" y="3208"/>
                    <a:pt x="1484" y="3205"/>
                  </a:cubicBezTo>
                  <a:cubicBezTo>
                    <a:pt x="1533" y="3200"/>
                    <a:pt x="1592" y="3203"/>
                    <a:pt x="1632" y="3191"/>
                  </a:cubicBezTo>
                  <a:cubicBezTo>
                    <a:pt x="1663" y="3183"/>
                    <a:pt x="1657" y="3165"/>
                    <a:pt x="1669" y="3151"/>
                  </a:cubicBezTo>
                  <a:lnTo>
                    <a:pt x="1892" y="3098"/>
                  </a:lnTo>
                  <a:cubicBezTo>
                    <a:pt x="1929" y="3089"/>
                    <a:pt x="1978" y="3085"/>
                    <a:pt x="2003" y="3072"/>
                  </a:cubicBezTo>
                  <a:lnTo>
                    <a:pt x="2077" y="3032"/>
                  </a:lnTo>
                  <a:cubicBezTo>
                    <a:pt x="2114" y="3027"/>
                    <a:pt x="2158" y="3027"/>
                    <a:pt x="2189" y="3018"/>
                  </a:cubicBezTo>
                  <a:cubicBezTo>
                    <a:pt x="2272" y="2995"/>
                    <a:pt x="2411" y="2939"/>
                    <a:pt x="2411" y="2939"/>
                  </a:cubicBezTo>
                  <a:cubicBezTo>
                    <a:pt x="2691" y="2905"/>
                    <a:pt x="2357" y="2954"/>
                    <a:pt x="2597" y="2886"/>
                  </a:cubicBezTo>
                  <a:cubicBezTo>
                    <a:pt x="2627" y="2877"/>
                    <a:pt x="2676" y="2880"/>
                    <a:pt x="2708" y="2872"/>
                  </a:cubicBezTo>
                  <a:cubicBezTo>
                    <a:pt x="2752" y="2862"/>
                    <a:pt x="2782" y="2846"/>
                    <a:pt x="2819" y="2832"/>
                  </a:cubicBezTo>
                  <a:cubicBezTo>
                    <a:pt x="2856" y="2828"/>
                    <a:pt x="2900" y="2828"/>
                    <a:pt x="2931" y="2819"/>
                  </a:cubicBezTo>
                  <a:cubicBezTo>
                    <a:pt x="2966" y="2809"/>
                    <a:pt x="2975" y="2791"/>
                    <a:pt x="3005" y="2779"/>
                  </a:cubicBezTo>
                  <a:cubicBezTo>
                    <a:pt x="3075" y="2751"/>
                    <a:pt x="3153" y="2726"/>
                    <a:pt x="3228" y="2699"/>
                  </a:cubicBezTo>
                  <a:cubicBezTo>
                    <a:pt x="3265" y="2686"/>
                    <a:pt x="3295" y="2670"/>
                    <a:pt x="3339" y="2659"/>
                  </a:cubicBezTo>
                  <a:cubicBezTo>
                    <a:pt x="3376" y="2651"/>
                    <a:pt x="3419" y="2644"/>
                    <a:pt x="3450" y="2633"/>
                  </a:cubicBezTo>
                  <a:cubicBezTo>
                    <a:pt x="3482" y="2622"/>
                    <a:pt x="3495" y="2605"/>
                    <a:pt x="3524" y="2593"/>
                  </a:cubicBezTo>
                  <a:cubicBezTo>
                    <a:pt x="3594" y="2565"/>
                    <a:pt x="3747" y="2513"/>
                    <a:pt x="3747" y="2513"/>
                  </a:cubicBezTo>
                  <a:cubicBezTo>
                    <a:pt x="3784" y="2509"/>
                    <a:pt x="3826" y="2508"/>
                    <a:pt x="3858" y="2500"/>
                  </a:cubicBezTo>
                  <a:cubicBezTo>
                    <a:pt x="3980" y="2471"/>
                    <a:pt x="3958" y="2457"/>
                    <a:pt x="4044" y="2420"/>
                  </a:cubicBezTo>
                  <a:cubicBezTo>
                    <a:pt x="4077" y="2406"/>
                    <a:pt x="4115" y="2392"/>
                    <a:pt x="4155" y="2380"/>
                  </a:cubicBezTo>
                  <a:cubicBezTo>
                    <a:pt x="4189" y="2370"/>
                    <a:pt x="4233" y="2364"/>
                    <a:pt x="4266" y="2354"/>
                  </a:cubicBezTo>
                  <a:cubicBezTo>
                    <a:pt x="4730" y="2206"/>
                    <a:pt x="4342" y="2329"/>
                    <a:pt x="4563" y="2234"/>
                  </a:cubicBezTo>
                  <a:cubicBezTo>
                    <a:pt x="4683" y="2183"/>
                    <a:pt x="4685" y="2204"/>
                    <a:pt x="4786" y="2141"/>
                  </a:cubicBezTo>
                  <a:cubicBezTo>
                    <a:pt x="4805" y="2129"/>
                    <a:pt x="4810" y="2114"/>
                    <a:pt x="4823" y="2101"/>
                  </a:cubicBezTo>
                  <a:cubicBezTo>
                    <a:pt x="5138" y="2026"/>
                    <a:pt x="4650" y="2150"/>
                    <a:pt x="5083" y="1995"/>
                  </a:cubicBezTo>
                  <a:cubicBezTo>
                    <a:pt x="5157" y="1968"/>
                    <a:pt x="5218" y="1936"/>
                    <a:pt x="5305" y="1915"/>
                  </a:cubicBezTo>
                  <a:cubicBezTo>
                    <a:pt x="5342" y="1906"/>
                    <a:pt x="5389" y="1901"/>
                    <a:pt x="5416" y="1888"/>
                  </a:cubicBezTo>
                  <a:cubicBezTo>
                    <a:pt x="5441" y="1877"/>
                    <a:pt x="5441" y="1862"/>
                    <a:pt x="5454" y="1848"/>
                  </a:cubicBezTo>
                  <a:cubicBezTo>
                    <a:pt x="5809" y="1721"/>
                    <a:pt x="5387" y="1884"/>
                    <a:pt x="5602" y="1769"/>
                  </a:cubicBezTo>
                  <a:cubicBezTo>
                    <a:pt x="5631" y="1753"/>
                    <a:pt x="5679" y="1743"/>
                    <a:pt x="5713" y="1729"/>
                  </a:cubicBezTo>
                  <a:cubicBezTo>
                    <a:pt x="5836" y="1678"/>
                    <a:pt x="5813" y="1688"/>
                    <a:pt x="5862" y="1636"/>
                  </a:cubicBezTo>
                  <a:cubicBezTo>
                    <a:pt x="5909" y="1613"/>
                    <a:pt x="6004" y="1570"/>
                    <a:pt x="6047" y="1543"/>
                  </a:cubicBezTo>
                  <a:cubicBezTo>
                    <a:pt x="6235" y="1425"/>
                    <a:pt x="6015" y="1547"/>
                    <a:pt x="6196" y="1450"/>
                  </a:cubicBezTo>
                  <a:cubicBezTo>
                    <a:pt x="6233" y="1441"/>
                    <a:pt x="6283" y="1437"/>
                    <a:pt x="6307" y="1423"/>
                  </a:cubicBezTo>
                  <a:cubicBezTo>
                    <a:pt x="6348" y="1399"/>
                    <a:pt x="6338" y="1367"/>
                    <a:pt x="6381" y="1343"/>
                  </a:cubicBezTo>
                  <a:cubicBezTo>
                    <a:pt x="6477" y="1292"/>
                    <a:pt x="6441" y="1318"/>
                    <a:pt x="6492" y="1263"/>
                  </a:cubicBezTo>
                  <a:cubicBezTo>
                    <a:pt x="6738" y="1146"/>
                    <a:pt x="6676" y="1199"/>
                    <a:pt x="6752" y="1117"/>
                  </a:cubicBezTo>
                  <a:cubicBezTo>
                    <a:pt x="6789" y="1099"/>
                    <a:pt x="6823" y="1081"/>
                    <a:pt x="6863" y="1064"/>
                  </a:cubicBezTo>
                  <a:cubicBezTo>
                    <a:pt x="6898" y="1050"/>
                    <a:pt x="6949" y="1040"/>
                    <a:pt x="6975" y="1024"/>
                  </a:cubicBezTo>
                  <a:cubicBezTo>
                    <a:pt x="7000" y="1008"/>
                    <a:pt x="6999" y="989"/>
                    <a:pt x="7012" y="971"/>
                  </a:cubicBezTo>
                  <a:cubicBezTo>
                    <a:pt x="7049" y="958"/>
                    <a:pt x="7097" y="947"/>
                    <a:pt x="7123" y="931"/>
                  </a:cubicBezTo>
                  <a:cubicBezTo>
                    <a:pt x="7148" y="915"/>
                    <a:pt x="7142" y="895"/>
                    <a:pt x="7160" y="878"/>
                  </a:cubicBezTo>
                  <a:cubicBezTo>
                    <a:pt x="7180" y="859"/>
                    <a:pt x="7213" y="843"/>
                    <a:pt x="7234" y="825"/>
                  </a:cubicBezTo>
                  <a:cubicBezTo>
                    <a:pt x="7250" y="812"/>
                    <a:pt x="7254" y="797"/>
                    <a:pt x="7272" y="785"/>
                  </a:cubicBezTo>
                  <a:cubicBezTo>
                    <a:pt x="7407" y="688"/>
                    <a:pt x="7326" y="819"/>
                    <a:pt x="7494" y="639"/>
                  </a:cubicBezTo>
                  <a:cubicBezTo>
                    <a:pt x="7506" y="625"/>
                    <a:pt x="7514" y="611"/>
                    <a:pt x="7531" y="599"/>
                  </a:cubicBezTo>
                  <a:cubicBezTo>
                    <a:pt x="7551" y="584"/>
                    <a:pt x="7588" y="573"/>
                    <a:pt x="7605" y="559"/>
                  </a:cubicBezTo>
                  <a:cubicBezTo>
                    <a:pt x="7626" y="542"/>
                    <a:pt x="7629" y="523"/>
                    <a:pt x="7643" y="506"/>
                  </a:cubicBezTo>
                  <a:cubicBezTo>
                    <a:pt x="7653" y="492"/>
                    <a:pt x="7664" y="479"/>
                    <a:pt x="7680" y="466"/>
                  </a:cubicBezTo>
                  <a:cubicBezTo>
                    <a:pt x="7701" y="447"/>
                    <a:pt x="7732" y="431"/>
                    <a:pt x="7754" y="413"/>
                  </a:cubicBezTo>
                  <a:cubicBezTo>
                    <a:pt x="7769" y="400"/>
                    <a:pt x="7776" y="386"/>
                    <a:pt x="7791" y="373"/>
                  </a:cubicBezTo>
                  <a:cubicBezTo>
                    <a:pt x="7813" y="354"/>
                    <a:pt x="7843" y="338"/>
                    <a:pt x="7865" y="319"/>
                  </a:cubicBezTo>
                  <a:cubicBezTo>
                    <a:pt x="7897" y="293"/>
                    <a:pt x="7921" y="253"/>
                    <a:pt x="7939" y="226"/>
                  </a:cubicBezTo>
                  <a:cubicBezTo>
                    <a:pt x="8126" y="126"/>
                    <a:pt x="7907" y="253"/>
                    <a:pt x="8051" y="133"/>
                  </a:cubicBezTo>
                  <a:cubicBezTo>
                    <a:pt x="8068" y="119"/>
                    <a:pt x="8107" y="108"/>
                    <a:pt x="8125" y="93"/>
                  </a:cubicBezTo>
                  <a:cubicBezTo>
                    <a:pt x="8126" y="93"/>
                    <a:pt x="8181" y="7"/>
                    <a:pt x="8199" y="0"/>
                  </a:cubicBezTo>
                  <a:lnTo>
                    <a:pt x="8273" y="0"/>
                  </a:lnTo>
                </a:path>
              </a:pathLst>
            </a:custGeom>
            <a:noFill/>
            <a:ln w="19050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65"/>
            <p:cNvSpPr>
              <a:spLocks noChangeShapeType="1"/>
            </p:cNvSpPr>
            <p:nvPr/>
          </p:nvSpPr>
          <p:spPr bwMode="auto">
            <a:xfrm flipH="1">
              <a:off x="7940516" y="5227976"/>
              <a:ext cx="0" cy="128249"/>
            </a:xfrm>
            <a:prstGeom prst="line">
              <a:avLst/>
            </a:prstGeom>
            <a:noFill/>
            <a:ln w="19050" cap="flat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Rectangle 66"/>
            <p:cNvSpPr>
              <a:spLocks noChangeArrowheads="1"/>
            </p:cNvSpPr>
            <p:nvPr/>
          </p:nvSpPr>
          <p:spPr bwMode="auto">
            <a:xfrm>
              <a:off x="5837011" y="4981493"/>
              <a:ext cx="49513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Calibri" panose="020F0502020204030204" pitchFamily="34" charset="0"/>
                </a:rPr>
                <a:t>0.2 g/s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" name="Line 67"/>
            <p:cNvSpPr>
              <a:spLocks noChangeShapeType="1"/>
            </p:cNvSpPr>
            <p:nvPr/>
          </p:nvSpPr>
          <p:spPr bwMode="auto">
            <a:xfrm flipH="1">
              <a:off x="9174164" y="6196012"/>
              <a:ext cx="3175" cy="255588"/>
            </a:xfrm>
            <a:prstGeom prst="line">
              <a:avLst/>
            </a:prstGeom>
            <a:noFill/>
            <a:ln w="19050" cap="flat">
              <a:solidFill>
                <a:srgbClr val="CC00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Line 68"/>
            <p:cNvSpPr>
              <a:spLocks noChangeShapeType="1"/>
            </p:cNvSpPr>
            <p:nvPr/>
          </p:nvSpPr>
          <p:spPr bwMode="auto">
            <a:xfrm>
              <a:off x="7935774" y="6196012"/>
              <a:ext cx="702" cy="256896"/>
            </a:xfrm>
            <a:prstGeom prst="line">
              <a:avLst/>
            </a:prstGeom>
            <a:noFill/>
            <a:ln w="19050" cap="flat">
              <a:solidFill>
                <a:srgbClr val="CC00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Line 69"/>
            <p:cNvSpPr>
              <a:spLocks noChangeShapeType="1"/>
            </p:cNvSpPr>
            <p:nvPr/>
          </p:nvSpPr>
          <p:spPr bwMode="auto">
            <a:xfrm>
              <a:off x="7927976" y="6197600"/>
              <a:ext cx="1258888" cy="3175"/>
            </a:xfrm>
            <a:prstGeom prst="line">
              <a:avLst/>
            </a:prstGeom>
            <a:noFill/>
            <a:ln w="19050" cap="flat">
              <a:solidFill>
                <a:srgbClr val="CC00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70"/>
            <p:cNvSpPr>
              <a:spLocks noChangeArrowheads="1"/>
            </p:cNvSpPr>
            <p:nvPr/>
          </p:nvSpPr>
          <p:spPr bwMode="auto">
            <a:xfrm>
              <a:off x="8337551" y="5943319"/>
              <a:ext cx="45025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CC00CC"/>
                  </a:solidFill>
                  <a:effectLst/>
                  <a:latin typeface="Calibri" panose="020F0502020204030204" pitchFamily="34" charset="0"/>
                </a:rPr>
                <a:t>10 g/s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4" name="Line 72"/>
            <p:cNvSpPr>
              <a:spLocks noChangeShapeType="1"/>
            </p:cNvSpPr>
            <p:nvPr/>
          </p:nvSpPr>
          <p:spPr bwMode="auto">
            <a:xfrm>
              <a:off x="4194176" y="6450012"/>
              <a:ext cx="2563813" cy="1588"/>
            </a:xfrm>
            <a:prstGeom prst="line">
              <a:avLst/>
            </a:prstGeom>
            <a:noFill/>
            <a:ln w="19050" cap="flat">
              <a:solidFill>
                <a:srgbClr val="CC00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Line 73"/>
            <p:cNvSpPr>
              <a:spLocks noChangeShapeType="1"/>
            </p:cNvSpPr>
            <p:nvPr/>
          </p:nvSpPr>
          <p:spPr bwMode="auto">
            <a:xfrm>
              <a:off x="6732589" y="6451600"/>
              <a:ext cx="1212850" cy="0"/>
            </a:xfrm>
            <a:prstGeom prst="line">
              <a:avLst/>
            </a:prstGeom>
            <a:noFill/>
            <a:ln w="19050" cap="flat">
              <a:solidFill>
                <a:srgbClr val="CC00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Line 74"/>
            <p:cNvSpPr>
              <a:spLocks noChangeShapeType="1"/>
            </p:cNvSpPr>
            <p:nvPr/>
          </p:nvSpPr>
          <p:spPr bwMode="auto">
            <a:xfrm>
              <a:off x="9175220" y="6459537"/>
              <a:ext cx="365760" cy="1588"/>
            </a:xfrm>
            <a:prstGeom prst="line">
              <a:avLst/>
            </a:prstGeom>
            <a:noFill/>
            <a:ln w="19050" cap="flat">
              <a:solidFill>
                <a:srgbClr val="CC00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Line 75"/>
            <p:cNvSpPr>
              <a:spLocks noChangeShapeType="1"/>
            </p:cNvSpPr>
            <p:nvPr/>
          </p:nvSpPr>
          <p:spPr bwMode="auto">
            <a:xfrm>
              <a:off x="7935914" y="5363633"/>
              <a:ext cx="1581912" cy="0"/>
            </a:xfrm>
            <a:prstGeom prst="line">
              <a:avLst/>
            </a:prstGeom>
            <a:noFill/>
            <a:ln w="19050" cap="flat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Line 76"/>
            <p:cNvSpPr>
              <a:spLocks noChangeShapeType="1"/>
            </p:cNvSpPr>
            <p:nvPr/>
          </p:nvSpPr>
          <p:spPr bwMode="auto">
            <a:xfrm>
              <a:off x="6726239" y="4008437"/>
              <a:ext cx="1214438" cy="7938"/>
            </a:xfrm>
            <a:prstGeom prst="line">
              <a:avLst/>
            </a:prstGeom>
            <a:noFill/>
            <a:ln w="19050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Line 77"/>
            <p:cNvSpPr>
              <a:spLocks noChangeShapeType="1"/>
            </p:cNvSpPr>
            <p:nvPr/>
          </p:nvSpPr>
          <p:spPr bwMode="auto">
            <a:xfrm flipH="1" flipV="1">
              <a:off x="6735322" y="4008437"/>
              <a:ext cx="3175" cy="273050"/>
            </a:xfrm>
            <a:prstGeom prst="line">
              <a:avLst/>
            </a:prstGeom>
            <a:noFill/>
            <a:ln w="19050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78"/>
            <p:cNvSpPr>
              <a:spLocks noChangeArrowheads="1"/>
            </p:cNvSpPr>
            <p:nvPr/>
          </p:nvSpPr>
          <p:spPr bwMode="auto">
            <a:xfrm>
              <a:off x="7050197" y="3762411"/>
              <a:ext cx="56586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Calibri" panose="020F0502020204030204" pitchFamily="34" charset="0"/>
                </a:rPr>
                <a:t>2000 W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" name="Rectangle 79"/>
            <p:cNvSpPr>
              <a:spLocks noChangeArrowheads="1"/>
            </p:cNvSpPr>
            <p:nvPr/>
          </p:nvSpPr>
          <p:spPr bwMode="auto">
            <a:xfrm>
              <a:off x="4373279" y="1843399"/>
              <a:ext cx="126156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</a:rPr>
                <a:t>Preparatory </a:t>
              </a:r>
              <a:r>
                <a:rPr lang="en-US" altLang="en-US" sz="1200" dirty="0">
                  <a:solidFill>
                    <a:srgbClr val="000000"/>
                  </a:solidFill>
                </a:rPr>
                <a:t>phase</a:t>
              </a:r>
              <a:endParaRPr lang="en-US" altLang="en-US" sz="1200" dirty="0"/>
            </a:p>
          </p:txBody>
        </p:sp>
        <p:sp>
          <p:nvSpPr>
            <p:cNvPr id="62" name="Rectangle 81"/>
            <p:cNvSpPr>
              <a:spLocks noChangeArrowheads="1"/>
            </p:cNvSpPr>
            <p:nvPr/>
          </p:nvSpPr>
          <p:spPr bwMode="auto">
            <a:xfrm>
              <a:off x="6003222" y="1704449"/>
              <a:ext cx="59306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</a:rPr>
                <a:t>Heat-up </a:t>
              </a:r>
              <a:r>
                <a:rPr lang="en-US" altLang="en-US" sz="1200" dirty="0">
                  <a:solidFill>
                    <a:srgbClr val="000000"/>
                  </a:solidFill>
                </a:rPr>
                <a:t>phase I</a:t>
              </a:r>
              <a:endParaRPr lang="en-US" altLang="en-US" sz="1200" dirty="0"/>
            </a:p>
          </p:txBody>
        </p:sp>
        <p:sp>
          <p:nvSpPr>
            <p:cNvPr id="63" name="Rectangle 86"/>
            <p:cNvSpPr>
              <a:spLocks noChangeArrowheads="1"/>
            </p:cNvSpPr>
            <p:nvPr/>
          </p:nvSpPr>
          <p:spPr bwMode="auto">
            <a:xfrm>
              <a:off x="8269955" y="1842825"/>
              <a:ext cx="55245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Quench</a:t>
              </a:r>
              <a:endPara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4" name="Rectangle 87"/>
            <p:cNvSpPr>
              <a:spLocks noChangeArrowheads="1"/>
            </p:cNvSpPr>
            <p:nvPr/>
          </p:nvSpPr>
          <p:spPr bwMode="auto">
            <a:xfrm>
              <a:off x="6489701" y="2416175"/>
              <a:ext cx="56105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</a:rPr>
                <a:t>1000 °C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5" name="Freeform 90"/>
            <p:cNvSpPr>
              <a:spLocks noEditPoints="1"/>
            </p:cNvSpPr>
            <p:nvPr/>
          </p:nvSpPr>
          <p:spPr bwMode="auto">
            <a:xfrm>
              <a:off x="5786720" y="2117725"/>
              <a:ext cx="11113" cy="4343400"/>
            </a:xfrm>
            <a:custGeom>
              <a:avLst/>
              <a:gdLst>
                <a:gd name="T0" fmla="*/ 7 w 7"/>
                <a:gd name="T1" fmla="*/ 32 h 2802"/>
                <a:gd name="T2" fmla="*/ 7 w 7"/>
                <a:gd name="T3" fmla="*/ 87 h 2802"/>
                <a:gd name="T4" fmla="*/ 2 w 7"/>
                <a:gd name="T5" fmla="*/ 137 h 2802"/>
                <a:gd name="T6" fmla="*/ 2 w 7"/>
                <a:gd name="T7" fmla="*/ 183 h 2802"/>
                <a:gd name="T8" fmla="*/ 2 w 7"/>
                <a:gd name="T9" fmla="*/ 201 h 2802"/>
                <a:gd name="T10" fmla="*/ 7 w 7"/>
                <a:gd name="T11" fmla="*/ 252 h 2802"/>
                <a:gd name="T12" fmla="*/ 7 w 7"/>
                <a:gd name="T13" fmla="*/ 320 h 2802"/>
                <a:gd name="T14" fmla="*/ 2 w 7"/>
                <a:gd name="T15" fmla="*/ 371 h 2802"/>
                <a:gd name="T16" fmla="*/ 2 w 7"/>
                <a:gd name="T17" fmla="*/ 403 h 2802"/>
                <a:gd name="T18" fmla="*/ 2 w 7"/>
                <a:gd name="T19" fmla="*/ 435 h 2802"/>
                <a:gd name="T20" fmla="*/ 7 w 7"/>
                <a:gd name="T21" fmla="*/ 485 h 2802"/>
                <a:gd name="T22" fmla="*/ 6 w 7"/>
                <a:gd name="T23" fmla="*/ 540 h 2802"/>
                <a:gd name="T24" fmla="*/ 2 w 7"/>
                <a:gd name="T25" fmla="*/ 590 h 2802"/>
                <a:gd name="T26" fmla="*/ 2 w 7"/>
                <a:gd name="T27" fmla="*/ 636 h 2802"/>
                <a:gd name="T28" fmla="*/ 2 w 7"/>
                <a:gd name="T29" fmla="*/ 654 h 2802"/>
                <a:gd name="T30" fmla="*/ 6 w 7"/>
                <a:gd name="T31" fmla="*/ 705 h 2802"/>
                <a:gd name="T32" fmla="*/ 6 w 7"/>
                <a:gd name="T33" fmla="*/ 773 h 2802"/>
                <a:gd name="T34" fmla="*/ 2 w 7"/>
                <a:gd name="T35" fmla="*/ 824 h 2802"/>
                <a:gd name="T36" fmla="*/ 2 w 7"/>
                <a:gd name="T37" fmla="*/ 856 h 2802"/>
                <a:gd name="T38" fmla="*/ 2 w 7"/>
                <a:gd name="T39" fmla="*/ 888 h 2802"/>
                <a:gd name="T40" fmla="*/ 6 w 7"/>
                <a:gd name="T41" fmla="*/ 938 h 2802"/>
                <a:gd name="T42" fmla="*/ 6 w 7"/>
                <a:gd name="T43" fmla="*/ 993 h 2802"/>
                <a:gd name="T44" fmla="*/ 1 w 7"/>
                <a:gd name="T45" fmla="*/ 1043 h 2802"/>
                <a:gd name="T46" fmla="*/ 1 w 7"/>
                <a:gd name="T47" fmla="*/ 1089 h 2802"/>
                <a:gd name="T48" fmla="*/ 1 w 7"/>
                <a:gd name="T49" fmla="*/ 1107 h 2802"/>
                <a:gd name="T50" fmla="*/ 6 w 7"/>
                <a:gd name="T51" fmla="*/ 1158 h 2802"/>
                <a:gd name="T52" fmla="*/ 6 w 7"/>
                <a:gd name="T53" fmla="*/ 1226 h 2802"/>
                <a:gd name="T54" fmla="*/ 1 w 7"/>
                <a:gd name="T55" fmla="*/ 1277 h 2802"/>
                <a:gd name="T56" fmla="*/ 1 w 7"/>
                <a:gd name="T57" fmla="*/ 1309 h 2802"/>
                <a:gd name="T58" fmla="*/ 1 w 7"/>
                <a:gd name="T59" fmla="*/ 1341 h 2802"/>
                <a:gd name="T60" fmla="*/ 6 w 7"/>
                <a:gd name="T61" fmla="*/ 1391 h 2802"/>
                <a:gd name="T62" fmla="*/ 6 w 7"/>
                <a:gd name="T63" fmla="*/ 1446 h 2802"/>
                <a:gd name="T64" fmla="*/ 1 w 7"/>
                <a:gd name="T65" fmla="*/ 1496 h 2802"/>
                <a:gd name="T66" fmla="*/ 1 w 7"/>
                <a:gd name="T67" fmla="*/ 1542 h 2802"/>
                <a:gd name="T68" fmla="*/ 1 w 7"/>
                <a:gd name="T69" fmla="*/ 1560 h 2802"/>
                <a:gd name="T70" fmla="*/ 5 w 7"/>
                <a:gd name="T71" fmla="*/ 1611 h 2802"/>
                <a:gd name="T72" fmla="*/ 5 w 7"/>
                <a:gd name="T73" fmla="*/ 1679 h 2802"/>
                <a:gd name="T74" fmla="*/ 1 w 7"/>
                <a:gd name="T75" fmla="*/ 1730 h 2802"/>
                <a:gd name="T76" fmla="*/ 1 w 7"/>
                <a:gd name="T77" fmla="*/ 1762 h 2802"/>
                <a:gd name="T78" fmla="*/ 1 w 7"/>
                <a:gd name="T79" fmla="*/ 1794 h 2802"/>
                <a:gd name="T80" fmla="*/ 5 w 7"/>
                <a:gd name="T81" fmla="*/ 1844 h 2802"/>
                <a:gd name="T82" fmla="*/ 5 w 7"/>
                <a:gd name="T83" fmla="*/ 1899 h 2802"/>
                <a:gd name="T84" fmla="*/ 1 w 7"/>
                <a:gd name="T85" fmla="*/ 1949 h 2802"/>
                <a:gd name="T86" fmla="*/ 1 w 7"/>
                <a:gd name="T87" fmla="*/ 1995 h 2802"/>
                <a:gd name="T88" fmla="*/ 1 w 7"/>
                <a:gd name="T89" fmla="*/ 2013 h 2802"/>
                <a:gd name="T90" fmla="*/ 5 w 7"/>
                <a:gd name="T91" fmla="*/ 2064 h 2802"/>
                <a:gd name="T92" fmla="*/ 5 w 7"/>
                <a:gd name="T93" fmla="*/ 2132 h 2802"/>
                <a:gd name="T94" fmla="*/ 0 w 7"/>
                <a:gd name="T95" fmla="*/ 2183 h 2802"/>
                <a:gd name="T96" fmla="*/ 0 w 7"/>
                <a:gd name="T97" fmla="*/ 2215 h 2802"/>
                <a:gd name="T98" fmla="*/ 0 w 7"/>
                <a:gd name="T99" fmla="*/ 2247 h 2802"/>
                <a:gd name="T100" fmla="*/ 5 w 7"/>
                <a:gd name="T101" fmla="*/ 2297 h 2802"/>
                <a:gd name="T102" fmla="*/ 5 w 7"/>
                <a:gd name="T103" fmla="*/ 2352 h 2802"/>
                <a:gd name="T104" fmla="*/ 0 w 7"/>
                <a:gd name="T105" fmla="*/ 2402 h 2802"/>
                <a:gd name="T106" fmla="*/ 0 w 7"/>
                <a:gd name="T107" fmla="*/ 2448 h 2802"/>
                <a:gd name="T108" fmla="*/ 0 w 7"/>
                <a:gd name="T109" fmla="*/ 2466 h 2802"/>
                <a:gd name="T110" fmla="*/ 5 w 7"/>
                <a:gd name="T111" fmla="*/ 2517 h 2802"/>
                <a:gd name="T112" fmla="*/ 5 w 7"/>
                <a:gd name="T113" fmla="*/ 2585 h 2802"/>
                <a:gd name="T114" fmla="*/ 0 w 7"/>
                <a:gd name="T115" fmla="*/ 2636 h 2802"/>
                <a:gd name="T116" fmla="*/ 0 w 7"/>
                <a:gd name="T117" fmla="*/ 2668 h 2802"/>
                <a:gd name="T118" fmla="*/ 0 w 7"/>
                <a:gd name="T119" fmla="*/ 2700 h 2802"/>
                <a:gd name="T120" fmla="*/ 5 w 7"/>
                <a:gd name="T121" fmla="*/ 2750 h 2802"/>
                <a:gd name="T122" fmla="*/ 4 w 7"/>
                <a:gd name="T123" fmla="*/ 2802 h 2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" h="2802">
                  <a:moveTo>
                    <a:pt x="2" y="0"/>
                  </a:moveTo>
                  <a:lnTo>
                    <a:pt x="2" y="18"/>
                  </a:lnTo>
                  <a:lnTo>
                    <a:pt x="7" y="18"/>
                  </a:lnTo>
                  <a:lnTo>
                    <a:pt x="7" y="0"/>
                  </a:lnTo>
                  <a:lnTo>
                    <a:pt x="2" y="0"/>
                  </a:lnTo>
                  <a:close/>
                  <a:moveTo>
                    <a:pt x="2" y="32"/>
                  </a:moveTo>
                  <a:lnTo>
                    <a:pt x="2" y="37"/>
                  </a:lnTo>
                  <a:lnTo>
                    <a:pt x="7" y="37"/>
                  </a:lnTo>
                  <a:lnTo>
                    <a:pt x="7" y="32"/>
                  </a:lnTo>
                  <a:lnTo>
                    <a:pt x="2" y="32"/>
                  </a:lnTo>
                  <a:close/>
                  <a:moveTo>
                    <a:pt x="2" y="50"/>
                  </a:moveTo>
                  <a:lnTo>
                    <a:pt x="2" y="69"/>
                  </a:lnTo>
                  <a:lnTo>
                    <a:pt x="7" y="69"/>
                  </a:lnTo>
                  <a:lnTo>
                    <a:pt x="7" y="50"/>
                  </a:lnTo>
                  <a:lnTo>
                    <a:pt x="2" y="50"/>
                  </a:lnTo>
                  <a:close/>
                  <a:moveTo>
                    <a:pt x="2" y="82"/>
                  </a:moveTo>
                  <a:lnTo>
                    <a:pt x="2" y="87"/>
                  </a:lnTo>
                  <a:lnTo>
                    <a:pt x="7" y="87"/>
                  </a:lnTo>
                  <a:lnTo>
                    <a:pt x="7" y="82"/>
                  </a:lnTo>
                  <a:lnTo>
                    <a:pt x="2" y="82"/>
                  </a:lnTo>
                  <a:close/>
                  <a:moveTo>
                    <a:pt x="2" y="101"/>
                  </a:moveTo>
                  <a:lnTo>
                    <a:pt x="2" y="119"/>
                  </a:lnTo>
                  <a:lnTo>
                    <a:pt x="7" y="119"/>
                  </a:lnTo>
                  <a:lnTo>
                    <a:pt x="7" y="101"/>
                  </a:lnTo>
                  <a:lnTo>
                    <a:pt x="2" y="101"/>
                  </a:lnTo>
                  <a:close/>
                  <a:moveTo>
                    <a:pt x="2" y="133"/>
                  </a:moveTo>
                  <a:lnTo>
                    <a:pt x="2" y="137"/>
                  </a:lnTo>
                  <a:lnTo>
                    <a:pt x="7" y="137"/>
                  </a:lnTo>
                  <a:lnTo>
                    <a:pt x="7" y="133"/>
                  </a:lnTo>
                  <a:lnTo>
                    <a:pt x="2" y="133"/>
                  </a:lnTo>
                  <a:close/>
                  <a:moveTo>
                    <a:pt x="2" y="151"/>
                  </a:moveTo>
                  <a:lnTo>
                    <a:pt x="2" y="169"/>
                  </a:lnTo>
                  <a:lnTo>
                    <a:pt x="7" y="169"/>
                  </a:lnTo>
                  <a:lnTo>
                    <a:pt x="7" y="151"/>
                  </a:lnTo>
                  <a:lnTo>
                    <a:pt x="2" y="151"/>
                  </a:lnTo>
                  <a:close/>
                  <a:moveTo>
                    <a:pt x="2" y="183"/>
                  </a:moveTo>
                  <a:lnTo>
                    <a:pt x="2" y="188"/>
                  </a:lnTo>
                  <a:lnTo>
                    <a:pt x="7" y="188"/>
                  </a:lnTo>
                  <a:lnTo>
                    <a:pt x="7" y="183"/>
                  </a:lnTo>
                  <a:lnTo>
                    <a:pt x="2" y="183"/>
                  </a:lnTo>
                  <a:close/>
                  <a:moveTo>
                    <a:pt x="2" y="201"/>
                  </a:moveTo>
                  <a:lnTo>
                    <a:pt x="2" y="220"/>
                  </a:lnTo>
                  <a:lnTo>
                    <a:pt x="7" y="220"/>
                  </a:lnTo>
                  <a:lnTo>
                    <a:pt x="7" y="201"/>
                  </a:lnTo>
                  <a:lnTo>
                    <a:pt x="2" y="201"/>
                  </a:lnTo>
                  <a:close/>
                  <a:moveTo>
                    <a:pt x="2" y="233"/>
                  </a:moveTo>
                  <a:lnTo>
                    <a:pt x="2" y="238"/>
                  </a:lnTo>
                  <a:lnTo>
                    <a:pt x="7" y="238"/>
                  </a:lnTo>
                  <a:lnTo>
                    <a:pt x="7" y="233"/>
                  </a:lnTo>
                  <a:lnTo>
                    <a:pt x="2" y="233"/>
                  </a:lnTo>
                  <a:close/>
                  <a:moveTo>
                    <a:pt x="2" y="252"/>
                  </a:moveTo>
                  <a:lnTo>
                    <a:pt x="2" y="270"/>
                  </a:lnTo>
                  <a:lnTo>
                    <a:pt x="7" y="270"/>
                  </a:lnTo>
                  <a:lnTo>
                    <a:pt x="7" y="252"/>
                  </a:lnTo>
                  <a:lnTo>
                    <a:pt x="2" y="252"/>
                  </a:lnTo>
                  <a:close/>
                  <a:moveTo>
                    <a:pt x="2" y="284"/>
                  </a:moveTo>
                  <a:lnTo>
                    <a:pt x="2" y="288"/>
                  </a:lnTo>
                  <a:lnTo>
                    <a:pt x="7" y="288"/>
                  </a:lnTo>
                  <a:lnTo>
                    <a:pt x="7" y="284"/>
                  </a:lnTo>
                  <a:lnTo>
                    <a:pt x="2" y="284"/>
                  </a:lnTo>
                  <a:close/>
                  <a:moveTo>
                    <a:pt x="2" y="302"/>
                  </a:moveTo>
                  <a:lnTo>
                    <a:pt x="2" y="320"/>
                  </a:lnTo>
                  <a:lnTo>
                    <a:pt x="7" y="320"/>
                  </a:lnTo>
                  <a:lnTo>
                    <a:pt x="7" y="302"/>
                  </a:lnTo>
                  <a:lnTo>
                    <a:pt x="2" y="302"/>
                  </a:lnTo>
                  <a:close/>
                  <a:moveTo>
                    <a:pt x="2" y="334"/>
                  </a:moveTo>
                  <a:lnTo>
                    <a:pt x="2" y="339"/>
                  </a:lnTo>
                  <a:lnTo>
                    <a:pt x="7" y="339"/>
                  </a:lnTo>
                  <a:lnTo>
                    <a:pt x="7" y="334"/>
                  </a:lnTo>
                  <a:lnTo>
                    <a:pt x="2" y="334"/>
                  </a:lnTo>
                  <a:close/>
                  <a:moveTo>
                    <a:pt x="2" y="352"/>
                  </a:moveTo>
                  <a:lnTo>
                    <a:pt x="2" y="371"/>
                  </a:lnTo>
                  <a:lnTo>
                    <a:pt x="7" y="371"/>
                  </a:lnTo>
                  <a:lnTo>
                    <a:pt x="7" y="352"/>
                  </a:lnTo>
                  <a:lnTo>
                    <a:pt x="2" y="352"/>
                  </a:lnTo>
                  <a:close/>
                  <a:moveTo>
                    <a:pt x="2" y="384"/>
                  </a:moveTo>
                  <a:lnTo>
                    <a:pt x="2" y="389"/>
                  </a:lnTo>
                  <a:lnTo>
                    <a:pt x="7" y="389"/>
                  </a:lnTo>
                  <a:lnTo>
                    <a:pt x="7" y="384"/>
                  </a:lnTo>
                  <a:lnTo>
                    <a:pt x="2" y="384"/>
                  </a:lnTo>
                  <a:close/>
                  <a:moveTo>
                    <a:pt x="2" y="403"/>
                  </a:moveTo>
                  <a:lnTo>
                    <a:pt x="2" y="421"/>
                  </a:lnTo>
                  <a:lnTo>
                    <a:pt x="7" y="421"/>
                  </a:lnTo>
                  <a:lnTo>
                    <a:pt x="7" y="403"/>
                  </a:lnTo>
                  <a:lnTo>
                    <a:pt x="2" y="403"/>
                  </a:lnTo>
                  <a:close/>
                  <a:moveTo>
                    <a:pt x="2" y="435"/>
                  </a:moveTo>
                  <a:lnTo>
                    <a:pt x="2" y="439"/>
                  </a:lnTo>
                  <a:lnTo>
                    <a:pt x="7" y="439"/>
                  </a:lnTo>
                  <a:lnTo>
                    <a:pt x="7" y="435"/>
                  </a:lnTo>
                  <a:lnTo>
                    <a:pt x="2" y="435"/>
                  </a:lnTo>
                  <a:close/>
                  <a:moveTo>
                    <a:pt x="2" y="453"/>
                  </a:moveTo>
                  <a:lnTo>
                    <a:pt x="2" y="471"/>
                  </a:lnTo>
                  <a:lnTo>
                    <a:pt x="7" y="471"/>
                  </a:lnTo>
                  <a:lnTo>
                    <a:pt x="7" y="453"/>
                  </a:lnTo>
                  <a:lnTo>
                    <a:pt x="2" y="453"/>
                  </a:lnTo>
                  <a:close/>
                  <a:moveTo>
                    <a:pt x="2" y="485"/>
                  </a:moveTo>
                  <a:lnTo>
                    <a:pt x="2" y="490"/>
                  </a:lnTo>
                  <a:lnTo>
                    <a:pt x="7" y="490"/>
                  </a:lnTo>
                  <a:lnTo>
                    <a:pt x="7" y="485"/>
                  </a:lnTo>
                  <a:lnTo>
                    <a:pt x="2" y="485"/>
                  </a:lnTo>
                  <a:close/>
                  <a:moveTo>
                    <a:pt x="2" y="503"/>
                  </a:moveTo>
                  <a:lnTo>
                    <a:pt x="2" y="522"/>
                  </a:lnTo>
                  <a:lnTo>
                    <a:pt x="6" y="522"/>
                  </a:lnTo>
                  <a:lnTo>
                    <a:pt x="7" y="503"/>
                  </a:lnTo>
                  <a:lnTo>
                    <a:pt x="2" y="503"/>
                  </a:lnTo>
                  <a:close/>
                  <a:moveTo>
                    <a:pt x="2" y="535"/>
                  </a:moveTo>
                  <a:lnTo>
                    <a:pt x="2" y="540"/>
                  </a:lnTo>
                  <a:lnTo>
                    <a:pt x="6" y="540"/>
                  </a:lnTo>
                  <a:lnTo>
                    <a:pt x="6" y="535"/>
                  </a:lnTo>
                  <a:lnTo>
                    <a:pt x="2" y="535"/>
                  </a:lnTo>
                  <a:close/>
                  <a:moveTo>
                    <a:pt x="2" y="554"/>
                  </a:moveTo>
                  <a:lnTo>
                    <a:pt x="2" y="572"/>
                  </a:lnTo>
                  <a:lnTo>
                    <a:pt x="6" y="572"/>
                  </a:lnTo>
                  <a:lnTo>
                    <a:pt x="6" y="554"/>
                  </a:lnTo>
                  <a:lnTo>
                    <a:pt x="2" y="554"/>
                  </a:lnTo>
                  <a:close/>
                  <a:moveTo>
                    <a:pt x="2" y="586"/>
                  </a:moveTo>
                  <a:lnTo>
                    <a:pt x="2" y="590"/>
                  </a:lnTo>
                  <a:lnTo>
                    <a:pt x="6" y="590"/>
                  </a:lnTo>
                  <a:lnTo>
                    <a:pt x="6" y="586"/>
                  </a:lnTo>
                  <a:lnTo>
                    <a:pt x="2" y="586"/>
                  </a:lnTo>
                  <a:close/>
                  <a:moveTo>
                    <a:pt x="2" y="604"/>
                  </a:moveTo>
                  <a:lnTo>
                    <a:pt x="2" y="622"/>
                  </a:lnTo>
                  <a:lnTo>
                    <a:pt x="6" y="622"/>
                  </a:lnTo>
                  <a:lnTo>
                    <a:pt x="6" y="604"/>
                  </a:lnTo>
                  <a:lnTo>
                    <a:pt x="2" y="604"/>
                  </a:lnTo>
                  <a:close/>
                  <a:moveTo>
                    <a:pt x="2" y="636"/>
                  </a:moveTo>
                  <a:lnTo>
                    <a:pt x="2" y="641"/>
                  </a:lnTo>
                  <a:lnTo>
                    <a:pt x="6" y="641"/>
                  </a:lnTo>
                  <a:lnTo>
                    <a:pt x="6" y="636"/>
                  </a:lnTo>
                  <a:lnTo>
                    <a:pt x="2" y="636"/>
                  </a:lnTo>
                  <a:close/>
                  <a:moveTo>
                    <a:pt x="2" y="654"/>
                  </a:moveTo>
                  <a:lnTo>
                    <a:pt x="2" y="673"/>
                  </a:lnTo>
                  <a:lnTo>
                    <a:pt x="6" y="673"/>
                  </a:lnTo>
                  <a:lnTo>
                    <a:pt x="6" y="654"/>
                  </a:lnTo>
                  <a:lnTo>
                    <a:pt x="2" y="654"/>
                  </a:lnTo>
                  <a:close/>
                  <a:moveTo>
                    <a:pt x="2" y="686"/>
                  </a:moveTo>
                  <a:lnTo>
                    <a:pt x="2" y="691"/>
                  </a:lnTo>
                  <a:lnTo>
                    <a:pt x="6" y="691"/>
                  </a:lnTo>
                  <a:lnTo>
                    <a:pt x="6" y="686"/>
                  </a:lnTo>
                  <a:lnTo>
                    <a:pt x="2" y="686"/>
                  </a:lnTo>
                  <a:close/>
                  <a:moveTo>
                    <a:pt x="2" y="705"/>
                  </a:moveTo>
                  <a:lnTo>
                    <a:pt x="2" y="723"/>
                  </a:lnTo>
                  <a:lnTo>
                    <a:pt x="6" y="723"/>
                  </a:lnTo>
                  <a:lnTo>
                    <a:pt x="6" y="705"/>
                  </a:lnTo>
                  <a:lnTo>
                    <a:pt x="2" y="705"/>
                  </a:lnTo>
                  <a:close/>
                  <a:moveTo>
                    <a:pt x="2" y="737"/>
                  </a:moveTo>
                  <a:lnTo>
                    <a:pt x="2" y="741"/>
                  </a:lnTo>
                  <a:lnTo>
                    <a:pt x="6" y="741"/>
                  </a:lnTo>
                  <a:lnTo>
                    <a:pt x="6" y="737"/>
                  </a:lnTo>
                  <a:lnTo>
                    <a:pt x="2" y="737"/>
                  </a:lnTo>
                  <a:close/>
                  <a:moveTo>
                    <a:pt x="2" y="755"/>
                  </a:moveTo>
                  <a:lnTo>
                    <a:pt x="2" y="773"/>
                  </a:lnTo>
                  <a:lnTo>
                    <a:pt x="6" y="773"/>
                  </a:lnTo>
                  <a:lnTo>
                    <a:pt x="6" y="755"/>
                  </a:lnTo>
                  <a:lnTo>
                    <a:pt x="2" y="755"/>
                  </a:lnTo>
                  <a:close/>
                  <a:moveTo>
                    <a:pt x="2" y="787"/>
                  </a:moveTo>
                  <a:lnTo>
                    <a:pt x="2" y="792"/>
                  </a:lnTo>
                  <a:lnTo>
                    <a:pt x="6" y="792"/>
                  </a:lnTo>
                  <a:lnTo>
                    <a:pt x="6" y="787"/>
                  </a:lnTo>
                  <a:lnTo>
                    <a:pt x="2" y="787"/>
                  </a:lnTo>
                  <a:close/>
                  <a:moveTo>
                    <a:pt x="2" y="805"/>
                  </a:moveTo>
                  <a:lnTo>
                    <a:pt x="2" y="824"/>
                  </a:lnTo>
                  <a:lnTo>
                    <a:pt x="6" y="824"/>
                  </a:lnTo>
                  <a:lnTo>
                    <a:pt x="6" y="805"/>
                  </a:lnTo>
                  <a:lnTo>
                    <a:pt x="2" y="805"/>
                  </a:lnTo>
                  <a:close/>
                  <a:moveTo>
                    <a:pt x="2" y="837"/>
                  </a:moveTo>
                  <a:lnTo>
                    <a:pt x="2" y="842"/>
                  </a:lnTo>
                  <a:lnTo>
                    <a:pt x="6" y="842"/>
                  </a:lnTo>
                  <a:lnTo>
                    <a:pt x="6" y="837"/>
                  </a:lnTo>
                  <a:lnTo>
                    <a:pt x="2" y="837"/>
                  </a:lnTo>
                  <a:close/>
                  <a:moveTo>
                    <a:pt x="2" y="856"/>
                  </a:moveTo>
                  <a:lnTo>
                    <a:pt x="2" y="874"/>
                  </a:lnTo>
                  <a:lnTo>
                    <a:pt x="6" y="874"/>
                  </a:lnTo>
                  <a:lnTo>
                    <a:pt x="6" y="856"/>
                  </a:lnTo>
                  <a:lnTo>
                    <a:pt x="2" y="856"/>
                  </a:lnTo>
                  <a:close/>
                  <a:moveTo>
                    <a:pt x="2" y="888"/>
                  </a:moveTo>
                  <a:lnTo>
                    <a:pt x="2" y="892"/>
                  </a:lnTo>
                  <a:lnTo>
                    <a:pt x="6" y="892"/>
                  </a:lnTo>
                  <a:lnTo>
                    <a:pt x="6" y="888"/>
                  </a:lnTo>
                  <a:lnTo>
                    <a:pt x="2" y="888"/>
                  </a:lnTo>
                  <a:close/>
                  <a:moveTo>
                    <a:pt x="2" y="906"/>
                  </a:moveTo>
                  <a:lnTo>
                    <a:pt x="2" y="924"/>
                  </a:lnTo>
                  <a:lnTo>
                    <a:pt x="6" y="924"/>
                  </a:lnTo>
                  <a:lnTo>
                    <a:pt x="6" y="906"/>
                  </a:lnTo>
                  <a:lnTo>
                    <a:pt x="2" y="906"/>
                  </a:lnTo>
                  <a:close/>
                  <a:moveTo>
                    <a:pt x="1" y="938"/>
                  </a:moveTo>
                  <a:lnTo>
                    <a:pt x="1" y="943"/>
                  </a:lnTo>
                  <a:lnTo>
                    <a:pt x="6" y="943"/>
                  </a:lnTo>
                  <a:lnTo>
                    <a:pt x="6" y="938"/>
                  </a:lnTo>
                  <a:lnTo>
                    <a:pt x="1" y="938"/>
                  </a:lnTo>
                  <a:close/>
                  <a:moveTo>
                    <a:pt x="1" y="956"/>
                  </a:moveTo>
                  <a:lnTo>
                    <a:pt x="1" y="975"/>
                  </a:lnTo>
                  <a:lnTo>
                    <a:pt x="6" y="975"/>
                  </a:lnTo>
                  <a:lnTo>
                    <a:pt x="6" y="956"/>
                  </a:lnTo>
                  <a:lnTo>
                    <a:pt x="1" y="956"/>
                  </a:lnTo>
                  <a:close/>
                  <a:moveTo>
                    <a:pt x="1" y="988"/>
                  </a:moveTo>
                  <a:lnTo>
                    <a:pt x="1" y="993"/>
                  </a:lnTo>
                  <a:lnTo>
                    <a:pt x="6" y="993"/>
                  </a:lnTo>
                  <a:lnTo>
                    <a:pt x="6" y="988"/>
                  </a:lnTo>
                  <a:lnTo>
                    <a:pt x="1" y="988"/>
                  </a:lnTo>
                  <a:close/>
                  <a:moveTo>
                    <a:pt x="1" y="1007"/>
                  </a:moveTo>
                  <a:lnTo>
                    <a:pt x="1" y="1025"/>
                  </a:lnTo>
                  <a:lnTo>
                    <a:pt x="6" y="1025"/>
                  </a:lnTo>
                  <a:lnTo>
                    <a:pt x="6" y="1007"/>
                  </a:lnTo>
                  <a:lnTo>
                    <a:pt x="1" y="1007"/>
                  </a:lnTo>
                  <a:close/>
                  <a:moveTo>
                    <a:pt x="1" y="1039"/>
                  </a:moveTo>
                  <a:lnTo>
                    <a:pt x="1" y="1043"/>
                  </a:lnTo>
                  <a:lnTo>
                    <a:pt x="6" y="1043"/>
                  </a:lnTo>
                  <a:lnTo>
                    <a:pt x="6" y="1039"/>
                  </a:lnTo>
                  <a:lnTo>
                    <a:pt x="1" y="1039"/>
                  </a:lnTo>
                  <a:close/>
                  <a:moveTo>
                    <a:pt x="1" y="1057"/>
                  </a:moveTo>
                  <a:lnTo>
                    <a:pt x="1" y="1075"/>
                  </a:lnTo>
                  <a:lnTo>
                    <a:pt x="6" y="1075"/>
                  </a:lnTo>
                  <a:lnTo>
                    <a:pt x="6" y="1057"/>
                  </a:lnTo>
                  <a:lnTo>
                    <a:pt x="1" y="1057"/>
                  </a:lnTo>
                  <a:close/>
                  <a:moveTo>
                    <a:pt x="1" y="1089"/>
                  </a:moveTo>
                  <a:lnTo>
                    <a:pt x="1" y="1094"/>
                  </a:lnTo>
                  <a:lnTo>
                    <a:pt x="6" y="1094"/>
                  </a:lnTo>
                  <a:lnTo>
                    <a:pt x="6" y="1089"/>
                  </a:lnTo>
                  <a:lnTo>
                    <a:pt x="1" y="1089"/>
                  </a:lnTo>
                  <a:close/>
                  <a:moveTo>
                    <a:pt x="1" y="1107"/>
                  </a:moveTo>
                  <a:lnTo>
                    <a:pt x="1" y="1126"/>
                  </a:lnTo>
                  <a:lnTo>
                    <a:pt x="6" y="1126"/>
                  </a:lnTo>
                  <a:lnTo>
                    <a:pt x="6" y="1107"/>
                  </a:lnTo>
                  <a:lnTo>
                    <a:pt x="1" y="1107"/>
                  </a:lnTo>
                  <a:close/>
                  <a:moveTo>
                    <a:pt x="1" y="1139"/>
                  </a:moveTo>
                  <a:lnTo>
                    <a:pt x="1" y="1144"/>
                  </a:lnTo>
                  <a:lnTo>
                    <a:pt x="6" y="1144"/>
                  </a:lnTo>
                  <a:lnTo>
                    <a:pt x="6" y="1139"/>
                  </a:lnTo>
                  <a:lnTo>
                    <a:pt x="1" y="1139"/>
                  </a:lnTo>
                  <a:close/>
                  <a:moveTo>
                    <a:pt x="1" y="1158"/>
                  </a:moveTo>
                  <a:lnTo>
                    <a:pt x="1" y="1176"/>
                  </a:lnTo>
                  <a:lnTo>
                    <a:pt x="6" y="1176"/>
                  </a:lnTo>
                  <a:lnTo>
                    <a:pt x="6" y="1158"/>
                  </a:lnTo>
                  <a:lnTo>
                    <a:pt x="1" y="1158"/>
                  </a:lnTo>
                  <a:close/>
                  <a:moveTo>
                    <a:pt x="1" y="1190"/>
                  </a:moveTo>
                  <a:lnTo>
                    <a:pt x="1" y="1194"/>
                  </a:lnTo>
                  <a:lnTo>
                    <a:pt x="6" y="1194"/>
                  </a:lnTo>
                  <a:lnTo>
                    <a:pt x="6" y="1190"/>
                  </a:lnTo>
                  <a:lnTo>
                    <a:pt x="1" y="1190"/>
                  </a:lnTo>
                  <a:close/>
                  <a:moveTo>
                    <a:pt x="1" y="1208"/>
                  </a:moveTo>
                  <a:lnTo>
                    <a:pt x="1" y="1226"/>
                  </a:lnTo>
                  <a:lnTo>
                    <a:pt x="6" y="1226"/>
                  </a:lnTo>
                  <a:lnTo>
                    <a:pt x="6" y="1208"/>
                  </a:lnTo>
                  <a:lnTo>
                    <a:pt x="1" y="1208"/>
                  </a:lnTo>
                  <a:close/>
                  <a:moveTo>
                    <a:pt x="1" y="1240"/>
                  </a:moveTo>
                  <a:lnTo>
                    <a:pt x="1" y="1245"/>
                  </a:lnTo>
                  <a:lnTo>
                    <a:pt x="6" y="1245"/>
                  </a:lnTo>
                  <a:lnTo>
                    <a:pt x="6" y="1240"/>
                  </a:lnTo>
                  <a:lnTo>
                    <a:pt x="1" y="1240"/>
                  </a:lnTo>
                  <a:close/>
                  <a:moveTo>
                    <a:pt x="1" y="1258"/>
                  </a:moveTo>
                  <a:lnTo>
                    <a:pt x="1" y="1277"/>
                  </a:lnTo>
                  <a:lnTo>
                    <a:pt x="6" y="1277"/>
                  </a:lnTo>
                  <a:lnTo>
                    <a:pt x="6" y="1258"/>
                  </a:lnTo>
                  <a:lnTo>
                    <a:pt x="1" y="1258"/>
                  </a:lnTo>
                  <a:close/>
                  <a:moveTo>
                    <a:pt x="1" y="1290"/>
                  </a:moveTo>
                  <a:lnTo>
                    <a:pt x="1" y="1295"/>
                  </a:lnTo>
                  <a:lnTo>
                    <a:pt x="6" y="1295"/>
                  </a:lnTo>
                  <a:lnTo>
                    <a:pt x="6" y="1290"/>
                  </a:lnTo>
                  <a:lnTo>
                    <a:pt x="1" y="1290"/>
                  </a:lnTo>
                  <a:close/>
                  <a:moveTo>
                    <a:pt x="1" y="1309"/>
                  </a:moveTo>
                  <a:lnTo>
                    <a:pt x="1" y="1327"/>
                  </a:lnTo>
                  <a:lnTo>
                    <a:pt x="6" y="1327"/>
                  </a:lnTo>
                  <a:lnTo>
                    <a:pt x="6" y="1309"/>
                  </a:lnTo>
                  <a:lnTo>
                    <a:pt x="1" y="1309"/>
                  </a:lnTo>
                  <a:close/>
                  <a:moveTo>
                    <a:pt x="1" y="1341"/>
                  </a:moveTo>
                  <a:lnTo>
                    <a:pt x="1" y="1345"/>
                  </a:lnTo>
                  <a:lnTo>
                    <a:pt x="6" y="1345"/>
                  </a:lnTo>
                  <a:lnTo>
                    <a:pt x="6" y="1341"/>
                  </a:lnTo>
                  <a:lnTo>
                    <a:pt x="1" y="1341"/>
                  </a:lnTo>
                  <a:close/>
                  <a:moveTo>
                    <a:pt x="1" y="1359"/>
                  </a:moveTo>
                  <a:lnTo>
                    <a:pt x="1" y="1377"/>
                  </a:lnTo>
                  <a:lnTo>
                    <a:pt x="6" y="1377"/>
                  </a:lnTo>
                  <a:lnTo>
                    <a:pt x="6" y="1359"/>
                  </a:lnTo>
                  <a:lnTo>
                    <a:pt x="1" y="1359"/>
                  </a:lnTo>
                  <a:close/>
                  <a:moveTo>
                    <a:pt x="1" y="1391"/>
                  </a:moveTo>
                  <a:lnTo>
                    <a:pt x="1" y="1396"/>
                  </a:lnTo>
                  <a:lnTo>
                    <a:pt x="6" y="1396"/>
                  </a:lnTo>
                  <a:lnTo>
                    <a:pt x="6" y="1391"/>
                  </a:lnTo>
                  <a:lnTo>
                    <a:pt x="1" y="1391"/>
                  </a:lnTo>
                  <a:close/>
                  <a:moveTo>
                    <a:pt x="1" y="1409"/>
                  </a:moveTo>
                  <a:lnTo>
                    <a:pt x="1" y="1428"/>
                  </a:lnTo>
                  <a:lnTo>
                    <a:pt x="6" y="1428"/>
                  </a:lnTo>
                  <a:lnTo>
                    <a:pt x="6" y="1409"/>
                  </a:lnTo>
                  <a:lnTo>
                    <a:pt x="1" y="1409"/>
                  </a:lnTo>
                  <a:close/>
                  <a:moveTo>
                    <a:pt x="1" y="1441"/>
                  </a:moveTo>
                  <a:lnTo>
                    <a:pt x="1" y="1446"/>
                  </a:lnTo>
                  <a:lnTo>
                    <a:pt x="6" y="1446"/>
                  </a:lnTo>
                  <a:lnTo>
                    <a:pt x="6" y="1441"/>
                  </a:lnTo>
                  <a:lnTo>
                    <a:pt x="1" y="1441"/>
                  </a:lnTo>
                  <a:close/>
                  <a:moveTo>
                    <a:pt x="1" y="1460"/>
                  </a:moveTo>
                  <a:lnTo>
                    <a:pt x="1" y="1478"/>
                  </a:lnTo>
                  <a:lnTo>
                    <a:pt x="6" y="1478"/>
                  </a:lnTo>
                  <a:lnTo>
                    <a:pt x="6" y="1460"/>
                  </a:lnTo>
                  <a:lnTo>
                    <a:pt x="1" y="1460"/>
                  </a:lnTo>
                  <a:close/>
                  <a:moveTo>
                    <a:pt x="1" y="1492"/>
                  </a:moveTo>
                  <a:lnTo>
                    <a:pt x="1" y="1496"/>
                  </a:lnTo>
                  <a:lnTo>
                    <a:pt x="6" y="1496"/>
                  </a:lnTo>
                  <a:lnTo>
                    <a:pt x="6" y="1492"/>
                  </a:lnTo>
                  <a:lnTo>
                    <a:pt x="1" y="1492"/>
                  </a:lnTo>
                  <a:close/>
                  <a:moveTo>
                    <a:pt x="1" y="1510"/>
                  </a:moveTo>
                  <a:lnTo>
                    <a:pt x="1" y="1528"/>
                  </a:lnTo>
                  <a:lnTo>
                    <a:pt x="6" y="1528"/>
                  </a:lnTo>
                  <a:lnTo>
                    <a:pt x="6" y="1510"/>
                  </a:lnTo>
                  <a:lnTo>
                    <a:pt x="1" y="1510"/>
                  </a:lnTo>
                  <a:close/>
                  <a:moveTo>
                    <a:pt x="1" y="1542"/>
                  </a:moveTo>
                  <a:lnTo>
                    <a:pt x="1" y="1547"/>
                  </a:lnTo>
                  <a:lnTo>
                    <a:pt x="5" y="1547"/>
                  </a:lnTo>
                  <a:lnTo>
                    <a:pt x="6" y="1542"/>
                  </a:lnTo>
                  <a:lnTo>
                    <a:pt x="1" y="1542"/>
                  </a:lnTo>
                  <a:close/>
                  <a:moveTo>
                    <a:pt x="1" y="1560"/>
                  </a:moveTo>
                  <a:lnTo>
                    <a:pt x="1" y="1579"/>
                  </a:lnTo>
                  <a:lnTo>
                    <a:pt x="5" y="1579"/>
                  </a:lnTo>
                  <a:lnTo>
                    <a:pt x="5" y="1560"/>
                  </a:lnTo>
                  <a:lnTo>
                    <a:pt x="1" y="1560"/>
                  </a:lnTo>
                  <a:close/>
                  <a:moveTo>
                    <a:pt x="1" y="1592"/>
                  </a:moveTo>
                  <a:lnTo>
                    <a:pt x="1" y="1597"/>
                  </a:lnTo>
                  <a:lnTo>
                    <a:pt x="5" y="1597"/>
                  </a:lnTo>
                  <a:lnTo>
                    <a:pt x="5" y="1592"/>
                  </a:lnTo>
                  <a:lnTo>
                    <a:pt x="1" y="1592"/>
                  </a:lnTo>
                  <a:close/>
                  <a:moveTo>
                    <a:pt x="1" y="1611"/>
                  </a:moveTo>
                  <a:lnTo>
                    <a:pt x="1" y="1629"/>
                  </a:lnTo>
                  <a:lnTo>
                    <a:pt x="5" y="1629"/>
                  </a:lnTo>
                  <a:lnTo>
                    <a:pt x="5" y="1611"/>
                  </a:lnTo>
                  <a:lnTo>
                    <a:pt x="1" y="1611"/>
                  </a:lnTo>
                  <a:close/>
                  <a:moveTo>
                    <a:pt x="1" y="1643"/>
                  </a:moveTo>
                  <a:lnTo>
                    <a:pt x="1" y="1647"/>
                  </a:lnTo>
                  <a:lnTo>
                    <a:pt x="5" y="1647"/>
                  </a:lnTo>
                  <a:lnTo>
                    <a:pt x="5" y="1643"/>
                  </a:lnTo>
                  <a:lnTo>
                    <a:pt x="1" y="1643"/>
                  </a:lnTo>
                  <a:close/>
                  <a:moveTo>
                    <a:pt x="1" y="1661"/>
                  </a:moveTo>
                  <a:lnTo>
                    <a:pt x="1" y="1679"/>
                  </a:lnTo>
                  <a:lnTo>
                    <a:pt x="5" y="1679"/>
                  </a:lnTo>
                  <a:lnTo>
                    <a:pt x="5" y="1661"/>
                  </a:lnTo>
                  <a:lnTo>
                    <a:pt x="1" y="1661"/>
                  </a:lnTo>
                  <a:close/>
                  <a:moveTo>
                    <a:pt x="1" y="1693"/>
                  </a:moveTo>
                  <a:lnTo>
                    <a:pt x="1" y="1698"/>
                  </a:lnTo>
                  <a:lnTo>
                    <a:pt x="5" y="1698"/>
                  </a:lnTo>
                  <a:lnTo>
                    <a:pt x="5" y="1693"/>
                  </a:lnTo>
                  <a:lnTo>
                    <a:pt x="1" y="1693"/>
                  </a:lnTo>
                  <a:close/>
                  <a:moveTo>
                    <a:pt x="1" y="1711"/>
                  </a:moveTo>
                  <a:lnTo>
                    <a:pt x="1" y="1730"/>
                  </a:lnTo>
                  <a:lnTo>
                    <a:pt x="5" y="1730"/>
                  </a:lnTo>
                  <a:lnTo>
                    <a:pt x="5" y="1711"/>
                  </a:lnTo>
                  <a:lnTo>
                    <a:pt x="1" y="1711"/>
                  </a:lnTo>
                  <a:close/>
                  <a:moveTo>
                    <a:pt x="1" y="1743"/>
                  </a:moveTo>
                  <a:lnTo>
                    <a:pt x="1" y="1748"/>
                  </a:lnTo>
                  <a:lnTo>
                    <a:pt x="5" y="1748"/>
                  </a:lnTo>
                  <a:lnTo>
                    <a:pt x="5" y="1743"/>
                  </a:lnTo>
                  <a:lnTo>
                    <a:pt x="1" y="1743"/>
                  </a:lnTo>
                  <a:close/>
                  <a:moveTo>
                    <a:pt x="1" y="1762"/>
                  </a:moveTo>
                  <a:lnTo>
                    <a:pt x="1" y="1780"/>
                  </a:lnTo>
                  <a:lnTo>
                    <a:pt x="5" y="1780"/>
                  </a:lnTo>
                  <a:lnTo>
                    <a:pt x="5" y="1762"/>
                  </a:lnTo>
                  <a:lnTo>
                    <a:pt x="1" y="1762"/>
                  </a:lnTo>
                  <a:close/>
                  <a:moveTo>
                    <a:pt x="1" y="1794"/>
                  </a:moveTo>
                  <a:lnTo>
                    <a:pt x="1" y="1798"/>
                  </a:lnTo>
                  <a:lnTo>
                    <a:pt x="5" y="1798"/>
                  </a:lnTo>
                  <a:lnTo>
                    <a:pt x="5" y="1794"/>
                  </a:lnTo>
                  <a:lnTo>
                    <a:pt x="1" y="1794"/>
                  </a:lnTo>
                  <a:close/>
                  <a:moveTo>
                    <a:pt x="1" y="1812"/>
                  </a:moveTo>
                  <a:lnTo>
                    <a:pt x="1" y="1830"/>
                  </a:lnTo>
                  <a:lnTo>
                    <a:pt x="5" y="1830"/>
                  </a:lnTo>
                  <a:lnTo>
                    <a:pt x="5" y="1812"/>
                  </a:lnTo>
                  <a:lnTo>
                    <a:pt x="1" y="1812"/>
                  </a:lnTo>
                  <a:close/>
                  <a:moveTo>
                    <a:pt x="1" y="1844"/>
                  </a:moveTo>
                  <a:lnTo>
                    <a:pt x="1" y="1849"/>
                  </a:lnTo>
                  <a:lnTo>
                    <a:pt x="5" y="1849"/>
                  </a:lnTo>
                  <a:lnTo>
                    <a:pt x="5" y="1844"/>
                  </a:lnTo>
                  <a:lnTo>
                    <a:pt x="1" y="1844"/>
                  </a:lnTo>
                  <a:close/>
                  <a:moveTo>
                    <a:pt x="1" y="1862"/>
                  </a:moveTo>
                  <a:lnTo>
                    <a:pt x="1" y="1881"/>
                  </a:lnTo>
                  <a:lnTo>
                    <a:pt x="5" y="1881"/>
                  </a:lnTo>
                  <a:lnTo>
                    <a:pt x="5" y="1862"/>
                  </a:lnTo>
                  <a:lnTo>
                    <a:pt x="1" y="1862"/>
                  </a:lnTo>
                  <a:close/>
                  <a:moveTo>
                    <a:pt x="1" y="1894"/>
                  </a:moveTo>
                  <a:lnTo>
                    <a:pt x="1" y="1899"/>
                  </a:lnTo>
                  <a:lnTo>
                    <a:pt x="5" y="1899"/>
                  </a:lnTo>
                  <a:lnTo>
                    <a:pt x="5" y="1894"/>
                  </a:lnTo>
                  <a:lnTo>
                    <a:pt x="1" y="1894"/>
                  </a:lnTo>
                  <a:close/>
                  <a:moveTo>
                    <a:pt x="1" y="1913"/>
                  </a:moveTo>
                  <a:lnTo>
                    <a:pt x="1" y="1931"/>
                  </a:lnTo>
                  <a:lnTo>
                    <a:pt x="5" y="1931"/>
                  </a:lnTo>
                  <a:lnTo>
                    <a:pt x="5" y="1913"/>
                  </a:lnTo>
                  <a:lnTo>
                    <a:pt x="1" y="1913"/>
                  </a:lnTo>
                  <a:close/>
                  <a:moveTo>
                    <a:pt x="1" y="1945"/>
                  </a:moveTo>
                  <a:lnTo>
                    <a:pt x="1" y="1949"/>
                  </a:lnTo>
                  <a:lnTo>
                    <a:pt x="5" y="1949"/>
                  </a:lnTo>
                  <a:lnTo>
                    <a:pt x="5" y="1945"/>
                  </a:lnTo>
                  <a:lnTo>
                    <a:pt x="1" y="1945"/>
                  </a:lnTo>
                  <a:close/>
                  <a:moveTo>
                    <a:pt x="1" y="1963"/>
                  </a:moveTo>
                  <a:lnTo>
                    <a:pt x="1" y="1981"/>
                  </a:lnTo>
                  <a:lnTo>
                    <a:pt x="5" y="1981"/>
                  </a:lnTo>
                  <a:lnTo>
                    <a:pt x="5" y="1963"/>
                  </a:lnTo>
                  <a:lnTo>
                    <a:pt x="1" y="1963"/>
                  </a:lnTo>
                  <a:close/>
                  <a:moveTo>
                    <a:pt x="1" y="1995"/>
                  </a:moveTo>
                  <a:lnTo>
                    <a:pt x="1" y="2000"/>
                  </a:lnTo>
                  <a:lnTo>
                    <a:pt x="5" y="2000"/>
                  </a:lnTo>
                  <a:lnTo>
                    <a:pt x="5" y="1995"/>
                  </a:lnTo>
                  <a:lnTo>
                    <a:pt x="1" y="1995"/>
                  </a:lnTo>
                  <a:close/>
                  <a:moveTo>
                    <a:pt x="1" y="2013"/>
                  </a:moveTo>
                  <a:lnTo>
                    <a:pt x="1" y="2032"/>
                  </a:lnTo>
                  <a:lnTo>
                    <a:pt x="5" y="2032"/>
                  </a:lnTo>
                  <a:lnTo>
                    <a:pt x="5" y="2013"/>
                  </a:lnTo>
                  <a:lnTo>
                    <a:pt x="1" y="2013"/>
                  </a:lnTo>
                  <a:close/>
                  <a:moveTo>
                    <a:pt x="1" y="2045"/>
                  </a:moveTo>
                  <a:lnTo>
                    <a:pt x="1" y="2050"/>
                  </a:lnTo>
                  <a:lnTo>
                    <a:pt x="5" y="2050"/>
                  </a:lnTo>
                  <a:lnTo>
                    <a:pt x="5" y="2045"/>
                  </a:lnTo>
                  <a:lnTo>
                    <a:pt x="1" y="2045"/>
                  </a:lnTo>
                  <a:close/>
                  <a:moveTo>
                    <a:pt x="1" y="2064"/>
                  </a:moveTo>
                  <a:lnTo>
                    <a:pt x="1" y="2082"/>
                  </a:lnTo>
                  <a:lnTo>
                    <a:pt x="5" y="2082"/>
                  </a:lnTo>
                  <a:lnTo>
                    <a:pt x="5" y="2064"/>
                  </a:lnTo>
                  <a:lnTo>
                    <a:pt x="1" y="2064"/>
                  </a:lnTo>
                  <a:close/>
                  <a:moveTo>
                    <a:pt x="1" y="2096"/>
                  </a:moveTo>
                  <a:lnTo>
                    <a:pt x="1" y="2100"/>
                  </a:lnTo>
                  <a:lnTo>
                    <a:pt x="5" y="2100"/>
                  </a:lnTo>
                  <a:lnTo>
                    <a:pt x="5" y="2096"/>
                  </a:lnTo>
                  <a:lnTo>
                    <a:pt x="1" y="2096"/>
                  </a:lnTo>
                  <a:close/>
                  <a:moveTo>
                    <a:pt x="1" y="2114"/>
                  </a:moveTo>
                  <a:lnTo>
                    <a:pt x="1" y="2132"/>
                  </a:lnTo>
                  <a:lnTo>
                    <a:pt x="5" y="2132"/>
                  </a:lnTo>
                  <a:lnTo>
                    <a:pt x="5" y="2114"/>
                  </a:lnTo>
                  <a:lnTo>
                    <a:pt x="1" y="2114"/>
                  </a:lnTo>
                  <a:close/>
                  <a:moveTo>
                    <a:pt x="1" y="2146"/>
                  </a:moveTo>
                  <a:lnTo>
                    <a:pt x="1" y="2151"/>
                  </a:lnTo>
                  <a:lnTo>
                    <a:pt x="5" y="2151"/>
                  </a:lnTo>
                  <a:lnTo>
                    <a:pt x="5" y="2146"/>
                  </a:lnTo>
                  <a:lnTo>
                    <a:pt x="1" y="2146"/>
                  </a:lnTo>
                  <a:close/>
                  <a:moveTo>
                    <a:pt x="0" y="2164"/>
                  </a:moveTo>
                  <a:lnTo>
                    <a:pt x="0" y="2183"/>
                  </a:lnTo>
                  <a:lnTo>
                    <a:pt x="5" y="2183"/>
                  </a:lnTo>
                  <a:lnTo>
                    <a:pt x="5" y="2164"/>
                  </a:lnTo>
                  <a:lnTo>
                    <a:pt x="0" y="2164"/>
                  </a:lnTo>
                  <a:close/>
                  <a:moveTo>
                    <a:pt x="0" y="2196"/>
                  </a:moveTo>
                  <a:lnTo>
                    <a:pt x="0" y="2201"/>
                  </a:lnTo>
                  <a:lnTo>
                    <a:pt x="5" y="2201"/>
                  </a:lnTo>
                  <a:lnTo>
                    <a:pt x="5" y="2196"/>
                  </a:lnTo>
                  <a:lnTo>
                    <a:pt x="0" y="2196"/>
                  </a:lnTo>
                  <a:close/>
                  <a:moveTo>
                    <a:pt x="0" y="2215"/>
                  </a:moveTo>
                  <a:lnTo>
                    <a:pt x="0" y="2233"/>
                  </a:lnTo>
                  <a:lnTo>
                    <a:pt x="5" y="2233"/>
                  </a:lnTo>
                  <a:lnTo>
                    <a:pt x="5" y="2215"/>
                  </a:lnTo>
                  <a:lnTo>
                    <a:pt x="0" y="2215"/>
                  </a:lnTo>
                  <a:close/>
                  <a:moveTo>
                    <a:pt x="0" y="2247"/>
                  </a:moveTo>
                  <a:lnTo>
                    <a:pt x="0" y="2251"/>
                  </a:lnTo>
                  <a:lnTo>
                    <a:pt x="5" y="2251"/>
                  </a:lnTo>
                  <a:lnTo>
                    <a:pt x="5" y="2247"/>
                  </a:lnTo>
                  <a:lnTo>
                    <a:pt x="0" y="2247"/>
                  </a:lnTo>
                  <a:close/>
                  <a:moveTo>
                    <a:pt x="0" y="2265"/>
                  </a:moveTo>
                  <a:lnTo>
                    <a:pt x="0" y="2283"/>
                  </a:lnTo>
                  <a:lnTo>
                    <a:pt x="5" y="2283"/>
                  </a:lnTo>
                  <a:lnTo>
                    <a:pt x="5" y="2265"/>
                  </a:lnTo>
                  <a:lnTo>
                    <a:pt x="0" y="2265"/>
                  </a:lnTo>
                  <a:close/>
                  <a:moveTo>
                    <a:pt x="0" y="2297"/>
                  </a:moveTo>
                  <a:lnTo>
                    <a:pt x="0" y="2302"/>
                  </a:lnTo>
                  <a:lnTo>
                    <a:pt x="5" y="2302"/>
                  </a:lnTo>
                  <a:lnTo>
                    <a:pt x="5" y="2297"/>
                  </a:lnTo>
                  <a:lnTo>
                    <a:pt x="0" y="2297"/>
                  </a:lnTo>
                  <a:close/>
                  <a:moveTo>
                    <a:pt x="0" y="2315"/>
                  </a:moveTo>
                  <a:lnTo>
                    <a:pt x="0" y="2334"/>
                  </a:lnTo>
                  <a:lnTo>
                    <a:pt x="5" y="2334"/>
                  </a:lnTo>
                  <a:lnTo>
                    <a:pt x="5" y="2315"/>
                  </a:lnTo>
                  <a:lnTo>
                    <a:pt x="0" y="2315"/>
                  </a:lnTo>
                  <a:close/>
                  <a:moveTo>
                    <a:pt x="0" y="2347"/>
                  </a:moveTo>
                  <a:lnTo>
                    <a:pt x="0" y="2352"/>
                  </a:lnTo>
                  <a:lnTo>
                    <a:pt x="5" y="2352"/>
                  </a:lnTo>
                  <a:lnTo>
                    <a:pt x="5" y="2347"/>
                  </a:lnTo>
                  <a:lnTo>
                    <a:pt x="0" y="2347"/>
                  </a:lnTo>
                  <a:close/>
                  <a:moveTo>
                    <a:pt x="0" y="2366"/>
                  </a:moveTo>
                  <a:lnTo>
                    <a:pt x="0" y="2384"/>
                  </a:lnTo>
                  <a:lnTo>
                    <a:pt x="5" y="2384"/>
                  </a:lnTo>
                  <a:lnTo>
                    <a:pt x="5" y="2366"/>
                  </a:lnTo>
                  <a:lnTo>
                    <a:pt x="0" y="2366"/>
                  </a:lnTo>
                  <a:close/>
                  <a:moveTo>
                    <a:pt x="0" y="2398"/>
                  </a:moveTo>
                  <a:lnTo>
                    <a:pt x="0" y="2402"/>
                  </a:lnTo>
                  <a:lnTo>
                    <a:pt x="5" y="2402"/>
                  </a:lnTo>
                  <a:lnTo>
                    <a:pt x="5" y="2398"/>
                  </a:lnTo>
                  <a:lnTo>
                    <a:pt x="0" y="2398"/>
                  </a:lnTo>
                  <a:close/>
                  <a:moveTo>
                    <a:pt x="0" y="2416"/>
                  </a:moveTo>
                  <a:lnTo>
                    <a:pt x="0" y="2434"/>
                  </a:lnTo>
                  <a:lnTo>
                    <a:pt x="5" y="2434"/>
                  </a:lnTo>
                  <a:lnTo>
                    <a:pt x="5" y="2416"/>
                  </a:lnTo>
                  <a:lnTo>
                    <a:pt x="0" y="2416"/>
                  </a:lnTo>
                  <a:close/>
                  <a:moveTo>
                    <a:pt x="0" y="2448"/>
                  </a:moveTo>
                  <a:lnTo>
                    <a:pt x="0" y="2453"/>
                  </a:lnTo>
                  <a:lnTo>
                    <a:pt x="5" y="2453"/>
                  </a:lnTo>
                  <a:lnTo>
                    <a:pt x="5" y="2448"/>
                  </a:lnTo>
                  <a:lnTo>
                    <a:pt x="0" y="2448"/>
                  </a:lnTo>
                  <a:close/>
                  <a:moveTo>
                    <a:pt x="0" y="2466"/>
                  </a:moveTo>
                  <a:lnTo>
                    <a:pt x="0" y="2485"/>
                  </a:lnTo>
                  <a:lnTo>
                    <a:pt x="5" y="2485"/>
                  </a:lnTo>
                  <a:lnTo>
                    <a:pt x="5" y="2466"/>
                  </a:lnTo>
                  <a:lnTo>
                    <a:pt x="0" y="2466"/>
                  </a:lnTo>
                  <a:close/>
                  <a:moveTo>
                    <a:pt x="0" y="2498"/>
                  </a:moveTo>
                  <a:lnTo>
                    <a:pt x="0" y="2503"/>
                  </a:lnTo>
                  <a:lnTo>
                    <a:pt x="5" y="2503"/>
                  </a:lnTo>
                  <a:lnTo>
                    <a:pt x="5" y="2498"/>
                  </a:lnTo>
                  <a:lnTo>
                    <a:pt x="0" y="2498"/>
                  </a:lnTo>
                  <a:close/>
                  <a:moveTo>
                    <a:pt x="0" y="2517"/>
                  </a:moveTo>
                  <a:lnTo>
                    <a:pt x="0" y="2535"/>
                  </a:lnTo>
                  <a:lnTo>
                    <a:pt x="5" y="2535"/>
                  </a:lnTo>
                  <a:lnTo>
                    <a:pt x="5" y="2517"/>
                  </a:lnTo>
                  <a:lnTo>
                    <a:pt x="0" y="2517"/>
                  </a:lnTo>
                  <a:close/>
                  <a:moveTo>
                    <a:pt x="0" y="2549"/>
                  </a:moveTo>
                  <a:lnTo>
                    <a:pt x="0" y="2553"/>
                  </a:lnTo>
                  <a:lnTo>
                    <a:pt x="5" y="2553"/>
                  </a:lnTo>
                  <a:lnTo>
                    <a:pt x="5" y="2549"/>
                  </a:lnTo>
                  <a:lnTo>
                    <a:pt x="0" y="2549"/>
                  </a:lnTo>
                  <a:close/>
                  <a:moveTo>
                    <a:pt x="0" y="2567"/>
                  </a:moveTo>
                  <a:lnTo>
                    <a:pt x="0" y="2585"/>
                  </a:lnTo>
                  <a:lnTo>
                    <a:pt x="5" y="2585"/>
                  </a:lnTo>
                  <a:lnTo>
                    <a:pt x="5" y="2567"/>
                  </a:lnTo>
                  <a:lnTo>
                    <a:pt x="0" y="2567"/>
                  </a:lnTo>
                  <a:close/>
                  <a:moveTo>
                    <a:pt x="0" y="2599"/>
                  </a:moveTo>
                  <a:lnTo>
                    <a:pt x="0" y="2604"/>
                  </a:lnTo>
                  <a:lnTo>
                    <a:pt x="5" y="2604"/>
                  </a:lnTo>
                  <a:lnTo>
                    <a:pt x="5" y="2599"/>
                  </a:lnTo>
                  <a:lnTo>
                    <a:pt x="0" y="2599"/>
                  </a:lnTo>
                  <a:close/>
                  <a:moveTo>
                    <a:pt x="0" y="2617"/>
                  </a:moveTo>
                  <a:lnTo>
                    <a:pt x="0" y="2636"/>
                  </a:lnTo>
                  <a:lnTo>
                    <a:pt x="5" y="2636"/>
                  </a:lnTo>
                  <a:lnTo>
                    <a:pt x="5" y="2617"/>
                  </a:lnTo>
                  <a:lnTo>
                    <a:pt x="0" y="2617"/>
                  </a:lnTo>
                  <a:close/>
                  <a:moveTo>
                    <a:pt x="0" y="2649"/>
                  </a:moveTo>
                  <a:lnTo>
                    <a:pt x="0" y="2654"/>
                  </a:lnTo>
                  <a:lnTo>
                    <a:pt x="5" y="2654"/>
                  </a:lnTo>
                  <a:lnTo>
                    <a:pt x="5" y="2649"/>
                  </a:lnTo>
                  <a:lnTo>
                    <a:pt x="0" y="2649"/>
                  </a:lnTo>
                  <a:close/>
                  <a:moveTo>
                    <a:pt x="0" y="2668"/>
                  </a:moveTo>
                  <a:lnTo>
                    <a:pt x="0" y="2686"/>
                  </a:lnTo>
                  <a:lnTo>
                    <a:pt x="5" y="2686"/>
                  </a:lnTo>
                  <a:lnTo>
                    <a:pt x="5" y="2668"/>
                  </a:lnTo>
                  <a:lnTo>
                    <a:pt x="0" y="2668"/>
                  </a:lnTo>
                  <a:close/>
                  <a:moveTo>
                    <a:pt x="0" y="2700"/>
                  </a:moveTo>
                  <a:lnTo>
                    <a:pt x="0" y="2704"/>
                  </a:lnTo>
                  <a:lnTo>
                    <a:pt x="5" y="2704"/>
                  </a:lnTo>
                  <a:lnTo>
                    <a:pt x="5" y="2700"/>
                  </a:lnTo>
                  <a:lnTo>
                    <a:pt x="0" y="2700"/>
                  </a:lnTo>
                  <a:close/>
                  <a:moveTo>
                    <a:pt x="0" y="2718"/>
                  </a:moveTo>
                  <a:lnTo>
                    <a:pt x="0" y="2736"/>
                  </a:lnTo>
                  <a:lnTo>
                    <a:pt x="5" y="2736"/>
                  </a:lnTo>
                  <a:lnTo>
                    <a:pt x="5" y="2718"/>
                  </a:lnTo>
                  <a:lnTo>
                    <a:pt x="0" y="2718"/>
                  </a:lnTo>
                  <a:close/>
                  <a:moveTo>
                    <a:pt x="0" y="2750"/>
                  </a:moveTo>
                  <a:lnTo>
                    <a:pt x="0" y="2755"/>
                  </a:lnTo>
                  <a:lnTo>
                    <a:pt x="5" y="2755"/>
                  </a:lnTo>
                  <a:lnTo>
                    <a:pt x="5" y="2750"/>
                  </a:lnTo>
                  <a:lnTo>
                    <a:pt x="0" y="2750"/>
                  </a:lnTo>
                  <a:close/>
                  <a:moveTo>
                    <a:pt x="0" y="2768"/>
                  </a:moveTo>
                  <a:lnTo>
                    <a:pt x="0" y="2787"/>
                  </a:lnTo>
                  <a:lnTo>
                    <a:pt x="4" y="2787"/>
                  </a:lnTo>
                  <a:lnTo>
                    <a:pt x="5" y="2768"/>
                  </a:lnTo>
                  <a:lnTo>
                    <a:pt x="0" y="2768"/>
                  </a:lnTo>
                  <a:close/>
                  <a:moveTo>
                    <a:pt x="0" y="2800"/>
                  </a:moveTo>
                  <a:lnTo>
                    <a:pt x="0" y="2802"/>
                  </a:lnTo>
                  <a:lnTo>
                    <a:pt x="4" y="2802"/>
                  </a:lnTo>
                  <a:lnTo>
                    <a:pt x="4" y="2800"/>
                  </a:lnTo>
                  <a:lnTo>
                    <a:pt x="0" y="2800"/>
                  </a:lnTo>
                  <a:close/>
                </a:path>
              </a:pathLst>
            </a:custGeom>
            <a:solidFill>
              <a:srgbClr val="4A7EBB"/>
            </a:solidFill>
            <a:ln w="0" cap="flat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Rectangle 92"/>
            <p:cNvSpPr>
              <a:spLocks noChangeArrowheads="1"/>
            </p:cNvSpPr>
            <p:nvPr/>
          </p:nvSpPr>
          <p:spPr bwMode="auto">
            <a:xfrm>
              <a:off x="5638504" y="2323440"/>
              <a:ext cx="79216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dirty="0">
                  <a:ln>
                    <a:noFill/>
                  </a:ln>
                  <a:solidFill>
                    <a:srgbClr val="008000"/>
                  </a:solidFill>
                  <a:effectLst/>
                  <a:latin typeface="Arial" panose="020B0604020202020204" pitchFamily="34" charset="0"/>
                </a:rPr>
                <a:t>Burst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dirty="0">
                  <a:ln>
                    <a:noFill/>
                  </a:ln>
                  <a:solidFill>
                    <a:srgbClr val="008000"/>
                  </a:solidFill>
                  <a:effectLst/>
                  <a:latin typeface="Arial" panose="020B0604020202020204" pitchFamily="34" charset="0"/>
                </a:rPr>
                <a:t>800-900 °C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7" name="Freeform 98"/>
            <p:cNvSpPr>
              <a:spLocks noEditPoints="1"/>
            </p:cNvSpPr>
            <p:nvPr/>
          </p:nvSpPr>
          <p:spPr bwMode="auto">
            <a:xfrm>
              <a:off x="6122989" y="2652712"/>
              <a:ext cx="182563" cy="238125"/>
            </a:xfrm>
            <a:custGeom>
              <a:avLst/>
              <a:gdLst>
                <a:gd name="T0" fmla="*/ 9 w 115"/>
                <a:gd name="T1" fmla="*/ 0 h 150"/>
                <a:gd name="T2" fmla="*/ 101 w 115"/>
                <a:gd name="T3" fmla="*/ 122 h 150"/>
                <a:gd name="T4" fmla="*/ 92 w 115"/>
                <a:gd name="T5" fmla="*/ 130 h 150"/>
                <a:gd name="T6" fmla="*/ 0 w 115"/>
                <a:gd name="T7" fmla="*/ 8 h 150"/>
                <a:gd name="T8" fmla="*/ 9 w 115"/>
                <a:gd name="T9" fmla="*/ 0 h 150"/>
                <a:gd name="T10" fmla="*/ 107 w 115"/>
                <a:gd name="T11" fmla="*/ 110 h 150"/>
                <a:gd name="T12" fmla="*/ 115 w 115"/>
                <a:gd name="T13" fmla="*/ 150 h 150"/>
                <a:gd name="T14" fmla="*/ 78 w 115"/>
                <a:gd name="T15" fmla="*/ 132 h 150"/>
                <a:gd name="T16" fmla="*/ 107 w 115"/>
                <a:gd name="T17" fmla="*/ 11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50">
                  <a:moveTo>
                    <a:pt x="9" y="0"/>
                  </a:moveTo>
                  <a:lnTo>
                    <a:pt x="101" y="122"/>
                  </a:lnTo>
                  <a:lnTo>
                    <a:pt x="92" y="130"/>
                  </a:lnTo>
                  <a:lnTo>
                    <a:pt x="0" y="8"/>
                  </a:lnTo>
                  <a:lnTo>
                    <a:pt x="9" y="0"/>
                  </a:lnTo>
                  <a:close/>
                  <a:moveTo>
                    <a:pt x="107" y="110"/>
                  </a:moveTo>
                  <a:lnTo>
                    <a:pt x="115" y="150"/>
                  </a:lnTo>
                  <a:lnTo>
                    <a:pt x="78" y="132"/>
                  </a:lnTo>
                  <a:lnTo>
                    <a:pt x="107" y="110"/>
                  </a:lnTo>
                  <a:close/>
                </a:path>
              </a:pathLst>
            </a:custGeom>
            <a:solidFill>
              <a:srgbClr val="008000"/>
            </a:solidFill>
            <a:ln w="0" cap="flat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Rectangle 100"/>
            <p:cNvSpPr>
              <a:spLocks noChangeArrowheads="1"/>
            </p:cNvSpPr>
            <p:nvPr/>
          </p:nvSpPr>
          <p:spPr bwMode="auto">
            <a:xfrm>
              <a:off x="7069157" y="3139508"/>
              <a:ext cx="54067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</a:rPr>
                <a:t>1000 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9" name="Line 101"/>
            <p:cNvSpPr>
              <a:spLocks noChangeShapeType="1"/>
            </p:cNvSpPr>
            <p:nvPr/>
          </p:nvSpPr>
          <p:spPr bwMode="auto">
            <a:xfrm flipH="1">
              <a:off x="7939370" y="5772489"/>
              <a:ext cx="0" cy="139361"/>
            </a:xfrm>
            <a:prstGeom prst="line">
              <a:avLst/>
            </a:prstGeom>
            <a:noFill/>
            <a:ln w="19050" cap="flat">
              <a:solidFill>
                <a:srgbClr val="E46C0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81"/>
            <p:cNvSpPr>
              <a:spLocks noChangeArrowheads="1"/>
            </p:cNvSpPr>
            <p:nvPr/>
          </p:nvSpPr>
          <p:spPr bwMode="auto">
            <a:xfrm>
              <a:off x="7002147" y="1705470"/>
              <a:ext cx="59306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</a:rPr>
                <a:t>Heat-up </a:t>
              </a:r>
              <a:r>
                <a:rPr lang="en-US" altLang="en-US" sz="1200" dirty="0">
                  <a:solidFill>
                    <a:srgbClr val="000000"/>
                  </a:solidFill>
                </a:rPr>
                <a:t>phase II</a:t>
              </a:r>
              <a:endParaRPr lang="en-US" altLang="en-US" sz="1200" dirty="0"/>
            </a:p>
          </p:txBody>
        </p:sp>
        <p:sp>
          <p:nvSpPr>
            <p:cNvPr id="71" name="Rectangle 66"/>
            <p:cNvSpPr>
              <a:spLocks noChangeArrowheads="1"/>
            </p:cNvSpPr>
            <p:nvPr/>
          </p:nvSpPr>
          <p:spPr bwMode="auto">
            <a:xfrm>
              <a:off x="8387494" y="5103714"/>
              <a:ext cx="35888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Calibri" panose="020F0502020204030204" pitchFamily="34" charset="0"/>
                </a:rPr>
                <a:t>0 g/s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2" name="Freeform 91"/>
            <p:cNvSpPr>
              <a:spLocks noEditPoints="1"/>
            </p:cNvSpPr>
            <p:nvPr/>
          </p:nvSpPr>
          <p:spPr bwMode="auto">
            <a:xfrm>
              <a:off x="7936484" y="2081315"/>
              <a:ext cx="1243584" cy="76200"/>
            </a:xfrm>
            <a:custGeom>
              <a:avLst/>
              <a:gdLst>
                <a:gd name="T0" fmla="*/ 49 w 10887"/>
                <a:gd name="T1" fmla="*/ 237 h 524"/>
                <a:gd name="T2" fmla="*/ 10837 w 10887"/>
                <a:gd name="T3" fmla="*/ 237 h 524"/>
                <a:gd name="T4" fmla="*/ 10837 w 10887"/>
                <a:gd name="T5" fmla="*/ 287 h 524"/>
                <a:gd name="T6" fmla="*/ 49 w 10887"/>
                <a:gd name="T7" fmla="*/ 287 h 524"/>
                <a:gd name="T8" fmla="*/ 49 w 10887"/>
                <a:gd name="T9" fmla="*/ 237 h 524"/>
                <a:gd name="T10" fmla="*/ 437 w 10887"/>
                <a:gd name="T11" fmla="*/ 517 h 524"/>
                <a:gd name="T12" fmla="*/ 0 w 10887"/>
                <a:gd name="T13" fmla="*/ 262 h 524"/>
                <a:gd name="T14" fmla="*/ 437 w 10887"/>
                <a:gd name="T15" fmla="*/ 7 h 524"/>
                <a:gd name="T16" fmla="*/ 471 w 10887"/>
                <a:gd name="T17" fmla="*/ 16 h 524"/>
                <a:gd name="T18" fmla="*/ 462 w 10887"/>
                <a:gd name="T19" fmla="*/ 50 h 524"/>
                <a:gd name="T20" fmla="*/ 62 w 10887"/>
                <a:gd name="T21" fmla="*/ 283 h 524"/>
                <a:gd name="T22" fmla="*/ 62 w 10887"/>
                <a:gd name="T23" fmla="*/ 240 h 524"/>
                <a:gd name="T24" fmla="*/ 462 w 10887"/>
                <a:gd name="T25" fmla="*/ 473 h 524"/>
                <a:gd name="T26" fmla="*/ 462 w 10887"/>
                <a:gd name="T27" fmla="*/ 473 h 524"/>
                <a:gd name="T28" fmla="*/ 471 w 10887"/>
                <a:gd name="T29" fmla="*/ 508 h 524"/>
                <a:gd name="T30" fmla="*/ 437 w 10887"/>
                <a:gd name="T31" fmla="*/ 517 h 524"/>
                <a:gd name="T32" fmla="*/ 10450 w 10887"/>
                <a:gd name="T33" fmla="*/ 7 h 524"/>
                <a:gd name="T34" fmla="*/ 10887 w 10887"/>
                <a:gd name="T35" fmla="*/ 262 h 524"/>
                <a:gd name="T36" fmla="*/ 10450 w 10887"/>
                <a:gd name="T37" fmla="*/ 517 h 524"/>
                <a:gd name="T38" fmla="*/ 10415 w 10887"/>
                <a:gd name="T39" fmla="*/ 508 h 524"/>
                <a:gd name="T40" fmla="*/ 10424 w 10887"/>
                <a:gd name="T41" fmla="*/ 473 h 524"/>
                <a:gd name="T42" fmla="*/ 10824 w 10887"/>
                <a:gd name="T43" fmla="*/ 240 h 524"/>
                <a:gd name="T44" fmla="*/ 10824 w 10887"/>
                <a:gd name="T45" fmla="*/ 283 h 524"/>
                <a:gd name="T46" fmla="*/ 10424 w 10887"/>
                <a:gd name="T47" fmla="*/ 50 h 524"/>
                <a:gd name="T48" fmla="*/ 10415 w 10887"/>
                <a:gd name="T49" fmla="*/ 16 h 524"/>
                <a:gd name="T50" fmla="*/ 10450 w 10887"/>
                <a:gd name="T51" fmla="*/ 7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887" h="524">
                  <a:moveTo>
                    <a:pt x="49" y="237"/>
                  </a:moveTo>
                  <a:lnTo>
                    <a:pt x="10837" y="237"/>
                  </a:lnTo>
                  <a:lnTo>
                    <a:pt x="10837" y="287"/>
                  </a:lnTo>
                  <a:lnTo>
                    <a:pt x="49" y="287"/>
                  </a:lnTo>
                  <a:lnTo>
                    <a:pt x="49" y="237"/>
                  </a:lnTo>
                  <a:close/>
                  <a:moveTo>
                    <a:pt x="437" y="517"/>
                  </a:moveTo>
                  <a:lnTo>
                    <a:pt x="0" y="262"/>
                  </a:lnTo>
                  <a:lnTo>
                    <a:pt x="437" y="7"/>
                  </a:lnTo>
                  <a:cubicBezTo>
                    <a:pt x="449" y="0"/>
                    <a:pt x="464" y="4"/>
                    <a:pt x="471" y="16"/>
                  </a:cubicBezTo>
                  <a:cubicBezTo>
                    <a:pt x="478" y="28"/>
                    <a:pt x="474" y="43"/>
                    <a:pt x="462" y="50"/>
                  </a:cubicBezTo>
                  <a:lnTo>
                    <a:pt x="62" y="283"/>
                  </a:lnTo>
                  <a:lnTo>
                    <a:pt x="62" y="240"/>
                  </a:lnTo>
                  <a:lnTo>
                    <a:pt x="462" y="473"/>
                  </a:lnTo>
                  <a:lnTo>
                    <a:pt x="462" y="473"/>
                  </a:lnTo>
                  <a:cubicBezTo>
                    <a:pt x="474" y="480"/>
                    <a:pt x="478" y="496"/>
                    <a:pt x="471" y="508"/>
                  </a:cubicBezTo>
                  <a:cubicBezTo>
                    <a:pt x="464" y="520"/>
                    <a:pt x="449" y="524"/>
                    <a:pt x="437" y="517"/>
                  </a:cubicBezTo>
                  <a:close/>
                  <a:moveTo>
                    <a:pt x="10450" y="7"/>
                  </a:moveTo>
                  <a:lnTo>
                    <a:pt x="10887" y="262"/>
                  </a:lnTo>
                  <a:lnTo>
                    <a:pt x="10450" y="517"/>
                  </a:lnTo>
                  <a:cubicBezTo>
                    <a:pt x="10438" y="524"/>
                    <a:pt x="10422" y="520"/>
                    <a:pt x="10415" y="508"/>
                  </a:cubicBezTo>
                  <a:cubicBezTo>
                    <a:pt x="10408" y="496"/>
                    <a:pt x="10412" y="480"/>
                    <a:pt x="10424" y="473"/>
                  </a:cubicBezTo>
                  <a:lnTo>
                    <a:pt x="10824" y="240"/>
                  </a:lnTo>
                  <a:lnTo>
                    <a:pt x="10824" y="283"/>
                  </a:lnTo>
                  <a:lnTo>
                    <a:pt x="10424" y="50"/>
                  </a:lnTo>
                  <a:cubicBezTo>
                    <a:pt x="10412" y="43"/>
                    <a:pt x="10408" y="28"/>
                    <a:pt x="10415" y="16"/>
                  </a:cubicBezTo>
                  <a:cubicBezTo>
                    <a:pt x="10422" y="4"/>
                    <a:pt x="10438" y="0"/>
                    <a:pt x="10450" y="7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91"/>
            <p:cNvSpPr>
              <a:spLocks noEditPoints="1"/>
            </p:cNvSpPr>
            <p:nvPr/>
          </p:nvSpPr>
          <p:spPr bwMode="auto">
            <a:xfrm>
              <a:off x="5800336" y="2081550"/>
              <a:ext cx="2139696" cy="76200"/>
            </a:xfrm>
            <a:custGeom>
              <a:avLst/>
              <a:gdLst>
                <a:gd name="T0" fmla="*/ 49 w 10887"/>
                <a:gd name="T1" fmla="*/ 237 h 524"/>
                <a:gd name="T2" fmla="*/ 10837 w 10887"/>
                <a:gd name="T3" fmla="*/ 237 h 524"/>
                <a:gd name="T4" fmla="*/ 10837 w 10887"/>
                <a:gd name="T5" fmla="*/ 287 h 524"/>
                <a:gd name="T6" fmla="*/ 49 w 10887"/>
                <a:gd name="T7" fmla="*/ 287 h 524"/>
                <a:gd name="T8" fmla="*/ 49 w 10887"/>
                <a:gd name="T9" fmla="*/ 237 h 524"/>
                <a:gd name="T10" fmla="*/ 437 w 10887"/>
                <a:gd name="T11" fmla="*/ 517 h 524"/>
                <a:gd name="T12" fmla="*/ 0 w 10887"/>
                <a:gd name="T13" fmla="*/ 262 h 524"/>
                <a:gd name="T14" fmla="*/ 437 w 10887"/>
                <a:gd name="T15" fmla="*/ 7 h 524"/>
                <a:gd name="T16" fmla="*/ 471 w 10887"/>
                <a:gd name="T17" fmla="*/ 16 h 524"/>
                <a:gd name="T18" fmla="*/ 462 w 10887"/>
                <a:gd name="T19" fmla="*/ 50 h 524"/>
                <a:gd name="T20" fmla="*/ 62 w 10887"/>
                <a:gd name="T21" fmla="*/ 283 h 524"/>
                <a:gd name="T22" fmla="*/ 62 w 10887"/>
                <a:gd name="T23" fmla="*/ 240 h 524"/>
                <a:gd name="T24" fmla="*/ 462 w 10887"/>
                <a:gd name="T25" fmla="*/ 473 h 524"/>
                <a:gd name="T26" fmla="*/ 462 w 10887"/>
                <a:gd name="T27" fmla="*/ 473 h 524"/>
                <a:gd name="T28" fmla="*/ 471 w 10887"/>
                <a:gd name="T29" fmla="*/ 508 h 524"/>
                <a:gd name="T30" fmla="*/ 437 w 10887"/>
                <a:gd name="T31" fmla="*/ 517 h 524"/>
                <a:gd name="T32" fmla="*/ 10450 w 10887"/>
                <a:gd name="T33" fmla="*/ 7 h 524"/>
                <a:gd name="T34" fmla="*/ 10887 w 10887"/>
                <a:gd name="T35" fmla="*/ 262 h 524"/>
                <a:gd name="T36" fmla="*/ 10450 w 10887"/>
                <a:gd name="T37" fmla="*/ 517 h 524"/>
                <a:gd name="T38" fmla="*/ 10415 w 10887"/>
                <a:gd name="T39" fmla="*/ 508 h 524"/>
                <a:gd name="T40" fmla="*/ 10424 w 10887"/>
                <a:gd name="T41" fmla="*/ 473 h 524"/>
                <a:gd name="T42" fmla="*/ 10824 w 10887"/>
                <a:gd name="T43" fmla="*/ 240 h 524"/>
                <a:gd name="T44" fmla="*/ 10824 w 10887"/>
                <a:gd name="T45" fmla="*/ 283 h 524"/>
                <a:gd name="T46" fmla="*/ 10424 w 10887"/>
                <a:gd name="T47" fmla="*/ 50 h 524"/>
                <a:gd name="T48" fmla="*/ 10415 w 10887"/>
                <a:gd name="T49" fmla="*/ 16 h 524"/>
                <a:gd name="T50" fmla="*/ 10450 w 10887"/>
                <a:gd name="T51" fmla="*/ 7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887" h="524">
                  <a:moveTo>
                    <a:pt x="49" y="237"/>
                  </a:moveTo>
                  <a:lnTo>
                    <a:pt x="10837" y="237"/>
                  </a:lnTo>
                  <a:lnTo>
                    <a:pt x="10837" y="287"/>
                  </a:lnTo>
                  <a:lnTo>
                    <a:pt x="49" y="287"/>
                  </a:lnTo>
                  <a:lnTo>
                    <a:pt x="49" y="237"/>
                  </a:lnTo>
                  <a:close/>
                  <a:moveTo>
                    <a:pt x="437" y="517"/>
                  </a:moveTo>
                  <a:lnTo>
                    <a:pt x="0" y="262"/>
                  </a:lnTo>
                  <a:lnTo>
                    <a:pt x="437" y="7"/>
                  </a:lnTo>
                  <a:cubicBezTo>
                    <a:pt x="449" y="0"/>
                    <a:pt x="464" y="4"/>
                    <a:pt x="471" y="16"/>
                  </a:cubicBezTo>
                  <a:cubicBezTo>
                    <a:pt x="478" y="28"/>
                    <a:pt x="474" y="43"/>
                    <a:pt x="462" y="50"/>
                  </a:cubicBezTo>
                  <a:lnTo>
                    <a:pt x="62" y="283"/>
                  </a:lnTo>
                  <a:lnTo>
                    <a:pt x="62" y="240"/>
                  </a:lnTo>
                  <a:lnTo>
                    <a:pt x="462" y="473"/>
                  </a:lnTo>
                  <a:lnTo>
                    <a:pt x="462" y="473"/>
                  </a:lnTo>
                  <a:cubicBezTo>
                    <a:pt x="474" y="480"/>
                    <a:pt x="478" y="496"/>
                    <a:pt x="471" y="508"/>
                  </a:cubicBezTo>
                  <a:cubicBezTo>
                    <a:pt x="464" y="520"/>
                    <a:pt x="449" y="524"/>
                    <a:pt x="437" y="517"/>
                  </a:cubicBezTo>
                  <a:close/>
                  <a:moveTo>
                    <a:pt x="10450" y="7"/>
                  </a:moveTo>
                  <a:lnTo>
                    <a:pt x="10887" y="262"/>
                  </a:lnTo>
                  <a:lnTo>
                    <a:pt x="10450" y="517"/>
                  </a:lnTo>
                  <a:cubicBezTo>
                    <a:pt x="10438" y="524"/>
                    <a:pt x="10422" y="520"/>
                    <a:pt x="10415" y="508"/>
                  </a:cubicBezTo>
                  <a:cubicBezTo>
                    <a:pt x="10408" y="496"/>
                    <a:pt x="10412" y="480"/>
                    <a:pt x="10424" y="473"/>
                  </a:cubicBezTo>
                  <a:lnTo>
                    <a:pt x="10824" y="240"/>
                  </a:lnTo>
                  <a:lnTo>
                    <a:pt x="10824" y="283"/>
                  </a:lnTo>
                  <a:lnTo>
                    <a:pt x="10424" y="50"/>
                  </a:lnTo>
                  <a:cubicBezTo>
                    <a:pt x="10412" y="43"/>
                    <a:pt x="10408" y="28"/>
                    <a:pt x="10415" y="16"/>
                  </a:cubicBezTo>
                  <a:cubicBezTo>
                    <a:pt x="10422" y="4"/>
                    <a:pt x="10438" y="0"/>
                    <a:pt x="10450" y="7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91"/>
            <p:cNvSpPr>
              <a:spLocks noEditPoints="1"/>
            </p:cNvSpPr>
            <p:nvPr/>
          </p:nvSpPr>
          <p:spPr bwMode="auto">
            <a:xfrm>
              <a:off x="4208441" y="2083244"/>
              <a:ext cx="1581912" cy="76200"/>
            </a:xfrm>
            <a:custGeom>
              <a:avLst/>
              <a:gdLst>
                <a:gd name="T0" fmla="*/ 49 w 10887"/>
                <a:gd name="T1" fmla="*/ 237 h 524"/>
                <a:gd name="T2" fmla="*/ 10837 w 10887"/>
                <a:gd name="T3" fmla="*/ 237 h 524"/>
                <a:gd name="T4" fmla="*/ 10837 w 10887"/>
                <a:gd name="T5" fmla="*/ 287 h 524"/>
                <a:gd name="T6" fmla="*/ 49 w 10887"/>
                <a:gd name="T7" fmla="*/ 287 h 524"/>
                <a:gd name="T8" fmla="*/ 49 w 10887"/>
                <a:gd name="T9" fmla="*/ 237 h 524"/>
                <a:gd name="T10" fmla="*/ 437 w 10887"/>
                <a:gd name="T11" fmla="*/ 517 h 524"/>
                <a:gd name="T12" fmla="*/ 0 w 10887"/>
                <a:gd name="T13" fmla="*/ 262 h 524"/>
                <a:gd name="T14" fmla="*/ 437 w 10887"/>
                <a:gd name="T15" fmla="*/ 7 h 524"/>
                <a:gd name="T16" fmla="*/ 471 w 10887"/>
                <a:gd name="T17" fmla="*/ 16 h 524"/>
                <a:gd name="T18" fmla="*/ 462 w 10887"/>
                <a:gd name="T19" fmla="*/ 50 h 524"/>
                <a:gd name="T20" fmla="*/ 62 w 10887"/>
                <a:gd name="T21" fmla="*/ 283 h 524"/>
                <a:gd name="T22" fmla="*/ 62 w 10887"/>
                <a:gd name="T23" fmla="*/ 240 h 524"/>
                <a:gd name="T24" fmla="*/ 462 w 10887"/>
                <a:gd name="T25" fmla="*/ 473 h 524"/>
                <a:gd name="T26" fmla="*/ 462 w 10887"/>
                <a:gd name="T27" fmla="*/ 473 h 524"/>
                <a:gd name="T28" fmla="*/ 471 w 10887"/>
                <a:gd name="T29" fmla="*/ 508 h 524"/>
                <a:gd name="T30" fmla="*/ 437 w 10887"/>
                <a:gd name="T31" fmla="*/ 517 h 524"/>
                <a:gd name="T32" fmla="*/ 10450 w 10887"/>
                <a:gd name="T33" fmla="*/ 7 h 524"/>
                <a:gd name="T34" fmla="*/ 10887 w 10887"/>
                <a:gd name="T35" fmla="*/ 262 h 524"/>
                <a:gd name="T36" fmla="*/ 10450 w 10887"/>
                <a:gd name="T37" fmla="*/ 517 h 524"/>
                <a:gd name="T38" fmla="*/ 10415 w 10887"/>
                <a:gd name="T39" fmla="*/ 508 h 524"/>
                <a:gd name="T40" fmla="*/ 10424 w 10887"/>
                <a:gd name="T41" fmla="*/ 473 h 524"/>
                <a:gd name="T42" fmla="*/ 10824 w 10887"/>
                <a:gd name="T43" fmla="*/ 240 h 524"/>
                <a:gd name="T44" fmla="*/ 10824 w 10887"/>
                <a:gd name="T45" fmla="*/ 283 h 524"/>
                <a:gd name="T46" fmla="*/ 10424 w 10887"/>
                <a:gd name="T47" fmla="*/ 50 h 524"/>
                <a:gd name="T48" fmla="*/ 10415 w 10887"/>
                <a:gd name="T49" fmla="*/ 16 h 524"/>
                <a:gd name="T50" fmla="*/ 10450 w 10887"/>
                <a:gd name="T51" fmla="*/ 7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887" h="524">
                  <a:moveTo>
                    <a:pt x="49" y="237"/>
                  </a:moveTo>
                  <a:lnTo>
                    <a:pt x="10837" y="237"/>
                  </a:lnTo>
                  <a:lnTo>
                    <a:pt x="10837" y="287"/>
                  </a:lnTo>
                  <a:lnTo>
                    <a:pt x="49" y="287"/>
                  </a:lnTo>
                  <a:lnTo>
                    <a:pt x="49" y="237"/>
                  </a:lnTo>
                  <a:close/>
                  <a:moveTo>
                    <a:pt x="437" y="517"/>
                  </a:moveTo>
                  <a:lnTo>
                    <a:pt x="0" y="262"/>
                  </a:lnTo>
                  <a:lnTo>
                    <a:pt x="437" y="7"/>
                  </a:lnTo>
                  <a:cubicBezTo>
                    <a:pt x="449" y="0"/>
                    <a:pt x="464" y="4"/>
                    <a:pt x="471" y="16"/>
                  </a:cubicBezTo>
                  <a:cubicBezTo>
                    <a:pt x="478" y="28"/>
                    <a:pt x="474" y="43"/>
                    <a:pt x="462" y="50"/>
                  </a:cubicBezTo>
                  <a:lnTo>
                    <a:pt x="62" y="283"/>
                  </a:lnTo>
                  <a:lnTo>
                    <a:pt x="62" y="240"/>
                  </a:lnTo>
                  <a:lnTo>
                    <a:pt x="462" y="473"/>
                  </a:lnTo>
                  <a:lnTo>
                    <a:pt x="462" y="473"/>
                  </a:lnTo>
                  <a:cubicBezTo>
                    <a:pt x="474" y="480"/>
                    <a:pt x="478" y="496"/>
                    <a:pt x="471" y="508"/>
                  </a:cubicBezTo>
                  <a:cubicBezTo>
                    <a:pt x="464" y="520"/>
                    <a:pt x="449" y="524"/>
                    <a:pt x="437" y="517"/>
                  </a:cubicBezTo>
                  <a:close/>
                  <a:moveTo>
                    <a:pt x="10450" y="7"/>
                  </a:moveTo>
                  <a:lnTo>
                    <a:pt x="10887" y="262"/>
                  </a:lnTo>
                  <a:lnTo>
                    <a:pt x="10450" y="517"/>
                  </a:lnTo>
                  <a:cubicBezTo>
                    <a:pt x="10438" y="524"/>
                    <a:pt x="10422" y="520"/>
                    <a:pt x="10415" y="508"/>
                  </a:cubicBezTo>
                  <a:cubicBezTo>
                    <a:pt x="10408" y="496"/>
                    <a:pt x="10412" y="480"/>
                    <a:pt x="10424" y="473"/>
                  </a:cubicBezTo>
                  <a:lnTo>
                    <a:pt x="10824" y="240"/>
                  </a:lnTo>
                  <a:lnTo>
                    <a:pt x="10824" y="283"/>
                  </a:lnTo>
                  <a:lnTo>
                    <a:pt x="10424" y="50"/>
                  </a:lnTo>
                  <a:cubicBezTo>
                    <a:pt x="10412" y="43"/>
                    <a:pt x="10408" y="28"/>
                    <a:pt x="10415" y="16"/>
                  </a:cubicBezTo>
                  <a:cubicBezTo>
                    <a:pt x="10422" y="4"/>
                    <a:pt x="10438" y="0"/>
                    <a:pt x="10450" y="7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90"/>
            <p:cNvSpPr>
              <a:spLocks noEditPoints="1"/>
            </p:cNvSpPr>
            <p:nvPr/>
          </p:nvSpPr>
          <p:spPr bwMode="auto">
            <a:xfrm>
              <a:off x="6729101" y="2122545"/>
              <a:ext cx="11113" cy="4343400"/>
            </a:xfrm>
            <a:custGeom>
              <a:avLst/>
              <a:gdLst>
                <a:gd name="T0" fmla="*/ 7 w 7"/>
                <a:gd name="T1" fmla="*/ 32 h 2802"/>
                <a:gd name="T2" fmla="*/ 7 w 7"/>
                <a:gd name="T3" fmla="*/ 87 h 2802"/>
                <a:gd name="T4" fmla="*/ 2 w 7"/>
                <a:gd name="T5" fmla="*/ 137 h 2802"/>
                <a:gd name="T6" fmla="*/ 2 w 7"/>
                <a:gd name="T7" fmla="*/ 183 h 2802"/>
                <a:gd name="T8" fmla="*/ 2 w 7"/>
                <a:gd name="T9" fmla="*/ 201 h 2802"/>
                <a:gd name="T10" fmla="*/ 7 w 7"/>
                <a:gd name="T11" fmla="*/ 252 h 2802"/>
                <a:gd name="T12" fmla="*/ 7 w 7"/>
                <a:gd name="T13" fmla="*/ 320 h 2802"/>
                <a:gd name="T14" fmla="*/ 2 w 7"/>
                <a:gd name="T15" fmla="*/ 371 h 2802"/>
                <a:gd name="T16" fmla="*/ 2 w 7"/>
                <a:gd name="T17" fmla="*/ 403 h 2802"/>
                <a:gd name="T18" fmla="*/ 2 w 7"/>
                <a:gd name="T19" fmla="*/ 435 h 2802"/>
                <a:gd name="T20" fmla="*/ 7 w 7"/>
                <a:gd name="T21" fmla="*/ 485 h 2802"/>
                <a:gd name="T22" fmla="*/ 6 w 7"/>
                <a:gd name="T23" fmla="*/ 540 h 2802"/>
                <a:gd name="T24" fmla="*/ 2 w 7"/>
                <a:gd name="T25" fmla="*/ 590 h 2802"/>
                <a:gd name="T26" fmla="*/ 2 w 7"/>
                <a:gd name="T27" fmla="*/ 636 h 2802"/>
                <a:gd name="T28" fmla="*/ 2 w 7"/>
                <a:gd name="T29" fmla="*/ 654 h 2802"/>
                <a:gd name="T30" fmla="*/ 6 w 7"/>
                <a:gd name="T31" fmla="*/ 705 h 2802"/>
                <a:gd name="T32" fmla="*/ 6 w 7"/>
                <a:gd name="T33" fmla="*/ 773 h 2802"/>
                <a:gd name="T34" fmla="*/ 2 w 7"/>
                <a:gd name="T35" fmla="*/ 824 h 2802"/>
                <a:gd name="T36" fmla="*/ 2 w 7"/>
                <a:gd name="T37" fmla="*/ 856 h 2802"/>
                <a:gd name="T38" fmla="*/ 2 w 7"/>
                <a:gd name="T39" fmla="*/ 888 h 2802"/>
                <a:gd name="T40" fmla="*/ 6 w 7"/>
                <a:gd name="T41" fmla="*/ 938 h 2802"/>
                <a:gd name="T42" fmla="*/ 6 w 7"/>
                <a:gd name="T43" fmla="*/ 993 h 2802"/>
                <a:gd name="T44" fmla="*/ 1 w 7"/>
                <a:gd name="T45" fmla="*/ 1043 h 2802"/>
                <a:gd name="T46" fmla="*/ 1 w 7"/>
                <a:gd name="T47" fmla="*/ 1089 h 2802"/>
                <a:gd name="T48" fmla="*/ 1 w 7"/>
                <a:gd name="T49" fmla="*/ 1107 h 2802"/>
                <a:gd name="T50" fmla="*/ 6 w 7"/>
                <a:gd name="T51" fmla="*/ 1158 h 2802"/>
                <a:gd name="T52" fmla="*/ 6 w 7"/>
                <a:gd name="T53" fmla="*/ 1226 h 2802"/>
                <a:gd name="T54" fmla="*/ 1 w 7"/>
                <a:gd name="T55" fmla="*/ 1277 h 2802"/>
                <a:gd name="T56" fmla="*/ 1 w 7"/>
                <a:gd name="T57" fmla="*/ 1309 h 2802"/>
                <a:gd name="T58" fmla="*/ 1 w 7"/>
                <a:gd name="T59" fmla="*/ 1341 h 2802"/>
                <a:gd name="T60" fmla="*/ 6 w 7"/>
                <a:gd name="T61" fmla="*/ 1391 h 2802"/>
                <a:gd name="T62" fmla="*/ 6 w 7"/>
                <a:gd name="T63" fmla="*/ 1446 h 2802"/>
                <a:gd name="T64" fmla="*/ 1 w 7"/>
                <a:gd name="T65" fmla="*/ 1496 h 2802"/>
                <a:gd name="T66" fmla="*/ 1 w 7"/>
                <a:gd name="T67" fmla="*/ 1542 h 2802"/>
                <a:gd name="T68" fmla="*/ 1 w 7"/>
                <a:gd name="T69" fmla="*/ 1560 h 2802"/>
                <a:gd name="T70" fmla="*/ 5 w 7"/>
                <a:gd name="T71" fmla="*/ 1611 h 2802"/>
                <a:gd name="T72" fmla="*/ 5 w 7"/>
                <a:gd name="T73" fmla="*/ 1679 h 2802"/>
                <a:gd name="T74" fmla="*/ 1 w 7"/>
                <a:gd name="T75" fmla="*/ 1730 h 2802"/>
                <a:gd name="T76" fmla="*/ 1 w 7"/>
                <a:gd name="T77" fmla="*/ 1762 h 2802"/>
                <a:gd name="T78" fmla="*/ 1 w 7"/>
                <a:gd name="T79" fmla="*/ 1794 h 2802"/>
                <a:gd name="T80" fmla="*/ 5 w 7"/>
                <a:gd name="T81" fmla="*/ 1844 h 2802"/>
                <a:gd name="T82" fmla="*/ 5 w 7"/>
                <a:gd name="T83" fmla="*/ 1899 h 2802"/>
                <a:gd name="T84" fmla="*/ 1 w 7"/>
                <a:gd name="T85" fmla="*/ 1949 h 2802"/>
                <a:gd name="T86" fmla="*/ 1 w 7"/>
                <a:gd name="T87" fmla="*/ 1995 h 2802"/>
                <a:gd name="T88" fmla="*/ 1 w 7"/>
                <a:gd name="T89" fmla="*/ 2013 h 2802"/>
                <a:gd name="T90" fmla="*/ 5 w 7"/>
                <a:gd name="T91" fmla="*/ 2064 h 2802"/>
                <a:gd name="T92" fmla="*/ 5 w 7"/>
                <a:gd name="T93" fmla="*/ 2132 h 2802"/>
                <a:gd name="T94" fmla="*/ 0 w 7"/>
                <a:gd name="T95" fmla="*/ 2183 h 2802"/>
                <a:gd name="T96" fmla="*/ 0 w 7"/>
                <a:gd name="T97" fmla="*/ 2215 h 2802"/>
                <a:gd name="T98" fmla="*/ 0 w 7"/>
                <a:gd name="T99" fmla="*/ 2247 h 2802"/>
                <a:gd name="T100" fmla="*/ 5 w 7"/>
                <a:gd name="T101" fmla="*/ 2297 h 2802"/>
                <a:gd name="T102" fmla="*/ 5 w 7"/>
                <a:gd name="T103" fmla="*/ 2352 h 2802"/>
                <a:gd name="T104" fmla="*/ 0 w 7"/>
                <a:gd name="T105" fmla="*/ 2402 h 2802"/>
                <a:gd name="T106" fmla="*/ 0 w 7"/>
                <a:gd name="T107" fmla="*/ 2448 h 2802"/>
                <a:gd name="T108" fmla="*/ 0 w 7"/>
                <a:gd name="T109" fmla="*/ 2466 h 2802"/>
                <a:gd name="T110" fmla="*/ 5 w 7"/>
                <a:gd name="T111" fmla="*/ 2517 h 2802"/>
                <a:gd name="T112" fmla="*/ 5 w 7"/>
                <a:gd name="T113" fmla="*/ 2585 h 2802"/>
                <a:gd name="T114" fmla="*/ 0 w 7"/>
                <a:gd name="T115" fmla="*/ 2636 h 2802"/>
                <a:gd name="T116" fmla="*/ 0 w 7"/>
                <a:gd name="T117" fmla="*/ 2668 h 2802"/>
                <a:gd name="T118" fmla="*/ 0 w 7"/>
                <a:gd name="T119" fmla="*/ 2700 h 2802"/>
                <a:gd name="T120" fmla="*/ 5 w 7"/>
                <a:gd name="T121" fmla="*/ 2750 h 2802"/>
                <a:gd name="T122" fmla="*/ 4 w 7"/>
                <a:gd name="T123" fmla="*/ 2802 h 2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" h="2802">
                  <a:moveTo>
                    <a:pt x="2" y="0"/>
                  </a:moveTo>
                  <a:lnTo>
                    <a:pt x="2" y="18"/>
                  </a:lnTo>
                  <a:lnTo>
                    <a:pt x="7" y="18"/>
                  </a:lnTo>
                  <a:lnTo>
                    <a:pt x="7" y="0"/>
                  </a:lnTo>
                  <a:lnTo>
                    <a:pt x="2" y="0"/>
                  </a:lnTo>
                  <a:close/>
                  <a:moveTo>
                    <a:pt x="2" y="32"/>
                  </a:moveTo>
                  <a:lnTo>
                    <a:pt x="2" y="37"/>
                  </a:lnTo>
                  <a:lnTo>
                    <a:pt x="7" y="37"/>
                  </a:lnTo>
                  <a:lnTo>
                    <a:pt x="7" y="32"/>
                  </a:lnTo>
                  <a:lnTo>
                    <a:pt x="2" y="32"/>
                  </a:lnTo>
                  <a:close/>
                  <a:moveTo>
                    <a:pt x="2" y="50"/>
                  </a:moveTo>
                  <a:lnTo>
                    <a:pt x="2" y="69"/>
                  </a:lnTo>
                  <a:lnTo>
                    <a:pt x="7" y="69"/>
                  </a:lnTo>
                  <a:lnTo>
                    <a:pt x="7" y="50"/>
                  </a:lnTo>
                  <a:lnTo>
                    <a:pt x="2" y="50"/>
                  </a:lnTo>
                  <a:close/>
                  <a:moveTo>
                    <a:pt x="2" y="82"/>
                  </a:moveTo>
                  <a:lnTo>
                    <a:pt x="2" y="87"/>
                  </a:lnTo>
                  <a:lnTo>
                    <a:pt x="7" y="87"/>
                  </a:lnTo>
                  <a:lnTo>
                    <a:pt x="7" y="82"/>
                  </a:lnTo>
                  <a:lnTo>
                    <a:pt x="2" y="82"/>
                  </a:lnTo>
                  <a:close/>
                  <a:moveTo>
                    <a:pt x="2" y="101"/>
                  </a:moveTo>
                  <a:lnTo>
                    <a:pt x="2" y="119"/>
                  </a:lnTo>
                  <a:lnTo>
                    <a:pt x="7" y="119"/>
                  </a:lnTo>
                  <a:lnTo>
                    <a:pt x="7" y="101"/>
                  </a:lnTo>
                  <a:lnTo>
                    <a:pt x="2" y="101"/>
                  </a:lnTo>
                  <a:close/>
                  <a:moveTo>
                    <a:pt x="2" y="133"/>
                  </a:moveTo>
                  <a:lnTo>
                    <a:pt x="2" y="137"/>
                  </a:lnTo>
                  <a:lnTo>
                    <a:pt x="7" y="137"/>
                  </a:lnTo>
                  <a:lnTo>
                    <a:pt x="7" y="133"/>
                  </a:lnTo>
                  <a:lnTo>
                    <a:pt x="2" y="133"/>
                  </a:lnTo>
                  <a:close/>
                  <a:moveTo>
                    <a:pt x="2" y="151"/>
                  </a:moveTo>
                  <a:lnTo>
                    <a:pt x="2" y="169"/>
                  </a:lnTo>
                  <a:lnTo>
                    <a:pt x="7" y="169"/>
                  </a:lnTo>
                  <a:lnTo>
                    <a:pt x="7" y="151"/>
                  </a:lnTo>
                  <a:lnTo>
                    <a:pt x="2" y="151"/>
                  </a:lnTo>
                  <a:close/>
                  <a:moveTo>
                    <a:pt x="2" y="183"/>
                  </a:moveTo>
                  <a:lnTo>
                    <a:pt x="2" y="188"/>
                  </a:lnTo>
                  <a:lnTo>
                    <a:pt x="7" y="188"/>
                  </a:lnTo>
                  <a:lnTo>
                    <a:pt x="7" y="183"/>
                  </a:lnTo>
                  <a:lnTo>
                    <a:pt x="2" y="183"/>
                  </a:lnTo>
                  <a:close/>
                  <a:moveTo>
                    <a:pt x="2" y="201"/>
                  </a:moveTo>
                  <a:lnTo>
                    <a:pt x="2" y="220"/>
                  </a:lnTo>
                  <a:lnTo>
                    <a:pt x="7" y="220"/>
                  </a:lnTo>
                  <a:lnTo>
                    <a:pt x="7" y="201"/>
                  </a:lnTo>
                  <a:lnTo>
                    <a:pt x="2" y="201"/>
                  </a:lnTo>
                  <a:close/>
                  <a:moveTo>
                    <a:pt x="2" y="233"/>
                  </a:moveTo>
                  <a:lnTo>
                    <a:pt x="2" y="238"/>
                  </a:lnTo>
                  <a:lnTo>
                    <a:pt x="7" y="238"/>
                  </a:lnTo>
                  <a:lnTo>
                    <a:pt x="7" y="233"/>
                  </a:lnTo>
                  <a:lnTo>
                    <a:pt x="2" y="233"/>
                  </a:lnTo>
                  <a:close/>
                  <a:moveTo>
                    <a:pt x="2" y="252"/>
                  </a:moveTo>
                  <a:lnTo>
                    <a:pt x="2" y="270"/>
                  </a:lnTo>
                  <a:lnTo>
                    <a:pt x="7" y="270"/>
                  </a:lnTo>
                  <a:lnTo>
                    <a:pt x="7" y="252"/>
                  </a:lnTo>
                  <a:lnTo>
                    <a:pt x="2" y="252"/>
                  </a:lnTo>
                  <a:close/>
                  <a:moveTo>
                    <a:pt x="2" y="284"/>
                  </a:moveTo>
                  <a:lnTo>
                    <a:pt x="2" y="288"/>
                  </a:lnTo>
                  <a:lnTo>
                    <a:pt x="7" y="288"/>
                  </a:lnTo>
                  <a:lnTo>
                    <a:pt x="7" y="284"/>
                  </a:lnTo>
                  <a:lnTo>
                    <a:pt x="2" y="284"/>
                  </a:lnTo>
                  <a:close/>
                  <a:moveTo>
                    <a:pt x="2" y="302"/>
                  </a:moveTo>
                  <a:lnTo>
                    <a:pt x="2" y="320"/>
                  </a:lnTo>
                  <a:lnTo>
                    <a:pt x="7" y="320"/>
                  </a:lnTo>
                  <a:lnTo>
                    <a:pt x="7" y="302"/>
                  </a:lnTo>
                  <a:lnTo>
                    <a:pt x="2" y="302"/>
                  </a:lnTo>
                  <a:close/>
                  <a:moveTo>
                    <a:pt x="2" y="334"/>
                  </a:moveTo>
                  <a:lnTo>
                    <a:pt x="2" y="339"/>
                  </a:lnTo>
                  <a:lnTo>
                    <a:pt x="7" y="339"/>
                  </a:lnTo>
                  <a:lnTo>
                    <a:pt x="7" y="334"/>
                  </a:lnTo>
                  <a:lnTo>
                    <a:pt x="2" y="334"/>
                  </a:lnTo>
                  <a:close/>
                  <a:moveTo>
                    <a:pt x="2" y="352"/>
                  </a:moveTo>
                  <a:lnTo>
                    <a:pt x="2" y="371"/>
                  </a:lnTo>
                  <a:lnTo>
                    <a:pt x="7" y="371"/>
                  </a:lnTo>
                  <a:lnTo>
                    <a:pt x="7" y="352"/>
                  </a:lnTo>
                  <a:lnTo>
                    <a:pt x="2" y="352"/>
                  </a:lnTo>
                  <a:close/>
                  <a:moveTo>
                    <a:pt x="2" y="384"/>
                  </a:moveTo>
                  <a:lnTo>
                    <a:pt x="2" y="389"/>
                  </a:lnTo>
                  <a:lnTo>
                    <a:pt x="7" y="389"/>
                  </a:lnTo>
                  <a:lnTo>
                    <a:pt x="7" y="384"/>
                  </a:lnTo>
                  <a:lnTo>
                    <a:pt x="2" y="384"/>
                  </a:lnTo>
                  <a:close/>
                  <a:moveTo>
                    <a:pt x="2" y="403"/>
                  </a:moveTo>
                  <a:lnTo>
                    <a:pt x="2" y="421"/>
                  </a:lnTo>
                  <a:lnTo>
                    <a:pt x="7" y="421"/>
                  </a:lnTo>
                  <a:lnTo>
                    <a:pt x="7" y="403"/>
                  </a:lnTo>
                  <a:lnTo>
                    <a:pt x="2" y="403"/>
                  </a:lnTo>
                  <a:close/>
                  <a:moveTo>
                    <a:pt x="2" y="435"/>
                  </a:moveTo>
                  <a:lnTo>
                    <a:pt x="2" y="439"/>
                  </a:lnTo>
                  <a:lnTo>
                    <a:pt x="7" y="439"/>
                  </a:lnTo>
                  <a:lnTo>
                    <a:pt x="7" y="435"/>
                  </a:lnTo>
                  <a:lnTo>
                    <a:pt x="2" y="435"/>
                  </a:lnTo>
                  <a:close/>
                  <a:moveTo>
                    <a:pt x="2" y="453"/>
                  </a:moveTo>
                  <a:lnTo>
                    <a:pt x="2" y="471"/>
                  </a:lnTo>
                  <a:lnTo>
                    <a:pt x="7" y="471"/>
                  </a:lnTo>
                  <a:lnTo>
                    <a:pt x="7" y="453"/>
                  </a:lnTo>
                  <a:lnTo>
                    <a:pt x="2" y="453"/>
                  </a:lnTo>
                  <a:close/>
                  <a:moveTo>
                    <a:pt x="2" y="485"/>
                  </a:moveTo>
                  <a:lnTo>
                    <a:pt x="2" y="490"/>
                  </a:lnTo>
                  <a:lnTo>
                    <a:pt x="7" y="490"/>
                  </a:lnTo>
                  <a:lnTo>
                    <a:pt x="7" y="485"/>
                  </a:lnTo>
                  <a:lnTo>
                    <a:pt x="2" y="485"/>
                  </a:lnTo>
                  <a:close/>
                  <a:moveTo>
                    <a:pt x="2" y="503"/>
                  </a:moveTo>
                  <a:lnTo>
                    <a:pt x="2" y="522"/>
                  </a:lnTo>
                  <a:lnTo>
                    <a:pt x="6" y="522"/>
                  </a:lnTo>
                  <a:lnTo>
                    <a:pt x="7" y="503"/>
                  </a:lnTo>
                  <a:lnTo>
                    <a:pt x="2" y="503"/>
                  </a:lnTo>
                  <a:close/>
                  <a:moveTo>
                    <a:pt x="2" y="535"/>
                  </a:moveTo>
                  <a:lnTo>
                    <a:pt x="2" y="540"/>
                  </a:lnTo>
                  <a:lnTo>
                    <a:pt x="6" y="540"/>
                  </a:lnTo>
                  <a:lnTo>
                    <a:pt x="6" y="535"/>
                  </a:lnTo>
                  <a:lnTo>
                    <a:pt x="2" y="535"/>
                  </a:lnTo>
                  <a:close/>
                  <a:moveTo>
                    <a:pt x="2" y="554"/>
                  </a:moveTo>
                  <a:lnTo>
                    <a:pt x="2" y="572"/>
                  </a:lnTo>
                  <a:lnTo>
                    <a:pt x="6" y="572"/>
                  </a:lnTo>
                  <a:lnTo>
                    <a:pt x="6" y="554"/>
                  </a:lnTo>
                  <a:lnTo>
                    <a:pt x="2" y="554"/>
                  </a:lnTo>
                  <a:close/>
                  <a:moveTo>
                    <a:pt x="2" y="586"/>
                  </a:moveTo>
                  <a:lnTo>
                    <a:pt x="2" y="590"/>
                  </a:lnTo>
                  <a:lnTo>
                    <a:pt x="6" y="590"/>
                  </a:lnTo>
                  <a:lnTo>
                    <a:pt x="6" y="586"/>
                  </a:lnTo>
                  <a:lnTo>
                    <a:pt x="2" y="586"/>
                  </a:lnTo>
                  <a:close/>
                  <a:moveTo>
                    <a:pt x="2" y="604"/>
                  </a:moveTo>
                  <a:lnTo>
                    <a:pt x="2" y="622"/>
                  </a:lnTo>
                  <a:lnTo>
                    <a:pt x="6" y="622"/>
                  </a:lnTo>
                  <a:lnTo>
                    <a:pt x="6" y="604"/>
                  </a:lnTo>
                  <a:lnTo>
                    <a:pt x="2" y="604"/>
                  </a:lnTo>
                  <a:close/>
                  <a:moveTo>
                    <a:pt x="2" y="636"/>
                  </a:moveTo>
                  <a:lnTo>
                    <a:pt x="2" y="641"/>
                  </a:lnTo>
                  <a:lnTo>
                    <a:pt x="6" y="641"/>
                  </a:lnTo>
                  <a:lnTo>
                    <a:pt x="6" y="636"/>
                  </a:lnTo>
                  <a:lnTo>
                    <a:pt x="2" y="636"/>
                  </a:lnTo>
                  <a:close/>
                  <a:moveTo>
                    <a:pt x="2" y="654"/>
                  </a:moveTo>
                  <a:lnTo>
                    <a:pt x="2" y="673"/>
                  </a:lnTo>
                  <a:lnTo>
                    <a:pt x="6" y="673"/>
                  </a:lnTo>
                  <a:lnTo>
                    <a:pt x="6" y="654"/>
                  </a:lnTo>
                  <a:lnTo>
                    <a:pt x="2" y="654"/>
                  </a:lnTo>
                  <a:close/>
                  <a:moveTo>
                    <a:pt x="2" y="686"/>
                  </a:moveTo>
                  <a:lnTo>
                    <a:pt x="2" y="691"/>
                  </a:lnTo>
                  <a:lnTo>
                    <a:pt x="6" y="691"/>
                  </a:lnTo>
                  <a:lnTo>
                    <a:pt x="6" y="686"/>
                  </a:lnTo>
                  <a:lnTo>
                    <a:pt x="2" y="686"/>
                  </a:lnTo>
                  <a:close/>
                  <a:moveTo>
                    <a:pt x="2" y="705"/>
                  </a:moveTo>
                  <a:lnTo>
                    <a:pt x="2" y="723"/>
                  </a:lnTo>
                  <a:lnTo>
                    <a:pt x="6" y="723"/>
                  </a:lnTo>
                  <a:lnTo>
                    <a:pt x="6" y="705"/>
                  </a:lnTo>
                  <a:lnTo>
                    <a:pt x="2" y="705"/>
                  </a:lnTo>
                  <a:close/>
                  <a:moveTo>
                    <a:pt x="2" y="737"/>
                  </a:moveTo>
                  <a:lnTo>
                    <a:pt x="2" y="741"/>
                  </a:lnTo>
                  <a:lnTo>
                    <a:pt x="6" y="741"/>
                  </a:lnTo>
                  <a:lnTo>
                    <a:pt x="6" y="737"/>
                  </a:lnTo>
                  <a:lnTo>
                    <a:pt x="2" y="737"/>
                  </a:lnTo>
                  <a:close/>
                  <a:moveTo>
                    <a:pt x="2" y="755"/>
                  </a:moveTo>
                  <a:lnTo>
                    <a:pt x="2" y="773"/>
                  </a:lnTo>
                  <a:lnTo>
                    <a:pt x="6" y="773"/>
                  </a:lnTo>
                  <a:lnTo>
                    <a:pt x="6" y="755"/>
                  </a:lnTo>
                  <a:lnTo>
                    <a:pt x="2" y="755"/>
                  </a:lnTo>
                  <a:close/>
                  <a:moveTo>
                    <a:pt x="2" y="787"/>
                  </a:moveTo>
                  <a:lnTo>
                    <a:pt x="2" y="792"/>
                  </a:lnTo>
                  <a:lnTo>
                    <a:pt x="6" y="792"/>
                  </a:lnTo>
                  <a:lnTo>
                    <a:pt x="6" y="787"/>
                  </a:lnTo>
                  <a:lnTo>
                    <a:pt x="2" y="787"/>
                  </a:lnTo>
                  <a:close/>
                  <a:moveTo>
                    <a:pt x="2" y="805"/>
                  </a:moveTo>
                  <a:lnTo>
                    <a:pt x="2" y="824"/>
                  </a:lnTo>
                  <a:lnTo>
                    <a:pt x="6" y="824"/>
                  </a:lnTo>
                  <a:lnTo>
                    <a:pt x="6" y="805"/>
                  </a:lnTo>
                  <a:lnTo>
                    <a:pt x="2" y="805"/>
                  </a:lnTo>
                  <a:close/>
                  <a:moveTo>
                    <a:pt x="2" y="837"/>
                  </a:moveTo>
                  <a:lnTo>
                    <a:pt x="2" y="842"/>
                  </a:lnTo>
                  <a:lnTo>
                    <a:pt x="6" y="842"/>
                  </a:lnTo>
                  <a:lnTo>
                    <a:pt x="6" y="837"/>
                  </a:lnTo>
                  <a:lnTo>
                    <a:pt x="2" y="837"/>
                  </a:lnTo>
                  <a:close/>
                  <a:moveTo>
                    <a:pt x="2" y="856"/>
                  </a:moveTo>
                  <a:lnTo>
                    <a:pt x="2" y="874"/>
                  </a:lnTo>
                  <a:lnTo>
                    <a:pt x="6" y="874"/>
                  </a:lnTo>
                  <a:lnTo>
                    <a:pt x="6" y="856"/>
                  </a:lnTo>
                  <a:lnTo>
                    <a:pt x="2" y="856"/>
                  </a:lnTo>
                  <a:close/>
                  <a:moveTo>
                    <a:pt x="2" y="888"/>
                  </a:moveTo>
                  <a:lnTo>
                    <a:pt x="2" y="892"/>
                  </a:lnTo>
                  <a:lnTo>
                    <a:pt x="6" y="892"/>
                  </a:lnTo>
                  <a:lnTo>
                    <a:pt x="6" y="888"/>
                  </a:lnTo>
                  <a:lnTo>
                    <a:pt x="2" y="888"/>
                  </a:lnTo>
                  <a:close/>
                  <a:moveTo>
                    <a:pt x="2" y="906"/>
                  </a:moveTo>
                  <a:lnTo>
                    <a:pt x="2" y="924"/>
                  </a:lnTo>
                  <a:lnTo>
                    <a:pt x="6" y="924"/>
                  </a:lnTo>
                  <a:lnTo>
                    <a:pt x="6" y="906"/>
                  </a:lnTo>
                  <a:lnTo>
                    <a:pt x="2" y="906"/>
                  </a:lnTo>
                  <a:close/>
                  <a:moveTo>
                    <a:pt x="1" y="938"/>
                  </a:moveTo>
                  <a:lnTo>
                    <a:pt x="1" y="943"/>
                  </a:lnTo>
                  <a:lnTo>
                    <a:pt x="6" y="943"/>
                  </a:lnTo>
                  <a:lnTo>
                    <a:pt x="6" y="938"/>
                  </a:lnTo>
                  <a:lnTo>
                    <a:pt x="1" y="938"/>
                  </a:lnTo>
                  <a:close/>
                  <a:moveTo>
                    <a:pt x="1" y="956"/>
                  </a:moveTo>
                  <a:lnTo>
                    <a:pt x="1" y="975"/>
                  </a:lnTo>
                  <a:lnTo>
                    <a:pt x="6" y="975"/>
                  </a:lnTo>
                  <a:lnTo>
                    <a:pt x="6" y="956"/>
                  </a:lnTo>
                  <a:lnTo>
                    <a:pt x="1" y="956"/>
                  </a:lnTo>
                  <a:close/>
                  <a:moveTo>
                    <a:pt x="1" y="988"/>
                  </a:moveTo>
                  <a:lnTo>
                    <a:pt x="1" y="993"/>
                  </a:lnTo>
                  <a:lnTo>
                    <a:pt x="6" y="993"/>
                  </a:lnTo>
                  <a:lnTo>
                    <a:pt x="6" y="988"/>
                  </a:lnTo>
                  <a:lnTo>
                    <a:pt x="1" y="988"/>
                  </a:lnTo>
                  <a:close/>
                  <a:moveTo>
                    <a:pt x="1" y="1007"/>
                  </a:moveTo>
                  <a:lnTo>
                    <a:pt x="1" y="1025"/>
                  </a:lnTo>
                  <a:lnTo>
                    <a:pt x="6" y="1025"/>
                  </a:lnTo>
                  <a:lnTo>
                    <a:pt x="6" y="1007"/>
                  </a:lnTo>
                  <a:lnTo>
                    <a:pt x="1" y="1007"/>
                  </a:lnTo>
                  <a:close/>
                  <a:moveTo>
                    <a:pt x="1" y="1039"/>
                  </a:moveTo>
                  <a:lnTo>
                    <a:pt x="1" y="1043"/>
                  </a:lnTo>
                  <a:lnTo>
                    <a:pt x="6" y="1043"/>
                  </a:lnTo>
                  <a:lnTo>
                    <a:pt x="6" y="1039"/>
                  </a:lnTo>
                  <a:lnTo>
                    <a:pt x="1" y="1039"/>
                  </a:lnTo>
                  <a:close/>
                  <a:moveTo>
                    <a:pt x="1" y="1057"/>
                  </a:moveTo>
                  <a:lnTo>
                    <a:pt x="1" y="1075"/>
                  </a:lnTo>
                  <a:lnTo>
                    <a:pt x="6" y="1075"/>
                  </a:lnTo>
                  <a:lnTo>
                    <a:pt x="6" y="1057"/>
                  </a:lnTo>
                  <a:lnTo>
                    <a:pt x="1" y="1057"/>
                  </a:lnTo>
                  <a:close/>
                  <a:moveTo>
                    <a:pt x="1" y="1089"/>
                  </a:moveTo>
                  <a:lnTo>
                    <a:pt x="1" y="1094"/>
                  </a:lnTo>
                  <a:lnTo>
                    <a:pt x="6" y="1094"/>
                  </a:lnTo>
                  <a:lnTo>
                    <a:pt x="6" y="1089"/>
                  </a:lnTo>
                  <a:lnTo>
                    <a:pt x="1" y="1089"/>
                  </a:lnTo>
                  <a:close/>
                  <a:moveTo>
                    <a:pt x="1" y="1107"/>
                  </a:moveTo>
                  <a:lnTo>
                    <a:pt x="1" y="1126"/>
                  </a:lnTo>
                  <a:lnTo>
                    <a:pt x="6" y="1126"/>
                  </a:lnTo>
                  <a:lnTo>
                    <a:pt x="6" y="1107"/>
                  </a:lnTo>
                  <a:lnTo>
                    <a:pt x="1" y="1107"/>
                  </a:lnTo>
                  <a:close/>
                  <a:moveTo>
                    <a:pt x="1" y="1139"/>
                  </a:moveTo>
                  <a:lnTo>
                    <a:pt x="1" y="1144"/>
                  </a:lnTo>
                  <a:lnTo>
                    <a:pt x="6" y="1144"/>
                  </a:lnTo>
                  <a:lnTo>
                    <a:pt x="6" y="1139"/>
                  </a:lnTo>
                  <a:lnTo>
                    <a:pt x="1" y="1139"/>
                  </a:lnTo>
                  <a:close/>
                  <a:moveTo>
                    <a:pt x="1" y="1158"/>
                  </a:moveTo>
                  <a:lnTo>
                    <a:pt x="1" y="1176"/>
                  </a:lnTo>
                  <a:lnTo>
                    <a:pt x="6" y="1176"/>
                  </a:lnTo>
                  <a:lnTo>
                    <a:pt x="6" y="1158"/>
                  </a:lnTo>
                  <a:lnTo>
                    <a:pt x="1" y="1158"/>
                  </a:lnTo>
                  <a:close/>
                  <a:moveTo>
                    <a:pt x="1" y="1190"/>
                  </a:moveTo>
                  <a:lnTo>
                    <a:pt x="1" y="1194"/>
                  </a:lnTo>
                  <a:lnTo>
                    <a:pt x="6" y="1194"/>
                  </a:lnTo>
                  <a:lnTo>
                    <a:pt x="6" y="1190"/>
                  </a:lnTo>
                  <a:lnTo>
                    <a:pt x="1" y="1190"/>
                  </a:lnTo>
                  <a:close/>
                  <a:moveTo>
                    <a:pt x="1" y="1208"/>
                  </a:moveTo>
                  <a:lnTo>
                    <a:pt x="1" y="1226"/>
                  </a:lnTo>
                  <a:lnTo>
                    <a:pt x="6" y="1226"/>
                  </a:lnTo>
                  <a:lnTo>
                    <a:pt x="6" y="1208"/>
                  </a:lnTo>
                  <a:lnTo>
                    <a:pt x="1" y="1208"/>
                  </a:lnTo>
                  <a:close/>
                  <a:moveTo>
                    <a:pt x="1" y="1240"/>
                  </a:moveTo>
                  <a:lnTo>
                    <a:pt x="1" y="1245"/>
                  </a:lnTo>
                  <a:lnTo>
                    <a:pt x="6" y="1245"/>
                  </a:lnTo>
                  <a:lnTo>
                    <a:pt x="6" y="1240"/>
                  </a:lnTo>
                  <a:lnTo>
                    <a:pt x="1" y="1240"/>
                  </a:lnTo>
                  <a:close/>
                  <a:moveTo>
                    <a:pt x="1" y="1258"/>
                  </a:moveTo>
                  <a:lnTo>
                    <a:pt x="1" y="1277"/>
                  </a:lnTo>
                  <a:lnTo>
                    <a:pt x="6" y="1277"/>
                  </a:lnTo>
                  <a:lnTo>
                    <a:pt x="6" y="1258"/>
                  </a:lnTo>
                  <a:lnTo>
                    <a:pt x="1" y="1258"/>
                  </a:lnTo>
                  <a:close/>
                  <a:moveTo>
                    <a:pt x="1" y="1290"/>
                  </a:moveTo>
                  <a:lnTo>
                    <a:pt x="1" y="1295"/>
                  </a:lnTo>
                  <a:lnTo>
                    <a:pt x="6" y="1295"/>
                  </a:lnTo>
                  <a:lnTo>
                    <a:pt x="6" y="1290"/>
                  </a:lnTo>
                  <a:lnTo>
                    <a:pt x="1" y="1290"/>
                  </a:lnTo>
                  <a:close/>
                  <a:moveTo>
                    <a:pt x="1" y="1309"/>
                  </a:moveTo>
                  <a:lnTo>
                    <a:pt x="1" y="1327"/>
                  </a:lnTo>
                  <a:lnTo>
                    <a:pt x="6" y="1327"/>
                  </a:lnTo>
                  <a:lnTo>
                    <a:pt x="6" y="1309"/>
                  </a:lnTo>
                  <a:lnTo>
                    <a:pt x="1" y="1309"/>
                  </a:lnTo>
                  <a:close/>
                  <a:moveTo>
                    <a:pt x="1" y="1341"/>
                  </a:moveTo>
                  <a:lnTo>
                    <a:pt x="1" y="1345"/>
                  </a:lnTo>
                  <a:lnTo>
                    <a:pt x="6" y="1345"/>
                  </a:lnTo>
                  <a:lnTo>
                    <a:pt x="6" y="1341"/>
                  </a:lnTo>
                  <a:lnTo>
                    <a:pt x="1" y="1341"/>
                  </a:lnTo>
                  <a:close/>
                  <a:moveTo>
                    <a:pt x="1" y="1359"/>
                  </a:moveTo>
                  <a:lnTo>
                    <a:pt x="1" y="1377"/>
                  </a:lnTo>
                  <a:lnTo>
                    <a:pt x="6" y="1377"/>
                  </a:lnTo>
                  <a:lnTo>
                    <a:pt x="6" y="1359"/>
                  </a:lnTo>
                  <a:lnTo>
                    <a:pt x="1" y="1359"/>
                  </a:lnTo>
                  <a:close/>
                  <a:moveTo>
                    <a:pt x="1" y="1391"/>
                  </a:moveTo>
                  <a:lnTo>
                    <a:pt x="1" y="1396"/>
                  </a:lnTo>
                  <a:lnTo>
                    <a:pt x="6" y="1396"/>
                  </a:lnTo>
                  <a:lnTo>
                    <a:pt x="6" y="1391"/>
                  </a:lnTo>
                  <a:lnTo>
                    <a:pt x="1" y="1391"/>
                  </a:lnTo>
                  <a:close/>
                  <a:moveTo>
                    <a:pt x="1" y="1409"/>
                  </a:moveTo>
                  <a:lnTo>
                    <a:pt x="1" y="1428"/>
                  </a:lnTo>
                  <a:lnTo>
                    <a:pt x="6" y="1428"/>
                  </a:lnTo>
                  <a:lnTo>
                    <a:pt x="6" y="1409"/>
                  </a:lnTo>
                  <a:lnTo>
                    <a:pt x="1" y="1409"/>
                  </a:lnTo>
                  <a:close/>
                  <a:moveTo>
                    <a:pt x="1" y="1441"/>
                  </a:moveTo>
                  <a:lnTo>
                    <a:pt x="1" y="1446"/>
                  </a:lnTo>
                  <a:lnTo>
                    <a:pt x="6" y="1446"/>
                  </a:lnTo>
                  <a:lnTo>
                    <a:pt x="6" y="1441"/>
                  </a:lnTo>
                  <a:lnTo>
                    <a:pt x="1" y="1441"/>
                  </a:lnTo>
                  <a:close/>
                  <a:moveTo>
                    <a:pt x="1" y="1460"/>
                  </a:moveTo>
                  <a:lnTo>
                    <a:pt x="1" y="1478"/>
                  </a:lnTo>
                  <a:lnTo>
                    <a:pt x="6" y="1478"/>
                  </a:lnTo>
                  <a:lnTo>
                    <a:pt x="6" y="1460"/>
                  </a:lnTo>
                  <a:lnTo>
                    <a:pt x="1" y="1460"/>
                  </a:lnTo>
                  <a:close/>
                  <a:moveTo>
                    <a:pt x="1" y="1492"/>
                  </a:moveTo>
                  <a:lnTo>
                    <a:pt x="1" y="1496"/>
                  </a:lnTo>
                  <a:lnTo>
                    <a:pt x="6" y="1496"/>
                  </a:lnTo>
                  <a:lnTo>
                    <a:pt x="6" y="1492"/>
                  </a:lnTo>
                  <a:lnTo>
                    <a:pt x="1" y="1492"/>
                  </a:lnTo>
                  <a:close/>
                  <a:moveTo>
                    <a:pt x="1" y="1510"/>
                  </a:moveTo>
                  <a:lnTo>
                    <a:pt x="1" y="1528"/>
                  </a:lnTo>
                  <a:lnTo>
                    <a:pt x="6" y="1528"/>
                  </a:lnTo>
                  <a:lnTo>
                    <a:pt x="6" y="1510"/>
                  </a:lnTo>
                  <a:lnTo>
                    <a:pt x="1" y="1510"/>
                  </a:lnTo>
                  <a:close/>
                  <a:moveTo>
                    <a:pt x="1" y="1542"/>
                  </a:moveTo>
                  <a:lnTo>
                    <a:pt x="1" y="1547"/>
                  </a:lnTo>
                  <a:lnTo>
                    <a:pt x="5" y="1547"/>
                  </a:lnTo>
                  <a:lnTo>
                    <a:pt x="6" y="1542"/>
                  </a:lnTo>
                  <a:lnTo>
                    <a:pt x="1" y="1542"/>
                  </a:lnTo>
                  <a:close/>
                  <a:moveTo>
                    <a:pt x="1" y="1560"/>
                  </a:moveTo>
                  <a:lnTo>
                    <a:pt x="1" y="1579"/>
                  </a:lnTo>
                  <a:lnTo>
                    <a:pt x="5" y="1579"/>
                  </a:lnTo>
                  <a:lnTo>
                    <a:pt x="5" y="1560"/>
                  </a:lnTo>
                  <a:lnTo>
                    <a:pt x="1" y="1560"/>
                  </a:lnTo>
                  <a:close/>
                  <a:moveTo>
                    <a:pt x="1" y="1592"/>
                  </a:moveTo>
                  <a:lnTo>
                    <a:pt x="1" y="1597"/>
                  </a:lnTo>
                  <a:lnTo>
                    <a:pt x="5" y="1597"/>
                  </a:lnTo>
                  <a:lnTo>
                    <a:pt x="5" y="1592"/>
                  </a:lnTo>
                  <a:lnTo>
                    <a:pt x="1" y="1592"/>
                  </a:lnTo>
                  <a:close/>
                  <a:moveTo>
                    <a:pt x="1" y="1611"/>
                  </a:moveTo>
                  <a:lnTo>
                    <a:pt x="1" y="1629"/>
                  </a:lnTo>
                  <a:lnTo>
                    <a:pt x="5" y="1629"/>
                  </a:lnTo>
                  <a:lnTo>
                    <a:pt x="5" y="1611"/>
                  </a:lnTo>
                  <a:lnTo>
                    <a:pt x="1" y="1611"/>
                  </a:lnTo>
                  <a:close/>
                  <a:moveTo>
                    <a:pt x="1" y="1643"/>
                  </a:moveTo>
                  <a:lnTo>
                    <a:pt x="1" y="1647"/>
                  </a:lnTo>
                  <a:lnTo>
                    <a:pt x="5" y="1647"/>
                  </a:lnTo>
                  <a:lnTo>
                    <a:pt x="5" y="1643"/>
                  </a:lnTo>
                  <a:lnTo>
                    <a:pt x="1" y="1643"/>
                  </a:lnTo>
                  <a:close/>
                  <a:moveTo>
                    <a:pt x="1" y="1661"/>
                  </a:moveTo>
                  <a:lnTo>
                    <a:pt x="1" y="1679"/>
                  </a:lnTo>
                  <a:lnTo>
                    <a:pt x="5" y="1679"/>
                  </a:lnTo>
                  <a:lnTo>
                    <a:pt x="5" y="1661"/>
                  </a:lnTo>
                  <a:lnTo>
                    <a:pt x="1" y="1661"/>
                  </a:lnTo>
                  <a:close/>
                  <a:moveTo>
                    <a:pt x="1" y="1693"/>
                  </a:moveTo>
                  <a:lnTo>
                    <a:pt x="1" y="1698"/>
                  </a:lnTo>
                  <a:lnTo>
                    <a:pt x="5" y="1698"/>
                  </a:lnTo>
                  <a:lnTo>
                    <a:pt x="5" y="1693"/>
                  </a:lnTo>
                  <a:lnTo>
                    <a:pt x="1" y="1693"/>
                  </a:lnTo>
                  <a:close/>
                  <a:moveTo>
                    <a:pt x="1" y="1711"/>
                  </a:moveTo>
                  <a:lnTo>
                    <a:pt x="1" y="1730"/>
                  </a:lnTo>
                  <a:lnTo>
                    <a:pt x="5" y="1730"/>
                  </a:lnTo>
                  <a:lnTo>
                    <a:pt x="5" y="1711"/>
                  </a:lnTo>
                  <a:lnTo>
                    <a:pt x="1" y="1711"/>
                  </a:lnTo>
                  <a:close/>
                  <a:moveTo>
                    <a:pt x="1" y="1743"/>
                  </a:moveTo>
                  <a:lnTo>
                    <a:pt x="1" y="1748"/>
                  </a:lnTo>
                  <a:lnTo>
                    <a:pt x="5" y="1748"/>
                  </a:lnTo>
                  <a:lnTo>
                    <a:pt x="5" y="1743"/>
                  </a:lnTo>
                  <a:lnTo>
                    <a:pt x="1" y="1743"/>
                  </a:lnTo>
                  <a:close/>
                  <a:moveTo>
                    <a:pt x="1" y="1762"/>
                  </a:moveTo>
                  <a:lnTo>
                    <a:pt x="1" y="1780"/>
                  </a:lnTo>
                  <a:lnTo>
                    <a:pt x="5" y="1780"/>
                  </a:lnTo>
                  <a:lnTo>
                    <a:pt x="5" y="1762"/>
                  </a:lnTo>
                  <a:lnTo>
                    <a:pt x="1" y="1762"/>
                  </a:lnTo>
                  <a:close/>
                  <a:moveTo>
                    <a:pt x="1" y="1794"/>
                  </a:moveTo>
                  <a:lnTo>
                    <a:pt x="1" y="1798"/>
                  </a:lnTo>
                  <a:lnTo>
                    <a:pt x="5" y="1798"/>
                  </a:lnTo>
                  <a:lnTo>
                    <a:pt x="5" y="1794"/>
                  </a:lnTo>
                  <a:lnTo>
                    <a:pt x="1" y="1794"/>
                  </a:lnTo>
                  <a:close/>
                  <a:moveTo>
                    <a:pt x="1" y="1812"/>
                  </a:moveTo>
                  <a:lnTo>
                    <a:pt x="1" y="1830"/>
                  </a:lnTo>
                  <a:lnTo>
                    <a:pt x="5" y="1830"/>
                  </a:lnTo>
                  <a:lnTo>
                    <a:pt x="5" y="1812"/>
                  </a:lnTo>
                  <a:lnTo>
                    <a:pt x="1" y="1812"/>
                  </a:lnTo>
                  <a:close/>
                  <a:moveTo>
                    <a:pt x="1" y="1844"/>
                  </a:moveTo>
                  <a:lnTo>
                    <a:pt x="1" y="1849"/>
                  </a:lnTo>
                  <a:lnTo>
                    <a:pt x="5" y="1849"/>
                  </a:lnTo>
                  <a:lnTo>
                    <a:pt x="5" y="1844"/>
                  </a:lnTo>
                  <a:lnTo>
                    <a:pt x="1" y="1844"/>
                  </a:lnTo>
                  <a:close/>
                  <a:moveTo>
                    <a:pt x="1" y="1862"/>
                  </a:moveTo>
                  <a:lnTo>
                    <a:pt x="1" y="1881"/>
                  </a:lnTo>
                  <a:lnTo>
                    <a:pt x="5" y="1881"/>
                  </a:lnTo>
                  <a:lnTo>
                    <a:pt x="5" y="1862"/>
                  </a:lnTo>
                  <a:lnTo>
                    <a:pt x="1" y="1862"/>
                  </a:lnTo>
                  <a:close/>
                  <a:moveTo>
                    <a:pt x="1" y="1894"/>
                  </a:moveTo>
                  <a:lnTo>
                    <a:pt x="1" y="1899"/>
                  </a:lnTo>
                  <a:lnTo>
                    <a:pt x="5" y="1899"/>
                  </a:lnTo>
                  <a:lnTo>
                    <a:pt x="5" y="1894"/>
                  </a:lnTo>
                  <a:lnTo>
                    <a:pt x="1" y="1894"/>
                  </a:lnTo>
                  <a:close/>
                  <a:moveTo>
                    <a:pt x="1" y="1913"/>
                  </a:moveTo>
                  <a:lnTo>
                    <a:pt x="1" y="1931"/>
                  </a:lnTo>
                  <a:lnTo>
                    <a:pt x="5" y="1931"/>
                  </a:lnTo>
                  <a:lnTo>
                    <a:pt x="5" y="1913"/>
                  </a:lnTo>
                  <a:lnTo>
                    <a:pt x="1" y="1913"/>
                  </a:lnTo>
                  <a:close/>
                  <a:moveTo>
                    <a:pt x="1" y="1945"/>
                  </a:moveTo>
                  <a:lnTo>
                    <a:pt x="1" y="1949"/>
                  </a:lnTo>
                  <a:lnTo>
                    <a:pt x="5" y="1949"/>
                  </a:lnTo>
                  <a:lnTo>
                    <a:pt x="5" y="1945"/>
                  </a:lnTo>
                  <a:lnTo>
                    <a:pt x="1" y="1945"/>
                  </a:lnTo>
                  <a:close/>
                  <a:moveTo>
                    <a:pt x="1" y="1963"/>
                  </a:moveTo>
                  <a:lnTo>
                    <a:pt x="1" y="1981"/>
                  </a:lnTo>
                  <a:lnTo>
                    <a:pt x="5" y="1981"/>
                  </a:lnTo>
                  <a:lnTo>
                    <a:pt x="5" y="1963"/>
                  </a:lnTo>
                  <a:lnTo>
                    <a:pt x="1" y="1963"/>
                  </a:lnTo>
                  <a:close/>
                  <a:moveTo>
                    <a:pt x="1" y="1995"/>
                  </a:moveTo>
                  <a:lnTo>
                    <a:pt x="1" y="2000"/>
                  </a:lnTo>
                  <a:lnTo>
                    <a:pt x="5" y="2000"/>
                  </a:lnTo>
                  <a:lnTo>
                    <a:pt x="5" y="1995"/>
                  </a:lnTo>
                  <a:lnTo>
                    <a:pt x="1" y="1995"/>
                  </a:lnTo>
                  <a:close/>
                  <a:moveTo>
                    <a:pt x="1" y="2013"/>
                  </a:moveTo>
                  <a:lnTo>
                    <a:pt x="1" y="2032"/>
                  </a:lnTo>
                  <a:lnTo>
                    <a:pt x="5" y="2032"/>
                  </a:lnTo>
                  <a:lnTo>
                    <a:pt x="5" y="2013"/>
                  </a:lnTo>
                  <a:lnTo>
                    <a:pt x="1" y="2013"/>
                  </a:lnTo>
                  <a:close/>
                  <a:moveTo>
                    <a:pt x="1" y="2045"/>
                  </a:moveTo>
                  <a:lnTo>
                    <a:pt x="1" y="2050"/>
                  </a:lnTo>
                  <a:lnTo>
                    <a:pt x="5" y="2050"/>
                  </a:lnTo>
                  <a:lnTo>
                    <a:pt x="5" y="2045"/>
                  </a:lnTo>
                  <a:lnTo>
                    <a:pt x="1" y="2045"/>
                  </a:lnTo>
                  <a:close/>
                  <a:moveTo>
                    <a:pt x="1" y="2064"/>
                  </a:moveTo>
                  <a:lnTo>
                    <a:pt x="1" y="2082"/>
                  </a:lnTo>
                  <a:lnTo>
                    <a:pt x="5" y="2082"/>
                  </a:lnTo>
                  <a:lnTo>
                    <a:pt x="5" y="2064"/>
                  </a:lnTo>
                  <a:lnTo>
                    <a:pt x="1" y="2064"/>
                  </a:lnTo>
                  <a:close/>
                  <a:moveTo>
                    <a:pt x="1" y="2096"/>
                  </a:moveTo>
                  <a:lnTo>
                    <a:pt x="1" y="2100"/>
                  </a:lnTo>
                  <a:lnTo>
                    <a:pt x="5" y="2100"/>
                  </a:lnTo>
                  <a:lnTo>
                    <a:pt x="5" y="2096"/>
                  </a:lnTo>
                  <a:lnTo>
                    <a:pt x="1" y="2096"/>
                  </a:lnTo>
                  <a:close/>
                  <a:moveTo>
                    <a:pt x="1" y="2114"/>
                  </a:moveTo>
                  <a:lnTo>
                    <a:pt x="1" y="2132"/>
                  </a:lnTo>
                  <a:lnTo>
                    <a:pt x="5" y="2132"/>
                  </a:lnTo>
                  <a:lnTo>
                    <a:pt x="5" y="2114"/>
                  </a:lnTo>
                  <a:lnTo>
                    <a:pt x="1" y="2114"/>
                  </a:lnTo>
                  <a:close/>
                  <a:moveTo>
                    <a:pt x="1" y="2146"/>
                  </a:moveTo>
                  <a:lnTo>
                    <a:pt x="1" y="2151"/>
                  </a:lnTo>
                  <a:lnTo>
                    <a:pt x="5" y="2151"/>
                  </a:lnTo>
                  <a:lnTo>
                    <a:pt x="5" y="2146"/>
                  </a:lnTo>
                  <a:lnTo>
                    <a:pt x="1" y="2146"/>
                  </a:lnTo>
                  <a:close/>
                  <a:moveTo>
                    <a:pt x="0" y="2164"/>
                  </a:moveTo>
                  <a:lnTo>
                    <a:pt x="0" y="2183"/>
                  </a:lnTo>
                  <a:lnTo>
                    <a:pt x="5" y="2183"/>
                  </a:lnTo>
                  <a:lnTo>
                    <a:pt x="5" y="2164"/>
                  </a:lnTo>
                  <a:lnTo>
                    <a:pt x="0" y="2164"/>
                  </a:lnTo>
                  <a:close/>
                  <a:moveTo>
                    <a:pt x="0" y="2196"/>
                  </a:moveTo>
                  <a:lnTo>
                    <a:pt x="0" y="2201"/>
                  </a:lnTo>
                  <a:lnTo>
                    <a:pt x="5" y="2201"/>
                  </a:lnTo>
                  <a:lnTo>
                    <a:pt x="5" y="2196"/>
                  </a:lnTo>
                  <a:lnTo>
                    <a:pt x="0" y="2196"/>
                  </a:lnTo>
                  <a:close/>
                  <a:moveTo>
                    <a:pt x="0" y="2215"/>
                  </a:moveTo>
                  <a:lnTo>
                    <a:pt x="0" y="2233"/>
                  </a:lnTo>
                  <a:lnTo>
                    <a:pt x="5" y="2233"/>
                  </a:lnTo>
                  <a:lnTo>
                    <a:pt x="5" y="2215"/>
                  </a:lnTo>
                  <a:lnTo>
                    <a:pt x="0" y="2215"/>
                  </a:lnTo>
                  <a:close/>
                  <a:moveTo>
                    <a:pt x="0" y="2247"/>
                  </a:moveTo>
                  <a:lnTo>
                    <a:pt x="0" y="2251"/>
                  </a:lnTo>
                  <a:lnTo>
                    <a:pt x="5" y="2251"/>
                  </a:lnTo>
                  <a:lnTo>
                    <a:pt x="5" y="2247"/>
                  </a:lnTo>
                  <a:lnTo>
                    <a:pt x="0" y="2247"/>
                  </a:lnTo>
                  <a:close/>
                  <a:moveTo>
                    <a:pt x="0" y="2265"/>
                  </a:moveTo>
                  <a:lnTo>
                    <a:pt x="0" y="2283"/>
                  </a:lnTo>
                  <a:lnTo>
                    <a:pt x="5" y="2283"/>
                  </a:lnTo>
                  <a:lnTo>
                    <a:pt x="5" y="2265"/>
                  </a:lnTo>
                  <a:lnTo>
                    <a:pt x="0" y="2265"/>
                  </a:lnTo>
                  <a:close/>
                  <a:moveTo>
                    <a:pt x="0" y="2297"/>
                  </a:moveTo>
                  <a:lnTo>
                    <a:pt x="0" y="2302"/>
                  </a:lnTo>
                  <a:lnTo>
                    <a:pt x="5" y="2302"/>
                  </a:lnTo>
                  <a:lnTo>
                    <a:pt x="5" y="2297"/>
                  </a:lnTo>
                  <a:lnTo>
                    <a:pt x="0" y="2297"/>
                  </a:lnTo>
                  <a:close/>
                  <a:moveTo>
                    <a:pt x="0" y="2315"/>
                  </a:moveTo>
                  <a:lnTo>
                    <a:pt x="0" y="2334"/>
                  </a:lnTo>
                  <a:lnTo>
                    <a:pt x="5" y="2334"/>
                  </a:lnTo>
                  <a:lnTo>
                    <a:pt x="5" y="2315"/>
                  </a:lnTo>
                  <a:lnTo>
                    <a:pt x="0" y="2315"/>
                  </a:lnTo>
                  <a:close/>
                  <a:moveTo>
                    <a:pt x="0" y="2347"/>
                  </a:moveTo>
                  <a:lnTo>
                    <a:pt x="0" y="2352"/>
                  </a:lnTo>
                  <a:lnTo>
                    <a:pt x="5" y="2352"/>
                  </a:lnTo>
                  <a:lnTo>
                    <a:pt x="5" y="2347"/>
                  </a:lnTo>
                  <a:lnTo>
                    <a:pt x="0" y="2347"/>
                  </a:lnTo>
                  <a:close/>
                  <a:moveTo>
                    <a:pt x="0" y="2366"/>
                  </a:moveTo>
                  <a:lnTo>
                    <a:pt x="0" y="2384"/>
                  </a:lnTo>
                  <a:lnTo>
                    <a:pt x="5" y="2384"/>
                  </a:lnTo>
                  <a:lnTo>
                    <a:pt x="5" y="2366"/>
                  </a:lnTo>
                  <a:lnTo>
                    <a:pt x="0" y="2366"/>
                  </a:lnTo>
                  <a:close/>
                  <a:moveTo>
                    <a:pt x="0" y="2398"/>
                  </a:moveTo>
                  <a:lnTo>
                    <a:pt x="0" y="2402"/>
                  </a:lnTo>
                  <a:lnTo>
                    <a:pt x="5" y="2402"/>
                  </a:lnTo>
                  <a:lnTo>
                    <a:pt x="5" y="2398"/>
                  </a:lnTo>
                  <a:lnTo>
                    <a:pt x="0" y="2398"/>
                  </a:lnTo>
                  <a:close/>
                  <a:moveTo>
                    <a:pt x="0" y="2416"/>
                  </a:moveTo>
                  <a:lnTo>
                    <a:pt x="0" y="2434"/>
                  </a:lnTo>
                  <a:lnTo>
                    <a:pt x="5" y="2434"/>
                  </a:lnTo>
                  <a:lnTo>
                    <a:pt x="5" y="2416"/>
                  </a:lnTo>
                  <a:lnTo>
                    <a:pt x="0" y="2416"/>
                  </a:lnTo>
                  <a:close/>
                  <a:moveTo>
                    <a:pt x="0" y="2448"/>
                  </a:moveTo>
                  <a:lnTo>
                    <a:pt x="0" y="2453"/>
                  </a:lnTo>
                  <a:lnTo>
                    <a:pt x="5" y="2453"/>
                  </a:lnTo>
                  <a:lnTo>
                    <a:pt x="5" y="2448"/>
                  </a:lnTo>
                  <a:lnTo>
                    <a:pt x="0" y="2448"/>
                  </a:lnTo>
                  <a:close/>
                  <a:moveTo>
                    <a:pt x="0" y="2466"/>
                  </a:moveTo>
                  <a:lnTo>
                    <a:pt x="0" y="2485"/>
                  </a:lnTo>
                  <a:lnTo>
                    <a:pt x="5" y="2485"/>
                  </a:lnTo>
                  <a:lnTo>
                    <a:pt x="5" y="2466"/>
                  </a:lnTo>
                  <a:lnTo>
                    <a:pt x="0" y="2466"/>
                  </a:lnTo>
                  <a:close/>
                  <a:moveTo>
                    <a:pt x="0" y="2498"/>
                  </a:moveTo>
                  <a:lnTo>
                    <a:pt x="0" y="2503"/>
                  </a:lnTo>
                  <a:lnTo>
                    <a:pt x="5" y="2503"/>
                  </a:lnTo>
                  <a:lnTo>
                    <a:pt x="5" y="2498"/>
                  </a:lnTo>
                  <a:lnTo>
                    <a:pt x="0" y="2498"/>
                  </a:lnTo>
                  <a:close/>
                  <a:moveTo>
                    <a:pt x="0" y="2517"/>
                  </a:moveTo>
                  <a:lnTo>
                    <a:pt x="0" y="2535"/>
                  </a:lnTo>
                  <a:lnTo>
                    <a:pt x="5" y="2535"/>
                  </a:lnTo>
                  <a:lnTo>
                    <a:pt x="5" y="2517"/>
                  </a:lnTo>
                  <a:lnTo>
                    <a:pt x="0" y="2517"/>
                  </a:lnTo>
                  <a:close/>
                  <a:moveTo>
                    <a:pt x="0" y="2549"/>
                  </a:moveTo>
                  <a:lnTo>
                    <a:pt x="0" y="2553"/>
                  </a:lnTo>
                  <a:lnTo>
                    <a:pt x="5" y="2553"/>
                  </a:lnTo>
                  <a:lnTo>
                    <a:pt x="5" y="2549"/>
                  </a:lnTo>
                  <a:lnTo>
                    <a:pt x="0" y="2549"/>
                  </a:lnTo>
                  <a:close/>
                  <a:moveTo>
                    <a:pt x="0" y="2567"/>
                  </a:moveTo>
                  <a:lnTo>
                    <a:pt x="0" y="2585"/>
                  </a:lnTo>
                  <a:lnTo>
                    <a:pt x="5" y="2585"/>
                  </a:lnTo>
                  <a:lnTo>
                    <a:pt x="5" y="2567"/>
                  </a:lnTo>
                  <a:lnTo>
                    <a:pt x="0" y="2567"/>
                  </a:lnTo>
                  <a:close/>
                  <a:moveTo>
                    <a:pt x="0" y="2599"/>
                  </a:moveTo>
                  <a:lnTo>
                    <a:pt x="0" y="2604"/>
                  </a:lnTo>
                  <a:lnTo>
                    <a:pt x="5" y="2604"/>
                  </a:lnTo>
                  <a:lnTo>
                    <a:pt x="5" y="2599"/>
                  </a:lnTo>
                  <a:lnTo>
                    <a:pt x="0" y="2599"/>
                  </a:lnTo>
                  <a:close/>
                  <a:moveTo>
                    <a:pt x="0" y="2617"/>
                  </a:moveTo>
                  <a:lnTo>
                    <a:pt x="0" y="2636"/>
                  </a:lnTo>
                  <a:lnTo>
                    <a:pt x="5" y="2636"/>
                  </a:lnTo>
                  <a:lnTo>
                    <a:pt x="5" y="2617"/>
                  </a:lnTo>
                  <a:lnTo>
                    <a:pt x="0" y="2617"/>
                  </a:lnTo>
                  <a:close/>
                  <a:moveTo>
                    <a:pt x="0" y="2649"/>
                  </a:moveTo>
                  <a:lnTo>
                    <a:pt x="0" y="2654"/>
                  </a:lnTo>
                  <a:lnTo>
                    <a:pt x="5" y="2654"/>
                  </a:lnTo>
                  <a:lnTo>
                    <a:pt x="5" y="2649"/>
                  </a:lnTo>
                  <a:lnTo>
                    <a:pt x="0" y="2649"/>
                  </a:lnTo>
                  <a:close/>
                  <a:moveTo>
                    <a:pt x="0" y="2668"/>
                  </a:moveTo>
                  <a:lnTo>
                    <a:pt x="0" y="2686"/>
                  </a:lnTo>
                  <a:lnTo>
                    <a:pt x="5" y="2686"/>
                  </a:lnTo>
                  <a:lnTo>
                    <a:pt x="5" y="2668"/>
                  </a:lnTo>
                  <a:lnTo>
                    <a:pt x="0" y="2668"/>
                  </a:lnTo>
                  <a:close/>
                  <a:moveTo>
                    <a:pt x="0" y="2700"/>
                  </a:moveTo>
                  <a:lnTo>
                    <a:pt x="0" y="2704"/>
                  </a:lnTo>
                  <a:lnTo>
                    <a:pt x="5" y="2704"/>
                  </a:lnTo>
                  <a:lnTo>
                    <a:pt x="5" y="2700"/>
                  </a:lnTo>
                  <a:lnTo>
                    <a:pt x="0" y="2700"/>
                  </a:lnTo>
                  <a:close/>
                  <a:moveTo>
                    <a:pt x="0" y="2718"/>
                  </a:moveTo>
                  <a:lnTo>
                    <a:pt x="0" y="2736"/>
                  </a:lnTo>
                  <a:lnTo>
                    <a:pt x="5" y="2736"/>
                  </a:lnTo>
                  <a:lnTo>
                    <a:pt x="5" y="2718"/>
                  </a:lnTo>
                  <a:lnTo>
                    <a:pt x="0" y="2718"/>
                  </a:lnTo>
                  <a:close/>
                  <a:moveTo>
                    <a:pt x="0" y="2750"/>
                  </a:moveTo>
                  <a:lnTo>
                    <a:pt x="0" y="2755"/>
                  </a:lnTo>
                  <a:lnTo>
                    <a:pt x="5" y="2755"/>
                  </a:lnTo>
                  <a:lnTo>
                    <a:pt x="5" y="2750"/>
                  </a:lnTo>
                  <a:lnTo>
                    <a:pt x="0" y="2750"/>
                  </a:lnTo>
                  <a:close/>
                  <a:moveTo>
                    <a:pt x="0" y="2768"/>
                  </a:moveTo>
                  <a:lnTo>
                    <a:pt x="0" y="2787"/>
                  </a:lnTo>
                  <a:lnTo>
                    <a:pt x="4" y="2787"/>
                  </a:lnTo>
                  <a:lnTo>
                    <a:pt x="5" y="2768"/>
                  </a:lnTo>
                  <a:lnTo>
                    <a:pt x="0" y="2768"/>
                  </a:lnTo>
                  <a:close/>
                  <a:moveTo>
                    <a:pt x="0" y="2800"/>
                  </a:moveTo>
                  <a:lnTo>
                    <a:pt x="0" y="2802"/>
                  </a:lnTo>
                  <a:lnTo>
                    <a:pt x="4" y="2802"/>
                  </a:lnTo>
                  <a:lnTo>
                    <a:pt x="4" y="2800"/>
                  </a:lnTo>
                  <a:lnTo>
                    <a:pt x="0" y="2800"/>
                  </a:lnTo>
                  <a:close/>
                </a:path>
              </a:pathLst>
            </a:custGeom>
            <a:solidFill>
              <a:srgbClr val="4A7EBB"/>
            </a:solidFill>
            <a:ln w="0" cap="flat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90"/>
            <p:cNvSpPr>
              <a:spLocks noEditPoints="1"/>
            </p:cNvSpPr>
            <p:nvPr/>
          </p:nvSpPr>
          <p:spPr bwMode="auto">
            <a:xfrm>
              <a:off x="7935774" y="2122550"/>
              <a:ext cx="11113" cy="4343400"/>
            </a:xfrm>
            <a:custGeom>
              <a:avLst/>
              <a:gdLst>
                <a:gd name="T0" fmla="*/ 7 w 7"/>
                <a:gd name="T1" fmla="*/ 32 h 2802"/>
                <a:gd name="T2" fmla="*/ 7 w 7"/>
                <a:gd name="T3" fmla="*/ 87 h 2802"/>
                <a:gd name="T4" fmla="*/ 2 w 7"/>
                <a:gd name="T5" fmla="*/ 137 h 2802"/>
                <a:gd name="T6" fmla="*/ 2 w 7"/>
                <a:gd name="T7" fmla="*/ 183 h 2802"/>
                <a:gd name="T8" fmla="*/ 2 w 7"/>
                <a:gd name="T9" fmla="*/ 201 h 2802"/>
                <a:gd name="T10" fmla="*/ 7 w 7"/>
                <a:gd name="T11" fmla="*/ 252 h 2802"/>
                <a:gd name="T12" fmla="*/ 7 w 7"/>
                <a:gd name="T13" fmla="*/ 320 h 2802"/>
                <a:gd name="T14" fmla="*/ 2 w 7"/>
                <a:gd name="T15" fmla="*/ 371 h 2802"/>
                <a:gd name="T16" fmla="*/ 2 w 7"/>
                <a:gd name="T17" fmla="*/ 403 h 2802"/>
                <a:gd name="T18" fmla="*/ 2 w 7"/>
                <a:gd name="T19" fmla="*/ 435 h 2802"/>
                <a:gd name="T20" fmla="*/ 7 w 7"/>
                <a:gd name="T21" fmla="*/ 485 h 2802"/>
                <a:gd name="T22" fmla="*/ 6 w 7"/>
                <a:gd name="T23" fmla="*/ 540 h 2802"/>
                <a:gd name="T24" fmla="*/ 2 w 7"/>
                <a:gd name="T25" fmla="*/ 590 h 2802"/>
                <a:gd name="T26" fmla="*/ 2 w 7"/>
                <a:gd name="T27" fmla="*/ 636 h 2802"/>
                <a:gd name="T28" fmla="*/ 2 w 7"/>
                <a:gd name="T29" fmla="*/ 654 h 2802"/>
                <a:gd name="T30" fmla="*/ 6 w 7"/>
                <a:gd name="T31" fmla="*/ 705 h 2802"/>
                <a:gd name="T32" fmla="*/ 6 w 7"/>
                <a:gd name="T33" fmla="*/ 773 h 2802"/>
                <a:gd name="T34" fmla="*/ 2 w 7"/>
                <a:gd name="T35" fmla="*/ 824 h 2802"/>
                <a:gd name="T36" fmla="*/ 2 w 7"/>
                <a:gd name="T37" fmla="*/ 856 h 2802"/>
                <a:gd name="T38" fmla="*/ 2 w 7"/>
                <a:gd name="T39" fmla="*/ 888 h 2802"/>
                <a:gd name="T40" fmla="*/ 6 w 7"/>
                <a:gd name="T41" fmla="*/ 938 h 2802"/>
                <a:gd name="T42" fmla="*/ 6 w 7"/>
                <a:gd name="T43" fmla="*/ 993 h 2802"/>
                <a:gd name="T44" fmla="*/ 1 w 7"/>
                <a:gd name="T45" fmla="*/ 1043 h 2802"/>
                <a:gd name="T46" fmla="*/ 1 w 7"/>
                <a:gd name="T47" fmla="*/ 1089 h 2802"/>
                <a:gd name="T48" fmla="*/ 1 w 7"/>
                <a:gd name="T49" fmla="*/ 1107 h 2802"/>
                <a:gd name="T50" fmla="*/ 6 w 7"/>
                <a:gd name="T51" fmla="*/ 1158 h 2802"/>
                <a:gd name="T52" fmla="*/ 6 w 7"/>
                <a:gd name="T53" fmla="*/ 1226 h 2802"/>
                <a:gd name="T54" fmla="*/ 1 w 7"/>
                <a:gd name="T55" fmla="*/ 1277 h 2802"/>
                <a:gd name="T56" fmla="*/ 1 w 7"/>
                <a:gd name="T57" fmla="*/ 1309 h 2802"/>
                <a:gd name="T58" fmla="*/ 1 w 7"/>
                <a:gd name="T59" fmla="*/ 1341 h 2802"/>
                <a:gd name="T60" fmla="*/ 6 w 7"/>
                <a:gd name="T61" fmla="*/ 1391 h 2802"/>
                <a:gd name="T62" fmla="*/ 6 w 7"/>
                <a:gd name="T63" fmla="*/ 1446 h 2802"/>
                <a:gd name="T64" fmla="*/ 1 w 7"/>
                <a:gd name="T65" fmla="*/ 1496 h 2802"/>
                <a:gd name="T66" fmla="*/ 1 w 7"/>
                <a:gd name="T67" fmla="*/ 1542 h 2802"/>
                <a:gd name="T68" fmla="*/ 1 w 7"/>
                <a:gd name="T69" fmla="*/ 1560 h 2802"/>
                <a:gd name="T70" fmla="*/ 5 w 7"/>
                <a:gd name="T71" fmla="*/ 1611 h 2802"/>
                <a:gd name="T72" fmla="*/ 5 w 7"/>
                <a:gd name="T73" fmla="*/ 1679 h 2802"/>
                <a:gd name="T74" fmla="*/ 1 w 7"/>
                <a:gd name="T75" fmla="*/ 1730 h 2802"/>
                <a:gd name="T76" fmla="*/ 1 w 7"/>
                <a:gd name="T77" fmla="*/ 1762 h 2802"/>
                <a:gd name="T78" fmla="*/ 1 w 7"/>
                <a:gd name="T79" fmla="*/ 1794 h 2802"/>
                <a:gd name="T80" fmla="*/ 5 w 7"/>
                <a:gd name="T81" fmla="*/ 1844 h 2802"/>
                <a:gd name="T82" fmla="*/ 5 w 7"/>
                <a:gd name="T83" fmla="*/ 1899 h 2802"/>
                <a:gd name="T84" fmla="*/ 1 w 7"/>
                <a:gd name="T85" fmla="*/ 1949 h 2802"/>
                <a:gd name="T86" fmla="*/ 1 w 7"/>
                <a:gd name="T87" fmla="*/ 1995 h 2802"/>
                <a:gd name="T88" fmla="*/ 1 w 7"/>
                <a:gd name="T89" fmla="*/ 2013 h 2802"/>
                <a:gd name="T90" fmla="*/ 5 w 7"/>
                <a:gd name="T91" fmla="*/ 2064 h 2802"/>
                <a:gd name="T92" fmla="*/ 5 w 7"/>
                <a:gd name="T93" fmla="*/ 2132 h 2802"/>
                <a:gd name="T94" fmla="*/ 0 w 7"/>
                <a:gd name="T95" fmla="*/ 2183 h 2802"/>
                <a:gd name="T96" fmla="*/ 0 w 7"/>
                <a:gd name="T97" fmla="*/ 2215 h 2802"/>
                <a:gd name="T98" fmla="*/ 0 w 7"/>
                <a:gd name="T99" fmla="*/ 2247 h 2802"/>
                <a:gd name="T100" fmla="*/ 5 w 7"/>
                <a:gd name="T101" fmla="*/ 2297 h 2802"/>
                <a:gd name="T102" fmla="*/ 5 w 7"/>
                <a:gd name="T103" fmla="*/ 2352 h 2802"/>
                <a:gd name="T104" fmla="*/ 0 w 7"/>
                <a:gd name="T105" fmla="*/ 2402 h 2802"/>
                <a:gd name="T106" fmla="*/ 0 w 7"/>
                <a:gd name="T107" fmla="*/ 2448 h 2802"/>
                <a:gd name="T108" fmla="*/ 0 w 7"/>
                <a:gd name="T109" fmla="*/ 2466 h 2802"/>
                <a:gd name="T110" fmla="*/ 5 w 7"/>
                <a:gd name="T111" fmla="*/ 2517 h 2802"/>
                <a:gd name="T112" fmla="*/ 5 w 7"/>
                <a:gd name="T113" fmla="*/ 2585 h 2802"/>
                <a:gd name="T114" fmla="*/ 0 w 7"/>
                <a:gd name="T115" fmla="*/ 2636 h 2802"/>
                <a:gd name="T116" fmla="*/ 0 w 7"/>
                <a:gd name="T117" fmla="*/ 2668 h 2802"/>
                <a:gd name="T118" fmla="*/ 0 w 7"/>
                <a:gd name="T119" fmla="*/ 2700 h 2802"/>
                <a:gd name="T120" fmla="*/ 5 w 7"/>
                <a:gd name="T121" fmla="*/ 2750 h 2802"/>
                <a:gd name="T122" fmla="*/ 4 w 7"/>
                <a:gd name="T123" fmla="*/ 2802 h 2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" h="2802">
                  <a:moveTo>
                    <a:pt x="2" y="0"/>
                  </a:moveTo>
                  <a:lnTo>
                    <a:pt x="2" y="18"/>
                  </a:lnTo>
                  <a:lnTo>
                    <a:pt x="7" y="18"/>
                  </a:lnTo>
                  <a:lnTo>
                    <a:pt x="7" y="0"/>
                  </a:lnTo>
                  <a:lnTo>
                    <a:pt x="2" y="0"/>
                  </a:lnTo>
                  <a:close/>
                  <a:moveTo>
                    <a:pt x="2" y="32"/>
                  </a:moveTo>
                  <a:lnTo>
                    <a:pt x="2" y="37"/>
                  </a:lnTo>
                  <a:lnTo>
                    <a:pt x="7" y="37"/>
                  </a:lnTo>
                  <a:lnTo>
                    <a:pt x="7" y="32"/>
                  </a:lnTo>
                  <a:lnTo>
                    <a:pt x="2" y="32"/>
                  </a:lnTo>
                  <a:close/>
                  <a:moveTo>
                    <a:pt x="2" y="50"/>
                  </a:moveTo>
                  <a:lnTo>
                    <a:pt x="2" y="69"/>
                  </a:lnTo>
                  <a:lnTo>
                    <a:pt x="7" y="69"/>
                  </a:lnTo>
                  <a:lnTo>
                    <a:pt x="7" y="50"/>
                  </a:lnTo>
                  <a:lnTo>
                    <a:pt x="2" y="50"/>
                  </a:lnTo>
                  <a:close/>
                  <a:moveTo>
                    <a:pt x="2" y="82"/>
                  </a:moveTo>
                  <a:lnTo>
                    <a:pt x="2" y="87"/>
                  </a:lnTo>
                  <a:lnTo>
                    <a:pt x="7" y="87"/>
                  </a:lnTo>
                  <a:lnTo>
                    <a:pt x="7" y="82"/>
                  </a:lnTo>
                  <a:lnTo>
                    <a:pt x="2" y="82"/>
                  </a:lnTo>
                  <a:close/>
                  <a:moveTo>
                    <a:pt x="2" y="101"/>
                  </a:moveTo>
                  <a:lnTo>
                    <a:pt x="2" y="119"/>
                  </a:lnTo>
                  <a:lnTo>
                    <a:pt x="7" y="119"/>
                  </a:lnTo>
                  <a:lnTo>
                    <a:pt x="7" y="101"/>
                  </a:lnTo>
                  <a:lnTo>
                    <a:pt x="2" y="101"/>
                  </a:lnTo>
                  <a:close/>
                  <a:moveTo>
                    <a:pt x="2" y="133"/>
                  </a:moveTo>
                  <a:lnTo>
                    <a:pt x="2" y="137"/>
                  </a:lnTo>
                  <a:lnTo>
                    <a:pt x="7" y="137"/>
                  </a:lnTo>
                  <a:lnTo>
                    <a:pt x="7" y="133"/>
                  </a:lnTo>
                  <a:lnTo>
                    <a:pt x="2" y="133"/>
                  </a:lnTo>
                  <a:close/>
                  <a:moveTo>
                    <a:pt x="2" y="151"/>
                  </a:moveTo>
                  <a:lnTo>
                    <a:pt x="2" y="169"/>
                  </a:lnTo>
                  <a:lnTo>
                    <a:pt x="7" y="169"/>
                  </a:lnTo>
                  <a:lnTo>
                    <a:pt x="7" y="151"/>
                  </a:lnTo>
                  <a:lnTo>
                    <a:pt x="2" y="151"/>
                  </a:lnTo>
                  <a:close/>
                  <a:moveTo>
                    <a:pt x="2" y="183"/>
                  </a:moveTo>
                  <a:lnTo>
                    <a:pt x="2" y="188"/>
                  </a:lnTo>
                  <a:lnTo>
                    <a:pt x="7" y="188"/>
                  </a:lnTo>
                  <a:lnTo>
                    <a:pt x="7" y="183"/>
                  </a:lnTo>
                  <a:lnTo>
                    <a:pt x="2" y="183"/>
                  </a:lnTo>
                  <a:close/>
                  <a:moveTo>
                    <a:pt x="2" y="201"/>
                  </a:moveTo>
                  <a:lnTo>
                    <a:pt x="2" y="220"/>
                  </a:lnTo>
                  <a:lnTo>
                    <a:pt x="7" y="220"/>
                  </a:lnTo>
                  <a:lnTo>
                    <a:pt x="7" y="201"/>
                  </a:lnTo>
                  <a:lnTo>
                    <a:pt x="2" y="201"/>
                  </a:lnTo>
                  <a:close/>
                  <a:moveTo>
                    <a:pt x="2" y="233"/>
                  </a:moveTo>
                  <a:lnTo>
                    <a:pt x="2" y="238"/>
                  </a:lnTo>
                  <a:lnTo>
                    <a:pt x="7" y="238"/>
                  </a:lnTo>
                  <a:lnTo>
                    <a:pt x="7" y="233"/>
                  </a:lnTo>
                  <a:lnTo>
                    <a:pt x="2" y="233"/>
                  </a:lnTo>
                  <a:close/>
                  <a:moveTo>
                    <a:pt x="2" y="252"/>
                  </a:moveTo>
                  <a:lnTo>
                    <a:pt x="2" y="270"/>
                  </a:lnTo>
                  <a:lnTo>
                    <a:pt x="7" y="270"/>
                  </a:lnTo>
                  <a:lnTo>
                    <a:pt x="7" y="252"/>
                  </a:lnTo>
                  <a:lnTo>
                    <a:pt x="2" y="252"/>
                  </a:lnTo>
                  <a:close/>
                  <a:moveTo>
                    <a:pt x="2" y="284"/>
                  </a:moveTo>
                  <a:lnTo>
                    <a:pt x="2" y="288"/>
                  </a:lnTo>
                  <a:lnTo>
                    <a:pt x="7" y="288"/>
                  </a:lnTo>
                  <a:lnTo>
                    <a:pt x="7" y="284"/>
                  </a:lnTo>
                  <a:lnTo>
                    <a:pt x="2" y="284"/>
                  </a:lnTo>
                  <a:close/>
                  <a:moveTo>
                    <a:pt x="2" y="302"/>
                  </a:moveTo>
                  <a:lnTo>
                    <a:pt x="2" y="320"/>
                  </a:lnTo>
                  <a:lnTo>
                    <a:pt x="7" y="320"/>
                  </a:lnTo>
                  <a:lnTo>
                    <a:pt x="7" y="302"/>
                  </a:lnTo>
                  <a:lnTo>
                    <a:pt x="2" y="302"/>
                  </a:lnTo>
                  <a:close/>
                  <a:moveTo>
                    <a:pt x="2" y="334"/>
                  </a:moveTo>
                  <a:lnTo>
                    <a:pt x="2" y="339"/>
                  </a:lnTo>
                  <a:lnTo>
                    <a:pt x="7" y="339"/>
                  </a:lnTo>
                  <a:lnTo>
                    <a:pt x="7" y="334"/>
                  </a:lnTo>
                  <a:lnTo>
                    <a:pt x="2" y="334"/>
                  </a:lnTo>
                  <a:close/>
                  <a:moveTo>
                    <a:pt x="2" y="352"/>
                  </a:moveTo>
                  <a:lnTo>
                    <a:pt x="2" y="371"/>
                  </a:lnTo>
                  <a:lnTo>
                    <a:pt x="7" y="371"/>
                  </a:lnTo>
                  <a:lnTo>
                    <a:pt x="7" y="352"/>
                  </a:lnTo>
                  <a:lnTo>
                    <a:pt x="2" y="352"/>
                  </a:lnTo>
                  <a:close/>
                  <a:moveTo>
                    <a:pt x="2" y="384"/>
                  </a:moveTo>
                  <a:lnTo>
                    <a:pt x="2" y="389"/>
                  </a:lnTo>
                  <a:lnTo>
                    <a:pt x="7" y="389"/>
                  </a:lnTo>
                  <a:lnTo>
                    <a:pt x="7" y="384"/>
                  </a:lnTo>
                  <a:lnTo>
                    <a:pt x="2" y="384"/>
                  </a:lnTo>
                  <a:close/>
                  <a:moveTo>
                    <a:pt x="2" y="403"/>
                  </a:moveTo>
                  <a:lnTo>
                    <a:pt x="2" y="421"/>
                  </a:lnTo>
                  <a:lnTo>
                    <a:pt x="7" y="421"/>
                  </a:lnTo>
                  <a:lnTo>
                    <a:pt x="7" y="403"/>
                  </a:lnTo>
                  <a:lnTo>
                    <a:pt x="2" y="403"/>
                  </a:lnTo>
                  <a:close/>
                  <a:moveTo>
                    <a:pt x="2" y="435"/>
                  </a:moveTo>
                  <a:lnTo>
                    <a:pt x="2" y="439"/>
                  </a:lnTo>
                  <a:lnTo>
                    <a:pt x="7" y="439"/>
                  </a:lnTo>
                  <a:lnTo>
                    <a:pt x="7" y="435"/>
                  </a:lnTo>
                  <a:lnTo>
                    <a:pt x="2" y="435"/>
                  </a:lnTo>
                  <a:close/>
                  <a:moveTo>
                    <a:pt x="2" y="453"/>
                  </a:moveTo>
                  <a:lnTo>
                    <a:pt x="2" y="471"/>
                  </a:lnTo>
                  <a:lnTo>
                    <a:pt x="7" y="471"/>
                  </a:lnTo>
                  <a:lnTo>
                    <a:pt x="7" y="453"/>
                  </a:lnTo>
                  <a:lnTo>
                    <a:pt x="2" y="453"/>
                  </a:lnTo>
                  <a:close/>
                  <a:moveTo>
                    <a:pt x="2" y="485"/>
                  </a:moveTo>
                  <a:lnTo>
                    <a:pt x="2" y="490"/>
                  </a:lnTo>
                  <a:lnTo>
                    <a:pt x="7" y="490"/>
                  </a:lnTo>
                  <a:lnTo>
                    <a:pt x="7" y="485"/>
                  </a:lnTo>
                  <a:lnTo>
                    <a:pt x="2" y="485"/>
                  </a:lnTo>
                  <a:close/>
                  <a:moveTo>
                    <a:pt x="2" y="503"/>
                  </a:moveTo>
                  <a:lnTo>
                    <a:pt x="2" y="522"/>
                  </a:lnTo>
                  <a:lnTo>
                    <a:pt x="6" y="522"/>
                  </a:lnTo>
                  <a:lnTo>
                    <a:pt x="7" y="503"/>
                  </a:lnTo>
                  <a:lnTo>
                    <a:pt x="2" y="503"/>
                  </a:lnTo>
                  <a:close/>
                  <a:moveTo>
                    <a:pt x="2" y="535"/>
                  </a:moveTo>
                  <a:lnTo>
                    <a:pt x="2" y="540"/>
                  </a:lnTo>
                  <a:lnTo>
                    <a:pt x="6" y="540"/>
                  </a:lnTo>
                  <a:lnTo>
                    <a:pt x="6" y="535"/>
                  </a:lnTo>
                  <a:lnTo>
                    <a:pt x="2" y="535"/>
                  </a:lnTo>
                  <a:close/>
                  <a:moveTo>
                    <a:pt x="2" y="554"/>
                  </a:moveTo>
                  <a:lnTo>
                    <a:pt x="2" y="572"/>
                  </a:lnTo>
                  <a:lnTo>
                    <a:pt x="6" y="572"/>
                  </a:lnTo>
                  <a:lnTo>
                    <a:pt x="6" y="554"/>
                  </a:lnTo>
                  <a:lnTo>
                    <a:pt x="2" y="554"/>
                  </a:lnTo>
                  <a:close/>
                  <a:moveTo>
                    <a:pt x="2" y="586"/>
                  </a:moveTo>
                  <a:lnTo>
                    <a:pt x="2" y="590"/>
                  </a:lnTo>
                  <a:lnTo>
                    <a:pt x="6" y="590"/>
                  </a:lnTo>
                  <a:lnTo>
                    <a:pt x="6" y="586"/>
                  </a:lnTo>
                  <a:lnTo>
                    <a:pt x="2" y="586"/>
                  </a:lnTo>
                  <a:close/>
                  <a:moveTo>
                    <a:pt x="2" y="604"/>
                  </a:moveTo>
                  <a:lnTo>
                    <a:pt x="2" y="622"/>
                  </a:lnTo>
                  <a:lnTo>
                    <a:pt x="6" y="622"/>
                  </a:lnTo>
                  <a:lnTo>
                    <a:pt x="6" y="604"/>
                  </a:lnTo>
                  <a:lnTo>
                    <a:pt x="2" y="604"/>
                  </a:lnTo>
                  <a:close/>
                  <a:moveTo>
                    <a:pt x="2" y="636"/>
                  </a:moveTo>
                  <a:lnTo>
                    <a:pt x="2" y="641"/>
                  </a:lnTo>
                  <a:lnTo>
                    <a:pt x="6" y="641"/>
                  </a:lnTo>
                  <a:lnTo>
                    <a:pt x="6" y="636"/>
                  </a:lnTo>
                  <a:lnTo>
                    <a:pt x="2" y="636"/>
                  </a:lnTo>
                  <a:close/>
                  <a:moveTo>
                    <a:pt x="2" y="654"/>
                  </a:moveTo>
                  <a:lnTo>
                    <a:pt x="2" y="673"/>
                  </a:lnTo>
                  <a:lnTo>
                    <a:pt x="6" y="673"/>
                  </a:lnTo>
                  <a:lnTo>
                    <a:pt x="6" y="654"/>
                  </a:lnTo>
                  <a:lnTo>
                    <a:pt x="2" y="654"/>
                  </a:lnTo>
                  <a:close/>
                  <a:moveTo>
                    <a:pt x="2" y="686"/>
                  </a:moveTo>
                  <a:lnTo>
                    <a:pt x="2" y="691"/>
                  </a:lnTo>
                  <a:lnTo>
                    <a:pt x="6" y="691"/>
                  </a:lnTo>
                  <a:lnTo>
                    <a:pt x="6" y="686"/>
                  </a:lnTo>
                  <a:lnTo>
                    <a:pt x="2" y="686"/>
                  </a:lnTo>
                  <a:close/>
                  <a:moveTo>
                    <a:pt x="2" y="705"/>
                  </a:moveTo>
                  <a:lnTo>
                    <a:pt x="2" y="723"/>
                  </a:lnTo>
                  <a:lnTo>
                    <a:pt x="6" y="723"/>
                  </a:lnTo>
                  <a:lnTo>
                    <a:pt x="6" y="705"/>
                  </a:lnTo>
                  <a:lnTo>
                    <a:pt x="2" y="705"/>
                  </a:lnTo>
                  <a:close/>
                  <a:moveTo>
                    <a:pt x="2" y="737"/>
                  </a:moveTo>
                  <a:lnTo>
                    <a:pt x="2" y="741"/>
                  </a:lnTo>
                  <a:lnTo>
                    <a:pt x="6" y="741"/>
                  </a:lnTo>
                  <a:lnTo>
                    <a:pt x="6" y="737"/>
                  </a:lnTo>
                  <a:lnTo>
                    <a:pt x="2" y="737"/>
                  </a:lnTo>
                  <a:close/>
                  <a:moveTo>
                    <a:pt x="2" y="755"/>
                  </a:moveTo>
                  <a:lnTo>
                    <a:pt x="2" y="773"/>
                  </a:lnTo>
                  <a:lnTo>
                    <a:pt x="6" y="773"/>
                  </a:lnTo>
                  <a:lnTo>
                    <a:pt x="6" y="755"/>
                  </a:lnTo>
                  <a:lnTo>
                    <a:pt x="2" y="755"/>
                  </a:lnTo>
                  <a:close/>
                  <a:moveTo>
                    <a:pt x="2" y="787"/>
                  </a:moveTo>
                  <a:lnTo>
                    <a:pt x="2" y="792"/>
                  </a:lnTo>
                  <a:lnTo>
                    <a:pt x="6" y="792"/>
                  </a:lnTo>
                  <a:lnTo>
                    <a:pt x="6" y="787"/>
                  </a:lnTo>
                  <a:lnTo>
                    <a:pt x="2" y="787"/>
                  </a:lnTo>
                  <a:close/>
                  <a:moveTo>
                    <a:pt x="2" y="805"/>
                  </a:moveTo>
                  <a:lnTo>
                    <a:pt x="2" y="824"/>
                  </a:lnTo>
                  <a:lnTo>
                    <a:pt x="6" y="824"/>
                  </a:lnTo>
                  <a:lnTo>
                    <a:pt x="6" y="805"/>
                  </a:lnTo>
                  <a:lnTo>
                    <a:pt x="2" y="805"/>
                  </a:lnTo>
                  <a:close/>
                  <a:moveTo>
                    <a:pt x="2" y="837"/>
                  </a:moveTo>
                  <a:lnTo>
                    <a:pt x="2" y="842"/>
                  </a:lnTo>
                  <a:lnTo>
                    <a:pt x="6" y="842"/>
                  </a:lnTo>
                  <a:lnTo>
                    <a:pt x="6" y="837"/>
                  </a:lnTo>
                  <a:lnTo>
                    <a:pt x="2" y="837"/>
                  </a:lnTo>
                  <a:close/>
                  <a:moveTo>
                    <a:pt x="2" y="856"/>
                  </a:moveTo>
                  <a:lnTo>
                    <a:pt x="2" y="874"/>
                  </a:lnTo>
                  <a:lnTo>
                    <a:pt x="6" y="874"/>
                  </a:lnTo>
                  <a:lnTo>
                    <a:pt x="6" y="856"/>
                  </a:lnTo>
                  <a:lnTo>
                    <a:pt x="2" y="856"/>
                  </a:lnTo>
                  <a:close/>
                  <a:moveTo>
                    <a:pt x="2" y="888"/>
                  </a:moveTo>
                  <a:lnTo>
                    <a:pt x="2" y="892"/>
                  </a:lnTo>
                  <a:lnTo>
                    <a:pt x="6" y="892"/>
                  </a:lnTo>
                  <a:lnTo>
                    <a:pt x="6" y="888"/>
                  </a:lnTo>
                  <a:lnTo>
                    <a:pt x="2" y="888"/>
                  </a:lnTo>
                  <a:close/>
                  <a:moveTo>
                    <a:pt x="2" y="906"/>
                  </a:moveTo>
                  <a:lnTo>
                    <a:pt x="2" y="924"/>
                  </a:lnTo>
                  <a:lnTo>
                    <a:pt x="6" y="924"/>
                  </a:lnTo>
                  <a:lnTo>
                    <a:pt x="6" y="906"/>
                  </a:lnTo>
                  <a:lnTo>
                    <a:pt x="2" y="906"/>
                  </a:lnTo>
                  <a:close/>
                  <a:moveTo>
                    <a:pt x="1" y="938"/>
                  </a:moveTo>
                  <a:lnTo>
                    <a:pt x="1" y="943"/>
                  </a:lnTo>
                  <a:lnTo>
                    <a:pt x="6" y="943"/>
                  </a:lnTo>
                  <a:lnTo>
                    <a:pt x="6" y="938"/>
                  </a:lnTo>
                  <a:lnTo>
                    <a:pt x="1" y="938"/>
                  </a:lnTo>
                  <a:close/>
                  <a:moveTo>
                    <a:pt x="1" y="956"/>
                  </a:moveTo>
                  <a:lnTo>
                    <a:pt x="1" y="975"/>
                  </a:lnTo>
                  <a:lnTo>
                    <a:pt x="6" y="975"/>
                  </a:lnTo>
                  <a:lnTo>
                    <a:pt x="6" y="956"/>
                  </a:lnTo>
                  <a:lnTo>
                    <a:pt x="1" y="956"/>
                  </a:lnTo>
                  <a:close/>
                  <a:moveTo>
                    <a:pt x="1" y="988"/>
                  </a:moveTo>
                  <a:lnTo>
                    <a:pt x="1" y="993"/>
                  </a:lnTo>
                  <a:lnTo>
                    <a:pt x="6" y="993"/>
                  </a:lnTo>
                  <a:lnTo>
                    <a:pt x="6" y="988"/>
                  </a:lnTo>
                  <a:lnTo>
                    <a:pt x="1" y="988"/>
                  </a:lnTo>
                  <a:close/>
                  <a:moveTo>
                    <a:pt x="1" y="1007"/>
                  </a:moveTo>
                  <a:lnTo>
                    <a:pt x="1" y="1025"/>
                  </a:lnTo>
                  <a:lnTo>
                    <a:pt x="6" y="1025"/>
                  </a:lnTo>
                  <a:lnTo>
                    <a:pt x="6" y="1007"/>
                  </a:lnTo>
                  <a:lnTo>
                    <a:pt x="1" y="1007"/>
                  </a:lnTo>
                  <a:close/>
                  <a:moveTo>
                    <a:pt x="1" y="1039"/>
                  </a:moveTo>
                  <a:lnTo>
                    <a:pt x="1" y="1043"/>
                  </a:lnTo>
                  <a:lnTo>
                    <a:pt x="6" y="1043"/>
                  </a:lnTo>
                  <a:lnTo>
                    <a:pt x="6" y="1039"/>
                  </a:lnTo>
                  <a:lnTo>
                    <a:pt x="1" y="1039"/>
                  </a:lnTo>
                  <a:close/>
                  <a:moveTo>
                    <a:pt x="1" y="1057"/>
                  </a:moveTo>
                  <a:lnTo>
                    <a:pt x="1" y="1075"/>
                  </a:lnTo>
                  <a:lnTo>
                    <a:pt x="6" y="1075"/>
                  </a:lnTo>
                  <a:lnTo>
                    <a:pt x="6" y="1057"/>
                  </a:lnTo>
                  <a:lnTo>
                    <a:pt x="1" y="1057"/>
                  </a:lnTo>
                  <a:close/>
                  <a:moveTo>
                    <a:pt x="1" y="1089"/>
                  </a:moveTo>
                  <a:lnTo>
                    <a:pt x="1" y="1094"/>
                  </a:lnTo>
                  <a:lnTo>
                    <a:pt x="6" y="1094"/>
                  </a:lnTo>
                  <a:lnTo>
                    <a:pt x="6" y="1089"/>
                  </a:lnTo>
                  <a:lnTo>
                    <a:pt x="1" y="1089"/>
                  </a:lnTo>
                  <a:close/>
                  <a:moveTo>
                    <a:pt x="1" y="1107"/>
                  </a:moveTo>
                  <a:lnTo>
                    <a:pt x="1" y="1126"/>
                  </a:lnTo>
                  <a:lnTo>
                    <a:pt x="6" y="1126"/>
                  </a:lnTo>
                  <a:lnTo>
                    <a:pt x="6" y="1107"/>
                  </a:lnTo>
                  <a:lnTo>
                    <a:pt x="1" y="1107"/>
                  </a:lnTo>
                  <a:close/>
                  <a:moveTo>
                    <a:pt x="1" y="1139"/>
                  </a:moveTo>
                  <a:lnTo>
                    <a:pt x="1" y="1144"/>
                  </a:lnTo>
                  <a:lnTo>
                    <a:pt x="6" y="1144"/>
                  </a:lnTo>
                  <a:lnTo>
                    <a:pt x="6" y="1139"/>
                  </a:lnTo>
                  <a:lnTo>
                    <a:pt x="1" y="1139"/>
                  </a:lnTo>
                  <a:close/>
                  <a:moveTo>
                    <a:pt x="1" y="1158"/>
                  </a:moveTo>
                  <a:lnTo>
                    <a:pt x="1" y="1176"/>
                  </a:lnTo>
                  <a:lnTo>
                    <a:pt x="6" y="1176"/>
                  </a:lnTo>
                  <a:lnTo>
                    <a:pt x="6" y="1158"/>
                  </a:lnTo>
                  <a:lnTo>
                    <a:pt x="1" y="1158"/>
                  </a:lnTo>
                  <a:close/>
                  <a:moveTo>
                    <a:pt x="1" y="1190"/>
                  </a:moveTo>
                  <a:lnTo>
                    <a:pt x="1" y="1194"/>
                  </a:lnTo>
                  <a:lnTo>
                    <a:pt x="6" y="1194"/>
                  </a:lnTo>
                  <a:lnTo>
                    <a:pt x="6" y="1190"/>
                  </a:lnTo>
                  <a:lnTo>
                    <a:pt x="1" y="1190"/>
                  </a:lnTo>
                  <a:close/>
                  <a:moveTo>
                    <a:pt x="1" y="1208"/>
                  </a:moveTo>
                  <a:lnTo>
                    <a:pt x="1" y="1226"/>
                  </a:lnTo>
                  <a:lnTo>
                    <a:pt x="6" y="1226"/>
                  </a:lnTo>
                  <a:lnTo>
                    <a:pt x="6" y="1208"/>
                  </a:lnTo>
                  <a:lnTo>
                    <a:pt x="1" y="1208"/>
                  </a:lnTo>
                  <a:close/>
                  <a:moveTo>
                    <a:pt x="1" y="1240"/>
                  </a:moveTo>
                  <a:lnTo>
                    <a:pt x="1" y="1245"/>
                  </a:lnTo>
                  <a:lnTo>
                    <a:pt x="6" y="1245"/>
                  </a:lnTo>
                  <a:lnTo>
                    <a:pt x="6" y="1240"/>
                  </a:lnTo>
                  <a:lnTo>
                    <a:pt x="1" y="1240"/>
                  </a:lnTo>
                  <a:close/>
                  <a:moveTo>
                    <a:pt x="1" y="1258"/>
                  </a:moveTo>
                  <a:lnTo>
                    <a:pt x="1" y="1277"/>
                  </a:lnTo>
                  <a:lnTo>
                    <a:pt x="6" y="1277"/>
                  </a:lnTo>
                  <a:lnTo>
                    <a:pt x="6" y="1258"/>
                  </a:lnTo>
                  <a:lnTo>
                    <a:pt x="1" y="1258"/>
                  </a:lnTo>
                  <a:close/>
                  <a:moveTo>
                    <a:pt x="1" y="1290"/>
                  </a:moveTo>
                  <a:lnTo>
                    <a:pt x="1" y="1295"/>
                  </a:lnTo>
                  <a:lnTo>
                    <a:pt x="6" y="1295"/>
                  </a:lnTo>
                  <a:lnTo>
                    <a:pt x="6" y="1290"/>
                  </a:lnTo>
                  <a:lnTo>
                    <a:pt x="1" y="1290"/>
                  </a:lnTo>
                  <a:close/>
                  <a:moveTo>
                    <a:pt x="1" y="1309"/>
                  </a:moveTo>
                  <a:lnTo>
                    <a:pt x="1" y="1327"/>
                  </a:lnTo>
                  <a:lnTo>
                    <a:pt x="6" y="1327"/>
                  </a:lnTo>
                  <a:lnTo>
                    <a:pt x="6" y="1309"/>
                  </a:lnTo>
                  <a:lnTo>
                    <a:pt x="1" y="1309"/>
                  </a:lnTo>
                  <a:close/>
                  <a:moveTo>
                    <a:pt x="1" y="1341"/>
                  </a:moveTo>
                  <a:lnTo>
                    <a:pt x="1" y="1345"/>
                  </a:lnTo>
                  <a:lnTo>
                    <a:pt x="6" y="1345"/>
                  </a:lnTo>
                  <a:lnTo>
                    <a:pt x="6" y="1341"/>
                  </a:lnTo>
                  <a:lnTo>
                    <a:pt x="1" y="1341"/>
                  </a:lnTo>
                  <a:close/>
                  <a:moveTo>
                    <a:pt x="1" y="1359"/>
                  </a:moveTo>
                  <a:lnTo>
                    <a:pt x="1" y="1377"/>
                  </a:lnTo>
                  <a:lnTo>
                    <a:pt x="6" y="1377"/>
                  </a:lnTo>
                  <a:lnTo>
                    <a:pt x="6" y="1359"/>
                  </a:lnTo>
                  <a:lnTo>
                    <a:pt x="1" y="1359"/>
                  </a:lnTo>
                  <a:close/>
                  <a:moveTo>
                    <a:pt x="1" y="1391"/>
                  </a:moveTo>
                  <a:lnTo>
                    <a:pt x="1" y="1396"/>
                  </a:lnTo>
                  <a:lnTo>
                    <a:pt x="6" y="1396"/>
                  </a:lnTo>
                  <a:lnTo>
                    <a:pt x="6" y="1391"/>
                  </a:lnTo>
                  <a:lnTo>
                    <a:pt x="1" y="1391"/>
                  </a:lnTo>
                  <a:close/>
                  <a:moveTo>
                    <a:pt x="1" y="1409"/>
                  </a:moveTo>
                  <a:lnTo>
                    <a:pt x="1" y="1428"/>
                  </a:lnTo>
                  <a:lnTo>
                    <a:pt x="6" y="1428"/>
                  </a:lnTo>
                  <a:lnTo>
                    <a:pt x="6" y="1409"/>
                  </a:lnTo>
                  <a:lnTo>
                    <a:pt x="1" y="1409"/>
                  </a:lnTo>
                  <a:close/>
                  <a:moveTo>
                    <a:pt x="1" y="1441"/>
                  </a:moveTo>
                  <a:lnTo>
                    <a:pt x="1" y="1446"/>
                  </a:lnTo>
                  <a:lnTo>
                    <a:pt x="6" y="1446"/>
                  </a:lnTo>
                  <a:lnTo>
                    <a:pt x="6" y="1441"/>
                  </a:lnTo>
                  <a:lnTo>
                    <a:pt x="1" y="1441"/>
                  </a:lnTo>
                  <a:close/>
                  <a:moveTo>
                    <a:pt x="1" y="1460"/>
                  </a:moveTo>
                  <a:lnTo>
                    <a:pt x="1" y="1478"/>
                  </a:lnTo>
                  <a:lnTo>
                    <a:pt x="6" y="1478"/>
                  </a:lnTo>
                  <a:lnTo>
                    <a:pt x="6" y="1460"/>
                  </a:lnTo>
                  <a:lnTo>
                    <a:pt x="1" y="1460"/>
                  </a:lnTo>
                  <a:close/>
                  <a:moveTo>
                    <a:pt x="1" y="1492"/>
                  </a:moveTo>
                  <a:lnTo>
                    <a:pt x="1" y="1496"/>
                  </a:lnTo>
                  <a:lnTo>
                    <a:pt x="6" y="1496"/>
                  </a:lnTo>
                  <a:lnTo>
                    <a:pt x="6" y="1492"/>
                  </a:lnTo>
                  <a:lnTo>
                    <a:pt x="1" y="1492"/>
                  </a:lnTo>
                  <a:close/>
                  <a:moveTo>
                    <a:pt x="1" y="1510"/>
                  </a:moveTo>
                  <a:lnTo>
                    <a:pt x="1" y="1528"/>
                  </a:lnTo>
                  <a:lnTo>
                    <a:pt x="6" y="1528"/>
                  </a:lnTo>
                  <a:lnTo>
                    <a:pt x="6" y="1510"/>
                  </a:lnTo>
                  <a:lnTo>
                    <a:pt x="1" y="1510"/>
                  </a:lnTo>
                  <a:close/>
                  <a:moveTo>
                    <a:pt x="1" y="1542"/>
                  </a:moveTo>
                  <a:lnTo>
                    <a:pt x="1" y="1547"/>
                  </a:lnTo>
                  <a:lnTo>
                    <a:pt x="5" y="1547"/>
                  </a:lnTo>
                  <a:lnTo>
                    <a:pt x="6" y="1542"/>
                  </a:lnTo>
                  <a:lnTo>
                    <a:pt x="1" y="1542"/>
                  </a:lnTo>
                  <a:close/>
                  <a:moveTo>
                    <a:pt x="1" y="1560"/>
                  </a:moveTo>
                  <a:lnTo>
                    <a:pt x="1" y="1579"/>
                  </a:lnTo>
                  <a:lnTo>
                    <a:pt x="5" y="1579"/>
                  </a:lnTo>
                  <a:lnTo>
                    <a:pt x="5" y="1560"/>
                  </a:lnTo>
                  <a:lnTo>
                    <a:pt x="1" y="1560"/>
                  </a:lnTo>
                  <a:close/>
                  <a:moveTo>
                    <a:pt x="1" y="1592"/>
                  </a:moveTo>
                  <a:lnTo>
                    <a:pt x="1" y="1597"/>
                  </a:lnTo>
                  <a:lnTo>
                    <a:pt x="5" y="1597"/>
                  </a:lnTo>
                  <a:lnTo>
                    <a:pt x="5" y="1592"/>
                  </a:lnTo>
                  <a:lnTo>
                    <a:pt x="1" y="1592"/>
                  </a:lnTo>
                  <a:close/>
                  <a:moveTo>
                    <a:pt x="1" y="1611"/>
                  </a:moveTo>
                  <a:lnTo>
                    <a:pt x="1" y="1629"/>
                  </a:lnTo>
                  <a:lnTo>
                    <a:pt x="5" y="1629"/>
                  </a:lnTo>
                  <a:lnTo>
                    <a:pt x="5" y="1611"/>
                  </a:lnTo>
                  <a:lnTo>
                    <a:pt x="1" y="1611"/>
                  </a:lnTo>
                  <a:close/>
                  <a:moveTo>
                    <a:pt x="1" y="1643"/>
                  </a:moveTo>
                  <a:lnTo>
                    <a:pt x="1" y="1647"/>
                  </a:lnTo>
                  <a:lnTo>
                    <a:pt x="5" y="1647"/>
                  </a:lnTo>
                  <a:lnTo>
                    <a:pt x="5" y="1643"/>
                  </a:lnTo>
                  <a:lnTo>
                    <a:pt x="1" y="1643"/>
                  </a:lnTo>
                  <a:close/>
                  <a:moveTo>
                    <a:pt x="1" y="1661"/>
                  </a:moveTo>
                  <a:lnTo>
                    <a:pt x="1" y="1679"/>
                  </a:lnTo>
                  <a:lnTo>
                    <a:pt x="5" y="1679"/>
                  </a:lnTo>
                  <a:lnTo>
                    <a:pt x="5" y="1661"/>
                  </a:lnTo>
                  <a:lnTo>
                    <a:pt x="1" y="1661"/>
                  </a:lnTo>
                  <a:close/>
                  <a:moveTo>
                    <a:pt x="1" y="1693"/>
                  </a:moveTo>
                  <a:lnTo>
                    <a:pt x="1" y="1698"/>
                  </a:lnTo>
                  <a:lnTo>
                    <a:pt x="5" y="1698"/>
                  </a:lnTo>
                  <a:lnTo>
                    <a:pt x="5" y="1693"/>
                  </a:lnTo>
                  <a:lnTo>
                    <a:pt x="1" y="1693"/>
                  </a:lnTo>
                  <a:close/>
                  <a:moveTo>
                    <a:pt x="1" y="1711"/>
                  </a:moveTo>
                  <a:lnTo>
                    <a:pt x="1" y="1730"/>
                  </a:lnTo>
                  <a:lnTo>
                    <a:pt x="5" y="1730"/>
                  </a:lnTo>
                  <a:lnTo>
                    <a:pt x="5" y="1711"/>
                  </a:lnTo>
                  <a:lnTo>
                    <a:pt x="1" y="1711"/>
                  </a:lnTo>
                  <a:close/>
                  <a:moveTo>
                    <a:pt x="1" y="1743"/>
                  </a:moveTo>
                  <a:lnTo>
                    <a:pt x="1" y="1748"/>
                  </a:lnTo>
                  <a:lnTo>
                    <a:pt x="5" y="1748"/>
                  </a:lnTo>
                  <a:lnTo>
                    <a:pt x="5" y="1743"/>
                  </a:lnTo>
                  <a:lnTo>
                    <a:pt x="1" y="1743"/>
                  </a:lnTo>
                  <a:close/>
                  <a:moveTo>
                    <a:pt x="1" y="1762"/>
                  </a:moveTo>
                  <a:lnTo>
                    <a:pt x="1" y="1780"/>
                  </a:lnTo>
                  <a:lnTo>
                    <a:pt x="5" y="1780"/>
                  </a:lnTo>
                  <a:lnTo>
                    <a:pt x="5" y="1762"/>
                  </a:lnTo>
                  <a:lnTo>
                    <a:pt x="1" y="1762"/>
                  </a:lnTo>
                  <a:close/>
                  <a:moveTo>
                    <a:pt x="1" y="1794"/>
                  </a:moveTo>
                  <a:lnTo>
                    <a:pt x="1" y="1798"/>
                  </a:lnTo>
                  <a:lnTo>
                    <a:pt x="5" y="1798"/>
                  </a:lnTo>
                  <a:lnTo>
                    <a:pt x="5" y="1794"/>
                  </a:lnTo>
                  <a:lnTo>
                    <a:pt x="1" y="1794"/>
                  </a:lnTo>
                  <a:close/>
                  <a:moveTo>
                    <a:pt x="1" y="1812"/>
                  </a:moveTo>
                  <a:lnTo>
                    <a:pt x="1" y="1830"/>
                  </a:lnTo>
                  <a:lnTo>
                    <a:pt x="5" y="1830"/>
                  </a:lnTo>
                  <a:lnTo>
                    <a:pt x="5" y="1812"/>
                  </a:lnTo>
                  <a:lnTo>
                    <a:pt x="1" y="1812"/>
                  </a:lnTo>
                  <a:close/>
                  <a:moveTo>
                    <a:pt x="1" y="1844"/>
                  </a:moveTo>
                  <a:lnTo>
                    <a:pt x="1" y="1849"/>
                  </a:lnTo>
                  <a:lnTo>
                    <a:pt x="5" y="1849"/>
                  </a:lnTo>
                  <a:lnTo>
                    <a:pt x="5" y="1844"/>
                  </a:lnTo>
                  <a:lnTo>
                    <a:pt x="1" y="1844"/>
                  </a:lnTo>
                  <a:close/>
                  <a:moveTo>
                    <a:pt x="1" y="1862"/>
                  </a:moveTo>
                  <a:lnTo>
                    <a:pt x="1" y="1881"/>
                  </a:lnTo>
                  <a:lnTo>
                    <a:pt x="5" y="1881"/>
                  </a:lnTo>
                  <a:lnTo>
                    <a:pt x="5" y="1862"/>
                  </a:lnTo>
                  <a:lnTo>
                    <a:pt x="1" y="1862"/>
                  </a:lnTo>
                  <a:close/>
                  <a:moveTo>
                    <a:pt x="1" y="1894"/>
                  </a:moveTo>
                  <a:lnTo>
                    <a:pt x="1" y="1899"/>
                  </a:lnTo>
                  <a:lnTo>
                    <a:pt x="5" y="1899"/>
                  </a:lnTo>
                  <a:lnTo>
                    <a:pt x="5" y="1894"/>
                  </a:lnTo>
                  <a:lnTo>
                    <a:pt x="1" y="1894"/>
                  </a:lnTo>
                  <a:close/>
                  <a:moveTo>
                    <a:pt x="1" y="1913"/>
                  </a:moveTo>
                  <a:lnTo>
                    <a:pt x="1" y="1931"/>
                  </a:lnTo>
                  <a:lnTo>
                    <a:pt x="5" y="1931"/>
                  </a:lnTo>
                  <a:lnTo>
                    <a:pt x="5" y="1913"/>
                  </a:lnTo>
                  <a:lnTo>
                    <a:pt x="1" y="1913"/>
                  </a:lnTo>
                  <a:close/>
                  <a:moveTo>
                    <a:pt x="1" y="1945"/>
                  </a:moveTo>
                  <a:lnTo>
                    <a:pt x="1" y="1949"/>
                  </a:lnTo>
                  <a:lnTo>
                    <a:pt x="5" y="1949"/>
                  </a:lnTo>
                  <a:lnTo>
                    <a:pt x="5" y="1945"/>
                  </a:lnTo>
                  <a:lnTo>
                    <a:pt x="1" y="1945"/>
                  </a:lnTo>
                  <a:close/>
                  <a:moveTo>
                    <a:pt x="1" y="1963"/>
                  </a:moveTo>
                  <a:lnTo>
                    <a:pt x="1" y="1981"/>
                  </a:lnTo>
                  <a:lnTo>
                    <a:pt x="5" y="1981"/>
                  </a:lnTo>
                  <a:lnTo>
                    <a:pt x="5" y="1963"/>
                  </a:lnTo>
                  <a:lnTo>
                    <a:pt x="1" y="1963"/>
                  </a:lnTo>
                  <a:close/>
                  <a:moveTo>
                    <a:pt x="1" y="1995"/>
                  </a:moveTo>
                  <a:lnTo>
                    <a:pt x="1" y="2000"/>
                  </a:lnTo>
                  <a:lnTo>
                    <a:pt x="5" y="2000"/>
                  </a:lnTo>
                  <a:lnTo>
                    <a:pt x="5" y="1995"/>
                  </a:lnTo>
                  <a:lnTo>
                    <a:pt x="1" y="1995"/>
                  </a:lnTo>
                  <a:close/>
                  <a:moveTo>
                    <a:pt x="1" y="2013"/>
                  </a:moveTo>
                  <a:lnTo>
                    <a:pt x="1" y="2032"/>
                  </a:lnTo>
                  <a:lnTo>
                    <a:pt x="5" y="2032"/>
                  </a:lnTo>
                  <a:lnTo>
                    <a:pt x="5" y="2013"/>
                  </a:lnTo>
                  <a:lnTo>
                    <a:pt x="1" y="2013"/>
                  </a:lnTo>
                  <a:close/>
                  <a:moveTo>
                    <a:pt x="1" y="2045"/>
                  </a:moveTo>
                  <a:lnTo>
                    <a:pt x="1" y="2050"/>
                  </a:lnTo>
                  <a:lnTo>
                    <a:pt x="5" y="2050"/>
                  </a:lnTo>
                  <a:lnTo>
                    <a:pt x="5" y="2045"/>
                  </a:lnTo>
                  <a:lnTo>
                    <a:pt x="1" y="2045"/>
                  </a:lnTo>
                  <a:close/>
                  <a:moveTo>
                    <a:pt x="1" y="2064"/>
                  </a:moveTo>
                  <a:lnTo>
                    <a:pt x="1" y="2082"/>
                  </a:lnTo>
                  <a:lnTo>
                    <a:pt x="5" y="2082"/>
                  </a:lnTo>
                  <a:lnTo>
                    <a:pt x="5" y="2064"/>
                  </a:lnTo>
                  <a:lnTo>
                    <a:pt x="1" y="2064"/>
                  </a:lnTo>
                  <a:close/>
                  <a:moveTo>
                    <a:pt x="1" y="2096"/>
                  </a:moveTo>
                  <a:lnTo>
                    <a:pt x="1" y="2100"/>
                  </a:lnTo>
                  <a:lnTo>
                    <a:pt x="5" y="2100"/>
                  </a:lnTo>
                  <a:lnTo>
                    <a:pt x="5" y="2096"/>
                  </a:lnTo>
                  <a:lnTo>
                    <a:pt x="1" y="2096"/>
                  </a:lnTo>
                  <a:close/>
                  <a:moveTo>
                    <a:pt x="1" y="2114"/>
                  </a:moveTo>
                  <a:lnTo>
                    <a:pt x="1" y="2132"/>
                  </a:lnTo>
                  <a:lnTo>
                    <a:pt x="5" y="2132"/>
                  </a:lnTo>
                  <a:lnTo>
                    <a:pt x="5" y="2114"/>
                  </a:lnTo>
                  <a:lnTo>
                    <a:pt x="1" y="2114"/>
                  </a:lnTo>
                  <a:close/>
                  <a:moveTo>
                    <a:pt x="1" y="2146"/>
                  </a:moveTo>
                  <a:lnTo>
                    <a:pt x="1" y="2151"/>
                  </a:lnTo>
                  <a:lnTo>
                    <a:pt x="5" y="2151"/>
                  </a:lnTo>
                  <a:lnTo>
                    <a:pt x="5" y="2146"/>
                  </a:lnTo>
                  <a:lnTo>
                    <a:pt x="1" y="2146"/>
                  </a:lnTo>
                  <a:close/>
                  <a:moveTo>
                    <a:pt x="0" y="2164"/>
                  </a:moveTo>
                  <a:lnTo>
                    <a:pt x="0" y="2183"/>
                  </a:lnTo>
                  <a:lnTo>
                    <a:pt x="5" y="2183"/>
                  </a:lnTo>
                  <a:lnTo>
                    <a:pt x="5" y="2164"/>
                  </a:lnTo>
                  <a:lnTo>
                    <a:pt x="0" y="2164"/>
                  </a:lnTo>
                  <a:close/>
                  <a:moveTo>
                    <a:pt x="0" y="2196"/>
                  </a:moveTo>
                  <a:lnTo>
                    <a:pt x="0" y="2201"/>
                  </a:lnTo>
                  <a:lnTo>
                    <a:pt x="5" y="2201"/>
                  </a:lnTo>
                  <a:lnTo>
                    <a:pt x="5" y="2196"/>
                  </a:lnTo>
                  <a:lnTo>
                    <a:pt x="0" y="2196"/>
                  </a:lnTo>
                  <a:close/>
                  <a:moveTo>
                    <a:pt x="0" y="2215"/>
                  </a:moveTo>
                  <a:lnTo>
                    <a:pt x="0" y="2233"/>
                  </a:lnTo>
                  <a:lnTo>
                    <a:pt x="5" y="2233"/>
                  </a:lnTo>
                  <a:lnTo>
                    <a:pt x="5" y="2215"/>
                  </a:lnTo>
                  <a:lnTo>
                    <a:pt x="0" y="2215"/>
                  </a:lnTo>
                  <a:close/>
                  <a:moveTo>
                    <a:pt x="0" y="2247"/>
                  </a:moveTo>
                  <a:lnTo>
                    <a:pt x="0" y="2251"/>
                  </a:lnTo>
                  <a:lnTo>
                    <a:pt x="5" y="2251"/>
                  </a:lnTo>
                  <a:lnTo>
                    <a:pt x="5" y="2247"/>
                  </a:lnTo>
                  <a:lnTo>
                    <a:pt x="0" y="2247"/>
                  </a:lnTo>
                  <a:close/>
                  <a:moveTo>
                    <a:pt x="0" y="2265"/>
                  </a:moveTo>
                  <a:lnTo>
                    <a:pt x="0" y="2283"/>
                  </a:lnTo>
                  <a:lnTo>
                    <a:pt x="5" y="2283"/>
                  </a:lnTo>
                  <a:lnTo>
                    <a:pt x="5" y="2265"/>
                  </a:lnTo>
                  <a:lnTo>
                    <a:pt x="0" y="2265"/>
                  </a:lnTo>
                  <a:close/>
                  <a:moveTo>
                    <a:pt x="0" y="2297"/>
                  </a:moveTo>
                  <a:lnTo>
                    <a:pt x="0" y="2302"/>
                  </a:lnTo>
                  <a:lnTo>
                    <a:pt x="5" y="2302"/>
                  </a:lnTo>
                  <a:lnTo>
                    <a:pt x="5" y="2297"/>
                  </a:lnTo>
                  <a:lnTo>
                    <a:pt x="0" y="2297"/>
                  </a:lnTo>
                  <a:close/>
                  <a:moveTo>
                    <a:pt x="0" y="2315"/>
                  </a:moveTo>
                  <a:lnTo>
                    <a:pt x="0" y="2334"/>
                  </a:lnTo>
                  <a:lnTo>
                    <a:pt x="5" y="2334"/>
                  </a:lnTo>
                  <a:lnTo>
                    <a:pt x="5" y="2315"/>
                  </a:lnTo>
                  <a:lnTo>
                    <a:pt x="0" y="2315"/>
                  </a:lnTo>
                  <a:close/>
                  <a:moveTo>
                    <a:pt x="0" y="2347"/>
                  </a:moveTo>
                  <a:lnTo>
                    <a:pt x="0" y="2352"/>
                  </a:lnTo>
                  <a:lnTo>
                    <a:pt x="5" y="2352"/>
                  </a:lnTo>
                  <a:lnTo>
                    <a:pt x="5" y="2347"/>
                  </a:lnTo>
                  <a:lnTo>
                    <a:pt x="0" y="2347"/>
                  </a:lnTo>
                  <a:close/>
                  <a:moveTo>
                    <a:pt x="0" y="2366"/>
                  </a:moveTo>
                  <a:lnTo>
                    <a:pt x="0" y="2384"/>
                  </a:lnTo>
                  <a:lnTo>
                    <a:pt x="5" y="2384"/>
                  </a:lnTo>
                  <a:lnTo>
                    <a:pt x="5" y="2366"/>
                  </a:lnTo>
                  <a:lnTo>
                    <a:pt x="0" y="2366"/>
                  </a:lnTo>
                  <a:close/>
                  <a:moveTo>
                    <a:pt x="0" y="2398"/>
                  </a:moveTo>
                  <a:lnTo>
                    <a:pt x="0" y="2402"/>
                  </a:lnTo>
                  <a:lnTo>
                    <a:pt x="5" y="2402"/>
                  </a:lnTo>
                  <a:lnTo>
                    <a:pt x="5" y="2398"/>
                  </a:lnTo>
                  <a:lnTo>
                    <a:pt x="0" y="2398"/>
                  </a:lnTo>
                  <a:close/>
                  <a:moveTo>
                    <a:pt x="0" y="2416"/>
                  </a:moveTo>
                  <a:lnTo>
                    <a:pt x="0" y="2434"/>
                  </a:lnTo>
                  <a:lnTo>
                    <a:pt x="5" y="2434"/>
                  </a:lnTo>
                  <a:lnTo>
                    <a:pt x="5" y="2416"/>
                  </a:lnTo>
                  <a:lnTo>
                    <a:pt x="0" y="2416"/>
                  </a:lnTo>
                  <a:close/>
                  <a:moveTo>
                    <a:pt x="0" y="2448"/>
                  </a:moveTo>
                  <a:lnTo>
                    <a:pt x="0" y="2453"/>
                  </a:lnTo>
                  <a:lnTo>
                    <a:pt x="5" y="2453"/>
                  </a:lnTo>
                  <a:lnTo>
                    <a:pt x="5" y="2448"/>
                  </a:lnTo>
                  <a:lnTo>
                    <a:pt x="0" y="2448"/>
                  </a:lnTo>
                  <a:close/>
                  <a:moveTo>
                    <a:pt x="0" y="2466"/>
                  </a:moveTo>
                  <a:lnTo>
                    <a:pt x="0" y="2485"/>
                  </a:lnTo>
                  <a:lnTo>
                    <a:pt x="5" y="2485"/>
                  </a:lnTo>
                  <a:lnTo>
                    <a:pt x="5" y="2466"/>
                  </a:lnTo>
                  <a:lnTo>
                    <a:pt x="0" y="2466"/>
                  </a:lnTo>
                  <a:close/>
                  <a:moveTo>
                    <a:pt x="0" y="2498"/>
                  </a:moveTo>
                  <a:lnTo>
                    <a:pt x="0" y="2503"/>
                  </a:lnTo>
                  <a:lnTo>
                    <a:pt x="5" y="2503"/>
                  </a:lnTo>
                  <a:lnTo>
                    <a:pt x="5" y="2498"/>
                  </a:lnTo>
                  <a:lnTo>
                    <a:pt x="0" y="2498"/>
                  </a:lnTo>
                  <a:close/>
                  <a:moveTo>
                    <a:pt x="0" y="2517"/>
                  </a:moveTo>
                  <a:lnTo>
                    <a:pt x="0" y="2535"/>
                  </a:lnTo>
                  <a:lnTo>
                    <a:pt x="5" y="2535"/>
                  </a:lnTo>
                  <a:lnTo>
                    <a:pt x="5" y="2517"/>
                  </a:lnTo>
                  <a:lnTo>
                    <a:pt x="0" y="2517"/>
                  </a:lnTo>
                  <a:close/>
                  <a:moveTo>
                    <a:pt x="0" y="2549"/>
                  </a:moveTo>
                  <a:lnTo>
                    <a:pt x="0" y="2553"/>
                  </a:lnTo>
                  <a:lnTo>
                    <a:pt x="5" y="2553"/>
                  </a:lnTo>
                  <a:lnTo>
                    <a:pt x="5" y="2549"/>
                  </a:lnTo>
                  <a:lnTo>
                    <a:pt x="0" y="2549"/>
                  </a:lnTo>
                  <a:close/>
                  <a:moveTo>
                    <a:pt x="0" y="2567"/>
                  </a:moveTo>
                  <a:lnTo>
                    <a:pt x="0" y="2585"/>
                  </a:lnTo>
                  <a:lnTo>
                    <a:pt x="5" y="2585"/>
                  </a:lnTo>
                  <a:lnTo>
                    <a:pt x="5" y="2567"/>
                  </a:lnTo>
                  <a:lnTo>
                    <a:pt x="0" y="2567"/>
                  </a:lnTo>
                  <a:close/>
                  <a:moveTo>
                    <a:pt x="0" y="2599"/>
                  </a:moveTo>
                  <a:lnTo>
                    <a:pt x="0" y="2604"/>
                  </a:lnTo>
                  <a:lnTo>
                    <a:pt x="5" y="2604"/>
                  </a:lnTo>
                  <a:lnTo>
                    <a:pt x="5" y="2599"/>
                  </a:lnTo>
                  <a:lnTo>
                    <a:pt x="0" y="2599"/>
                  </a:lnTo>
                  <a:close/>
                  <a:moveTo>
                    <a:pt x="0" y="2617"/>
                  </a:moveTo>
                  <a:lnTo>
                    <a:pt x="0" y="2636"/>
                  </a:lnTo>
                  <a:lnTo>
                    <a:pt x="5" y="2636"/>
                  </a:lnTo>
                  <a:lnTo>
                    <a:pt x="5" y="2617"/>
                  </a:lnTo>
                  <a:lnTo>
                    <a:pt x="0" y="2617"/>
                  </a:lnTo>
                  <a:close/>
                  <a:moveTo>
                    <a:pt x="0" y="2649"/>
                  </a:moveTo>
                  <a:lnTo>
                    <a:pt x="0" y="2654"/>
                  </a:lnTo>
                  <a:lnTo>
                    <a:pt x="5" y="2654"/>
                  </a:lnTo>
                  <a:lnTo>
                    <a:pt x="5" y="2649"/>
                  </a:lnTo>
                  <a:lnTo>
                    <a:pt x="0" y="2649"/>
                  </a:lnTo>
                  <a:close/>
                  <a:moveTo>
                    <a:pt x="0" y="2668"/>
                  </a:moveTo>
                  <a:lnTo>
                    <a:pt x="0" y="2686"/>
                  </a:lnTo>
                  <a:lnTo>
                    <a:pt x="5" y="2686"/>
                  </a:lnTo>
                  <a:lnTo>
                    <a:pt x="5" y="2668"/>
                  </a:lnTo>
                  <a:lnTo>
                    <a:pt x="0" y="2668"/>
                  </a:lnTo>
                  <a:close/>
                  <a:moveTo>
                    <a:pt x="0" y="2700"/>
                  </a:moveTo>
                  <a:lnTo>
                    <a:pt x="0" y="2704"/>
                  </a:lnTo>
                  <a:lnTo>
                    <a:pt x="5" y="2704"/>
                  </a:lnTo>
                  <a:lnTo>
                    <a:pt x="5" y="2700"/>
                  </a:lnTo>
                  <a:lnTo>
                    <a:pt x="0" y="2700"/>
                  </a:lnTo>
                  <a:close/>
                  <a:moveTo>
                    <a:pt x="0" y="2718"/>
                  </a:moveTo>
                  <a:lnTo>
                    <a:pt x="0" y="2736"/>
                  </a:lnTo>
                  <a:lnTo>
                    <a:pt x="5" y="2736"/>
                  </a:lnTo>
                  <a:lnTo>
                    <a:pt x="5" y="2718"/>
                  </a:lnTo>
                  <a:lnTo>
                    <a:pt x="0" y="2718"/>
                  </a:lnTo>
                  <a:close/>
                  <a:moveTo>
                    <a:pt x="0" y="2750"/>
                  </a:moveTo>
                  <a:lnTo>
                    <a:pt x="0" y="2755"/>
                  </a:lnTo>
                  <a:lnTo>
                    <a:pt x="5" y="2755"/>
                  </a:lnTo>
                  <a:lnTo>
                    <a:pt x="5" y="2750"/>
                  </a:lnTo>
                  <a:lnTo>
                    <a:pt x="0" y="2750"/>
                  </a:lnTo>
                  <a:close/>
                  <a:moveTo>
                    <a:pt x="0" y="2768"/>
                  </a:moveTo>
                  <a:lnTo>
                    <a:pt x="0" y="2787"/>
                  </a:lnTo>
                  <a:lnTo>
                    <a:pt x="4" y="2787"/>
                  </a:lnTo>
                  <a:lnTo>
                    <a:pt x="5" y="2768"/>
                  </a:lnTo>
                  <a:lnTo>
                    <a:pt x="0" y="2768"/>
                  </a:lnTo>
                  <a:close/>
                  <a:moveTo>
                    <a:pt x="0" y="2800"/>
                  </a:moveTo>
                  <a:lnTo>
                    <a:pt x="0" y="2802"/>
                  </a:lnTo>
                  <a:lnTo>
                    <a:pt x="4" y="2802"/>
                  </a:lnTo>
                  <a:lnTo>
                    <a:pt x="4" y="2800"/>
                  </a:lnTo>
                  <a:lnTo>
                    <a:pt x="0" y="2800"/>
                  </a:lnTo>
                  <a:close/>
                </a:path>
              </a:pathLst>
            </a:custGeom>
            <a:solidFill>
              <a:srgbClr val="4A7EBB"/>
            </a:solidFill>
            <a:ln w="0" cap="flat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90"/>
            <p:cNvSpPr>
              <a:spLocks noEditPoints="1"/>
            </p:cNvSpPr>
            <p:nvPr/>
          </p:nvSpPr>
          <p:spPr bwMode="auto">
            <a:xfrm>
              <a:off x="9171370" y="2122550"/>
              <a:ext cx="11113" cy="4343400"/>
            </a:xfrm>
            <a:custGeom>
              <a:avLst/>
              <a:gdLst>
                <a:gd name="T0" fmla="*/ 7 w 7"/>
                <a:gd name="T1" fmla="*/ 32 h 2802"/>
                <a:gd name="T2" fmla="*/ 7 w 7"/>
                <a:gd name="T3" fmla="*/ 87 h 2802"/>
                <a:gd name="T4" fmla="*/ 2 w 7"/>
                <a:gd name="T5" fmla="*/ 137 h 2802"/>
                <a:gd name="T6" fmla="*/ 2 w 7"/>
                <a:gd name="T7" fmla="*/ 183 h 2802"/>
                <a:gd name="T8" fmla="*/ 2 w 7"/>
                <a:gd name="T9" fmla="*/ 201 h 2802"/>
                <a:gd name="T10" fmla="*/ 7 w 7"/>
                <a:gd name="T11" fmla="*/ 252 h 2802"/>
                <a:gd name="T12" fmla="*/ 7 w 7"/>
                <a:gd name="T13" fmla="*/ 320 h 2802"/>
                <a:gd name="T14" fmla="*/ 2 w 7"/>
                <a:gd name="T15" fmla="*/ 371 h 2802"/>
                <a:gd name="T16" fmla="*/ 2 w 7"/>
                <a:gd name="T17" fmla="*/ 403 h 2802"/>
                <a:gd name="T18" fmla="*/ 2 w 7"/>
                <a:gd name="T19" fmla="*/ 435 h 2802"/>
                <a:gd name="T20" fmla="*/ 7 w 7"/>
                <a:gd name="T21" fmla="*/ 485 h 2802"/>
                <a:gd name="T22" fmla="*/ 6 w 7"/>
                <a:gd name="T23" fmla="*/ 540 h 2802"/>
                <a:gd name="T24" fmla="*/ 2 w 7"/>
                <a:gd name="T25" fmla="*/ 590 h 2802"/>
                <a:gd name="T26" fmla="*/ 2 w 7"/>
                <a:gd name="T27" fmla="*/ 636 h 2802"/>
                <a:gd name="T28" fmla="*/ 2 w 7"/>
                <a:gd name="T29" fmla="*/ 654 h 2802"/>
                <a:gd name="T30" fmla="*/ 6 w 7"/>
                <a:gd name="T31" fmla="*/ 705 h 2802"/>
                <a:gd name="T32" fmla="*/ 6 w 7"/>
                <a:gd name="T33" fmla="*/ 773 h 2802"/>
                <a:gd name="T34" fmla="*/ 2 w 7"/>
                <a:gd name="T35" fmla="*/ 824 h 2802"/>
                <a:gd name="T36" fmla="*/ 2 w 7"/>
                <a:gd name="T37" fmla="*/ 856 h 2802"/>
                <a:gd name="T38" fmla="*/ 2 w 7"/>
                <a:gd name="T39" fmla="*/ 888 h 2802"/>
                <a:gd name="T40" fmla="*/ 6 w 7"/>
                <a:gd name="T41" fmla="*/ 938 h 2802"/>
                <a:gd name="T42" fmla="*/ 6 w 7"/>
                <a:gd name="T43" fmla="*/ 993 h 2802"/>
                <a:gd name="T44" fmla="*/ 1 w 7"/>
                <a:gd name="T45" fmla="*/ 1043 h 2802"/>
                <a:gd name="T46" fmla="*/ 1 w 7"/>
                <a:gd name="T47" fmla="*/ 1089 h 2802"/>
                <a:gd name="T48" fmla="*/ 1 w 7"/>
                <a:gd name="T49" fmla="*/ 1107 h 2802"/>
                <a:gd name="T50" fmla="*/ 6 w 7"/>
                <a:gd name="T51" fmla="*/ 1158 h 2802"/>
                <a:gd name="T52" fmla="*/ 6 w 7"/>
                <a:gd name="T53" fmla="*/ 1226 h 2802"/>
                <a:gd name="T54" fmla="*/ 1 w 7"/>
                <a:gd name="T55" fmla="*/ 1277 h 2802"/>
                <a:gd name="T56" fmla="*/ 1 w 7"/>
                <a:gd name="T57" fmla="*/ 1309 h 2802"/>
                <a:gd name="T58" fmla="*/ 1 w 7"/>
                <a:gd name="T59" fmla="*/ 1341 h 2802"/>
                <a:gd name="T60" fmla="*/ 6 w 7"/>
                <a:gd name="T61" fmla="*/ 1391 h 2802"/>
                <a:gd name="T62" fmla="*/ 6 w 7"/>
                <a:gd name="T63" fmla="*/ 1446 h 2802"/>
                <a:gd name="T64" fmla="*/ 1 w 7"/>
                <a:gd name="T65" fmla="*/ 1496 h 2802"/>
                <a:gd name="T66" fmla="*/ 1 w 7"/>
                <a:gd name="T67" fmla="*/ 1542 h 2802"/>
                <a:gd name="T68" fmla="*/ 1 w 7"/>
                <a:gd name="T69" fmla="*/ 1560 h 2802"/>
                <a:gd name="T70" fmla="*/ 5 w 7"/>
                <a:gd name="T71" fmla="*/ 1611 h 2802"/>
                <a:gd name="T72" fmla="*/ 5 w 7"/>
                <a:gd name="T73" fmla="*/ 1679 h 2802"/>
                <a:gd name="T74" fmla="*/ 1 w 7"/>
                <a:gd name="T75" fmla="*/ 1730 h 2802"/>
                <a:gd name="T76" fmla="*/ 1 w 7"/>
                <a:gd name="T77" fmla="*/ 1762 h 2802"/>
                <a:gd name="T78" fmla="*/ 1 w 7"/>
                <a:gd name="T79" fmla="*/ 1794 h 2802"/>
                <a:gd name="T80" fmla="*/ 5 w 7"/>
                <a:gd name="T81" fmla="*/ 1844 h 2802"/>
                <a:gd name="T82" fmla="*/ 5 w 7"/>
                <a:gd name="T83" fmla="*/ 1899 h 2802"/>
                <a:gd name="T84" fmla="*/ 1 w 7"/>
                <a:gd name="T85" fmla="*/ 1949 h 2802"/>
                <a:gd name="T86" fmla="*/ 1 w 7"/>
                <a:gd name="T87" fmla="*/ 1995 h 2802"/>
                <a:gd name="T88" fmla="*/ 1 w 7"/>
                <a:gd name="T89" fmla="*/ 2013 h 2802"/>
                <a:gd name="T90" fmla="*/ 5 w 7"/>
                <a:gd name="T91" fmla="*/ 2064 h 2802"/>
                <a:gd name="T92" fmla="*/ 5 w 7"/>
                <a:gd name="T93" fmla="*/ 2132 h 2802"/>
                <a:gd name="T94" fmla="*/ 0 w 7"/>
                <a:gd name="T95" fmla="*/ 2183 h 2802"/>
                <a:gd name="T96" fmla="*/ 0 w 7"/>
                <a:gd name="T97" fmla="*/ 2215 h 2802"/>
                <a:gd name="T98" fmla="*/ 0 w 7"/>
                <a:gd name="T99" fmla="*/ 2247 h 2802"/>
                <a:gd name="T100" fmla="*/ 5 w 7"/>
                <a:gd name="T101" fmla="*/ 2297 h 2802"/>
                <a:gd name="T102" fmla="*/ 5 w 7"/>
                <a:gd name="T103" fmla="*/ 2352 h 2802"/>
                <a:gd name="T104" fmla="*/ 0 w 7"/>
                <a:gd name="T105" fmla="*/ 2402 h 2802"/>
                <a:gd name="T106" fmla="*/ 0 w 7"/>
                <a:gd name="T107" fmla="*/ 2448 h 2802"/>
                <a:gd name="T108" fmla="*/ 0 w 7"/>
                <a:gd name="T109" fmla="*/ 2466 h 2802"/>
                <a:gd name="T110" fmla="*/ 5 w 7"/>
                <a:gd name="T111" fmla="*/ 2517 h 2802"/>
                <a:gd name="T112" fmla="*/ 5 w 7"/>
                <a:gd name="T113" fmla="*/ 2585 h 2802"/>
                <a:gd name="T114" fmla="*/ 0 w 7"/>
                <a:gd name="T115" fmla="*/ 2636 h 2802"/>
                <a:gd name="T116" fmla="*/ 0 w 7"/>
                <a:gd name="T117" fmla="*/ 2668 h 2802"/>
                <a:gd name="T118" fmla="*/ 0 w 7"/>
                <a:gd name="T119" fmla="*/ 2700 h 2802"/>
                <a:gd name="T120" fmla="*/ 5 w 7"/>
                <a:gd name="T121" fmla="*/ 2750 h 2802"/>
                <a:gd name="T122" fmla="*/ 4 w 7"/>
                <a:gd name="T123" fmla="*/ 2802 h 2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" h="2802">
                  <a:moveTo>
                    <a:pt x="2" y="0"/>
                  </a:moveTo>
                  <a:lnTo>
                    <a:pt x="2" y="18"/>
                  </a:lnTo>
                  <a:lnTo>
                    <a:pt x="7" y="18"/>
                  </a:lnTo>
                  <a:lnTo>
                    <a:pt x="7" y="0"/>
                  </a:lnTo>
                  <a:lnTo>
                    <a:pt x="2" y="0"/>
                  </a:lnTo>
                  <a:close/>
                  <a:moveTo>
                    <a:pt x="2" y="32"/>
                  </a:moveTo>
                  <a:lnTo>
                    <a:pt x="2" y="37"/>
                  </a:lnTo>
                  <a:lnTo>
                    <a:pt x="7" y="37"/>
                  </a:lnTo>
                  <a:lnTo>
                    <a:pt x="7" y="32"/>
                  </a:lnTo>
                  <a:lnTo>
                    <a:pt x="2" y="32"/>
                  </a:lnTo>
                  <a:close/>
                  <a:moveTo>
                    <a:pt x="2" y="50"/>
                  </a:moveTo>
                  <a:lnTo>
                    <a:pt x="2" y="69"/>
                  </a:lnTo>
                  <a:lnTo>
                    <a:pt x="7" y="69"/>
                  </a:lnTo>
                  <a:lnTo>
                    <a:pt x="7" y="50"/>
                  </a:lnTo>
                  <a:lnTo>
                    <a:pt x="2" y="50"/>
                  </a:lnTo>
                  <a:close/>
                  <a:moveTo>
                    <a:pt x="2" y="82"/>
                  </a:moveTo>
                  <a:lnTo>
                    <a:pt x="2" y="87"/>
                  </a:lnTo>
                  <a:lnTo>
                    <a:pt x="7" y="87"/>
                  </a:lnTo>
                  <a:lnTo>
                    <a:pt x="7" y="82"/>
                  </a:lnTo>
                  <a:lnTo>
                    <a:pt x="2" y="82"/>
                  </a:lnTo>
                  <a:close/>
                  <a:moveTo>
                    <a:pt x="2" y="101"/>
                  </a:moveTo>
                  <a:lnTo>
                    <a:pt x="2" y="119"/>
                  </a:lnTo>
                  <a:lnTo>
                    <a:pt x="7" y="119"/>
                  </a:lnTo>
                  <a:lnTo>
                    <a:pt x="7" y="101"/>
                  </a:lnTo>
                  <a:lnTo>
                    <a:pt x="2" y="101"/>
                  </a:lnTo>
                  <a:close/>
                  <a:moveTo>
                    <a:pt x="2" y="133"/>
                  </a:moveTo>
                  <a:lnTo>
                    <a:pt x="2" y="137"/>
                  </a:lnTo>
                  <a:lnTo>
                    <a:pt x="7" y="137"/>
                  </a:lnTo>
                  <a:lnTo>
                    <a:pt x="7" y="133"/>
                  </a:lnTo>
                  <a:lnTo>
                    <a:pt x="2" y="133"/>
                  </a:lnTo>
                  <a:close/>
                  <a:moveTo>
                    <a:pt x="2" y="151"/>
                  </a:moveTo>
                  <a:lnTo>
                    <a:pt x="2" y="169"/>
                  </a:lnTo>
                  <a:lnTo>
                    <a:pt x="7" y="169"/>
                  </a:lnTo>
                  <a:lnTo>
                    <a:pt x="7" y="151"/>
                  </a:lnTo>
                  <a:lnTo>
                    <a:pt x="2" y="151"/>
                  </a:lnTo>
                  <a:close/>
                  <a:moveTo>
                    <a:pt x="2" y="183"/>
                  </a:moveTo>
                  <a:lnTo>
                    <a:pt x="2" y="188"/>
                  </a:lnTo>
                  <a:lnTo>
                    <a:pt x="7" y="188"/>
                  </a:lnTo>
                  <a:lnTo>
                    <a:pt x="7" y="183"/>
                  </a:lnTo>
                  <a:lnTo>
                    <a:pt x="2" y="183"/>
                  </a:lnTo>
                  <a:close/>
                  <a:moveTo>
                    <a:pt x="2" y="201"/>
                  </a:moveTo>
                  <a:lnTo>
                    <a:pt x="2" y="220"/>
                  </a:lnTo>
                  <a:lnTo>
                    <a:pt x="7" y="220"/>
                  </a:lnTo>
                  <a:lnTo>
                    <a:pt x="7" y="201"/>
                  </a:lnTo>
                  <a:lnTo>
                    <a:pt x="2" y="201"/>
                  </a:lnTo>
                  <a:close/>
                  <a:moveTo>
                    <a:pt x="2" y="233"/>
                  </a:moveTo>
                  <a:lnTo>
                    <a:pt x="2" y="238"/>
                  </a:lnTo>
                  <a:lnTo>
                    <a:pt x="7" y="238"/>
                  </a:lnTo>
                  <a:lnTo>
                    <a:pt x="7" y="233"/>
                  </a:lnTo>
                  <a:lnTo>
                    <a:pt x="2" y="233"/>
                  </a:lnTo>
                  <a:close/>
                  <a:moveTo>
                    <a:pt x="2" y="252"/>
                  </a:moveTo>
                  <a:lnTo>
                    <a:pt x="2" y="270"/>
                  </a:lnTo>
                  <a:lnTo>
                    <a:pt x="7" y="270"/>
                  </a:lnTo>
                  <a:lnTo>
                    <a:pt x="7" y="252"/>
                  </a:lnTo>
                  <a:lnTo>
                    <a:pt x="2" y="252"/>
                  </a:lnTo>
                  <a:close/>
                  <a:moveTo>
                    <a:pt x="2" y="284"/>
                  </a:moveTo>
                  <a:lnTo>
                    <a:pt x="2" y="288"/>
                  </a:lnTo>
                  <a:lnTo>
                    <a:pt x="7" y="288"/>
                  </a:lnTo>
                  <a:lnTo>
                    <a:pt x="7" y="284"/>
                  </a:lnTo>
                  <a:lnTo>
                    <a:pt x="2" y="284"/>
                  </a:lnTo>
                  <a:close/>
                  <a:moveTo>
                    <a:pt x="2" y="302"/>
                  </a:moveTo>
                  <a:lnTo>
                    <a:pt x="2" y="320"/>
                  </a:lnTo>
                  <a:lnTo>
                    <a:pt x="7" y="320"/>
                  </a:lnTo>
                  <a:lnTo>
                    <a:pt x="7" y="302"/>
                  </a:lnTo>
                  <a:lnTo>
                    <a:pt x="2" y="302"/>
                  </a:lnTo>
                  <a:close/>
                  <a:moveTo>
                    <a:pt x="2" y="334"/>
                  </a:moveTo>
                  <a:lnTo>
                    <a:pt x="2" y="339"/>
                  </a:lnTo>
                  <a:lnTo>
                    <a:pt x="7" y="339"/>
                  </a:lnTo>
                  <a:lnTo>
                    <a:pt x="7" y="334"/>
                  </a:lnTo>
                  <a:lnTo>
                    <a:pt x="2" y="334"/>
                  </a:lnTo>
                  <a:close/>
                  <a:moveTo>
                    <a:pt x="2" y="352"/>
                  </a:moveTo>
                  <a:lnTo>
                    <a:pt x="2" y="371"/>
                  </a:lnTo>
                  <a:lnTo>
                    <a:pt x="7" y="371"/>
                  </a:lnTo>
                  <a:lnTo>
                    <a:pt x="7" y="352"/>
                  </a:lnTo>
                  <a:lnTo>
                    <a:pt x="2" y="352"/>
                  </a:lnTo>
                  <a:close/>
                  <a:moveTo>
                    <a:pt x="2" y="384"/>
                  </a:moveTo>
                  <a:lnTo>
                    <a:pt x="2" y="389"/>
                  </a:lnTo>
                  <a:lnTo>
                    <a:pt x="7" y="389"/>
                  </a:lnTo>
                  <a:lnTo>
                    <a:pt x="7" y="384"/>
                  </a:lnTo>
                  <a:lnTo>
                    <a:pt x="2" y="384"/>
                  </a:lnTo>
                  <a:close/>
                  <a:moveTo>
                    <a:pt x="2" y="403"/>
                  </a:moveTo>
                  <a:lnTo>
                    <a:pt x="2" y="421"/>
                  </a:lnTo>
                  <a:lnTo>
                    <a:pt x="7" y="421"/>
                  </a:lnTo>
                  <a:lnTo>
                    <a:pt x="7" y="403"/>
                  </a:lnTo>
                  <a:lnTo>
                    <a:pt x="2" y="403"/>
                  </a:lnTo>
                  <a:close/>
                  <a:moveTo>
                    <a:pt x="2" y="435"/>
                  </a:moveTo>
                  <a:lnTo>
                    <a:pt x="2" y="439"/>
                  </a:lnTo>
                  <a:lnTo>
                    <a:pt x="7" y="439"/>
                  </a:lnTo>
                  <a:lnTo>
                    <a:pt x="7" y="435"/>
                  </a:lnTo>
                  <a:lnTo>
                    <a:pt x="2" y="435"/>
                  </a:lnTo>
                  <a:close/>
                  <a:moveTo>
                    <a:pt x="2" y="453"/>
                  </a:moveTo>
                  <a:lnTo>
                    <a:pt x="2" y="471"/>
                  </a:lnTo>
                  <a:lnTo>
                    <a:pt x="7" y="471"/>
                  </a:lnTo>
                  <a:lnTo>
                    <a:pt x="7" y="453"/>
                  </a:lnTo>
                  <a:lnTo>
                    <a:pt x="2" y="453"/>
                  </a:lnTo>
                  <a:close/>
                  <a:moveTo>
                    <a:pt x="2" y="485"/>
                  </a:moveTo>
                  <a:lnTo>
                    <a:pt x="2" y="490"/>
                  </a:lnTo>
                  <a:lnTo>
                    <a:pt x="7" y="490"/>
                  </a:lnTo>
                  <a:lnTo>
                    <a:pt x="7" y="485"/>
                  </a:lnTo>
                  <a:lnTo>
                    <a:pt x="2" y="485"/>
                  </a:lnTo>
                  <a:close/>
                  <a:moveTo>
                    <a:pt x="2" y="503"/>
                  </a:moveTo>
                  <a:lnTo>
                    <a:pt x="2" y="522"/>
                  </a:lnTo>
                  <a:lnTo>
                    <a:pt x="6" y="522"/>
                  </a:lnTo>
                  <a:lnTo>
                    <a:pt x="7" y="503"/>
                  </a:lnTo>
                  <a:lnTo>
                    <a:pt x="2" y="503"/>
                  </a:lnTo>
                  <a:close/>
                  <a:moveTo>
                    <a:pt x="2" y="535"/>
                  </a:moveTo>
                  <a:lnTo>
                    <a:pt x="2" y="540"/>
                  </a:lnTo>
                  <a:lnTo>
                    <a:pt x="6" y="540"/>
                  </a:lnTo>
                  <a:lnTo>
                    <a:pt x="6" y="535"/>
                  </a:lnTo>
                  <a:lnTo>
                    <a:pt x="2" y="535"/>
                  </a:lnTo>
                  <a:close/>
                  <a:moveTo>
                    <a:pt x="2" y="554"/>
                  </a:moveTo>
                  <a:lnTo>
                    <a:pt x="2" y="572"/>
                  </a:lnTo>
                  <a:lnTo>
                    <a:pt x="6" y="572"/>
                  </a:lnTo>
                  <a:lnTo>
                    <a:pt x="6" y="554"/>
                  </a:lnTo>
                  <a:lnTo>
                    <a:pt x="2" y="554"/>
                  </a:lnTo>
                  <a:close/>
                  <a:moveTo>
                    <a:pt x="2" y="586"/>
                  </a:moveTo>
                  <a:lnTo>
                    <a:pt x="2" y="590"/>
                  </a:lnTo>
                  <a:lnTo>
                    <a:pt x="6" y="590"/>
                  </a:lnTo>
                  <a:lnTo>
                    <a:pt x="6" y="586"/>
                  </a:lnTo>
                  <a:lnTo>
                    <a:pt x="2" y="586"/>
                  </a:lnTo>
                  <a:close/>
                  <a:moveTo>
                    <a:pt x="2" y="604"/>
                  </a:moveTo>
                  <a:lnTo>
                    <a:pt x="2" y="622"/>
                  </a:lnTo>
                  <a:lnTo>
                    <a:pt x="6" y="622"/>
                  </a:lnTo>
                  <a:lnTo>
                    <a:pt x="6" y="604"/>
                  </a:lnTo>
                  <a:lnTo>
                    <a:pt x="2" y="604"/>
                  </a:lnTo>
                  <a:close/>
                  <a:moveTo>
                    <a:pt x="2" y="636"/>
                  </a:moveTo>
                  <a:lnTo>
                    <a:pt x="2" y="641"/>
                  </a:lnTo>
                  <a:lnTo>
                    <a:pt x="6" y="641"/>
                  </a:lnTo>
                  <a:lnTo>
                    <a:pt x="6" y="636"/>
                  </a:lnTo>
                  <a:lnTo>
                    <a:pt x="2" y="636"/>
                  </a:lnTo>
                  <a:close/>
                  <a:moveTo>
                    <a:pt x="2" y="654"/>
                  </a:moveTo>
                  <a:lnTo>
                    <a:pt x="2" y="673"/>
                  </a:lnTo>
                  <a:lnTo>
                    <a:pt x="6" y="673"/>
                  </a:lnTo>
                  <a:lnTo>
                    <a:pt x="6" y="654"/>
                  </a:lnTo>
                  <a:lnTo>
                    <a:pt x="2" y="654"/>
                  </a:lnTo>
                  <a:close/>
                  <a:moveTo>
                    <a:pt x="2" y="686"/>
                  </a:moveTo>
                  <a:lnTo>
                    <a:pt x="2" y="691"/>
                  </a:lnTo>
                  <a:lnTo>
                    <a:pt x="6" y="691"/>
                  </a:lnTo>
                  <a:lnTo>
                    <a:pt x="6" y="686"/>
                  </a:lnTo>
                  <a:lnTo>
                    <a:pt x="2" y="686"/>
                  </a:lnTo>
                  <a:close/>
                  <a:moveTo>
                    <a:pt x="2" y="705"/>
                  </a:moveTo>
                  <a:lnTo>
                    <a:pt x="2" y="723"/>
                  </a:lnTo>
                  <a:lnTo>
                    <a:pt x="6" y="723"/>
                  </a:lnTo>
                  <a:lnTo>
                    <a:pt x="6" y="705"/>
                  </a:lnTo>
                  <a:lnTo>
                    <a:pt x="2" y="705"/>
                  </a:lnTo>
                  <a:close/>
                  <a:moveTo>
                    <a:pt x="2" y="737"/>
                  </a:moveTo>
                  <a:lnTo>
                    <a:pt x="2" y="741"/>
                  </a:lnTo>
                  <a:lnTo>
                    <a:pt x="6" y="741"/>
                  </a:lnTo>
                  <a:lnTo>
                    <a:pt x="6" y="737"/>
                  </a:lnTo>
                  <a:lnTo>
                    <a:pt x="2" y="737"/>
                  </a:lnTo>
                  <a:close/>
                  <a:moveTo>
                    <a:pt x="2" y="755"/>
                  </a:moveTo>
                  <a:lnTo>
                    <a:pt x="2" y="773"/>
                  </a:lnTo>
                  <a:lnTo>
                    <a:pt x="6" y="773"/>
                  </a:lnTo>
                  <a:lnTo>
                    <a:pt x="6" y="755"/>
                  </a:lnTo>
                  <a:lnTo>
                    <a:pt x="2" y="755"/>
                  </a:lnTo>
                  <a:close/>
                  <a:moveTo>
                    <a:pt x="2" y="787"/>
                  </a:moveTo>
                  <a:lnTo>
                    <a:pt x="2" y="792"/>
                  </a:lnTo>
                  <a:lnTo>
                    <a:pt x="6" y="792"/>
                  </a:lnTo>
                  <a:lnTo>
                    <a:pt x="6" y="787"/>
                  </a:lnTo>
                  <a:lnTo>
                    <a:pt x="2" y="787"/>
                  </a:lnTo>
                  <a:close/>
                  <a:moveTo>
                    <a:pt x="2" y="805"/>
                  </a:moveTo>
                  <a:lnTo>
                    <a:pt x="2" y="824"/>
                  </a:lnTo>
                  <a:lnTo>
                    <a:pt x="6" y="824"/>
                  </a:lnTo>
                  <a:lnTo>
                    <a:pt x="6" y="805"/>
                  </a:lnTo>
                  <a:lnTo>
                    <a:pt x="2" y="805"/>
                  </a:lnTo>
                  <a:close/>
                  <a:moveTo>
                    <a:pt x="2" y="837"/>
                  </a:moveTo>
                  <a:lnTo>
                    <a:pt x="2" y="842"/>
                  </a:lnTo>
                  <a:lnTo>
                    <a:pt x="6" y="842"/>
                  </a:lnTo>
                  <a:lnTo>
                    <a:pt x="6" y="837"/>
                  </a:lnTo>
                  <a:lnTo>
                    <a:pt x="2" y="837"/>
                  </a:lnTo>
                  <a:close/>
                  <a:moveTo>
                    <a:pt x="2" y="856"/>
                  </a:moveTo>
                  <a:lnTo>
                    <a:pt x="2" y="874"/>
                  </a:lnTo>
                  <a:lnTo>
                    <a:pt x="6" y="874"/>
                  </a:lnTo>
                  <a:lnTo>
                    <a:pt x="6" y="856"/>
                  </a:lnTo>
                  <a:lnTo>
                    <a:pt x="2" y="856"/>
                  </a:lnTo>
                  <a:close/>
                  <a:moveTo>
                    <a:pt x="2" y="888"/>
                  </a:moveTo>
                  <a:lnTo>
                    <a:pt x="2" y="892"/>
                  </a:lnTo>
                  <a:lnTo>
                    <a:pt x="6" y="892"/>
                  </a:lnTo>
                  <a:lnTo>
                    <a:pt x="6" y="888"/>
                  </a:lnTo>
                  <a:lnTo>
                    <a:pt x="2" y="888"/>
                  </a:lnTo>
                  <a:close/>
                  <a:moveTo>
                    <a:pt x="2" y="906"/>
                  </a:moveTo>
                  <a:lnTo>
                    <a:pt x="2" y="924"/>
                  </a:lnTo>
                  <a:lnTo>
                    <a:pt x="6" y="924"/>
                  </a:lnTo>
                  <a:lnTo>
                    <a:pt x="6" y="906"/>
                  </a:lnTo>
                  <a:lnTo>
                    <a:pt x="2" y="906"/>
                  </a:lnTo>
                  <a:close/>
                  <a:moveTo>
                    <a:pt x="1" y="938"/>
                  </a:moveTo>
                  <a:lnTo>
                    <a:pt x="1" y="943"/>
                  </a:lnTo>
                  <a:lnTo>
                    <a:pt x="6" y="943"/>
                  </a:lnTo>
                  <a:lnTo>
                    <a:pt x="6" y="938"/>
                  </a:lnTo>
                  <a:lnTo>
                    <a:pt x="1" y="938"/>
                  </a:lnTo>
                  <a:close/>
                  <a:moveTo>
                    <a:pt x="1" y="956"/>
                  </a:moveTo>
                  <a:lnTo>
                    <a:pt x="1" y="975"/>
                  </a:lnTo>
                  <a:lnTo>
                    <a:pt x="6" y="975"/>
                  </a:lnTo>
                  <a:lnTo>
                    <a:pt x="6" y="956"/>
                  </a:lnTo>
                  <a:lnTo>
                    <a:pt x="1" y="956"/>
                  </a:lnTo>
                  <a:close/>
                  <a:moveTo>
                    <a:pt x="1" y="988"/>
                  </a:moveTo>
                  <a:lnTo>
                    <a:pt x="1" y="993"/>
                  </a:lnTo>
                  <a:lnTo>
                    <a:pt x="6" y="993"/>
                  </a:lnTo>
                  <a:lnTo>
                    <a:pt x="6" y="988"/>
                  </a:lnTo>
                  <a:lnTo>
                    <a:pt x="1" y="988"/>
                  </a:lnTo>
                  <a:close/>
                  <a:moveTo>
                    <a:pt x="1" y="1007"/>
                  </a:moveTo>
                  <a:lnTo>
                    <a:pt x="1" y="1025"/>
                  </a:lnTo>
                  <a:lnTo>
                    <a:pt x="6" y="1025"/>
                  </a:lnTo>
                  <a:lnTo>
                    <a:pt x="6" y="1007"/>
                  </a:lnTo>
                  <a:lnTo>
                    <a:pt x="1" y="1007"/>
                  </a:lnTo>
                  <a:close/>
                  <a:moveTo>
                    <a:pt x="1" y="1039"/>
                  </a:moveTo>
                  <a:lnTo>
                    <a:pt x="1" y="1043"/>
                  </a:lnTo>
                  <a:lnTo>
                    <a:pt x="6" y="1043"/>
                  </a:lnTo>
                  <a:lnTo>
                    <a:pt x="6" y="1039"/>
                  </a:lnTo>
                  <a:lnTo>
                    <a:pt x="1" y="1039"/>
                  </a:lnTo>
                  <a:close/>
                  <a:moveTo>
                    <a:pt x="1" y="1057"/>
                  </a:moveTo>
                  <a:lnTo>
                    <a:pt x="1" y="1075"/>
                  </a:lnTo>
                  <a:lnTo>
                    <a:pt x="6" y="1075"/>
                  </a:lnTo>
                  <a:lnTo>
                    <a:pt x="6" y="1057"/>
                  </a:lnTo>
                  <a:lnTo>
                    <a:pt x="1" y="1057"/>
                  </a:lnTo>
                  <a:close/>
                  <a:moveTo>
                    <a:pt x="1" y="1089"/>
                  </a:moveTo>
                  <a:lnTo>
                    <a:pt x="1" y="1094"/>
                  </a:lnTo>
                  <a:lnTo>
                    <a:pt x="6" y="1094"/>
                  </a:lnTo>
                  <a:lnTo>
                    <a:pt x="6" y="1089"/>
                  </a:lnTo>
                  <a:lnTo>
                    <a:pt x="1" y="1089"/>
                  </a:lnTo>
                  <a:close/>
                  <a:moveTo>
                    <a:pt x="1" y="1107"/>
                  </a:moveTo>
                  <a:lnTo>
                    <a:pt x="1" y="1126"/>
                  </a:lnTo>
                  <a:lnTo>
                    <a:pt x="6" y="1126"/>
                  </a:lnTo>
                  <a:lnTo>
                    <a:pt x="6" y="1107"/>
                  </a:lnTo>
                  <a:lnTo>
                    <a:pt x="1" y="1107"/>
                  </a:lnTo>
                  <a:close/>
                  <a:moveTo>
                    <a:pt x="1" y="1139"/>
                  </a:moveTo>
                  <a:lnTo>
                    <a:pt x="1" y="1144"/>
                  </a:lnTo>
                  <a:lnTo>
                    <a:pt x="6" y="1144"/>
                  </a:lnTo>
                  <a:lnTo>
                    <a:pt x="6" y="1139"/>
                  </a:lnTo>
                  <a:lnTo>
                    <a:pt x="1" y="1139"/>
                  </a:lnTo>
                  <a:close/>
                  <a:moveTo>
                    <a:pt x="1" y="1158"/>
                  </a:moveTo>
                  <a:lnTo>
                    <a:pt x="1" y="1176"/>
                  </a:lnTo>
                  <a:lnTo>
                    <a:pt x="6" y="1176"/>
                  </a:lnTo>
                  <a:lnTo>
                    <a:pt x="6" y="1158"/>
                  </a:lnTo>
                  <a:lnTo>
                    <a:pt x="1" y="1158"/>
                  </a:lnTo>
                  <a:close/>
                  <a:moveTo>
                    <a:pt x="1" y="1190"/>
                  </a:moveTo>
                  <a:lnTo>
                    <a:pt x="1" y="1194"/>
                  </a:lnTo>
                  <a:lnTo>
                    <a:pt x="6" y="1194"/>
                  </a:lnTo>
                  <a:lnTo>
                    <a:pt x="6" y="1190"/>
                  </a:lnTo>
                  <a:lnTo>
                    <a:pt x="1" y="1190"/>
                  </a:lnTo>
                  <a:close/>
                  <a:moveTo>
                    <a:pt x="1" y="1208"/>
                  </a:moveTo>
                  <a:lnTo>
                    <a:pt x="1" y="1226"/>
                  </a:lnTo>
                  <a:lnTo>
                    <a:pt x="6" y="1226"/>
                  </a:lnTo>
                  <a:lnTo>
                    <a:pt x="6" y="1208"/>
                  </a:lnTo>
                  <a:lnTo>
                    <a:pt x="1" y="1208"/>
                  </a:lnTo>
                  <a:close/>
                  <a:moveTo>
                    <a:pt x="1" y="1240"/>
                  </a:moveTo>
                  <a:lnTo>
                    <a:pt x="1" y="1245"/>
                  </a:lnTo>
                  <a:lnTo>
                    <a:pt x="6" y="1245"/>
                  </a:lnTo>
                  <a:lnTo>
                    <a:pt x="6" y="1240"/>
                  </a:lnTo>
                  <a:lnTo>
                    <a:pt x="1" y="1240"/>
                  </a:lnTo>
                  <a:close/>
                  <a:moveTo>
                    <a:pt x="1" y="1258"/>
                  </a:moveTo>
                  <a:lnTo>
                    <a:pt x="1" y="1277"/>
                  </a:lnTo>
                  <a:lnTo>
                    <a:pt x="6" y="1277"/>
                  </a:lnTo>
                  <a:lnTo>
                    <a:pt x="6" y="1258"/>
                  </a:lnTo>
                  <a:lnTo>
                    <a:pt x="1" y="1258"/>
                  </a:lnTo>
                  <a:close/>
                  <a:moveTo>
                    <a:pt x="1" y="1290"/>
                  </a:moveTo>
                  <a:lnTo>
                    <a:pt x="1" y="1295"/>
                  </a:lnTo>
                  <a:lnTo>
                    <a:pt x="6" y="1295"/>
                  </a:lnTo>
                  <a:lnTo>
                    <a:pt x="6" y="1290"/>
                  </a:lnTo>
                  <a:lnTo>
                    <a:pt x="1" y="1290"/>
                  </a:lnTo>
                  <a:close/>
                  <a:moveTo>
                    <a:pt x="1" y="1309"/>
                  </a:moveTo>
                  <a:lnTo>
                    <a:pt x="1" y="1327"/>
                  </a:lnTo>
                  <a:lnTo>
                    <a:pt x="6" y="1327"/>
                  </a:lnTo>
                  <a:lnTo>
                    <a:pt x="6" y="1309"/>
                  </a:lnTo>
                  <a:lnTo>
                    <a:pt x="1" y="1309"/>
                  </a:lnTo>
                  <a:close/>
                  <a:moveTo>
                    <a:pt x="1" y="1341"/>
                  </a:moveTo>
                  <a:lnTo>
                    <a:pt x="1" y="1345"/>
                  </a:lnTo>
                  <a:lnTo>
                    <a:pt x="6" y="1345"/>
                  </a:lnTo>
                  <a:lnTo>
                    <a:pt x="6" y="1341"/>
                  </a:lnTo>
                  <a:lnTo>
                    <a:pt x="1" y="1341"/>
                  </a:lnTo>
                  <a:close/>
                  <a:moveTo>
                    <a:pt x="1" y="1359"/>
                  </a:moveTo>
                  <a:lnTo>
                    <a:pt x="1" y="1377"/>
                  </a:lnTo>
                  <a:lnTo>
                    <a:pt x="6" y="1377"/>
                  </a:lnTo>
                  <a:lnTo>
                    <a:pt x="6" y="1359"/>
                  </a:lnTo>
                  <a:lnTo>
                    <a:pt x="1" y="1359"/>
                  </a:lnTo>
                  <a:close/>
                  <a:moveTo>
                    <a:pt x="1" y="1391"/>
                  </a:moveTo>
                  <a:lnTo>
                    <a:pt x="1" y="1396"/>
                  </a:lnTo>
                  <a:lnTo>
                    <a:pt x="6" y="1396"/>
                  </a:lnTo>
                  <a:lnTo>
                    <a:pt x="6" y="1391"/>
                  </a:lnTo>
                  <a:lnTo>
                    <a:pt x="1" y="1391"/>
                  </a:lnTo>
                  <a:close/>
                  <a:moveTo>
                    <a:pt x="1" y="1409"/>
                  </a:moveTo>
                  <a:lnTo>
                    <a:pt x="1" y="1428"/>
                  </a:lnTo>
                  <a:lnTo>
                    <a:pt x="6" y="1428"/>
                  </a:lnTo>
                  <a:lnTo>
                    <a:pt x="6" y="1409"/>
                  </a:lnTo>
                  <a:lnTo>
                    <a:pt x="1" y="1409"/>
                  </a:lnTo>
                  <a:close/>
                  <a:moveTo>
                    <a:pt x="1" y="1441"/>
                  </a:moveTo>
                  <a:lnTo>
                    <a:pt x="1" y="1446"/>
                  </a:lnTo>
                  <a:lnTo>
                    <a:pt x="6" y="1446"/>
                  </a:lnTo>
                  <a:lnTo>
                    <a:pt x="6" y="1441"/>
                  </a:lnTo>
                  <a:lnTo>
                    <a:pt x="1" y="1441"/>
                  </a:lnTo>
                  <a:close/>
                  <a:moveTo>
                    <a:pt x="1" y="1460"/>
                  </a:moveTo>
                  <a:lnTo>
                    <a:pt x="1" y="1478"/>
                  </a:lnTo>
                  <a:lnTo>
                    <a:pt x="6" y="1478"/>
                  </a:lnTo>
                  <a:lnTo>
                    <a:pt x="6" y="1460"/>
                  </a:lnTo>
                  <a:lnTo>
                    <a:pt x="1" y="1460"/>
                  </a:lnTo>
                  <a:close/>
                  <a:moveTo>
                    <a:pt x="1" y="1492"/>
                  </a:moveTo>
                  <a:lnTo>
                    <a:pt x="1" y="1496"/>
                  </a:lnTo>
                  <a:lnTo>
                    <a:pt x="6" y="1496"/>
                  </a:lnTo>
                  <a:lnTo>
                    <a:pt x="6" y="1492"/>
                  </a:lnTo>
                  <a:lnTo>
                    <a:pt x="1" y="1492"/>
                  </a:lnTo>
                  <a:close/>
                  <a:moveTo>
                    <a:pt x="1" y="1510"/>
                  </a:moveTo>
                  <a:lnTo>
                    <a:pt x="1" y="1528"/>
                  </a:lnTo>
                  <a:lnTo>
                    <a:pt x="6" y="1528"/>
                  </a:lnTo>
                  <a:lnTo>
                    <a:pt x="6" y="1510"/>
                  </a:lnTo>
                  <a:lnTo>
                    <a:pt x="1" y="1510"/>
                  </a:lnTo>
                  <a:close/>
                  <a:moveTo>
                    <a:pt x="1" y="1542"/>
                  </a:moveTo>
                  <a:lnTo>
                    <a:pt x="1" y="1547"/>
                  </a:lnTo>
                  <a:lnTo>
                    <a:pt x="5" y="1547"/>
                  </a:lnTo>
                  <a:lnTo>
                    <a:pt x="6" y="1542"/>
                  </a:lnTo>
                  <a:lnTo>
                    <a:pt x="1" y="1542"/>
                  </a:lnTo>
                  <a:close/>
                  <a:moveTo>
                    <a:pt x="1" y="1560"/>
                  </a:moveTo>
                  <a:lnTo>
                    <a:pt x="1" y="1579"/>
                  </a:lnTo>
                  <a:lnTo>
                    <a:pt x="5" y="1579"/>
                  </a:lnTo>
                  <a:lnTo>
                    <a:pt x="5" y="1560"/>
                  </a:lnTo>
                  <a:lnTo>
                    <a:pt x="1" y="1560"/>
                  </a:lnTo>
                  <a:close/>
                  <a:moveTo>
                    <a:pt x="1" y="1592"/>
                  </a:moveTo>
                  <a:lnTo>
                    <a:pt x="1" y="1597"/>
                  </a:lnTo>
                  <a:lnTo>
                    <a:pt x="5" y="1597"/>
                  </a:lnTo>
                  <a:lnTo>
                    <a:pt x="5" y="1592"/>
                  </a:lnTo>
                  <a:lnTo>
                    <a:pt x="1" y="1592"/>
                  </a:lnTo>
                  <a:close/>
                  <a:moveTo>
                    <a:pt x="1" y="1611"/>
                  </a:moveTo>
                  <a:lnTo>
                    <a:pt x="1" y="1629"/>
                  </a:lnTo>
                  <a:lnTo>
                    <a:pt x="5" y="1629"/>
                  </a:lnTo>
                  <a:lnTo>
                    <a:pt x="5" y="1611"/>
                  </a:lnTo>
                  <a:lnTo>
                    <a:pt x="1" y="1611"/>
                  </a:lnTo>
                  <a:close/>
                  <a:moveTo>
                    <a:pt x="1" y="1643"/>
                  </a:moveTo>
                  <a:lnTo>
                    <a:pt x="1" y="1647"/>
                  </a:lnTo>
                  <a:lnTo>
                    <a:pt x="5" y="1647"/>
                  </a:lnTo>
                  <a:lnTo>
                    <a:pt x="5" y="1643"/>
                  </a:lnTo>
                  <a:lnTo>
                    <a:pt x="1" y="1643"/>
                  </a:lnTo>
                  <a:close/>
                  <a:moveTo>
                    <a:pt x="1" y="1661"/>
                  </a:moveTo>
                  <a:lnTo>
                    <a:pt x="1" y="1679"/>
                  </a:lnTo>
                  <a:lnTo>
                    <a:pt x="5" y="1679"/>
                  </a:lnTo>
                  <a:lnTo>
                    <a:pt x="5" y="1661"/>
                  </a:lnTo>
                  <a:lnTo>
                    <a:pt x="1" y="1661"/>
                  </a:lnTo>
                  <a:close/>
                  <a:moveTo>
                    <a:pt x="1" y="1693"/>
                  </a:moveTo>
                  <a:lnTo>
                    <a:pt x="1" y="1698"/>
                  </a:lnTo>
                  <a:lnTo>
                    <a:pt x="5" y="1698"/>
                  </a:lnTo>
                  <a:lnTo>
                    <a:pt x="5" y="1693"/>
                  </a:lnTo>
                  <a:lnTo>
                    <a:pt x="1" y="1693"/>
                  </a:lnTo>
                  <a:close/>
                  <a:moveTo>
                    <a:pt x="1" y="1711"/>
                  </a:moveTo>
                  <a:lnTo>
                    <a:pt x="1" y="1730"/>
                  </a:lnTo>
                  <a:lnTo>
                    <a:pt x="5" y="1730"/>
                  </a:lnTo>
                  <a:lnTo>
                    <a:pt x="5" y="1711"/>
                  </a:lnTo>
                  <a:lnTo>
                    <a:pt x="1" y="1711"/>
                  </a:lnTo>
                  <a:close/>
                  <a:moveTo>
                    <a:pt x="1" y="1743"/>
                  </a:moveTo>
                  <a:lnTo>
                    <a:pt x="1" y="1748"/>
                  </a:lnTo>
                  <a:lnTo>
                    <a:pt x="5" y="1748"/>
                  </a:lnTo>
                  <a:lnTo>
                    <a:pt x="5" y="1743"/>
                  </a:lnTo>
                  <a:lnTo>
                    <a:pt x="1" y="1743"/>
                  </a:lnTo>
                  <a:close/>
                  <a:moveTo>
                    <a:pt x="1" y="1762"/>
                  </a:moveTo>
                  <a:lnTo>
                    <a:pt x="1" y="1780"/>
                  </a:lnTo>
                  <a:lnTo>
                    <a:pt x="5" y="1780"/>
                  </a:lnTo>
                  <a:lnTo>
                    <a:pt x="5" y="1762"/>
                  </a:lnTo>
                  <a:lnTo>
                    <a:pt x="1" y="1762"/>
                  </a:lnTo>
                  <a:close/>
                  <a:moveTo>
                    <a:pt x="1" y="1794"/>
                  </a:moveTo>
                  <a:lnTo>
                    <a:pt x="1" y="1798"/>
                  </a:lnTo>
                  <a:lnTo>
                    <a:pt x="5" y="1798"/>
                  </a:lnTo>
                  <a:lnTo>
                    <a:pt x="5" y="1794"/>
                  </a:lnTo>
                  <a:lnTo>
                    <a:pt x="1" y="1794"/>
                  </a:lnTo>
                  <a:close/>
                  <a:moveTo>
                    <a:pt x="1" y="1812"/>
                  </a:moveTo>
                  <a:lnTo>
                    <a:pt x="1" y="1830"/>
                  </a:lnTo>
                  <a:lnTo>
                    <a:pt x="5" y="1830"/>
                  </a:lnTo>
                  <a:lnTo>
                    <a:pt x="5" y="1812"/>
                  </a:lnTo>
                  <a:lnTo>
                    <a:pt x="1" y="1812"/>
                  </a:lnTo>
                  <a:close/>
                  <a:moveTo>
                    <a:pt x="1" y="1844"/>
                  </a:moveTo>
                  <a:lnTo>
                    <a:pt x="1" y="1849"/>
                  </a:lnTo>
                  <a:lnTo>
                    <a:pt x="5" y="1849"/>
                  </a:lnTo>
                  <a:lnTo>
                    <a:pt x="5" y="1844"/>
                  </a:lnTo>
                  <a:lnTo>
                    <a:pt x="1" y="1844"/>
                  </a:lnTo>
                  <a:close/>
                  <a:moveTo>
                    <a:pt x="1" y="1862"/>
                  </a:moveTo>
                  <a:lnTo>
                    <a:pt x="1" y="1881"/>
                  </a:lnTo>
                  <a:lnTo>
                    <a:pt x="5" y="1881"/>
                  </a:lnTo>
                  <a:lnTo>
                    <a:pt x="5" y="1862"/>
                  </a:lnTo>
                  <a:lnTo>
                    <a:pt x="1" y="1862"/>
                  </a:lnTo>
                  <a:close/>
                  <a:moveTo>
                    <a:pt x="1" y="1894"/>
                  </a:moveTo>
                  <a:lnTo>
                    <a:pt x="1" y="1899"/>
                  </a:lnTo>
                  <a:lnTo>
                    <a:pt x="5" y="1899"/>
                  </a:lnTo>
                  <a:lnTo>
                    <a:pt x="5" y="1894"/>
                  </a:lnTo>
                  <a:lnTo>
                    <a:pt x="1" y="1894"/>
                  </a:lnTo>
                  <a:close/>
                  <a:moveTo>
                    <a:pt x="1" y="1913"/>
                  </a:moveTo>
                  <a:lnTo>
                    <a:pt x="1" y="1931"/>
                  </a:lnTo>
                  <a:lnTo>
                    <a:pt x="5" y="1931"/>
                  </a:lnTo>
                  <a:lnTo>
                    <a:pt x="5" y="1913"/>
                  </a:lnTo>
                  <a:lnTo>
                    <a:pt x="1" y="1913"/>
                  </a:lnTo>
                  <a:close/>
                  <a:moveTo>
                    <a:pt x="1" y="1945"/>
                  </a:moveTo>
                  <a:lnTo>
                    <a:pt x="1" y="1949"/>
                  </a:lnTo>
                  <a:lnTo>
                    <a:pt x="5" y="1949"/>
                  </a:lnTo>
                  <a:lnTo>
                    <a:pt x="5" y="1945"/>
                  </a:lnTo>
                  <a:lnTo>
                    <a:pt x="1" y="1945"/>
                  </a:lnTo>
                  <a:close/>
                  <a:moveTo>
                    <a:pt x="1" y="1963"/>
                  </a:moveTo>
                  <a:lnTo>
                    <a:pt x="1" y="1981"/>
                  </a:lnTo>
                  <a:lnTo>
                    <a:pt x="5" y="1981"/>
                  </a:lnTo>
                  <a:lnTo>
                    <a:pt x="5" y="1963"/>
                  </a:lnTo>
                  <a:lnTo>
                    <a:pt x="1" y="1963"/>
                  </a:lnTo>
                  <a:close/>
                  <a:moveTo>
                    <a:pt x="1" y="1995"/>
                  </a:moveTo>
                  <a:lnTo>
                    <a:pt x="1" y="2000"/>
                  </a:lnTo>
                  <a:lnTo>
                    <a:pt x="5" y="2000"/>
                  </a:lnTo>
                  <a:lnTo>
                    <a:pt x="5" y="1995"/>
                  </a:lnTo>
                  <a:lnTo>
                    <a:pt x="1" y="1995"/>
                  </a:lnTo>
                  <a:close/>
                  <a:moveTo>
                    <a:pt x="1" y="2013"/>
                  </a:moveTo>
                  <a:lnTo>
                    <a:pt x="1" y="2032"/>
                  </a:lnTo>
                  <a:lnTo>
                    <a:pt x="5" y="2032"/>
                  </a:lnTo>
                  <a:lnTo>
                    <a:pt x="5" y="2013"/>
                  </a:lnTo>
                  <a:lnTo>
                    <a:pt x="1" y="2013"/>
                  </a:lnTo>
                  <a:close/>
                  <a:moveTo>
                    <a:pt x="1" y="2045"/>
                  </a:moveTo>
                  <a:lnTo>
                    <a:pt x="1" y="2050"/>
                  </a:lnTo>
                  <a:lnTo>
                    <a:pt x="5" y="2050"/>
                  </a:lnTo>
                  <a:lnTo>
                    <a:pt x="5" y="2045"/>
                  </a:lnTo>
                  <a:lnTo>
                    <a:pt x="1" y="2045"/>
                  </a:lnTo>
                  <a:close/>
                  <a:moveTo>
                    <a:pt x="1" y="2064"/>
                  </a:moveTo>
                  <a:lnTo>
                    <a:pt x="1" y="2082"/>
                  </a:lnTo>
                  <a:lnTo>
                    <a:pt x="5" y="2082"/>
                  </a:lnTo>
                  <a:lnTo>
                    <a:pt x="5" y="2064"/>
                  </a:lnTo>
                  <a:lnTo>
                    <a:pt x="1" y="2064"/>
                  </a:lnTo>
                  <a:close/>
                  <a:moveTo>
                    <a:pt x="1" y="2096"/>
                  </a:moveTo>
                  <a:lnTo>
                    <a:pt x="1" y="2100"/>
                  </a:lnTo>
                  <a:lnTo>
                    <a:pt x="5" y="2100"/>
                  </a:lnTo>
                  <a:lnTo>
                    <a:pt x="5" y="2096"/>
                  </a:lnTo>
                  <a:lnTo>
                    <a:pt x="1" y="2096"/>
                  </a:lnTo>
                  <a:close/>
                  <a:moveTo>
                    <a:pt x="1" y="2114"/>
                  </a:moveTo>
                  <a:lnTo>
                    <a:pt x="1" y="2132"/>
                  </a:lnTo>
                  <a:lnTo>
                    <a:pt x="5" y="2132"/>
                  </a:lnTo>
                  <a:lnTo>
                    <a:pt x="5" y="2114"/>
                  </a:lnTo>
                  <a:lnTo>
                    <a:pt x="1" y="2114"/>
                  </a:lnTo>
                  <a:close/>
                  <a:moveTo>
                    <a:pt x="1" y="2146"/>
                  </a:moveTo>
                  <a:lnTo>
                    <a:pt x="1" y="2151"/>
                  </a:lnTo>
                  <a:lnTo>
                    <a:pt x="5" y="2151"/>
                  </a:lnTo>
                  <a:lnTo>
                    <a:pt x="5" y="2146"/>
                  </a:lnTo>
                  <a:lnTo>
                    <a:pt x="1" y="2146"/>
                  </a:lnTo>
                  <a:close/>
                  <a:moveTo>
                    <a:pt x="0" y="2164"/>
                  </a:moveTo>
                  <a:lnTo>
                    <a:pt x="0" y="2183"/>
                  </a:lnTo>
                  <a:lnTo>
                    <a:pt x="5" y="2183"/>
                  </a:lnTo>
                  <a:lnTo>
                    <a:pt x="5" y="2164"/>
                  </a:lnTo>
                  <a:lnTo>
                    <a:pt x="0" y="2164"/>
                  </a:lnTo>
                  <a:close/>
                  <a:moveTo>
                    <a:pt x="0" y="2196"/>
                  </a:moveTo>
                  <a:lnTo>
                    <a:pt x="0" y="2201"/>
                  </a:lnTo>
                  <a:lnTo>
                    <a:pt x="5" y="2201"/>
                  </a:lnTo>
                  <a:lnTo>
                    <a:pt x="5" y="2196"/>
                  </a:lnTo>
                  <a:lnTo>
                    <a:pt x="0" y="2196"/>
                  </a:lnTo>
                  <a:close/>
                  <a:moveTo>
                    <a:pt x="0" y="2215"/>
                  </a:moveTo>
                  <a:lnTo>
                    <a:pt x="0" y="2233"/>
                  </a:lnTo>
                  <a:lnTo>
                    <a:pt x="5" y="2233"/>
                  </a:lnTo>
                  <a:lnTo>
                    <a:pt x="5" y="2215"/>
                  </a:lnTo>
                  <a:lnTo>
                    <a:pt x="0" y="2215"/>
                  </a:lnTo>
                  <a:close/>
                  <a:moveTo>
                    <a:pt x="0" y="2247"/>
                  </a:moveTo>
                  <a:lnTo>
                    <a:pt x="0" y="2251"/>
                  </a:lnTo>
                  <a:lnTo>
                    <a:pt x="5" y="2251"/>
                  </a:lnTo>
                  <a:lnTo>
                    <a:pt x="5" y="2247"/>
                  </a:lnTo>
                  <a:lnTo>
                    <a:pt x="0" y="2247"/>
                  </a:lnTo>
                  <a:close/>
                  <a:moveTo>
                    <a:pt x="0" y="2265"/>
                  </a:moveTo>
                  <a:lnTo>
                    <a:pt x="0" y="2283"/>
                  </a:lnTo>
                  <a:lnTo>
                    <a:pt x="5" y="2283"/>
                  </a:lnTo>
                  <a:lnTo>
                    <a:pt x="5" y="2265"/>
                  </a:lnTo>
                  <a:lnTo>
                    <a:pt x="0" y="2265"/>
                  </a:lnTo>
                  <a:close/>
                  <a:moveTo>
                    <a:pt x="0" y="2297"/>
                  </a:moveTo>
                  <a:lnTo>
                    <a:pt x="0" y="2302"/>
                  </a:lnTo>
                  <a:lnTo>
                    <a:pt x="5" y="2302"/>
                  </a:lnTo>
                  <a:lnTo>
                    <a:pt x="5" y="2297"/>
                  </a:lnTo>
                  <a:lnTo>
                    <a:pt x="0" y="2297"/>
                  </a:lnTo>
                  <a:close/>
                  <a:moveTo>
                    <a:pt x="0" y="2315"/>
                  </a:moveTo>
                  <a:lnTo>
                    <a:pt x="0" y="2334"/>
                  </a:lnTo>
                  <a:lnTo>
                    <a:pt x="5" y="2334"/>
                  </a:lnTo>
                  <a:lnTo>
                    <a:pt x="5" y="2315"/>
                  </a:lnTo>
                  <a:lnTo>
                    <a:pt x="0" y="2315"/>
                  </a:lnTo>
                  <a:close/>
                  <a:moveTo>
                    <a:pt x="0" y="2347"/>
                  </a:moveTo>
                  <a:lnTo>
                    <a:pt x="0" y="2352"/>
                  </a:lnTo>
                  <a:lnTo>
                    <a:pt x="5" y="2352"/>
                  </a:lnTo>
                  <a:lnTo>
                    <a:pt x="5" y="2347"/>
                  </a:lnTo>
                  <a:lnTo>
                    <a:pt x="0" y="2347"/>
                  </a:lnTo>
                  <a:close/>
                  <a:moveTo>
                    <a:pt x="0" y="2366"/>
                  </a:moveTo>
                  <a:lnTo>
                    <a:pt x="0" y="2384"/>
                  </a:lnTo>
                  <a:lnTo>
                    <a:pt x="5" y="2384"/>
                  </a:lnTo>
                  <a:lnTo>
                    <a:pt x="5" y="2366"/>
                  </a:lnTo>
                  <a:lnTo>
                    <a:pt x="0" y="2366"/>
                  </a:lnTo>
                  <a:close/>
                  <a:moveTo>
                    <a:pt x="0" y="2398"/>
                  </a:moveTo>
                  <a:lnTo>
                    <a:pt x="0" y="2402"/>
                  </a:lnTo>
                  <a:lnTo>
                    <a:pt x="5" y="2402"/>
                  </a:lnTo>
                  <a:lnTo>
                    <a:pt x="5" y="2398"/>
                  </a:lnTo>
                  <a:lnTo>
                    <a:pt x="0" y="2398"/>
                  </a:lnTo>
                  <a:close/>
                  <a:moveTo>
                    <a:pt x="0" y="2416"/>
                  </a:moveTo>
                  <a:lnTo>
                    <a:pt x="0" y="2434"/>
                  </a:lnTo>
                  <a:lnTo>
                    <a:pt x="5" y="2434"/>
                  </a:lnTo>
                  <a:lnTo>
                    <a:pt x="5" y="2416"/>
                  </a:lnTo>
                  <a:lnTo>
                    <a:pt x="0" y="2416"/>
                  </a:lnTo>
                  <a:close/>
                  <a:moveTo>
                    <a:pt x="0" y="2448"/>
                  </a:moveTo>
                  <a:lnTo>
                    <a:pt x="0" y="2453"/>
                  </a:lnTo>
                  <a:lnTo>
                    <a:pt x="5" y="2453"/>
                  </a:lnTo>
                  <a:lnTo>
                    <a:pt x="5" y="2448"/>
                  </a:lnTo>
                  <a:lnTo>
                    <a:pt x="0" y="2448"/>
                  </a:lnTo>
                  <a:close/>
                  <a:moveTo>
                    <a:pt x="0" y="2466"/>
                  </a:moveTo>
                  <a:lnTo>
                    <a:pt x="0" y="2485"/>
                  </a:lnTo>
                  <a:lnTo>
                    <a:pt x="5" y="2485"/>
                  </a:lnTo>
                  <a:lnTo>
                    <a:pt x="5" y="2466"/>
                  </a:lnTo>
                  <a:lnTo>
                    <a:pt x="0" y="2466"/>
                  </a:lnTo>
                  <a:close/>
                  <a:moveTo>
                    <a:pt x="0" y="2498"/>
                  </a:moveTo>
                  <a:lnTo>
                    <a:pt x="0" y="2503"/>
                  </a:lnTo>
                  <a:lnTo>
                    <a:pt x="5" y="2503"/>
                  </a:lnTo>
                  <a:lnTo>
                    <a:pt x="5" y="2498"/>
                  </a:lnTo>
                  <a:lnTo>
                    <a:pt x="0" y="2498"/>
                  </a:lnTo>
                  <a:close/>
                  <a:moveTo>
                    <a:pt x="0" y="2517"/>
                  </a:moveTo>
                  <a:lnTo>
                    <a:pt x="0" y="2535"/>
                  </a:lnTo>
                  <a:lnTo>
                    <a:pt x="5" y="2535"/>
                  </a:lnTo>
                  <a:lnTo>
                    <a:pt x="5" y="2517"/>
                  </a:lnTo>
                  <a:lnTo>
                    <a:pt x="0" y="2517"/>
                  </a:lnTo>
                  <a:close/>
                  <a:moveTo>
                    <a:pt x="0" y="2549"/>
                  </a:moveTo>
                  <a:lnTo>
                    <a:pt x="0" y="2553"/>
                  </a:lnTo>
                  <a:lnTo>
                    <a:pt x="5" y="2553"/>
                  </a:lnTo>
                  <a:lnTo>
                    <a:pt x="5" y="2549"/>
                  </a:lnTo>
                  <a:lnTo>
                    <a:pt x="0" y="2549"/>
                  </a:lnTo>
                  <a:close/>
                  <a:moveTo>
                    <a:pt x="0" y="2567"/>
                  </a:moveTo>
                  <a:lnTo>
                    <a:pt x="0" y="2585"/>
                  </a:lnTo>
                  <a:lnTo>
                    <a:pt x="5" y="2585"/>
                  </a:lnTo>
                  <a:lnTo>
                    <a:pt x="5" y="2567"/>
                  </a:lnTo>
                  <a:lnTo>
                    <a:pt x="0" y="2567"/>
                  </a:lnTo>
                  <a:close/>
                  <a:moveTo>
                    <a:pt x="0" y="2599"/>
                  </a:moveTo>
                  <a:lnTo>
                    <a:pt x="0" y="2604"/>
                  </a:lnTo>
                  <a:lnTo>
                    <a:pt x="5" y="2604"/>
                  </a:lnTo>
                  <a:lnTo>
                    <a:pt x="5" y="2599"/>
                  </a:lnTo>
                  <a:lnTo>
                    <a:pt x="0" y="2599"/>
                  </a:lnTo>
                  <a:close/>
                  <a:moveTo>
                    <a:pt x="0" y="2617"/>
                  </a:moveTo>
                  <a:lnTo>
                    <a:pt x="0" y="2636"/>
                  </a:lnTo>
                  <a:lnTo>
                    <a:pt x="5" y="2636"/>
                  </a:lnTo>
                  <a:lnTo>
                    <a:pt x="5" y="2617"/>
                  </a:lnTo>
                  <a:lnTo>
                    <a:pt x="0" y="2617"/>
                  </a:lnTo>
                  <a:close/>
                  <a:moveTo>
                    <a:pt x="0" y="2649"/>
                  </a:moveTo>
                  <a:lnTo>
                    <a:pt x="0" y="2654"/>
                  </a:lnTo>
                  <a:lnTo>
                    <a:pt x="5" y="2654"/>
                  </a:lnTo>
                  <a:lnTo>
                    <a:pt x="5" y="2649"/>
                  </a:lnTo>
                  <a:lnTo>
                    <a:pt x="0" y="2649"/>
                  </a:lnTo>
                  <a:close/>
                  <a:moveTo>
                    <a:pt x="0" y="2668"/>
                  </a:moveTo>
                  <a:lnTo>
                    <a:pt x="0" y="2686"/>
                  </a:lnTo>
                  <a:lnTo>
                    <a:pt x="5" y="2686"/>
                  </a:lnTo>
                  <a:lnTo>
                    <a:pt x="5" y="2668"/>
                  </a:lnTo>
                  <a:lnTo>
                    <a:pt x="0" y="2668"/>
                  </a:lnTo>
                  <a:close/>
                  <a:moveTo>
                    <a:pt x="0" y="2700"/>
                  </a:moveTo>
                  <a:lnTo>
                    <a:pt x="0" y="2704"/>
                  </a:lnTo>
                  <a:lnTo>
                    <a:pt x="5" y="2704"/>
                  </a:lnTo>
                  <a:lnTo>
                    <a:pt x="5" y="2700"/>
                  </a:lnTo>
                  <a:lnTo>
                    <a:pt x="0" y="2700"/>
                  </a:lnTo>
                  <a:close/>
                  <a:moveTo>
                    <a:pt x="0" y="2718"/>
                  </a:moveTo>
                  <a:lnTo>
                    <a:pt x="0" y="2736"/>
                  </a:lnTo>
                  <a:lnTo>
                    <a:pt x="5" y="2736"/>
                  </a:lnTo>
                  <a:lnTo>
                    <a:pt x="5" y="2718"/>
                  </a:lnTo>
                  <a:lnTo>
                    <a:pt x="0" y="2718"/>
                  </a:lnTo>
                  <a:close/>
                  <a:moveTo>
                    <a:pt x="0" y="2750"/>
                  </a:moveTo>
                  <a:lnTo>
                    <a:pt x="0" y="2755"/>
                  </a:lnTo>
                  <a:lnTo>
                    <a:pt x="5" y="2755"/>
                  </a:lnTo>
                  <a:lnTo>
                    <a:pt x="5" y="2750"/>
                  </a:lnTo>
                  <a:lnTo>
                    <a:pt x="0" y="2750"/>
                  </a:lnTo>
                  <a:close/>
                  <a:moveTo>
                    <a:pt x="0" y="2768"/>
                  </a:moveTo>
                  <a:lnTo>
                    <a:pt x="0" y="2787"/>
                  </a:lnTo>
                  <a:lnTo>
                    <a:pt x="4" y="2787"/>
                  </a:lnTo>
                  <a:lnTo>
                    <a:pt x="5" y="2768"/>
                  </a:lnTo>
                  <a:lnTo>
                    <a:pt x="0" y="2768"/>
                  </a:lnTo>
                  <a:close/>
                  <a:moveTo>
                    <a:pt x="0" y="2800"/>
                  </a:moveTo>
                  <a:lnTo>
                    <a:pt x="0" y="2802"/>
                  </a:lnTo>
                  <a:lnTo>
                    <a:pt x="4" y="2802"/>
                  </a:lnTo>
                  <a:lnTo>
                    <a:pt x="4" y="2800"/>
                  </a:lnTo>
                  <a:lnTo>
                    <a:pt x="0" y="2800"/>
                  </a:lnTo>
                  <a:close/>
                </a:path>
              </a:pathLst>
            </a:custGeom>
            <a:solidFill>
              <a:srgbClr val="4A7EBB"/>
            </a:solidFill>
            <a:ln w="0" cap="flat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6"/>
            <p:cNvSpPr>
              <a:spLocks noEditPoints="1"/>
            </p:cNvSpPr>
            <p:nvPr/>
          </p:nvSpPr>
          <p:spPr bwMode="auto">
            <a:xfrm>
              <a:off x="5798826" y="3350529"/>
              <a:ext cx="932688" cy="85726"/>
            </a:xfrm>
            <a:custGeom>
              <a:avLst/>
              <a:gdLst>
                <a:gd name="T0" fmla="*/ 59 w 4218"/>
                <a:gd name="T1" fmla="*/ 120 h 323"/>
                <a:gd name="T2" fmla="*/ 4160 w 4218"/>
                <a:gd name="T3" fmla="*/ 145 h 323"/>
                <a:gd name="T4" fmla="*/ 4160 w 4218"/>
                <a:gd name="T5" fmla="*/ 203 h 323"/>
                <a:gd name="T6" fmla="*/ 58 w 4218"/>
                <a:gd name="T7" fmla="*/ 178 h 323"/>
                <a:gd name="T8" fmla="*/ 59 w 4218"/>
                <a:gd name="T9" fmla="*/ 120 h 323"/>
                <a:gd name="T10" fmla="*/ 243 w 4218"/>
                <a:gd name="T11" fmla="*/ 292 h 323"/>
                <a:gd name="T12" fmla="*/ 0 w 4218"/>
                <a:gd name="T13" fmla="*/ 149 h 323"/>
                <a:gd name="T14" fmla="*/ 244 w 4218"/>
                <a:gd name="T15" fmla="*/ 8 h 323"/>
                <a:gd name="T16" fmla="*/ 284 w 4218"/>
                <a:gd name="T17" fmla="*/ 19 h 323"/>
                <a:gd name="T18" fmla="*/ 274 w 4218"/>
                <a:gd name="T19" fmla="*/ 59 h 323"/>
                <a:gd name="T20" fmla="*/ 73 w 4218"/>
                <a:gd name="T21" fmla="*/ 174 h 323"/>
                <a:gd name="T22" fmla="*/ 73 w 4218"/>
                <a:gd name="T23" fmla="*/ 124 h 323"/>
                <a:gd name="T24" fmla="*/ 272 w 4218"/>
                <a:gd name="T25" fmla="*/ 242 h 323"/>
                <a:gd name="T26" fmla="*/ 272 w 4218"/>
                <a:gd name="T27" fmla="*/ 242 h 323"/>
                <a:gd name="T28" fmla="*/ 283 w 4218"/>
                <a:gd name="T29" fmla="*/ 282 h 323"/>
                <a:gd name="T30" fmla="*/ 243 w 4218"/>
                <a:gd name="T31" fmla="*/ 292 h 323"/>
                <a:gd name="T32" fmla="*/ 3975 w 4218"/>
                <a:gd name="T33" fmla="*/ 31 h 323"/>
                <a:gd name="T34" fmla="*/ 4218 w 4218"/>
                <a:gd name="T35" fmla="*/ 174 h 323"/>
                <a:gd name="T36" fmla="*/ 3974 w 4218"/>
                <a:gd name="T37" fmla="*/ 315 h 323"/>
                <a:gd name="T38" fmla="*/ 3974 w 4218"/>
                <a:gd name="T39" fmla="*/ 315 h 323"/>
                <a:gd name="T40" fmla="*/ 3934 w 4218"/>
                <a:gd name="T41" fmla="*/ 304 h 323"/>
                <a:gd name="T42" fmla="*/ 3945 w 4218"/>
                <a:gd name="T43" fmla="*/ 264 h 323"/>
                <a:gd name="T44" fmla="*/ 4145 w 4218"/>
                <a:gd name="T45" fmla="*/ 149 h 323"/>
                <a:gd name="T46" fmla="*/ 4145 w 4218"/>
                <a:gd name="T47" fmla="*/ 199 h 323"/>
                <a:gd name="T48" fmla="*/ 3946 w 4218"/>
                <a:gd name="T49" fmla="*/ 81 h 323"/>
                <a:gd name="T50" fmla="*/ 3946 w 4218"/>
                <a:gd name="T51" fmla="*/ 81 h 323"/>
                <a:gd name="T52" fmla="*/ 3936 w 4218"/>
                <a:gd name="T53" fmla="*/ 41 h 323"/>
                <a:gd name="T54" fmla="*/ 3975 w 4218"/>
                <a:gd name="T55" fmla="*/ 31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218" h="323">
                  <a:moveTo>
                    <a:pt x="59" y="120"/>
                  </a:moveTo>
                  <a:lnTo>
                    <a:pt x="4160" y="145"/>
                  </a:lnTo>
                  <a:lnTo>
                    <a:pt x="4160" y="203"/>
                  </a:lnTo>
                  <a:lnTo>
                    <a:pt x="58" y="178"/>
                  </a:lnTo>
                  <a:lnTo>
                    <a:pt x="59" y="120"/>
                  </a:lnTo>
                  <a:close/>
                  <a:moveTo>
                    <a:pt x="243" y="292"/>
                  </a:moveTo>
                  <a:lnTo>
                    <a:pt x="0" y="149"/>
                  </a:lnTo>
                  <a:lnTo>
                    <a:pt x="244" y="8"/>
                  </a:lnTo>
                  <a:cubicBezTo>
                    <a:pt x="258" y="0"/>
                    <a:pt x="276" y="5"/>
                    <a:pt x="284" y="19"/>
                  </a:cubicBezTo>
                  <a:cubicBezTo>
                    <a:pt x="292" y="33"/>
                    <a:pt x="288" y="51"/>
                    <a:pt x="274" y="59"/>
                  </a:cubicBezTo>
                  <a:lnTo>
                    <a:pt x="73" y="174"/>
                  </a:lnTo>
                  <a:lnTo>
                    <a:pt x="73" y="124"/>
                  </a:lnTo>
                  <a:lnTo>
                    <a:pt x="272" y="242"/>
                  </a:lnTo>
                  <a:lnTo>
                    <a:pt x="272" y="242"/>
                  </a:lnTo>
                  <a:cubicBezTo>
                    <a:pt x="286" y="250"/>
                    <a:pt x="291" y="268"/>
                    <a:pt x="283" y="282"/>
                  </a:cubicBezTo>
                  <a:cubicBezTo>
                    <a:pt x="274" y="295"/>
                    <a:pt x="257" y="300"/>
                    <a:pt x="243" y="292"/>
                  </a:cubicBezTo>
                  <a:close/>
                  <a:moveTo>
                    <a:pt x="3975" y="31"/>
                  </a:moveTo>
                  <a:lnTo>
                    <a:pt x="4218" y="174"/>
                  </a:lnTo>
                  <a:lnTo>
                    <a:pt x="3974" y="315"/>
                  </a:lnTo>
                  <a:lnTo>
                    <a:pt x="3974" y="315"/>
                  </a:lnTo>
                  <a:cubicBezTo>
                    <a:pt x="3960" y="323"/>
                    <a:pt x="3942" y="318"/>
                    <a:pt x="3934" y="304"/>
                  </a:cubicBezTo>
                  <a:cubicBezTo>
                    <a:pt x="3926" y="290"/>
                    <a:pt x="3931" y="272"/>
                    <a:pt x="3945" y="264"/>
                  </a:cubicBezTo>
                  <a:lnTo>
                    <a:pt x="4145" y="149"/>
                  </a:lnTo>
                  <a:lnTo>
                    <a:pt x="4145" y="199"/>
                  </a:lnTo>
                  <a:lnTo>
                    <a:pt x="3946" y="81"/>
                  </a:lnTo>
                  <a:lnTo>
                    <a:pt x="3946" y="81"/>
                  </a:lnTo>
                  <a:cubicBezTo>
                    <a:pt x="3932" y="73"/>
                    <a:pt x="3927" y="55"/>
                    <a:pt x="3936" y="41"/>
                  </a:cubicBezTo>
                  <a:cubicBezTo>
                    <a:pt x="3944" y="27"/>
                    <a:pt x="3962" y="23"/>
                    <a:pt x="3975" y="31"/>
                  </a:cubicBez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9" name="Vonalas buborék 1 kerettel és kiemelő vonallal 7"/>
          <p:cNvSpPr/>
          <p:nvPr/>
        </p:nvSpPr>
        <p:spPr>
          <a:xfrm>
            <a:off x="144000" y="936000"/>
            <a:ext cx="2484000" cy="1498823"/>
          </a:xfrm>
          <a:prstGeom prst="accentBorderCallout1">
            <a:avLst>
              <a:gd name="adj1" fmla="val 54793"/>
              <a:gd name="adj2" fmla="val 99484"/>
              <a:gd name="adj3" fmla="val 69915"/>
              <a:gd name="adj4" fmla="val 1700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hangingPunct="0"/>
            <a:r>
              <a:rPr lang="en-US" dirty="0"/>
              <a:t>technological heat-up of the facility, initiation of steam supply, moderate power and target temperature of 600 °C</a:t>
            </a:r>
          </a:p>
        </p:txBody>
      </p:sp>
      <p:sp>
        <p:nvSpPr>
          <p:cNvPr id="80" name="Vonalas buborék 1 kerettel és kiemelő vonallal 1"/>
          <p:cNvSpPr/>
          <p:nvPr/>
        </p:nvSpPr>
        <p:spPr>
          <a:xfrm>
            <a:off x="144000" y="2723404"/>
            <a:ext cx="2484000" cy="1764000"/>
          </a:xfrm>
          <a:prstGeom prst="accentBorderCallout1">
            <a:avLst>
              <a:gd name="adj1" fmla="val 54793"/>
              <a:gd name="adj2" fmla="val 99484"/>
              <a:gd name="adj3" fmla="val -42058"/>
              <a:gd name="adj4" fmla="val 2254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hangingPunct="0"/>
            <a:r>
              <a:rPr lang="en-US" dirty="0"/>
              <a:t>further heat-up with increased power, pressurization of fuel rods to reach burst, target temperature of 1000 °C</a:t>
            </a:r>
          </a:p>
        </p:txBody>
      </p:sp>
      <p:sp>
        <p:nvSpPr>
          <p:cNvPr id="81" name="Vonalas buborék 1 kerettel és kiemelő vonallal 8"/>
          <p:cNvSpPr/>
          <p:nvPr/>
        </p:nvSpPr>
        <p:spPr>
          <a:xfrm>
            <a:off x="9560935" y="670912"/>
            <a:ext cx="2484000" cy="954000"/>
          </a:xfrm>
          <a:prstGeom prst="accentBorderCallout1">
            <a:avLst>
              <a:gd name="adj1" fmla="val 51651"/>
              <a:gd name="adj2" fmla="val 603"/>
              <a:gd name="adj3" fmla="val 137132"/>
              <a:gd name="adj4" fmla="val -1101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hangingPunct="0"/>
            <a:r>
              <a:rPr lang="en-US" dirty="0"/>
              <a:t>further heat-up with increased power, target temperature of 1400 °C</a:t>
            </a:r>
          </a:p>
        </p:txBody>
      </p:sp>
      <p:sp>
        <p:nvSpPr>
          <p:cNvPr id="82" name="Vonalas buborék 1 kerettel és kiemelő vonallal 9"/>
          <p:cNvSpPr/>
          <p:nvPr/>
        </p:nvSpPr>
        <p:spPr>
          <a:xfrm>
            <a:off x="9560947" y="2475588"/>
            <a:ext cx="2484000" cy="954655"/>
          </a:xfrm>
          <a:prstGeom prst="accentBorderCallout1">
            <a:avLst>
              <a:gd name="adj1" fmla="val 52549"/>
              <a:gd name="adj2" fmla="val -346"/>
              <a:gd name="adj3" fmla="val -52409"/>
              <a:gd name="adj4" fmla="val -590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hangingPunct="0"/>
            <a:r>
              <a:rPr lang="en-US" dirty="0"/>
              <a:t>injection of water, switching off power and steam supply</a:t>
            </a:r>
          </a:p>
        </p:txBody>
      </p:sp>
      <p:sp>
        <p:nvSpPr>
          <p:cNvPr id="83" name="Szövegdoboz 82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5935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CODEX-ATF </a:t>
            </a:r>
            <a:r>
              <a:rPr lang="hu-HU" sz="3200" dirty="0" err="1">
                <a:solidFill>
                  <a:schemeClr val="bg1"/>
                </a:solidFill>
                <a:latin typeface="+mn-lt"/>
              </a:rPr>
              <a:t>planned</a:t>
            </a:r>
            <a:r>
              <a:rPr lang="hu-HU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scenario</a:t>
            </a: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04384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0843B81-792A-46AD-82EE-D17754240462}" vid="{0287F088-6E5E-4A04-8C4E-5F68CA9EB0BF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c64f131e-929c-43a4-ad69-6fcea5eea6b5" xsi:nil="true"/>
    <lcf76f155ced4ddcb4097134ff3c332f xmlns="c64f131e-929c-43a4-ad69-6fcea5eea6b5">
      <Terms xmlns="http://schemas.microsoft.com/office/infopath/2007/PartnerControls"/>
    </lcf76f155ced4ddcb4097134ff3c332f>
    <TaxCatchAll xmlns="a248daa9-fd56-449d-8d47-6229dd8a7ee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15AB988F4A5A4D8E58CABC8FED1032" ma:contentTypeVersion="15" ma:contentTypeDescription="Create a new document." ma:contentTypeScope="" ma:versionID="9275dda4230c51f979b5ddfa2b8d1918">
  <xsd:schema xmlns:xsd="http://www.w3.org/2001/XMLSchema" xmlns:xs="http://www.w3.org/2001/XMLSchema" xmlns:p="http://schemas.microsoft.com/office/2006/metadata/properties" xmlns:ns2="c64f131e-929c-43a4-ad69-6fcea5eea6b5" xmlns:ns3="a248daa9-fd56-449d-8d47-6229dd8a7ee0" targetNamespace="http://schemas.microsoft.com/office/2006/metadata/properties" ma:root="true" ma:fieldsID="de9e95be5fb8d12516807c9544102f17" ns2:_="" ns3:_="">
    <xsd:import namespace="c64f131e-929c-43a4-ad69-6fcea5eea6b5"/>
    <xsd:import namespace="a248daa9-fd56-449d-8d47-6229dd8a7e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4f131e-929c-43a4-ad69-6fcea5eea6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17" nillable="true" ma:displayName="Sign-off status" ma:internalName="Sign_x002d_off_x0020_status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3c03a497-e7b3-4063-817b-d67fc7b905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48daa9-fd56-449d-8d47-6229dd8a7ee0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865125c0-1805-48b9-b82f-118d8841cd6e}" ma:internalName="TaxCatchAll" ma:showField="CatchAllData" ma:web="a248daa9-fd56-449d-8d47-6229dd8a7e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CDBE7CF-0580-484A-9845-231EF01865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0753C9-BF52-4F9F-BEE9-CED36AE64609}">
  <ds:schemaRefs>
    <ds:schemaRef ds:uri="http://purl.org/dc/terms/"/>
    <ds:schemaRef ds:uri="http://purl.org/dc/dcmitype/"/>
    <ds:schemaRef ds:uri="c64f131e-929c-43a4-ad69-6fcea5eea6b5"/>
    <ds:schemaRef ds:uri="http://schemas.microsoft.com/office/2006/documentManagement/types"/>
    <ds:schemaRef ds:uri="http://www.w3.org/XML/1998/namespace"/>
    <ds:schemaRef ds:uri="a248daa9-fd56-449d-8d47-6229dd8a7ee0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26D0AB05-07EC-4273-ABD4-A6B6FE875B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4f131e-929c-43a4-ad69-6fcea5eea6b5"/>
    <ds:schemaRef ds:uri="a248daa9-fd56-449d-8d47-6229dd8a7ee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4167</TotalTime>
  <Words>1639</Words>
  <Application>Microsoft Office PowerPoint</Application>
  <PresentationFormat>Widescreen</PresentationFormat>
  <Paragraphs>341</Paragraphs>
  <Slides>35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Arial</vt:lpstr>
      <vt:lpstr>Arial Black</vt:lpstr>
      <vt:lpstr>Calibri</vt:lpstr>
      <vt:lpstr>Calibri Light</vt:lpstr>
      <vt:lpstr>Cambria Math</vt:lpstr>
      <vt:lpstr>Franklin Gothic Medium</vt:lpstr>
      <vt:lpstr>Tahoma</vt:lpstr>
      <vt:lpstr>Times New Roman</vt:lpstr>
      <vt:lpstr>Office Theme</vt:lpstr>
      <vt:lpstr>Graph</vt:lpstr>
      <vt:lpstr>INTEGRAL TESTING OF ATF FUEL UNDER HIGH TEMPERATURE ACCIDENT CONDITIONS IN THE CODEX FACILITY  Zoltán Hózer, Róbert Farkas, Nóra Vér, Berta Bürger, Anna Pintér-Csordás, Márton Király,       Péter Szabó, Seif Eddine Habbachi, Tamás Novotny, Erzsébet Perez-Feró,                                                  Martin Ševeček, Martin Steinbrück, Juri Stuckert, Mirco Grosse   Technical Meeting on Advanced Technology Fuels: Progress on their Design, Manufacturing, Experimentation, Irradiation, and Case Studies for their Industrialization, Safety Evaluation, and Future Prospects, 28–31 October 2025, IAEA, Vienna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Tomzi</dc:creator>
  <cp:lastModifiedBy>KHAPERSKAIA, Anzhelika</cp:lastModifiedBy>
  <cp:revision>145</cp:revision>
  <cp:lastPrinted>2025-10-21T06:02:33Z</cp:lastPrinted>
  <dcterms:created xsi:type="dcterms:W3CDTF">2016-11-26T14:36:45Z</dcterms:created>
  <dcterms:modified xsi:type="dcterms:W3CDTF">2025-10-27T11:00:03Z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0x010100FF15AB988F4A5A4D8E58CABC8FED1032</vt:lpwstr>
  </property>
  <property fmtid="{D5CDD505-2E9C-101B-9397-08002B2CF9AE}" pid="3" name="MediaServiceImageTags">
    <vt:lpwstr/>
  </property>
</Properties>
</file>