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92" r:id="rId4"/>
    <p:sldMasterId id="2147483717" r:id="rId5"/>
  </p:sldMasterIdLst>
  <p:notesMasterIdLst>
    <p:notesMasterId r:id="rId23"/>
  </p:notesMasterIdLst>
  <p:handoutMasterIdLst>
    <p:handoutMasterId r:id="rId24"/>
  </p:handoutMasterIdLst>
  <p:sldIdLst>
    <p:sldId id="312" r:id="rId6"/>
    <p:sldId id="27973" r:id="rId7"/>
    <p:sldId id="27974" r:id="rId8"/>
    <p:sldId id="27983" r:id="rId9"/>
    <p:sldId id="27949" r:id="rId10"/>
    <p:sldId id="311" r:id="rId11"/>
    <p:sldId id="27982" r:id="rId12"/>
    <p:sldId id="27986" r:id="rId13"/>
    <p:sldId id="27984" r:id="rId14"/>
    <p:sldId id="27976" r:id="rId15"/>
    <p:sldId id="27979" r:id="rId16"/>
    <p:sldId id="1848" r:id="rId17"/>
    <p:sldId id="1854" r:id="rId18"/>
    <p:sldId id="27985" r:id="rId19"/>
    <p:sldId id="27980" r:id="rId20"/>
    <p:sldId id="298" r:id="rId21"/>
    <p:sldId id="300" r:id="rId22"/>
  </p:sldIdLst>
  <p:sldSz cx="12192000" cy="6858000"/>
  <p:notesSz cx="9296400" cy="70104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24CDFF6-EB14-4A69-AA1A-C014A38959EA}">
          <p14:sldIdLst>
            <p14:sldId id="312"/>
            <p14:sldId id="27973"/>
            <p14:sldId id="27974"/>
            <p14:sldId id="27983"/>
            <p14:sldId id="27949"/>
            <p14:sldId id="311"/>
            <p14:sldId id="27982"/>
            <p14:sldId id="27986"/>
            <p14:sldId id="27984"/>
            <p14:sldId id="27976"/>
            <p14:sldId id="27979"/>
            <p14:sldId id="1848"/>
            <p14:sldId id="1854"/>
            <p14:sldId id="27985"/>
            <p14:sldId id="27980"/>
            <p14:sldId id="298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2" pos="528" userDrawn="1">
          <p15:clr>
            <a:srgbClr val="A4A3A4"/>
          </p15:clr>
        </p15:guide>
        <p15:guide id="3" orient="horz" pos="768" userDrawn="1">
          <p15:clr>
            <a:srgbClr val="A4A3A4"/>
          </p15:clr>
        </p15:guide>
        <p15:guide id="4" orient="horz" pos="5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1FD2046-AA59-7879-D49E-70B22829F355}" name="WISSINGER Gordo (FRA-FL)" initials="GW" userId="S::gordon.wissinger@framatome.us::634b6570-5d05-4386-b0a0-1304c5923fd4" providerId="AD"/>
  <p188:author id="{5E44476D-08CB-ADDA-EF7E-C68FCEFD910E}" name="GERKEN Lisa (FRA-FL)" initials="LG" userId="S::lisa.gerken@framatome.us::00a43e49-35a2-4113-89e4-f3b8fb59a90a" providerId="AD"/>
  <p188:author id="{BA7998A0-BE28-054B-C9E7-F305794D2EED}" name="ALLISON Chris (FRA-FL)" initials="A(" userId="S::chris.allison@framatome.us::5de8ccb2-a6b9-4471-9af2-491d60303b2f" providerId="AD"/>
  <p188:author id="{FB599CA1-23FB-3285-8CDB-EF5D1228A176}" name="HOLM Jerald (External)" initials="JH" userId="S::jerald.holm.ext@framatome.us::bc9505b4-6069-4c6c-a760-2775a7f25f28" providerId="AD"/>
  <p188:author id="{33DF9CD1-8C23-4709-5543-A5FB0ADB734A}" name="GUZZARDO Michelle (FRA-FL)" initials="MG" userId="S::michelle.guzzardo@framatome.us::325027f5-5d70-4020-90c7-72d14e4e693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33CC"/>
    <a:srgbClr val="1089FF"/>
    <a:srgbClr val="C00000"/>
    <a:srgbClr val="E5F6FF"/>
    <a:srgbClr val="FF0000"/>
    <a:srgbClr val="FF6D6D"/>
    <a:srgbClr val="D559D8"/>
    <a:srgbClr val="FFFFF7"/>
    <a:srgbClr val="F3F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017" autoAdjust="0"/>
  </p:normalViewPr>
  <p:slideViewPr>
    <p:cSldViewPr snapToGrid="0">
      <p:cViewPr varScale="1">
        <p:scale>
          <a:sx n="86" d="100"/>
          <a:sy n="86" d="100"/>
        </p:scale>
        <p:origin x="912" y="60"/>
      </p:cViewPr>
      <p:guideLst>
        <p:guide pos="528"/>
        <p:guide orient="horz" pos="768"/>
        <p:guide orient="horz" pos="5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68BB8D-0296-498C-8E68-E155D38859C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7C81302-19D4-4CC5-B6FB-70370CE7F15B}">
      <dgm:prSet phldrT="[Texte]" custT="1"/>
      <dgm:spPr/>
      <dgm:t>
        <a:bodyPr/>
        <a:lstStyle/>
        <a:p>
          <a:r>
            <a:rPr lang="en-US" sz="1400" noProof="0" dirty="0">
              <a:solidFill>
                <a:schemeClr val="accent1"/>
              </a:solidFill>
              <a:latin typeface="+mn-lt"/>
            </a:rPr>
            <a:t>2016: Cr-coating of small samples mastered</a:t>
          </a:r>
        </a:p>
      </dgm:t>
    </dgm:pt>
    <dgm:pt modelId="{83709CB2-034B-4D58-AA5A-050E288FB61D}" type="parTrans" cxnId="{65DEBBAC-53CE-4D3D-9296-AB0BA3B97517}">
      <dgm:prSet/>
      <dgm:spPr/>
      <dgm:t>
        <a:bodyPr/>
        <a:lstStyle/>
        <a:p>
          <a:endParaRPr lang="fr-FR"/>
        </a:p>
      </dgm:t>
    </dgm:pt>
    <dgm:pt modelId="{F7CE74AC-B5D4-42C6-B2AE-6D56F3E840DD}" type="sibTrans" cxnId="{65DEBBAC-53CE-4D3D-9296-AB0BA3B97517}">
      <dgm:prSet/>
      <dgm:spPr/>
      <dgm:t>
        <a:bodyPr/>
        <a:lstStyle/>
        <a:p>
          <a:endParaRPr lang="fr-FR"/>
        </a:p>
      </dgm:t>
    </dgm:pt>
    <dgm:pt modelId="{369D64B6-90CE-4420-B731-B350C5795646}">
      <dgm:prSet phldrT="[Texte]" custT="1"/>
      <dgm:spPr/>
      <dgm:t>
        <a:bodyPr/>
        <a:lstStyle/>
        <a:p>
          <a:r>
            <a:rPr lang="en-US" sz="1400" noProof="0" dirty="0">
              <a:solidFill>
                <a:schemeClr val="accent1"/>
              </a:solidFill>
              <a:latin typeface="+mn-lt"/>
            </a:rPr>
            <a:t>2018: Cr-coating of full-length cladding begins</a:t>
          </a:r>
        </a:p>
      </dgm:t>
    </dgm:pt>
    <dgm:pt modelId="{93017380-E484-4ADB-8962-51984B5D125A}" type="parTrans" cxnId="{AB03DA0D-9426-4CAB-8727-11F70C1C7A40}">
      <dgm:prSet/>
      <dgm:spPr/>
      <dgm:t>
        <a:bodyPr/>
        <a:lstStyle/>
        <a:p>
          <a:endParaRPr lang="fr-FR"/>
        </a:p>
      </dgm:t>
    </dgm:pt>
    <dgm:pt modelId="{C9CF9BDB-5C65-44D8-BD9F-A19E5B88C3B9}" type="sibTrans" cxnId="{AB03DA0D-9426-4CAB-8727-11F70C1C7A40}">
      <dgm:prSet/>
      <dgm:spPr/>
      <dgm:t>
        <a:bodyPr/>
        <a:lstStyle/>
        <a:p>
          <a:endParaRPr lang="fr-FR"/>
        </a:p>
      </dgm:t>
    </dgm:pt>
    <dgm:pt modelId="{ED76F51A-9677-496F-B100-B8F207747D0F}">
      <dgm:prSet custT="1"/>
      <dgm:spPr/>
      <dgm:t>
        <a:bodyPr/>
        <a:lstStyle/>
        <a:p>
          <a:r>
            <a:rPr lang="en-US" sz="1400" noProof="0" dirty="0">
              <a:solidFill>
                <a:schemeClr val="accent1"/>
              </a:solidFill>
              <a:latin typeface="+mn-lt"/>
            </a:rPr>
            <a:t>2026: Installation of industrial pilot line at Framatome </a:t>
          </a:r>
          <a:r>
            <a:rPr lang="en-US" sz="1400" noProof="0" dirty="0" err="1">
              <a:solidFill>
                <a:schemeClr val="accent1"/>
              </a:solidFill>
              <a:latin typeface="+mn-lt"/>
            </a:rPr>
            <a:t>Paimboeuf</a:t>
          </a:r>
          <a:r>
            <a:rPr lang="en-US" sz="1400" noProof="0" dirty="0">
              <a:solidFill>
                <a:schemeClr val="accent1"/>
              </a:solidFill>
              <a:latin typeface="+mn-lt"/>
            </a:rPr>
            <a:t> </a:t>
          </a:r>
          <a:r>
            <a:rPr lang="en-US" sz="1400" b="1" noProof="0" dirty="0">
              <a:solidFill>
                <a:schemeClr val="accent1"/>
              </a:solidFill>
              <a:latin typeface="+mn-lt"/>
            </a:rPr>
            <a:t>(100,000 tubes/year)</a:t>
          </a:r>
        </a:p>
      </dgm:t>
    </dgm:pt>
    <dgm:pt modelId="{0FA6C3CE-7865-427A-8BE3-30A6CD47CCC5}" type="parTrans" cxnId="{13811853-62A4-43CE-8FFE-59415DCBEA0A}">
      <dgm:prSet/>
      <dgm:spPr/>
      <dgm:t>
        <a:bodyPr/>
        <a:lstStyle/>
        <a:p>
          <a:endParaRPr lang="fr-FR"/>
        </a:p>
      </dgm:t>
    </dgm:pt>
    <dgm:pt modelId="{08DA86D5-8EF8-4E96-A83F-C44CE23D848A}" type="sibTrans" cxnId="{13811853-62A4-43CE-8FFE-59415DCBEA0A}">
      <dgm:prSet/>
      <dgm:spPr/>
      <dgm:t>
        <a:bodyPr/>
        <a:lstStyle/>
        <a:p>
          <a:endParaRPr lang="fr-FR"/>
        </a:p>
      </dgm:t>
    </dgm:pt>
    <dgm:pt modelId="{3556E543-9C84-4A39-A585-76441C5809E1}">
      <dgm:prSet phldrT="[Texte]" custT="1"/>
      <dgm:spPr/>
      <dgm:t>
        <a:bodyPr/>
        <a:lstStyle/>
        <a:p>
          <a:r>
            <a:rPr lang="en-US" sz="1400" noProof="0" dirty="0">
              <a:solidFill>
                <a:schemeClr val="accent1"/>
              </a:solidFill>
              <a:latin typeface="+mn-lt"/>
            </a:rPr>
            <a:t>2020: Full-length Cr-coating begins at Framatome </a:t>
          </a:r>
          <a:r>
            <a:rPr lang="en-US" sz="1400" noProof="0" dirty="0" err="1">
              <a:solidFill>
                <a:schemeClr val="accent1"/>
              </a:solidFill>
              <a:latin typeface="+mn-lt"/>
            </a:rPr>
            <a:t>Paimboeuf</a:t>
          </a:r>
          <a:endParaRPr lang="en-US" sz="1400" noProof="0" dirty="0">
            <a:solidFill>
              <a:schemeClr val="accent1"/>
            </a:solidFill>
            <a:latin typeface="+mn-lt"/>
          </a:endParaRPr>
        </a:p>
      </dgm:t>
    </dgm:pt>
    <dgm:pt modelId="{217FC0BE-433E-4D5F-8ED7-7CBCB8621CEF}" type="sibTrans" cxnId="{1118FAB0-81B9-404A-9590-F5AA245D4E06}">
      <dgm:prSet/>
      <dgm:spPr/>
      <dgm:t>
        <a:bodyPr/>
        <a:lstStyle/>
        <a:p>
          <a:endParaRPr lang="fr-FR"/>
        </a:p>
      </dgm:t>
    </dgm:pt>
    <dgm:pt modelId="{5246A813-1B93-4D35-9723-524273995787}" type="parTrans" cxnId="{1118FAB0-81B9-404A-9590-F5AA245D4E06}">
      <dgm:prSet/>
      <dgm:spPr/>
      <dgm:t>
        <a:bodyPr/>
        <a:lstStyle/>
        <a:p>
          <a:endParaRPr lang="fr-FR"/>
        </a:p>
      </dgm:t>
    </dgm:pt>
    <dgm:pt modelId="{A94091EC-45AD-4F77-BE88-31310CD07EC0}" type="pres">
      <dgm:prSet presAssocID="{DA68BB8D-0296-498C-8E68-E155D38859C0}" presName="arrowDiagram" presStyleCnt="0">
        <dgm:presLayoutVars>
          <dgm:chMax val="5"/>
          <dgm:dir/>
          <dgm:resizeHandles val="exact"/>
        </dgm:presLayoutVars>
      </dgm:prSet>
      <dgm:spPr/>
    </dgm:pt>
    <dgm:pt modelId="{29D52653-511C-4A11-82D9-18C405A808A8}" type="pres">
      <dgm:prSet presAssocID="{DA68BB8D-0296-498C-8E68-E155D38859C0}" presName="arrow" presStyleLbl="bgShp" presStyleIdx="0" presStyleCnt="1" custScaleX="312112" custLinFactNeighborX="6630"/>
      <dgm:spPr>
        <a:solidFill>
          <a:schemeClr val="accent1"/>
        </a:solidFill>
      </dgm:spPr>
    </dgm:pt>
    <dgm:pt modelId="{B4CA84A8-5BAF-4B08-BD9A-AA917B55131D}" type="pres">
      <dgm:prSet presAssocID="{DA68BB8D-0296-498C-8E68-E155D38859C0}" presName="arrowDiagram4" presStyleCnt="0"/>
      <dgm:spPr/>
    </dgm:pt>
    <dgm:pt modelId="{D86AAA76-755E-446A-AAF2-2B5691433BF8}" type="pres">
      <dgm:prSet presAssocID="{67C81302-19D4-4CC5-B6FB-70370CE7F15B}" presName="bullet4a" presStyleLbl="node1" presStyleIdx="0" presStyleCnt="4" custScaleX="154971" custScaleY="154971" custLinFactX="-1500000" custLinFactNeighborX="-1554745" custLinFactNeighborY="-80809"/>
      <dgm:spPr>
        <a:solidFill>
          <a:schemeClr val="accent2">
            <a:lumMod val="60000"/>
            <a:lumOff val="40000"/>
          </a:schemeClr>
        </a:solidFill>
        <a:ln w="19050">
          <a:solidFill>
            <a:schemeClr val="bg1"/>
          </a:solidFill>
        </a:ln>
      </dgm:spPr>
    </dgm:pt>
    <dgm:pt modelId="{9D825806-6989-4F8E-A335-31A342D3253A}" type="pres">
      <dgm:prSet presAssocID="{67C81302-19D4-4CC5-B6FB-70370CE7F15B}" presName="textBox4a" presStyleLbl="revTx" presStyleIdx="0" presStyleCnt="4" custScaleX="382096" custScaleY="73990" custLinFactX="-100000" custLinFactNeighborX="-180441" custLinFactNeighborY="7680">
        <dgm:presLayoutVars>
          <dgm:bulletEnabled val="1"/>
        </dgm:presLayoutVars>
      </dgm:prSet>
      <dgm:spPr/>
    </dgm:pt>
    <dgm:pt modelId="{5F905DAB-A55B-46D2-A872-7DACBD6162DF}" type="pres">
      <dgm:prSet presAssocID="{369D64B6-90CE-4420-B731-B350C5795646}" presName="bullet4b" presStyleLbl="node1" presStyleIdx="1" presStyleCnt="4" custScaleX="118811" custScaleY="118811" custLinFactX="-183367" custLinFactNeighborX="-200000" custLinFactNeighborY="-80564"/>
      <dgm:spPr>
        <a:solidFill>
          <a:schemeClr val="accent2">
            <a:lumMod val="60000"/>
            <a:lumOff val="40000"/>
          </a:schemeClr>
        </a:solidFill>
        <a:ln w="19050">
          <a:solidFill>
            <a:schemeClr val="bg1"/>
          </a:solidFill>
        </a:ln>
      </dgm:spPr>
    </dgm:pt>
    <dgm:pt modelId="{B8453853-7FBB-4CBC-AFAB-E1557DC755C1}" type="pres">
      <dgm:prSet presAssocID="{369D64B6-90CE-4420-B731-B350C5795646}" presName="textBox4b" presStyleLbl="revTx" presStyleIdx="1" presStyleCnt="4" custScaleX="313214" custScaleY="77823" custLinFactNeighborX="17537" custLinFactNeighborY="5894">
        <dgm:presLayoutVars>
          <dgm:bulletEnabled val="1"/>
        </dgm:presLayoutVars>
      </dgm:prSet>
      <dgm:spPr/>
    </dgm:pt>
    <dgm:pt modelId="{E6D938C7-58DF-4875-9A68-CB0A526B2297}" type="pres">
      <dgm:prSet presAssocID="{3556E543-9C84-4A39-A585-76441C5809E1}" presName="bullet4c" presStyleLbl="node1" presStyleIdx="2" presStyleCnt="4" custLinFactX="300000" custLinFactNeighborX="362192" custLinFactNeighborY="-32876"/>
      <dgm:spPr>
        <a:solidFill>
          <a:schemeClr val="accent2">
            <a:lumMod val="60000"/>
            <a:lumOff val="40000"/>
          </a:schemeClr>
        </a:solidFill>
        <a:ln w="19050">
          <a:solidFill>
            <a:schemeClr val="bg1"/>
          </a:solidFill>
        </a:ln>
      </dgm:spPr>
    </dgm:pt>
    <dgm:pt modelId="{B44A4A18-0EB5-4145-8A22-2C5501CED710}" type="pres">
      <dgm:prSet presAssocID="{3556E543-9C84-4A39-A585-76441C5809E1}" presName="textBox4c" presStyleLbl="revTx" presStyleIdx="2" presStyleCnt="4" custFlipVert="0" custScaleX="295493" custScaleY="62323" custLinFactX="100000" custLinFactNeighborX="144063" custLinFactNeighborY="2743">
        <dgm:presLayoutVars>
          <dgm:bulletEnabled val="1"/>
        </dgm:presLayoutVars>
      </dgm:prSet>
      <dgm:spPr/>
    </dgm:pt>
    <dgm:pt modelId="{EBDE94A4-04A9-46B7-A36A-7DB0517585C7}" type="pres">
      <dgm:prSet presAssocID="{ED76F51A-9677-496F-B100-B8F207747D0F}" presName="bullet4d" presStyleLbl="node1" presStyleIdx="3" presStyleCnt="4" custLinFactX="559511" custLinFactNeighborX="600000" custLinFactNeighborY="-6975"/>
      <dgm:spPr>
        <a:solidFill>
          <a:schemeClr val="accent2">
            <a:lumMod val="60000"/>
            <a:lumOff val="40000"/>
          </a:schemeClr>
        </a:solidFill>
        <a:ln w="19050">
          <a:solidFill>
            <a:schemeClr val="bg1"/>
          </a:solidFill>
        </a:ln>
      </dgm:spPr>
    </dgm:pt>
    <dgm:pt modelId="{3EF29329-45C9-4970-A788-8356DE9C0E79}" type="pres">
      <dgm:prSet presAssocID="{ED76F51A-9677-496F-B100-B8F207747D0F}" presName="textBox4d" presStyleLbl="revTx" presStyleIdx="3" presStyleCnt="4" custScaleX="340249" custScaleY="65117" custLinFactX="200000" custLinFactNeighborX="283260" custLinFactNeighborY="12739">
        <dgm:presLayoutVars>
          <dgm:bulletEnabled val="1"/>
        </dgm:presLayoutVars>
      </dgm:prSet>
      <dgm:spPr/>
    </dgm:pt>
  </dgm:ptLst>
  <dgm:cxnLst>
    <dgm:cxn modelId="{10767004-F4E9-4697-AE9E-6156DAB66A88}" type="presOf" srcId="{ED76F51A-9677-496F-B100-B8F207747D0F}" destId="{3EF29329-45C9-4970-A788-8356DE9C0E79}" srcOrd="0" destOrd="0" presId="urn:microsoft.com/office/officeart/2005/8/layout/arrow2"/>
    <dgm:cxn modelId="{E0F64D0C-AE0A-407D-8F3F-8E631B00BDD3}" type="presOf" srcId="{67C81302-19D4-4CC5-B6FB-70370CE7F15B}" destId="{9D825806-6989-4F8E-A335-31A342D3253A}" srcOrd="0" destOrd="0" presId="urn:microsoft.com/office/officeart/2005/8/layout/arrow2"/>
    <dgm:cxn modelId="{AB03DA0D-9426-4CAB-8727-11F70C1C7A40}" srcId="{DA68BB8D-0296-498C-8E68-E155D38859C0}" destId="{369D64B6-90CE-4420-B731-B350C5795646}" srcOrd="1" destOrd="0" parTransId="{93017380-E484-4ADB-8962-51984B5D125A}" sibTransId="{C9CF9BDB-5C65-44D8-BD9F-A19E5B88C3B9}"/>
    <dgm:cxn modelId="{4883764F-5DBE-44DC-9F5D-8B405B69A8C7}" type="presOf" srcId="{369D64B6-90CE-4420-B731-B350C5795646}" destId="{B8453853-7FBB-4CBC-AFAB-E1557DC755C1}" srcOrd="0" destOrd="0" presId="urn:microsoft.com/office/officeart/2005/8/layout/arrow2"/>
    <dgm:cxn modelId="{13811853-62A4-43CE-8FFE-59415DCBEA0A}" srcId="{DA68BB8D-0296-498C-8E68-E155D38859C0}" destId="{ED76F51A-9677-496F-B100-B8F207747D0F}" srcOrd="3" destOrd="0" parTransId="{0FA6C3CE-7865-427A-8BE3-30A6CD47CCC5}" sibTransId="{08DA86D5-8EF8-4E96-A83F-C44CE23D848A}"/>
    <dgm:cxn modelId="{FD01887A-315A-4BB1-A5C8-77E8B7BAEA47}" type="presOf" srcId="{3556E543-9C84-4A39-A585-76441C5809E1}" destId="{B44A4A18-0EB5-4145-8A22-2C5501CED710}" srcOrd="0" destOrd="0" presId="urn:microsoft.com/office/officeart/2005/8/layout/arrow2"/>
    <dgm:cxn modelId="{DB92088D-C2EE-4DF5-BE10-FED9A8E6CDAF}" type="presOf" srcId="{DA68BB8D-0296-498C-8E68-E155D38859C0}" destId="{A94091EC-45AD-4F77-BE88-31310CD07EC0}" srcOrd="0" destOrd="0" presId="urn:microsoft.com/office/officeart/2005/8/layout/arrow2"/>
    <dgm:cxn modelId="{65DEBBAC-53CE-4D3D-9296-AB0BA3B97517}" srcId="{DA68BB8D-0296-498C-8E68-E155D38859C0}" destId="{67C81302-19D4-4CC5-B6FB-70370CE7F15B}" srcOrd="0" destOrd="0" parTransId="{83709CB2-034B-4D58-AA5A-050E288FB61D}" sibTransId="{F7CE74AC-B5D4-42C6-B2AE-6D56F3E840DD}"/>
    <dgm:cxn modelId="{1118FAB0-81B9-404A-9590-F5AA245D4E06}" srcId="{DA68BB8D-0296-498C-8E68-E155D38859C0}" destId="{3556E543-9C84-4A39-A585-76441C5809E1}" srcOrd="2" destOrd="0" parTransId="{5246A813-1B93-4D35-9723-524273995787}" sibTransId="{217FC0BE-433E-4D5F-8ED7-7CBCB8621CEF}"/>
    <dgm:cxn modelId="{BA1908A9-890A-4819-B71E-67B69F8AF309}" type="presParOf" srcId="{A94091EC-45AD-4F77-BE88-31310CD07EC0}" destId="{29D52653-511C-4A11-82D9-18C405A808A8}" srcOrd="0" destOrd="0" presId="urn:microsoft.com/office/officeart/2005/8/layout/arrow2"/>
    <dgm:cxn modelId="{E8DC6D6C-FB79-413F-8DC6-EA855A53CBF7}" type="presParOf" srcId="{A94091EC-45AD-4F77-BE88-31310CD07EC0}" destId="{B4CA84A8-5BAF-4B08-BD9A-AA917B55131D}" srcOrd="1" destOrd="0" presId="urn:microsoft.com/office/officeart/2005/8/layout/arrow2"/>
    <dgm:cxn modelId="{FAD3E4A2-B7E8-4110-ACE8-AAF67DA1A4ED}" type="presParOf" srcId="{B4CA84A8-5BAF-4B08-BD9A-AA917B55131D}" destId="{D86AAA76-755E-446A-AAF2-2B5691433BF8}" srcOrd="0" destOrd="0" presId="urn:microsoft.com/office/officeart/2005/8/layout/arrow2"/>
    <dgm:cxn modelId="{4DCE61CF-1C6C-4269-AFDC-12DE3996ED17}" type="presParOf" srcId="{B4CA84A8-5BAF-4B08-BD9A-AA917B55131D}" destId="{9D825806-6989-4F8E-A335-31A342D3253A}" srcOrd="1" destOrd="0" presId="urn:microsoft.com/office/officeart/2005/8/layout/arrow2"/>
    <dgm:cxn modelId="{5F12E314-50A1-4A56-9EC4-DD0CDF9D1F04}" type="presParOf" srcId="{B4CA84A8-5BAF-4B08-BD9A-AA917B55131D}" destId="{5F905DAB-A55B-46D2-A872-7DACBD6162DF}" srcOrd="2" destOrd="0" presId="urn:microsoft.com/office/officeart/2005/8/layout/arrow2"/>
    <dgm:cxn modelId="{36923B3D-F2CD-44C3-ADA9-E3C2D7132767}" type="presParOf" srcId="{B4CA84A8-5BAF-4B08-BD9A-AA917B55131D}" destId="{B8453853-7FBB-4CBC-AFAB-E1557DC755C1}" srcOrd="3" destOrd="0" presId="urn:microsoft.com/office/officeart/2005/8/layout/arrow2"/>
    <dgm:cxn modelId="{3E01B48E-486F-49E5-90D8-137D0E4D63B2}" type="presParOf" srcId="{B4CA84A8-5BAF-4B08-BD9A-AA917B55131D}" destId="{E6D938C7-58DF-4875-9A68-CB0A526B2297}" srcOrd="4" destOrd="0" presId="urn:microsoft.com/office/officeart/2005/8/layout/arrow2"/>
    <dgm:cxn modelId="{E98292F0-33F3-4B63-8791-3E143C11F873}" type="presParOf" srcId="{B4CA84A8-5BAF-4B08-BD9A-AA917B55131D}" destId="{B44A4A18-0EB5-4145-8A22-2C5501CED710}" srcOrd="5" destOrd="0" presId="urn:microsoft.com/office/officeart/2005/8/layout/arrow2"/>
    <dgm:cxn modelId="{646D326D-FBE9-45E5-AFFB-2B5D8D478853}" type="presParOf" srcId="{B4CA84A8-5BAF-4B08-BD9A-AA917B55131D}" destId="{EBDE94A4-04A9-46B7-A36A-7DB0517585C7}" srcOrd="6" destOrd="0" presId="urn:microsoft.com/office/officeart/2005/8/layout/arrow2"/>
    <dgm:cxn modelId="{17F3DDF3-D2F2-46DB-91B4-CC612E4F20CD}" type="presParOf" srcId="{B4CA84A8-5BAF-4B08-BD9A-AA917B55131D}" destId="{3EF29329-45C9-4970-A788-8356DE9C0E79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52653-511C-4A11-82D9-18C405A808A8}">
      <dsp:nvSpPr>
        <dsp:cNvPr id="0" name=""/>
        <dsp:cNvSpPr/>
      </dsp:nvSpPr>
      <dsp:spPr>
        <a:xfrm>
          <a:off x="922545" y="0"/>
          <a:ext cx="9659042" cy="193421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6AAA76-755E-446A-AAF2-2B5691433BF8}">
      <dsp:nvSpPr>
        <dsp:cNvPr id="0" name=""/>
        <dsp:cNvSpPr/>
      </dsp:nvSpPr>
      <dsp:spPr>
        <a:xfrm>
          <a:off x="2110450" y="1361195"/>
          <a:ext cx="110306" cy="110306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25806-6989-4F8E-A335-31A342D3253A}">
      <dsp:nvSpPr>
        <dsp:cNvPr id="0" name=""/>
        <dsp:cNvSpPr/>
      </dsp:nvSpPr>
      <dsp:spPr>
        <a:xfrm>
          <a:off x="2109419" y="1569089"/>
          <a:ext cx="2022051" cy="340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716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>
              <a:solidFill>
                <a:schemeClr val="accent1"/>
              </a:solidFill>
              <a:latin typeface="+mn-lt"/>
            </a:rPr>
            <a:t>2016: Cr-coating of small samples mastered</a:t>
          </a:r>
        </a:p>
      </dsp:txBody>
      <dsp:txXfrm>
        <a:off x="2109419" y="1569089"/>
        <a:ext cx="2022051" cy="340607"/>
      </dsp:txXfrm>
    </dsp:sp>
    <dsp:sp modelId="{5F905DAB-A55B-46D2-A872-7DACBD6162DF}">
      <dsp:nvSpPr>
        <dsp:cNvPr id="0" name=""/>
        <dsp:cNvSpPr/>
      </dsp:nvSpPr>
      <dsp:spPr>
        <a:xfrm>
          <a:off x="4321032" y="877008"/>
          <a:ext cx="147075" cy="147075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53853-7FBB-4CBC-AFAB-E1557DC755C1}">
      <dsp:nvSpPr>
        <dsp:cNvPr id="0" name=""/>
        <dsp:cNvSpPr/>
      </dsp:nvSpPr>
      <dsp:spPr>
        <a:xfrm>
          <a:off x="4290277" y="1200390"/>
          <a:ext cx="2035560" cy="687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593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>
              <a:solidFill>
                <a:schemeClr val="accent1"/>
              </a:solidFill>
              <a:latin typeface="+mn-lt"/>
            </a:rPr>
            <a:t>2018: Cr-coating of full-length cladding begins</a:t>
          </a:r>
        </a:p>
      </dsp:txBody>
      <dsp:txXfrm>
        <a:off x="4290277" y="1200390"/>
        <a:ext cx="2035560" cy="687903"/>
      </dsp:txXfrm>
    </dsp:sp>
    <dsp:sp modelId="{E6D938C7-58DF-4875-9A68-CB0A526B2297}">
      <dsp:nvSpPr>
        <dsp:cNvPr id="0" name=""/>
        <dsp:cNvSpPr/>
      </dsp:nvSpPr>
      <dsp:spPr>
        <a:xfrm>
          <a:off x="6535535" y="602934"/>
          <a:ext cx="164021" cy="164021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A4A18-0EB5-4145-8A22-2C5501CED710}">
      <dsp:nvSpPr>
        <dsp:cNvPr id="0" name=""/>
        <dsp:cNvSpPr/>
      </dsp:nvSpPr>
      <dsp:spPr>
        <a:xfrm>
          <a:off x="6482314" y="996840"/>
          <a:ext cx="1920392" cy="744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911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>
              <a:solidFill>
                <a:schemeClr val="accent1"/>
              </a:solidFill>
              <a:latin typeface="+mn-lt"/>
            </a:rPr>
            <a:t>2020: Full-length Cr-coating begins at Framatome </a:t>
          </a:r>
          <a:r>
            <a:rPr lang="en-US" sz="1400" kern="1200" noProof="0" dirty="0" err="1">
              <a:solidFill>
                <a:schemeClr val="accent1"/>
              </a:solidFill>
              <a:latin typeface="+mn-lt"/>
            </a:rPr>
            <a:t>Paimboeuf</a:t>
          </a:r>
          <a:endParaRPr lang="en-US" sz="1400" kern="1200" noProof="0" dirty="0">
            <a:solidFill>
              <a:schemeClr val="accent1"/>
            </a:solidFill>
            <a:latin typeface="+mn-lt"/>
          </a:endParaRPr>
        </a:p>
      </dsp:txBody>
      <dsp:txXfrm>
        <a:off x="6482314" y="996840"/>
        <a:ext cx="1920392" cy="744972"/>
      </dsp:txXfrm>
    </dsp:sp>
    <dsp:sp modelId="{EBDE94A4-04A9-46B7-A36A-7DB0517585C7}">
      <dsp:nvSpPr>
        <dsp:cNvPr id="0" name=""/>
        <dsp:cNvSpPr/>
      </dsp:nvSpPr>
      <dsp:spPr>
        <a:xfrm>
          <a:off x="8696561" y="422192"/>
          <a:ext cx="219726" cy="219726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F29329-45C9-4970-A788-8356DE9C0E79}">
      <dsp:nvSpPr>
        <dsp:cNvPr id="0" name=""/>
        <dsp:cNvSpPr/>
      </dsp:nvSpPr>
      <dsp:spPr>
        <a:xfrm>
          <a:off x="8618672" y="965933"/>
          <a:ext cx="2211259" cy="903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28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>
              <a:solidFill>
                <a:schemeClr val="accent1"/>
              </a:solidFill>
              <a:latin typeface="+mn-lt"/>
            </a:rPr>
            <a:t>2026: Installation of industrial pilot line at Framatome </a:t>
          </a:r>
          <a:r>
            <a:rPr lang="en-US" sz="1400" kern="1200" noProof="0" dirty="0" err="1">
              <a:solidFill>
                <a:schemeClr val="accent1"/>
              </a:solidFill>
              <a:latin typeface="+mn-lt"/>
            </a:rPr>
            <a:t>Paimboeuf</a:t>
          </a:r>
          <a:r>
            <a:rPr lang="en-US" sz="1400" kern="1200" noProof="0" dirty="0">
              <a:solidFill>
                <a:schemeClr val="accent1"/>
              </a:solidFill>
              <a:latin typeface="+mn-lt"/>
            </a:rPr>
            <a:t> </a:t>
          </a:r>
          <a:r>
            <a:rPr lang="en-US" sz="1400" b="1" kern="1200" noProof="0" dirty="0">
              <a:solidFill>
                <a:schemeClr val="accent1"/>
              </a:solidFill>
              <a:latin typeface="+mn-lt"/>
            </a:rPr>
            <a:t>(100,000 tubes/year)</a:t>
          </a:r>
        </a:p>
      </dsp:txBody>
      <dsp:txXfrm>
        <a:off x="8618672" y="965933"/>
        <a:ext cx="2211259" cy="903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2E65307-2181-4970-84BA-FFAA8143A1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D50C31B-C659-471C-941E-A60A50D619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8E9F164-9C5D-4243-9384-C983E89F89D4}" type="datetimeFigureOut">
              <a:rPr lang="fr-FR" smtClean="0"/>
              <a:t>26/10/2025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62DB526-1014-4166-A9FB-8EFBFE6983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/>
              <a:t>Must Be Returned At End of Audit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BC52F7-FD81-4411-9802-56C7875082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547426-6E30-4B46-9ABB-7F3A41A4CB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38232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8D3C162-BE6A-46A4-8905-0369D3FF539A}" type="datetimeFigureOut">
              <a:rPr lang="fr-FR" smtClean="0"/>
              <a:t>26/10/2025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/>
              <a:t>Must Be Returned At End of Audit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09BB4AF-F06A-4DE0-B204-DE3E7B6196F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88751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Lisa Gerken — Senior Technical Advisor, Framatome Inc.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talk objective: to show how AFM (Advanced Fuel Management) plus </a:t>
            </a:r>
            <a:r>
              <a:rPr lang="en-US" dirty="0" err="1"/>
              <a:t>PROtect</a:t>
            </a:r>
            <a:r>
              <a:rPr lang="en-US" dirty="0"/>
              <a:t> Cr (E‑ATF) enable US PWR optimization—economics, safety, and deployment path.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Must Be Returned At End of Audit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BB4AF-F06A-4DE0-B204-DE3E7B6196F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742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Must Be Returned At End of Audit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BB4AF-F06A-4DE0-B204-DE3E7B6196F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561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Must Be Returned At End of Audit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BB4AF-F06A-4DE0-B204-DE3E7B6196F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493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Must Be Returned At End of Audit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BB4AF-F06A-4DE0-B204-DE3E7B6196F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328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B2CAD-5C32-7B98-BFCC-4CB24450E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04118F-2315-7281-A71E-E5E4D5DFED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B04084-3363-A329-61FA-E9639D8C99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Minimize </a:t>
            </a:r>
            <a:r>
              <a:rPr lang="en-US" dirty="0" err="1"/>
              <a:t>rais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DF123C-1D4A-CDF5-82A5-5DA32B438D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6258A-419F-4B9C-BF76-2D4CB595F7E4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9573E-2661-F461-EDEC-26BCE923C69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Must Be Returned At End of Audit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110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0BFE5-E3F0-DC86-B80B-F295C7898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612FB1-578D-14D6-68EC-83E1A66F80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19BC44-8A3B-E02E-53F2-F629008A81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68ED0F-0FBB-C706-A58F-3464A4E3C5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BB4AF-F06A-4DE0-B204-DE3E7B6196F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1051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initiatives: enrichment &gt;5 </a:t>
            </a:r>
            <a:r>
              <a:rPr lang="en-US" dirty="0" err="1"/>
              <a:t>wt</a:t>
            </a:r>
            <a:r>
              <a:rPr lang="en-US" dirty="0"/>
              <a:t>% U‑235 (LEU+), rod average burnup &gt;62 GWd/MTU, and ATF deployment.</a:t>
            </a:r>
          </a:p>
          <a:p>
            <a:r>
              <a:rPr lang="en-US" dirty="0"/>
              <a:t>Goals: enable 24‑month cycles, reduce batch sizes, support power uprates while maintaining regulatory compliance.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BB4AF-F06A-4DE0-B204-DE3E7B6196F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5439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4A4BB-FE16-B4DC-2DA4-5B10C99FD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B584F2-894A-A963-D851-EDA6094039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A3C377-F066-A2EA-2FE4-E771ECE4F6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F92B8-6F26-41ED-AF83-D2FB8EE705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3F858-AE5B-4D9C-9213-5E2266D6E6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259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770845-6AAA-944B-8A3E-384A38F87CE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47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F07AE-97A0-87AA-699B-1FADE0CFB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7E2218-A8C7-880D-8927-3C42AC9987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2D9A02-AD88-965D-B5D4-38072E7CBF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64046-F193-F3F1-4378-FCFC27D1ED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770845-6AAA-944B-8A3E-384A38F87CE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86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A0333-E904-7651-4081-9348E83F5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757AD1-E375-07E8-1109-0E948FE0D8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9EEAE5-3325-685D-1022-C3B8343A07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08984-2D63-F643-4D5E-48EBFFBD99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770845-6AAA-944B-8A3E-384A38F87CE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67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C8116-9201-445B-B1CB-3DE288456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B2BB73-5E26-ADBD-FAA8-C28AEA029B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34AB08-F94D-422B-9F88-2D6C6DC2E3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FD1F1-8EDB-6C04-0ADF-D8ABDF0B0A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9BB4AF-F06A-4DE0-B204-DE3E7B6196F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7257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FBB05-756C-CB14-75D1-75723D2BB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DF2DCC-BDF8-EA2C-F5A5-DD09E33BEB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55B466-88DE-EEA4-4CFC-B685B7D345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0F773-E892-89C5-2520-D3093896D2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9BB4AF-F06A-4DE0-B204-DE3E7B6196F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941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Relationship Id="rId4" Type="http://schemas.openxmlformats.org/officeDocument/2006/relationships/image" Target="../media/image3.jpe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386AF67-45A9-4F22-932C-0163194973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C976836-868F-7148-97E4-970734D2E518}"/>
              </a:ext>
            </a:extLst>
          </p:cNvPr>
          <p:cNvSpPr/>
          <p:nvPr userDrawn="1"/>
        </p:nvSpPr>
        <p:spPr>
          <a:xfrm>
            <a:off x="565459" y="549000"/>
            <a:ext cx="5760000" cy="5760000"/>
          </a:xfrm>
          <a:prstGeom prst="rect">
            <a:avLst/>
          </a:prstGeom>
          <a:solidFill>
            <a:srgbClr val="105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n>
                <a:noFill/>
              </a:ln>
              <a:solidFill>
                <a:schemeClr val="accent3"/>
              </a:solidFill>
              <a:latin typeface="Work Sans" panose="00000500000000000000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7635" y="1694213"/>
            <a:ext cx="5161172" cy="2078896"/>
          </a:xfrm>
          <a:prstGeom prst="rect">
            <a:avLst/>
          </a:prstGeom>
          <a:ln>
            <a:noFill/>
          </a:ln>
        </p:spPr>
        <p:txBody>
          <a:bodyPr vert="horz" lIns="68187" tIns="34093" rIns="68187" bIns="34093" rtlCol="0">
            <a:normAutofit/>
          </a:bodyPr>
          <a:lstStyle>
            <a:lvl1pPr>
              <a:defRPr lang="en-US" sz="4000" kern="1500" dirty="0">
                <a:solidFill>
                  <a:schemeClr val="bg1"/>
                </a:solidFill>
                <a:latin typeface="Work Sans Light" pitchFamily="2" charset="0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7634" y="3977686"/>
            <a:ext cx="5161172" cy="345851"/>
          </a:xfrm>
          <a:prstGeom prst="rect">
            <a:avLst/>
          </a:prstGeom>
          <a:ln>
            <a:noFill/>
          </a:ln>
        </p:spPr>
        <p:txBody>
          <a:bodyPr vert="horz" wrap="square" lIns="68187" tIns="34093" rIns="68187" bIns="34093" rtlCol="0">
            <a:spAutoFit/>
          </a:bodyPr>
          <a:lstStyle>
            <a:lvl1pPr marL="0" indent="0">
              <a:buNone/>
              <a:defRPr lang="en-US" sz="2000" b="1" dirty="0">
                <a:solidFill>
                  <a:schemeClr val="bg1"/>
                </a:solidFill>
                <a:latin typeface="Work Sans Light" pitchFamily="2" charset="0"/>
              </a:defRPr>
            </a:lvl1pPr>
          </a:lstStyle>
          <a:p>
            <a:pPr lvl="0"/>
            <a:r>
              <a:rPr lang="en-US" noProof="0"/>
              <a:t>Speaker’s name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80B082CB-EB74-4B31-A14B-D208C091F7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7634" y="4822193"/>
            <a:ext cx="5161171" cy="290451"/>
          </a:xfrm>
          <a:prstGeom prst="rect">
            <a:avLst/>
          </a:prstGeom>
          <a:ln>
            <a:noFill/>
          </a:ln>
        </p:spPr>
        <p:txBody>
          <a:bodyPr vert="horz" wrap="square" lIns="68187" tIns="34093" rIns="68187" bIns="34093" rtlCol="0">
            <a:spAutoFit/>
          </a:bodyPr>
          <a:lstStyle>
            <a:lvl1pPr marL="0" indent="0">
              <a:buNone/>
              <a:defRPr lang="fr-FR" sz="1600" b="1" dirty="0" smtClean="0">
                <a:solidFill>
                  <a:schemeClr val="bg1"/>
                </a:solidFill>
                <a:latin typeface="Work Sans Light" pitchFamily="2" charset="0"/>
              </a:defRPr>
            </a:lvl1pPr>
            <a:lvl2pPr>
              <a:defRPr lang="fr-FR" sz="2400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fr-FR" sz="2000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fr-FR" sz="1733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fr-FR" sz="1733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lvl="0"/>
            <a:r>
              <a:rPr lang="en-US" noProof="0"/>
              <a:t>Place and date XX/XX/202X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32" y="217648"/>
            <a:ext cx="5047672" cy="23391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6878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 detai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lang="fr-FR" kern="1500" dirty="0">
                <a:solidFill>
                  <a:schemeClr val="accent3"/>
                </a:solidFill>
                <a:latin typeface="Work Sans Light" pitchFamily="2" charset="0"/>
              </a:defRPr>
            </a:lvl1pPr>
          </a:lstStyle>
          <a:p>
            <a:pPr marL="0" marR="0" lvl="0" indent="0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tabLst/>
            </a:pPr>
            <a:r>
              <a:rPr lang="en-US" noProof="0"/>
              <a:t>Title</a:t>
            </a:r>
          </a:p>
        </p:txBody>
      </p:sp>
      <p:sp>
        <p:nvSpPr>
          <p:cNvPr id="18" name="Espace réservé du texte 11">
            <a:extLst>
              <a:ext uri="{FF2B5EF4-FFF2-40B4-BE49-F238E27FC236}">
                <a16:creationId xmlns:a16="http://schemas.microsoft.com/office/drawing/2014/main" id="{89F6C438-B22C-3FF4-02F9-FFCADC2A0AE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35875" y="988961"/>
            <a:ext cx="105198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2000">
                <a:solidFill>
                  <a:srgbClr val="1050A3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noProof="0"/>
          </a:p>
        </p:txBody>
      </p:sp>
      <p:sp>
        <p:nvSpPr>
          <p:cNvPr id="23" name="Espace réservé du texte 11">
            <a:extLst>
              <a:ext uri="{FF2B5EF4-FFF2-40B4-BE49-F238E27FC236}">
                <a16:creationId xmlns:a16="http://schemas.microsoft.com/office/drawing/2014/main" id="{D7E5F6E5-88D3-48C3-3577-5DACE513DD3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8200" y="1512822"/>
            <a:ext cx="10515600" cy="32795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50000"/>
              </a:lnSpc>
              <a:buNone/>
              <a:defRPr sz="1600" b="1" i="0" kern="1500" baseline="0">
                <a:solidFill>
                  <a:srgbClr val="1050A3"/>
                </a:solidFill>
                <a:latin typeface="Work Sans" panose="00000500000000000000" pitchFamily="50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Introduction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A9F0F648-3D53-94C6-86A9-32735B08D41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42900" y="2044051"/>
            <a:ext cx="5147353" cy="254520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latin typeface="Work Sans Light" pitchFamily="2" charset="0"/>
              </a:defRPr>
            </a:lvl1pPr>
            <a:lvl2pPr marL="476250" indent="-242888">
              <a:buFont typeface="Courier New" panose="02070309020205020404" pitchFamily="49" charset="0"/>
              <a:buChar char="o"/>
              <a:defRPr sz="1600">
                <a:latin typeface="Work Sans Light" pitchFamily="2" charset="0"/>
              </a:defRPr>
            </a:lvl2pPr>
            <a:lvl3pPr marL="719138" indent="-233363">
              <a:buClr>
                <a:schemeClr val="accent1"/>
              </a:buClr>
              <a:buFont typeface="Work Sans Light" pitchFamily="2" charset="0"/>
              <a:buChar char="-"/>
              <a:defRPr sz="1400">
                <a:latin typeface="Work Sans Light" pitchFamily="2" charset="0"/>
              </a:defRPr>
            </a:lvl3pPr>
            <a:lvl4pPr marL="942975" indent="-215900">
              <a:buFont typeface="Wingdings" panose="05000000000000000000" pitchFamily="2" charset="2"/>
              <a:buChar char="§"/>
              <a:defRPr sz="1400">
                <a:latin typeface="Work Sans Light" pitchFamily="2" charset="0"/>
              </a:defRPr>
            </a:lvl4pPr>
            <a:lvl5pPr marL="960438" indent="9525">
              <a:buFontTx/>
              <a:buNone/>
              <a:defRPr sz="1400">
                <a:latin typeface="Work Sans Light" pitchFamily="2" charset="0"/>
              </a:defRPr>
            </a:lvl5pPr>
          </a:lstStyle>
          <a:p>
            <a:pPr lvl="0"/>
            <a:endParaRPr lang="en-US" noProof="0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C5F0AF07-1F14-B18C-D7DF-2F7F81B3F1E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198671" y="2044051"/>
            <a:ext cx="5147353" cy="254520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latin typeface="Work Sans Light" pitchFamily="2" charset="0"/>
              </a:defRPr>
            </a:lvl1pPr>
            <a:lvl2pPr marL="476250" indent="-242888">
              <a:buFont typeface="Courier New" panose="02070309020205020404" pitchFamily="49" charset="0"/>
              <a:buChar char="o"/>
              <a:defRPr sz="1600">
                <a:latin typeface="Work Sans Light" pitchFamily="2" charset="0"/>
              </a:defRPr>
            </a:lvl2pPr>
            <a:lvl3pPr marL="719138" indent="-233363">
              <a:buClr>
                <a:schemeClr val="accent1"/>
              </a:buClr>
              <a:buFont typeface="Work Sans Light" pitchFamily="2" charset="0"/>
              <a:buChar char="-"/>
              <a:defRPr sz="1400">
                <a:latin typeface="Work Sans Light" pitchFamily="2" charset="0"/>
              </a:defRPr>
            </a:lvl3pPr>
            <a:lvl4pPr marL="942975" indent="-215900">
              <a:buFont typeface="Wingdings" panose="05000000000000000000" pitchFamily="2" charset="2"/>
              <a:buChar char="§"/>
              <a:defRPr sz="1400">
                <a:latin typeface="Work Sans Light" pitchFamily="2" charset="0"/>
              </a:defRPr>
            </a:lvl4pPr>
            <a:lvl5pPr marL="960438" indent="9525">
              <a:buFontTx/>
              <a:buNone/>
              <a:defRPr sz="1400">
                <a:latin typeface="Work Sans Light" pitchFamily="2" charset="0"/>
              </a:defRPr>
            </a:lvl5pPr>
          </a:lstStyle>
          <a:p>
            <a:pPr lvl="0"/>
            <a:endParaRPr lang="en-US" noProof="0"/>
          </a:p>
        </p:txBody>
      </p:sp>
      <p:sp>
        <p:nvSpPr>
          <p:cNvPr id="32" name="Espace réservé du texte 11">
            <a:extLst>
              <a:ext uri="{FF2B5EF4-FFF2-40B4-BE49-F238E27FC236}">
                <a16:creationId xmlns:a16="http://schemas.microsoft.com/office/drawing/2014/main" id="{9EED980B-0CE1-8FFF-64B3-E242F73DAA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8199" y="5084526"/>
            <a:ext cx="10515597" cy="35539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50000"/>
              </a:lnSpc>
              <a:buNone/>
              <a:defRPr sz="1733" b="1" i="0" kern="1500" baseline="0">
                <a:solidFill>
                  <a:srgbClr val="1050A3"/>
                </a:solidFill>
                <a:latin typeface="Work Sans" panose="00000500000000000000" pitchFamily="50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Conclusion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0036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1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7A9168D3-0A55-4446-8778-168F1B9BA8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6869" y="957861"/>
            <a:ext cx="10229988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kumimoji="0" lang="fr-FR" sz="2000" b="1" i="0" u="none" strike="noStrike" kern="1500" cap="none" spc="0" normalizeH="0" baseline="0" dirty="0">
                <a:ln>
                  <a:noFill/>
                </a:ln>
                <a:solidFill>
                  <a:srgbClr val="1050A3"/>
                </a:solidFill>
                <a:effectLst/>
                <a:uLnTx/>
                <a:uFillTx/>
                <a:latin typeface="Work Sans Light" pitchFamily="2" charset="0"/>
                <a:cs typeface="Arial" panose="020B0604020202020204" pitchFamily="34" charset="0"/>
              </a:defRPr>
            </a:lvl1pPr>
          </a:lstStyle>
          <a:p>
            <a:pPr marL="0" marR="0" lvl="0" indent="0" defTabSz="914317" fontAlgn="auto">
              <a:lnSpc>
                <a:spcPct val="100000"/>
              </a:lnSpc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None/>
              <a:tabLst/>
            </a:pPr>
            <a:r>
              <a:rPr lang="en-US" noProof="0"/>
              <a:t>Subtitle</a:t>
            </a:r>
          </a:p>
        </p:txBody>
      </p:sp>
      <p:sp>
        <p:nvSpPr>
          <p:cNvPr id="9" name="Espace réservé du graphique 3">
            <a:extLst>
              <a:ext uri="{FF2B5EF4-FFF2-40B4-BE49-F238E27FC236}">
                <a16:creationId xmlns:a16="http://schemas.microsoft.com/office/drawing/2014/main" id="{FA6BF849-3693-43D3-8DC6-828F9A3C5AB7}"/>
              </a:ext>
            </a:extLst>
          </p:cNvPr>
          <p:cNvSpPr>
            <a:spLocks noGrp="1"/>
          </p:cNvSpPr>
          <p:nvPr>
            <p:ph type="chart" sz="quarter" idx="25" hasCustomPrompt="1"/>
          </p:nvPr>
        </p:nvSpPr>
        <p:spPr>
          <a:xfrm>
            <a:off x="835607" y="1920806"/>
            <a:ext cx="10490309" cy="40074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600" i="0">
                <a:latin typeface="Work Sans" panose="00000500000000000000" pitchFamily="50" charset="0"/>
              </a:defRPr>
            </a:lvl1pPr>
          </a:lstStyle>
          <a:p>
            <a:r>
              <a:rPr lang="en-US" noProof="0"/>
              <a:t>Click to add a chart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238708-79AF-5834-CBCE-51675833B0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228657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lang="en-US" kern="1500" dirty="0">
                <a:solidFill>
                  <a:srgbClr val="1089FF"/>
                </a:solidFill>
                <a:latin typeface="Work Sans Light" pitchFamily="2" charset="0"/>
              </a:defRPr>
            </a:lvl1pPr>
          </a:lstStyle>
          <a:p>
            <a:pPr marL="0" marR="0" lvl="0" indent="0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tabLst/>
            </a:pPr>
            <a:r>
              <a:rPr lang="en-US" noProof="0"/>
              <a:t>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2693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1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NO PR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20">
            <a:extLst>
              <a:ext uri="{FF2B5EF4-FFF2-40B4-BE49-F238E27FC236}">
                <a16:creationId xmlns:a16="http://schemas.microsoft.com/office/drawing/2014/main" id="{D43A9394-3056-465A-BD0E-878043E531A2}"/>
              </a:ext>
            </a:extLst>
          </p:cNvPr>
          <p:cNvSpPr txBox="1"/>
          <p:nvPr userDrawn="1"/>
        </p:nvSpPr>
        <p:spPr>
          <a:xfrm>
            <a:off x="11374582" y="6176573"/>
            <a:ext cx="766617" cy="307776"/>
          </a:xfrm>
          <a:prstGeom prst="rect">
            <a:avLst/>
          </a:prstGeom>
          <a:noFill/>
        </p:spPr>
        <p:txBody>
          <a:bodyPr wrap="square" lIns="107381" tIns="0" rIns="0" bIns="0" rtlCol="0" anchor="ctr">
            <a:noAutofit/>
          </a:bodyPr>
          <a:lstStyle>
            <a:defPPr>
              <a:defRPr lang="en-US"/>
            </a:defPPr>
            <a:lvl1pPr defTabSz="340934">
              <a:defRPr lang="fr-FR" sz="900" smtClean="0">
                <a:solidFill>
                  <a:srgbClr val="1050A3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n-US" sz="1200" noProof="0">
              <a:latin typeface="Work Sans" panose="00000500000000000000" pitchFamily="50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7218C92-34AB-88CF-1C6D-C49AB067C4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lang="en-US" kern="1500" dirty="0">
                <a:solidFill>
                  <a:schemeClr val="accent3"/>
                </a:solidFill>
                <a:latin typeface="Work Sans Light" pitchFamily="2" charset="0"/>
              </a:defRPr>
            </a:lvl1pPr>
          </a:lstStyle>
          <a:p>
            <a:pPr marL="0" marR="0" lvl="0" indent="0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tabLst/>
            </a:pPr>
            <a:r>
              <a:rPr lang="en-US" noProof="0"/>
              <a:t>Title</a:t>
            </a: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id="{6C6CA36C-E283-1A25-C813-1E814FF9D3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19755" y="6437035"/>
            <a:ext cx="851463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9pPr>
          </a:lstStyle>
          <a:p>
            <a:pPr marL="0" marR="0" lvl="0" indent="0" algn="r" defTabSz="6818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Arial" panose="020B0604020202020204" pitchFamily="34" charset="0"/>
              </a:rPr>
              <a:t>IAEA - Technical Meeting on Advanced Technology Fuels - October 2025 © Framatome - </a:t>
            </a:r>
            <a:r>
              <a:rPr kumimoji="0" lang="en-US" alt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Arial" panose="020B0604020202020204" pitchFamily="34" charset="0"/>
              </a:rPr>
              <a:t>All rights reserved </a:t>
            </a:r>
            <a:r>
              <a:rPr kumimoji="0" lang="en-US" altLang="fr-FR" sz="9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+mn-cs"/>
              </a:rPr>
              <a:t> </a:t>
            </a:r>
            <a:r>
              <a:rPr kumimoji="0" lang="en-US" altLang="fr-FR" sz="900" b="1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+mn-cs"/>
              </a:rPr>
              <a:t> </a:t>
            </a:r>
          </a:p>
        </p:txBody>
      </p:sp>
      <p:pic>
        <p:nvPicPr>
          <p:cNvPr id="7" name="Image 10">
            <a:extLst>
              <a:ext uri="{FF2B5EF4-FFF2-40B4-BE49-F238E27FC236}">
                <a16:creationId xmlns:a16="http://schemas.microsoft.com/office/drawing/2014/main" id="{30194CB6-0B34-3747-109F-7DA9403C9F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44276" y="6335336"/>
            <a:ext cx="9524" cy="284105"/>
          </a:xfrm>
          <a:prstGeom prst="rect">
            <a:avLst/>
          </a:prstGeom>
        </p:spPr>
      </p:pic>
      <p:sp>
        <p:nvSpPr>
          <p:cNvPr id="8" name="Textfeld 20">
            <a:extLst>
              <a:ext uri="{FF2B5EF4-FFF2-40B4-BE49-F238E27FC236}">
                <a16:creationId xmlns:a16="http://schemas.microsoft.com/office/drawing/2014/main" id="{4ABC78DB-72B2-DF85-3D38-4020FCA81D6F}"/>
              </a:ext>
            </a:extLst>
          </p:cNvPr>
          <p:cNvSpPr txBox="1"/>
          <p:nvPr userDrawn="1"/>
        </p:nvSpPr>
        <p:spPr>
          <a:xfrm>
            <a:off x="11364038" y="6324103"/>
            <a:ext cx="766617" cy="307776"/>
          </a:xfrm>
          <a:prstGeom prst="rect">
            <a:avLst/>
          </a:prstGeom>
          <a:noFill/>
        </p:spPr>
        <p:txBody>
          <a:bodyPr wrap="square" lIns="107381" tIns="0" rIns="0" bIns="0" rtlCol="0" anchor="ctr">
            <a:noAutofit/>
          </a:bodyPr>
          <a:lstStyle>
            <a:defPPr>
              <a:defRPr lang="en-US"/>
            </a:defPPr>
            <a:lvl1pPr defTabSz="340934">
              <a:defRPr lang="fr-FR" sz="900" smtClean="0">
                <a:solidFill>
                  <a:srgbClr val="1050A3"/>
                </a:solidFill>
                <a:latin typeface="Arial Black" panose="020B0A04020102020204" pitchFamily="34" charset="0"/>
              </a:defRPr>
            </a:lvl1pPr>
          </a:lstStyle>
          <a:p>
            <a:pPr lvl="0"/>
            <a:fld id="{B2FD134E-EA92-4EF8-9ACE-4E1FA20C2DEA}" type="slidenum">
              <a:rPr lang="en-US" sz="1200" noProof="0" smtClean="0">
                <a:solidFill>
                  <a:schemeClr val="tx2">
                    <a:lumMod val="50000"/>
                    <a:lumOff val="50000"/>
                  </a:schemeClr>
                </a:solidFill>
                <a:latin typeface="Work Sans" panose="00000500000000000000" pitchFamily="50" charset="0"/>
              </a:rPr>
              <a:pPr lvl="0"/>
              <a:t>‹#›</a:t>
            </a:fld>
            <a:endParaRPr lang="en-US" sz="1200" noProof="0">
              <a:solidFill>
                <a:schemeClr val="tx2">
                  <a:lumMod val="50000"/>
                  <a:lumOff val="50000"/>
                </a:schemeClr>
              </a:solidFill>
              <a:latin typeface="Work Sans" panose="00000500000000000000" pitchFamily="50" charset="0"/>
            </a:endParaRPr>
          </a:p>
        </p:txBody>
      </p:sp>
      <p:pic>
        <p:nvPicPr>
          <p:cNvPr id="10" name="Image 12">
            <a:extLst>
              <a:ext uri="{FF2B5EF4-FFF2-40B4-BE49-F238E27FC236}">
                <a16:creationId xmlns:a16="http://schemas.microsoft.com/office/drawing/2014/main" id="{96C649B6-BAEB-847D-9A81-62DB232A89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155" y="6364404"/>
            <a:ext cx="1082287" cy="1638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491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6DCC3691-FBDC-49B8-269B-C8D7953F010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003702" y="1521537"/>
            <a:ext cx="3387827" cy="4167358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latin typeface="Work Sans Light" pitchFamily="2" charset="0"/>
              </a:defRPr>
            </a:lvl1pPr>
            <a:lvl2pPr marL="476250" indent="-242888">
              <a:buFont typeface="Courier New" panose="02070309020205020404" pitchFamily="49" charset="0"/>
              <a:buChar char="o"/>
              <a:defRPr sz="1600">
                <a:latin typeface="Work Sans Light" pitchFamily="2" charset="0"/>
              </a:defRPr>
            </a:lvl2pPr>
            <a:lvl3pPr marL="719138" indent="-233363">
              <a:buClr>
                <a:schemeClr val="accent1"/>
              </a:buClr>
              <a:buFont typeface="Work Sans Light" pitchFamily="2" charset="0"/>
              <a:buChar char="-"/>
              <a:defRPr sz="1400">
                <a:latin typeface="Work Sans Light" pitchFamily="2" charset="0"/>
              </a:defRPr>
            </a:lvl3pPr>
            <a:lvl4pPr marL="942975" indent="-215900">
              <a:buFont typeface="Wingdings" panose="05000000000000000000" pitchFamily="2" charset="2"/>
              <a:buChar char="§"/>
              <a:defRPr sz="1400">
                <a:latin typeface="Work Sans Light" pitchFamily="2" charset="0"/>
              </a:defRPr>
            </a:lvl4pPr>
            <a:lvl5pPr marL="960438" indent="9525">
              <a:buFontTx/>
              <a:buNone/>
              <a:defRPr sz="1800">
                <a:latin typeface="Work Sans Light" pitchFamily="2" charset="0"/>
              </a:defRPr>
            </a:lvl5pPr>
          </a:lstStyle>
          <a:p>
            <a:pPr lvl="0"/>
            <a:endParaRPr lang="en-US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7F38D40-AD8C-4CCF-0FE2-3BEC1E640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lang="fr-FR" kern="1500" dirty="0">
                <a:solidFill>
                  <a:schemeClr val="accent3"/>
                </a:solidFill>
                <a:latin typeface="Work Sans Light" pitchFamily="2" charset="0"/>
              </a:defRPr>
            </a:lvl1pPr>
          </a:lstStyle>
          <a:p>
            <a:pPr marL="0" marR="0" lvl="0" indent="0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tabLst/>
            </a:pPr>
            <a:r>
              <a:rPr lang="en-US" noProof="0"/>
              <a:t>Title</a:t>
            </a:r>
          </a:p>
        </p:txBody>
      </p:sp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9E226DE3-0D35-BB9F-301F-CE31FCA970C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35875" y="988961"/>
            <a:ext cx="105198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2000">
                <a:solidFill>
                  <a:srgbClr val="1050A3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noProof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2B85CA2E-8254-3500-8475-87098CE3AA3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420747" y="1521537"/>
            <a:ext cx="3387827" cy="4167358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latin typeface="Work Sans Light" pitchFamily="2" charset="0"/>
              </a:defRPr>
            </a:lvl1pPr>
            <a:lvl2pPr marL="476250" indent="-242888">
              <a:buFont typeface="Courier New" panose="02070309020205020404" pitchFamily="49" charset="0"/>
              <a:buChar char="o"/>
              <a:defRPr sz="1600">
                <a:latin typeface="Work Sans Light" pitchFamily="2" charset="0"/>
              </a:defRPr>
            </a:lvl2pPr>
            <a:lvl3pPr marL="719138" indent="-233363">
              <a:buClr>
                <a:schemeClr val="accent1"/>
              </a:buClr>
              <a:buFont typeface="Work Sans Light" pitchFamily="2" charset="0"/>
              <a:buChar char="-"/>
              <a:defRPr sz="1400">
                <a:latin typeface="Work Sans Light" pitchFamily="2" charset="0"/>
              </a:defRPr>
            </a:lvl3pPr>
            <a:lvl4pPr marL="942975" indent="-215900">
              <a:buFont typeface="Wingdings" panose="05000000000000000000" pitchFamily="2" charset="2"/>
              <a:buChar char="§"/>
              <a:defRPr sz="1400">
                <a:latin typeface="Work Sans Light" pitchFamily="2" charset="0"/>
              </a:defRPr>
            </a:lvl4pPr>
            <a:lvl5pPr marL="960438" indent="9525">
              <a:buFontTx/>
              <a:buNone/>
              <a:defRPr sz="1400">
                <a:latin typeface="Work Sans Light" pitchFamily="2" charset="0"/>
              </a:defRPr>
            </a:lvl5pPr>
          </a:lstStyle>
          <a:p>
            <a:pPr lvl="0"/>
            <a:endParaRPr lang="en-US" noProof="0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2EDF1320-9883-A331-BF22-CD5B29DE0C0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37792" y="1521537"/>
            <a:ext cx="3387827" cy="4167358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latin typeface="Work Sans Light" pitchFamily="2" charset="0"/>
              </a:defRPr>
            </a:lvl1pPr>
            <a:lvl2pPr marL="476250" indent="-242888">
              <a:buFont typeface="Courier New" panose="02070309020205020404" pitchFamily="49" charset="0"/>
              <a:buChar char="o"/>
              <a:defRPr sz="1600">
                <a:latin typeface="Work Sans Light" pitchFamily="2" charset="0"/>
              </a:defRPr>
            </a:lvl2pPr>
            <a:lvl3pPr marL="719138" indent="-233363">
              <a:buClr>
                <a:schemeClr val="accent1"/>
              </a:buClr>
              <a:buFont typeface="Work Sans Light" pitchFamily="2" charset="0"/>
              <a:buChar char="-"/>
              <a:defRPr sz="1400">
                <a:latin typeface="Work Sans Light" pitchFamily="2" charset="0"/>
              </a:defRPr>
            </a:lvl3pPr>
            <a:lvl4pPr marL="942975" indent="-215900">
              <a:buFont typeface="Wingdings" panose="05000000000000000000" pitchFamily="2" charset="2"/>
              <a:buChar char="§"/>
              <a:defRPr sz="1400">
                <a:latin typeface="Work Sans Light" pitchFamily="2" charset="0"/>
              </a:defRPr>
            </a:lvl4pPr>
            <a:lvl5pPr marL="960438" indent="9525">
              <a:buFontTx/>
              <a:buNone/>
              <a:defRPr sz="1400">
                <a:latin typeface="Work Sans Light" pitchFamily="2" charset="0"/>
              </a:defRPr>
            </a:lvl5pPr>
          </a:lstStyle>
          <a:p>
            <a:pPr lvl="0"/>
            <a:endParaRPr lang="en-US" noProof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6401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&amp;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5">
            <a:extLst>
              <a:ext uri="{FF2B5EF4-FFF2-40B4-BE49-F238E27FC236}">
                <a16:creationId xmlns:a16="http://schemas.microsoft.com/office/drawing/2014/main" id="{E49C72C1-901F-44BD-85C4-5E2C5D47C66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" y="2021887"/>
            <a:ext cx="4532585" cy="40074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600" i="0">
                <a:latin typeface="Work Sans" panose="00000500000000000000" pitchFamily="50" charset="0"/>
              </a:defRPr>
            </a:lvl1pPr>
          </a:lstStyle>
          <a:p>
            <a:r>
              <a:rPr lang="en-US" noProof="0"/>
              <a:t>Click to add a picture</a:t>
            </a:r>
          </a:p>
        </p:txBody>
      </p:sp>
      <p:sp>
        <p:nvSpPr>
          <p:cNvPr id="18" name="Espace réservé du texte 11">
            <a:extLst>
              <a:ext uri="{FF2B5EF4-FFF2-40B4-BE49-F238E27FC236}">
                <a16:creationId xmlns:a16="http://schemas.microsoft.com/office/drawing/2014/main" id="{8331AD2C-5715-47A0-A871-882FD7248D6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887058" y="2013802"/>
            <a:ext cx="6466853" cy="746103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buNone/>
              <a:defRPr sz="1600" b="1" i="0" kern="1500" baseline="0">
                <a:solidFill>
                  <a:srgbClr val="1050A3"/>
                </a:solidFill>
                <a:latin typeface="Work Sans" panose="00000500000000000000" pitchFamily="50" charset="0"/>
                <a:cs typeface="Arial" panose="020B0604020202020204" pitchFamily="34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98B21501-0C83-4D46-840C-42047E92C5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957861"/>
            <a:ext cx="10256650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kumimoji="0" lang="en-US" sz="2000" b="1" i="0" u="none" strike="noStrike" kern="1500" cap="none" spc="0" normalizeH="0" baseline="0" noProof="0">
                <a:ln>
                  <a:noFill/>
                </a:ln>
                <a:solidFill>
                  <a:srgbClr val="1050A3"/>
                </a:solidFill>
                <a:effectLst/>
                <a:uLnTx/>
                <a:uFillTx/>
                <a:latin typeface="Work Sans Light" pitchFamily="2" charset="0"/>
                <a:cs typeface="Arial" panose="020B0604020202020204" pitchFamily="34" charset="0"/>
              </a:defRPr>
            </a:lvl1pPr>
          </a:lstStyle>
          <a:p>
            <a:pPr marL="0" marR="0" lvl="0" indent="0" defTabSz="914317" fontAlgn="auto">
              <a:lnSpc>
                <a:spcPct val="100000"/>
              </a:lnSpc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None/>
              <a:tabLst/>
            </a:pPr>
            <a:r>
              <a:rPr lang="en-US" noProof="0"/>
              <a:t>Subtitle</a:t>
            </a:r>
          </a:p>
        </p:txBody>
      </p:sp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43E9D75F-CA92-FC1A-A4FD-98AB246C685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887058" y="2939790"/>
            <a:ext cx="6468298" cy="3089568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latin typeface="Work Sans Light" pitchFamily="2" charset="0"/>
              </a:defRPr>
            </a:lvl1pPr>
            <a:lvl2pPr marL="476250" indent="-242888">
              <a:buFont typeface="Courier New" panose="02070309020205020404" pitchFamily="49" charset="0"/>
              <a:buChar char="o"/>
              <a:defRPr sz="1600">
                <a:latin typeface="Work Sans Light" pitchFamily="2" charset="0"/>
              </a:defRPr>
            </a:lvl2pPr>
            <a:lvl3pPr marL="719138" indent="-233363">
              <a:buClr>
                <a:schemeClr val="accent1"/>
              </a:buClr>
              <a:buFont typeface="Work Sans Light" pitchFamily="2" charset="0"/>
              <a:buChar char="-"/>
              <a:defRPr sz="1400">
                <a:latin typeface="Work Sans Light" pitchFamily="2" charset="0"/>
              </a:defRPr>
            </a:lvl3pPr>
            <a:lvl4pPr marL="942975" indent="-215900">
              <a:buFont typeface="Wingdings" panose="05000000000000000000" pitchFamily="2" charset="2"/>
              <a:buChar char="§"/>
              <a:defRPr sz="1400">
                <a:latin typeface="Work Sans Light" pitchFamily="2" charset="0"/>
              </a:defRPr>
            </a:lvl4pPr>
            <a:lvl5pPr marL="960438" indent="9525">
              <a:buFontTx/>
              <a:buNone/>
              <a:defRPr sz="1400">
                <a:latin typeface="Work Sans Light" pitchFamily="2" charset="0"/>
              </a:defRPr>
            </a:lvl5pPr>
          </a:lstStyle>
          <a:p>
            <a:pPr lvl="0"/>
            <a:endParaRPr lang="en-US" noProof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A5E976E-7606-082D-C6DD-19780DE4A1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228657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lang="en-US" kern="1500" dirty="0">
                <a:solidFill>
                  <a:schemeClr val="accent3"/>
                </a:solidFill>
                <a:latin typeface="Work Sans Light" pitchFamily="2" charset="0"/>
              </a:defRPr>
            </a:lvl1pPr>
          </a:lstStyle>
          <a:p>
            <a:pPr marL="0" marR="0" lvl="0" indent="0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tabLst/>
            </a:pPr>
            <a:r>
              <a:rPr lang="en-US" noProof="0"/>
              <a:t>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8444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DF5A316-E3B5-478C-A698-1B8851BDF4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9283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AA2937-682D-5C41-8F91-9A8BD7C7B0ED}"/>
              </a:ext>
            </a:extLst>
          </p:cNvPr>
          <p:cNvSpPr/>
          <p:nvPr userDrawn="1"/>
        </p:nvSpPr>
        <p:spPr>
          <a:xfrm>
            <a:off x="844569" y="0"/>
            <a:ext cx="5040001" cy="5034600"/>
          </a:xfrm>
          <a:prstGeom prst="rect">
            <a:avLst/>
          </a:prstGeom>
          <a:solidFill>
            <a:srgbClr val="105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3" t="28531" r="14225" b="37643"/>
          <a:stretch/>
        </p:blipFill>
        <p:spPr>
          <a:xfrm>
            <a:off x="1297641" y="385343"/>
            <a:ext cx="2792187" cy="61282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BA43FC8-96B4-DEA7-FFA7-85809CA2B012}"/>
              </a:ext>
            </a:extLst>
          </p:cNvPr>
          <p:cNvSpPr txBox="1"/>
          <p:nvPr userDrawn="1"/>
        </p:nvSpPr>
        <p:spPr>
          <a:xfrm>
            <a:off x="1297641" y="1284079"/>
            <a:ext cx="43561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0" i="0" noProof="0">
                <a:solidFill>
                  <a:schemeClr val="bg1"/>
                </a:solidFill>
                <a:latin typeface="Work Sans ExtraLight"/>
                <a:cs typeface="Work Sans ExtraLight"/>
              </a:rPr>
              <a:t>Thank you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8788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Basic dis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lang="en-US" kern="1500" dirty="0">
                <a:solidFill>
                  <a:schemeClr val="accent3"/>
                </a:solidFill>
                <a:latin typeface="Work Sans Light" pitchFamily="2" charset="0"/>
              </a:defRPr>
            </a:lvl1pPr>
          </a:lstStyle>
          <a:p>
            <a:pPr marL="0" marR="0" lvl="0" indent="0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tabLst/>
            </a:pPr>
            <a:r>
              <a:rPr lang="en-US" noProof="0"/>
              <a:t>Title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5931971A-9FF4-0617-0179-836DE99932D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22960" y="1252728"/>
            <a:ext cx="10534650" cy="157992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74320" indent="-274320">
              <a:lnSpc>
                <a:spcPct val="100000"/>
              </a:lnSpc>
              <a:spcBef>
                <a:spcPts val="600"/>
              </a:spcBef>
              <a:defRPr sz="2000">
                <a:latin typeface="Work Sans Light" pitchFamily="2" charset="0"/>
              </a:defRPr>
            </a:lvl1pPr>
            <a:lvl2pPr marL="548640" indent="-274320">
              <a:lnSpc>
                <a:spcPct val="100000"/>
              </a:lnSpc>
              <a:buFont typeface="Courier New" panose="02070309020205020404" pitchFamily="49" charset="0"/>
              <a:buChar char="o"/>
              <a:defRPr sz="1800">
                <a:latin typeface="Work Sans Light" pitchFamily="2" charset="0"/>
              </a:defRPr>
            </a:lvl2pPr>
            <a:lvl3pPr marL="822960" indent="-274320">
              <a:lnSpc>
                <a:spcPct val="100000"/>
              </a:lnSpc>
              <a:buFont typeface="Work Sans Light" pitchFamily="2" charset="0"/>
              <a:buChar char="-"/>
              <a:defRPr sz="1700">
                <a:latin typeface="Work Sans Light" pitchFamily="2" charset="0"/>
              </a:defRPr>
            </a:lvl3pPr>
            <a:lvl4pPr marL="1097280" indent="-274320">
              <a:lnSpc>
                <a:spcPct val="100000"/>
              </a:lnSpc>
              <a:buFont typeface="Wingdings" panose="05000000000000000000" pitchFamily="2" charset="2"/>
              <a:buChar char="§"/>
              <a:defRPr sz="1600">
                <a:latin typeface="Work Sans Light" pitchFamily="2" charset="0"/>
              </a:defRPr>
            </a:lvl4pPr>
            <a:lvl5pPr marL="138303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Work Sans Light" pitchFamily="2" charset="0"/>
              </a:defRPr>
            </a:lvl5pPr>
          </a:lstStyle>
          <a:p>
            <a:pPr lvl="0"/>
            <a:r>
              <a:rPr lang="en-US" noProof="0" err="1"/>
              <a:t>Cliquez</a:t>
            </a:r>
            <a:r>
              <a:rPr lang="en-US" noProof="0"/>
              <a:t> pour modifier les styles du </a:t>
            </a:r>
            <a:r>
              <a:rPr lang="en-US" noProof="0" err="1"/>
              <a:t>texte</a:t>
            </a:r>
            <a:r>
              <a:rPr lang="en-US" noProof="0"/>
              <a:t> du masque</a:t>
            </a:r>
          </a:p>
          <a:p>
            <a:pPr lvl="1"/>
            <a:r>
              <a:rPr lang="en-US" noProof="0" err="1"/>
              <a:t>Deuxième</a:t>
            </a:r>
            <a:r>
              <a:rPr lang="en-US" noProof="0"/>
              <a:t> </a:t>
            </a:r>
            <a:r>
              <a:rPr lang="en-US" noProof="0" err="1"/>
              <a:t>niveau</a:t>
            </a:r>
            <a:endParaRPr lang="en-US" noProof="0"/>
          </a:p>
          <a:p>
            <a:pPr lvl="2"/>
            <a:r>
              <a:rPr lang="en-US" noProof="0" err="1"/>
              <a:t>Troisième</a:t>
            </a:r>
            <a:r>
              <a:rPr lang="en-US" noProof="0"/>
              <a:t> </a:t>
            </a:r>
            <a:r>
              <a:rPr lang="en-US" noProof="0" err="1"/>
              <a:t>niveau</a:t>
            </a:r>
            <a:endParaRPr lang="en-US" noProof="0"/>
          </a:p>
          <a:p>
            <a:pPr lvl="3"/>
            <a:r>
              <a:rPr lang="en-US" noProof="0" err="1"/>
              <a:t>Quatrième</a:t>
            </a:r>
            <a:r>
              <a:rPr lang="en-US" noProof="0"/>
              <a:t> </a:t>
            </a:r>
            <a:r>
              <a:rPr lang="en-US" noProof="0" err="1"/>
              <a:t>niveau</a:t>
            </a:r>
            <a:endParaRPr lang="en-US" noProof="0"/>
          </a:p>
          <a:p>
            <a:pPr lvl="4"/>
            <a:r>
              <a:rPr lang="en-US" noProof="0" err="1"/>
              <a:t>Cinquième</a:t>
            </a:r>
            <a:r>
              <a:rPr lang="en-US" noProof="0"/>
              <a:t> </a:t>
            </a:r>
            <a:r>
              <a:rPr lang="en-US" noProof="0" err="1"/>
              <a:t>niveau</a:t>
            </a:r>
            <a:endParaRPr lang="en-US" noProof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8733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23"/>
          </p:nvPr>
        </p:nvSpPr>
        <p:spPr>
          <a:xfrm>
            <a:off x="1199456" y="1508787"/>
            <a:ext cx="10273141" cy="374441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2"/>
          <p:cNvSpPr>
            <a:spLocks noGrp="1"/>
          </p:cNvSpPr>
          <p:nvPr>
            <p:ph type="title"/>
          </p:nvPr>
        </p:nvSpPr>
        <p:spPr>
          <a:xfrm>
            <a:off x="1210997" y="558157"/>
            <a:ext cx="102616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013932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Basic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3621024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US" kern="1500" dirty="0"/>
            </a:lvl1pPr>
          </a:lstStyle>
          <a:p>
            <a:pPr marL="0" marR="0" lvl="0" indent="0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tabLst/>
            </a:pPr>
            <a:r>
              <a:rPr lang="en-US" noProof="0"/>
              <a:t>Insert the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4271" y="6264955"/>
            <a:ext cx="772236" cy="365125"/>
          </a:xfrm>
          <a:prstGeom prst="rect">
            <a:avLst/>
          </a:prstGeom>
        </p:spPr>
        <p:txBody>
          <a:bodyPr/>
          <a:lstStyle/>
          <a:p>
            <a:fld id="{A014B4A8-9E50-4F50-BEFA-76F68FFEF320}" type="slidenum">
              <a:rPr lang="fr-FR" smtClean="0"/>
              <a:t>‹#›</a:t>
            </a:fld>
            <a:endParaRPr lang="fr-FR"/>
          </a:p>
        </p:txBody>
      </p:sp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333017BA-3AF5-470A-8A77-70AD3F2A38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196" y="970222"/>
            <a:ext cx="10515600" cy="40464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50000"/>
              </a:lnSpc>
              <a:buNone/>
              <a:defRPr sz="2000" b="1" i="0" kern="1500" baseline="0">
                <a:solidFill>
                  <a:srgbClr val="1050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FA3CD598-32B9-4106-B64B-310B6FD8C85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8200" y="1512822"/>
            <a:ext cx="10515600" cy="3237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50000"/>
              </a:lnSpc>
              <a:buNone/>
              <a:defRPr sz="1600" b="1" i="0" kern="1500" baseline="0">
                <a:solidFill>
                  <a:srgbClr val="1050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Introduction text</a:t>
            </a:r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EFAC2B12-4390-4145-B4F0-CC3ED426CA1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8199" y="5084526"/>
            <a:ext cx="10515597" cy="35069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50000"/>
              </a:lnSpc>
              <a:buNone/>
              <a:defRPr sz="1733" b="1" i="0" kern="1500" baseline="0">
                <a:solidFill>
                  <a:srgbClr val="1050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Conclusion text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E16CA1B3-0AD1-4D99-AE81-89882354A79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8195" y="2044051"/>
            <a:ext cx="5136000" cy="3040475"/>
          </a:xfrm>
          <a:prstGeom prst="rect">
            <a:avLst/>
          </a:prstGeom>
        </p:spPr>
        <p:txBody>
          <a:bodyPr lIns="0"/>
          <a:lstStyle>
            <a:lvl1pPr marL="237061" indent="-237061">
              <a:buClr>
                <a:schemeClr val="accent5"/>
              </a:buClr>
              <a:buFont typeface="Wingdings" panose="05000000000000000000" pitchFamily="2" charset="2"/>
              <a:buChar char="§"/>
              <a:defRPr sz="1867"/>
            </a:lvl1pPr>
          </a:lstStyle>
          <a:p>
            <a:pPr lvl="0"/>
            <a:r>
              <a:rPr lang="en-US" noProof="0"/>
              <a:t>Sed </a:t>
            </a:r>
            <a:r>
              <a:rPr lang="en-US" noProof="0" err="1"/>
              <a:t>saepe</a:t>
            </a:r>
            <a:r>
              <a:rPr lang="en-US" noProof="0"/>
              <a:t> </a:t>
            </a:r>
            <a:r>
              <a:rPr lang="en-US" noProof="0" err="1"/>
              <a:t>enim</a:t>
            </a:r>
            <a:r>
              <a:rPr lang="en-US" noProof="0"/>
              <a:t> </a:t>
            </a:r>
            <a:r>
              <a:rPr lang="en-US" noProof="0" err="1"/>
              <a:t>redeo</a:t>
            </a:r>
            <a:r>
              <a:rPr lang="en-US" noProof="0"/>
              <a:t> ad </a:t>
            </a:r>
            <a:r>
              <a:rPr lang="en-US" noProof="0" err="1"/>
              <a:t>Scipionem</a:t>
            </a:r>
            <a:r>
              <a:rPr lang="en-US" noProof="0"/>
              <a:t>, </a:t>
            </a:r>
            <a:r>
              <a:rPr lang="en-US" noProof="0" err="1"/>
              <a:t>cuius</a:t>
            </a:r>
            <a:r>
              <a:rPr lang="en-US" noProof="0"/>
              <a:t> </a:t>
            </a:r>
            <a:r>
              <a:rPr lang="en-US" noProof="0" err="1"/>
              <a:t>omnis</a:t>
            </a:r>
            <a:r>
              <a:rPr lang="en-US" noProof="0"/>
              <a:t> </a:t>
            </a:r>
            <a:r>
              <a:rPr lang="en-US" noProof="0" err="1"/>
              <a:t>sermo</a:t>
            </a:r>
            <a:r>
              <a:rPr lang="en-US" noProof="0"/>
              <a:t> </a:t>
            </a:r>
            <a:r>
              <a:rPr lang="en-US" noProof="0" err="1"/>
              <a:t>erat</a:t>
            </a:r>
            <a:r>
              <a:rPr lang="en-US" noProof="0"/>
              <a:t> de </a:t>
            </a:r>
            <a:r>
              <a:rPr lang="en-US" noProof="0" err="1"/>
              <a:t>amicitia</a:t>
            </a:r>
            <a:r>
              <a:rPr lang="en-US" noProof="0"/>
              <a:t> </a:t>
            </a:r>
            <a:r>
              <a:rPr lang="en-US" noProof="0" err="1"/>
              <a:t>querebatur</a:t>
            </a:r>
            <a:r>
              <a:rPr lang="en-US" noProof="0"/>
              <a:t>, quod omnibus in rebus </a:t>
            </a:r>
            <a:r>
              <a:rPr lang="en-US" noProof="0" err="1"/>
              <a:t>homines</a:t>
            </a:r>
            <a:r>
              <a:rPr lang="en-US" noProof="0"/>
              <a:t> </a:t>
            </a:r>
            <a:r>
              <a:rPr lang="en-US" noProof="0" err="1"/>
              <a:t>diligentiores</a:t>
            </a:r>
            <a:r>
              <a:rPr lang="en-US" noProof="0"/>
              <a:t> </a:t>
            </a:r>
            <a:r>
              <a:rPr lang="en-US" noProof="0" err="1"/>
              <a:t>essent</a:t>
            </a:r>
            <a:r>
              <a:rPr lang="en-US" noProof="0"/>
              <a:t>; </a:t>
            </a:r>
            <a:r>
              <a:rPr lang="en-US" noProof="0" err="1"/>
              <a:t>capras</a:t>
            </a:r>
            <a:r>
              <a:rPr lang="en-US" noProof="0"/>
              <a:t> et </a:t>
            </a:r>
            <a:r>
              <a:rPr lang="en-US" noProof="0" err="1"/>
              <a:t>oves</a:t>
            </a:r>
            <a:r>
              <a:rPr lang="en-US" noProof="0"/>
              <a:t> </a:t>
            </a:r>
            <a:r>
              <a:rPr lang="en-US" noProof="0" err="1"/>
              <a:t>quot</a:t>
            </a:r>
            <a:r>
              <a:rPr lang="en-US" noProof="0"/>
              <a:t> </a:t>
            </a:r>
            <a:r>
              <a:rPr lang="en-US" noProof="0" err="1"/>
              <a:t>quisque</a:t>
            </a:r>
            <a:r>
              <a:rPr lang="en-US" noProof="0"/>
              <a:t> </a:t>
            </a:r>
            <a:r>
              <a:rPr lang="en-US" noProof="0" err="1"/>
              <a:t>haberet</a:t>
            </a:r>
            <a:r>
              <a:rPr lang="en-US" noProof="0"/>
              <a:t>, </a:t>
            </a:r>
            <a:r>
              <a:rPr lang="en-US" noProof="0" err="1"/>
              <a:t>dicere</a:t>
            </a:r>
            <a:r>
              <a:rPr lang="en-US" noProof="0"/>
              <a:t> posse, </a:t>
            </a:r>
            <a:r>
              <a:rPr lang="en-US" noProof="0" err="1"/>
              <a:t>amicos</a:t>
            </a:r>
            <a:r>
              <a:rPr lang="en-US" noProof="0"/>
              <a:t> </a:t>
            </a:r>
            <a:r>
              <a:rPr lang="en-US" noProof="0" err="1"/>
              <a:t>quot</a:t>
            </a:r>
            <a:r>
              <a:rPr lang="en-US" noProof="0"/>
              <a:t> </a:t>
            </a:r>
            <a:r>
              <a:rPr lang="en-US" noProof="0" err="1"/>
              <a:t>haberet</a:t>
            </a:r>
            <a:r>
              <a:rPr lang="en-US" noProof="0"/>
              <a:t>, non posse </a:t>
            </a:r>
            <a:r>
              <a:rPr lang="en-US" noProof="0" err="1"/>
              <a:t>dicere</a:t>
            </a:r>
            <a:r>
              <a:rPr lang="en-US" noProof="0"/>
              <a:t> et in </a:t>
            </a:r>
            <a:r>
              <a:rPr lang="en-US" noProof="0" err="1"/>
              <a:t>illis</a:t>
            </a:r>
            <a:r>
              <a:rPr lang="en-US" noProof="0"/>
              <a:t> </a:t>
            </a:r>
            <a:r>
              <a:rPr lang="en-US" noProof="0" err="1"/>
              <a:t>quidem</a:t>
            </a:r>
            <a:r>
              <a:rPr lang="en-US" noProof="0"/>
              <a:t> </a:t>
            </a:r>
            <a:r>
              <a:rPr lang="en-US" noProof="0" err="1"/>
              <a:t>parandis</a:t>
            </a:r>
            <a:r>
              <a:rPr lang="en-US" noProof="0"/>
              <a:t> </a:t>
            </a:r>
            <a:r>
              <a:rPr lang="en-US" noProof="0" err="1"/>
              <a:t>adhibere</a:t>
            </a:r>
            <a:r>
              <a:rPr lang="en-US" noProof="0"/>
              <a:t> </a:t>
            </a:r>
            <a:r>
              <a:rPr lang="en-US" noProof="0" err="1"/>
              <a:t>curam</a:t>
            </a:r>
            <a:r>
              <a:rPr lang="en-US" noProof="0"/>
              <a:t>, in </a:t>
            </a:r>
            <a:r>
              <a:rPr lang="en-US" noProof="0" err="1"/>
              <a:t>amicis</a:t>
            </a:r>
            <a:r>
              <a:rPr lang="en-US" noProof="0"/>
              <a:t> </a:t>
            </a:r>
            <a:r>
              <a:rPr lang="en-US" noProof="0" err="1"/>
              <a:t>eligendis</a:t>
            </a:r>
            <a:r>
              <a:rPr lang="en-US" noProof="0"/>
              <a:t> </a:t>
            </a:r>
            <a:r>
              <a:rPr lang="en-US" noProof="0" err="1"/>
              <a:t>neglegentis</a:t>
            </a:r>
            <a:r>
              <a:rPr lang="en-US" noProof="0"/>
              <a:t> </a:t>
            </a:r>
            <a:r>
              <a:rPr lang="en-US" noProof="0" err="1"/>
              <a:t>esse</a:t>
            </a:r>
            <a:r>
              <a:rPr lang="en-US" noProof="0"/>
              <a:t> </a:t>
            </a:r>
            <a:r>
              <a:rPr lang="en-US" noProof="0" err="1"/>
              <a:t>nec</a:t>
            </a:r>
            <a:r>
              <a:rPr lang="en-US" noProof="0"/>
              <a:t> habere.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3F02FDA4-39AE-46A7-A0AE-408FB202E5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17796" y="2044051"/>
            <a:ext cx="5136000" cy="3040475"/>
          </a:xfrm>
          <a:prstGeom prst="rect">
            <a:avLst/>
          </a:prstGeom>
        </p:spPr>
        <p:txBody>
          <a:bodyPr lIns="0"/>
          <a:lstStyle>
            <a:lvl1pPr marL="237061" indent="-237061">
              <a:buClr>
                <a:schemeClr val="accent5"/>
              </a:buClr>
              <a:buFont typeface="Wingdings" panose="05000000000000000000" pitchFamily="2" charset="2"/>
              <a:buChar char="§"/>
              <a:defRPr sz="1867"/>
            </a:lvl1pPr>
          </a:lstStyle>
          <a:p>
            <a:pPr lvl="0"/>
            <a:r>
              <a:rPr lang="en-US" noProof="0"/>
              <a:t>Sed </a:t>
            </a:r>
            <a:r>
              <a:rPr lang="en-US" noProof="0" err="1"/>
              <a:t>saepe</a:t>
            </a:r>
            <a:r>
              <a:rPr lang="en-US" noProof="0"/>
              <a:t> </a:t>
            </a:r>
            <a:r>
              <a:rPr lang="en-US" noProof="0" err="1"/>
              <a:t>enim</a:t>
            </a:r>
            <a:r>
              <a:rPr lang="en-US" noProof="0"/>
              <a:t> </a:t>
            </a:r>
            <a:r>
              <a:rPr lang="en-US" noProof="0" err="1"/>
              <a:t>redeo</a:t>
            </a:r>
            <a:r>
              <a:rPr lang="en-US" noProof="0"/>
              <a:t> ad </a:t>
            </a:r>
            <a:r>
              <a:rPr lang="en-US" noProof="0" err="1"/>
              <a:t>Scipionem</a:t>
            </a:r>
            <a:r>
              <a:rPr lang="en-US" noProof="0"/>
              <a:t>, </a:t>
            </a:r>
            <a:r>
              <a:rPr lang="en-US" noProof="0" err="1"/>
              <a:t>cuius</a:t>
            </a:r>
            <a:r>
              <a:rPr lang="en-US" noProof="0"/>
              <a:t> </a:t>
            </a:r>
            <a:r>
              <a:rPr lang="en-US" noProof="0" err="1"/>
              <a:t>omnis</a:t>
            </a:r>
            <a:r>
              <a:rPr lang="en-US" noProof="0"/>
              <a:t> </a:t>
            </a:r>
            <a:r>
              <a:rPr lang="en-US" noProof="0" err="1"/>
              <a:t>sermo</a:t>
            </a:r>
            <a:r>
              <a:rPr lang="en-US" noProof="0"/>
              <a:t> </a:t>
            </a:r>
            <a:r>
              <a:rPr lang="en-US" noProof="0" err="1"/>
              <a:t>erat</a:t>
            </a:r>
            <a:r>
              <a:rPr lang="en-US" noProof="0"/>
              <a:t> de </a:t>
            </a:r>
            <a:r>
              <a:rPr lang="en-US" noProof="0" err="1"/>
              <a:t>amicitia</a:t>
            </a:r>
            <a:r>
              <a:rPr lang="en-US" noProof="0"/>
              <a:t> </a:t>
            </a:r>
            <a:r>
              <a:rPr lang="en-US" noProof="0" err="1"/>
              <a:t>querebatur</a:t>
            </a:r>
            <a:r>
              <a:rPr lang="en-US" noProof="0"/>
              <a:t>, quod omnibus in rebus </a:t>
            </a:r>
            <a:r>
              <a:rPr lang="en-US" noProof="0" err="1"/>
              <a:t>homines</a:t>
            </a:r>
            <a:r>
              <a:rPr lang="en-US" noProof="0"/>
              <a:t> </a:t>
            </a:r>
            <a:r>
              <a:rPr lang="en-US" noProof="0" err="1"/>
              <a:t>diligentiores</a:t>
            </a:r>
            <a:r>
              <a:rPr lang="en-US" noProof="0"/>
              <a:t> </a:t>
            </a:r>
            <a:r>
              <a:rPr lang="en-US" noProof="0" err="1"/>
              <a:t>essent</a:t>
            </a:r>
            <a:r>
              <a:rPr lang="en-US" noProof="0"/>
              <a:t>; </a:t>
            </a:r>
            <a:r>
              <a:rPr lang="en-US" noProof="0" err="1"/>
              <a:t>capras</a:t>
            </a:r>
            <a:r>
              <a:rPr lang="en-US" noProof="0"/>
              <a:t> et </a:t>
            </a:r>
            <a:r>
              <a:rPr lang="en-US" noProof="0" err="1"/>
              <a:t>oves</a:t>
            </a:r>
            <a:r>
              <a:rPr lang="en-US" noProof="0"/>
              <a:t> </a:t>
            </a:r>
            <a:r>
              <a:rPr lang="en-US" noProof="0" err="1"/>
              <a:t>quot</a:t>
            </a:r>
            <a:r>
              <a:rPr lang="en-US" noProof="0"/>
              <a:t> </a:t>
            </a:r>
            <a:r>
              <a:rPr lang="en-US" noProof="0" err="1"/>
              <a:t>quisque</a:t>
            </a:r>
            <a:r>
              <a:rPr lang="en-US" noProof="0"/>
              <a:t> </a:t>
            </a:r>
            <a:r>
              <a:rPr lang="en-US" noProof="0" err="1"/>
              <a:t>haberet</a:t>
            </a:r>
            <a:r>
              <a:rPr lang="en-US" noProof="0"/>
              <a:t>, </a:t>
            </a:r>
            <a:r>
              <a:rPr lang="en-US" noProof="0" err="1"/>
              <a:t>dicere</a:t>
            </a:r>
            <a:r>
              <a:rPr lang="en-US" noProof="0"/>
              <a:t> posse, </a:t>
            </a:r>
            <a:r>
              <a:rPr lang="en-US" noProof="0" err="1"/>
              <a:t>amicos</a:t>
            </a:r>
            <a:r>
              <a:rPr lang="en-US" noProof="0"/>
              <a:t> </a:t>
            </a:r>
            <a:r>
              <a:rPr lang="en-US" noProof="0" err="1"/>
              <a:t>quot</a:t>
            </a:r>
            <a:r>
              <a:rPr lang="en-US" noProof="0"/>
              <a:t> </a:t>
            </a:r>
            <a:r>
              <a:rPr lang="en-US" noProof="0" err="1"/>
              <a:t>haberet</a:t>
            </a:r>
            <a:r>
              <a:rPr lang="en-US" noProof="0"/>
              <a:t>, non posse </a:t>
            </a:r>
            <a:r>
              <a:rPr lang="en-US" noProof="0" err="1"/>
              <a:t>dicere</a:t>
            </a:r>
            <a:r>
              <a:rPr lang="en-US" noProof="0"/>
              <a:t> et in </a:t>
            </a:r>
            <a:r>
              <a:rPr lang="en-US" noProof="0" err="1"/>
              <a:t>illis</a:t>
            </a:r>
            <a:r>
              <a:rPr lang="en-US" noProof="0"/>
              <a:t> </a:t>
            </a:r>
            <a:r>
              <a:rPr lang="en-US" noProof="0" err="1"/>
              <a:t>quidem</a:t>
            </a:r>
            <a:r>
              <a:rPr lang="en-US" noProof="0"/>
              <a:t> </a:t>
            </a:r>
            <a:r>
              <a:rPr lang="en-US" noProof="0" err="1"/>
              <a:t>parandis</a:t>
            </a:r>
            <a:r>
              <a:rPr lang="en-US" noProof="0"/>
              <a:t> </a:t>
            </a:r>
            <a:r>
              <a:rPr lang="en-US" noProof="0" err="1"/>
              <a:t>adhibere</a:t>
            </a:r>
            <a:r>
              <a:rPr lang="en-US" noProof="0"/>
              <a:t> </a:t>
            </a:r>
            <a:r>
              <a:rPr lang="en-US" noProof="0" err="1"/>
              <a:t>curam</a:t>
            </a:r>
            <a:r>
              <a:rPr lang="en-US" noProof="0"/>
              <a:t>, in </a:t>
            </a:r>
            <a:r>
              <a:rPr lang="en-US" noProof="0" err="1"/>
              <a:t>amicis</a:t>
            </a:r>
            <a:r>
              <a:rPr lang="en-US" noProof="0"/>
              <a:t> </a:t>
            </a:r>
            <a:r>
              <a:rPr lang="en-US" noProof="0" err="1"/>
              <a:t>eligendis</a:t>
            </a:r>
            <a:r>
              <a:rPr lang="en-US" noProof="0"/>
              <a:t> </a:t>
            </a:r>
            <a:r>
              <a:rPr lang="en-US" noProof="0" err="1"/>
              <a:t>neglegentis</a:t>
            </a:r>
            <a:r>
              <a:rPr lang="en-US" noProof="0"/>
              <a:t> </a:t>
            </a:r>
            <a:r>
              <a:rPr lang="en-US" noProof="0" err="1"/>
              <a:t>esse</a:t>
            </a:r>
            <a:r>
              <a:rPr lang="en-US" noProof="0"/>
              <a:t> </a:t>
            </a:r>
            <a:r>
              <a:rPr lang="en-US" noProof="0" err="1"/>
              <a:t>nec</a:t>
            </a:r>
            <a:r>
              <a:rPr lang="en-US" noProof="0"/>
              <a:t> habere.</a:t>
            </a:r>
          </a:p>
        </p:txBody>
      </p:sp>
      <p:sp>
        <p:nvSpPr>
          <p:cNvPr id="10" name="Proprietary">
            <a:extLst>
              <a:ext uri="{FF2B5EF4-FFF2-40B4-BE49-F238E27FC236}">
                <a16:creationId xmlns:a16="http://schemas.microsoft.com/office/drawing/2014/main" id="{3E64EABF-3905-40B2-84A3-8AC83B2A76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668000" y="38961"/>
            <a:ext cx="1320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en-US" sz="1467" b="1">
                <a:solidFill>
                  <a:schemeClr val="tx1"/>
                </a:solidFill>
              </a:rPr>
              <a:t>Proprietary</a:t>
            </a:r>
          </a:p>
        </p:txBody>
      </p:sp>
    </p:spTree>
    <p:extLst>
      <p:ext uri="{BB962C8B-B14F-4D97-AF65-F5344CB8AC3E}">
        <p14:creationId xmlns:p14="http://schemas.microsoft.com/office/powerpoint/2010/main" val="2857978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ext_Basic dis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5C4BA0-E93C-A0C1-07A7-95044D99FFC9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5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asic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lang="en-US" kern="1500" dirty="0">
                <a:solidFill>
                  <a:schemeClr val="accent3"/>
                </a:solidFill>
                <a:latin typeface="Work Sans Light" pitchFamily="2" charset="0"/>
              </a:defRPr>
            </a:lvl1pPr>
          </a:lstStyle>
          <a:p>
            <a:pPr marL="0" marR="0" lvl="0" indent="0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tabLst/>
            </a:pPr>
            <a:r>
              <a:rPr lang="en-US" noProof="0"/>
              <a:t>Title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931971A-9FF4-0617-0179-836DE99932D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19150" y="1252728"/>
            <a:ext cx="10534650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54013" indent="-354013">
              <a:defRPr sz="2000">
                <a:latin typeface="Work Sans Light" pitchFamily="2" charset="0"/>
              </a:defRPr>
            </a:lvl1pPr>
            <a:lvl2pPr marL="801688" indent="-447675">
              <a:buFont typeface="Courier New" panose="02070309020205020404" pitchFamily="49" charset="0"/>
              <a:buChar char="o"/>
              <a:defRPr sz="2800">
                <a:latin typeface="Work Sans Light" pitchFamily="2" charset="0"/>
              </a:defRPr>
            </a:lvl2pPr>
            <a:lvl3pPr marL="1193800" indent="-363538">
              <a:buFont typeface="Work Sans Light" pitchFamily="2" charset="0"/>
              <a:buChar char="-"/>
              <a:defRPr sz="2400">
                <a:latin typeface="Work Sans Light" pitchFamily="2" charset="0"/>
              </a:defRPr>
            </a:lvl3pPr>
            <a:lvl4pPr marL="1624013" indent="-420688">
              <a:buFont typeface="Wingdings" panose="05000000000000000000" pitchFamily="2" charset="2"/>
              <a:buChar char="§"/>
              <a:defRPr sz="2000">
                <a:latin typeface="Work Sans Light" pitchFamily="2" charset="0"/>
              </a:defRPr>
            </a:lvl4pPr>
            <a:lvl5pPr marL="1660525" indent="0">
              <a:buFontTx/>
              <a:buNone/>
              <a:defRPr sz="2000">
                <a:latin typeface="Work Sans Light" pitchFamily="2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3697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_Basic dis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443199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US" kern="1500" dirty="0"/>
            </a:lvl1pPr>
          </a:lstStyle>
          <a:p>
            <a:pPr marL="0" marR="0" lvl="0" indent="0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tabLst/>
            </a:pPr>
            <a:r>
              <a:rPr lang="en-US" noProof="0"/>
              <a:t>Insert the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B4A8-9E50-4F50-BEFA-76F68FFEF320}" type="slidenum">
              <a:rPr lang="fr-FR" smtClean="0"/>
              <a:t>‹#›</a:t>
            </a:fld>
            <a:endParaRPr lang="fr-FR"/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1AF3DF54-16A7-4B3B-A620-56C4AB340FB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8194" y="1581785"/>
            <a:ext cx="10536076" cy="4429808"/>
          </a:xfrm>
          <a:prstGeom prst="rect">
            <a:avLst/>
          </a:prstGeom>
        </p:spPr>
        <p:txBody>
          <a:bodyPr lIns="0"/>
          <a:lstStyle>
            <a:lvl1pPr marL="237061" indent="-237061">
              <a:buClr>
                <a:schemeClr val="accent5"/>
              </a:buClr>
              <a:buFont typeface="Wingdings" panose="05000000000000000000" pitchFamily="2" charset="2"/>
              <a:buChar char="§"/>
              <a:defRPr sz="1867"/>
            </a:lvl1pPr>
            <a:lvl2pPr>
              <a:defRPr/>
            </a:lvl2pPr>
          </a:lstStyle>
          <a:p>
            <a:pPr lvl="0"/>
            <a:r>
              <a:rPr lang="en-US" noProof="0"/>
              <a:t>Sed </a:t>
            </a:r>
            <a:r>
              <a:rPr lang="en-US" noProof="0" err="1"/>
              <a:t>saepe</a:t>
            </a:r>
            <a:r>
              <a:rPr lang="en-US" noProof="0"/>
              <a:t> </a:t>
            </a:r>
            <a:r>
              <a:rPr lang="en-US" noProof="0" err="1"/>
              <a:t>enim</a:t>
            </a:r>
            <a:r>
              <a:rPr lang="en-US" noProof="0"/>
              <a:t> </a:t>
            </a:r>
            <a:r>
              <a:rPr lang="en-US" noProof="0" err="1"/>
              <a:t>redeo</a:t>
            </a:r>
            <a:r>
              <a:rPr lang="en-US" noProof="0"/>
              <a:t> ad </a:t>
            </a:r>
            <a:r>
              <a:rPr lang="en-US" noProof="0" err="1"/>
              <a:t>Scipionem</a:t>
            </a:r>
            <a:r>
              <a:rPr lang="en-US" noProof="0"/>
              <a:t>, </a:t>
            </a:r>
            <a:r>
              <a:rPr lang="en-US" noProof="0" err="1"/>
              <a:t>cuius</a:t>
            </a:r>
            <a:r>
              <a:rPr lang="en-US" noProof="0"/>
              <a:t> </a:t>
            </a:r>
            <a:r>
              <a:rPr lang="en-US" noProof="0" err="1"/>
              <a:t>omnis</a:t>
            </a:r>
            <a:r>
              <a:rPr lang="en-US" noProof="0"/>
              <a:t> </a:t>
            </a:r>
            <a:r>
              <a:rPr lang="en-US" noProof="0" err="1"/>
              <a:t>sermo</a:t>
            </a:r>
            <a:r>
              <a:rPr lang="en-US" noProof="0"/>
              <a:t> </a:t>
            </a:r>
            <a:r>
              <a:rPr lang="en-US" noProof="0" err="1"/>
              <a:t>erat</a:t>
            </a:r>
            <a:r>
              <a:rPr lang="en-US" noProof="0"/>
              <a:t> de </a:t>
            </a:r>
            <a:r>
              <a:rPr lang="en-US" noProof="0" err="1"/>
              <a:t>amicitia</a:t>
            </a:r>
            <a:r>
              <a:rPr lang="en-US" noProof="0"/>
              <a:t> </a:t>
            </a:r>
            <a:r>
              <a:rPr lang="en-US" noProof="0" err="1"/>
              <a:t>querebatur</a:t>
            </a:r>
            <a:r>
              <a:rPr lang="en-US" noProof="0"/>
              <a:t>, quod omnibus in rebus </a:t>
            </a:r>
            <a:r>
              <a:rPr lang="en-US" noProof="0" err="1"/>
              <a:t>homines</a:t>
            </a:r>
            <a:r>
              <a:rPr lang="en-US" noProof="0"/>
              <a:t> </a:t>
            </a:r>
            <a:r>
              <a:rPr lang="en-US" noProof="0" err="1"/>
              <a:t>diligentiores</a:t>
            </a:r>
            <a:r>
              <a:rPr lang="en-US" noProof="0"/>
              <a:t> </a:t>
            </a:r>
            <a:r>
              <a:rPr lang="en-US" noProof="0" err="1"/>
              <a:t>essent</a:t>
            </a:r>
            <a:r>
              <a:rPr lang="en-US" noProof="0"/>
              <a:t>; </a:t>
            </a:r>
            <a:r>
              <a:rPr lang="en-US" noProof="0" err="1"/>
              <a:t>capras</a:t>
            </a:r>
            <a:r>
              <a:rPr lang="en-US" noProof="0"/>
              <a:t> et </a:t>
            </a:r>
            <a:r>
              <a:rPr lang="en-US" noProof="0" err="1"/>
              <a:t>oves</a:t>
            </a:r>
            <a:r>
              <a:rPr lang="en-US" noProof="0"/>
              <a:t> </a:t>
            </a:r>
            <a:r>
              <a:rPr lang="en-US" noProof="0" err="1"/>
              <a:t>quot</a:t>
            </a:r>
            <a:r>
              <a:rPr lang="en-US" noProof="0"/>
              <a:t> </a:t>
            </a:r>
            <a:r>
              <a:rPr lang="en-US" noProof="0" err="1"/>
              <a:t>quisque</a:t>
            </a:r>
            <a:r>
              <a:rPr lang="en-US" noProof="0"/>
              <a:t> </a:t>
            </a:r>
            <a:r>
              <a:rPr lang="en-US" noProof="0" err="1"/>
              <a:t>haberet</a:t>
            </a:r>
            <a:r>
              <a:rPr lang="en-US" noProof="0"/>
              <a:t>, </a:t>
            </a:r>
            <a:r>
              <a:rPr lang="en-US" noProof="0" err="1"/>
              <a:t>dicere</a:t>
            </a:r>
            <a:r>
              <a:rPr lang="en-US" noProof="0"/>
              <a:t> posse, </a:t>
            </a:r>
            <a:r>
              <a:rPr lang="en-US" noProof="0" err="1"/>
              <a:t>amicos</a:t>
            </a:r>
            <a:r>
              <a:rPr lang="en-US" noProof="0"/>
              <a:t> </a:t>
            </a:r>
            <a:r>
              <a:rPr lang="en-US" noProof="0" err="1"/>
              <a:t>quot</a:t>
            </a:r>
            <a:r>
              <a:rPr lang="en-US" noProof="0"/>
              <a:t> </a:t>
            </a:r>
            <a:r>
              <a:rPr lang="en-US" noProof="0" err="1"/>
              <a:t>haberet</a:t>
            </a:r>
            <a:r>
              <a:rPr lang="en-US" noProof="0"/>
              <a:t>, non posse </a:t>
            </a:r>
            <a:r>
              <a:rPr lang="en-US" noProof="0" err="1"/>
              <a:t>dicere</a:t>
            </a:r>
            <a:r>
              <a:rPr lang="en-US" noProof="0"/>
              <a:t> et in </a:t>
            </a:r>
            <a:r>
              <a:rPr lang="en-US" noProof="0" err="1"/>
              <a:t>illis</a:t>
            </a:r>
            <a:r>
              <a:rPr lang="en-US" noProof="0"/>
              <a:t> </a:t>
            </a:r>
            <a:r>
              <a:rPr lang="en-US" noProof="0" err="1"/>
              <a:t>quidem</a:t>
            </a:r>
            <a:r>
              <a:rPr lang="en-US" noProof="0"/>
              <a:t> </a:t>
            </a:r>
            <a:r>
              <a:rPr lang="en-US" noProof="0" err="1"/>
              <a:t>parandis</a:t>
            </a:r>
            <a:r>
              <a:rPr lang="en-US" noProof="0"/>
              <a:t> </a:t>
            </a:r>
            <a:r>
              <a:rPr lang="en-US" noProof="0" err="1"/>
              <a:t>adhibere</a:t>
            </a:r>
            <a:r>
              <a:rPr lang="en-US" noProof="0"/>
              <a:t> </a:t>
            </a:r>
            <a:r>
              <a:rPr lang="en-US" noProof="0" err="1"/>
              <a:t>curam</a:t>
            </a:r>
            <a:r>
              <a:rPr lang="en-US" noProof="0"/>
              <a:t>, in </a:t>
            </a:r>
            <a:r>
              <a:rPr lang="en-US" noProof="0" err="1"/>
              <a:t>amicis</a:t>
            </a:r>
            <a:r>
              <a:rPr lang="en-US" noProof="0"/>
              <a:t> </a:t>
            </a:r>
            <a:r>
              <a:rPr lang="en-US" noProof="0" err="1"/>
              <a:t>eligendis</a:t>
            </a:r>
            <a:r>
              <a:rPr lang="en-US" noProof="0"/>
              <a:t> </a:t>
            </a:r>
            <a:r>
              <a:rPr lang="en-US" noProof="0" err="1"/>
              <a:t>neglegentis</a:t>
            </a:r>
            <a:r>
              <a:rPr lang="en-US" noProof="0"/>
              <a:t> </a:t>
            </a:r>
            <a:r>
              <a:rPr lang="en-US" noProof="0" err="1"/>
              <a:t>esse</a:t>
            </a:r>
            <a:r>
              <a:rPr lang="en-US" noProof="0"/>
              <a:t> </a:t>
            </a:r>
            <a:r>
              <a:rPr lang="en-US" noProof="0" err="1"/>
              <a:t>nec</a:t>
            </a:r>
            <a:r>
              <a:rPr lang="en-US" noProof="0"/>
              <a:t> </a:t>
            </a:r>
            <a:r>
              <a:rPr lang="en-US" noProof="0" err="1"/>
              <a:t>habere</a:t>
            </a:r>
            <a:r>
              <a:rPr lang="en-US" noProof="0"/>
              <a:t>.</a:t>
            </a:r>
          </a:p>
          <a:p>
            <a:pPr lvl="1"/>
            <a:r>
              <a:rPr lang="en-US" noProof="0" err="1"/>
              <a:t>aaa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4021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82D5E5F-17FC-F0BD-5A34-461876384B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97052-379B-8947-917A-B4A456A3123B}" type="datetimeFigureOut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B1D7B3-A5D1-3349-B57E-C671AB460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35FFFE-CAAE-394A-B9D9-BE40323DC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97A2F-E6A9-BF40-9CF9-8952775E3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2939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_basic dis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D14E72C4-0A18-774B-8506-5B7FC746B996}"/>
              </a:ext>
            </a:extLst>
          </p:cNvPr>
          <p:cNvSpPr txBox="1">
            <a:spLocks/>
          </p:cNvSpPr>
          <p:nvPr userDrawn="1"/>
        </p:nvSpPr>
        <p:spPr>
          <a:xfrm>
            <a:off x="222164" y="1394217"/>
            <a:ext cx="4320032" cy="4320000"/>
          </a:xfrm>
          <a:prstGeom prst="rect">
            <a:avLst/>
          </a:prstGeom>
          <a:solidFill>
            <a:srgbClr val="001A70"/>
          </a:solidFill>
        </p:spPr>
        <p:txBody>
          <a:bodyPr vert="horz" lIns="121920" tIns="60960" rIns="121920" bIns="6096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rgbClr val="009EFF"/>
                </a:solidFill>
                <a:latin typeface="Work Sans Regular Roman" pitchFamily="2" charset="77"/>
                <a:ea typeface="+mj-ea"/>
                <a:cs typeface="+mj-cs"/>
              </a:defRPr>
            </a:lvl1pPr>
          </a:lstStyle>
          <a:p>
            <a:pPr algn="ctr"/>
            <a:endParaRPr lang="fr-FR" sz="5867">
              <a:solidFill>
                <a:srgbClr val="FE5716"/>
              </a:solidFill>
              <a:latin typeface="Work Sans" panose="00000500000000000000" pitchFamily="50" charset="0"/>
            </a:endParaRP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3942D307-CE51-4CD6-9771-5BFF094D44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95047" y="1433428"/>
            <a:ext cx="7396953" cy="1535549"/>
          </a:xfrm>
          <a:prstGeom prst="rect">
            <a:avLst/>
          </a:prstGeom>
        </p:spPr>
        <p:txBody>
          <a:bodyPr anchor="b"/>
          <a:lstStyle>
            <a:lvl1pPr>
              <a:defRPr lang="fr-FR" sz="4400" b="0" i="0" baseline="0" dirty="0">
                <a:solidFill>
                  <a:srgbClr val="1057C8"/>
                </a:solidFill>
                <a:latin typeface="Work Sans Regular"/>
                <a:ea typeface="+mj-ea"/>
                <a:cs typeface="Work Sans Regular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 noProof="0"/>
              <a:t>Section title</a:t>
            </a:r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8C86964B-25A3-4A6E-8A89-E246F03523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5047" y="3314207"/>
            <a:ext cx="7396953" cy="1258568"/>
          </a:xfrm>
          <a:prstGeom prst="rect">
            <a:avLst/>
          </a:prstGeom>
        </p:spPr>
        <p:txBody>
          <a:bodyPr lIns="144000" anchor="t"/>
          <a:lstStyle>
            <a:lvl1pPr>
              <a:defRPr lang="fr-FR" sz="2400" b="0" i="0" u="none" baseline="0" dirty="0">
                <a:solidFill>
                  <a:srgbClr val="1057C8"/>
                </a:solidFill>
                <a:latin typeface="Work Sans Light"/>
                <a:cs typeface="Work Sans Light"/>
              </a:defRPr>
            </a:lvl1pPr>
          </a:lstStyle>
          <a:p>
            <a:pPr marL="0" lvl="0" indent="0">
              <a:buFont typeface="Police système"/>
              <a:buNone/>
              <a:tabLst/>
            </a:pPr>
            <a:r>
              <a:rPr lang="en-US" noProof="0"/>
              <a:t>Section subtitle</a:t>
            </a:r>
          </a:p>
        </p:txBody>
      </p:sp>
      <p:sp>
        <p:nvSpPr>
          <p:cNvPr id="12" name="Espace réservé du texte 14">
            <a:extLst>
              <a:ext uri="{FF2B5EF4-FFF2-40B4-BE49-F238E27FC236}">
                <a16:creationId xmlns:a16="http://schemas.microsoft.com/office/drawing/2014/main" id="{975B5641-E5F4-8E46-891F-81C17D2E99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9887" y="1394218"/>
            <a:ext cx="4320116" cy="432011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0">
                <a:solidFill>
                  <a:schemeClr val="bg1"/>
                </a:solidFill>
                <a:latin typeface="Work Sans" panose="00000500000000000000" pitchFamily="50" charset="0"/>
              </a:defRPr>
            </a:lvl1pPr>
          </a:lstStyle>
          <a:p>
            <a:pPr lvl="0"/>
            <a:r>
              <a:rPr lang="fr-FR" dirty="0"/>
              <a:t>N°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0178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092">
          <p15:clr>
            <a:srgbClr val="FBAE40"/>
          </p15:clr>
        </p15:guide>
        <p15:guide id="4" orient="horz" pos="1769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_Basic dis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lang="en-US" kern="1500" dirty="0">
                <a:solidFill>
                  <a:schemeClr val="accent3"/>
                </a:solidFill>
                <a:latin typeface="Work Sans Light" pitchFamily="2" charset="0"/>
              </a:defRPr>
            </a:lvl1pPr>
          </a:lstStyle>
          <a:p>
            <a:pPr marL="0" marR="0" lvl="0" indent="0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tabLst/>
            </a:pPr>
            <a:r>
              <a:rPr lang="en-US" noProof="0"/>
              <a:t>Title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931971A-9FF4-0617-0179-836DE99932D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30263" y="1549239"/>
            <a:ext cx="10534650" cy="130907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600">
                <a:latin typeface="Work Sans Light" pitchFamily="2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1600">
                <a:latin typeface="Work Sans Light" pitchFamily="2" charset="0"/>
              </a:defRPr>
            </a:lvl2pPr>
            <a:lvl3pPr marL="1143000" indent="-228600">
              <a:buFont typeface="Work Sans Light" pitchFamily="2" charset="0"/>
              <a:buChar char="-"/>
              <a:defRPr sz="1400">
                <a:latin typeface="Work Sans Light" pitchFamily="2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latin typeface="Work Sans Light" pitchFamily="2" charset="0"/>
              </a:defRPr>
            </a:lvl4pPr>
            <a:lvl5pPr marL="1828800" indent="0">
              <a:buFontTx/>
              <a:buNone/>
              <a:defRPr sz="1400">
                <a:latin typeface="Work Sans Light" pitchFamily="2" charset="0"/>
              </a:defRPr>
            </a:lvl5pPr>
          </a:lstStyle>
          <a:p>
            <a:pPr lvl="0"/>
            <a:r>
              <a:rPr lang="en-US" noProof="0"/>
              <a:t>Cliquez pour modifier les styles du texte du masque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  <a:p>
            <a:pPr lvl="3"/>
            <a:r>
              <a:rPr lang="en-US" noProof="0"/>
              <a:t>Quatrième niveau</a:t>
            </a:r>
          </a:p>
          <a:p>
            <a:pPr lvl="4"/>
            <a:r>
              <a:rPr lang="en-US" noProof="0"/>
              <a:t>Cinquième niveau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2959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rietary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feld 20"/>
          <p:cNvSpPr txBox="1"/>
          <p:nvPr userDrawn="1"/>
        </p:nvSpPr>
        <p:spPr>
          <a:xfrm>
            <a:off x="11374582" y="6176573"/>
            <a:ext cx="766617" cy="307776"/>
          </a:xfrm>
          <a:prstGeom prst="rect">
            <a:avLst/>
          </a:prstGeom>
          <a:noFill/>
        </p:spPr>
        <p:txBody>
          <a:bodyPr wrap="square" lIns="107381" tIns="0" rIns="0" bIns="0" rtlCol="0" anchor="ctr">
            <a:noAutofit/>
          </a:bodyPr>
          <a:lstStyle>
            <a:defPPr>
              <a:defRPr lang="en-US"/>
            </a:defPPr>
            <a:lvl1pPr defTabSz="340934">
              <a:defRPr lang="fr-FR" sz="900" smtClean="0">
                <a:solidFill>
                  <a:srgbClr val="1050A3"/>
                </a:solidFill>
                <a:latin typeface="Arial Black" panose="020B0A04020102020204" pitchFamily="34" charset="0"/>
              </a:defRPr>
            </a:lvl1pPr>
          </a:lstStyle>
          <a:p>
            <a:pPr lvl="0"/>
            <a:fld id="{B2FD134E-EA92-4EF8-9ACE-4E1FA20C2DEA}" type="slidenum">
              <a:rPr lang="en-US" sz="1200" noProof="0" smtClean="0">
                <a:latin typeface="Work Sans" panose="00000500000000000000" pitchFamily="50" charset="0"/>
              </a:rPr>
              <a:pPr lvl="0"/>
              <a:t>‹#›</a:t>
            </a:fld>
            <a:endParaRPr lang="en-US" sz="1200" noProof="0">
              <a:latin typeface="Work Sans" panose="00000500000000000000" pitchFamily="50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39" y="6349204"/>
            <a:ext cx="1646123" cy="24634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E5A2CCF-F64F-E347-B9D9-46589EFD8856}"/>
              </a:ext>
            </a:extLst>
          </p:cNvPr>
          <p:cNvSpPr/>
          <p:nvPr userDrawn="1"/>
        </p:nvSpPr>
        <p:spPr>
          <a:xfrm>
            <a:off x="0" y="0"/>
            <a:ext cx="6818256" cy="6858000"/>
          </a:xfrm>
          <a:prstGeom prst="rect">
            <a:avLst/>
          </a:prstGeom>
          <a:solidFill>
            <a:srgbClr val="105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noProof="0">
              <a:latin typeface="Work Sans" panose="00000500000000000000" pitchFamily="50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B7E8260-CB8E-464C-A727-95E0DC23D916}"/>
              </a:ext>
            </a:extLst>
          </p:cNvPr>
          <p:cNvSpPr txBox="1"/>
          <p:nvPr userDrawn="1"/>
        </p:nvSpPr>
        <p:spPr>
          <a:xfrm>
            <a:off x="368727" y="207994"/>
            <a:ext cx="591011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0" i="0" noProof="0">
                <a:ln>
                  <a:noFill/>
                </a:ln>
                <a:solidFill>
                  <a:schemeClr val="bg1"/>
                </a:solidFill>
                <a:latin typeface="Work Sans ExtraLight"/>
                <a:cs typeface="Work Sans ExtraLight"/>
              </a:rPr>
              <a:t>Start of Proprietary Information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A386AF67-45A9-4F22-932C-0163194973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26"/>
          <a:stretch/>
        </p:blipFill>
        <p:spPr>
          <a:xfrm>
            <a:off x="6818489" y="0"/>
            <a:ext cx="537351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B081A5-F23D-12D4-375F-81958D92144F}"/>
              </a:ext>
            </a:extLst>
          </p:cNvPr>
          <p:cNvSpPr txBox="1"/>
          <p:nvPr userDrawn="1"/>
        </p:nvSpPr>
        <p:spPr>
          <a:xfrm>
            <a:off x="397149" y="3761117"/>
            <a:ext cx="6150632" cy="978729"/>
          </a:xfrm>
          <a:prstGeom prst="rect">
            <a:avLst/>
          </a:prstGeom>
        </p:spPr>
        <p:txBody>
          <a:bodyPr>
            <a:normAutofit/>
          </a:bodyPr>
          <a:lstStyle>
            <a:lvl1pPr marR="0" lvl="0" indent="0" defTabSz="914317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+mj-lt"/>
              <a:buNone/>
              <a:tabLst/>
              <a:defRPr kumimoji="0" lang="fr-FR" sz="3200" b="0" i="0" u="none" strike="noStrike" kern="15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ork Sans" panose="00000500000000000000" pitchFamily="50" charset="0"/>
                <a:cs typeface="Arial" panose="020B0604020202020204" pitchFamily="34" charset="0"/>
              </a:defRPr>
            </a:lvl1pPr>
            <a:lvl2pPr marL="609585" marR="0" indent="0" defTabSz="914317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FR" sz="1867" b="0" i="0" u="none" strike="noStrike" cap="none" spc="0" normalizeH="0" baseline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9170" marR="0" indent="0" defTabSz="914317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FR" sz="1600" b="0" i="0" u="none" strike="noStrike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754" marR="0" indent="0" defTabSz="914317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FR" sz="1333" b="0" i="0" u="none" strike="noStrike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8339" marR="0" indent="0" defTabSz="914317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1333" b="0" i="0" u="none" strike="noStrike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047924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33"/>
            </a:lvl6pPr>
            <a:lvl7pPr marL="3657509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33"/>
            </a:lvl7pPr>
            <a:lvl8pPr marL="4267093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33"/>
            </a:lvl8pPr>
            <a:lvl9pPr marL="4876678" indent="0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33"/>
            </a:lvl9pPr>
          </a:lstStyle>
          <a:p>
            <a:pPr lvl="0">
              <a:tabLst>
                <a:tab pos="517525" algn="l"/>
              </a:tabLst>
            </a:pPr>
            <a:r>
              <a:rPr lang="en-US" noProof="0"/>
              <a:t>Proprietary Meeting will begin with next slide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4609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riet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8194F129-8366-615D-9955-19034F2AA06B}"/>
              </a:ext>
            </a:extLst>
          </p:cNvPr>
          <p:cNvSpPr/>
          <p:nvPr userDrawn="1"/>
        </p:nvSpPr>
        <p:spPr>
          <a:xfrm>
            <a:off x="1224213" y="1288639"/>
            <a:ext cx="9843987" cy="2965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0" noProof="0">
                <a:solidFill>
                  <a:srgbClr val="595959"/>
                </a:solidFill>
                <a:latin typeface="Work Sans" panose="00000500000000000000" pitchFamily="50" charset="0"/>
              </a:rPr>
              <a:t>Any reproduction, alteration, transmission to any third party or publication in whole or in part of this document and/or its content is prohibited unless Framatome has provided its prior and written consent.</a:t>
            </a:r>
          </a:p>
          <a:p>
            <a:pPr algn="l"/>
            <a:endParaRPr lang="en-US" sz="2000" b="0" noProof="0">
              <a:solidFill>
                <a:srgbClr val="595959"/>
              </a:solidFill>
              <a:latin typeface="Work Sans" panose="00000500000000000000" pitchFamily="50" charset="0"/>
            </a:endParaRPr>
          </a:p>
          <a:p>
            <a:pPr algn="l"/>
            <a:r>
              <a:rPr lang="en-US" sz="2000" b="0" noProof="0">
                <a:solidFill>
                  <a:srgbClr val="595959"/>
                </a:solidFill>
                <a:latin typeface="Work Sans" panose="00000500000000000000" pitchFamily="50" charset="0"/>
              </a:rPr>
              <a:t>This document and any information it contains shall not be used for any other purpose than the one for which they were provided.  </a:t>
            </a:r>
          </a:p>
          <a:p>
            <a:pPr algn="l"/>
            <a:endParaRPr lang="en-US" sz="2000" b="0" noProof="0">
              <a:solidFill>
                <a:srgbClr val="595959"/>
              </a:solidFill>
              <a:latin typeface="Work Sans" panose="00000500000000000000" pitchFamily="50" charset="0"/>
            </a:endParaRPr>
          </a:p>
          <a:p>
            <a:pPr algn="l"/>
            <a:r>
              <a:rPr lang="en-US" sz="2000" b="0" noProof="0">
                <a:solidFill>
                  <a:srgbClr val="595959"/>
                </a:solidFill>
                <a:latin typeface="Work Sans" panose="00000500000000000000" pitchFamily="50" charset="0"/>
              </a:rPr>
              <a:t>Legal and disciplinary actions may be taken against any infringer and/or any person breaching the aforementioned obligations.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D19BBC7-AC77-A2F6-5CC1-03EB06A8D4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0122" y="6192166"/>
            <a:ext cx="9524" cy="284105"/>
          </a:xfrm>
          <a:prstGeom prst="rect">
            <a:avLst/>
          </a:prstGeom>
        </p:spPr>
      </p:pic>
      <p:sp>
        <p:nvSpPr>
          <p:cNvPr id="4" name="Textfeld 20">
            <a:extLst>
              <a:ext uri="{FF2B5EF4-FFF2-40B4-BE49-F238E27FC236}">
                <a16:creationId xmlns:a16="http://schemas.microsoft.com/office/drawing/2014/main" id="{1C7BA7C7-C9B5-9BF6-9A3F-C180D3288299}"/>
              </a:ext>
            </a:extLst>
          </p:cNvPr>
          <p:cNvSpPr txBox="1"/>
          <p:nvPr userDrawn="1"/>
        </p:nvSpPr>
        <p:spPr>
          <a:xfrm>
            <a:off x="11374582" y="6176573"/>
            <a:ext cx="766617" cy="307776"/>
          </a:xfrm>
          <a:prstGeom prst="rect">
            <a:avLst/>
          </a:prstGeom>
          <a:noFill/>
        </p:spPr>
        <p:txBody>
          <a:bodyPr wrap="square" lIns="107381" tIns="0" rIns="0" bIns="0" rtlCol="0" anchor="ctr">
            <a:noAutofit/>
          </a:bodyPr>
          <a:lstStyle>
            <a:defPPr>
              <a:defRPr lang="en-US"/>
            </a:defPPr>
            <a:lvl1pPr defTabSz="340934">
              <a:defRPr lang="fr-FR" sz="900" smtClean="0">
                <a:solidFill>
                  <a:srgbClr val="1050A3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n-US" sz="1200" noProof="0">
              <a:latin typeface="Work Sans" panose="00000500000000000000" pitchFamily="50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812E796-F698-D858-96A2-60963DCD6D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0122" y="6192166"/>
            <a:ext cx="9524" cy="284105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381C1D-4735-D88A-5473-9C3BCB038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252795"/>
            <a:ext cx="478201" cy="173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Work Sans Regular Roman" pitchFamily="2" charset="77"/>
              </a:defRPr>
            </a:lvl1pPr>
          </a:lstStyle>
          <a:p>
            <a:fld id="{2EE3DB67-EEC3-864F-AA9B-084794469228}" type="slidenum">
              <a:rPr lang="en-US" noProof="0" smtClean="0"/>
              <a:pPr/>
              <a:t>‹#›</a:t>
            </a:fld>
            <a:endParaRPr lang="en-US" noProof="0">
              <a:latin typeface="Work Sans Regular Roma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13691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5">
            <a:extLst>
              <a:ext uri="{FF2B5EF4-FFF2-40B4-BE49-F238E27FC236}">
                <a16:creationId xmlns:a16="http://schemas.microsoft.com/office/drawing/2014/main" id="{E49C72C1-901F-44BD-85C4-5E2C5D47C66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" y="2021887"/>
            <a:ext cx="4532585" cy="40074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600" i="0">
                <a:latin typeface="Work Sans" panose="00000500000000000000" pitchFamily="50" charset="0"/>
              </a:defRPr>
            </a:lvl1pPr>
          </a:lstStyle>
          <a:p>
            <a:r>
              <a:rPr lang="en-US" noProof="0"/>
              <a:t>Click to add a picture</a:t>
            </a:r>
          </a:p>
        </p:txBody>
      </p:sp>
      <p:sp>
        <p:nvSpPr>
          <p:cNvPr id="18" name="Espace réservé du texte 11">
            <a:extLst>
              <a:ext uri="{FF2B5EF4-FFF2-40B4-BE49-F238E27FC236}">
                <a16:creationId xmlns:a16="http://schemas.microsoft.com/office/drawing/2014/main" id="{8331AD2C-5715-47A0-A871-882FD7248D6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887058" y="2013802"/>
            <a:ext cx="6466853" cy="746103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buNone/>
              <a:defRPr sz="1600" b="1" i="0" kern="1500" baseline="0">
                <a:solidFill>
                  <a:srgbClr val="1050A3"/>
                </a:solidFill>
                <a:latin typeface="Work Sans" panose="00000500000000000000" pitchFamily="50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98B21501-0C83-4D46-840C-42047E92C5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957861"/>
            <a:ext cx="10256650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kumimoji="0" lang="en-US" sz="2000" b="1" i="0" u="none" strike="noStrike" kern="1500" cap="none" spc="0" normalizeH="0" baseline="0" noProof="0">
                <a:ln>
                  <a:noFill/>
                </a:ln>
                <a:solidFill>
                  <a:srgbClr val="1050A3"/>
                </a:solidFill>
                <a:effectLst/>
                <a:uLnTx/>
                <a:uFillTx/>
                <a:latin typeface="Work Sans Light" pitchFamily="2" charset="0"/>
                <a:cs typeface="Arial" panose="020B0604020202020204" pitchFamily="34" charset="0"/>
              </a:defRPr>
            </a:lvl1pPr>
          </a:lstStyle>
          <a:p>
            <a:pPr marL="0" marR="0" lvl="0" indent="0" defTabSz="914317" fontAlgn="auto">
              <a:lnSpc>
                <a:spcPct val="100000"/>
              </a:lnSpc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None/>
              <a:tabLst/>
            </a:pPr>
            <a:r>
              <a:rPr lang="en-US" noProof="0"/>
              <a:t>Subtitle</a:t>
            </a:r>
          </a:p>
        </p:txBody>
      </p:sp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43E9D75F-CA92-FC1A-A4FD-98AB246C685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887058" y="2939790"/>
            <a:ext cx="6468298" cy="3089568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latin typeface="Work Sans Light" pitchFamily="2" charset="0"/>
              </a:defRPr>
            </a:lvl1pPr>
            <a:lvl2pPr marL="476250" indent="-242888">
              <a:buFont typeface="Courier New" panose="02070309020205020404" pitchFamily="49" charset="0"/>
              <a:buChar char="o"/>
              <a:defRPr sz="1600">
                <a:latin typeface="Work Sans Light" pitchFamily="2" charset="0"/>
              </a:defRPr>
            </a:lvl2pPr>
            <a:lvl3pPr marL="719138" indent="-233363">
              <a:buClr>
                <a:schemeClr val="accent1"/>
              </a:buClr>
              <a:buFont typeface="Work Sans Light" pitchFamily="2" charset="0"/>
              <a:buChar char="-"/>
              <a:defRPr sz="1400">
                <a:latin typeface="Work Sans Light" pitchFamily="2" charset="0"/>
              </a:defRPr>
            </a:lvl3pPr>
            <a:lvl4pPr marL="942975" indent="-215900">
              <a:buFont typeface="Wingdings" panose="05000000000000000000" pitchFamily="2" charset="2"/>
              <a:buChar char="§"/>
              <a:defRPr sz="1400">
                <a:latin typeface="Work Sans Light" pitchFamily="2" charset="0"/>
              </a:defRPr>
            </a:lvl4pPr>
            <a:lvl5pPr marL="960438" indent="9525">
              <a:buFontTx/>
              <a:buNone/>
              <a:defRPr sz="1400">
                <a:latin typeface="Work Sans Light" pitchFamily="2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A5E976E-7606-082D-C6DD-19780DE4A1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228657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lang="en-US" kern="1500" dirty="0">
                <a:solidFill>
                  <a:schemeClr val="accent3"/>
                </a:solidFill>
                <a:latin typeface="Work Sans Light" pitchFamily="2" charset="0"/>
              </a:defRPr>
            </a:lvl1pPr>
          </a:lstStyle>
          <a:p>
            <a:pPr marL="0" marR="0" lvl="0" indent="0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tabLst/>
            </a:pPr>
            <a:r>
              <a:rPr lang="en-US" noProof="0"/>
              <a:t>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3851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xed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D1F2289E-81C1-445D-9EDD-0958C3D67DD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6869" y="957861"/>
            <a:ext cx="10229988" cy="3077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1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None/>
              <a:tabLst/>
              <a:defRPr kumimoji="0" lang="fr-FR" sz="2000" b="1" i="0" u="none" strike="noStrike" kern="1500" cap="none" spc="0" normalizeH="0" baseline="0" noProof="0" dirty="0">
                <a:ln>
                  <a:noFill/>
                </a:ln>
                <a:solidFill>
                  <a:srgbClr val="1050A3"/>
                </a:solidFill>
                <a:effectLst/>
                <a:uLnTx/>
                <a:uFillTx/>
                <a:latin typeface="Work Sans Light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1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noProof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8649F0-04E7-BC8B-3C08-F3E7A547A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228657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lang="en-US" kern="1500" dirty="0">
                <a:solidFill>
                  <a:schemeClr val="accent3"/>
                </a:solidFill>
                <a:latin typeface="Work Sans Light" pitchFamily="2" charset="0"/>
              </a:defRPr>
            </a:lvl1pPr>
          </a:lstStyle>
          <a:p>
            <a:pPr marL="0" marR="0" lvl="0" indent="0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tabLst/>
            </a:pPr>
            <a:r>
              <a:rPr lang="en-US" noProof="0"/>
              <a:t>Title</a:t>
            </a:r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64D3A73C-CB49-65F2-2B2F-6878F7E6114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92163" y="1422239"/>
            <a:ext cx="10534650" cy="15860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06400" indent="-406400">
              <a:defRPr sz="2000">
                <a:latin typeface="Work Sans Light" pitchFamily="2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1800">
                <a:latin typeface="Work Sans Light" pitchFamily="2" charset="0"/>
              </a:defRPr>
            </a:lvl2pPr>
            <a:lvl3pPr marL="1143000" indent="-228600">
              <a:buFont typeface="Work Sans Light" pitchFamily="2" charset="0"/>
              <a:buChar char="-"/>
              <a:defRPr sz="1800">
                <a:latin typeface="Work Sans Light" pitchFamily="2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latin typeface="Work Sans Light" pitchFamily="2" charset="0"/>
              </a:defRPr>
            </a:lvl4pPr>
            <a:lvl5pPr marL="1828800" indent="0">
              <a:buFontTx/>
              <a:buNone/>
              <a:defRPr sz="1600">
                <a:latin typeface="Work Sans Light" pitchFamily="2" charset="0"/>
              </a:defRPr>
            </a:lvl5pPr>
          </a:lstStyle>
          <a:p>
            <a:pPr lvl="0"/>
            <a:r>
              <a:rPr lang="en-US" noProof="0" err="1"/>
              <a:t>Cliquez</a:t>
            </a:r>
            <a:r>
              <a:rPr lang="en-US" noProof="0"/>
              <a:t> pour modifier les styles du </a:t>
            </a:r>
            <a:r>
              <a:rPr lang="en-US" noProof="0" err="1"/>
              <a:t>texte</a:t>
            </a:r>
            <a:r>
              <a:rPr lang="en-US" noProof="0"/>
              <a:t> du masque</a:t>
            </a:r>
          </a:p>
          <a:p>
            <a:pPr lvl="1"/>
            <a:r>
              <a:rPr lang="en-US" noProof="0" err="1"/>
              <a:t>Deuxième</a:t>
            </a:r>
            <a:r>
              <a:rPr lang="en-US" noProof="0"/>
              <a:t> </a:t>
            </a:r>
            <a:r>
              <a:rPr lang="en-US" noProof="0" err="1"/>
              <a:t>niveau</a:t>
            </a:r>
            <a:endParaRPr lang="en-US" noProof="0"/>
          </a:p>
          <a:p>
            <a:pPr lvl="2"/>
            <a:r>
              <a:rPr lang="en-US" noProof="0" err="1"/>
              <a:t>Troisième</a:t>
            </a:r>
            <a:r>
              <a:rPr lang="en-US" noProof="0"/>
              <a:t> </a:t>
            </a:r>
            <a:r>
              <a:rPr lang="en-US" noProof="0" err="1"/>
              <a:t>niveau</a:t>
            </a:r>
            <a:endParaRPr lang="en-US" noProof="0"/>
          </a:p>
          <a:p>
            <a:pPr lvl="3"/>
            <a:r>
              <a:rPr lang="en-US" noProof="0" err="1"/>
              <a:t>Quatrième</a:t>
            </a:r>
            <a:r>
              <a:rPr lang="en-US" noProof="0"/>
              <a:t> </a:t>
            </a:r>
            <a:r>
              <a:rPr lang="en-US" noProof="0" err="1"/>
              <a:t>niveau</a:t>
            </a:r>
            <a:endParaRPr lang="en-US" noProof="0"/>
          </a:p>
          <a:p>
            <a:pPr lvl="4"/>
            <a:r>
              <a:rPr lang="en-US" noProof="0" err="1"/>
              <a:t>Cinquième</a:t>
            </a:r>
            <a:r>
              <a:rPr lang="en-US" noProof="0"/>
              <a:t> </a:t>
            </a:r>
            <a:r>
              <a:rPr lang="en-US" noProof="0" err="1"/>
              <a:t>niveau</a:t>
            </a:r>
            <a:endParaRPr lang="en-US" noProof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441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ableau 3">
            <a:extLst>
              <a:ext uri="{FF2B5EF4-FFF2-40B4-BE49-F238E27FC236}">
                <a16:creationId xmlns:a16="http://schemas.microsoft.com/office/drawing/2014/main" id="{03C9E1A6-C441-46A0-B25B-9ECF0E58B2AA}"/>
              </a:ext>
            </a:extLst>
          </p:cNvPr>
          <p:cNvSpPr>
            <a:spLocks noGrp="1"/>
          </p:cNvSpPr>
          <p:nvPr>
            <p:ph type="tbl" sz="quarter" idx="28" hasCustomPrompt="1"/>
          </p:nvPr>
        </p:nvSpPr>
        <p:spPr>
          <a:xfrm>
            <a:off x="863600" y="1920805"/>
            <a:ext cx="10490309" cy="40122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600" i="0">
                <a:latin typeface="Work Sans" panose="00000500000000000000" pitchFamily="50" charset="0"/>
              </a:defRPr>
            </a:lvl1pPr>
          </a:lstStyle>
          <a:p>
            <a:r>
              <a:rPr lang="en-US" noProof="0"/>
              <a:t>Click to add a table</a:t>
            </a:r>
          </a:p>
          <a:p>
            <a:endParaRPr lang="en-US" noProof="0"/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D1F2289E-81C1-445D-9EDD-0958C3D67DD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6869" y="957861"/>
            <a:ext cx="10229988" cy="3077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1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None/>
              <a:tabLst/>
              <a:defRPr kumimoji="0" lang="fr-FR" sz="2000" b="1" i="0" u="none" strike="noStrike" kern="1500" cap="none" spc="0" normalizeH="0" baseline="0" noProof="0" dirty="0">
                <a:ln>
                  <a:noFill/>
                </a:ln>
                <a:solidFill>
                  <a:srgbClr val="1050A3"/>
                </a:solidFill>
                <a:effectLst/>
                <a:uLnTx/>
                <a:uFillTx/>
                <a:latin typeface="Work Sans Light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1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noProof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8649F0-04E7-BC8B-3C08-F3E7A547A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228657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lang="en-US" kern="1500" dirty="0">
                <a:solidFill>
                  <a:schemeClr val="accent3"/>
                </a:solidFill>
                <a:latin typeface="Work Sans Light" pitchFamily="2" charset="0"/>
              </a:defRPr>
            </a:lvl1pPr>
          </a:lstStyle>
          <a:p>
            <a:pPr marL="0" marR="0" lvl="0" indent="0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tabLst/>
            </a:pPr>
            <a:r>
              <a:rPr lang="en-US" noProof="0"/>
              <a:t>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3554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Basic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lang="en-US" kern="1500" dirty="0">
                <a:solidFill>
                  <a:schemeClr val="accent3"/>
                </a:solidFill>
                <a:latin typeface="Work Sans Light" pitchFamily="2" charset="0"/>
              </a:defRPr>
            </a:lvl1pPr>
          </a:lstStyle>
          <a:p>
            <a:pPr marL="0" marR="0" lvl="0" indent="0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tabLst/>
            </a:pPr>
            <a:r>
              <a:rPr lang="en-US" noProof="0"/>
              <a:t>Title</a:t>
            </a:r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9F503A23-34F9-F301-75D0-C0A590556B6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19150" y="1434939"/>
            <a:ext cx="10534650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54013" indent="-354013">
              <a:defRPr sz="3200">
                <a:latin typeface="Work Sans Light" pitchFamily="2" charset="0"/>
              </a:defRPr>
            </a:lvl1pPr>
            <a:lvl2pPr marL="801688" indent="-447675">
              <a:buFont typeface="Courier New" panose="02070309020205020404" pitchFamily="49" charset="0"/>
              <a:buChar char="o"/>
              <a:defRPr sz="2800">
                <a:latin typeface="Work Sans Light" pitchFamily="2" charset="0"/>
              </a:defRPr>
            </a:lvl2pPr>
            <a:lvl3pPr marL="1193800" indent="-363538">
              <a:buFont typeface="Work Sans Light" pitchFamily="2" charset="0"/>
              <a:buChar char="-"/>
              <a:defRPr sz="2400">
                <a:latin typeface="Work Sans Light" pitchFamily="2" charset="0"/>
              </a:defRPr>
            </a:lvl3pPr>
            <a:lvl4pPr marL="1624013" indent="-420688">
              <a:buFont typeface="Wingdings" panose="05000000000000000000" pitchFamily="2" charset="2"/>
              <a:buChar char="§"/>
              <a:defRPr sz="2000">
                <a:latin typeface="Work Sans Light" pitchFamily="2" charset="0"/>
              </a:defRPr>
            </a:lvl4pPr>
            <a:lvl5pPr marL="1660525" indent="0">
              <a:buFontTx/>
              <a:buNone/>
              <a:defRPr sz="2000">
                <a:latin typeface="Work Sans Light" pitchFamily="2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2723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Basic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lang="en-US" kern="1500" dirty="0">
                <a:solidFill>
                  <a:schemeClr val="accent3"/>
                </a:solidFill>
                <a:latin typeface="Work Sans Light" pitchFamily="2" charset="0"/>
              </a:defRPr>
            </a:lvl1pPr>
          </a:lstStyle>
          <a:p>
            <a:pPr marL="0" marR="0" lvl="0" indent="0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tabLst/>
            </a:pPr>
            <a:r>
              <a:rPr lang="en-US" noProof="0"/>
              <a:t>Title</a:t>
            </a:r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0FA1E85D-BC34-8576-F5A4-AB1B3AEB860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19150" y="1252728"/>
            <a:ext cx="10534650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54013" indent="-354013">
              <a:defRPr sz="2000">
                <a:latin typeface="Work Sans Light" pitchFamily="2" charset="0"/>
              </a:defRPr>
            </a:lvl1pPr>
            <a:lvl2pPr marL="801688" indent="-447675">
              <a:buFont typeface="Courier New" panose="02070309020205020404" pitchFamily="49" charset="0"/>
              <a:buChar char="o"/>
              <a:defRPr sz="2800">
                <a:latin typeface="Work Sans Light" pitchFamily="2" charset="0"/>
              </a:defRPr>
            </a:lvl2pPr>
            <a:lvl3pPr marL="1193800" indent="-363538">
              <a:buFont typeface="Work Sans Light" pitchFamily="2" charset="0"/>
              <a:buChar char="-"/>
              <a:defRPr sz="2400">
                <a:latin typeface="Work Sans Light" pitchFamily="2" charset="0"/>
              </a:defRPr>
            </a:lvl3pPr>
            <a:lvl4pPr marL="1624013" indent="-420688">
              <a:buFont typeface="Wingdings" panose="05000000000000000000" pitchFamily="2" charset="2"/>
              <a:buChar char="§"/>
              <a:defRPr sz="2000">
                <a:latin typeface="Work Sans Light" pitchFamily="2" charset="0"/>
              </a:defRPr>
            </a:lvl4pPr>
            <a:lvl5pPr marL="1660525" indent="0">
              <a:buFontTx/>
              <a:buNone/>
              <a:defRPr sz="2000">
                <a:latin typeface="Work Sans Light" pitchFamily="2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659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ableau 3">
            <a:extLst>
              <a:ext uri="{FF2B5EF4-FFF2-40B4-BE49-F238E27FC236}">
                <a16:creationId xmlns:a16="http://schemas.microsoft.com/office/drawing/2014/main" id="{03C9E1A6-C441-46A0-B25B-9ECF0E58B2AA}"/>
              </a:ext>
            </a:extLst>
          </p:cNvPr>
          <p:cNvSpPr>
            <a:spLocks noGrp="1"/>
          </p:cNvSpPr>
          <p:nvPr>
            <p:ph type="tbl" sz="quarter" idx="28" hasCustomPrompt="1"/>
          </p:nvPr>
        </p:nvSpPr>
        <p:spPr>
          <a:xfrm>
            <a:off x="863600" y="1920805"/>
            <a:ext cx="10490309" cy="40122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600" i="0">
                <a:latin typeface="Work Sans" panose="00000500000000000000" pitchFamily="50" charset="0"/>
              </a:defRPr>
            </a:lvl1pPr>
          </a:lstStyle>
          <a:p>
            <a:r>
              <a:rPr lang="en-US" noProof="0"/>
              <a:t>Click to add a table</a:t>
            </a:r>
          </a:p>
          <a:p>
            <a:endParaRPr lang="en-US" noProof="0"/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D1F2289E-81C1-445D-9EDD-0958C3D67DD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6869" y="957861"/>
            <a:ext cx="10229988" cy="3077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1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None/>
              <a:tabLst/>
              <a:defRPr kumimoji="0" lang="fr-FR" sz="2000" b="1" i="0" u="none" strike="noStrike" kern="1500" cap="none" spc="0" normalizeH="0" baseline="0" noProof="0" dirty="0">
                <a:ln>
                  <a:noFill/>
                </a:ln>
                <a:solidFill>
                  <a:srgbClr val="1050A3"/>
                </a:solidFill>
                <a:effectLst/>
                <a:uLnTx/>
                <a:uFillTx/>
                <a:latin typeface="Work Sans Light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1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noProof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8649F0-04E7-BC8B-3C08-F3E7A547A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228657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lang="en-US" kern="1500" dirty="0">
                <a:solidFill>
                  <a:schemeClr val="accent3"/>
                </a:solidFill>
                <a:latin typeface="Work Sans Light" pitchFamily="2" charset="0"/>
              </a:defRPr>
            </a:lvl1pPr>
          </a:lstStyle>
          <a:p>
            <a:pPr marL="0" marR="0" lvl="0" indent="0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tabLst/>
            </a:pPr>
            <a:r>
              <a:rPr lang="en-US" noProof="0"/>
              <a:t>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3348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asic - detai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C41C98D-1DEC-2BCD-F5D7-F89A51DBFA0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35875" y="988961"/>
            <a:ext cx="105198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2000">
                <a:solidFill>
                  <a:srgbClr val="1050A3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noProof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277D04-9D91-4100-D416-0853D9DB04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36071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lang="en-US" kern="1500" dirty="0">
                <a:solidFill>
                  <a:schemeClr val="accent3"/>
                </a:solidFill>
                <a:latin typeface="Work Sans Light" pitchFamily="2" charset="0"/>
              </a:defRPr>
            </a:lvl1pPr>
          </a:lstStyle>
          <a:p>
            <a:pPr marL="0" marR="0" lvl="0" indent="0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tabLst/>
            </a:pPr>
            <a:r>
              <a:rPr lang="en-US" noProof="0"/>
              <a:t>Title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9AB2F73B-33EA-7073-ACFD-246C97BBA62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8199" y="5084526"/>
            <a:ext cx="10536072" cy="35539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50000"/>
              </a:lnSpc>
              <a:buNone/>
              <a:defRPr sz="1733" b="1" i="0" kern="1500" baseline="0">
                <a:solidFill>
                  <a:srgbClr val="1050A3"/>
                </a:solidFill>
                <a:latin typeface="Work Sans" panose="00000500000000000000" pitchFamily="50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Conclusion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B1F71A9-9829-4875-866C-B280EA8CAE9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42900" y="2090221"/>
            <a:ext cx="10556875" cy="1709738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latin typeface="Work Sans Light" pitchFamily="2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1600">
                <a:latin typeface="Work Sans Light" pitchFamily="2" charset="0"/>
              </a:defRPr>
            </a:lvl2pPr>
            <a:lvl3pPr marL="1143000" indent="-228600">
              <a:buClr>
                <a:schemeClr val="accent1"/>
              </a:buClr>
              <a:buFont typeface="Work Sans Light" pitchFamily="2" charset="0"/>
              <a:buChar char="-"/>
              <a:defRPr sz="1400">
                <a:latin typeface="Work Sans Light" pitchFamily="2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latin typeface="Work Sans Light" pitchFamily="2" charset="0"/>
              </a:defRPr>
            </a:lvl4pPr>
            <a:lvl5pPr marL="1828800" indent="0">
              <a:buFontTx/>
              <a:buNone/>
              <a:defRPr sz="1400">
                <a:latin typeface="Work Sans Light" pitchFamily="2" charset="0"/>
              </a:defRPr>
            </a:lvl5pPr>
          </a:lstStyle>
          <a:p>
            <a:pPr lvl="0"/>
            <a:endParaRPr lang="en-US" noProof="0"/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522C90D8-1D18-5C73-24EC-FA726F027EE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8200" y="1512822"/>
            <a:ext cx="10515600" cy="32795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50000"/>
              </a:lnSpc>
              <a:buNone/>
              <a:defRPr sz="1600" b="1" i="0" kern="1500" baseline="0">
                <a:solidFill>
                  <a:srgbClr val="1050A3"/>
                </a:solidFill>
                <a:latin typeface="Work Sans" panose="00000500000000000000" pitchFamily="50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Introduction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8388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ags" Target="../tags/tag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0F8997DF-A8D8-4684-A857-D2743475606B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155" y="6364404"/>
            <a:ext cx="1082287" cy="163867"/>
          </a:xfrm>
          <a:prstGeom prst="rect">
            <a:avLst/>
          </a:prstGeom>
        </p:spPr>
      </p:pic>
      <p:sp>
        <p:nvSpPr>
          <p:cNvPr id="9" name="Text Box 18">
            <a:extLst>
              <a:ext uri="{FF2B5EF4-FFF2-40B4-BE49-F238E27FC236}">
                <a16:creationId xmlns:a16="http://schemas.microsoft.com/office/drawing/2014/main" id="{6452EDAE-4FDC-49DC-88B1-BD1A756CECE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19755" y="6437035"/>
            <a:ext cx="851463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9pPr>
          </a:lstStyle>
          <a:p>
            <a:pPr marL="0" marR="0" lvl="0" indent="0" algn="r" defTabSz="6818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Arial" panose="020B0604020202020204" pitchFamily="34" charset="0"/>
              </a:rPr>
              <a:t>IAEA - Technical Meeting on Advanced Technology Fuels - October 2025 © Framatome - </a:t>
            </a:r>
            <a:r>
              <a:rPr kumimoji="0" lang="en-US" alt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Arial" panose="020B0604020202020204" pitchFamily="34" charset="0"/>
              </a:rPr>
              <a:t>All rights reserved </a:t>
            </a:r>
            <a:r>
              <a:rPr kumimoji="0" lang="en-US" altLang="fr-FR" sz="9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+mn-cs"/>
              </a:rPr>
              <a:t> </a:t>
            </a:r>
            <a:r>
              <a:rPr kumimoji="0" lang="en-US" altLang="fr-FR" sz="900" b="1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+mn-cs"/>
              </a:rPr>
              <a:t>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5A5DA57-3981-4F98-B05C-4C4DA5BA90A9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344276" y="6335336"/>
            <a:ext cx="9524" cy="284105"/>
          </a:xfrm>
          <a:prstGeom prst="rect">
            <a:avLst/>
          </a:prstGeom>
        </p:spPr>
      </p:pic>
      <p:sp>
        <p:nvSpPr>
          <p:cNvPr id="12" name="Textfeld 20">
            <a:extLst>
              <a:ext uri="{FF2B5EF4-FFF2-40B4-BE49-F238E27FC236}">
                <a16:creationId xmlns:a16="http://schemas.microsoft.com/office/drawing/2014/main" id="{609432B7-3BBD-451D-82D2-E12116F8F5B2}"/>
              </a:ext>
            </a:extLst>
          </p:cNvPr>
          <p:cNvSpPr txBox="1"/>
          <p:nvPr userDrawn="1"/>
        </p:nvSpPr>
        <p:spPr>
          <a:xfrm>
            <a:off x="11364038" y="6324103"/>
            <a:ext cx="766617" cy="307776"/>
          </a:xfrm>
          <a:prstGeom prst="rect">
            <a:avLst/>
          </a:prstGeom>
          <a:noFill/>
        </p:spPr>
        <p:txBody>
          <a:bodyPr wrap="square" lIns="107381" tIns="0" rIns="0" bIns="0" rtlCol="0" anchor="ctr">
            <a:noAutofit/>
          </a:bodyPr>
          <a:lstStyle>
            <a:defPPr>
              <a:defRPr lang="en-US"/>
            </a:defPPr>
            <a:lvl1pPr defTabSz="340934">
              <a:defRPr lang="fr-FR" sz="900" smtClean="0">
                <a:solidFill>
                  <a:srgbClr val="1050A3"/>
                </a:solidFill>
                <a:latin typeface="Arial Black" panose="020B0A04020102020204" pitchFamily="34" charset="0"/>
              </a:defRPr>
            </a:lvl1pPr>
          </a:lstStyle>
          <a:p>
            <a:pPr lvl="0"/>
            <a:fld id="{B2FD134E-EA92-4EF8-9ACE-4E1FA20C2DEA}" type="slidenum">
              <a:rPr lang="en-US" sz="1200" noProof="0" smtClean="0">
                <a:solidFill>
                  <a:schemeClr val="tx2">
                    <a:lumMod val="50000"/>
                    <a:lumOff val="50000"/>
                  </a:schemeClr>
                </a:solidFill>
                <a:latin typeface="Work Sans" panose="00000500000000000000" pitchFamily="50" charset="0"/>
              </a:rPr>
              <a:pPr lvl="0"/>
              <a:t>‹#›</a:t>
            </a:fld>
            <a:endParaRPr lang="en-US" sz="1200" noProof="0">
              <a:solidFill>
                <a:schemeClr val="tx2">
                  <a:lumMod val="50000"/>
                  <a:lumOff val="50000"/>
                </a:schemeClr>
              </a:solidFill>
              <a:latin typeface="Work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04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21" r:id="rId2"/>
    <p:sldLayoutId id="2147483676" r:id="rId3"/>
    <p:sldLayoutId id="2147483739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15" r:id="rId15"/>
    <p:sldLayoutId id="2147483734" r:id="rId16"/>
    <p:sldLayoutId id="2147483736" r:id="rId17"/>
    <p:sldLayoutId id="2147483737" r:id="rId18"/>
    <p:sldLayoutId id="2147483740" r:id="rId19"/>
    <p:sldLayoutId id="2147483741" r:id="rId20"/>
    <p:sldLayoutId id="2147483742" r:id="rId21"/>
    <p:sldLayoutId id="2147483743" r:id="rId22"/>
    <p:sldLayoutId id="2147483744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Work Sans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Work Sans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Work Sans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Work Sans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Work Sans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Work Sans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0260C55-7E10-4DFC-92E8-735995E53CB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999" y="6262143"/>
            <a:ext cx="1082287" cy="16386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45B1EF2-F35C-4FD7-9DFF-DCADCAA7A3F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60122" y="6192166"/>
            <a:ext cx="9524" cy="284105"/>
          </a:xfrm>
          <a:prstGeom prst="rect">
            <a:avLst/>
          </a:prstGeom>
        </p:spPr>
      </p:pic>
      <p:sp>
        <p:nvSpPr>
          <p:cNvPr id="7" name="Textfeld 20">
            <a:extLst>
              <a:ext uri="{FF2B5EF4-FFF2-40B4-BE49-F238E27FC236}">
                <a16:creationId xmlns:a16="http://schemas.microsoft.com/office/drawing/2014/main" id="{9E7E9B21-C6E8-4EE9-8073-B905392C1162}"/>
              </a:ext>
            </a:extLst>
          </p:cNvPr>
          <p:cNvSpPr txBox="1"/>
          <p:nvPr userDrawn="1"/>
        </p:nvSpPr>
        <p:spPr>
          <a:xfrm>
            <a:off x="11374582" y="6176573"/>
            <a:ext cx="766617" cy="307776"/>
          </a:xfrm>
          <a:prstGeom prst="rect">
            <a:avLst/>
          </a:prstGeom>
          <a:noFill/>
        </p:spPr>
        <p:txBody>
          <a:bodyPr wrap="square" lIns="107381" tIns="0" rIns="0" bIns="0" rtlCol="0" anchor="ctr">
            <a:noAutofit/>
          </a:bodyPr>
          <a:lstStyle>
            <a:defPPr>
              <a:defRPr lang="en-US"/>
            </a:defPPr>
            <a:lvl1pPr defTabSz="340934">
              <a:defRPr lang="fr-FR" sz="900" smtClean="0">
                <a:solidFill>
                  <a:srgbClr val="1050A3"/>
                </a:solidFill>
                <a:latin typeface="Arial Black" panose="020B0A04020102020204" pitchFamily="34" charset="0"/>
              </a:defRPr>
            </a:lvl1pPr>
          </a:lstStyle>
          <a:p>
            <a:pPr lvl="0"/>
            <a:endParaRPr lang="en-US" sz="1200" noProof="0">
              <a:latin typeface="Work Sans" panose="00000500000000000000" pitchFamily="50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40413D5-B996-4623-A0D2-8C34CE5D009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60122" y="6192166"/>
            <a:ext cx="9524" cy="284105"/>
          </a:xfrm>
          <a:prstGeom prst="rect">
            <a:avLst/>
          </a:prstGeom>
        </p:spPr>
      </p:pic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81D0937F-A292-4C2A-8354-033299623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252795"/>
            <a:ext cx="478201" cy="173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Work Sans Regular Roman" pitchFamily="2" charset="77"/>
              </a:defRPr>
            </a:lvl1pPr>
          </a:lstStyle>
          <a:p>
            <a:fld id="{2EE3DB67-EEC3-864F-AA9B-084794469228}" type="slidenum">
              <a:rPr lang="en-US" noProof="0" smtClean="0"/>
              <a:pPr/>
              <a:t>‹#›</a:t>
            </a:fld>
            <a:endParaRPr lang="en-US" noProof="0">
              <a:latin typeface="Work Sans Regular Roman" pitchFamily="2" charset="77"/>
            </a:endParaRPr>
          </a:p>
        </p:txBody>
      </p:sp>
    </p:spTree>
    <p:custDataLst>
      <p:tags r:id="rId4"/>
    </p:custDataLst>
    <p:extLst>
      <p:ext uri="{BB962C8B-B14F-4D97-AF65-F5344CB8AC3E}">
        <p14:creationId xmlns:p14="http://schemas.microsoft.com/office/powerpoint/2010/main" val="14869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0" r:id="rId2"/>
  </p:sldLayoutIdLst>
  <p:hf hdr="0" ftr="0" dt="0"/>
  <p:txStyles>
    <p:titleStyle>
      <a:lvl1pPr algn="l" defTabSz="914317" rtl="0" eaLnBrk="1" latinLnBrk="0" hangingPunct="1">
        <a:lnSpc>
          <a:spcPct val="90000"/>
        </a:lnSpc>
        <a:spcBef>
          <a:spcPct val="0"/>
        </a:spcBef>
        <a:buNone/>
        <a:defRPr lang="en-US" sz="3200" b="1" i="0" kern="1200" baseline="0" dirty="0">
          <a:solidFill>
            <a:srgbClr val="1050A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0" marR="0" indent="0" algn="l" defTabSz="914317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00B0F0"/>
        </a:buClr>
        <a:buSzTx/>
        <a:buFont typeface="Wingdings" panose="05000000000000000000" pitchFamily="2" charset="2"/>
        <a:buNone/>
        <a:tabLst/>
        <a:defRPr kumimoji="0" lang="fr-FR" sz="1867" b="0" i="0" u="none" strike="noStrike" kern="1500" cap="none" spc="0" normalizeH="0" baseline="0" noProof="0" dirty="0" smtClean="0">
          <a:ln>
            <a:noFill/>
          </a:ln>
          <a:solidFill>
            <a:prstClr val="black">
              <a:lumMod val="65000"/>
              <a:lumOff val="35000"/>
            </a:prstClr>
          </a:solidFill>
          <a:effectLst/>
          <a:uLnTx/>
          <a:uFillTx/>
          <a:latin typeface="+mj-lt"/>
          <a:ea typeface="+mn-ea"/>
          <a:cs typeface="Arial" panose="020B0604020202020204" pitchFamily="34" charset="0"/>
        </a:defRPr>
      </a:lvl1pPr>
      <a:lvl2pPr marL="685738" marR="0" indent="-228580" algn="l" defTabSz="914317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kumimoji="0" lang="fr-FR" sz="1867" b="0" i="0" u="none" strike="noStrike" kern="1200" cap="none" spc="0" normalizeH="0" baseline="0">
          <a:ln>
            <a:noFill/>
          </a:ln>
          <a:solidFill>
            <a:prstClr val="black">
              <a:lumMod val="65000"/>
              <a:lumOff val="35000"/>
            </a:prstClr>
          </a:solidFill>
          <a:effectLst/>
          <a:uLnTx/>
          <a:uFillTx/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895" marR="0" indent="-228580" algn="l" defTabSz="914317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kumimoji="0" lang="fr-FR" sz="1867" b="0" i="0" u="none" strike="noStrike" kern="1200" cap="none" spc="0" normalizeH="0" baseline="0" noProof="0">
          <a:ln>
            <a:noFill/>
          </a:ln>
          <a:solidFill>
            <a:prstClr val="black">
              <a:lumMod val="65000"/>
              <a:lumOff val="35000"/>
            </a:prstClr>
          </a:solidFill>
          <a:effectLst/>
          <a:uLnTx/>
          <a:uFillTx/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055" marR="0" indent="-228580" algn="l" defTabSz="914317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kumimoji="0" lang="fr-FR" sz="1867" b="0" i="0" u="none" strike="noStrike" kern="1200" cap="none" spc="0" normalizeH="0" baseline="0" noProof="0">
          <a:ln>
            <a:noFill/>
          </a:ln>
          <a:solidFill>
            <a:prstClr val="black">
              <a:lumMod val="65000"/>
              <a:lumOff val="35000"/>
            </a:prstClr>
          </a:solidFill>
          <a:effectLst/>
          <a:uLnTx/>
          <a:uFillTx/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213" marR="0" indent="-228580" algn="l" defTabSz="914317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kumimoji="0" lang="en-US" sz="1867" b="0" i="0" u="none" strike="noStrike" kern="1200" cap="none" spc="0" normalizeH="0" baseline="0" noProof="0">
          <a:ln>
            <a:noFill/>
          </a:ln>
          <a:solidFill>
            <a:prstClr val="black">
              <a:lumMod val="65000"/>
              <a:lumOff val="35000"/>
            </a:prstClr>
          </a:solidFill>
          <a:effectLst/>
          <a:uLnTx/>
          <a:uFillTx/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tiff"/><Relationship Id="rId9" Type="http://schemas.openxmlformats.org/officeDocument/2006/relationships/image" Target="../media/image33.png"/><Relationship Id="rId1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jpeg"/><Relationship Id="rId18" Type="http://schemas.openxmlformats.org/officeDocument/2006/relationships/image" Target="../media/image48.jpeg"/><Relationship Id="rId3" Type="http://schemas.openxmlformats.org/officeDocument/2006/relationships/diagramData" Target="../diagrams/data1.xml"/><Relationship Id="rId21" Type="http://schemas.openxmlformats.org/officeDocument/2006/relationships/image" Target="../media/image51.jpeg"/><Relationship Id="rId7" Type="http://schemas.microsoft.com/office/2007/relationships/diagramDrawing" Target="../diagrams/drawing1.xml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45.png"/><Relationship Id="rId23" Type="http://schemas.openxmlformats.org/officeDocument/2006/relationships/image" Target="../media/image53.jpeg"/><Relationship Id="rId10" Type="http://schemas.openxmlformats.org/officeDocument/2006/relationships/image" Target="../media/image40.jpeg"/><Relationship Id="rId19" Type="http://schemas.openxmlformats.org/officeDocument/2006/relationships/image" Target="../media/image4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9.jpeg"/><Relationship Id="rId14" Type="http://schemas.openxmlformats.org/officeDocument/2006/relationships/image" Target="../media/image44.jpeg"/><Relationship Id="rId22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5.pn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1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0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jpe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jpg"/><Relationship Id="rId10" Type="http://schemas.openxmlformats.org/officeDocument/2006/relationships/image" Target="../media/image25.png"/><Relationship Id="rId4" Type="http://schemas.openxmlformats.org/officeDocument/2006/relationships/image" Target="../media/image10.jpe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7F3EB-056D-3420-69A8-677B615ADF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Framatome Programs to Support U.S. PWR Optimization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3354C7-1289-BE44-E70A-A6F7C61283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7634" y="3977686"/>
            <a:ext cx="5161172" cy="1053737"/>
          </a:xfrm>
        </p:spPr>
        <p:txBody>
          <a:bodyPr vert="horz" wrap="square" lIns="68187" tIns="34093" rIns="68187" bIns="34093" rtlCol="0" anchor="t">
            <a:spAutoFit/>
          </a:bodyPr>
          <a:lstStyle/>
          <a:p>
            <a:pPr>
              <a:spcBef>
                <a:spcPts val="600"/>
              </a:spcBef>
            </a:pPr>
            <a:r>
              <a:rPr lang="en-US" b="0" dirty="0">
                <a:latin typeface="Work Sans Light"/>
              </a:rPr>
              <a:t>Lisa Gerken</a:t>
            </a:r>
          </a:p>
          <a:p>
            <a:pPr>
              <a:spcBef>
                <a:spcPts val="600"/>
              </a:spcBef>
            </a:pPr>
            <a:r>
              <a:rPr lang="en-US" b="0" dirty="0">
                <a:latin typeface="Work Sans Light"/>
              </a:rPr>
              <a:t>Senior Technical Advisor</a:t>
            </a:r>
          </a:p>
          <a:p>
            <a:pPr>
              <a:spcBef>
                <a:spcPts val="600"/>
              </a:spcBef>
            </a:pPr>
            <a:r>
              <a:rPr lang="en-US" b="0" dirty="0">
                <a:latin typeface="Work Sans Light"/>
              </a:rPr>
              <a:t>Framatome Inc.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EE27B-BB74-F1B1-3CD3-7420041F37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7634" y="5440030"/>
            <a:ext cx="5161171" cy="290451"/>
          </a:xfrm>
        </p:spPr>
        <p:txBody>
          <a:bodyPr/>
          <a:lstStyle/>
          <a:p>
            <a:r>
              <a:rPr lang="en-US" b="0" dirty="0"/>
              <a:t>October 2025</a:t>
            </a:r>
          </a:p>
        </p:txBody>
      </p:sp>
      <p:grpSp>
        <p:nvGrpSpPr>
          <p:cNvPr id="7" name="Gruppieren 2">
            <a:extLst>
              <a:ext uri="{FF2B5EF4-FFF2-40B4-BE49-F238E27FC236}">
                <a16:creationId xmlns:a16="http://schemas.microsoft.com/office/drawing/2014/main" id="{C7D513C9-A09E-958C-5557-D57A6ECF20F1}"/>
              </a:ext>
            </a:extLst>
          </p:cNvPr>
          <p:cNvGrpSpPr/>
          <p:nvPr/>
        </p:nvGrpSpPr>
        <p:grpSpPr>
          <a:xfrm>
            <a:off x="0" y="7563197"/>
            <a:ext cx="5791832" cy="483871"/>
            <a:chOff x="0" y="5281873"/>
            <a:chExt cx="4343874" cy="362903"/>
          </a:xfrm>
        </p:grpSpPr>
        <p:sp>
          <p:nvSpPr>
            <p:cNvPr id="8" name="Rechteck 3">
              <a:extLst>
                <a:ext uri="{FF2B5EF4-FFF2-40B4-BE49-F238E27FC236}">
                  <a16:creationId xmlns:a16="http://schemas.microsoft.com/office/drawing/2014/main" id="{96E21D1D-AA64-F08A-ED76-3D803F56E580}"/>
                </a:ext>
              </a:extLst>
            </p:cNvPr>
            <p:cNvSpPr/>
            <p:nvPr/>
          </p:nvSpPr>
          <p:spPr>
            <a:xfrm>
              <a:off x="0" y="5282578"/>
              <a:ext cx="362198" cy="362198"/>
            </a:xfrm>
            <a:prstGeom prst="rect">
              <a:avLst/>
            </a:prstGeom>
            <a:solidFill>
              <a:srgbClr val="FE571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9" name="Rechteck 4">
              <a:extLst>
                <a:ext uri="{FF2B5EF4-FFF2-40B4-BE49-F238E27FC236}">
                  <a16:creationId xmlns:a16="http://schemas.microsoft.com/office/drawing/2014/main" id="{FFDADDEF-2FEF-EF43-6860-96995EDC5F26}"/>
                </a:ext>
              </a:extLst>
            </p:cNvPr>
            <p:cNvSpPr/>
            <p:nvPr/>
          </p:nvSpPr>
          <p:spPr>
            <a:xfrm>
              <a:off x="503088" y="5282578"/>
              <a:ext cx="362198" cy="362198"/>
            </a:xfrm>
            <a:prstGeom prst="rect">
              <a:avLst/>
            </a:prstGeom>
            <a:solidFill>
              <a:srgbClr val="FF861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0" name="Rechteck 5">
              <a:extLst>
                <a:ext uri="{FF2B5EF4-FFF2-40B4-BE49-F238E27FC236}">
                  <a16:creationId xmlns:a16="http://schemas.microsoft.com/office/drawing/2014/main" id="{8D9B0A22-5AE6-1CC9-76AE-A19DF78661AE}"/>
                </a:ext>
              </a:extLst>
            </p:cNvPr>
            <p:cNvSpPr/>
            <p:nvPr/>
          </p:nvSpPr>
          <p:spPr>
            <a:xfrm>
              <a:off x="1006176" y="5282578"/>
              <a:ext cx="362198" cy="362198"/>
            </a:xfrm>
            <a:prstGeom prst="rect">
              <a:avLst/>
            </a:prstGeom>
            <a:solidFill>
              <a:srgbClr val="FFB21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1" name="Rechteck 6">
              <a:extLst>
                <a:ext uri="{FF2B5EF4-FFF2-40B4-BE49-F238E27FC236}">
                  <a16:creationId xmlns:a16="http://schemas.microsoft.com/office/drawing/2014/main" id="{979B903F-CCA5-0BF9-5E32-48E87E5AEAC5}"/>
                </a:ext>
              </a:extLst>
            </p:cNvPr>
            <p:cNvSpPr/>
            <p:nvPr/>
          </p:nvSpPr>
          <p:spPr>
            <a:xfrm>
              <a:off x="1498507" y="5282578"/>
              <a:ext cx="362198" cy="362198"/>
            </a:xfrm>
            <a:prstGeom prst="rect">
              <a:avLst/>
            </a:prstGeom>
            <a:solidFill>
              <a:srgbClr val="001A7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2" name="Rechteck 7">
              <a:extLst>
                <a:ext uri="{FF2B5EF4-FFF2-40B4-BE49-F238E27FC236}">
                  <a16:creationId xmlns:a16="http://schemas.microsoft.com/office/drawing/2014/main" id="{2B8F0BAC-18B9-CACC-A368-863B282EA335}"/>
                </a:ext>
              </a:extLst>
            </p:cNvPr>
            <p:cNvSpPr/>
            <p:nvPr/>
          </p:nvSpPr>
          <p:spPr>
            <a:xfrm>
              <a:off x="1990838" y="5281873"/>
              <a:ext cx="362198" cy="362198"/>
            </a:xfrm>
            <a:prstGeom prst="rect">
              <a:avLst/>
            </a:prstGeom>
            <a:solidFill>
              <a:srgbClr val="1057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3" name="Rechteck 8">
              <a:extLst>
                <a:ext uri="{FF2B5EF4-FFF2-40B4-BE49-F238E27FC236}">
                  <a16:creationId xmlns:a16="http://schemas.microsoft.com/office/drawing/2014/main" id="{C3CAF460-47E7-D325-178E-6A6762AECE7E}"/>
                </a:ext>
              </a:extLst>
            </p:cNvPr>
            <p:cNvSpPr/>
            <p:nvPr/>
          </p:nvSpPr>
          <p:spPr>
            <a:xfrm>
              <a:off x="2493926" y="5281873"/>
              <a:ext cx="362198" cy="362198"/>
            </a:xfrm>
            <a:prstGeom prst="rect">
              <a:avLst/>
            </a:prstGeom>
            <a:solidFill>
              <a:srgbClr val="108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4" name="Rechteck 9">
              <a:extLst>
                <a:ext uri="{FF2B5EF4-FFF2-40B4-BE49-F238E27FC236}">
                  <a16:creationId xmlns:a16="http://schemas.microsoft.com/office/drawing/2014/main" id="{5FDA687E-09E4-8E2D-277B-BFBCA8273830}"/>
                </a:ext>
              </a:extLst>
            </p:cNvPr>
            <p:cNvSpPr/>
            <p:nvPr/>
          </p:nvSpPr>
          <p:spPr>
            <a:xfrm>
              <a:off x="2997014" y="5281873"/>
              <a:ext cx="362198" cy="362198"/>
            </a:xfrm>
            <a:prstGeom prst="rect">
              <a:avLst/>
            </a:prstGeom>
            <a:solidFill>
              <a:srgbClr val="4F9E3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5" name="Rechteck 10">
              <a:extLst>
                <a:ext uri="{FF2B5EF4-FFF2-40B4-BE49-F238E27FC236}">
                  <a16:creationId xmlns:a16="http://schemas.microsoft.com/office/drawing/2014/main" id="{EC8FB6FE-1AB1-31AE-2532-7F470B6ABD3D}"/>
                </a:ext>
              </a:extLst>
            </p:cNvPr>
            <p:cNvSpPr/>
            <p:nvPr/>
          </p:nvSpPr>
          <p:spPr>
            <a:xfrm>
              <a:off x="3489345" y="5281873"/>
              <a:ext cx="362198" cy="362198"/>
            </a:xfrm>
            <a:prstGeom prst="rect">
              <a:avLst/>
            </a:prstGeom>
            <a:solidFill>
              <a:srgbClr val="88D91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6" name="Rechteck 11">
              <a:extLst>
                <a:ext uri="{FF2B5EF4-FFF2-40B4-BE49-F238E27FC236}">
                  <a16:creationId xmlns:a16="http://schemas.microsoft.com/office/drawing/2014/main" id="{710EEA6E-71AA-64CE-EE0E-820DB1B32CDB}"/>
                </a:ext>
              </a:extLst>
            </p:cNvPr>
            <p:cNvSpPr/>
            <p:nvPr/>
          </p:nvSpPr>
          <p:spPr>
            <a:xfrm>
              <a:off x="3981676" y="5281873"/>
              <a:ext cx="362198" cy="362198"/>
            </a:xfrm>
            <a:prstGeom prst="rect">
              <a:avLst/>
            </a:prstGeom>
            <a:solidFill>
              <a:srgbClr val="C0E41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</p:spTree>
    <p:extLst>
      <p:ext uri="{BB962C8B-B14F-4D97-AF65-F5344CB8AC3E}">
        <p14:creationId xmlns:p14="http://schemas.microsoft.com/office/powerpoint/2010/main" val="3594918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52C14-E1E4-4582-60EC-F80F27A3C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1">
            <a:extLst>
              <a:ext uri="{FF2B5EF4-FFF2-40B4-BE49-F238E27FC236}">
                <a16:creationId xmlns:a16="http://schemas.microsoft.com/office/drawing/2014/main" id="{211ACBA6-0F63-78B8-B463-1C390DDCD623}"/>
              </a:ext>
            </a:extLst>
          </p:cNvPr>
          <p:cNvSpPr/>
          <p:nvPr/>
        </p:nvSpPr>
        <p:spPr>
          <a:xfrm>
            <a:off x="375096" y="529395"/>
            <a:ext cx="11681312" cy="3706880"/>
          </a:xfrm>
          <a:prstGeom prst="roundRect">
            <a:avLst>
              <a:gd name="adj" fmla="val 0"/>
            </a:avLst>
          </a:prstGeom>
          <a:solidFill>
            <a:schemeClr val="accent3">
              <a:alpha val="5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 sz="20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16594B78-0BD7-0E0E-DE59-F5B1FED929E5}"/>
              </a:ext>
            </a:extLst>
          </p:cNvPr>
          <p:cNvSpPr txBox="1">
            <a:spLocks/>
          </p:cNvSpPr>
          <p:nvPr/>
        </p:nvSpPr>
        <p:spPr>
          <a:xfrm>
            <a:off x="835875" y="1159296"/>
            <a:ext cx="10519879" cy="2769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Work Sans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Work Sans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Work Sans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Work Sans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Work Sans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1A70"/>
              </a:solidFill>
              <a:effectLst/>
              <a:uLnTx/>
              <a:uFillTx/>
              <a:latin typeface="Work Sans" panose="00000500000000000000" pitchFamily="50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FD603B-034F-2461-30EF-AAF8177C2865}"/>
              </a:ext>
            </a:extLst>
          </p:cNvPr>
          <p:cNvSpPr/>
          <p:nvPr/>
        </p:nvSpPr>
        <p:spPr>
          <a:xfrm>
            <a:off x="8920479" y="889794"/>
            <a:ext cx="2646547" cy="1611407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6045A72B-3154-DA3A-515E-64E8E086F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1244" y="867504"/>
            <a:ext cx="2810597" cy="1622814"/>
          </a:xfrm>
          <a:prstGeom prst="rect">
            <a:avLst/>
          </a:prstGeom>
        </p:spPr>
      </p:pic>
      <p:sp>
        <p:nvSpPr>
          <p:cNvPr id="10" name="Rectangle: Rounded Corners 10">
            <a:extLst>
              <a:ext uri="{FF2B5EF4-FFF2-40B4-BE49-F238E27FC236}">
                <a16:creationId xmlns:a16="http://schemas.microsoft.com/office/drawing/2014/main" id="{5D9D561C-6493-33BF-2F19-0B6BF7EBB847}"/>
              </a:ext>
            </a:extLst>
          </p:cNvPr>
          <p:cNvSpPr/>
          <p:nvPr/>
        </p:nvSpPr>
        <p:spPr>
          <a:xfrm>
            <a:off x="375096" y="4236273"/>
            <a:ext cx="11674227" cy="2092333"/>
          </a:xfrm>
          <a:prstGeom prst="roundRect">
            <a:avLst>
              <a:gd name="adj" fmla="val 0"/>
            </a:avLst>
          </a:prstGeom>
          <a:solidFill>
            <a:schemeClr val="accent5">
              <a:alpha val="5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28" name="Image 8">
            <a:extLst>
              <a:ext uri="{FF2B5EF4-FFF2-40B4-BE49-F238E27FC236}">
                <a16:creationId xmlns:a16="http://schemas.microsoft.com/office/drawing/2014/main" id="{12FF92FB-B584-1106-00B4-80ED3EE43E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5" b="12345"/>
          <a:stretch/>
        </p:blipFill>
        <p:spPr>
          <a:xfrm>
            <a:off x="2548449" y="1327328"/>
            <a:ext cx="1515199" cy="99558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15875">
            <a:solidFill>
              <a:schemeClr val="tx2"/>
            </a:solidFill>
          </a:ln>
          <a:effectLst/>
        </p:spPr>
      </p:pic>
      <p:pic>
        <p:nvPicPr>
          <p:cNvPr id="29" name="Image 12">
            <a:extLst>
              <a:ext uri="{FF2B5EF4-FFF2-40B4-BE49-F238E27FC236}">
                <a16:creationId xmlns:a16="http://schemas.microsoft.com/office/drawing/2014/main" id="{39D4876D-8B50-C8E6-1A75-8F996EF1F7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93"/>
          <a:stretch/>
        </p:blipFill>
        <p:spPr>
          <a:xfrm>
            <a:off x="4976851" y="1721907"/>
            <a:ext cx="3353091" cy="2052973"/>
          </a:xfrm>
          <a:prstGeom prst="rect">
            <a:avLst/>
          </a:prstGeom>
        </p:spPr>
      </p:pic>
      <p:sp>
        <p:nvSpPr>
          <p:cNvPr id="34" name="ZoneTexte 46">
            <a:extLst>
              <a:ext uri="{FF2B5EF4-FFF2-40B4-BE49-F238E27FC236}">
                <a16:creationId xmlns:a16="http://schemas.microsoft.com/office/drawing/2014/main" id="{FA541429-239D-D63B-00B1-682DDEF2BFDA}"/>
              </a:ext>
            </a:extLst>
          </p:cNvPr>
          <p:cNvSpPr txBox="1"/>
          <p:nvPr/>
        </p:nvSpPr>
        <p:spPr>
          <a:xfrm>
            <a:off x="9115413" y="633945"/>
            <a:ext cx="2362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Dense &amp; uniform coating</a:t>
            </a:r>
          </a:p>
        </p:txBody>
      </p:sp>
      <p:sp>
        <p:nvSpPr>
          <p:cNvPr id="35" name="ZoneTexte 47">
            <a:extLst>
              <a:ext uri="{FF2B5EF4-FFF2-40B4-BE49-F238E27FC236}">
                <a16:creationId xmlns:a16="http://schemas.microsoft.com/office/drawing/2014/main" id="{DC2B853F-3F08-9B84-26D0-57EC238AE69E}"/>
              </a:ext>
            </a:extLst>
          </p:cNvPr>
          <p:cNvSpPr txBox="1"/>
          <p:nvPr/>
        </p:nvSpPr>
        <p:spPr>
          <a:xfrm>
            <a:off x="638084" y="1568321"/>
            <a:ext cx="1958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Roughness equivalent to uncoated cladding</a:t>
            </a:r>
          </a:p>
        </p:txBody>
      </p:sp>
      <p:sp>
        <p:nvSpPr>
          <p:cNvPr id="38" name="ZoneTexte 59">
            <a:extLst>
              <a:ext uri="{FF2B5EF4-FFF2-40B4-BE49-F238E27FC236}">
                <a16:creationId xmlns:a16="http://schemas.microsoft.com/office/drawing/2014/main" id="{85062176-C0B4-277E-56D8-D1F4931A2C10}"/>
              </a:ext>
            </a:extLst>
          </p:cNvPr>
          <p:cNvSpPr txBox="1"/>
          <p:nvPr/>
        </p:nvSpPr>
        <p:spPr>
          <a:xfrm>
            <a:off x="718883" y="2794727"/>
            <a:ext cx="12827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No significant modification of cladding microstructure</a:t>
            </a:r>
          </a:p>
        </p:txBody>
      </p:sp>
      <p:pic>
        <p:nvPicPr>
          <p:cNvPr id="40" name="Image 66">
            <a:extLst>
              <a:ext uri="{FF2B5EF4-FFF2-40B4-BE49-F238E27FC236}">
                <a16:creationId xmlns:a16="http://schemas.microsoft.com/office/drawing/2014/main" id="{5B8202F3-40F2-1938-99C8-D29A3CCA2D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03" b="19789"/>
          <a:stretch/>
        </p:blipFill>
        <p:spPr>
          <a:xfrm>
            <a:off x="9212760" y="2862649"/>
            <a:ext cx="2167564" cy="858483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41" name="ZoneTexte 73">
            <a:extLst>
              <a:ext uri="{FF2B5EF4-FFF2-40B4-BE49-F238E27FC236}">
                <a16:creationId xmlns:a16="http://schemas.microsoft.com/office/drawing/2014/main" id="{E66C71B3-858C-FE30-C8A6-B08E59C67E3C}"/>
              </a:ext>
            </a:extLst>
          </p:cNvPr>
          <p:cNvSpPr txBox="1"/>
          <p:nvPr/>
        </p:nvSpPr>
        <p:spPr>
          <a:xfrm>
            <a:off x="9189900" y="2586272"/>
            <a:ext cx="2213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Excellent adherence</a:t>
            </a:r>
          </a:p>
        </p:txBody>
      </p:sp>
      <p:pic>
        <p:nvPicPr>
          <p:cNvPr id="42" name="Image 94">
            <a:extLst>
              <a:ext uri="{FF2B5EF4-FFF2-40B4-BE49-F238E27FC236}">
                <a16:creationId xmlns:a16="http://schemas.microsoft.com/office/drawing/2014/main" id="{0682974C-597B-1F33-C7E9-F150423EC80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1" r="17886"/>
          <a:stretch/>
        </p:blipFill>
        <p:spPr>
          <a:xfrm>
            <a:off x="2303488" y="2436764"/>
            <a:ext cx="1408704" cy="139271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43" name="ZoneTexte 133">
            <a:extLst>
              <a:ext uri="{FF2B5EF4-FFF2-40B4-BE49-F238E27FC236}">
                <a16:creationId xmlns:a16="http://schemas.microsoft.com/office/drawing/2014/main" id="{438FB1DF-C9FB-0567-C9F3-4BE6E47611C2}"/>
              </a:ext>
            </a:extLst>
          </p:cNvPr>
          <p:cNvSpPr txBox="1"/>
          <p:nvPr/>
        </p:nvSpPr>
        <p:spPr>
          <a:xfrm>
            <a:off x="1497592" y="3839140"/>
            <a:ext cx="108032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100000"/>
              </a:lnSpc>
              <a:spcBef>
                <a:spcPts val="400"/>
              </a:spcBef>
              <a:buClr>
                <a:srgbClr val="FE5815"/>
              </a:buClr>
              <a:buSzPct val="130000"/>
              <a:defRPr/>
            </a:pPr>
            <a:r>
              <a:rPr lang="en-GB" sz="1400" b="1" dirty="0">
                <a:solidFill>
                  <a:srgbClr val="1050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PVD produces a highly protective and adherent coating while retaining key M5</a:t>
            </a:r>
            <a:r>
              <a:rPr lang="en-GB" sz="1400" b="1" baseline="-25000" dirty="0">
                <a:solidFill>
                  <a:srgbClr val="1050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Framatome</a:t>
            </a:r>
            <a:r>
              <a:rPr lang="en-GB" sz="1400" b="1" dirty="0">
                <a:solidFill>
                  <a:srgbClr val="1050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cladding properties</a:t>
            </a:r>
          </a:p>
        </p:txBody>
      </p:sp>
      <p:sp>
        <p:nvSpPr>
          <p:cNvPr id="47" name="ZoneTexte 41">
            <a:extLst>
              <a:ext uri="{FF2B5EF4-FFF2-40B4-BE49-F238E27FC236}">
                <a16:creationId xmlns:a16="http://schemas.microsoft.com/office/drawing/2014/main" id="{D46D596F-36A1-168F-2DA0-DE996902EEED}"/>
              </a:ext>
            </a:extLst>
          </p:cNvPr>
          <p:cNvSpPr txBox="1"/>
          <p:nvPr/>
        </p:nvSpPr>
        <p:spPr>
          <a:xfrm>
            <a:off x="7770823" y="1828859"/>
            <a:ext cx="694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Cr</a:t>
            </a:r>
          </a:p>
        </p:txBody>
      </p:sp>
      <p:sp>
        <p:nvSpPr>
          <p:cNvPr id="48" name="ZoneTexte 42">
            <a:extLst>
              <a:ext uri="{FF2B5EF4-FFF2-40B4-BE49-F238E27FC236}">
                <a16:creationId xmlns:a16="http://schemas.microsoft.com/office/drawing/2014/main" id="{2B2AF0E2-6D46-8E07-4252-0C63475AF0E3}"/>
              </a:ext>
            </a:extLst>
          </p:cNvPr>
          <p:cNvSpPr txBox="1"/>
          <p:nvPr/>
        </p:nvSpPr>
        <p:spPr>
          <a:xfrm>
            <a:off x="7496688" y="2961081"/>
            <a:ext cx="8632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M5</a:t>
            </a:r>
            <a:r>
              <a:rPr lang="en-US" sz="1050" b="1" baseline="-25000" dirty="0"/>
              <a:t>Framatome</a:t>
            </a:r>
          </a:p>
        </p:txBody>
      </p:sp>
      <p:pic>
        <p:nvPicPr>
          <p:cNvPr id="49" name="Picture 2">
            <a:extLst>
              <a:ext uri="{FF2B5EF4-FFF2-40B4-BE49-F238E27FC236}">
                <a16:creationId xmlns:a16="http://schemas.microsoft.com/office/drawing/2014/main" id="{3981B29B-533C-258A-105A-B5928712E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8901" y="4311419"/>
            <a:ext cx="1727858" cy="192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ZoneTexte 56">
            <a:extLst>
              <a:ext uri="{FF2B5EF4-FFF2-40B4-BE49-F238E27FC236}">
                <a16:creationId xmlns:a16="http://schemas.microsoft.com/office/drawing/2014/main" id="{742C1C89-C341-6622-58E5-AD0682CD87E8}"/>
              </a:ext>
            </a:extLst>
          </p:cNvPr>
          <p:cNvSpPr txBox="1"/>
          <p:nvPr/>
        </p:nvSpPr>
        <p:spPr>
          <a:xfrm>
            <a:off x="-3" y="5822815"/>
            <a:ext cx="5464629" cy="325607"/>
          </a:xfrm>
          <a:prstGeom prst="rect">
            <a:avLst/>
          </a:prstGeom>
          <a:noFill/>
          <a:ln w="28575">
            <a:noFill/>
          </a:ln>
        </p:spPr>
        <p:txBody>
          <a:bodyPr wrap="square" lIns="109097" tIns="54549" rIns="109097" bIns="54549" rtlCol="0">
            <a:spAutoFit/>
          </a:bodyPr>
          <a:lstStyle/>
          <a:p>
            <a:pPr algn="ctr"/>
            <a:r>
              <a:rPr lang="en-US" sz="1400" b="1" dirty="0"/>
              <a:t>Large grain microstructure </a:t>
            </a:r>
            <a:r>
              <a:rPr lang="en-US" sz="1400" b="1" dirty="0">
                <a:sym typeface="Wingdings" panose="05000000000000000000" pitchFamily="2" charset="2"/>
              </a:rPr>
              <a:t>for improved fission gas retention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51" name="ZoneTexte 57">
            <a:extLst>
              <a:ext uri="{FF2B5EF4-FFF2-40B4-BE49-F238E27FC236}">
                <a16:creationId xmlns:a16="http://schemas.microsoft.com/office/drawing/2014/main" id="{CDD40D51-DDBD-0569-DC4D-ADDB135A9CD5}"/>
              </a:ext>
            </a:extLst>
          </p:cNvPr>
          <p:cNvSpPr txBox="1"/>
          <p:nvPr/>
        </p:nvSpPr>
        <p:spPr>
          <a:xfrm>
            <a:off x="6735109" y="4989585"/>
            <a:ext cx="1594834" cy="848827"/>
          </a:xfrm>
          <a:prstGeom prst="rect">
            <a:avLst/>
          </a:prstGeom>
          <a:noFill/>
          <a:ln w="28575">
            <a:noFill/>
          </a:ln>
        </p:spPr>
        <p:txBody>
          <a:bodyPr wrap="square" lIns="109097" tIns="54549" rIns="109097" bIns="54549" rtlCol="0">
            <a:spAutoFit/>
          </a:bodyPr>
          <a:lstStyle/>
          <a:p>
            <a:pPr algn="ctr"/>
            <a:r>
              <a:rPr lang="en-US" sz="1200" b="1" dirty="0"/>
              <a:t>Enhanced </a:t>
            </a:r>
            <a:r>
              <a:rPr lang="en-US" sz="1200" b="1" dirty="0" err="1"/>
              <a:t>viscoplasticity</a:t>
            </a:r>
            <a:r>
              <a:rPr lang="en-US" sz="1200" b="1" dirty="0"/>
              <a:t> </a:t>
            </a:r>
          </a:p>
          <a:p>
            <a:pPr algn="ctr"/>
            <a:r>
              <a:rPr lang="en-US" sz="1200" b="1" dirty="0"/>
              <a:t>for i</a:t>
            </a:r>
            <a:r>
              <a:rPr lang="en-US" sz="1200" b="1" dirty="0">
                <a:sym typeface="Wingdings" panose="05000000000000000000" pitchFamily="2" charset="2"/>
              </a:rPr>
              <a:t>mproved PCI performance </a:t>
            </a:r>
            <a:endParaRPr lang="en-US" sz="1200" b="1" dirty="0"/>
          </a:p>
        </p:txBody>
      </p:sp>
      <p:grpSp>
        <p:nvGrpSpPr>
          <p:cNvPr id="52" name="Groupe 58">
            <a:extLst>
              <a:ext uri="{FF2B5EF4-FFF2-40B4-BE49-F238E27FC236}">
                <a16:creationId xmlns:a16="http://schemas.microsoft.com/office/drawing/2014/main" id="{2B7793B6-7F8B-F53D-079E-D88640075CBA}"/>
              </a:ext>
            </a:extLst>
          </p:cNvPr>
          <p:cNvGrpSpPr/>
          <p:nvPr/>
        </p:nvGrpSpPr>
        <p:grpSpPr>
          <a:xfrm>
            <a:off x="638084" y="4349980"/>
            <a:ext cx="3854539" cy="1496251"/>
            <a:chOff x="5698839" y="2252092"/>
            <a:chExt cx="3154363" cy="1468437"/>
          </a:xfrm>
        </p:grpSpPr>
        <p:grpSp>
          <p:nvGrpSpPr>
            <p:cNvPr id="53" name="Groupe 60">
              <a:extLst>
                <a:ext uri="{FF2B5EF4-FFF2-40B4-BE49-F238E27FC236}">
                  <a16:creationId xmlns:a16="http://schemas.microsoft.com/office/drawing/2014/main" id="{878E2F18-369D-0892-53EA-3937DBD7DA65}"/>
                </a:ext>
              </a:extLst>
            </p:cNvPr>
            <p:cNvGrpSpPr/>
            <p:nvPr/>
          </p:nvGrpSpPr>
          <p:grpSpPr>
            <a:xfrm>
              <a:off x="7268877" y="2252092"/>
              <a:ext cx="1584325" cy="1468437"/>
              <a:chOff x="7442794" y="1719858"/>
              <a:chExt cx="1584325" cy="1468437"/>
            </a:xfrm>
          </p:grpSpPr>
          <p:pic>
            <p:nvPicPr>
              <p:cNvPr id="57" name="Picture 2">
                <a:extLst>
                  <a:ext uri="{FF2B5EF4-FFF2-40B4-BE49-F238E27FC236}">
                    <a16:creationId xmlns:a16="http://schemas.microsoft.com/office/drawing/2014/main" id="{84932168-4A65-E00E-B9DD-66F6ABF92F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1843"/>
              <a:stretch/>
            </p:blipFill>
            <p:spPr bwMode="auto">
              <a:xfrm>
                <a:off x="7467909" y="1859558"/>
                <a:ext cx="1555126" cy="13287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8" name="Picture 3">
                <a:extLst>
                  <a:ext uri="{FF2B5EF4-FFF2-40B4-BE49-F238E27FC236}">
                    <a16:creationId xmlns:a16="http://schemas.microsoft.com/office/drawing/2014/main" id="{1260ACB4-39DB-23A6-3367-5A38CD04F5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2794" y="1719858"/>
                <a:ext cx="1584325" cy="158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4" name="Picture 4">
              <a:extLst>
                <a:ext uri="{FF2B5EF4-FFF2-40B4-BE49-F238E27FC236}">
                  <a16:creationId xmlns:a16="http://schemas.microsoft.com/office/drawing/2014/main" id="{743344A5-6BE1-CE6B-8B6E-56FF1804FE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8839" y="2257723"/>
              <a:ext cx="1579563" cy="1438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5" name="Connecteur droit 63">
              <a:extLst>
                <a:ext uri="{FF2B5EF4-FFF2-40B4-BE49-F238E27FC236}">
                  <a16:creationId xmlns:a16="http://schemas.microsoft.com/office/drawing/2014/main" id="{ABB66AB9-94B2-7D73-1A1F-677D89551AFB}"/>
                </a:ext>
              </a:extLst>
            </p:cNvPr>
            <p:cNvCxnSpPr/>
            <p:nvPr/>
          </p:nvCxnSpPr>
          <p:spPr bwMode="auto">
            <a:xfrm>
              <a:off x="6916849" y="3592066"/>
              <a:ext cx="2474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6" name="ZoneTexte 64">
              <a:extLst>
                <a:ext uri="{FF2B5EF4-FFF2-40B4-BE49-F238E27FC236}">
                  <a16:creationId xmlns:a16="http://schemas.microsoft.com/office/drawing/2014/main" id="{9356CD8B-3851-CB2B-AF17-B39192B1E213}"/>
                </a:ext>
              </a:extLst>
            </p:cNvPr>
            <p:cNvSpPr txBox="1"/>
            <p:nvPr/>
          </p:nvSpPr>
          <p:spPr>
            <a:xfrm>
              <a:off x="6804248" y="3429000"/>
              <a:ext cx="487029" cy="198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700" dirty="0"/>
                <a:t>100µm</a:t>
              </a:r>
              <a:endParaRPr lang="en-US" sz="700" dirty="0" err="1"/>
            </a:p>
          </p:txBody>
        </p:sp>
      </p:grpSp>
      <p:pic>
        <p:nvPicPr>
          <p:cNvPr id="74" name="Picture 23">
            <a:extLst>
              <a:ext uri="{FF2B5EF4-FFF2-40B4-BE49-F238E27FC236}">
                <a16:creationId xmlns:a16="http://schemas.microsoft.com/office/drawing/2014/main" id="{643A2B3A-EFD5-A5EA-8F45-646D609B3E6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7000" y="4328514"/>
            <a:ext cx="816461" cy="1203157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pic>
        <p:nvPicPr>
          <p:cNvPr id="75" name="Picture 37">
            <a:extLst>
              <a:ext uri="{FF2B5EF4-FFF2-40B4-BE49-F238E27FC236}">
                <a16:creationId xmlns:a16="http://schemas.microsoft.com/office/drawing/2014/main" id="{8CEA5E5C-3E0A-C371-FBF7-9125CF43EC1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1297" y="4388631"/>
            <a:ext cx="1658529" cy="1114532"/>
          </a:xfrm>
          <a:prstGeom prst="rect">
            <a:avLst/>
          </a:prstGeom>
          <a:ln w="1905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6" name="TextBox 3">
            <a:extLst>
              <a:ext uri="{FF2B5EF4-FFF2-40B4-BE49-F238E27FC236}">
                <a16:creationId xmlns:a16="http://schemas.microsoft.com/office/drawing/2014/main" id="{C3B9782C-2498-7661-C337-C9539699B058}"/>
              </a:ext>
            </a:extLst>
          </p:cNvPr>
          <p:cNvSpPr txBox="1"/>
          <p:nvPr/>
        </p:nvSpPr>
        <p:spPr>
          <a:xfrm>
            <a:off x="8345624" y="5588281"/>
            <a:ext cx="3360938" cy="468951"/>
          </a:xfrm>
          <a:prstGeom prst="round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000" tIns="27000" rIns="27000" bIns="27000" rtlCol="0" anchor="t" anchorCtr="1">
            <a:spAutoFit/>
          </a:bodyPr>
          <a:lstStyle/>
          <a:p>
            <a:pPr defTabSz="685800"/>
            <a:r>
              <a:rPr lang="en-US" sz="1200" dirty="0">
                <a:solidFill>
                  <a:prstClr val="white"/>
                </a:solidFill>
                <a:latin typeface="Arial"/>
              </a:rPr>
              <a:t>Cr-doped pellets are already commercialized and available in reload volume production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5536B2-C859-6694-CF7C-A3E32ACE2F0C}"/>
              </a:ext>
            </a:extLst>
          </p:cNvPr>
          <p:cNvSpPr/>
          <p:nvPr/>
        </p:nvSpPr>
        <p:spPr>
          <a:xfrm>
            <a:off x="2" y="274320"/>
            <a:ext cx="8780151" cy="908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0" defTabSz="914377"/>
            <a:r>
              <a:rPr lang="en-US" sz="4267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/>
              </a:rPr>
              <a:t>PROtect</a:t>
            </a:r>
            <a:r>
              <a:rPr lang="en-US" sz="4267" b="1" dirty="0">
                <a:solidFill>
                  <a:prstClr val="white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/>
              </a:rPr>
              <a:t> Cr Fuel &amp; Cladding</a:t>
            </a:r>
          </a:p>
        </p:txBody>
      </p:sp>
      <p:pic>
        <p:nvPicPr>
          <p:cNvPr id="13" name="Picture 3" descr="C:\Users\clewis\Desktop\EATF Project\Photos\FRA_PROtect_shield.png">
            <a:extLst>
              <a:ext uri="{FF2B5EF4-FFF2-40B4-BE49-F238E27FC236}">
                <a16:creationId xmlns:a16="http://schemas.microsoft.com/office/drawing/2014/main" id="{4AC951C7-4C36-E4D3-D7B5-6F39ADCBC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5196" y="11113"/>
            <a:ext cx="1625303" cy="1500152"/>
          </a:xfrm>
          <a:prstGeom prst="rect">
            <a:avLst/>
          </a:prstGeom>
          <a:noFill/>
          <a:effectLst>
            <a:glow rad="88900">
              <a:schemeClr val="bg2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necteur droit avec flèche 62">
            <a:extLst>
              <a:ext uri="{FF2B5EF4-FFF2-40B4-BE49-F238E27FC236}">
                <a16:creationId xmlns:a16="http://schemas.microsoft.com/office/drawing/2014/main" id="{7A0AC854-3B4F-ACA0-FBCC-07A4E3D9ABB8}"/>
              </a:ext>
            </a:extLst>
          </p:cNvPr>
          <p:cNvCxnSpPr>
            <a:cxnSpLocks/>
          </p:cNvCxnSpPr>
          <p:nvPr/>
        </p:nvCxnSpPr>
        <p:spPr>
          <a:xfrm flipV="1">
            <a:off x="3712192" y="2977738"/>
            <a:ext cx="1526709" cy="34991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71">
            <a:extLst>
              <a:ext uri="{FF2B5EF4-FFF2-40B4-BE49-F238E27FC236}">
                <a16:creationId xmlns:a16="http://schemas.microsoft.com/office/drawing/2014/main" id="{71550EB9-ADF4-B6F6-5CAF-F12280694DFA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4063648" y="1740842"/>
            <a:ext cx="913203" cy="8428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488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F8890-86DD-6DB3-E766-3048E1C78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4">
            <a:extLst>
              <a:ext uri="{FF2B5EF4-FFF2-40B4-BE49-F238E27FC236}">
                <a16:creationId xmlns:a16="http://schemas.microsoft.com/office/drawing/2014/main" id="{C88170C8-0F5B-EA9E-DED1-857097E64DB0}"/>
              </a:ext>
            </a:extLst>
          </p:cNvPr>
          <p:cNvGraphicFramePr>
            <a:graphicFrameLocks noGrp="1"/>
          </p:cNvGraphicFramePr>
          <p:nvPr/>
        </p:nvGraphicFramePr>
        <p:xfrm>
          <a:off x="1164713" y="1398267"/>
          <a:ext cx="10418164" cy="4746988"/>
        </p:xfrm>
        <a:graphic>
          <a:graphicData uri="http://schemas.openxmlformats.org/drawingml/2006/table">
            <a:tbl>
              <a:tblPr/>
              <a:tblGrid>
                <a:gridCol w="744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4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41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41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41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41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78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04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41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4415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44155">
                  <a:extLst>
                    <a:ext uri="{9D8B030D-6E8A-4147-A177-3AD203B41FA5}">
                      <a16:colId xmlns:a16="http://schemas.microsoft.com/office/drawing/2014/main" val="3678835165"/>
                    </a:ext>
                  </a:extLst>
                </a:gridCol>
                <a:gridCol w="744155">
                  <a:extLst>
                    <a:ext uri="{9D8B030D-6E8A-4147-A177-3AD203B41FA5}">
                      <a16:colId xmlns:a16="http://schemas.microsoft.com/office/drawing/2014/main" val="2991332035"/>
                    </a:ext>
                  </a:extLst>
                </a:gridCol>
              </a:tblGrid>
              <a:tr h="4746988">
                <a:tc>
                  <a:txBody>
                    <a:bodyPr/>
                    <a:lstStyle>
                      <a:lvl1pPr eaLnBrk="0" hangingPunct="0">
                        <a:spcAft>
                          <a:spcPct val="20000"/>
                        </a:spcAft>
                        <a:buClr>
                          <a:srgbClr val="A69DC9"/>
                        </a:buClr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49263" eaLnBrk="0" hangingPunct="0">
                        <a:spcAft>
                          <a:spcPct val="10000"/>
                        </a:spcAft>
                        <a:buSzPct val="9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96938" eaLnBrk="0" hangingPunct="0">
                        <a:buClr>
                          <a:srgbClr val="A69DC9"/>
                        </a:buClr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43025" eaLnBrk="0" hangingPunct="0"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793875" eaLnBrk="0" hangingPunct="0"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510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08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165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22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A69DC9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fr-F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3236" marR="33236" marT="0" marB="0" anchor="b" anchorCtr="1" horzOverflow="overflow">
                    <a:lnL w="12700" cap="flat" cmpd="sng" algn="ctr">
                      <a:solidFill>
                        <a:srgbClr val="CBC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20000"/>
                        </a:spcAft>
                        <a:buClr>
                          <a:srgbClr val="A69DC9"/>
                        </a:buClr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49263" eaLnBrk="0" hangingPunct="0">
                        <a:spcAft>
                          <a:spcPct val="10000"/>
                        </a:spcAft>
                        <a:buSzPct val="9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96938" eaLnBrk="0" hangingPunct="0">
                        <a:buClr>
                          <a:srgbClr val="A69DC9"/>
                        </a:buClr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43025" eaLnBrk="0" hangingPunct="0"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793875" eaLnBrk="0" hangingPunct="0"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510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08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165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22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A69DC9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fr-F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2016</a:t>
                      </a:r>
                    </a:p>
                  </a:txBody>
                  <a:tcPr marL="33236" marR="33236" marT="0" marB="0" anchor="b" anchorCtr="1" horzOverflow="overflow">
                    <a:lnL w="12700" cap="flat" cmpd="sng" algn="ctr">
                      <a:solidFill>
                        <a:srgbClr val="CBC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20000"/>
                        </a:spcAft>
                        <a:buClr>
                          <a:srgbClr val="A69DC9"/>
                        </a:buClr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49263" eaLnBrk="0" hangingPunct="0">
                        <a:spcAft>
                          <a:spcPct val="10000"/>
                        </a:spcAft>
                        <a:buSzPct val="9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96938" eaLnBrk="0" hangingPunct="0">
                        <a:buClr>
                          <a:srgbClr val="A69DC9"/>
                        </a:buClr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43025" eaLnBrk="0" hangingPunct="0"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793875" eaLnBrk="0" hangingPunct="0"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510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08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165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22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A69DC9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fr-F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2017</a:t>
                      </a:r>
                    </a:p>
                  </a:txBody>
                  <a:tcPr marL="33236" marR="33236" marT="0" marB="0" anchor="b" anchorCtr="1" horzOverflow="overflow">
                    <a:lnL w="12700" cap="flat" cmpd="sng" algn="ctr">
                      <a:solidFill>
                        <a:srgbClr val="CBC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20000"/>
                        </a:spcAft>
                        <a:buClr>
                          <a:srgbClr val="A69DC9"/>
                        </a:buClr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49263" eaLnBrk="0" hangingPunct="0">
                        <a:spcAft>
                          <a:spcPct val="10000"/>
                        </a:spcAft>
                        <a:buSzPct val="9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96938" eaLnBrk="0" hangingPunct="0">
                        <a:buClr>
                          <a:srgbClr val="A69DC9"/>
                        </a:buClr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43025" eaLnBrk="0" hangingPunct="0"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793875" eaLnBrk="0" hangingPunct="0"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510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08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165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22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A69DC9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fr-F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2018</a:t>
                      </a:r>
                    </a:p>
                  </a:txBody>
                  <a:tcPr marL="33236" marR="33236" marT="0" marB="0" anchor="b" anchorCtr="1" horzOverflow="overflow">
                    <a:lnL w="12700" cap="flat" cmpd="sng" algn="ctr">
                      <a:solidFill>
                        <a:srgbClr val="CBC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20000"/>
                        </a:spcAft>
                        <a:buClr>
                          <a:srgbClr val="A69DC9"/>
                        </a:buClr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49263" eaLnBrk="0" hangingPunct="0">
                        <a:spcAft>
                          <a:spcPct val="10000"/>
                        </a:spcAft>
                        <a:buSzPct val="9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96938" eaLnBrk="0" hangingPunct="0">
                        <a:buClr>
                          <a:srgbClr val="A69DC9"/>
                        </a:buClr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43025" eaLnBrk="0" hangingPunct="0"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793875" eaLnBrk="0" hangingPunct="0"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510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08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165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22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A69DC9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fr-F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2019</a:t>
                      </a:r>
                    </a:p>
                  </a:txBody>
                  <a:tcPr marL="33236" marR="33236" marT="0" marB="0" anchor="b" anchorCtr="1" horzOverflow="overflow">
                    <a:lnL w="12700" cap="flat" cmpd="sng" algn="ctr">
                      <a:solidFill>
                        <a:srgbClr val="CBC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20000"/>
                        </a:spcAft>
                        <a:buClr>
                          <a:srgbClr val="A69DC9"/>
                        </a:buClr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49263" eaLnBrk="0" hangingPunct="0">
                        <a:spcAft>
                          <a:spcPct val="10000"/>
                        </a:spcAft>
                        <a:buSzPct val="9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96938" eaLnBrk="0" hangingPunct="0">
                        <a:buClr>
                          <a:srgbClr val="A69DC9"/>
                        </a:buClr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43025" eaLnBrk="0" hangingPunct="0"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793875" eaLnBrk="0" hangingPunct="0"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510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08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165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22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A69DC9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fr-F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2020</a:t>
                      </a:r>
                    </a:p>
                  </a:txBody>
                  <a:tcPr marL="33236" marR="33236" marT="0" marB="0" anchor="b" anchorCtr="1" horzOverflow="overflow">
                    <a:lnL w="12700" cap="flat" cmpd="sng" algn="ctr">
                      <a:solidFill>
                        <a:srgbClr val="CBC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20000"/>
                        </a:spcAft>
                        <a:buClr>
                          <a:srgbClr val="A69DC9"/>
                        </a:buClr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49263" eaLnBrk="0" hangingPunct="0">
                        <a:spcAft>
                          <a:spcPct val="10000"/>
                        </a:spcAft>
                        <a:buSzPct val="9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96938" eaLnBrk="0" hangingPunct="0">
                        <a:buClr>
                          <a:srgbClr val="A69DC9"/>
                        </a:buClr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43025" eaLnBrk="0" hangingPunct="0"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793875" eaLnBrk="0" hangingPunct="0"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510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08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165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22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A69DC9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fr-F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2021</a:t>
                      </a:r>
                    </a:p>
                  </a:txBody>
                  <a:tcPr marL="33236" marR="33236" marT="0" marB="0" anchor="b" anchorCtr="1" horzOverflow="overflow">
                    <a:lnL w="12700" cap="flat" cmpd="sng" algn="ctr">
                      <a:solidFill>
                        <a:srgbClr val="CBC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20000"/>
                        </a:spcAft>
                        <a:buClr>
                          <a:srgbClr val="A69DC9"/>
                        </a:buClr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49263" eaLnBrk="0" hangingPunct="0">
                        <a:spcAft>
                          <a:spcPct val="10000"/>
                        </a:spcAft>
                        <a:buSzPct val="9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96938" eaLnBrk="0" hangingPunct="0">
                        <a:buClr>
                          <a:srgbClr val="A69DC9"/>
                        </a:buClr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43025" eaLnBrk="0" hangingPunct="0"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793875" eaLnBrk="0" hangingPunct="0"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510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08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165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22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A69DC9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fr-F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2022</a:t>
                      </a:r>
                    </a:p>
                  </a:txBody>
                  <a:tcPr marL="33236" marR="33236" marT="0" marB="0" anchor="b" anchorCtr="1" horzOverflow="overflow">
                    <a:lnL w="12700" cap="flat" cmpd="sng" algn="ctr">
                      <a:solidFill>
                        <a:srgbClr val="CBC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20000"/>
                        </a:spcAft>
                        <a:buClr>
                          <a:srgbClr val="A69DC9"/>
                        </a:buClr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49263" eaLnBrk="0" hangingPunct="0">
                        <a:spcAft>
                          <a:spcPct val="10000"/>
                        </a:spcAft>
                        <a:buSzPct val="9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96938" eaLnBrk="0" hangingPunct="0">
                        <a:buClr>
                          <a:srgbClr val="A69DC9"/>
                        </a:buClr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43025" eaLnBrk="0" hangingPunct="0"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793875" eaLnBrk="0" hangingPunct="0"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510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08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165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22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A69DC9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fr-F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2023</a:t>
                      </a:r>
                    </a:p>
                  </a:txBody>
                  <a:tcPr marL="33236" marR="33236" marT="0" marB="0" anchor="b" anchorCtr="1" horzOverflow="overflow">
                    <a:lnL w="12700" cap="flat" cmpd="sng" algn="ctr">
                      <a:solidFill>
                        <a:srgbClr val="CBC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20000"/>
                        </a:spcAft>
                        <a:buClr>
                          <a:srgbClr val="A69DC9"/>
                        </a:buClr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49263" eaLnBrk="0" hangingPunct="0">
                        <a:spcAft>
                          <a:spcPct val="10000"/>
                        </a:spcAft>
                        <a:buSzPct val="9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96938" eaLnBrk="0" hangingPunct="0">
                        <a:buClr>
                          <a:srgbClr val="A69DC9"/>
                        </a:buClr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43025" eaLnBrk="0" hangingPunct="0"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793875" eaLnBrk="0" hangingPunct="0"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510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08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165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22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A69DC9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fr-F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2024</a:t>
                      </a:r>
                    </a:p>
                  </a:txBody>
                  <a:tcPr marL="33236" marR="33236" marT="0" marB="0" anchor="b" anchorCtr="1" horzOverflow="overflow">
                    <a:lnL w="12700" cap="flat" cmpd="sng" algn="ctr">
                      <a:solidFill>
                        <a:srgbClr val="CBC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ct val="20000"/>
                        </a:spcAft>
                        <a:buClr>
                          <a:srgbClr val="A69DC9"/>
                        </a:buClr>
                        <a:defRPr b="1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449263" eaLnBrk="0" hangingPunct="0">
                        <a:spcAft>
                          <a:spcPct val="10000"/>
                        </a:spcAft>
                        <a:buSzPct val="9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896938" eaLnBrk="0" hangingPunct="0">
                        <a:buClr>
                          <a:srgbClr val="A69DC9"/>
                        </a:buClr>
                        <a:buFont typeface="Symbol" pitchFamily="18" charset="2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43025" eaLnBrk="0" hangingPunct="0">
                        <a:buClr>
                          <a:schemeClr val="tx1"/>
                        </a:buClr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793875" eaLnBrk="0" hangingPunct="0"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2510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708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165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6226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A69DC9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fr-F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2025</a:t>
                      </a:r>
                    </a:p>
                  </a:txBody>
                  <a:tcPr marL="33236" marR="33236" marT="0" marB="0" anchor="b" anchorCtr="1" horzOverflow="overflow">
                    <a:lnL w="12700" cap="flat" cmpd="sng" algn="ctr">
                      <a:solidFill>
                        <a:srgbClr val="CBC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A69DC9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fr-F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2026</a:t>
                      </a:r>
                    </a:p>
                  </a:txBody>
                  <a:tcPr marL="33236" marR="33236" marT="0" marB="0" anchor="b" anchorCtr="1" horzOverflow="overflow">
                    <a:lnL w="12700" cap="flat" cmpd="sng" algn="ctr">
                      <a:solidFill>
                        <a:srgbClr val="CBC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A69DC9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fr-F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2027</a:t>
                      </a:r>
                    </a:p>
                  </a:txBody>
                  <a:tcPr marL="33236" marR="33236" marT="0" marB="0" anchor="b" anchorCtr="1" horzOverflow="overflow">
                    <a:lnL w="12700" cap="flat" cmpd="sng" algn="ctr">
                      <a:solidFill>
                        <a:srgbClr val="CBC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A69DC9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fr-F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2028</a:t>
                      </a:r>
                    </a:p>
                  </a:txBody>
                  <a:tcPr marL="33236" marR="33236" marT="0" marB="0" anchor="b" anchorCtr="1" horzOverflow="overflow">
                    <a:lnL w="12700" cap="flat" cmpd="sng" algn="ctr">
                      <a:solidFill>
                        <a:srgbClr val="CBC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Line 18">
            <a:extLst>
              <a:ext uri="{FF2B5EF4-FFF2-40B4-BE49-F238E27FC236}">
                <a16:creationId xmlns:a16="http://schemas.microsoft.com/office/drawing/2014/main" id="{890D8FD1-9AB0-D365-6403-16ED07A7C1E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6963" y="7890975"/>
            <a:ext cx="10624555" cy="996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square" lIns="0" tIns="0" rIns="0" bIns="0">
            <a:spAutoFit/>
          </a:bodyPr>
          <a:lstStyle/>
          <a:p>
            <a:endParaRPr lang="fr-FR" sz="2100"/>
          </a:p>
        </p:txBody>
      </p:sp>
      <p:sp>
        <p:nvSpPr>
          <p:cNvPr id="6" name="AutoShape 63">
            <a:extLst>
              <a:ext uri="{FF2B5EF4-FFF2-40B4-BE49-F238E27FC236}">
                <a16:creationId xmlns:a16="http://schemas.microsoft.com/office/drawing/2014/main" id="{933F367C-4864-7F35-8CD8-31915B50D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3914" y="3333231"/>
            <a:ext cx="7754008" cy="411480"/>
          </a:xfrm>
          <a:prstGeom prst="homePlate">
            <a:avLst>
              <a:gd name="adj" fmla="val 23655"/>
            </a:avLst>
          </a:prstGeom>
          <a:gradFill>
            <a:gsLst>
              <a:gs pos="0">
                <a:schemeClr val="bg1"/>
              </a:gs>
              <a:gs pos="15000">
                <a:schemeClr val="accent2">
                  <a:lumMod val="20000"/>
                  <a:lumOff val="80000"/>
                </a:schemeClr>
              </a:gs>
              <a:gs pos="66000">
                <a:schemeClr val="accent2">
                  <a:lumMod val="60000"/>
                  <a:lumOff val="40000"/>
                </a:schemeClr>
              </a:gs>
              <a:gs pos="97000">
                <a:schemeClr val="bg1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wrap="none" lIns="144000" tIns="0" rIns="0" bIns="0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</a:rPr>
              <a:t>Test reactor irradiation testing</a:t>
            </a:r>
          </a:p>
        </p:txBody>
      </p:sp>
      <p:sp>
        <p:nvSpPr>
          <p:cNvPr id="9" name="AutoShape 63">
            <a:extLst>
              <a:ext uri="{FF2B5EF4-FFF2-40B4-BE49-F238E27FC236}">
                <a16:creationId xmlns:a16="http://schemas.microsoft.com/office/drawing/2014/main" id="{AC4D8E3F-1469-219D-7D23-1F8D97295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175" y="2850511"/>
            <a:ext cx="6885055" cy="411480"/>
          </a:xfrm>
          <a:prstGeom prst="homePlate">
            <a:avLst>
              <a:gd name="adj" fmla="val 23655"/>
            </a:avLst>
          </a:prstGeom>
          <a:gradFill>
            <a:gsLst>
              <a:gs pos="19000">
                <a:schemeClr val="accent2">
                  <a:lumMod val="60000"/>
                  <a:lumOff val="40000"/>
                </a:schemeClr>
              </a:gs>
              <a:gs pos="0">
                <a:schemeClr val="bg1"/>
              </a:gs>
              <a:gs pos="38000">
                <a:schemeClr val="accent2">
                  <a:lumMod val="20000"/>
                  <a:lumOff val="80000"/>
                </a:schemeClr>
              </a:gs>
              <a:gs pos="66000">
                <a:schemeClr val="accent2">
                  <a:lumMod val="60000"/>
                  <a:lumOff val="40000"/>
                </a:schemeClr>
              </a:gs>
              <a:gs pos="97000">
                <a:schemeClr val="bg1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wrap="none" lIns="144000" tIns="0" rIns="0" bIns="0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</a:rPr>
              <a:t>Base properties out of pile characterization</a:t>
            </a:r>
          </a:p>
        </p:txBody>
      </p:sp>
      <p:sp>
        <p:nvSpPr>
          <p:cNvPr id="10" name="AutoShape 63">
            <a:extLst>
              <a:ext uri="{FF2B5EF4-FFF2-40B4-BE49-F238E27FC236}">
                <a16:creationId xmlns:a16="http://schemas.microsoft.com/office/drawing/2014/main" id="{67B7EDCE-932C-384E-B2A0-F4D09F30F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657" y="4278311"/>
            <a:ext cx="9502861" cy="411480"/>
          </a:xfrm>
          <a:prstGeom prst="homePlate">
            <a:avLst>
              <a:gd name="adj" fmla="val 23655"/>
            </a:avLst>
          </a:prstGeom>
          <a:gradFill>
            <a:gsLst>
              <a:gs pos="0">
                <a:schemeClr val="bg1"/>
              </a:gs>
              <a:gs pos="9000">
                <a:schemeClr val="accent2">
                  <a:lumMod val="20000"/>
                  <a:lumOff val="80000"/>
                </a:schemeClr>
              </a:gs>
              <a:gs pos="76000">
                <a:schemeClr val="accent2">
                  <a:lumMod val="60000"/>
                  <a:lumOff val="40000"/>
                </a:schemeClr>
              </a:gs>
              <a:gs pos="46000">
                <a:schemeClr val="accent2">
                  <a:lumMod val="60000"/>
                  <a:lumOff val="40000"/>
                </a:schemeClr>
              </a:gs>
              <a:gs pos="97000">
                <a:schemeClr val="accent3">
                  <a:lumMod val="20000"/>
                  <a:lumOff val="80000"/>
                </a:schemeClr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wrap="none" lIns="144000" tIns="0" rIns="0" bIns="0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</a:rPr>
              <a:t>Commercial reactor irradiation testing</a:t>
            </a:r>
          </a:p>
        </p:txBody>
      </p:sp>
      <p:sp>
        <p:nvSpPr>
          <p:cNvPr id="11" name="AutoShape 63">
            <a:extLst>
              <a:ext uri="{FF2B5EF4-FFF2-40B4-BE49-F238E27FC236}">
                <a16:creationId xmlns:a16="http://schemas.microsoft.com/office/drawing/2014/main" id="{337064CC-97CC-A50F-3A7C-3671DF0DE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713" y="3814551"/>
            <a:ext cx="6385365" cy="411480"/>
          </a:xfrm>
          <a:prstGeom prst="homePlate">
            <a:avLst>
              <a:gd name="adj" fmla="val 23655"/>
            </a:avLst>
          </a:prstGeom>
          <a:gradFill>
            <a:gsLst>
              <a:gs pos="0">
                <a:schemeClr val="bg1"/>
              </a:gs>
              <a:gs pos="9000">
                <a:schemeClr val="accent2">
                  <a:lumMod val="20000"/>
                  <a:lumOff val="80000"/>
                </a:schemeClr>
              </a:gs>
              <a:gs pos="66000">
                <a:schemeClr val="accent2">
                  <a:lumMod val="60000"/>
                  <a:lumOff val="40000"/>
                </a:schemeClr>
              </a:gs>
              <a:gs pos="97000">
                <a:schemeClr val="bg1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wrap="none" lIns="144000" tIns="0" rIns="0" bIns="0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</a:rPr>
              <a:t>Accidental properties out of pile characterization</a:t>
            </a:r>
          </a:p>
        </p:txBody>
      </p:sp>
      <p:sp>
        <p:nvSpPr>
          <p:cNvPr id="12" name="AutoShape 63">
            <a:extLst>
              <a:ext uri="{FF2B5EF4-FFF2-40B4-BE49-F238E27FC236}">
                <a16:creationId xmlns:a16="http://schemas.microsoft.com/office/drawing/2014/main" id="{888B3CFE-9B40-0913-9125-23A5B0C6C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689" y="1449087"/>
            <a:ext cx="2993813" cy="411480"/>
          </a:xfrm>
          <a:prstGeom prst="homePlate">
            <a:avLst>
              <a:gd name="adj" fmla="val 23655"/>
            </a:avLst>
          </a:prstGeom>
          <a:gradFill>
            <a:gsLst>
              <a:gs pos="0">
                <a:schemeClr val="bg1"/>
              </a:gs>
              <a:gs pos="32000">
                <a:srgbClr val="00B050"/>
              </a:gs>
              <a:gs pos="66000">
                <a:srgbClr val="00B050"/>
              </a:gs>
              <a:gs pos="97000">
                <a:schemeClr val="bg1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wrap="none" lIns="144000" tIns="0" rIns="0" bIns="0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</a:rPr>
              <a:t>Lab scale</a:t>
            </a:r>
          </a:p>
        </p:txBody>
      </p:sp>
      <p:sp>
        <p:nvSpPr>
          <p:cNvPr id="13" name="AutoShape 63">
            <a:extLst>
              <a:ext uri="{FF2B5EF4-FFF2-40B4-BE49-F238E27FC236}">
                <a16:creationId xmlns:a16="http://schemas.microsoft.com/office/drawing/2014/main" id="{43F7A920-5A2F-0436-6656-058FB75AF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968" y="1922911"/>
            <a:ext cx="5337420" cy="411480"/>
          </a:xfrm>
          <a:prstGeom prst="homePlate">
            <a:avLst>
              <a:gd name="adj" fmla="val 23655"/>
            </a:avLst>
          </a:prstGeom>
          <a:gradFill>
            <a:gsLst>
              <a:gs pos="0">
                <a:schemeClr val="bg1"/>
              </a:gs>
              <a:gs pos="36000">
                <a:srgbClr val="00B050"/>
              </a:gs>
              <a:gs pos="66000">
                <a:srgbClr val="00B050"/>
              </a:gs>
              <a:gs pos="97000">
                <a:schemeClr val="bg1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wrap="none" lIns="144000" tIns="0" rIns="0" bIns="0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</a:rPr>
              <a:t>Full-length small-scale industrial</a:t>
            </a:r>
          </a:p>
        </p:txBody>
      </p:sp>
      <p:sp>
        <p:nvSpPr>
          <p:cNvPr id="14" name="AutoShape 63">
            <a:extLst>
              <a:ext uri="{FF2B5EF4-FFF2-40B4-BE49-F238E27FC236}">
                <a16:creationId xmlns:a16="http://schemas.microsoft.com/office/drawing/2014/main" id="{60116F9D-E279-C970-68B7-3C7D72499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4826" y="2375694"/>
            <a:ext cx="4134977" cy="411480"/>
          </a:xfrm>
          <a:prstGeom prst="homePlate">
            <a:avLst>
              <a:gd name="adj" fmla="val 23655"/>
            </a:avLst>
          </a:prstGeom>
          <a:gradFill>
            <a:gsLst>
              <a:gs pos="43100">
                <a:srgbClr val="91DDB4"/>
              </a:gs>
              <a:gs pos="0">
                <a:schemeClr val="bg1"/>
              </a:gs>
              <a:gs pos="100000">
                <a:srgbClr val="00B050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wrap="none" lIns="144000" tIns="0" rIns="0" bIns="0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</a:rPr>
              <a:t>Large scale industrial</a:t>
            </a:r>
          </a:p>
        </p:txBody>
      </p:sp>
      <p:sp>
        <p:nvSpPr>
          <p:cNvPr id="16" name="AutoShape 63">
            <a:extLst>
              <a:ext uri="{FF2B5EF4-FFF2-40B4-BE49-F238E27FC236}">
                <a16:creationId xmlns:a16="http://schemas.microsoft.com/office/drawing/2014/main" id="{1E815C37-9091-CEB0-B0E7-FE3B6B02D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3298" y="5363510"/>
            <a:ext cx="2688000" cy="432000"/>
          </a:xfrm>
          <a:prstGeom prst="homePlate">
            <a:avLst>
              <a:gd name="adj" fmla="val 23655"/>
            </a:avLst>
          </a:prstGeom>
          <a:gradFill>
            <a:gsLst>
              <a:gs pos="0">
                <a:schemeClr val="bg1"/>
              </a:gs>
              <a:gs pos="50000">
                <a:srgbClr val="FFC38E"/>
              </a:gs>
              <a:gs pos="100000">
                <a:schemeClr val="accent5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wrap="none" lIns="144000" tIns="0" rIns="0" bIns="0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</a:rPr>
              <a:t>  Cr-Coating Licensing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35E5CB-2439-EBE2-57A7-B0A0BC1E4156}"/>
              </a:ext>
            </a:extLst>
          </p:cNvPr>
          <p:cNvSpPr txBox="1"/>
          <p:nvPr/>
        </p:nvSpPr>
        <p:spPr>
          <a:xfrm>
            <a:off x="27851" y="1711778"/>
            <a:ext cx="1601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err="1"/>
              <a:t>Coated</a:t>
            </a:r>
            <a:r>
              <a:rPr lang="fr-FR" b="1" dirty="0"/>
              <a:t> </a:t>
            </a:r>
            <a:r>
              <a:rPr lang="fr-FR" b="1" dirty="0" err="1"/>
              <a:t>Clad</a:t>
            </a:r>
            <a:endParaRPr lang="fr-FR" b="1" dirty="0"/>
          </a:p>
          <a:p>
            <a:pPr algn="ctr"/>
            <a:r>
              <a:rPr lang="fr-FR" b="1" dirty="0" err="1"/>
              <a:t>Manufacturing</a:t>
            </a:r>
            <a:endParaRPr lang="en-US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1A3535-0DCF-6867-7296-43B9B6067922}"/>
              </a:ext>
            </a:extLst>
          </p:cNvPr>
          <p:cNvSpPr txBox="1"/>
          <p:nvPr/>
        </p:nvSpPr>
        <p:spPr>
          <a:xfrm>
            <a:off x="220084" y="4912962"/>
            <a:ext cx="12167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US</a:t>
            </a:r>
          </a:p>
          <a:p>
            <a:pPr algn="ctr"/>
            <a:r>
              <a:rPr lang="fr-FR" b="1" dirty="0" err="1"/>
              <a:t>PROtect</a:t>
            </a:r>
            <a:r>
              <a:rPr lang="fr-FR" b="1" dirty="0"/>
              <a:t> Cr</a:t>
            </a:r>
          </a:p>
          <a:p>
            <a:pPr algn="ctr"/>
            <a:r>
              <a:rPr lang="fr-FR" b="1" dirty="0" err="1"/>
              <a:t>Licensing</a:t>
            </a:r>
            <a:endParaRPr lang="en-US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F32733-EB50-EB85-7627-35850CB6DF03}"/>
              </a:ext>
            </a:extLst>
          </p:cNvPr>
          <p:cNvSpPr txBox="1"/>
          <p:nvPr/>
        </p:nvSpPr>
        <p:spPr>
          <a:xfrm>
            <a:off x="122300" y="3398792"/>
            <a:ext cx="1412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err="1"/>
              <a:t>Coating</a:t>
            </a:r>
            <a:endParaRPr lang="fr-FR" b="1" dirty="0"/>
          </a:p>
          <a:p>
            <a:pPr algn="ctr"/>
            <a:r>
              <a:rPr lang="fr-FR" b="1" dirty="0"/>
              <a:t>Qualification</a:t>
            </a:r>
            <a:endParaRPr lang="en-US" b="1" dirty="0"/>
          </a:p>
        </p:txBody>
      </p:sp>
      <p:sp>
        <p:nvSpPr>
          <p:cNvPr id="30" name="AutoShape 63">
            <a:extLst>
              <a:ext uri="{FF2B5EF4-FFF2-40B4-BE49-F238E27FC236}">
                <a16:creationId xmlns:a16="http://schemas.microsoft.com/office/drawing/2014/main" id="{7A9681B2-1AE5-0902-0CA2-443E9E769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6869" y="4831602"/>
            <a:ext cx="4194739" cy="432000"/>
          </a:xfrm>
          <a:prstGeom prst="homePlate">
            <a:avLst>
              <a:gd name="adj" fmla="val 23655"/>
            </a:avLst>
          </a:prstGeom>
          <a:gradFill>
            <a:gsLst>
              <a:gs pos="33000">
                <a:srgbClr val="FFC38E"/>
              </a:gs>
              <a:gs pos="0">
                <a:schemeClr val="bg1"/>
              </a:gs>
              <a:gs pos="100000">
                <a:schemeClr val="accent5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wrap="none" lIns="144000" tIns="0" rIns="0" bIns="0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Arial" charset="0"/>
              <a:buNone/>
            </a:pP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</a:rPr>
              <a:t> Cr-Doped Licensing</a:t>
            </a:r>
          </a:p>
        </p:txBody>
      </p:sp>
      <p:sp>
        <p:nvSpPr>
          <p:cNvPr id="31" name="Étoile à 5 branches 12">
            <a:extLst>
              <a:ext uri="{FF2B5EF4-FFF2-40B4-BE49-F238E27FC236}">
                <a16:creationId xmlns:a16="http://schemas.microsoft.com/office/drawing/2014/main" id="{850526F7-C89E-B39A-0290-FD8C8B927F0D}"/>
              </a:ext>
            </a:extLst>
          </p:cNvPr>
          <p:cNvSpPr/>
          <p:nvPr/>
        </p:nvSpPr>
        <p:spPr bwMode="auto">
          <a:xfrm>
            <a:off x="3476715" y="5145992"/>
            <a:ext cx="564923" cy="462372"/>
          </a:xfrm>
          <a:prstGeom prst="star5">
            <a:avLst/>
          </a:prstGeom>
          <a:solidFill>
            <a:srgbClr val="FFCC00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400" b="1" dirty="0">
                <a:ln w="12700">
                  <a:solidFill>
                    <a:schemeClr val="bg1"/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  <a:cs typeface="Arial Bold" panose="020B0704020202020204" pitchFamily="34" charset="0"/>
              </a:rPr>
              <a:t>BWR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9F8CAA0-5908-7964-A2A4-EBD56E8C6EC5}"/>
              </a:ext>
            </a:extLst>
          </p:cNvPr>
          <p:cNvSpPr/>
          <p:nvPr/>
        </p:nvSpPr>
        <p:spPr>
          <a:xfrm>
            <a:off x="2" y="274320"/>
            <a:ext cx="8780151" cy="908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0" defTabSz="914377"/>
            <a:r>
              <a:rPr lang="en-US" sz="4267" b="1" dirty="0">
                <a:solidFill>
                  <a:prstClr val="white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/>
              </a:rPr>
              <a:t>US Deployment</a:t>
            </a:r>
          </a:p>
        </p:txBody>
      </p:sp>
      <p:pic>
        <p:nvPicPr>
          <p:cNvPr id="34" name="Picture 3" descr="C:\Users\clewis\Desktop\EATF Project\Photos\FRA_PROtect_shield.png">
            <a:extLst>
              <a:ext uri="{FF2B5EF4-FFF2-40B4-BE49-F238E27FC236}">
                <a16:creationId xmlns:a16="http://schemas.microsoft.com/office/drawing/2014/main" id="{61B50927-C691-BB28-5A2E-8B0A72EA1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5196" y="11113"/>
            <a:ext cx="1625303" cy="1500152"/>
          </a:xfrm>
          <a:prstGeom prst="rect">
            <a:avLst/>
          </a:prstGeom>
          <a:noFill/>
          <a:effectLst>
            <a:glow rad="88900">
              <a:schemeClr val="bg2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Left Brace 23">
            <a:extLst>
              <a:ext uri="{FF2B5EF4-FFF2-40B4-BE49-F238E27FC236}">
                <a16:creationId xmlns:a16="http://schemas.microsoft.com/office/drawing/2014/main" id="{BA0A9562-AC39-620A-F5E8-8EDB89E450DD}"/>
              </a:ext>
            </a:extLst>
          </p:cNvPr>
          <p:cNvSpPr/>
          <p:nvPr/>
        </p:nvSpPr>
        <p:spPr>
          <a:xfrm>
            <a:off x="1596958" y="4745530"/>
            <a:ext cx="291421" cy="1100365"/>
          </a:xfrm>
          <a:prstGeom prst="leftBrace">
            <a:avLst>
              <a:gd name="adj1" fmla="val 23639"/>
              <a:gd name="adj2" fmla="val 50000"/>
            </a:avLst>
          </a:prstGeom>
          <a:ln w="38100">
            <a:solidFill>
              <a:schemeClr val="accent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Étoile à 5 branches 12">
            <a:extLst>
              <a:ext uri="{FF2B5EF4-FFF2-40B4-BE49-F238E27FC236}">
                <a16:creationId xmlns:a16="http://schemas.microsoft.com/office/drawing/2014/main" id="{DC904A60-1DD9-AA78-396D-A0BA10A13774}"/>
              </a:ext>
            </a:extLst>
          </p:cNvPr>
          <p:cNvSpPr/>
          <p:nvPr/>
        </p:nvSpPr>
        <p:spPr bwMode="auto">
          <a:xfrm>
            <a:off x="5705334" y="5165873"/>
            <a:ext cx="564923" cy="462372"/>
          </a:xfrm>
          <a:prstGeom prst="star5">
            <a:avLst/>
          </a:prstGeom>
          <a:solidFill>
            <a:srgbClr val="FFCC00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400" b="1" dirty="0">
                <a:ln w="12700">
                  <a:solidFill>
                    <a:schemeClr val="bg1"/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  <a:cs typeface="Arial Bold" panose="020B0704020202020204" pitchFamily="34" charset="0"/>
              </a:rPr>
              <a:t>PWR</a:t>
            </a:r>
          </a:p>
        </p:txBody>
      </p:sp>
      <p:sp>
        <p:nvSpPr>
          <p:cNvPr id="41" name="Étoile à 5 branches 12">
            <a:extLst>
              <a:ext uri="{FF2B5EF4-FFF2-40B4-BE49-F238E27FC236}">
                <a16:creationId xmlns:a16="http://schemas.microsoft.com/office/drawing/2014/main" id="{8472DAF3-FECA-6FDE-2FD6-A1C883EEE266}"/>
              </a:ext>
            </a:extLst>
          </p:cNvPr>
          <p:cNvSpPr/>
          <p:nvPr/>
        </p:nvSpPr>
        <p:spPr bwMode="auto">
          <a:xfrm>
            <a:off x="9798836" y="2602991"/>
            <a:ext cx="564923" cy="462372"/>
          </a:xfrm>
          <a:prstGeom prst="star5">
            <a:avLst/>
          </a:prstGeom>
          <a:solidFill>
            <a:srgbClr val="FFCC00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0" tIns="18288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ct val="0"/>
              </a:spcAft>
            </a:pPr>
            <a:r>
              <a:rPr lang="fr-FR" sz="1400" b="1" dirty="0" err="1">
                <a:ln w="12700">
                  <a:solidFill>
                    <a:schemeClr val="bg1"/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  <a:cs typeface="Arial Bold" panose="020B0704020202020204" pitchFamily="34" charset="0"/>
              </a:rPr>
              <a:t>Reload</a:t>
            </a:r>
            <a:endParaRPr lang="fr-FR" sz="1400" b="1" dirty="0">
              <a:ln w="12700">
                <a:solidFill>
                  <a:schemeClr val="bg1"/>
                </a:solidFill>
              </a:ln>
              <a:solidFill>
                <a:schemeClr val="tx1"/>
              </a:solidFill>
              <a:latin typeface="Arial Black" panose="020B0A04020102020204" pitchFamily="34" charset="0"/>
              <a:cs typeface="Arial Bold" panose="020B0704020202020204" pitchFamily="34" charset="0"/>
            </a:endParaRPr>
          </a:p>
          <a:p>
            <a:pPr algn="ctr" fontAlgn="base">
              <a:spcAft>
                <a:spcPct val="0"/>
              </a:spcAft>
            </a:pPr>
            <a:r>
              <a:rPr lang="fr-FR" sz="1400" b="1" dirty="0" err="1">
                <a:ln w="12700">
                  <a:solidFill>
                    <a:schemeClr val="bg1"/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  <a:cs typeface="Arial Bold" panose="020B0704020202020204" pitchFamily="34" charset="0"/>
              </a:rPr>
              <a:t>Ready</a:t>
            </a:r>
            <a:endParaRPr lang="fr-FR" sz="1400" b="1" dirty="0">
              <a:ln w="12700">
                <a:solidFill>
                  <a:schemeClr val="bg1"/>
                </a:solidFill>
              </a:ln>
              <a:solidFill>
                <a:schemeClr val="tx1"/>
              </a:solidFill>
              <a:latin typeface="Arial Black" panose="020B0A04020102020204" pitchFamily="34" charset="0"/>
              <a:cs typeface="Arial Bold" panose="020B0704020202020204" pitchFamily="34" charset="0"/>
            </a:endParaRPr>
          </a:p>
        </p:txBody>
      </p:sp>
      <p:sp>
        <p:nvSpPr>
          <p:cNvPr id="42" name="Left Brace 41">
            <a:extLst>
              <a:ext uri="{FF2B5EF4-FFF2-40B4-BE49-F238E27FC236}">
                <a16:creationId xmlns:a16="http://schemas.microsoft.com/office/drawing/2014/main" id="{9BD0C798-FF7B-A06D-F7BF-169A21882312}"/>
              </a:ext>
            </a:extLst>
          </p:cNvPr>
          <p:cNvSpPr/>
          <p:nvPr/>
        </p:nvSpPr>
        <p:spPr>
          <a:xfrm>
            <a:off x="1596958" y="2754123"/>
            <a:ext cx="291421" cy="1935668"/>
          </a:xfrm>
          <a:prstGeom prst="leftBrace">
            <a:avLst>
              <a:gd name="adj1" fmla="val 23639"/>
              <a:gd name="adj2" fmla="val 50000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Brace 42">
            <a:extLst>
              <a:ext uri="{FF2B5EF4-FFF2-40B4-BE49-F238E27FC236}">
                <a16:creationId xmlns:a16="http://schemas.microsoft.com/office/drawing/2014/main" id="{24A5F7AB-D857-9398-29A9-0F18EF517480}"/>
              </a:ext>
            </a:extLst>
          </p:cNvPr>
          <p:cNvSpPr/>
          <p:nvPr/>
        </p:nvSpPr>
        <p:spPr>
          <a:xfrm>
            <a:off x="1596958" y="1371502"/>
            <a:ext cx="291421" cy="1326882"/>
          </a:xfrm>
          <a:prstGeom prst="leftBrace">
            <a:avLst>
              <a:gd name="adj1" fmla="val 23639"/>
              <a:gd name="adj2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38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8A1A8F-4184-F201-5278-DA6AE834830C}"/>
              </a:ext>
            </a:extLst>
          </p:cNvPr>
          <p:cNvSpPr/>
          <p:nvPr/>
        </p:nvSpPr>
        <p:spPr>
          <a:xfrm>
            <a:off x="2" y="274320"/>
            <a:ext cx="8780151" cy="908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63040" defTabSz="914377"/>
            <a:r>
              <a:rPr lang="en-US" sz="4267" b="1" dirty="0">
                <a:solidFill>
                  <a:prstClr val="white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/>
              </a:rPr>
              <a:t>Production Qualification</a:t>
            </a:r>
          </a:p>
        </p:txBody>
      </p:sp>
      <p:sp>
        <p:nvSpPr>
          <p:cNvPr id="47" name="Rectangle: Rounded Corners 11">
            <a:extLst>
              <a:ext uri="{FF2B5EF4-FFF2-40B4-BE49-F238E27FC236}">
                <a16:creationId xmlns:a16="http://schemas.microsoft.com/office/drawing/2014/main" id="{21F3BF72-71A1-4C31-9BD4-675C43114634}"/>
              </a:ext>
            </a:extLst>
          </p:cNvPr>
          <p:cNvSpPr/>
          <p:nvPr/>
        </p:nvSpPr>
        <p:spPr>
          <a:xfrm>
            <a:off x="261764" y="1029987"/>
            <a:ext cx="11766240" cy="5350384"/>
          </a:xfrm>
          <a:prstGeom prst="roundRect">
            <a:avLst>
              <a:gd name="adj" fmla="val 0"/>
            </a:avLst>
          </a:prstGeom>
          <a:solidFill>
            <a:srgbClr val="AFC2FF"/>
          </a:solidFill>
          <a:ln w="12700" cap="flat" cmpd="sng" algn="ctr">
            <a:noFill/>
            <a:prstDash val="solid"/>
            <a:miter lim="800000"/>
          </a:ln>
          <a:effectLst>
            <a:softEdge rad="3175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FA9E74AD-36C4-4750-9905-B9BE778B41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7400901"/>
              </p:ext>
            </p:extLst>
          </p:nvPr>
        </p:nvGraphicFramePr>
        <p:xfrm>
          <a:off x="1153992" y="2585049"/>
          <a:ext cx="11093771" cy="1934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Groupe 11">
            <a:extLst>
              <a:ext uri="{FF2B5EF4-FFF2-40B4-BE49-F238E27FC236}">
                <a16:creationId xmlns:a16="http://schemas.microsoft.com/office/drawing/2014/main" id="{9885741F-0452-43D0-BE89-96BA85E922F1}"/>
              </a:ext>
            </a:extLst>
          </p:cNvPr>
          <p:cNvGrpSpPr/>
          <p:nvPr/>
        </p:nvGrpSpPr>
        <p:grpSpPr>
          <a:xfrm>
            <a:off x="838729" y="1055247"/>
            <a:ext cx="9247976" cy="2651233"/>
            <a:chOff x="732705" y="1291572"/>
            <a:chExt cx="9247976" cy="2651233"/>
          </a:xfrm>
        </p:grpSpPr>
        <p:pic>
          <p:nvPicPr>
            <p:cNvPr id="40" name="Picture 4">
              <a:extLst>
                <a:ext uri="{FF2B5EF4-FFF2-40B4-BE49-F238E27FC236}">
                  <a16:creationId xmlns:a16="http://schemas.microsoft.com/office/drawing/2014/main" id="{043006F2-7011-4E60-985C-D218EAD495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4981" y="2573645"/>
              <a:ext cx="1612065" cy="782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2" descr="PROtect ATF coated corner rod ready for reactor insertion for validation.">
              <a:extLst>
                <a:ext uri="{FF2B5EF4-FFF2-40B4-BE49-F238E27FC236}">
                  <a16:creationId xmlns:a16="http://schemas.microsoft.com/office/drawing/2014/main" id="{C28435F8-E39D-4EA8-A333-73CDC35E53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108" y="1506812"/>
              <a:ext cx="1530594" cy="1018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18">
              <a:extLst>
                <a:ext uri="{FF2B5EF4-FFF2-40B4-BE49-F238E27FC236}">
                  <a16:creationId xmlns:a16="http://schemas.microsoft.com/office/drawing/2014/main" id="{179D0193-33FA-443E-A5CB-E5215E3697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89"/>
            <a:stretch/>
          </p:blipFill>
          <p:spPr>
            <a:xfrm>
              <a:off x="6989520" y="1390979"/>
              <a:ext cx="761907" cy="1569654"/>
            </a:xfrm>
            <a:prstGeom prst="rect">
              <a:avLst/>
            </a:prstGeom>
          </p:spPr>
        </p:pic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A187E098-9912-45FB-8CB3-CE23644FEA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261" y="1961560"/>
              <a:ext cx="1416835" cy="1002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99CCD7C9-214E-4E27-8325-CF23829C77E5}"/>
                </a:ext>
              </a:extLst>
            </p:cNvPr>
            <p:cNvSpPr txBox="1"/>
            <p:nvPr/>
          </p:nvSpPr>
          <p:spPr>
            <a:xfrm>
              <a:off x="732705" y="1774357"/>
              <a:ext cx="1414440" cy="279441"/>
            </a:xfrm>
            <a:prstGeom prst="rect">
              <a:avLst/>
            </a:prstGeom>
            <a:noFill/>
          </p:spPr>
          <p:txBody>
            <a:bodyPr wrap="square" lIns="109097" tIns="54549" rIns="109097" bIns="54549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accent1"/>
                  </a:solidFill>
                </a:rPr>
                <a:t>OSIRIS 2015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0B9454EB-E80B-439C-BBD8-E8AA552639F2}"/>
                </a:ext>
              </a:extLst>
            </p:cNvPr>
            <p:cNvSpPr txBox="1"/>
            <p:nvPr/>
          </p:nvSpPr>
          <p:spPr>
            <a:xfrm>
              <a:off x="1940220" y="3663364"/>
              <a:ext cx="1414440" cy="279441"/>
            </a:xfrm>
            <a:prstGeom prst="rect">
              <a:avLst/>
            </a:prstGeom>
            <a:noFill/>
          </p:spPr>
          <p:txBody>
            <a:bodyPr wrap="square" lIns="109097" tIns="54549" rIns="109097" bIns="54549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accent1"/>
                  </a:solidFill>
                </a:rPr>
                <a:t>IMAGO 2016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EA2F6BAB-AD3B-434E-834E-9749B79A480F}"/>
                </a:ext>
              </a:extLst>
            </p:cNvPr>
            <p:cNvSpPr txBox="1"/>
            <p:nvPr/>
          </p:nvSpPr>
          <p:spPr>
            <a:xfrm>
              <a:off x="3188552" y="3296838"/>
              <a:ext cx="1414440" cy="279441"/>
            </a:xfrm>
            <a:prstGeom prst="rect">
              <a:avLst/>
            </a:prstGeom>
            <a:noFill/>
          </p:spPr>
          <p:txBody>
            <a:bodyPr wrap="square" lIns="109097" tIns="54549" rIns="109097" bIns="54549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accent1"/>
                  </a:solidFill>
                </a:rPr>
                <a:t>ATR 2018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642F338B-E032-4AA1-AE60-45C7AF35A5B1}"/>
                </a:ext>
              </a:extLst>
            </p:cNvPr>
            <p:cNvSpPr txBox="1"/>
            <p:nvPr/>
          </p:nvSpPr>
          <p:spPr>
            <a:xfrm>
              <a:off x="4159854" y="1305573"/>
              <a:ext cx="1414440" cy="279441"/>
            </a:xfrm>
            <a:prstGeom prst="rect">
              <a:avLst/>
            </a:prstGeom>
            <a:noFill/>
          </p:spPr>
          <p:txBody>
            <a:bodyPr wrap="square" lIns="109097" tIns="54549" rIns="109097" bIns="54549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accent1"/>
                  </a:solidFill>
                </a:rPr>
                <a:t>Vogtle 2019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DA408DD7-ADE4-471F-B2F2-F5D40BA67445}"/>
                </a:ext>
              </a:extLst>
            </p:cNvPr>
            <p:cNvSpPr txBox="1"/>
            <p:nvPr/>
          </p:nvSpPr>
          <p:spPr>
            <a:xfrm>
              <a:off x="6706655" y="2906235"/>
              <a:ext cx="1354482" cy="271746"/>
            </a:xfrm>
            <a:prstGeom prst="rect">
              <a:avLst/>
            </a:prstGeom>
            <a:noFill/>
          </p:spPr>
          <p:txBody>
            <a:bodyPr wrap="square" lIns="109097" tIns="54549" rIns="109097" bIns="54549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accent1"/>
                  </a:solidFill>
                </a:rPr>
                <a:t>Calvert Cliffs 2021</a:t>
              </a:r>
            </a:p>
          </p:txBody>
        </p:sp>
        <p:pic>
          <p:nvPicPr>
            <p:cNvPr id="57" name="Picture 2">
              <a:extLst>
                <a:ext uri="{FF2B5EF4-FFF2-40B4-BE49-F238E27FC236}">
                  <a16:creationId xmlns:a16="http://schemas.microsoft.com/office/drawing/2014/main" id="{F370919D-1CCA-43D3-AA81-5B56D8F96F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995" y="1623591"/>
              <a:ext cx="1440877" cy="80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A5F7496F-A5AB-4D9A-B752-D178BF37F580}"/>
                </a:ext>
              </a:extLst>
            </p:cNvPr>
            <p:cNvSpPr txBox="1"/>
            <p:nvPr/>
          </p:nvSpPr>
          <p:spPr>
            <a:xfrm>
              <a:off x="2322432" y="1423666"/>
              <a:ext cx="1414440" cy="279441"/>
            </a:xfrm>
            <a:prstGeom prst="rect">
              <a:avLst/>
            </a:prstGeom>
            <a:noFill/>
          </p:spPr>
          <p:txBody>
            <a:bodyPr wrap="square" lIns="109097" tIns="54549" rIns="109097" bIns="54549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accent1"/>
                  </a:solidFill>
                </a:rPr>
                <a:t>Halden 2017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45C45992-001E-4839-B1A9-6751C213A0BA}"/>
                </a:ext>
              </a:extLst>
            </p:cNvPr>
            <p:cNvSpPr txBox="1"/>
            <p:nvPr/>
          </p:nvSpPr>
          <p:spPr>
            <a:xfrm>
              <a:off x="8566241" y="1291572"/>
              <a:ext cx="1414440" cy="279441"/>
            </a:xfrm>
            <a:prstGeom prst="rect">
              <a:avLst/>
            </a:prstGeom>
            <a:noFill/>
          </p:spPr>
          <p:txBody>
            <a:bodyPr wrap="square" lIns="109097" tIns="54549" rIns="109097" bIns="54549" rtlCol="0">
              <a:spAutoFit/>
            </a:bodyPr>
            <a:lstStyle/>
            <a:p>
              <a:pPr algn="ctr"/>
              <a:r>
                <a:rPr lang="en-US" sz="1050" b="1" dirty="0" err="1">
                  <a:solidFill>
                    <a:schemeClr val="accent1"/>
                  </a:solidFill>
                </a:rPr>
                <a:t>Blayais</a:t>
              </a:r>
              <a:r>
                <a:rPr lang="en-US" sz="1050" b="1" dirty="0">
                  <a:solidFill>
                    <a:schemeClr val="accent1"/>
                  </a:solidFill>
                </a:rPr>
                <a:t> 2023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3FB29AD6-DFE4-4C19-BF79-1C8EBD56535A}"/>
                </a:ext>
              </a:extLst>
            </p:cNvPr>
            <p:cNvSpPr txBox="1"/>
            <p:nvPr/>
          </p:nvSpPr>
          <p:spPr>
            <a:xfrm>
              <a:off x="5801503" y="1298788"/>
              <a:ext cx="1414440" cy="279441"/>
            </a:xfrm>
            <a:prstGeom prst="rect">
              <a:avLst/>
            </a:prstGeom>
            <a:noFill/>
          </p:spPr>
          <p:txBody>
            <a:bodyPr wrap="square" lIns="109097" tIns="54549" rIns="109097" bIns="54549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accent1"/>
                  </a:solidFill>
                </a:rPr>
                <a:t>ANO 2019</a:t>
              </a:r>
            </a:p>
          </p:txBody>
        </p:sp>
        <p:pic>
          <p:nvPicPr>
            <p:cNvPr id="64" name="Picture 3">
              <a:extLst>
                <a:ext uri="{FF2B5EF4-FFF2-40B4-BE49-F238E27FC236}">
                  <a16:creationId xmlns:a16="http://schemas.microsoft.com/office/drawing/2014/main" id="{1AC3881B-6CEA-42A0-B959-4F6021C244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9362" y="1511800"/>
              <a:ext cx="882881" cy="117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8EBAC6CB-94BA-488D-967E-B2683DEC2843}"/>
                </a:ext>
              </a:extLst>
            </p:cNvPr>
            <p:cNvSpPr txBox="1"/>
            <p:nvPr/>
          </p:nvSpPr>
          <p:spPr>
            <a:xfrm>
              <a:off x="4933741" y="3260709"/>
              <a:ext cx="1414440" cy="279441"/>
            </a:xfrm>
            <a:prstGeom prst="rect">
              <a:avLst/>
            </a:prstGeom>
            <a:noFill/>
          </p:spPr>
          <p:txBody>
            <a:bodyPr wrap="square" lIns="109097" tIns="54549" rIns="109097" bIns="54549" rtlCol="0">
              <a:spAutoFit/>
            </a:bodyPr>
            <a:lstStyle/>
            <a:p>
              <a:pPr algn="ctr"/>
              <a:r>
                <a:rPr lang="en-US" sz="1050" b="1" dirty="0" err="1">
                  <a:solidFill>
                    <a:schemeClr val="accent1"/>
                  </a:solidFill>
                </a:rPr>
                <a:t>Gösgen</a:t>
              </a:r>
              <a:r>
                <a:rPr lang="en-US" sz="1050" b="1" dirty="0">
                  <a:solidFill>
                    <a:schemeClr val="accent1"/>
                  </a:solidFill>
                </a:rPr>
                <a:t> 2019</a:t>
              </a:r>
            </a:p>
          </p:txBody>
        </p:sp>
        <p:pic>
          <p:nvPicPr>
            <p:cNvPr id="69" name="Image 68">
              <a:extLst>
                <a:ext uri="{FF2B5EF4-FFF2-40B4-BE49-F238E27FC236}">
                  <a16:creationId xmlns:a16="http://schemas.microsoft.com/office/drawing/2014/main" id="{E46D32B0-9E05-48DE-964D-3C82AE8A51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27394" y="1541854"/>
              <a:ext cx="681580" cy="1441813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46" name="Grafik 19">
              <a:extLst>
                <a:ext uri="{FF2B5EF4-FFF2-40B4-BE49-F238E27FC236}">
                  <a16:creationId xmlns:a16="http://schemas.microsoft.com/office/drawing/2014/main" id="{6CAE4FA0-755B-49B8-BBAE-0FF51CD023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03088" y="2462779"/>
              <a:ext cx="907110" cy="1257425"/>
            </a:xfrm>
            <a:prstGeom prst="rect">
              <a:avLst/>
            </a:prstGeom>
            <a:noFill/>
          </p:spPr>
        </p:pic>
        <p:pic>
          <p:nvPicPr>
            <p:cNvPr id="62" name="Grafik 5">
              <a:extLst>
                <a:ext uri="{FF2B5EF4-FFF2-40B4-BE49-F238E27FC236}">
                  <a16:creationId xmlns:a16="http://schemas.microsoft.com/office/drawing/2014/main" id="{6AE764F2-6A33-4E52-9AF2-223D24B170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99226" y="2426789"/>
              <a:ext cx="1099316" cy="900269"/>
            </a:xfrm>
            <a:prstGeom prst="rect">
              <a:avLst/>
            </a:prstGeom>
          </p:spPr>
        </p:pic>
      </p:grpSp>
      <p:grpSp>
        <p:nvGrpSpPr>
          <p:cNvPr id="71" name="Group 14">
            <a:extLst>
              <a:ext uri="{FF2B5EF4-FFF2-40B4-BE49-F238E27FC236}">
                <a16:creationId xmlns:a16="http://schemas.microsoft.com/office/drawing/2014/main" id="{95D3AC91-EAC7-4531-A98D-49599F35ED10}"/>
              </a:ext>
            </a:extLst>
          </p:cNvPr>
          <p:cNvGrpSpPr/>
          <p:nvPr/>
        </p:nvGrpSpPr>
        <p:grpSpPr>
          <a:xfrm>
            <a:off x="-15889" y="3388579"/>
            <a:ext cx="2468880" cy="2468880"/>
            <a:chOff x="3725489" y="1529005"/>
            <a:chExt cx="4389120" cy="4389120"/>
          </a:xfrm>
        </p:grpSpPr>
        <p:sp>
          <p:nvSpPr>
            <p:cNvPr id="72" name="Oval 13">
              <a:extLst>
                <a:ext uri="{FF2B5EF4-FFF2-40B4-BE49-F238E27FC236}">
                  <a16:creationId xmlns:a16="http://schemas.microsoft.com/office/drawing/2014/main" id="{61965C30-61FC-4029-B06E-8279B51898ED}"/>
                </a:ext>
              </a:extLst>
            </p:cNvPr>
            <p:cNvSpPr/>
            <p:nvPr/>
          </p:nvSpPr>
          <p:spPr>
            <a:xfrm>
              <a:off x="3725489" y="1529005"/>
              <a:ext cx="4389120" cy="4389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73" name="Picture 4">
              <a:extLst>
                <a:ext uri="{FF2B5EF4-FFF2-40B4-BE49-F238E27FC236}">
                  <a16:creationId xmlns:a16="http://schemas.microsoft.com/office/drawing/2014/main" id="{1889A1C9-121A-4D97-9633-467F00E278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96827" y="1708727"/>
              <a:ext cx="4046444" cy="4029677"/>
            </a:xfrm>
            <a:prstGeom prst="ellips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580612F-B464-4FA1-951D-69416FAE9487}"/>
              </a:ext>
            </a:extLst>
          </p:cNvPr>
          <p:cNvCxnSpPr>
            <a:cxnSpLocks/>
          </p:cNvCxnSpPr>
          <p:nvPr/>
        </p:nvCxnSpPr>
        <p:spPr>
          <a:xfrm>
            <a:off x="9851094" y="3106678"/>
            <a:ext cx="0" cy="130594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E3DF8BED-B1EA-4FB0-9084-0AF96062B12A}"/>
              </a:ext>
            </a:extLst>
          </p:cNvPr>
          <p:cNvCxnSpPr>
            <a:cxnSpLocks/>
          </p:cNvCxnSpPr>
          <p:nvPr/>
        </p:nvCxnSpPr>
        <p:spPr>
          <a:xfrm>
            <a:off x="7688861" y="3253479"/>
            <a:ext cx="0" cy="11591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822BAF07-EF24-4243-9B4D-DA61E7C7CCD3}"/>
              </a:ext>
            </a:extLst>
          </p:cNvPr>
          <p:cNvCxnSpPr>
            <a:cxnSpLocks/>
          </p:cNvCxnSpPr>
          <p:nvPr/>
        </p:nvCxnSpPr>
        <p:spPr>
          <a:xfrm flipH="1">
            <a:off x="5476609" y="3526963"/>
            <a:ext cx="0" cy="102685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255A7911-00BD-461F-81E2-B3A2A7737791}"/>
              </a:ext>
            </a:extLst>
          </p:cNvPr>
          <p:cNvCxnSpPr>
            <a:cxnSpLocks/>
          </p:cNvCxnSpPr>
          <p:nvPr/>
        </p:nvCxnSpPr>
        <p:spPr>
          <a:xfrm>
            <a:off x="3269509" y="4007808"/>
            <a:ext cx="0" cy="78895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Image 96">
            <a:extLst>
              <a:ext uri="{FF2B5EF4-FFF2-40B4-BE49-F238E27FC236}">
                <a16:creationId xmlns:a16="http://schemas.microsoft.com/office/drawing/2014/main" id="{73783369-D95D-49B8-85CA-6A9C26592FA4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94501" y="1812272"/>
            <a:ext cx="1716598" cy="421096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98" name="ZoneTexte 97">
            <a:extLst>
              <a:ext uri="{FF2B5EF4-FFF2-40B4-BE49-F238E27FC236}">
                <a16:creationId xmlns:a16="http://schemas.microsoft.com/office/drawing/2014/main" id="{B5C97E41-3C7F-4289-AABA-B272E6D300FF}"/>
              </a:ext>
            </a:extLst>
          </p:cNvPr>
          <p:cNvSpPr txBox="1"/>
          <p:nvPr/>
        </p:nvSpPr>
        <p:spPr>
          <a:xfrm>
            <a:off x="9955861" y="2175191"/>
            <a:ext cx="1414440" cy="279441"/>
          </a:xfrm>
          <a:prstGeom prst="rect">
            <a:avLst/>
          </a:prstGeom>
          <a:noFill/>
        </p:spPr>
        <p:txBody>
          <a:bodyPr wrap="square" lIns="109097" tIns="54549" rIns="109097" bIns="54549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1"/>
                </a:solidFill>
              </a:rPr>
              <a:t>ATR 2025</a:t>
            </a:r>
          </a:p>
        </p:txBody>
      </p:sp>
      <p:pic>
        <p:nvPicPr>
          <p:cNvPr id="99" name="Image 98" descr="Une image contenant texte, acier, métal, pôle&#10;&#10;Description générée automatiquement">
            <a:extLst>
              <a:ext uri="{FF2B5EF4-FFF2-40B4-BE49-F238E27FC236}">
                <a16:creationId xmlns:a16="http://schemas.microsoft.com/office/drawing/2014/main" id="{5A7B7DFA-3120-45AC-A603-CEEC28027C0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811" y="1254269"/>
            <a:ext cx="885548" cy="664161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100" name="ZoneTexte 99">
            <a:extLst>
              <a:ext uri="{FF2B5EF4-FFF2-40B4-BE49-F238E27FC236}">
                <a16:creationId xmlns:a16="http://schemas.microsoft.com/office/drawing/2014/main" id="{A1656B11-1596-487B-8071-1AEA13CA257C}"/>
              </a:ext>
            </a:extLst>
          </p:cNvPr>
          <p:cNvSpPr txBox="1"/>
          <p:nvPr/>
        </p:nvSpPr>
        <p:spPr>
          <a:xfrm>
            <a:off x="7795172" y="1887096"/>
            <a:ext cx="1286298" cy="594911"/>
          </a:xfrm>
          <a:prstGeom prst="rect">
            <a:avLst/>
          </a:prstGeom>
          <a:noFill/>
        </p:spPr>
        <p:txBody>
          <a:bodyPr wrap="square" lIns="109097" tIns="54549" rIns="109097" bIns="54549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1"/>
                </a:solidFill>
              </a:rPr>
              <a:t>Hermès-P/Seismic test assemblies 2021</a:t>
            </a:r>
          </a:p>
        </p:txBody>
      </p:sp>
      <p:pic>
        <p:nvPicPr>
          <p:cNvPr id="61" name="Picture 8">
            <a:extLst>
              <a:ext uri="{FF2B5EF4-FFF2-40B4-BE49-F238E27FC236}">
                <a16:creationId xmlns:a16="http://schemas.microsoft.com/office/drawing/2014/main" id="{257228CD-8789-4E91-828F-B0E3DF1603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1768" y="4494404"/>
            <a:ext cx="2044662" cy="140212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ZoneTexte 65">
            <a:extLst>
              <a:ext uri="{FF2B5EF4-FFF2-40B4-BE49-F238E27FC236}">
                <a16:creationId xmlns:a16="http://schemas.microsoft.com/office/drawing/2014/main" id="{2556308C-4B08-4B2C-B812-289E6A86AE0C}"/>
              </a:ext>
            </a:extLst>
          </p:cNvPr>
          <p:cNvSpPr txBox="1"/>
          <p:nvPr/>
        </p:nvSpPr>
        <p:spPr>
          <a:xfrm>
            <a:off x="4645903" y="5865106"/>
            <a:ext cx="2121660" cy="448718"/>
          </a:xfrm>
          <a:prstGeom prst="rect">
            <a:avLst/>
          </a:prstGeom>
          <a:noFill/>
        </p:spPr>
        <p:txBody>
          <a:bodyPr wrap="square" lIns="109097" tIns="54549" rIns="109097" bIns="54549" rtlCol="0">
            <a:spAutoFit/>
          </a:bodyPr>
          <a:lstStyle/>
          <a:p>
            <a:pPr algn="ctr"/>
            <a:r>
              <a:rPr lang="en-US" sz="1100" b="1" dirty="0">
                <a:latin typeface="Work Sans" panose="00000500000000000000" pitchFamily="50" charset="0"/>
              </a:rPr>
              <a:t>Full-length Prototype (FLP) Machine</a:t>
            </a:r>
          </a:p>
        </p:txBody>
      </p:sp>
      <p:pic>
        <p:nvPicPr>
          <p:cNvPr id="67" name="Image 66">
            <a:extLst>
              <a:ext uri="{FF2B5EF4-FFF2-40B4-BE49-F238E27FC236}">
                <a16:creationId xmlns:a16="http://schemas.microsoft.com/office/drawing/2014/main" id="{0A4A4E28-038E-456E-93AC-3F0998132DAC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9244" y="4415852"/>
            <a:ext cx="2309618" cy="139620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68" name="ZoneTexte 67">
            <a:extLst>
              <a:ext uri="{FF2B5EF4-FFF2-40B4-BE49-F238E27FC236}">
                <a16:creationId xmlns:a16="http://schemas.microsoft.com/office/drawing/2014/main" id="{AF8485A4-EC0B-4A34-8957-0A06E6EBD7F3}"/>
              </a:ext>
            </a:extLst>
          </p:cNvPr>
          <p:cNvSpPr txBox="1"/>
          <p:nvPr/>
        </p:nvSpPr>
        <p:spPr>
          <a:xfrm>
            <a:off x="6806208" y="5766809"/>
            <a:ext cx="2361634" cy="448718"/>
          </a:xfrm>
          <a:prstGeom prst="rect">
            <a:avLst/>
          </a:prstGeom>
          <a:noFill/>
        </p:spPr>
        <p:txBody>
          <a:bodyPr wrap="square" lIns="109097" tIns="54549" rIns="109097" bIns="54549" rtlCol="0">
            <a:spAutoFit/>
          </a:bodyPr>
          <a:lstStyle/>
          <a:p>
            <a:pPr algn="ctr"/>
            <a:r>
              <a:rPr lang="en-US" sz="1100" b="1" dirty="0">
                <a:latin typeface="Work Sans" panose="00000500000000000000" pitchFamily="50" charset="0"/>
              </a:rPr>
              <a:t>Coating </a:t>
            </a:r>
            <a:r>
              <a:rPr lang="en-US" sz="1100" b="1" dirty="0" err="1">
                <a:latin typeface="Work Sans" panose="00000500000000000000" pitchFamily="50" charset="0"/>
              </a:rPr>
              <a:t>PROtect</a:t>
            </a:r>
            <a:r>
              <a:rPr lang="en-US" sz="1100" b="1" dirty="0">
                <a:latin typeface="Work Sans" panose="00000500000000000000" pitchFamily="50" charset="0"/>
              </a:rPr>
              <a:t> Prototype (CPP) Machines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7F410B34-2AF0-4756-96F0-940EDB4E94A4}"/>
              </a:ext>
            </a:extLst>
          </p:cNvPr>
          <p:cNvSpPr txBox="1"/>
          <p:nvPr/>
        </p:nvSpPr>
        <p:spPr>
          <a:xfrm>
            <a:off x="9191425" y="6068415"/>
            <a:ext cx="2690452" cy="279441"/>
          </a:xfrm>
          <a:prstGeom prst="rect">
            <a:avLst/>
          </a:prstGeom>
          <a:noFill/>
        </p:spPr>
        <p:txBody>
          <a:bodyPr wrap="square" lIns="109097" tIns="54549" rIns="109097" bIns="54549" rtlCol="0">
            <a:spAutoFit/>
          </a:bodyPr>
          <a:lstStyle/>
          <a:p>
            <a:pPr algn="ctr"/>
            <a:r>
              <a:rPr lang="en-US" sz="1100" b="1" dirty="0" err="1">
                <a:latin typeface="Work Sans" panose="00000500000000000000" pitchFamily="50" charset="0"/>
              </a:rPr>
              <a:t>PROtect</a:t>
            </a:r>
            <a:r>
              <a:rPr lang="en-US" sz="1100" b="1" dirty="0">
                <a:latin typeface="Work Sans" panose="00000500000000000000" pitchFamily="50" charset="0"/>
              </a:rPr>
              <a:t> Industrial Pilot Facility</a:t>
            </a:r>
          </a:p>
        </p:txBody>
      </p:sp>
      <p:pic>
        <p:nvPicPr>
          <p:cNvPr id="74" name="Image 73">
            <a:extLst>
              <a:ext uri="{FF2B5EF4-FFF2-40B4-BE49-F238E27FC236}">
                <a16:creationId xmlns:a16="http://schemas.microsoft.com/office/drawing/2014/main" id="{E2AB334A-342D-4777-AF99-EE197065BCA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0144" y="4412854"/>
            <a:ext cx="2691650" cy="1692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75" name="ZoneTexte 74">
            <a:extLst>
              <a:ext uri="{FF2B5EF4-FFF2-40B4-BE49-F238E27FC236}">
                <a16:creationId xmlns:a16="http://schemas.microsoft.com/office/drawing/2014/main" id="{68270CB9-F546-4EC4-97AC-526866232F17}"/>
              </a:ext>
            </a:extLst>
          </p:cNvPr>
          <p:cNvSpPr txBox="1"/>
          <p:nvPr/>
        </p:nvSpPr>
        <p:spPr>
          <a:xfrm>
            <a:off x="2525295" y="5889455"/>
            <a:ext cx="2121660" cy="279441"/>
          </a:xfrm>
          <a:prstGeom prst="rect">
            <a:avLst/>
          </a:prstGeom>
          <a:noFill/>
        </p:spPr>
        <p:txBody>
          <a:bodyPr wrap="square" lIns="109097" tIns="54549" rIns="109097" bIns="54549" rtlCol="0">
            <a:spAutoFit/>
          </a:bodyPr>
          <a:lstStyle/>
          <a:p>
            <a:pPr algn="ctr"/>
            <a:r>
              <a:rPr lang="en-US" sz="1100" b="1" dirty="0">
                <a:latin typeface="Work Sans" panose="00000500000000000000" pitchFamily="50" charset="0"/>
              </a:rPr>
              <a:t>Lab-scale coater </a:t>
            </a:r>
          </a:p>
        </p:txBody>
      </p:sp>
      <p:pic>
        <p:nvPicPr>
          <p:cNvPr id="81" name="Image 80">
            <a:extLst>
              <a:ext uri="{FF2B5EF4-FFF2-40B4-BE49-F238E27FC236}">
                <a16:creationId xmlns:a16="http://schemas.microsoft.com/office/drawing/2014/main" id="{2B42708C-3ABE-462E-8765-1032068DD048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4862" y="4626100"/>
            <a:ext cx="1346499" cy="127042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80" name="Image 79">
            <a:extLst>
              <a:ext uri="{FF2B5EF4-FFF2-40B4-BE49-F238E27FC236}">
                <a16:creationId xmlns:a16="http://schemas.microsoft.com/office/drawing/2014/main" id="{D14D574D-DD0C-4ECD-A1E2-7832BDC3B01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1514" y="5702308"/>
            <a:ext cx="396000" cy="198948"/>
          </a:xfrm>
          <a:prstGeom prst="rect">
            <a:avLst/>
          </a:prstGeom>
        </p:spPr>
      </p:pic>
      <p:pic>
        <p:nvPicPr>
          <p:cNvPr id="8" name="Picture 3" descr="C:\Users\clewis\Desktop\EATF Project\Photos\FRA_PROtect_shield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5196" y="11113"/>
            <a:ext cx="1625303" cy="1500152"/>
          </a:xfrm>
          <a:prstGeom prst="rect">
            <a:avLst/>
          </a:prstGeom>
          <a:noFill/>
          <a:effectLst>
            <a:glow rad="88900">
              <a:schemeClr val="bg2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33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730"/>
    </mc:Choice>
    <mc:Fallback xmlns="">
      <p:transition spd="slow" advTm="18073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830727-D0E2-2C30-8A69-867D2F26509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8898" y="1972487"/>
            <a:ext cx="2473918" cy="760208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b="1" dirty="0"/>
              <a:t>Vogtle - LTR</a:t>
            </a:r>
          </a:p>
          <a:p>
            <a:pPr marL="182880" indent="-182880">
              <a:lnSpc>
                <a:spcPct val="100000"/>
              </a:lnSpc>
              <a:spcBef>
                <a:spcPts val="600"/>
              </a:spcBef>
            </a:pPr>
            <a:r>
              <a:rPr lang="en-US" sz="1500" dirty="0"/>
              <a:t>Three 18-month cycles of irradiation</a:t>
            </a:r>
            <a:endParaRPr lang="fr-FR" sz="15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E72D11F-E678-6623-91EF-0939359EB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642" y="1961968"/>
            <a:ext cx="4670712" cy="2621902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A95D2F7-7433-1F62-87EC-E31F73F6787B}"/>
              </a:ext>
            </a:extLst>
          </p:cNvPr>
          <p:cNvCxnSpPr>
            <a:cxnSpLocks/>
          </p:cNvCxnSpPr>
          <p:nvPr/>
        </p:nvCxnSpPr>
        <p:spPr>
          <a:xfrm flipH="1" flipV="1">
            <a:off x="2337683" y="1930164"/>
            <a:ext cx="2059388" cy="122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C339D730-F0BF-7F6F-34C2-2F305780051C}"/>
              </a:ext>
            </a:extLst>
          </p:cNvPr>
          <p:cNvCxnSpPr>
            <a:cxnSpLocks/>
          </p:cNvCxnSpPr>
          <p:nvPr/>
        </p:nvCxnSpPr>
        <p:spPr>
          <a:xfrm flipH="1">
            <a:off x="2636773" y="2993266"/>
            <a:ext cx="1877948" cy="13748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503B5F40-C50B-2E3F-7D17-13A7403AB718}"/>
              </a:ext>
            </a:extLst>
          </p:cNvPr>
          <p:cNvCxnSpPr>
            <a:cxnSpLocks/>
          </p:cNvCxnSpPr>
          <p:nvPr/>
        </p:nvCxnSpPr>
        <p:spPr>
          <a:xfrm flipH="1">
            <a:off x="3211992" y="3049538"/>
            <a:ext cx="8952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2E59CBB2-275B-06BB-F991-91F384461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6773" y="1265852"/>
            <a:ext cx="1759853" cy="1224000"/>
          </a:xfrm>
          <a:prstGeom prst="rect">
            <a:avLst/>
          </a:prstGeom>
        </p:spPr>
      </p:pic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D6E9252F-74ED-F126-41AD-791AD2DE0872}"/>
              </a:ext>
            </a:extLst>
          </p:cNvPr>
          <p:cNvSpPr txBox="1">
            <a:spLocks/>
          </p:cNvSpPr>
          <p:nvPr/>
        </p:nvSpPr>
        <p:spPr>
          <a:xfrm>
            <a:off x="2782983" y="4921351"/>
            <a:ext cx="1893927" cy="991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600" b="0" i="0" u="none" kern="1200" baseline="0">
                <a:solidFill>
                  <a:srgbClr val="001A70"/>
                </a:solidFill>
                <a:latin typeface="Work Sans Light" pitchFamily="2" charset="0"/>
                <a:ea typeface="+mn-ea"/>
                <a:cs typeface="Work Sans Ligh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tabLst/>
              <a:defRPr sz="1600" b="0" i="0" kern="1200" baseline="0">
                <a:solidFill>
                  <a:srgbClr val="001A70"/>
                </a:solidFill>
                <a:latin typeface="Work Sans Light" pitchFamily="2" charset="0"/>
                <a:ea typeface="+mn-ea"/>
                <a:cs typeface="Work Sans Ligh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ork Sans Light" pitchFamily="2" charset="0"/>
              <a:buChar char="-"/>
              <a:tabLst/>
              <a:defRPr sz="1400" b="0" i="0" kern="1200" baseline="0">
                <a:solidFill>
                  <a:srgbClr val="001A70"/>
                </a:solidFill>
                <a:latin typeface="Work Sans Light" pitchFamily="2" charset="0"/>
                <a:ea typeface="+mn-ea"/>
                <a:cs typeface="Work Sans Ligh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sz="1400" b="0" i="0" kern="1200" baseline="0">
                <a:solidFill>
                  <a:srgbClr val="001A70"/>
                </a:solidFill>
                <a:latin typeface="Work Sans Light" pitchFamily="2" charset="0"/>
                <a:ea typeface="+mn-ea"/>
                <a:cs typeface="Work Sans Light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400" b="0" i="0" kern="1200" baseline="0">
                <a:solidFill>
                  <a:srgbClr val="001A70"/>
                </a:solidFill>
                <a:latin typeface="Work Sans Light" pitchFamily="2" charset="0"/>
                <a:ea typeface="+mn-ea"/>
                <a:cs typeface="Work Sans 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err="1"/>
              <a:t>Blayais</a:t>
            </a:r>
            <a:r>
              <a:rPr lang="en-US" b="1" dirty="0"/>
              <a:t> - LTR </a:t>
            </a:r>
          </a:p>
          <a:p>
            <a:pPr marL="182880" indent="-182880">
              <a:lnSpc>
                <a:spcPct val="100000"/>
              </a:lnSpc>
              <a:spcBef>
                <a:spcPts val="600"/>
              </a:spcBef>
            </a:pPr>
            <a:r>
              <a:rPr lang="en-US" sz="1500" dirty="0"/>
              <a:t>First cycle in an EDF reactor completed</a:t>
            </a:r>
            <a:endParaRPr lang="en-US" sz="1400" dirty="0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5403D08B-B4B5-33CF-8B5E-B2C0498AD7D8}"/>
              </a:ext>
            </a:extLst>
          </p:cNvPr>
          <p:cNvSpPr txBox="1">
            <a:spLocks/>
          </p:cNvSpPr>
          <p:nvPr/>
        </p:nvSpPr>
        <p:spPr>
          <a:xfrm>
            <a:off x="8310711" y="1047342"/>
            <a:ext cx="3768423" cy="1592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600" b="0" i="0" u="none" kern="1200" baseline="0">
                <a:solidFill>
                  <a:srgbClr val="001A70"/>
                </a:solidFill>
                <a:latin typeface="Work Sans Light" pitchFamily="2" charset="0"/>
                <a:ea typeface="+mn-ea"/>
                <a:cs typeface="Work Sans Ligh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tabLst/>
              <a:defRPr sz="1600" b="0" i="0" kern="1200" baseline="0">
                <a:solidFill>
                  <a:srgbClr val="001A70"/>
                </a:solidFill>
                <a:latin typeface="Work Sans Light" pitchFamily="2" charset="0"/>
                <a:ea typeface="+mn-ea"/>
                <a:cs typeface="Work Sans Ligh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ork Sans Light" pitchFamily="2" charset="0"/>
              <a:buChar char="-"/>
              <a:tabLst/>
              <a:defRPr sz="1400" b="0" i="0" kern="1200" baseline="0">
                <a:solidFill>
                  <a:srgbClr val="001A70"/>
                </a:solidFill>
                <a:latin typeface="Work Sans Light" pitchFamily="2" charset="0"/>
                <a:ea typeface="+mn-ea"/>
                <a:cs typeface="Work Sans Ligh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sz="1400" b="0" i="0" kern="1200" baseline="0">
                <a:solidFill>
                  <a:srgbClr val="001A70"/>
                </a:solidFill>
                <a:latin typeface="Work Sans Light" pitchFamily="2" charset="0"/>
                <a:ea typeface="+mn-ea"/>
                <a:cs typeface="Work Sans Light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400" b="0" i="0" kern="1200" baseline="0">
                <a:solidFill>
                  <a:srgbClr val="001A70"/>
                </a:solidFill>
                <a:latin typeface="Work Sans Light" pitchFamily="2" charset="0"/>
                <a:ea typeface="+mn-ea"/>
                <a:cs typeface="Work Sans 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US" b="1" dirty="0" err="1"/>
              <a:t>Gösgen</a:t>
            </a:r>
            <a:r>
              <a:rPr lang="en-US" b="1" dirty="0"/>
              <a:t> </a:t>
            </a:r>
          </a:p>
          <a:p>
            <a:pPr marL="182880" indent="-182880">
              <a:lnSpc>
                <a:spcPct val="100000"/>
              </a:lnSpc>
              <a:spcBef>
                <a:spcPts val="600"/>
              </a:spcBef>
            </a:pPr>
            <a:r>
              <a:rPr lang="en-US" sz="1500" dirty="0">
                <a:solidFill>
                  <a:schemeClr val="accent1"/>
                </a:solidFill>
              </a:rPr>
              <a:t>IMAGO–MTR: Six 12-mo cycles Equivalent </a:t>
            </a:r>
            <a:r>
              <a:rPr lang="en-US" sz="1500" dirty="0"/>
              <a:t>burnup of </a:t>
            </a:r>
            <a:r>
              <a:rPr lang="en-US" sz="1500" b="1" dirty="0">
                <a:solidFill>
                  <a:srgbClr val="FF0000"/>
                </a:solidFill>
              </a:rPr>
              <a:t>~90GWd/</a:t>
            </a:r>
            <a:r>
              <a:rPr lang="en-US" sz="1500" b="1" dirty="0" err="1">
                <a:solidFill>
                  <a:srgbClr val="FF0000"/>
                </a:solidFill>
              </a:rPr>
              <a:t>tU</a:t>
            </a:r>
            <a:endParaRPr lang="en-US" sz="1500" b="1" dirty="0">
              <a:solidFill>
                <a:srgbClr val="FF0000"/>
              </a:solidFill>
            </a:endParaRPr>
          </a:p>
          <a:p>
            <a:pPr marL="182880" indent="-182880">
              <a:lnSpc>
                <a:spcPct val="100000"/>
              </a:lnSpc>
              <a:spcBef>
                <a:spcPts val="600"/>
              </a:spcBef>
            </a:pPr>
            <a:r>
              <a:rPr lang="en-US" sz="1500" dirty="0">
                <a:solidFill>
                  <a:schemeClr val="accent1"/>
                </a:solidFill>
              </a:rPr>
              <a:t>GOCHROM–LTR:  Five 12-month cycles </a:t>
            </a:r>
            <a:br>
              <a:rPr lang="en-US" sz="1500" dirty="0">
                <a:solidFill>
                  <a:schemeClr val="accent1"/>
                </a:solidFill>
              </a:rPr>
            </a:br>
            <a:r>
              <a:rPr lang="en-US" sz="1500" dirty="0"/>
              <a:t>Burnup of </a:t>
            </a:r>
            <a:r>
              <a:rPr lang="en-US" sz="1500" b="1" dirty="0">
                <a:solidFill>
                  <a:srgbClr val="FF0000"/>
                </a:solidFill>
              </a:rPr>
              <a:t>~73GWd/</a:t>
            </a:r>
            <a:r>
              <a:rPr lang="en-US" sz="1500" b="1" dirty="0" err="1">
                <a:solidFill>
                  <a:srgbClr val="FF0000"/>
                </a:solidFill>
              </a:rPr>
              <a:t>tU</a:t>
            </a:r>
            <a:endParaRPr lang="en-US" sz="1500" dirty="0"/>
          </a:p>
          <a:p>
            <a:pPr marL="182880" indent="-182880">
              <a:lnSpc>
                <a:spcPct val="100000"/>
              </a:lnSpc>
              <a:spcBef>
                <a:spcPts val="300"/>
              </a:spcBef>
            </a:pPr>
            <a:endParaRPr lang="en-US" sz="1500" dirty="0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EA908785-3064-6EE9-87FF-A563E9888F0D}"/>
              </a:ext>
            </a:extLst>
          </p:cNvPr>
          <p:cNvGrpSpPr/>
          <p:nvPr/>
        </p:nvGrpSpPr>
        <p:grpSpPr>
          <a:xfrm>
            <a:off x="8159530" y="2424634"/>
            <a:ext cx="3948021" cy="2818578"/>
            <a:chOff x="183208" y="1508163"/>
            <a:chExt cx="4353396" cy="2563416"/>
          </a:xfrm>
        </p:grpSpPr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86B30D79-E97F-2EE0-FBF0-AA8D3DF8D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3208" y="1508163"/>
              <a:ext cx="2530059" cy="1908213"/>
            </a:xfrm>
            <a:prstGeom prst="rect">
              <a:avLst/>
            </a:prstGeom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7C3AA322-B7BB-4788-3774-5A64A7120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48212" y="2248057"/>
              <a:ext cx="2088392" cy="1823522"/>
            </a:xfrm>
            <a:prstGeom prst="rect">
              <a:avLst/>
            </a:prstGeom>
          </p:spPr>
        </p:pic>
        <p:pic>
          <p:nvPicPr>
            <p:cNvPr id="28" name="Picture 4" descr="CEA">
              <a:extLst>
                <a:ext uri="{FF2B5EF4-FFF2-40B4-BE49-F238E27FC236}">
                  <a16:creationId xmlns:a16="http://schemas.microsoft.com/office/drawing/2014/main" id="{5F408068-EB3C-1DC3-9701-746A982226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8062" y="1923038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8E69CA59-27E9-FE2B-D478-A908014F60E9}"/>
              </a:ext>
            </a:extLst>
          </p:cNvPr>
          <p:cNvCxnSpPr>
            <a:cxnSpLocks/>
          </p:cNvCxnSpPr>
          <p:nvPr/>
        </p:nvCxnSpPr>
        <p:spPr>
          <a:xfrm flipH="1">
            <a:off x="3902927" y="2922022"/>
            <a:ext cx="1494242" cy="18953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FCC5275D-ABAA-903F-6ABF-A5C1EDC1B7D9}"/>
              </a:ext>
            </a:extLst>
          </p:cNvPr>
          <p:cNvCxnSpPr>
            <a:cxnSpLocks/>
          </p:cNvCxnSpPr>
          <p:nvPr/>
        </p:nvCxnSpPr>
        <p:spPr>
          <a:xfrm flipH="1">
            <a:off x="5930724" y="1728439"/>
            <a:ext cx="2251987" cy="1124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F5D5BD8-32E9-DBD3-9452-389EF259B210}"/>
              </a:ext>
            </a:extLst>
          </p:cNvPr>
          <p:cNvSpPr/>
          <p:nvPr/>
        </p:nvSpPr>
        <p:spPr>
          <a:xfrm>
            <a:off x="2" y="274320"/>
            <a:ext cx="8780151" cy="908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63040" defTabSz="914377"/>
            <a:r>
              <a:rPr lang="en-US" sz="4267" b="1" dirty="0">
                <a:solidFill>
                  <a:prstClr val="white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/>
              </a:rPr>
              <a:t>Worldwide Irradiation</a:t>
            </a:r>
          </a:p>
        </p:txBody>
      </p:sp>
      <p:pic>
        <p:nvPicPr>
          <p:cNvPr id="13" name="Picture 3" descr="C:\Users\clewis\Desktop\EATF Project\Photos\FRA_PROtect_shield.png">
            <a:extLst>
              <a:ext uri="{FF2B5EF4-FFF2-40B4-BE49-F238E27FC236}">
                <a16:creationId xmlns:a16="http://schemas.microsoft.com/office/drawing/2014/main" id="{4D960E93-AB10-9C88-6FFC-02EE13727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5196" y="11113"/>
            <a:ext cx="1625303" cy="1500152"/>
          </a:xfrm>
          <a:prstGeom prst="rect">
            <a:avLst/>
          </a:prstGeom>
          <a:noFill/>
          <a:effectLst>
            <a:glow rad="88900">
              <a:schemeClr val="bg2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223AEE-1D39-ABF7-5D2D-2D396F601226}"/>
              </a:ext>
            </a:extLst>
          </p:cNvPr>
          <p:cNvSpPr txBox="1">
            <a:spLocks/>
          </p:cNvSpPr>
          <p:nvPr/>
        </p:nvSpPr>
        <p:spPr>
          <a:xfrm>
            <a:off x="4661813" y="5225202"/>
            <a:ext cx="6595892" cy="1124531"/>
          </a:xfrm>
          <a:prstGeom prst="roundRect">
            <a:avLst/>
          </a:prstGeom>
          <a:solidFill>
            <a:schemeClr val="accent1"/>
          </a:solidFill>
        </p:spPr>
        <p:txBody>
          <a:bodyPr wrap="square" lIns="91440" tIns="0" rIns="91440" bIns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ork Sans Light" pitchFamily="2" charset="0"/>
              <a:buChar char="-"/>
              <a:defRPr sz="14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b="1" dirty="0">
                <a:solidFill>
                  <a:prstClr val="white"/>
                </a:solidFill>
                <a:latin typeface="Work Sans" pitchFamily="2" charset="0"/>
              </a:rPr>
              <a:t>Excellent performance during full lifecycles confirmed by PIE Irradiation Examinations (PIE) in reactor and in hot-cells up to very high burnups</a:t>
            </a:r>
          </a:p>
        </p:txBody>
      </p:sp>
      <p:sp>
        <p:nvSpPr>
          <p:cNvPr id="37" name="Espace réservé du texte 2">
            <a:extLst>
              <a:ext uri="{FF2B5EF4-FFF2-40B4-BE49-F238E27FC236}">
                <a16:creationId xmlns:a16="http://schemas.microsoft.com/office/drawing/2014/main" id="{2443CEE3-BC1B-513A-721E-F20FDE4EC9B9}"/>
              </a:ext>
            </a:extLst>
          </p:cNvPr>
          <p:cNvSpPr txBox="1">
            <a:spLocks/>
          </p:cNvSpPr>
          <p:nvPr/>
        </p:nvSpPr>
        <p:spPr>
          <a:xfrm>
            <a:off x="328695" y="4332253"/>
            <a:ext cx="2473918" cy="129881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ork Sans Light" pitchFamily="2" charset="0"/>
              <a:buChar char="-"/>
              <a:defRPr sz="14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b="1" dirty="0"/>
              <a:t>Calvert Cliffs 2 - LTA</a:t>
            </a:r>
          </a:p>
          <a:p>
            <a:pPr marL="182880" indent="-182880">
              <a:lnSpc>
                <a:spcPct val="100000"/>
              </a:lnSpc>
              <a:spcBef>
                <a:spcPts val="600"/>
              </a:spcBef>
            </a:pPr>
            <a:r>
              <a:rPr lang="en-US" sz="1500" dirty="0"/>
              <a:t>First fully-coated fuel assembly completed its 2nd 24-month cycle</a:t>
            </a:r>
          </a:p>
          <a:p>
            <a:pPr marL="182880" indent="-182880">
              <a:lnSpc>
                <a:spcPct val="100000"/>
              </a:lnSpc>
              <a:spcBef>
                <a:spcPts val="600"/>
              </a:spcBef>
            </a:pPr>
            <a:r>
              <a:rPr lang="en-US" sz="1500" dirty="0"/>
              <a:t>3rd cycle in progress!</a:t>
            </a:r>
          </a:p>
        </p:txBody>
      </p:sp>
      <p:sp>
        <p:nvSpPr>
          <p:cNvPr id="38" name="Espace réservé du texte 2">
            <a:extLst>
              <a:ext uri="{FF2B5EF4-FFF2-40B4-BE49-F238E27FC236}">
                <a16:creationId xmlns:a16="http://schemas.microsoft.com/office/drawing/2014/main" id="{EE3E018D-448E-79F3-F9CD-B0C361C47A42}"/>
              </a:ext>
            </a:extLst>
          </p:cNvPr>
          <p:cNvSpPr txBox="1">
            <a:spLocks/>
          </p:cNvSpPr>
          <p:nvPr/>
        </p:nvSpPr>
        <p:spPr>
          <a:xfrm>
            <a:off x="124286" y="3208693"/>
            <a:ext cx="3163659" cy="7602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ork Sans Light" pitchFamily="2" charset="0"/>
              <a:buChar char="-"/>
              <a:defRPr sz="14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b="1" dirty="0"/>
              <a:t>Arkansas Nuclear One - LTR</a:t>
            </a:r>
          </a:p>
          <a:p>
            <a:pPr marL="182880" indent="-182880">
              <a:lnSpc>
                <a:spcPct val="100000"/>
              </a:lnSpc>
              <a:spcBef>
                <a:spcPts val="600"/>
              </a:spcBef>
            </a:pPr>
            <a:r>
              <a:rPr lang="en-US" sz="1500" dirty="0"/>
              <a:t>Three 18-month cycles of irradiation</a:t>
            </a:r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3424052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5D9A7-AA50-2EF9-A97C-753C92135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06FCCE3-70B9-0E1E-FE5F-1FAAD92DFD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Takeaway</a:t>
            </a:r>
            <a:br>
              <a:rPr lang="en-US" sz="3600" dirty="0"/>
            </a:br>
            <a:endParaRPr lang="en-US" sz="28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3158820-2A51-B96B-C713-6ADC760AEF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73769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2D799-476E-FA79-7B62-CF76BC9F5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FFF855-42AC-B10E-F28A-D5569CC0FA5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484913" y="1369291"/>
            <a:ext cx="7066961" cy="1579920"/>
          </a:xfrm>
        </p:spPr>
        <p:txBody>
          <a:bodyPr lIns="0" tIns="0" rIns="0" bIns="0" anchor="t">
            <a:noAutofit/>
          </a:bodyPr>
          <a:lstStyle/>
          <a:p>
            <a:pPr>
              <a:spcBef>
                <a:spcPts val="1800"/>
              </a:spcBef>
            </a:pPr>
            <a:r>
              <a:rPr lang="en-US" dirty="0">
                <a:latin typeface="Work Sans" pitchFamily="2" charset="0"/>
              </a:rPr>
              <a:t>Industry initiatives support continued and consistent power production from the operating fleet 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Work Sans" pitchFamily="2" charset="0"/>
              </a:rPr>
              <a:t>Framatome’s comprehensive approach to AFM and ATF leverages manufacturing upgrades, an advanced cladding (M5</a:t>
            </a:r>
            <a:r>
              <a:rPr lang="en-US" baseline="-25000" dirty="0">
                <a:latin typeface="Work Sans" pitchFamily="2" charset="0"/>
              </a:rPr>
              <a:t>Framatome</a:t>
            </a:r>
            <a:r>
              <a:rPr lang="en-US" dirty="0">
                <a:latin typeface="Work Sans" pitchFamily="2" charset="0"/>
              </a:rPr>
              <a:t>), state-of-the-art analytical tools, and a robust development and licensing framework </a:t>
            </a:r>
          </a:p>
          <a:p>
            <a:pPr lvl="1">
              <a:spcBef>
                <a:spcPts val="1800"/>
              </a:spcBef>
            </a:pPr>
            <a:r>
              <a:rPr lang="en-US" dirty="0">
                <a:latin typeface="Work Sans" pitchFamily="2" charset="0"/>
              </a:rPr>
              <a:t>Enables utilities to achieve longer cycles, greater efficiency, and enhanced safety with proven products and capabilities </a:t>
            </a:r>
          </a:p>
          <a:p>
            <a:pPr lvl="1">
              <a:spcBef>
                <a:spcPts val="1800"/>
              </a:spcBef>
            </a:pPr>
            <a:r>
              <a:rPr lang="en-US" dirty="0">
                <a:latin typeface="Work Sans" pitchFamily="2" charset="0"/>
              </a:rPr>
              <a:t>Provides a pathway for the adoption of next-generation accident </a:t>
            </a:r>
            <a:r>
              <a:rPr lang="en-US">
                <a:latin typeface="Work Sans" pitchFamily="2" charset="0"/>
              </a:rPr>
              <a:t>tolerant fuels</a:t>
            </a:r>
            <a:endParaRPr lang="en-US" dirty="0">
              <a:latin typeface="Work Sans" pitchFamily="2" charset="0"/>
            </a:endParaRPr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F733147-2974-25E9-633A-89C969CECE0E}"/>
              </a:ext>
            </a:extLst>
          </p:cNvPr>
          <p:cNvSpPr txBox="1">
            <a:spLocks/>
          </p:cNvSpPr>
          <p:nvPr/>
        </p:nvSpPr>
        <p:spPr>
          <a:xfrm>
            <a:off x="835875" y="996696"/>
            <a:ext cx="10519879" cy="2769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Work Sans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Work Sans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Work Sans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Work Sans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Work Sans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0AF93E-C22C-B3A1-3A7E-C6908C6C4F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2750"/>
          <a:stretch/>
        </p:blipFill>
        <p:spPr>
          <a:xfrm>
            <a:off x="526779" y="1409005"/>
            <a:ext cx="3448692" cy="2556086"/>
          </a:xfrm>
          <a:prstGeom prst="rect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50000">
                <a:schemeClr val="bg1"/>
              </a:gs>
              <a:gs pos="100000">
                <a:schemeClr val="bg1">
                  <a:alpha val="50000"/>
                </a:schemeClr>
              </a:gs>
            </a:gsLst>
            <a:path path="circle">
              <a:fillToRect l="100000" t="100000"/>
            </a:path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94AD8D15-6153-EB68-6F28-17A8E1A6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79" y="387298"/>
            <a:ext cx="3620678" cy="609398"/>
          </a:xfrm>
        </p:spPr>
        <p:txBody>
          <a:bodyPr/>
          <a:lstStyle/>
          <a:p>
            <a:r>
              <a:rPr lang="en-US" sz="4400" b="1" dirty="0">
                <a:solidFill>
                  <a:srgbClr val="0033CC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/>
              </a:rPr>
              <a:t>Conclusions</a:t>
            </a:r>
            <a:endParaRPr lang="en-US" dirty="0"/>
          </a:p>
        </p:txBody>
      </p:sp>
      <p:pic>
        <p:nvPicPr>
          <p:cNvPr id="9" name="Image 12">
            <a:extLst>
              <a:ext uri="{FF2B5EF4-FFF2-40B4-BE49-F238E27FC236}">
                <a16:creationId xmlns:a16="http://schemas.microsoft.com/office/drawing/2014/main" id="{3651733C-8F9C-D6BF-E82D-0D1BFDDC2A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7" t="-41725" r="-2492" b="-52994"/>
          <a:stretch/>
        </p:blipFill>
        <p:spPr>
          <a:xfrm>
            <a:off x="323850" y="6296025"/>
            <a:ext cx="1121569" cy="319088"/>
          </a:xfrm>
          <a:prstGeom prst="roundRect">
            <a:avLst/>
          </a:prstGeom>
          <a:solidFill>
            <a:schemeClr val="bg1">
              <a:alpha val="50000"/>
            </a:schemeClr>
          </a:solidFill>
          <a:effectLst>
            <a:glow rad="25400">
              <a:schemeClr val="bg1">
                <a:alpha val="40000"/>
              </a:schemeClr>
            </a:glow>
            <a:softEdge rad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5BBEA1-1FEA-5688-1635-82D79B7F0A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308" y="4249000"/>
            <a:ext cx="3534708" cy="1492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0067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891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A6A1128E-4821-F055-0A19-DCF033D885D9}"/>
              </a:ext>
            </a:extLst>
          </p:cNvPr>
          <p:cNvGrpSpPr/>
          <p:nvPr/>
        </p:nvGrpSpPr>
        <p:grpSpPr>
          <a:xfrm>
            <a:off x="0" y="7042497"/>
            <a:ext cx="5791832" cy="483871"/>
            <a:chOff x="0" y="5281873"/>
            <a:chExt cx="4343874" cy="362903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569308A-4A9B-88D6-D8F7-BBDDF3296AA2}"/>
                </a:ext>
              </a:extLst>
            </p:cNvPr>
            <p:cNvSpPr/>
            <p:nvPr/>
          </p:nvSpPr>
          <p:spPr>
            <a:xfrm>
              <a:off x="0" y="5282578"/>
              <a:ext cx="362198" cy="362198"/>
            </a:xfrm>
            <a:prstGeom prst="rect">
              <a:avLst/>
            </a:prstGeom>
            <a:solidFill>
              <a:srgbClr val="FE571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104CA605-9548-CB95-64D3-A27890131D82}"/>
                </a:ext>
              </a:extLst>
            </p:cNvPr>
            <p:cNvSpPr/>
            <p:nvPr/>
          </p:nvSpPr>
          <p:spPr>
            <a:xfrm>
              <a:off x="503088" y="5282578"/>
              <a:ext cx="362198" cy="362198"/>
            </a:xfrm>
            <a:prstGeom prst="rect">
              <a:avLst/>
            </a:prstGeom>
            <a:solidFill>
              <a:srgbClr val="FF861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26554E64-F85C-B691-8BB6-7BECAC6D3A65}"/>
                </a:ext>
              </a:extLst>
            </p:cNvPr>
            <p:cNvSpPr/>
            <p:nvPr/>
          </p:nvSpPr>
          <p:spPr>
            <a:xfrm>
              <a:off x="1006176" y="5282578"/>
              <a:ext cx="362198" cy="362198"/>
            </a:xfrm>
            <a:prstGeom prst="rect">
              <a:avLst/>
            </a:prstGeom>
            <a:solidFill>
              <a:srgbClr val="FFB21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DA12F11C-7E15-398A-AFBB-F6E70D0E6621}"/>
                </a:ext>
              </a:extLst>
            </p:cNvPr>
            <p:cNvSpPr/>
            <p:nvPr/>
          </p:nvSpPr>
          <p:spPr>
            <a:xfrm>
              <a:off x="1498507" y="5282578"/>
              <a:ext cx="362198" cy="362198"/>
            </a:xfrm>
            <a:prstGeom prst="rect">
              <a:avLst/>
            </a:prstGeom>
            <a:solidFill>
              <a:srgbClr val="001A7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6E94E3A4-0AE7-0072-E4C9-DAC9BD9E68FB}"/>
                </a:ext>
              </a:extLst>
            </p:cNvPr>
            <p:cNvSpPr/>
            <p:nvPr/>
          </p:nvSpPr>
          <p:spPr>
            <a:xfrm>
              <a:off x="1990838" y="5281873"/>
              <a:ext cx="362198" cy="362198"/>
            </a:xfrm>
            <a:prstGeom prst="rect">
              <a:avLst/>
            </a:prstGeom>
            <a:solidFill>
              <a:srgbClr val="1057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CC941C41-2AE7-041B-A6BA-78FCA01E5173}"/>
                </a:ext>
              </a:extLst>
            </p:cNvPr>
            <p:cNvSpPr/>
            <p:nvPr/>
          </p:nvSpPr>
          <p:spPr>
            <a:xfrm>
              <a:off x="2493926" y="5281873"/>
              <a:ext cx="362198" cy="362198"/>
            </a:xfrm>
            <a:prstGeom prst="rect">
              <a:avLst/>
            </a:prstGeom>
            <a:solidFill>
              <a:srgbClr val="108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0F00D997-2738-A25D-A8B7-DDF8B26FFD17}"/>
                </a:ext>
              </a:extLst>
            </p:cNvPr>
            <p:cNvSpPr/>
            <p:nvPr/>
          </p:nvSpPr>
          <p:spPr>
            <a:xfrm>
              <a:off x="2997014" y="5281873"/>
              <a:ext cx="362198" cy="362198"/>
            </a:xfrm>
            <a:prstGeom prst="rect">
              <a:avLst/>
            </a:prstGeom>
            <a:solidFill>
              <a:srgbClr val="4F9E3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0BE58DCD-4DD2-B962-BA66-F45E17DBA6A0}"/>
                </a:ext>
              </a:extLst>
            </p:cNvPr>
            <p:cNvSpPr/>
            <p:nvPr/>
          </p:nvSpPr>
          <p:spPr>
            <a:xfrm>
              <a:off x="3489345" y="5281873"/>
              <a:ext cx="362198" cy="362198"/>
            </a:xfrm>
            <a:prstGeom prst="rect">
              <a:avLst/>
            </a:prstGeom>
            <a:solidFill>
              <a:srgbClr val="88D91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DAA049E4-6FC8-07D7-9496-5E210A90BA5E}"/>
                </a:ext>
              </a:extLst>
            </p:cNvPr>
            <p:cNvSpPr/>
            <p:nvPr/>
          </p:nvSpPr>
          <p:spPr>
            <a:xfrm>
              <a:off x="3981676" y="5281873"/>
              <a:ext cx="362198" cy="362198"/>
            </a:xfrm>
            <a:prstGeom prst="rect">
              <a:avLst/>
            </a:prstGeom>
            <a:solidFill>
              <a:srgbClr val="C0E41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</p:spTree>
    <p:extLst>
      <p:ext uri="{BB962C8B-B14F-4D97-AF65-F5344CB8AC3E}">
        <p14:creationId xmlns:p14="http://schemas.microsoft.com/office/powerpoint/2010/main" val="2111221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CABD8-6E78-BB37-3223-8201A1937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5BA65F71-4FD5-1F95-14BB-536F40F1926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74173" y="2068345"/>
            <a:ext cx="3070709" cy="1515308"/>
          </a:xfrm>
          <a:prstGeom prst="round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txBody>
          <a:bodyPr wrap="square" lIns="45720" tIns="91440" rIns="45720" bIns="91440" anchor="ctr" anchorCtr="0">
            <a:sp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</a:rPr>
              <a:t>Fukushima, focusing on enhanced safety performance</a:t>
            </a:r>
          </a:p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latin typeface="Work Sans" pitchFamily="2" charset="0"/>
              </a:rPr>
              <a:t>↑ Nuclear Fuel Research</a:t>
            </a:r>
          </a:p>
        </p:txBody>
      </p:sp>
      <p:pic>
        <p:nvPicPr>
          <p:cNvPr id="1026" name="Picture 2" descr="A numbered list in the shape of a nuclear cooling tower with 5 small charts, showing that nuclear power is 1 low carbon; 2 flexible; 3 dependable; 4 safe; and 5 efficient, using data from the International Energy Agency and U.S. DOE, among others.">
            <a:extLst>
              <a:ext uri="{FF2B5EF4-FFF2-40B4-BE49-F238E27FC236}">
                <a16:creationId xmlns:a16="http://schemas.microsoft.com/office/drawing/2014/main" id="{3828543F-5955-1EDD-1CAC-1D8B2E6249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0" b="24146"/>
          <a:stretch/>
        </p:blipFill>
        <p:spPr bwMode="auto">
          <a:xfrm>
            <a:off x="6139395" y="826002"/>
            <a:ext cx="4134838" cy="5483449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83293C-4A0C-3C7E-951F-6A62D53ABA39}"/>
              </a:ext>
            </a:extLst>
          </p:cNvPr>
          <p:cNvSpPr txBox="1"/>
          <p:nvPr/>
        </p:nvSpPr>
        <p:spPr bwMode="auto">
          <a:xfrm>
            <a:off x="10424225" y="4979919"/>
            <a:ext cx="1648711" cy="138499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50" i="0" dirty="0">
                <a:solidFill>
                  <a:srgbClr val="424242"/>
                </a:solidFill>
                <a:effectLst/>
                <a:latin typeface="Segoe Sans"/>
              </a:rPr>
              <a:t>Visual Capitalist. (2025). 5 Ways Nuclear Can Power the Future [Infographic]. https://www.visualcapitalist.com/sp/5-ways-nuclear-can-power-the-future/</a:t>
            </a:r>
            <a:endParaRPr lang="en-US" sz="1050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23D9185F-C9AC-1C69-103B-93636E683185}"/>
              </a:ext>
            </a:extLst>
          </p:cNvPr>
          <p:cNvSpPr txBox="1">
            <a:spLocks/>
          </p:cNvSpPr>
          <p:nvPr/>
        </p:nvSpPr>
        <p:spPr>
          <a:xfrm>
            <a:off x="922559" y="3522831"/>
            <a:ext cx="2909846" cy="1310997"/>
          </a:xfrm>
          <a:prstGeom prst="round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txBody>
          <a:bodyPr wrap="square" lIns="45720" tIns="137160" rIns="45720" bIns="137160" anchor="ctr" anchorCtr="0">
            <a:sp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2pPr>
            <a:lvl3pPr marL="82296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ork Sans Light" pitchFamily="2" charset="0"/>
              <a:buChar char="-"/>
              <a:defRPr sz="17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3pPr>
            <a:lvl4pPr marL="109728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4pPr>
            <a:lvl5pPr marL="138303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</a:rPr>
              <a:t>Economics and negative public perception</a:t>
            </a:r>
          </a:p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latin typeface="Work Sans" pitchFamily="2" charset="0"/>
              </a:rPr>
              <a:t>↓ Nuclear Market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98EE2FB5-577A-D4E6-BEAD-4822025D03C8}"/>
              </a:ext>
            </a:extLst>
          </p:cNvPr>
          <p:cNvSpPr txBox="1">
            <a:spLocks/>
          </p:cNvSpPr>
          <p:nvPr/>
        </p:nvSpPr>
        <p:spPr>
          <a:xfrm>
            <a:off x="197872" y="4709009"/>
            <a:ext cx="3137987" cy="1123712"/>
          </a:xfrm>
          <a:prstGeom prst="roundRect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txBody>
          <a:bodyPr wrap="square" lIns="45720" tIns="91440" rIns="45720" bIns="91440" anchor="ctr" anchorCtr="0">
            <a:sp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2pPr>
            <a:lvl3pPr marL="82296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ork Sans Light" pitchFamily="2" charset="0"/>
              <a:buChar char="-"/>
              <a:defRPr sz="17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3pPr>
            <a:lvl4pPr marL="109728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4pPr>
            <a:lvl5pPr marL="138303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dirty="0">
                <a:latin typeface="Work Sans" pitchFamily="2" charset="0"/>
                <a:sym typeface="Wingdings" panose="05000000000000000000" pitchFamily="2" charset="2"/>
              </a:rPr>
              <a:t>US p</a:t>
            </a:r>
            <a:r>
              <a:rPr lang="en-US" sz="1800" b="1" dirty="0">
                <a:latin typeface="Work Sans" pitchFamily="2" charset="0"/>
              </a:rPr>
              <a:t>lants have been maintaining status quo or shutting down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E8B958BE-EB1D-BBDA-EE18-05468C136E35}"/>
              </a:ext>
            </a:extLst>
          </p:cNvPr>
          <p:cNvSpPr txBox="1">
            <a:spLocks/>
          </p:cNvSpPr>
          <p:nvPr/>
        </p:nvSpPr>
        <p:spPr>
          <a:xfrm>
            <a:off x="10027638" y="2696621"/>
            <a:ext cx="1798320" cy="1021556"/>
          </a:xfrm>
          <a:prstGeom prst="round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txBody>
          <a:bodyPr wrap="square" lIns="45720" tIns="45720" rIns="45720" bIns="45720" anchor="ctr" anchorCtr="0">
            <a:sp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2pPr>
            <a:lvl3pPr marL="82296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ork Sans Light" pitchFamily="2" charset="0"/>
              <a:buChar char="-"/>
              <a:defRPr sz="17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3pPr>
            <a:lvl4pPr marL="109728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4pPr>
            <a:lvl5pPr marL="138303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</a:rPr>
              <a:t>Growth of AI and data centers 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CF30F1F9-3AB8-DF98-5C34-B4B7492DD55D}"/>
              </a:ext>
            </a:extLst>
          </p:cNvPr>
          <p:cNvSpPr txBox="1">
            <a:spLocks/>
          </p:cNvSpPr>
          <p:nvPr/>
        </p:nvSpPr>
        <p:spPr>
          <a:xfrm>
            <a:off x="4431980" y="4056947"/>
            <a:ext cx="1798392" cy="1021556"/>
          </a:xfrm>
          <a:prstGeom prst="round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txBody>
          <a:bodyPr wrap="square" lIns="45720" tIns="45720" rIns="45720" bIns="45720" anchor="ctr" anchorCtr="0">
            <a:sp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2pPr>
            <a:lvl3pPr marL="82296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ork Sans Light" pitchFamily="2" charset="0"/>
              <a:buChar char="-"/>
              <a:defRPr sz="17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3pPr>
            <a:lvl4pPr marL="109728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4pPr>
            <a:lvl5pPr marL="138303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</a:rPr>
              <a:t>Change in public perception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631FD658-BA95-C620-8D26-700CE29AF26C}"/>
              </a:ext>
            </a:extLst>
          </p:cNvPr>
          <p:cNvSpPr txBox="1">
            <a:spLocks/>
          </p:cNvSpPr>
          <p:nvPr/>
        </p:nvSpPr>
        <p:spPr>
          <a:xfrm>
            <a:off x="4048598" y="1804443"/>
            <a:ext cx="2737845" cy="1021556"/>
          </a:xfrm>
          <a:prstGeom prst="round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txBody>
          <a:bodyPr wrap="square" lIns="45720" tIns="45720" rIns="45720" bIns="45720" anchor="ctr" anchorCtr="0">
            <a:sp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2pPr>
            <a:lvl3pPr marL="82296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ork Sans Light" pitchFamily="2" charset="0"/>
              <a:buChar char="-"/>
              <a:defRPr sz="17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3pPr>
            <a:lvl4pPr marL="109728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4pPr>
            <a:lvl5pPr marL="138303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1"/>
                </a:solidFill>
              </a:rPr>
              <a:t>Prominent industry leaders and technology company support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68F841E-E186-F825-7F02-A23BC7DAFDF7}"/>
              </a:ext>
            </a:extLst>
          </p:cNvPr>
          <p:cNvSpPr txBox="1">
            <a:spLocks/>
          </p:cNvSpPr>
          <p:nvPr/>
        </p:nvSpPr>
        <p:spPr>
          <a:xfrm>
            <a:off x="9781042" y="470492"/>
            <a:ext cx="1798320" cy="1021556"/>
          </a:xfrm>
          <a:prstGeom prst="round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txBody>
          <a:bodyPr wrap="square" lIns="45720" tIns="45720" rIns="45720" bIns="45720" anchor="ctr" anchorCtr="0">
            <a:sp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2pPr>
            <a:lvl3pPr marL="82296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ork Sans Light" pitchFamily="2" charset="0"/>
              <a:buChar char="-"/>
              <a:defRPr sz="17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3pPr>
            <a:lvl4pPr marL="109728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4pPr>
            <a:lvl5pPr marL="138303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</a:rPr>
              <a:t>Government funded initiatives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EFAC456D-8237-ACDD-D9F3-EB0AA6C96407}"/>
              </a:ext>
            </a:extLst>
          </p:cNvPr>
          <p:cNvSpPr txBox="1">
            <a:spLocks/>
          </p:cNvSpPr>
          <p:nvPr/>
        </p:nvSpPr>
        <p:spPr>
          <a:xfrm>
            <a:off x="6890444" y="287068"/>
            <a:ext cx="2632741" cy="987504"/>
          </a:xfrm>
          <a:prstGeom prst="roundRect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txBody>
          <a:bodyPr wrap="square" lIns="45720" tIns="137160" rIns="45720" bIns="137160" anchor="ctr" anchorCtr="0">
            <a:sp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2pPr>
            <a:lvl3pPr marL="82296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ork Sans Light" pitchFamily="2" charset="0"/>
              <a:buChar char="-"/>
              <a:defRPr sz="17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3pPr>
            <a:lvl4pPr marL="1097280" indent="-27432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4pPr>
            <a:lvl5pPr marL="138303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latin typeface="Work Sans" pitchFamily="2" charset="0"/>
                <a:sym typeface="Wingdings" panose="05000000000000000000" pitchFamily="2" charset="2"/>
              </a:rPr>
              <a:t>Vastly different story today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6286C8-257B-FE51-B2B4-5F9E01922297}"/>
              </a:ext>
            </a:extLst>
          </p:cNvPr>
          <p:cNvSpPr txBox="1"/>
          <p:nvPr/>
        </p:nvSpPr>
        <p:spPr bwMode="auto">
          <a:xfrm>
            <a:off x="711426" y="1671556"/>
            <a:ext cx="2072640" cy="430887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softEdge rad="0"/>
          </a:effectLst>
        </p:spPr>
        <p:txBody>
          <a:bodyPr wrap="square" lIns="0" tIns="0" rIns="0" bIns="0" rtlCol="0" anchor="ctr" anchorCtr="0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2800" b="1" dirty="0">
                <a:ln w="19050">
                  <a:solidFill>
                    <a:schemeClr val="bg2">
                      <a:alpha val="70000"/>
                    </a:schemeClr>
                  </a:solidFill>
                </a:ln>
                <a:solidFill>
                  <a:schemeClr val="accent1"/>
                </a:solidFill>
                <a:latin typeface="Work Sans" pitchFamily="2" charset="0"/>
              </a:rPr>
              <a:t>2010’s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926F10B-88AD-F077-8ADB-FE6083FC4916}"/>
              </a:ext>
            </a:extLst>
          </p:cNvPr>
          <p:cNvSpPr txBox="1">
            <a:spLocks/>
          </p:cNvSpPr>
          <p:nvPr/>
        </p:nvSpPr>
        <p:spPr>
          <a:xfrm>
            <a:off x="391886" y="365125"/>
            <a:ext cx="6332299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500" dirty="0">
                <a:solidFill>
                  <a:schemeClr val="accent3"/>
                </a:solidFill>
                <a:latin typeface="Work Sans Light" pitchFamily="2" charset="0"/>
                <a:ea typeface="+mj-ea"/>
                <a:cs typeface="+mj-cs"/>
              </a:defRPr>
            </a:lvl1pPr>
          </a:lstStyle>
          <a:p>
            <a:r>
              <a:rPr lang="en-US" sz="3200" dirty="0"/>
              <a:t>Rising electricity demand and decarbonization increase interest in fleet optimization</a:t>
            </a:r>
            <a:endParaRPr lang="en-GB" sz="3200" dirty="0">
              <a:solidFill>
                <a:srgbClr val="108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7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E0BA8F-69B7-7B18-E96F-510F1A3249E7}"/>
              </a:ext>
            </a:extLst>
          </p:cNvPr>
          <p:cNvSpPr/>
          <p:nvPr/>
        </p:nvSpPr>
        <p:spPr>
          <a:xfrm>
            <a:off x="0" y="4396839"/>
            <a:ext cx="11353800" cy="11103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4EE1970-6A66-8AA4-EA52-7330D5B28D7A}"/>
              </a:ext>
            </a:extLst>
          </p:cNvPr>
          <p:cNvSpPr/>
          <p:nvPr/>
        </p:nvSpPr>
        <p:spPr>
          <a:xfrm>
            <a:off x="0" y="1167319"/>
            <a:ext cx="11353800" cy="11103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0FF7FDD-9564-757E-45D7-6DAB6E815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0565" y="1260853"/>
            <a:ext cx="8436075" cy="92333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dirty="0">
                <a:solidFill>
                  <a:srgbClr val="1089FF"/>
                </a:solidFill>
                <a:latin typeface="Work Sans" pitchFamily="2" charset="0"/>
              </a:rPr>
              <a:t>Framatome’s Advanced Fuel Management (AFM) Program: </a:t>
            </a:r>
            <a:r>
              <a:rPr lang="en-GB" sz="2000" dirty="0">
                <a:solidFill>
                  <a:srgbClr val="1089FF"/>
                </a:solidFill>
              </a:rPr>
              <a:t>Coordinated effort to </a:t>
            </a:r>
            <a:r>
              <a:rPr lang="en-US" sz="2000" dirty="0"/>
              <a:t>implement higher enrichment and burnup using proven components and upgraded supply chain</a:t>
            </a:r>
            <a:endParaRPr lang="en-GB" sz="2000" dirty="0">
              <a:solidFill>
                <a:srgbClr val="1089FF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0AEBCF8-0F6F-1237-30D0-97816E68F4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80" y="1070297"/>
            <a:ext cx="2290871" cy="13002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8C6D3F43-C023-8437-EFB5-191DB31B981C}"/>
              </a:ext>
            </a:extLst>
          </p:cNvPr>
          <p:cNvSpPr txBox="1">
            <a:spLocks/>
          </p:cNvSpPr>
          <p:nvPr/>
        </p:nvSpPr>
        <p:spPr>
          <a:xfrm>
            <a:off x="391886" y="365125"/>
            <a:ext cx="10961914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500" dirty="0">
                <a:solidFill>
                  <a:schemeClr val="accent3"/>
                </a:solidFill>
                <a:latin typeface="Work Sans Light" pitchFamily="2" charset="0"/>
                <a:ea typeface="+mj-ea"/>
                <a:cs typeface="+mj-cs"/>
              </a:defRPr>
            </a:lvl1pPr>
          </a:lstStyle>
          <a:p>
            <a:r>
              <a:rPr lang="en-US" sz="3200" dirty="0"/>
              <a:t>Framatome’s Support Strategy</a:t>
            </a:r>
            <a:endParaRPr lang="en-GB" sz="3200" dirty="0">
              <a:solidFill>
                <a:srgbClr val="1089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97B7F9-9A95-D5D7-B2C7-C80383DF0221}"/>
              </a:ext>
            </a:extLst>
          </p:cNvPr>
          <p:cNvSpPr/>
          <p:nvPr/>
        </p:nvSpPr>
        <p:spPr>
          <a:xfrm>
            <a:off x="1147863" y="2820965"/>
            <a:ext cx="11040895" cy="11238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5390850-32AF-C1C2-30CB-285B350F35FC}"/>
              </a:ext>
            </a:extLst>
          </p:cNvPr>
          <p:cNvSpPr txBox="1">
            <a:spLocks/>
          </p:cNvSpPr>
          <p:nvPr/>
        </p:nvSpPr>
        <p:spPr>
          <a:xfrm>
            <a:off x="1361413" y="2921234"/>
            <a:ext cx="8687259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500" dirty="0">
                <a:solidFill>
                  <a:schemeClr val="accent3"/>
                </a:solidFill>
                <a:latin typeface="Work Sans Light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000" dirty="0">
                <a:solidFill>
                  <a:srgbClr val="1089FF"/>
                </a:solidFill>
                <a:latin typeface="Work Sans" pitchFamily="2" charset="0"/>
              </a:rPr>
              <a:t>Framatome’s </a:t>
            </a:r>
            <a:r>
              <a:rPr lang="en-GB" sz="2000" dirty="0" err="1">
                <a:solidFill>
                  <a:srgbClr val="1089FF"/>
                </a:solidFill>
                <a:latin typeface="Work Sans" pitchFamily="2" charset="0"/>
              </a:rPr>
              <a:t>PROtect</a:t>
            </a:r>
            <a:r>
              <a:rPr lang="en-GB" sz="2000" dirty="0">
                <a:solidFill>
                  <a:srgbClr val="1089FF"/>
                </a:solidFill>
                <a:latin typeface="Work Sans" pitchFamily="2" charset="0"/>
              </a:rPr>
              <a:t> Cr: </a:t>
            </a:r>
            <a:r>
              <a:rPr lang="en-GB" sz="2000" dirty="0">
                <a:solidFill>
                  <a:srgbClr val="1089FF"/>
                </a:solidFill>
              </a:rPr>
              <a:t>E</a:t>
            </a:r>
            <a:r>
              <a:rPr lang="en-US" sz="2000" dirty="0" err="1">
                <a:solidFill>
                  <a:srgbClr val="1089FF"/>
                </a:solidFill>
              </a:rPr>
              <a:t>volutionary</a:t>
            </a:r>
            <a:r>
              <a:rPr lang="en-US" sz="2000" dirty="0">
                <a:solidFill>
                  <a:srgbClr val="1089FF"/>
                </a:solidFill>
              </a:rPr>
              <a:t> E‑ATF fuel product combining Cr‑coated M5‑cladding with Cr</a:t>
            </a:r>
            <a:r>
              <a:rPr lang="en-US" sz="2000" baseline="-25000" dirty="0">
                <a:solidFill>
                  <a:srgbClr val="1089FF"/>
                </a:solidFill>
              </a:rPr>
              <a:t>2</a:t>
            </a:r>
            <a:r>
              <a:rPr lang="en-US" sz="2000" dirty="0">
                <a:solidFill>
                  <a:srgbClr val="1089FF"/>
                </a:solidFill>
              </a:rPr>
              <a:t>O</a:t>
            </a:r>
            <a:r>
              <a:rPr lang="en-US" sz="2000" baseline="-25000" dirty="0">
                <a:solidFill>
                  <a:srgbClr val="1089FF"/>
                </a:solidFill>
              </a:rPr>
              <a:t>3</a:t>
            </a:r>
            <a:r>
              <a:rPr lang="en-US" sz="2000" dirty="0">
                <a:solidFill>
                  <a:srgbClr val="1089FF"/>
                </a:solidFill>
              </a:rPr>
              <a:t>‑doped UO</a:t>
            </a:r>
            <a:r>
              <a:rPr lang="en-US" sz="2000" baseline="-25000" dirty="0">
                <a:solidFill>
                  <a:srgbClr val="1089FF"/>
                </a:solidFill>
              </a:rPr>
              <a:t>2</a:t>
            </a:r>
            <a:r>
              <a:rPr lang="en-US" sz="2000" dirty="0">
                <a:solidFill>
                  <a:srgbClr val="1089FF"/>
                </a:solidFill>
              </a:rPr>
              <a:t> pellets for improved accident performance</a:t>
            </a:r>
            <a:endParaRPr lang="en-GB" sz="2000" dirty="0">
              <a:solidFill>
                <a:srgbClr val="1089FF"/>
              </a:solidFill>
            </a:endParaRPr>
          </a:p>
        </p:txBody>
      </p:sp>
      <p:pic>
        <p:nvPicPr>
          <p:cNvPr id="10" name="Picture 3" descr="C:\Users\clewis\Desktop\EATF Project\Photos\FRA_PROtect_shield.png">
            <a:extLst>
              <a:ext uri="{FF2B5EF4-FFF2-40B4-BE49-F238E27FC236}">
                <a16:creationId xmlns:a16="http://schemas.microsoft.com/office/drawing/2014/main" id="{4A7B55EC-7EDC-6026-879D-09F71C50F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719" y="2564756"/>
            <a:ext cx="1717108" cy="158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C0131FD2-DCBB-1E63-861B-448F0A043C3F}"/>
              </a:ext>
            </a:extLst>
          </p:cNvPr>
          <p:cNvSpPr txBox="1">
            <a:spLocks/>
          </p:cNvSpPr>
          <p:nvPr/>
        </p:nvSpPr>
        <p:spPr>
          <a:xfrm>
            <a:off x="3515360" y="4490373"/>
            <a:ext cx="7779744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500" dirty="0">
                <a:solidFill>
                  <a:schemeClr val="accent3"/>
                </a:solidFill>
                <a:latin typeface="Work Sans Light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1089FF"/>
                </a:solidFill>
                <a:latin typeface="Work Sans" pitchFamily="2" charset="0"/>
              </a:rPr>
              <a:t>Common Foundation: </a:t>
            </a:r>
            <a:r>
              <a:rPr lang="en-US" sz="2000" dirty="0">
                <a:solidFill>
                  <a:srgbClr val="1089FF"/>
                </a:solidFill>
              </a:rPr>
              <a:t>M5</a:t>
            </a:r>
            <a:r>
              <a:rPr lang="en-US" sz="2000" baseline="-25000" dirty="0">
                <a:solidFill>
                  <a:srgbClr val="1089FF"/>
                </a:solidFill>
              </a:rPr>
              <a:t>Framatome</a:t>
            </a:r>
            <a:r>
              <a:rPr lang="en-US" sz="2000" dirty="0">
                <a:solidFill>
                  <a:srgbClr val="1089FF"/>
                </a:solidFill>
              </a:rPr>
              <a:t> cladding performance, GALILEO fuel performance code, and ARCADIA 3D neutronics platform</a:t>
            </a:r>
          </a:p>
        </p:txBody>
      </p:sp>
      <p:pic>
        <p:nvPicPr>
          <p:cNvPr id="16" name="Picture 15" descr="Logo&#10;&#10;AI-generated content may be incorrect.">
            <a:extLst>
              <a:ext uri="{FF2B5EF4-FFF2-40B4-BE49-F238E27FC236}">
                <a16:creationId xmlns:a16="http://schemas.microsoft.com/office/drawing/2014/main" id="{6FFACE61-03B2-9A0F-F840-C4C6619697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4675563"/>
            <a:ext cx="3068320" cy="45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9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Framatome’s AFM Program</a:t>
            </a:r>
            <a:br>
              <a:rPr lang="en-US" sz="3600" dirty="0"/>
            </a:br>
            <a:endParaRPr lang="en-US" sz="28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56168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90345-FB66-C907-2DF5-848AE1508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588D3A0-42F4-EF98-36CD-87F14D247D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74339"/>
            <a:ext cx="6673023" cy="92106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EC955AE-449F-0207-50A0-46BA1757D070}"/>
              </a:ext>
            </a:extLst>
          </p:cNvPr>
          <p:cNvSpPr/>
          <p:nvPr/>
        </p:nvSpPr>
        <p:spPr>
          <a:xfrm>
            <a:off x="2" y="386804"/>
            <a:ext cx="6673021" cy="908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6625" defTabSz="914377"/>
            <a:r>
              <a:rPr lang="en-US" sz="4267" b="1" dirty="0">
                <a:solidFill>
                  <a:prstClr val="white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/>
              </a:rPr>
              <a:t>AFM Program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97C4804A-8B1E-D903-D18A-EB8851C2E4D0}"/>
              </a:ext>
            </a:extLst>
          </p:cNvPr>
          <p:cNvSpPr txBox="1">
            <a:spLocks/>
          </p:cNvSpPr>
          <p:nvPr/>
        </p:nvSpPr>
        <p:spPr>
          <a:xfrm>
            <a:off x="4226318" y="3360493"/>
            <a:ext cx="7192539" cy="271843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0">
            <a:noAutofit/>
          </a:bodyPr>
          <a:lstStyle>
            <a:lvl1pPr marL="40640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8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ork Sans Light" pitchFamily="2" charset="0"/>
              <a:buChar char="-"/>
              <a:defRPr sz="24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-274320">
              <a:lnSpc>
                <a:spcPct val="100000"/>
              </a:lnSpc>
              <a:spcBef>
                <a:spcPts val="1000"/>
              </a:spcBef>
            </a:pPr>
            <a:endParaRPr lang="en-US" sz="2000" b="1" dirty="0">
              <a:solidFill>
                <a:schemeClr val="bg1"/>
              </a:solidFill>
              <a:latin typeface="+mn-lt"/>
            </a:endParaRPr>
          </a:p>
          <a:p>
            <a:pPr marL="274320" lvl="1" indent="-274320">
              <a:lnSpc>
                <a:spcPct val="100000"/>
              </a:lnSpc>
              <a:spcBef>
                <a:spcPts val="1000"/>
              </a:spcBef>
            </a:pPr>
            <a:endParaRPr lang="en-US" sz="2000" b="1" dirty="0">
              <a:solidFill>
                <a:schemeClr val="bg1"/>
              </a:solidFill>
              <a:latin typeface="+mn-lt"/>
            </a:endParaRPr>
          </a:p>
          <a:p>
            <a:pPr marL="274320" lvl="1" indent="-274320">
              <a:lnSpc>
                <a:spcPct val="100000"/>
              </a:lnSpc>
              <a:spcBef>
                <a:spcPts val="1000"/>
              </a:spcBef>
            </a:pP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1232E73D-BA4F-AA78-199D-9EB716D63CFC}"/>
              </a:ext>
            </a:extLst>
          </p:cNvPr>
          <p:cNvSpPr txBox="1">
            <a:spLocks/>
          </p:cNvSpPr>
          <p:nvPr/>
        </p:nvSpPr>
        <p:spPr>
          <a:xfrm>
            <a:off x="4505097" y="3517969"/>
            <a:ext cx="6206531" cy="1380612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t" anchorCtr="0">
            <a:noAutofit/>
          </a:bodyPr>
          <a:lstStyle>
            <a:lvl1pPr marL="40640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8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ork Sans Light" pitchFamily="2" charset="0"/>
              <a:buChar char="-"/>
              <a:defRPr sz="24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-274320">
              <a:lnSpc>
                <a:spcPct val="100000"/>
              </a:lnSpc>
              <a:spcBef>
                <a:spcPts val="1000"/>
              </a:spcBef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Streamline site upgrades with a plan that maintains flexibility and efficiency</a:t>
            </a:r>
          </a:p>
          <a:p>
            <a:pPr marL="274320" lvl="1" indent="-274320">
              <a:lnSpc>
                <a:spcPct val="100000"/>
              </a:lnSpc>
              <a:spcBef>
                <a:spcPts val="1000"/>
              </a:spcBef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Employ fuel components with a service record of robust performance</a:t>
            </a:r>
          </a:p>
          <a:p>
            <a:pPr marL="274320" lvl="1" indent="-274320">
              <a:lnSpc>
                <a:spcPct val="100000"/>
              </a:lnSpc>
              <a:spcBef>
                <a:spcPts val="1000"/>
              </a:spcBef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Build up foundation of advanced code and methods that provide the features and flexibility to support AFM core designs</a:t>
            </a:r>
          </a:p>
          <a:p>
            <a:pPr marL="274320" lvl="1" indent="-274320">
              <a:lnSpc>
                <a:spcPct val="100000"/>
              </a:lnSpc>
              <a:spcBef>
                <a:spcPts val="1000"/>
              </a:spcBef>
            </a:pPr>
            <a:endParaRPr lang="en-US" sz="2000" b="1" dirty="0">
              <a:solidFill>
                <a:schemeClr val="bg1"/>
              </a:solidFill>
              <a:latin typeface="+mn-lt"/>
            </a:endParaRPr>
          </a:p>
          <a:p>
            <a:pPr marL="274320" lvl="1" indent="-274320">
              <a:lnSpc>
                <a:spcPct val="100000"/>
              </a:lnSpc>
              <a:spcBef>
                <a:spcPts val="1000"/>
              </a:spcBef>
            </a:pPr>
            <a:endParaRPr lang="en-US" sz="2000" b="1" dirty="0">
              <a:solidFill>
                <a:schemeClr val="bg1"/>
              </a:solidFill>
              <a:latin typeface="+mn-lt"/>
            </a:endParaRPr>
          </a:p>
          <a:p>
            <a:pPr marL="274320" lvl="1" indent="-274320">
              <a:lnSpc>
                <a:spcPct val="100000"/>
              </a:lnSpc>
              <a:spcBef>
                <a:spcPts val="1000"/>
              </a:spcBef>
            </a:pP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728FEB5-4886-50F5-57EC-A39FC9D9561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78622" y="374339"/>
            <a:ext cx="1046240" cy="598643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D46AB0B-6E19-AC31-7C13-B8A9DACB511F}"/>
              </a:ext>
            </a:extLst>
          </p:cNvPr>
          <p:cNvGrpSpPr/>
          <p:nvPr/>
        </p:nvGrpSpPr>
        <p:grpSpPr>
          <a:xfrm>
            <a:off x="367138" y="1502178"/>
            <a:ext cx="3792187" cy="3036958"/>
            <a:chOff x="8139336" y="1468963"/>
            <a:chExt cx="3792187" cy="3036958"/>
          </a:xfrm>
        </p:grpSpPr>
        <p:pic>
          <p:nvPicPr>
            <p:cNvPr id="4" name="Picture 3" descr="A diagram of a burnup&#10;&#10;Description automatically generated">
              <a:extLst>
                <a:ext uri="{FF2B5EF4-FFF2-40B4-BE49-F238E27FC236}">
                  <a16:creationId xmlns:a16="http://schemas.microsoft.com/office/drawing/2014/main" id="{8EE58397-B5FE-8086-89BB-2033F7AE1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13939" y="1468963"/>
              <a:ext cx="2506773" cy="1767676"/>
            </a:xfrm>
            <a:prstGeom prst="rect">
              <a:avLst/>
            </a:prstGeom>
            <a:noFill/>
            <a:effectLst>
              <a:glow rad="228600">
                <a:schemeClr val="tx2">
                  <a:lumMod val="20000"/>
                  <a:lumOff val="80000"/>
                  <a:alpha val="40000"/>
                </a:schemeClr>
              </a:glo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4AAA295-1BAA-9C05-47F3-7BB549A51819}"/>
                </a:ext>
              </a:extLst>
            </p:cNvPr>
            <p:cNvSpPr txBox="1"/>
            <p:nvPr/>
          </p:nvSpPr>
          <p:spPr>
            <a:xfrm>
              <a:off x="8139336" y="3382209"/>
              <a:ext cx="3792187" cy="112371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AFM = 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Framatome’s </a:t>
              </a:r>
              <a:r>
                <a:rPr kumimoji="0" lang="en-US" sz="2000" b="1" i="0" u="none" strike="noStrike" kern="1200" cap="none" spc="0" normalizeH="0" baseline="0" noProof="0" dirty="0"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dvanced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uel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anagement program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66EAE87-D200-5EF6-B50A-DC3F456A0D4E}"/>
              </a:ext>
            </a:extLst>
          </p:cNvPr>
          <p:cNvSpPr txBox="1"/>
          <p:nvPr/>
        </p:nvSpPr>
        <p:spPr bwMode="auto">
          <a:xfrm>
            <a:off x="3426173" y="1416592"/>
            <a:ext cx="8126491" cy="838691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377" eaLnBrk="0" hangingPunct="0"/>
            <a:r>
              <a:rPr lang="en-US" sz="2000" b="1" i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Goal: Improve economics while maintain performance and safety</a:t>
            </a:r>
          </a:p>
          <a:p>
            <a:pPr marL="285750" indent="-285750" algn="ctr" defTabSz="914377" eaLnBrk="0" hangingPunct="0">
              <a:buFont typeface="Arial" panose="020B0604020202020204" pitchFamily="34" charset="0"/>
              <a:buChar char="•"/>
            </a:pPr>
            <a:endParaRPr lang="en-US" b="1" i="1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377" eaLnBrk="0" hangingPunct="0"/>
            <a:endParaRPr lang="en-US" sz="1050" b="1" dirty="0">
              <a:solidFill>
                <a:srgbClr val="EEECE1">
                  <a:lumMod val="25000"/>
                </a:srgbClr>
              </a:solidFill>
              <a:latin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91FF2D-A8F6-BA08-5EAD-74ED80836FDF}"/>
              </a:ext>
            </a:extLst>
          </p:cNvPr>
          <p:cNvSpPr txBox="1"/>
          <p:nvPr/>
        </p:nvSpPr>
        <p:spPr bwMode="auto">
          <a:xfrm>
            <a:off x="4105601" y="1894407"/>
            <a:ext cx="6673021" cy="9144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  <p:txBody>
          <a:bodyPr wrap="square" rtlCol="0" anchor="ctr" anchorCtr="0">
            <a:noAutofit/>
          </a:bodyPr>
          <a:lstStyle/>
          <a:p>
            <a:pPr marL="285750" indent="-285750" eaLnBrk="0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/>
                </a:solidFill>
                <a:latin typeface="Work Sans Light" pitchFamily="2" charset="0"/>
              </a:rPr>
              <a:t>Increased enrichment and increased burnup enable:</a:t>
            </a:r>
          </a:p>
          <a:p>
            <a:pPr marL="548640" lvl="1" indent="-285750" eaLnBrk="0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Work Sans Light" pitchFamily="2" charset="0"/>
              </a:rPr>
              <a:t>More energy to be loaded into each fuel assembly</a:t>
            </a:r>
          </a:p>
          <a:p>
            <a:pPr marL="548640" lvl="1" indent="-285750" eaLnBrk="0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Work Sans Light" pitchFamily="2" charset="0"/>
              </a:rPr>
              <a:t>Higher energy production from each fuel assembly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0E631DE-9720-93E0-53E1-4B9114C762A9}"/>
              </a:ext>
            </a:extLst>
          </p:cNvPr>
          <p:cNvSpPr/>
          <p:nvPr/>
        </p:nvSpPr>
        <p:spPr>
          <a:xfrm>
            <a:off x="4761567" y="3044285"/>
            <a:ext cx="2074127" cy="473684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AFM Approach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43761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B71B65-7A42-B190-F33B-896A077CA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4525"/>
            <a:ext cx="12192000" cy="31579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A64EA6-321B-5BC6-116E-19DAB93067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190" b="4637"/>
          <a:stretch/>
        </p:blipFill>
        <p:spPr>
          <a:xfrm>
            <a:off x="509016" y="1536116"/>
            <a:ext cx="11173968" cy="2893009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0CA792-D688-A6EC-FBA3-F61AE9BF0F26}"/>
              </a:ext>
            </a:extLst>
          </p:cNvPr>
          <p:cNvSpPr txBox="1"/>
          <p:nvPr/>
        </p:nvSpPr>
        <p:spPr>
          <a:xfrm>
            <a:off x="471055" y="4706255"/>
            <a:ext cx="2189018" cy="1347164"/>
          </a:xfrm>
          <a:prstGeom prst="rect">
            <a:avLst/>
          </a:prstGeom>
          <a:solidFill>
            <a:srgbClr val="FE571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>
              <a:lnSpc>
                <a:spcPts val="2500"/>
              </a:lnSpc>
            </a:pPr>
            <a:r>
              <a:rPr lang="en-US">
                <a:solidFill>
                  <a:schemeClr val="bg1"/>
                </a:solidFill>
              </a:rPr>
              <a:t>Disciplined implementation and use of operating experience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70BF3D7-7E90-1423-A98A-D0AAF889EFD7}"/>
              </a:ext>
            </a:extLst>
          </p:cNvPr>
          <p:cNvSpPr txBox="1">
            <a:spLocks noChangeArrowheads="1"/>
          </p:cNvSpPr>
          <p:nvPr/>
        </p:nvSpPr>
        <p:spPr>
          <a:xfrm>
            <a:off x="2660073" y="4694101"/>
            <a:ext cx="9374909" cy="1404729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76213" eaLnBrk="1" hangingPunct="1">
              <a:spcBef>
                <a:spcPts val="600"/>
              </a:spcBef>
              <a:buClr>
                <a:srgbClr val="C00000"/>
              </a:buClr>
            </a:pPr>
            <a:r>
              <a:rPr lang="en-US" altLang="en-US" sz="2000" dirty="0"/>
              <a:t>Carefully coordinated with concurrent reloads and other plant investments</a:t>
            </a:r>
          </a:p>
          <a:p>
            <a:pPr marL="633413" lvl="1" indent="-176213" eaLnBrk="1" hangingPunct="1">
              <a:spcBef>
                <a:spcPts val="600"/>
              </a:spcBef>
              <a:buClr>
                <a:srgbClr val="C00000"/>
              </a:buClr>
            </a:pPr>
            <a:r>
              <a:rPr lang="en-US" altLang="en-US" sz="1600" dirty="0"/>
              <a:t>Existing reload orders maintain priority</a:t>
            </a:r>
          </a:p>
          <a:p>
            <a:pPr marL="633413" lvl="1" indent="-176213" eaLnBrk="1" hangingPunct="1">
              <a:spcBef>
                <a:spcPts val="600"/>
              </a:spcBef>
              <a:buClr>
                <a:srgbClr val="C00000"/>
              </a:buClr>
            </a:pPr>
            <a:r>
              <a:rPr lang="en-US" altLang="en-US" sz="1600" dirty="0"/>
              <a:t>Project schedule included substantial flexibility relative to first LEU+ reload</a:t>
            </a:r>
          </a:p>
          <a:p>
            <a:pPr marL="633413" lvl="1" indent="-176213" eaLnBrk="1" hangingPunct="1">
              <a:spcBef>
                <a:spcPts val="600"/>
              </a:spcBef>
              <a:buClr>
                <a:srgbClr val="C00000"/>
              </a:buClr>
            </a:pPr>
            <a:r>
              <a:rPr lang="en-US" altLang="en-US" sz="1600" dirty="0"/>
              <a:t>Early procurement assured major new components were onsite when needed</a:t>
            </a:r>
          </a:p>
          <a:p>
            <a:pPr marL="176213" indent="-176213" eaLnBrk="1" hangingPunct="1">
              <a:spcBef>
                <a:spcPts val="600"/>
              </a:spcBef>
              <a:buClr>
                <a:srgbClr val="C00000"/>
              </a:buClr>
            </a:pPr>
            <a:r>
              <a:rPr lang="en-US" altLang="en-US" sz="2000" dirty="0"/>
              <a:t>Design and procurement were largely finished by 2024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E25E95-9D64-4DA1-A855-22FE5940474A}"/>
              </a:ext>
            </a:extLst>
          </p:cNvPr>
          <p:cNvSpPr txBox="1"/>
          <p:nvPr/>
        </p:nvSpPr>
        <p:spPr>
          <a:xfrm>
            <a:off x="6763298" y="2721907"/>
            <a:ext cx="466177" cy="52322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/>
                <a:sym typeface="Wingdings" panose="05000000000000000000" pitchFamily="2" charset="2"/>
              </a:rPr>
              <a:t></a:t>
            </a:r>
            <a:r>
              <a:rPr lang="en-US" b="1" dirty="0">
                <a:solidFill>
                  <a:schemeClr val="bg1"/>
                </a:solidFill>
                <a:effectLst>
                  <a:outerShdw blurRad="50800" dist="38100" dir="2700000" sx="1000" sy="1000" algn="tl" rotWithShape="0">
                    <a:schemeClr val="bg1">
                      <a:alpha val="24000"/>
                    </a:schemeClr>
                  </a:outerShdw>
                </a:effectLst>
                <a:sym typeface="Wingdings" panose="05000000000000000000" pitchFamily="2" charset="2"/>
              </a:rPr>
              <a:t> 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2700000" sx="1000" sy="1000" algn="tl" rotWithShape="0">
                  <a:schemeClr val="bg1">
                    <a:alpha val="24000"/>
                  </a:scheme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DE2D17-6696-1956-BDF7-077E37326AE3}"/>
              </a:ext>
            </a:extLst>
          </p:cNvPr>
          <p:cNvSpPr txBox="1"/>
          <p:nvPr/>
        </p:nvSpPr>
        <p:spPr>
          <a:xfrm>
            <a:off x="7077347" y="2814240"/>
            <a:ext cx="2399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FE5716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sx="1000" sy="1000" algn="tl" rotWithShape="0">
                    <a:schemeClr val="bg1">
                      <a:alpha val="24000"/>
                    </a:schemeClr>
                  </a:outerShdw>
                </a:effectLst>
              </a:defRPr>
            </a:lvl1pPr>
          </a:lstStyle>
          <a:p>
            <a:r>
              <a:rPr lang="en-US" sz="1600" dirty="0">
                <a:solidFill>
                  <a:schemeClr val="tx1">
                    <a:lumMod val="20000"/>
                    <a:lumOff val="80000"/>
                  </a:schemeClr>
                </a:solidFill>
                <a:effectLst/>
                <a:sym typeface="Wingdings" panose="05000000000000000000" pitchFamily="2" charset="2"/>
              </a:rPr>
              <a:t>- first line upgraded </a:t>
            </a:r>
            <a:endParaRPr lang="en-US" sz="1600" dirty="0">
              <a:solidFill>
                <a:schemeClr val="tx1">
                  <a:lumMod val="20000"/>
                  <a:lumOff val="80000"/>
                </a:schemeClr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7201FD-F2C8-8501-A308-4E0CBF3DB5D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74339"/>
            <a:ext cx="6673023" cy="9210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22CDC57-73BB-7F5D-5518-3B2ECEC2095F}"/>
              </a:ext>
            </a:extLst>
          </p:cNvPr>
          <p:cNvSpPr/>
          <p:nvPr/>
        </p:nvSpPr>
        <p:spPr>
          <a:xfrm>
            <a:off x="2" y="386804"/>
            <a:ext cx="6673021" cy="908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6625" defTabSz="914377"/>
            <a:r>
              <a:rPr lang="en-US" sz="4267" b="1" dirty="0">
                <a:solidFill>
                  <a:prstClr val="white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/>
              </a:rPr>
              <a:t>Increased Enrichment</a:t>
            </a:r>
          </a:p>
        </p:txBody>
      </p:sp>
    </p:spTree>
    <p:extLst>
      <p:ext uri="{BB962C8B-B14F-4D97-AF65-F5344CB8AC3E}">
        <p14:creationId xmlns:p14="http://schemas.microsoft.com/office/powerpoint/2010/main" val="380439834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7DBCF-6F23-7C74-CE72-683C40EAE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ACBF95-A22E-168B-6A42-E6D71CFE3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1818"/>
            <a:ext cx="12192000" cy="2571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B4495C-C4A6-B25E-5931-72A97453D0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74339"/>
            <a:ext cx="6673023" cy="9210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583805D-57AC-2D1B-3B64-75F286BF458F}"/>
              </a:ext>
            </a:extLst>
          </p:cNvPr>
          <p:cNvSpPr/>
          <p:nvPr/>
        </p:nvSpPr>
        <p:spPr>
          <a:xfrm>
            <a:off x="2" y="386804"/>
            <a:ext cx="6673021" cy="908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6625" defTabSz="914377"/>
            <a:r>
              <a:rPr lang="en-US" sz="4267" b="1" dirty="0">
                <a:solidFill>
                  <a:prstClr val="white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/>
              </a:rPr>
              <a:t>Increased Burnup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185EA4F-56AF-254B-1061-DC4C4E6D1B68}"/>
              </a:ext>
            </a:extLst>
          </p:cNvPr>
          <p:cNvSpPr txBox="1">
            <a:spLocks/>
          </p:cNvSpPr>
          <p:nvPr/>
        </p:nvSpPr>
        <p:spPr>
          <a:xfrm>
            <a:off x="85493" y="1415587"/>
            <a:ext cx="6052740" cy="27103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Work Sans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Work Sans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Work Sans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Work Sans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Work Sans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Proven fuel designs that maintain their performance through irradiation are essential</a:t>
            </a:r>
          </a:p>
          <a:p>
            <a:r>
              <a:rPr lang="en-US" sz="1800" dirty="0"/>
              <a:t>With over 20 years of operation, M5</a:t>
            </a:r>
            <a:r>
              <a:rPr lang="en-US" sz="1800" baseline="-25000" dirty="0"/>
              <a:t>Framatome</a:t>
            </a:r>
            <a:r>
              <a:rPr lang="en-US" sz="1800" dirty="0"/>
              <a:t> cladding remains the gold standard</a:t>
            </a:r>
          </a:p>
          <a:p>
            <a:pPr marL="365760" lvl="1"/>
            <a:r>
              <a:rPr lang="en-US" sz="1600" dirty="0"/>
              <a:t>Deployed in over 7 million fuel rods worldwide </a:t>
            </a:r>
          </a:p>
          <a:p>
            <a:pPr marL="365760" lvl="1"/>
            <a:r>
              <a:rPr lang="en-US" sz="1600" dirty="0"/>
              <a:t>Recognized for its mechanical properties, superior corrosion resistance, and very low hydrogen pickup</a:t>
            </a:r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C00F13-71A4-CB82-0261-9191D90EBD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-1870" b="-2439"/>
          <a:stretch/>
        </p:blipFill>
        <p:spPr>
          <a:xfrm>
            <a:off x="6302543" y="1063243"/>
            <a:ext cx="2872243" cy="1941440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  <a:softEdge rad="25400"/>
          </a:effec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49CF7C17-D372-40BC-5126-CCDA82AD0D8C}"/>
              </a:ext>
            </a:extLst>
          </p:cNvPr>
          <p:cNvGrpSpPr/>
          <p:nvPr/>
        </p:nvGrpSpPr>
        <p:grpSpPr>
          <a:xfrm>
            <a:off x="8987893" y="110408"/>
            <a:ext cx="2368518" cy="1813380"/>
            <a:chOff x="292713" y="3215639"/>
            <a:chExt cx="3016907" cy="203454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5579A7C-0F81-15B7-4B20-6C51C5A3F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2709" b="1"/>
            <a:stretch/>
          </p:blipFill>
          <p:spPr>
            <a:xfrm>
              <a:off x="292713" y="3215639"/>
              <a:ext cx="3016907" cy="2034541"/>
            </a:xfrm>
            <a:prstGeom prst="rect">
              <a:avLst/>
            </a:prstGeom>
            <a:ln w="50800">
              <a:solidFill>
                <a:schemeClr val="accent1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  <a:softEdge rad="25400"/>
            </a:effec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236C49A-6CD9-8576-C9F7-FF413F6809EC}"/>
                </a:ext>
              </a:extLst>
            </p:cNvPr>
            <p:cNvSpPr txBox="1"/>
            <p:nvPr/>
          </p:nvSpPr>
          <p:spPr bwMode="auto">
            <a:xfrm>
              <a:off x="652597" y="3304832"/>
              <a:ext cx="1017894" cy="821298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 lIns="45720" rIns="45720" rtlCol="0">
              <a:noAutofit/>
            </a:bodyPr>
            <a:lstStyle/>
            <a:p>
              <a:pPr algn="ctr" eaLnBrk="0" hangingPunct="0">
                <a:spcBef>
                  <a:spcPct val="0"/>
                </a:spcBef>
              </a:pPr>
              <a:r>
                <a:rPr lang="en-US" sz="1200" b="1" dirty="0"/>
                <a:t>Hydrogen </a:t>
              </a:r>
            </a:p>
            <a:p>
              <a:pPr algn="ctr" eaLnBrk="0" hangingPunct="0">
                <a:spcBef>
                  <a:spcPct val="0"/>
                </a:spcBef>
              </a:pPr>
              <a:r>
                <a:rPr lang="en-US" sz="1200" b="1" dirty="0"/>
                <a:t>Content </a:t>
              </a:r>
            </a:p>
            <a:p>
              <a:pPr algn="ctr" eaLnBrk="0" hangingPunct="0">
                <a:spcBef>
                  <a:spcPct val="0"/>
                </a:spcBef>
              </a:pPr>
              <a:r>
                <a:rPr lang="en-US" sz="1200" b="1" dirty="0"/>
                <a:t>(wppm)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0E6731AA-E317-4A6F-4E38-FF1397404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62578"/>
            <a:ext cx="12192000" cy="29812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E547BAC-7821-598D-280F-6E90562BF58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-3519" r="1"/>
          <a:stretch/>
        </p:blipFill>
        <p:spPr>
          <a:xfrm>
            <a:off x="9555517" y="2043682"/>
            <a:ext cx="2391899" cy="1941440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chemeClr val="accent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8719E68-09E3-03CA-0F89-A170BB7B132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-5344" t="-5764" r="-1"/>
          <a:stretch/>
        </p:blipFill>
        <p:spPr>
          <a:xfrm>
            <a:off x="10001699" y="2591267"/>
            <a:ext cx="681693" cy="573802"/>
          </a:xfrm>
          <a:prstGeom prst="roundRect">
            <a:avLst/>
          </a:prstGeom>
          <a:solidFill>
            <a:sysClr val="window" lastClr="FFFFFF"/>
          </a:solidFill>
          <a:ln w="12700">
            <a:solidFill>
              <a:schemeClr val="bg1">
                <a:lumMod val="65000"/>
              </a:schemeClr>
            </a:solidFill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BFACDE7-43E6-FBB7-4348-3B4E4A60DD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83819" y="4775848"/>
            <a:ext cx="4858783" cy="1878729"/>
          </a:xfrm>
          <a:prstGeom prst="rect">
            <a:avLst/>
          </a:prstGeom>
        </p:spPr>
      </p:pic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0D3D7393-AA77-E16B-1A0C-C603BBCCE200}"/>
              </a:ext>
            </a:extLst>
          </p:cNvPr>
          <p:cNvSpPr txBox="1">
            <a:spLocks/>
          </p:cNvSpPr>
          <p:nvPr/>
        </p:nvSpPr>
        <p:spPr>
          <a:xfrm>
            <a:off x="6841250" y="4123456"/>
            <a:ext cx="5287612" cy="71817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Work Sans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Work Sans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Work Sans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Work Sans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Work Sans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Innovative codes and methods solution needed to unleash the full value of AFM</a:t>
            </a:r>
          </a:p>
          <a:p>
            <a:pPr lvl="1"/>
            <a:endParaRPr lang="en-US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961ACAC-9643-08DE-822A-C715996E7D43}"/>
              </a:ext>
            </a:extLst>
          </p:cNvPr>
          <p:cNvGrpSpPr/>
          <p:nvPr/>
        </p:nvGrpSpPr>
        <p:grpSpPr>
          <a:xfrm>
            <a:off x="236645" y="3531574"/>
            <a:ext cx="6298735" cy="3102997"/>
            <a:chOff x="2595786" y="2178378"/>
            <a:chExt cx="7686227" cy="3830658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65F36940-E682-7A98-7AC9-44DC5A96C7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5786" y="2626348"/>
              <a:ext cx="7686227" cy="3382688"/>
            </a:xfrm>
            <a:prstGeom prst="roundRect">
              <a:avLst>
                <a:gd name="adj" fmla="val 7984"/>
              </a:avLst>
            </a:prstGeom>
            <a:solidFill>
              <a:srgbClr val="83CF97"/>
            </a:solidFill>
            <a:ln w="762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76F6184-8022-4543-4E72-916E5244C59A}"/>
                </a:ext>
              </a:extLst>
            </p:cNvPr>
            <p:cNvSpPr>
              <a:spLocks/>
            </p:cNvSpPr>
            <p:nvPr/>
          </p:nvSpPr>
          <p:spPr>
            <a:xfrm>
              <a:off x="2898293" y="2864360"/>
              <a:ext cx="7057447" cy="2926080"/>
            </a:xfrm>
            <a:prstGeom prst="rect">
              <a:avLst/>
            </a:prstGeom>
            <a:solidFill>
              <a:srgbClr val="DFF1CB"/>
            </a:solidFill>
            <a:ln w="50800" cap="flat" cmpd="dbl" algn="ctr">
              <a:solidFill>
                <a:srgbClr val="92D050"/>
              </a:solidFill>
              <a:prstDash val="solid"/>
              <a:miter lim="800000"/>
            </a:ln>
            <a:effectLst>
              <a:glow rad="63500">
                <a:sysClr val="window" lastClr="FFFFFF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029E48B-D841-4BD5-CEA4-0475B16A09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72258" y="2930885"/>
              <a:ext cx="3525110" cy="623381"/>
            </a:xfrm>
            <a:prstGeom prst="rect">
              <a:avLst/>
            </a:prstGeom>
            <a:solidFill>
              <a:srgbClr val="FF9393"/>
            </a:solidFill>
            <a:ln w="44450" cap="flat" cmpd="sng" algn="ctr">
              <a:solidFill>
                <a:srgbClr val="C1BEBC">
                  <a:alpha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90500"/>
            </a:sp3d>
          </p:spPr>
          <p:txBody>
            <a:bodyPr lIns="91440" tIns="45720" rIns="91440" bIns="4572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Increased Enrichment for PWRs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Extension to </a:t>
              </a: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&gt;5 </a:t>
              </a:r>
              <a:r>
                <a:rPr kumimoji="0" lang="en-US" sz="105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wt</a:t>
              </a: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% U-235</a:t>
              </a: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B93C729-6D55-69D8-336E-8B0BC333ACB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07633" y="3605180"/>
              <a:ext cx="5054361" cy="561048"/>
              <a:chOff x="2741042" y="3492781"/>
              <a:chExt cx="6948733" cy="822965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08EF018-49E9-E955-4602-FA8948BE5BAC}"/>
                  </a:ext>
                </a:extLst>
              </p:cNvPr>
              <p:cNvSpPr/>
              <p:nvPr/>
            </p:nvSpPr>
            <p:spPr>
              <a:xfrm>
                <a:off x="7419404" y="3492781"/>
                <a:ext cx="2270371" cy="822959"/>
              </a:xfrm>
              <a:prstGeom prst="rect">
                <a:avLst/>
              </a:prstGeom>
              <a:solidFill>
                <a:srgbClr val="CC99FF"/>
              </a:solidFill>
              <a:ln w="44450" cap="flat" cmpd="sng" algn="ctr">
                <a:solidFill>
                  <a:srgbClr val="C1BEBC">
                    <a:alpha val="50000"/>
                  </a:srgbClr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190500"/>
              </a:sp3d>
            </p:spPr>
            <p:txBody>
              <a:bodyPr lIns="91440" tIns="45720" rIns="91440" bIns="4572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Upgraded FPC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LOCA GAL</a:t>
                </a:r>
                <a:endParaRPr kumimoji="0" lang="en-US" sz="12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543B7FF7-1722-07AE-A773-10BD566DD1C4}"/>
                  </a:ext>
                </a:extLst>
              </p:cNvPr>
              <p:cNvSpPr/>
              <p:nvPr/>
            </p:nvSpPr>
            <p:spPr>
              <a:xfrm>
                <a:off x="2741042" y="3492783"/>
                <a:ext cx="2267712" cy="822963"/>
              </a:xfrm>
              <a:prstGeom prst="rect">
                <a:avLst/>
              </a:prstGeom>
              <a:solidFill>
                <a:srgbClr val="CC99FF"/>
              </a:solidFill>
              <a:ln w="44450" cap="flat" cmpd="sng" algn="ctr">
                <a:solidFill>
                  <a:srgbClr val="C1BEBC">
                    <a:alpha val="50000"/>
                  </a:srgbClr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190500"/>
              </a:sp3d>
            </p:spPr>
            <p:txBody>
              <a:bodyPr lIns="91440" tIns="45720" rIns="91440" bIns="4572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Advanced Non-LOCA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ARITA</a:t>
                </a: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B8D795BC-9CA9-DB1D-D41B-E62C2E2CBE51}"/>
                  </a:ext>
                </a:extLst>
              </p:cNvPr>
              <p:cNvSpPr/>
              <p:nvPr/>
            </p:nvSpPr>
            <p:spPr>
              <a:xfrm>
                <a:off x="5081791" y="3492781"/>
                <a:ext cx="2270371" cy="822957"/>
              </a:xfrm>
              <a:prstGeom prst="rect">
                <a:avLst/>
              </a:prstGeom>
              <a:solidFill>
                <a:srgbClr val="CC99FF"/>
              </a:solidFill>
              <a:ln w="44450" cap="flat" cmpd="sng" algn="ctr">
                <a:solidFill>
                  <a:srgbClr val="C1BEBC">
                    <a:alpha val="50000"/>
                  </a:srgbClr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190500"/>
              </a:sp3d>
            </p:spPr>
            <p:txBody>
              <a:bodyPr lIns="91440" tIns="45720" rIns="91440" bIns="4572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Advanced REA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AREA</a:t>
                </a:r>
                <a:endParaRPr kumimoji="0" lang="en-US" sz="1200" b="1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6AC874F9-21A9-E20C-00ED-58BCF3591E2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98317" y="4238790"/>
              <a:ext cx="5872993" cy="623385"/>
              <a:chOff x="2117886" y="4202451"/>
              <a:chExt cx="8074188" cy="914406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47A83B8C-10FF-1907-7211-8A1AC8636874}"/>
                  </a:ext>
                </a:extLst>
              </p:cNvPr>
              <p:cNvSpPr/>
              <p:nvPr/>
            </p:nvSpPr>
            <p:spPr>
              <a:xfrm>
                <a:off x="2117886" y="4202451"/>
                <a:ext cx="3994407" cy="914399"/>
              </a:xfrm>
              <a:prstGeom prst="rect">
                <a:avLst/>
              </a:prstGeom>
              <a:solidFill>
                <a:srgbClr val="FFB210"/>
              </a:solidFill>
              <a:ln w="44450" cap="flat" cmpd="sng" algn="ctr">
                <a:solidFill>
                  <a:srgbClr val="C1BEBC">
                    <a:alpha val="50000"/>
                  </a:srgbClr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190500"/>
              </a:sp3d>
            </p:spPr>
            <p:txBody>
              <a:bodyPr lIns="91440" tIns="45720" rIns="91440" bIns="4572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ARCADIA Code System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100" b="1" i="1" kern="0" dirty="0">
                    <a:solidFill>
                      <a:prstClr val="black"/>
                    </a:solidFill>
                    <a:latin typeface="Calibri" panose="020F0502020204030204"/>
                  </a:rPr>
                  <a:t>HBU Approved</a:t>
                </a:r>
                <a:endParaRPr lang="en-US" sz="1400" i="1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E4E3111A-4048-CC99-CF25-275A970FEF9F}"/>
                  </a:ext>
                </a:extLst>
              </p:cNvPr>
              <p:cNvSpPr/>
              <p:nvPr/>
            </p:nvSpPr>
            <p:spPr>
              <a:xfrm>
                <a:off x="6197666" y="4202456"/>
                <a:ext cx="3994408" cy="914401"/>
              </a:xfrm>
              <a:prstGeom prst="rect">
                <a:avLst/>
              </a:prstGeom>
              <a:solidFill>
                <a:srgbClr val="FFB210"/>
              </a:solidFill>
              <a:ln w="44450" cap="flat" cmpd="sng" algn="ctr">
                <a:solidFill>
                  <a:srgbClr val="C1BEBC">
                    <a:alpha val="50000"/>
                  </a:srgbClr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190500"/>
              </a:sp3d>
            </p:spPr>
            <p:txBody>
              <a:bodyPr lIns="91440" tIns="45720" rIns="91440" bIns="4572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GALILEO FPC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100" b="1" i="1" kern="0" dirty="0">
                    <a:solidFill>
                      <a:prstClr val="black"/>
                    </a:solidFill>
                    <a:latin typeface="Calibri" panose="020F0502020204030204"/>
                  </a:rPr>
                  <a:t>HBU Approved</a:t>
                </a:r>
                <a:endParaRPr lang="en-US" sz="1400" i="1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A929DB2-ABF4-43BA-D55E-0FA4C8A398C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005851" y="4915384"/>
              <a:ext cx="6857925" cy="810397"/>
              <a:chOff x="1906696" y="4987003"/>
              <a:chExt cx="7619917" cy="900441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D996F4E4-8250-57B1-7288-77F186E865A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665386" y="4987003"/>
                <a:ext cx="6861227" cy="900441"/>
                <a:chOff x="2311820" y="4955454"/>
                <a:chExt cx="8489530" cy="1188721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BE3D0A28-26E9-3609-0597-5EAF8A26391E}"/>
                    </a:ext>
                  </a:extLst>
                </p:cNvPr>
                <p:cNvSpPr/>
                <p:nvPr/>
              </p:nvSpPr>
              <p:spPr>
                <a:xfrm>
                  <a:off x="6136088" y="4955455"/>
                  <a:ext cx="4665262" cy="1188720"/>
                </a:xfrm>
                <a:prstGeom prst="rect">
                  <a:avLst/>
                </a:prstGeom>
                <a:solidFill>
                  <a:srgbClr val="1057C8">
                    <a:lumMod val="60000"/>
                    <a:lumOff val="40000"/>
                    <a:alpha val="67000"/>
                  </a:srgbClr>
                </a:solidFill>
                <a:ln w="44450" cap="flat" cmpd="sng" algn="ctr">
                  <a:solidFill>
                    <a:srgbClr val="C1BEBC">
                      <a:alpha val="50000"/>
                    </a:srgbClr>
                  </a:solidFill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90500"/>
                </a:sp3d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Assembly Designs and Materials</a:t>
                  </a:r>
                </a:p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Established Performance</a:t>
                  </a:r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F4315138-0523-2E8F-D8CA-54E5ABCE9E17}"/>
                    </a:ext>
                  </a:extLst>
                </p:cNvPr>
                <p:cNvSpPr/>
                <p:nvPr/>
              </p:nvSpPr>
              <p:spPr>
                <a:xfrm>
                  <a:off x="2311820" y="4955454"/>
                  <a:ext cx="3739985" cy="1188720"/>
                </a:xfrm>
                <a:prstGeom prst="rect">
                  <a:avLst/>
                </a:prstGeom>
                <a:solidFill>
                  <a:srgbClr val="1057C8">
                    <a:lumMod val="60000"/>
                    <a:lumOff val="40000"/>
                    <a:alpha val="67000"/>
                  </a:srgbClr>
                </a:solidFill>
                <a:ln w="44450" cap="flat" cmpd="sng" algn="ctr">
                  <a:solidFill>
                    <a:srgbClr val="C1BEBC">
                      <a:alpha val="50000"/>
                    </a:srgbClr>
                  </a:solidFill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90500"/>
                </a:sp3d>
              </p:spPr>
              <p:txBody>
                <a:bodyPr lIns="91440" tIns="45720" rIns="91440" bIns="4572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M5</a:t>
                  </a:r>
                  <a:r>
                    <a:rPr kumimoji="0" lang="en-US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Framatome </a:t>
                  </a: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Cladding</a:t>
                  </a:r>
                  <a:endPara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100" b="1" i="1" kern="0" dirty="0">
                      <a:solidFill>
                        <a:prstClr val="black"/>
                      </a:solidFill>
                      <a:latin typeface="Calibri" panose="020F0502020204030204"/>
                    </a:rPr>
                    <a:t>HBU Approved</a:t>
                  </a:r>
                  <a:endParaRPr kumimoji="0" lang="en-US" sz="14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0F487A9-BD59-E259-6C9E-A7B087D7CB2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06696" y="4987003"/>
                <a:ext cx="687664" cy="900440"/>
              </a:xfrm>
              <a:prstGeom prst="rect">
                <a:avLst/>
              </a:prstGeom>
              <a:solidFill>
                <a:srgbClr val="1057C8">
                  <a:lumMod val="60000"/>
                  <a:lumOff val="40000"/>
                  <a:alpha val="67000"/>
                </a:srgbClr>
              </a:solidFill>
              <a:ln w="44450" cap="flat" cmpd="sng" algn="ctr">
                <a:solidFill>
                  <a:srgbClr val="C1BEBC">
                    <a:alpha val="50000"/>
                  </a:srgbClr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190500"/>
              </a:sp3d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Q12</a:t>
                </a:r>
                <a:endParaRPr kumimoji="0" lang="en-US" sz="1100" b="1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E622F23-1A4F-C0A4-1DEE-2374121ADB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83928" y="2178378"/>
              <a:ext cx="2901770" cy="623381"/>
            </a:xfrm>
            <a:prstGeom prst="rect">
              <a:avLst/>
            </a:prstGeom>
            <a:solidFill>
              <a:srgbClr val="00B050">
                <a:alpha val="95000"/>
              </a:srgbClr>
            </a:solidFill>
            <a:ln w="4445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90500"/>
            </a:sp3d>
          </p:spPr>
          <p:txBody>
            <a:bodyPr lIns="91440" tIns="45720" rIns="91440" bIns="4572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Increased Burnup for PWRs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Extension to high burnup</a:t>
              </a: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864242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0A494-F445-9E99-854E-64A54988A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7B7B867-D1F6-A2F4-D7FA-CF1B8F81E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769" y="275727"/>
            <a:ext cx="5011266" cy="370056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A20FA81-C2E6-4AFB-C8BB-11557F4FF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74725"/>
            <a:ext cx="12192000" cy="22724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B2B599-C5A7-88F8-05A4-0032BB137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" y="982470"/>
            <a:ext cx="5368865" cy="29948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7EF558-64A5-3C99-B564-34A8532462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74339"/>
            <a:ext cx="6673023" cy="9210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DAFB07-A9C2-73E6-3CC9-F05CB7E41B87}"/>
              </a:ext>
            </a:extLst>
          </p:cNvPr>
          <p:cNvSpPr/>
          <p:nvPr/>
        </p:nvSpPr>
        <p:spPr>
          <a:xfrm>
            <a:off x="2" y="386804"/>
            <a:ext cx="6673021" cy="908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6625" defTabSz="914377"/>
            <a:r>
              <a:rPr lang="en-US" sz="4267" b="1" dirty="0">
                <a:solidFill>
                  <a:prstClr val="white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/>
              </a:rPr>
              <a:t>Increased Burnup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303D5C1-6899-1904-1B5A-65C3B0E28BE4}"/>
              </a:ext>
            </a:extLst>
          </p:cNvPr>
          <p:cNvSpPr txBox="1">
            <a:spLocks/>
          </p:cNvSpPr>
          <p:nvPr/>
        </p:nvSpPr>
        <p:spPr>
          <a:xfrm>
            <a:off x="1353189" y="1355569"/>
            <a:ext cx="3485446" cy="41259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Work Sans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Work Sans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Work Sans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Work Sans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Work Sans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Core Design Optimization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CAAE81CC-1E3E-E3AB-5493-DB74486763D0}"/>
              </a:ext>
            </a:extLst>
          </p:cNvPr>
          <p:cNvSpPr txBox="1">
            <a:spLocks/>
          </p:cNvSpPr>
          <p:nvPr/>
        </p:nvSpPr>
        <p:spPr>
          <a:xfrm>
            <a:off x="6673023" y="337906"/>
            <a:ext cx="5287612" cy="71817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Work Sans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Work Sans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Work Sans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Work Sans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Work Sans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Increased Rod Internal Pressure Limit</a:t>
            </a:r>
            <a:endParaRPr lang="en-US" dirty="0"/>
          </a:p>
        </p:txBody>
      </p:sp>
      <p:pic>
        <p:nvPicPr>
          <p:cNvPr id="3" name="Picture 2" descr="Diagram&#10;&#10;AI-generated content may be incorrect.">
            <a:extLst>
              <a:ext uri="{FF2B5EF4-FFF2-40B4-BE49-F238E27FC236}">
                <a16:creationId xmlns:a16="http://schemas.microsoft.com/office/drawing/2014/main" id="{B440B1CB-9BEC-4756-5A35-51502CE1F69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787" y="1713880"/>
            <a:ext cx="5034251" cy="21732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14C05E0-EF5C-2F9D-9F9B-193778929049}"/>
              </a:ext>
            </a:extLst>
          </p:cNvPr>
          <p:cNvGrpSpPr/>
          <p:nvPr/>
        </p:nvGrpSpPr>
        <p:grpSpPr>
          <a:xfrm>
            <a:off x="7446405" y="785059"/>
            <a:ext cx="3773693" cy="2938890"/>
            <a:chOff x="7529146" y="1118760"/>
            <a:chExt cx="4187896" cy="3110961"/>
          </a:xfrm>
          <a:solidFill>
            <a:schemeClr val="bg2"/>
          </a:solidFill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B39C66-9B45-379B-7E77-63F89CA60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-6028" r="1" b="-9189"/>
            <a:stretch>
              <a:fillRect/>
            </a:stretch>
          </p:blipFill>
          <p:spPr>
            <a:xfrm>
              <a:off x="7546037" y="1118760"/>
              <a:ext cx="4171005" cy="3110961"/>
            </a:xfrm>
            <a:prstGeom prst="rect">
              <a:avLst/>
            </a:prstGeom>
            <a:grpFill/>
            <a:ln w="38100"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950EBE-5D5D-D050-3D88-5FF5D2BA7099}"/>
                </a:ext>
              </a:extLst>
            </p:cNvPr>
            <p:cNvSpPr txBox="1"/>
            <p:nvPr/>
          </p:nvSpPr>
          <p:spPr>
            <a:xfrm>
              <a:off x="8758406" y="3891741"/>
              <a:ext cx="1981891" cy="325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Rod Average Burnup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4D12E43-4CD3-A6DD-8D22-49B2FEA25547}"/>
                </a:ext>
              </a:extLst>
            </p:cNvPr>
            <p:cNvSpPr txBox="1"/>
            <p:nvPr/>
          </p:nvSpPr>
          <p:spPr>
            <a:xfrm>
              <a:off x="8666072" y="3103454"/>
              <a:ext cx="1413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2">
                      <a:lumMod val="10000"/>
                    </a:schemeClr>
                  </a:solidFill>
                </a:rPr>
                <a:t>62 GWd/</a:t>
              </a:r>
              <a:r>
                <a:rPr lang="en-US" sz="1400" b="1" dirty="0" err="1">
                  <a:solidFill>
                    <a:schemeClr val="bg2">
                      <a:lumMod val="10000"/>
                    </a:schemeClr>
                  </a:solidFill>
                </a:rPr>
                <a:t>mTU</a:t>
              </a:r>
              <a:endParaRPr lang="en-US" sz="14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445497E-5C08-5B32-11E2-40B129851FF8}"/>
                </a:ext>
              </a:extLst>
            </p:cNvPr>
            <p:cNvCxnSpPr>
              <a:cxnSpLocks/>
            </p:cNvCxnSpPr>
            <p:nvPr/>
          </p:nvCxnSpPr>
          <p:spPr>
            <a:xfrm>
              <a:off x="9317131" y="3500121"/>
              <a:ext cx="0" cy="311448"/>
            </a:xfrm>
            <a:prstGeom prst="straightConnector1">
              <a:avLst/>
            </a:prstGeom>
            <a:grpFill/>
            <a:ln>
              <a:solidFill>
                <a:schemeClr val="bg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4B3A7C1-E200-6417-0DA6-7AF95E4ED60E}"/>
                </a:ext>
              </a:extLst>
            </p:cNvPr>
            <p:cNvSpPr/>
            <p:nvPr/>
          </p:nvSpPr>
          <p:spPr>
            <a:xfrm>
              <a:off x="10607587" y="1936040"/>
              <a:ext cx="795039" cy="79928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BA2D022-7F40-A33B-5192-E0DB57453699}"/>
                </a:ext>
              </a:extLst>
            </p:cNvPr>
            <p:cNvSpPr txBox="1"/>
            <p:nvPr/>
          </p:nvSpPr>
          <p:spPr>
            <a:xfrm>
              <a:off x="9481686" y="2535105"/>
              <a:ext cx="1413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>
                  <a:solidFill>
                    <a:srgbClr val="FF0000"/>
                  </a:solidFill>
                </a:rPr>
                <a:t>HBU Limitation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81CB50-2066-95CD-A05D-CE804E796E5F}"/>
                </a:ext>
              </a:extLst>
            </p:cNvPr>
            <p:cNvSpPr txBox="1"/>
            <p:nvPr/>
          </p:nvSpPr>
          <p:spPr>
            <a:xfrm>
              <a:off x="7866068" y="2276309"/>
              <a:ext cx="192040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solidFill>
                    <a:srgbClr val="00B0F0"/>
                  </a:solidFill>
                </a:rPr>
                <a:t>Historical rod over pressure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C4833BA-EF2A-DADF-4D50-E5BCBD7C07BB}"/>
                </a:ext>
              </a:extLst>
            </p:cNvPr>
            <p:cNvSpPr txBox="1"/>
            <p:nvPr/>
          </p:nvSpPr>
          <p:spPr>
            <a:xfrm>
              <a:off x="8587247" y="1227555"/>
              <a:ext cx="1695573" cy="781913"/>
            </a:xfrm>
            <a:prstGeom prst="rect">
              <a:avLst/>
            </a:prstGeom>
            <a:grp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>
                  <a:solidFill>
                    <a:schemeClr val="bg2">
                      <a:lumMod val="10000"/>
                    </a:schemeClr>
                  </a:solidFill>
                </a:rPr>
                <a:t>M5</a:t>
              </a:r>
              <a:r>
                <a:rPr lang="en-US" sz="1400" b="1" i="1" baseline="-25000" dirty="0">
                  <a:solidFill>
                    <a:schemeClr val="bg2">
                      <a:lumMod val="10000"/>
                    </a:schemeClr>
                  </a:solidFill>
                </a:rPr>
                <a:t>Framatome </a:t>
              </a:r>
              <a:r>
                <a:rPr lang="en-US" sz="1400" b="1" i="1" dirty="0">
                  <a:solidFill>
                    <a:schemeClr val="bg2">
                      <a:lumMod val="10000"/>
                    </a:schemeClr>
                  </a:solidFill>
                </a:rPr>
                <a:t>rod over pressure limit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010FFA1-E56D-32C0-A3C7-9099E8457B30}"/>
                </a:ext>
              </a:extLst>
            </p:cNvPr>
            <p:cNvSpPr txBox="1"/>
            <p:nvPr/>
          </p:nvSpPr>
          <p:spPr>
            <a:xfrm rot="16200000">
              <a:off x="6784493" y="2160241"/>
              <a:ext cx="1830866" cy="341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</a:rPr>
                <a:t>Rod Over Pressure</a:t>
              </a:r>
            </a:p>
          </p:txBody>
        </p:sp>
      </p:grp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66035F83-9DFE-030C-5312-84868678D681}"/>
              </a:ext>
            </a:extLst>
          </p:cNvPr>
          <p:cNvSpPr txBox="1">
            <a:spLocks/>
          </p:cNvSpPr>
          <p:nvPr/>
        </p:nvSpPr>
        <p:spPr>
          <a:xfrm>
            <a:off x="6836278" y="4265881"/>
            <a:ext cx="4947966" cy="194384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Work Sans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Work Sans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Work Sans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Work Sans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Work Sans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latin typeface="Work Sans" pitchFamily="2" charset="0"/>
              </a:rPr>
              <a:t>Framatome Solution to FFRD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600" dirty="0"/>
              <a:t>Phenomena-driven 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600" dirty="0"/>
              <a:t>Risk-informed and performance-based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600" dirty="0"/>
              <a:t>Addresses all LOCA break sizes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600" dirty="0"/>
              <a:t>Remains within the existing 10 CFR 50.46 rule, i.e., no rule change required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C770F6E-887B-2278-35D8-61D259096E00}"/>
              </a:ext>
            </a:extLst>
          </p:cNvPr>
          <p:cNvGrpSpPr/>
          <p:nvPr/>
        </p:nvGrpSpPr>
        <p:grpSpPr>
          <a:xfrm>
            <a:off x="2517153" y="4268813"/>
            <a:ext cx="3747714" cy="1642710"/>
            <a:chOff x="7621415" y="940097"/>
            <a:chExt cx="4361036" cy="186400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CB1A8F4-88ED-5B6C-6A89-E2D4BF7FCD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0078" r="2157"/>
            <a:stretch/>
          </p:blipFill>
          <p:spPr>
            <a:xfrm>
              <a:off x="7621415" y="940097"/>
              <a:ext cx="4361036" cy="1864007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6186A6B-B8B7-6B74-D59C-D8CDA8789034}"/>
                </a:ext>
              </a:extLst>
            </p:cNvPr>
            <p:cNvSpPr/>
            <p:nvPr/>
          </p:nvSpPr>
          <p:spPr>
            <a:xfrm>
              <a:off x="7621415" y="1070678"/>
              <a:ext cx="4361036" cy="1733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4D4D1FA-0701-4FCE-2451-C069052CDC2E}"/>
                </a:ext>
              </a:extLst>
            </p:cNvPr>
            <p:cNvCxnSpPr/>
            <p:nvPr/>
          </p:nvCxnSpPr>
          <p:spPr>
            <a:xfrm>
              <a:off x="8248227" y="981698"/>
              <a:ext cx="0" cy="580137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F40FEFC-57D9-520B-015A-F3D7A89C4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1870" t="3835" r="3913" b="2596"/>
            <a:stretch/>
          </p:blipFill>
          <p:spPr>
            <a:xfrm>
              <a:off x="7672389" y="1070678"/>
              <a:ext cx="1166812" cy="1167697"/>
            </a:xfrm>
            <a:prstGeom prst="rect">
              <a:avLst/>
            </a:prstGeom>
            <a:ln w="19050">
              <a:solidFill>
                <a:schemeClr val="accent4"/>
              </a:solidFill>
            </a:ln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0B391DB-DA29-4065-B797-C53E3B3EA688}"/>
                </a:ext>
              </a:extLst>
            </p:cNvPr>
            <p:cNvCxnSpPr/>
            <p:nvPr/>
          </p:nvCxnSpPr>
          <p:spPr>
            <a:xfrm>
              <a:off x="10531647" y="984731"/>
              <a:ext cx="0" cy="580137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3EB5AF3-4251-D07D-89D6-DF6463F26F54}"/>
                </a:ext>
              </a:extLst>
            </p:cNvPr>
            <p:cNvCxnSpPr>
              <a:cxnSpLocks/>
            </p:cNvCxnSpPr>
            <p:nvPr/>
          </p:nvCxnSpPr>
          <p:spPr>
            <a:xfrm>
              <a:off x="9386465" y="981698"/>
              <a:ext cx="0" cy="961402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888A971-3D59-FFD5-D496-D71C8EB1C792}"/>
                </a:ext>
              </a:extLst>
            </p:cNvPr>
            <p:cNvCxnSpPr>
              <a:cxnSpLocks/>
            </p:cNvCxnSpPr>
            <p:nvPr/>
          </p:nvCxnSpPr>
          <p:spPr>
            <a:xfrm>
              <a:off x="11620077" y="987604"/>
              <a:ext cx="0" cy="961402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3C216EE-309A-AFE6-4323-DA1399536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1970" t="3186" r="2493" b="2800"/>
            <a:stretch/>
          </p:blipFill>
          <p:spPr>
            <a:xfrm>
              <a:off x="8534400" y="1890716"/>
              <a:ext cx="1485900" cy="770147"/>
            </a:xfrm>
            <a:prstGeom prst="rect">
              <a:avLst/>
            </a:prstGeom>
            <a:ln w="19050">
              <a:solidFill>
                <a:schemeClr val="accent4"/>
              </a:solidFill>
            </a:ln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6D45C78-16CD-1EC8-6653-A130E1281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r="2246"/>
            <a:stretch/>
          </p:blipFill>
          <p:spPr>
            <a:xfrm>
              <a:off x="9595753" y="1348439"/>
              <a:ext cx="1152787" cy="1081292"/>
            </a:xfrm>
            <a:prstGeom prst="rect">
              <a:avLst/>
            </a:prstGeom>
            <a:ln w="19050">
              <a:solidFill>
                <a:schemeClr val="accent4"/>
              </a:solidFill>
            </a:ln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BAA948D-D00A-BDEA-623F-6DB299987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565411" y="1106501"/>
              <a:ext cx="1335858" cy="997870"/>
            </a:xfrm>
            <a:prstGeom prst="rect">
              <a:avLst/>
            </a:prstGeom>
            <a:ln w="19050">
              <a:solidFill>
                <a:schemeClr val="accent4"/>
              </a:solidFill>
            </a:ln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9874231-8723-1A89-16C3-30E5558F8F5C}"/>
              </a:ext>
            </a:extLst>
          </p:cNvPr>
          <p:cNvSpPr txBox="1"/>
          <p:nvPr/>
        </p:nvSpPr>
        <p:spPr>
          <a:xfrm>
            <a:off x="2557626" y="5935491"/>
            <a:ext cx="3454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Increasing Fragmentation with Burnup</a:t>
            </a:r>
            <a:endParaRPr lang="en-US" sz="1600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861E7E9-86DB-1C9F-BDC2-666AE7BE1443}"/>
              </a:ext>
            </a:extLst>
          </p:cNvPr>
          <p:cNvCxnSpPr>
            <a:cxnSpLocks/>
          </p:cNvCxnSpPr>
          <p:nvPr/>
        </p:nvCxnSpPr>
        <p:spPr>
          <a:xfrm>
            <a:off x="2352145" y="5913564"/>
            <a:ext cx="407772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69E66EC2-7BA1-A276-8872-20AEC52780AF}"/>
              </a:ext>
            </a:extLst>
          </p:cNvPr>
          <p:cNvSpPr txBox="1">
            <a:spLocks/>
          </p:cNvSpPr>
          <p:nvPr/>
        </p:nvSpPr>
        <p:spPr>
          <a:xfrm>
            <a:off x="125109" y="4265882"/>
            <a:ext cx="2227036" cy="1256585"/>
          </a:xfrm>
          <a:prstGeom prst="roundRect">
            <a:avLst/>
          </a:prstGeom>
          <a:noFill/>
        </p:spPr>
        <p:txBody>
          <a:bodyPr lIns="91440" tIns="18288" rIns="91440" bIns="18288" anchor="ctr" anchorCtr="0">
            <a:noAutofit/>
          </a:bodyPr>
          <a:lstStyle>
            <a:lvl1pPr marL="40640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8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ork Sans Light" pitchFamily="2" charset="0"/>
              <a:buChar char="-"/>
              <a:defRPr sz="24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accent1"/>
                </a:solidFill>
                <a:latin typeface="Work Sans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sz="1400" b="1" dirty="0">
                <a:solidFill>
                  <a:schemeClr val="tx1"/>
                </a:solidFill>
                <a:latin typeface="Work Sans" pitchFamily="2" charset="0"/>
              </a:rPr>
              <a:t>HBU Challenge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Work Sans" pitchFamily="2" charset="0"/>
              </a:rPr>
              <a:t>Increased likelihood of fuel dispersal during a LOCA</a:t>
            </a:r>
          </a:p>
        </p:txBody>
      </p:sp>
    </p:spTree>
    <p:extLst>
      <p:ext uri="{BB962C8B-B14F-4D97-AF65-F5344CB8AC3E}">
        <p14:creationId xmlns:p14="http://schemas.microsoft.com/office/powerpoint/2010/main" val="3733210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BBD09-67DC-9C1D-64D4-A03D5E6E9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C8002FA-E025-D531-2058-2BDBCC0C8AC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Framatome’s </a:t>
            </a:r>
            <a:r>
              <a:rPr lang="en-US" sz="3600" dirty="0" err="1"/>
              <a:t>PROtect</a:t>
            </a:r>
            <a:r>
              <a:rPr lang="en-US" sz="3600" dirty="0"/>
              <a:t> Cr</a:t>
            </a:r>
            <a:br>
              <a:rPr lang="en-US" sz="3600" dirty="0"/>
            </a:br>
            <a:endParaRPr lang="en-US" sz="28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78082FC-1AD7-349A-BC0E-CD726350D9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532057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SLIDE TEMPLATE 16-9 ENG" val="TKOjpBKi"/>
  <p:tag name="ARTICULATE_SLIDE_COUNT" val="1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ème Office">
  <a:themeElements>
    <a:clrScheme name="FRAMATOME 2023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1A70"/>
      </a:accent1>
      <a:accent2>
        <a:srgbClr val="1057C8"/>
      </a:accent2>
      <a:accent3>
        <a:srgbClr val="1089FF"/>
      </a:accent3>
      <a:accent4>
        <a:srgbClr val="FFB210"/>
      </a:accent4>
      <a:accent5>
        <a:srgbClr val="FF861D"/>
      </a:accent5>
      <a:accent6>
        <a:srgbClr val="FE5716"/>
      </a:accent6>
      <a:hlink>
        <a:srgbClr val="001A70"/>
      </a:hlink>
      <a:folHlink>
        <a:srgbClr val="1057C8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 w="9525" cmpd="sng">
          <a:noFill/>
          <a:miter lim="800000"/>
          <a:headEnd/>
          <a:tailEnd/>
        </a:ln>
      </a:spPr>
      <a:bodyPr wrap="square" rtlCol="0" anchor="ctr" anchorCtr="0">
        <a:noAutofit/>
      </a:bodyPr>
      <a:lstStyle>
        <a:defPPr algn="ctr" eaLnBrk="0" hangingPunct="0">
          <a:spcBef>
            <a:spcPct val="0"/>
          </a:spcBef>
          <a:defRPr sz="1800" dirty="0" smtClean="0">
            <a:solidFill>
              <a:schemeClr val="accent1"/>
            </a:solidFill>
            <a:latin typeface="Work Sans Light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3 Framatome_Template_light EN basic.pptm" id="{BB3EC833-CA65-41FA-96BA-4B3DC3F4482C}" vid="{5B46A9B0-1729-4611-B51A-B95409E10C9F}"/>
    </a:ext>
  </a:extLst>
</a:theme>
</file>

<file path=ppt/theme/theme2.xml><?xml version="1.0" encoding="utf-8"?>
<a:theme xmlns:a="http://schemas.openxmlformats.org/drawingml/2006/main" name="Legal">
  <a:themeElements>
    <a:clrScheme name="Framatome and EDF Colors">
      <a:dk1>
        <a:srgbClr val="09357A"/>
      </a:dk1>
      <a:lt1>
        <a:srgbClr val="FFFFFF"/>
      </a:lt1>
      <a:dk2>
        <a:srgbClr val="001A70"/>
      </a:dk2>
      <a:lt2>
        <a:srgbClr val="C7C9CA"/>
      </a:lt2>
      <a:accent1>
        <a:srgbClr val="5F84FE"/>
      </a:accent1>
      <a:accent2>
        <a:srgbClr val="FE5815"/>
      </a:accent2>
      <a:accent3>
        <a:srgbClr val="75787B"/>
      </a:accent3>
      <a:accent4>
        <a:srgbClr val="FFA02F"/>
      </a:accent4>
      <a:accent5>
        <a:srgbClr val="005BBB"/>
      </a:accent5>
      <a:accent6>
        <a:srgbClr val="509E2F"/>
      </a:accent6>
      <a:hlink>
        <a:srgbClr val="005BBB"/>
      </a:hlink>
      <a:folHlink>
        <a:srgbClr val="954F72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Framatome_Template_light EN basic.pptm" id="{BB3EC833-CA65-41FA-96BA-4B3DC3F4482C}" vid="{A99C7EFF-D2F9-4189-9D71-374268A82244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7B182382B2464F98179EEC30497D8E" ma:contentTypeVersion="16" ma:contentTypeDescription="Create a new document." ma:contentTypeScope="" ma:versionID="4be391e3136d4779ad8ca7679fec7535">
  <xsd:schema xmlns:xsd="http://www.w3.org/2001/XMLSchema" xmlns:xs="http://www.w3.org/2001/XMLSchema" xmlns:p="http://schemas.microsoft.com/office/2006/metadata/properties" xmlns:ns3="b55bad03-82c3-43a1-ba9b-ff33efdcb498" xmlns:ns4="eaba4fae-0175-410f-b9fb-ec89fbdcbd22" targetNamespace="http://schemas.microsoft.com/office/2006/metadata/properties" ma:root="true" ma:fieldsID="96e8ed9073f6c4c6129f3b693e8022b8" ns3:_="" ns4:_="">
    <xsd:import namespace="b55bad03-82c3-43a1-ba9b-ff33efdcb498"/>
    <xsd:import namespace="eaba4fae-0175-410f-b9fb-ec89fbdcbd2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5bad03-82c3-43a1-ba9b-ff33efdcb4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ba4fae-0175-410f-b9fb-ec89fbdcbd2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55bad03-82c3-43a1-ba9b-ff33efdcb498" xsi:nil="true"/>
  </documentManagement>
</p:properties>
</file>

<file path=customXml/itemProps1.xml><?xml version="1.0" encoding="utf-8"?>
<ds:datastoreItem xmlns:ds="http://schemas.openxmlformats.org/officeDocument/2006/customXml" ds:itemID="{35F09673-9BE5-44E2-9F07-78C11C3B54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5bad03-82c3-43a1-ba9b-ff33efdcb498"/>
    <ds:schemaRef ds:uri="eaba4fae-0175-410f-b9fb-ec89fbdcbd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8444DA-DEC3-4159-8916-E3B3192580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866ED1-A9E0-4A89-9DC5-DFE2FFCEFB05}">
  <ds:schemaRefs>
    <ds:schemaRef ds:uri="http://purl.org/dc/terms/"/>
    <ds:schemaRef ds:uri="b55bad03-82c3-43a1-ba9b-ff33efdcb498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eaba4fae-0175-410f-b9fb-ec89fbdcbd2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2023 Framatome Template</Template>
  <TotalTime>4486</TotalTime>
  <Words>1051</Words>
  <Application>Microsoft Office PowerPoint</Application>
  <PresentationFormat>Widescreen</PresentationFormat>
  <Paragraphs>203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Arial Black</vt:lpstr>
      <vt:lpstr>Calibri</vt:lpstr>
      <vt:lpstr>Courier New</vt:lpstr>
      <vt:lpstr>Police système</vt:lpstr>
      <vt:lpstr>Segoe Sans</vt:lpstr>
      <vt:lpstr>Wingdings</vt:lpstr>
      <vt:lpstr>Work Sans</vt:lpstr>
      <vt:lpstr>Work Sans ExtraLight</vt:lpstr>
      <vt:lpstr>Work Sans Light</vt:lpstr>
      <vt:lpstr>Work Sans Regular</vt:lpstr>
      <vt:lpstr>Work Sans Regular Roman</vt:lpstr>
      <vt:lpstr>Thème Office</vt:lpstr>
      <vt:lpstr>Legal</vt:lpstr>
      <vt:lpstr>Framatome Programs to Support U.S. PWR Optimization</vt:lpstr>
      <vt:lpstr>PowerPoint Presentation</vt:lpstr>
      <vt:lpstr>Framatome’s Advanced Fuel Management (AFM) Program: Coordinated effort to implement higher enrichment and burnup using proven components and upgraded supply chain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Amd 4 Rev 2</dc:creator>
  <cp:lastModifiedBy>GERKEN Lisa (FRA-FL)</cp:lastModifiedBy>
  <cp:revision>16</cp:revision>
  <cp:lastPrinted>2025-03-24T19:42:52Z</cp:lastPrinted>
  <dcterms:created xsi:type="dcterms:W3CDTF">2023-06-29T18:52:19Z</dcterms:created>
  <dcterms:modified xsi:type="dcterms:W3CDTF">2025-10-26T13:00:49Z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is en forme">
    <vt:bool>false</vt:bool>
  </property>
  <property fmtid="{D5CDD505-2E9C-101B-9397-08002B2CF9AE}" pid="3" name="MSIP_Label_d77b993a-7622-4ca9-b18f-a1c017beb90f_Enabled">
    <vt:lpwstr>true</vt:lpwstr>
  </property>
  <property fmtid="{D5CDD505-2E9C-101B-9397-08002B2CF9AE}" pid="4" name="MSIP_Label_d77b993a-7622-4ca9-b18f-a1c017beb90f_SetDate">
    <vt:lpwstr>2022-10-04T09:14:20Z</vt:lpwstr>
  </property>
  <property fmtid="{D5CDD505-2E9C-101B-9397-08002B2CF9AE}" pid="5" name="MSIP_Label_d77b993a-7622-4ca9-b18f-a1c017beb90f_Method">
    <vt:lpwstr>Standard</vt:lpwstr>
  </property>
  <property fmtid="{D5CDD505-2E9C-101B-9397-08002B2CF9AE}" pid="6" name="MSIP_Label_d77b993a-7622-4ca9-b18f-a1c017beb90f_Name">
    <vt:lpwstr>C1-No marking</vt:lpwstr>
  </property>
  <property fmtid="{D5CDD505-2E9C-101B-9397-08002B2CF9AE}" pid="7" name="MSIP_Label_d77b993a-7622-4ca9-b18f-a1c017beb90f_SiteId">
    <vt:lpwstr>152f9b3b-87f6-4551-b359-dc2527d190be</vt:lpwstr>
  </property>
  <property fmtid="{D5CDD505-2E9C-101B-9397-08002B2CF9AE}" pid="8" name="MSIP_Label_d77b993a-7622-4ca9-b18f-a1c017beb90f_ActionId">
    <vt:lpwstr>fa0bd433-9ed4-41a4-9a52-b2267371babb</vt:lpwstr>
  </property>
  <property fmtid="{D5CDD505-2E9C-101B-9397-08002B2CF9AE}" pid="9" name="MSIP_Label_d77b993a-7622-4ca9-b18f-a1c017beb90f_ContentBits">
    <vt:lpwstr>0</vt:lpwstr>
  </property>
  <property fmtid="{D5CDD505-2E9C-101B-9397-08002B2CF9AE}" pid="10" name="ArticulateGUID">
    <vt:lpwstr>ECDDA623-9778-409F-876F-17FE84C266DE</vt:lpwstr>
  </property>
  <property fmtid="{D5CDD505-2E9C-101B-9397-08002B2CF9AE}" pid="11" name="ArticulatePath">
    <vt:lpwstr>Framatome_Template_Engineer-Macros-FR_4</vt:lpwstr>
  </property>
  <property fmtid="{D5CDD505-2E9C-101B-9397-08002B2CF9AE}" pid="12" name="ContentTypeId">
    <vt:lpwstr>0x0101009B7B182382B2464F98179EEC30497D8E</vt:lpwstr>
  </property>
</Properties>
</file>