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Lst>
  <p:notesMasterIdLst>
    <p:notesMasterId r:id="rId30"/>
  </p:notesMasterIdLst>
  <p:sldIdLst>
    <p:sldId id="256" r:id="rId5"/>
    <p:sldId id="325" r:id="rId6"/>
    <p:sldId id="308" r:id="rId7"/>
    <p:sldId id="303" r:id="rId8"/>
    <p:sldId id="324" r:id="rId9"/>
    <p:sldId id="304" r:id="rId10"/>
    <p:sldId id="326" r:id="rId11"/>
    <p:sldId id="360" r:id="rId12"/>
    <p:sldId id="297" r:id="rId13"/>
    <p:sldId id="361" r:id="rId14"/>
    <p:sldId id="362" r:id="rId15"/>
    <p:sldId id="363" r:id="rId16"/>
    <p:sldId id="364" r:id="rId17"/>
    <p:sldId id="365" r:id="rId18"/>
    <p:sldId id="367" r:id="rId19"/>
    <p:sldId id="370" r:id="rId20"/>
    <p:sldId id="371" r:id="rId21"/>
    <p:sldId id="372" r:id="rId22"/>
    <p:sldId id="373" r:id="rId23"/>
    <p:sldId id="374" r:id="rId24"/>
    <p:sldId id="375" r:id="rId25"/>
    <p:sldId id="369" r:id="rId26"/>
    <p:sldId id="368" r:id="rId27"/>
    <p:sldId id="309" r:id="rId28"/>
    <p:sldId id="323" r:id="rId29"/>
  </p:sldIdLst>
  <p:sldSz cx="12192000" cy="6858000"/>
  <p:notesSz cx="6858000" cy="9144000"/>
  <p:embeddedFontLst>
    <p:embeddedFont>
      <p:font typeface="Technika" panose="020B0604020202020204" charset="0"/>
      <p:regular r:id="rId31"/>
      <p:bold r:id="rId32"/>
      <p:italic r:id="rId33"/>
      <p:boldItalic r:id="rId34"/>
    </p:embeddedFont>
    <p:embeddedFont>
      <p:font typeface="Technika-Bold" panose="00000600000000000000" charset="0"/>
      <p:regular r:id="rId35"/>
      <p:bold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73F0C-A62B-44C3-BD30-8CAEC731C812}" v="219" dt="2025-10-27T10:37:08.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4660"/>
  </p:normalViewPr>
  <p:slideViewPr>
    <p:cSldViewPr snapToGrid="0">
      <p:cViewPr varScale="1">
        <p:scale>
          <a:sx n="83" d="100"/>
          <a:sy n="83" d="100"/>
        </p:scale>
        <p:origin x="40" y="40"/>
      </p:cViewPr>
      <p:guideLst/>
    </p:cSldViewPr>
  </p:slideViewPr>
  <p:notesTextViewPr>
    <p:cViewPr>
      <p:scale>
        <a:sx n="1" d="1"/>
        <a:sy n="1" d="1"/>
      </p:scale>
      <p:origin x="0" y="0"/>
    </p:cViewPr>
  </p:notesTextViewPr>
  <p:sorterViewPr>
    <p:cViewPr>
      <p:scale>
        <a:sx n="100" d="100"/>
        <a:sy n="100" d="100"/>
      </p:scale>
      <p:origin x="0" y="-18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318A9-A955-470B-A0D2-543A5413C3A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s-CZ"/>
        </a:p>
      </dgm:t>
    </dgm:pt>
    <dgm:pt modelId="{937B9F3F-02A1-4ACE-BD06-6E2E77EEA77B}">
      <dgm:prSet/>
      <dgm:spPr/>
      <dgm:t>
        <a:bodyPr/>
        <a:lstStyle/>
        <a:p>
          <a:r>
            <a:rPr lang="en-US" i="1" dirty="0"/>
            <a:t>ATF-TS Experimental </a:t>
          </a:r>
          <a:r>
            <a:rPr lang="en-US" i="1" dirty="0" err="1"/>
            <a:t>Programme</a:t>
          </a:r>
          <a:endParaRPr lang="cs-CZ" i="1" dirty="0"/>
        </a:p>
      </dgm:t>
    </dgm:pt>
    <dgm:pt modelId="{202BC321-0519-40B4-81A0-CCF621062CEA}" type="parTrans" cxnId="{C63031AA-DF0E-48D3-A670-E042188978EA}">
      <dgm:prSet/>
      <dgm:spPr/>
      <dgm:t>
        <a:bodyPr/>
        <a:lstStyle/>
        <a:p>
          <a:endParaRPr lang="cs-CZ" i="1"/>
        </a:p>
      </dgm:t>
    </dgm:pt>
    <dgm:pt modelId="{640930C3-2867-4C49-BF62-E72FAD97EAAE}" type="sibTrans" cxnId="{C63031AA-DF0E-48D3-A670-E042188978EA}">
      <dgm:prSet/>
      <dgm:spPr/>
      <dgm:t>
        <a:bodyPr/>
        <a:lstStyle/>
        <a:p>
          <a:endParaRPr lang="cs-CZ" i="1"/>
        </a:p>
      </dgm:t>
    </dgm:pt>
    <dgm:pt modelId="{B04A3299-F6B8-4137-AA9D-28A397414B4D}">
      <dgm:prSet/>
      <dgm:spPr/>
      <dgm:t>
        <a:bodyPr/>
        <a:lstStyle/>
        <a:p>
          <a:r>
            <a:rPr lang="en-US" i="1" dirty="0"/>
            <a:t>Overview of tested materials</a:t>
          </a:r>
          <a:endParaRPr lang="cs-CZ" i="1" dirty="0"/>
        </a:p>
      </dgm:t>
    </dgm:pt>
    <dgm:pt modelId="{E6798877-3B84-4BD9-8172-E00BDFCDABEC}" type="parTrans" cxnId="{577DBD14-77BB-4951-83A9-D4304A3CE1E1}">
      <dgm:prSet/>
      <dgm:spPr/>
      <dgm:t>
        <a:bodyPr/>
        <a:lstStyle/>
        <a:p>
          <a:endParaRPr lang="cs-CZ" i="1"/>
        </a:p>
      </dgm:t>
    </dgm:pt>
    <dgm:pt modelId="{DB612AAB-D00D-4F21-9533-B6CD91020099}" type="sibTrans" cxnId="{577DBD14-77BB-4951-83A9-D4304A3CE1E1}">
      <dgm:prSet/>
      <dgm:spPr/>
      <dgm:t>
        <a:bodyPr/>
        <a:lstStyle/>
        <a:p>
          <a:endParaRPr lang="cs-CZ" i="1"/>
        </a:p>
      </dgm:t>
    </dgm:pt>
    <dgm:pt modelId="{F5A7632F-4380-4E84-8E3C-0BF14BB6F113}">
      <dgm:prSet/>
      <dgm:spPr/>
      <dgm:t>
        <a:bodyPr/>
        <a:lstStyle/>
        <a:p>
          <a:r>
            <a:rPr lang="en-US" i="1" dirty="0"/>
            <a:t>Conclusions and Summary</a:t>
          </a:r>
          <a:endParaRPr lang="cs-CZ" i="1" dirty="0"/>
        </a:p>
      </dgm:t>
    </dgm:pt>
    <dgm:pt modelId="{489CA749-C8D0-4945-BEBE-CB27A591A77A}" type="parTrans" cxnId="{FDDB657F-935B-4472-AAC6-7ED1CEE8CA6A}">
      <dgm:prSet/>
      <dgm:spPr/>
      <dgm:t>
        <a:bodyPr/>
        <a:lstStyle/>
        <a:p>
          <a:endParaRPr lang="cs-CZ" i="1"/>
        </a:p>
      </dgm:t>
    </dgm:pt>
    <dgm:pt modelId="{6737A2E8-F661-4BAE-A467-F2D844F5B0B2}" type="sibTrans" cxnId="{FDDB657F-935B-4472-AAC6-7ED1CEE8CA6A}">
      <dgm:prSet/>
      <dgm:spPr/>
      <dgm:t>
        <a:bodyPr/>
        <a:lstStyle/>
        <a:p>
          <a:endParaRPr lang="cs-CZ" i="1"/>
        </a:p>
      </dgm:t>
    </dgm:pt>
    <dgm:pt modelId="{2D12A8E2-1E5E-4ECD-B462-31391E3A34B7}">
      <dgm:prSet/>
      <dgm:spPr/>
      <dgm:t>
        <a:bodyPr/>
        <a:lstStyle/>
        <a:p>
          <a:r>
            <a:rPr lang="en-US" i="1" dirty="0"/>
            <a:t>Cr coated Zr-based Alloys</a:t>
          </a:r>
          <a:endParaRPr lang="cs-CZ" i="1" dirty="0"/>
        </a:p>
      </dgm:t>
    </dgm:pt>
    <dgm:pt modelId="{6327A56E-6504-4735-A0C7-5C8A402783B3}" type="parTrans" cxnId="{D99B5C54-EC48-48F9-AEDE-10B874B1230E}">
      <dgm:prSet/>
      <dgm:spPr/>
      <dgm:t>
        <a:bodyPr/>
        <a:lstStyle/>
        <a:p>
          <a:endParaRPr lang="en-US"/>
        </a:p>
      </dgm:t>
    </dgm:pt>
    <dgm:pt modelId="{F187C554-F70F-4F59-8819-61A127AFA399}" type="sibTrans" cxnId="{D99B5C54-EC48-48F9-AEDE-10B874B1230E}">
      <dgm:prSet/>
      <dgm:spPr/>
      <dgm:t>
        <a:bodyPr/>
        <a:lstStyle/>
        <a:p>
          <a:endParaRPr lang="en-US"/>
        </a:p>
      </dgm:t>
    </dgm:pt>
    <dgm:pt modelId="{2555B660-7DBA-4A71-BFB3-23F7C7F06C1A}">
      <dgm:prSet/>
      <dgm:spPr/>
      <dgm:t>
        <a:bodyPr/>
        <a:lstStyle/>
        <a:p>
          <a:r>
            <a:rPr lang="en-US" dirty="0"/>
            <a:t>Zr-Based Alloys with Alternative Coatings</a:t>
          </a:r>
          <a:endParaRPr lang="cs-CZ" i="1" dirty="0"/>
        </a:p>
      </dgm:t>
    </dgm:pt>
    <dgm:pt modelId="{D7465591-11D6-4C62-808F-0C86A54C1EB9}" type="parTrans" cxnId="{CDF6826B-76C8-4B7E-881F-78840A33BE0A}">
      <dgm:prSet/>
      <dgm:spPr/>
      <dgm:t>
        <a:bodyPr/>
        <a:lstStyle/>
        <a:p>
          <a:endParaRPr lang="en-US"/>
        </a:p>
      </dgm:t>
    </dgm:pt>
    <dgm:pt modelId="{0656B663-940F-48F2-8E4D-AD09518FA7F4}" type="sibTrans" cxnId="{CDF6826B-76C8-4B7E-881F-78840A33BE0A}">
      <dgm:prSet/>
      <dgm:spPr/>
      <dgm:t>
        <a:bodyPr/>
        <a:lstStyle/>
        <a:p>
          <a:endParaRPr lang="en-US"/>
        </a:p>
      </dgm:t>
    </dgm:pt>
    <dgm:pt modelId="{931DBEF2-E609-4EBF-B53C-4CF02F91BB51}">
      <dgm:prSet/>
      <dgm:spPr/>
      <dgm:t>
        <a:bodyPr/>
        <a:lstStyle/>
        <a:p>
          <a:r>
            <a:rPr lang="en-US" i="1"/>
            <a:t>FeCrAl</a:t>
          </a:r>
          <a:endParaRPr lang="cs-CZ" i="1" dirty="0"/>
        </a:p>
      </dgm:t>
    </dgm:pt>
    <dgm:pt modelId="{E4A80E29-B56B-48F8-85EC-5D6736735540}" type="parTrans" cxnId="{6566262D-D317-4187-8EDD-AE2D8C5E0D2D}">
      <dgm:prSet/>
      <dgm:spPr/>
      <dgm:t>
        <a:bodyPr/>
        <a:lstStyle/>
        <a:p>
          <a:endParaRPr lang="en-US"/>
        </a:p>
      </dgm:t>
    </dgm:pt>
    <dgm:pt modelId="{F67EEE67-BCB6-42F8-96F0-66B546F34F6E}" type="sibTrans" cxnId="{6566262D-D317-4187-8EDD-AE2D8C5E0D2D}">
      <dgm:prSet/>
      <dgm:spPr/>
      <dgm:t>
        <a:bodyPr/>
        <a:lstStyle/>
        <a:p>
          <a:endParaRPr lang="en-US"/>
        </a:p>
      </dgm:t>
    </dgm:pt>
    <dgm:pt modelId="{03C80D5B-BA4F-41F5-907E-CA9EFE15748C}" type="pres">
      <dgm:prSet presAssocID="{64A318A9-A955-470B-A0D2-543A5413C3A5}" presName="Name0" presStyleCnt="0">
        <dgm:presLayoutVars>
          <dgm:chMax val="7"/>
          <dgm:chPref val="7"/>
          <dgm:dir/>
        </dgm:presLayoutVars>
      </dgm:prSet>
      <dgm:spPr/>
    </dgm:pt>
    <dgm:pt modelId="{FAB59D7C-C685-48F1-B13E-0D9949E6C9F1}" type="pres">
      <dgm:prSet presAssocID="{64A318A9-A955-470B-A0D2-543A5413C3A5}" presName="Name1" presStyleCnt="0"/>
      <dgm:spPr/>
    </dgm:pt>
    <dgm:pt modelId="{32B10873-1689-41CC-9BA0-76A7007D7EED}" type="pres">
      <dgm:prSet presAssocID="{64A318A9-A955-470B-A0D2-543A5413C3A5}" presName="cycle" presStyleCnt="0"/>
      <dgm:spPr/>
    </dgm:pt>
    <dgm:pt modelId="{EE53F19C-E122-456B-AAFA-2A91CE3FD002}" type="pres">
      <dgm:prSet presAssocID="{64A318A9-A955-470B-A0D2-543A5413C3A5}" presName="srcNode" presStyleLbl="node1" presStyleIdx="0" presStyleCnt="6"/>
      <dgm:spPr/>
    </dgm:pt>
    <dgm:pt modelId="{04C29F3F-A077-4597-9B68-9C8E6A6860BB}" type="pres">
      <dgm:prSet presAssocID="{64A318A9-A955-470B-A0D2-543A5413C3A5}" presName="conn" presStyleLbl="parChTrans1D2" presStyleIdx="0" presStyleCnt="1"/>
      <dgm:spPr/>
    </dgm:pt>
    <dgm:pt modelId="{2EA024E1-99CF-4794-BC48-6E21428530AE}" type="pres">
      <dgm:prSet presAssocID="{64A318A9-A955-470B-A0D2-543A5413C3A5}" presName="extraNode" presStyleLbl="node1" presStyleIdx="0" presStyleCnt="6"/>
      <dgm:spPr/>
    </dgm:pt>
    <dgm:pt modelId="{43F9E7E8-DB87-43E6-8733-9765FFBBE646}" type="pres">
      <dgm:prSet presAssocID="{64A318A9-A955-470B-A0D2-543A5413C3A5}" presName="dstNode" presStyleLbl="node1" presStyleIdx="0" presStyleCnt="6"/>
      <dgm:spPr/>
    </dgm:pt>
    <dgm:pt modelId="{C9908778-52E3-4561-8751-C86ED23CB3C1}" type="pres">
      <dgm:prSet presAssocID="{937B9F3F-02A1-4ACE-BD06-6E2E77EEA77B}" presName="text_1" presStyleLbl="node1" presStyleIdx="0" presStyleCnt="6">
        <dgm:presLayoutVars>
          <dgm:bulletEnabled val="1"/>
        </dgm:presLayoutVars>
      </dgm:prSet>
      <dgm:spPr/>
    </dgm:pt>
    <dgm:pt modelId="{27382697-7795-461E-8178-86F12FE75868}" type="pres">
      <dgm:prSet presAssocID="{937B9F3F-02A1-4ACE-BD06-6E2E77EEA77B}" presName="accent_1" presStyleCnt="0"/>
      <dgm:spPr/>
    </dgm:pt>
    <dgm:pt modelId="{36DE7FEF-0974-4131-862D-53A6CD130F79}" type="pres">
      <dgm:prSet presAssocID="{937B9F3F-02A1-4ACE-BD06-6E2E77EEA77B}" presName="accentRepeatNode" presStyleLbl="solidFgAcc1" presStyleIdx="0" presStyleCnt="6"/>
      <dgm:spPr/>
    </dgm:pt>
    <dgm:pt modelId="{9F8D9179-4058-4E4B-A9DA-8162BCDA0246}" type="pres">
      <dgm:prSet presAssocID="{B04A3299-F6B8-4137-AA9D-28A397414B4D}" presName="text_2" presStyleLbl="node1" presStyleIdx="1" presStyleCnt="6">
        <dgm:presLayoutVars>
          <dgm:bulletEnabled val="1"/>
        </dgm:presLayoutVars>
      </dgm:prSet>
      <dgm:spPr/>
    </dgm:pt>
    <dgm:pt modelId="{29521FED-CE57-411B-86CD-CC83F41A82A3}" type="pres">
      <dgm:prSet presAssocID="{B04A3299-F6B8-4137-AA9D-28A397414B4D}" presName="accent_2" presStyleCnt="0"/>
      <dgm:spPr/>
    </dgm:pt>
    <dgm:pt modelId="{C5DFD367-24FF-4EE6-BB30-98331C2D3C28}" type="pres">
      <dgm:prSet presAssocID="{B04A3299-F6B8-4137-AA9D-28A397414B4D}" presName="accentRepeatNode" presStyleLbl="solidFgAcc1" presStyleIdx="1" presStyleCnt="6"/>
      <dgm:spPr/>
    </dgm:pt>
    <dgm:pt modelId="{95A45654-96F6-492E-9298-D2CD60EA86A0}" type="pres">
      <dgm:prSet presAssocID="{2D12A8E2-1E5E-4ECD-B462-31391E3A34B7}" presName="text_3" presStyleLbl="node1" presStyleIdx="2" presStyleCnt="6">
        <dgm:presLayoutVars>
          <dgm:bulletEnabled val="1"/>
        </dgm:presLayoutVars>
      </dgm:prSet>
      <dgm:spPr/>
    </dgm:pt>
    <dgm:pt modelId="{F3DFB65C-7D3B-48A2-B543-0FC2F641A75F}" type="pres">
      <dgm:prSet presAssocID="{2D12A8E2-1E5E-4ECD-B462-31391E3A34B7}" presName="accent_3" presStyleCnt="0"/>
      <dgm:spPr/>
    </dgm:pt>
    <dgm:pt modelId="{3E9FB25A-CFE3-41E8-A38A-83D8BD796E74}" type="pres">
      <dgm:prSet presAssocID="{2D12A8E2-1E5E-4ECD-B462-31391E3A34B7}" presName="accentRepeatNode" presStyleLbl="solidFgAcc1" presStyleIdx="2" presStyleCnt="6"/>
      <dgm:spPr/>
    </dgm:pt>
    <dgm:pt modelId="{B9F105D5-43B1-4A15-BB1F-7A50813A6D7C}" type="pres">
      <dgm:prSet presAssocID="{2555B660-7DBA-4A71-BFB3-23F7C7F06C1A}" presName="text_4" presStyleLbl="node1" presStyleIdx="3" presStyleCnt="6">
        <dgm:presLayoutVars>
          <dgm:bulletEnabled val="1"/>
        </dgm:presLayoutVars>
      </dgm:prSet>
      <dgm:spPr/>
    </dgm:pt>
    <dgm:pt modelId="{BB45AEAE-7749-43A2-860D-E66A82936613}" type="pres">
      <dgm:prSet presAssocID="{2555B660-7DBA-4A71-BFB3-23F7C7F06C1A}" presName="accent_4" presStyleCnt="0"/>
      <dgm:spPr/>
    </dgm:pt>
    <dgm:pt modelId="{E5D7EFB4-82EC-4D2C-9FAE-345986C1748F}" type="pres">
      <dgm:prSet presAssocID="{2555B660-7DBA-4A71-BFB3-23F7C7F06C1A}" presName="accentRepeatNode" presStyleLbl="solidFgAcc1" presStyleIdx="3" presStyleCnt="6"/>
      <dgm:spPr/>
    </dgm:pt>
    <dgm:pt modelId="{5F4F7823-488B-4F57-BF7C-2FC6B32C9492}" type="pres">
      <dgm:prSet presAssocID="{931DBEF2-E609-4EBF-B53C-4CF02F91BB51}" presName="text_5" presStyleLbl="node1" presStyleIdx="4" presStyleCnt="6">
        <dgm:presLayoutVars>
          <dgm:bulletEnabled val="1"/>
        </dgm:presLayoutVars>
      </dgm:prSet>
      <dgm:spPr/>
    </dgm:pt>
    <dgm:pt modelId="{5A247F32-8907-4040-AFD6-C8DBBC6F16B5}" type="pres">
      <dgm:prSet presAssocID="{931DBEF2-E609-4EBF-B53C-4CF02F91BB51}" presName="accent_5" presStyleCnt="0"/>
      <dgm:spPr/>
    </dgm:pt>
    <dgm:pt modelId="{6B5862DC-E4DB-4714-872F-C7ABE8B54DB3}" type="pres">
      <dgm:prSet presAssocID="{931DBEF2-E609-4EBF-B53C-4CF02F91BB51}" presName="accentRepeatNode" presStyleLbl="solidFgAcc1" presStyleIdx="4" presStyleCnt="6"/>
      <dgm:spPr/>
    </dgm:pt>
    <dgm:pt modelId="{D1E2DCFA-CD0C-444D-93F0-E9E694DBADBA}" type="pres">
      <dgm:prSet presAssocID="{F5A7632F-4380-4E84-8E3C-0BF14BB6F113}" presName="text_6" presStyleLbl="node1" presStyleIdx="5" presStyleCnt="6">
        <dgm:presLayoutVars>
          <dgm:bulletEnabled val="1"/>
        </dgm:presLayoutVars>
      </dgm:prSet>
      <dgm:spPr/>
    </dgm:pt>
    <dgm:pt modelId="{0AD7367C-20F1-480E-9401-5650FD92526E}" type="pres">
      <dgm:prSet presAssocID="{F5A7632F-4380-4E84-8E3C-0BF14BB6F113}" presName="accent_6" presStyleCnt="0"/>
      <dgm:spPr/>
    </dgm:pt>
    <dgm:pt modelId="{34D36D10-2341-40E3-962D-AB078752EFEB}" type="pres">
      <dgm:prSet presAssocID="{F5A7632F-4380-4E84-8E3C-0BF14BB6F113}" presName="accentRepeatNode" presStyleLbl="solidFgAcc1" presStyleIdx="5" presStyleCnt="6"/>
      <dgm:spPr/>
    </dgm:pt>
  </dgm:ptLst>
  <dgm:cxnLst>
    <dgm:cxn modelId="{BCFE250D-8022-4DA9-B7EE-B34351123DCC}" type="presOf" srcId="{640930C3-2867-4C49-BF62-E72FAD97EAAE}" destId="{04C29F3F-A077-4597-9B68-9C8E6A6860BB}" srcOrd="0" destOrd="0" presId="urn:microsoft.com/office/officeart/2008/layout/VerticalCurvedList"/>
    <dgm:cxn modelId="{577DBD14-77BB-4951-83A9-D4304A3CE1E1}" srcId="{64A318A9-A955-470B-A0D2-543A5413C3A5}" destId="{B04A3299-F6B8-4137-AA9D-28A397414B4D}" srcOrd="1" destOrd="0" parTransId="{E6798877-3B84-4BD9-8172-E00BDFCDABEC}" sibTransId="{DB612AAB-D00D-4F21-9533-B6CD91020099}"/>
    <dgm:cxn modelId="{80093318-D98F-4A03-A6B0-CCF16195F6B6}" type="presOf" srcId="{2D12A8E2-1E5E-4ECD-B462-31391E3A34B7}" destId="{95A45654-96F6-492E-9298-D2CD60EA86A0}" srcOrd="0" destOrd="0" presId="urn:microsoft.com/office/officeart/2008/layout/VerticalCurvedList"/>
    <dgm:cxn modelId="{6566262D-D317-4187-8EDD-AE2D8C5E0D2D}" srcId="{64A318A9-A955-470B-A0D2-543A5413C3A5}" destId="{931DBEF2-E609-4EBF-B53C-4CF02F91BB51}" srcOrd="4" destOrd="0" parTransId="{E4A80E29-B56B-48F8-85EC-5D6736735540}" sibTransId="{F67EEE67-BCB6-42F8-96F0-66B546F34F6E}"/>
    <dgm:cxn modelId="{B93C2038-1BC8-4232-86C8-6357DCE8D954}" type="presOf" srcId="{64A318A9-A955-470B-A0D2-543A5413C3A5}" destId="{03C80D5B-BA4F-41F5-907E-CA9EFE15748C}" srcOrd="0" destOrd="0" presId="urn:microsoft.com/office/officeart/2008/layout/VerticalCurvedList"/>
    <dgm:cxn modelId="{7E9F333B-81BD-4602-A495-555FD4A631EF}" type="presOf" srcId="{2555B660-7DBA-4A71-BFB3-23F7C7F06C1A}" destId="{B9F105D5-43B1-4A15-BB1F-7A50813A6D7C}" srcOrd="0" destOrd="0" presId="urn:microsoft.com/office/officeart/2008/layout/VerticalCurvedList"/>
    <dgm:cxn modelId="{CB81653B-0D08-43C9-BA54-7EDEC4D7383A}" type="presOf" srcId="{F5A7632F-4380-4E84-8E3C-0BF14BB6F113}" destId="{D1E2DCFA-CD0C-444D-93F0-E9E694DBADBA}" srcOrd="0" destOrd="0" presId="urn:microsoft.com/office/officeart/2008/layout/VerticalCurvedList"/>
    <dgm:cxn modelId="{CDF6826B-76C8-4B7E-881F-78840A33BE0A}" srcId="{64A318A9-A955-470B-A0D2-543A5413C3A5}" destId="{2555B660-7DBA-4A71-BFB3-23F7C7F06C1A}" srcOrd="3" destOrd="0" parTransId="{D7465591-11D6-4C62-808F-0C86A54C1EB9}" sibTransId="{0656B663-940F-48F2-8E4D-AD09518FA7F4}"/>
    <dgm:cxn modelId="{3073EB4F-8018-4D05-88E4-3F4528824328}" type="presOf" srcId="{931DBEF2-E609-4EBF-B53C-4CF02F91BB51}" destId="{5F4F7823-488B-4F57-BF7C-2FC6B32C9492}" srcOrd="0" destOrd="0" presId="urn:microsoft.com/office/officeart/2008/layout/VerticalCurvedList"/>
    <dgm:cxn modelId="{D99B5C54-EC48-48F9-AEDE-10B874B1230E}" srcId="{64A318A9-A955-470B-A0D2-543A5413C3A5}" destId="{2D12A8E2-1E5E-4ECD-B462-31391E3A34B7}" srcOrd="2" destOrd="0" parTransId="{6327A56E-6504-4735-A0C7-5C8A402783B3}" sibTransId="{F187C554-F70F-4F59-8819-61A127AFA399}"/>
    <dgm:cxn modelId="{A75E1079-DB02-4FBA-93A1-E6B63563CE5B}" type="presOf" srcId="{937B9F3F-02A1-4ACE-BD06-6E2E77EEA77B}" destId="{C9908778-52E3-4561-8751-C86ED23CB3C1}" srcOrd="0" destOrd="0" presId="urn:microsoft.com/office/officeart/2008/layout/VerticalCurvedList"/>
    <dgm:cxn modelId="{FDDB657F-935B-4472-AAC6-7ED1CEE8CA6A}" srcId="{64A318A9-A955-470B-A0D2-543A5413C3A5}" destId="{F5A7632F-4380-4E84-8E3C-0BF14BB6F113}" srcOrd="5" destOrd="0" parTransId="{489CA749-C8D0-4945-BEBE-CB27A591A77A}" sibTransId="{6737A2E8-F661-4BAE-A467-F2D844F5B0B2}"/>
    <dgm:cxn modelId="{C63031AA-DF0E-48D3-A670-E042188978EA}" srcId="{64A318A9-A955-470B-A0D2-543A5413C3A5}" destId="{937B9F3F-02A1-4ACE-BD06-6E2E77EEA77B}" srcOrd="0" destOrd="0" parTransId="{202BC321-0519-40B4-81A0-CCF621062CEA}" sibTransId="{640930C3-2867-4C49-BF62-E72FAD97EAAE}"/>
    <dgm:cxn modelId="{26100AD7-762D-4AF5-81C7-2B021BEC7C0F}" type="presOf" srcId="{B04A3299-F6B8-4137-AA9D-28A397414B4D}" destId="{9F8D9179-4058-4E4B-A9DA-8162BCDA0246}" srcOrd="0" destOrd="0" presId="urn:microsoft.com/office/officeart/2008/layout/VerticalCurvedList"/>
    <dgm:cxn modelId="{AB0CEF3D-120B-4C57-B4BD-81B333A21DF9}" type="presParOf" srcId="{03C80D5B-BA4F-41F5-907E-CA9EFE15748C}" destId="{FAB59D7C-C685-48F1-B13E-0D9949E6C9F1}" srcOrd="0" destOrd="0" presId="urn:microsoft.com/office/officeart/2008/layout/VerticalCurvedList"/>
    <dgm:cxn modelId="{5E4F1395-EE69-487F-AA84-B857CE572C45}" type="presParOf" srcId="{FAB59D7C-C685-48F1-B13E-0D9949E6C9F1}" destId="{32B10873-1689-41CC-9BA0-76A7007D7EED}" srcOrd="0" destOrd="0" presId="urn:microsoft.com/office/officeart/2008/layout/VerticalCurvedList"/>
    <dgm:cxn modelId="{694B48CF-D65B-4DC2-B52D-BB4E23F10649}" type="presParOf" srcId="{32B10873-1689-41CC-9BA0-76A7007D7EED}" destId="{EE53F19C-E122-456B-AAFA-2A91CE3FD002}" srcOrd="0" destOrd="0" presId="urn:microsoft.com/office/officeart/2008/layout/VerticalCurvedList"/>
    <dgm:cxn modelId="{7EBC262D-2650-4BD4-A7E0-43B588910573}" type="presParOf" srcId="{32B10873-1689-41CC-9BA0-76A7007D7EED}" destId="{04C29F3F-A077-4597-9B68-9C8E6A6860BB}" srcOrd="1" destOrd="0" presId="urn:microsoft.com/office/officeart/2008/layout/VerticalCurvedList"/>
    <dgm:cxn modelId="{7E62001B-A271-4255-B286-459BCB5D60FA}" type="presParOf" srcId="{32B10873-1689-41CC-9BA0-76A7007D7EED}" destId="{2EA024E1-99CF-4794-BC48-6E21428530AE}" srcOrd="2" destOrd="0" presId="urn:microsoft.com/office/officeart/2008/layout/VerticalCurvedList"/>
    <dgm:cxn modelId="{53FA5D88-F5C5-4AD2-B847-1B3B83630CF5}" type="presParOf" srcId="{32B10873-1689-41CC-9BA0-76A7007D7EED}" destId="{43F9E7E8-DB87-43E6-8733-9765FFBBE646}" srcOrd="3" destOrd="0" presId="urn:microsoft.com/office/officeart/2008/layout/VerticalCurvedList"/>
    <dgm:cxn modelId="{3F334F73-2B5C-4C3E-ABDE-206D94A39539}" type="presParOf" srcId="{FAB59D7C-C685-48F1-B13E-0D9949E6C9F1}" destId="{C9908778-52E3-4561-8751-C86ED23CB3C1}" srcOrd="1" destOrd="0" presId="urn:microsoft.com/office/officeart/2008/layout/VerticalCurvedList"/>
    <dgm:cxn modelId="{E33594AB-5D8E-4524-9754-F54D8526B3C7}" type="presParOf" srcId="{FAB59D7C-C685-48F1-B13E-0D9949E6C9F1}" destId="{27382697-7795-461E-8178-86F12FE75868}" srcOrd="2" destOrd="0" presId="urn:microsoft.com/office/officeart/2008/layout/VerticalCurvedList"/>
    <dgm:cxn modelId="{6A8E9CFE-0E1E-48BA-BB71-01D45C65F67C}" type="presParOf" srcId="{27382697-7795-461E-8178-86F12FE75868}" destId="{36DE7FEF-0974-4131-862D-53A6CD130F79}" srcOrd="0" destOrd="0" presId="urn:microsoft.com/office/officeart/2008/layout/VerticalCurvedList"/>
    <dgm:cxn modelId="{C8A94C9C-B3C0-48FA-9F65-DF7CAE8BF7F5}" type="presParOf" srcId="{FAB59D7C-C685-48F1-B13E-0D9949E6C9F1}" destId="{9F8D9179-4058-4E4B-A9DA-8162BCDA0246}" srcOrd="3" destOrd="0" presId="urn:microsoft.com/office/officeart/2008/layout/VerticalCurvedList"/>
    <dgm:cxn modelId="{3DB64003-2B8E-414E-A090-DF2E9C17D12B}" type="presParOf" srcId="{FAB59D7C-C685-48F1-B13E-0D9949E6C9F1}" destId="{29521FED-CE57-411B-86CD-CC83F41A82A3}" srcOrd="4" destOrd="0" presId="urn:microsoft.com/office/officeart/2008/layout/VerticalCurvedList"/>
    <dgm:cxn modelId="{03384082-0A43-48BA-8EB9-16BBB1817249}" type="presParOf" srcId="{29521FED-CE57-411B-86CD-CC83F41A82A3}" destId="{C5DFD367-24FF-4EE6-BB30-98331C2D3C28}" srcOrd="0" destOrd="0" presId="urn:microsoft.com/office/officeart/2008/layout/VerticalCurvedList"/>
    <dgm:cxn modelId="{4EAFF961-9321-48A8-AB06-005372906441}" type="presParOf" srcId="{FAB59D7C-C685-48F1-B13E-0D9949E6C9F1}" destId="{95A45654-96F6-492E-9298-D2CD60EA86A0}" srcOrd="5" destOrd="0" presId="urn:microsoft.com/office/officeart/2008/layout/VerticalCurvedList"/>
    <dgm:cxn modelId="{9A46C842-BEA5-43B1-97CC-72B023B87878}" type="presParOf" srcId="{FAB59D7C-C685-48F1-B13E-0D9949E6C9F1}" destId="{F3DFB65C-7D3B-48A2-B543-0FC2F641A75F}" srcOrd="6" destOrd="0" presId="urn:microsoft.com/office/officeart/2008/layout/VerticalCurvedList"/>
    <dgm:cxn modelId="{2D43E567-B9B5-4285-98C7-92C282D9C756}" type="presParOf" srcId="{F3DFB65C-7D3B-48A2-B543-0FC2F641A75F}" destId="{3E9FB25A-CFE3-41E8-A38A-83D8BD796E74}" srcOrd="0" destOrd="0" presId="urn:microsoft.com/office/officeart/2008/layout/VerticalCurvedList"/>
    <dgm:cxn modelId="{B429D262-C350-41D3-BDBF-FE2C52E8B3E2}" type="presParOf" srcId="{FAB59D7C-C685-48F1-B13E-0D9949E6C9F1}" destId="{B9F105D5-43B1-4A15-BB1F-7A50813A6D7C}" srcOrd="7" destOrd="0" presId="urn:microsoft.com/office/officeart/2008/layout/VerticalCurvedList"/>
    <dgm:cxn modelId="{24A929DA-7350-4A79-A2D6-5A2A6ED7ACF2}" type="presParOf" srcId="{FAB59D7C-C685-48F1-B13E-0D9949E6C9F1}" destId="{BB45AEAE-7749-43A2-860D-E66A82936613}" srcOrd="8" destOrd="0" presId="urn:microsoft.com/office/officeart/2008/layout/VerticalCurvedList"/>
    <dgm:cxn modelId="{633FA80C-D309-4CB6-B54A-7E25B493C908}" type="presParOf" srcId="{BB45AEAE-7749-43A2-860D-E66A82936613}" destId="{E5D7EFB4-82EC-4D2C-9FAE-345986C1748F}" srcOrd="0" destOrd="0" presId="urn:microsoft.com/office/officeart/2008/layout/VerticalCurvedList"/>
    <dgm:cxn modelId="{884C4436-C0BD-4A75-A424-79225A5E5BCF}" type="presParOf" srcId="{FAB59D7C-C685-48F1-B13E-0D9949E6C9F1}" destId="{5F4F7823-488B-4F57-BF7C-2FC6B32C9492}" srcOrd="9" destOrd="0" presId="urn:microsoft.com/office/officeart/2008/layout/VerticalCurvedList"/>
    <dgm:cxn modelId="{7D540CB7-0BAE-4C80-8F15-26172A7BE50F}" type="presParOf" srcId="{FAB59D7C-C685-48F1-B13E-0D9949E6C9F1}" destId="{5A247F32-8907-4040-AFD6-C8DBBC6F16B5}" srcOrd="10" destOrd="0" presId="urn:microsoft.com/office/officeart/2008/layout/VerticalCurvedList"/>
    <dgm:cxn modelId="{329697E2-CC73-448F-B400-63C63EC10A2E}" type="presParOf" srcId="{5A247F32-8907-4040-AFD6-C8DBBC6F16B5}" destId="{6B5862DC-E4DB-4714-872F-C7ABE8B54DB3}" srcOrd="0" destOrd="0" presId="urn:microsoft.com/office/officeart/2008/layout/VerticalCurvedList"/>
    <dgm:cxn modelId="{119E48D5-8FCF-464C-9D09-5114783FF2E2}" type="presParOf" srcId="{FAB59D7C-C685-48F1-B13E-0D9949E6C9F1}" destId="{D1E2DCFA-CD0C-444D-93F0-E9E694DBADBA}" srcOrd="11" destOrd="0" presId="urn:microsoft.com/office/officeart/2008/layout/VerticalCurvedList"/>
    <dgm:cxn modelId="{BFC12BEE-536E-42FF-8D8B-B3BC73413940}" type="presParOf" srcId="{FAB59D7C-C685-48F1-B13E-0D9949E6C9F1}" destId="{0AD7367C-20F1-480E-9401-5650FD92526E}" srcOrd="12" destOrd="0" presId="urn:microsoft.com/office/officeart/2008/layout/VerticalCurvedList"/>
    <dgm:cxn modelId="{09D6AE8A-56D4-4F37-AF3F-81C087FED719}" type="presParOf" srcId="{0AD7367C-20F1-480E-9401-5650FD92526E}" destId="{34D36D10-2341-40E3-962D-AB078752EF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7E0FCA-537C-42A9-B09F-CC6C3AE60F87}" type="doc">
      <dgm:prSet loTypeId="urn:microsoft.com/office/officeart/2009/layout/CircleArrowProcess" loCatId="process" qsTypeId="urn:microsoft.com/office/officeart/2005/8/quickstyle/3d1" qsCatId="3D" csTypeId="urn:microsoft.com/office/officeart/2005/8/colors/accent1_2" csCatId="accent1" phldr="1"/>
      <dgm:spPr/>
      <dgm:t>
        <a:bodyPr/>
        <a:lstStyle/>
        <a:p>
          <a:endParaRPr lang="cs-CZ"/>
        </a:p>
      </dgm:t>
    </dgm:pt>
    <dgm:pt modelId="{12022468-130E-443F-B554-2E27E6644260}">
      <dgm:prSet phldrT="[Text]" custT="1"/>
      <dgm:spPr/>
      <dgm:t>
        <a:bodyPr/>
        <a:lstStyle/>
        <a:p>
          <a:r>
            <a:rPr lang="en-US" sz="1200" dirty="0"/>
            <a:t>ATF fabrication</a:t>
          </a:r>
          <a:endParaRPr lang="cs-CZ" sz="1200" dirty="0"/>
        </a:p>
      </dgm:t>
    </dgm:pt>
    <dgm:pt modelId="{69A69C8C-DECE-467F-AC61-CF6F3B2F2669}" type="parTrans" cxnId="{BF8EC419-3C32-47E3-A12E-369C9473D04F}">
      <dgm:prSet/>
      <dgm:spPr/>
      <dgm:t>
        <a:bodyPr/>
        <a:lstStyle/>
        <a:p>
          <a:endParaRPr lang="cs-CZ" sz="4000"/>
        </a:p>
      </dgm:t>
    </dgm:pt>
    <dgm:pt modelId="{9E151ED6-EA3A-4577-87FB-4B456B7F1F21}" type="sibTrans" cxnId="{BF8EC419-3C32-47E3-A12E-369C9473D04F}">
      <dgm:prSet/>
      <dgm:spPr/>
      <dgm:t>
        <a:bodyPr/>
        <a:lstStyle/>
        <a:p>
          <a:endParaRPr lang="cs-CZ" sz="4000"/>
        </a:p>
      </dgm:t>
    </dgm:pt>
    <dgm:pt modelId="{5933FFE5-7170-49C6-ADF4-073BE1CCF05B}">
      <dgm:prSet phldrT="[Text]" custT="1"/>
      <dgm:spPr/>
      <dgm:t>
        <a:bodyPr/>
        <a:lstStyle/>
        <a:p>
          <a:r>
            <a:rPr lang="en-US" sz="1200" dirty="0"/>
            <a:t>Experimental facilities</a:t>
          </a:r>
          <a:endParaRPr lang="cs-CZ" sz="1200" dirty="0"/>
        </a:p>
      </dgm:t>
    </dgm:pt>
    <dgm:pt modelId="{A6E711C2-8AC5-4BCD-952B-54313DD56B86}" type="parTrans" cxnId="{F474C321-C80D-4197-A4D6-7B5C3C87781F}">
      <dgm:prSet/>
      <dgm:spPr/>
      <dgm:t>
        <a:bodyPr/>
        <a:lstStyle/>
        <a:p>
          <a:endParaRPr lang="cs-CZ" sz="4000"/>
        </a:p>
      </dgm:t>
    </dgm:pt>
    <dgm:pt modelId="{3D67BBAC-BDAA-4068-915B-31F7F8096D03}" type="sibTrans" cxnId="{F474C321-C80D-4197-A4D6-7B5C3C87781F}">
      <dgm:prSet/>
      <dgm:spPr/>
      <dgm:t>
        <a:bodyPr/>
        <a:lstStyle/>
        <a:p>
          <a:endParaRPr lang="cs-CZ" sz="4000"/>
        </a:p>
      </dgm:t>
    </dgm:pt>
    <dgm:pt modelId="{1EE32D18-913B-43F9-A17D-0151EF030062}">
      <dgm:prSet phldrT="[Text]" custT="1"/>
      <dgm:spPr/>
      <dgm:t>
        <a:bodyPr/>
        <a:lstStyle/>
        <a:p>
          <a:r>
            <a:rPr lang="en-US" sz="1200" dirty="0"/>
            <a:t>Experimental data and correlations</a:t>
          </a:r>
          <a:endParaRPr lang="cs-CZ" sz="1200" dirty="0"/>
        </a:p>
      </dgm:t>
    </dgm:pt>
    <dgm:pt modelId="{B6AC3F8A-71B8-4613-BD87-607FF61C6AA9}" type="parTrans" cxnId="{5D109F85-D2FA-474D-9059-BE4DB6F83AC6}">
      <dgm:prSet/>
      <dgm:spPr/>
      <dgm:t>
        <a:bodyPr/>
        <a:lstStyle/>
        <a:p>
          <a:endParaRPr lang="cs-CZ" sz="4000"/>
        </a:p>
      </dgm:t>
    </dgm:pt>
    <dgm:pt modelId="{96BC1114-7418-41DA-88E9-4D0FB6D241BC}" type="sibTrans" cxnId="{5D109F85-D2FA-474D-9059-BE4DB6F83AC6}">
      <dgm:prSet/>
      <dgm:spPr/>
      <dgm:t>
        <a:bodyPr/>
        <a:lstStyle/>
        <a:p>
          <a:endParaRPr lang="cs-CZ" sz="4000"/>
        </a:p>
      </dgm:t>
    </dgm:pt>
    <dgm:pt modelId="{B8DAE87B-EEAB-431A-9F5B-376CDE0B6F68}">
      <dgm:prSet phldrT="[Text]" custT="1"/>
      <dgm:spPr/>
      <dgm:t>
        <a:bodyPr/>
        <a:lstStyle/>
        <a:p>
          <a:r>
            <a:rPr lang="en-US" sz="1200" dirty="0"/>
            <a:t>Benchmark exercise = model validation</a:t>
          </a:r>
          <a:endParaRPr lang="cs-CZ" sz="1200" dirty="0"/>
        </a:p>
      </dgm:t>
    </dgm:pt>
    <dgm:pt modelId="{651DA44E-13C9-4794-A4E8-91B2698BAE74}" type="parTrans" cxnId="{62523759-D256-4928-B99A-01A755E85D65}">
      <dgm:prSet/>
      <dgm:spPr/>
      <dgm:t>
        <a:bodyPr/>
        <a:lstStyle/>
        <a:p>
          <a:endParaRPr lang="cs-CZ" sz="4000"/>
        </a:p>
      </dgm:t>
    </dgm:pt>
    <dgm:pt modelId="{9FE7A4A5-7632-4D28-93D1-A2EB47C0A99F}" type="sibTrans" cxnId="{62523759-D256-4928-B99A-01A755E85D65}">
      <dgm:prSet/>
      <dgm:spPr/>
      <dgm:t>
        <a:bodyPr/>
        <a:lstStyle/>
        <a:p>
          <a:endParaRPr lang="cs-CZ" sz="4000"/>
        </a:p>
      </dgm:t>
    </dgm:pt>
    <dgm:pt modelId="{D143D0C8-2102-4B14-8E6A-F1F243F4201A}">
      <dgm:prSet phldrT="[Text]" custT="1"/>
      <dgm:spPr/>
      <dgm:t>
        <a:bodyPr/>
        <a:lstStyle/>
        <a:p>
          <a:r>
            <a:rPr lang="en-US" sz="1200" dirty="0"/>
            <a:t>Database development</a:t>
          </a:r>
          <a:endParaRPr lang="cs-CZ" sz="1200" dirty="0"/>
        </a:p>
      </dgm:t>
    </dgm:pt>
    <dgm:pt modelId="{407E4C33-3199-4459-9039-B51EF628F5AF}" type="parTrans" cxnId="{3DD31ABB-65B0-4756-AA1F-97D5F764A01C}">
      <dgm:prSet/>
      <dgm:spPr/>
      <dgm:t>
        <a:bodyPr/>
        <a:lstStyle/>
        <a:p>
          <a:endParaRPr lang="cs-CZ" sz="4000"/>
        </a:p>
      </dgm:t>
    </dgm:pt>
    <dgm:pt modelId="{4E57CA68-6071-4BBA-ADDA-24E805A9F9E4}" type="sibTrans" cxnId="{3DD31ABB-65B0-4756-AA1F-97D5F764A01C}">
      <dgm:prSet/>
      <dgm:spPr/>
      <dgm:t>
        <a:bodyPr/>
        <a:lstStyle/>
        <a:p>
          <a:endParaRPr lang="cs-CZ" sz="4000"/>
        </a:p>
      </dgm:t>
    </dgm:pt>
    <dgm:pt modelId="{8BA2AE64-40F8-4476-8108-1854DCEE1421}">
      <dgm:prSet phldrT="[Text]" custT="1"/>
      <dgm:spPr/>
      <dgm:t>
        <a:bodyPr/>
        <a:lstStyle/>
        <a:p>
          <a:r>
            <a:rPr lang="en-US" sz="1200" dirty="0"/>
            <a:t>ATF LOCA methodology</a:t>
          </a:r>
          <a:endParaRPr lang="cs-CZ" sz="1200" dirty="0"/>
        </a:p>
      </dgm:t>
    </dgm:pt>
    <dgm:pt modelId="{D2751702-344A-4925-957C-F0A0403A63DF}" type="parTrans" cxnId="{499EB5F6-1C2B-471C-A338-EFCC2B9287EC}">
      <dgm:prSet/>
      <dgm:spPr/>
      <dgm:t>
        <a:bodyPr/>
        <a:lstStyle/>
        <a:p>
          <a:endParaRPr lang="en-US"/>
        </a:p>
      </dgm:t>
    </dgm:pt>
    <dgm:pt modelId="{543F2B81-D807-4016-A530-DB3B65C61BC4}" type="sibTrans" cxnId="{499EB5F6-1C2B-471C-A338-EFCC2B9287EC}">
      <dgm:prSet/>
      <dgm:spPr/>
      <dgm:t>
        <a:bodyPr/>
        <a:lstStyle/>
        <a:p>
          <a:endParaRPr lang="en-US"/>
        </a:p>
      </dgm:t>
    </dgm:pt>
    <dgm:pt modelId="{FA2A9F11-D330-42C9-ABB1-A3285A52BA2B}" type="pres">
      <dgm:prSet presAssocID="{457E0FCA-537C-42A9-B09F-CC6C3AE60F87}" presName="Name0" presStyleCnt="0">
        <dgm:presLayoutVars>
          <dgm:chMax val="7"/>
          <dgm:chPref val="7"/>
          <dgm:dir/>
          <dgm:animLvl val="lvl"/>
        </dgm:presLayoutVars>
      </dgm:prSet>
      <dgm:spPr/>
    </dgm:pt>
    <dgm:pt modelId="{5C95B7DB-E997-420B-971B-32CFC06BB9BF}" type="pres">
      <dgm:prSet presAssocID="{12022468-130E-443F-B554-2E27E6644260}" presName="Accent1" presStyleCnt="0"/>
      <dgm:spPr/>
    </dgm:pt>
    <dgm:pt modelId="{AEFFF29C-A0B1-4FFE-A3E0-5FB8D30A2D23}" type="pres">
      <dgm:prSet presAssocID="{12022468-130E-443F-B554-2E27E6644260}" presName="Accent" presStyleLbl="node1" presStyleIdx="0" presStyleCnt="6"/>
      <dgm:spPr/>
    </dgm:pt>
    <dgm:pt modelId="{FE05ADF6-3B8C-43B8-A80D-F964452D3588}" type="pres">
      <dgm:prSet presAssocID="{12022468-130E-443F-B554-2E27E6644260}" presName="Parent1" presStyleLbl="revTx" presStyleIdx="0" presStyleCnt="6">
        <dgm:presLayoutVars>
          <dgm:chMax val="1"/>
          <dgm:chPref val="1"/>
          <dgm:bulletEnabled val="1"/>
        </dgm:presLayoutVars>
      </dgm:prSet>
      <dgm:spPr/>
    </dgm:pt>
    <dgm:pt modelId="{4053B639-0D5B-47B2-BDAC-24DF3A315B35}" type="pres">
      <dgm:prSet presAssocID="{5933FFE5-7170-49C6-ADF4-073BE1CCF05B}" presName="Accent2" presStyleCnt="0"/>
      <dgm:spPr/>
    </dgm:pt>
    <dgm:pt modelId="{BBB3CFB4-2296-4413-9E9E-4F03C4C88A47}" type="pres">
      <dgm:prSet presAssocID="{5933FFE5-7170-49C6-ADF4-073BE1CCF05B}" presName="Accent" presStyleLbl="node1" presStyleIdx="1" presStyleCnt="6"/>
      <dgm:spPr/>
    </dgm:pt>
    <dgm:pt modelId="{4129A26E-1BBB-4048-81E2-9C8A99D53F61}" type="pres">
      <dgm:prSet presAssocID="{5933FFE5-7170-49C6-ADF4-073BE1CCF05B}" presName="Parent2" presStyleLbl="revTx" presStyleIdx="1" presStyleCnt="6">
        <dgm:presLayoutVars>
          <dgm:chMax val="1"/>
          <dgm:chPref val="1"/>
          <dgm:bulletEnabled val="1"/>
        </dgm:presLayoutVars>
      </dgm:prSet>
      <dgm:spPr/>
    </dgm:pt>
    <dgm:pt modelId="{328A8E42-0B20-4974-A7C2-AE9A99E7A150}" type="pres">
      <dgm:prSet presAssocID="{1EE32D18-913B-43F9-A17D-0151EF030062}" presName="Accent3" presStyleCnt="0"/>
      <dgm:spPr/>
    </dgm:pt>
    <dgm:pt modelId="{D1422776-23AA-4C90-9028-45738A5C9A84}" type="pres">
      <dgm:prSet presAssocID="{1EE32D18-913B-43F9-A17D-0151EF030062}" presName="Accent" presStyleLbl="node1" presStyleIdx="2" presStyleCnt="6"/>
      <dgm:spPr/>
    </dgm:pt>
    <dgm:pt modelId="{E8F07205-937B-48EA-9C6A-22C5AF33B496}" type="pres">
      <dgm:prSet presAssocID="{1EE32D18-913B-43F9-A17D-0151EF030062}" presName="Parent3" presStyleLbl="revTx" presStyleIdx="2" presStyleCnt="6">
        <dgm:presLayoutVars>
          <dgm:chMax val="1"/>
          <dgm:chPref val="1"/>
          <dgm:bulletEnabled val="1"/>
        </dgm:presLayoutVars>
      </dgm:prSet>
      <dgm:spPr/>
    </dgm:pt>
    <dgm:pt modelId="{A540A5B7-E5C4-40D6-B868-E63BA672554A}" type="pres">
      <dgm:prSet presAssocID="{B8DAE87B-EEAB-431A-9F5B-376CDE0B6F68}" presName="Accent4" presStyleCnt="0"/>
      <dgm:spPr/>
    </dgm:pt>
    <dgm:pt modelId="{89B885C3-3270-4A40-9600-034BF3E0F233}" type="pres">
      <dgm:prSet presAssocID="{B8DAE87B-EEAB-431A-9F5B-376CDE0B6F68}" presName="Accent" presStyleLbl="node1" presStyleIdx="3" presStyleCnt="6"/>
      <dgm:spPr>
        <a:solidFill>
          <a:schemeClr val="accent6">
            <a:lumMod val="60000"/>
            <a:lumOff val="40000"/>
          </a:schemeClr>
        </a:solidFill>
      </dgm:spPr>
    </dgm:pt>
    <dgm:pt modelId="{77A6DC02-0450-48BE-8930-767012BBEA01}" type="pres">
      <dgm:prSet presAssocID="{B8DAE87B-EEAB-431A-9F5B-376CDE0B6F68}" presName="Parent4" presStyleLbl="revTx" presStyleIdx="3" presStyleCnt="6" custLinFactNeighborX="-654" custLinFactNeighborY="-6545">
        <dgm:presLayoutVars>
          <dgm:chMax val="1"/>
          <dgm:chPref val="1"/>
          <dgm:bulletEnabled val="1"/>
        </dgm:presLayoutVars>
      </dgm:prSet>
      <dgm:spPr/>
    </dgm:pt>
    <dgm:pt modelId="{632094A6-B071-4FEC-9EF8-E1D3EA10797A}" type="pres">
      <dgm:prSet presAssocID="{8BA2AE64-40F8-4476-8108-1854DCEE1421}" presName="Accent5" presStyleCnt="0"/>
      <dgm:spPr/>
    </dgm:pt>
    <dgm:pt modelId="{79BC620F-2EA9-4A07-9481-8CEE13996410}" type="pres">
      <dgm:prSet presAssocID="{8BA2AE64-40F8-4476-8108-1854DCEE1421}" presName="Accent" presStyleLbl="node1" presStyleIdx="4" presStyleCnt="6"/>
      <dgm:spPr>
        <a:solidFill>
          <a:schemeClr val="accent6">
            <a:lumMod val="75000"/>
          </a:schemeClr>
        </a:solidFill>
      </dgm:spPr>
    </dgm:pt>
    <dgm:pt modelId="{6C82E340-CE81-4987-9E03-DF1BAD068BA0}" type="pres">
      <dgm:prSet presAssocID="{8BA2AE64-40F8-4476-8108-1854DCEE1421}" presName="Parent5" presStyleLbl="revTx" presStyleIdx="4" presStyleCnt="6" custScaleX="115778">
        <dgm:presLayoutVars>
          <dgm:chMax val="1"/>
          <dgm:chPref val="1"/>
          <dgm:bulletEnabled val="1"/>
        </dgm:presLayoutVars>
      </dgm:prSet>
      <dgm:spPr/>
    </dgm:pt>
    <dgm:pt modelId="{9C5B3D4A-72BD-4D85-B44D-EA1D468E8845}" type="pres">
      <dgm:prSet presAssocID="{D143D0C8-2102-4B14-8E6A-F1F243F4201A}" presName="Accent6" presStyleCnt="0"/>
      <dgm:spPr/>
    </dgm:pt>
    <dgm:pt modelId="{8632DA7D-C838-42DD-9BFB-5B6FC4254546}" type="pres">
      <dgm:prSet presAssocID="{D143D0C8-2102-4B14-8E6A-F1F243F4201A}" presName="Accent" presStyleLbl="node1" presStyleIdx="5" presStyleCnt="6"/>
      <dgm:spPr>
        <a:solidFill>
          <a:schemeClr val="accent6">
            <a:lumMod val="50000"/>
          </a:schemeClr>
        </a:solidFill>
      </dgm:spPr>
    </dgm:pt>
    <dgm:pt modelId="{DCD22EA5-CB4F-42D8-AE66-659F3260EEDD}" type="pres">
      <dgm:prSet presAssocID="{D143D0C8-2102-4B14-8E6A-F1F243F4201A}" presName="Parent6" presStyleLbl="revTx" presStyleIdx="5" presStyleCnt="6" custScaleX="120240">
        <dgm:presLayoutVars>
          <dgm:chMax val="1"/>
          <dgm:chPref val="1"/>
          <dgm:bulletEnabled val="1"/>
        </dgm:presLayoutVars>
      </dgm:prSet>
      <dgm:spPr/>
    </dgm:pt>
  </dgm:ptLst>
  <dgm:cxnLst>
    <dgm:cxn modelId="{BF8EC419-3C32-47E3-A12E-369C9473D04F}" srcId="{457E0FCA-537C-42A9-B09F-CC6C3AE60F87}" destId="{12022468-130E-443F-B554-2E27E6644260}" srcOrd="0" destOrd="0" parTransId="{69A69C8C-DECE-467F-AC61-CF6F3B2F2669}" sibTransId="{9E151ED6-EA3A-4577-87FB-4B456B7F1F21}"/>
    <dgm:cxn modelId="{F474C321-C80D-4197-A4D6-7B5C3C87781F}" srcId="{457E0FCA-537C-42A9-B09F-CC6C3AE60F87}" destId="{5933FFE5-7170-49C6-ADF4-073BE1CCF05B}" srcOrd="1" destOrd="0" parTransId="{A6E711C2-8AC5-4BCD-952B-54313DD56B86}" sibTransId="{3D67BBAC-BDAA-4068-915B-31F7F8096D03}"/>
    <dgm:cxn modelId="{62523759-D256-4928-B99A-01A755E85D65}" srcId="{457E0FCA-537C-42A9-B09F-CC6C3AE60F87}" destId="{B8DAE87B-EEAB-431A-9F5B-376CDE0B6F68}" srcOrd="3" destOrd="0" parTransId="{651DA44E-13C9-4794-A4E8-91B2698BAE74}" sibTransId="{9FE7A4A5-7632-4D28-93D1-A2EB47C0A99F}"/>
    <dgm:cxn modelId="{72DA4681-2419-408D-9640-B457FA6AFEFE}" type="presOf" srcId="{B8DAE87B-EEAB-431A-9F5B-376CDE0B6F68}" destId="{77A6DC02-0450-48BE-8930-767012BBEA01}" srcOrd="0" destOrd="0" presId="urn:microsoft.com/office/officeart/2009/layout/CircleArrowProcess"/>
    <dgm:cxn modelId="{5D109F85-D2FA-474D-9059-BE4DB6F83AC6}" srcId="{457E0FCA-537C-42A9-B09F-CC6C3AE60F87}" destId="{1EE32D18-913B-43F9-A17D-0151EF030062}" srcOrd="2" destOrd="0" parTransId="{B6AC3F8A-71B8-4613-BD87-607FF61C6AA9}" sibTransId="{96BC1114-7418-41DA-88E9-4D0FB6D241BC}"/>
    <dgm:cxn modelId="{B01E1086-D329-4E6A-8F90-83B559DD8432}" type="presOf" srcId="{5933FFE5-7170-49C6-ADF4-073BE1CCF05B}" destId="{4129A26E-1BBB-4048-81E2-9C8A99D53F61}" srcOrd="0" destOrd="0" presId="urn:microsoft.com/office/officeart/2009/layout/CircleArrowProcess"/>
    <dgm:cxn modelId="{4922E999-E78B-4B4D-8EB7-C0B85A65242E}" type="presOf" srcId="{457E0FCA-537C-42A9-B09F-CC6C3AE60F87}" destId="{FA2A9F11-D330-42C9-ABB1-A3285A52BA2B}" srcOrd="0" destOrd="0" presId="urn:microsoft.com/office/officeart/2009/layout/CircleArrowProcess"/>
    <dgm:cxn modelId="{3488E79D-3E23-4C29-9B8B-58C2FB0CE92B}" type="presOf" srcId="{1EE32D18-913B-43F9-A17D-0151EF030062}" destId="{E8F07205-937B-48EA-9C6A-22C5AF33B496}" srcOrd="0" destOrd="0" presId="urn:microsoft.com/office/officeart/2009/layout/CircleArrowProcess"/>
    <dgm:cxn modelId="{3DD31ABB-65B0-4756-AA1F-97D5F764A01C}" srcId="{457E0FCA-537C-42A9-B09F-CC6C3AE60F87}" destId="{D143D0C8-2102-4B14-8E6A-F1F243F4201A}" srcOrd="5" destOrd="0" parTransId="{407E4C33-3199-4459-9039-B51EF628F5AF}" sibTransId="{4E57CA68-6071-4BBA-ADDA-24E805A9F9E4}"/>
    <dgm:cxn modelId="{69DF97BE-A9CD-4A84-9328-5058701D1ECE}" type="presOf" srcId="{12022468-130E-443F-B554-2E27E6644260}" destId="{FE05ADF6-3B8C-43B8-A80D-F964452D3588}" srcOrd="0" destOrd="0" presId="urn:microsoft.com/office/officeart/2009/layout/CircleArrowProcess"/>
    <dgm:cxn modelId="{380F54C7-E36A-485A-8141-D0D5DD4CE853}" type="presOf" srcId="{D143D0C8-2102-4B14-8E6A-F1F243F4201A}" destId="{DCD22EA5-CB4F-42D8-AE66-659F3260EEDD}" srcOrd="0" destOrd="0" presId="urn:microsoft.com/office/officeart/2009/layout/CircleArrowProcess"/>
    <dgm:cxn modelId="{1B8B7BE8-7126-47D2-B8A0-9B45F946972D}" type="presOf" srcId="{8BA2AE64-40F8-4476-8108-1854DCEE1421}" destId="{6C82E340-CE81-4987-9E03-DF1BAD068BA0}" srcOrd="0" destOrd="0" presId="urn:microsoft.com/office/officeart/2009/layout/CircleArrowProcess"/>
    <dgm:cxn modelId="{499EB5F6-1C2B-471C-A338-EFCC2B9287EC}" srcId="{457E0FCA-537C-42A9-B09F-CC6C3AE60F87}" destId="{8BA2AE64-40F8-4476-8108-1854DCEE1421}" srcOrd="4" destOrd="0" parTransId="{D2751702-344A-4925-957C-F0A0403A63DF}" sibTransId="{543F2B81-D807-4016-A530-DB3B65C61BC4}"/>
    <dgm:cxn modelId="{32264D78-4E9C-429A-9F98-B45B9A29E425}" type="presParOf" srcId="{FA2A9F11-D330-42C9-ABB1-A3285A52BA2B}" destId="{5C95B7DB-E997-420B-971B-32CFC06BB9BF}" srcOrd="0" destOrd="0" presId="urn:microsoft.com/office/officeart/2009/layout/CircleArrowProcess"/>
    <dgm:cxn modelId="{EC5EA923-2728-4C49-9257-5A083D8973DA}" type="presParOf" srcId="{5C95B7DB-E997-420B-971B-32CFC06BB9BF}" destId="{AEFFF29C-A0B1-4FFE-A3E0-5FB8D30A2D23}" srcOrd="0" destOrd="0" presId="urn:microsoft.com/office/officeart/2009/layout/CircleArrowProcess"/>
    <dgm:cxn modelId="{6896D968-7871-4FFD-9EF5-E5775A4A0359}" type="presParOf" srcId="{FA2A9F11-D330-42C9-ABB1-A3285A52BA2B}" destId="{FE05ADF6-3B8C-43B8-A80D-F964452D3588}" srcOrd="1" destOrd="0" presId="urn:microsoft.com/office/officeart/2009/layout/CircleArrowProcess"/>
    <dgm:cxn modelId="{E701FAC5-846B-46AF-9044-072657ADD963}" type="presParOf" srcId="{FA2A9F11-D330-42C9-ABB1-A3285A52BA2B}" destId="{4053B639-0D5B-47B2-BDAC-24DF3A315B35}" srcOrd="2" destOrd="0" presId="urn:microsoft.com/office/officeart/2009/layout/CircleArrowProcess"/>
    <dgm:cxn modelId="{5DE7E705-11B1-45DE-8CB3-BCC343194553}" type="presParOf" srcId="{4053B639-0D5B-47B2-BDAC-24DF3A315B35}" destId="{BBB3CFB4-2296-4413-9E9E-4F03C4C88A47}" srcOrd="0" destOrd="0" presId="urn:microsoft.com/office/officeart/2009/layout/CircleArrowProcess"/>
    <dgm:cxn modelId="{7DCE4FC4-4200-48AF-B21D-561541DF3B98}" type="presParOf" srcId="{FA2A9F11-D330-42C9-ABB1-A3285A52BA2B}" destId="{4129A26E-1BBB-4048-81E2-9C8A99D53F61}" srcOrd="3" destOrd="0" presId="urn:microsoft.com/office/officeart/2009/layout/CircleArrowProcess"/>
    <dgm:cxn modelId="{1CA477A2-3A6B-4993-8816-4CBF7D82F894}" type="presParOf" srcId="{FA2A9F11-D330-42C9-ABB1-A3285A52BA2B}" destId="{328A8E42-0B20-4974-A7C2-AE9A99E7A150}" srcOrd="4" destOrd="0" presId="urn:microsoft.com/office/officeart/2009/layout/CircleArrowProcess"/>
    <dgm:cxn modelId="{4FBD4A29-2D07-4AA3-A7C5-68AADD1BCFF1}" type="presParOf" srcId="{328A8E42-0B20-4974-A7C2-AE9A99E7A150}" destId="{D1422776-23AA-4C90-9028-45738A5C9A84}" srcOrd="0" destOrd="0" presId="urn:microsoft.com/office/officeart/2009/layout/CircleArrowProcess"/>
    <dgm:cxn modelId="{3664763B-9129-44A1-AEB0-A960D70AEE0A}" type="presParOf" srcId="{FA2A9F11-D330-42C9-ABB1-A3285A52BA2B}" destId="{E8F07205-937B-48EA-9C6A-22C5AF33B496}" srcOrd="5" destOrd="0" presId="urn:microsoft.com/office/officeart/2009/layout/CircleArrowProcess"/>
    <dgm:cxn modelId="{ECAB75F0-4F54-4D16-A987-55AB8F41CD01}" type="presParOf" srcId="{FA2A9F11-D330-42C9-ABB1-A3285A52BA2B}" destId="{A540A5B7-E5C4-40D6-B868-E63BA672554A}" srcOrd="6" destOrd="0" presId="urn:microsoft.com/office/officeart/2009/layout/CircleArrowProcess"/>
    <dgm:cxn modelId="{7D117D5B-2E2B-4334-AAAC-5CEFD149B6E8}" type="presParOf" srcId="{A540A5B7-E5C4-40D6-B868-E63BA672554A}" destId="{89B885C3-3270-4A40-9600-034BF3E0F233}" srcOrd="0" destOrd="0" presId="urn:microsoft.com/office/officeart/2009/layout/CircleArrowProcess"/>
    <dgm:cxn modelId="{0CFFCB9D-A86B-40FD-A363-A8446DF1EA56}" type="presParOf" srcId="{FA2A9F11-D330-42C9-ABB1-A3285A52BA2B}" destId="{77A6DC02-0450-48BE-8930-767012BBEA01}" srcOrd="7" destOrd="0" presId="urn:microsoft.com/office/officeart/2009/layout/CircleArrowProcess"/>
    <dgm:cxn modelId="{2BA44F0E-A38D-41B3-9C3A-F594EA26C669}" type="presParOf" srcId="{FA2A9F11-D330-42C9-ABB1-A3285A52BA2B}" destId="{632094A6-B071-4FEC-9EF8-E1D3EA10797A}" srcOrd="8" destOrd="0" presId="urn:microsoft.com/office/officeart/2009/layout/CircleArrowProcess"/>
    <dgm:cxn modelId="{DC79D7B9-0804-46A9-93A0-925298618AC9}" type="presParOf" srcId="{632094A6-B071-4FEC-9EF8-E1D3EA10797A}" destId="{79BC620F-2EA9-4A07-9481-8CEE13996410}" srcOrd="0" destOrd="0" presId="urn:microsoft.com/office/officeart/2009/layout/CircleArrowProcess"/>
    <dgm:cxn modelId="{CA05FDCC-16AB-4DF2-9F9A-FFEB3AB25C4A}" type="presParOf" srcId="{FA2A9F11-D330-42C9-ABB1-A3285A52BA2B}" destId="{6C82E340-CE81-4987-9E03-DF1BAD068BA0}" srcOrd="9" destOrd="0" presId="urn:microsoft.com/office/officeart/2009/layout/CircleArrowProcess"/>
    <dgm:cxn modelId="{93602572-A1AC-43DC-B3F4-E17A7A4FB42B}" type="presParOf" srcId="{FA2A9F11-D330-42C9-ABB1-A3285A52BA2B}" destId="{9C5B3D4A-72BD-4D85-B44D-EA1D468E8845}" srcOrd="10" destOrd="0" presId="urn:microsoft.com/office/officeart/2009/layout/CircleArrowProcess"/>
    <dgm:cxn modelId="{E9D94A86-1AFF-4563-936F-1F3CB26AD949}" type="presParOf" srcId="{9C5B3D4A-72BD-4D85-B44D-EA1D468E8845}" destId="{8632DA7D-C838-42DD-9BFB-5B6FC4254546}" srcOrd="0" destOrd="0" presId="urn:microsoft.com/office/officeart/2009/layout/CircleArrowProcess"/>
    <dgm:cxn modelId="{DFBCAC42-ED38-4E06-A4AA-DD2606555F75}" type="presParOf" srcId="{FA2A9F11-D330-42C9-ABB1-A3285A52BA2B}" destId="{DCD22EA5-CB4F-42D8-AE66-659F3260EEDD}" srcOrd="1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29F3F-A077-4597-9B68-9C8E6A6860BB}">
      <dsp:nvSpPr>
        <dsp:cNvPr id="0" name=""/>
        <dsp:cNvSpPr/>
      </dsp:nvSpPr>
      <dsp:spPr>
        <a:xfrm>
          <a:off x="-4608704" y="-706592"/>
          <a:ext cx="5489884" cy="5489884"/>
        </a:xfrm>
        <a:prstGeom prst="blockArc">
          <a:avLst>
            <a:gd name="adj1" fmla="val 18900000"/>
            <a:gd name="adj2" fmla="val 2700000"/>
            <a:gd name="adj3" fmla="val 3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08778-52E3-4561-8751-C86ED23CB3C1}">
      <dsp:nvSpPr>
        <dsp:cNvPr id="0" name=""/>
        <dsp:cNvSpPr/>
      </dsp:nvSpPr>
      <dsp:spPr>
        <a:xfrm>
          <a:off x="329045" y="214679"/>
          <a:ext cx="8975467"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dirty="0"/>
            <a:t>ATF-TS Experimental </a:t>
          </a:r>
          <a:r>
            <a:rPr lang="en-US" sz="2200" i="1" kern="1200" dirty="0" err="1"/>
            <a:t>Programme</a:t>
          </a:r>
          <a:endParaRPr lang="cs-CZ" sz="2200" i="1" kern="1200" dirty="0"/>
        </a:p>
      </dsp:txBody>
      <dsp:txXfrm>
        <a:off x="329045" y="214679"/>
        <a:ext cx="8975467" cy="429194"/>
      </dsp:txXfrm>
    </dsp:sp>
    <dsp:sp modelId="{36DE7FEF-0974-4131-862D-53A6CD130F79}">
      <dsp:nvSpPr>
        <dsp:cNvPr id="0" name=""/>
        <dsp:cNvSpPr/>
      </dsp:nvSpPr>
      <dsp:spPr>
        <a:xfrm>
          <a:off x="60798" y="161029"/>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D9179-4058-4E4B-A9DA-8162BCDA0246}">
      <dsp:nvSpPr>
        <dsp:cNvPr id="0" name=""/>
        <dsp:cNvSpPr/>
      </dsp:nvSpPr>
      <dsp:spPr>
        <a:xfrm>
          <a:off x="682087" y="858389"/>
          <a:ext cx="8622424"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dirty="0"/>
            <a:t>Overview of tested materials</a:t>
          </a:r>
          <a:endParaRPr lang="cs-CZ" sz="2200" i="1" kern="1200" dirty="0"/>
        </a:p>
      </dsp:txBody>
      <dsp:txXfrm>
        <a:off x="682087" y="858389"/>
        <a:ext cx="8622424" cy="429194"/>
      </dsp:txXfrm>
    </dsp:sp>
    <dsp:sp modelId="{C5DFD367-24FF-4EE6-BB30-98331C2D3C28}">
      <dsp:nvSpPr>
        <dsp:cNvPr id="0" name=""/>
        <dsp:cNvSpPr/>
      </dsp:nvSpPr>
      <dsp:spPr>
        <a:xfrm>
          <a:off x="413841" y="804740"/>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A45654-96F6-492E-9298-D2CD60EA86A0}">
      <dsp:nvSpPr>
        <dsp:cNvPr id="0" name=""/>
        <dsp:cNvSpPr/>
      </dsp:nvSpPr>
      <dsp:spPr>
        <a:xfrm>
          <a:off x="843525" y="1502100"/>
          <a:ext cx="8460987"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dirty="0"/>
            <a:t>Cr coated Zr-based Alloys</a:t>
          </a:r>
          <a:endParaRPr lang="cs-CZ" sz="2200" i="1" kern="1200" dirty="0"/>
        </a:p>
      </dsp:txBody>
      <dsp:txXfrm>
        <a:off x="843525" y="1502100"/>
        <a:ext cx="8460987" cy="429194"/>
      </dsp:txXfrm>
    </dsp:sp>
    <dsp:sp modelId="{3E9FB25A-CFE3-41E8-A38A-83D8BD796E74}">
      <dsp:nvSpPr>
        <dsp:cNvPr id="0" name=""/>
        <dsp:cNvSpPr/>
      </dsp:nvSpPr>
      <dsp:spPr>
        <a:xfrm>
          <a:off x="575278" y="1448451"/>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105D5-43B1-4A15-BB1F-7A50813A6D7C}">
      <dsp:nvSpPr>
        <dsp:cNvPr id="0" name=""/>
        <dsp:cNvSpPr/>
      </dsp:nvSpPr>
      <dsp:spPr>
        <a:xfrm>
          <a:off x="843525" y="2145404"/>
          <a:ext cx="8460987"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Zr-Based Alloys with Alternative Coatings</a:t>
          </a:r>
          <a:endParaRPr lang="cs-CZ" sz="2200" i="1" kern="1200" dirty="0"/>
        </a:p>
      </dsp:txBody>
      <dsp:txXfrm>
        <a:off x="843525" y="2145404"/>
        <a:ext cx="8460987" cy="429194"/>
      </dsp:txXfrm>
    </dsp:sp>
    <dsp:sp modelId="{E5D7EFB4-82EC-4D2C-9FAE-345986C1748F}">
      <dsp:nvSpPr>
        <dsp:cNvPr id="0" name=""/>
        <dsp:cNvSpPr/>
      </dsp:nvSpPr>
      <dsp:spPr>
        <a:xfrm>
          <a:off x="575278" y="2091754"/>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4F7823-488B-4F57-BF7C-2FC6B32C9492}">
      <dsp:nvSpPr>
        <dsp:cNvPr id="0" name=""/>
        <dsp:cNvSpPr/>
      </dsp:nvSpPr>
      <dsp:spPr>
        <a:xfrm>
          <a:off x="682087" y="2789115"/>
          <a:ext cx="8622424"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a:t>FeCrAl</a:t>
          </a:r>
          <a:endParaRPr lang="cs-CZ" sz="2200" i="1" kern="1200" dirty="0"/>
        </a:p>
      </dsp:txBody>
      <dsp:txXfrm>
        <a:off x="682087" y="2789115"/>
        <a:ext cx="8622424" cy="429194"/>
      </dsp:txXfrm>
    </dsp:sp>
    <dsp:sp modelId="{6B5862DC-E4DB-4714-872F-C7ABE8B54DB3}">
      <dsp:nvSpPr>
        <dsp:cNvPr id="0" name=""/>
        <dsp:cNvSpPr/>
      </dsp:nvSpPr>
      <dsp:spPr>
        <a:xfrm>
          <a:off x="413841" y="2735465"/>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E2DCFA-CD0C-444D-93F0-E9E694DBADBA}">
      <dsp:nvSpPr>
        <dsp:cNvPr id="0" name=""/>
        <dsp:cNvSpPr/>
      </dsp:nvSpPr>
      <dsp:spPr>
        <a:xfrm>
          <a:off x="329045" y="3432826"/>
          <a:ext cx="8975467" cy="4291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74" tIns="55880" rIns="55880" bIns="55880" numCol="1" spcCol="1270" anchor="ctr" anchorCtr="0">
          <a:noAutofit/>
        </a:bodyPr>
        <a:lstStyle/>
        <a:p>
          <a:pPr marL="0" lvl="0" indent="0" algn="l" defTabSz="977900">
            <a:lnSpc>
              <a:spcPct val="90000"/>
            </a:lnSpc>
            <a:spcBef>
              <a:spcPct val="0"/>
            </a:spcBef>
            <a:spcAft>
              <a:spcPct val="35000"/>
            </a:spcAft>
            <a:buNone/>
          </a:pPr>
          <a:r>
            <a:rPr lang="en-US" sz="2200" i="1" kern="1200" dirty="0"/>
            <a:t>Conclusions and Summary</a:t>
          </a:r>
          <a:endParaRPr lang="cs-CZ" sz="2200" i="1" kern="1200" dirty="0"/>
        </a:p>
      </dsp:txBody>
      <dsp:txXfrm>
        <a:off x="329045" y="3432826"/>
        <a:ext cx="8975467" cy="429194"/>
      </dsp:txXfrm>
    </dsp:sp>
    <dsp:sp modelId="{34D36D10-2341-40E3-962D-AB078752EFEB}">
      <dsp:nvSpPr>
        <dsp:cNvPr id="0" name=""/>
        <dsp:cNvSpPr/>
      </dsp:nvSpPr>
      <dsp:spPr>
        <a:xfrm>
          <a:off x="60798" y="3379176"/>
          <a:ext cx="536493" cy="5364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FF29C-A0B1-4FFE-A3E0-5FB8D30A2D23}">
      <dsp:nvSpPr>
        <dsp:cNvPr id="0" name=""/>
        <dsp:cNvSpPr/>
      </dsp:nvSpPr>
      <dsp:spPr>
        <a:xfrm>
          <a:off x="1128301" y="0"/>
          <a:ext cx="1605803" cy="1605977"/>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E05ADF6-3B8C-43B8-A80D-F964452D3588}">
      <dsp:nvSpPr>
        <dsp:cNvPr id="0" name=""/>
        <dsp:cNvSpPr/>
      </dsp:nvSpPr>
      <dsp:spPr>
        <a:xfrm>
          <a:off x="1482837" y="581548"/>
          <a:ext cx="896129"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ATF fabrication</a:t>
          </a:r>
          <a:endParaRPr lang="cs-CZ" sz="1200" kern="1200" dirty="0"/>
        </a:p>
      </dsp:txBody>
      <dsp:txXfrm>
        <a:off x="1482837" y="581548"/>
        <a:ext cx="896129" cy="447767"/>
      </dsp:txXfrm>
    </dsp:sp>
    <dsp:sp modelId="{BBB3CFB4-2296-4413-9E9E-4F03C4C88A47}">
      <dsp:nvSpPr>
        <dsp:cNvPr id="0" name=""/>
        <dsp:cNvSpPr/>
      </dsp:nvSpPr>
      <dsp:spPr>
        <a:xfrm>
          <a:off x="682194" y="923024"/>
          <a:ext cx="1605803" cy="1605977"/>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29A26E-1BBB-4048-81E2-9C8A99D53F61}">
      <dsp:nvSpPr>
        <dsp:cNvPr id="0" name=""/>
        <dsp:cNvSpPr/>
      </dsp:nvSpPr>
      <dsp:spPr>
        <a:xfrm>
          <a:off x="1034923" y="1506405"/>
          <a:ext cx="896129"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Experimental facilities</a:t>
          </a:r>
          <a:endParaRPr lang="cs-CZ" sz="1200" kern="1200" dirty="0"/>
        </a:p>
      </dsp:txBody>
      <dsp:txXfrm>
        <a:off x="1034923" y="1506405"/>
        <a:ext cx="896129" cy="447767"/>
      </dsp:txXfrm>
    </dsp:sp>
    <dsp:sp modelId="{D1422776-23AA-4C90-9028-45738A5C9A84}">
      <dsp:nvSpPr>
        <dsp:cNvPr id="0" name=""/>
        <dsp:cNvSpPr/>
      </dsp:nvSpPr>
      <dsp:spPr>
        <a:xfrm>
          <a:off x="1128301" y="1849103"/>
          <a:ext cx="1605803" cy="1605977"/>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F07205-937B-48EA-9C6A-22C5AF33B496}">
      <dsp:nvSpPr>
        <dsp:cNvPr id="0" name=""/>
        <dsp:cNvSpPr/>
      </dsp:nvSpPr>
      <dsp:spPr>
        <a:xfrm>
          <a:off x="1482837" y="2430651"/>
          <a:ext cx="896129"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Experimental data and correlations</a:t>
          </a:r>
          <a:endParaRPr lang="cs-CZ" sz="1200" kern="1200" dirty="0"/>
        </a:p>
      </dsp:txBody>
      <dsp:txXfrm>
        <a:off x="1482837" y="2430651"/>
        <a:ext cx="896129" cy="447767"/>
      </dsp:txXfrm>
    </dsp:sp>
    <dsp:sp modelId="{89B885C3-3270-4A40-9600-034BF3E0F233}">
      <dsp:nvSpPr>
        <dsp:cNvPr id="0" name=""/>
        <dsp:cNvSpPr/>
      </dsp:nvSpPr>
      <dsp:spPr>
        <a:xfrm>
          <a:off x="682194" y="2773960"/>
          <a:ext cx="1605803" cy="1605977"/>
        </a:xfrm>
        <a:prstGeom prst="leftCircularArrow">
          <a:avLst>
            <a:gd name="adj1" fmla="val 10980"/>
            <a:gd name="adj2" fmla="val 1142322"/>
            <a:gd name="adj3" fmla="val 6300000"/>
            <a:gd name="adj4" fmla="val 18900000"/>
            <a:gd name="adj5" fmla="val 12500"/>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A6DC02-0450-48BE-8930-767012BBEA01}">
      <dsp:nvSpPr>
        <dsp:cNvPr id="0" name=""/>
        <dsp:cNvSpPr/>
      </dsp:nvSpPr>
      <dsp:spPr>
        <a:xfrm>
          <a:off x="1029062" y="3326202"/>
          <a:ext cx="896129"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Benchmark exercise = model validation</a:t>
          </a:r>
          <a:endParaRPr lang="cs-CZ" sz="1200" kern="1200" dirty="0"/>
        </a:p>
      </dsp:txBody>
      <dsp:txXfrm>
        <a:off x="1029062" y="3326202"/>
        <a:ext cx="896129" cy="447767"/>
      </dsp:txXfrm>
    </dsp:sp>
    <dsp:sp modelId="{79BC620F-2EA9-4A07-9481-8CEE13996410}">
      <dsp:nvSpPr>
        <dsp:cNvPr id="0" name=""/>
        <dsp:cNvSpPr/>
      </dsp:nvSpPr>
      <dsp:spPr>
        <a:xfrm>
          <a:off x="1128301" y="3697596"/>
          <a:ext cx="1605803" cy="1605977"/>
        </a:xfrm>
        <a:prstGeom prst="circularArrow">
          <a:avLst>
            <a:gd name="adj1" fmla="val 10980"/>
            <a:gd name="adj2" fmla="val 1142322"/>
            <a:gd name="adj3" fmla="val 4500000"/>
            <a:gd name="adj4" fmla="val 13500000"/>
            <a:gd name="adj5" fmla="val 12500"/>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C82E340-CE81-4987-9E03-DF1BAD068BA0}">
      <dsp:nvSpPr>
        <dsp:cNvPr id="0" name=""/>
        <dsp:cNvSpPr/>
      </dsp:nvSpPr>
      <dsp:spPr>
        <a:xfrm>
          <a:off x="1412141" y="4279144"/>
          <a:ext cx="1037520"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ATF LOCA methodology</a:t>
          </a:r>
          <a:endParaRPr lang="cs-CZ" sz="1200" kern="1200" dirty="0"/>
        </a:p>
      </dsp:txBody>
      <dsp:txXfrm>
        <a:off x="1412141" y="4279144"/>
        <a:ext cx="1037520" cy="447767"/>
      </dsp:txXfrm>
    </dsp:sp>
    <dsp:sp modelId="{8632DA7D-C838-42DD-9BFB-5B6FC4254546}">
      <dsp:nvSpPr>
        <dsp:cNvPr id="0" name=""/>
        <dsp:cNvSpPr/>
      </dsp:nvSpPr>
      <dsp:spPr>
        <a:xfrm>
          <a:off x="796658" y="4728133"/>
          <a:ext cx="1379587" cy="1380566"/>
        </a:xfrm>
        <a:prstGeom prst="blockArc">
          <a:avLst>
            <a:gd name="adj1" fmla="val 0"/>
            <a:gd name="adj2" fmla="val 18900000"/>
            <a:gd name="adj3" fmla="val 12740"/>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D22EA5-CB4F-42D8-AE66-659F3260EEDD}">
      <dsp:nvSpPr>
        <dsp:cNvPr id="0" name=""/>
        <dsp:cNvSpPr/>
      </dsp:nvSpPr>
      <dsp:spPr>
        <a:xfrm>
          <a:off x="944235" y="5204001"/>
          <a:ext cx="1077506" cy="44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Database development</a:t>
          </a:r>
          <a:endParaRPr lang="cs-CZ" sz="1200" kern="1200" dirty="0"/>
        </a:p>
      </dsp:txBody>
      <dsp:txXfrm>
        <a:off x="944235" y="5204001"/>
        <a:ext cx="1077506" cy="44776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924D6-4DA6-4AB6-BBBD-9A87CBBE27A8}"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DAE09-2441-4840-9F37-7A80BC079B20}" type="slidenum">
              <a:rPr lang="en-US" smtClean="0"/>
              <a:t>‹#›</a:t>
            </a:fld>
            <a:endParaRPr lang="en-US"/>
          </a:p>
        </p:txBody>
      </p:sp>
    </p:spTree>
    <p:extLst>
      <p:ext uri="{BB962C8B-B14F-4D97-AF65-F5344CB8AC3E}">
        <p14:creationId xmlns:p14="http://schemas.microsoft.com/office/powerpoint/2010/main" val="21732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DAE09-2441-4840-9F37-7A80BC079B20}" type="slidenum">
              <a:rPr lang="en-US" smtClean="0"/>
              <a:t>1</a:t>
            </a:fld>
            <a:endParaRPr lang="en-US" dirty="0"/>
          </a:p>
        </p:txBody>
      </p:sp>
    </p:spTree>
    <p:extLst>
      <p:ext uri="{BB962C8B-B14F-4D97-AF65-F5344CB8AC3E}">
        <p14:creationId xmlns:p14="http://schemas.microsoft.com/office/powerpoint/2010/main" val="2907196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4" name="Obrázek 3"/>
          <p:cNvPicPr>
            <a:picLocks noChangeAspect="1"/>
          </p:cNvPicPr>
          <p:nvPr userDrawn="1"/>
        </p:nvPicPr>
        <p:blipFill rotWithShape="1">
          <a:blip r:embed="rId2" cstate="print">
            <a:extLst>
              <a:ext uri="{28A0092B-C50C-407E-A947-70E740481C1C}">
                <a14:useLocalDpi xmlns:a14="http://schemas.microsoft.com/office/drawing/2010/main" val="0"/>
              </a:ext>
            </a:extLst>
          </a:blip>
          <a:srcRect t="-9" b="-9"/>
          <a:stretch/>
        </p:blipFill>
        <p:spPr>
          <a:xfrm>
            <a:off x="0" y="0"/>
            <a:ext cx="13435584" cy="7557352"/>
          </a:xfrm>
          <a:prstGeom prst="rect">
            <a:avLst/>
          </a:prstGeom>
        </p:spPr>
      </p:pic>
      <p:sp>
        <p:nvSpPr>
          <p:cNvPr id="3" name="Subtitle 2"/>
          <p:cNvSpPr>
            <a:spLocks noGrp="1"/>
          </p:cNvSpPr>
          <p:nvPr>
            <p:ph type="subTitle" idx="1" hasCustomPrompt="1"/>
          </p:nvPr>
        </p:nvSpPr>
        <p:spPr>
          <a:xfrm>
            <a:off x="1440001" y="3441737"/>
            <a:ext cx="10315591" cy="1771721"/>
          </a:xfrm>
        </p:spPr>
        <p:txBody>
          <a:bodyPr/>
          <a:lstStyle>
            <a:lvl1pPr marL="0" indent="0" algn="l">
              <a:buNone/>
              <a:defRPr lang="cs-CZ" sz="2400" b="1" i="0" u="none" strike="noStrike" kern="2800" baseline="0" smtClean="0">
                <a:solidFill>
                  <a:schemeClr val="bg1"/>
                </a:solidFill>
                <a:latin typeface="Technika-Bold" panose="00000600000000000000" pitchFamily="50" charset="-18"/>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098" y="95250"/>
            <a:ext cx="2178790" cy="1005840"/>
          </a:xfrm>
          <a:prstGeom prst="rect">
            <a:avLst/>
          </a:prstGeom>
        </p:spPr>
      </p:pic>
      <p:sp>
        <p:nvSpPr>
          <p:cNvPr id="5" name="Title 4"/>
          <p:cNvSpPr>
            <a:spLocks noGrp="1"/>
          </p:cNvSpPr>
          <p:nvPr>
            <p:ph type="title"/>
          </p:nvPr>
        </p:nvSpPr>
        <p:spPr>
          <a:xfrm>
            <a:off x="609600" y="1849576"/>
            <a:ext cx="11222400" cy="1325563"/>
          </a:xfrm>
        </p:spPr>
        <p:txBody>
          <a:bodyPr/>
          <a:lstStyle/>
          <a:p>
            <a:r>
              <a:rPr lang="en-US" dirty="0"/>
              <a:t>Click to edit Master title style</a:t>
            </a:r>
          </a:p>
        </p:txBody>
      </p:sp>
      <p:sp>
        <p:nvSpPr>
          <p:cNvPr id="8" name="Rectangle 13"/>
          <p:cNvSpPr>
            <a:spLocks noGrp="1" noChangeArrowheads="1"/>
          </p:cNvSpPr>
          <p:nvPr>
            <p:ph type="sldNum" sz="quarter" idx="4"/>
          </p:nvPr>
        </p:nvSpPr>
        <p:spPr bwMode="auto">
          <a:xfrm>
            <a:off x="9458324" y="6246091"/>
            <a:ext cx="212407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fld id="{197A35BF-C592-4205-A184-167ABD9F4531}" type="datetime1">
              <a:rPr lang="en-US" altLang="cs-CZ" smtClean="0"/>
              <a:pPr>
                <a:defRPr/>
              </a:pPr>
              <a:t>10/27/2025</a:t>
            </a:fld>
            <a:r>
              <a:rPr lang="en-US" altLang="cs-CZ" dirty="0"/>
              <a:t> Page </a:t>
            </a:r>
            <a:fld id="{A9D5F472-CBAE-45E5-83A2-BBFFF27113F0}" type="slidenum">
              <a:rPr lang="en-US" altLang="cs-CZ" smtClean="0"/>
              <a:pPr>
                <a:defRPr/>
              </a:pPr>
              <a:t>‹#›</a:t>
            </a:fld>
            <a:endParaRPr lang="en-US" altLang="cs-CZ" dirty="0"/>
          </a:p>
        </p:txBody>
      </p:sp>
    </p:spTree>
    <p:extLst>
      <p:ext uri="{BB962C8B-B14F-4D97-AF65-F5344CB8AC3E}">
        <p14:creationId xmlns:p14="http://schemas.microsoft.com/office/powerpoint/2010/main" val="1497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 b="-10"/>
          <a:stretch/>
        </p:blipFill>
        <p:spPr>
          <a:xfrm>
            <a:off x="0" y="2"/>
            <a:ext cx="13435584" cy="7557503"/>
          </a:xfrm>
          <a:prstGeom prst="rect">
            <a:avLst/>
          </a:prstGeom>
        </p:spPr>
      </p:pic>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9600" y="95250"/>
            <a:ext cx="2173288" cy="952511"/>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p:cNvSpPr>
            <a:spLocks noGrp="1"/>
          </p:cNvSpPr>
          <p:nvPr>
            <p:ph type="subTitle" idx="1" hasCustomPrompt="1"/>
          </p:nvPr>
        </p:nvSpPr>
        <p:spPr>
          <a:xfrm>
            <a:off x="1440001" y="3441737"/>
            <a:ext cx="10315591"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sp>
        <p:nvSpPr>
          <p:cNvPr id="3" name="Title 2"/>
          <p:cNvSpPr>
            <a:spLocks noGrp="1"/>
          </p:cNvSpPr>
          <p:nvPr>
            <p:ph type="title"/>
          </p:nvPr>
        </p:nvSpPr>
        <p:spPr>
          <a:xfrm>
            <a:off x="609600" y="1859101"/>
            <a:ext cx="11222400" cy="1325563"/>
          </a:xfrm>
        </p:spPr>
        <p:txBody>
          <a:bodyPr/>
          <a:lstStyle/>
          <a:p>
            <a:r>
              <a:rPr lang="en-US"/>
              <a:t>Click to edit Master title style</a:t>
            </a:r>
          </a:p>
        </p:txBody>
      </p:sp>
      <p:sp>
        <p:nvSpPr>
          <p:cNvPr id="9" name="Rectangle 13"/>
          <p:cNvSpPr>
            <a:spLocks noGrp="1" noChangeArrowheads="1"/>
          </p:cNvSpPr>
          <p:nvPr>
            <p:ph type="sldNum" sz="quarter" idx="4"/>
          </p:nvPr>
        </p:nvSpPr>
        <p:spPr bwMode="auto">
          <a:xfrm>
            <a:off x="9458324" y="6246091"/>
            <a:ext cx="2124075"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fld id="{197A35BF-C592-4205-A184-167ABD9F4531}" type="datetime1">
              <a:rPr lang="en-US" altLang="cs-CZ" smtClean="0"/>
              <a:pPr>
                <a:defRPr/>
              </a:pPr>
              <a:t>10/27/2025</a:t>
            </a:fld>
            <a:r>
              <a:rPr lang="en-US" altLang="cs-CZ" dirty="0"/>
              <a:t> Page </a:t>
            </a:r>
            <a:fld id="{A9D5F472-CBAE-45E5-83A2-BBFFF27113F0}" type="slidenum">
              <a:rPr lang="en-US" altLang="cs-CZ" smtClean="0"/>
              <a:pPr>
                <a:defRPr/>
              </a:pPr>
              <a:t>‹#›</a:t>
            </a:fld>
            <a:endParaRPr lang="en-US" altLang="cs-CZ" dirty="0"/>
          </a:p>
        </p:txBody>
      </p:sp>
    </p:spTree>
    <p:extLst>
      <p:ext uri="{BB962C8B-B14F-4D97-AF65-F5344CB8AC3E}">
        <p14:creationId xmlns:p14="http://schemas.microsoft.com/office/powerpoint/2010/main" val="105716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09425"/>
            <a:ext cx="11222400" cy="590775"/>
          </a:xfrm>
        </p:spPr>
        <p:txBody>
          <a:bodyPr anchor="t"/>
          <a:lstStyle>
            <a:lvl1pPr>
              <a:defRPr sz="2800" kern="2800" baseline="0">
                <a:latin typeface="Technika-Bold" panose="00000600000000000000" pitchFamily="50" charset="-18"/>
              </a:defRPr>
            </a:lvl1pPr>
          </a:lstStyle>
          <a:p>
            <a:r>
              <a:rPr lang="en-US" dirty="0"/>
              <a:t>SUBTITLE</a:t>
            </a:r>
          </a:p>
        </p:txBody>
      </p:sp>
      <p:sp>
        <p:nvSpPr>
          <p:cNvPr id="3" name="Content Placeholder 2"/>
          <p:cNvSpPr>
            <a:spLocks noGrp="1"/>
          </p:cNvSpPr>
          <p:nvPr>
            <p:ph idx="1" hasCustomPrompt="1"/>
          </p:nvPr>
        </p:nvSpPr>
        <p:spPr>
          <a:xfrm>
            <a:off x="609600" y="1790701"/>
            <a:ext cx="11222400" cy="4076700"/>
          </a:xfrm>
        </p:spPr>
        <p:txBody>
          <a:bodyPr>
            <a:normAutofit/>
          </a:bodyPr>
          <a:lstStyle>
            <a:lvl1pPr marL="0" indent="0">
              <a:buNone/>
              <a:defRPr sz="2000" kern="3000" baseline="0">
                <a:latin typeface="+mn-lt"/>
              </a:defRPr>
            </a:lvl1pPr>
          </a:lstStyle>
          <a:p>
            <a:pPr lvl="0"/>
            <a:r>
              <a:rPr lang="en-US" dirty="0"/>
              <a:t>INSERT TEXT</a:t>
            </a:r>
          </a:p>
        </p:txBody>
      </p:sp>
      <p:sp>
        <p:nvSpPr>
          <p:cNvPr id="7" name="Rectangle 13"/>
          <p:cNvSpPr>
            <a:spLocks noGrp="1" noChangeArrowheads="1"/>
          </p:cNvSpPr>
          <p:nvPr>
            <p:ph type="sldNum" sz="quarter" idx="4"/>
          </p:nvPr>
        </p:nvSpPr>
        <p:spPr bwMode="auto">
          <a:xfrm>
            <a:off x="9391650" y="6246091"/>
            <a:ext cx="2190749"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r>
              <a:rPr lang="cs-CZ" altLang="cs-CZ" dirty="0"/>
              <a:t>6/21/2017</a:t>
            </a:r>
            <a:r>
              <a:rPr lang="en-US" altLang="cs-CZ" dirty="0"/>
              <a:t> Page </a:t>
            </a:r>
            <a:fld id="{A9D5F472-CBAE-45E5-83A2-BBFFF27113F0}" type="slidenum">
              <a:rPr lang="en-US" altLang="cs-CZ" smtClean="0"/>
              <a:pPr>
                <a:defRPr/>
              </a:pPr>
              <a:t>‹#›</a:t>
            </a:fld>
            <a:endParaRPr lang="en-US" altLang="cs-CZ" dirty="0"/>
          </a:p>
        </p:txBody>
      </p:sp>
    </p:spTree>
    <p:extLst>
      <p:ext uri="{BB962C8B-B14F-4D97-AF65-F5344CB8AC3E}">
        <p14:creationId xmlns:p14="http://schemas.microsoft.com/office/powerpoint/2010/main" val="27684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0200"/>
            <a:ext cx="11222400" cy="4505325"/>
          </a:xfrm>
        </p:spPr>
        <p:txBody>
          <a:bodyPr>
            <a:normAutofit/>
          </a:bodyPr>
          <a:lstStyle>
            <a:lvl1pPr marL="0" indent="0">
              <a:buNone/>
              <a:defRPr sz="2000" kern="3000" baseline="0">
                <a:latin typeface="Technika-Bold" panose="00000600000000000000" pitchFamily="50" charset="-18"/>
              </a:defRPr>
            </a:lvl1pPr>
          </a:lstStyle>
          <a:p>
            <a:pPr lvl="0"/>
            <a:r>
              <a:rPr lang="en-US" dirty="0"/>
              <a:t>INSERT PICTURE</a:t>
            </a:r>
          </a:p>
        </p:txBody>
      </p:sp>
      <p:sp>
        <p:nvSpPr>
          <p:cNvPr id="4" name="Line 8"/>
          <p:cNvSpPr>
            <a:spLocks noChangeShapeType="1"/>
          </p:cNvSpPr>
          <p:nvPr userDrawn="1"/>
        </p:nvSpPr>
        <p:spPr bwMode="auto">
          <a:xfrm>
            <a:off x="609600" y="6172200"/>
            <a:ext cx="10972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sz="2400"/>
          </a:p>
        </p:txBody>
      </p:sp>
      <p:sp>
        <p:nvSpPr>
          <p:cNvPr id="7" name="Rectangle 13"/>
          <p:cNvSpPr>
            <a:spLocks noGrp="1" noChangeArrowheads="1"/>
          </p:cNvSpPr>
          <p:nvPr>
            <p:ph type="sldNum" sz="quarter" idx="4"/>
          </p:nvPr>
        </p:nvSpPr>
        <p:spPr bwMode="auto">
          <a:xfrm>
            <a:off x="9391650" y="6246091"/>
            <a:ext cx="2190749"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r>
              <a:rPr lang="cs-CZ" altLang="cs-CZ" dirty="0"/>
              <a:t>6/21/2017</a:t>
            </a:r>
            <a:r>
              <a:rPr lang="en-US" altLang="cs-CZ" dirty="0"/>
              <a:t> Page </a:t>
            </a:r>
            <a:fld id="{A9D5F472-CBAE-45E5-83A2-BBFFF27113F0}" type="slidenum">
              <a:rPr lang="en-US" altLang="cs-CZ" smtClean="0"/>
              <a:pPr>
                <a:defRPr/>
              </a:pPr>
              <a:t>‹#›</a:t>
            </a:fld>
            <a:endParaRPr lang="en-US" altLang="cs-CZ" dirty="0"/>
          </a:p>
        </p:txBody>
      </p:sp>
    </p:spTree>
    <p:extLst>
      <p:ext uri="{BB962C8B-B14F-4D97-AF65-F5344CB8AC3E}">
        <p14:creationId xmlns:p14="http://schemas.microsoft.com/office/powerpoint/2010/main" val="12341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rázek">
    <p:spTree>
      <p:nvGrpSpPr>
        <p:cNvPr id="1" name=""/>
        <p:cNvGrpSpPr/>
        <p:nvPr/>
      </p:nvGrpSpPr>
      <p:grpSpPr>
        <a:xfrm>
          <a:off x="0" y="0"/>
          <a:ext cx="0" cy="0"/>
          <a:chOff x="0" y="0"/>
          <a:chExt cx="0" cy="0"/>
        </a:xfrm>
      </p:grpSpPr>
      <p:sp>
        <p:nvSpPr>
          <p:cNvPr id="4" name="Obdélník 3"/>
          <p:cNvSpPr/>
          <p:nvPr userDrawn="1"/>
        </p:nvSpPr>
        <p:spPr>
          <a:xfrm>
            <a:off x="2756858" y="368300"/>
            <a:ext cx="9184943" cy="12284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sz="1800"/>
          </a:p>
        </p:txBody>
      </p:sp>
      <p:sp>
        <p:nvSpPr>
          <p:cNvPr id="3" name="Content Placeholder 2"/>
          <p:cNvSpPr>
            <a:spLocks noGrp="1"/>
          </p:cNvSpPr>
          <p:nvPr>
            <p:ph idx="1" hasCustomPrompt="1"/>
          </p:nvPr>
        </p:nvSpPr>
        <p:spPr>
          <a:xfrm>
            <a:off x="360000" y="270000"/>
            <a:ext cx="11472000" cy="5816475"/>
          </a:xfrm>
        </p:spPr>
        <p:txBody>
          <a:bodyPr>
            <a:normAutofit/>
          </a:bodyPr>
          <a:lstStyle>
            <a:lvl1pPr marL="0" indent="0" algn="ctr">
              <a:buNone/>
              <a:defRPr sz="2000" kern="3000" baseline="0">
                <a:latin typeface="Technika-Bold" panose="00000600000000000000" pitchFamily="50" charset="-18"/>
              </a:defRPr>
            </a:lvl1pPr>
          </a:lstStyle>
          <a:p>
            <a:pPr lvl="0"/>
            <a:r>
              <a:rPr lang="en-US" dirty="0"/>
              <a:t>INSERT PICTURE</a:t>
            </a:r>
          </a:p>
        </p:txBody>
      </p:sp>
      <p:sp>
        <p:nvSpPr>
          <p:cNvPr id="7" name="Rectangle 13"/>
          <p:cNvSpPr>
            <a:spLocks noGrp="1" noChangeArrowheads="1"/>
          </p:cNvSpPr>
          <p:nvPr>
            <p:ph type="sldNum" sz="quarter" idx="4"/>
          </p:nvPr>
        </p:nvSpPr>
        <p:spPr bwMode="auto">
          <a:xfrm>
            <a:off x="9391650" y="6246091"/>
            <a:ext cx="2190749"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r>
              <a:rPr lang="cs-CZ" altLang="cs-CZ" dirty="0"/>
              <a:t>6/21/2017</a:t>
            </a:r>
            <a:r>
              <a:rPr lang="en-US" altLang="cs-CZ" dirty="0"/>
              <a:t> Page </a:t>
            </a:r>
            <a:fld id="{A9D5F472-CBAE-45E5-83A2-BBFFF27113F0}" type="slidenum">
              <a:rPr lang="en-US" altLang="cs-CZ" smtClean="0"/>
              <a:pPr>
                <a:defRPr/>
              </a:pPr>
              <a:t>‹#›</a:t>
            </a:fld>
            <a:endParaRPr lang="en-US" altLang="cs-CZ" dirty="0"/>
          </a:p>
        </p:txBody>
      </p:sp>
    </p:spTree>
    <p:extLst>
      <p:ext uri="{BB962C8B-B14F-4D97-AF65-F5344CB8AC3E}">
        <p14:creationId xmlns:p14="http://schemas.microsoft.com/office/powerpoint/2010/main" val="142073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49476"/>
            <a:ext cx="112224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609600" y="2514600"/>
            <a:ext cx="11222400" cy="3590925"/>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8" name="Line 8"/>
          <p:cNvSpPr>
            <a:spLocks noChangeShapeType="1"/>
          </p:cNvSpPr>
          <p:nvPr userDrawn="1"/>
        </p:nvSpPr>
        <p:spPr bwMode="auto">
          <a:xfrm>
            <a:off x="609600" y="6172200"/>
            <a:ext cx="10972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sz="2400"/>
          </a:p>
        </p:txBody>
      </p:sp>
      <p:sp>
        <p:nvSpPr>
          <p:cNvPr id="9" name="Rectangle 13"/>
          <p:cNvSpPr>
            <a:spLocks noGrp="1" noChangeArrowheads="1"/>
          </p:cNvSpPr>
          <p:nvPr>
            <p:ph type="sldNum" sz="quarter" idx="4"/>
          </p:nvPr>
        </p:nvSpPr>
        <p:spPr bwMode="auto">
          <a:xfrm>
            <a:off x="9391650" y="6246091"/>
            <a:ext cx="2190749"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r>
              <a:rPr lang="en-US" altLang="cs-CZ" dirty="0"/>
              <a:t>Martin Sevecek, </a:t>
            </a:r>
            <a:r>
              <a:rPr lang="cs-CZ" altLang="cs-CZ" dirty="0"/>
              <a:t>6/2</a:t>
            </a:r>
            <a:r>
              <a:rPr lang="en-US" altLang="cs-CZ" dirty="0"/>
              <a:t>1</a:t>
            </a:r>
            <a:r>
              <a:rPr lang="cs-CZ" altLang="cs-CZ" dirty="0"/>
              <a:t>/2017</a:t>
            </a:r>
            <a:r>
              <a:rPr lang="en-US" altLang="cs-CZ" dirty="0"/>
              <a:t> Page </a:t>
            </a:r>
            <a:fld id="{A9D5F472-CBAE-45E5-83A2-BBFFF27113F0}" type="slidenum">
              <a:rPr lang="en-US" altLang="cs-CZ" smtClean="0"/>
              <a:pPr>
                <a:defRPr/>
              </a:pPr>
              <a:t>‹#›</a:t>
            </a:fld>
            <a:endParaRPr lang="en-US" altLang="cs-CZ" dirty="0"/>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2775" y="6246091"/>
            <a:ext cx="1495463" cy="457200"/>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1937" y="71011"/>
            <a:ext cx="1686301" cy="822960"/>
          </a:xfrm>
          <a:prstGeom prst="rect">
            <a:avLst/>
          </a:prstGeom>
        </p:spPr>
      </p:pic>
    </p:spTree>
    <p:extLst>
      <p:ext uri="{BB962C8B-B14F-4D97-AF65-F5344CB8AC3E}">
        <p14:creationId xmlns:p14="http://schemas.microsoft.com/office/powerpoint/2010/main" val="63543655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5" r:id="rId4"/>
    <p:sldLayoutId id="2147483684" r:id="rId5"/>
  </p:sldLayoutIdLst>
  <p:hf hdr="0" dt="0"/>
  <p:txStyles>
    <p:titleStyle>
      <a:lvl1pPr algn="l" defTabSz="914332" rtl="0" eaLnBrk="1" latinLnBrk="0" hangingPunct="1">
        <a:lnSpc>
          <a:spcPct val="90000"/>
        </a:lnSpc>
        <a:spcBef>
          <a:spcPct val="0"/>
        </a:spcBef>
        <a:buNone/>
        <a:defRPr sz="4400" kern="1200">
          <a:solidFill>
            <a:schemeClr val="tx1"/>
          </a:solidFill>
          <a:latin typeface="Technika-Bold" panose="00000600000000000000" pitchFamily="50" charset="-18"/>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Technika" panose="00000600000000000000" pitchFamily="50" charset="-18"/>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7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10.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a:xfrm>
            <a:off x="1440000" y="1800006"/>
            <a:ext cx="10315592" cy="1446663"/>
          </a:xfrm>
        </p:spPr>
        <p:txBody>
          <a:bodyPr>
            <a:normAutofit fontScale="90000"/>
          </a:bodyPr>
          <a:lstStyle/>
          <a:p>
            <a:r>
              <a:rPr lang="en-US" dirty="0"/>
              <a:t>ATF CLADDING MATERIALS AND </a:t>
            </a:r>
            <a:br>
              <a:rPr lang="en-US" dirty="0"/>
            </a:br>
            <a:r>
              <a:rPr lang="en-US" dirty="0"/>
              <a:t>MANUFACTURING WITHIN IAEA ATF-TS CRP</a:t>
            </a:r>
          </a:p>
        </p:txBody>
      </p:sp>
      <p:sp>
        <p:nvSpPr>
          <p:cNvPr id="11" name="Podnadpis 10"/>
          <p:cNvSpPr>
            <a:spLocks noGrp="1"/>
          </p:cNvSpPr>
          <p:nvPr>
            <p:ph type="subTitle" idx="1"/>
          </p:nvPr>
        </p:nvSpPr>
        <p:spPr>
          <a:xfrm>
            <a:off x="1440001" y="3736976"/>
            <a:ext cx="10315591" cy="2981324"/>
          </a:xfrm>
        </p:spPr>
        <p:txBody>
          <a:bodyPr>
            <a:normAutofit fontScale="92500" lnSpcReduction="10000"/>
          </a:bodyPr>
          <a:lstStyle/>
          <a:p>
            <a:r>
              <a:rPr lang="en-US" sz="2600" dirty="0"/>
              <a:t>Martin </a:t>
            </a:r>
            <a:r>
              <a:rPr lang="cs-CZ" sz="2600" dirty="0"/>
              <a:t>Ševeček</a:t>
            </a:r>
            <a:r>
              <a:rPr lang="en-US" sz="2600" baseline="30000" dirty="0"/>
              <a:t>1,2</a:t>
            </a:r>
          </a:p>
          <a:p>
            <a:endParaRPr lang="en-US" baseline="30000" dirty="0"/>
          </a:p>
          <a:p>
            <a:r>
              <a:rPr lang="en-US" baseline="30000" dirty="0"/>
              <a:t>1</a:t>
            </a:r>
            <a:r>
              <a:rPr lang="en-US" dirty="0"/>
              <a:t>Czech Technical University in Prague</a:t>
            </a:r>
          </a:p>
          <a:p>
            <a:r>
              <a:rPr lang="en-US" baseline="30000" dirty="0"/>
              <a:t>2</a:t>
            </a:r>
            <a:r>
              <a:rPr lang="en-US" dirty="0"/>
              <a:t>UJP PRAHA, </a:t>
            </a:r>
            <a:r>
              <a:rPr lang="en-US" dirty="0" err="1"/>
              <a:t>a.s.</a:t>
            </a:r>
            <a:endParaRPr lang="en-US" dirty="0"/>
          </a:p>
          <a:p>
            <a:endParaRPr lang="en-GB" dirty="0"/>
          </a:p>
          <a:p>
            <a:r>
              <a:rPr lang="en-US" dirty="0"/>
              <a:t>Technical Meeting on Advanced Technology Fuels</a:t>
            </a:r>
            <a:br>
              <a:rPr lang="en-US" dirty="0"/>
            </a:br>
            <a:r>
              <a:rPr lang="en-US" dirty="0"/>
              <a:t>28th of October, 2025</a:t>
            </a:r>
            <a:br>
              <a:rPr lang="en-US" dirty="0"/>
            </a:br>
            <a:r>
              <a:rPr lang="cs-CZ" dirty="0" err="1"/>
              <a:t>Vienna</a:t>
            </a:r>
            <a:r>
              <a:rPr lang="cs-CZ" dirty="0"/>
              <a:t>, IAEA</a:t>
            </a:r>
            <a:endParaRPr lang="en-US" dirty="0"/>
          </a:p>
        </p:txBody>
      </p:sp>
      <p:pic>
        <p:nvPicPr>
          <p:cNvPr id="1026" name="Picture 2">
            <a:extLst>
              <a:ext uri="{FF2B5EF4-FFF2-40B4-BE49-F238E27FC236}">
                <a16:creationId xmlns:a16="http://schemas.microsoft.com/office/drawing/2014/main" id="{CB7FA073-263F-9D2D-F366-02E8D6BB0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7164" y="55311"/>
            <a:ext cx="867932" cy="107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0502-0343-00AC-C82E-D774A2566166}"/>
              </a:ext>
            </a:extLst>
          </p:cNvPr>
          <p:cNvSpPr>
            <a:spLocks noGrp="1"/>
          </p:cNvSpPr>
          <p:nvPr>
            <p:ph type="title"/>
          </p:nvPr>
        </p:nvSpPr>
        <p:spPr/>
        <p:txBody>
          <a:bodyPr/>
          <a:lstStyle/>
          <a:p>
            <a:r>
              <a:rPr lang="en-US" b="1" dirty="0"/>
              <a:t>KIT - Cr-coated ZIRLO, M5 and Zircaloy-4</a:t>
            </a:r>
            <a:endParaRPr lang="en-US" dirty="0"/>
          </a:p>
        </p:txBody>
      </p:sp>
      <p:sp>
        <p:nvSpPr>
          <p:cNvPr id="3" name="Content Placeholder 2">
            <a:extLst>
              <a:ext uri="{FF2B5EF4-FFF2-40B4-BE49-F238E27FC236}">
                <a16:creationId xmlns:a16="http://schemas.microsoft.com/office/drawing/2014/main" id="{A09B7101-2EEF-2F3B-3124-DFB65427547C}"/>
              </a:ext>
            </a:extLst>
          </p:cNvPr>
          <p:cNvSpPr>
            <a:spLocks noGrp="1"/>
          </p:cNvSpPr>
          <p:nvPr>
            <p:ph idx="1"/>
          </p:nvPr>
        </p:nvSpPr>
        <p:spPr>
          <a:xfrm>
            <a:off x="609600" y="2291937"/>
            <a:ext cx="7768442" cy="3575463"/>
          </a:xfrm>
        </p:spPr>
        <p:txBody>
          <a:bodyPr/>
          <a:lstStyle/>
          <a:p>
            <a:r>
              <a:rPr lang="en-US" dirty="0"/>
              <a:t>External company - </a:t>
            </a:r>
            <a:r>
              <a:rPr lang="en-GB" dirty="0"/>
              <a:t>Oerlikon </a:t>
            </a:r>
            <a:r>
              <a:rPr lang="en-GB" dirty="0" err="1"/>
              <a:t>Balzers</a:t>
            </a:r>
            <a:r>
              <a:rPr lang="en-GB" dirty="0"/>
              <a:t> coating company GmbH</a:t>
            </a:r>
          </a:p>
          <a:p>
            <a:r>
              <a:rPr lang="en-GB" dirty="0"/>
              <a:t>Tubes provided by KIT, proprietary deposition parameters (deposition temperature ~270 °C)</a:t>
            </a:r>
          </a:p>
          <a:p>
            <a:r>
              <a:rPr lang="en-GB" dirty="0"/>
              <a:t>Coating thicknesses – 7.5 and 10.5 microns</a:t>
            </a:r>
          </a:p>
          <a:p>
            <a:r>
              <a:rPr lang="en-GB" dirty="0"/>
              <a:t>Investigations:</a:t>
            </a:r>
          </a:p>
          <a:p>
            <a:pPr marL="342900" indent="-342900">
              <a:buFont typeface="Arial" panose="020B0604020202020204" pitchFamily="34" charset="0"/>
              <a:buChar char="•"/>
            </a:pPr>
            <a:r>
              <a:rPr lang="en-GB" dirty="0"/>
              <a:t>CRIEPI (single rod and bundle tests)</a:t>
            </a:r>
          </a:p>
          <a:p>
            <a:pPr marL="342900" indent="-342900">
              <a:buFont typeface="Arial" panose="020B0604020202020204" pitchFamily="34" charset="0"/>
              <a:buChar char="•"/>
            </a:pPr>
            <a:r>
              <a:rPr lang="en-GB" dirty="0"/>
              <a:t>EK (HT steam oxidation, Mandrel tests)</a:t>
            </a:r>
          </a:p>
          <a:p>
            <a:pPr marL="342900" indent="-342900">
              <a:buFont typeface="Arial" panose="020B0604020202020204" pitchFamily="34" charset="0"/>
              <a:buChar char="•"/>
            </a:pPr>
            <a:r>
              <a:rPr lang="en-GB" dirty="0"/>
              <a:t>CTU/UJP (long-term corrosion and HT steam oxidation)</a:t>
            </a:r>
          </a:p>
          <a:p>
            <a:pPr marL="342900" indent="-342900">
              <a:buFont typeface="Arial" panose="020B0604020202020204" pitchFamily="34" charset="0"/>
              <a:buChar char="•"/>
            </a:pPr>
            <a:r>
              <a:rPr lang="en-GB" dirty="0"/>
              <a:t>KIT</a:t>
            </a:r>
          </a:p>
          <a:p>
            <a:endParaRPr lang="en-US" dirty="0"/>
          </a:p>
        </p:txBody>
      </p:sp>
      <p:pic>
        <p:nvPicPr>
          <p:cNvPr id="5" name="Grafik 2" descr="A close-up of a circular object&#10;&#10;Description automatically generated">
            <a:extLst>
              <a:ext uri="{FF2B5EF4-FFF2-40B4-BE49-F238E27FC236}">
                <a16:creationId xmlns:a16="http://schemas.microsoft.com/office/drawing/2014/main" id="{BE79E2E1-8181-F881-35C2-3ADE43F23C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52436" y="2601710"/>
            <a:ext cx="3364230" cy="2642870"/>
          </a:xfrm>
          <a:prstGeom prst="rect">
            <a:avLst/>
          </a:prstGeom>
        </p:spPr>
      </p:pic>
      <p:pic>
        <p:nvPicPr>
          <p:cNvPr id="6" name="Picture 5">
            <a:extLst>
              <a:ext uri="{FF2B5EF4-FFF2-40B4-BE49-F238E27FC236}">
                <a16:creationId xmlns:a16="http://schemas.microsoft.com/office/drawing/2014/main" id="{897034BC-17D8-58F0-1376-6429B7D04FC9}"/>
              </a:ext>
            </a:extLst>
          </p:cNvPr>
          <p:cNvPicPr>
            <a:picLocks noChangeAspect="1"/>
          </p:cNvPicPr>
          <p:nvPr/>
        </p:nvPicPr>
        <p:blipFill>
          <a:blip r:embed="rId3"/>
          <a:stretch>
            <a:fillRect/>
          </a:stretch>
        </p:blipFill>
        <p:spPr>
          <a:xfrm>
            <a:off x="7721261" y="1132508"/>
            <a:ext cx="366729" cy="219808"/>
          </a:xfrm>
          <a:prstGeom prst="rect">
            <a:avLst/>
          </a:prstGeom>
        </p:spPr>
      </p:pic>
      <p:sp>
        <p:nvSpPr>
          <p:cNvPr id="7" name="Zástupný symbol pro číslo snímku 3">
            <a:extLst>
              <a:ext uri="{FF2B5EF4-FFF2-40B4-BE49-F238E27FC236}">
                <a16:creationId xmlns:a16="http://schemas.microsoft.com/office/drawing/2014/main" id="{11612A68-14F6-28F1-3C87-E11CDFE375BA}"/>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10</a:t>
            </a:fld>
            <a:endParaRPr lang="en-US" altLang="cs-CZ" dirty="0"/>
          </a:p>
        </p:txBody>
      </p:sp>
    </p:spTree>
    <p:extLst>
      <p:ext uri="{BB962C8B-B14F-4D97-AF65-F5344CB8AC3E}">
        <p14:creationId xmlns:p14="http://schemas.microsoft.com/office/powerpoint/2010/main" val="231820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CE0B-FF2D-D41F-54FA-BFC76F1C8C93}"/>
              </a:ext>
            </a:extLst>
          </p:cNvPr>
          <p:cNvSpPr>
            <a:spLocks noGrp="1"/>
          </p:cNvSpPr>
          <p:nvPr>
            <p:ph type="title"/>
          </p:nvPr>
        </p:nvSpPr>
        <p:spPr/>
        <p:txBody>
          <a:bodyPr/>
          <a:lstStyle/>
          <a:p>
            <a:r>
              <a:rPr lang="en-US" dirty="0"/>
              <a:t>CNPE – Cr coated Zr</a:t>
            </a:r>
          </a:p>
        </p:txBody>
      </p:sp>
      <p:sp>
        <p:nvSpPr>
          <p:cNvPr id="3" name="Content Placeholder 2">
            <a:extLst>
              <a:ext uri="{FF2B5EF4-FFF2-40B4-BE49-F238E27FC236}">
                <a16:creationId xmlns:a16="http://schemas.microsoft.com/office/drawing/2014/main" id="{1BE7E426-864A-BDE9-07B6-F69C261883FA}"/>
              </a:ext>
            </a:extLst>
          </p:cNvPr>
          <p:cNvSpPr>
            <a:spLocks noGrp="1"/>
          </p:cNvSpPr>
          <p:nvPr>
            <p:ph idx="1"/>
          </p:nvPr>
        </p:nvSpPr>
        <p:spPr>
          <a:xfrm>
            <a:off x="609600" y="2131621"/>
            <a:ext cx="6094021" cy="3735779"/>
          </a:xfrm>
        </p:spPr>
        <p:txBody>
          <a:bodyPr/>
          <a:lstStyle/>
          <a:p>
            <a:pPr marL="342900" indent="-342900">
              <a:buFont typeface="Arial" panose="020B0604020202020204" pitchFamily="34" charset="0"/>
              <a:buChar char="•"/>
            </a:pPr>
            <a:r>
              <a:rPr lang="en-US" dirty="0"/>
              <a:t>Type 1 – Zr-Sn-Nb alloy – MS Cr</a:t>
            </a:r>
          </a:p>
          <a:p>
            <a:pPr marL="342900" indent="-342900">
              <a:buFont typeface="Arial" panose="020B0604020202020204" pitchFamily="34" charset="0"/>
              <a:buChar char="•"/>
            </a:pPr>
            <a:r>
              <a:rPr lang="en-US" dirty="0"/>
              <a:t>Type 2 – Zircaloy-4 – arc ion plated Cr</a:t>
            </a:r>
          </a:p>
          <a:p>
            <a:endParaRPr lang="en-US" dirty="0"/>
          </a:p>
          <a:p>
            <a:r>
              <a:rPr lang="en-US" dirty="0"/>
              <a:t>Substrate preparation - ultrasonic cleaning and rinsing using alcohol and ultrapure water; drying; wiping several times with a lint-free cloth soaked in anhydrous ethanol; air gun is used to blow off any dust particles.</a:t>
            </a:r>
          </a:p>
          <a:p>
            <a:r>
              <a:rPr lang="en-US" dirty="0"/>
              <a:t>The substrate is then inserted into the chamber, evacuated, and the deposition process begins</a:t>
            </a:r>
          </a:p>
        </p:txBody>
      </p:sp>
      <p:pic>
        <p:nvPicPr>
          <p:cNvPr id="5" name="Picture 4" descr="接收-管材">
            <a:extLst>
              <a:ext uri="{FF2B5EF4-FFF2-40B4-BE49-F238E27FC236}">
                <a16:creationId xmlns:a16="http://schemas.microsoft.com/office/drawing/2014/main" id="{8EA8A087-824A-2BA0-CC6A-63926A7787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4272" y="1423331"/>
            <a:ext cx="2964641" cy="2364988"/>
          </a:xfrm>
          <a:prstGeom prst="rect">
            <a:avLst/>
          </a:prstGeom>
          <a:noFill/>
          <a:ln>
            <a:noFill/>
          </a:ln>
        </p:spPr>
      </p:pic>
      <p:pic>
        <p:nvPicPr>
          <p:cNvPr id="6" name="Picture 5" descr="IMG_20221012_030533_resized_20221012_030607113">
            <a:extLst>
              <a:ext uri="{FF2B5EF4-FFF2-40B4-BE49-F238E27FC236}">
                <a16:creationId xmlns:a16="http://schemas.microsoft.com/office/drawing/2014/main" id="{CF84F1CF-31BD-C919-FE9E-D0BCAE67DEC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57660" y="3090553"/>
            <a:ext cx="2974340" cy="2670810"/>
          </a:xfrm>
          <a:prstGeom prst="rect">
            <a:avLst/>
          </a:prstGeom>
          <a:noFill/>
          <a:ln>
            <a:noFill/>
          </a:ln>
        </p:spPr>
      </p:pic>
      <p:pic>
        <p:nvPicPr>
          <p:cNvPr id="7" name="Picture 8" descr="Flag of China | Meaning, Symbolism &amp; History | Britannica">
            <a:extLst>
              <a:ext uri="{FF2B5EF4-FFF2-40B4-BE49-F238E27FC236}">
                <a16:creationId xmlns:a16="http://schemas.microsoft.com/office/drawing/2014/main" id="{12F6E376-FC3B-C2A0-3E0B-6FB80DDF7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9447" y="1140741"/>
            <a:ext cx="331785" cy="221258"/>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číslo snímku 3">
            <a:extLst>
              <a:ext uri="{FF2B5EF4-FFF2-40B4-BE49-F238E27FC236}">
                <a16:creationId xmlns:a16="http://schemas.microsoft.com/office/drawing/2014/main" id="{15129CD5-C7C3-E0AD-1880-28CD5944BC06}"/>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11</a:t>
            </a:fld>
            <a:endParaRPr lang="en-US" altLang="cs-CZ" dirty="0"/>
          </a:p>
        </p:txBody>
      </p:sp>
    </p:spTree>
    <p:extLst>
      <p:ext uri="{BB962C8B-B14F-4D97-AF65-F5344CB8AC3E}">
        <p14:creationId xmlns:p14="http://schemas.microsoft.com/office/powerpoint/2010/main" val="144951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7A12-BD46-EA7E-2D85-C0CF22E06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4B034-F138-DF88-5F66-3EF055C49681}"/>
              </a:ext>
            </a:extLst>
          </p:cNvPr>
          <p:cNvSpPr>
            <a:spLocks noGrp="1"/>
          </p:cNvSpPr>
          <p:nvPr>
            <p:ph type="title"/>
          </p:nvPr>
        </p:nvSpPr>
        <p:spPr/>
        <p:txBody>
          <a:bodyPr/>
          <a:lstStyle/>
          <a:p>
            <a:r>
              <a:rPr lang="en-US" dirty="0"/>
              <a:t>CNPE – Cr coated Zr</a:t>
            </a:r>
          </a:p>
        </p:txBody>
      </p:sp>
      <p:sp>
        <p:nvSpPr>
          <p:cNvPr id="8" name="Content Placeholder 7">
            <a:extLst>
              <a:ext uri="{FF2B5EF4-FFF2-40B4-BE49-F238E27FC236}">
                <a16:creationId xmlns:a16="http://schemas.microsoft.com/office/drawing/2014/main" id="{431E03FC-4F0C-4CDA-8E7D-2F28769A93A9}"/>
              </a:ext>
            </a:extLst>
          </p:cNvPr>
          <p:cNvSpPr>
            <a:spLocks noGrp="1"/>
          </p:cNvSpPr>
          <p:nvPr>
            <p:ph idx="1"/>
          </p:nvPr>
        </p:nvSpPr>
        <p:spPr/>
        <p:txBody>
          <a:bodyPr/>
          <a:lstStyle/>
          <a:p>
            <a:endParaRPr lang="en-US" dirty="0"/>
          </a:p>
        </p:txBody>
      </p:sp>
      <p:pic>
        <p:nvPicPr>
          <p:cNvPr id="9" name="图片 2">
            <a:extLst>
              <a:ext uri="{FF2B5EF4-FFF2-40B4-BE49-F238E27FC236}">
                <a16:creationId xmlns:a16="http://schemas.microsoft.com/office/drawing/2014/main" id="{67BF1046-671C-FB05-522D-4C962F410E5E}"/>
              </a:ext>
            </a:extLst>
          </p:cNvPr>
          <p:cNvPicPr>
            <a:picLocks noChangeAspect="1"/>
          </p:cNvPicPr>
          <p:nvPr/>
        </p:nvPicPr>
        <p:blipFill>
          <a:blip r:embed="rId2" cstate="screen"/>
          <a:stretch>
            <a:fillRect/>
          </a:stretch>
        </p:blipFill>
        <p:spPr>
          <a:xfrm>
            <a:off x="140434" y="1898859"/>
            <a:ext cx="5714319" cy="3860384"/>
          </a:xfrm>
          <a:prstGeom prst="rect">
            <a:avLst/>
          </a:prstGeom>
          <a:noFill/>
          <a:ln>
            <a:noFill/>
          </a:ln>
        </p:spPr>
      </p:pic>
      <p:pic>
        <p:nvPicPr>
          <p:cNvPr id="10" name="图片 3">
            <a:extLst>
              <a:ext uri="{FF2B5EF4-FFF2-40B4-BE49-F238E27FC236}">
                <a16:creationId xmlns:a16="http://schemas.microsoft.com/office/drawing/2014/main" id="{8C6BF558-7F5A-DA45-EFD2-07F0E0EF67A1}"/>
              </a:ext>
            </a:extLst>
          </p:cNvPr>
          <p:cNvPicPr>
            <a:picLocks noChangeAspect="1"/>
          </p:cNvPicPr>
          <p:nvPr/>
        </p:nvPicPr>
        <p:blipFill>
          <a:blip r:embed="rId3" cstate="screen"/>
          <a:stretch>
            <a:fillRect/>
          </a:stretch>
        </p:blipFill>
        <p:spPr>
          <a:xfrm>
            <a:off x="5854753" y="1905086"/>
            <a:ext cx="6106482" cy="3943489"/>
          </a:xfrm>
          <a:prstGeom prst="rect">
            <a:avLst/>
          </a:prstGeom>
          <a:noFill/>
          <a:ln>
            <a:noFill/>
          </a:ln>
        </p:spPr>
      </p:pic>
      <p:sp>
        <p:nvSpPr>
          <p:cNvPr id="11" name="Zástupný symbol pro číslo snímku 3">
            <a:extLst>
              <a:ext uri="{FF2B5EF4-FFF2-40B4-BE49-F238E27FC236}">
                <a16:creationId xmlns:a16="http://schemas.microsoft.com/office/drawing/2014/main" id="{6FB56035-07A2-6CEB-1E2D-CD7FA648E3FD}"/>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12</a:t>
            </a:fld>
            <a:endParaRPr lang="en-US" altLang="cs-CZ" dirty="0"/>
          </a:p>
        </p:txBody>
      </p:sp>
      <p:pic>
        <p:nvPicPr>
          <p:cNvPr id="12" name="Picture 8" descr="Flag of China | Meaning, Symbolism &amp; History | Britannica">
            <a:extLst>
              <a:ext uri="{FF2B5EF4-FFF2-40B4-BE49-F238E27FC236}">
                <a16:creationId xmlns:a16="http://schemas.microsoft.com/office/drawing/2014/main" id="{3073A1EE-72DB-38ED-90A8-EBBB16D0C5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9447" y="1140741"/>
            <a:ext cx="331785" cy="22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1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8FAB-A553-3629-6254-231CF17D0159}"/>
              </a:ext>
            </a:extLst>
          </p:cNvPr>
          <p:cNvSpPr>
            <a:spLocks noGrp="1"/>
          </p:cNvSpPr>
          <p:nvPr>
            <p:ph type="title"/>
          </p:nvPr>
        </p:nvSpPr>
        <p:spPr/>
        <p:txBody>
          <a:bodyPr/>
          <a:lstStyle/>
          <a:p>
            <a:r>
              <a:rPr lang="en-US" dirty="0"/>
              <a:t>NPIC – Cr coated Zircaloy-4</a:t>
            </a:r>
          </a:p>
        </p:txBody>
      </p:sp>
      <p:sp>
        <p:nvSpPr>
          <p:cNvPr id="3" name="Content Placeholder 2">
            <a:extLst>
              <a:ext uri="{FF2B5EF4-FFF2-40B4-BE49-F238E27FC236}">
                <a16:creationId xmlns:a16="http://schemas.microsoft.com/office/drawing/2014/main" id="{7C823378-D191-3439-664A-329661660D93}"/>
              </a:ext>
            </a:extLst>
          </p:cNvPr>
          <p:cNvSpPr>
            <a:spLocks noGrp="1"/>
          </p:cNvSpPr>
          <p:nvPr>
            <p:ph idx="1"/>
          </p:nvPr>
        </p:nvSpPr>
        <p:spPr>
          <a:xfrm>
            <a:off x="609600" y="1771874"/>
            <a:ext cx="7323117" cy="4242977"/>
          </a:xfrm>
        </p:spPr>
        <p:txBody>
          <a:bodyPr>
            <a:normAutofit fontScale="85000" lnSpcReduction="10000"/>
          </a:bodyPr>
          <a:lstStyle/>
          <a:p>
            <a:r>
              <a:rPr lang="en-US" dirty="0"/>
              <a:t>Zircaloy-4 (Zr-1.5Sn-0.2Fe-0.1Cr), outer diameter 9.5 mm, wall thickness 0.57 mm</a:t>
            </a:r>
          </a:p>
          <a:p>
            <a:pPr marL="342900" indent="-342900">
              <a:buFontTx/>
              <a:buChar char="-"/>
            </a:pPr>
            <a:r>
              <a:rPr lang="en-US" dirty="0"/>
              <a:t>Multi-arc ion plating technology (15–17 </a:t>
            </a:r>
            <a:r>
              <a:rPr lang="en-US" dirty="0" err="1"/>
              <a:t>μm</a:t>
            </a:r>
            <a:r>
              <a:rPr lang="en-US" dirty="0"/>
              <a:t>)</a:t>
            </a:r>
          </a:p>
          <a:p>
            <a:pPr marL="342900" indent="-342900">
              <a:buFontTx/>
              <a:buChar char="-"/>
            </a:pPr>
            <a:r>
              <a:rPr lang="en-US" dirty="0"/>
              <a:t>substrate was mechanically polished and does not require surface treatment</a:t>
            </a:r>
          </a:p>
          <a:p>
            <a:pPr marL="342900" indent="-342900">
              <a:buFontTx/>
              <a:buChar char="-"/>
            </a:pPr>
            <a:r>
              <a:rPr lang="en-US" dirty="0"/>
              <a:t>multiple ultrasonic cleaning and rinsing using environmentally friendly metal cleaners and ultrapure water, and finally dried with compressed air.</a:t>
            </a:r>
          </a:p>
          <a:p>
            <a:pPr marL="342900" indent="-342900">
              <a:buFontTx/>
              <a:buChar char="-"/>
            </a:pPr>
            <a:r>
              <a:rPr lang="en-US" dirty="0"/>
              <a:t>Before loading into the chamber, a lint-free cloth dipped in absolute ethanol was used to wipe the surface of the substrate, and floating dust on the surface was removed with compressed air.</a:t>
            </a:r>
          </a:p>
          <a:p>
            <a:pPr marL="342900" indent="-342900">
              <a:buFontTx/>
              <a:buChar char="-"/>
            </a:pPr>
            <a:r>
              <a:rPr lang="en-US" dirty="0"/>
              <a:t>Loading into the chamber - evacuation, heating, and deposition</a:t>
            </a:r>
          </a:p>
          <a:p>
            <a:pPr marL="1028650" lvl="1" indent="-342900">
              <a:buFontTx/>
              <a:buChar char="-"/>
            </a:pPr>
            <a:r>
              <a:rPr lang="en-US" dirty="0"/>
              <a:t>Deposition parameters: negative bias voltage 120 V, current 120 A, chamber pressure 1.2 Pa, deposition temperature 350°C</a:t>
            </a:r>
          </a:p>
        </p:txBody>
      </p:sp>
      <p:pic>
        <p:nvPicPr>
          <p:cNvPr id="5" name="Picture 8" descr="Flag of China | Meaning, Symbolism &amp; History | Britannica">
            <a:extLst>
              <a:ext uri="{FF2B5EF4-FFF2-40B4-BE49-F238E27FC236}">
                <a16:creationId xmlns:a16="http://schemas.microsoft.com/office/drawing/2014/main" id="{60E15718-6B42-E2FC-FAB2-22FA9599FB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2294" y="1172939"/>
            <a:ext cx="331785" cy="221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D4A36A-B227-4BD1-E438-41BD93588B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9288" y="1982257"/>
            <a:ext cx="3508461" cy="2893486"/>
          </a:xfrm>
          <a:prstGeom prst="rect">
            <a:avLst/>
          </a:prstGeom>
        </p:spPr>
      </p:pic>
      <p:sp>
        <p:nvSpPr>
          <p:cNvPr id="7" name="Zástupný symbol pro číslo snímku 3">
            <a:extLst>
              <a:ext uri="{FF2B5EF4-FFF2-40B4-BE49-F238E27FC236}">
                <a16:creationId xmlns:a16="http://schemas.microsoft.com/office/drawing/2014/main" id="{D15EB4F8-19B4-C8D5-CB45-E9B49AB9C4FC}"/>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13</a:t>
            </a:fld>
            <a:endParaRPr lang="en-US" altLang="cs-CZ" dirty="0"/>
          </a:p>
        </p:txBody>
      </p:sp>
    </p:spTree>
    <p:extLst>
      <p:ext uri="{BB962C8B-B14F-4D97-AF65-F5344CB8AC3E}">
        <p14:creationId xmlns:p14="http://schemas.microsoft.com/office/powerpoint/2010/main" val="427999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C31D-EC1A-DFD9-8CD0-6E36B2A4A0AC}"/>
              </a:ext>
            </a:extLst>
          </p:cNvPr>
          <p:cNvSpPr>
            <a:spLocks noGrp="1"/>
          </p:cNvSpPr>
          <p:nvPr>
            <p:ph type="title"/>
          </p:nvPr>
        </p:nvSpPr>
        <p:spPr/>
        <p:txBody>
          <a:bodyPr/>
          <a:lstStyle/>
          <a:p>
            <a:r>
              <a:rPr lang="en-US" dirty="0"/>
              <a:t>AEOI – Cr coated Zr1Nb</a:t>
            </a:r>
          </a:p>
        </p:txBody>
      </p:sp>
      <p:sp>
        <p:nvSpPr>
          <p:cNvPr id="3" name="Content Placeholder 2">
            <a:extLst>
              <a:ext uri="{FF2B5EF4-FFF2-40B4-BE49-F238E27FC236}">
                <a16:creationId xmlns:a16="http://schemas.microsoft.com/office/drawing/2014/main" id="{14864864-9B09-36A2-AA47-D909E108640D}"/>
              </a:ext>
            </a:extLst>
          </p:cNvPr>
          <p:cNvSpPr>
            <a:spLocks noGrp="1"/>
          </p:cNvSpPr>
          <p:nvPr>
            <p:ph idx="1"/>
          </p:nvPr>
        </p:nvSpPr>
        <p:spPr>
          <a:xfrm>
            <a:off x="609600" y="1790701"/>
            <a:ext cx="6491844" cy="4076700"/>
          </a:xfrm>
        </p:spPr>
        <p:txBody>
          <a:bodyPr/>
          <a:lstStyle/>
          <a:p>
            <a:r>
              <a:rPr lang="en-US" dirty="0"/>
              <a:t>Substrate - Zr-1%Nb alloy manufactured by AEOI (tubes and plates)</a:t>
            </a:r>
          </a:p>
          <a:p>
            <a:pPr marL="342900" indent="-342900">
              <a:buFontTx/>
              <a:buChar char="-"/>
            </a:pPr>
            <a:r>
              <a:rPr lang="en-US" dirty="0"/>
              <a:t>Cleaning in acetone and ethanol using an ultrasonic bath for at least 15 minutes, followed by rinsing with distilled water outside the chamber</a:t>
            </a:r>
          </a:p>
          <a:p>
            <a:pPr marL="342900" indent="-342900">
              <a:buFontTx/>
              <a:buChar char="-"/>
            </a:pPr>
            <a:r>
              <a:rPr lang="en-US" dirty="0"/>
              <a:t>Argon ion sputtering inside the chamber for 20 minutes at the bias voltage of 700V</a:t>
            </a:r>
          </a:p>
          <a:p>
            <a:pPr marL="342900" indent="-342900">
              <a:buFontTx/>
              <a:buChar char="-"/>
            </a:pPr>
            <a:r>
              <a:rPr lang="en-US" dirty="0"/>
              <a:t>Cathodic Arc Evaporation or Arc-PVD -</a:t>
            </a:r>
          </a:p>
        </p:txBody>
      </p:sp>
      <p:pic>
        <p:nvPicPr>
          <p:cNvPr id="5" name="Picture 4" descr="Flag of Iran - Wikipedia">
            <a:extLst>
              <a:ext uri="{FF2B5EF4-FFF2-40B4-BE49-F238E27FC236}">
                <a16:creationId xmlns:a16="http://schemas.microsoft.com/office/drawing/2014/main" id="{D6BE0BB7-28C7-21A5-2959-90471C102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16" y="1150478"/>
            <a:ext cx="331784" cy="189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chine with many gears&#10;&#10;Description automatically generated with medium confidence">
            <a:extLst>
              <a:ext uri="{FF2B5EF4-FFF2-40B4-BE49-F238E27FC236}">
                <a16:creationId xmlns:a16="http://schemas.microsoft.com/office/drawing/2014/main" id="{DCCACDCE-50B3-401A-A52E-3EF6268888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9906" y="264046"/>
            <a:ext cx="1766570" cy="2466340"/>
          </a:xfrm>
          <a:prstGeom prst="rect">
            <a:avLst/>
          </a:prstGeom>
        </p:spPr>
      </p:pic>
      <p:pic>
        <p:nvPicPr>
          <p:cNvPr id="7" name="Picture 6" descr="A group of metal rods&#10;&#10;Description automatically generated">
            <a:extLst>
              <a:ext uri="{FF2B5EF4-FFF2-40B4-BE49-F238E27FC236}">
                <a16:creationId xmlns:a16="http://schemas.microsoft.com/office/drawing/2014/main" id="{C769C151-BC1B-4A6B-B313-D16644DEAF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10257108" y="-195525"/>
            <a:ext cx="1386505" cy="1948624"/>
          </a:xfrm>
          <a:prstGeom prst="rect">
            <a:avLst/>
          </a:prstGeom>
        </p:spPr>
      </p:pic>
      <p:pic>
        <p:nvPicPr>
          <p:cNvPr id="8" name="Picture 7" descr="A group of silver square shapes&#10;&#10;Description automatically generated">
            <a:extLst>
              <a:ext uri="{FF2B5EF4-FFF2-40B4-BE49-F238E27FC236}">
                <a16:creationId xmlns:a16="http://schemas.microsoft.com/office/drawing/2014/main" id="{B281E81F-BC3D-4EFC-96F7-4CCD82FE26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0279408" y="1283238"/>
            <a:ext cx="1418874" cy="1846830"/>
          </a:xfrm>
          <a:prstGeom prst="rect">
            <a:avLst/>
          </a:prstGeom>
        </p:spPr>
      </p:pic>
      <p:pic>
        <p:nvPicPr>
          <p:cNvPr id="12" name="Picture 11">
            <a:extLst>
              <a:ext uri="{FF2B5EF4-FFF2-40B4-BE49-F238E27FC236}">
                <a16:creationId xmlns:a16="http://schemas.microsoft.com/office/drawing/2014/main" id="{81BA84E8-54E4-2387-6C1E-D5C5B2A0982D}"/>
              </a:ext>
            </a:extLst>
          </p:cNvPr>
          <p:cNvPicPr>
            <a:picLocks noChangeAspect="1"/>
          </p:cNvPicPr>
          <p:nvPr/>
        </p:nvPicPr>
        <p:blipFill>
          <a:blip r:embed="rId6"/>
          <a:stretch>
            <a:fillRect/>
          </a:stretch>
        </p:blipFill>
        <p:spPr>
          <a:xfrm>
            <a:off x="849815" y="4760784"/>
            <a:ext cx="7160091" cy="1297118"/>
          </a:xfrm>
          <a:prstGeom prst="rect">
            <a:avLst/>
          </a:prstGeom>
        </p:spPr>
      </p:pic>
      <p:pic>
        <p:nvPicPr>
          <p:cNvPr id="14" name="Picture 13" descr="A close-up of a sample of a coating&#10;&#10;Description automatically generated">
            <a:extLst>
              <a:ext uri="{FF2B5EF4-FFF2-40B4-BE49-F238E27FC236}">
                <a16:creationId xmlns:a16="http://schemas.microsoft.com/office/drawing/2014/main" id="{35E88A41-1B22-C476-5DEE-50CA463F622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296331" y="3168799"/>
            <a:ext cx="3538198" cy="2698602"/>
          </a:xfrm>
          <a:prstGeom prst="rect">
            <a:avLst/>
          </a:prstGeom>
          <a:noFill/>
          <a:ln>
            <a:noFill/>
          </a:ln>
        </p:spPr>
      </p:pic>
      <p:sp>
        <p:nvSpPr>
          <p:cNvPr id="15" name="Zástupný symbol pro číslo snímku 3">
            <a:extLst>
              <a:ext uri="{FF2B5EF4-FFF2-40B4-BE49-F238E27FC236}">
                <a16:creationId xmlns:a16="http://schemas.microsoft.com/office/drawing/2014/main" id="{BDFDD35E-1F1F-D928-B497-414C8FB44738}"/>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14</a:t>
            </a:fld>
            <a:endParaRPr lang="en-US" altLang="cs-CZ" dirty="0"/>
          </a:p>
        </p:txBody>
      </p:sp>
    </p:spTree>
    <p:extLst>
      <p:ext uri="{BB962C8B-B14F-4D97-AF65-F5344CB8AC3E}">
        <p14:creationId xmlns:p14="http://schemas.microsoft.com/office/powerpoint/2010/main" val="198248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FE5F-61D7-A151-AE09-D5007082765E}"/>
              </a:ext>
            </a:extLst>
          </p:cNvPr>
          <p:cNvSpPr>
            <a:spLocks noGrp="1"/>
          </p:cNvSpPr>
          <p:nvPr>
            <p:ph type="title"/>
          </p:nvPr>
        </p:nvSpPr>
        <p:spPr/>
        <p:txBody>
          <a:bodyPr/>
          <a:lstStyle/>
          <a:p>
            <a:r>
              <a:rPr lang="en-US" dirty="0"/>
              <a:t>KNF – Cr coated HANA6</a:t>
            </a:r>
          </a:p>
        </p:txBody>
      </p:sp>
      <p:sp>
        <p:nvSpPr>
          <p:cNvPr id="3" name="Content Placeholder 2">
            <a:extLst>
              <a:ext uri="{FF2B5EF4-FFF2-40B4-BE49-F238E27FC236}">
                <a16:creationId xmlns:a16="http://schemas.microsoft.com/office/drawing/2014/main" id="{D8D8A7F7-D989-EA60-F4E0-D2953763A317}"/>
              </a:ext>
            </a:extLst>
          </p:cNvPr>
          <p:cNvSpPr>
            <a:spLocks noGrp="1"/>
          </p:cNvSpPr>
          <p:nvPr>
            <p:ph idx="1"/>
          </p:nvPr>
        </p:nvSpPr>
        <p:spPr>
          <a:xfrm>
            <a:off x="609600" y="1790701"/>
            <a:ext cx="5547360" cy="4076700"/>
          </a:xfrm>
        </p:spPr>
        <p:txBody>
          <a:bodyPr>
            <a:normAutofit fontScale="92500" lnSpcReduction="10000"/>
          </a:bodyPr>
          <a:lstStyle/>
          <a:p>
            <a:r>
              <a:rPr lang="en-US" dirty="0"/>
              <a:t>HANA-6 manufactured by KNF used as a substrate</a:t>
            </a:r>
          </a:p>
          <a:p>
            <a:pPr marL="342900" indent="-342900">
              <a:buFontTx/>
              <a:buChar char="-"/>
            </a:pPr>
            <a:r>
              <a:rPr lang="en-US" dirty="0"/>
              <a:t>ultrasonic cleaning, drying, and then loading into the coating chamber</a:t>
            </a:r>
          </a:p>
          <a:p>
            <a:pPr marL="342900" indent="-342900">
              <a:buFontTx/>
              <a:buChar char="-"/>
            </a:pPr>
            <a:r>
              <a:rPr lang="en-US" dirty="0"/>
              <a:t>plasma etching in an argon atmosphere to remove the thin oxide layer</a:t>
            </a:r>
          </a:p>
          <a:p>
            <a:pPr marL="342900" indent="-342900">
              <a:buFontTx/>
              <a:buChar char="-"/>
            </a:pPr>
            <a:r>
              <a:rPr lang="en-US" dirty="0"/>
              <a:t>Cr ions are generated by applying various high currents to the Cr target and deposited onto the cladding by applying different voltages for a set duration (</a:t>
            </a:r>
            <a:r>
              <a:rPr lang="en-GB" dirty="0"/>
              <a:t>Arc Ion Plating – 9 and 19 microns</a:t>
            </a:r>
            <a:r>
              <a:rPr lang="en-US" dirty="0"/>
              <a:t>)</a:t>
            </a:r>
          </a:p>
          <a:p>
            <a:pPr marL="342900" indent="-342900">
              <a:buFontTx/>
              <a:buChar char="-"/>
            </a:pPr>
            <a:r>
              <a:rPr lang="en-US" dirty="0"/>
              <a:t>outer surfaces of the cladding are polished and cleaned. Finally, non-destructive, visual, and material testing inspections ensure quality coating and manufacturing</a:t>
            </a:r>
          </a:p>
        </p:txBody>
      </p:sp>
      <p:pic>
        <p:nvPicPr>
          <p:cNvPr id="5" name="Picture 4">
            <a:extLst>
              <a:ext uri="{FF2B5EF4-FFF2-40B4-BE49-F238E27FC236}">
                <a16:creationId xmlns:a16="http://schemas.microsoft.com/office/drawing/2014/main" id="{8F0FFAE7-518D-E378-9DF2-D64E5B4483A0}"/>
              </a:ext>
            </a:extLst>
          </p:cNvPr>
          <p:cNvPicPr>
            <a:picLocks noChangeAspect="1"/>
          </p:cNvPicPr>
          <p:nvPr/>
        </p:nvPicPr>
        <p:blipFill>
          <a:blip r:embed="rId2"/>
          <a:srcRect r="65885" b="50000"/>
          <a:stretch>
            <a:fillRect/>
          </a:stretch>
        </p:blipFill>
        <p:spPr>
          <a:xfrm>
            <a:off x="7388940" y="1600200"/>
            <a:ext cx="3173510" cy="2194642"/>
          </a:xfrm>
          <a:prstGeom prst="rect">
            <a:avLst/>
          </a:prstGeom>
        </p:spPr>
      </p:pic>
      <p:pic>
        <p:nvPicPr>
          <p:cNvPr id="6" name="그림 1" descr="스크린샷, 다채로움, 예술이(가) 표시된 사진&#10;&#10;자동 생성된 설명">
            <a:extLst>
              <a:ext uri="{FF2B5EF4-FFF2-40B4-BE49-F238E27FC236}">
                <a16:creationId xmlns:a16="http://schemas.microsoft.com/office/drawing/2014/main" id="{E944515E-824F-023D-CFFE-F9DFF641F0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6960" y="4335451"/>
            <a:ext cx="5993193" cy="1626639"/>
          </a:xfrm>
          <a:prstGeom prst="rect">
            <a:avLst/>
          </a:prstGeom>
        </p:spPr>
      </p:pic>
      <p:sp>
        <p:nvSpPr>
          <p:cNvPr id="7" name="Zástupný symbol pro číslo snímku 3">
            <a:extLst>
              <a:ext uri="{FF2B5EF4-FFF2-40B4-BE49-F238E27FC236}">
                <a16:creationId xmlns:a16="http://schemas.microsoft.com/office/drawing/2014/main" id="{BBD1FABF-F16C-213C-F31B-397929CA4248}"/>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15</a:t>
            </a:fld>
            <a:endParaRPr lang="en-US" altLang="cs-CZ" dirty="0"/>
          </a:p>
        </p:txBody>
      </p:sp>
      <p:pic>
        <p:nvPicPr>
          <p:cNvPr id="8" name="Picture 7">
            <a:extLst>
              <a:ext uri="{FF2B5EF4-FFF2-40B4-BE49-F238E27FC236}">
                <a16:creationId xmlns:a16="http://schemas.microsoft.com/office/drawing/2014/main" id="{968A8A99-044C-4F12-5767-66A14EBD27A5}"/>
              </a:ext>
            </a:extLst>
          </p:cNvPr>
          <p:cNvPicPr>
            <a:picLocks noChangeAspect="1"/>
          </p:cNvPicPr>
          <p:nvPr/>
        </p:nvPicPr>
        <p:blipFill>
          <a:blip r:embed="rId4"/>
          <a:stretch>
            <a:fillRect/>
          </a:stretch>
        </p:blipFill>
        <p:spPr>
          <a:xfrm>
            <a:off x="4894580" y="1120305"/>
            <a:ext cx="395876" cy="264000"/>
          </a:xfrm>
          <a:prstGeom prst="rect">
            <a:avLst/>
          </a:prstGeom>
        </p:spPr>
      </p:pic>
    </p:spTree>
    <p:extLst>
      <p:ext uri="{BB962C8B-B14F-4D97-AF65-F5344CB8AC3E}">
        <p14:creationId xmlns:p14="http://schemas.microsoft.com/office/powerpoint/2010/main" val="131039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FED58-BB17-0E59-9A83-7DCE5243F8F4}"/>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7D4F1655-9D5E-93CA-19E4-7700263DB1FA}"/>
              </a:ext>
            </a:extLst>
          </p:cNvPr>
          <p:cNvSpPr>
            <a:spLocks noGrp="1"/>
          </p:cNvSpPr>
          <p:nvPr>
            <p:ph type="title"/>
          </p:nvPr>
        </p:nvSpPr>
        <p:spPr/>
        <p:txBody>
          <a:bodyPr>
            <a:normAutofit/>
          </a:bodyPr>
          <a:lstStyle/>
          <a:p>
            <a:r>
              <a:rPr lang="en-US" dirty="0"/>
              <a:t>Zr-Based Alloys with Alternative Coatings</a:t>
            </a:r>
          </a:p>
        </p:txBody>
      </p:sp>
    </p:spTree>
    <p:extLst>
      <p:ext uri="{BB962C8B-B14F-4D97-AF65-F5344CB8AC3E}">
        <p14:creationId xmlns:p14="http://schemas.microsoft.com/office/powerpoint/2010/main" val="316846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3E92A-133D-F4FC-FED2-A6D003F80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1F1E5-A7B9-8A80-689E-F6D8FD3E8EDA}"/>
              </a:ext>
            </a:extLst>
          </p:cNvPr>
          <p:cNvSpPr>
            <a:spLocks noGrp="1"/>
          </p:cNvSpPr>
          <p:nvPr>
            <p:ph type="title"/>
          </p:nvPr>
        </p:nvSpPr>
        <p:spPr/>
        <p:txBody>
          <a:bodyPr/>
          <a:lstStyle/>
          <a:p>
            <a:r>
              <a:rPr lang="en-US" dirty="0"/>
              <a:t>CTU – </a:t>
            </a:r>
            <a:r>
              <a:rPr lang="en-US" dirty="0" err="1"/>
              <a:t>CrN+Cr</a:t>
            </a:r>
            <a:r>
              <a:rPr lang="en-US" dirty="0"/>
              <a:t> coated Zr</a:t>
            </a:r>
          </a:p>
        </p:txBody>
      </p:sp>
      <p:sp>
        <p:nvSpPr>
          <p:cNvPr id="3" name="Content Placeholder 2">
            <a:extLst>
              <a:ext uri="{FF2B5EF4-FFF2-40B4-BE49-F238E27FC236}">
                <a16:creationId xmlns:a16="http://schemas.microsoft.com/office/drawing/2014/main" id="{FCEA611A-F362-95DA-FC7E-1D2864AC29B1}"/>
              </a:ext>
            </a:extLst>
          </p:cNvPr>
          <p:cNvSpPr>
            <a:spLocks noGrp="1"/>
          </p:cNvSpPr>
          <p:nvPr>
            <p:ph idx="1"/>
          </p:nvPr>
        </p:nvSpPr>
        <p:spPr>
          <a:xfrm>
            <a:off x="609600" y="1790701"/>
            <a:ext cx="6911340" cy="4076700"/>
          </a:xfrm>
        </p:spPr>
        <p:txBody>
          <a:bodyPr>
            <a:normAutofit/>
          </a:bodyPr>
          <a:lstStyle/>
          <a:p>
            <a:r>
              <a:rPr lang="en-US" dirty="0"/>
              <a:t>Issues linked to Cr/Zr alloys:</a:t>
            </a:r>
          </a:p>
          <a:p>
            <a:pPr marL="342900" indent="-342900">
              <a:buFontTx/>
              <a:buChar char="-"/>
            </a:pPr>
            <a:r>
              <a:rPr lang="en-US" dirty="0"/>
              <a:t>Cr enhanced embrittlement (Cr is beta-Zr </a:t>
            </a:r>
            <a:r>
              <a:rPr lang="en-US" dirty="0" err="1"/>
              <a:t>stabilizer+increases</a:t>
            </a:r>
            <a:r>
              <a:rPr lang="en-US" dirty="0"/>
              <a:t> oxygen diffusion in Zr)</a:t>
            </a:r>
          </a:p>
          <a:p>
            <a:pPr marL="342900" indent="-342900">
              <a:buFontTx/>
              <a:buChar char="-"/>
            </a:pPr>
            <a:r>
              <a:rPr lang="en-US" dirty="0"/>
              <a:t>Cr/Zr eutectic – at around 1330 °C – not typical melting, but rather another degradation mechanism</a:t>
            </a:r>
          </a:p>
          <a:p>
            <a:pPr marL="342900" indent="-342900">
              <a:buFontTx/>
              <a:buChar char="-"/>
            </a:pPr>
            <a:r>
              <a:rPr lang="en-US" dirty="0"/>
              <a:t>Cr ductility and coating failures at low strains</a:t>
            </a:r>
          </a:p>
          <a:p>
            <a:r>
              <a:rPr lang="en-US" dirty="0"/>
              <a:t>Various designs proposed in the literature, </a:t>
            </a:r>
            <a:r>
              <a:rPr lang="en-US" dirty="0" err="1"/>
              <a:t>CrN</a:t>
            </a:r>
            <a:r>
              <a:rPr lang="en-US" dirty="0"/>
              <a:t>/Cr shown to eliminate some of the issues.</a:t>
            </a:r>
          </a:p>
          <a:p>
            <a:endParaRPr lang="en-US" dirty="0"/>
          </a:p>
          <a:p>
            <a:r>
              <a:rPr lang="en-US" dirty="0"/>
              <a:t>Coatings deposited using Hauser </a:t>
            </a:r>
            <a:r>
              <a:rPr lang="en-US" dirty="0" err="1"/>
              <a:t>Flexicoat</a:t>
            </a:r>
            <a:r>
              <a:rPr lang="en-US" dirty="0"/>
              <a:t> 850, </a:t>
            </a:r>
            <a:r>
              <a:rPr lang="en-US" dirty="0" err="1"/>
              <a:t>CrN</a:t>
            </a:r>
            <a:r>
              <a:rPr lang="en-US" dirty="0"/>
              <a:t> using reactive MS + thin Cr layer to improve adhesion.</a:t>
            </a:r>
          </a:p>
        </p:txBody>
      </p:sp>
      <p:pic>
        <p:nvPicPr>
          <p:cNvPr id="9" name="Picture 8" descr="A screenshot of a computer screen&#10;&#10;Description automatically generated">
            <a:extLst>
              <a:ext uri="{FF2B5EF4-FFF2-40B4-BE49-F238E27FC236}">
                <a16:creationId xmlns:a16="http://schemas.microsoft.com/office/drawing/2014/main" id="{1CA889E8-C086-38C0-6D92-FB27AD822A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30" t="9048" r="39527" b="5320"/>
          <a:stretch/>
        </p:blipFill>
        <p:spPr>
          <a:xfrm>
            <a:off x="7976765" y="1315887"/>
            <a:ext cx="3223345" cy="4465787"/>
          </a:xfrm>
          <a:prstGeom prst="rect">
            <a:avLst/>
          </a:prstGeom>
        </p:spPr>
      </p:pic>
      <p:sp>
        <p:nvSpPr>
          <p:cNvPr id="10" name="TextBox 9">
            <a:extLst>
              <a:ext uri="{FF2B5EF4-FFF2-40B4-BE49-F238E27FC236}">
                <a16:creationId xmlns:a16="http://schemas.microsoft.com/office/drawing/2014/main" id="{A346480F-51E4-EAF9-366D-0AAC1B5E0C5F}"/>
              </a:ext>
            </a:extLst>
          </p:cNvPr>
          <p:cNvSpPr txBox="1"/>
          <p:nvPr/>
        </p:nvSpPr>
        <p:spPr>
          <a:xfrm>
            <a:off x="8603633" y="1315887"/>
            <a:ext cx="2010487" cy="461665"/>
          </a:xfrm>
          <a:prstGeom prst="rect">
            <a:avLst/>
          </a:prstGeom>
          <a:noFill/>
        </p:spPr>
        <p:txBody>
          <a:bodyPr wrap="none" rtlCol="0">
            <a:spAutoFit/>
          </a:bodyPr>
          <a:lstStyle/>
          <a:p>
            <a:r>
              <a:rPr lang="en-US" sz="2400" dirty="0">
                <a:solidFill>
                  <a:schemeClr val="bg1"/>
                </a:solidFill>
              </a:rPr>
              <a:t>Opt. ZIRLO</a:t>
            </a:r>
            <a:r>
              <a:rPr lang="en-US" sz="2400" baseline="30000" dirty="0">
                <a:solidFill>
                  <a:schemeClr val="bg1"/>
                </a:solidFill>
              </a:rPr>
              <a:t>TM</a:t>
            </a:r>
          </a:p>
        </p:txBody>
      </p:sp>
      <p:sp>
        <p:nvSpPr>
          <p:cNvPr id="11" name="TextBox 10">
            <a:extLst>
              <a:ext uri="{FF2B5EF4-FFF2-40B4-BE49-F238E27FC236}">
                <a16:creationId xmlns:a16="http://schemas.microsoft.com/office/drawing/2014/main" id="{91425950-F289-6AB9-C542-AA7986B430AF}"/>
              </a:ext>
            </a:extLst>
          </p:cNvPr>
          <p:cNvSpPr txBox="1"/>
          <p:nvPr/>
        </p:nvSpPr>
        <p:spPr>
          <a:xfrm>
            <a:off x="9220528" y="2270543"/>
            <a:ext cx="720069" cy="461665"/>
          </a:xfrm>
          <a:prstGeom prst="rect">
            <a:avLst/>
          </a:prstGeom>
          <a:noFill/>
        </p:spPr>
        <p:txBody>
          <a:bodyPr wrap="none" rtlCol="0">
            <a:spAutoFit/>
          </a:bodyPr>
          <a:lstStyle/>
          <a:p>
            <a:r>
              <a:rPr lang="en-US" sz="2400" dirty="0" err="1">
                <a:solidFill>
                  <a:schemeClr val="bg1"/>
                </a:solidFill>
              </a:rPr>
              <a:t>CrN</a:t>
            </a:r>
            <a:endParaRPr lang="en-US" sz="2400" baseline="30000" dirty="0">
              <a:solidFill>
                <a:schemeClr val="bg1"/>
              </a:solidFill>
            </a:endParaRPr>
          </a:p>
        </p:txBody>
      </p:sp>
      <p:sp>
        <p:nvSpPr>
          <p:cNvPr id="12" name="TextBox 11">
            <a:extLst>
              <a:ext uri="{FF2B5EF4-FFF2-40B4-BE49-F238E27FC236}">
                <a16:creationId xmlns:a16="http://schemas.microsoft.com/office/drawing/2014/main" id="{D4F714D1-BB4A-428A-F7C4-4994745CAA38}"/>
              </a:ext>
            </a:extLst>
          </p:cNvPr>
          <p:cNvSpPr txBox="1"/>
          <p:nvPr/>
        </p:nvSpPr>
        <p:spPr>
          <a:xfrm>
            <a:off x="9335944" y="3835781"/>
            <a:ext cx="489236" cy="461665"/>
          </a:xfrm>
          <a:prstGeom prst="rect">
            <a:avLst/>
          </a:prstGeom>
          <a:noFill/>
        </p:spPr>
        <p:txBody>
          <a:bodyPr wrap="none" rtlCol="0">
            <a:spAutoFit/>
          </a:bodyPr>
          <a:lstStyle/>
          <a:p>
            <a:r>
              <a:rPr lang="en-US" sz="2400" dirty="0">
                <a:solidFill>
                  <a:schemeClr val="bg1"/>
                </a:solidFill>
              </a:rPr>
              <a:t>Cr</a:t>
            </a:r>
            <a:endParaRPr lang="en-US" sz="2400" baseline="30000" dirty="0">
              <a:solidFill>
                <a:schemeClr val="bg1"/>
              </a:solidFill>
            </a:endParaRPr>
          </a:p>
        </p:txBody>
      </p:sp>
      <p:sp>
        <p:nvSpPr>
          <p:cNvPr id="13" name="Zástupný symbol pro číslo snímku 3">
            <a:extLst>
              <a:ext uri="{FF2B5EF4-FFF2-40B4-BE49-F238E27FC236}">
                <a16:creationId xmlns:a16="http://schemas.microsoft.com/office/drawing/2014/main" id="{875485AB-BF59-2A6D-4C24-06ACEFE62B01}"/>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17</a:t>
            </a:fld>
            <a:endParaRPr lang="en-US" altLang="cs-CZ" dirty="0"/>
          </a:p>
        </p:txBody>
      </p:sp>
      <p:pic>
        <p:nvPicPr>
          <p:cNvPr id="14" name="Picture 13">
            <a:extLst>
              <a:ext uri="{FF2B5EF4-FFF2-40B4-BE49-F238E27FC236}">
                <a16:creationId xmlns:a16="http://schemas.microsoft.com/office/drawing/2014/main" id="{D511EB7D-1790-A26F-2294-1521AC1A3818}"/>
              </a:ext>
            </a:extLst>
          </p:cNvPr>
          <p:cNvPicPr>
            <a:picLocks noChangeAspect="1"/>
          </p:cNvPicPr>
          <p:nvPr/>
        </p:nvPicPr>
        <p:blipFill>
          <a:blip r:embed="rId3"/>
          <a:stretch>
            <a:fillRect/>
          </a:stretch>
        </p:blipFill>
        <p:spPr>
          <a:xfrm>
            <a:off x="4750948" y="1129591"/>
            <a:ext cx="329710" cy="219807"/>
          </a:xfrm>
          <a:prstGeom prst="rect">
            <a:avLst/>
          </a:prstGeom>
        </p:spPr>
      </p:pic>
    </p:spTree>
    <p:extLst>
      <p:ext uri="{BB962C8B-B14F-4D97-AF65-F5344CB8AC3E}">
        <p14:creationId xmlns:p14="http://schemas.microsoft.com/office/powerpoint/2010/main" val="272915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2406-7ABE-92DB-A1A1-5974462EE408}"/>
              </a:ext>
            </a:extLst>
          </p:cNvPr>
          <p:cNvSpPr>
            <a:spLocks noGrp="1"/>
          </p:cNvSpPr>
          <p:nvPr>
            <p:ph type="title"/>
          </p:nvPr>
        </p:nvSpPr>
        <p:spPr/>
        <p:txBody>
          <a:bodyPr/>
          <a:lstStyle/>
          <a:p>
            <a:r>
              <a:rPr lang="en-US" dirty="0"/>
              <a:t>AEOI – </a:t>
            </a:r>
            <a:r>
              <a:rPr lang="en-US" dirty="0" err="1"/>
              <a:t>CrN</a:t>
            </a:r>
            <a:r>
              <a:rPr lang="en-US" dirty="0"/>
              <a:t> and multilayer </a:t>
            </a:r>
            <a:r>
              <a:rPr lang="en-US" dirty="0" err="1"/>
              <a:t>CrN</a:t>
            </a:r>
            <a:r>
              <a:rPr lang="en-US" dirty="0"/>
              <a:t>/Cr</a:t>
            </a:r>
          </a:p>
        </p:txBody>
      </p:sp>
      <p:sp>
        <p:nvSpPr>
          <p:cNvPr id="3" name="Content Placeholder 2">
            <a:extLst>
              <a:ext uri="{FF2B5EF4-FFF2-40B4-BE49-F238E27FC236}">
                <a16:creationId xmlns:a16="http://schemas.microsoft.com/office/drawing/2014/main" id="{B564FAFC-E1DE-3169-77BF-9A90CB2D64DD}"/>
              </a:ext>
            </a:extLst>
          </p:cNvPr>
          <p:cNvSpPr>
            <a:spLocks noGrp="1"/>
          </p:cNvSpPr>
          <p:nvPr>
            <p:ph idx="1"/>
          </p:nvPr>
        </p:nvSpPr>
        <p:spPr>
          <a:xfrm>
            <a:off x="609600" y="1790701"/>
            <a:ext cx="5219700" cy="4076700"/>
          </a:xfrm>
        </p:spPr>
        <p:txBody>
          <a:bodyPr/>
          <a:lstStyle/>
          <a:p>
            <a:r>
              <a:rPr lang="en-US" dirty="0" err="1"/>
              <a:t>CrN</a:t>
            </a:r>
            <a:r>
              <a:rPr lang="en-US" dirty="0"/>
              <a:t>, and Cr/</a:t>
            </a:r>
            <a:r>
              <a:rPr lang="en-US" dirty="0" err="1"/>
              <a:t>CrN</a:t>
            </a:r>
            <a:r>
              <a:rPr lang="en-US" dirty="0"/>
              <a:t> multilayer coatings deposited on AEOI’s Zr-1%Nb by AIP</a:t>
            </a:r>
          </a:p>
          <a:p>
            <a:pPr marL="342900" indent="-342900">
              <a:buFontTx/>
              <a:buChar char="-"/>
            </a:pPr>
            <a:r>
              <a:rPr lang="en-US" dirty="0"/>
              <a:t>Zr-1%Nb samples cleaned in acetone and ethanol using an ultrasonic bath for at least 15 minutes, rinsed with distilled water outside the chamber</a:t>
            </a:r>
          </a:p>
          <a:p>
            <a:pPr marL="342900" indent="-342900">
              <a:buFontTx/>
              <a:buChar char="-"/>
            </a:pPr>
            <a:r>
              <a:rPr lang="en-US" dirty="0"/>
              <a:t>Argon ion sputtering inside the chamber for 20 minutes at the bias voltage of 700 V</a:t>
            </a:r>
          </a:p>
          <a:p>
            <a:endParaRPr lang="en-US" dirty="0"/>
          </a:p>
        </p:txBody>
      </p:sp>
      <p:pic>
        <p:nvPicPr>
          <p:cNvPr id="5" name="Picture 4">
            <a:extLst>
              <a:ext uri="{FF2B5EF4-FFF2-40B4-BE49-F238E27FC236}">
                <a16:creationId xmlns:a16="http://schemas.microsoft.com/office/drawing/2014/main" id="{E5EE1DC2-9C41-4E14-9741-34EE409A38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5206" y="1838327"/>
            <a:ext cx="2788285" cy="1767840"/>
          </a:xfrm>
          <a:prstGeom prst="rect">
            <a:avLst/>
          </a:prstGeom>
        </p:spPr>
      </p:pic>
      <p:pic>
        <p:nvPicPr>
          <p:cNvPr id="6" name="Content Placeholder 9">
            <a:extLst>
              <a:ext uri="{FF2B5EF4-FFF2-40B4-BE49-F238E27FC236}">
                <a16:creationId xmlns:a16="http://schemas.microsoft.com/office/drawing/2014/main" id="{D8BC9DEA-98FC-791F-4E36-DBA796FEF6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9154840" y="1828484"/>
            <a:ext cx="2677160" cy="1787525"/>
          </a:xfrm>
          <a:prstGeom prst="rect">
            <a:avLst/>
          </a:prstGeom>
          <a:noFill/>
          <a:ln>
            <a:noFill/>
          </a:ln>
        </p:spPr>
      </p:pic>
      <p:pic>
        <p:nvPicPr>
          <p:cNvPr id="7" name="Content Placeholder 14">
            <a:extLst>
              <a:ext uri="{FF2B5EF4-FFF2-40B4-BE49-F238E27FC236}">
                <a16:creationId xmlns:a16="http://schemas.microsoft.com/office/drawing/2014/main" id="{012B6E63-101E-85C5-C2EA-509079CAA8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14" b="4081"/>
          <a:stretch/>
        </p:blipFill>
        <p:spPr bwMode="auto">
          <a:xfrm>
            <a:off x="7539349" y="3792221"/>
            <a:ext cx="4387782" cy="2265681"/>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B06AC038-5AD7-4763-4808-0BABF0F6B1C8}"/>
              </a:ext>
            </a:extLst>
          </p:cNvPr>
          <p:cNvPicPr>
            <a:picLocks noChangeAspect="1"/>
          </p:cNvPicPr>
          <p:nvPr/>
        </p:nvPicPr>
        <p:blipFill>
          <a:blip r:embed="rId5"/>
          <a:stretch>
            <a:fillRect/>
          </a:stretch>
        </p:blipFill>
        <p:spPr>
          <a:xfrm>
            <a:off x="795649" y="4614050"/>
            <a:ext cx="6473831" cy="1443852"/>
          </a:xfrm>
          <a:prstGeom prst="rect">
            <a:avLst/>
          </a:prstGeom>
        </p:spPr>
      </p:pic>
      <p:sp>
        <p:nvSpPr>
          <p:cNvPr id="10" name="Zástupný symbol pro číslo snímku 3">
            <a:extLst>
              <a:ext uri="{FF2B5EF4-FFF2-40B4-BE49-F238E27FC236}">
                <a16:creationId xmlns:a16="http://schemas.microsoft.com/office/drawing/2014/main" id="{00CDB0D7-A3F4-6BE3-D87D-D782B8A0B9DB}"/>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18</a:t>
            </a:fld>
            <a:endParaRPr lang="en-US" altLang="cs-CZ" dirty="0"/>
          </a:p>
        </p:txBody>
      </p:sp>
      <p:pic>
        <p:nvPicPr>
          <p:cNvPr id="11" name="Picture 10" descr="Flag of Iran - Wikipedia">
            <a:extLst>
              <a:ext uri="{FF2B5EF4-FFF2-40B4-BE49-F238E27FC236}">
                <a16:creationId xmlns:a16="http://schemas.microsoft.com/office/drawing/2014/main" id="{C42AB3F8-CBEC-E18A-612C-85DB427948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576" y="1138579"/>
            <a:ext cx="331784" cy="18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55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B233-384E-F916-F79E-2212C019FC69}"/>
              </a:ext>
            </a:extLst>
          </p:cNvPr>
          <p:cNvSpPr>
            <a:spLocks noGrp="1"/>
          </p:cNvSpPr>
          <p:nvPr>
            <p:ph type="title"/>
          </p:nvPr>
        </p:nvSpPr>
        <p:spPr/>
        <p:txBody>
          <a:bodyPr/>
          <a:lstStyle/>
          <a:p>
            <a:r>
              <a:rPr lang="en-US" dirty="0"/>
              <a:t>CNL – TiAl coated Zry-4</a:t>
            </a:r>
          </a:p>
        </p:txBody>
      </p:sp>
      <p:sp>
        <p:nvSpPr>
          <p:cNvPr id="3" name="Content Placeholder 2">
            <a:extLst>
              <a:ext uri="{FF2B5EF4-FFF2-40B4-BE49-F238E27FC236}">
                <a16:creationId xmlns:a16="http://schemas.microsoft.com/office/drawing/2014/main" id="{0AC8DD80-BE78-8FBB-F667-729AF3A12BCB}"/>
              </a:ext>
            </a:extLst>
          </p:cNvPr>
          <p:cNvSpPr>
            <a:spLocks noGrp="1"/>
          </p:cNvSpPr>
          <p:nvPr>
            <p:ph idx="1"/>
          </p:nvPr>
        </p:nvSpPr>
        <p:spPr>
          <a:xfrm>
            <a:off x="609599" y="1790701"/>
            <a:ext cx="6194961" cy="4076700"/>
          </a:xfrm>
        </p:spPr>
        <p:txBody>
          <a:bodyPr>
            <a:normAutofit fontScale="92500" lnSpcReduction="10000"/>
          </a:bodyPr>
          <a:lstStyle/>
          <a:p>
            <a:r>
              <a:rPr lang="en-US" dirty="0"/>
              <a:t>Focus on CANDU – two dimensions – OD= 5.3 and 13.08 mm</a:t>
            </a:r>
          </a:p>
          <a:p>
            <a:pPr marL="342900" indent="-342900">
              <a:buFontTx/>
              <a:buChar char="-"/>
            </a:pPr>
            <a:r>
              <a:rPr lang="en-US" dirty="0"/>
              <a:t>TiAl magnetron sputtering with a target thickness of 10 µm and a composition of 45–50 at.% Ti to 55–50 at.% Al on the tubes</a:t>
            </a:r>
          </a:p>
          <a:p>
            <a:pPr marL="342900" indent="-342900">
              <a:buFontTx/>
              <a:buChar char="-"/>
            </a:pPr>
            <a:r>
              <a:rPr lang="en-US" dirty="0"/>
              <a:t>Unbalanced closed field UMS-PVD coater (Teer 650) using two Ti and two Al targets, with argon as the working gas.</a:t>
            </a:r>
          </a:p>
          <a:p>
            <a:pPr marL="342900" indent="-342900">
              <a:buFontTx/>
              <a:buChar char="-"/>
            </a:pPr>
            <a:r>
              <a:rPr lang="en-US" dirty="0"/>
              <a:t>The deposition chamber was pumped down to less than 5 × 10</a:t>
            </a:r>
            <a:r>
              <a:rPr lang="en-US" baseline="30000" dirty="0"/>
              <a:t>-5</a:t>
            </a:r>
            <a:r>
              <a:rPr lang="en-US" dirty="0"/>
              <a:t> Torr before introducing Ar. The specimens were cleaned in isopropanol solution prior to being loaded into the chamber on the planetary, and rotated in three axes during coating deposition to yield a uniform surface coating coverage.</a:t>
            </a:r>
          </a:p>
        </p:txBody>
      </p:sp>
      <p:pic>
        <p:nvPicPr>
          <p:cNvPr id="5" name="Picture 4" descr="A black and white image of a snow covered surface&#10;&#10;Description automatically generated">
            <a:extLst>
              <a:ext uri="{FF2B5EF4-FFF2-40B4-BE49-F238E27FC236}">
                <a16:creationId xmlns:a16="http://schemas.microsoft.com/office/drawing/2014/main" id="{FF9E2BB3-CD8C-8A1C-C66C-731A904F826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0530" y="707077"/>
            <a:ext cx="3167872" cy="2376108"/>
          </a:xfrm>
          <a:prstGeom prst="rect">
            <a:avLst/>
          </a:prstGeom>
          <a:noFill/>
          <a:ln>
            <a:noFill/>
          </a:ln>
        </p:spPr>
      </p:pic>
      <p:pic>
        <p:nvPicPr>
          <p:cNvPr id="6" name="Picture 5" descr="A graph with numbers and symbols&#10;&#10;Description automatically generated">
            <a:extLst>
              <a:ext uri="{FF2B5EF4-FFF2-40B4-BE49-F238E27FC236}">
                <a16:creationId xmlns:a16="http://schemas.microsoft.com/office/drawing/2014/main" id="{CA1ADF41-D232-F839-1400-7DECF80D407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52360" y="3331523"/>
            <a:ext cx="3878580" cy="2819400"/>
          </a:xfrm>
          <a:prstGeom prst="rect">
            <a:avLst/>
          </a:prstGeom>
          <a:noFill/>
          <a:ln>
            <a:noFill/>
          </a:ln>
        </p:spPr>
      </p:pic>
      <p:sp>
        <p:nvSpPr>
          <p:cNvPr id="7" name="Zástupný symbol pro číslo snímku 3">
            <a:extLst>
              <a:ext uri="{FF2B5EF4-FFF2-40B4-BE49-F238E27FC236}">
                <a16:creationId xmlns:a16="http://schemas.microsoft.com/office/drawing/2014/main" id="{A33DB27C-529C-C4FC-FE76-C424FC0EC5D8}"/>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19</a:t>
            </a:fld>
            <a:endParaRPr lang="en-US" altLang="cs-CZ" dirty="0"/>
          </a:p>
        </p:txBody>
      </p:sp>
      <p:pic>
        <p:nvPicPr>
          <p:cNvPr id="5122" name="Picture 2" descr="Flag of Canada - Wikipedia">
            <a:extLst>
              <a:ext uri="{FF2B5EF4-FFF2-40B4-BE49-F238E27FC236}">
                <a16:creationId xmlns:a16="http://schemas.microsoft.com/office/drawing/2014/main" id="{3410BA2B-450D-8DDF-FA75-B33D084FF8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963" y="1133081"/>
            <a:ext cx="520660" cy="26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6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5A393B-FE74-447C-AF9F-63875AD72880}"/>
              </a:ext>
            </a:extLst>
          </p:cNvPr>
          <p:cNvSpPr>
            <a:spLocks noGrp="1"/>
          </p:cNvSpPr>
          <p:nvPr>
            <p:ph type="title"/>
          </p:nvPr>
        </p:nvSpPr>
        <p:spPr/>
        <p:txBody>
          <a:bodyPr/>
          <a:lstStyle/>
          <a:p>
            <a:r>
              <a:rPr lang="en-US" dirty="0"/>
              <a:t>Outline</a:t>
            </a:r>
          </a:p>
        </p:txBody>
      </p:sp>
      <p:sp>
        <p:nvSpPr>
          <p:cNvPr id="4" name="Zástupný symbol pro číslo snímku 3">
            <a:extLst>
              <a:ext uri="{FF2B5EF4-FFF2-40B4-BE49-F238E27FC236}">
                <a16:creationId xmlns:a16="http://schemas.microsoft.com/office/drawing/2014/main" id="{C829CE54-4AF4-473E-B348-70A0E9650A58}"/>
              </a:ext>
            </a:extLst>
          </p:cNvPr>
          <p:cNvSpPr>
            <a:spLocks noGrp="1"/>
          </p:cNvSpPr>
          <p:nvPr>
            <p:ph type="sldNum" sz="quarter" idx="4"/>
          </p:nvPr>
        </p:nvSpPr>
        <p:spPr/>
        <p:txBody>
          <a:bodyPr/>
          <a:lstStyle/>
          <a:p>
            <a:pPr>
              <a:defRPr/>
            </a:pPr>
            <a:r>
              <a:rPr lang="en-US" altLang="cs-CZ" dirty="0"/>
              <a:t>Martin Sevecek, </a:t>
            </a:r>
            <a:r>
              <a:rPr lang="cs-CZ" altLang="cs-CZ" dirty="0"/>
              <a:t>6</a:t>
            </a:r>
            <a:r>
              <a:rPr lang="en-US" altLang="cs-CZ" dirty="0"/>
              <a:t>/2</a:t>
            </a:r>
            <a:r>
              <a:rPr lang="cs-CZ" altLang="cs-CZ" dirty="0"/>
              <a:t>5</a:t>
            </a:r>
            <a:r>
              <a:rPr lang="en-US" altLang="cs-CZ" dirty="0"/>
              <a:t>/202</a:t>
            </a:r>
            <a:r>
              <a:rPr lang="cs-CZ" altLang="cs-CZ" dirty="0"/>
              <a:t>4</a:t>
            </a:r>
            <a:r>
              <a:rPr lang="en-US" altLang="cs-CZ" dirty="0"/>
              <a:t> Page </a:t>
            </a:r>
            <a:fld id="{A9D5F472-CBAE-45E5-83A2-BBFFF27113F0}" type="slidenum">
              <a:rPr lang="en-US" altLang="cs-CZ" smtClean="0"/>
              <a:pPr>
                <a:defRPr/>
              </a:pPr>
              <a:t>2</a:t>
            </a:fld>
            <a:endParaRPr lang="en-US" altLang="cs-CZ" dirty="0"/>
          </a:p>
        </p:txBody>
      </p:sp>
      <p:graphicFrame>
        <p:nvGraphicFramePr>
          <p:cNvPr id="8" name="Diagram 7">
            <a:extLst>
              <a:ext uri="{FF2B5EF4-FFF2-40B4-BE49-F238E27FC236}">
                <a16:creationId xmlns:a16="http://schemas.microsoft.com/office/drawing/2014/main" id="{E8346853-CEEA-4336-9D8D-003D8B6BFF5F}"/>
              </a:ext>
            </a:extLst>
          </p:cNvPr>
          <p:cNvGraphicFramePr/>
          <p:nvPr>
            <p:extLst>
              <p:ext uri="{D42A27DB-BD31-4B8C-83A1-F6EECF244321}">
                <p14:modId xmlns:p14="http://schemas.microsoft.com/office/powerpoint/2010/main" val="2916056721"/>
              </p:ext>
            </p:extLst>
          </p:nvPr>
        </p:nvGraphicFramePr>
        <p:xfrm>
          <a:off x="609600" y="1790701"/>
          <a:ext cx="9359900" cy="4076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20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6640-FA2C-15D8-7839-30C95CB07AD8}"/>
              </a:ext>
            </a:extLst>
          </p:cNvPr>
          <p:cNvSpPr>
            <a:spLocks noGrp="1"/>
          </p:cNvSpPr>
          <p:nvPr>
            <p:ph type="title"/>
          </p:nvPr>
        </p:nvSpPr>
        <p:spPr/>
        <p:txBody>
          <a:bodyPr/>
          <a:lstStyle/>
          <a:p>
            <a:r>
              <a:rPr lang="en-US" dirty="0"/>
              <a:t>INCT – </a:t>
            </a:r>
            <a:r>
              <a:rPr lang="en-US" dirty="0" err="1"/>
              <a:t>SiC</a:t>
            </a:r>
            <a:r>
              <a:rPr lang="en-US" dirty="0"/>
              <a:t>/YAG coated Zr1Nb</a:t>
            </a:r>
          </a:p>
        </p:txBody>
      </p:sp>
      <p:sp>
        <p:nvSpPr>
          <p:cNvPr id="3" name="Content Placeholder 2">
            <a:extLst>
              <a:ext uri="{FF2B5EF4-FFF2-40B4-BE49-F238E27FC236}">
                <a16:creationId xmlns:a16="http://schemas.microsoft.com/office/drawing/2014/main" id="{37F96F26-1405-4106-DC94-E52CA158F5C9}"/>
              </a:ext>
            </a:extLst>
          </p:cNvPr>
          <p:cNvSpPr>
            <a:spLocks noGrp="1"/>
          </p:cNvSpPr>
          <p:nvPr>
            <p:ph idx="1"/>
          </p:nvPr>
        </p:nvSpPr>
        <p:spPr>
          <a:xfrm>
            <a:off x="609600" y="1790701"/>
            <a:ext cx="6764977" cy="2395351"/>
          </a:xfrm>
        </p:spPr>
        <p:txBody>
          <a:bodyPr>
            <a:normAutofit lnSpcReduction="10000"/>
          </a:bodyPr>
          <a:lstStyle/>
          <a:p>
            <a:r>
              <a:rPr lang="en-US" dirty="0"/>
              <a:t>Zr1Nb plates provided by AEOI (deposition possible only on planar geometry)</a:t>
            </a:r>
          </a:p>
          <a:p>
            <a:r>
              <a:rPr lang="en-US" dirty="0"/>
              <a:t>- YAG (yttrium aluminum garnet) + </a:t>
            </a:r>
            <a:r>
              <a:rPr lang="en-US" dirty="0" err="1"/>
              <a:t>SiC</a:t>
            </a:r>
            <a:r>
              <a:rPr lang="en-US" dirty="0"/>
              <a:t> – to avoid decomposition of </a:t>
            </a:r>
            <a:r>
              <a:rPr lang="en-US" dirty="0" err="1"/>
              <a:t>SiC</a:t>
            </a:r>
            <a:endParaRPr lang="en-US" dirty="0"/>
          </a:p>
          <a:p>
            <a:r>
              <a:rPr lang="en-US" dirty="0"/>
              <a:t>- suspension plasma spraying - plasma torch SG-100 (Praxair, U.S.). The prepared powder (sol-gel) was delivered to plasma torch by GTV PF11WM powder feeder and sprayed.</a:t>
            </a:r>
          </a:p>
        </p:txBody>
      </p:sp>
      <p:pic>
        <p:nvPicPr>
          <p:cNvPr id="5" name="Picture 4" descr="A close-up of a grey surface&#10;&#10;Description automatically generated">
            <a:extLst>
              <a:ext uri="{FF2B5EF4-FFF2-40B4-BE49-F238E27FC236}">
                <a16:creationId xmlns:a16="http://schemas.microsoft.com/office/drawing/2014/main" id="{4236FC9C-5D53-9CE5-43A2-50C97B7AFDB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26136" y="2073215"/>
            <a:ext cx="2235770" cy="2372954"/>
          </a:xfrm>
          <a:prstGeom prst="rect">
            <a:avLst/>
          </a:prstGeom>
          <a:noFill/>
          <a:ln>
            <a:noFill/>
          </a:ln>
        </p:spPr>
      </p:pic>
      <p:pic>
        <p:nvPicPr>
          <p:cNvPr id="6" name="Picture 5">
            <a:extLst>
              <a:ext uri="{FF2B5EF4-FFF2-40B4-BE49-F238E27FC236}">
                <a16:creationId xmlns:a16="http://schemas.microsoft.com/office/drawing/2014/main" id="{0D93DAF4-E1B9-34D7-320D-A168675B6E34}"/>
              </a:ext>
            </a:extLst>
          </p:cNvPr>
          <p:cNvPicPr>
            <a:picLocks noChangeAspect="1"/>
          </p:cNvPicPr>
          <p:nvPr/>
        </p:nvPicPr>
        <p:blipFill>
          <a:blip r:embed="rId3" cstate="print">
            <a:lum bright="20000" contrast="20000"/>
            <a:extLst>
              <a:ext uri="{28A0092B-C50C-407E-A947-70E740481C1C}">
                <a14:useLocalDpi xmlns:a14="http://schemas.microsoft.com/office/drawing/2010/main" val="0"/>
              </a:ext>
            </a:extLst>
          </a:blip>
          <a:srcRect r="12749" b="8859"/>
          <a:stretch>
            <a:fillRect/>
          </a:stretch>
        </p:blipFill>
        <p:spPr bwMode="auto">
          <a:xfrm>
            <a:off x="9506748" y="2073215"/>
            <a:ext cx="2570874" cy="2372953"/>
          </a:xfrm>
          <a:prstGeom prst="rect">
            <a:avLst/>
          </a:prstGeom>
          <a:noFill/>
          <a:ln>
            <a:noFill/>
          </a:ln>
        </p:spPr>
      </p:pic>
      <p:pic>
        <p:nvPicPr>
          <p:cNvPr id="8" name="Picture 7">
            <a:extLst>
              <a:ext uri="{FF2B5EF4-FFF2-40B4-BE49-F238E27FC236}">
                <a16:creationId xmlns:a16="http://schemas.microsoft.com/office/drawing/2014/main" id="{718468D2-38B5-663A-3475-410E4B74CC70}"/>
              </a:ext>
            </a:extLst>
          </p:cNvPr>
          <p:cNvPicPr>
            <a:picLocks noChangeAspect="1"/>
          </p:cNvPicPr>
          <p:nvPr/>
        </p:nvPicPr>
        <p:blipFill>
          <a:blip r:embed="rId4"/>
          <a:stretch>
            <a:fillRect/>
          </a:stretch>
        </p:blipFill>
        <p:spPr>
          <a:xfrm>
            <a:off x="698664" y="4113222"/>
            <a:ext cx="6046520" cy="2052074"/>
          </a:xfrm>
          <a:prstGeom prst="rect">
            <a:avLst/>
          </a:prstGeom>
        </p:spPr>
      </p:pic>
      <p:sp>
        <p:nvSpPr>
          <p:cNvPr id="9" name="Zástupný symbol pro číslo snímku 3">
            <a:extLst>
              <a:ext uri="{FF2B5EF4-FFF2-40B4-BE49-F238E27FC236}">
                <a16:creationId xmlns:a16="http://schemas.microsoft.com/office/drawing/2014/main" id="{B813572B-EF11-7D3B-86E8-F798F6DE77CC}"/>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20</a:t>
            </a:fld>
            <a:endParaRPr lang="en-US" altLang="cs-CZ" dirty="0"/>
          </a:p>
        </p:txBody>
      </p:sp>
      <p:pic>
        <p:nvPicPr>
          <p:cNvPr id="13" name="Picture 12">
            <a:extLst>
              <a:ext uri="{FF2B5EF4-FFF2-40B4-BE49-F238E27FC236}">
                <a16:creationId xmlns:a16="http://schemas.microsoft.com/office/drawing/2014/main" id="{0659BE07-2ED4-10E6-0C10-A29BEE933F52}"/>
              </a:ext>
            </a:extLst>
          </p:cNvPr>
          <p:cNvPicPr>
            <a:picLocks noChangeAspect="1"/>
          </p:cNvPicPr>
          <p:nvPr/>
        </p:nvPicPr>
        <p:blipFill>
          <a:blip r:embed="rId5"/>
          <a:stretch>
            <a:fillRect/>
          </a:stretch>
        </p:blipFill>
        <p:spPr>
          <a:xfrm>
            <a:off x="5894120" y="1051860"/>
            <a:ext cx="559083" cy="349427"/>
          </a:xfrm>
          <a:prstGeom prst="rect">
            <a:avLst/>
          </a:prstGeom>
        </p:spPr>
      </p:pic>
    </p:spTree>
    <p:extLst>
      <p:ext uri="{BB962C8B-B14F-4D97-AF65-F5344CB8AC3E}">
        <p14:creationId xmlns:p14="http://schemas.microsoft.com/office/powerpoint/2010/main" val="3929712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FB15-02D3-1E0C-B412-462464851926}"/>
              </a:ext>
            </a:extLst>
          </p:cNvPr>
          <p:cNvSpPr>
            <a:spLocks noGrp="1"/>
          </p:cNvSpPr>
          <p:nvPr>
            <p:ph type="title"/>
          </p:nvPr>
        </p:nvSpPr>
        <p:spPr/>
        <p:txBody>
          <a:bodyPr/>
          <a:lstStyle/>
          <a:p>
            <a:r>
              <a:rPr lang="en-US" dirty="0"/>
              <a:t>BSU – Cr coated plasma treated Zr</a:t>
            </a:r>
          </a:p>
        </p:txBody>
      </p:sp>
      <p:sp>
        <p:nvSpPr>
          <p:cNvPr id="3" name="Content Placeholder 2">
            <a:extLst>
              <a:ext uri="{FF2B5EF4-FFF2-40B4-BE49-F238E27FC236}">
                <a16:creationId xmlns:a16="http://schemas.microsoft.com/office/drawing/2014/main" id="{4D151BC1-C806-895B-31D4-A315DE48E576}"/>
              </a:ext>
            </a:extLst>
          </p:cNvPr>
          <p:cNvSpPr>
            <a:spLocks noGrp="1"/>
          </p:cNvSpPr>
          <p:nvPr>
            <p:ph idx="1"/>
          </p:nvPr>
        </p:nvSpPr>
        <p:spPr>
          <a:xfrm>
            <a:off x="609600" y="1790701"/>
            <a:ext cx="5868390" cy="1574352"/>
          </a:xfrm>
        </p:spPr>
        <p:txBody>
          <a:bodyPr/>
          <a:lstStyle/>
          <a:p>
            <a:r>
              <a:rPr lang="en-US" dirty="0"/>
              <a:t>Zr1Nb (E110 ) – 20mm used as a substrate</a:t>
            </a:r>
          </a:p>
          <a:p>
            <a:pPr marL="342900" indent="-342900">
              <a:buFontTx/>
              <a:buChar char="-"/>
            </a:pPr>
            <a:r>
              <a:rPr lang="en-US" dirty="0"/>
              <a:t>1</a:t>
            </a:r>
            <a:r>
              <a:rPr lang="en-US" baseline="30000" dirty="0"/>
              <a:t>st</a:t>
            </a:r>
            <a:r>
              <a:rPr lang="en-US" dirty="0"/>
              <a:t> step – Cr deposition </a:t>
            </a:r>
          </a:p>
          <a:p>
            <a:pPr marL="342900" indent="-342900">
              <a:buFontTx/>
              <a:buChar char="-"/>
            </a:pPr>
            <a:r>
              <a:rPr lang="en-US" dirty="0"/>
              <a:t>2</a:t>
            </a:r>
            <a:r>
              <a:rPr lang="en-US" baseline="30000" dirty="0"/>
              <a:t>nd</a:t>
            </a:r>
            <a:r>
              <a:rPr lang="en-US" dirty="0"/>
              <a:t> step - compression plasma flow treatment </a:t>
            </a:r>
          </a:p>
        </p:txBody>
      </p:sp>
      <p:pic>
        <p:nvPicPr>
          <p:cNvPr id="9" name="Picture 8">
            <a:extLst>
              <a:ext uri="{FF2B5EF4-FFF2-40B4-BE49-F238E27FC236}">
                <a16:creationId xmlns:a16="http://schemas.microsoft.com/office/drawing/2014/main" id="{8C0513D5-AEDD-0B5E-6360-6F6A41380AB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11143" b="35536"/>
          <a:stretch>
            <a:fillRect/>
          </a:stretch>
        </p:blipFill>
        <p:spPr>
          <a:xfrm>
            <a:off x="7139552" y="1400063"/>
            <a:ext cx="4669698" cy="2355628"/>
          </a:xfrm>
          <a:prstGeom prst="rect">
            <a:avLst/>
          </a:prstGeom>
        </p:spPr>
      </p:pic>
      <p:graphicFrame>
        <p:nvGraphicFramePr>
          <p:cNvPr id="11" name="Group 30">
            <a:extLst>
              <a:ext uri="{FF2B5EF4-FFF2-40B4-BE49-F238E27FC236}">
                <a16:creationId xmlns:a16="http://schemas.microsoft.com/office/drawing/2014/main" id="{E00CC816-EC54-CFDE-99DB-A431A97BA4CB}"/>
              </a:ext>
            </a:extLst>
          </p:cNvPr>
          <p:cNvGraphicFramePr>
            <a:graphicFrameLocks noGrp="1"/>
          </p:cNvGraphicFramePr>
          <p:nvPr>
            <p:extLst>
              <p:ext uri="{D42A27DB-BD31-4B8C-83A1-F6EECF244321}">
                <p14:modId xmlns:p14="http://schemas.microsoft.com/office/powerpoint/2010/main" val="1342314193"/>
              </p:ext>
            </p:extLst>
          </p:nvPr>
        </p:nvGraphicFramePr>
        <p:xfrm>
          <a:off x="609600" y="3555554"/>
          <a:ext cx="2597211" cy="1035780"/>
        </p:xfrm>
        <a:graphic>
          <a:graphicData uri="http://schemas.openxmlformats.org/drawingml/2006/table">
            <a:tbl>
              <a:tblPr/>
              <a:tblGrid>
                <a:gridCol w="2597211">
                  <a:extLst>
                    <a:ext uri="{9D8B030D-6E8A-4147-A177-3AD203B41FA5}">
                      <a16:colId xmlns:a16="http://schemas.microsoft.com/office/drawing/2014/main" val="20000"/>
                    </a:ext>
                  </a:extLst>
                </a:gridCol>
              </a:tblGrid>
              <a:tr h="5538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ru-RU" sz="1400" b="1" i="0" u="sng" strike="noStrike" cap="none" normalizeH="0" baseline="0" dirty="0">
                          <a:ln>
                            <a:noFill/>
                          </a:ln>
                          <a:solidFill>
                            <a:srgbClr val="003300"/>
                          </a:solidFill>
                          <a:effectLst>
                            <a:outerShdw blurRad="38100" dist="38100" dir="2700000" algn="tl">
                              <a:srgbClr val="C0C0C0"/>
                            </a:outerShdw>
                          </a:effectLst>
                          <a:latin typeface="Arial" charset="0"/>
                        </a:rPr>
                        <a:t>Compression plasma flow</a:t>
                      </a:r>
                      <a:endParaRPr kumimoji="0" lang="ru-RU" altLang="ru-RU" sz="1400" b="1" i="0" u="sng" strike="noStrike" cap="none" normalizeH="0" baseline="0" dirty="0">
                        <a:ln>
                          <a:noFill/>
                        </a:ln>
                        <a:solidFill>
                          <a:srgbClr val="003300"/>
                        </a:solidFill>
                        <a:effectLst>
                          <a:outerShdw blurRad="38100" dist="38100" dir="2700000" algn="tl">
                            <a:srgbClr val="C0C0C0"/>
                          </a:outerShdw>
                        </a:effectLst>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003300"/>
                          </a:solidFill>
                          <a:effectLst>
                            <a:outerShdw blurRad="38100" dist="38100" dir="2700000" algn="tl">
                              <a:srgbClr val="C0C0C0"/>
                            </a:outerShdw>
                          </a:effectLst>
                          <a:latin typeface="Arial" charset="0"/>
                        </a:rPr>
                        <a:t>length     — 10 – 12 cm</a:t>
                      </a:r>
                      <a:endParaRPr kumimoji="0" lang="ru-RU" altLang="ru-RU" sz="1400" b="1" i="0" u="none" strike="noStrike" cap="none" normalizeH="0" baseline="0" dirty="0">
                        <a:ln>
                          <a:noFill/>
                        </a:ln>
                        <a:solidFill>
                          <a:srgbClr val="003300"/>
                        </a:solidFill>
                        <a:effectLst>
                          <a:outerShdw blurRad="38100" dist="38100" dir="2700000" algn="tl">
                            <a:srgbClr val="C0C0C0"/>
                          </a:outerShdw>
                        </a:effectLst>
                        <a:latin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003300"/>
                          </a:solidFill>
                          <a:effectLst>
                            <a:outerShdw blurRad="38100" dist="38100" dir="2700000" algn="tl">
                              <a:srgbClr val="C0C0C0"/>
                            </a:outerShdw>
                          </a:effectLst>
                          <a:latin typeface="Arial" charset="0"/>
                        </a:rPr>
                        <a:t>diameter — 1 – 2 cm</a:t>
                      </a:r>
                    </a:p>
                  </a:txBody>
                  <a:tcPr marL="91443" marR="91443" marT="45585" marB="4558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213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ru-RU" sz="1400" b="1" i="0" u="none" strike="noStrike" cap="none" normalizeH="0" baseline="0" dirty="0">
                        <a:ln>
                          <a:noFill/>
                        </a:ln>
                        <a:solidFill>
                          <a:schemeClr val="tx1"/>
                        </a:solidFill>
                        <a:effectLst/>
                        <a:latin typeface="Arial" charset="0"/>
                      </a:endParaRPr>
                    </a:p>
                  </a:txBody>
                  <a:tcPr marL="91443" marR="91443" marT="45585" marB="4558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2" name="Rectangle 23">
            <a:extLst>
              <a:ext uri="{FF2B5EF4-FFF2-40B4-BE49-F238E27FC236}">
                <a16:creationId xmlns:a16="http://schemas.microsoft.com/office/drawing/2014/main" id="{9058739F-2589-1499-84BA-F5169EEB142A}"/>
              </a:ext>
            </a:extLst>
          </p:cNvPr>
          <p:cNvSpPr>
            <a:spLocks noChangeArrowheads="1"/>
          </p:cNvSpPr>
          <p:nvPr/>
        </p:nvSpPr>
        <p:spPr bwMode="auto">
          <a:xfrm>
            <a:off x="231569" y="4409729"/>
            <a:ext cx="4013860" cy="16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Aft>
                <a:spcPct val="34000"/>
              </a:spcAft>
              <a:buFont typeface="Arial" panose="020B0604020202020204" pitchFamily="34" charset="0"/>
              <a:buNone/>
            </a:pPr>
            <a:r>
              <a:rPr lang="en-US" altLang="ru-RU" sz="1400" b="1" u="sng" noProof="1">
                <a:solidFill>
                  <a:srgbClr val="003300"/>
                </a:solidFill>
                <a:cs typeface="Arial" panose="020B0604020202020204" pitchFamily="34" charset="0"/>
              </a:rPr>
              <a:t>Plasma parameters:</a:t>
            </a:r>
            <a:r>
              <a:rPr lang="en-US" altLang="ru-RU" sz="1400" b="1" noProof="1">
                <a:solidFill>
                  <a:srgbClr val="003300"/>
                </a:solidFill>
                <a:cs typeface="Arial" panose="020B0604020202020204" pitchFamily="34" charset="0"/>
              </a:rPr>
              <a:t>    </a:t>
            </a:r>
            <a:endParaRPr lang="en-US" altLang="ru-RU" sz="1400" b="1" noProof="1">
              <a:solidFill>
                <a:srgbClr val="003300"/>
              </a:solidFill>
            </a:endParaRPr>
          </a:p>
          <a:p>
            <a:pPr algn="just" eaLnBrk="1" hangingPunct="1">
              <a:buFont typeface="Arial" panose="020B0604020202020204" pitchFamily="34" charset="0"/>
              <a:buNone/>
            </a:pPr>
            <a:r>
              <a:rPr lang="en-US" altLang="ru-RU" sz="1400" b="1" noProof="1">
                <a:solidFill>
                  <a:srgbClr val="003300"/>
                </a:solidFill>
                <a:cs typeface="Arial" panose="020B0604020202020204" pitchFamily="34" charset="0"/>
              </a:rPr>
              <a:t>discharge duration	— </a:t>
            </a:r>
            <a:r>
              <a:rPr lang="en-US" altLang="ru-RU" sz="1400" b="1" noProof="1">
                <a:solidFill>
                  <a:srgbClr val="800000"/>
                </a:solidFill>
                <a:cs typeface="Arial" panose="020B0604020202020204" pitchFamily="34" charset="0"/>
              </a:rPr>
              <a:t>100 </a:t>
            </a:r>
            <a:r>
              <a:rPr lang="en-US" altLang="ru-RU" sz="1400" b="1" noProof="1">
                <a:solidFill>
                  <a:srgbClr val="800000"/>
                </a:solidFill>
                <a:cs typeface="Arial" panose="020B0604020202020204" pitchFamily="34" charset="0"/>
                <a:sym typeface="Symbol" panose="05050102010706020507" pitchFamily="18" charset="2"/>
              </a:rPr>
              <a:t></a:t>
            </a:r>
            <a:r>
              <a:rPr lang="en-US" altLang="ru-RU" sz="1400" b="1" noProof="1">
                <a:solidFill>
                  <a:srgbClr val="800000"/>
                </a:solidFill>
                <a:cs typeface="Arial" panose="020B0604020202020204" pitchFamily="34" charset="0"/>
              </a:rPr>
              <a:t>s</a:t>
            </a:r>
            <a:r>
              <a:rPr lang="en-US" altLang="ru-RU" sz="1400" b="1" noProof="1">
                <a:solidFill>
                  <a:srgbClr val="003300"/>
                </a:solidFill>
                <a:cs typeface="Arial" panose="020B0604020202020204" pitchFamily="34" charset="0"/>
              </a:rPr>
              <a:t> </a:t>
            </a:r>
            <a:endParaRPr lang="en-US" altLang="ru-RU" sz="1400" b="1" noProof="1">
              <a:solidFill>
                <a:srgbClr val="003300"/>
              </a:solidFill>
            </a:endParaRPr>
          </a:p>
          <a:p>
            <a:pPr algn="just" eaLnBrk="1" hangingPunct="1">
              <a:buFont typeface="Arial" panose="020B0604020202020204" pitchFamily="34" charset="0"/>
              <a:buNone/>
            </a:pPr>
            <a:r>
              <a:rPr lang="en-US" altLang="ru-RU" sz="1400" b="1" noProof="1">
                <a:solidFill>
                  <a:srgbClr val="003300"/>
                </a:solidFill>
                <a:cs typeface="Arial" panose="020B0604020202020204" pitchFamily="34" charset="0"/>
                <a:sym typeface="Symbol" panose="05050102010706020507" pitchFamily="18" charset="2"/>
              </a:rPr>
              <a:t>peak current		— 50 </a:t>
            </a:r>
            <a:r>
              <a:rPr lang="en-US" altLang="ru-RU" sz="1400" b="1" noProof="1">
                <a:solidFill>
                  <a:srgbClr val="003300"/>
                </a:solidFill>
                <a:cs typeface="Arial" panose="020B0604020202020204" pitchFamily="34" charset="0"/>
              </a:rPr>
              <a:t> 120 kA </a:t>
            </a:r>
            <a:endParaRPr lang="en-US" altLang="ru-RU" sz="1400" b="1" noProof="1">
              <a:solidFill>
                <a:srgbClr val="003300"/>
              </a:solidFill>
            </a:endParaRPr>
          </a:p>
          <a:p>
            <a:pPr algn="just" eaLnBrk="1" hangingPunct="1">
              <a:buFont typeface="Arial" panose="020B0604020202020204" pitchFamily="34" charset="0"/>
              <a:buNone/>
            </a:pPr>
            <a:r>
              <a:rPr lang="en-US" altLang="ru-RU" sz="1400" b="1" noProof="1">
                <a:solidFill>
                  <a:srgbClr val="003300"/>
                </a:solidFill>
                <a:cs typeface="Arial" panose="020B0604020202020204" pitchFamily="34" charset="0"/>
                <a:sym typeface="Symbol" panose="05050102010706020507" pitchFamily="18" charset="2"/>
              </a:rPr>
              <a:t>plasma velocity	— </a:t>
            </a:r>
            <a:r>
              <a:rPr lang="en-US" altLang="ru-RU" sz="1400" b="1" noProof="1">
                <a:solidFill>
                  <a:srgbClr val="800000"/>
                </a:solidFill>
                <a:cs typeface="Arial" panose="020B0604020202020204" pitchFamily="34" charset="0"/>
                <a:sym typeface="Symbol" panose="05050102010706020507" pitchFamily="18" charset="2"/>
              </a:rPr>
              <a:t>30 </a:t>
            </a:r>
            <a:r>
              <a:rPr lang="en-US" altLang="ru-RU" sz="1400" b="1" noProof="1">
                <a:solidFill>
                  <a:srgbClr val="800000"/>
                </a:solidFill>
                <a:cs typeface="Arial" panose="020B0604020202020204" pitchFamily="34" charset="0"/>
              </a:rPr>
              <a:t> 70 km/s</a:t>
            </a:r>
            <a:r>
              <a:rPr lang="en-US" altLang="ru-RU" sz="1400" b="1" noProof="1">
                <a:solidFill>
                  <a:srgbClr val="003300"/>
                </a:solidFill>
                <a:cs typeface="Arial" panose="020B0604020202020204" pitchFamily="34" charset="0"/>
              </a:rPr>
              <a:t> </a:t>
            </a:r>
            <a:endParaRPr lang="en-US" altLang="ru-RU" sz="1400" b="1" noProof="1">
              <a:solidFill>
                <a:srgbClr val="003300"/>
              </a:solidFill>
            </a:endParaRPr>
          </a:p>
          <a:p>
            <a:pPr algn="just" eaLnBrk="1" hangingPunct="1">
              <a:buFont typeface="Arial" panose="020B0604020202020204" pitchFamily="34" charset="0"/>
              <a:buNone/>
            </a:pPr>
            <a:r>
              <a:rPr lang="en-US" altLang="ru-RU" sz="1400" b="1" noProof="1">
                <a:solidFill>
                  <a:srgbClr val="003300"/>
                </a:solidFill>
                <a:cs typeface="Arial" panose="020B0604020202020204" pitchFamily="34" charset="0"/>
                <a:sym typeface="Symbol" panose="05050102010706020507" pitchFamily="18" charset="2"/>
              </a:rPr>
              <a:t>electron density	— 10</a:t>
            </a:r>
            <a:r>
              <a:rPr lang="en-US" altLang="ru-RU" sz="1400" b="1" baseline="30000" noProof="1">
                <a:solidFill>
                  <a:srgbClr val="003300"/>
                </a:solidFill>
                <a:cs typeface="Arial" panose="020B0604020202020204" pitchFamily="34" charset="0"/>
                <a:sym typeface="Symbol" panose="05050102010706020507" pitchFamily="18" charset="2"/>
              </a:rPr>
              <a:t>16</a:t>
            </a:r>
            <a:r>
              <a:rPr lang="en-US" altLang="ru-RU" sz="1400" b="1" noProof="1">
                <a:solidFill>
                  <a:srgbClr val="003300"/>
                </a:solidFill>
                <a:cs typeface="Arial" panose="020B0604020202020204" pitchFamily="34" charset="0"/>
                <a:sym typeface="Symbol" panose="05050102010706020507" pitchFamily="18" charset="2"/>
              </a:rPr>
              <a:t> </a:t>
            </a:r>
            <a:r>
              <a:rPr lang="en-US" altLang="ru-RU" sz="1400" b="1" noProof="1">
                <a:solidFill>
                  <a:srgbClr val="003300"/>
                </a:solidFill>
                <a:cs typeface="Arial" panose="020B0604020202020204" pitchFamily="34" charset="0"/>
              </a:rPr>
              <a:t> 10</a:t>
            </a:r>
            <a:r>
              <a:rPr lang="en-US" altLang="ru-RU" sz="1400" b="1" baseline="30000" noProof="1">
                <a:solidFill>
                  <a:srgbClr val="003300"/>
                </a:solidFill>
                <a:cs typeface="Arial" panose="020B0604020202020204" pitchFamily="34" charset="0"/>
              </a:rPr>
              <a:t>18</a:t>
            </a:r>
            <a:r>
              <a:rPr lang="en-US" altLang="ru-RU" sz="1400" b="1" noProof="1">
                <a:solidFill>
                  <a:srgbClr val="003300"/>
                </a:solidFill>
                <a:cs typeface="Arial" panose="020B0604020202020204" pitchFamily="34" charset="0"/>
              </a:rPr>
              <a:t> cm</a:t>
            </a:r>
            <a:r>
              <a:rPr lang="en-US" altLang="ru-RU" sz="1400" b="1" baseline="30000" noProof="1">
                <a:solidFill>
                  <a:srgbClr val="003300"/>
                </a:solidFill>
                <a:cs typeface="Arial" panose="020B0604020202020204" pitchFamily="34" charset="0"/>
              </a:rPr>
              <a:t>-3</a:t>
            </a:r>
            <a:r>
              <a:rPr lang="en-US" altLang="ru-RU" sz="1400" b="1" noProof="1">
                <a:solidFill>
                  <a:srgbClr val="003300"/>
                </a:solidFill>
                <a:cs typeface="Arial" panose="020B0604020202020204" pitchFamily="34" charset="0"/>
              </a:rPr>
              <a:t> </a:t>
            </a:r>
          </a:p>
          <a:p>
            <a:pPr algn="just" eaLnBrk="1" hangingPunct="1">
              <a:buFont typeface="Arial" panose="020B0604020202020204" pitchFamily="34" charset="0"/>
              <a:buNone/>
            </a:pPr>
            <a:r>
              <a:rPr lang="en-US" altLang="ru-RU" sz="1400" b="1" noProof="1">
                <a:solidFill>
                  <a:srgbClr val="003300"/>
                </a:solidFill>
              </a:rPr>
              <a:t>nitrogen atmosphere – pressure 400 Pa</a:t>
            </a:r>
          </a:p>
          <a:p>
            <a:pPr algn="just" eaLnBrk="1" hangingPunct="1">
              <a:buFont typeface="Arial" panose="020B0604020202020204" pitchFamily="34" charset="0"/>
              <a:buNone/>
            </a:pPr>
            <a:r>
              <a:rPr lang="en-US" altLang="ru-RU" sz="1400" b="1" noProof="1">
                <a:solidFill>
                  <a:srgbClr val="003300"/>
                </a:solidFill>
              </a:rPr>
              <a:t>absorbed energy density – 20-30 J/cm</a:t>
            </a:r>
            <a:r>
              <a:rPr lang="en-US" altLang="ru-RU" sz="1400" b="1" baseline="30000" noProof="1">
                <a:solidFill>
                  <a:srgbClr val="003300"/>
                </a:solidFill>
              </a:rPr>
              <a:t>2</a:t>
            </a:r>
          </a:p>
        </p:txBody>
      </p:sp>
      <p:pic>
        <p:nvPicPr>
          <p:cNvPr id="13" name="Picture 12">
            <a:extLst>
              <a:ext uri="{FF2B5EF4-FFF2-40B4-BE49-F238E27FC236}">
                <a16:creationId xmlns:a16="http://schemas.microsoft.com/office/drawing/2014/main" id="{D9FF08F1-B02F-92DD-474E-0BBBEC808B51}"/>
              </a:ext>
            </a:extLst>
          </p:cNvPr>
          <p:cNvPicPr>
            <a:picLocks noChangeAspect="1"/>
          </p:cNvPicPr>
          <p:nvPr/>
        </p:nvPicPr>
        <p:blipFill>
          <a:blip r:embed="rId4"/>
          <a:stretch>
            <a:fillRect/>
          </a:stretch>
        </p:blipFill>
        <p:spPr>
          <a:xfrm>
            <a:off x="7883059" y="230248"/>
            <a:ext cx="3365356" cy="1074564"/>
          </a:xfrm>
          <a:prstGeom prst="rect">
            <a:avLst/>
          </a:prstGeom>
        </p:spPr>
      </p:pic>
      <p:pic>
        <p:nvPicPr>
          <p:cNvPr id="14" name="Рисунок 5">
            <a:extLst>
              <a:ext uri="{FF2B5EF4-FFF2-40B4-BE49-F238E27FC236}">
                <a16:creationId xmlns:a16="http://schemas.microsoft.com/office/drawing/2014/main" id="{117865CA-F9A7-0C64-0150-BED32DA86A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2830" y="3755692"/>
            <a:ext cx="3480089" cy="230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4">
            <a:extLst>
              <a:ext uri="{FF2B5EF4-FFF2-40B4-BE49-F238E27FC236}">
                <a16:creationId xmlns:a16="http://schemas.microsoft.com/office/drawing/2014/main" id="{761A4A3E-C0ED-1C74-1311-FCC0AACB5BD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140356" y="3795212"/>
            <a:ext cx="1668894" cy="222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číslo snímku 3">
            <a:extLst>
              <a:ext uri="{FF2B5EF4-FFF2-40B4-BE49-F238E27FC236}">
                <a16:creationId xmlns:a16="http://schemas.microsoft.com/office/drawing/2014/main" id="{55A15621-224E-7D80-253E-41D6C44CA008}"/>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21</a:t>
            </a:fld>
            <a:endParaRPr lang="en-US" altLang="cs-CZ" dirty="0"/>
          </a:p>
        </p:txBody>
      </p:sp>
      <p:pic>
        <p:nvPicPr>
          <p:cNvPr id="3074" name="Picture 2" descr="Flag of Belarus - Wikipedia">
            <a:extLst>
              <a:ext uri="{FF2B5EF4-FFF2-40B4-BE49-F238E27FC236}">
                <a16:creationId xmlns:a16="http://schemas.microsoft.com/office/drawing/2014/main" id="{5157C3F9-19B5-CAB2-58AF-76E588FC62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2680" y="1116603"/>
            <a:ext cx="487878" cy="24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42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D1CAC-1CBB-0D52-AF74-F6418223FE4A}"/>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60D41292-E1F6-4638-497B-140E80AAC4CD}"/>
              </a:ext>
            </a:extLst>
          </p:cNvPr>
          <p:cNvSpPr>
            <a:spLocks noGrp="1"/>
          </p:cNvSpPr>
          <p:nvPr>
            <p:ph type="title"/>
          </p:nvPr>
        </p:nvSpPr>
        <p:spPr/>
        <p:txBody>
          <a:bodyPr>
            <a:normAutofit/>
          </a:bodyPr>
          <a:lstStyle/>
          <a:p>
            <a:r>
              <a:rPr lang="en-US" dirty="0" err="1"/>
              <a:t>FeCrAl</a:t>
            </a:r>
            <a:endParaRPr lang="en-US" dirty="0"/>
          </a:p>
        </p:txBody>
      </p:sp>
    </p:spTree>
    <p:extLst>
      <p:ext uri="{BB962C8B-B14F-4D97-AF65-F5344CB8AC3E}">
        <p14:creationId xmlns:p14="http://schemas.microsoft.com/office/powerpoint/2010/main" val="3796881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CF940-9520-C33E-DB0E-3DFD059CA31D}"/>
              </a:ext>
            </a:extLst>
          </p:cNvPr>
          <p:cNvSpPr>
            <a:spLocks noGrp="1"/>
          </p:cNvSpPr>
          <p:nvPr>
            <p:ph idx="1"/>
          </p:nvPr>
        </p:nvSpPr>
        <p:spPr>
          <a:xfrm>
            <a:off x="419100" y="1045844"/>
            <a:ext cx="5608320" cy="3448966"/>
          </a:xfrm>
        </p:spPr>
        <p:txBody>
          <a:bodyPr>
            <a:normAutofit lnSpcReduction="10000"/>
          </a:bodyPr>
          <a:lstStyle/>
          <a:p>
            <a:r>
              <a:rPr lang="en-US" b="1" dirty="0" err="1"/>
              <a:t>FeCrAl</a:t>
            </a:r>
            <a:r>
              <a:rPr lang="en-US" b="1" dirty="0"/>
              <a:t> NPIC</a:t>
            </a:r>
            <a:endParaRPr lang="en-US" sz="2400" b="1" dirty="0"/>
          </a:p>
          <a:p>
            <a:pPr marL="342900" indent="-342900">
              <a:buFontTx/>
              <a:buChar char="-"/>
            </a:pPr>
            <a:r>
              <a:rPr lang="en-US" dirty="0"/>
              <a:t>13Cr-4.5Al-2Mo-1Nb-0.4Ta-0.05Y (wt.%)</a:t>
            </a:r>
          </a:p>
          <a:p>
            <a:pPr marL="342900" indent="-342900">
              <a:buFontTx/>
              <a:buChar char="-"/>
            </a:pPr>
            <a:r>
              <a:rPr lang="en-US" dirty="0"/>
              <a:t>Vacuum induction melting → homogenization → red feeding forging → extrusion → warm rolling (three passes) → cold rolling (seven passes) → recrystallization annealing → final product.</a:t>
            </a:r>
          </a:p>
          <a:p>
            <a:pPr marL="342900" indent="-342900">
              <a:buFontTx/>
              <a:buChar char="-"/>
            </a:pPr>
            <a:r>
              <a:rPr lang="en-US" dirty="0"/>
              <a:t>The final geometry of the cold </a:t>
            </a:r>
            <a:r>
              <a:rPr lang="en-US" dirty="0" err="1"/>
              <a:t>pilgered</a:t>
            </a:r>
            <a:r>
              <a:rPr lang="en-US" dirty="0"/>
              <a:t> thin-wall tube are 9.5 mm in outer diameter and 0.38 mm in wall thickness</a:t>
            </a:r>
          </a:p>
        </p:txBody>
      </p:sp>
      <p:sp>
        <p:nvSpPr>
          <p:cNvPr id="5" name="Content Placeholder 2">
            <a:extLst>
              <a:ext uri="{FF2B5EF4-FFF2-40B4-BE49-F238E27FC236}">
                <a16:creationId xmlns:a16="http://schemas.microsoft.com/office/drawing/2014/main" id="{E3572615-4811-8AD3-AAA7-E9C1AE8AECDF}"/>
              </a:ext>
            </a:extLst>
          </p:cNvPr>
          <p:cNvSpPr txBox="1">
            <a:spLocks/>
          </p:cNvSpPr>
          <p:nvPr/>
        </p:nvSpPr>
        <p:spPr>
          <a:xfrm>
            <a:off x="6277396" y="1036690"/>
            <a:ext cx="5608320" cy="5078730"/>
          </a:xfrm>
          <a:prstGeom prst="rect">
            <a:avLst/>
          </a:prstGeom>
        </p:spPr>
        <p:txBody>
          <a:bodyPr vert="horz" lIns="91440" tIns="45720" rIns="91440" bIns="45720" rtlCol="0">
            <a:normAutofit/>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FeCrAl</a:t>
            </a:r>
            <a:r>
              <a:rPr lang="en-US" b="1" dirty="0"/>
              <a:t> B136Y3 (KIT/ORNL)</a:t>
            </a:r>
          </a:p>
          <a:p>
            <a:endParaRPr lang="en-US" dirty="0"/>
          </a:p>
          <a:p>
            <a:r>
              <a:rPr lang="en-US" dirty="0"/>
              <a:t>- 13</a:t>
            </a:r>
            <a:r>
              <a:rPr lang="es-ES" dirty="0"/>
              <a:t>Cr-6.2Al-0.03Y-0.01C</a:t>
            </a:r>
            <a:r>
              <a:rPr lang="en-US" dirty="0"/>
              <a:t> (wt.%)</a:t>
            </a:r>
          </a:p>
          <a:p>
            <a:r>
              <a:rPr lang="en-US" dirty="0"/>
              <a:t>- Produced by ORNL – B-type alloy</a:t>
            </a:r>
          </a:p>
          <a:p>
            <a:r>
              <a:rPr lang="en-US" dirty="0"/>
              <a:t>-Used in the QUENCH-19 bundle test = link to Q19 benchmark exercise + support with SETs</a:t>
            </a:r>
          </a:p>
          <a:p>
            <a:r>
              <a:rPr lang="en-US" dirty="0"/>
              <a:t>- Limited quantity used for HT oxidation tests, ballooning/burst and long-term autoclave testing </a:t>
            </a:r>
          </a:p>
        </p:txBody>
      </p:sp>
      <p:pic>
        <p:nvPicPr>
          <p:cNvPr id="8" name="Picture 7" descr="A close-up of different types of surface&#10;&#10;Description automatically generated">
            <a:extLst>
              <a:ext uri="{FF2B5EF4-FFF2-40B4-BE49-F238E27FC236}">
                <a16:creationId xmlns:a16="http://schemas.microsoft.com/office/drawing/2014/main" id="{FB667B20-94C6-F8C2-C237-7BD11507FE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821" b="52234"/>
          <a:stretch/>
        </p:blipFill>
        <p:spPr bwMode="auto">
          <a:xfrm>
            <a:off x="7665506" y="4573269"/>
            <a:ext cx="2832100" cy="142557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80F9691-5026-52AD-1DA9-660031EB62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6322" y="4445635"/>
            <a:ext cx="4333875" cy="1680845"/>
          </a:xfrm>
          <a:prstGeom prst="rect">
            <a:avLst/>
          </a:prstGeom>
        </p:spPr>
      </p:pic>
      <p:sp>
        <p:nvSpPr>
          <p:cNvPr id="10" name="Zástupný symbol pro číslo snímku 3">
            <a:extLst>
              <a:ext uri="{FF2B5EF4-FFF2-40B4-BE49-F238E27FC236}">
                <a16:creationId xmlns:a16="http://schemas.microsoft.com/office/drawing/2014/main" id="{9523CB94-2890-0938-26B4-DE74E515262E}"/>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23</a:t>
            </a:fld>
            <a:endParaRPr lang="en-US" altLang="cs-CZ" dirty="0"/>
          </a:p>
        </p:txBody>
      </p:sp>
      <p:pic>
        <p:nvPicPr>
          <p:cNvPr id="11" name="Picture 8" descr="Flag of China | Meaning, Symbolism &amp; History | Britannica">
            <a:extLst>
              <a:ext uri="{FF2B5EF4-FFF2-40B4-BE49-F238E27FC236}">
                <a16:creationId xmlns:a16="http://schemas.microsoft.com/office/drawing/2014/main" id="{4D84FFC4-2381-3771-25C6-4D50F55913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134" y="1075534"/>
            <a:ext cx="331785" cy="221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1EAD568-F360-9CEC-6748-4635A41D8370}"/>
              </a:ext>
            </a:extLst>
          </p:cNvPr>
          <p:cNvPicPr>
            <a:picLocks noChangeAspect="1"/>
          </p:cNvPicPr>
          <p:nvPr/>
        </p:nvPicPr>
        <p:blipFill>
          <a:blip r:embed="rId5"/>
          <a:stretch>
            <a:fillRect/>
          </a:stretch>
        </p:blipFill>
        <p:spPr>
          <a:xfrm>
            <a:off x="9769752" y="1100736"/>
            <a:ext cx="366729" cy="219808"/>
          </a:xfrm>
          <a:prstGeom prst="rect">
            <a:avLst/>
          </a:prstGeom>
        </p:spPr>
      </p:pic>
      <p:pic>
        <p:nvPicPr>
          <p:cNvPr id="2050" name="Picture 2">
            <a:extLst>
              <a:ext uri="{FF2B5EF4-FFF2-40B4-BE49-F238E27FC236}">
                <a16:creationId xmlns:a16="http://schemas.microsoft.com/office/drawing/2014/main" id="{2493E999-CB6B-DBE8-F2C1-99498E0D57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3410" y="1100736"/>
            <a:ext cx="366093" cy="19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7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91A4D-2D7D-4A81-8E93-A470812F6762}"/>
              </a:ext>
            </a:extLst>
          </p:cNvPr>
          <p:cNvSpPr>
            <a:spLocks noGrp="1"/>
          </p:cNvSpPr>
          <p:nvPr>
            <p:ph type="title"/>
          </p:nvPr>
        </p:nvSpPr>
        <p:spPr/>
        <p:txBody>
          <a:bodyPr/>
          <a:lstStyle/>
          <a:p>
            <a:r>
              <a:rPr lang="en-US" dirty="0"/>
              <a:t>Conclusions and Summary</a:t>
            </a:r>
          </a:p>
        </p:txBody>
      </p:sp>
      <p:sp>
        <p:nvSpPr>
          <p:cNvPr id="3" name="Zástupný symbol pro obsah 2">
            <a:extLst>
              <a:ext uri="{FF2B5EF4-FFF2-40B4-BE49-F238E27FC236}">
                <a16:creationId xmlns:a16="http://schemas.microsoft.com/office/drawing/2014/main" id="{85D7E15E-BE0A-4B25-96F8-C7661F8ED8ED}"/>
              </a:ext>
            </a:extLst>
          </p:cNvPr>
          <p:cNvSpPr>
            <a:spLocks noGrp="1"/>
          </p:cNvSpPr>
          <p:nvPr>
            <p:ph idx="1"/>
          </p:nvPr>
        </p:nvSpPr>
        <p:spPr>
          <a:xfrm>
            <a:off x="609600" y="1660712"/>
            <a:ext cx="11222400" cy="4419453"/>
          </a:xfrm>
        </p:spPr>
        <p:txBody>
          <a:bodyPr>
            <a:normAutofit fontScale="92500" lnSpcReduction="10000"/>
          </a:bodyPr>
          <a:lstStyle/>
          <a:p>
            <a:pPr marL="342900" indent="-342900">
              <a:buFont typeface="Arial" panose="020B0604020202020204" pitchFamily="34" charset="0"/>
              <a:buChar char="•"/>
            </a:pPr>
            <a:r>
              <a:rPr lang="en-US" dirty="0"/>
              <a:t>Coordinated Research Project ATF-TS – organized by IAEA between 2019 and 2024.</a:t>
            </a:r>
          </a:p>
          <a:p>
            <a:pPr marL="342900" indent="-342900">
              <a:buFont typeface="Arial" panose="020B0604020202020204" pitchFamily="34" charset="0"/>
              <a:buChar char="•"/>
            </a:pPr>
            <a:r>
              <a:rPr lang="en-US" dirty="0"/>
              <a:t>ATF-TS was divided into several work packages with strong interlinks – WPs 2, 3 and 4 relied on experimental results from WP1.</a:t>
            </a:r>
          </a:p>
          <a:p>
            <a:pPr marL="342900" indent="-342900">
              <a:buFont typeface="Arial" panose="020B0604020202020204" pitchFamily="34" charset="0"/>
              <a:buChar char="•"/>
            </a:pPr>
            <a:r>
              <a:rPr lang="en-US" dirty="0"/>
              <a:t>Ten organizations fabricated and shared their ATF cladding materials, and 12 laboratories performed various experimental investigations. Variations in quantities, geometries and preferred partnerships.</a:t>
            </a:r>
          </a:p>
          <a:p>
            <a:pPr marL="342900" indent="-342900">
              <a:buFont typeface="Arial" panose="020B0604020202020204" pitchFamily="34" charset="0"/>
              <a:buChar char="•"/>
            </a:pPr>
            <a:r>
              <a:rPr lang="en-US" dirty="0"/>
              <a:t>Optimization of fabrication parameters was out of the scope of the project – it was done previously by CRP participants = focus on higher TRLs. Material providers shared the materials based on their preferences and needs.</a:t>
            </a:r>
          </a:p>
          <a:p>
            <a:pPr marL="342900" indent="-342900">
              <a:buFont typeface="Arial" panose="020B0604020202020204" pitchFamily="34" charset="0"/>
              <a:buChar char="•"/>
            </a:pPr>
            <a:r>
              <a:rPr lang="en-US" dirty="0"/>
              <a:t>Focus mostly on Cr coated Zr – but many different variations produced (substrates, deposition technologies, coating thicknesses, pre- and post-treatment).</a:t>
            </a:r>
          </a:p>
          <a:p>
            <a:pPr marL="342900" indent="-342900">
              <a:buFont typeface="Arial" panose="020B0604020202020204" pitchFamily="34" charset="0"/>
              <a:buChar char="•"/>
            </a:pPr>
            <a:r>
              <a:rPr lang="en-US" dirty="0"/>
              <a:t>Alternative coating materials proposed and provided to eliminate the drawbacks of Cr/Zr ATF concept. Two types of </a:t>
            </a:r>
            <a:r>
              <a:rPr lang="en-US" dirty="0" err="1"/>
              <a:t>FeCrAl</a:t>
            </a:r>
            <a:r>
              <a:rPr lang="en-US" dirty="0"/>
              <a:t> and one type of </a:t>
            </a:r>
            <a:r>
              <a:rPr lang="en-US" dirty="0" err="1"/>
              <a:t>SiC</a:t>
            </a:r>
            <a:r>
              <a:rPr lang="en-US" dirty="0"/>
              <a:t> were also investigated.</a:t>
            </a:r>
          </a:p>
          <a:p>
            <a:pPr marL="342900" indent="-342900">
              <a:buFont typeface="Arial" panose="020B0604020202020204" pitchFamily="34" charset="0"/>
              <a:buChar char="•"/>
            </a:pPr>
            <a:r>
              <a:rPr lang="en-US" dirty="0"/>
              <a:t>Detailed fabrication parameters are presented in the TECDOC. The material fabrication parameters should be linked to their performance = see my next presentation.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Zástupný symbol pro číslo snímku 3">
            <a:extLst>
              <a:ext uri="{FF2B5EF4-FFF2-40B4-BE49-F238E27FC236}">
                <a16:creationId xmlns:a16="http://schemas.microsoft.com/office/drawing/2014/main" id="{5CC36F40-943C-FDA1-A704-F3301058C693}"/>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24</a:t>
            </a:fld>
            <a:endParaRPr lang="en-US" altLang="cs-CZ" dirty="0"/>
          </a:p>
        </p:txBody>
      </p:sp>
    </p:spTree>
    <p:extLst>
      <p:ext uri="{BB962C8B-B14F-4D97-AF65-F5344CB8AC3E}">
        <p14:creationId xmlns:p14="http://schemas.microsoft.com/office/powerpoint/2010/main" val="2363006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lh3.googleusercontent.com/0-zpIWaB4x6NIyGYdhbuxUkYL-T5HQ_BqycUmNCfyrMfSj8IEkL1ZnwMjT2JinMXWmZeNS8akD-A95myk7P_hue4jJLuYKEGlxGRic00ZTnUXhlnHhg4BYFXXfj_4jf01pJajDQocPtUQnJorD8qlyluupwj4IX6fLh65s6SpXbPDDBzKbMoKhatByChpVUCNKkV0NeoPMSqAdC2eIplCk6YnbSnCUOplmiie1VcniAraCu8RcJ5EthfsSAQKETcIXeq-EQDw6YZ2TlSr9bn81qNttRybH0a-LgVVoiu61imQGnu6RBadIcn2q23XMMyURsrW44eiKFPGs4rHLdlYM8_yBolc__HqaC4DV2m1y6Pv7fI2nz9u8WJK8lRvs09qSnTVZ4G_rsxhRqbUgZQInJSpMluuTEvrivBVyC9oKMba44leytVYBHg_67U6j2O8_qNkURrvFbuqyOyV-o_mOG7gfH1sDXAAaDm_fvJ4bmDXvs_hWNiCEIs8l1SwdC0LgPTGtuGye-dep1L5B6SHA__CEMn88lcdiuSRJbohxbmalFzaQpUgdkXTHQUOrH_fLCl-Krs1C_kxWsn5eMw_pOT-54zYWFCYy_rem3-294GnoGm_UzoHAtHBLxPyp6hwzY3EvV5TPR8AuH4aG2nEWZbXZ5Ny1akNfuqUWrtx3BLXHjv1IKgwnGIh_fV7Ycghp26v2HOoyP7th1TrHRJNrzf=w1263-h947-no?authuser=0">
            <a:extLst>
              <a:ext uri="{FF2B5EF4-FFF2-40B4-BE49-F238E27FC236}">
                <a16:creationId xmlns:a16="http://schemas.microsoft.com/office/drawing/2014/main" id="{8BF83D39-588E-4D79-B7B7-82935B68A04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715" b="89863" l="475" r="99921">
                        <a14:foregroundMark x1="5780" y1="29567" x2="4592" y2="38543"/>
                        <a14:foregroundMark x1="633" y1="22281" x2="26603" y2="20591"/>
                        <a14:foregroundMark x1="27633" y1="20803" x2="39667" y2="20803"/>
                        <a14:foregroundMark x1="39667" y1="20803" x2="49485" y2="20275"/>
                        <a14:foregroundMark x1="49485" y1="20275" x2="69042" y2="20275"/>
                        <a14:foregroundMark x1="69200" y1="20063" x2="79652" y2="20803"/>
                        <a14:foregroundMark x1="79652" y1="20803" x2="98575" y2="19852"/>
                        <a14:foregroundMark x1="633" y1="82788" x2="10055" y2="82365"/>
                        <a14:foregroundMark x1="10055" y1="82365" x2="15281" y2="83844"/>
                        <a14:foregroundMark x1="14964" y1="85005" x2="20190" y2="86906"/>
                        <a14:foregroundMark x1="20190" y1="86695" x2="29533" y2="87645"/>
                        <a14:foregroundMark x1="29533" y1="87645" x2="34521" y2="87434"/>
                        <a14:foregroundMark x1="16944" y1="86906" x2="7918" y2="83210"/>
                        <a14:foregroundMark x1="7918" y1="83210" x2="1108" y2="83633"/>
                        <a14:foregroundMark x1="40063" y1="86272" x2="77356" y2="77719"/>
                        <a14:foregroundMark x1="77356" y1="77719" x2="86857" y2="77719"/>
                        <a14:foregroundMark x1="86857" y1="77719" x2="99921" y2="76663"/>
                      </a14:backgroundRemoval>
                    </a14:imgEffect>
                  </a14:imgLayer>
                </a14:imgProps>
              </a:ext>
              <a:ext uri="{28A0092B-C50C-407E-A947-70E740481C1C}">
                <a14:useLocalDpi xmlns:a14="http://schemas.microsoft.com/office/drawing/2010/main" val="0"/>
              </a:ext>
            </a:extLst>
          </a:blip>
          <a:srcRect r="27858"/>
          <a:stretch/>
        </p:blipFill>
        <p:spPr bwMode="auto">
          <a:xfrm>
            <a:off x="9367400" y="-581046"/>
            <a:ext cx="2777115" cy="28862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67078" y="2058177"/>
            <a:ext cx="7857844" cy="557956"/>
          </a:xfrm>
        </p:spPr>
        <p:txBody>
          <a:bodyPr>
            <a:normAutofit fontScale="92500"/>
          </a:bodyPr>
          <a:lstStyle/>
          <a:p>
            <a:r>
              <a:rPr lang="en-US" b="1" dirty="0">
                <a:latin typeface="+mn-lt"/>
              </a:rPr>
              <a:t>Special thanks to</a:t>
            </a:r>
            <a:r>
              <a:rPr lang="cs-CZ" b="1" dirty="0">
                <a:latin typeface="+mn-lt"/>
              </a:rPr>
              <a:t> </a:t>
            </a:r>
            <a:r>
              <a:rPr lang="en-US" b="1" dirty="0">
                <a:latin typeface="+mn-lt"/>
              </a:rPr>
              <a:t>all participants and partners within ATF-TS CRP.</a:t>
            </a:r>
            <a:endParaRPr lang="en-US" b="1" dirty="0"/>
          </a:p>
        </p:txBody>
      </p:sp>
      <p:pic>
        <p:nvPicPr>
          <p:cNvPr id="7" name="Picture 4" descr="http://logonoid.com/images/iaea-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809" y="121722"/>
            <a:ext cx="993758" cy="75017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8704" y="111914"/>
            <a:ext cx="2010169" cy="750172"/>
          </a:xfrm>
          <a:prstGeom prst="rect">
            <a:avLst/>
          </a:prstGeom>
        </p:spPr>
      </p:pic>
      <p:sp>
        <p:nvSpPr>
          <p:cNvPr id="5" name="Oval 4">
            <a:extLst>
              <a:ext uri="{FF2B5EF4-FFF2-40B4-BE49-F238E27FC236}">
                <a16:creationId xmlns:a16="http://schemas.microsoft.com/office/drawing/2014/main" id="{997EB23A-3612-CD52-D818-D6E694ABA5A8}"/>
              </a:ext>
            </a:extLst>
          </p:cNvPr>
          <p:cNvSpPr/>
          <p:nvPr/>
        </p:nvSpPr>
        <p:spPr>
          <a:xfrm>
            <a:off x="9671810" y="439494"/>
            <a:ext cx="566567" cy="56656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6ED63D-A72F-EEC4-C8F3-AE9D415A62BE}"/>
              </a:ext>
            </a:extLst>
          </p:cNvPr>
          <p:cNvSpPr/>
          <p:nvPr/>
        </p:nvSpPr>
        <p:spPr>
          <a:xfrm>
            <a:off x="9719982" y="632038"/>
            <a:ext cx="291353" cy="291353"/>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05BF925-FF01-1561-B4FB-9A33A6EA3FFD}"/>
              </a:ext>
            </a:extLst>
          </p:cNvPr>
          <p:cNvSpPr/>
          <p:nvPr/>
        </p:nvSpPr>
        <p:spPr>
          <a:xfrm>
            <a:off x="10929766" y="439494"/>
            <a:ext cx="566567" cy="56656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23B198-A7CE-AB99-A482-A744D1CC7095}"/>
              </a:ext>
            </a:extLst>
          </p:cNvPr>
          <p:cNvSpPr/>
          <p:nvPr/>
        </p:nvSpPr>
        <p:spPr>
          <a:xfrm>
            <a:off x="10979964" y="661701"/>
            <a:ext cx="291353" cy="291353"/>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Oval 15">
            <a:extLst>
              <a:ext uri="{FF2B5EF4-FFF2-40B4-BE49-F238E27FC236}">
                <a16:creationId xmlns:a16="http://schemas.microsoft.com/office/drawing/2014/main" id="{2B88E33D-FC32-817A-05F6-F8D8C590F327}"/>
              </a:ext>
            </a:extLst>
          </p:cNvPr>
          <p:cNvSpPr/>
          <p:nvPr/>
        </p:nvSpPr>
        <p:spPr>
          <a:xfrm>
            <a:off x="7138926" y="587830"/>
            <a:ext cx="2187190" cy="1072468"/>
          </a:xfrm>
          <a:prstGeom prst="wedgeEllipseCallout">
            <a:avLst>
              <a:gd name="adj1" fmla="val 86909"/>
              <a:gd name="adj2" fmla="val 364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Questions</a:t>
            </a:r>
            <a:r>
              <a:rPr lang="en-US" dirty="0"/>
              <a:t>?</a:t>
            </a:r>
          </a:p>
        </p:txBody>
      </p:sp>
      <p:pic>
        <p:nvPicPr>
          <p:cNvPr id="6" name="Picture 5" descr="A group of men sitting around a table with food&#10;&#10;AI-generated content may be incorrect.">
            <a:extLst>
              <a:ext uri="{FF2B5EF4-FFF2-40B4-BE49-F238E27FC236}">
                <a16:creationId xmlns:a16="http://schemas.microsoft.com/office/drawing/2014/main" id="{7E516397-29B4-4DED-CB04-365732488A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6655" y="2769198"/>
            <a:ext cx="3594265" cy="2695699"/>
          </a:xfrm>
          <a:prstGeom prst="rect">
            <a:avLst/>
          </a:prstGeom>
        </p:spPr>
      </p:pic>
      <p:pic>
        <p:nvPicPr>
          <p:cNvPr id="15" name="Picture 14">
            <a:extLst>
              <a:ext uri="{FF2B5EF4-FFF2-40B4-BE49-F238E27FC236}">
                <a16:creationId xmlns:a16="http://schemas.microsoft.com/office/drawing/2014/main" id="{51E835F3-D7AF-C5EF-F6A2-C858B00C2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594" y="2781073"/>
            <a:ext cx="3578432" cy="2683824"/>
          </a:xfrm>
          <a:prstGeom prst="rect">
            <a:avLst/>
          </a:prstGeom>
        </p:spPr>
      </p:pic>
      <p:sp>
        <p:nvSpPr>
          <p:cNvPr id="18" name="TextBox 17">
            <a:extLst>
              <a:ext uri="{FF2B5EF4-FFF2-40B4-BE49-F238E27FC236}">
                <a16:creationId xmlns:a16="http://schemas.microsoft.com/office/drawing/2014/main" id="{7AE48B45-B6C1-2F80-6D42-63F47CA0A88F}"/>
              </a:ext>
            </a:extLst>
          </p:cNvPr>
          <p:cNvSpPr txBox="1"/>
          <p:nvPr/>
        </p:nvSpPr>
        <p:spPr>
          <a:xfrm>
            <a:off x="615537" y="5496833"/>
            <a:ext cx="11117283" cy="646331"/>
          </a:xfrm>
          <a:prstGeom prst="rect">
            <a:avLst/>
          </a:prstGeom>
          <a:noFill/>
        </p:spPr>
        <p:txBody>
          <a:bodyPr wrap="square">
            <a:spAutoFit/>
          </a:bodyPr>
          <a:lstStyle/>
          <a:p>
            <a:pPr algn="ctr"/>
            <a:r>
              <a:rPr lang="en-US" b="0" i="0" dirty="0">
                <a:solidFill>
                  <a:srgbClr val="595959"/>
                </a:solidFill>
                <a:effectLst/>
                <a:latin typeface="Arial" panose="020B0604020202020204" pitchFamily="34" charset="0"/>
              </a:rPr>
              <a:t>We dedicate the CRP outcomes to the memory of Dr. Giovanni Pastore, who has made a significant contribution to this IAEA CRP and the fuel performance community in general.</a:t>
            </a:r>
            <a:endParaRPr lang="en-US" dirty="0"/>
          </a:p>
        </p:txBody>
      </p:sp>
    </p:spTree>
    <p:extLst>
      <p:ext uri="{BB962C8B-B14F-4D97-AF65-F5344CB8AC3E}">
        <p14:creationId xmlns:p14="http://schemas.microsoft.com/office/powerpoint/2010/main" val="1127662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5A393B-FE74-447C-AF9F-63875AD72880}"/>
              </a:ext>
            </a:extLst>
          </p:cNvPr>
          <p:cNvSpPr>
            <a:spLocks noGrp="1"/>
          </p:cNvSpPr>
          <p:nvPr>
            <p:ph type="title"/>
          </p:nvPr>
        </p:nvSpPr>
        <p:spPr/>
        <p:txBody>
          <a:bodyPr/>
          <a:lstStyle/>
          <a:p>
            <a:r>
              <a:rPr lang="en-US" dirty="0"/>
              <a:t>ATF-TS Experimental </a:t>
            </a:r>
            <a:r>
              <a:rPr lang="en-US" dirty="0" err="1"/>
              <a:t>Programme</a:t>
            </a:r>
            <a:r>
              <a:rPr lang="en-US" dirty="0"/>
              <a:t> - SETs</a:t>
            </a:r>
          </a:p>
        </p:txBody>
      </p:sp>
      <p:graphicFrame>
        <p:nvGraphicFramePr>
          <p:cNvPr id="6" name="Zástupný symbol pro obsah 5">
            <a:extLst>
              <a:ext uri="{FF2B5EF4-FFF2-40B4-BE49-F238E27FC236}">
                <a16:creationId xmlns:a16="http://schemas.microsoft.com/office/drawing/2014/main" id="{5AB266E9-6FA0-4467-B474-93297427C852}"/>
              </a:ext>
            </a:extLst>
          </p:cNvPr>
          <p:cNvGraphicFramePr>
            <a:graphicFrameLocks noGrp="1"/>
          </p:cNvGraphicFramePr>
          <p:nvPr>
            <p:ph idx="1"/>
            <p:extLst>
              <p:ext uri="{D42A27DB-BD31-4B8C-83A1-F6EECF244321}">
                <p14:modId xmlns:p14="http://schemas.microsoft.com/office/powerpoint/2010/main" val="839263097"/>
              </p:ext>
            </p:extLst>
          </p:nvPr>
        </p:nvGraphicFramePr>
        <p:xfrm>
          <a:off x="9302750" y="1"/>
          <a:ext cx="3416300" cy="610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symbol pro číslo snímku 3">
            <a:extLst>
              <a:ext uri="{FF2B5EF4-FFF2-40B4-BE49-F238E27FC236}">
                <a16:creationId xmlns:a16="http://schemas.microsoft.com/office/drawing/2014/main" id="{C829CE54-4AF4-473E-B348-70A0E9650A58}"/>
              </a:ext>
            </a:extLst>
          </p:cNvPr>
          <p:cNvSpPr>
            <a:spLocks noGrp="1"/>
          </p:cNvSpPr>
          <p:nvPr>
            <p:ph type="sldNum" sz="quarter" idx="4"/>
          </p:nvPr>
        </p:nvSpPr>
        <p:spPr/>
        <p:txBody>
          <a:bodyPr/>
          <a:lstStyle/>
          <a:p>
            <a:pPr>
              <a:defRPr/>
            </a:pPr>
            <a:r>
              <a:rPr lang="en-US" altLang="cs-CZ" dirty="0"/>
              <a:t>Martin Sevecek, 10/28/2025 Page </a:t>
            </a:r>
            <a:fld id="{A9D5F472-CBAE-45E5-83A2-BBFFF27113F0}" type="slidenum">
              <a:rPr lang="en-US" altLang="cs-CZ" smtClean="0"/>
              <a:pPr>
                <a:defRPr/>
              </a:pPr>
              <a:t>3</a:t>
            </a:fld>
            <a:endParaRPr lang="en-US" altLang="cs-CZ" dirty="0"/>
          </a:p>
        </p:txBody>
      </p:sp>
      <p:sp>
        <p:nvSpPr>
          <p:cNvPr id="7" name="Zástupný symbol pro obsah 2">
            <a:extLst>
              <a:ext uri="{FF2B5EF4-FFF2-40B4-BE49-F238E27FC236}">
                <a16:creationId xmlns:a16="http://schemas.microsoft.com/office/drawing/2014/main" id="{238BE338-F583-46E7-B374-048C84DCC754}"/>
              </a:ext>
            </a:extLst>
          </p:cNvPr>
          <p:cNvSpPr txBox="1">
            <a:spLocks/>
          </p:cNvSpPr>
          <p:nvPr/>
        </p:nvSpPr>
        <p:spPr>
          <a:xfrm>
            <a:off x="609598" y="1696312"/>
            <a:ext cx="9589479" cy="4484794"/>
          </a:xfrm>
          <a:prstGeom prst="rect">
            <a:avLst/>
          </a:prstGeom>
        </p:spPr>
        <p:txBody>
          <a:bodyPr vert="horz" lIns="91440" tIns="45720" rIns="91440" bIns="45720" rtlCol="0">
            <a:normAutofit fontScale="92500"/>
          </a:bodyPr>
          <a:lstStyle>
            <a:lvl1pPr marL="0" indent="0" algn="l" defTabSz="914332" rtl="0" eaLnBrk="1" latinLnBrk="0" hangingPunct="1">
              <a:lnSpc>
                <a:spcPct val="90000"/>
              </a:lnSpc>
              <a:spcBef>
                <a:spcPts val="1000"/>
              </a:spcBef>
              <a:buFont typeface="Arial" panose="020B0604020202020204" pitchFamily="34" charset="0"/>
              <a:buNone/>
              <a:defRPr sz="2000" kern="3000" baseline="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Participants proposed to provide ATF cladding materials for testing</a:t>
            </a:r>
          </a:p>
          <a:p>
            <a:pPr marL="1028650" lvl="1" indent="-342900">
              <a:buFont typeface="Wingdings" panose="05000000000000000000" pitchFamily="2" charset="2"/>
              <a:buChar char="ü"/>
            </a:pPr>
            <a:r>
              <a:rPr lang="en-US" dirty="0">
                <a:latin typeface="+mn-lt"/>
              </a:rPr>
              <a:t>Quantity and geometry limitations</a:t>
            </a:r>
            <a:r>
              <a:rPr lang="cs-CZ" dirty="0">
                <a:latin typeface="+mn-lt"/>
              </a:rPr>
              <a:t> – e</a:t>
            </a:r>
            <a:r>
              <a:rPr lang="en-US" dirty="0">
                <a:latin typeface="+mn-lt"/>
              </a:rPr>
              <a:t>.g. tubes vs. coupons</a:t>
            </a:r>
            <a:endParaRPr lang="cs-CZ" dirty="0">
              <a:latin typeface="+mn-lt"/>
            </a:endParaRPr>
          </a:p>
          <a:p>
            <a:pPr marL="1028650" lvl="1" indent="-342900">
              <a:buFont typeface="Wingdings" panose="05000000000000000000" pitchFamily="2" charset="2"/>
              <a:buChar char="ü"/>
            </a:pPr>
            <a:r>
              <a:rPr lang="cs-CZ" dirty="0">
                <a:latin typeface="+mn-lt"/>
              </a:rPr>
              <a:t>L</a:t>
            </a:r>
            <a:r>
              <a:rPr lang="en-US" dirty="0" err="1">
                <a:latin typeface="+mn-lt"/>
              </a:rPr>
              <a:t>imited</a:t>
            </a:r>
            <a:r>
              <a:rPr lang="en-US" dirty="0">
                <a:latin typeface="+mn-lt"/>
              </a:rPr>
              <a:t> volume of materials – e.g. </a:t>
            </a:r>
            <a:r>
              <a:rPr lang="en-US" dirty="0" err="1">
                <a:latin typeface="+mn-lt"/>
              </a:rPr>
              <a:t>FeCrAl</a:t>
            </a:r>
            <a:r>
              <a:rPr lang="en-US" dirty="0">
                <a:latin typeface="+mn-lt"/>
              </a:rPr>
              <a:t> B136Y</a:t>
            </a:r>
            <a:endParaRPr lang="cs-CZ" dirty="0">
              <a:latin typeface="+mn-lt"/>
            </a:endParaRPr>
          </a:p>
          <a:p>
            <a:pPr marL="1028650" lvl="1" indent="-342900">
              <a:buFont typeface="Wingdings" panose="05000000000000000000" pitchFamily="2" charset="2"/>
              <a:buChar char="ü"/>
            </a:pPr>
            <a:r>
              <a:rPr lang="cs-CZ" dirty="0">
                <a:latin typeface="+mn-lt"/>
              </a:rPr>
              <a:t>P</a:t>
            </a:r>
            <a:r>
              <a:rPr lang="en-US" dirty="0" err="1">
                <a:latin typeface="+mn-lt"/>
              </a:rPr>
              <a:t>riorities</a:t>
            </a:r>
            <a:r>
              <a:rPr lang="en-US" dirty="0">
                <a:latin typeface="+mn-lt"/>
              </a:rPr>
              <a:t> of sample suppliers</a:t>
            </a:r>
          </a:p>
          <a:p>
            <a:endParaRPr lang="en-US" dirty="0"/>
          </a:p>
          <a:p>
            <a:r>
              <a:rPr lang="en-US" dirty="0"/>
              <a:t>Other participants proposed testing campaigns using their facilities</a:t>
            </a:r>
          </a:p>
          <a:p>
            <a:pPr marL="1028650" lvl="1" indent="-342900">
              <a:buFont typeface="Wingdings" panose="05000000000000000000" pitchFamily="2" charset="2"/>
              <a:buChar char="ü"/>
            </a:pPr>
            <a:r>
              <a:rPr lang="en-US" dirty="0">
                <a:latin typeface="+mn-lt"/>
              </a:rPr>
              <a:t>Different testing capacities, geometry, test parameters, methodologies, manpower, and resources</a:t>
            </a:r>
          </a:p>
          <a:p>
            <a:endParaRPr lang="en-US" dirty="0"/>
          </a:p>
          <a:p>
            <a:r>
              <a:rPr lang="en-US" dirty="0"/>
              <a:t>In the previous IAEA’s CRP ACTOF, many low TRL concepts were investigated. In ATF-TS, suppliers were asked to provide optimized high TRL products. The optimization was not part of the project, and the fabrication parameters were selected solely by material providers.</a:t>
            </a:r>
          </a:p>
        </p:txBody>
      </p:sp>
    </p:spTree>
    <p:extLst>
      <p:ext uri="{BB962C8B-B14F-4D97-AF65-F5344CB8AC3E}">
        <p14:creationId xmlns:p14="http://schemas.microsoft.com/office/powerpoint/2010/main" val="2170895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CBA7764-C585-470E-890B-EDCA0A445B75}"/>
              </a:ext>
            </a:extLst>
          </p:cNvPr>
          <p:cNvSpPr>
            <a:spLocks noGrp="1"/>
          </p:cNvSpPr>
          <p:nvPr>
            <p:ph type="title"/>
          </p:nvPr>
        </p:nvSpPr>
        <p:spPr/>
        <p:txBody>
          <a:bodyPr/>
          <a:lstStyle/>
          <a:p>
            <a:r>
              <a:rPr lang="en-US" dirty="0"/>
              <a:t>ATF Cladding Fabrication</a:t>
            </a:r>
          </a:p>
        </p:txBody>
      </p:sp>
    </p:spTree>
    <p:extLst>
      <p:ext uri="{BB962C8B-B14F-4D97-AF65-F5344CB8AC3E}">
        <p14:creationId xmlns:p14="http://schemas.microsoft.com/office/powerpoint/2010/main" val="223539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25394-EEB1-1731-1E61-7FF7FD3F7CB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3CFE1DF-08BF-8B9B-AD00-89432867CF75}"/>
              </a:ext>
            </a:extLst>
          </p:cNvPr>
          <p:cNvSpPr>
            <a:spLocks noGrp="1"/>
          </p:cNvSpPr>
          <p:nvPr>
            <p:ph type="title"/>
          </p:nvPr>
        </p:nvSpPr>
        <p:spPr/>
        <p:txBody>
          <a:bodyPr/>
          <a:lstStyle/>
          <a:p>
            <a:r>
              <a:rPr lang="en-US" dirty="0"/>
              <a:t>ATF concepts fabricated within ATF-TS</a:t>
            </a:r>
          </a:p>
        </p:txBody>
      </p:sp>
      <p:sp>
        <p:nvSpPr>
          <p:cNvPr id="3" name="Zástupný symbol pro obsah 2">
            <a:extLst>
              <a:ext uri="{FF2B5EF4-FFF2-40B4-BE49-F238E27FC236}">
                <a16:creationId xmlns:a16="http://schemas.microsoft.com/office/drawing/2014/main" id="{E89A17A9-6DE8-A5E3-7A2B-C3B7EC8DEF4E}"/>
              </a:ext>
            </a:extLst>
          </p:cNvPr>
          <p:cNvSpPr>
            <a:spLocks noGrp="1"/>
          </p:cNvSpPr>
          <p:nvPr>
            <p:ph idx="1"/>
          </p:nvPr>
        </p:nvSpPr>
        <p:spPr>
          <a:xfrm>
            <a:off x="609599" y="1790700"/>
            <a:ext cx="7923095" cy="4504592"/>
          </a:xfrm>
        </p:spPr>
        <p:txBody>
          <a:bodyPr>
            <a:normAutofit/>
          </a:bodyPr>
          <a:lstStyle/>
          <a:p>
            <a:pPr marL="342900" indent="-342900">
              <a:buFont typeface="Arial" panose="020B0604020202020204" pitchFamily="34" charset="0"/>
              <a:buChar char="•"/>
            </a:pPr>
            <a:r>
              <a:rPr lang="en-US" sz="1800" dirty="0"/>
              <a:t>9 institutes fabricated ATF </a:t>
            </a:r>
            <a:r>
              <a:rPr lang="en-US" sz="1800" b="1" dirty="0"/>
              <a:t>cladding</a:t>
            </a:r>
            <a:r>
              <a:rPr lang="en-US" sz="1800" dirty="0"/>
              <a:t> materials for testing</a:t>
            </a:r>
          </a:p>
          <a:p>
            <a:pPr marL="342900" indent="-342900">
              <a:buFont typeface="Arial" panose="020B0604020202020204" pitchFamily="34" charset="0"/>
              <a:buChar char="•"/>
            </a:pPr>
            <a:r>
              <a:rPr lang="en-US" sz="1800" dirty="0"/>
              <a:t>Six reference uncoated Zr-based alloys to be used as a reference (Zircaloy-4, Opt. </a:t>
            </a:r>
            <a:r>
              <a:rPr lang="en-US" sz="1800" dirty="0" err="1"/>
              <a:t>Zirlo</a:t>
            </a:r>
            <a:r>
              <a:rPr lang="en-US" sz="1800" dirty="0"/>
              <a:t>, Zr1Nb, HANA6, M5, E110)</a:t>
            </a:r>
          </a:p>
          <a:p>
            <a:pPr marL="342900" indent="-342900">
              <a:buFont typeface="Arial" panose="020B0604020202020204" pitchFamily="34" charset="0"/>
              <a:buChar char="•"/>
            </a:pPr>
            <a:r>
              <a:rPr lang="en-US" sz="1800" dirty="0"/>
              <a:t>Coated commercial Zr-based alloys</a:t>
            </a:r>
          </a:p>
          <a:p>
            <a:pPr marL="1028650" lvl="1" indent="-342900"/>
            <a:r>
              <a:rPr lang="en-US" sz="1800" dirty="0"/>
              <a:t>Cr – KIT         (7 microns MS), CTU         (18 microns MS), AEOI   (arc ion plating 10 microns), BSU          (PVD with plasma treatment), NPIC        (Cr coated N36), CNPE         (PVD 15 microns </a:t>
            </a:r>
            <a:r>
              <a:rPr lang="en-US" sz="1800" dirty="0" err="1"/>
              <a:t>Zry</a:t>
            </a:r>
            <a:r>
              <a:rPr lang="en-US" sz="1800" dirty="0"/>
              <a:t>-</a:t>
            </a:r>
            <a:r>
              <a:rPr lang="cs-CZ" sz="1800" dirty="0"/>
              <a:t>4</a:t>
            </a:r>
            <a:r>
              <a:rPr lang="en-US" sz="1800" dirty="0"/>
              <a:t>), KNF        (Cr coated HANA6)</a:t>
            </a:r>
            <a:endParaRPr lang="en-US" sz="1800" b="1" dirty="0"/>
          </a:p>
          <a:p>
            <a:pPr marL="1028650" lvl="1" indent="-342900"/>
            <a:r>
              <a:rPr lang="en-US" sz="1800" dirty="0" err="1"/>
              <a:t>CrN</a:t>
            </a:r>
            <a:r>
              <a:rPr lang="en-US" sz="1800" dirty="0"/>
              <a:t>/Cr (</a:t>
            </a:r>
            <a:r>
              <a:rPr lang="en-US" sz="1800" dirty="0" err="1"/>
              <a:t>CrN</a:t>
            </a:r>
            <a:r>
              <a:rPr lang="en-US" sz="1800" dirty="0"/>
              <a:t>) – AEOI        , CTU</a:t>
            </a:r>
            <a:endParaRPr lang="en-US" sz="1800" b="1" dirty="0"/>
          </a:p>
          <a:p>
            <a:pPr marL="1028650" lvl="1" indent="-342900"/>
            <a:r>
              <a:rPr lang="en-US" sz="1800" dirty="0" err="1"/>
              <a:t>TiAl</a:t>
            </a:r>
            <a:r>
              <a:rPr lang="en-US" sz="1800" dirty="0"/>
              <a:t> – CNL</a:t>
            </a:r>
            <a:endParaRPr lang="en-US" sz="1800" b="1" dirty="0"/>
          </a:p>
          <a:p>
            <a:pPr marL="1028650" lvl="1" indent="-342900"/>
            <a:r>
              <a:rPr lang="en-US" sz="1800" dirty="0" err="1"/>
              <a:t>SiC</a:t>
            </a:r>
            <a:r>
              <a:rPr lang="en-US" sz="1800" dirty="0"/>
              <a:t>/YAG– INCT         (Zr1Nb plates from AEOI)</a:t>
            </a:r>
          </a:p>
          <a:p>
            <a:pPr marL="342900" indent="-342900">
              <a:buFont typeface="Arial" panose="020B0604020202020204" pitchFamily="34" charset="0"/>
              <a:buChar char="•"/>
            </a:pPr>
            <a:r>
              <a:rPr lang="en-US" sz="1400" dirty="0" err="1"/>
              <a:t>FeCrAl</a:t>
            </a:r>
            <a:r>
              <a:rPr lang="en-US" sz="1400" dirty="0"/>
              <a:t>, </a:t>
            </a:r>
            <a:r>
              <a:rPr lang="en-US" sz="1400" dirty="0" err="1"/>
              <a:t>SiC</a:t>
            </a:r>
            <a:endParaRPr lang="en-US" sz="1400" dirty="0"/>
          </a:p>
          <a:p>
            <a:pPr marL="1028650" lvl="1" indent="-342900"/>
            <a:r>
              <a:rPr lang="en-US" sz="1800" dirty="0"/>
              <a:t>KIT </a:t>
            </a:r>
            <a:r>
              <a:rPr lang="en-US" sz="1800" dirty="0" err="1"/>
              <a:t>FeCrAl</a:t>
            </a:r>
            <a:r>
              <a:rPr lang="en-US" sz="1800" dirty="0"/>
              <a:t> B136Y (ORNL)</a:t>
            </a:r>
            <a:endParaRPr lang="en-US" sz="1800" b="1" dirty="0"/>
          </a:p>
          <a:p>
            <a:pPr marL="1028650" lvl="1" indent="-342900"/>
            <a:r>
              <a:rPr lang="en-US" sz="1800" dirty="0"/>
              <a:t>NPIC </a:t>
            </a:r>
            <a:r>
              <a:rPr lang="en-US" sz="1800" dirty="0" err="1"/>
              <a:t>FeCrAl</a:t>
            </a:r>
            <a:r>
              <a:rPr lang="en-US" sz="1800" dirty="0"/>
              <a:t>, </a:t>
            </a:r>
            <a:r>
              <a:rPr lang="en-US" sz="1800" dirty="0" err="1"/>
              <a:t>SiC</a:t>
            </a:r>
            <a:r>
              <a:rPr lang="en-US" sz="1800" dirty="0"/>
              <a:t>/</a:t>
            </a:r>
            <a:r>
              <a:rPr lang="en-US" sz="1800" dirty="0" err="1"/>
              <a:t>SiC</a:t>
            </a:r>
            <a:endParaRPr lang="en-US" sz="1800" b="1" dirty="0"/>
          </a:p>
        </p:txBody>
      </p:sp>
      <p:pic>
        <p:nvPicPr>
          <p:cNvPr id="5" name="Obrázek 4">
            <a:extLst>
              <a:ext uri="{FF2B5EF4-FFF2-40B4-BE49-F238E27FC236}">
                <a16:creationId xmlns:a16="http://schemas.microsoft.com/office/drawing/2014/main" id="{235D0F76-3357-D8EB-2AFB-A20C00132FA6}"/>
              </a:ext>
            </a:extLst>
          </p:cNvPr>
          <p:cNvPicPr>
            <a:picLocks noChangeAspect="1"/>
          </p:cNvPicPr>
          <p:nvPr/>
        </p:nvPicPr>
        <p:blipFill>
          <a:blip r:embed="rId2"/>
          <a:stretch>
            <a:fillRect/>
          </a:stretch>
        </p:blipFill>
        <p:spPr>
          <a:xfrm>
            <a:off x="8806229" y="114699"/>
            <a:ext cx="2896331" cy="2317065"/>
          </a:xfrm>
          <a:prstGeom prst="rect">
            <a:avLst/>
          </a:prstGeom>
        </p:spPr>
      </p:pic>
      <p:sp>
        <p:nvSpPr>
          <p:cNvPr id="6" name="TextovéPole 5">
            <a:extLst>
              <a:ext uri="{FF2B5EF4-FFF2-40B4-BE49-F238E27FC236}">
                <a16:creationId xmlns:a16="http://schemas.microsoft.com/office/drawing/2014/main" id="{6748A59F-D2A0-5C24-DE3F-7A630ECB33BB}"/>
              </a:ext>
            </a:extLst>
          </p:cNvPr>
          <p:cNvSpPr txBox="1"/>
          <p:nvPr/>
        </p:nvSpPr>
        <p:spPr>
          <a:xfrm flipH="1">
            <a:off x="8898452" y="852836"/>
            <a:ext cx="589281" cy="584775"/>
          </a:xfrm>
          <a:prstGeom prst="rect">
            <a:avLst/>
          </a:prstGeom>
          <a:noFill/>
        </p:spPr>
        <p:txBody>
          <a:bodyPr wrap="square" rtlCol="0">
            <a:spAutoFit/>
          </a:bodyPr>
          <a:lstStyle/>
          <a:p>
            <a:r>
              <a:rPr lang="en-US" sz="3200" dirty="0">
                <a:solidFill>
                  <a:srgbClr val="92D050"/>
                </a:solidFill>
              </a:rPr>
              <a:t>Cr</a:t>
            </a:r>
          </a:p>
        </p:txBody>
      </p:sp>
      <p:sp>
        <p:nvSpPr>
          <p:cNvPr id="7" name="TextovéPole 6">
            <a:extLst>
              <a:ext uri="{FF2B5EF4-FFF2-40B4-BE49-F238E27FC236}">
                <a16:creationId xmlns:a16="http://schemas.microsoft.com/office/drawing/2014/main" id="{C8C7AE3D-3277-FC27-4B3E-B6C9FCFEA338}"/>
              </a:ext>
            </a:extLst>
          </p:cNvPr>
          <p:cNvSpPr txBox="1"/>
          <p:nvPr/>
        </p:nvSpPr>
        <p:spPr>
          <a:xfrm flipH="1">
            <a:off x="8762023" y="1512329"/>
            <a:ext cx="2711208" cy="584775"/>
          </a:xfrm>
          <a:prstGeom prst="rect">
            <a:avLst/>
          </a:prstGeom>
          <a:noFill/>
        </p:spPr>
        <p:txBody>
          <a:bodyPr wrap="square" rtlCol="0">
            <a:spAutoFit/>
          </a:bodyPr>
          <a:lstStyle/>
          <a:p>
            <a:r>
              <a:rPr lang="en-US" sz="3200" dirty="0">
                <a:solidFill>
                  <a:schemeClr val="accent1"/>
                </a:solidFill>
              </a:rPr>
              <a:t>Opt. ZIRLO</a:t>
            </a:r>
            <a:r>
              <a:rPr lang="en-US" sz="3200" baseline="30000" dirty="0">
                <a:solidFill>
                  <a:schemeClr val="accent1"/>
                </a:solidFill>
              </a:rPr>
              <a:t>TM</a:t>
            </a:r>
          </a:p>
        </p:txBody>
      </p:sp>
      <p:sp>
        <p:nvSpPr>
          <p:cNvPr id="8" name="Zástupný symbol pro číslo snímku 3">
            <a:extLst>
              <a:ext uri="{FF2B5EF4-FFF2-40B4-BE49-F238E27FC236}">
                <a16:creationId xmlns:a16="http://schemas.microsoft.com/office/drawing/2014/main" id="{CF64A6F6-9280-2B43-DD09-0AAD39024062}"/>
              </a:ext>
            </a:extLst>
          </p:cNvPr>
          <p:cNvSpPr>
            <a:spLocks noGrp="1"/>
          </p:cNvSpPr>
          <p:nvPr>
            <p:ph type="sldNum" sz="quarter" idx="4"/>
          </p:nvPr>
        </p:nvSpPr>
        <p:spPr>
          <a:xfrm>
            <a:off x="9391650" y="6246091"/>
            <a:ext cx="2190749" cy="457200"/>
          </a:xfrm>
        </p:spPr>
        <p:txBody>
          <a:bodyPr/>
          <a:lstStyle/>
          <a:p>
            <a:pPr>
              <a:defRPr/>
            </a:pPr>
            <a:r>
              <a:rPr lang="en-US" altLang="cs-CZ" dirty="0"/>
              <a:t>Martin Sevecek, 12/5/2022 Page </a:t>
            </a:r>
            <a:fld id="{A9D5F472-CBAE-45E5-83A2-BBFFF27113F0}" type="slidenum">
              <a:rPr lang="en-US" altLang="cs-CZ" smtClean="0"/>
              <a:pPr>
                <a:defRPr/>
              </a:pPr>
              <a:t>5</a:t>
            </a:fld>
            <a:endParaRPr lang="en-US" altLang="cs-CZ" dirty="0"/>
          </a:p>
        </p:txBody>
      </p:sp>
      <p:pic>
        <p:nvPicPr>
          <p:cNvPr id="17" name="Picture 16">
            <a:extLst>
              <a:ext uri="{FF2B5EF4-FFF2-40B4-BE49-F238E27FC236}">
                <a16:creationId xmlns:a16="http://schemas.microsoft.com/office/drawing/2014/main" id="{E868B8F0-30A6-7FB4-637C-705B1B6EB9FF}"/>
              </a:ext>
            </a:extLst>
          </p:cNvPr>
          <p:cNvPicPr>
            <a:picLocks noChangeAspect="1"/>
          </p:cNvPicPr>
          <p:nvPr/>
        </p:nvPicPr>
        <p:blipFill>
          <a:blip r:embed="rId3"/>
          <a:stretch>
            <a:fillRect/>
          </a:stretch>
        </p:blipFill>
        <p:spPr>
          <a:xfrm>
            <a:off x="5200200" y="3156439"/>
            <a:ext cx="329710" cy="219807"/>
          </a:xfrm>
          <a:prstGeom prst="rect">
            <a:avLst/>
          </a:prstGeom>
        </p:spPr>
      </p:pic>
      <p:pic>
        <p:nvPicPr>
          <p:cNvPr id="18" name="Picture 17">
            <a:extLst>
              <a:ext uri="{FF2B5EF4-FFF2-40B4-BE49-F238E27FC236}">
                <a16:creationId xmlns:a16="http://schemas.microsoft.com/office/drawing/2014/main" id="{F6344572-7952-04EC-906A-6FC6814BD17D}"/>
              </a:ext>
            </a:extLst>
          </p:cNvPr>
          <p:cNvPicPr>
            <a:picLocks noChangeAspect="1"/>
          </p:cNvPicPr>
          <p:nvPr/>
        </p:nvPicPr>
        <p:blipFill>
          <a:blip r:embed="rId3"/>
          <a:stretch>
            <a:fillRect/>
          </a:stretch>
        </p:blipFill>
        <p:spPr>
          <a:xfrm>
            <a:off x="4846028" y="4201520"/>
            <a:ext cx="329710" cy="219807"/>
          </a:xfrm>
          <a:prstGeom prst="rect">
            <a:avLst/>
          </a:prstGeom>
        </p:spPr>
      </p:pic>
      <p:pic>
        <p:nvPicPr>
          <p:cNvPr id="19" name="Picture 18">
            <a:extLst>
              <a:ext uri="{FF2B5EF4-FFF2-40B4-BE49-F238E27FC236}">
                <a16:creationId xmlns:a16="http://schemas.microsoft.com/office/drawing/2014/main" id="{6F05A0BE-1071-3027-51F9-26B14A35CBF4}"/>
              </a:ext>
            </a:extLst>
          </p:cNvPr>
          <p:cNvPicPr>
            <a:picLocks noChangeAspect="1"/>
          </p:cNvPicPr>
          <p:nvPr/>
        </p:nvPicPr>
        <p:blipFill>
          <a:blip r:embed="rId4"/>
          <a:stretch>
            <a:fillRect/>
          </a:stretch>
        </p:blipFill>
        <p:spPr>
          <a:xfrm>
            <a:off x="2610811" y="3155217"/>
            <a:ext cx="366729" cy="219808"/>
          </a:xfrm>
          <a:prstGeom prst="rect">
            <a:avLst/>
          </a:prstGeom>
        </p:spPr>
      </p:pic>
      <p:pic>
        <p:nvPicPr>
          <p:cNvPr id="20" name="Picture 19">
            <a:extLst>
              <a:ext uri="{FF2B5EF4-FFF2-40B4-BE49-F238E27FC236}">
                <a16:creationId xmlns:a16="http://schemas.microsoft.com/office/drawing/2014/main" id="{98498C96-C17E-07E4-FC7B-78E9FF2CF518}"/>
              </a:ext>
            </a:extLst>
          </p:cNvPr>
          <p:cNvPicPr>
            <a:picLocks noChangeAspect="1"/>
          </p:cNvPicPr>
          <p:nvPr/>
        </p:nvPicPr>
        <p:blipFill>
          <a:blip r:embed="rId4"/>
          <a:stretch>
            <a:fillRect/>
          </a:stretch>
        </p:blipFill>
        <p:spPr>
          <a:xfrm>
            <a:off x="4455547" y="5458439"/>
            <a:ext cx="366729" cy="219808"/>
          </a:xfrm>
          <a:prstGeom prst="rect">
            <a:avLst/>
          </a:prstGeom>
        </p:spPr>
      </p:pic>
      <p:pic>
        <p:nvPicPr>
          <p:cNvPr id="21" name="Picture 20">
            <a:extLst>
              <a:ext uri="{FF2B5EF4-FFF2-40B4-BE49-F238E27FC236}">
                <a16:creationId xmlns:a16="http://schemas.microsoft.com/office/drawing/2014/main" id="{6D3E3769-FBA9-3912-B42E-F0B92B2247C0}"/>
              </a:ext>
            </a:extLst>
          </p:cNvPr>
          <p:cNvPicPr>
            <a:picLocks noChangeAspect="1"/>
          </p:cNvPicPr>
          <p:nvPr/>
        </p:nvPicPr>
        <p:blipFill>
          <a:blip r:embed="rId5"/>
          <a:stretch>
            <a:fillRect/>
          </a:stretch>
        </p:blipFill>
        <p:spPr>
          <a:xfrm>
            <a:off x="2907202" y="4501538"/>
            <a:ext cx="439618" cy="219809"/>
          </a:xfrm>
          <a:prstGeom prst="rect">
            <a:avLst/>
          </a:prstGeom>
        </p:spPr>
      </p:pic>
      <p:pic>
        <p:nvPicPr>
          <p:cNvPr id="1028" name="Picture 4" descr="Flag of Iran - Wikipedia">
            <a:extLst>
              <a:ext uri="{FF2B5EF4-FFF2-40B4-BE49-F238E27FC236}">
                <a16:creationId xmlns:a16="http://schemas.microsoft.com/office/drawing/2014/main" id="{622966E3-0AAF-A922-3E7C-87BA765582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9240" y="4225503"/>
            <a:ext cx="331784" cy="189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lag of Iran - Wikipedia">
            <a:extLst>
              <a:ext uri="{FF2B5EF4-FFF2-40B4-BE49-F238E27FC236}">
                <a16:creationId xmlns:a16="http://schemas.microsoft.com/office/drawing/2014/main" id="{2284C88A-E97D-7A47-420A-8FAF0D81CD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8178" y="3157483"/>
            <a:ext cx="331784" cy="189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AE567DA-8E3C-92F9-D8B6-2A127967C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7864" y="3408960"/>
            <a:ext cx="439615" cy="219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China | Meaning, Symbolism &amp; History | Britannica">
            <a:extLst>
              <a:ext uri="{FF2B5EF4-FFF2-40B4-BE49-F238E27FC236}">
                <a16:creationId xmlns:a16="http://schemas.microsoft.com/office/drawing/2014/main" id="{E31EE2D3-00EE-44AA-CCE4-4C71413562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8319" y="3658563"/>
            <a:ext cx="331785" cy="2212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lag of China | Meaning, Symbolism &amp; History | Britannica">
            <a:extLst>
              <a:ext uri="{FF2B5EF4-FFF2-40B4-BE49-F238E27FC236}">
                <a16:creationId xmlns:a16="http://schemas.microsoft.com/office/drawing/2014/main" id="{1D860F9D-4028-A05D-D47D-CD33A24434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135" y="3645245"/>
            <a:ext cx="331785" cy="2212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lag of China | Meaning, Symbolism &amp; History | Britannica">
            <a:extLst>
              <a:ext uri="{FF2B5EF4-FFF2-40B4-BE49-F238E27FC236}">
                <a16:creationId xmlns:a16="http://schemas.microsoft.com/office/drawing/2014/main" id="{F185DEE0-36C0-E35A-3138-81850F3070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248" y="5769710"/>
            <a:ext cx="331785" cy="2212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of Poland - Wikipedia">
            <a:extLst>
              <a:ext uri="{FF2B5EF4-FFF2-40B4-BE49-F238E27FC236}">
                <a16:creationId xmlns:a16="http://schemas.microsoft.com/office/drawing/2014/main" id="{65A9268E-2A3D-2EFF-546E-B9CAC37C11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6750" y="4833386"/>
            <a:ext cx="354013" cy="22125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0AA948D-1D7E-B5BA-6366-9AC59DEF9FC4}"/>
              </a:ext>
            </a:extLst>
          </p:cNvPr>
          <p:cNvPicPr>
            <a:picLocks noChangeAspect="1"/>
          </p:cNvPicPr>
          <p:nvPr/>
        </p:nvPicPr>
        <p:blipFill>
          <a:blip r:embed="rId10"/>
          <a:stretch>
            <a:fillRect/>
          </a:stretch>
        </p:blipFill>
        <p:spPr>
          <a:xfrm>
            <a:off x="3891116" y="3894370"/>
            <a:ext cx="331784" cy="221259"/>
          </a:xfrm>
          <a:prstGeom prst="rect">
            <a:avLst/>
          </a:prstGeom>
        </p:spPr>
      </p:pic>
      <p:sp>
        <p:nvSpPr>
          <p:cNvPr id="12" name="Zástupný symbol pro číslo snímku 3">
            <a:extLst>
              <a:ext uri="{FF2B5EF4-FFF2-40B4-BE49-F238E27FC236}">
                <a16:creationId xmlns:a16="http://schemas.microsoft.com/office/drawing/2014/main" id="{90EBF48A-9C84-B4EB-8AE8-0CD0A001D65B}"/>
              </a:ext>
            </a:extLst>
          </p:cNvPr>
          <p:cNvSpPr txBox="1">
            <a:spLocks/>
          </p:cNvSpPr>
          <p:nvPr/>
        </p:nvSpPr>
        <p:spPr bwMode="auto">
          <a:xfrm>
            <a:off x="9391650" y="6246091"/>
            <a:ext cx="2190749"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cs-CZ"/>
              <a:t>Martin Sevecek, 12/5/2022 Page </a:t>
            </a:r>
            <a:fld id="{A9D5F472-CBAE-45E5-83A2-BBFFF27113F0}" type="slidenum">
              <a:rPr lang="en-US" altLang="cs-CZ" smtClean="0"/>
              <a:pPr>
                <a:defRPr/>
              </a:pPr>
              <a:t>5</a:t>
            </a:fld>
            <a:endParaRPr lang="en-US" altLang="cs-CZ" dirty="0"/>
          </a:p>
        </p:txBody>
      </p:sp>
      <p:pic>
        <p:nvPicPr>
          <p:cNvPr id="16" name="Picture 15">
            <a:extLst>
              <a:ext uri="{FF2B5EF4-FFF2-40B4-BE49-F238E27FC236}">
                <a16:creationId xmlns:a16="http://schemas.microsoft.com/office/drawing/2014/main" id="{F79D9808-3B4C-D5BA-2B18-5A799E3990F0}"/>
              </a:ext>
            </a:extLst>
          </p:cNvPr>
          <p:cNvPicPr>
            <a:picLocks noChangeAspect="1"/>
          </p:cNvPicPr>
          <p:nvPr/>
        </p:nvPicPr>
        <p:blipFill>
          <a:blip r:embed="rId11"/>
          <a:srcRect t="17692"/>
          <a:stretch/>
        </p:blipFill>
        <p:spPr>
          <a:xfrm>
            <a:off x="8597895" y="2473128"/>
            <a:ext cx="3405554" cy="2102275"/>
          </a:xfrm>
          <a:prstGeom prst="rect">
            <a:avLst/>
          </a:prstGeom>
        </p:spPr>
      </p:pic>
      <p:sp>
        <p:nvSpPr>
          <p:cNvPr id="26" name="TextovéPole 6">
            <a:extLst>
              <a:ext uri="{FF2B5EF4-FFF2-40B4-BE49-F238E27FC236}">
                <a16:creationId xmlns:a16="http://schemas.microsoft.com/office/drawing/2014/main" id="{2AB3653B-302E-C225-D211-B923F4710C9F}"/>
              </a:ext>
            </a:extLst>
          </p:cNvPr>
          <p:cNvSpPr txBox="1"/>
          <p:nvPr/>
        </p:nvSpPr>
        <p:spPr>
          <a:xfrm flipH="1">
            <a:off x="9028964" y="3597564"/>
            <a:ext cx="2711208" cy="584775"/>
          </a:xfrm>
          <a:prstGeom prst="rect">
            <a:avLst/>
          </a:prstGeom>
          <a:noFill/>
        </p:spPr>
        <p:txBody>
          <a:bodyPr wrap="square" rtlCol="0">
            <a:spAutoFit/>
          </a:bodyPr>
          <a:lstStyle/>
          <a:p>
            <a:r>
              <a:rPr lang="en-US" sz="3200" dirty="0">
                <a:solidFill>
                  <a:schemeClr val="accent1"/>
                </a:solidFill>
              </a:rPr>
              <a:t>Zr1Nb</a:t>
            </a:r>
          </a:p>
        </p:txBody>
      </p:sp>
      <p:sp>
        <p:nvSpPr>
          <p:cNvPr id="27" name="TextovéPole 5">
            <a:extLst>
              <a:ext uri="{FF2B5EF4-FFF2-40B4-BE49-F238E27FC236}">
                <a16:creationId xmlns:a16="http://schemas.microsoft.com/office/drawing/2014/main" id="{455FCA34-5B19-7F6D-48D6-CC191EFBADE5}"/>
              </a:ext>
            </a:extLst>
          </p:cNvPr>
          <p:cNvSpPr txBox="1"/>
          <p:nvPr/>
        </p:nvSpPr>
        <p:spPr>
          <a:xfrm flipH="1">
            <a:off x="10322896" y="2819557"/>
            <a:ext cx="1533277" cy="584775"/>
          </a:xfrm>
          <a:prstGeom prst="rect">
            <a:avLst/>
          </a:prstGeom>
          <a:noFill/>
        </p:spPr>
        <p:txBody>
          <a:bodyPr wrap="square" rtlCol="0">
            <a:spAutoFit/>
          </a:bodyPr>
          <a:lstStyle/>
          <a:p>
            <a:r>
              <a:rPr lang="en-US" sz="3200" dirty="0">
                <a:solidFill>
                  <a:srgbClr val="92D050"/>
                </a:solidFill>
              </a:rPr>
              <a:t>Cr/</a:t>
            </a:r>
            <a:r>
              <a:rPr lang="en-US" sz="3200" dirty="0" err="1">
                <a:solidFill>
                  <a:srgbClr val="92D050"/>
                </a:solidFill>
              </a:rPr>
              <a:t>CrN</a:t>
            </a:r>
            <a:endParaRPr lang="en-US" sz="3200" dirty="0">
              <a:solidFill>
                <a:srgbClr val="92D050"/>
              </a:solidFill>
            </a:endParaRPr>
          </a:p>
        </p:txBody>
      </p:sp>
      <p:pic>
        <p:nvPicPr>
          <p:cNvPr id="28" name="Picture 27">
            <a:extLst>
              <a:ext uri="{FF2B5EF4-FFF2-40B4-BE49-F238E27FC236}">
                <a16:creationId xmlns:a16="http://schemas.microsoft.com/office/drawing/2014/main" id="{504FA145-827A-E916-A8C8-16E8458E7033}"/>
              </a:ext>
            </a:extLst>
          </p:cNvPr>
          <p:cNvPicPr>
            <a:picLocks noChangeAspect="1"/>
          </p:cNvPicPr>
          <p:nvPr/>
        </p:nvPicPr>
        <p:blipFill>
          <a:blip r:embed="rId12"/>
          <a:srcRect t="8632"/>
          <a:stretch/>
        </p:blipFill>
        <p:spPr>
          <a:xfrm>
            <a:off x="8740066" y="4616767"/>
            <a:ext cx="3165660" cy="2169289"/>
          </a:xfrm>
          <a:prstGeom prst="rect">
            <a:avLst/>
          </a:prstGeom>
        </p:spPr>
      </p:pic>
      <p:sp>
        <p:nvSpPr>
          <p:cNvPr id="29" name="TextovéPole 6">
            <a:extLst>
              <a:ext uri="{FF2B5EF4-FFF2-40B4-BE49-F238E27FC236}">
                <a16:creationId xmlns:a16="http://schemas.microsoft.com/office/drawing/2014/main" id="{456D8207-EBC1-0901-02D8-7A70007456E6}"/>
              </a:ext>
            </a:extLst>
          </p:cNvPr>
          <p:cNvSpPr txBox="1"/>
          <p:nvPr/>
        </p:nvSpPr>
        <p:spPr>
          <a:xfrm flipH="1">
            <a:off x="9028964" y="5640634"/>
            <a:ext cx="2711208" cy="584775"/>
          </a:xfrm>
          <a:prstGeom prst="rect">
            <a:avLst/>
          </a:prstGeom>
          <a:noFill/>
        </p:spPr>
        <p:txBody>
          <a:bodyPr wrap="square" rtlCol="0">
            <a:spAutoFit/>
          </a:bodyPr>
          <a:lstStyle/>
          <a:p>
            <a:r>
              <a:rPr lang="en-US" sz="3200" dirty="0">
                <a:solidFill>
                  <a:schemeClr val="accent1"/>
                </a:solidFill>
              </a:rPr>
              <a:t>E110</a:t>
            </a:r>
          </a:p>
        </p:txBody>
      </p:sp>
      <p:sp>
        <p:nvSpPr>
          <p:cNvPr id="30" name="TextBox 29">
            <a:extLst>
              <a:ext uri="{FF2B5EF4-FFF2-40B4-BE49-F238E27FC236}">
                <a16:creationId xmlns:a16="http://schemas.microsoft.com/office/drawing/2014/main" id="{94D6F618-F97F-3738-0F58-C0B5A3DD2137}"/>
              </a:ext>
            </a:extLst>
          </p:cNvPr>
          <p:cNvSpPr txBox="1"/>
          <p:nvPr/>
        </p:nvSpPr>
        <p:spPr>
          <a:xfrm rot="626900">
            <a:off x="839604" y="2621371"/>
            <a:ext cx="7463083" cy="2178417"/>
          </a:xfrm>
          <a:prstGeom prst="rect">
            <a:avLst/>
          </a:prstGeom>
          <a:ln w="762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200000"/>
              </a:lnSpc>
            </a:pPr>
            <a:r>
              <a:rPr lang="en-US" sz="2400" b="1" dirty="0">
                <a:solidFill>
                  <a:srgbClr val="00B0F0"/>
                </a:solidFill>
              </a:rPr>
              <a:t>In total, more than 160 meters of reference and ATF tubes and several m</a:t>
            </a:r>
            <a:r>
              <a:rPr lang="en-US" sz="2400" b="1" baseline="30000" dirty="0">
                <a:solidFill>
                  <a:srgbClr val="00B0F0"/>
                </a:solidFill>
              </a:rPr>
              <a:t>2</a:t>
            </a:r>
            <a:r>
              <a:rPr lang="en-US" sz="2400" b="1" dirty="0">
                <a:solidFill>
                  <a:srgbClr val="00B0F0"/>
                </a:solidFill>
              </a:rPr>
              <a:t> of reference and ATF plates were shared and tested.</a:t>
            </a:r>
          </a:p>
        </p:txBody>
      </p:sp>
    </p:spTree>
    <p:extLst>
      <p:ext uri="{BB962C8B-B14F-4D97-AF65-F5344CB8AC3E}">
        <p14:creationId xmlns:p14="http://schemas.microsoft.com/office/powerpoint/2010/main" val="1512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CBA7764-C585-470E-890B-EDCA0A445B75}"/>
              </a:ext>
            </a:extLst>
          </p:cNvPr>
          <p:cNvSpPr>
            <a:spLocks noGrp="1"/>
          </p:cNvSpPr>
          <p:nvPr>
            <p:ph type="title"/>
          </p:nvPr>
        </p:nvSpPr>
        <p:spPr/>
        <p:txBody>
          <a:bodyPr>
            <a:normAutofit/>
          </a:bodyPr>
          <a:lstStyle/>
          <a:p>
            <a:r>
              <a:rPr lang="en-US" dirty="0"/>
              <a:t>Cr Coated Zr-Based Alloy</a:t>
            </a:r>
          </a:p>
        </p:txBody>
      </p:sp>
    </p:spTree>
    <p:extLst>
      <p:ext uri="{BB962C8B-B14F-4D97-AF65-F5344CB8AC3E}">
        <p14:creationId xmlns:p14="http://schemas.microsoft.com/office/powerpoint/2010/main" val="368213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CE11-72FE-B206-E1D5-34516FDCBF6D}"/>
              </a:ext>
            </a:extLst>
          </p:cNvPr>
          <p:cNvSpPr>
            <a:spLocks noGrp="1"/>
          </p:cNvSpPr>
          <p:nvPr>
            <p:ph type="title"/>
          </p:nvPr>
        </p:nvSpPr>
        <p:spPr/>
        <p:txBody>
          <a:bodyPr>
            <a:normAutofit/>
          </a:bodyPr>
          <a:lstStyle/>
          <a:p>
            <a:r>
              <a:rPr lang="en-US" b="1" dirty="0"/>
              <a:t>CTU - Cr-coated Opt. ZIRLO</a:t>
            </a:r>
            <a:r>
              <a:rPr lang="en-US" b="1" baseline="30000" dirty="0"/>
              <a:t>TM</a:t>
            </a:r>
            <a:endParaRPr lang="en-US" dirty="0"/>
          </a:p>
        </p:txBody>
      </p:sp>
      <p:sp>
        <p:nvSpPr>
          <p:cNvPr id="3" name="Content Placeholder 2">
            <a:extLst>
              <a:ext uri="{FF2B5EF4-FFF2-40B4-BE49-F238E27FC236}">
                <a16:creationId xmlns:a16="http://schemas.microsoft.com/office/drawing/2014/main" id="{A5A8633F-1039-D482-9A19-55C48D1C8CB7}"/>
              </a:ext>
            </a:extLst>
          </p:cNvPr>
          <p:cNvSpPr>
            <a:spLocks noGrp="1"/>
          </p:cNvSpPr>
          <p:nvPr>
            <p:ph idx="1"/>
          </p:nvPr>
        </p:nvSpPr>
        <p:spPr>
          <a:xfrm>
            <a:off x="609601" y="1790700"/>
            <a:ext cx="6325589" cy="4274819"/>
          </a:xfrm>
        </p:spPr>
        <p:txBody>
          <a:bodyPr>
            <a:normAutofit/>
          </a:bodyPr>
          <a:lstStyle/>
          <a:p>
            <a:r>
              <a:rPr lang="en-US" i="1" dirty="0"/>
              <a:t>Opt. ZIRLO (OD=9.144mm), kindly provided by Westinghouse Electric Company for the ATF-TS CRP project</a:t>
            </a:r>
          </a:p>
          <a:p>
            <a:r>
              <a:rPr lang="en-US" dirty="0"/>
              <a:t>Two coating machines/chambers, optimized power sources and deposition parameters:</a:t>
            </a:r>
          </a:p>
          <a:p>
            <a:pPr marL="342900" indent="-342900">
              <a:buFont typeface="Arial" panose="020B0604020202020204" pitchFamily="34" charset="0"/>
              <a:buChar char="•"/>
            </a:pPr>
            <a:r>
              <a:rPr lang="en-US" dirty="0"/>
              <a:t>Semi-industrial - Hauzer </a:t>
            </a:r>
            <a:r>
              <a:rPr lang="en-US" dirty="0" err="1"/>
              <a:t>Flexicoat</a:t>
            </a:r>
            <a:r>
              <a:rPr lang="en-US" dirty="0"/>
              <a:t> 850</a:t>
            </a:r>
          </a:p>
          <a:p>
            <a:pPr marL="342900" indent="-342900">
              <a:buFont typeface="Arial" panose="020B0604020202020204" pitchFamily="34" charset="0"/>
              <a:buChar char="•"/>
            </a:pPr>
            <a:r>
              <a:rPr lang="en-US" dirty="0"/>
              <a:t>Industrial – Hauzer </a:t>
            </a:r>
            <a:r>
              <a:rPr lang="en-US" dirty="0" err="1"/>
              <a:t>Flexicoat</a:t>
            </a:r>
            <a:r>
              <a:rPr lang="en-US" dirty="0"/>
              <a:t> 1500</a:t>
            </a:r>
          </a:p>
          <a:p>
            <a:r>
              <a:rPr lang="en-US" dirty="0"/>
              <a:t>Three coating types:</a:t>
            </a:r>
          </a:p>
          <a:p>
            <a:pPr marL="342900" indent="-342900">
              <a:buFont typeface="Arial" panose="020B0604020202020204" pitchFamily="34" charset="0"/>
              <a:buChar char="•"/>
            </a:pPr>
            <a:r>
              <a:rPr lang="en-US" dirty="0"/>
              <a:t>Cr thick ~ 17-20 microns (</a:t>
            </a:r>
            <a:r>
              <a:rPr lang="en-US" dirty="0" err="1"/>
              <a:t>Flexicoat</a:t>
            </a:r>
            <a:r>
              <a:rPr lang="en-US" dirty="0"/>
              <a:t> 850 and 1500)</a:t>
            </a:r>
          </a:p>
          <a:p>
            <a:pPr marL="342900" indent="-342900">
              <a:buFont typeface="Arial" panose="020B0604020202020204" pitchFamily="34" charset="0"/>
              <a:buChar char="•"/>
            </a:pPr>
            <a:r>
              <a:rPr lang="en-US" dirty="0"/>
              <a:t>Cr thin ~ 7 microns</a:t>
            </a:r>
          </a:p>
          <a:p>
            <a:pPr marL="342900" indent="-342900">
              <a:buFont typeface="Arial" panose="020B0604020202020204" pitchFamily="34" charset="0"/>
              <a:buChar char="•"/>
            </a:pPr>
            <a:r>
              <a:rPr lang="en-US" dirty="0" err="1"/>
              <a:t>CrN</a:t>
            </a:r>
            <a:r>
              <a:rPr lang="en-US" dirty="0"/>
              <a:t> (6 microns) + Cr coating (12 microns) </a:t>
            </a:r>
          </a:p>
        </p:txBody>
      </p:sp>
      <p:pic>
        <p:nvPicPr>
          <p:cNvPr id="5" name="Picture 4">
            <a:extLst>
              <a:ext uri="{FF2B5EF4-FFF2-40B4-BE49-F238E27FC236}">
                <a16:creationId xmlns:a16="http://schemas.microsoft.com/office/drawing/2014/main" id="{8624CAF1-CBFE-EBC5-1566-6B2C272078FE}"/>
              </a:ext>
            </a:extLst>
          </p:cNvPr>
          <p:cNvPicPr>
            <a:picLocks noChangeAspect="1"/>
          </p:cNvPicPr>
          <p:nvPr/>
        </p:nvPicPr>
        <p:blipFill>
          <a:blip r:embed="rId2"/>
          <a:stretch>
            <a:fillRect/>
          </a:stretch>
        </p:blipFill>
        <p:spPr>
          <a:xfrm>
            <a:off x="6827600" y="1776351"/>
            <a:ext cx="5128099" cy="1478280"/>
          </a:xfrm>
          <a:prstGeom prst="rect">
            <a:avLst/>
          </a:prstGeom>
        </p:spPr>
      </p:pic>
      <p:pic>
        <p:nvPicPr>
          <p:cNvPr id="6" name="Picture 4" descr="https://lh3.googleusercontent.com/I8eiMRamZ1c1yMYaCdzFfktLKGVs5KSERFC-Gi6lXqX1wwcJolWt5vduzNXV-B9vWJV-NNvYit6SR80xeiXcgfWNNFYkgkkTaB1GOXiSy4E9ki0wBFXWfLkmAbSJ8PZUin8GmW7vW0lurvTPlNHs7Ziz-Q5vnZJ4Y9xlIAza65T0cEhPwsjqSw6NxO7AJmnpdyPVHuXlIce4vV6SinrGu9R10jaeFrZZD1g5xOd7GxizM2nz3k32S2aTG91pB7ZltCGj6MhKek9j7xe4uw3dYi_bYP0xjXDjk2k-6Zi1JTh8utONS0PMAV6Y0rcL_ZMgaJv2ZftSxoQ62Mxgud5iJPqX-ZQA_sEbgII3anDgV0_Qw6bl8e6ivLChkUnO6FMA41mGXvyAvTDSjeMdC2K5QBk1MZO05d3zLBZdc0kPVngSGbEq_htL6xcTigOR3t5afxHtD0bUvDQIngmCgT5TAp8JnSdLXBZf9MbRxHGH9m78G99j58kgFDxyIarYn2LzJyVz_l3DVLVHexqwiQphgwmIDCQzE0aDIEEHHsCzZkutDH3JYIptoJYbOXz4smjCxruDdFo5cKJeFR-85k_jSyVtWnyDCToLJNE2EZjGN6_5e1vpuxf23QyCBtgudISj_BKXOk55ZQmD3McS0ZbQBcSZDfAFTgqSm3N7LQV73xfNfmImUZzqn7nhBxaTXpRX0qjLO1jn7wurkFTd1om7O_t_=w1263-h947-no?authuser=0">
            <a:extLst>
              <a:ext uri="{FF2B5EF4-FFF2-40B4-BE49-F238E27FC236}">
                <a16:creationId xmlns:a16="http://schemas.microsoft.com/office/drawing/2014/main" id="{74606596-8B0E-3E1D-BCD2-97D2319B80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25" b="10512"/>
          <a:stretch/>
        </p:blipFill>
        <p:spPr bwMode="auto">
          <a:xfrm>
            <a:off x="9083768" y="3809929"/>
            <a:ext cx="2806511" cy="1764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3.googleusercontent.com/VKj7T1glqPcPGHVmEXEAhgiWBgvLw3tVDIu7d9EOcR4bxxFuOI8tjbf0FIP9MYA5Gb-wQTgXj1Tnw6wf2ehVW7w7oaD2nw6iwkWRSo5jogUryqBq4ipcbtDDd4CYZKc_mTd0HqXWUshWg14anpsb0ac20u3VA3Ga0oqNfyImz95NweGUlToZOS20MHGvZ--6aQSUHTJzWdsx_zwR-2GALTpUCHaW36JCUP0Wr4bZwqH7yiXDUVMjBzwRDE9BM0o9WrjZP9uTzab2QS89BuHH-lzO_zogVg866XBHnN2D8dpw-Z0KIHLalV10Us8k6hoIzMcpymGVLENqgjbDnI1Zyj_h3HNq16wK45FYHXgFOnikXKB41DEzBVrdWVSjKijot5c0IDSE-jAepjm0UNIByv7MD_1oFt-yZrCXef49cAppwTskbquMlNmO8Zno1TEfyr1-PxsFl8kp4ePW-k9oruxjrZfEj2NZmM6hm2GuBpOaDSO_XL6wcU4gNC8UVV7zCEWKOVZWzcfYHr2OMRih3lRQKLmAiuBYnXmEsLjegjAF38XW6AiDEuu84_KqgYGR9p3CgaT-bpqRGUqd8ljgYNwIZ3g2DGzIlDGoMis9x3xaZBrM2C_OMwEZAgFJdxz53FxAIHbTGMPgSL2aY3Q_tDagR2y6ToTuxokaDb9NjazAxfKwv033SLnhIAssh3W8GSqRxE8EVvQhPhsH6l1yDW9_=w711-h947-no?authuser=0">
            <a:extLst>
              <a:ext uri="{FF2B5EF4-FFF2-40B4-BE49-F238E27FC236}">
                <a16:creationId xmlns:a16="http://schemas.microsoft.com/office/drawing/2014/main" id="{8ABBC2F5-DC86-7F03-A4B2-D16308022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3010" y="3467357"/>
            <a:ext cx="1836714" cy="24498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19FC1DA-230F-21E1-DF00-AC164427B6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8923" y="32770"/>
            <a:ext cx="2353476" cy="6711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56DF4E4-825C-5182-586B-5B28603C3373}"/>
              </a:ext>
            </a:extLst>
          </p:cNvPr>
          <p:cNvPicPr>
            <a:picLocks noChangeAspect="1"/>
          </p:cNvPicPr>
          <p:nvPr/>
        </p:nvPicPr>
        <p:blipFill>
          <a:blip r:embed="rId6"/>
          <a:stretch>
            <a:fillRect/>
          </a:stretch>
        </p:blipFill>
        <p:spPr>
          <a:xfrm>
            <a:off x="5772227" y="1104406"/>
            <a:ext cx="403115" cy="268744"/>
          </a:xfrm>
          <a:prstGeom prst="rect">
            <a:avLst/>
          </a:prstGeom>
        </p:spPr>
      </p:pic>
      <p:sp>
        <p:nvSpPr>
          <p:cNvPr id="10" name="Zástupný symbol pro číslo snímku 3">
            <a:extLst>
              <a:ext uri="{FF2B5EF4-FFF2-40B4-BE49-F238E27FC236}">
                <a16:creationId xmlns:a16="http://schemas.microsoft.com/office/drawing/2014/main" id="{1ABBFF8E-5FAE-55B9-9B06-F525949B3F55}"/>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7</a:t>
            </a:fld>
            <a:endParaRPr lang="en-US" altLang="cs-CZ" dirty="0"/>
          </a:p>
        </p:txBody>
      </p:sp>
    </p:spTree>
    <p:extLst>
      <p:ext uri="{BB962C8B-B14F-4D97-AF65-F5344CB8AC3E}">
        <p14:creationId xmlns:p14="http://schemas.microsoft.com/office/powerpoint/2010/main" val="140546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screenshot of a computer screen&#10;&#10;Description automatically generated">
            <a:extLst>
              <a:ext uri="{FF2B5EF4-FFF2-40B4-BE49-F238E27FC236}">
                <a16:creationId xmlns:a16="http://schemas.microsoft.com/office/drawing/2014/main" id="{DDA87915-7F18-3C55-2DB9-5FE51FDC32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30" t="9048" r="39527" b="5320"/>
          <a:stretch/>
        </p:blipFill>
        <p:spPr>
          <a:xfrm>
            <a:off x="227225" y="1117767"/>
            <a:ext cx="3223345" cy="4465787"/>
          </a:xfrm>
          <a:prstGeom prst="rect">
            <a:avLst/>
          </a:prstGeom>
        </p:spPr>
      </p:pic>
      <p:pic>
        <p:nvPicPr>
          <p:cNvPr id="28" name="Picture 27" descr="A group of people in different colors&#10;&#10;Description automatically generated">
            <a:extLst>
              <a:ext uri="{FF2B5EF4-FFF2-40B4-BE49-F238E27FC236}">
                <a16:creationId xmlns:a16="http://schemas.microsoft.com/office/drawing/2014/main" id="{594347C6-C0F9-E123-CF51-F744DA29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04" t="7162" r="7521" b="12463"/>
          <a:stretch/>
        </p:blipFill>
        <p:spPr>
          <a:xfrm>
            <a:off x="3550236" y="1117767"/>
            <a:ext cx="4320100" cy="4834461"/>
          </a:xfrm>
          <a:prstGeom prst="rect">
            <a:avLst/>
          </a:prstGeom>
        </p:spPr>
      </p:pic>
      <p:sp>
        <p:nvSpPr>
          <p:cNvPr id="14" name="TextBox 13">
            <a:extLst>
              <a:ext uri="{FF2B5EF4-FFF2-40B4-BE49-F238E27FC236}">
                <a16:creationId xmlns:a16="http://schemas.microsoft.com/office/drawing/2014/main" id="{5FD94C4C-0587-8028-D6F3-2A1B398AF82C}"/>
              </a:ext>
            </a:extLst>
          </p:cNvPr>
          <p:cNvSpPr txBox="1"/>
          <p:nvPr/>
        </p:nvSpPr>
        <p:spPr>
          <a:xfrm>
            <a:off x="1666828" y="0"/>
            <a:ext cx="2010487" cy="461665"/>
          </a:xfrm>
          <a:prstGeom prst="rect">
            <a:avLst/>
          </a:prstGeom>
          <a:noFill/>
        </p:spPr>
        <p:txBody>
          <a:bodyPr wrap="none" rtlCol="0">
            <a:spAutoFit/>
          </a:bodyPr>
          <a:lstStyle/>
          <a:p>
            <a:r>
              <a:rPr lang="en-US" sz="2400" dirty="0">
                <a:solidFill>
                  <a:schemeClr val="bg1"/>
                </a:solidFill>
              </a:rPr>
              <a:t>Opt. ZIRLO</a:t>
            </a:r>
            <a:r>
              <a:rPr lang="en-US" sz="2400" baseline="30000" dirty="0">
                <a:solidFill>
                  <a:schemeClr val="bg1"/>
                </a:solidFill>
              </a:rPr>
              <a:t>TM</a:t>
            </a:r>
          </a:p>
        </p:txBody>
      </p:sp>
      <p:sp>
        <p:nvSpPr>
          <p:cNvPr id="15" name="TextBox 14">
            <a:extLst>
              <a:ext uri="{FF2B5EF4-FFF2-40B4-BE49-F238E27FC236}">
                <a16:creationId xmlns:a16="http://schemas.microsoft.com/office/drawing/2014/main" id="{1CA0CDFF-9307-B2B7-1D7A-EC3550C4DEBF}"/>
              </a:ext>
            </a:extLst>
          </p:cNvPr>
          <p:cNvSpPr txBox="1"/>
          <p:nvPr/>
        </p:nvSpPr>
        <p:spPr>
          <a:xfrm>
            <a:off x="854093" y="1117767"/>
            <a:ext cx="2010487" cy="461665"/>
          </a:xfrm>
          <a:prstGeom prst="rect">
            <a:avLst/>
          </a:prstGeom>
          <a:noFill/>
        </p:spPr>
        <p:txBody>
          <a:bodyPr wrap="none" rtlCol="0">
            <a:spAutoFit/>
          </a:bodyPr>
          <a:lstStyle/>
          <a:p>
            <a:r>
              <a:rPr lang="en-US" sz="2400" dirty="0">
                <a:solidFill>
                  <a:schemeClr val="bg1"/>
                </a:solidFill>
              </a:rPr>
              <a:t>Opt. ZIRLO</a:t>
            </a:r>
            <a:r>
              <a:rPr lang="en-US" sz="2400" baseline="30000" dirty="0">
                <a:solidFill>
                  <a:schemeClr val="bg1"/>
                </a:solidFill>
              </a:rPr>
              <a:t>TM</a:t>
            </a:r>
          </a:p>
        </p:txBody>
      </p:sp>
      <p:sp>
        <p:nvSpPr>
          <p:cNvPr id="16" name="TextBox 15">
            <a:extLst>
              <a:ext uri="{FF2B5EF4-FFF2-40B4-BE49-F238E27FC236}">
                <a16:creationId xmlns:a16="http://schemas.microsoft.com/office/drawing/2014/main" id="{F6B859E8-2A79-36F2-942D-5E6149BD5C8F}"/>
              </a:ext>
            </a:extLst>
          </p:cNvPr>
          <p:cNvSpPr txBox="1"/>
          <p:nvPr/>
        </p:nvSpPr>
        <p:spPr>
          <a:xfrm>
            <a:off x="5050926" y="3637661"/>
            <a:ext cx="1289135" cy="461665"/>
          </a:xfrm>
          <a:prstGeom prst="rect">
            <a:avLst/>
          </a:prstGeom>
          <a:noFill/>
        </p:spPr>
        <p:txBody>
          <a:bodyPr wrap="none" rtlCol="0">
            <a:spAutoFit/>
          </a:bodyPr>
          <a:lstStyle/>
          <a:p>
            <a:r>
              <a:rPr lang="en-US" sz="2400" dirty="0">
                <a:solidFill>
                  <a:schemeClr val="bg1"/>
                </a:solidFill>
              </a:rPr>
              <a:t>Cr thick</a:t>
            </a:r>
            <a:endParaRPr lang="en-US" sz="2400" baseline="30000" dirty="0">
              <a:solidFill>
                <a:schemeClr val="bg1"/>
              </a:solidFill>
            </a:endParaRPr>
          </a:p>
        </p:txBody>
      </p:sp>
      <p:sp>
        <p:nvSpPr>
          <p:cNvPr id="17" name="TextBox 16">
            <a:extLst>
              <a:ext uri="{FF2B5EF4-FFF2-40B4-BE49-F238E27FC236}">
                <a16:creationId xmlns:a16="http://schemas.microsoft.com/office/drawing/2014/main" id="{806FE524-90C8-9BC2-D399-1BD50653322D}"/>
              </a:ext>
            </a:extLst>
          </p:cNvPr>
          <p:cNvSpPr txBox="1"/>
          <p:nvPr/>
        </p:nvSpPr>
        <p:spPr>
          <a:xfrm>
            <a:off x="1470988" y="2072423"/>
            <a:ext cx="720069" cy="461665"/>
          </a:xfrm>
          <a:prstGeom prst="rect">
            <a:avLst/>
          </a:prstGeom>
          <a:noFill/>
        </p:spPr>
        <p:txBody>
          <a:bodyPr wrap="none" rtlCol="0">
            <a:spAutoFit/>
          </a:bodyPr>
          <a:lstStyle/>
          <a:p>
            <a:r>
              <a:rPr lang="en-US" sz="2400" dirty="0" err="1">
                <a:solidFill>
                  <a:schemeClr val="bg1"/>
                </a:solidFill>
              </a:rPr>
              <a:t>CrN</a:t>
            </a:r>
            <a:endParaRPr lang="en-US" sz="2400" baseline="30000" dirty="0">
              <a:solidFill>
                <a:schemeClr val="bg1"/>
              </a:solidFill>
            </a:endParaRPr>
          </a:p>
        </p:txBody>
      </p:sp>
      <p:sp>
        <p:nvSpPr>
          <p:cNvPr id="19" name="TextBox 18">
            <a:extLst>
              <a:ext uri="{FF2B5EF4-FFF2-40B4-BE49-F238E27FC236}">
                <a16:creationId xmlns:a16="http://schemas.microsoft.com/office/drawing/2014/main" id="{F3DAA1ED-5693-4C60-D7F2-F9DFFBC7CC8F}"/>
              </a:ext>
            </a:extLst>
          </p:cNvPr>
          <p:cNvSpPr txBox="1"/>
          <p:nvPr/>
        </p:nvSpPr>
        <p:spPr>
          <a:xfrm>
            <a:off x="1586404" y="3637661"/>
            <a:ext cx="489236" cy="461665"/>
          </a:xfrm>
          <a:prstGeom prst="rect">
            <a:avLst/>
          </a:prstGeom>
          <a:noFill/>
        </p:spPr>
        <p:txBody>
          <a:bodyPr wrap="none" rtlCol="0">
            <a:spAutoFit/>
          </a:bodyPr>
          <a:lstStyle/>
          <a:p>
            <a:r>
              <a:rPr lang="en-US" sz="2400" dirty="0">
                <a:solidFill>
                  <a:schemeClr val="bg1"/>
                </a:solidFill>
              </a:rPr>
              <a:t>Cr</a:t>
            </a:r>
            <a:endParaRPr lang="en-US" sz="2400" baseline="30000" dirty="0">
              <a:solidFill>
                <a:schemeClr val="bg1"/>
              </a:solidFill>
            </a:endParaRPr>
          </a:p>
        </p:txBody>
      </p:sp>
      <p:pic>
        <p:nvPicPr>
          <p:cNvPr id="26" name="Picture 25" descr="A screenshot of a computer screen&#10;&#10;Description automatically generated">
            <a:extLst>
              <a:ext uri="{FF2B5EF4-FFF2-40B4-BE49-F238E27FC236}">
                <a16:creationId xmlns:a16="http://schemas.microsoft.com/office/drawing/2014/main" id="{B1DD70DA-0FBA-A273-4ECC-D7A92519AB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5" t="8659" r="7822" b="18798"/>
          <a:stretch/>
        </p:blipFill>
        <p:spPr>
          <a:xfrm>
            <a:off x="7930719" y="1031371"/>
            <a:ext cx="4182289" cy="2997164"/>
          </a:xfrm>
          <a:prstGeom prst="rect">
            <a:avLst/>
          </a:prstGeom>
        </p:spPr>
      </p:pic>
      <p:sp>
        <p:nvSpPr>
          <p:cNvPr id="31" name="TextBox 30">
            <a:extLst>
              <a:ext uri="{FF2B5EF4-FFF2-40B4-BE49-F238E27FC236}">
                <a16:creationId xmlns:a16="http://schemas.microsoft.com/office/drawing/2014/main" id="{1150271D-D500-F807-7A15-31D410999FCB}"/>
              </a:ext>
            </a:extLst>
          </p:cNvPr>
          <p:cNvSpPr txBox="1"/>
          <p:nvPr/>
        </p:nvSpPr>
        <p:spPr>
          <a:xfrm>
            <a:off x="4690249" y="1685217"/>
            <a:ext cx="2010487" cy="461665"/>
          </a:xfrm>
          <a:prstGeom prst="rect">
            <a:avLst/>
          </a:prstGeom>
          <a:noFill/>
        </p:spPr>
        <p:txBody>
          <a:bodyPr wrap="none" rtlCol="0">
            <a:spAutoFit/>
          </a:bodyPr>
          <a:lstStyle/>
          <a:p>
            <a:r>
              <a:rPr lang="en-US" sz="2400" dirty="0">
                <a:solidFill>
                  <a:schemeClr val="bg1"/>
                </a:solidFill>
              </a:rPr>
              <a:t>Opt. ZIRLO</a:t>
            </a:r>
            <a:r>
              <a:rPr lang="en-US" sz="2400" baseline="30000" dirty="0">
                <a:solidFill>
                  <a:schemeClr val="bg1"/>
                </a:solidFill>
              </a:rPr>
              <a:t>TM</a:t>
            </a:r>
          </a:p>
        </p:txBody>
      </p:sp>
      <p:sp>
        <p:nvSpPr>
          <p:cNvPr id="34" name="TextBox 33">
            <a:extLst>
              <a:ext uri="{FF2B5EF4-FFF2-40B4-BE49-F238E27FC236}">
                <a16:creationId xmlns:a16="http://schemas.microsoft.com/office/drawing/2014/main" id="{1E5905B6-38C2-758E-C5F4-2DE75BBD3E1D}"/>
              </a:ext>
            </a:extLst>
          </p:cNvPr>
          <p:cNvSpPr txBox="1"/>
          <p:nvPr/>
        </p:nvSpPr>
        <p:spPr>
          <a:xfrm>
            <a:off x="9070732" y="1657067"/>
            <a:ext cx="2010487" cy="461665"/>
          </a:xfrm>
          <a:prstGeom prst="rect">
            <a:avLst/>
          </a:prstGeom>
          <a:noFill/>
        </p:spPr>
        <p:txBody>
          <a:bodyPr wrap="none" rtlCol="0">
            <a:spAutoFit/>
          </a:bodyPr>
          <a:lstStyle/>
          <a:p>
            <a:r>
              <a:rPr lang="en-US" sz="2400" dirty="0">
                <a:solidFill>
                  <a:schemeClr val="bg1"/>
                </a:solidFill>
              </a:rPr>
              <a:t>Opt. ZIRLO</a:t>
            </a:r>
            <a:r>
              <a:rPr lang="en-US" sz="2400" baseline="30000" dirty="0">
                <a:solidFill>
                  <a:schemeClr val="bg1"/>
                </a:solidFill>
              </a:rPr>
              <a:t>TM</a:t>
            </a:r>
          </a:p>
        </p:txBody>
      </p:sp>
      <p:sp>
        <p:nvSpPr>
          <p:cNvPr id="35" name="TextBox 34">
            <a:extLst>
              <a:ext uri="{FF2B5EF4-FFF2-40B4-BE49-F238E27FC236}">
                <a16:creationId xmlns:a16="http://schemas.microsoft.com/office/drawing/2014/main" id="{8B056D7B-6476-F0A6-390C-14125E96F0A6}"/>
              </a:ext>
            </a:extLst>
          </p:cNvPr>
          <p:cNvSpPr txBox="1"/>
          <p:nvPr/>
        </p:nvSpPr>
        <p:spPr>
          <a:xfrm>
            <a:off x="9375226" y="2620712"/>
            <a:ext cx="1143262" cy="461665"/>
          </a:xfrm>
          <a:prstGeom prst="rect">
            <a:avLst/>
          </a:prstGeom>
          <a:noFill/>
        </p:spPr>
        <p:txBody>
          <a:bodyPr wrap="none" rtlCol="0">
            <a:spAutoFit/>
          </a:bodyPr>
          <a:lstStyle/>
          <a:p>
            <a:r>
              <a:rPr lang="en-US" sz="2400" dirty="0">
                <a:solidFill>
                  <a:schemeClr val="bg1"/>
                </a:solidFill>
              </a:rPr>
              <a:t>Cr </a:t>
            </a:r>
            <a:r>
              <a:rPr lang="cs-CZ" sz="2400" dirty="0" err="1">
                <a:solidFill>
                  <a:schemeClr val="bg1"/>
                </a:solidFill>
              </a:rPr>
              <a:t>thin</a:t>
            </a:r>
            <a:endParaRPr lang="en-US" sz="2400" baseline="30000" dirty="0">
              <a:solidFill>
                <a:schemeClr val="bg1"/>
              </a:solidFill>
            </a:endParaRPr>
          </a:p>
        </p:txBody>
      </p:sp>
      <p:sp>
        <p:nvSpPr>
          <p:cNvPr id="2" name="Zástupný symbol pro číslo snímku 3">
            <a:extLst>
              <a:ext uri="{FF2B5EF4-FFF2-40B4-BE49-F238E27FC236}">
                <a16:creationId xmlns:a16="http://schemas.microsoft.com/office/drawing/2014/main" id="{50E260AD-B8A3-7312-BB21-2C49BB5D69B1}"/>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8</a:t>
            </a:fld>
            <a:endParaRPr lang="en-US" altLang="cs-CZ" dirty="0"/>
          </a:p>
        </p:txBody>
      </p:sp>
    </p:spTree>
    <p:extLst>
      <p:ext uri="{BB962C8B-B14F-4D97-AF65-F5344CB8AC3E}">
        <p14:creationId xmlns:p14="http://schemas.microsoft.com/office/powerpoint/2010/main" val="246664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5A393B-FE74-447C-AF9F-63875AD72880}"/>
              </a:ext>
            </a:extLst>
          </p:cNvPr>
          <p:cNvSpPr>
            <a:spLocks noGrp="1"/>
          </p:cNvSpPr>
          <p:nvPr>
            <p:ph type="title"/>
          </p:nvPr>
        </p:nvSpPr>
        <p:spPr/>
        <p:txBody>
          <a:bodyPr/>
          <a:lstStyle/>
          <a:p>
            <a:r>
              <a:rPr lang="en-US" dirty="0"/>
              <a:t>Experimental investigation with CTU’s samples</a:t>
            </a:r>
          </a:p>
        </p:txBody>
      </p:sp>
      <p:sp>
        <p:nvSpPr>
          <p:cNvPr id="3" name="Zástupný symbol pro obsah 2">
            <a:extLst>
              <a:ext uri="{FF2B5EF4-FFF2-40B4-BE49-F238E27FC236}">
                <a16:creationId xmlns:a16="http://schemas.microsoft.com/office/drawing/2014/main" id="{2E448BD9-20AE-48FD-A68D-CA0ECDE30F88}"/>
              </a:ext>
            </a:extLst>
          </p:cNvPr>
          <p:cNvSpPr>
            <a:spLocks noGrp="1"/>
          </p:cNvSpPr>
          <p:nvPr>
            <p:ph idx="1"/>
          </p:nvPr>
        </p:nvSpPr>
        <p:spPr>
          <a:xfrm>
            <a:off x="609600" y="1897812"/>
            <a:ext cx="8299784" cy="4218784"/>
          </a:xfrm>
        </p:spPr>
        <p:txBody>
          <a:bodyPr>
            <a:normAutofit fontScale="77500" lnSpcReduction="20000"/>
          </a:bodyPr>
          <a:lstStyle/>
          <a:p>
            <a:pPr marL="342900" indent="-342900">
              <a:buFont typeface="Arial" panose="020B0604020202020204" pitchFamily="34" charset="0"/>
              <a:buChar char="•"/>
            </a:pPr>
            <a:r>
              <a:rPr lang="en-US" sz="1800" dirty="0"/>
              <a:t>EK – several batches of material from both machines. Industrial machine used for CODEX-ATF materials due to required length. The same parameters as with the semi-industrial machine were used but at higher temperature.</a:t>
            </a:r>
          </a:p>
          <a:p>
            <a:pPr marL="342900" indent="-342900">
              <a:buFont typeface="Arial" panose="020B0604020202020204" pitchFamily="34" charset="0"/>
              <a:buChar char="•"/>
            </a:pPr>
            <a:r>
              <a:rPr lang="en-US" sz="1800" dirty="0"/>
              <a:t>CRIEPI – single rod tests as part of the DEGREE test series </a:t>
            </a:r>
            <a:endParaRPr lang="cs-CZ" sz="1800" dirty="0"/>
          </a:p>
          <a:p>
            <a:pPr marL="342900" indent="-342900">
              <a:buFont typeface="Arial" panose="020B0604020202020204" pitchFamily="34" charset="0"/>
              <a:buChar char="•"/>
            </a:pPr>
            <a:r>
              <a:rPr lang="en-US" sz="1800" dirty="0"/>
              <a:t>KIT – high-temperature single rod Cr and </a:t>
            </a:r>
            <a:r>
              <a:rPr lang="en-US" sz="1800" dirty="0" err="1"/>
              <a:t>CrN</a:t>
            </a:r>
            <a:r>
              <a:rPr lang="en-US" sz="1800" dirty="0"/>
              <a:t> coated </a:t>
            </a:r>
          </a:p>
          <a:p>
            <a:pPr marL="342900" indent="-342900">
              <a:buFont typeface="Arial" panose="020B0604020202020204" pitchFamily="34" charset="0"/>
              <a:buChar char="•"/>
            </a:pPr>
            <a:r>
              <a:rPr lang="en-US" sz="1800" dirty="0"/>
              <a:t>JRC Petten – mechanical testing in PWR and VVER autoclaves and characterization</a:t>
            </a:r>
          </a:p>
          <a:p>
            <a:pPr marL="342900" indent="-342900">
              <a:buFont typeface="Arial" panose="020B0604020202020204" pitchFamily="34" charset="0"/>
              <a:buChar char="•"/>
            </a:pPr>
            <a:r>
              <a:rPr lang="en-US" sz="1800" dirty="0"/>
              <a:t>JRC Karlsruhe – thermal characterization</a:t>
            </a:r>
          </a:p>
          <a:p>
            <a:pPr marL="342900" indent="-342900">
              <a:buFont typeface="Arial" panose="020B0604020202020204" pitchFamily="34" charset="0"/>
              <a:buChar char="•"/>
            </a:pPr>
            <a:r>
              <a:rPr lang="en-US" sz="1800" dirty="0"/>
              <a:t>UPM – mechanical testing, burst, cathodic charge, corrosion; additional samples provided in fall 2022</a:t>
            </a:r>
          </a:p>
          <a:p>
            <a:pPr marL="342900" indent="-342900">
              <a:buFont typeface="Arial" panose="020B0604020202020204" pitchFamily="34" charset="0"/>
              <a:buChar char="•"/>
            </a:pPr>
            <a:r>
              <a:rPr lang="en-US" sz="1700" dirty="0"/>
              <a:t>INCT – corrosion testing, NAA, air oxidation</a:t>
            </a:r>
          </a:p>
          <a:p>
            <a:pPr marL="342900" indent="-342900">
              <a:buFont typeface="Arial" panose="020B0604020202020204" pitchFamily="34" charset="0"/>
              <a:buChar char="•"/>
            </a:pPr>
            <a:r>
              <a:rPr lang="en-US" sz="1700" dirty="0"/>
              <a:t>KAERI/SNU – LOCA testing PQD evaluation; eutectic study; microstructure evaluation; single rod semi-integral tests; four separate deliveries from both machines</a:t>
            </a:r>
          </a:p>
          <a:p>
            <a:pPr marL="342900" indent="-342900">
              <a:buFont typeface="Arial" panose="020B0604020202020204" pitchFamily="34" charset="0"/>
              <a:buChar char="•"/>
            </a:pPr>
            <a:r>
              <a:rPr lang="en-US" sz="1700" dirty="0"/>
              <a:t>CNPRI – shipment problems + COVID delays in 2022/23</a:t>
            </a:r>
          </a:p>
          <a:p>
            <a:pPr marL="342900" indent="-342900">
              <a:buFont typeface="Arial" panose="020B0604020202020204" pitchFamily="34" charset="0"/>
              <a:buChar char="•"/>
            </a:pPr>
            <a:r>
              <a:rPr lang="en-US" sz="1700" dirty="0"/>
              <a:t>CNPE – shipment problems + COVID delays in 2022/23</a:t>
            </a:r>
          </a:p>
          <a:p>
            <a:endParaRPr lang="en-US" sz="1700" dirty="0"/>
          </a:p>
          <a:p>
            <a:r>
              <a:rPr lang="en-US" sz="1600" i="1" dirty="0"/>
              <a:t>VTT - Coated Opt. ZIRLO samples - biaxial creep, autoclave corrosion, HT oxidation (also older coatings such as </a:t>
            </a:r>
            <a:r>
              <a:rPr lang="en-US" sz="1600" i="1" dirty="0" err="1"/>
              <a:t>CrAl</a:t>
            </a:r>
            <a:r>
              <a:rPr lang="en-US" sz="1600" i="1" dirty="0"/>
              <a:t> or </a:t>
            </a:r>
            <a:r>
              <a:rPr lang="en-US" sz="1600" i="1" dirty="0" err="1"/>
              <a:t>TiN</a:t>
            </a:r>
            <a:r>
              <a:rPr lang="en-US" sz="1600" i="1" dirty="0"/>
              <a:t>)</a:t>
            </a:r>
          </a:p>
          <a:p>
            <a:r>
              <a:rPr lang="en-US" sz="1700" i="1" dirty="0"/>
              <a:t>INL – mechanical testing, NDT evaluation</a:t>
            </a:r>
          </a:p>
        </p:txBody>
      </p:sp>
      <p:pic>
        <p:nvPicPr>
          <p:cNvPr id="12" name="Obrázek 1">
            <a:extLst>
              <a:ext uri="{FF2B5EF4-FFF2-40B4-BE49-F238E27FC236}">
                <a16:creationId xmlns:a16="http://schemas.microsoft.com/office/drawing/2014/main" id="{FCD42837-72BB-4076-813D-4A01A726DA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4716" y="3795963"/>
            <a:ext cx="3056763" cy="2267953"/>
          </a:xfrm>
          <a:prstGeom prst="rect">
            <a:avLst/>
          </a:prstGeom>
          <a:noFill/>
          <a:ln>
            <a:noFill/>
          </a:ln>
        </p:spPr>
      </p:pic>
      <p:pic>
        <p:nvPicPr>
          <p:cNvPr id="8" name="Picture 7">
            <a:extLst>
              <a:ext uri="{FF2B5EF4-FFF2-40B4-BE49-F238E27FC236}">
                <a16:creationId xmlns:a16="http://schemas.microsoft.com/office/drawing/2014/main" id="{220BF06C-AB61-4EF1-BDB2-24AC0F83C1DE}"/>
              </a:ext>
            </a:extLst>
          </p:cNvPr>
          <p:cNvPicPr>
            <a:picLocks noChangeAspect="1"/>
          </p:cNvPicPr>
          <p:nvPr/>
        </p:nvPicPr>
        <p:blipFill>
          <a:blip r:embed="rId3"/>
          <a:stretch>
            <a:fillRect/>
          </a:stretch>
        </p:blipFill>
        <p:spPr>
          <a:xfrm>
            <a:off x="8954716" y="1202340"/>
            <a:ext cx="3064614" cy="2462364"/>
          </a:xfrm>
          <a:prstGeom prst="rect">
            <a:avLst/>
          </a:prstGeom>
        </p:spPr>
      </p:pic>
      <p:sp>
        <p:nvSpPr>
          <p:cNvPr id="4" name="Zástupný symbol pro číslo snímku 3">
            <a:extLst>
              <a:ext uri="{FF2B5EF4-FFF2-40B4-BE49-F238E27FC236}">
                <a16:creationId xmlns:a16="http://schemas.microsoft.com/office/drawing/2014/main" id="{0BFE817A-8A24-50CB-F24E-5645422BA157}"/>
              </a:ext>
            </a:extLst>
          </p:cNvPr>
          <p:cNvSpPr>
            <a:spLocks noGrp="1"/>
          </p:cNvSpPr>
          <p:nvPr>
            <p:ph type="sldNum" sz="quarter" idx="4"/>
          </p:nvPr>
        </p:nvSpPr>
        <p:spPr>
          <a:xfrm>
            <a:off x="9391650" y="6246091"/>
            <a:ext cx="2190749" cy="457200"/>
          </a:xfrm>
        </p:spPr>
        <p:txBody>
          <a:bodyPr/>
          <a:lstStyle/>
          <a:p>
            <a:pPr>
              <a:defRPr/>
            </a:pPr>
            <a:r>
              <a:rPr lang="en-US" altLang="cs-CZ" dirty="0"/>
              <a:t>Martin Sevecek, 10/28/2025 Page </a:t>
            </a:r>
            <a:fld id="{A9D5F472-CBAE-45E5-83A2-BBFFF27113F0}" type="slidenum">
              <a:rPr lang="en-US" altLang="cs-CZ" smtClean="0"/>
              <a:pPr>
                <a:defRPr/>
              </a:pPr>
              <a:t>9</a:t>
            </a:fld>
            <a:endParaRPr lang="en-US" altLang="cs-CZ" dirty="0"/>
          </a:p>
        </p:txBody>
      </p:sp>
    </p:spTree>
    <p:extLst>
      <p:ext uri="{BB962C8B-B14F-4D97-AF65-F5344CB8AC3E}">
        <p14:creationId xmlns:p14="http://schemas.microsoft.com/office/powerpoint/2010/main" val="2999451601"/>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EN.potx" id="{31B9A49A-93B2-47C3-B420-5175C9CFF6AC}" vid="{132A1726-9142-4B5F-A074-254CA1B02F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E5C044A744A63418EA28A7D289BCFBD" ma:contentTypeVersion="1" ma:contentTypeDescription="Vytvoří nový dokument" ma:contentTypeScope="" ma:versionID="1946d90a1db05edac4ffd4eb07551333">
  <xsd:schema xmlns:xsd="http://www.w3.org/2001/XMLSchema" xmlns:xs="http://www.w3.org/2001/XMLSchema" xmlns:p="http://schemas.microsoft.com/office/2006/metadata/properties" xmlns:ns2="1f21efa9-a403-444a-8169-4661883491ca" targetNamespace="http://schemas.microsoft.com/office/2006/metadata/properties" ma:root="true" ma:fieldsID="d105a48a8f9afc550fc0f5e3d281a87d" ns2:_="">
    <xsd:import namespace="1f21efa9-a403-444a-8169-4661883491c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1efa9-a403-444a-8169-4661883491ca"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9C2B63-67C8-4C9C-B714-77ECA11AB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21efa9-a403-444a-8169-4661883491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AC3E14-E808-400A-8BFF-6FA97E216ABD}">
  <ds:schemaRefs>
    <ds:schemaRef ds:uri="http://schemas.microsoft.com/office/2006/metadata/properties"/>
    <ds:schemaRef ds:uri="1f21efa9-a403-444a-8169-4661883491ca"/>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purl.org/dc/terms/"/>
  </ds:schemaRefs>
</ds:datastoreItem>
</file>

<file path=customXml/itemProps3.xml><?xml version="1.0" encoding="utf-8"?>
<ds:datastoreItem xmlns:ds="http://schemas.openxmlformats.org/officeDocument/2006/customXml" ds:itemID="{6B358C96-2EBB-4CA8-A01E-54227AA618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PowerPoint_EN</Template>
  <TotalTime>3454</TotalTime>
  <Words>2008</Words>
  <Application>Microsoft Office PowerPoint</Application>
  <PresentationFormat>Widescreen</PresentationFormat>
  <Paragraphs>199</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Technika</vt:lpstr>
      <vt:lpstr>Technika-Bold</vt:lpstr>
      <vt:lpstr>Wingdings</vt:lpstr>
      <vt:lpstr>Motiv Office</vt:lpstr>
      <vt:lpstr>ATF CLADDING MATERIALS AND  MANUFACTURING WITHIN IAEA ATF-TS CRP</vt:lpstr>
      <vt:lpstr>Outline</vt:lpstr>
      <vt:lpstr>ATF-TS Experimental Programme - SETs</vt:lpstr>
      <vt:lpstr>ATF Cladding Fabrication</vt:lpstr>
      <vt:lpstr>ATF concepts fabricated within ATF-TS</vt:lpstr>
      <vt:lpstr>Cr Coated Zr-Based Alloy</vt:lpstr>
      <vt:lpstr>CTU - Cr-coated Opt. ZIRLOTM</vt:lpstr>
      <vt:lpstr>PowerPoint Presentation</vt:lpstr>
      <vt:lpstr>Experimental investigation with CTU’s samples</vt:lpstr>
      <vt:lpstr>KIT - Cr-coated ZIRLO, M5 and Zircaloy-4</vt:lpstr>
      <vt:lpstr>CNPE – Cr coated Zr</vt:lpstr>
      <vt:lpstr>CNPE – Cr coated Zr</vt:lpstr>
      <vt:lpstr>NPIC – Cr coated Zircaloy-4</vt:lpstr>
      <vt:lpstr>AEOI – Cr coated Zr1Nb</vt:lpstr>
      <vt:lpstr>KNF – Cr coated HANA6</vt:lpstr>
      <vt:lpstr>Zr-Based Alloys with Alternative Coatings</vt:lpstr>
      <vt:lpstr>CTU – CrN+Cr coated Zr</vt:lpstr>
      <vt:lpstr>AEOI – CrN and multilayer CrN/Cr</vt:lpstr>
      <vt:lpstr>CNL – TiAl coated Zry-4</vt:lpstr>
      <vt:lpstr>INCT – SiC/YAG coated Zr1Nb</vt:lpstr>
      <vt:lpstr>BSU – Cr coated plasma treated Zr</vt:lpstr>
      <vt:lpstr>FeCrAl</vt:lpstr>
      <vt:lpstr>PowerPoint Presentation</vt:lpstr>
      <vt:lpstr>Conclusions and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CTU_master_presentation</dc:title>
  <dc:creator>Sevecek, Martin</dc:creator>
  <cp:lastModifiedBy>KHAPERSKAIA, Anzhelika</cp:lastModifiedBy>
  <cp:revision>113</cp:revision>
  <dcterms:created xsi:type="dcterms:W3CDTF">2017-06-08T15:30:00Z</dcterms:created>
  <dcterms:modified xsi:type="dcterms:W3CDTF">2025-10-27T10:57:31Z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0x010100DE5C044A744A63418EA28A7D289BCFBD</vt:lpwstr>
  </property>
</Properties>
</file>